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37"/>
  </p:notesMasterIdLst>
  <p:sldIdLst>
    <p:sldId id="480" r:id="rId5"/>
    <p:sldId id="303" r:id="rId6"/>
    <p:sldId id="271" r:id="rId7"/>
    <p:sldId id="541" r:id="rId8"/>
    <p:sldId id="615" r:id="rId9"/>
    <p:sldId id="313" r:id="rId10"/>
    <p:sldId id="595" r:id="rId11"/>
    <p:sldId id="596" r:id="rId12"/>
    <p:sldId id="597" r:id="rId13"/>
    <p:sldId id="256" r:id="rId14"/>
    <p:sldId id="598" r:id="rId15"/>
    <p:sldId id="599" r:id="rId16"/>
    <p:sldId id="600" r:id="rId17"/>
    <p:sldId id="601" r:id="rId18"/>
    <p:sldId id="602" r:id="rId19"/>
    <p:sldId id="528" r:id="rId20"/>
    <p:sldId id="603" r:id="rId21"/>
    <p:sldId id="604" r:id="rId22"/>
    <p:sldId id="539" r:id="rId23"/>
    <p:sldId id="605" r:id="rId24"/>
    <p:sldId id="552" r:id="rId25"/>
    <p:sldId id="606" r:id="rId26"/>
    <p:sldId id="556" r:id="rId27"/>
    <p:sldId id="607" r:id="rId28"/>
    <p:sldId id="608" r:id="rId29"/>
    <p:sldId id="593" r:id="rId30"/>
    <p:sldId id="610" r:id="rId31"/>
    <p:sldId id="611" r:id="rId32"/>
    <p:sldId id="612" r:id="rId33"/>
    <p:sldId id="613" r:id="rId34"/>
    <p:sldId id="614" r:id="rId35"/>
    <p:sldId id="349" r:id="rId3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541"/>
            <p14:sldId id="615"/>
            <p14:sldId id="313"/>
            <p14:sldId id="595"/>
            <p14:sldId id="596"/>
            <p14:sldId id="597"/>
            <p14:sldId id="256"/>
            <p14:sldId id="598"/>
            <p14:sldId id="599"/>
            <p14:sldId id="600"/>
            <p14:sldId id="601"/>
            <p14:sldId id="602"/>
            <p14:sldId id="528"/>
            <p14:sldId id="603"/>
            <p14:sldId id="604"/>
            <p14:sldId id="539"/>
            <p14:sldId id="605"/>
            <p14:sldId id="552"/>
            <p14:sldId id="606"/>
            <p14:sldId id="556"/>
            <p14:sldId id="607"/>
            <p14:sldId id="608"/>
            <p14:sldId id="593"/>
            <p14:sldId id="610"/>
            <p14:sldId id="611"/>
            <p14:sldId id="612"/>
            <p14:sldId id="613"/>
            <p14:sldId id="614"/>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0" d="100"/>
          <a:sy n="80" d="100"/>
        </p:scale>
        <p:origin x="414" y="9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2026-02-24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04049657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200782539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319595943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229622882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320269077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261646119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136695210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89052991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299611275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122313270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2026-02-24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2026-02-24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2026-02-24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2026-02-24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2026-02-24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2026-02-24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2026-02-24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2026-02-24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2026-02-24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2026-02-24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2026-02-24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2026-02-24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5.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6.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7.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8.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9.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0.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1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1.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1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2.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2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17.xml"/><Relationship Id="rId5" Type="http://schemas.openxmlformats.org/officeDocument/2006/relationships/image" Target="../media/image13.png"/><Relationship Id="rId4" Type="http://schemas.openxmlformats.org/officeDocument/2006/relationships/image" Target="../media/image2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837905" y="4395257"/>
            <a:ext cx="3516608" cy="398780"/>
          </a:xfrm>
          <a:prstGeom prst="rect">
            <a:avLst/>
          </a:prstGeom>
          <a:noFill/>
        </p:spPr>
        <p:txBody>
          <a:bodyPr wrap="square" rtlCol="0">
            <a:spAutoFit/>
          </a:bodyPr>
          <a:lstStyle/>
          <a:p>
            <a:pPr algn="ctr"/>
            <a:r>
              <a:rPr lang="en-US" sz="2000" b="1" dirty="0">
                <a:latin typeface="Alexandria" charset="0"/>
                <a:cs typeface="Alexandria" charset="0"/>
              </a:rPr>
              <a:t>Prepared by Dr. Kamal Alieyan</a:t>
            </a:r>
          </a:p>
        </p:txBody>
      </p:sp>
      <p:sp>
        <p:nvSpPr>
          <p:cNvPr id="31" name="TextBox 30"/>
          <p:cNvSpPr txBox="1"/>
          <p:nvPr/>
        </p:nvSpPr>
        <p:spPr>
          <a:xfrm>
            <a:off x="454799" y="2423897"/>
            <a:ext cx="5913917" cy="1446550"/>
          </a:xfrm>
          <a:prstGeom prst="rect">
            <a:avLst/>
          </a:prstGeom>
          <a:noFill/>
        </p:spPr>
        <p:txBody>
          <a:bodyPr wrap="square" rtlCol="0">
            <a:spAutoFit/>
          </a:bodyPr>
          <a:lstStyle/>
          <a:p>
            <a:r>
              <a:rPr lang="en-US" sz="4400" b="1" dirty="0">
                <a:solidFill>
                  <a:srgbClr val="00B0F0"/>
                </a:solidFill>
                <a:latin typeface="Alexandria" charset="0"/>
                <a:cs typeface="Alexandria" charset="0"/>
              </a:rPr>
              <a:t>Cybersecurity </a:t>
            </a:r>
            <a:r>
              <a:rPr lang="en-US" sz="4400" b="1">
                <a:solidFill>
                  <a:srgbClr val="00B0F0"/>
                </a:solidFill>
                <a:latin typeface="Alexandria" charset="0"/>
                <a:cs typeface="Alexandria" charset="0"/>
              </a:rPr>
              <a:t>Law </a:t>
            </a:r>
            <a:r>
              <a:rPr lang="en-US" sz="4400" b="1" smtClean="0">
                <a:solidFill>
                  <a:srgbClr val="00B0F0"/>
                </a:solidFill>
                <a:latin typeface="Alexandria" charset="0"/>
                <a:cs typeface="Alexandria" charset="0"/>
              </a:rPr>
              <a:t>and</a:t>
            </a:r>
            <a:r>
              <a:rPr lang="en-US" sz="4400" b="1" dirty="0">
                <a:solidFill>
                  <a:srgbClr val="00B0F0"/>
                </a:solidFill>
                <a:latin typeface="Alexandria" charset="0"/>
                <a:cs typeface="Alexandria" charset="0"/>
              </a:rPr>
              <a:t> </a:t>
            </a:r>
            <a:r>
              <a:rPr lang="en-US" sz="4400" b="1" smtClean="0">
                <a:solidFill>
                  <a:srgbClr val="00B0F0"/>
                </a:solidFill>
                <a:latin typeface="Alexandria" charset="0"/>
                <a:cs typeface="Alexandria" charset="0"/>
              </a:rPr>
              <a:t>Policy</a:t>
            </a:r>
            <a:endParaRPr lang="en-US" sz="4400" b="1" dirty="0">
              <a:solidFill>
                <a:srgbClr val="00B0F0"/>
              </a:solidFill>
              <a:latin typeface="Alexandria" charset="0"/>
              <a:cs typeface="Alexandria" charset="0"/>
            </a:endParaRPr>
          </a:p>
        </p:txBody>
      </p:sp>
      <p:sp>
        <p:nvSpPr>
          <p:cNvPr id="34" name="Rectangle: Rounded Corners 33"/>
          <p:cNvSpPr/>
          <p:nvPr/>
        </p:nvSpPr>
        <p:spPr>
          <a:xfrm>
            <a:off x="194617"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en-US" sz="2800" b="1" dirty="0" smtClean="0">
                <a:solidFill>
                  <a:schemeClr val="bg1"/>
                </a:solidFill>
                <a:latin typeface="Alexandria" charset="0"/>
                <a:cs typeface="Alexandria" charset="0"/>
              </a:rPr>
              <a:t>7</a:t>
            </a:r>
            <a:endParaRPr lang="en-US" sz="2800" b="1" dirty="0">
              <a:solidFill>
                <a:schemeClr val="bg1"/>
              </a:solidFill>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467357" y="2740412"/>
            <a:ext cx="5351369" cy="1077218"/>
          </a:xfrm>
          <a:prstGeom prst="rect">
            <a:avLst/>
          </a:prstGeom>
          <a:noFill/>
        </p:spPr>
        <p:txBody>
          <a:bodyPr wrap="square" rtlCol="0">
            <a:spAutoFit/>
          </a:bodyPr>
          <a:lstStyle/>
          <a:p>
            <a:pPr algn="ctr"/>
            <a:r>
              <a:rPr lang="en-US" sz="3200" b="1" dirty="0" smtClean="0">
                <a:solidFill>
                  <a:srgbClr val="00B0F0"/>
                </a:solidFill>
                <a:latin typeface="Alexandria" charset="0"/>
                <a:cs typeface="Alexandria" charset="0"/>
              </a:rPr>
              <a:t>Risk in </a:t>
            </a:r>
          </a:p>
          <a:p>
            <a:pPr algn="ctr"/>
            <a:r>
              <a:rPr lang="en-US" sz="3200" b="1" dirty="0" smtClean="0">
                <a:solidFill>
                  <a:srgbClr val="00B0F0"/>
                </a:solidFill>
                <a:latin typeface="Alexandria" charset="0"/>
                <a:cs typeface="Alexandria" charset="0"/>
              </a:rPr>
              <a:t>Cybersecurity</a:t>
            </a:r>
            <a:endParaRPr lang="en-US" sz="3200" b="1" dirty="0">
              <a:solidFill>
                <a:srgbClr val="00B0F0"/>
              </a:solidFill>
              <a:latin typeface="Alexandria" charset="0"/>
              <a:cs typeface="Alexandria" charset="0"/>
            </a:endParaRP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a:t>
            </a:r>
            <a:r>
              <a:rPr lang="en-US" sz="2800" b="1" dirty="0" smtClean="0">
                <a:solidFill>
                  <a:schemeClr val="tx1"/>
                </a:solidFill>
                <a:latin typeface="Alexandria" charset="0"/>
                <a:cs typeface="Alexandria" charset="0"/>
              </a:rPr>
              <a:t>7</a:t>
            </a:r>
            <a:endParaRPr lang="en-US" sz="2800" b="1" dirty="0">
              <a:solidFill>
                <a:schemeClr val="tx1"/>
              </a:solidFill>
              <a:latin typeface="Alexandria" charset="0"/>
              <a:cs typeface="Alexandria" charset="0"/>
            </a:endParaRP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Kamal Alieyan</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2123121"/>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2419349"/>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127760" y="1123950"/>
            <a:ext cx="9936480" cy="3013709"/>
          </a:xfrm>
        </p:spPr>
      </p:pic>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127760" y="4137659"/>
            <a:ext cx="9814044" cy="2308324"/>
          </a:xfrm>
          <a:prstGeom prst="rect">
            <a:avLst/>
          </a:prstGeom>
          <a:noFill/>
        </p:spPr>
        <p:txBody>
          <a:bodyPr wrap="square">
            <a:spAutoFit/>
          </a:bodyPr>
          <a:lstStyle/>
          <a:p>
            <a:pPr marL="342900" indent="-342900">
              <a:lnSpc>
                <a:spcPct val="150000"/>
              </a:lnSpc>
              <a:buFont typeface="Arial" panose="020B0604020202020204" pitchFamily="34" charset="0"/>
              <a:buChar char="•"/>
            </a:pPr>
            <a:r>
              <a:rPr lang="en-US" sz="2400" b="1" dirty="0">
                <a:solidFill>
                  <a:srgbClr val="0A1F61"/>
                </a:solidFill>
                <a:cs typeface="Tajawal ExtraBold" panose="00000800000000000000" pitchFamily="2" charset="-78"/>
              </a:rPr>
              <a:t>To understand the concept of cyber risks. </a:t>
            </a:r>
          </a:p>
          <a:p>
            <a:pPr marL="342900" indent="-342900">
              <a:lnSpc>
                <a:spcPct val="150000"/>
              </a:lnSpc>
              <a:buFont typeface="Arial" panose="020B0604020202020204" pitchFamily="34" charset="0"/>
              <a:buChar char="•"/>
            </a:pPr>
            <a:r>
              <a:rPr lang="en-US" sz="2400" b="1" dirty="0">
                <a:solidFill>
                  <a:srgbClr val="0A1F61"/>
                </a:solidFill>
                <a:cs typeface="Tajawal ExtraBold" panose="00000800000000000000" pitchFamily="2" charset="-78"/>
              </a:rPr>
              <a:t>To analyzing risks, assessing risks, and managing risks, and how are they significant for ensuring security in organizations and cyberspace. </a:t>
            </a:r>
          </a:p>
          <a:p>
            <a:pPr marL="342900" indent="-342900">
              <a:lnSpc>
                <a:spcPct val="150000"/>
              </a:lnSpc>
              <a:buFont typeface="Arial" panose="020B0604020202020204" pitchFamily="34" charset="0"/>
              <a:buChar char="•"/>
            </a:pPr>
            <a:r>
              <a:rPr lang="en-US" sz="2400" b="1" dirty="0">
                <a:solidFill>
                  <a:srgbClr val="0A1F61"/>
                </a:solidFill>
                <a:cs typeface="Tajawal ExtraBold" panose="00000800000000000000" pitchFamily="2" charset="-78"/>
              </a:rPr>
              <a:t>To understand risk remediation, and some use cases involving cyber risks.</a:t>
            </a:r>
          </a:p>
        </p:txBody>
      </p:sp>
      <p:sp>
        <p:nvSpPr>
          <p:cNvPr id="41" name="TextBox 40"/>
          <p:cNvSpPr txBox="1"/>
          <p:nvPr/>
        </p:nvSpPr>
        <p:spPr>
          <a:xfrm>
            <a:off x="6726265" y="894259"/>
            <a:ext cx="4215538" cy="646331"/>
          </a:xfrm>
          <a:prstGeom prst="rect">
            <a:avLst/>
          </a:prstGeom>
          <a:noFill/>
        </p:spPr>
        <p:txBody>
          <a:bodyPr wrap="square" rtlCol="0">
            <a:spAutoFit/>
          </a:bodyPr>
          <a:lstStyle/>
          <a:p>
            <a:pPr algn="ctr"/>
            <a:r>
              <a:rPr lang="en-US" sz="3600" b="1" dirty="0">
                <a:solidFill>
                  <a:srgbClr val="00B0F0"/>
                </a:solidFill>
                <a:latin typeface="Alexandria" charset="0"/>
                <a:cs typeface="Alexandria" charset="0"/>
              </a:rPr>
              <a:t>Lecture Objective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2123121"/>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2419349"/>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127760" y="1123950"/>
            <a:ext cx="9936480" cy="3013709"/>
          </a:xfrm>
        </p:spPr>
      </p:pic>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947991" y="3681672"/>
            <a:ext cx="6651266" cy="3000821"/>
          </a:xfrm>
          <a:prstGeom prst="rect">
            <a:avLst/>
          </a:prstGeom>
          <a:noFill/>
        </p:spPr>
        <p:txBody>
          <a:bodyPr wrap="square">
            <a:spAutoFit/>
          </a:bodyPr>
          <a:lstStyle/>
          <a:p>
            <a:pPr marL="342900" indent="-342900">
              <a:lnSpc>
                <a:spcPct val="150000"/>
              </a:lnSpc>
              <a:buFont typeface="Wingdings" panose="05000000000000000000" pitchFamily="2" charset="2"/>
              <a:buChar char="§"/>
            </a:pPr>
            <a:r>
              <a:rPr lang="en-US" b="1" dirty="0" smtClean="0">
                <a:solidFill>
                  <a:srgbClr val="0A1F61"/>
                </a:solidFill>
                <a:cs typeface="Tajawal ExtraBold" panose="00000800000000000000" pitchFamily="2" charset="-78"/>
              </a:rPr>
              <a:t>7.1 </a:t>
            </a:r>
            <a:r>
              <a:rPr lang="en-US" b="1" dirty="0">
                <a:solidFill>
                  <a:srgbClr val="0A1F61"/>
                </a:solidFill>
                <a:cs typeface="Tajawal ExtraBold" panose="00000800000000000000" pitchFamily="2" charset="-78"/>
              </a:rPr>
              <a:t>INTRODUCTION TO CYBER RISKS</a:t>
            </a:r>
          </a:p>
          <a:p>
            <a:pPr marL="342900" indent="-342900">
              <a:lnSpc>
                <a:spcPct val="150000"/>
              </a:lnSpc>
              <a:buFont typeface="Wingdings" panose="05000000000000000000" pitchFamily="2" charset="2"/>
              <a:buChar char="§"/>
            </a:pPr>
            <a:r>
              <a:rPr lang="en-US" b="1" dirty="0" smtClean="0">
                <a:solidFill>
                  <a:srgbClr val="0A1F61"/>
                </a:solidFill>
                <a:cs typeface="Tajawal ExtraBold" panose="00000800000000000000" pitchFamily="2" charset="-78"/>
              </a:rPr>
              <a:t>7.2 </a:t>
            </a:r>
            <a:r>
              <a:rPr lang="en-US" b="1" dirty="0">
                <a:solidFill>
                  <a:srgbClr val="0A1F61"/>
                </a:solidFill>
                <a:cs typeface="Tajawal ExtraBold" panose="00000800000000000000" pitchFamily="2" charset="-78"/>
              </a:rPr>
              <a:t>CYBER ATTACKS AND THEIR BUSINESS SIGNIFICANCE</a:t>
            </a:r>
          </a:p>
          <a:p>
            <a:pPr marL="342900" indent="-342900">
              <a:lnSpc>
                <a:spcPct val="150000"/>
              </a:lnSpc>
              <a:buFont typeface="Wingdings" panose="05000000000000000000" pitchFamily="2" charset="2"/>
              <a:buChar char="§"/>
            </a:pPr>
            <a:r>
              <a:rPr lang="en-US" b="1" dirty="0" smtClean="0">
                <a:solidFill>
                  <a:srgbClr val="0A1F61"/>
                </a:solidFill>
                <a:cs typeface="Tajawal ExtraBold" panose="00000800000000000000" pitchFamily="2" charset="-78"/>
              </a:rPr>
              <a:t>7.3 </a:t>
            </a:r>
            <a:r>
              <a:rPr lang="en-US" b="1" dirty="0">
                <a:solidFill>
                  <a:srgbClr val="0A1F61"/>
                </a:solidFill>
                <a:cs typeface="Tajawal ExtraBold" panose="00000800000000000000" pitchFamily="2" charset="-78"/>
              </a:rPr>
              <a:t>KEY CYBER RISKS AND THREATS</a:t>
            </a:r>
          </a:p>
          <a:p>
            <a:pPr marL="342900" indent="-342900">
              <a:lnSpc>
                <a:spcPct val="150000"/>
              </a:lnSpc>
              <a:buFont typeface="Wingdings" panose="05000000000000000000" pitchFamily="2" charset="2"/>
              <a:buChar char="§"/>
            </a:pPr>
            <a:r>
              <a:rPr lang="en-US" b="1" dirty="0" smtClean="0">
                <a:solidFill>
                  <a:srgbClr val="0A1F61"/>
                </a:solidFill>
                <a:cs typeface="Tajawal ExtraBold" panose="00000800000000000000" pitchFamily="2" charset="-78"/>
              </a:rPr>
              <a:t>7.4 </a:t>
            </a:r>
            <a:r>
              <a:rPr lang="en-US" b="1" dirty="0">
                <a:solidFill>
                  <a:srgbClr val="0A1F61"/>
                </a:solidFill>
                <a:cs typeface="Tajawal ExtraBold" panose="00000800000000000000" pitchFamily="2" charset="-78"/>
              </a:rPr>
              <a:t>WHO SHOULD OWN CYBERSECURITY RISK?</a:t>
            </a:r>
          </a:p>
          <a:p>
            <a:pPr marL="342900" indent="-342900">
              <a:lnSpc>
                <a:spcPct val="150000"/>
              </a:lnSpc>
              <a:buFont typeface="Wingdings" panose="05000000000000000000" pitchFamily="2" charset="2"/>
              <a:buChar char="§"/>
            </a:pPr>
            <a:r>
              <a:rPr lang="en-US" b="1" dirty="0" smtClean="0">
                <a:solidFill>
                  <a:srgbClr val="0A1F61"/>
                </a:solidFill>
                <a:cs typeface="Tajawal ExtraBold" panose="00000800000000000000" pitchFamily="2" charset="-78"/>
              </a:rPr>
              <a:t>7.5 </a:t>
            </a:r>
            <a:r>
              <a:rPr lang="en-US" b="1" dirty="0">
                <a:solidFill>
                  <a:srgbClr val="0A1F61"/>
                </a:solidFill>
                <a:cs typeface="Tajawal ExtraBold" panose="00000800000000000000" pitchFamily="2" charset="-78"/>
              </a:rPr>
              <a:t>CYBERSECURITY RISK IDENTIFICATION AND MANAGEMENT</a:t>
            </a:r>
          </a:p>
          <a:p>
            <a:pPr marL="342900" indent="-342900">
              <a:lnSpc>
                <a:spcPct val="150000"/>
              </a:lnSpc>
              <a:buFont typeface="Wingdings" panose="05000000000000000000" pitchFamily="2" charset="2"/>
              <a:buChar char="§"/>
            </a:pPr>
            <a:r>
              <a:rPr lang="en-US" b="1" dirty="0">
                <a:solidFill>
                  <a:srgbClr val="0A1F61"/>
                </a:solidFill>
                <a:cs typeface="Tajawal ExtraBold" panose="00000800000000000000" pitchFamily="2" charset="-78"/>
              </a:rPr>
              <a:t>7</a:t>
            </a:r>
            <a:r>
              <a:rPr lang="en-US" b="1" dirty="0" smtClean="0">
                <a:solidFill>
                  <a:srgbClr val="0A1F61"/>
                </a:solidFill>
                <a:cs typeface="Tajawal ExtraBold" panose="00000800000000000000" pitchFamily="2" charset="-78"/>
              </a:rPr>
              <a:t>.6 </a:t>
            </a:r>
            <a:r>
              <a:rPr lang="en-US" b="1" dirty="0">
                <a:solidFill>
                  <a:srgbClr val="0A1F61"/>
                </a:solidFill>
                <a:cs typeface="Tajawal ExtraBold" panose="00000800000000000000" pitchFamily="2" charset="-78"/>
              </a:rPr>
              <a:t>RISK IDENTIFICATION USING SWOT ANALYSIS</a:t>
            </a:r>
          </a:p>
          <a:p>
            <a:pPr marL="342900" indent="-342900">
              <a:lnSpc>
                <a:spcPct val="150000"/>
              </a:lnSpc>
              <a:buFont typeface="Wingdings" panose="05000000000000000000" pitchFamily="2" charset="2"/>
              <a:buChar char="§"/>
            </a:pPr>
            <a:r>
              <a:rPr lang="en-US" b="1" dirty="0" smtClean="0">
                <a:solidFill>
                  <a:srgbClr val="0A1F61"/>
                </a:solidFill>
                <a:cs typeface="Tajawal ExtraBold" panose="00000800000000000000" pitchFamily="2" charset="-78"/>
              </a:rPr>
              <a:t>7.7 </a:t>
            </a:r>
            <a:r>
              <a:rPr lang="en-US" b="1" dirty="0">
                <a:solidFill>
                  <a:srgbClr val="0A1F61"/>
                </a:solidFill>
                <a:cs typeface="Tajawal ExtraBold" panose="00000800000000000000" pitchFamily="2" charset="-78"/>
              </a:rPr>
              <a:t>RISK </a:t>
            </a:r>
            <a:r>
              <a:rPr lang="en-US" b="1" dirty="0" smtClean="0">
                <a:solidFill>
                  <a:srgbClr val="0A1F61"/>
                </a:solidFill>
                <a:cs typeface="Tajawal ExtraBold" panose="00000800000000000000" pitchFamily="2" charset="-78"/>
              </a:rPr>
              <a:t>ANALYSIS</a:t>
            </a:r>
            <a:endParaRPr lang="en-US" b="1" dirty="0">
              <a:solidFill>
                <a:srgbClr val="0A1F61"/>
              </a:solidFill>
              <a:cs typeface="Tajawal ExtraBold" panose="00000800000000000000" pitchFamily="2" charset="-78"/>
            </a:endParaRPr>
          </a:p>
        </p:txBody>
      </p:sp>
      <p:sp>
        <p:nvSpPr>
          <p:cNvPr id="41" name="TextBox 40"/>
          <p:cNvSpPr txBox="1"/>
          <p:nvPr/>
        </p:nvSpPr>
        <p:spPr>
          <a:xfrm>
            <a:off x="6726265" y="894259"/>
            <a:ext cx="4215538" cy="646331"/>
          </a:xfrm>
          <a:prstGeom prst="rect">
            <a:avLst/>
          </a:prstGeom>
          <a:noFill/>
        </p:spPr>
        <p:txBody>
          <a:bodyPr wrap="square" rtlCol="0">
            <a:spAutoFit/>
          </a:bodyPr>
          <a:lstStyle/>
          <a:p>
            <a:pPr algn="ctr"/>
            <a:r>
              <a:rPr lang="en-US" sz="3600" b="1" dirty="0">
                <a:solidFill>
                  <a:srgbClr val="00B0F0"/>
                </a:solidFill>
                <a:latin typeface="Alexandria" charset="0"/>
                <a:cs typeface="Alexandria" charset="0"/>
              </a:rPr>
              <a:t>Lecture topics</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p:cNvSpPr/>
          <p:nvPr/>
        </p:nvSpPr>
        <p:spPr>
          <a:xfrm>
            <a:off x="7603957" y="4311622"/>
            <a:ext cx="4468594" cy="2169825"/>
          </a:xfrm>
          <a:prstGeom prst="rect">
            <a:avLst/>
          </a:prstGeom>
        </p:spPr>
        <p:txBody>
          <a:bodyPr wrap="square">
            <a:spAutoFit/>
          </a:bodyPr>
          <a:lstStyle/>
          <a:p>
            <a:pPr marL="342900" indent="-342900">
              <a:lnSpc>
                <a:spcPct val="150000"/>
              </a:lnSpc>
              <a:buFont typeface="Wingdings" panose="05000000000000000000" pitchFamily="2" charset="2"/>
              <a:buChar char="§"/>
            </a:pPr>
            <a:r>
              <a:rPr lang="en-US" b="1" dirty="0" smtClean="0">
                <a:solidFill>
                  <a:srgbClr val="0A1F61"/>
                </a:solidFill>
                <a:cs typeface="Tajawal ExtraBold" panose="00000800000000000000" pitchFamily="2" charset="-78"/>
              </a:rPr>
              <a:t>7.8 </a:t>
            </a:r>
            <a:r>
              <a:rPr lang="en-US" b="1" dirty="0">
                <a:solidFill>
                  <a:srgbClr val="0A1F61"/>
                </a:solidFill>
                <a:cs typeface="Tajawal ExtraBold" panose="00000800000000000000" pitchFamily="2" charset="-78"/>
              </a:rPr>
              <a:t>RISK ASSESSMENT</a:t>
            </a:r>
          </a:p>
          <a:p>
            <a:pPr marL="342900" indent="-342900">
              <a:lnSpc>
                <a:spcPct val="150000"/>
              </a:lnSpc>
              <a:buFont typeface="Wingdings" panose="05000000000000000000" pitchFamily="2" charset="2"/>
              <a:buChar char="§"/>
            </a:pPr>
            <a:r>
              <a:rPr lang="en-US" b="1" dirty="0">
                <a:solidFill>
                  <a:srgbClr val="0A1F61"/>
                </a:solidFill>
                <a:cs typeface="Tajawal ExtraBold" panose="00000800000000000000" pitchFamily="2" charset="-78"/>
              </a:rPr>
              <a:t>7</a:t>
            </a:r>
            <a:r>
              <a:rPr lang="en-US" b="1" dirty="0" smtClean="0">
                <a:solidFill>
                  <a:srgbClr val="0A1F61"/>
                </a:solidFill>
                <a:cs typeface="Tajawal ExtraBold" panose="00000800000000000000" pitchFamily="2" charset="-78"/>
              </a:rPr>
              <a:t>.9 </a:t>
            </a:r>
            <a:r>
              <a:rPr lang="en-US" b="1" dirty="0">
                <a:solidFill>
                  <a:srgbClr val="0A1F61"/>
                </a:solidFill>
                <a:cs typeface="Tajawal ExtraBold" panose="00000800000000000000" pitchFamily="2" charset="-78"/>
              </a:rPr>
              <a:t>RISK ASSESSMENT FRAMEWORKS</a:t>
            </a:r>
          </a:p>
          <a:p>
            <a:pPr marL="342900" indent="-342900">
              <a:lnSpc>
                <a:spcPct val="150000"/>
              </a:lnSpc>
              <a:buFont typeface="Wingdings" panose="05000000000000000000" pitchFamily="2" charset="2"/>
              <a:buChar char="§"/>
            </a:pPr>
            <a:r>
              <a:rPr lang="en-US" b="1" dirty="0" smtClean="0">
                <a:solidFill>
                  <a:srgbClr val="0A1F61"/>
                </a:solidFill>
                <a:cs typeface="Tajawal ExtraBold" panose="00000800000000000000" pitchFamily="2" charset="-78"/>
              </a:rPr>
              <a:t>7.10 </a:t>
            </a:r>
            <a:r>
              <a:rPr lang="en-US" b="1" dirty="0">
                <a:solidFill>
                  <a:srgbClr val="0A1F61"/>
                </a:solidFill>
                <a:cs typeface="Tajawal ExtraBold" panose="00000800000000000000" pitchFamily="2" charset="-78"/>
              </a:rPr>
              <a:t>RISK MANAGEMENT  </a:t>
            </a:r>
          </a:p>
          <a:p>
            <a:pPr marL="342900" indent="-342900">
              <a:lnSpc>
                <a:spcPct val="150000"/>
              </a:lnSpc>
              <a:buFont typeface="Wingdings" panose="05000000000000000000" pitchFamily="2" charset="2"/>
              <a:buChar char="§"/>
            </a:pPr>
            <a:r>
              <a:rPr lang="en-US" b="1" dirty="0" smtClean="0">
                <a:solidFill>
                  <a:srgbClr val="0A1F61"/>
                </a:solidFill>
                <a:cs typeface="Tajawal ExtraBold" panose="00000800000000000000" pitchFamily="2" charset="-78"/>
              </a:rPr>
              <a:t>7.11 </a:t>
            </a:r>
            <a:r>
              <a:rPr lang="en-US" b="1" dirty="0">
                <a:solidFill>
                  <a:srgbClr val="0A1F61"/>
                </a:solidFill>
                <a:cs typeface="Tajawal ExtraBold" panose="00000800000000000000" pitchFamily="2" charset="-78"/>
              </a:rPr>
              <a:t>RISK MANAGEMENT FRAMEWORK</a:t>
            </a:r>
          </a:p>
          <a:p>
            <a:pPr marL="342900" indent="-342900">
              <a:lnSpc>
                <a:spcPct val="150000"/>
              </a:lnSpc>
              <a:buFont typeface="Wingdings" panose="05000000000000000000" pitchFamily="2" charset="2"/>
              <a:buChar char="§"/>
            </a:pPr>
            <a:r>
              <a:rPr lang="en-US" b="1" dirty="0" smtClean="0">
                <a:solidFill>
                  <a:srgbClr val="0A1F61"/>
                </a:solidFill>
                <a:cs typeface="Tajawal ExtraBold" panose="00000800000000000000" pitchFamily="2" charset="-78"/>
              </a:rPr>
              <a:t>7.12 </a:t>
            </a:r>
            <a:r>
              <a:rPr lang="en-US" b="1" dirty="0">
                <a:solidFill>
                  <a:srgbClr val="0A1F61"/>
                </a:solidFill>
                <a:cs typeface="Tajawal ExtraBold" panose="00000800000000000000" pitchFamily="2" charset="-78"/>
              </a:rPr>
              <a:t>RISK REMEDIATION</a:t>
            </a:r>
          </a:p>
        </p:txBody>
      </p:sp>
    </p:spTree>
    <p:extLst>
      <p:ext uri="{BB962C8B-B14F-4D97-AF65-F5344CB8AC3E}">
        <p14:creationId xmlns:p14="http://schemas.microsoft.com/office/powerpoint/2010/main" val="40575516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p:cNvSpPr txBox="1"/>
          <p:nvPr/>
        </p:nvSpPr>
        <p:spPr>
          <a:xfrm>
            <a:off x="4689282" y="1112488"/>
            <a:ext cx="739888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srgbClr val="00B0F0"/>
                </a:solidFill>
                <a:effectLst/>
                <a:uLnTx/>
                <a:uFillTx/>
                <a:latin typeface="Alexandria" charset="0"/>
                <a:ea typeface="+mn-ea"/>
                <a:cs typeface="Alexandria" charset="0"/>
              </a:rPr>
              <a:t>7.1 INTRODUCTION TO CYBER RISKS</a:t>
            </a:r>
            <a:endParaRPr kumimoji="0" lang="en-US" sz="2400" b="1" i="0" u="none" strike="noStrike" kern="1200" cap="none" spc="0" normalizeH="0" baseline="0" noProof="0" dirty="0">
              <a:ln>
                <a:noFill/>
              </a:ln>
              <a:solidFill>
                <a:srgbClr val="00B0F0"/>
              </a:solidFill>
              <a:effectLst/>
              <a:uLnTx/>
              <a:uFillTx/>
              <a:latin typeface="Alexandria" charset="0"/>
              <a:ea typeface="+mn-ea"/>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1" name="TextBox 30"/>
          <p:cNvSpPr txBox="1"/>
          <p:nvPr/>
        </p:nvSpPr>
        <p:spPr>
          <a:xfrm>
            <a:off x="3598273" y="2169594"/>
            <a:ext cx="8417320" cy="4724370"/>
          </a:xfrm>
          <a:prstGeom prst="rect">
            <a:avLst/>
          </a:prstGeom>
          <a:noFill/>
        </p:spPr>
        <p:txBody>
          <a:bodyPr wrap="square" rtlCol="0">
            <a:spAutoFit/>
          </a:bodyPr>
          <a:lstStyle/>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0A1F61"/>
                </a:solidFill>
                <a:effectLst/>
                <a:uLnTx/>
                <a:uFillTx/>
                <a:latin typeface="Calibri"/>
                <a:ea typeface="+mn-ea"/>
                <a:cs typeface="Tajawal ExtraBold" panose="00000800000000000000" pitchFamily="2" charset="-78"/>
              </a:rPr>
              <a:t>The </a:t>
            </a:r>
            <a:r>
              <a:rPr kumimoji="0" lang="en-US" sz="2000" b="1" i="0" u="none" strike="noStrike" kern="1200" cap="none" spc="0" normalizeH="0" baseline="0" noProof="0" dirty="0">
                <a:ln>
                  <a:noFill/>
                </a:ln>
                <a:solidFill>
                  <a:srgbClr val="0A1F61"/>
                </a:solidFill>
                <a:effectLst/>
                <a:uLnTx/>
                <a:uFillTx/>
                <a:latin typeface="Calibri"/>
                <a:ea typeface="+mn-ea"/>
                <a:cs typeface="Tajawal ExtraBold" panose="00000800000000000000" pitchFamily="2" charset="-78"/>
              </a:rPr>
              <a:t>cyber risk </a:t>
            </a:r>
            <a:r>
              <a:rPr kumimoji="0" lang="en-US" sz="2000" b="0" i="0" u="none" strike="noStrike" kern="1200" cap="none" spc="0" normalizeH="0" baseline="0" noProof="0" dirty="0">
                <a:ln>
                  <a:noFill/>
                </a:ln>
                <a:solidFill>
                  <a:srgbClr val="0A1F61"/>
                </a:solidFill>
                <a:effectLst/>
                <a:uLnTx/>
                <a:uFillTx/>
                <a:latin typeface="Calibri"/>
                <a:ea typeface="+mn-ea"/>
                <a:cs typeface="Tajawal ExtraBold" panose="00000800000000000000" pitchFamily="2" charset="-78"/>
              </a:rPr>
              <a:t>defined as </a:t>
            </a:r>
            <a:r>
              <a:rPr kumimoji="0" lang="en-US" sz="2000" b="0" i="0" u="sng" strike="noStrike" kern="1200" cap="none" spc="0" normalizeH="0" baseline="0" noProof="0" dirty="0">
                <a:ln>
                  <a:noFill/>
                </a:ln>
                <a:solidFill>
                  <a:srgbClr val="0A1F61"/>
                </a:solidFill>
                <a:effectLst/>
                <a:uLnTx/>
                <a:uFillTx/>
                <a:latin typeface="Calibri"/>
                <a:ea typeface="+mn-ea"/>
                <a:cs typeface="Tajawal ExtraBold" panose="00000800000000000000" pitchFamily="2" charset="-78"/>
              </a:rPr>
              <a:t>any risk that may result due to financial losses</a:t>
            </a:r>
            <a:r>
              <a:rPr kumimoji="0" lang="en-US" sz="2000" b="0" i="0" u="none" strike="noStrike" kern="1200" cap="none" spc="0" normalizeH="0" baseline="0" noProof="0" dirty="0">
                <a:ln>
                  <a:noFill/>
                </a:ln>
                <a:solidFill>
                  <a:srgbClr val="0A1F61"/>
                </a:solidFill>
                <a:effectLst/>
                <a:uLnTx/>
                <a:uFillTx/>
                <a:latin typeface="Calibri"/>
                <a:ea typeface="+mn-ea"/>
                <a:cs typeface="Tajawal ExtraBold" panose="00000800000000000000" pitchFamily="2" charset="-78"/>
              </a:rPr>
              <a:t>, </a:t>
            </a:r>
            <a:r>
              <a:rPr kumimoji="0" lang="en-US" sz="2000" b="0" i="0" u="sng" strike="noStrike" kern="1200" cap="none" spc="0" normalizeH="0" baseline="0" noProof="0" dirty="0">
                <a:ln>
                  <a:noFill/>
                </a:ln>
                <a:solidFill>
                  <a:srgbClr val="0A1F61"/>
                </a:solidFill>
                <a:effectLst/>
                <a:uLnTx/>
                <a:uFillTx/>
                <a:latin typeface="Calibri"/>
                <a:ea typeface="+mn-ea"/>
                <a:cs typeface="Tajawal ExtraBold" panose="00000800000000000000" pitchFamily="2" charset="-78"/>
              </a:rPr>
              <a:t>any kind of disruption</a:t>
            </a:r>
            <a:r>
              <a:rPr kumimoji="0" lang="en-US" sz="2000" b="0" i="0" u="none" strike="noStrike" kern="1200" cap="none" spc="0" normalizeH="0" baseline="0" noProof="0" dirty="0">
                <a:ln>
                  <a:noFill/>
                </a:ln>
                <a:solidFill>
                  <a:srgbClr val="0A1F61"/>
                </a:solidFill>
                <a:effectLst/>
                <a:uLnTx/>
                <a:uFillTx/>
                <a:latin typeface="Calibri"/>
                <a:ea typeface="+mn-ea"/>
                <a:cs typeface="Tajawal ExtraBold" panose="00000800000000000000" pitchFamily="2" charset="-78"/>
              </a:rPr>
              <a:t>, or </a:t>
            </a:r>
            <a:r>
              <a:rPr kumimoji="0" lang="en-US" sz="2000" b="0" i="0" u="sng" strike="noStrike" kern="1200" cap="none" spc="0" normalizeH="0" baseline="0" noProof="0" dirty="0">
                <a:ln>
                  <a:noFill/>
                </a:ln>
                <a:solidFill>
                  <a:srgbClr val="0A1F61"/>
                </a:solidFill>
                <a:effectLst/>
                <a:uLnTx/>
                <a:uFillTx/>
                <a:latin typeface="Calibri"/>
                <a:ea typeface="+mn-ea"/>
                <a:cs typeface="Tajawal ExtraBold" panose="00000800000000000000" pitchFamily="2" charset="-78"/>
              </a:rPr>
              <a:t>damage to the reputation of an organization</a:t>
            </a:r>
            <a:r>
              <a:rPr kumimoji="0" lang="en-US" sz="2000" b="0" i="0" u="none" strike="noStrike" kern="1200" cap="none" spc="0" normalizeH="0" baseline="0" noProof="0" dirty="0">
                <a:ln>
                  <a:noFill/>
                </a:ln>
                <a:solidFill>
                  <a:srgbClr val="0A1F61"/>
                </a:solidFill>
                <a:effectLst/>
                <a:uLnTx/>
                <a:uFillTx/>
                <a:latin typeface="Calibri"/>
                <a:ea typeface="+mn-ea"/>
                <a:cs typeface="Tajawal ExtraBold" panose="00000800000000000000" pitchFamily="2" charset="-78"/>
              </a:rPr>
              <a:t>.</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700" b="0" i="0" u="none" strike="noStrike" kern="1200" cap="none" spc="0" normalizeH="0" baseline="0" noProof="0" dirty="0">
              <a:ln>
                <a:noFill/>
              </a:ln>
              <a:solidFill>
                <a:srgbClr val="0A1F61"/>
              </a:solidFill>
              <a:effectLst/>
              <a:uLnTx/>
              <a:uFillTx/>
              <a:latin typeface="Calibri"/>
              <a:ea typeface="+mn-ea"/>
              <a:cs typeface="Tajawal ExtraBold" panose="00000800000000000000" pitchFamily="2" charset="-78"/>
            </a:endParaRP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0A1F61"/>
                </a:solidFill>
                <a:effectLst/>
                <a:uLnTx/>
                <a:uFillTx/>
                <a:latin typeface="Calibri"/>
                <a:ea typeface="+mn-ea"/>
                <a:cs typeface="Tajawal ExtraBold" panose="00000800000000000000" pitchFamily="2" charset="-78"/>
              </a:rPr>
              <a:t>This often leads to the failure of an organization’s information technology (IT) systems.</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700" b="0" i="0" u="none" strike="noStrike" kern="1200" cap="none" spc="0" normalizeH="0" baseline="0" noProof="0" dirty="0">
              <a:ln>
                <a:noFill/>
              </a:ln>
              <a:solidFill>
                <a:srgbClr val="0A1F61"/>
              </a:solidFill>
              <a:effectLst/>
              <a:uLnTx/>
              <a:uFillTx/>
              <a:latin typeface="Calibri"/>
              <a:ea typeface="+mn-ea"/>
              <a:cs typeface="Tajawal ExtraBold" panose="00000800000000000000" pitchFamily="2" charset="-78"/>
            </a:endParaRP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000" b="1" i="0" u="none" strike="noStrike" kern="1200" cap="none" spc="0" normalizeH="0" baseline="0" noProof="0" dirty="0">
                <a:ln>
                  <a:noFill/>
                </a:ln>
                <a:solidFill>
                  <a:srgbClr val="0A1F61"/>
                </a:solidFill>
                <a:effectLst/>
                <a:uLnTx/>
                <a:uFillTx/>
                <a:latin typeface="Calibri"/>
                <a:ea typeface="+mn-ea"/>
                <a:cs typeface="Tajawal ExtraBold" panose="00000800000000000000" pitchFamily="2" charset="-78"/>
              </a:rPr>
              <a:t>Cyber risk </a:t>
            </a:r>
            <a:r>
              <a:rPr kumimoji="0" lang="en-US" sz="2000" b="0" i="0" u="none" strike="noStrike" kern="1200" cap="none" spc="0" normalizeH="0" baseline="0" noProof="0" dirty="0">
                <a:ln>
                  <a:noFill/>
                </a:ln>
                <a:solidFill>
                  <a:srgbClr val="0A1F61"/>
                </a:solidFill>
                <a:effectLst/>
                <a:uLnTx/>
                <a:uFillTx/>
                <a:latin typeface="Calibri"/>
                <a:ea typeface="+mn-ea"/>
                <a:cs typeface="Tajawal ExtraBold" panose="00000800000000000000" pitchFamily="2" charset="-78"/>
              </a:rPr>
              <a:t>could </a:t>
            </a:r>
            <a:r>
              <a:rPr kumimoji="0" lang="en-US" sz="2000" b="1" i="0" u="none" strike="noStrike" kern="1200" cap="none" spc="0" normalizeH="0" baseline="0" noProof="0" dirty="0">
                <a:ln>
                  <a:noFill/>
                </a:ln>
                <a:solidFill>
                  <a:srgbClr val="0A1F61"/>
                </a:solidFill>
                <a:effectLst/>
                <a:uLnTx/>
                <a:uFillTx/>
                <a:latin typeface="Calibri"/>
                <a:ea typeface="+mn-ea"/>
                <a:cs typeface="Tajawal ExtraBold" panose="00000800000000000000" pitchFamily="2" charset="-78"/>
              </a:rPr>
              <a:t>materialize in a variety of ways</a:t>
            </a:r>
            <a:r>
              <a:rPr kumimoji="0" lang="en-US" sz="2000" b="0" i="0" u="none" strike="noStrike" kern="1200" cap="none" spc="0" normalizeH="0" baseline="0" noProof="0" dirty="0">
                <a:ln>
                  <a:noFill/>
                </a:ln>
                <a:solidFill>
                  <a:srgbClr val="0A1F61"/>
                </a:solidFill>
                <a:effectLst/>
                <a:uLnTx/>
                <a:uFillTx/>
                <a:latin typeface="Calibri"/>
                <a:ea typeface="+mn-ea"/>
                <a:cs typeface="Tajawal ExtraBold" panose="00000800000000000000" pitchFamily="2" charset="-78"/>
              </a:rPr>
              <a:t>. </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700" b="0" i="0" u="none" strike="noStrike" kern="1200" cap="none" spc="0" normalizeH="0" baseline="0" noProof="0" dirty="0">
              <a:ln>
                <a:noFill/>
              </a:ln>
              <a:solidFill>
                <a:srgbClr val="0A1F61"/>
              </a:solidFill>
              <a:effectLst/>
              <a:uLnTx/>
              <a:uFillTx/>
              <a:latin typeface="Calibri"/>
              <a:ea typeface="+mn-ea"/>
              <a:cs typeface="Tajawal ExtraBold" panose="00000800000000000000" pitchFamily="2" charset="-78"/>
            </a:endParaRP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000" b="0" i="0" u="sng" strike="noStrike" kern="1200" cap="none" spc="0" normalizeH="0" baseline="0" noProof="0" dirty="0">
                <a:ln>
                  <a:noFill/>
                </a:ln>
                <a:solidFill>
                  <a:srgbClr val="0A1F61"/>
                </a:solidFill>
                <a:effectLst/>
                <a:uLnTx/>
                <a:uFillTx/>
                <a:latin typeface="Calibri"/>
                <a:ea typeface="+mn-ea"/>
                <a:cs typeface="Tajawal ExtraBold" panose="00000800000000000000" pitchFamily="2" charset="-78"/>
              </a:rPr>
              <a:t>Some of these ways are listed as follows:</a:t>
            </a:r>
          </a:p>
          <a:p>
            <a:pPr marL="800100" marR="0" lvl="1" indent="-34290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0A1F61"/>
                </a:solidFill>
                <a:effectLst/>
                <a:uLnTx/>
                <a:uFillTx/>
                <a:latin typeface="Calibri"/>
                <a:ea typeface="+mn-ea"/>
                <a:cs typeface="Tajawal ExtraBold" panose="00000800000000000000" pitchFamily="2" charset="-78"/>
              </a:rPr>
              <a:t>Deliberately breaching security to gain access to information systems</a:t>
            </a:r>
          </a:p>
          <a:p>
            <a:pPr marL="800100" marR="0" lvl="1" indent="-34290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0A1F61"/>
                </a:solidFill>
                <a:effectLst/>
                <a:uLnTx/>
                <a:uFillTx/>
                <a:latin typeface="Calibri"/>
                <a:ea typeface="+mn-ea"/>
                <a:cs typeface="Tajawal ExtraBold" panose="00000800000000000000" pitchFamily="2" charset="-78"/>
              </a:rPr>
              <a:t>Unauthorized access to information</a:t>
            </a:r>
          </a:p>
          <a:p>
            <a:pPr marL="800100" marR="0" lvl="1" indent="-34290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0A1F61"/>
                </a:solidFill>
                <a:effectLst/>
                <a:uLnTx/>
                <a:uFillTx/>
                <a:latin typeface="Calibri"/>
                <a:ea typeface="+mn-ea"/>
                <a:cs typeface="Tajawal ExtraBold" panose="00000800000000000000" pitchFamily="2" charset="-78"/>
              </a:rPr>
              <a:t>Unintentional breaches of security</a:t>
            </a:r>
          </a:p>
          <a:p>
            <a:pPr marL="800100" marR="0" lvl="1" indent="-34290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0A1F61"/>
                </a:solidFill>
                <a:effectLst/>
                <a:uLnTx/>
                <a:uFillTx/>
                <a:latin typeface="Calibri"/>
                <a:ea typeface="+mn-ea"/>
                <a:cs typeface="Tajawal ExtraBold" panose="00000800000000000000" pitchFamily="2" charset="-78"/>
              </a:rPr>
              <a:t>Accidental breaches of security</a:t>
            </a:r>
          </a:p>
          <a:p>
            <a:pPr marL="800100" marR="0" lvl="1" indent="-34290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0A1F61"/>
                </a:solidFill>
                <a:effectLst/>
                <a:uLnTx/>
                <a:uFillTx/>
                <a:latin typeface="Calibri"/>
                <a:ea typeface="+mn-ea"/>
                <a:cs typeface="Tajawal ExtraBold" panose="00000800000000000000" pitchFamily="2" charset="-78"/>
              </a:rPr>
              <a:t>Poor system integrity promoting operational IT risks</a:t>
            </a:r>
          </a:p>
          <a:p>
            <a:pPr marL="800100" marR="0" lvl="1" indent="-34290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0A1F61"/>
                </a:solidFill>
                <a:effectLst/>
                <a:uLnTx/>
                <a:uFillTx/>
                <a:latin typeface="Calibri"/>
                <a:ea typeface="+mn-ea"/>
                <a:cs typeface="Tajawal ExtraBold" panose="00000800000000000000" pitchFamily="2" charset="-78"/>
              </a:rPr>
              <a:t>Unsatisfactory management of cyber risks that may support an assortment of cybercrimes.</a:t>
            </a:r>
          </a:p>
          <a:p>
            <a:pPr marL="457200" marR="0" lvl="1" indent="0" algn="just"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A1F61"/>
                </a:solidFill>
                <a:effectLst/>
                <a:uLnTx/>
                <a:uFillTx/>
                <a:latin typeface="Calibri"/>
                <a:ea typeface="+mn-ea"/>
                <a:cs typeface="Tajawal ExtraBold" panose="00000800000000000000" pitchFamily="2" charset="-78"/>
              </a:rPr>
              <a:t> </a:t>
            </a:r>
          </a:p>
        </p:txBody>
      </p:sp>
      <p:sp>
        <p:nvSpPr>
          <p:cNvPr id="32" name="Rectangle 31"/>
          <p:cNvSpPr/>
          <p:nvPr/>
        </p:nvSpPr>
        <p:spPr>
          <a:xfrm>
            <a:off x="3412524" y="101155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33" name="TextBox 32"/>
          <p:cNvSpPr txBox="1"/>
          <p:nvPr/>
        </p:nvSpPr>
        <p:spPr>
          <a:xfrm>
            <a:off x="3462319" y="1124661"/>
            <a:ext cx="1091009" cy="33718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Alexandria" charset="0"/>
                <a:ea typeface="+mn-ea"/>
                <a:cs typeface="Alexandria" charset="0"/>
              </a:rPr>
              <a:t>Chapter</a:t>
            </a:r>
          </a:p>
        </p:txBody>
      </p:sp>
      <p:sp>
        <p:nvSpPr>
          <p:cNvPr id="34" name="TextBox 33"/>
          <p:cNvSpPr txBox="1"/>
          <p:nvPr/>
        </p:nvSpPr>
        <p:spPr>
          <a:xfrm>
            <a:off x="3598273" y="1350252"/>
            <a:ext cx="819100" cy="70675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smtClean="0">
                <a:ln>
                  <a:noFill/>
                </a:ln>
                <a:solidFill>
                  <a:prstClr val="white"/>
                </a:solidFill>
                <a:effectLst/>
                <a:uLnTx/>
                <a:uFillTx/>
                <a:latin typeface="Alexandria" charset="0"/>
                <a:ea typeface="+mn-ea"/>
                <a:cs typeface="Alexandria" charset="0"/>
              </a:rPr>
              <a:t>07</a:t>
            </a:r>
            <a:endParaRPr kumimoji="0" lang="en-US" sz="40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45582597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7" y="1412953"/>
            <a:ext cx="7398883" cy="461665"/>
          </a:xfrm>
          <a:prstGeom prst="rect">
            <a:avLst/>
          </a:prstGeom>
          <a:noFill/>
        </p:spPr>
        <p:txBody>
          <a:bodyPr wrap="square" rtlCol="0">
            <a:spAutoFit/>
          </a:bodyPr>
          <a:lstStyle/>
          <a:p>
            <a:r>
              <a:rPr lang="en-US" sz="2400" b="1" dirty="0" smtClean="0">
                <a:solidFill>
                  <a:srgbClr val="00B0F0"/>
                </a:solidFill>
                <a:latin typeface="Alexandria" charset="0"/>
                <a:cs typeface="Alexandria" charset="0"/>
              </a:rPr>
              <a:t>7.1 INTRODUCTION TO CYBER RISKS</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4216539"/>
          </a:xfrm>
          <a:prstGeom prst="rect">
            <a:avLst/>
          </a:prstGeom>
          <a:noFill/>
        </p:spPr>
        <p:txBody>
          <a:bodyPr wrap="square" rtlCol="0">
            <a:spAutoFit/>
          </a:bodyPr>
          <a:lstStyle/>
          <a:p>
            <a:pPr marL="342900" indent="-342900">
              <a:buFont typeface="Arial" panose="020B0604020202020204" pitchFamily="34" charset="0"/>
              <a:buChar char="•"/>
            </a:pPr>
            <a:r>
              <a:rPr lang="en-US" sz="2000" dirty="0">
                <a:solidFill>
                  <a:srgbClr val="0A1F61"/>
                </a:solidFill>
                <a:cs typeface="Tajawal ExtraBold" panose="00000800000000000000" pitchFamily="2" charset="-78"/>
              </a:rPr>
              <a:t>It is a well-known fact that businesses commonly find themselves in the middle of unpleasant situations when they struggle to recover lost assets in order to prevent theft in the future.</a:t>
            </a:r>
          </a:p>
          <a:p>
            <a:pPr marL="342900" indent="-342900">
              <a:buFont typeface="Arial" panose="020B0604020202020204" pitchFamily="34" charset="0"/>
              <a:buChar char="•"/>
            </a:pPr>
            <a:endParaRPr lang="en-US" sz="7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sz="2000" dirty="0">
                <a:solidFill>
                  <a:srgbClr val="0A1F61"/>
                </a:solidFill>
                <a:cs typeface="Tajawal ExtraBold" panose="00000800000000000000" pitchFamily="2" charset="-78"/>
              </a:rPr>
              <a:t>Regardless of whether a business is big or small, cybercrime could be lurking just around the corner. </a:t>
            </a:r>
          </a:p>
          <a:p>
            <a:pPr marL="342900" indent="-342900">
              <a:buFont typeface="Arial" panose="020B0604020202020204" pitchFamily="34" charset="0"/>
              <a:buChar char="•"/>
            </a:pPr>
            <a:endParaRPr lang="en-US" sz="7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sz="2000" dirty="0">
                <a:solidFill>
                  <a:srgbClr val="0A1F61"/>
                </a:solidFill>
                <a:cs typeface="Tajawal ExtraBold" panose="00000800000000000000" pitchFamily="2" charset="-78"/>
              </a:rPr>
              <a:t>Recently, more and more small businesses are being targeted by cybercriminals, therefore, without the right preventative measures in place, it could aggravate even further. </a:t>
            </a:r>
          </a:p>
          <a:p>
            <a:pPr marL="342900" indent="-342900">
              <a:buFont typeface="Arial" panose="020B0604020202020204" pitchFamily="34" charset="0"/>
              <a:buChar char="•"/>
            </a:pPr>
            <a:endParaRPr lang="en-US" sz="7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sz="2000" dirty="0">
                <a:solidFill>
                  <a:srgbClr val="0A1F61"/>
                </a:solidFill>
                <a:cs typeface="Tajawal ExtraBold" panose="00000800000000000000" pitchFamily="2" charset="-78"/>
              </a:rPr>
              <a:t>Hence it is necessary to get more familiar with the cyber risks that organizations may face. </a:t>
            </a:r>
          </a:p>
          <a:p>
            <a:pPr marL="342900" indent="-342900">
              <a:buFont typeface="Arial" panose="020B0604020202020204" pitchFamily="34" charset="0"/>
              <a:buChar char="•"/>
            </a:pPr>
            <a:endParaRPr lang="en-US" sz="7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sz="2000" dirty="0">
                <a:solidFill>
                  <a:srgbClr val="0A1F61"/>
                </a:solidFill>
                <a:cs typeface="Tajawal ExtraBold" panose="00000800000000000000" pitchFamily="2" charset="-78"/>
              </a:rPr>
              <a:t>It is often seen that the more sophisticated and extensive a business digital operations are, the greater the chances of cyber risks being involved.</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07</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740617" y="1364564"/>
            <a:ext cx="7398883" cy="461665"/>
          </a:xfrm>
          <a:prstGeom prst="rect">
            <a:avLst/>
          </a:prstGeom>
          <a:noFill/>
        </p:spPr>
        <p:txBody>
          <a:bodyPr wrap="square" rtlCol="0">
            <a:spAutoFit/>
          </a:bodyPr>
          <a:lstStyle/>
          <a:p>
            <a:r>
              <a:rPr lang="en-US" sz="2400" b="1" dirty="0" smtClean="0">
                <a:solidFill>
                  <a:srgbClr val="00B0F0"/>
                </a:solidFill>
                <a:latin typeface="Alexandria" charset="0"/>
                <a:cs typeface="Alexandria" charset="0"/>
              </a:rPr>
              <a:t>7.1 INTRODUCTION TO CYBER RISKS</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27621" y="2504039"/>
            <a:ext cx="8714174" cy="4062651"/>
          </a:xfrm>
          <a:prstGeom prst="rect">
            <a:avLst/>
          </a:prstGeom>
          <a:noFill/>
        </p:spPr>
        <p:txBody>
          <a:bodyPr wrap="square" rtlCol="0">
            <a:spAutoFit/>
          </a:bodyPr>
          <a:lstStyle/>
          <a:p>
            <a:pPr marL="342900" indent="-342900">
              <a:buFont typeface="Arial" panose="020B0604020202020204" pitchFamily="34" charset="0"/>
              <a:buChar char="•"/>
            </a:pPr>
            <a:r>
              <a:rPr lang="en-US" dirty="0">
                <a:solidFill>
                  <a:srgbClr val="0A1F61"/>
                </a:solidFill>
                <a:cs typeface="Tajawal ExtraBold" panose="00000800000000000000" pitchFamily="2" charset="-78"/>
              </a:rPr>
              <a:t>The following are some </a:t>
            </a:r>
            <a:r>
              <a:rPr lang="en-US" u="sng" dirty="0">
                <a:solidFill>
                  <a:srgbClr val="0A1F61"/>
                </a:solidFill>
                <a:cs typeface="Tajawal ExtraBold" panose="00000800000000000000" pitchFamily="2" charset="-78"/>
              </a:rPr>
              <a:t>elements that contribute to elevation of cyber risks</a:t>
            </a:r>
            <a:r>
              <a:rPr lang="en-US" dirty="0">
                <a:solidFill>
                  <a:srgbClr val="0A1F61"/>
                </a:solidFill>
                <a:cs typeface="Tajawal ExtraBold" panose="00000800000000000000" pitchFamily="2" charset="-78"/>
              </a:rPr>
              <a:t>:</a:t>
            </a:r>
          </a:p>
          <a:p>
            <a:pPr marL="342900" indent="-342900">
              <a:buFont typeface="Arial" panose="020B0604020202020204" pitchFamily="34" charset="0"/>
              <a:buChar char="•"/>
            </a:pPr>
            <a:endParaRPr lang="en-US" sz="600" u="sng" dirty="0">
              <a:solidFill>
                <a:srgbClr val="0A1F61"/>
              </a:solidFill>
              <a:cs typeface="Tajawal ExtraBold" panose="00000800000000000000" pitchFamily="2" charset="-78"/>
            </a:endParaRPr>
          </a:p>
          <a:p>
            <a:pPr marL="800100" lvl="1" indent="-342900">
              <a:buFont typeface="Arial" panose="020B0604020202020204" pitchFamily="34" charset="0"/>
              <a:buChar char="•"/>
            </a:pPr>
            <a:r>
              <a:rPr lang="en-US" dirty="0">
                <a:solidFill>
                  <a:srgbClr val="0A1F61"/>
                </a:solidFill>
                <a:cs typeface="Tajawal ExtraBold" panose="00000800000000000000" pitchFamily="2" charset="-78"/>
              </a:rPr>
              <a:t>Employees or customers accessing the organizational systems from remote locations. </a:t>
            </a:r>
          </a:p>
          <a:p>
            <a:pPr marL="800100" lvl="1" indent="-342900">
              <a:buFont typeface="Arial" panose="020B0604020202020204" pitchFamily="34" charset="0"/>
              <a:buChar char="•"/>
            </a:pPr>
            <a:r>
              <a:rPr lang="en-US" dirty="0">
                <a:solidFill>
                  <a:srgbClr val="0A1F61"/>
                </a:solidFill>
                <a:cs typeface="Tajawal ExtraBold" panose="00000800000000000000" pitchFamily="2" charset="-78"/>
              </a:rPr>
              <a:t>Staff making utilization of organization-owned devices at their homes or while traveling</a:t>
            </a:r>
            <a:r>
              <a:rPr lang="en-US" dirty="0" smtClean="0">
                <a:solidFill>
                  <a:srgbClr val="0A1F61"/>
                </a:solidFill>
                <a:cs typeface="Tajawal ExtraBold" panose="00000800000000000000" pitchFamily="2" charset="-78"/>
              </a:rPr>
              <a:t>. </a:t>
            </a:r>
            <a:endParaRPr lang="en-US" dirty="0">
              <a:solidFill>
                <a:srgbClr val="0A1F61"/>
              </a:solidFill>
              <a:cs typeface="Tajawal ExtraBold" panose="00000800000000000000" pitchFamily="2" charset="-78"/>
            </a:endParaRPr>
          </a:p>
          <a:p>
            <a:pPr marL="800100" lvl="1" indent="-342900">
              <a:buFont typeface="Arial" panose="020B0604020202020204" pitchFamily="34" charset="0"/>
              <a:buChar char="•"/>
            </a:pPr>
            <a:r>
              <a:rPr lang="en-US" dirty="0">
                <a:solidFill>
                  <a:srgbClr val="0A1F61"/>
                </a:solidFill>
                <a:cs typeface="Tajawal ExtraBold" panose="00000800000000000000" pitchFamily="2" charset="-78"/>
              </a:rPr>
              <a:t>Employee access to administrative privileges on the organization’s network or computers. </a:t>
            </a:r>
          </a:p>
          <a:p>
            <a:pPr marL="800100" lvl="1" indent="-342900">
              <a:buFont typeface="Arial" panose="020B0604020202020204" pitchFamily="34" charset="0"/>
              <a:buChar char="•"/>
            </a:pPr>
            <a:r>
              <a:rPr lang="en-US" dirty="0">
                <a:solidFill>
                  <a:srgbClr val="0A1F61"/>
                </a:solidFill>
                <a:cs typeface="Tajawal ExtraBold" panose="00000800000000000000" pitchFamily="2" charset="-78"/>
              </a:rPr>
              <a:t>A policy emphasizing on the use of bring your own device (BYOD) in the workplace. </a:t>
            </a:r>
          </a:p>
          <a:p>
            <a:pPr marL="800100" lvl="1" indent="-342900">
              <a:buFont typeface="Arial" panose="020B0604020202020204" pitchFamily="34" charset="0"/>
              <a:buChar char="•"/>
            </a:pPr>
            <a:r>
              <a:rPr lang="en-US" dirty="0">
                <a:solidFill>
                  <a:srgbClr val="0A1F61"/>
                </a:solidFill>
                <a:cs typeface="Tajawal ExtraBold" panose="00000800000000000000" pitchFamily="2" charset="-78"/>
              </a:rPr>
              <a:t>Accessing public buildings without authorization. </a:t>
            </a:r>
          </a:p>
          <a:p>
            <a:pPr marL="800100" lvl="1" indent="-342900">
              <a:buFont typeface="Arial" panose="020B0604020202020204" pitchFamily="34" charset="0"/>
              <a:buChar char="•"/>
            </a:pPr>
            <a:r>
              <a:rPr lang="en-US" dirty="0">
                <a:solidFill>
                  <a:srgbClr val="0A1F61"/>
                </a:solidFill>
                <a:cs typeface="Tajawal ExtraBold" panose="00000800000000000000" pitchFamily="2" charset="-78"/>
              </a:rPr>
              <a:t>Employees using computers for accessing bank accounts or initiating monetary transactions. </a:t>
            </a:r>
          </a:p>
          <a:p>
            <a:pPr marL="800100" lvl="1" indent="-342900">
              <a:buFont typeface="Arial" panose="020B0604020202020204" pitchFamily="34" charset="0"/>
              <a:buChar char="•"/>
            </a:pPr>
            <a:r>
              <a:rPr lang="en-US" dirty="0">
                <a:solidFill>
                  <a:srgbClr val="0A1F61"/>
                </a:solidFill>
                <a:cs typeface="Tajawal ExtraBold" panose="00000800000000000000" pitchFamily="2" charset="-78"/>
              </a:rPr>
              <a:t>Employees neglecting certain policies regarding regular updating of passwords. </a:t>
            </a:r>
          </a:p>
          <a:p>
            <a:pPr marL="800100" lvl="1" indent="-342900">
              <a:buFont typeface="Arial" panose="020B0604020202020204" pitchFamily="34" charset="0"/>
              <a:buChar char="•"/>
            </a:pPr>
            <a:r>
              <a:rPr lang="en-US" dirty="0">
                <a:solidFill>
                  <a:srgbClr val="0A1F61"/>
                </a:solidFill>
                <a:cs typeface="Tajawal ExtraBold" panose="00000800000000000000" pitchFamily="2" charset="-78"/>
              </a:rPr>
              <a:t>Critical information that may be lost as a result of a network disaster. </a:t>
            </a:r>
          </a:p>
          <a:p>
            <a:pPr marL="800100" lvl="1" indent="-342900">
              <a:buFont typeface="Arial" panose="020B0604020202020204" pitchFamily="34" charset="0"/>
              <a:buChar char="•"/>
            </a:pPr>
            <a:r>
              <a:rPr lang="en-US" dirty="0">
                <a:solidFill>
                  <a:srgbClr val="0A1F61"/>
                </a:solidFill>
                <a:cs typeface="Tajawal ExtraBold" panose="00000800000000000000" pitchFamily="2" charset="-78"/>
              </a:rPr>
              <a:t>Neglecting to review the company’s cybersecurity policies from time to time. </a:t>
            </a:r>
          </a:p>
        </p:txBody>
      </p:sp>
      <p:sp>
        <p:nvSpPr>
          <p:cNvPr id="32" name="Rectangle 31"/>
          <p:cNvSpPr/>
          <p:nvPr/>
        </p:nvSpPr>
        <p:spPr>
          <a:xfrm>
            <a:off x="3477826" y="1233837"/>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527621" y="1289223"/>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Chapter</a:t>
            </a:r>
          </a:p>
        </p:txBody>
      </p:sp>
      <p:sp>
        <p:nvSpPr>
          <p:cNvPr id="34" name="TextBox 33"/>
          <p:cNvSpPr txBox="1"/>
          <p:nvPr/>
        </p:nvSpPr>
        <p:spPr>
          <a:xfrm>
            <a:off x="3663575" y="1570972"/>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07</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12258902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7" y="1412953"/>
            <a:ext cx="7398883" cy="461665"/>
          </a:xfrm>
          <a:prstGeom prst="rect">
            <a:avLst/>
          </a:prstGeom>
          <a:noFill/>
        </p:spPr>
        <p:txBody>
          <a:bodyPr wrap="square" rtlCol="0">
            <a:spAutoFit/>
          </a:bodyPr>
          <a:lstStyle/>
          <a:p>
            <a:r>
              <a:rPr lang="en-US" sz="2400" b="1" dirty="0" smtClean="0">
                <a:solidFill>
                  <a:srgbClr val="00B0F0"/>
                </a:solidFill>
                <a:latin typeface="Alexandria" charset="0"/>
                <a:cs typeface="Alexandria" charset="0"/>
              </a:rPr>
              <a:t>7.1 INTRODUCTION TO CYBER RISKS</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3693319"/>
          </a:xfrm>
          <a:prstGeom prst="rect">
            <a:avLst/>
          </a:prstGeom>
          <a:noFill/>
        </p:spPr>
        <p:txBody>
          <a:bodyPr wrap="square" rtlCol="0">
            <a:spAutoFit/>
          </a:bodyPr>
          <a:lstStyle/>
          <a:p>
            <a:pPr marL="342900" indent="-342900" algn="just">
              <a:buFont typeface="Arial" panose="020B0604020202020204" pitchFamily="34" charset="0"/>
              <a:buChar char="•"/>
            </a:pPr>
            <a:r>
              <a:rPr lang="en-US" dirty="0">
                <a:solidFill>
                  <a:srgbClr val="0A1F61"/>
                </a:solidFill>
                <a:cs typeface="Tajawal ExtraBold" panose="00000800000000000000" pitchFamily="2" charset="-78"/>
              </a:rPr>
              <a:t>All businesses come across the risks of cyber breaches at some point during their life cycle. </a:t>
            </a:r>
          </a:p>
          <a:p>
            <a:pPr marL="342900" indent="-342900" algn="just">
              <a:buFont typeface="Arial" panose="020B0604020202020204" pitchFamily="34" charset="0"/>
              <a:buChar char="•"/>
            </a:pPr>
            <a:r>
              <a:rPr lang="en-US" dirty="0">
                <a:solidFill>
                  <a:srgbClr val="0A1F61"/>
                </a:solidFill>
                <a:cs typeface="Tajawal ExtraBold" panose="00000800000000000000" pitchFamily="2" charset="-78"/>
              </a:rPr>
              <a:t>However, understanding the level of risks, the factors that led to the risks, and the origin of threats, i.e., source of the threats may be </a:t>
            </a:r>
            <a:r>
              <a:rPr lang="en-US" u="sng" dirty="0">
                <a:solidFill>
                  <a:srgbClr val="0A1F61"/>
                </a:solidFill>
                <a:cs typeface="Tajawal ExtraBold" panose="00000800000000000000" pitchFamily="2" charset="-78"/>
              </a:rPr>
              <a:t>significantly effective in preparing a productive response. </a:t>
            </a:r>
          </a:p>
          <a:p>
            <a:pPr marL="342900" indent="-342900" algn="just">
              <a:buFont typeface="Arial" panose="020B0604020202020204" pitchFamily="34" charset="0"/>
              <a:buChar char="•"/>
            </a:pPr>
            <a:r>
              <a:rPr lang="en-US" dirty="0">
                <a:solidFill>
                  <a:srgbClr val="0A1F61"/>
                </a:solidFill>
                <a:cs typeface="Tajawal ExtraBold" panose="00000800000000000000" pitchFamily="2" charset="-78"/>
              </a:rPr>
              <a:t>With organizations becoming more and more technology and business driven, they become more prone to attacks and threats. </a:t>
            </a:r>
          </a:p>
          <a:p>
            <a:pPr marL="342900" indent="-342900" algn="just">
              <a:buFont typeface="Arial" panose="020B0604020202020204" pitchFamily="34" charset="0"/>
              <a:buChar char="•"/>
            </a:pPr>
            <a:r>
              <a:rPr lang="en-US" dirty="0">
                <a:solidFill>
                  <a:srgbClr val="0A1F61"/>
                </a:solidFill>
                <a:cs typeface="Tajawal ExtraBold" panose="00000800000000000000" pitchFamily="2" charset="-78"/>
              </a:rPr>
              <a:t>This is a direct result of the expanding dependence on networks, systems, programs, social media, and information globally. </a:t>
            </a:r>
          </a:p>
          <a:p>
            <a:pPr marL="342900" indent="-342900" algn="just">
              <a:buFont typeface="Arial" panose="020B0604020202020204" pitchFamily="34" charset="0"/>
              <a:buChar char="•"/>
            </a:pPr>
            <a:r>
              <a:rPr lang="en-US" dirty="0">
                <a:solidFill>
                  <a:srgbClr val="0A1F61"/>
                </a:solidFill>
                <a:cs typeface="Tajawal ExtraBold" panose="00000800000000000000" pitchFamily="2" charset="-78"/>
              </a:rPr>
              <a:t>This in turn makes data breaches an increasingly common affair in cyberspace. </a:t>
            </a:r>
          </a:p>
          <a:p>
            <a:pPr marL="342900" indent="-342900" algn="just">
              <a:buFont typeface="Arial" panose="020B0604020202020204" pitchFamily="34" charset="0"/>
              <a:buChar char="•"/>
            </a:pPr>
            <a:r>
              <a:rPr lang="en-US" dirty="0">
                <a:solidFill>
                  <a:srgbClr val="0A1F61"/>
                </a:solidFill>
                <a:cs typeface="Tajawal ExtraBold" panose="00000800000000000000" pitchFamily="2" charset="-78"/>
              </a:rPr>
              <a:t>Cyber-attacks may have a negative business sway, and these frequently emerge from deficiently secured information.</a:t>
            </a:r>
          </a:p>
          <a:p>
            <a:pPr marL="342900" indent="-342900" algn="just">
              <a:buFont typeface="Arial" panose="020B0604020202020204" pitchFamily="34" charset="0"/>
              <a:buChar char="•"/>
            </a:pPr>
            <a:endParaRPr lang="en-US" dirty="0">
              <a:solidFill>
                <a:srgbClr val="0A1F61"/>
              </a:solidFill>
              <a:cs typeface="Tajawal ExtraBold" panose="00000800000000000000"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07</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13212190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7" y="1104241"/>
            <a:ext cx="7398883" cy="461665"/>
          </a:xfrm>
          <a:prstGeom prst="rect">
            <a:avLst/>
          </a:prstGeom>
          <a:noFill/>
        </p:spPr>
        <p:txBody>
          <a:bodyPr wrap="square" rtlCol="0">
            <a:spAutoFit/>
          </a:bodyPr>
          <a:lstStyle/>
          <a:p>
            <a:r>
              <a:rPr lang="en-US" sz="2400" b="1" dirty="0" smtClean="0">
                <a:solidFill>
                  <a:srgbClr val="00B0F0"/>
                </a:solidFill>
                <a:latin typeface="Alexandria" charset="0"/>
                <a:cs typeface="Alexandria" charset="0"/>
              </a:rPr>
              <a:t>7.1 INTRODUCTION TO CYBER RISKS</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59216" y="2106368"/>
            <a:ext cx="8417320" cy="4247317"/>
          </a:xfrm>
          <a:prstGeom prst="rect">
            <a:avLst/>
          </a:prstGeom>
          <a:noFill/>
        </p:spPr>
        <p:txBody>
          <a:bodyPr wrap="square" rtlCol="0">
            <a:spAutoFit/>
          </a:bodyPr>
          <a:lstStyle/>
          <a:p>
            <a:pPr marL="342900" indent="-342900">
              <a:buFont typeface="Arial" panose="020B0604020202020204" pitchFamily="34" charset="0"/>
              <a:buChar char="•"/>
            </a:pPr>
            <a:r>
              <a:rPr lang="en-US" dirty="0">
                <a:solidFill>
                  <a:srgbClr val="0A1F61"/>
                </a:solidFill>
                <a:cs typeface="Tajawal ExtraBold" panose="00000800000000000000" pitchFamily="2" charset="-78"/>
              </a:rPr>
              <a:t>Global connectivity and increased use of cloud services with poor default security parameters often lead to an increased risk of cyber-attacks outside the organization. </a:t>
            </a:r>
          </a:p>
          <a:p>
            <a:pPr marL="342900" indent="-342900">
              <a:buFont typeface="Arial" panose="020B0604020202020204" pitchFamily="34" charset="0"/>
              <a:buChar char="•"/>
            </a:pPr>
            <a:r>
              <a:rPr lang="en-US" dirty="0">
                <a:solidFill>
                  <a:srgbClr val="0A1F61"/>
                </a:solidFill>
                <a:cs typeface="Tajawal ExtraBold" panose="00000800000000000000" pitchFamily="2" charset="-78"/>
              </a:rPr>
              <a:t>IT risk management may effectively address how access control needs to be complemented by sophisticated cybersecurity professionals, software, and cybersecurity risk management. </a:t>
            </a:r>
          </a:p>
          <a:p>
            <a:pPr marL="342900" indent="-342900">
              <a:buFont typeface="Arial" panose="020B0604020202020204" pitchFamily="34" charset="0"/>
              <a:buChar char="•"/>
            </a:pPr>
            <a:r>
              <a:rPr lang="en-US" dirty="0">
                <a:solidFill>
                  <a:srgbClr val="0A1F61"/>
                </a:solidFill>
                <a:cs typeface="Tajawal ExtraBold" panose="00000800000000000000" pitchFamily="2" charset="-78"/>
              </a:rPr>
              <a:t>With sophisticated attacks, it may not be sufficient to bank upon traditional IT professionals and security controls for information security. </a:t>
            </a:r>
          </a:p>
          <a:p>
            <a:pPr marL="342900" indent="-342900">
              <a:buFont typeface="Arial" panose="020B0604020202020204" pitchFamily="34" charset="0"/>
              <a:buChar char="•"/>
            </a:pPr>
            <a:r>
              <a:rPr lang="en-US" dirty="0">
                <a:solidFill>
                  <a:srgbClr val="0A1F61"/>
                </a:solidFill>
                <a:cs typeface="Tajawal ExtraBold" panose="00000800000000000000" pitchFamily="2" charset="-78"/>
              </a:rPr>
              <a:t>There is an urgent need for sophisticated threat intelligence tools and security programs that may assist in reducing an organization’s cyber risk and potential attack surfaces. </a:t>
            </a:r>
          </a:p>
          <a:p>
            <a:pPr marL="342900" indent="-342900">
              <a:buFont typeface="Arial" panose="020B0604020202020204" pitchFamily="34" charset="0"/>
              <a:buChar char="•"/>
            </a:pPr>
            <a:r>
              <a:rPr lang="en-US" dirty="0">
                <a:solidFill>
                  <a:srgbClr val="0A1F61"/>
                </a:solidFill>
                <a:cs typeface="Tajawal ExtraBold" panose="00000800000000000000" pitchFamily="2" charset="-78"/>
              </a:rPr>
              <a:t>Decision-makers in the organizations must take into account assessments when dealing with third-party vendors. </a:t>
            </a:r>
          </a:p>
          <a:p>
            <a:pPr marL="342900" indent="-342900">
              <a:buFont typeface="Arial" panose="020B0604020202020204" pitchFamily="34" charset="0"/>
              <a:buChar char="•"/>
            </a:pPr>
            <a:r>
              <a:rPr lang="en-US" dirty="0">
                <a:solidFill>
                  <a:srgbClr val="0A1F61"/>
                </a:solidFill>
                <a:cs typeface="Tajawal ExtraBold" panose="00000800000000000000" pitchFamily="2" charset="-78"/>
              </a:rPr>
              <a:t>There is likewise a need to present risk mitigation techniques and cyber incident response (IR) plans in associations for when a breach may take place. </a:t>
            </a:r>
          </a:p>
          <a:p>
            <a:pPr marL="342900" indent="-342900">
              <a:buFont typeface="Arial" panose="020B0604020202020204" pitchFamily="34" charset="0"/>
              <a:buChar char="•"/>
            </a:pPr>
            <a:r>
              <a:rPr lang="en-US" dirty="0">
                <a:solidFill>
                  <a:srgbClr val="0A1F61"/>
                </a:solidFill>
                <a:cs typeface="Tajawal ExtraBold" panose="00000800000000000000" pitchFamily="2" charset="-78"/>
              </a:rPr>
              <a:t>Figure 6.1 is a manifestation of how cyber risks may be initiated.</a:t>
            </a:r>
          </a:p>
        </p:txBody>
      </p:sp>
      <p:sp>
        <p:nvSpPr>
          <p:cNvPr id="32" name="Rectangle 31"/>
          <p:cNvSpPr/>
          <p:nvPr/>
        </p:nvSpPr>
        <p:spPr>
          <a:xfrm>
            <a:off x="3338411" y="88693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23262" y="997888"/>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Chapter</a:t>
            </a:r>
          </a:p>
        </p:txBody>
      </p:sp>
      <p:sp>
        <p:nvSpPr>
          <p:cNvPr id="34" name="TextBox 33"/>
          <p:cNvSpPr txBox="1"/>
          <p:nvPr/>
        </p:nvSpPr>
        <p:spPr>
          <a:xfrm>
            <a:off x="3559216" y="1263615"/>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07</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80815612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21895" y="1285191"/>
            <a:ext cx="10450148" cy="524795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p:cNvSpPr txBox="1"/>
          <p:nvPr/>
        </p:nvSpPr>
        <p:spPr>
          <a:xfrm>
            <a:off x="-78557" y="703610"/>
            <a:ext cx="11250600" cy="400110"/>
          </a:xfrm>
          <a:prstGeom prst="rect">
            <a:avLst/>
          </a:prstGeom>
          <a:noFill/>
        </p:spPr>
        <p:txBody>
          <a:bodyPr wrap="square" rtlCol="0">
            <a:spAutoFit/>
          </a:bodyPr>
          <a:lstStyle/>
          <a:p>
            <a:pPr algn="ctr"/>
            <a:r>
              <a:rPr lang="en-US" sz="2000" b="1" dirty="0">
                <a:solidFill>
                  <a:srgbClr val="00B0F0"/>
                </a:solidFill>
                <a:latin typeface="Alexandria" charset="0"/>
                <a:cs typeface="Alexandria" charset="0"/>
              </a:rPr>
              <a:t>7.1 INTRODUCTION TO CYBER RISKS</a:t>
            </a:r>
          </a:p>
        </p:txBody>
      </p:sp>
      <p:pic>
        <p:nvPicPr>
          <p:cNvPr id="8" name="Picture 7">
            <a:extLst>
              <a:ext uri="{FF2B5EF4-FFF2-40B4-BE49-F238E27FC236}">
                <a16:creationId xmlns:a16="http://schemas.microsoft.com/office/drawing/2014/main" id="{2314EAD9-0201-5D96-CBAE-38856F087B44}"/>
              </a:ext>
            </a:extLst>
          </p:cNvPr>
          <p:cNvPicPr>
            <a:picLocks noChangeAspect="1"/>
          </p:cNvPicPr>
          <p:nvPr/>
        </p:nvPicPr>
        <p:blipFill>
          <a:blip r:embed="rId3"/>
          <a:stretch>
            <a:fillRect/>
          </a:stretch>
        </p:blipFill>
        <p:spPr>
          <a:xfrm>
            <a:off x="1459832" y="1468583"/>
            <a:ext cx="8742947" cy="3921564"/>
          </a:xfrm>
          <a:prstGeom prst="rect">
            <a:avLst/>
          </a:prstGeom>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7" y="1412953"/>
            <a:ext cx="7398883" cy="461665"/>
          </a:xfrm>
          <a:prstGeom prst="rect">
            <a:avLst/>
          </a:prstGeom>
          <a:noFill/>
        </p:spPr>
        <p:txBody>
          <a:bodyPr wrap="square" rtlCol="0">
            <a:spAutoFit/>
          </a:bodyPr>
          <a:lstStyle/>
          <a:p>
            <a:r>
              <a:rPr lang="en-US" sz="2400" b="1" dirty="0" smtClean="0">
                <a:solidFill>
                  <a:srgbClr val="00B0F0"/>
                </a:solidFill>
                <a:latin typeface="Alexandria" charset="0"/>
                <a:cs typeface="Alexandria" charset="0"/>
              </a:rPr>
              <a:t>7.1 INTRODUCTION TO CYBER RISKS</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4154984"/>
          </a:xfrm>
          <a:prstGeom prst="rect">
            <a:avLst/>
          </a:prstGeom>
          <a:noFill/>
        </p:spPr>
        <p:txBody>
          <a:bodyPr wrap="square" rtlCol="0">
            <a:spAutoFit/>
          </a:bodyPr>
          <a:lstStyle/>
          <a:p>
            <a:pPr marL="342900" indent="-342900" algn="just">
              <a:buFont typeface="Arial" panose="020B0604020202020204" pitchFamily="34" charset="0"/>
              <a:buChar char="•"/>
            </a:pPr>
            <a:r>
              <a:rPr lang="en-US" dirty="0">
                <a:solidFill>
                  <a:srgbClr val="0A1F61"/>
                </a:solidFill>
                <a:cs typeface="Tajawal ExtraBold" panose="00000800000000000000" pitchFamily="2" charset="-78"/>
              </a:rPr>
              <a:t>Threat Agent might be characterized as an individual or group that can exhibit a threat. </a:t>
            </a:r>
            <a:endParaRPr lang="ar-JO" dirty="0">
              <a:solidFill>
                <a:srgbClr val="0A1F61"/>
              </a:solidFill>
              <a:cs typeface="Tajawal ExtraBold" panose="00000800000000000000" pitchFamily="2" charset="-78"/>
            </a:endParaRPr>
          </a:p>
          <a:p>
            <a:pPr marL="342900" indent="-342900" algn="just">
              <a:buFont typeface="Arial" panose="020B0604020202020204" pitchFamily="34" charset="0"/>
              <a:buChar char="•"/>
            </a:pPr>
            <a:endParaRPr lang="en-US" sz="6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dirty="0">
                <a:solidFill>
                  <a:srgbClr val="0A1F61"/>
                </a:solidFill>
                <a:cs typeface="Tajawal ExtraBold" panose="00000800000000000000" pitchFamily="2" charset="-78"/>
              </a:rPr>
              <a:t>It is necessary to </a:t>
            </a:r>
            <a:r>
              <a:rPr lang="en-US" b="1" dirty="0">
                <a:solidFill>
                  <a:srgbClr val="0A1F61"/>
                </a:solidFill>
                <a:cs typeface="Tajawal ExtraBold" panose="00000800000000000000" pitchFamily="2" charset="-78"/>
              </a:rPr>
              <a:t>determine</a:t>
            </a:r>
            <a:r>
              <a:rPr lang="en-US" dirty="0">
                <a:solidFill>
                  <a:srgbClr val="0A1F61"/>
                </a:solidFill>
                <a:cs typeface="Tajawal ExtraBold" panose="00000800000000000000" pitchFamily="2" charset="-78"/>
              </a:rPr>
              <a:t> </a:t>
            </a:r>
            <a:r>
              <a:rPr lang="en-US" u="sng" dirty="0">
                <a:solidFill>
                  <a:srgbClr val="0A1F61"/>
                </a:solidFill>
                <a:cs typeface="Tajawal ExtraBold" panose="00000800000000000000" pitchFamily="2" charset="-78"/>
              </a:rPr>
              <a:t>who could exploit the assets of an organization </a:t>
            </a:r>
            <a:r>
              <a:rPr lang="en-US" dirty="0">
                <a:solidFill>
                  <a:srgbClr val="0A1F61"/>
                </a:solidFill>
                <a:cs typeface="Tajawal ExtraBold" panose="00000800000000000000" pitchFamily="2" charset="-78"/>
              </a:rPr>
              <a:t>and </a:t>
            </a:r>
            <a:r>
              <a:rPr lang="en-US" u="sng" dirty="0">
                <a:solidFill>
                  <a:srgbClr val="0A1F61"/>
                </a:solidFill>
                <a:cs typeface="Tajawal ExtraBold" panose="00000800000000000000" pitchFamily="2" charset="-78"/>
              </a:rPr>
              <a:t>how they might use them </a:t>
            </a:r>
            <a:r>
              <a:rPr lang="en-US" dirty="0">
                <a:solidFill>
                  <a:srgbClr val="0A1F61"/>
                </a:solidFill>
                <a:cs typeface="Tajawal ExtraBold" panose="00000800000000000000" pitchFamily="2" charset="-78"/>
              </a:rPr>
              <a:t>against the organization. Therefore, a threat agent may also be thought of as a technique utilized in penetrating the security of an office, operation, or framework by abusing a weakness. </a:t>
            </a:r>
            <a:endParaRPr lang="ar-JO" dirty="0">
              <a:solidFill>
                <a:srgbClr val="0A1F61"/>
              </a:solidFill>
              <a:cs typeface="Tajawal ExtraBold" panose="00000800000000000000" pitchFamily="2" charset="-78"/>
            </a:endParaRPr>
          </a:p>
          <a:p>
            <a:pPr marL="342900" indent="-342900" algn="just">
              <a:buFont typeface="Arial" panose="020B0604020202020204" pitchFamily="34" charset="0"/>
              <a:buChar char="•"/>
            </a:pPr>
            <a:endParaRPr lang="en-US" sz="6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b="1" dirty="0">
                <a:solidFill>
                  <a:srgbClr val="0A1F61"/>
                </a:solidFill>
                <a:cs typeface="Tajawal ExtraBold" panose="00000800000000000000" pitchFamily="2" charset="-78"/>
              </a:rPr>
              <a:t>Cyber threats </a:t>
            </a:r>
            <a:r>
              <a:rPr lang="en-US" dirty="0">
                <a:solidFill>
                  <a:srgbClr val="0A1F61"/>
                </a:solidFill>
                <a:cs typeface="Tajawal ExtraBold" panose="00000800000000000000" pitchFamily="2" charset="-78"/>
              </a:rPr>
              <a:t>are cybersecurity circumstances or events that are capable of causing harm by way of their outcome. </a:t>
            </a:r>
            <a:endParaRPr lang="ar-JO" dirty="0">
              <a:solidFill>
                <a:srgbClr val="0A1F61"/>
              </a:solidFill>
              <a:cs typeface="Tajawal ExtraBold" panose="00000800000000000000" pitchFamily="2" charset="-78"/>
            </a:endParaRPr>
          </a:p>
          <a:p>
            <a:pPr marL="342900" indent="-342900" algn="just">
              <a:buFont typeface="Arial" panose="020B0604020202020204" pitchFamily="34" charset="0"/>
              <a:buChar char="•"/>
            </a:pPr>
            <a:endParaRPr lang="en-US" sz="6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dirty="0">
                <a:solidFill>
                  <a:srgbClr val="0A1F61"/>
                </a:solidFill>
                <a:cs typeface="Tajawal ExtraBold" panose="00000800000000000000" pitchFamily="2" charset="-78"/>
              </a:rPr>
              <a:t>A very common threat is a social-engineering or phishing attack.</a:t>
            </a:r>
            <a:endParaRPr lang="ar-JO" dirty="0">
              <a:solidFill>
                <a:srgbClr val="0A1F61"/>
              </a:solidFill>
              <a:cs typeface="Tajawal ExtraBold" panose="00000800000000000000" pitchFamily="2" charset="-78"/>
            </a:endParaRPr>
          </a:p>
          <a:p>
            <a:pPr marL="342900" indent="-342900" algn="just">
              <a:buFont typeface="Arial" panose="020B0604020202020204" pitchFamily="34" charset="0"/>
              <a:buChar char="•"/>
            </a:pPr>
            <a:endParaRPr lang="en-US" sz="6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dirty="0">
                <a:solidFill>
                  <a:srgbClr val="0A1F61"/>
                </a:solidFill>
                <a:cs typeface="Tajawal ExtraBold" panose="00000800000000000000" pitchFamily="2" charset="-78"/>
              </a:rPr>
              <a:t>Cybersecurity threats are actualized by threat actors. These threat actors may be individuals or entities who have the potential to initiate a threat.</a:t>
            </a:r>
            <a:endParaRPr lang="ar-JO" dirty="0">
              <a:solidFill>
                <a:srgbClr val="0A1F61"/>
              </a:solidFill>
              <a:cs typeface="Tajawal ExtraBold" panose="00000800000000000000" pitchFamily="2" charset="-78"/>
            </a:endParaRPr>
          </a:p>
          <a:p>
            <a:pPr marL="342900" indent="-342900" algn="just">
              <a:buFont typeface="Arial" panose="020B0604020202020204" pitchFamily="34" charset="0"/>
              <a:buChar char="•"/>
            </a:pPr>
            <a:endParaRPr lang="en-US" sz="6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dirty="0">
                <a:solidFill>
                  <a:srgbClr val="0A1F61"/>
                </a:solidFill>
                <a:cs typeface="Tajawal ExtraBold" panose="00000800000000000000" pitchFamily="2" charset="-78"/>
              </a:rPr>
              <a:t>Although natural disasters, and other environmental and political events, may often constitute threats, they are not considered threat actors.</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07</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54487807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793117" y="1024692"/>
            <a:ext cx="7398883" cy="461665"/>
          </a:xfrm>
          <a:prstGeom prst="rect">
            <a:avLst/>
          </a:prstGeom>
          <a:noFill/>
        </p:spPr>
        <p:txBody>
          <a:bodyPr wrap="square" rtlCol="0">
            <a:spAutoFit/>
          </a:bodyPr>
          <a:lstStyle/>
          <a:p>
            <a:r>
              <a:rPr lang="en-US" sz="2400" b="1" dirty="0" smtClean="0">
                <a:solidFill>
                  <a:srgbClr val="00B0F0"/>
                </a:solidFill>
                <a:latin typeface="Alexandria" charset="0"/>
                <a:cs typeface="Alexandria" charset="0"/>
              </a:rPr>
              <a:t>7.1 INTRODUCTION TO CYBER RISKS</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657052" y="2061758"/>
            <a:ext cx="8417320" cy="4431983"/>
          </a:xfrm>
          <a:prstGeom prst="rect">
            <a:avLst/>
          </a:prstGeom>
          <a:noFill/>
        </p:spPr>
        <p:txBody>
          <a:bodyPr wrap="square" rtlCol="0">
            <a:spAutoFit/>
          </a:bodyPr>
          <a:lstStyle/>
          <a:p>
            <a:pPr marL="342900" indent="-342900">
              <a:buFont typeface="Arial" panose="020B0604020202020204" pitchFamily="34" charset="0"/>
              <a:buChar char="•"/>
            </a:pPr>
            <a:r>
              <a:rPr lang="en-US" dirty="0">
                <a:solidFill>
                  <a:srgbClr val="0A1F61"/>
                </a:solidFill>
                <a:cs typeface="Tajawal ExtraBold" panose="00000800000000000000" pitchFamily="2" charset="-78"/>
              </a:rPr>
              <a:t>Some </a:t>
            </a:r>
            <a:r>
              <a:rPr lang="en-US" b="1" dirty="0">
                <a:solidFill>
                  <a:srgbClr val="0A1F61"/>
                </a:solidFill>
                <a:cs typeface="Tajawal ExtraBold" panose="00000800000000000000" pitchFamily="2" charset="-78"/>
              </a:rPr>
              <a:t>basic threat actors </a:t>
            </a:r>
            <a:r>
              <a:rPr lang="en-US" dirty="0">
                <a:solidFill>
                  <a:srgbClr val="0A1F61"/>
                </a:solidFill>
                <a:cs typeface="Tajawal ExtraBold" panose="00000800000000000000" pitchFamily="2" charset="-78"/>
              </a:rPr>
              <a:t>are monetarily propelled lawbreakers (cybercriminals), </a:t>
            </a:r>
            <a:r>
              <a:rPr lang="en-US" u="sng" dirty="0">
                <a:solidFill>
                  <a:srgbClr val="0A1F61"/>
                </a:solidFill>
                <a:cs typeface="Tajawal ExtraBold" panose="00000800000000000000" pitchFamily="2" charset="-78"/>
              </a:rPr>
              <a:t>politically</a:t>
            </a:r>
            <a:r>
              <a:rPr lang="en-US" dirty="0">
                <a:solidFill>
                  <a:srgbClr val="0A1F61"/>
                </a:solidFill>
                <a:cs typeface="Tajawal ExtraBold" panose="00000800000000000000" pitchFamily="2" charset="-78"/>
              </a:rPr>
              <a:t> spurred activists, n</a:t>
            </a:r>
            <a:r>
              <a:rPr lang="en-US" u="sng" dirty="0">
                <a:solidFill>
                  <a:srgbClr val="0A1F61"/>
                </a:solidFill>
                <a:cs typeface="Tajawal ExtraBold" panose="00000800000000000000" pitchFamily="2" charset="-78"/>
              </a:rPr>
              <a:t>ation-states</a:t>
            </a:r>
            <a:r>
              <a:rPr lang="en-US" dirty="0">
                <a:solidFill>
                  <a:srgbClr val="0A1F61"/>
                </a:solidFill>
                <a:cs typeface="Tajawal ExtraBold" panose="00000800000000000000" pitchFamily="2" charset="-78"/>
              </a:rPr>
              <a:t> and </a:t>
            </a:r>
            <a:r>
              <a:rPr lang="en-US" u="sng" dirty="0">
                <a:solidFill>
                  <a:srgbClr val="0A1F61"/>
                </a:solidFill>
                <a:cs typeface="Tajawal ExtraBold" panose="00000800000000000000" pitchFamily="2" charset="-78"/>
              </a:rPr>
              <a:t>competitors</a:t>
            </a:r>
            <a:r>
              <a:rPr lang="en-US" dirty="0">
                <a:solidFill>
                  <a:srgbClr val="0A1F61"/>
                </a:solidFill>
                <a:cs typeface="Tajawal ExtraBold" panose="00000800000000000000" pitchFamily="2" charset="-78"/>
              </a:rPr>
              <a:t>. </a:t>
            </a:r>
          </a:p>
          <a:p>
            <a:pPr marL="342900" indent="-342900">
              <a:buFont typeface="Arial" panose="020B0604020202020204" pitchFamily="34" charset="0"/>
              <a:buChar char="•"/>
            </a:pPr>
            <a:endParaRPr lang="en-US" sz="6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dirty="0">
                <a:solidFill>
                  <a:srgbClr val="0A1F61"/>
                </a:solidFill>
                <a:cs typeface="Tajawal ExtraBold" panose="00000800000000000000" pitchFamily="2" charset="-78"/>
              </a:rPr>
              <a:t>In an office environment, </a:t>
            </a:r>
            <a:r>
              <a:rPr lang="en-US" u="sng" dirty="0">
                <a:solidFill>
                  <a:srgbClr val="0A1F61"/>
                </a:solidFill>
                <a:cs typeface="Tajawal ExtraBold" panose="00000800000000000000" pitchFamily="2" charset="-78"/>
              </a:rPr>
              <a:t>careless employees </a:t>
            </a:r>
            <a:r>
              <a:rPr lang="en-US" dirty="0">
                <a:solidFill>
                  <a:srgbClr val="0A1F61"/>
                </a:solidFill>
                <a:cs typeface="Tajawal ExtraBold" panose="00000800000000000000" pitchFamily="2" charset="-78"/>
              </a:rPr>
              <a:t>and </a:t>
            </a:r>
            <a:r>
              <a:rPr lang="en-US" u="sng" dirty="0">
                <a:solidFill>
                  <a:srgbClr val="0A1F61"/>
                </a:solidFill>
                <a:cs typeface="Tajawal ExtraBold" panose="00000800000000000000" pitchFamily="2" charset="-78"/>
              </a:rPr>
              <a:t>disgruntled employees </a:t>
            </a:r>
            <a:r>
              <a:rPr lang="en-US" dirty="0">
                <a:solidFill>
                  <a:srgbClr val="0A1F61"/>
                </a:solidFill>
                <a:cs typeface="Tajawal ExtraBold" panose="00000800000000000000" pitchFamily="2" charset="-78"/>
              </a:rPr>
              <a:t>are threat actors. </a:t>
            </a:r>
          </a:p>
          <a:p>
            <a:pPr marL="342900" indent="-342900">
              <a:buFont typeface="Arial" panose="020B0604020202020204" pitchFamily="34" charset="0"/>
              <a:buChar char="•"/>
            </a:pPr>
            <a:endParaRPr lang="en-US" sz="6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dirty="0">
                <a:solidFill>
                  <a:srgbClr val="0A1F61"/>
                </a:solidFill>
                <a:cs typeface="Tajawal ExtraBold" panose="00000800000000000000" pitchFamily="2" charset="-78"/>
              </a:rPr>
              <a:t>Vulnerabilities consider as a weaknesses in a system that have the potential to make threat results conceivable and are possibly significantly riskier. </a:t>
            </a:r>
          </a:p>
          <a:p>
            <a:pPr marL="342900" indent="-342900">
              <a:buFont typeface="Arial" panose="020B0604020202020204" pitchFamily="34" charset="0"/>
              <a:buChar char="•"/>
            </a:pPr>
            <a:endParaRPr lang="en-US" sz="6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dirty="0">
                <a:solidFill>
                  <a:srgbClr val="0A1F61"/>
                </a:solidFill>
                <a:cs typeface="Tajawal ExtraBold" panose="00000800000000000000" pitchFamily="2" charset="-78"/>
              </a:rPr>
              <a:t>A single vulnerability is enough to exploit a system. Consider a simple structured query language (SQL) Injection attack that could give an assailant full command over delicate information. </a:t>
            </a:r>
          </a:p>
          <a:p>
            <a:pPr marL="342900" indent="-342900">
              <a:buFont typeface="Arial" panose="020B0604020202020204" pitchFamily="34" charset="0"/>
              <a:buChar char="•"/>
            </a:pPr>
            <a:endParaRPr lang="en-US" sz="6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dirty="0">
                <a:solidFill>
                  <a:srgbClr val="0A1F61"/>
                </a:solidFill>
                <a:cs typeface="Tajawal ExtraBold" panose="00000800000000000000" pitchFamily="2" charset="-78"/>
              </a:rPr>
              <a:t>Instances of basic vulnerability are SQL injection, Cross-site Scripting, server misconfigurations, delicate information communicated in plaintext, and that is just the beginning. </a:t>
            </a:r>
          </a:p>
          <a:p>
            <a:pPr marL="342900" indent="-342900">
              <a:buFont typeface="Arial" panose="020B0604020202020204" pitchFamily="34" charset="0"/>
              <a:buChar char="•"/>
            </a:pPr>
            <a:endParaRPr lang="en-US" sz="6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dirty="0">
                <a:solidFill>
                  <a:srgbClr val="0A1F61"/>
                </a:solidFill>
                <a:cs typeface="Tajawal ExtraBold" panose="00000800000000000000" pitchFamily="2" charset="-78"/>
              </a:rPr>
              <a:t>Ordinarily, risks are mistaken for threats despite the fact that there is a slight contrast between them.</a:t>
            </a:r>
          </a:p>
        </p:txBody>
      </p:sp>
      <p:sp>
        <p:nvSpPr>
          <p:cNvPr id="32" name="Rectangle 31"/>
          <p:cNvSpPr/>
          <p:nvPr/>
        </p:nvSpPr>
        <p:spPr>
          <a:xfrm>
            <a:off x="3336034" y="88693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22133" y="945522"/>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Chapter</a:t>
            </a:r>
          </a:p>
        </p:txBody>
      </p:sp>
      <p:sp>
        <p:nvSpPr>
          <p:cNvPr id="34" name="TextBox 33"/>
          <p:cNvSpPr txBox="1"/>
          <p:nvPr/>
        </p:nvSpPr>
        <p:spPr>
          <a:xfrm>
            <a:off x="3558087" y="1195591"/>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07</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62134920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711284" y="1128390"/>
            <a:ext cx="7398883" cy="461665"/>
          </a:xfrm>
          <a:prstGeom prst="rect">
            <a:avLst/>
          </a:prstGeom>
          <a:noFill/>
        </p:spPr>
        <p:txBody>
          <a:bodyPr wrap="square" rtlCol="0">
            <a:spAutoFit/>
          </a:bodyPr>
          <a:lstStyle/>
          <a:p>
            <a:r>
              <a:rPr lang="en-US" sz="2400" b="1" dirty="0" smtClean="0">
                <a:solidFill>
                  <a:srgbClr val="00B0F0"/>
                </a:solidFill>
                <a:latin typeface="Alexandria" charset="0"/>
                <a:cs typeface="Alexandria" charset="0"/>
              </a:rPr>
              <a:t>7.1 INTRODUCTION TO CYBER RISKS</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74492" y="2014403"/>
            <a:ext cx="8417320" cy="4570482"/>
          </a:xfrm>
          <a:prstGeom prst="rect">
            <a:avLst/>
          </a:prstGeom>
          <a:noFill/>
        </p:spPr>
        <p:txBody>
          <a:bodyPr wrap="square" rtlCol="0">
            <a:spAutoFit/>
          </a:bodyPr>
          <a:lstStyle/>
          <a:p>
            <a:pPr marL="342900" indent="-342900">
              <a:buFont typeface="Arial" panose="020B0604020202020204" pitchFamily="34" charset="0"/>
              <a:buChar char="•"/>
            </a:pPr>
            <a:r>
              <a:rPr lang="en-US" sz="1600" dirty="0">
                <a:solidFill>
                  <a:srgbClr val="0A1F61"/>
                </a:solidFill>
                <a:cs typeface="Tajawal ExtraBold" panose="00000800000000000000" pitchFamily="2" charset="-78"/>
              </a:rPr>
              <a:t>A </a:t>
            </a:r>
            <a:r>
              <a:rPr lang="en-US" sz="1600" b="1" dirty="0">
                <a:solidFill>
                  <a:srgbClr val="0A1F61"/>
                </a:solidFill>
                <a:cs typeface="Tajawal ExtraBold" panose="00000800000000000000" pitchFamily="2" charset="-78"/>
              </a:rPr>
              <a:t>cybersecurity risk </a:t>
            </a:r>
            <a:r>
              <a:rPr lang="en-US" sz="1600" dirty="0">
                <a:solidFill>
                  <a:srgbClr val="0A1F61"/>
                </a:solidFill>
                <a:cs typeface="Tajawal ExtraBold" panose="00000800000000000000" pitchFamily="2" charset="-78"/>
              </a:rPr>
              <a:t>may be a combination of a </a:t>
            </a:r>
            <a:r>
              <a:rPr lang="en-US" sz="1600" u="sng" dirty="0">
                <a:solidFill>
                  <a:srgbClr val="0A1F61"/>
                </a:solidFill>
                <a:cs typeface="Tajawal ExtraBold" panose="00000800000000000000" pitchFamily="2" charset="-78"/>
              </a:rPr>
              <a:t>threat probability </a:t>
            </a:r>
            <a:r>
              <a:rPr lang="en-US" sz="1600" dirty="0">
                <a:solidFill>
                  <a:srgbClr val="0A1F61"/>
                </a:solidFill>
                <a:cs typeface="Tajawal ExtraBold" panose="00000800000000000000" pitchFamily="2" charset="-78"/>
              </a:rPr>
              <a:t>and </a:t>
            </a:r>
            <a:r>
              <a:rPr lang="en-US" sz="1600" u="sng" dirty="0">
                <a:solidFill>
                  <a:srgbClr val="0A1F61"/>
                </a:solidFill>
                <a:cs typeface="Tajawal ExtraBold" panose="00000800000000000000" pitchFamily="2" charset="-78"/>
              </a:rPr>
              <a:t>loss/impact</a:t>
            </a:r>
            <a:r>
              <a:rPr lang="en-US" sz="1600" dirty="0">
                <a:solidFill>
                  <a:srgbClr val="0A1F61"/>
                </a:solidFill>
                <a:cs typeface="Tajawal ExtraBold" panose="00000800000000000000" pitchFamily="2" charset="-78"/>
              </a:rPr>
              <a:t>. </a:t>
            </a:r>
          </a:p>
          <a:p>
            <a:pPr marL="342900" indent="-342900">
              <a:buFont typeface="Arial" panose="020B0604020202020204" pitchFamily="34" charset="0"/>
              <a:buChar char="•"/>
            </a:pPr>
            <a:endParaRPr lang="en-US" sz="105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sz="1600" dirty="0">
                <a:solidFill>
                  <a:srgbClr val="0A1F61"/>
                </a:solidFill>
                <a:cs typeface="Tajawal ExtraBold" panose="00000800000000000000" pitchFamily="2" charset="-78"/>
              </a:rPr>
              <a:t>This loss impact is usually in the financial terms, however, evaluating a breach is not easy.</a:t>
            </a:r>
          </a:p>
          <a:p>
            <a:pPr marL="342900" indent="-342900">
              <a:buFont typeface="Arial" panose="020B0604020202020204" pitchFamily="34" charset="0"/>
              <a:buChar char="•"/>
            </a:pPr>
            <a:endParaRPr lang="en-US" sz="105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sz="1600" dirty="0">
                <a:solidFill>
                  <a:srgbClr val="0A1F61"/>
                </a:solidFill>
                <a:cs typeface="Tajawal ExtraBold" panose="00000800000000000000" pitchFamily="2" charset="-78"/>
              </a:rPr>
              <a:t>Essentially, this translates to the following:</a:t>
            </a:r>
          </a:p>
          <a:p>
            <a:pPr marL="342900" indent="-342900" algn="just">
              <a:buFont typeface="Arial" panose="020B0604020202020204" pitchFamily="34" charset="0"/>
              <a:buChar char="•"/>
            </a:pPr>
            <a:endParaRPr lang="en-US" sz="1600" dirty="0">
              <a:solidFill>
                <a:srgbClr val="0A1F61"/>
              </a:solidFill>
              <a:cs typeface="Tajawal ExtraBold" panose="00000800000000000000" pitchFamily="2" charset="-78"/>
            </a:endParaRPr>
          </a:p>
          <a:p>
            <a:pPr algn="ctr"/>
            <a:r>
              <a:rPr lang="en-US" sz="1600" dirty="0">
                <a:solidFill>
                  <a:srgbClr val="0A1F61"/>
                </a:solidFill>
                <a:cs typeface="Tajawal ExtraBold" panose="00000800000000000000" pitchFamily="2" charset="-78"/>
              </a:rPr>
              <a:t>Risk = Threat Probability × Potential Loss</a:t>
            </a:r>
          </a:p>
          <a:p>
            <a:pPr algn="just"/>
            <a:endParaRPr lang="en-US" sz="16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sz="1600" dirty="0">
                <a:solidFill>
                  <a:srgbClr val="0A1F61"/>
                </a:solidFill>
                <a:cs typeface="Tajawal ExtraBold" panose="00000800000000000000" pitchFamily="2" charset="-78"/>
              </a:rPr>
              <a:t>The situation of risk must be avoided due to the losses that result from that scenario. </a:t>
            </a:r>
          </a:p>
          <a:p>
            <a:pPr marL="342900" indent="-342900">
              <a:buFont typeface="Arial" panose="020B0604020202020204" pitchFamily="34" charset="0"/>
              <a:buChar char="•"/>
            </a:pPr>
            <a:endParaRPr lang="en-US" sz="105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sz="1600" dirty="0">
                <a:solidFill>
                  <a:srgbClr val="0A1F61"/>
                </a:solidFill>
                <a:cs typeface="Tajawal ExtraBold" panose="00000800000000000000" pitchFamily="2" charset="-78"/>
              </a:rPr>
              <a:t>Let us consider a hypothetical example showing that the risk construction is a given scenario.</a:t>
            </a:r>
          </a:p>
          <a:p>
            <a:pPr marL="342900" indent="-342900">
              <a:buFont typeface="Arial" panose="020B0604020202020204" pitchFamily="34" charset="0"/>
              <a:buChar char="•"/>
            </a:pPr>
            <a:endParaRPr lang="en-US" sz="16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sz="1600" dirty="0">
                <a:solidFill>
                  <a:srgbClr val="0A1F61"/>
                </a:solidFill>
                <a:cs typeface="Tajawal ExtraBold" panose="00000800000000000000" pitchFamily="2" charset="-78"/>
              </a:rPr>
              <a:t>A very common vulnerability is </a:t>
            </a:r>
            <a:r>
              <a:rPr lang="en-US" sz="1600" b="1" dirty="0">
                <a:solidFill>
                  <a:srgbClr val="0A1F61"/>
                </a:solidFill>
                <a:cs typeface="Tajawal ExtraBold" panose="00000800000000000000" pitchFamily="2" charset="-78"/>
              </a:rPr>
              <a:t>SQL Injection</a:t>
            </a:r>
            <a:r>
              <a:rPr lang="en-US" sz="1600" dirty="0">
                <a:solidFill>
                  <a:srgbClr val="0A1F61"/>
                </a:solidFill>
                <a:cs typeface="Tajawal ExtraBold" panose="00000800000000000000" pitchFamily="2" charset="-78"/>
              </a:rPr>
              <a:t>, which enables </a:t>
            </a:r>
            <a:r>
              <a:rPr lang="en-US" sz="1600" u="sng" dirty="0">
                <a:solidFill>
                  <a:srgbClr val="0A1F61"/>
                </a:solidFill>
                <a:cs typeface="Tajawal ExtraBold" panose="00000800000000000000" pitchFamily="2" charset="-78"/>
              </a:rPr>
              <a:t>data theft</a:t>
            </a:r>
            <a:r>
              <a:rPr lang="en-US" sz="1600" dirty="0">
                <a:solidFill>
                  <a:srgbClr val="0A1F61"/>
                </a:solidFill>
                <a:cs typeface="Tajawal ExtraBold" panose="00000800000000000000" pitchFamily="2" charset="-78"/>
              </a:rPr>
              <a:t>, which is a significant threat. </a:t>
            </a:r>
          </a:p>
          <a:p>
            <a:pPr marL="342900" indent="-342900">
              <a:buFont typeface="Arial" panose="020B0604020202020204" pitchFamily="34" charset="0"/>
              <a:buChar char="•"/>
            </a:pPr>
            <a:endParaRPr lang="en-US" sz="105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sz="1600" dirty="0">
                <a:solidFill>
                  <a:srgbClr val="0A1F61"/>
                </a:solidFill>
                <a:cs typeface="Tajawal ExtraBold" panose="00000800000000000000" pitchFamily="2" charset="-78"/>
              </a:rPr>
              <a:t>Attackers who are motivated financially could serve as </a:t>
            </a:r>
            <a:r>
              <a:rPr lang="en-US" sz="1600" b="1" dirty="0">
                <a:solidFill>
                  <a:srgbClr val="0A1F61"/>
                </a:solidFill>
                <a:cs typeface="Tajawal ExtraBold" panose="00000800000000000000" pitchFamily="2" charset="-78"/>
              </a:rPr>
              <a:t>threat actors </a:t>
            </a:r>
            <a:r>
              <a:rPr lang="en-US" sz="1600" dirty="0">
                <a:solidFill>
                  <a:srgbClr val="0A1F61"/>
                </a:solidFill>
                <a:cs typeface="Tajawal ExtraBold" panose="00000800000000000000" pitchFamily="2" charset="-78"/>
              </a:rPr>
              <a:t>here. </a:t>
            </a:r>
          </a:p>
          <a:p>
            <a:pPr marL="342900" indent="-342900">
              <a:buFont typeface="Arial" panose="020B0604020202020204" pitchFamily="34" charset="0"/>
              <a:buChar char="•"/>
            </a:pPr>
            <a:endParaRPr lang="en-US" sz="16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sz="1600" dirty="0">
                <a:solidFill>
                  <a:srgbClr val="0A1F61"/>
                </a:solidFill>
                <a:cs typeface="Tajawal ExtraBold" panose="00000800000000000000" pitchFamily="2" charset="-78"/>
              </a:rPr>
              <a:t>Also, the loss of sensitive data will not only impact the </a:t>
            </a:r>
            <a:r>
              <a:rPr lang="en-US" sz="1600" u="sng" dirty="0">
                <a:solidFill>
                  <a:srgbClr val="0A1F61"/>
                </a:solidFill>
                <a:cs typeface="Tajawal ExtraBold" panose="00000800000000000000" pitchFamily="2" charset="-78"/>
              </a:rPr>
              <a:t>organization in monetary terms</a:t>
            </a:r>
            <a:r>
              <a:rPr lang="en-US" sz="1600" dirty="0">
                <a:solidFill>
                  <a:srgbClr val="0A1F61"/>
                </a:solidFill>
                <a:cs typeface="Tajawal ExtraBold" panose="00000800000000000000" pitchFamily="2" charset="-78"/>
              </a:rPr>
              <a:t>, but will also affect its </a:t>
            </a:r>
            <a:r>
              <a:rPr lang="en-US" sz="1600" u="sng" dirty="0">
                <a:solidFill>
                  <a:srgbClr val="0A1F61"/>
                </a:solidFill>
                <a:cs typeface="Tajawal ExtraBold" panose="00000800000000000000" pitchFamily="2" charset="-78"/>
              </a:rPr>
              <a:t>reputation</a:t>
            </a:r>
            <a:r>
              <a:rPr lang="en-US" sz="1600" dirty="0">
                <a:solidFill>
                  <a:srgbClr val="0A1F61"/>
                </a:solidFill>
                <a:cs typeface="Tajawal ExtraBold" panose="00000800000000000000" pitchFamily="2" charset="-78"/>
              </a:rPr>
              <a:t>. </a:t>
            </a:r>
          </a:p>
        </p:txBody>
      </p:sp>
      <p:sp>
        <p:nvSpPr>
          <p:cNvPr id="32" name="Rectangle 31"/>
          <p:cNvSpPr/>
          <p:nvPr/>
        </p:nvSpPr>
        <p:spPr>
          <a:xfrm>
            <a:off x="3385830" y="916361"/>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5625" y="997342"/>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Chapter</a:t>
            </a:r>
          </a:p>
        </p:txBody>
      </p:sp>
      <p:sp>
        <p:nvSpPr>
          <p:cNvPr id="34" name="TextBox 33"/>
          <p:cNvSpPr txBox="1"/>
          <p:nvPr/>
        </p:nvSpPr>
        <p:spPr>
          <a:xfrm>
            <a:off x="3574492" y="1234279"/>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07</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82801419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7" y="1024692"/>
            <a:ext cx="7398883" cy="461665"/>
          </a:xfrm>
          <a:prstGeom prst="rect">
            <a:avLst/>
          </a:prstGeom>
          <a:noFill/>
        </p:spPr>
        <p:txBody>
          <a:bodyPr wrap="square" rtlCol="0">
            <a:spAutoFit/>
          </a:bodyPr>
          <a:lstStyle/>
          <a:p>
            <a:r>
              <a:rPr lang="en-US" sz="2400" b="1" dirty="0" smtClean="0">
                <a:solidFill>
                  <a:srgbClr val="00B0F0"/>
                </a:solidFill>
                <a:latin typeface="Alexandria" charset="0"/>
                <a:cs typeface="Alexandria" charset="0"/>
              </a:rPr>
              <a:t>7.1 INTRODUCTION TO CYBER RISKS</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87823" y="2026711"/>
            <a:ext cx="8417320" cy="4955203"/>
          </a:xfrm>
          <a:prstGeom prst="rect">
            <a:avLst/>
          </a:prstGeom>
          <a:noFill/>
        </p:spPr>
        <p:txBody>
          <a:bodyPr wrap="square" rtlCol="0">
            <a:spAutoFit/>
          </a:bodyPr>
          <a:lstStyle/>
          <a:p>
            <a:pPr marL="342900" indent="-342900">
              <a:buFont typeface="Arial" panose="020B0604020202020204" pitchFamily="34" charset="0"/>
              <a:buChar char="•"/>
            </a:pPr>
            <a:r>
              <a:rPr lang="en-US" sz="2000" dirty="0">
                <a:solidFill>
                  <a:srgbClr val="0A1F61"/>
                </a:solidFill>
                <a:cs typeface="Tajawal ExtraBold" panose="00000800000000000000" pitchFamily="2" charset="-78"/>
              </a:rPr>
              <a:t>This may be effective in the </a:t>
            </a:r>
            <a:r>
              <a:rPr lang="en-US" sz="2000" u="sng" dirty="0">
                <a:solidFill>
                  <a:srgbClr val="0A1F61"/>
                </a:solidFill>
                <a:cs typeface="Tajawal ExtraBold" panose="00000800000000000000" pitchFamily="2" charset="-78"/>
              </a:rPr>
              <a:t>prevention and mitigation </a:t>
            </a:r>
            <a:r>
              <a:rPr lang="en-US" sz="2000" dirty="0">
                <a:solidFill>
                  <a:srgbClr val="0A1F61"/>
                </a:solidFill>
                <a:cs typeface="Tajawal ExtraBold" panose="00000800000000000000" pitchFamily="2" charset="-78"/>
              </a:rPr>
              <a:t>of </a:t>
            </a:r>
            <a:r>
              <a:rPr lang="en-US" sz="2000" u="sng" dirty="0">
                <a:solidFill>
                  <a:srgbClr val="0A1F61"/>
                </a:solidFill>
                <a:cs typeface="Tajawal ExtraBold" panose="00000800000000000000" pitchFamily="2" charset="-78"/>
              </a:rPr>
              <a:t>security breaches</a:t>
            </a:r>
            <a:r>
              <a:rPr lang="en-US" sz="2000" dirty="0">
                <a:solidFill>
                  <a:srgbClr val="0A1F61"/>
                </a:solidFill>
                <a:cs typeface="Tajawal ExtraBold" panose="00000800000000000000" pitchFamily="2" charset="-78"/>
              </a:rPr>
              <a:t>. </a:t>
            </a:r>
          </a:p>
          <a:p>
            <a:pPr marL="342900" indent="-342900">
              <a:buFont typeface="Arial" panose="020B0604020202020204" pitchFamily="34" charset="0"/>
              <a:buChar char="•"/>
            </a:pPr>
            <a:endParaRPr lang="en-US" sz="10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sz="2000" dirty="0">
                <a:solidFill>
                  <a:srgbClr val="0A1F61"/>
                </a:solidFill>
                <a:cs typeface="Tajawal ExtraBold" panose="00000800000000000000" pitchFamily="2" charset="-78"/>
              </a:rPr>
              <a:t>Effective risk assessment and risk management rely on good understanding. It takes into account designing efficient security solutions based on threat intelligence, and may also be responsible for building a viable security strategy and a cybersecurity system.</a:t>
            </a:r>
          </a:p>
          <a:p>
            <a:pPr marL="342900" indent="-342900">
              <a:buFont typeface="Arial" panose="020B0604020202020204" pitchFamily="34" charset="0"/>
              <a:buChar char="•"/>
            </a:pPr>
            <a:endParaRPr lang="en-US" sz="11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sz="2000" dirty="0">
                <a:solidFill>
                  <a:srgbClr val="0A1F61"/>
                </a:solidFill>
                <a:cs typeface="Tajawal ExtraBold" panose="00000800000000000000" pitchFamily="2" charset="-78"/>
              </a:rPr>
              <a:t>Threat agents may be responsible for generating threats which often leads to vulnerabilities being exploited. </a:t>
            </a:r>
          </a:p>
          <a:p>
            <a:pPr marL="342900" indent="-342900">
              <a:buFont typeface="Arial" panose="020B0604020202020204" pitchFamily="34" charset="0"/>
              <a:buChar char="•"/>
            </a:pPr>
            <a:endParaRPr lang="en-US" sz="105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sz="2000" dirty="0">
                <a:solidFill>
                  <a:srgbClr val="0A1F61"/>
                </a:solidFill>
                <a:cs typeface="Tajawal ExtraBold" panose="00000800000000000000" pitchFamily="2" charset="-78"/>
              </a:rPr>
              <a:t>Once vulnerabilities are exploited, it leads to cyber risk.</a:t>
            </a:r>
          </a:p>
          <a:p>
            <a:pPr marL="342900" indent="-342900">
              <a:buFont typeface="Arial" panose="020B0604020202020204" pitchFamily="34" charset="0"/>
              <a:buChar char="•"/>
            </a:pPr>
            <a:endParaRPr lang="en-US" sz="105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sz="2000" dirty="0">
                <a:solidFill>
                  <a:srgbClr val="0A1F61"/>
                </a:solidFill>
                <a:cs typeface="Tajawal ExtraBold" panose="00000800000000000000" pitchFamily="2" charset="-78"/>
              </a:rPr>
              <a:t>Cyber risks have the capability to damage assets, and this may lead to exposure. </a:t>
            </a:r>
          </a:p>
          <a:p>
            <a:pPr marL="342900" indent="-342900">
              <a:buFont typeface="Arial" panose="020B0604020202020204" pitchFamily="34" charset="0"/>
              <a:buChar char="•"/>
            </a:pPr>
            <a:endParaRPr lang="en-US" sz="10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sz="2000" dirty="0">
                <a:solidFill>
                  <a:srgbClr val="0A1F61"/>
                </a:solidFill>
                <a:cs typeface="Tajawal ExtraBold" panose="00000800000000000000" pitchFamily="2" charset="-78"/>
              </a:rPr>
              <a:t>This calls for safeguarding the system, which may be performed using countermeasures.</a:t>
            </a:r>
          </a:p>
          <a:p>
            <a:pPr marL="342900" indent="-342900" algn="just">
              <a:buFont typeface="Arial" panose="020B0604020202020204" pitchFamily="34" charset="0"/>
              <a:buChar char="•"/>
            </a:pPr>
            <a:endParaRPr lang="en-US" sz="2000" dirty="0">
              <a:solidFill>
                <a:srgbClr val="0A1F61"/>
              </a:solidFill>
              <a:cs typeface="Tajawal ExtraBold" panose="00000800000000000000" pitchFamily="2" charset="-78"/>
            </a:endParaRPr>
          </a:p>
        </p:txBody>
      </p:sp>
      <p:sp>
        <p:nvSpPr>
          <p:cNvPr id="32" name="Rectangle 31"/>
          <p:cNvSpPr/>
          <p:nvPr/>
        </p:nvSpPr>
        <p:spPr>
          <a:xfrm>
            <a:off x="3402074" y="77483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51868" y="872712"/>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Chapter</a:t>
            </a:r>
          </a:p>
        </p:txBody>
      </p:sp>
      <p:sp>
        <p:nvSpPr>
          <p:cNvPr id="34" name="TextBox 33"/>
          <p:cNvSpPr txBox="1"/>
          <p:nvPr/>
        </p:nvSpPr>
        <p:spPr>
          <a:xfrm>
            <a:off x="3587823" y="1136132"/>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07</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80414816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01579" y="1285191"/>
            <a:ext cx="10455441" cy="52599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p:cNvSpPr txBox="1"/>
          <p:nvPr/>
        </p:nvSpPr>
        <p:spPr>
          <a:xfrm>
            <a:off x="-78557" y="703610"/>
            <a:ext cx="11250600" cy="400110"/>
          </a:xfrm>
          <a:prstGeom prst="rect">
            <a:avLst/>
          </a:prstGeom>
          <a:noFill/>
        </p:spPr>
        <p:txBody>
          <a:bodyPr wrap="square" rtlCol="0">
            <a:spAutoFit/>
          </a:bodyPr>
          <a:lstStyle/>
          <a:p>
            <a:pPr algn="ctr"/>
            <a:r>
              <a:rPr lang="en-US" sz="2000" b="1" dirty="0">
                <a:solidFill>
                  <a:srgbClr val="00B0F0"/>
                </a:solidFill>
                <a:latin typeface="Alexandria" charset="0"/>
                <a:cs typeface="Alexandria" charset="0"/>
              </a:rPr>
              <a:t>7.1 INTRODUCTION TO CYBER RISKS</a:t>
            </a:r>
          </a:p>
        </p:txBody>
      </p:sp>
      <p:pic>
        <p:nvPicPr>
          <p:cNvPr id="8" name="Picture 7">
            <a:extLst>
              <a:ext uri="{FF2B5EF4-FFF2-40B4-BE49-F238E27FC236}">
                <a16:creationId xmlns:a16="http://schemas.microsoft.com/office/drawing/2014/main" id="{2314EAD9-0201-5D96-CBAE-38856F087B44}"/>
              </a:ext>
            </a:extLst>
          </p:cNvPr>
          <p:cNvPicPr>
            <a:picLocks noChangeAspect="1"/>
          </p:cNvPicPr>
          <p:nvPr/>
        </p:nvPicPr>
        <p:blipFill>
          <a:blip r:embed="rId3"/>
          <a:stretch>
            <a:fillRect/>
          </a:stretch>
        </p:blipFill>
        <p:spPr>
          <a:xfrm>
            <a:off x="1457825" y="1779953"/>
            <a:ext cx="8742947" cy="3921564"/>
          </a:xfrm>
          <a:prstGeom prst="rect">
            <a:avLst/>
          </a:prstGeom>
        </p:spPr>
      </p:pic>
    </p:spTree>
    <p:extLst>
      <p:ext uri="{BB962C8B-B14F-4D97-AF65-F5344CB8AC3E}">
        <p14:creationId xmlns:p14="http://schemas.microsoft.com/office/powerpoint/2010/main" val="397949124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4"/>
            <a:ext cx="10812720" cy="46765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407795" y="1114473"/>
            <a:ext cx="9241879" cy="461665"/>
          </a:xfrm>
          <a:prstGeom prst="rect">
            <a:avLst/>
          </a:prstGeom>
          <a:noFill/>
        </p:spPr>
        <p:txBody>
          <a:bodyPr wrap="square" rtlCol="0">
            <a:spAutoFit/>
          </a:bodyPr>
          <a:lstStyle/>
          <a:p>
            <a:r>
              <a:rPr lang="en-US" sz="2400" b="1" dirty="0" smtClean="0">
                <a:solidFill>
                  <a:schemeClr val="bg2">
                    <a:lumMod val="25000"/>
                  </a:schemeClr>
                </a:solidFill>
                <a:latin typeface="Alexandria" charset="0"/>
                <a:cs typeface="Alexandria" charset="0"/>
              </a:rPr>
              <a:t>7.2 CYBER ATTACKS AND THEIR BUSINESS SIGNIFICAVCE</a:t>
            </a:r>
            <a:endParaRPr lang="en-US" sz="2400" b="1" dirty="0">
              <a:solidFill>
                <a:schemeClr val="bg2">
                  <a:lumMod val="25000"/>
                </a:schemeClr>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07</a:t>
            </a:r>
            <a:endParaRPr lang="en-US" sz="4400" b="1" dirty="0">
              <a:solidFill>
                <a:schemeClr val="bg1"/>
              </a:solidFill>
              <a:latin typeface="Alexandria" charset="0"/>
              <a:cs typeface="Alexandria" charset="0"/>
            </a:endParaRPr>
          </a:p>
        </p:txBody>
      </p:sp>
      <p:sp>
        <p:nvSpPr>
          <p:cNvPr id="48" name="TextBox 47"/>
          <p:cNvSpPr txBox="1"/>
          <p:nvPr/>
        </p:nvSpPr>
        <p:spPr>
          <a:xfrm>
            <a:off x="956168" y="2076305"/>
            <a:ext cx="9875252" cy="4285789"/>
          </a:xfrm>
          <a:prstGeom prst="rect">
            <a:avLst/>
          </a:prstGeom>
          <a:noFill/>
        </p:spPr>
        <p:txBody>
          <a:bodyPr wrap="square" rtlCol="0">
            <a:spAutoFit/>
          </a:bodyPr>
          <a:lstStyle/>
          <a:p>
            <a:pPr marL="342900" indent="-342900">
              <a:buFont typeface="Arial" panose="020B0604020202020204" pitchFamily="34" charset="0"/>
              <a:buChar char="•"/>
            </a:pPr>
            <a:r>
              <a:rPr lang="en-US" sz="1900" dirty="0">
                <a:solidFill>
                  <a:srgbClr val="0A1F61"/>
                </a:solidFill>
                <a:cs typeface="Tajawal ExtraBold" panose="00000800000000000000" pitchFamily="2" charset="-78"/>
              </a:rPr>
              <a:t>Regardless of being helpful, numerous </a:t>
            </a:r>
            <a:r>
              <a:rPr lang="en-US" sz="1900" b="1" dirty="0">
                <a:solidFill>
                  <a:srgbClr val="0A1F61"/>
                </a:solidFill>
                <a:cs typeface="Tajawal ExtraBold" panose="00000800000000000000" pitchFamily="2" charset="-78"/>
              </a:rPr>
              <a:t>IT arrangements </a:t>
            </a:r>
            <a:r>
              <a:rPr lang="en-US" sz="1900" dirty="0">
                <a:solidFill>
                  <a:srgbClr val="0A1F61"/>
                </a:solidFill>
                <a:cs typeface="Tajawal ExtraBold" panose="00000800000000000000" pitchFamily="2" charset="-78"/>
              </a:rPr>
              <a:t>are </a:t>
            </a:r>
            <a:r>
              <a:rPr lang="en-US" sz="1900" u="sng" dirty="0">
                <a:solidFill>
                  <a:srgbClr val="0A1F61"/>
                </a:solidFill>
                <a:cs typeface="Tajawal ExtraBold" panose="00000800000000000000" pitchFamily="2" charset="-78"/>
              </a:rPr>
              <a:t>lacking for giving cyber-attack assurance from complex attacks </a:t>
            </a:r>
            <a:r>
              <a:rPr lang="en-US" sz="1900" dirty="0">
                <a:solidFill>
                  <a:srgbClr val="0A1F61"/>
                </a:solidFill>
                <a:cs typeface="Tajawal ExtraBold" panose="00000800000000000000" pitchFamily="2" charset="-78"/>
              </a:rPr>
              <a:t>and </a:t>
            </a:r>
            <a:r>
              <a:rPr lang="en-US" sz="1900" u="sng" dirty="0">
                <a:solidFill>
                  <a:srgbClr val="0A1F61"/>
                </a:solidFill>
                <a:cs typeface="Tajawal ExtraBold" panose="00000800000000000000" pitchFamily="2" charset="-78"/>
              </a:rPr>
              <a:t>poor configuration</a:t>
            </a:r>
            <a:r>
              <a:rPr lang="en-US" sz="1900" dirty="0">
                <a:solidFill>
                  <a:srgbClr val="0A1F61"/>
                </a:solidFill>
                <a:cs typeface="Tajawal ExtraBold" panose="00000800000000000000" pitchFamily="2" charset="-78"/>
              </a:rPr>
              <a:t>.</a:t>
            </a:r>
          </a:p>
          <a:p>
            <a:pPr marL="342900" indent="-342900">
              <a:buFont typeface="Arial" panose="020B0604020202020204" pitchFamily="34" charset="0"/>
              <a:buChar char="•"/>
            </a:pPr>
            <a:endParaRPr lang="en-US" sz="12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sz="1900" dirty="0">
                <a:solidFill>
                  <a:srgbClr val="0A1F61"/>
                </a:solidFill>
                <a:cs typeface="Tajawal ExtraBold" panose="00000800000000000000" pitchFamily="2" charset="-78"/>
              </a:rPr>
              <a:t>With the uncontrolled multiplication of innovation and growth of technology, there is more unapproved access to the organization than ever before. </a:t>
            </a:r>
          </a:p>
          <a:p>
            <a:pPr marL="342900" indent="-342900">
              <a:buFont typeface="Arial" panose="020B0604020202020204" pitchFamily="34" charset="0"/>
              <a:buChar char="•"/>
            </a:pPr>
            <a:endParaRPr lang="en-US" sz="105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sz="1900" dirty="0">
                <a:solidFill>
                  <a:srgbClr val="0A1F61"/>
                </a:solidFill>
                <a:cs typeface="Tajawal ExtraBold" panose="00000800000000000000" pitchFamily="2" charset="-78"/>
              </a:rPr>
              <a:t>There is a tremendous increase in information provided to third parties by means of supply chains, customers, and other providers. </a:t>
            </a:r>
          </a:p>
          <a:p>
            <a:pPr marL="342900" indent="-342900">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sz="1900" dirty="0">
                <a:solidFill>
                  <a:srgbClr val="0A1F61"/>
                </a:solidFill>
                <a:cs typeface="Tajawal ExtraBold" panose="00000800000000000000" pitchFamily="2" charset="-78"/>
              </a:rPr>
              <a:t>With organizations increasingly storing, organizations are progressively storing enormous volumes of personally identifiable information (PII). For this, they are depending on external cloud providers that should be designed accurately so as to adequately secure information.</a:t>
            </a:r>
          </a:p>
          <a:p>
            <a:pPr marL="342900" indent="-342900">
              <a:buFont typeface="Arial" panose="020B0604020202020204" pitchFamily="34" charset="0"/>
              <a:buChar char="•"/>
            </a:pPr>
            <a:endParaRPr lang="en-US" sz="12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sz="1900" dirty="0">
                <a:solidFill>
                  <a:srgbClr val="0A1F61"/>
                </a:solidFill>
                <a:cs typeface="Tajawal ExtraBold" panose="00000800000000000000" pitchFamily="2" charset="-78"/>
              </a:rPr>
              <a:t>This leads to added risk; additionally, there is an increase in the number of devices that are always connected in data exchange. </a:t>
            </a:r>
          </a:p>
          <a:p>
            <a:pPr marL="342900" indent="-342900">
              <a:buFont typeface="Arial" panose="020B0604020202020204" pitchFamily="34" charset="0"/>
              <a:buChar char="•"/>
            </a:pPr>
            <a:endParaRPr lang="en-US" sz="1900" dirty="0">
              <a:solidFill>
                <a:srgbClr val="0A1F61"/>
              </a:solidFill>
              <a:cs typeface="Tajawal ExtraBold" panose="00000800000000000000"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2613680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407795" y="1114473"/>
            <a:ext cx="9241879" cy="461665"/>
          </a:xfrm>
          <a:prstGeom prst="rect">
            <a:avLst/>
          </a:prstGeom>
          <a:noFill/>
        </p:spPr>
        <p:txBody>
          <a:bodyPr wrap="square" rtlCol="0">
            <a:spAutoFit/>
          </a:bodyPr>
          <a:lstStyle/>
          <a:p>
            <a:r>
              <a:rPr lang="en-US" sz="2400" b="1" dirty="0" smtClean="0">
                <a:solidFill>
                  <a:schemeClr val="bg2">
                    <a:lumMod val="25000"/>
                  </a:schemeClr>
                </a:solidFill>
                <a:latin typeface="Alexandria" charset="0"/>
                <a:cs typeface="Alexandria" charset="0"/>
              </a:rPr>
              <a:t>7.2 CYBER ATTACKS AND THEIR BUSINESS SIGNIFICAVCE</a:t>
            </a:r>
            <a:endParaRPr lang="en-US" sz="2400" b="1" dirty="0">
              <a:solidFill>
                <a:schemeClr val="bg2">
                  <a:lumMod val="25000"/>
                </a:schemeClr>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07</a:t>
            </a:r>
            <a:endParaRPr lang="en-US" sz="4400" b="1" dirty="0">
              <a:solidFill>
                <a:schemeClr val="bg1"/>
              </a:solidFill>
              <a:latin typeface="Alexandria" charset="0"/>
              <a:cs typeface="Alexandria" charset="0"/>
            </a:endParaRPr>
          </a:p>
        </p:txBody>
      </p:sp>
      <p:sp>
        <p:nvSpPr>
          <p:cNvPr id="48" name="TextBox 47"/>
          <p:cNvSpPr txBox="1"/>
          <p:nvPr/>
        </p:nvSpPr>
        <p:spPr>
          <a:xfrm>
            <a:off x="956168" y="2076305"/>
            <a:ext cx="9875252" cy="4247317"/>
          </a:xfrm>
          <a:prstGeom prst="rect">
            <a:avLst/>
          </a:prstGeom>
          <a:noFill/>
        </p:spPr>
        <p:txBody>
          <a:bodyPr wrap="square" rtlCol="0">
            <a:spAutoFit/>
          </a:bodyPr>
          <a:lstStyle/>
          <a:p>
            <a:pPr marL="342900" indent="-342900" algn="just">
              <a:buFont typeface="Arial" panose="020B0604020202020204" pitchFamily="34" charset="0"/>
              <a:buChar char="•"/>
            </a:pPr>
            <a:r>
              <a:rPr lang="en-US" dirty="0">
                <a:solidFill>
                  <a:srgbClr val="0A1F61"/>
                </a:solidFill>
                <a:cs typeface="Tajawal ExtraBold" panose="00000800000000000000" pitchFamily="2" charset="-78"/>
              </a:rPr>
              <a:t>With organizations globalizing and the web of employees, customers, and third-party vendors increasing, there is also an increase in expectations of instant access to information. </a:t>
            </a:r>
          </a:p>
          <a:p>
            <a:pPr marL="342900" indent="-342900" algn="just">
              <a:buFont typeface="Arial" panose="020B0604020202020204" pitchFamily="34" charset="0"/>
              <a:buChar char="•"/>
            </a:pPr>
            <a:endParaRPr lang="en-US" sz="6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dirty="0">
                <a:solidFill>
                  <a:srgbClr val="0A1F61"/>
                </a:solidFill>
                <a:cs typeface="Tajawal ExtraBold" panose="00000800000000000000" pitchFamily="2" charset="-78"/>
              </a:rPr>
              <a:t>Consumers expect instant real-time access to data from anywhere. The consequence is an exponential increment in the attack surface for malware, weaknesses, and every other exploit. </a:t>
            </a:r>
          </a:p>
          <a:p>
            <a:pPr marL="342900" indent="-342900" algn="just">
              <a:buFont typeface="Arial" panose="020B0604020202020204" pitchFamily="34" charset="0"/>
              <a:buChar char="•"/>
            </a:pPr>
            <a:endParaRPr lang="en-US" sz="6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dirty="0">
                <a:solidFill>
                  <a:srgbClr val="0A1F61"/>
                </a:solidFill>
                <a:cs typeface="Tajawal ExtraBold" panose="00000800000000000000" pitchFamily="2" charset="-78"/>
              </a:rPr>
              <a:t>Unexpected cyber threats may emerge from threatening unfamiliar powers, contenders, organized hackers, insiders, poor configuration, and third-party vendors. </a:t>
            </a:r>
          </a:p>
          <a:p>
            <a:pPr marL="342900" indent="-342900" algn="just">
              <a:buFont typeface="Arial" panose="020B0604020202020204" pitchFamily="34" charset="0"/>
              <a:buChar char="•"/>
            </a:pPr>
            <a:endParaRPr lang="en-US" sz="6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dirty="0">
                <a:solidFill>
                  <a:srgbClr val="0A1F61"/>
                </a:solidFill>
                <a:cs typeface="Tajawal ExtraBold" panose="00000800000000000000" pitchFamily="2" charset="-78"/>
              </a:rPr>
              <a:t>This makes organizations rely on software that may not only assist their third-party vendors but can also continuously monitor for data breaches. The need of recognizing, tending to, and conveying a </a:t>
            </a:r>
            <a:r>
              <a:rPr lang="en-US" u="sng" dirty="0">
                <a:solidFill>
                  <a:srgbClr val="0A1F61"/>
                </a:solidFill>
                <a:cs typeface="Tajawal ExtraBold" panose="00000800000000000000" pitchFamily="2" charset="-78"/>
              </a:rPr>
              <a:t>potential breach </a:t>
            </a:r>
            <a:r>
              <a:rPr lang="en-US" dirty="0">
                <a:solidFill>
                  <a:srgbClr val="0A1F61"/>
                </a:solidFill>
                <a:cs typeface="Tajawal ExtraBold" panose="00000800000000000000" pitchFamily="2" charset="-78"/>
              </a:rPr>
              <a:t>is more </a:t>
            </a:r>
            <a:r>
              <a:rPr lang="en-US" u="sng" dirty="0">
                <a:solidFill>
                  <a:srgbClr val="0A1F61"/>
                </a:solidFill>
                <a:cs typeface="Tajawal ExtraBold" panose="00000800000000000000" pitchFamily="2" charset="-78"/>
              </a:rPr>
              <a:t>noteworthy</a:t>
            </a:r>
            <a:r>
              <a:rPr lang="en-US" dirty="0">
                <a:solidFill>
                  <a:srgbClr val="0A1F61"/>
                </a:solidFill>
                <a:cs typeface="Tajawal ExtraBold" panose="00000800000000000000" pitchFamily="2" charset="-78"/>
              </a:rPr>
              <a:t> than the preventive estimation of customary, repetitive IT security controls. </a:t>
            </a:r>
          </a:p>
          <a:p>
            <a:pPr marL="342900" indent="-342900" algn="just">
              <a:buFont typeface="Arial" panose="020B0604020202020204" pitchFamily="34" charset="0"/>
              <a:buChar char="•"/>
            </a:pPr>
            <a:endParaRPr lang="en-US" sz="6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dirty="0">
                <a:solidFill>
                  <a:srgbClr val="0A1F61"/>
                </a:solidFill>
                <a:cs typeface="Tajawal ExtraBold" panose="00000800000000000000" pitchFamily="2" charset="-78"/>
              </a:rPr>
              <a:t>Data breaches have a massive, negative business impact. This is because of the insufficiently protected data. </a:t>
            </a:r>
          </a:p>
          <a:p>
            <a:pPr marL="342900" indent="-342900" algn="just">
              <a:buFont typeface="Arial" panose="020B0604020202020204" pitchFamily="34" charset="0"/>
              <a:buChar char="•"/>
            </a:pPr>
            <a:endParaRPr lang="en-US" sz="400" dirty="0">
              <a:solidFill>
                <a:srgbClr val="0A1F61"/>
              </a:solidFill>
              <a:cs typeface="Tajawal ExtraBold" panose="00000800000000000000" pitchFamily="2" charset="-78"/>
            </a:endParaRPr>
          </a:p>
          <a:p>
            <a:pPr marL="342900" indent="-342900" algn="just">
              <a:buFont typeface="Arial" panose="020B0604020202020204" pitchFamily="34" charset="0"/>
              <a:buChar char="•"/>
            </a:pPr>
            <a:endParaRPr lang="en-US" dirty="0">
              <a:solidFill>
                <a:srgbClr val="0A1F61"/>
              </a:solidFill>
              <a:cs typeface="Tajawal ExtraBold" panose="00000800000000000000"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7816335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4"/>
            <a:ext cx="10812720" cy="468429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407795" y="1114473"/>
            <a:ext cx="9241879" cy="461665"/>
          </a:xfrm>
          <a:prstGeom prst="rect">
            <a:avLst/>
          </a:prstGeom>
          <a:noFill/>
        </p:spPr>
        <p:txBody>
          <a:bodyPr wrap="square" rtlCol="0">
            <a:spAutoFit/>
          </a:bodyPr>
          <a:lstStyle/>
          <a:p>
            <a:r>
              <a:rPr lang="en-US" sz="2400" b="1" dirty="0" smtClean="0">
                <a:solidFill>
                  <a:schemeClr val="bg2">
                    <a:lumMod val="25000"/>
                  </a:schemeClr>
                </a:solidFill>
                <a:latin typeface="Alexandria" charset="0"/>
                <a:cs typeface="Alexandria" charset="0"/>
              </a:rPr>
              <a:t>7.2 CYBER ATTACKS AND THEIR BUSINESS SIGNIFICAVCE</a:t>
            </a:r>
            <a:endParaRPr lang="en-US" sz="2400" b="1" dirty="0">
              <a:solidFill>
                <a:schemeClr val="bg2">
                  <a:lumMod val="25000"/>
                </a:schemeClr>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07</a:t>
            </a:r>
            <a:endParaRPr lang="en-US" sz="4400" b="1" dirty="0">
              <a:solidFill>
                <a:schemeClr val="bg1"/>
              </a:solidFill>
              <a:latin typeface="Alexandria" charset="0"/>
              <a:cs typeface="Alexandria" charset="0"/>
            </a:endParaRPr>
          </a:p>
        </p:txBody>
      </p:sp>
      <p:sp>
        <p:nvSpPr>
          <p:cNvPr id="48" name="TextBox 47"/>
          <p:cNvSpPr txBox="1"/>
          <p:nvPr/>
        </p:nvSpPr>
        <p:spPr>
          <a:xfrm>
            <a:off x="956168" y="2076305"/>
            <a:ext cx="9875252" cy="4293483"/>
          </a:xfrm>
          <a:prstGeom prst="rect">
            <a:avLst/>
          </a:prstGeom>
          <a:noFill/>
        </p:spPr>
        <p:txBody>
          <a:bodyPr wrap="square" rtlCol="0">
            <a:spAutoFit/>
          </a:bodyPr>
          <a:lstStyle/>
          <a:p>
            <a:pPr marL="342900" indent="-342900" algn="just">
              <a:buFont typeface="Arial" panose="020B0604020202020204" pitchFamily="34" charset="0"/>
              <a:buChar char="•"/>
            </a:pPr>
            <a:r>
              <a:rPr lang="en-US" dirty="0">
                <a:solidFill>
                  <a:srgbClr val="0A1F61"/>
                </a:solidFill>
                <a:cs typeface="Tajawal ExtraBold" panose="00000800000000000000" pitchFamily="2" charset="-78"/>
              </a:rPr>
              <a:t>A </a:t>
            </a:r>
            <a:r>
              <a:rPr lang="en-US" b="1" dirty="0">
                <a:solidFill>
                  <a:srgbClr val="0A1F61"/>
                </a:solidFill>
                <a:cs typeface="Tajawal ExtraBold" panose="00000800000000000000" pitchFamily="2" charset="-78"/>
              </a:rPr>
              <a:t>good risk management strategy </a:t>
            </a:r>
            <a:r>
              <a:rPr lang="en-US" dirty="0">
                <a:solidFill>
                  <a:srgbClr val="0A1F61"/>
                </a:solidFill>
                <a:cs typeface="Tajawal ExtraBold" panose="00000800000000000000" pitchFamily="2" charset="-78"/>
              </a:rPr>
              <a:t>is </a:t>
            </a:r>
            <a:r>
              <a:rPr lang="en-US" u="sng" dirty="0">
                <a:solidFill>
                  <a:srgbClr val="0A1F61"/>
                </a:solidFill>
                <a:cs typeface="Tajawal ExtraBold" panose="00000800000000000000" pitchFamily="2" charset="-78"/>
              </a:rPr>
              <a:t>external monitoring of risks through third and 4th-party </a:t>
            </a:r>
            <a:r>
              <a:rPr lang="en-US" dirty="0">
                <a:solidFill>
                  <a:srgbClr val="0A1F61"/>
                </a:solidFill>
                <a:cs typeface="Tajawal ExtraBold" panose="00000800000000000000" pitchFamily="2" charset="-78"/>
              </a:rPr>
              <a:t>vendor risk assessments. But, there is also a need for a comprehensive IT security management, without which an organization is prone to financial, legal, and reputational risk.</a:t>
            </a:r>
          </a:p>
          <a:p>
            <a:pPr marL="342900" indent="-342900" algn="just">
              <a:buFont typeface="Arial" panose="020B0604020202020204" pitchFamily="34" charset="0"/>
              <a:buChar char="•"/>
            </a:pPr>
            <a:endParaRPr lang="en-US" sz="6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dirty="0">
                <a:solidFill>
                  <a:srgbClr val="0A1F61"/>
                </a:solidFill>
                <a:cs typeface="Tajawal ExtraBold" panose="00000800000000000000" pitchFamily="2" charset="-78"/>
              </a:rPr>
              <a:t>Cybercrimes are additionally known to target businesses. </a:t>
            </a:r>
          </a:p>
          <a:p>
            <a:pPr marL="342900" indent="-342900" algn="just">
              <a:buFont typeface="Arial" panose="020B0604020202020204" pitchFamily="34" charset="0"/>
              <a:buChar char="•"/>
            </a:pPr>
            <a:endParaRPr lang="en-US" sz="6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dirty="0">
                <a:solidFill>
                  <a:srgbClr val="0A1F61"/>
                </a:solidFill>
                <a:cs typeface="Tajawal ExtraBold" panose="00000800000000000000" pitchFamily="2" charset="-78"/>
              </a:rPr>
              <a:t>Emerging new technologies based on </a:t>
            </a:r>
            <a:r>
              <a:rPr lang="en-US" dirty="0" err="1">
                <a:solidFill>
                  <a:srgbClr val="0A1F61"/>
                </a:solidFill>
                <a:cs typeface="Tajawal ExtraBold" panose="00000800000000000000" pitchFamily="2" charset="-78"/>
              </a:rPr>
              <a:t>IoT</a:t>
            </a:r>
            <a:r>
              <a:rPr lang="en-US" dirty="0">
                <a:solidFill>
                  <a:srgbClr val="0A1F61"/>
                </a:solidFill>
                <a:cs typeface="Tajawal ExtraBold" panose="00000800000000000000" pitchFamily="2" charset="-78"/>
              </a:rPr>
              <a:t> give rise to some of the biggest cyber threats. </a:t>
            </a:r>
          </a:p>
          <a:p>
            <a:pPr marL="342900" indent="-342900" algn="just">
              <a:buFont typeface="Arial" panose="020B0604020202020204" pitchFamily="34" charset="0"/>
              <a:buChar char="•"/>
            </a:pPr>
            <a:endParaRPr lang="en-US" sz="6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dirty="0">
                <a:solidFill>
                  <a:srgbClr val="0A1F61"/>
                </a:solidFill>
                <a:cs typeface="Tajawal ExtraBold" panose="00000800000000000000" pitchFamily="2" charset="-78"/>
              </a:rPr>
              <a:t>As the network keeps on expanding and more devices are added to the network for developing greater connectivity, cyber risks also increase. Thus security measures need to evolve, too. </a:t>
            </a:r>
          </a:p>
          <a:p>
            <a:pPr marL="342900" indent="-342900" algn="just">
              <a:buFont typeface="Arial" panose="020B0604020202020204" pitchFamily="34" charset="0"/>
              <a:buChar char="•"/>
            </a:pPr>
            <a:endParaRPr lang="en-US" sz="6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u="sng" dirty="0">
                <a:solidFill>
                  <a:srgbClr val="0A1F61"/>
                </a:solidFill>
                <a:cs typeface="Tajawal ExtraBold" panose="00000800000000000000" pitchFamily="2" charset="-78"/>
              </a:rPr>
              <a:t>Some common reasons </a:t>
            </a:r>
            <a:r>
              <a:rPr lang="en-US" b="1" u="sng" dirty="0">
                <a:solidFill>
                  <a:srgbClr val="0A1F61"/>
                </a:solidFill>
                <a:cs typeface="Tajawal ExtraBold" panose="00000800000000000000" pitchFamily="2" charset="-78"/>
              </a:rPr>
              <a:t>why businesses fall victim to cyber-attacks </a:t>
            </a:r>
            <a:r>
              <a:rPr lang="en-US" u="sng" dirty="0">
                <a:solidFill>
                  <a:srgbClr val="0A1F61"/>
                </a:solidFill>
                <a:cs typeface="Tajawal ExtraBold" panose="00000800000000000000" pitchFamily="2" charset="-78"/>
              </a:rPr>
              <a:t>are as follows:</a:t>
            </a:r>
          </a:p>
          <a:p>
            <a:pPr marL="342900" indent="-342900" algn="just">
              <a:buFont typeface="Arial" panose="020B0604020202020204" pitchFamily="34" charset="0"/>
              <a:buChar char="•"/>
            </a:pPr>
            <a:endParaRPr lang="en-US" sz="600" u="sng" dirty="0">
              <a:solidFill>
                <a:srgbClr val="0A1F61"/>
              </a:solidFill>
              <a:cs typeface="Tajawal ExtraBold" panose="00000800000000000000" pitchFamily="2" charset="-78"/>
            </a:endParaRPr>
          </a:p>
          <a:p>
            <a:pPr marL="800100" lvl="1" indent="-342900" algn="just">
              <a:lnSpc>
                <a:spcPct val="150000"/>
              </a:lnSpc>
              <a:buFont typeface="Wingdings" panose="05000000000000000000" pitchFamily="2" charset="2"/>
              <a:buChar char="§"/>
            </a:pPr>
            <a:r>
              <a:rPr lang="en-US" dirty="0">
                <a:solidFill>
                  <a:srgbClr val="0A1F61"/>
                </a:solidFill>
                <a:cs typeface="Tajawal ExtraBold" panose="00000800000000000000" pitchFamily="2" charset="-78"/>
              </a:rPr>
              <a:t>Staff shortcomings may make an organization vulnerable.</a:t>
            </a:r>
          </a:p>
          <a:p>
            <a:pPr marL="800100" lvl="1" indent="-342900" algn="just">
              <a:lnSpc>
                <a:spcPct val="150000"/>
              </a:lnSpc>
              <a:buFont typeface="Wingdings" panose="05000000000000000000" pitchFamily="2" charset="2"/>
              <a:buChar char="§"/>
            </a:pPr>
            <a:r>
              <a:rPr lang="en-US" dirty="0">
                <a:solidFill>
                  <a:srgbClr val="0A1F61"/>
                </a:solidFill>
                <a:cs typeface="Tajawal ExtraBold" panose="00000800000000000000" pitchFamily="2" charset="-78"/>
              </a:rPr>
              <a:t>Cloud computing provokes security.</a:t>
            </a:r>
          </a:p>
          <a:p>
            <a:pPr marL="800100" lvl="1" indent="-342900" algn="just">
              <a:lnSpc>
                <a:spcPct val="150000"/>
              </a:lnSpc>
              <a:buFont typeface="Wingdings" panose="05000000000000000000" pitchFamily="2" charset="2"/>
              <a:buChar char="§"/>
            </a:pPr>
            <a:r>
              <a:rPr lang="en-US" dirty="0">
                <a:solidFill>
                  <a:srgbClr val="0A1F61"/>
                </a:solidFill>
                <a:cs typeface="Tajawal ExtraBold" panose="00000800000000000000" pitchFamily="2" charset="-78"/>
              </a:rPr>
              <a:t>Ransomware can infiltrate networks.</a:t>
            </a:r>
          </a:p>
          <a:p>
            <a:pPr marL="342900" indent="-342900" algn="just">
              <a:buFont typeface="Arial" panose="020B0604020202020204" pitchFamily="34" charset="0"/>
              <a:buChar char="•"/>
            </a:pPr>
            <a:endParaRPr lang="en-US" dirty="0">
              <a:solidFill>
                <a:srgbClr val="0A1F61"/>
              </a:solidFill>
              <a:cs typeface="Tajawal ExtraBold" panose="00000800000000000000"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2206714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890337" y="1285190"/>
            <a:ext cx="9595017" cy="48509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p:cNvSpPr txBox="1"/>
          <p:nvPr/>
        </p:nvSpPr>
        <p:spPr>
          <a:xfrm>
            <a:off x="-78557" y="721878"/>
            <a:ext cx="11250600" cy="400110"/>
          </a:xfrm>
          <a:prstGeom prst="rect">
            <a:avLst/>
          </a:prstGeom>
          <a:noFill/>
        </p:spPr>
        <p:txBody>
          <a:bodyPr wrap="square" rtlCol="0">
            <a:spAutoFit/>
          </a:bodyPr>
          <a:lstStyle/>
          <a:p>
            <a:pPr algn="ctr"/>
            <a:r>
              <a:rPr lang="en-US" sz="2000" b="1" dirty="0" smtClean="0">
                <a:solidFill>
                  <a:schemeClr val="bg2">
                    <a:lumMod val="25000"/>
                  </a:schemeClr>
                </a:solidFill>
                <a:latin typeface="Alexandria" charset="0"/>
                <a:cs typeface="Alexandria" charset="0"/>
              </a:rPr>
              <a:t>7.3 KEY CYBER RISKS AND THREATS </a:t>
            </a:r>
            <a:endParaRPr lang="en-US" sz="2000" b="1" dirty="0">
              <a:solidFill>
                <a:schemeClr val="bg2">
                  <a:lumMod val="25000"/>
                </a:schemeClr>
              </a:solidFill>
              <a:latin typeface="Alexandria" charset="0"/>
              <a:cs typeface="Alexandria" charset="0"/>
            </a:endParaRPr>
          </a:p>
        </p:txBody>
      </p:sp>
      <p:sp>
        <p:nvSpPr>
          <p:cNvPr id="3" name="Rectangle 2"/>
          <p:cNvSpPr/>
          <p:nvPr/>
        </p:nvSpPr>
        <p:spPr>
          <a:xfrm>
            <a:off x="1139604" y="1586996"/>
            <a:ext cx="8982073" cy="4247317"/>
          </a:xfrm>
          <a:prstGeom prst="rect">
            <a:avLst/>
          </a:prstGeom>
        </p:spPr>
        <p:txBody>
          <a:bodyPr wrap="square">
            <a:spAutoFit/>
          </a:bodyPr>
          <a:lstStyle/>
          <a:p>
            <a:pPr marL="342900" indent="-342900" algn="just">
              <a:buFont typeface="Arial" panose="020B0604020202020204" pitchFamily="34" charset="0"/>
              <a:buChar char="•"/>
            </a:pPr>
            <a:r>
              <a:rPr lang="en-US" dirty="0">
                <a:solidFill>
                  <a:srgbClr val="0A1F61"/>
                </a:solidFill>
                <a:cs typeface="Tajawal ExtraBold" panose="00000800000000000000" pitchFamily="2" charset="-78"/>
              </a:rPr>
              <a:t>Cybersecurity is applicable to all systems that contribute to an organizations business operations and objectives. Also applied to an organizations compliance with regulations and laws.  </a:t>
            </a:r>
          </a:p>
          <a:p>
            <a:pPr marL="342900" indent="-342900" algn="just">
              <a:buFont typeface="Arial" panose="020B0604020202020204" pitchFamily="34" charset="0"/>
              <a:buChar char="•"/>
            </a:pPr>
            <a:endParaRPr lang="en-US" sz="6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dirty="0">
                <a:solidFill>
                  <a:srgbClr val="0A1F61"/>
                </a:solidFill>
                <a:cs typeface="Tajawal ExtraBold" panose="00000800000000000000" pitchFamily="2" charset="-78"/>
              </a:rPr>
              <a:t>Organizations plans and actualize cybersecurity controls for ensuring the integrity, confidentiality, and availability of information assets.</a:t>
            </a:r>
          </a:p>
          <a:p>
            <a:pPr marL="342900" indent="-342900" algn="just">
              <a:buFont typeface="Arial" panose="020B0604020202020204" pitchFamily="34" charset="0"/>
              <a:buChar char="•"/>
            </a:pPr>
            <a:endParaRPr lang="en-US" sz="6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dirty="0">
                <a:solidFill>
                  <a:srgbClr val="0A1F61"/>
                </a:solidFill>
                <a:cs typeface="Tajawal ExtraBold" panose="00000800000000000000" pitchFamily="2" charset="-78"/>
              </a:rPr>
              <a:t>Cyberattacks, they may be committed as financial frauds, data theft, activist causes, and upset basic infrastructure.</a:t>
            </a:r>
          </a:p>
          <a:p>
            <a:pPr marL="342900" indent="-342900" algn="just">
              <a:buFont typeface="Arial" panose="020B0604020202020204" pitchFamily="34" charset="0"/>
              <a:buChar char="•"/>
            </a:pPr>
            <a:endParaRPr lang="en-US" sz="6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u="sng" dirty="0">
                <a:solidFill>
                  <a:srgbClr val="0A1F61"/>
                </a:solidFill>
                <a:cs typeface="Tajawal ExtraBold" panose="00000800000000000000" pitchFamily="2" charset="-78"/>
              </a:rPr>
              <a:t>The common </a:t>
            </a:r>
            <a:r>
              <a:rPr lang="en-US" b="1" u="sng" dirty="0">
                <a:solidFill>
                  <a:srgbClr val="0A1F61"/>
                </a:solidFill>
                <a:cs typeface="Tajawal ExtraBold" panose="00000800000000000000" pitchFamily="2" charset="-78"/>
              </a:rPr>
              <a:t>sources of cyber threats </a:t>
            </a:r>
            <a:r>
              <a:rPr lang="en-US" u="sng" dirty="0">
                <a:solidFill>
                  <a:srgbClr val="0A1F61"/>
                </a:solidFill>
                <a:cs typeface="Tajawal ExtraBold" panose="00000800000000000000" pitchFamily="2" charset="-78"/>
              </a:rPr>
              <a:t>are as follows:</a:t>
            </a:r>
          </a:p>
          <a:p>
            <a:pPr marL="1257300" lvl="2" indent="-342900" algn="just">
              <a:buFont typeface="Arial" panose="020B0604020202020204" pitchFamily="34" charset="0"/>
              <a:buChar char="•"/>
            </a:pPr>
            <a:r>
              <a:rPr lang="en-US" dirty="0">
                <a:solidFill>
                  <a:srgbClr val="0A1F61"/>
                </a:solidFill>
                <a:cs typeface="Tajawal ExtraBold" panose="00000800000000000000" pitchFamily="2" charset="-78"/>
              </a:rPr>
              <a:t>Nation-states</a:t>
            </a:r>
          </a:p>
          <a:p>
            <a:pPr marL="1257300" lvl="2" indent="-342900" algn="just">
              <a:buFont typeface="Arial" panose="020B0604020202020204" pitchFamily="34" charset="0"/>
              <a:buChar char="•"/>
            </a:pPr>
            <a:r>
              <a:rPr lang="en-US" dirty="0">
                <a:solidFill>
                  <a:srgbClr val="0A1F61"/>
                </a:solidFill>
                <a:cs typeface="Tajawal ExtraBold" panose="00000800000000000000" pitchFamily="2" charset="-78"/>
              </a:rPr>
              <a:t>Cybercriminals</a:t>
            </a:r>
          </a:p>
          <a:p>
            <a:pPr marL="1257300" lvl="2" indent="-342900" algn="just">
              <a:buFont typeface="Arial" panose="020B0604020202020204" pitchFamily="34" charset="0"/>
              <a:buChar char="•"/>
            </a:pPr>
            <a:r>
              <a:rPr lang="en-US" dirty="0">
                <a:solidFill>
                  <a:srgbClr val="0A1F61"/>
                </a:solidFill>
                <a:cs typeface="Tajawal ExtraBold" panose="00000800000000000000" pitchFamily="2" charset="-78"/>
              </a:rPr>
              <a:t>Hacktivists</a:t>
            </a:r>
          </a:p>
          <a:p>
            <a:pPr marL="1257300" lvl="2" indent="-342900" algn="just">
              <a:buFont typeface="Arial" panose="020B0604020202020204" pitchFamily="34" charset="0"/>
              <a:buChar char="•"/>
            </a:pPr>
            <a:r>
              <a:rPr lang="en-US" dirty="0">
                <a:solidFill>
                  <a:srgbClr val="0A1F61"/>
                </a:solidFill>
                <a:cs typeface="Tajawal ExtraBold" panose="00000800000000000000" pitchFamily="2" charset="-78"/>
              </a:rPr>
              <a:t>Insiders</a:t>
            </a:r>
          </a:p>
          <a:p>
            <a:pPr marL="1257300" lvl="2" indent="-342900" algn="just">
              <a:buFont typeface="Arial" panose="020B0604020202020204" pitchFamily="34" charset="0"/>
              <a:buChar char="•"/>
            </a:pPr>
            <a:r>
              <a:rPr lang="en-US" dirty="0">
                <a:solidFill>
                  <a:srgbClr val="0A1F61"/>
                </a:solidFill>
                <a:cs typeface="Tajawal ExtraBold" panose="00000800000000000000" pitchFamily="2" charset="-78"/>
              </a:rPr>
              <a:t>Service providers</a:t>
            </a:r>
          </a:p>
          <a:p>
            <a:pPr marL="1257300" lvl="2" indent="-342900" algn="just">
              <a:buFont typeface="Arial" panose="020B0604020202020204" pitchFamily="34" charset="0"/>
              <a:buChar char="•"/>
            </a:pPr>
            <a:r>
              <a:rPr lang="en-US" dirty="0">
                <a:solidFill>
                  <a:srgbClr val="0A1F61"/>
                </a:solidFill>
                <a:cs typeface="Tajawal ExtraBold" panose="00000800000000000000" pitchFamily="2" charset="-78"/>
              </a:rPr>
              <a:t>Developers of substandard products and services</a:t>
            </a:r>
          </a:p>
        </p:txBody>
      </p:sp>
    </p:spTree>
    <p:extLst>
      <p:ext uri="{BB962C8B-B14F-4D97-AF65-F5344CB8AC3E}">
        <p14:creationId xmlns:p14="http://schemas.microsoft.com/office/powerpoint/2010/main" val="3466741546"/>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818147" y="1285190"/>
            <a:ext cx="9667207" cy="47185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p:cNvSpPr txBox="1"/>
          <p:nvPr/>
        </p:nvSpPr>
        <p:spPr>
          <a:xfrm>
            <a:off x="-78557" y="721878"/>
            <a:ext cx="11250600" cy="400110"/>
          </a:xfrm>
          <a:prstGeom prst="rect">
            <a:avLst/>
          </a:prstGeom>
          <a:noFill/>
        </p:spPr>
        <p:txBody>
          <a:bodyPr wrap="square" rtlCol="0">
            <a:spAutoFit/>
          </a:bodyPr>
          <a:lstStyle/>
          <a:p>
            <a:pPr algn="ctr"/>
            <a:r>
              <a:rPr lang="en-US" sz="2000" b="1" dirty="0" smtClean="0">
                <a:solidFill>
                  <a:schemeClr val="bg2">
                    <a:lumMod val="25000"/>
                  </a:schemeClr>
                </a:solidFill>
                <a:latin typeface="Alexandria" charset="0"/>
                <a:cs typeface="Alexandria" charset="0"/>
              </a:rPr>
              <a:t>7.3 KEY CYBER RISKS AND THREATS </a:t>
            </a:r>
            <a:endParaRPr lang="en-US" sz="2000" b="1" dirty="0">
              <a:solidFill>
                <a:schemeClr val="bg2">
                  <a:lumMod val="25000"/>
                </a:schemeClr>
              </a:solidFill>
              <a:latin typeface="Alexandria" charset="0"/>
              <a:cs typeface="Alexandria" charset="0"/>
            </a:endParaRPr>
          </a:p>
        </p:txBody>
      </p:sp>
      <p:sp>
        <p:nvSpPr>
          <p:cNvPr id="3" name="Rectangle 2"/>
          <p:cNvSpPr/>
          <p:nvPr/>
        </p:nvSpPr>
        <p:spPr>
          <a:xfrm>
            <a:off x="1139604" y="1502713"/>
            <a:ext cx="8982073" cy="4462760"/>
          </a:xfrm>
          <a:prstGeom prst="rect">
            <a:avLst/>
          </a:prstGeom>
        </p:spPr>
        <p:txBody>
          <a:bodyPr wrap="square">
            <a:spAutoFit/>
          </a:bodyPr>
          <a:lstStyle/>
          <a:p>
            <a:pPr marL="342900" indent="-342900" algn="just">
              <a:buFont typeface="Arial" panose="020B0604020202020204" pitchFamily="34" charset="0"/>
              <a:buChar char="•"/>
            </a:pPr>
            <a:r>
              <a:rPr lang="en-US" dirty="0">
                <a:solidFill>
                  <a:srgbClr val="0A1F61"/>
                </a:solidFill>
                <a:cs typeface="Tajawal ExtraBold" panose="00000800000000000000" pitchFamily="2" charset="-78"/>
              </a:rPr>
              <a:t>To understand the </a:t>
            </a:r>
            <a:r>
              <a:rPr lang="en-US" b="1" dirty="0">
                <a:solidFill>
                  <a:srgbClr val="0A1F61"/>
                </a:solidFill>
                <a:cs typeface="Tajawal ExtraBold" panose="00000800000000000000" pitchFamily="2" charset="-78"/>
              </a:rPr>
              <a:t>cyber risk profile of an organization</a:t>
            </a:r>
            <a:r>
              <a:rPr lang="en-US" dirty="0">
                <a:solidFill>
                  <a:srgbClr val="0A1F61"/>
                </a:solidFill>
                <a:cs typeface="Tajawal ExtraBold" panose="00000800000000000000" pitchFamily="2" charset="-78"/>
              </a:rPr>
              <a:t>, it is necessary to </a:t>
            </a:r>
            <a:r>
              <a:rPr lang="en-US" u="sng" dirty="0">
                <a:solidFill>
                  <a:srgbClr val="0A1F61"/>
                </a:solidFill>
                <a:cs typeface="Tajawal ExtraBold" panose="00000800000000000000" pitchFamily="2" charset="-78"/>
              </a:rPr>
              <a:t>identify the kind of information </a:t>
            </a:r>
            <a:r>
              <a:rPr lang="en-US" dirty="0">
                <a:solidFill>
                  <a:srgbClr val="0A1F61"/>
                </a:solidFill>
                <a:cs typeface="Tajawal ExtraBold" panose="00000800000000000000" pitchFamily="2" charset="-78"/>
              </a:rPr>
              <a:t>that would be </a:t>
            </a:r>
            <a:r>
              <a:rPr lang="en-US" u="sng" dirty="0">
                <a:solidFill>
                  <a:srgbClr val="0A1F61"/>
                </a:solidFill>
                <a:cs typeface="Tajawal ExtraBold" panose="00000800000000000000" pitchFamily="2" charset="-78"/>
              </a:rPr>
              <a:t>valuable to outsiders</a:t>
            </a:r>
            <a:r>
              <a:rPr lang="en-US" dirty="0">
                <a:solidFill>
                  <a:srgbClr val="0A1F61"/>
                </a:solidFill>
                <a:cs typeface="Tajawal ExtraBold" panose="00000800000000000000" pitchFamily="2" charset="-78"/>
              </a:rPr>
              <a:t>. Hackers target data that can cause critical disturbance. </a:t>
            </a:r>
          </a:p>
          <a:p>
            <a:pPr marL="342900" indent="-342900" algn="just">
              <a:buFont typeface="Arial" panose="020B0604020202020204" pitchFamily="34" charset="0"/>
              <a:buChar char="•"/>
            </a:pPr>
            <a:endParaRPr lang="en-US" sz="6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dirty="0">
                <a:solidFill>
                  <a:srgbClr val="0A1F61"/>
                </a:solidFill>
                <a:cs typeface="Tajawal ExtraBold" panose="00000800000000000000" pitchFamily="2" charset="-78"/>
              </a:rPr>
              <a:t>It is important to know the data has the </a:t>
            </a:r>
            <a:r>
              <a:rPr lang="en-US" u="sng" dirty="0">
                <a:solidFill>
                  <a:srgbClr val="0A1F61"/>
                </a:solidFill>
                <a:cs typeface="Tajawal ExtraBold" panose="00000800000000000000" pitchFamily="2" charset="-78"/>
              </a:rPr>
              <a:t>capability of causing monetary or reputational harm </a:t>
            </a:r>
            <a:r>
              <a:rPr lang="en-US" dirty="0">
                <a:solidFill>
                  <a:srgbClr val="0A1F61"/>
                </a:solidFill>
                <a:cs typeface="Tajawal ExtraBold" panose="00000800000000000000" pitchFamily="2" charset="-78"/>
              </a:rPr>
              <a:t>to the organization if it somehow happened to be obtained or made open. </a:t>
            </a:r>
          </a:p>
          <a:p>
            <a:pPr marL="342900" indent="-342900" algn="just">
              <a:buFont typeface="Arial" panose="020B0604020202020204" pitchFamily="34" charset="0"/>
              <a:buChar char="•"/>
            </a:pPr>
            <a:endParaRPr lang="en-US" sz="6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dirty="0">
                <a:solidFill>
                  <a:srgbClr val="0A1F61"/>
                </a:solidFill>
                <a:cs typeface="Tajawal ExtraBold" panose="00000800000000000000" pitchFamily="2" charset="-78"/>
              </a:rPr>
              <a:t>One such information is </a:t>
            </a:r>
            <a:r>
              <a:rPr lang="en-US" b="1" dirty="0">
                <a:solidFill>
                  <a:srgbClr val="0A1F61"/>
                </a:solidFill>
                <a:cs typeface="Tajawal ExtraBold" panose="00000800000000000000" pitchFamily="2" charset="-78"/>
              </a:rPr>
              <a:t>PII</a:t>
            </a:r>
            <a:r>
              <a:rPr lang="en-US" dirty="0">
                <a:solidFill>
                  <a:srgbClr val="0A1F61"/>
                </a:solidFill>
                <a:cs typeface="Tajawal ExtraBold" panose="00000800000000000000" pitchFamily="2" charset="-78"/>
              </a:rPr>
              <a:t> that includes names, social security numbers, and biometric records.</a:t>
            </a:r>
          </a:p>
          <a:p>
            <a:pPr marL="342900" indent="-342900" algn="just">
              <a:buFont typeface="Arial" panose="020B0604020202020204" pitchFamily="34" charset="0"/>
              <a:buChar char="•"/>
            </a:pPr>
            <a:endParaRPr lang="en-US" sz="6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u="sng" dirty="0">
                <a:solidFill>
                  <a:srgbClr val="0A1F61"/>
                </a:solidFill>
                <a:cs typeface="Tajawal ExtraBold" panose="00000800000000000000" pitchFamily="2" charset="-78"/>
              </a:rPr>
              <a:t>The following may be considered as </a:t>
            </a:r>
            <a:r>
              <a:rPr lang="en-US" b="1" u="sng" dirty="0">
                <a:solidFill>
                  <a:srgbClr val="0A1F61"/>
                </a:solidFill>
                <a:cs typeface="Tajawal ExtraBold" panose="00000800000000000000" pitchFamily="2" charset="-78"/>
              </a:rPr>
              <a:t>potential targets to cybercriminals</a:t>
            </a:r>
            <a:r>
              <a:rPr lang="en-US" u="sng" dirty="0">
                <a:solidFill>
                  <a:srgbClr val="0A1F61"/>
                </a:solidFill>
                <a:cs typeface="Tajawal ExtraBold" panose="00000800000000000000" pitchFamily="2" charset="-78"/>
              </a:rPr>
              <a:t>:</a:t>
            </a:r>
          </a:p>
          <a:p>
            <a:pPr marL="1257300" lvl="2" indent="-342900" algn="just">
              <a:buFont typeface="Arial" panose="020B0604020202020204" pitchFamily="34" charset="0"/>
              <a:buChar char="•"/>
            </a:pPr>
            <a:r>
              <a:rPr lang="en-US" sz="1600" dirty="0">
                <a:solidFill>
                  <a:srgbClr val="0A1F61"/>
                </a:solidFill>
                <a:cs typeface="Tajawal ExtraBold" panose="00000800000000000000" pitchFamily="2" charset="-78"/>
              </a:rPr>
              <a:t>Customer data</a:t>
            </a:r>
          </a:p>
          <a:p>
            <a:pPr marL="1257300" lvl="2" indent="-342900" algn="just">
              <a:buFont typeface="Arial" panose="020B0604020202020204" pitchFamily="34" charset="0"/>
              <a:buChar char="•"/>
            </a:pPr>
            <a:r>
              <a:rPr lang="en-US" sz="1600" dirty="0">
                <a:solidFill>
                  <a:srgbClr val="0A1F61"/>
                </a:solidFill>
                <a:cs typeface="Tajawal ExtraBold" panose="00000800000000000000" pitchFamily="2" charset="-78"/>
              </a:rPr>
              <a:t>Employee data </a:t>
            </a:r>
          </a:p>
          <a:p>
            <a:pPr marL="1257300" lvl="2" indent="-342900" algn="just">
              <a:buFont typeface="Arial" panose="020B0604020202020204" pitchFamily="34" charset="0"/>
              <a:buChar char="•"/>
            </a:pPr>
            <a:r>
              <a:rPr lang="en-US" sz="1600" dirty="0">
                <a:solidFill>
                  <a:srgbClr val="0A1F61"/>
                </a:solidFill>
                <a:cs typeface="Tajawal ExtraBold" panose="00000800000000000000" pitchFamily="2" charset="-78"/>
              </a:rPr>
              <a:t>Intellectual property (IP) </a:t>
            </a:r>
          </a:p>
          <a:p>
            <a:pPr marL="1257300" lvl="2" indent="-342900" algn="just">
              <a:buFont typeface="Arial" panose="020B0604020202020204" pitchFamily="34" charset="0"/>
              <a:buChar char="•"/>
            </a:pPr>
            <a:r>
              <a:rPr lang="en-US" sz="1600" dirty="0">
                <a:solidFill>
                  <a:srgbClr val="0A1F61"/>
                </a:solidFill>
                <a:cs typeface="Tajawal ExtraBold" panose="00000800000000000000" pitchFamily="2" charset="-78"/>
              </a:rPr>
              <a:t>Product quality and safety</a:t>
            </a:r>
          </a:p>
          <a:p>
            <a:pPr marL="1257300" lvl="2" indent="-342900" algn="just">
              <a:buFont typeface="Arial" panose="020B0604020202020204" pitchFamily="34" charset="0"/>
              <a:buChar char="•"/>
            </a:pPr>
            <a:r>
              <a:rPr lang="en-US" sz="1600" dirty="0">
                <a:solidFill>
                  <a:srgbClr val="0A1F61"/>
                </a:solidFill>
                <a:cs typeface="Tajawal ExtraBold" panose="00000800000000000000" pitchFamily="2" charset="-78"/>
              </a:rPr>
              <a:t>Contract terms and pricing </a:t>
            </a:r>
          </a:p>
          <a:p>
            <a:pPr marL="1257300" lvl="2" indent="-342900" algn="just">
              <a:buFont typeface="Arial" panose="020B0604020202020204" pitchFamily="34" charset="0"/>
              <a:buChar char="•"/>
            </a:pPr>
            <a:r>
              <a:rPr lang="en-US" sz="1600" dirty="0">
                <a:solidFill>
                  <a:srgbClr val="0A1F61"/>
                </a:solidFill>
                <a:cs typeface="Tajawal ExtraBold" panose="00000800000000000000" pitchFamily="2" charset="-78"/>
              </a:rPr>
              <a:t>Strategic planning</a:t>
            </a:r>
          </a:p>
          <a:p>
            <a:pPr marL="1257300" lvl="2" indent="-342900" algn="just">
              <a:buFont typeface="Arial" panose="020B0604020202020204" pitchFamily="34" charset="0"/>
              <a:buChar char="•"/>
            </a:pPr>
            <a:r>
              <a:rPr lang="en-US" sz="1600" dirty="0">
                <a:solidFill>
                  <a:srgbClr val="0A1F61"/>
                </a:solidFill>
                <a:cs typeface="Tajawal ExtraBold" panose="00000800000000000000" pitchFamily="2" charset="-78"/>
              </a:rPr>
              <a:t>Financial data</a:t>
            </a:r>
          </a:p>
        </p:txBody>
      </p:sp>
    </p:spTree>
    <p:extLst>
      <p:ext uri="{BB962C8B-B14F-4D97-AF65-F5344CB8AC3E}">
        <p14:creationId xmlns:p14="http://schemas.microsoft.com/office/powerpoint/2010/main" val="3150292644"/>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92399" y="1016844"/>
            <a:ext cx="7213985" cy="830997"/>
          </a:xfrm>
          <a:prstGeom prst="rect">
            <a:avLst/>
          </a:prstGeom>
          <a:noFill/>
        </p:spPr>
        <p:txBody>
          <a:bodyPr wrap="square" rtlCol="0">
            <a:spAutoFit/>
          </a:bodyPr>
          <a:lstStyle/>
          <a:p>
            <a:r>
              <a:rPr lang="en-US" sz="2400" b="1" dirty="0" smtClean="0">
                <a:solidFill>
                  <a:srgbClr val="00B0F0"/>
                </a:solidFill>
                <a:latin typeface="Alexandria" charset="0"/>
                <a:cs typeface="Alexandria" charset="0"/>
              </a:rPr>
              <a:t>7.4 WHO SHOULD OWN CYBERSECURITY RISK?</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71579" y="2123228"/>
            <a:ext cx="8417320" cy="4431983"/>
          </a:xfrm>
          <a:prstGeom prst="rect">
            <a:avLst/>
          </a:prstGeom>
          <a:noFill/>
        </p:spPr>
        <p:txBody>
          <a:bodyPr wrap="square" rtlCol="0">
            <a:spAutoFit/>
          </a:bodyPr>
          <a:lstStyle/>
          <a:p>
            <a:pPr marL="342900" indent="-342900">
              <a:buFont typeface="Arial" panose="020B0604020202020204" pitchFamily="34" charset="0"/>
              <a:buChar char="•"/>
            </a:pPr>
            <a:r>
              <a:rPr lang="en-US" dirty="0">
                <a:solidFill>
                  <a:srgbClr val="0A1F61"/>
                </a:solidFill>
                <a:cs typeface="Tajawal ExtraBold" panose="00000800000000000000" pitchFamily="2" charset="-78"/>
              </a:rPr>
              <a:t>Cybersecurity risk management is usually </a:t>
            </a:r>
            <a:r>
              <a:rPr lang="en-US" u="sng" dirty="0">
                <a:solidFill>
                  <a:srgbClr val="0A1F61"/>
                </a:solidFill>
                <a:cs typeface="Tajawal ExtraBold" panose="00000800000000000000" pitchFamily="2" charset="-78"/>
              </a:rPr>
              <a:t>set by leadership which may incorporate an organization’s board of directors in the planning processes</a:t>
            </a:r>
            <a:r>
              <a:rPr lang="en-US" dirty="0">
                <a:solidFill>
                  <a:srgbClr val="0A1F61"/>
                </a:solidFill>
                <a:cs typeface="Tajawal ExtraBold" panose="00000800000000000000" pitchFamily="2" charset="-78"/>
              </a:rPr>
              <a:t>. </a:t>
            </a:r>
          </a:p>
          <a:p>
            <a:pPr marL="342900" indent="-342900">
              <a:buFont typeface="Arial" panose="020B0604020202020204" pitchFamily="34" charset="0"/>
              <a:buChar char="•"/>
            </a:pPr>
            <a:endParaRPr lang="en-US" sz="6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dirty="0">
                <a:solidFill>
                  <a:srgbClr val="0A1F61"/>
                </a:solidFill>
                <a:cs typeface="Tajawal ExtraBold" panose="00000800000000000000" pitchFamily="2" charset="-78"/>
              </a:rPr>
              <a:t>Most organizations will also include a </a:t>
            </a:r>
            <a:r>
              <a:rPr lang="en-US" b="1" dirty="0">
                <a:solidFill>
                  <a:srgbClr val="0A1F61"/>
                </a:solidFill>
                <a:cs typeface="Tajawal ExtraBold" panose="00000800000000000000" pitchFamily="2" charset="-78"/>
              </a:rPr>
              <a:t>Chief Information Security Officer (CISO)</a:t>
            </a:r>
            <a:r>
              <a:rPr lang="en-US" dirty="0">
                <a:solidFill>
                  <a:srgbClr val="0A1F61"/>
                </a:solidFill>
                <a:cs typeface="Tajawal ExtraBold" panose="00000800000000000000" pitchFamily="2" charset="-78"/>
              </a:rPr>
              <a:t>.</a:t>
            </a:r>
          </a:p>
          <a:p>
            <a:pPr marL="342900" indent="-342900">
              <a:buFont typeface="Arial" panose="020B0604020202020204" pitchFamily="34" charset="0"/>
              <a:buChar char="•"/>
            </a:pPr>
            <a:endParaRPr lang="en-US" sz="600" b="1"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dirty="0">
                <a:solidFill>
                  <a:srgbClr val="0A1F61"/>
                </a:solidFill>
                <a:cs typeface="Tajawal ExtraBold" panose="00000800000000000000" pitchFamily="2" charset="-78"/>
              </a:rPr>
              <a:t>The CISO establishes and maintains the enterprise vision. </a:t>
            </a:r>
          </a:p>
          <a:p>
            <a:pPr marL="342900" indent="-342900">
              <a:buFont typeface="Arial" panose="020B0604020202020204" pitchFamily="34" charset="0"/>
              <a:buChar char="•"/>
            </a:pPr>
            <a:endParaRPr lang="en-US" sz="6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dirty="0">
                <a:solidFill>
                  <a:srgbClr val="0A1F61"/>
                </a:solidFill>
                <a:cs typeface="Tajawal ExtraBold" panose="00000800000000000000" pitchFamily="2" charset="-78"/>
              </a:rPr>
              <a:t>The CISO plans the strategies and programs to ensure that the information assets and customer data may be adequately protected. </a:t>
            </a:r>
          </a:p>
          <a:p>
            <a:pPr marL="342900" indent="-342900">
              <a:buFont typeface="Arial" panose="020B0604020202020204" pitchFamily="34" charset="0"/>
              <a:buChar char="•"/>
            </a:pPr>
            <a:endParaRPr lang="en-US" sz="6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u="sng" dirty="0">
                <a:solidFill>
                  <a:srgbClr val="0A1F61"/>
                </a:solidFill>
                <a:cs typeface="Tajawal ExtraBold" panose="00000800000000000000" pitchFamily="2" charset="-78"/>
              </a:rPr>
              <a:t>Some common </a:t>
            </a:r>
            <a:r>
              <a:rPr lang="en-US" b="1" u="sng" dirty="0">
                <a:solidFill>
                  <a:srgbClr val="0A1F61"/>
                </a:solidFill>
                <a:cs typeface="Tajawal ExtraBold" panose="00000800000000000000" pitchFamily="2" charset="-78"/>
              </a:rPr>
              <a:t>cyber defense operations </a:t>
            </a:r>
            <a:r>
              <a:rPr lang="en-US" u="sng" dirty="0">
                <a:solidFill>
                  <a:srgbClr val="0A1F61"/>
                </a:solidFill>
                <a:cs typeface="Tajawal ExtraBold" panose="00000800000000000000" pitchFamily="2" charset="-78"/>
              </a:rPr>
              <a:t>that are </a:t>
            </a:r>
            <a:r>
              <a:rPr lang="en-US" b="1" u="sng" dirty="0">
                <a:solidFill>
                  <a:srgbClr val="0A1F61"/>
                </a:solidFill>
                <a:cs typeface="Tajawal ExtraBold" panose="00000800000000000000" pitchFamily="2" charset="-78"/>
              </a:rPr>
              <a:t>undertaken by a CISO </a:t>
            </a:r>
            <a:r>
              <a:rPr lang="en-US" u="sng" dirty="0">
                <a:solidFill>
                  <a:srgbClr val="0A1F61"/>
                </a:solidFill>
                <a:cs typeface="Tajawal ExtraBold" panose="00000800000000000000" pitchFamily="2" charset="-78"/>
              </a:rPr>
              <a:t>are as follows:</a:t>
            </a:r>
          </a:p>
          <a:p>
            <a:pPr marL="1257300" lvl="2" indent="-342900">
              <a:buFont typeface="Wingdings" panose="05000000000000000000" pitchFamily="2" charset="2"/>
              <a:buChar char="§"/>
            </a:pPr>
            <a:r>
              <a:rPr lang="en-US" sz="1600" dirty="0">
                <a:solidFill>
                  <a:srgbClr val="0A1F61"/>
                </a:solidFill>
                <a:cs typeface="Tajawal ExtraBold" panose="00000800000000000000" pitchFamily="2" charset="-78"/>
              </a:rPr>
              <a:t>Administering security procedures</a:t>
            </a:r>
          </a:p>
          <a:p>
            <a:pPr marL="1257300" lvl="2" indent="-342900">
              <a:buFont typeface="Wingdings" panose="05000000000000000000" pitchFamily="2" charset="2"/>
              <a:buChar char="§"/>
            </a:pPr>
            <a:r>
              <a:rPr lang="en-US" sz="1600" dirty="0">
                <a:solidFill>
                  <a:srgbClr val="0A1F61"/>
                </a:solidFill>
                <a:cs typeface="Tajawal ExtraBold" panose="00000800000000000000" pitchFamily="2" charset="-78"/>
              </a:rPr>
              <a:t>Training and testing</a:t>
            </a:r>
          </a:p>
          <a:p>
            <a:pPr marL="1257300" lvl="2" indent="-342900">
              <a:buFont typeface="Wingdings" panose="05000000000000000000" pitchFamily="2" charset="2"/>
              <a:buChar char="§"/>
            </a:pPr>
            <a:r>
              <a:rPr lang="en-US" sz="1600" dirty="0">
                <a:solidFill>
                  <a:srgbClr val="0A1F61"/>
                </a:solidFill>
                <a:cs typeface="Tajawal ExtraBold" panose="00000800000000000000" pitchFamily="2" charset="-78"/>
              </a:rPr>
              <a:t>Maintaining secure device configurations</a:t>
            </a:r>
          </a:p>
          <a:p>
            <a:pPr marL="1257300" lvl="2" indent="-342900">
              <a:buFont typeface="Wingdings" panose="05000000000000000000" pitchFamily="2" charset="2"/>
              <a:buChar char="§"/>
            </a:pPr>
            <a:r>
              <a:rPr lang="en-US" sz="1600" dirty="0">
                <a:solidFill>
                  <a:srgbClr val="0A1F61"/>
                </a:solidFill>
                <a:cs typeface="Tajawal ExtraBold" panose="00000800000000000000" pitchFamily="2" charset="-78"/>
              </a:rPr>
              <a:t>Up-to-date software</a:t>
            </a:r>
          </a:p>
          <a:p>
            <a:pPr marL="1257300" lvl="2" indent="-342900">
              <a:buFont typeface="Wingdings" panose="05000000000000000000" pitchFamily="2" charset="2"/>
              <a:buChar char="§"/>
            </a:pPr>
            <a:r>
              <a:rPr lang="en-US" sz="1600" dirty="0">
                <a:solidFill>
                  <a:srgbClr val="0A1F61"/>
                </a:solidFill>
                <a:cs typeface="Tajawal ExtraBold" panose="00000800000000000000" pitchFamily="2" charset="-78"/>
              </a:rPr>
              <a:t>Vulnerability patches</a:t>
            </a:r>
          </a:p>
          <a:p>
            <a:pPr marL="1257300" lvl="2" indent="-342900">
              <a:buFont typeface="Wingdings" panose="05000000000000000000" pitchFamily="2" charset="2"/>
              <a:buChar char="§"/>
            </a:pPr>
            <a:r>
              <a:rPr lang="en-US" sz="1600" dirty="0">
                <a:solidFill>
                  <a:srgbClr val="0A1F61"/>
                </a:solidFill>
                <a:cs typeface="Tajawal ExtraBold" panose="00000800000000000000" pitchFamily="2" charset="-78"/>
              </a:rPr>
              <a:t>Deploying intrusion detection systems and establishing penetration testing</a:t>
            </a:r>
          </a:p>
          <a:p>
            <a:pPr marL="1257300" lvl="2" indent="-342900">
              <a:buFont typeface="Wingdings" panose="05000000000000000000" pitchFamily="2" charset="2"/>
              <a:buChar char="§"/>
            </a:pPr>
            <a:r>
              <a:rPr lang="en-US" sz="1600" dirty="0">
                <a:solidFill>
                  <a:srgbClr val="0A1F61"/>
                </a:solidFill>
                <a:cs typeface="Tajawal ExtraBold" panose="00000800000000000000" pitchFamily="2" charset="-78"/>
              </a:rPr>
              <a:t>Configuring secure networks to manage and protect business networks</a:t>
            </a:r>
          </a:p>
        </p:txBody>
      </p:sp>
      <p:sp>
        <p:nvSpPr>
          <p:cNvPr id="32" name="Rectangle 31"/>
          <p:cNvSpPr/>
          <p:nvPr/>
        </p:nvSpPr>
        <p:spPr>
          <a:xfrm>
            <a:off x="3386043" y="101155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5625" y="1113988"/>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Chapter</a:t>
            </a:r>
          </a:p>
        </p:txBody>
      </p:sp>
      <p:sp>
        <p:nvSpPr>
          <p:cNvPr id="34" name="TextBox 33"/>
          <p:cNvSpPr txBox="1"/>
          <p:nvPr/>
        </p:nvSpPr>
        <p:spPr>
          <a:xfrm>
            <a:off x="3571579" y="1391605"/>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07</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990102082"/>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62589" y="1122326"/>
            <a:ext cx="7213985" cy="830997"/>
          </a:xfrm>
          <a:prstGeom prst="rect">
            <a:avLst/>
          </a:prstGeom>
          <a:noFill/>
        </p:spPr>
        <p:txBody>
          <a:bodyPr wrap="square" rtlCol="0">
            <a:spAutoFit/>
          </a:bodyPr>
          <a:lstStyle/>
          <a:p>
            <a:r>
              <a:rPr lang="en-US" sz="2400" b="1" dirty="0" smtClean="0">
                <a:solidFill>
                  <a:srgbClr val="00B0F0"/>
                </a:solidFill>
                <a:latin typeface="Alexandria" charset="0"/>
                <a:cs typeface="Alexandria" charset="0"/>
              </a:rPr>
              <a:t>7.4 WHO SHOULD OWN CYBERSECURITY RISK?</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82594" y="2080370"/>
            <a:ext cx="8417320" cy="4401205"/>
          </a:xfrm>
          <a:prstGeom prst="rect">
            <a:avLst/>
          </a:prstGeom>
          <a:noFill/>
        </p:spPr>
        <p:txBody>
          <a:bodyPr wrap="square" rtlCol="0">
            <a:spAutoFit/>
          </a:bodyPr>
          <a:lstStyle/>
          <a:p>
            <a:pPr marL="800100" lvl="1" indent="-342900" algn="just">
              <a:buFont typeface="Wingdings" panose="05000000000000000000" pitchFamily="2" charset="2"/>
              <a:buChar char="§"/>
            </a:pPr>
            <a:r>
              <a:rPr lang="en-US" sz="1600" dirty="0">
                <a:solidFill>
                  <a:srgbClr val="0A1F61"/>
                </a:solidFill>
                <a:cs typeface="Tajawal ExtraBold" panose="00000800000000000000" pitchFamily="2" charset="-78"/>
              </a:rPr>
              <a:t>Deploying programs that may be useful for data protection and loss prevention</a:t>
            </a:r>
          </a:p>
          <a:p>
            <a:pPr marL="800100" lvl="1" indent="-342900" algn="just">
              <a:buFont typeface="Wingdings" panose="05000000000000000000" pitchFamily="2" charset="2"/>
              <a:buChar char="§"/>
            </a:pPr>
            <a:r>
              <a:rPr lang="en-US" sz="1600" dirty="0">
                <a:solidFill>
                  <a:srgbClr val="0A1F61"/>
                </a:solidFill>
                <a:cs typeface="Tajawal ExtraBold" panose="00000800000000000000" pitchFamily="2" charset="-78"/>
              </a:rPr>
              <a:t>Deploying programs that will perform system monitoring for risks</a:t>
            </a:r>
          </a:p>
          <a:p>
            <a:pPr marL="800100" lvl="1" indent="-342900" algn="just">
              <a:buFont typeface="Wingdings" panose="05000000000000000000" pitchFamily="2" charset="2"/>
              <a:buChar char="§"/>
            </a:pPr>
            <a:r>
              <a:rPr lang="en-US" sz="1600" dirty="0">
                <a:solidFill>
                  <a:srgbClr val="0A1F61"/>
                </a:solidFill>
                <a:cs typeface="Tajawal ExtraBold" panose="00000800000000000000" pitchFamily="2" charset="-78"/>
              </a:rPr>
              <a:t>Restricting access to least required privilege for employees</a:t>
            </a:r>
          </a:p>
          <a:p>
            <a:pPr marL="800100" lvl="1" indent="-342900" algn="just">
              <a:buFont typeface="Wingdings" panose="05000000000000000000" pitchFamily="2" charset="2"/>
              <a:buChar char="§"/>
            </a:pPr>
            <a:r>
              <a:rPr lang="en-US" sz="1600" dirty="0">
                <a:solidFill>
                  <a:srgbClr val="0A1F61"/>
                </a:solidFill>
                <a:cs typeface="Tajawal ExtraBold" panose="00000800000000000000" pitchFamily="2" charset="-78"/>
              </a:rPr>
              <a:t>Encrypting data when required</a:t>
            </a:r>
          </a:p>
          <a:p>
            <a:pPr marL="800100" lvl="1" indent="-342900" algn="just">
              <a:buFont typeface="Wingdings" panose="05000000000000000000" pitchFamily="2" charset="2"/>
              <a:buChar char="§"/>
            </a:pPr>
            <a:r>
              <a:rPr lang="en-US" sz="1600" dirty="0">
                <a:solidFill>
                  <a:srgbClr val="0A1F61"/>
                </a:solidFill>
                <a:cs typeface="Tajawal ExtraBold" panose="00000800000000000000" pitchFamily="2" charset="-78"/>
              </a:rPr>
              <a:t>Configuring cloud services</a:t>
            </a:r>
          </a:p>
          <a:p>
            <a:pPr marL="800100" lvl="1" indent="-342900" algn="just">
              <a:buFont typeface="Wingdings" panose="05000000000000000000" pitchFamily="2" charset="2"/>
              <a:buChar char="§"/>
            </a:pPr>
            <a:r>
              <a:rPr lang="en-US" sz="1600" dirty="0">
                <a:solidFill>
                  <a:srgbClr val="0A1F61"/>
                </a:solidFill>
                <a:cs typeface="Tajawal ExtraBold" panose="00000800000000000000" pitchFamily="2" charset="-78"/>
              </a:rPr>
              <a:t>Implementing vulnerability management programs</a:t>
            </a:r>
          </a:p>
          <a:p>
            <a:pPr marL="800100" lvl="1" indent="-342900" algn="just">
              <a:buFont typeface="Wingdings" panose="05000000000000000000" pitchFamily="2" charset="2"/>
              <a:buChar char="§"/>
            </a:pPr>
            <a:r>
              <a:rPr lang="en-US" sz="1600" dirty="0">
                <a:solidFill>
                  <a:srgbClr val="0A1F61"/>
                </a:solidFill>
                <a:cs typeface="Tajawal ExtraBold" panose="00000800000000000000" pitchFamily="2" charset="-78"/>
              </a:rPr>
              <a:t>Recruiting and retaining cybersecurity professionals</a:t>
            </a:r>
          </a:p>
          <a:p>
            <a:pPr marL="800100" lvl="1" indent="-342900" algn="just">
              <a:buFont typeface="Wingdings" panose="05000000000000000000" pitchFamily="2" charset="2"/>
              <a:buChar char="§"/>
            </a:pPr>
            <a:endParaRPr lang="en-US" sz="6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dirty="0">
                <a:solidFill>
                  <a:srgbClr val="0A1F61"/>
                </a:solidFill>
                <a:cs typeface="Tajawal ExtraBold" panose="00000800000000000000" pitchFamily="2" charset="-78"/>
              </a:rPr>
              <a:t>It is significant for all degrees of an organization to comprehend its </a:t>
            </a:r>
            <a:r>
              <a:rPr lang="en-US" u="sng" dirty="0">
                <a:solidFill>
                  <a:srgbClr val="0A1F61"/>
                </a:solidFill>
                <a:cs typeface="Tajawal ExtraBold" panose="00000800000000000000" pitchFamily="2" charset="-78"/>
              </a:rPr>
              <a:t>role in managing cyber risk</a:t>
            </a:r>
            <a:r>
              <a:rPr lang="en-US" dirty="0">
                <a:solidFill>
                  <a:srgbClr val="0A1F61"/>
                </a:solidFill>
                <a:cs typeface="Tajawal ExtraBold" panose="00000800000000000000" pitchFamily="2" charset="-78"/>
              </a:rPr>
              <a:t>. </a:t>
            </a:r>
          </a:p>
          <a:p>
            <a:pPr marL="342900" indent="-342900">
              <a:buFont typeface="Arial" panose="020B0604020202020204" pitchFamily="34" charset="0"/>
              <a:buChar char="•"/>
            </a:pPr>
            <a:endParaRPr lang="en-US" sz="6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dirty="0">
                <a:solidFill>
                  <a:srgbClr val="0A1F61"/>
                </a:solidFill>
                <a:cs typeface="Tajawal ExtraBold" panose="00000800000000000000" pitchFamily="2" charset="-78"/>
              </a:rPr>
              <a:t>Since vulnerabilities can come from any employee, it is fundamental to an organization’s IT security to continually educate employees. </a:t>
            </a:r>
          </a:p>
          <a:p>
            <a:pPr marL="342900" indent="-342900">
              <a:buFont typeface="Arial" panose="020B0604020202020204" pitchFamily="34" charset="0"/>
              <a:buChar char="•"/>
            </a:pPr>
            <a:endParaRPr lang="en-US" sz="6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dirty="0">
                <a:solidFill>
                  <a:srgbClr val="0A1F61"/>
                </a:solidFill>
                <a:cs typeface="Tajawal ExtraBold" panose="00000800000000000000" pitchFamily="2" charset="-78"/>
              </a:rPr>
              <a:t>The employees must be educated on how to avoid common security pitfalls that may cause data breaches or other cyber incidents. </a:t>
            </a:r>
          </a:p>
          <a:p>
            <a:pPr marL="342900" indent="-342900">
              <a:buFont typeface="Arial" panose="020B0604020202020204" pitchFamily="34" charset="0"/>
              <a:buChar char="•"/>
            </a:pPr>
            <a:endParaRPr lang="en-US" sz="6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dirty="0">
                <a:solidFill>
                  <a:srgbClr val="0A1F61"/>
                </a:solidFill>
                <a:cs typeface="Tajawal ExtraBold" panose="00000800000000000000" pitchFamily="2" charset="-78"/>
              </a:rPr>
              <a:t>The National Institute of Standards and Technology’s (NIST) cybersecurity framework (CSF) provides some of the best practices to manage cybersecurity risk.</a:t>
            </a:r>
          </a:p>
        </p:txBody>
      </p:sp>
      <p:sp>
        <p:nvSpPr>
          <p:cNvPr id="32" name="Rectangle 31"/>
          <p:cNvSpPr/>
          <p:nvPr/>
        </p:nvSpPr>
        <p:spPr>
          <a:xfrm>
            <a:off x="3396844" y="104969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21304" y="1161024"/>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Chapter</a:t>
            </a:r>
          </a:p>
        </p:txBody>
      </p:sp>
      <p:sp>
        <p:nvSpPr>
          <p:cNvPr id="34" name="TextBox 33"/>
          <p:cNvSpPr txBox="1"/>
          <p:nvPr/>
        </p:nvSpPr>
        <p:spPr>
          <a:xfrm>
            <a:off x="3582594" y="1373615"/>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07</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244524541"/>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73936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6041" y="894947"/>
            <a:ext cx="9241879" cy="830997"/>
          </a:xfrm>
          <a:prstGeom prst="rect">
            <a:avLst/>
          </a:prstGeom>
          <a:noFill/>
        </p:spPr>
        <p:txBody>
          <a:bodyPr wrap="square" rtlCol="0">
            <a:spAutoFit/>
          </a:bodyPr>
          <a:lstStyle/>
          <a:p>
            <a:r>
              <a:rPr lang="en-US" sz="2400" b="1" dirty="0" smtClean="0">
                <a:solidFill>
                  <a:schemeClr val="bg2">
                    <a:lumMod val="25000"/>
                  </a:schemeClr>
                </a:solidFill>
                <a:latin typeface="Alexandria" charset="0"/>
                <a:cs typeface="Alexandria" charset="0"/>
              </a:rPr>
              <a:t>7.5 CYBERSECURITY RIDK IDENTIFICATION </a:t>
            </a:r>
          </a:p>
          <a:p>
            <a:r>
              <a:rPr lang="en-US" sz="2400" b="1" dirty="0" smtClean="0">
                <a:solidFill>
                  <a:schemeClr val="bg2">
                    <a:lumMod val="25000"/>
                  </a:schemeClr>
                </a:solidFill>
                <a:latin typeface="Alexandria" charset="0"/>
                <a:cs typeface="Alexandria" charset="0"/>
              </a:rPr>
              <a:t> AND MANAGEMENT</a:t>
            </a:r>
            <a:endParaRPr lang="en-US" sz="2400" b="1" dirty="0">
              <a:solidFill>
                <a:schemeClr val="bg2">
                  <a:lumMod val="25000"/>
                </a:schemeClr>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07</a:t>
            </a:r>
            <a:endParaRPr lang="en-US" sz="4400" b="1" dirty="0">
              <a:solidFill>
                <a:schemeClr val="bg1"/>
              </a:solidFill>
              <a:latin typeface="Alexandria" charset="0"/>
              <a:cs typeface="Alexandria" charset="0"/>
            </a:endParaRPr>
          </a:p>
        </p:txBody>
      </p:sp>
      <p:sp>
        <p:nvSpPr>
          <p:cNvPr id="48" name="TextBox 47"/>
          <p:cNvSpPr txBox="1"/>
          <p:nvPr/>
        </p:nvSpPr>
        <p:spPr>
          <a:xfrm>
            <a:off x="942308" y="2116576"/>
            <a:ext cx="9875252" cy="3970318"/>
          </a:xfrm>
          <a:prstGeom prst="rect">
            <a:avLst/>
          </a:prstGeom>
          <a:noFill/>
        </p:spPr>
        <p:txBody>
          <a:bodyPr wrap="square" rtlCol="0">
            <a:spAutoFit/>
          </a:bodyPr>
          <a:lstStyle/>
          <a:p>
            <a:pPr marL="342900" indent="-342900">
              <a:buFont typeface="Arial" panose="020B0604020202020204" pitchFamily="34" charset="0"/>
              <a:buChar char="•"/>
            </a:pPr>
            <a:r>
              <a:rPr lang="en-US" sz="2400" b="1" dirty="0">
                <a:solidFill>
                  <a:srgbClr val="0A1F61"/>
                </a:solidFill>
                <a:cs typeface="Tajawal ExtraBold" panose="00000800000000000000" pitchFamily="2" charset="-78"/>
              </a:rPr>
              <a:t>Risk identification </a:t>
            </a:r>
            <a:r>
              <a:rPr lang="en-US" sz="2400" dirty="0">
                <a:solidFill>
                  <a:srgbClr val="0A1F61"/>
                </a:solidFill>
                <a:cs typeface="Tajawal ExtraBold" panose="00000800000000000000" pitchFamily="2" charset="-78"/>
              </a:rPr>
              <a:t>the process of identifying and assessing threats to an organization, its operations, and its workforce. </a:t>
            </a:r>
          </a:p>
          <a:p>
            <a:pPr marL="342900" indent="-342900">
              <a:buFont typeface="Arial" panose="020B0604020202020204" pitchFamily="34" charset="0"/>
              <a:buChar char="•"/>
            </a:pPr>
            <a:endParaRPr lang="en-US" sz="9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sz="2400" dirty="0">
                <a:solidFill>
                  <a:srgbClr val="0A1F61"/>
                </a:solidFill>
                <a:cs typeface="Tajawal ExtraBold" panose="00000800000000000000" pitchFamily="2" charset="-78"/>
              </a:rPr>
              <a:t>It takes into account assessing IT security threats. </a:t>
            </a:r>
          </a:p>
          <a:p>
            <a:pPr marL="342900" indent="-342900">
              <a:buFont typeface="Arial" panose="020B0604020202020204" pitchFamily="34" charset="0"/>
              <a:buChar char="•"/>
            </a:pPr>
            <a:endParaRPr lang="en-US" sz="9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sz="2400" dirty="0">
                <a:solidFill>
                  <a:srgbClr val="0A1F61"/>
                </a:solidFill>
                <a:cs typeface="Tajawal ExtraBold" panose="00000800000000000000" pitchFamily="2" charset="-78"/>
              </a:rPr>
              <a:t>These threats may be in the form of malware and ransomware, accidents, natural disasters, and other potentially harmful events. The aim of such threats is to disrupt business operations.</a:t>
            </a:r>
          </a:p>
          <a:p>
            <a:pPr marL="342900" indent="-342900">
              <a:buFont typeface="Arial" panose="020B0604020202020204" pitchFamily="34" charset="0"/>
              <a:buChar char="•"/>
            </a:pPr>
            <a:endParaRPr lang="en-US" sz="9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sz="2400" dirty="0">
                <a:solidFill>
                  <a:srgbClr val="0A1F61"/>
                </a:solidFill>
                <a:cs typeface="Tajawal ExtraBold" panose="00000800000000000000" pitchFamily="2" charset="-78"/>
              </a:rPr>
              <a:t>Hence it is important for companies to develop risk management plans. </a:t>
            </a:r>
          </a:p>
          <a:p>
            <a:pPr marL="342900" indent="-342900">
              <a:buFont typeface="Arial" panose="020B0604020202020204" pitchFamily="34" charset="0"/>
              <a:buChar char="•"/>
            </a:pPr>
            <a:endParaRPr lang="en-US" sz="9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sz="2400" dirty="0">
                <a:solidFill>
                  <a:srgbClr val="0A1F61"/>
                </a:solidFill>
                <a:cs typeface="Tajawal ExtraBold" panose="00000800000000000000" pitchFamily="2" charset="-78"/>
              </a:rPr>
              <a:t>Companies that develop robust risk management plans conveniently minimize the impact of such threats, whenever they occur.</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0461718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41343" y="1571932"/>
            <a:ext cx="10812720" cy="49010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6041" y="717187"/>
            <a:ext cx="9241879" cy="830997"/>
          </a:xfrm>
          <a:prstGeom prst="rect">
            <a:avLst/>
          </a:prstGeom>
          <a:noFill/>
        </p:spPr>
        <p:txBody>
          <a:bodyPr wrap="square" rtlCol="0">
            <a:spAutoFit/>
          </a:bodyPr>
          <a:lstStyle/>
          <a:p>
            <a:r>
              <a:rPr lang="en-US" sz="2400" b="1" dirty="0" smtClean="0">
                <a:solidFill>
                  <a:schemeClr val="bg2">
                    <a:lumMod val="25000"/>
                  </a:schemeClr>
                </a:solidFill>
                <a:latin typeface="Alexandria" charset="0"/>
                <a:cs typeface="Alexandria" charset="0"/>
              </a:rPr>
              <a:t>7.5 CYBERSECURITY RIDK IDENTIFICATION </a:t>
            </a:r>
          </a:p>
          <a:p>
            <a:r>
              <a:rPr lang="en-US" sz="2400" b="1" dirty="0" smtClean="0">
                <a:solidFill>
                  <a:schemeClr val="bg2">
                    <a:lumMod val="25000"/>
                  </a:schemeClr>
                </a:solidFill>
                <a:latin typeface="Alexandria" charset="0"/>
                <a:cs typeface="Alexandria" charset="0"/>
              </a:rPr>
              <a:t> AND MANAGEMENT</a:t>
            </a:r>
            <a:endParaRPr lang="en-US" sz="2400" b="1" dirty="0">
              <a:solidFill>
                <a:schemeClr val="bg2">
                  <a:lumMod val="25000"/>
                </a:schemeClr>
              </a:solidFill>
              <a:latin typeface="Alexandria" charset="0"/>
              <a:cs typeface="Alexandria" charset="0"/>
            </a:endParaRPr>
          </a:p>
        </p:txBody>
      </p:sp>
      <p:sp>
        <p:nvSpPr>
          <p:cNvPr id="5" name="Rectangle 4"/>
          <p:cNvSpPr/>
          <p:nvPr/>
        </p:nvSpPr>
        <p:spPr>
          <a:xfrm>
            <a:off x="942308" y="60749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739287"/>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25278" y="1075904"/>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07</a:t>
            </a:r>
            <a:endParaRPr lang="en-US" sz="4400" b="1" dirty="0">
              <a:solidFill>
                <a:schemeClr val="bg1"/>
              </a:solidFill>
              <a:latin typeface="Alexandria" charset="0"/>
              <a:cs typeface="Alexandria" charset="0"/>
            </a:endParaRPr>
          </a:p>
        </p:txBody>
      </p:sp>
      <p:sp>
        <p:nvSpPr>
          <p:cNvPr id="48" name="TextBox 47"/>
          <p:cNvSpPr txBox="1"/>
          <p:nvPr/>
        </p:nvSpPr>
        <p:spPr>
          <a:xfrm>
            <a:off x="942308" y="1868002"/>
            <a:ext cx="9875252" cy="4339650"/>
          </a:xfrm>
          <a:prstGeom prst="rect">
            <a:avLst/>
          </a:prstGeom>
          <a:noFill/>
        </p:spPr>
        <p:txBody>
          <a:bodyPr wrap="square" rtlCol="0">
            <a:spAutoFit/>
          </a:bodyPr>
          <a:lstStyle/>
          <a:p>
            <a:pPr marL="342900" indent="-342900">
              <a:buFont typeface="Arial" panose="020B0604020202020204" pitchFamily="34" charset="0"/>
              <a:buChar char="•"/>
            </a:pPr>
            <a:r>
              <a:rPr lang="en-US" sz="2000" dirty="0">
                <a:solidFill>
                  <a:srgbClr val="0A1F61"/>
                </a:solidFill>
                <a:cs typeface="Tajawal ExtraBold" panose="00000800000000000000" pitchFamily="2" charset="-78"/>
              </a:rPr>
              <a:t>The </a:t>
            </a:r>
            <a:r>
              <a:rPr lang="en-US" sz="2000" b="1" dirty="0">
                <a:solidFill>
                  <a:srgbClr val="0A1F61"/>
                </a:solidFill>
                <a:cs typeface="Tajawal ExtraBold" panose="00000800000000000000" pitchFamily="2" charset="-78"/>
              </a:rPr>
              <a:t>process of risk identification and management </a:t>
            </a:r>
            <a:r>
              <a:rPr lang="en-US" sz="2000" dirty="0">
                <a:solidFill>
                  <a:srgbClr val="0A1F61"/>
                </a:solidFill>
                <a:cs typeface="Tajawal ExtraBold" panose="00000800000000000000" pitchFamily="2" charset="-78"/>
              </a:rPr>
              <a:t>includes </a:t>
            </a:r>
            <a:r>
              <a:rPr lang="en-US" sz="2000" u="sng" dirty="0">
                <a:solidFill>
                  <a:srgbClr val="0A1F61"/>
                </a:solidFill>
                <a:cs typeface="Tajawal ExtraBold" panose="00000800000000000000" pitchFamily="2" charset="-78"/>
              </a:rPr>
              <a:t>five core steps </a:t>
            </a:r>
            <a:r>
              <a:rPr lang="en-US" sz="2000" dirty="0">
                <a:solidFill>
                  <a:srgbClr val="0A1F61"/>
                </a:solidFill>
                <a:cs typeface="Tajawal ExtraBold" panose="00000800000000000000" pitchFamily="2" charset="-78"/>
              </a:rPr>
              <a:t>which are risk identification, risk analysis, risk evaluation, risk treatment, and risk monitoring. </a:t>
            </a:r>
          </a:p>
          <a:p>
            <a:pPr marL="342900" indent="-342900">
              <a:buFont typeface="Arial" panose="020B0604020202020204" pitchFamily="34" charset="0"/>
              <a:buChar char="•"/>
            </a:pPr>
            <a:endParaRPr lang="en-US" sz="800" dirty="0">
              <a:solidFill>
                <a:srgbClr val="0A1F61"/>
              </a:solidFill>
              <a:cs typeface="Tajawal ExtraBold" panose="00000800000000000000" pitchFamily="2" charset="-78"/>
            </a:endParaRPr>
          </a:p>
          <a:p>
            <a:pPr marL="457200" indent="-457200">
              <a:buFont typeface="+mj-lt"/>
              <a:buAutoNum type="arabicPeriod"/>
            </a:pPr>
            <a:r>
              <a:rPr lang="en-US" sz="2000" b="1" dirty="0">
                <a:solidFill>
                  <a:srgbClr val="0A1F61"/>
                </a:solidFill>
                <a:cs typeface="Tajawal ExtraBold" panose="00000800000000000000" pitchFamily="2" charset="-78"/>
              </a:rPr>
              <a:t>Risk Identification: </a:t>
            </a:r>
            <a:r>
              <a:rPr lang="en-US" sz="2000" dirty="0">
                <a:solidFill>
                  <a:srgbClr val="0A1F61"/>
                </a:solidFill>
                <a:cs typeface="Tajawal ExtraBold" panose="00000800000000000000" pitchFamily="2" charset="-78"/>
              </a:rPr>
              <a:t>The primary objective of risk identification is to unveil what, where, when, why, and how something could affect an organization’s ability to operate. For example, the possibility of wildfire may have an impact over a business located in central California. The consequences could be disruption in business operations. </a:t>
            </a:r>
            <a:r>
              <a:rPr lang="en-US" sz="2000" dirty="0" smtClean="0">
                <a:solidFill>
                  <a:srgbClr val="0A1F61"/>
                </a:solidFill>
                <a:cs typeface="Tajawal ExtraBold" panose="00000800000000000000" pitchFamily="2" charset="-78"/>
              </a:rPr>
              <a:t/>
            </a:r>
            <a:br>
              <a:rPr lang="en-US" sz="2000" dirty="0" smtClean="0">
                <a:solidFill>
                  <a:srgbClr val="0A1F61"/>
                </a:solidFill>
                <a:cs typeface="Tajawal ExtraBold" panose="00000800000000000000" pitchFamily="2" charset="-78"/>
              </a:rPr>
            </a:br>
            <a:endParaRPr lang="en-US" sz="2000" dirty="0">
              <a:solidFill>
                <a:srgbClr val="0A1F61"/>
              </a:solidFill>
              <a:cs typeface="Tajawal ExtraBold" panose="00000800000000000000" pitchFamily="2" charset="-78"/>
            </a:endParaRPr>
          </a:p>
          <a:p>
            <a:pPr marL="457200" indent="-457200">
              <a:buFont typeface="+mj-lt"/>
              <a:buAutoNum type="arabicPeriod"/>
            </a:pPr>
            <a:endParaRPr lang="en-US" sz="800" dirty="0">
              <a:solidFill>
                <a:srgbClr val="0A1F61"/>
              </a:solidFill>
              <a:cs typeface="Tajawal ExtraBold" panose="00000800000000000000" pitchFamily="2" charset="-78"/>
            </a:endParaRPr>
          </a:p>
          <a:p>
            <a:pPr marL="457200" indent="-457200">
              <a:buFont typeface="+mj-lt"/>
              <a:buAutoNum type="arabicPeriod"/>
            </a:pPr>
            <a:r>
              <a:rPr lang="en-US" sz="2000" b="1" dirty="0">
                <a:solidFill>
                  <a:srgbClr val="0A1F61"/>
                </a:solidFill>
                <a:cs typeface="Tajawal ExtraBold" panose="00000800000000000000" pitchFamily="2" charset="-78"/>
              </a:rPr>
              <a:t>Risk Analysis: </a:t>
            </a:r>
            <a:r>
              <a:rPr lang="en-US" sz="2000" dirty="0">
                <a:solidFill>
                  <a:srgbClr val="0A1F61"/>
                </a:solidFill>
                <a:cs typeface="Tajawal ExtraBold" panose="00000800000000000000" pitchFamily="2" charset="-78"/>
              </a:rPr>
              <a:t>The procedure of risk analysis is </a:t>
            </a:r>
            <a:r>
              <a:rPr lang="en-US" sz="2000" u="sng" dirty="0">
                <a:solidFill>
                  <a:srgbClr val="0A1F61"/>
                </a:solidFill>
                <a:cs typeface="Tajawal ExtraBold" panose="00000800000000000000" pitchFamily="2" charset="-78"/>
              </a:rPr>
              <a:t>utilized for researching the likelihood that a risk event may happen</a:t>
            </a:r>
            <a:r>
              <a:rPr lang="en-US" sz="2000" dirty="0">
                <a:solidFill>
                  <a:srgbClr val="0A1F61"/>
                </a:solidFill>
                <a:cs typeface="Tajawal ExtraBold" panose="00000800000000000000" pitchFamily="2" charset="-78"/>
              </a:rPr>
              <a:t>. Risk analysis additionally investigates the possible results of the related events. Considering the California wildfire example, it may be asserted that safety managers could be responsible for assessing how much rainfall has occurred over the past few months. This may give an idea with respect to the degree of harm the organization may confront if a similar situation takes place in the future.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64989" y="133779"/>
            <a:ext cx="2305141" cy="1076343"/>
          </a:xfrm>
          <a:prstGeom prst="rect">
            <a:avLst/>
          </a:prstGeom>
        </p:spPr>
      </p:pic>
    </p:spTree>
    <p:extLst>
      <p:ext uri="{BB962C8B-B14F-4D97-AF65-F5344CB8AC3E}">
        <p14:creationId xmlns:p14="http://schemas.microsoft.com/office/powerpoint/2010/main" val="29446685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4"/>
            <a:ext cx="10812720" cy="46070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6041" y="894947"/>
            <a:ext cx="9241879" cy="830997"/>
          </a:xfrm>
          <a:prstGeom prst="rect">
            <a:avLst/>
          </a:prstGeom>
          <a:noFill/>
        </p:spPr>
        <p:txBody>
          <a:bodyPr wrap="square" rtlCol="0">
            <a:spAutoFit/>
          </a:bodyPr>
          <a:lstStyle/>
          <a:p>
            <a:r>
              <a:rPr lang="en-US" sz="2400" b="1" dirty="0" smtClean="0">
                <a:solidFill>
                  <a:schemeClr val="bg2">
                    <a:lumMod val="25000"/>
                  </a:schemeClr>
                </a:solidFill>
                <a:latin typeface="Alexandria" charset="0"/>
                <a:cs typeface="Alexandria" charset="0"/>
              </a:rPr>
              <a:t>7.5 CYBERSECURITY RIDK IDENTIFICATION </a:t>
            </a:r>
          </a:p>
          <a:p>
            <a:r>
              <a:rPr lang="en-US" sz="2400" b="1" dirty="0" smtClean="0">
                <a:solidFill>
                  <a:schemeClr val="bg2">
                    <a:lumMod val="25000"/>
                  </a:schemeClr>
                </a:solidFill>
                <a:latin typeface="Alexandria" charset="0"/>
                <a:cs typeface="Alexandria" charset="0"/>
              </a:rPr>
              <a:t> AND MANAGEMENT</a:t>
            </a:r>
            <a:endParaRPr lang="en-US" sz="2400" b="1" dirty="0">
              <a:solidFill>
                <a:schemeClr val="bg2">
                  <a:lumMod val="25000"/>
                </a:schemeClr>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07</a:t>
            </a:r>
            <a:endParaRPr lang="en-US" sz="4400" b="1" dirty="0">
              <a:solidFill>
                <a:schemeClr val="bg1"/>
              </a:solidFill>
              <a:latin typeface="Alexandria" charset="0"/>
              <a:cs typeface="Alexandria" charset="0"/>
            </a:endParaRPr>
          </a:p>
        </p:txBody>
      </p:sp>
      <p:sp>
        <p:nvSpPr>
          <p:cNvPr id="48" name="TextBox 47"/>
          <p:cNvSpPr txBox="1"/>
          <p:nvPr/>
        </p:nvSpPr>
        <p:spPr>
          <a:xfrm>
            <a:off x="942308" y="2116576"/>
            <a:ext cx="9875252" cy="3985706"/>
          </a:xfrm>
          <a:prstGeom prst="rect">
            <a:avLst/>
          </a:prstGeom>
          <a:noFill/>
        </p:spPr>
        <p:txBody>
          <a:bodyPr wrap="square" rtlCol="0">
            <a:spAutoFit/>
          </a:bodyPr>
          <a:lstStyle/>
          <a:p>
            <a:pPr marL="457200" indent="-457200">
              <a:buFont typeface="+mj-lt"/>
              <a:buAutoNum type="arabicPeriod" startAt="3"/>
            </a:pPr>
            <a:r>
              <a:rPr lang="en-US" b="1" dirty="0">
                <a:solidFill>
                  <a:srgbClr val="0A1F61"/>
                </a:solidFill>
                <a:cs typeface="Tajawal ExtraBold" panose="00000800000000000000" pitchFamily="2" charset="-78"/>
              </a:rPr>
              <a:t>Risk Evaluation: </a:t>
            </a:r>
            <a:r>
              <a:rPr lang="en-US" b="1" dirty="0" smtClean="0">
                <a:solidFill>
                  <a:srgbClr val="0A1F61"/>
                </a:solidFill>
                <a:cs typeface="Tajawal ExtraBold" panose="00000800000000000000" pitchFamily="2" charset="-78"/>
              </a:rPr>
              <a:t> </a:t>
            </a:r>
            <a:r>
              <a:rPr lang="en-US" dirty="0" smtClean="0">
                <a:solidFill>
                  <a:srgbClr val="0A1F61"/>
                </a:solidFill>
                <a:cs typeface="Tajawal ExtraBold" panose="00000800000000000000" pitchFamily="2" charset="-78"/>
              </a:rPr>
              <a:t>It </a:t>
            </a:r>
            <a:r>
              <a:rPr lang="en-US" dirty="0">
                <a:solidFill>
                  <a:srgbClr val="0A1F61"/>
                </a:solidFill>
                <a:cs typeface="Tajawal ExtraBold" panose="00000800000000000000" pitchFamily="2" charset="-78"/>
              </a:rPr>
              <a:t>is responsible for comparing the magnitude or intensity of each risk. It also ranks them according to prominence and consequence. Considering the same example, the effects of the wildfire could be weighed against the effects of a possible earthquake or landslide. Undergoing risk evaluation, the event that is identified to have a higher likelihood of occurring and causing harm, would rank higher. </a:t>
            </a:r>
          </a:p>
          <a:p>
            <a:pPr marL="457200" indent="-457200">
              <a:buFont typeface="+mj-lt"/>
              <a:buAutoNum type="arabicPeriod" startAt="3"/>
            </a:pPr>
            <a:endParaRPr lang="en-US" sz="600" dirty="0">
              <a:solidFill>
                <a:srgbClr val="0A1F61"/>
              </a:solidFill>
              <a:cs typeface="Tajawal ExtraBold" panose="00000800000000000000" pitchFamily="2" charset="-78"/>
            </a:endParaRPr>
          </a:p>
          <a:p>
            <a:pPr marL="457200" indent="-457200">
              <a:buFont typeface="+mj-lt"/>
              <a:buAutoNum type="arabicPeriod" startAt="3"/>
            </a:pPr>
            <a:r>
              <a:rPr lang="en-US" b="1" dirty="0">
                <a:solidFill>
                  <a:srgbClr val="0A1F61"/>
                </a:solidFill>
                <a:cs typeface="Tajawal ExtraBold" panose="00000800000000000000" pitchFamily="2" charset="-78"/>
              </a:rPr>
              <a:t>Risk Treatment: </a:t>
            </a:r>
            <a:r>
              <a:rPr lang="en-US" b="1" dirty="0" smtClean="0">
                <a:solidFill>
                  <a:srgbClr val="0A1F61"/>
                </a:solidFill>
                <a:cs typeface="Tajawal ExtraBold" panose="00000800000000000000" pitchFamily="2" charset="-78"/>
              </a:rPr>
              <a:t> </a:t>
            </a:r>
            <a:r>
              <a:rPr lang="en-US" dirty="0" smtClean="0">
                <a:solidFill>
                  <a:srgbClr val="0A1F61"/>
                </a:solidFill>
                <a:cs typeface="Tajawal ExtraBold" panose="00000800000000000000" pitchFamily="2" charset="-78"/>
              </a:rPr>
              <a:t>Or </a:t>
            </a:r>
            <a:r>
              <a:rPr lang="en-US" dirty="0">
                <a:solidFill>
                  <a:srgbClr val="0A1F61"/>
                </a:solidFill>
                <a:cs typeface="Tajawal ExtraBold" panose="00000800000000000000" pitchFamily="2" charset="-78"/>
              </a:rPr>
              <a:t>risk response planning takes into account risk mitigation strategies, preventative care, and emergency courses of action which are made based on the surveyed estimation of each risk. Considering the wildfire example, risk managers may decide to house extra network servers offsite, so business activities could in any case continue if an onsite server is harmed. In addition, the risk manager may likewise create evacuation plans for employees. </a:t>
            </a:r>
          </a:p>
          <a:p>
            <a:pPr marL="457200" indent="-457200">
              <a:buFont typeface="+mj-lt"/>
              <a:buAutoNum type="arabicPeriod" startAt="3"/>
            </a:pPr>
            <a:endParaRPr lang="en-US" sz="600" dirty="0">
              <a:solidFill>
                <a:srgbClr val="0A1F61"/>
              </a:solidFill>
              <a:cs typeface="Tajawal ExtraBold" panose="00000800000000000000" pitchFamily="2" charset="-78"/>
            </a:endParaRPr>
          </a:p>
          <a:p>
            <a:pPr marL="457200" indent="-457200">
              <a:buFont typeface="+mj-lt"/>
              <a:buAutoNum type="arabicPeriod" startAt="3"/>
            </a:pPr>
            <a:r>
              <a:rPr lang="en-US" b="1" dirty="0">
                <a:solidFill>
                  <a:srgbClr val="0A1F61"/>
                </a:solidFill>
                <a:cs typeface="Tajawal ExtraBold" panose="00000800000000000000" pitchFamily="2" charset="-78"/>
              </a:rPr>
              <a:t>Risk Monitoring</a:t>
            </a:r>
            <a:r>
              <a:rPr lang="en-US" b="1" dirty="0" smtClean="0">
                <a:solidFill>
                  <a:srgbClr val="0A1F61"/>
                </a:solidFill>
                <a:cs typeface="Tajawal ExtraBold" panose="00000800000000000000" pitchFamily="2" charset="-78"/>
              </a:rPr>
              <a:t>:  </a:t>
            </a:r>
            <a:r>
              <a:rPr lang="en-US" dirty="0">
                <a:solidFill>
                  <a:srgbClr val="0A1F61"/>
                </a:solidFill>
                <a:cs typeface="Tajawal ExtraBold" panose="00000800000000000000" pitchFamily="2" charset="-78"/>
              </a:rPr>
              <a:t>Risk monitoring is a constant procedure that adjusts and changes after some time. Repeating and continually monitoring the procedures can help guarantee maximum coverage of known and obscure risks.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0717891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13611" y="1285190"/>
            <a:ext cx="10558432" cy="50261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p:cNvSpPr txBox="1"/>
          <p:nvPr/>
        </p:nvSpPr>
        <p:spPr>
          <a:xfrm>
            <a:off x="-78557" y="598901"/>
            <a:ext cx="11250600" cy="707886"/>
          </a:xfrm>
          <a:prstGeom prst="rect">
            <a:avLst/>
          </a:prstGeom>
          <a:noFill/>
        </p:spPr>
        <p:txBody>
          <a:bodyPr wrap="square" rtlCol="0">
            <a:spAutoFit/>
          </a:bodyPr>
          <a:lstStyle/>
          <a:p>
            <a:pPr algn="ctr"/>
            <a:r>
              <a:rPr lang="en-US" sz="2000" b="1" dirty="0">
                <a:solidFill>
                  <a:schemeClr val="bg2">
                    <a:lumMod val="25000"/>
                  </a:schemeClr>
                </a:solidFill>
                <a:latin typeface="Alexandria" charset="0"/>
                <a:cs typeface="Alexandria" charset="0"/>
              </a:rPr>
              <a:t>7.5 CYBERSECURITY RIDK IDENTIFICATION </a:t>
            </a:r>
          </a:p>
          <a:p>
            <a:pPr algn="ctr"/>
            <a:r>
              <a:rPr lang="en-US" sz="2000" b="1" dirty="0">
                <a:solidFill>
                  <a:schemeClr val="bg2">
                    <a:lumMod val="25000"/>
                  </a:schemeClr>
                </a:solidFill>
                <a:latin typeface="Alexandria" charset="0"/>
                <a:cs typeface="Alexandria" charset="0"/>
              </a:rPr>
              <a:t> AND MANAGEMENT</a:t>
            </a:r>
          </a:p>
        </p:txBody>
      </p:sp>
      <p:sp>
        <p:nvSpPr>
          <p:cNvPr id="3" name="Rectangle 2"/>
          <p:cNvSpPr/>
          <p:nvPr/>
        </p:nvSpPr>
        <p:spPr>
          <a:xfrm>
            <a:off x="934926" y="2305614"/>
            <a:ext cx="3771217" cy="2246769"/>
          </a:xfrm>
          <a:prstGeom prst="rect">
            <a:avLst/>
          </a:prstGeom>
        </p:spPr>
        <p:txBody>
          <a:bodyPr wrap="square">
            <a:spAutoFit/>
          </a:bodyPr>
          <a:lstStyle/>
          <a:p>
            <a:pPr marL="342900" indent="-342900">
              <a:buFont typeface="Arial" panose="020B0604020202020204" pitchFamily="34" charset="0"/>
              <a:buChar char="•"/>
            </a:pPr>
            <a:r>
              <a:rPr lang="en-US" sz="2000" dirty="0">
                <a:solidFill>
                  <a:srgbClr val="0A1F61"/>
                </a:solidFill>
                <a:cs typeface="Tajawal ExtraBold" panose="00000800000000000000" pitchFamily="2" charset="-78"/>
              </a:rPr>
              <a:t>There are numerous ways to </a:t>
            </a:r>
            <a:r>
              <a:rPr lang="en-US" sz="2000" b="1" dirty="0">
                <a:solidFill>
                  <a:srgbClr val="0A1F61"/>
                </a:solidFill>
                <a:cs typeface="Tajawal ExtraBold" panose="00000800000000000000" pitchFamily="2" charset="-78"/>
              </a:rPr>
              <a:t>identify risks</a:t>
            </a:r>
            <a:r>
              <a:rPr lang="en-US" sz="2000" dirty="0">
                <a:solidFill>
                  <a:srgbClr val="0A1F61"/>
                </a:solidFill>
                <a:cs typeface="Tajawal ExtraBold" panose="00000800000000000000" pitchFamily="2" charset="-78"/>
              </a:rPr>
              <a:t>. </a:t>
            </a:r>
          </a:p>
          <a:p>
            <a:pPr marL="342900" indent="-342900">
              <a:buFont typeface="Arial" panose="020B0604020202020204" pitchFamily="34" charset="0"/>
              <a:buChar char="•"/>
            </a:pPr>
            <a:r>
              <a:rPr lang="en-US" sz="2000" dirty="0">
                <a:solidFill>
                  <a:srgbClr val="0A1F61"/>
                </a:solidFill>
                <a:cs typeface="Tajawal ExtraBold" panose="00000800000000000000" pitchFamily="2" charset="-78"/>
              </a:rPr>
              <a:t>Project managers (PM) often combine techniques to identify risks. </a:t>
            </a:r>
          </a:p>
          <a:p>
            <a:pPr marL="342900" indent="-342900">
              <a:buFont typeface="Arial" panose="020B0604020202020204" pitchFamily="34" charset="0"/>
              <a:buChar char="•"/>
            </a:pPr>
            <a:r>
              <a:rPr lang="en-US" sz="2000" dirty="0">
                <a:solidFill>
                  <a:srgbClr val="0A1F61"/>
                </a:solidFill>
                <a:cs typeface="Tajawal ExtraBold" panose="00000800000000000000" pitchFamily="2" charset="-78"/>
              </a:rPr>
              <a:t>Some of the </a:t>
            </a:r>
            <a:r>
              <a:rPr lang="en-US" sz="2000" b="1" dirty="0">
                <a:solidFill>
                  <a:srgbClr val="0A1F61"/>
                </a:solidFill>
                <a:cs typeface="Tajawal ExtraBold" panose="00000800000000000000" pitchFamily="2" charset="-78"/>
              </a:rPr>
              <a:t>risk</a:t>
            </a:r>
            <a:r>
              <a:rPr lang="en-US" sz="2000" dirty="0">
                <a:solidFill>
                  <a:srgbClr val="0A1F61"/>
                </a:solidFill>
                <a:cs typeface="Tajawal ExtraBold" panose="00000800000000000000" pitchFamily="2" charset="-78"/>
              </a:rPr>
              <a:t> </a:t>
            </a:r>
            <a:r>
              <a:rPr lang="en-US" sz="2000" b="1" dirty="0">
                <a:solidFill>
                  <a:srgbClr val="0A1F61"/>
                </a:solidFill>
                <a:cs typeface="Tajawal ExtraBold" panose="00000800000000000000" pitchFamily="2" charset="-78"/>
              </a:rPr>
              <a:t>identification techniques</a:t>
            </a:r>
            <a:r>
              <a:rPr lang="en-US" sz="2000" dirty="0">
                <a:solidFill>
                  <a:srgbClr val="0A1F61"/>
                </a:solidFill>
                <a:cs typeface="Tajawal ExtraBold" panose="00000800000000000000" pitchFamily="2" charset="-78"/>
              </a:rPr>
              <a:t> are as follows:</a:t>
            </a:r>
          </a:p>
        </p:txBody>
      </p:sp>
      <p:pic>
        <p:nvPicPr>
          <p:cNvPr id="9" name="Picture 8">
            <a:extLst>
              <a:ext uri="{FF2B5EF4-FFF2-40B4-BE49-F238E27FC236}">
                <a16:creationId xmlns:a16="http://schemas.microsoft.com/office/drawing/2014/main" id="{73D99992-6E8C-5B12-4220-917AF2FE0B5D}"/>
              </a:ext>
            </a:extLst>
          </p:cNvPr>
          <p:cNvPicPr>
            <a:picLocks noChangeAspect="1"/>
          </p:cNvPicPr>
          <p:nvPr/>
        </p:nvPicPr>
        <p:blipFill>
          <a:blip r:embed="rId3"/>
          <a:stretch>
            <a:fillRect/>
          </a:stretch>
        </p:blipFill>
        <p:spPr>
          <a:xfrm>
            <a:off x="4384828" y="1436108"/>
            <a:ext cx="6587973" cy="4822990"/>
          </a:xfrm>
          <a:prstGeom prst="rect">
            <a:avLst/>
          </a:prstGeom>
        </p:spPr>
      </p:pic>
    </p:spTree>
    <p:extLst>
      <p:ext uri="{BB962C8B-B14F-4D97-AF65-F5344CB8AC3E}">
        <p14:creationId xmlns:p14="http://schemas.microsoft.com/office/powerpoint/2010/main" val="1699891225"/>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6041" y="894947"/>
            <a:ext cx="9241879" cy="830997"/>
          </a:xfrm>
          <a:prstGeom prst="rect">
            <a:avLst/>
          </a:prstGeom>
          <a:noFill/>
        </p:spPr>
        <p:txBody>
          <a:bodyPr wrap="square" rtlCol="0">
            <a:spAutoFit/>
          </a:bodyPr>
          <a:lstStyle/>
          <a:p>
            <a:r>
              <a:rPr lang="en-US" sz="2400" b="1" dirty="0" smtClean="0">
                <a:solidFill>
                  <a:schemeClr val="bg2">
                    <a:lumMod val="25000"/>
                  </a:schemeClr>
                </a:solidFill>
                <a:latin typeface="Alexandria" charset="0"/>
                <a:cs typeface="Alexandria" charset="0"/>
              </a:rPr>
              <a:t>7.5 CYBERSECURITY RIDK IDENTIFICATION </a:t>
            </a:r>
          </a:p>
          <a:p>
            <a:r>
              <a:rPr lang="en-US" sz="2400" b="1" dirty="0" smtClean="0">
                <a:solidFill>
                  <a:schemeClr val="bg2">
                    <a:lumMod val="25000"/>
                  </a:schemeClr>
                </a:solidFill>
                <a:latin typeface="Alexandria" charset="0"/>
                <a:cs typeface="Alexandria" charset="0"/>
              </a:rPr>
              <a:t> AND MANAGEMENT</a:t>
            </a:r>
            <a:endParaRPr lang="en-US" sz="2400" b="1" dirty="0">
              <a:solidFill>
                <a:schemeClr val="bg2">
                  <a:lumMod val="25000"/>
                </a:schemeClr>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07</a:t>
            </a:r>
            <a:endParaRPr lang="en-US" sz="4400" b="1" dirty="0">
              <a:solidFill>
                <a:schemeClr val="bg1"/>
              </a:solidFill>
              <a:latin typeface="Alexandria" charset="0"/>
              <a:cs typeface="Alexandria" charset="0"/>
            </a:endParaRPr>
          </a:p>
        </p:txBody>
      </p:sp>
      <p:sp>
        <p:nvSpPr>
          <p:cNvPr id="48" name="TextBox 47"/>
          <p:cNvSpPr txBox="1"/>
          <p:nvPr/>
        </p:nvSpPr>
        <p:spPr>
          <a:xfrm>
            <a:off x="942308" y="2116576"/>
            <a:ext cx="9875252" cy="3508653"/>
          </a:xfrm>
          <a:prstGeom prst="rect">
            <a:avLst/>
          </a:prstGeom>
          <a:noFill/>
        </p:spPr>
        <p:txBody>
          <a:bodyPr wrap="square" rtlCol="0">
            <a:spAutoFit/>
          </a:bodyPr>
          <a:lstStyle/>
          <a:p>
            <a:pPr marL="342900" indent="-342900">
              <a:buFont typeface="Arial" panose="020B0604020202020204" pitchFamily="34" charset="0"/>
              <a:buChar char="•"/>
            </a:pPr>
            <a:r>
              <a:rPr lang="en-US" dirty="0">
                <a:solidFill>
                  <a:srgbClr val="0A1F61"/>
                </a:solidFill>
                <a:cs typeface="Tajawal ExtraBold" panose="00000800000000000000" pitchFamily="2" charset="-78"/>
              </a:rPr>
              <a:t>An organization must identify the factors contributing to risks. The factors can be both internal as well as external. </a:t>
            </a:r>
          </a:p>
          <a:p>
            <a:pPr marL="342900" indent="-342900">
              <a:buFont typeface="Arial" panose="020B0604020202020204" pitchFamily="34" charset="0"/>
              <a:buChar char="•"/>
            </a:pPr>
            <a:r>
              <a:rPr lang="en-US" dirty="0">
                <a:solidFill>
                  <a:srgbClr val="0A1F61"/>
                </a:solidFill>
                <a:cs typeface="Tajawal ExtraBold" panose="00000800000000000000" pitchFamily="2" charset="-78"/>
              </a:rPr>
              <a:t>Risk identification can be </a:t>
            </a:r>
            <a:r>
              <a:rPr lang="en-US" u="sng" dirty="0">
                <a:solidFill>
                  <a:srgbClr val="0A1F61"/>
                </a:solidFill>
                <a:cs typeface="Tajawal ExtraBold" panose="00000800000000000000" pitchFamily="2" charset="-78"/>
              </a:rPr>
              <a:t>performed in many different ways like:</a:t>
            </a:r>
            <a:r>
              <a:rPr lang="en-US" dirty="0">
                <a:solidFill>
                  <a:srgbClr val="0A1F61"/>
                </a:solidFill>
                <a:cs typeface="Tajawal ExtraBold" panose="00000800000000000000" pitchFamily="2" charset="-78"/>
              </a:rPr>
              <a:t> </a:t>
            </a:r>
          </a:p>
          <a:p>
            <a:pPr marL="342900" indent="-342900">
              <a:buFont typeface="Arial" panose="020B0604020202020204" pitchFamily="34" charset="0"/>
              <a:buChar char="•"/>
            </a:pPr>
            <a:endParaRPr lang="en-US" sz="600" dirty="0">
              <a:solidFill>
                <a:srgbClr val="0A1F61"/>
              </a:solidFill>
              <a:cs typeface="Tajawal ExtraBold" panose="00000800000000000000" pitchFamily="2" charset="-78"/>
            </a:endParaRPr>
          </a:p>
          <a:p>
            <a:pPr marL="457200" indent="-457200">
              <a:buFont typeface="+mj-lt"/>
              <a:buAutoNum type="arabicPeriod"/>
            </a:pPr>
            <a:r>
              <a:rPr lang="en-US" b="1" dirty="0">
                <a:solidFill>
                  <a:srgbClr val="0A1F61"/>
                </a:solidFill>
                <a:cs typeface="Tajawal ExtraBold" panose="00000800000000000000" pitchFamily="2" charset="-78"/>
              </a:rPr>
              <a:t>Strategic Risk Identification: </a:t>
            </a:r>
          </a:p>
          <a:p>
            <a:pPr marL="166688">
              <a:tabLst>
                <a:tab pos="512763" algn="l"/>
              </a:tabLst>
            </a:pPr>
            <a:r>
              <a:rPr lang="en-US" b="1" dirty="0">
                <a:solidFill>
                  <a:srgbClr val="0A1F61"/>
                </a:solidFill>
                <a:cs typeface="Tajawal ExtraBold" panose="00000800000000000000" pitchFamily="2" charset="-78"/>
              </a:rPr>
              <a:t>	</a:t>
            </a:r>
            <a:r>
              <a:rPr lang="en-US" dirty="0">
                <a:solidFill>
                  <a:srgbClr val="0A1F61"/>
                </a:solidFill>
                <a:cs typeface="Tajawal ExtraBold" panose="00000800000000000000" pitchFamily="2" charset="-78"/>
              </a:rPr>
              <a:t>This may be used to identify risks that arise from strategic choices made by an 	organization. </a:t>
            </a:r>
          </a:p>
          <a:p>
            <a:pPr marL="800100" lvl="1" indent="-342900">
              <a:buFont typeface="Wingdings" panose="05000000000000000000" pitchFamily="2" charset="2"/>
              <a:buChar char="§"/>
            </a:pPr>
            <a:r>
              <a:rPr lang="en-US" dirty="0">
                <a:solidFill>
                  <a:srgbClr val="0A1F61"/>
                </a:solidFill>
                <a:cs typeface="Tajawal ExtraBold" panose="00000800000000000000" pitchFamily="2" charset="-78"/>
              </a:rPr>
              <a:t>Strategic risk identification must precede the finalization of strategic choices. This is to guarantee that potential risk issues are factored into the decision-making process for choosing the correct alternatives. </a:t>
            </a:r>
          </a:p>
          <a:p>
            <a:pPr marL="800100" lvl="1" indent="-342900">
              <a:buFont typeface="Wingdings" panose="05000000000000000000" pitchFamily="2" charset="2"/>
              <a:buChar char="§"/>
            </a:pPr>
            <a:r>
              <a:rPr lang="en-US" dirty="0">
                <a:solidFill>
                  <a:srgbClr val="0A1F61"/>
                </a:solidFill>
                <a:cs typeface="Tajawal ExtraBold" panose="00000800000000000000" pitchFamily="2" charset="-78"/>
              </a:rPr>
              <a:t>Risks inherent to the chosen key decisions must be archived, surveyed, and overseen through the typical working of the arrangement of risk management.</a:t>
            </a:r>
          </a:p>
          <a:p>
            <a:pPr marL="800100" lvl="1" indent="-342900">
              <a:buFont typeface="Wingdings" panose="05000000000000000000" pitchFamily="2" charset="2"/>
              <a:buChar char="§"/>
            </a:pPr>
            <a:r>
              <a:rPr lang="en-US" dirty="0">
                <a:solidFill>
                  <a:srgbClr val="0A1F61"/>
                </a:solidFill>
                <a:cs typeface="Tajawal ExtraBold" panose="00000800000000000000" pitchFamily="2" charset="-78"/>
              </a:rPr>
              <a:t>Strategic risks must be reviewed from time-to-time following changes in strategy, considering new and emerging risks.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8239431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6041" y="894947"/>
            <a:ext cx="9241879" cy="830997"/>
          </a:xfrm>
          <a:prstGeom prst="rect">
            <a:avLst/>
          </a:prstGeom>
          <a:noFill/>
        </p:spPr>
        <p:txBody>
          <a:bodyPr wrap="square" rtlCol="0">
            <a:spAutoFit/>
          </a:bodyPr>
          <a:lstStyle/>
          <a:p>
            <a:r>
              <a:rPr lang="en-US" sz="2400" b="1" dirty="0" smtClean="0">
                <a:solidFill>
                  <a:schemeClr val="bg2">
                    <a:lumMod val="25000"/>
                  </a:schemeClr>
                </a:solidFill>
                <a:latin typeface="Alexandria" charset="0"/>
                <a:cs typeface="Alexandria" charset="0"/>
              </a:rPr>
              <a:t>7.5 CYBERSECURITY RIDK IDENTIFICATION </a:t>
            </a:r>
          </a:p>
          <a:p>
            <a:r>
              <a:rPr lang="en-US" sz="2400" b="1" dirty="0" smtClean="0">
                <a:solidFill>
                  <a:schemeClr val="bg2">
                    <a:lumMod val="25000"/>
                  </a:schemeClr>
                </a:solidFill>
                <a:latin typeface="Alexandria" charset="0"/>
                <a:cs typeface="Alexandria" charset="0"/>
              </a:rPr>
              <a:t> AND MANAGEMENT</a:t>
            </a:r>
            <a:endParaRPr lang="en-US" sz="2400" b="1" dirty="0">
              <a:solidFill>
                <a:schemeClr val="bg2">
                  <a:lumMod val="25000"/>
                </a:schemeClr>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07</a:t>
            </a:r>
            <a:endParaRPr lang="en-US" sz="4400" b="1" dirty="0">
              <a:solidFill>
                <a:schemeClr val="bg1"/>
              </a:solidFill>
              <a:latin typeface="Alexandria" charset="0"/>
              <a:cs typeface="Alexandria" charset="0"/>
            </a:endParaRPr>
          </a:p>
        </p:txBody>
      </p:sp>
      <p:sp>
        <p:nvSpPr>
          <p:cNvPr id="48" name="TextBox 47"/>
          <p:cNvSpPr txBox="1"/>
          <p:nvPr/>
        </p:nvSpPr>
        <p:spPr>
          <a:xfrm>
            <a:off x="942308" y="2116576"/>
            <a:ext cx="9875252" cy="3693319"/>
          </a:xfrm>
          <a:prstGeom prst="rect">
            <a:avLst/>
          </a:prstGeom>
          <a:noFill/>
        </p:spPr>
        <p:txBody>
          <a:bodyPr wrap="square" rtlCol="0">
            <a:spAutoFit/>
          </a:bodyPr>
          <a:lstStyle/>
          <a:p>
            <a:pPr algn="just"/>
            <a:r>
              <a:rPr lang="en-US" sz="2000" b="1" dirty="0">
                <a:solidFill>
                  <a:srgbClr val="0A1F61"/>
                </a:solidFill>
                <a:cs typeface="Tajawal ExtraBold" panose="00000800000000000000" pitchFamily="2" charset="-78"/>
              </a:rPr>
              <a:t>2. Operational Risk Identification</a:t>
            </a:r>
            <a:r>
              <a:rPr lang="en-US" sz="2000" dirty="0">
                <a:solidFill>
                  <a:srgbClr val="0A1F61"/>
                </a:solidFill>
                <a:cs typeface="Tajawal ExtraBold" panose="00000800000000000000" pitchFamily="2" charset="-78"/>
              </a:rPr>
              <a:t>: </a:t>
            </a:r>
          </a:p>
          <a:p>
            <a:pPr algn="just"/>
            <a:endParaRPr lang="en-US" sz="700" dirty="0">
              <a:solidFill>
                <a:srgbClr val="0A1F61"/>
              </a:solidFill>
              <a:cs typeface="Tajawal ExtraBold" panose="00000800000000000000" pitchFamily="2" charset="-78"/>
            </a:endParaRPr>
          </a:p>
          <a:p>
            <a:pPr algn="just">
              <a:tabLst>
                <a:tab pos="346075" algn="l"/>
              </a:tabLst>
            </a:pPr>
            <a:r>
              <a:rPr lang="en-US" sz="2000" dirty="0">
                <a:solidFill>
                  <a:srgbClr val="0A1F61"/>
                </a:solidFill>
                <a:cs typeface="Tajawal ExtraBold" panose="00000800000000000000" pitchFamily="2" charset="-78"/>
              </a:rPr>
              <a:t>	This is targeted to recognize risks inside the organizations functioning and operations: </a:t>
            </a:r>
          </a:p>
          <a:p>
            <a:pPr algn="just">
              <a:tabLst>
                <a:tab pos="346075" algn="l"/>
              </a:tabLst>
            </a:pPr>
            <a:endParaRPr lang="en-US" sz="700" dirty="0">
              <a:solidFill>
                <a:srgbClr val="0A1F61"/>
              </a:solidFill>
              <a:cs typeface="Tajawal ExtraBold" panose="00000800000000000000" pitchFamily="2" charset="-78"/>
            </a:endParaRPr>
          </a:p>
          <a:p>
            <a:pPr marL="800100" lvl="1" indent="-342900" algn="just">
              <a:buFont typeface="Arial" panose="020B0604020202020204" pitchFamily="34" charset="0"/>
              <a:buChar char="•"/>
            </a:pPr>
            <a:r>
              <a:rPr lang="en-US" sz="2000" dirty="0">
                <a:solidFill>
                  <a:srgbClr val="0A1F61"/>
                </a:solidFill>
                <a:cs typeface="Tajawal ExtraBold" panose="00000800000000000000" pitchFamily="2" charset="-78"/>
              </a:rPr>
              <a:t>Operational risk identification is responsible for establishing vulnerabilities which are generally introduced by employees. Many times they are introduced by internal processes and systems, contractors, regulatory authorities and external events. </a:t>
            </a:r>
          </a:p>
          <a:p>
            <a:pPr marL="800100" lvl="1" indent="-342900" algn="just">
              <a:buFont typeface="Arial" panose="020B0604020202020204" pitchFamily="34" charset="0"/>
              <a:buChar char="•"/>
            </a:pPr>
            <a:r>
              <a:rPr lang="en-US" sz="2000" dirty="0">
                <a:solidFill>
                  <a:srgbClr val="0A1F61"/>
                </a:solidFill>
                <a:cs typeface="Tajawal ExtraBold" panose="00000800000000000000" pitchFamily="2" charset="-78"/>
              </a:rPr>
              <a:t>Operational risk identification must be an embedded continuous process. This is because it is responsible for identifying new and emerging risks and considering shifts in the already existing risks through mechanisms like management and committee meetings, environmental scanning, process reviews.</a:t>
            </a:r>
          </a:p>
          <a:p>
            <a:pPr marL="800100" lvl="1" indent="-342900" algn="just">
              <a:buFont typeface="Arial" panose="020B0604020202020204" pitchFamily="34" charset="0"/>
              <a:buChar char="•"/>
            </a:pPr>
            <a:r>
              <a:rPr lang="en-US" sz="2000" dirty="0">
                <a:solidFill>
                  <a:srgbClr val="0A1F61"/>
                </a:solidFill>
                <a:cs typeface="Tajawal ExtraBold" panose="00000800000000000000" pitchFamily="2" charset="-78"/>
              </a:rPr>
              <a:t> Operational risk identification must be repeated time and again, quarterly or yearly, especially when changes occur. This is helpful in recognizing new and rising risks.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2943532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17388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6041" y="894947"/>
            <a:ext cx="9241879" cy="830997"/>
          </a:xfrm>
          <a:prstGeom prst="rect">
            <a:avLst/>
          </a:prstGeom>
          <a:noFill/>
        </p:spPr>
        <p:txBody>
          <a:bodyPr wrap="square" rtlCol="0">
            <a:spAutoFit/>
          </a:bodyPr>
          <a:lstStyle/>
          <a:p>
            <a:r>
              <a:rPr lang="en-US" sz="2400" b="1" dirty="0" smtClean="0">
                <a:solidFill>
                  <a:schemeClr val="bg2">
                    <a:lumMod val="25000"/>
                  </a:schemeClr>
                </a:solidFill>
                <a:latin typeface="Alexandria" charset="0"/>
                <a:cs typeface="Alexandria" charset="0"/>
              </a:rPr>
              <a:t>7.5 CYBERSECURITY RIDK IDENTIFICATION </a:t>
            </a:r>
          </a:p>
          <a:p>
            <a:r>
              <a:rPr lang="en-US" sz="2400" b="1" dirty="0" smtClean="0">
                <a:solidFill>
                  <a:schemeClr val="bg2">
                    <a:lumMod val="25000"/>
                  </a:schemeClr>
                </a:solidFill>
                <a:latin typeface="Alexandria" charset="0"/>
                <a:cs typeface="Alexandria" charset="0"/>
              </a:rPr>
              <a:t> AND MANAGEMENT</a:t>
            </a:r>
            <a:endParaRPr lang="en-US" sz="2400" b="1" dirty="0">
              <a:solidFill>
                <a:schemeClr val="bg2">
                  <a:lumMod val="25000"/>
                </a:schemeClr>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07</a:t>
            </a:r>
            <a:endParaRPr lang="en-US" sz="4400" b="1" dirty="0">
              <a:solidFill>
                <a:schemeClr val="bg1"/>
              </a:solidFill>
              <a:latin typeface="Alexandria" charset="0"/>
              <a:cs typeface="Alexandria" charset="0"/>
            </a:endParaRPr>
          </a:p>
        </p:txBody>
      </p:sp>
      <p:sp>
        <p:nvSpPr>
          <p:cNvPr id="48" name="TextBox 47"/>
          <p:cNvSpPr txBox="1"/>
          <p:nvPr/>
        </p:nvSpPr>
        <p:spPr>
          <a:xfrm>
            <a:off x="942308" y="2363134"/>
            <a:ext cx="10343313" cy="3046988"/>
          </a:xfrm>
          <a:prstGeom prst="rect">
            <a:avLst/>
          </a:prstGeom>
          <a:noFill/>
        </p:spPr>
        <p:txBody>
          <a:bodyPr wrap="square" rtlCol="0">
            <a:spAutoFit/>
          </a:bodyPr>
          <a:lstStyle/>
          <a:p>
            <a:r>
              <a:rPr lang="en-US" sz="2200" b="1" dirty="0">
                <a:solidFill>
                  <a:srgbClr val="0A1F61"/>
                </a:solidFill>
                <a:cs typeface="Tajawal ExtraBold" panose="00000800000000000000" pitchFamily="2" charset="-78"/>
              </a:rPr>
              <a:t>3. Project Risk Identification</a:t>
            </a:r>
            <a:r>
              <a:rPr lang="en-US" sz="2200" dirty="0">
                <a:solidFill>
                  <a:srgbClr val="0A1F61"/>
                </a:solidFill>
                <a:cs typeface="Tajawal ExtraBold" panose="00000800000000000000" pitchFamily="2" charset="-78"/>
              </a:rPr>
              <a:t>: </a:t>
            </a:r>
          </a:p>
          <a:p>
            <a:endParaRPr lang="en-US" sz="800" dirty="0">
              <a:solidFill>
                <a:srgbClr val="0A1F61"/>
              </a:solidFill>
              <a:cs typeface="Tajawal ExtraBold" panose="00000800000000000000" pitchFamily="2" charset="-78"/>
            </a:endParaRPr>
          </a:p>
          <a:p>
            <a:pPr>
              <a:tabLst>
                <a:tab pos="234950" algn="l"/>
              </a:tabLst>
            </a:pPr>
            <a:r>
              <a:rPr lang="en-US" sz="2200" dirty="0">
                <a:solidFill>
                  <a:srgbClr val="0A1F61"/>
                </a:solidFill>
                <a:cs typeface="Tajawal ExtraBold" panose="00000800000000000000" pitchFamily="2" charset="-78"/>
              </a:rPr>
              <a:t>It is responsible for identifying risks that are inherent to particular projects: project risks ought to be distinguished for every significant task, covering the entire lifecycle: </a:t>
            </a:r>
            <a:r>
              <a:rPr lang="en-US" sz="2200" dirty="0" smtClean="0">
                <a:solidFill>
                  <a:srgbClr val="0A1F61"/>
                </a:solidFill>
                <a:cs typeface="Tajawal ExtraBold" panose="00000800000000000000" pitchFamily="2" charset="-78"/>
              </a:rPr>
              <a:t/>
            </a:r>
            <a:br>
              <a:rPr lang="en-US" sz="2200" dirty="0" smtClean="0">
                <a:solidFill>
                  <a:srgbClr val="0A1F61"/>
                </a:solidFill>
                <a:cs typeface="Tajawal ExtraBold" panose="00000800000000000000" pitchFamily="2" charset="-78"/>
              </a:rPr>
            </a:br>
            <a:endParaRPr lang="en-US" sz="2200" dirty="0">
              <a:solidFill>
                <a:srgbClr val="0A1F61"/>
              </a:solidFill>
              <a:cs typeface="Tajawal ExtraBold" panose="00000800000000000000" pitchFamily="2" charset="-78"/>
            </a:endParaRPr>
          </a:p>
          <a:p>
            <a:pPr>
              <a:tabLst>
                <a:tab pos="234950" algn="l"/>
              </a:tabLst>
            </a:pPr>
            <a:endParaRPr lang="en-US" sz="800" dirty="0">
              <a:solidFill>
                <a:srgbClr val="0A1F61"/>
              </a:solidFill>
              <a:cs typeface="Tajawal ExtraBold" panose="00000800000000000000" pitchFamily="2" charset="-78"/>
            </a:endParaRPr>
          </a:p>
          <a:p>
            <a:pPr marL="800100" lvl="1" indent="-342900">
              <a:buFont typeface="Arial" panose="020B0604020202020204" pitchFamily="34" charset="0"/>
              <a:buChar char="•"/>
            </a:pPr>
            <a:r>
              <a:rPr lang="en-US" sz="2200" dirty="0">
                <a:solidFill>
                  <a:srgbClr val="0A1F61"/>
                </a:solidFill>
                <a:cs typeface="Tajawal ExtraBold" panose="00000800000000000000" pitchFamily="2" charset="-78"/>
              </a:rPr>
              <a:t>Project risks must be identified for all major projects. They should cover the whole lifecycle of the project.</a:t>
            </a:r>
          </a:p>
          <a:p>
            <a:pPr marL="800100" lvl="1" indent="-342900">
              <a:buFont typeface="Arial" panose="020B0604020202020204" pitchFamily="34" charset="0"/>
              <a:buChar char="•"/>
            </a:pPr>
            <a:r>
              <a:rPr lang="en-US" sz="2200" dirty="0">
                <a:solidFill>
                  <a:srgbClr val="0A1F61"/>
                </a:solidFill>
                <a:cs typeface="Tajawal ExtraBold" panose="00000800000000000000" pitchFamily="2" charset="-78"/>
              </a:rPr>
              <a:t>In the case of long-term projects, reviewing must be performed at least once a year for identifying new and emerging risks.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9926860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6041" y="894947"/>
            <a:ext cx="9241879" cy="830997"/>
          </a:xfrm>
          <a:prstGeom prst="rect">
            <a:avLst/>
          </a:prstGeom>
          <a:noFill/>
        </p:spPr>
        <p:txBody>
          <a:bodyPr wrap="square" rtlCol="0">
            <a:spAutoFit/>
          </a:bodyPr>
          <a:lstStyle/>
          <a:p>
            <a:r>
              <a:rPr lang="en-US" sz="2400" b="1" dirty="0" smtClean="0">
                <a:solidFill>
                  <a:schemeClr val="bg2">
                    <a:lumMod val="25000"/>
                  </a:schemeClr>
                </a:solidFill>
                <a:latin typeface="Alexandria" charset="0"/>
                <a:cs typeface="Alexandria" charset="0"/>
              </a:rPr>
              <a:t>7.5 CYBERSECURITY RIDK IDENTIFICATION </a:t>
            </a:r>
          </a:p>
          <a:p>
            <a:r>
              <a:rPr lang="en-US" sz="2400" b="1" dirty="0" smtClean="0">
                <a:solidFill>
                  <a:schemeClr val="bg2">
                    <a:lumMod val="25000"/>
                  </a:schemeClr>
                </a:solidFill>
                <a:latin typeface="Alexandria" charset="0"/>
                <a:cs typeface="Alexandria" charset="0"/>
              </a:rPr>
              <a:t> AND MANAGEMENT</a:t>
            </a:r>
            <a:endParaRPr lang="en-US" sz="2400" b="1" dirty="0">
              <a:solidFill>
                <a:schemeClr val="bg2">
                  <a:lumMod val="25000"/>
                </a:schemeClr>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07</a:t>
            </a:r>
            <a:endParaRPr lang="en-US" sz="4400" b="1" dirty="0">
              <a:solidFill>
                <a:schemeClr val="bg1"/>
              </a:solidFill>
              <a:latin typeface="Alexandria" charset="0"/>
              <a:cs typeface="Alexandria" charset="0"/>
            </a:endParaRPr>
          </a:p>
        </p:txBody>
      </p:sp>
      <p:sp>
        <p:nvSpPr>
          <p:cNvPr id="48" name="TextBox 47"/>
          <p:cNvSpPr txBox="1"/>
          <p:nvPr/>
        </p:nvSpPr>
        <p:spPr>
          <a:xfrm>
            <a:off x="942308" y="2116576"/>
            <a:ext cx="9875252" cy="3708708"/>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solidFill>
                  <a:srgbClr val="0A1F61"/>
                </a:solidFill>
                <a:cs typeface="Tajawal ExtraBold" panose="00000800000000000000" pitchFamily="2" charset="-78"/>
              </a:rPr>
              <a:t>Before starting with the risk identification process, it is necessary to have knowledge of the business. For identifying risks that an organization may be prone to, there may be a need to learn from past experience as well as experiences of others. Only then can one come up with the best strategy for responding to the risks. </a:t>
            </a:r>
          </a:p>
          <a:p>
            <a:pPr marL="342900" indent="-342900" algn="just">
              <a:buFont typeface="Arial" panose="020B0604020202020204" pitchFamily="34" charset="0"/>
              <a:buChar char="•"/>
            </a:pPr>
            <a:endParaRPr lang="en-US" sz="7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000" dirty="0">
                <a:solidFill>
                  <a:srgbClr val="0A1F61"/>
                </a:solidFill>
                <a:cs typeface="Tajawal ExtraBold" panose="00000800000000000000" pitchFamily="2" charset="-78"/>
              </a:rPr>
              <a:t>The first thing to consider is the objectives of the institution, both implicit and explicit. </a:t>
            </a:r>
          </a:p>
          <a:p>
            <a:pPr marL="342900" indent="-342900" algn="just">
              <a:buFont typeface="Arial" panose="020B0604020202020204" pitchFamily="34" charset="0"/>
              <a:buChar char="•"/>
            </a:pPr>
            <a:endParaRPr lang="en-US" sz="7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000" dirty="0">
                <a:solidFill>
                  <a:srgbClr val="0A1F61"/>
                </a:solidFill>
                <a:cs typeface="Tajawal ExtraBold" panose="00000800000000000000" pitchFamily="2" charset="-78"/>
              </a:rPr>
              <a:t>Identifying emerging opportunities may also play an important role in risk identification. </a:t>
            </a:r>
          </a:p>
          <a:p>
            <a:pPr marL="342900" indent="-342900" algn="just">
              <a:buFont typeface="Arial" panose="020B0604020202020204" pitchFamily="34" charset="0"/>
              <a:buChar char="•"/>
            </a:pPr>
            <a:endParaRPr lang="en-US" sz="7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000" dirty="0">
                <a:solidFill>
                  <a:srgbClr val="0A1F61"/>
                </a:solidFill>
                <a:cs typeface="Tajawal ExtraBold" panose="00000800000000000000" pitchFamily="2" charset="-78"/>
              </a:rPr>
              <a:t>Although an organization will never be 100% risk free, it is necessary to establish controls. </a:t>
            </a:r>
          </a:p>
          <a:p>
            <a:pPr marL="342900" indent="-342900" algn="just">
              <a:buFont typeface="Arial" panose="020B0604020202020204" pitchFamily="34" charset="0"/>
              <a:buChar char="•"/>
            </a:pPr>
            <a:endParaRPr lang="en-US" sz="7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000" dirty="0">
                <a:solidFill>
                  <a:srgbClr val="0A1F61"/>
                </a:solidFill>
                <a:cs typeface="Tajawal ExtraBold" panose="00000800000000000000" pitchFamily="2" charset="-78"/>
              </a:rPr>
              <a:t>While working on the risk identification process, it is equally important to pay attention to identifying potential opportunities. Exploiting such opportunities may also improve an organization’s performance.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0975753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6041" y="894947"/>
            <a:ext cx="9241879" cy="830997"/>
          </a:xfrm>
          <a:prstGeom prst="rect">
            <a:avLst/>
          </a:prstGeom>
          <a:noFill/>
        </p:spPr>
        <p:txBody>
          <a:bodyPr wrap="square" rtlCol="0">
            <a:spAutoFit/>
          </a:bodyPr>
          <a:lstStyle/>
          <a:p>
            <a:r>
              <a:rPr lang="en-US" sz="2400" b="1" dirty="0" smtClean="0">
                <a:solidFill>
                  <a:schemeClr val="bg2">
                    <a:lumMod val="25000"/>
                  </a:schemeClr>
                </a:solidFill>
                <a:latin typeface="Alexandria" charset="0"/>
                <a:cs typeface="Alexandria" charset="0"/>
              </a:rPr>
              <a:t>7.5 CYBERSECURITY RIDK IDENTIFICATION </a:t>
            </a:r>
          </a:p>
          <a:p>
            <a:r>
              <a:rPr lang="en-US" sz="2400" b="1" dirty="0" smtClean="0">
                <a:solidFill>
                  <a:schemeClr val="bg2">
                    <a:lumMod val="25000"/>
                  </a:schemeClr>
                </a:solidFill>
                <a:latin typeface="Alexandria" charset="0"/>
                <a:cs typeface="Alexandria" charset="0"/>
              </a:rPr>
              <a:t> AND MANAGEMENT</a:t>
            </a:r>
            <a:endParaRPr lang="en-US" sz="2400" b="1" dirty="0">
              <a:solidFill>
                <a:schemeClr val="bg2">
                  <a:lumMod val="25000"/>
                </a:schemeClr>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07</a:t>
            </a:r>
            <a:endParaRPr lang="en-US" sz="4400" b="1" dirty="0">
              <a:solidFill>
                <a:schemeClr val="bg1"/>
              </a:solidFill>
              <a:latin typeface="Alexandria" charset="0"/>
              <a:cs typeface="Alexandria" charset="0"/>
            </a:endParaRPr>
          </a:p>
        </p:txBody>
      </p:sp>
      <p:sp>
        <p:nvSpPr>
          <p:cNvPr id="48" name="TextBox 47"/>
          <p:cNvSpPr txBox="1"/>
          <p:nvPr/>
        </p:nvSpPr>
        <p:spPr>
          <a:xfrm>
            <a:off x="942308" y="2116576"/>
            <a:ext cx="9875252" cy="3985706"/>
          </a:xfrm>
          <a:prstGeom prst="rect">
            <a:avLst/>
          </a:prstGeom>
          <a:noFill/>
        </p:spPr>
        <p:txBody>
          <a:bodyPr wrap="square" rtlCol="0">
            <a:spAutoFit/>
          </a:bodyPr>
          <a:lstStyle/>
          <a:p>
            <a:pPr marL="342900" indent="-342900">
              <a:lnSpc>
                <a:spcPct val="150000"/>
              </a:lnSpc>
              <a:buFont typeface="Arial" panose="020B0604020202020204" pitchFamily="34" charset="0"/>
              <a:buChar char="•"/>
            </a:pPr>
            <a:r>
              <a:rPr lang="en-US" sz="2200" dirty="0">
                <a:solidFill>
                  <a:srgbClr val="0A1F61"/>
                </a:solidFill>
                <a:cs typeface="Tajawal ExtraBold" panose="00000800000000000000" pitchFamily="2" charset="-78"/>
              </a:rPr>
              <a:t>There are several </a:t>
            </a:r>
            <a:r>
              <a:rPr lang="en-US" sz="2200" u="sng" dirty="0">
                <a:solidFill>
                  <a:srgbClr val="0A1F61"/>
                </a:solidFill>
                <a:cs typeface="Tajawal ExtraBold" panose="00000800000000000000" pitchFamily="2" charset="-78"/>
              </a:rPr>
              <a:t>steps to effectively identify risks in an organization</a:t>
            </a:r>
            <a:r>
              <a:rPr lang="en-US" sz="2200" dirty="0">
                <a:solidFill>
                  <a:srgbClr val="0A1F61"/>
                </a:solidFill>
                <a:cs typeface="Tajawal ExtraBold" panose="00000800000000000000" pitchFamily="2" charset="-78"/>
              </a:rPr>
              <a:t>. Some of these have been mentioned as follows:.</a:t>
            </a:r>
          </a:p>
          <a:p>
            <a:pPr marL="914400" lvl="1" indent="-457200" algn="just">
              <a:lnSpc>
                <a:spcPct val="150000"/>
              </a:lnSpc>
              <a:buFont typeface="+mj-lt"/>
              <a:buAutoNum type="arabicPeriod"/>
            </a:pPr>
            <a:r>
              <a:rPr lang="en-US" sz="2200" b="1" dirty="0">
                <a:solidFill>
                  <a:srgbClr val="0A1F61"/>
                </a:solidFill>
                <a:cs typeface="Tajawal ExtraBold" panose="00000800000000000000" pitchFamily="2" charset="-78"/>
              </a:rPr>
              <a:t>Understanding What to Consider When Identifying Risks</a:t>
            </a:r>
            <a:endParaRPr lang="en-US" sz="2200" dirty="0">
              <a:solidFill>
                <a:srgbClr val="0A1F61"/>
              </a:solidFill>
              <a:cs typeface="Tajawal ExtraBold" panose="00000800000000000000" pitchFamily="2" charset="-78"/>
            </a:endParaRPr>
          </a:p>
          <a:p>
            <a:pPr marL="914400" lvl="1" indent="-457200" algn="just">
              <a:lnSpc>
                <a:spcPct val="150000"/>
              </a:lnSpc>
              <a:buFont typeface="+mj-lt"/>
              <a:buAutoNum type="arabicPeriod"/>
            </a:pPr>
            <a:r>
              <a:rPr lang="en-US" sz="2200" b="1" dirty="0">
                <a:solidFill>
                  <a:srgbClr val="0A1F61"/>
                </a:solidFill>
                <a:cs typeface="Tajawal ExtraBold" panose="00000800000000000000" pitchFamily="2" charset="-78"/>
              </a:rPr>
              <a:t>Gathering Information from Different Sources to Identify Risks</a:t>
            </a:r>
            <a:r>
              <a:rPr lang="en-US" sz="2200" dirty="0">
                <a:solidFill>
                  <a:srgbClr val="0A1F61"/>
                </a:solidFill>
                <a:cs typeface="Tajawal ExtraBold" panose="00000800000000000000" pitchFamily="2" charset="-78"/>
              </a:rPr>
              <a:t> </a:t>
            </a:r>
          </a:p>
          <a:p>
            <a:pPr marL="914400" lvl="1" indent="-457200" algn="just">
              <a:lnSpc>
                <a:spcPct val="150000"/>
              </a:lnSpc>
              <a:buFont typeface="+mj-lt"/>
              <a:buAutoNum type="arabicPeriod"/>
            </a:pPr>
            <a:r>
              <a:rPr lang="en-US" sz="2200" b="1" dirty="0">
                <a:solidFill>
                  <a:srgbClr val="0A1F61"/>
                </a:solidFill>
                <a:cs typeface="Tajawal ExtraBold" panose="00000800000000000000" pitchFamily="2" charset="-78"/>
              </a:rPr>
              <a:t>Applying Risk Identification Tools and Techniques</a:t>
            </a:r>
          </a:p>
          <a:p>
            <a:pPr marL="914400" lvl="1" indent="-457200" algn="just">
              <a:lnSpc>
                <a:spcPct val="150000"/>
              </a:lnSpc>
              <a:buFont typeface="+mj-lt"/>
              <a:buAutoNum type="arabicPeriod"/>
            </a:pPr>
            <a:r>
              <a:rPr lang="en-US" sz="2200" b="1" dirty="0">
                <a:solidFill>
                  <a:srgbClr val="0A1F61"/>
                </a:solidFill>
                <a:cs typeface="Tajawal ExtraBold" panose="00000800000000000000" pitchFamily="2" charset="-78"/>
              </a:rPr>
              <a:t>Documenting the Risks Identified</a:t>
            </a:r>
          </a:p>
          <a:p>
            <a:pPr marL="914400" lvl="1" indent="-457200" algn="just">
              <a:lnSpc>
                <a:spcPct val="150000"/>
              </a:lnSpc>
              <a:buFont typeface="+mj-lt"/>
              <a:buAutoNum type="arabicPeriod"/>
            </a:pPr>
            <a:r>
              <a:rPr lang="en-US" sz="2200" b="1" dirty="0">
                <a:solidFill>
                  <a:srgbClr val="0A1F61"/>
                </a:solidFill>
                <a:cs typeface="Tajawal ExtraBold" panose="00000800000000000000" pitchFamily="2" charset="-78"/>
              </a:rPr>
              <a:t>Documenting the Risk Identification Process</a:t>
            </a:r>
          </a:p>
          <a:p>
            <a:pPr marL="914400" lvl="1" indent="-457200" algn="just">
              <a:buFont typeface="+mj-lt"/>
              <a:buAutoNum type="arabicPeriod"/>
            </a:pPr>
            <a:endParaRPr lang="en-US" sz="2200" dirty="0">
              <a:solidFill>
                <a:srgbClr val="0A1F61"/>
              </a:solidFill>
              <a:cs typeface="Tajawal ExtraBold" panose="00000800000000000000"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443111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5" ma:contentTypeDescription="إنشاء مستند جديد." ma:contentTypeScope="" ma:versionID="29854e94aa2cfdd2172ee4325da4a86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c7d868357d49d4ac658a553e8803680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MediaServiceSearchProperties" minOccurs="0"/>
                <xsd:element ref="ns3:SharedWithUsers" minOccurs="0"/>
                <xsd:element ref="ns3:SharedWithDetails" minOccurs="0"/>
                <xsd:element ref="ns2:lcf76f155ced4ddcb4097134ff3c332f" minOccurs="0"/>
                <xsd:element ref="ns3:TaxCatchAll"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SearchProperties" ma:index="15" nillable="true" ma:displayName="MediaServiceSearchProperties" ma:hidden="true" ma:internalName="MediaServiceSearchProperties" ma:readOnly="true">
      <xsd:simpleType>
        <xsd:restriction base="dms:Note"/>
      </xsd:simpleType>
    </xsd:element>
    <xsd:element name="lcf76f155ced4ddcb4097134ff3c332f" ma:index="19"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SharedWithUsers" ma:index="16"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مشتركة مع تفاصيل" ma:internalName="SharedWithDetails" ma:readOnly="true">
      <xsd:simpleType>
        <xsd:restriction base="dms:Note">
          <xsd:maxLength value="255"/>
        </xsd:restriction>
      </xsd:simpleType>
    </xsd:element>
    <xsd:element name="TaxCatchAll" ma:index="20" nillable="true" ma:displayName="Taxonomy Catch All Column" ma:hidden="true" ma:list="{2e7f495a-9f7b-4790-bf02-f985d85d70f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4EA483CB-CD09-4318-99AC-ED1D6E33849D}"/>
</file>

<file path=customXml/itemProps2.xml><?xml version="1.0" encoding="utf-8"?>
<ds:datastoreItem xmlns:ds="http://schemas.openxmlformats.org/officeDocument/2006/customXml" ds:itemID="{ACC9A911-23AF-4D6B-960B-1A780C58D828}">
  <ds:schemaRefs>
    <ds:schemaRef ds:uri="http://schemas.microsoft.com/office/2006/documentManagement/types"/>
    <ds:schemaRef ds:uri="http://purl.org/dc/elements/1.1/"/>
    <ds:schemaRef ds:uri="http://schemas.openxmlformats.org/package/2006/metadata/core-properties"/>
    <ds:schemaRef ds:uri="d13aca44-ef33-4cf4-9980-7f0b00e6eeb9"/>
    <ds:schemaRef ds:uri="http://schemas.microsoft.com/office/infopath/2007/PartnerControls"/>
    <ds:schemaRef ds:uri="http://purl.org/dc/terms/"/>
    <ds:schemaRef ds:uri="http://schemas.microsoft.com/office/2006/metadata/properties"/>
    <ds:schemaRef ds:uri="49100919-8a76-4266-be0c-7dc583902cb4"/>
    <ds:schemaRef ds:uri="http://www.w3.org/XML/1998/namespace"/>
    <ds:schemaRef ds:uri="http://purl.org/dc/dcmitype/"/>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219</TotalTime>
  <Words>3045</Words>
  <Application>Microsoft Office PowerPoint</Application>
  <PresentationFormat>Widescreen</PresentationFormat>
  <Paragraphs>363</Paragraphs>
  <Slides>32</Slides>
  <Notes>13</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32</vt:i4>
      </vt:variant>
    </vt:vector>
  </HeadingPairs>
  <TitlesOfParts>
    <vt:vector size="40" baseType="lpstr">
      <vt:lpstr>Alexandria</vt:lpstr>
      <vt:lpstr>Arial</vt:lpstr>
      <vt:lpstr>Calibri</vt:lpstr>
      <vt:lpstr>Calibri Light</vt:lpstr>
      <vt:lpstr>Roboto Light</vt:lpstr>
      <vt:lpstr>Tajawal ExtraBold</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acer</cp:lastModifiedBy>
  <cp:revision>42</cp:revision>
  <dcterms:created xsi:type="dcterms:W3CDTF">2023-04-29T09:08:00Z</dcterms:created>
  <dcterms:modified xsi:type="dcterms:W3CDTF">2026-02-24T06:41:05Z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