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56" r:id="rId2"/>
    <p:sldId id="259" r:id="rId3"/>
    <p:sldId id="525" r:id="rId4"/>
    <p:sldId id="390" r:id="rId5"/>
    <p:sldId id="464" r:id="rId6"/>
    <p:sldId id="465" r:id="rId7"/>
    <p:sldId id="466" r:id="rId8"/>
    <p:sldId id="468" r:id="rId9"/>
    <p:sldId id="467" r:id="rId10"/>
    <p:sldId id="469" r:id="rId11"/>
    <p:sldId id="470" r:id="rId12"/>
    <p:sldId id="471" r:id="rId13"/>
    <p:sldId id="472" r:id="rId14"/>
    <p:sldId id="473" r:id="rId15"/>
    <p:sldId id="474" r:id="rId16"/>
    <p:sldId id="475" r:id="rId17"/>
    <p:sldId id="476" r:id="rId18"/>
    <p:sldId id="477" r:id="rId19"/>
    <p:sldId id="478" r:id="rId20"/>
    <p:sldId id="479" r:id="rId21"/>
    <p:sldId id="480" r:id="rId22"/>
    <p:sldId id="481" r:id="rId23"/>
    <p:sldId id="482" r:id="rId24"/>
    <p:sldId id="483" r:id="rId25"/>
    <p:sldId id="523" r:id="rId26"/>
    <p:sldId id="524" r:id="rId27"/>
    <p:sldId id="484" r:id="rId28"/>
    <p:sldId id="487" r:id="rId29"/>
    <p:sldId id="488" r:id="rId30"/>
    <p:sldId id="489" r:id="rId31"/>
    <p:sldId id="490" r:id="rId32"/>
    <p:sldId id="491" r:id="rId33"/>
    <p:sldId id="492" r:id="rId34"/>
    <p:sldId id="493" r:id="rId35"/>
    <p:sldId id="494" r:id="rId36"/>
    <p:sldId id="495" r:id="rId37"/>
    <p:sldId id="496" r:id="rId38"/>
    <p:sldId id="497" r:id="rId39"/>
    <p:sldId id="499" r:id="rId40"/>
    <p:sldId id="498" r:id="rId41"/>
    <p:sldId id="500" r:id="rId42"/>
    <p:sldId id="501" r:id="rId43"/>
    <p:sldId id="502" r:id="rId44"/>
    <p:sldId id="503" r:id="rId45"/>
    <p:sldId id="504" r:id="rId46"/>
    <p:sldId id="505" r:id="rId47"/>
    <p:sldId id="506" r:id="rId48"/>
    <p:sldId id="507" r:id="rId49"/>
    <p:sldId id="508" r:id="rId50"/>
    <p:sldId id="509" r:id="rId51"/>
    <p:sldId id="510" r:id="rId52"/>
    <p:sldId id="511" r:id="rId53"/>
    <p:sldId id="512" r:id="rId54"/>
    <p:sldId id="513" r:id="rId55"/>
    <p:sldId id="514" r:id="rId56"/>
    <p:sldId id="515" r:id="rId57"/>
    <p:sldId id="526" r:id="rId58"/>
    <p:sldId id="527" r:id="rId59"/>
    <p:sldId id="528" r:id="rId60"/>
    <p:sldId id="529" r:id="rId61"/>
    <p:sldId id="516" r:id="rId62"/>
    <p:sldId id="517" r:id="rId63"/>
    <p:sldId id="520" r:id="rId64"/>
    <p:sldId id="521" r:id="rId65"/>
    <p:sldId id="522" r:id="rId66"/>
    <p:sldId id="320"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solidFill>
                <a:schemeClr val="bg2">
                  <a:lumMod val="50000"/>
                </a:schemeClr>
              </a:solidFill>
            </a:rPr>
            <a:t>Early  perspectives on motivation</a:t>
          </a:r>
          <a:endParaRPr lang="en-US" sz="1400" b="1" u="sng" dirty="0">
            <a:solidFill>
              <a:schemeClr val="bg2">
                <a:lumMod val="50000"/>
              </a:schemeClr>
            </a:solidFill>
          </a:endParaRPr>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solidFill>
                <a:schemeClr val="bg2">
                  <a:lumMod val="50000"/>
                </a:schemeClr>
              </a:solidFill>
            </a:rPr>
            <a:t>The Traditional Approach</a:t>
          </a:r>
          <a:endParaRPr lang="en-US" sz="1400" dirty="0">
            <a:solidFill>
              <a:schemeClr val="bg2">
                <a:lumMod val="50000"/>
              </a:schemeClr>
            </a:solidFill>
          </a:endParaRPr>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dirty="0">
              <a:solidFill>
                <a:schemeClr val="bg2">
                  <a:lumMod val="50000"/>
                </a:schemeClr>
              </a:solidFill>
            </a:rPr>
            <a:t>Need-Based Perspective Motivation </a:t>
          </a:r>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solidFill>
                <a:schemeClr val="bg2">
                  <a:lumMod val="50000"/>
                </a:schemeClr>
              </a:solidFill>
            </a:rPr>
            <a:t>The Hierarchy of Needs</a:t>
          </a:r>
          <a:endParaRPr lang="en-US" sz="1400" dirty="0">
            <a:solidFill>
              <a:schemeClr val="bg2">
                <a:lumMod val="50000"/>
              </a:schemeClr>
            </a:solidFill>
          </a:endParaRPr>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a:t>Process-Based Prospective Motivation</a:t>
          </a:r>
          <a:endParaRPr lang="en-US" sz="1400" b="1" u="sng" dirty="0"/>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a:t>Equity theory </a:t>
          </a:r>
          <a:endParaRPr lang="en-US" sz="1400" dirty="0"/>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a:t>The Porter–Lawler Model</a:t>
          </a:r>
          <a:endParaRPr lang="en-US" sz="1400" dirty="0"/>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solidFill>
                <a:schemeClr val="bg2">
                  <a:lumMod val="50000"/>
                </a:schemeClr>
              </a:solidFill>
            </a:rPr>
            <a:t>The Human Relations Approach</a:t>
          </a:r>
          <a:endParaRPr lang="en-US" sz="1400" dirty="0">
            <a:solidFill>
              <a:schemeClr val="bg2">
                <a:lumMod val="50000"/>
              </a:schemeClr>
            </a:solidFill>
          </a:endParaRPr>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bg2">
                <a:lumMod val="50000"/>
              </a:schemeClr>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solidFill>
                <a:schemeClr val="bg2">
                  <a:lumMod val="50000"/>
                </a:schemeClr>
              </a:solidFill>
            </a:rPr>
            <a:t>The ERG Theory]</a:t>
          </a:r>
          <a:endParaRPr lang="en-US" sz="1400" dirty="0">
            <a:solidFill>
              <a:schemeClr val="bg2">
                <a:lumMod val="50000"/>
              </a:schemeClr>
            </a:solidFill>
          </a:endParaRPr>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solidFill>
                <a:schemeClr val="bg2">
                  <a:lumMod val="50000"/>
                </a:schemeClr>
              </a:solidFill>
            </a:rPr>
            <a:t>The Two-Factor Theory</a:t>
          </a:r>
          <a:endParaRPr lang="en-US" sz="1400" dirty="0">
            <a:solidFill>
              <a:schemeClr val="bg2">
                <a:lumMod val="50000"/>
              </a:schemeClr>
            </a:solidFill>
          </a:endParaRPr>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a:solidFill>
                <a:schemeClr val="bg2">
                  <a:lumMod val="50000"/>
                </a:schemeClr>
              </a:solidFill>
            </a:rPr>
            <a:t>The Acquired Needs Framework</a:t>
          </a:r>
          <a:endParaRPr lang="en-US" sz="1400" dirty="0">
            <a:solidFill>
              <a:schemeClr val="bg2">
                <a:lumMod val="50000"/>
              </a:schemeClr>
            </a:solidFill>
          </a:endParaRPr>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a:t>The Expectancy Theory of Motivation</a:t>
          </a:r>
          <a:endParaRPr lang="en-US" sz="1400" dirty="0"/>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dirty="0"/>
            <a:t>Classical Conditioning</a:t>
          </a:r>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a:t>The Contemporary View</a:t>
          </a:r>
          <a:endParaRPr lang="en-US" sz="1400" dirty="0"/>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a:t>Behavior Modifications</a:t>
          </a:r>
          <a:endParaRPr lang="en-US" sz="1400" dirty="0"/>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t>
        <a:bodyPr/>
        <a:lstStyle/>
        <a:p>
          <a:endParaRPr lang="en-US"/>
        </a:p>
      </dgm:t>
    </dgm:pt>
    <dgm:pt modelId="{E8A1CA5C-9050-431E-9FCD-28211ED30713}" type="pres">
      <dgm:prSet presAssocID="{70E44F67-F489-4875-A338-58A9E7F272E1}" presName="node" presStyleLbl="node1" presStyleIdx="0" presStyleCnt="4">
        <dgm:presLayoutVars>
          <dgm:bulletEnabled val="1"/>
        </dgm:presLayoutVars>
      </dgm:prSet>
      <dgm:spPr/>
      <dgm:t>
        <a:bodyPr/>
        <a:lstStyle/>
        <a:p>
          <a:endParaRPr lang="en-US"/>
        </a:p>
      </dgm:t>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t>
        <a:bodyPr/>
        <a:lstStyle/>
        <a:p>
          <a:endParaRPr lang="en-US"/>
        </a:p>
      </dgm:t>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t>
        <a:bodyPr/>
        <a:lstStyle/>
        <a:p>
          <a:endParaRPr lang="en-US"/>
        </a:p>
      </dgm:t>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t>
        <a:bodyPr/>
        <a:lstStyle/>
        <a:p>
          <a:endParaRPr lang="en-US"/>
        </a:p>
      </dgm:t>
    </dgm:pt>
  </dgm:ptLst>
  <dgm:cxnLst>
    <dgm:cxn modelId="{60ED3DF4-5546-408D-8883-BD756953C5D2}" type="presOf" srcId="{A1D905E2-755B-46F7-843E-C40149795F72}" destId="{727079E7-1658-4D88-8450-5CE9FBABAF09}"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C4D31801-FD07-40EF-A26F-9D7971FE7FBC}" type="presOf" srcId="{FC9FE4E2-3B09-4C45-8FA4-50AB0B03A6ED}" destId="{E8A1CA5C-9050-431E-9FCD-28211ED30713}"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5583291C-1AD4-42D3-B536-C0D7377109EF}" type="presOf" srcId="{11A3D3A5-B604-45EF-8A7F-25D38AA6553A}" destId="{727079E7-1658-4D88-8450-5CE9FBABAF09}" srcOrd="0" destOrd="1" presId="urn:microsoft.com/office/officeart/2005/8/layout/hList6"/>
    <dgm:cxn modelId="{061B7029-3D02-488F-A984-F49AA4D40B61}" type="presOf" srcId="{1A74FE26-4664-4946-9B96-324C6693DCB7}" destId="{E8A1CA5C-9050-431E-9FCD-28211ED30713}" srcOrd="0" destOrd="1"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BBCB239E-2B64-4219-BC38-4BEACBDFF33C}" type="presOf" srcId="{6B144FFE-0D82-4187-9C3A-817644F3728F}" destId="{8BB3C94E-0599-4DAD-B6ED-F6BEC8FDA050}" srcOrd="0" destOrd="0"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EBC1893B-34D0-44D6-BCC4-960F123E98D5}" type="presOf" srcId="{C4C55316-0344-4739-88E4-3B041A4B610F}" destId="{B2F2BCDA-1C97-44B1-B9A8-513A71A13BCC}" srcOrd="0" destOrd="2" presId="urn:microsoft.com/office/officeart/2005/8/layout/hList6"/>
    <dgm:cxn modelId="{0BB53C0C-0CB7-44EC-BD8A-38085DAE6878}" type="presOf" srcId="{0A7BED1D-D632-41FC-9902-A4B5D3ADD521}" destId="{727079E7-1658-4D88-8450-5CE9FBABAF09}" srcOrd="0" destOrd="0" presId="urn:microsoft.com/office/officeart/2005/8/layout/hList6"/>
    <dgm:cxn modelId="{3C0BED3F-8378-472F-8B1D-83FD44DEDCFB}" type="presOf" srcId="{EEB98870-3E15-49B0-B8E0-E4AC9C3EF639}" destId="{E8A1CA5C-9050-431E-9FCD-28211ED30713}" srcOrd="0" destOrd="2" presId="urn:microsoft.com/office/officeart/2005/8/layout/hList6"/>
    <dgm:cxn modelId="{CC921823-D0A9-4A82-BFC0-616721A2CC08}" type="presOf" srcId="{13EED476-F410-407E-9764-B24D50EC6E20}" destId="{B2F2BCDA-1C97-44B1-B9A8-513A71A13BCC}" srcOrd="0" destOrd="3" presId="urn:microsoft.com/office/officeart/2005/8/layout/hList6"/>
    <dgm:cxn modelId="{C7BF1315-079B-46E0-B13D-52D1A2D5FEEB}" type="presOf" srcId="{EA2BC669-7DAC-405E-8EE0-1D1F3AF318AF}" destId="{727079E7-1658-4D88-8450-5CE9FBABAF09}" srcOrd="0" destOrd="4"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D9CC103-0143-47AF-B8C4-3532110FB4B2}" srcId="{70E44F67-F489-4875-A338-58A9E7F272E1}" destId="{1A74FE26-4664-4946-9B96-324C6693DCB7}" srcOrd="0" destOrd="0" parTransId="{1FD46674-4D30-4C95-B589-1DC7E0309FCF}" sibTransId="{9DC42810-1073-4C4C-B2B0-D8C1C7E1769C}"/>
    <dgm:cxn modelId="{A90F0B2D-53B2-4420-A29B-18404571491A}" type="presOf" srcId="{70E44F67-F489-4875-A338-58A9E7F272E1}" destId="{E8A1CA5C-9050-431E-9FCD-28211ED30713}" srcOrd="0" destOrd="0" presId="urn:microsoft.com/office/officeart/2005/8/layout/hList6"/>
    <dgm:cxn modelId="{518D26E0-DB82-4961-A335-6DF0F519DE9D}" type="presOf" srcId="{93FA880C-A3C8-4F96-B6F0-FD2049EF8C7D}" destId="{727079E7-1658-4D88-8450-5CE9FBABAF09}" srcOrd="0" destOrd="3" presId="urn:microsoft.com/office/officeart/2005/8/layout/hList6"/>
    <dgm:cxn modelId="{92013934-5E3A-4983-B005-3D8FE425D573}" srcId="{6B144FFE-0D82-4187-9C3A-817644F3728F}" destId="{0A7BED1D-D632-41FC-9902-A4B5D3ADD521}" srcOrd="1" destOrd="0" parTransId="{D46631C4-35FA-4DC7-BB68-23AC5E622688}" sibTransId="{4C9ABD1D-0BE5-4B1D-A6D8-C169721CDAE3}"/>
    <dgm:cxn modelId="{9852D3AB-215D-4D93-B36F-1EECABA8230A}" type="presOf" srcId="{C746A475-C0DC-49A7-95E2-6ABE86486BFE}" destId="{D030CA09-80DF-4905-A69D-CF65E59E35CA}" srcOrd="0" destOrd="2"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750C90A7-5A42-47A6-B948-79CA0D10CE8B}" srcId="{15C8655B-24BF-49DC-A788-476EFC281D48}" destId="{6D39250B-58D6-46B3-A5B1-0BBE47C98F09}" srcOrd="2" destOrd="0" parTransId="{21E8F14A-4FA0-40A8-9237-08EE3D14B614}" sibTransId="{13F8E3EE-C24F-4E75-A497-0E48410B38C6}"/>
    <dgm:cxn modelId="{C8C9A2F2-4183-4733-9932-E46C83632990}" srcId="{6B144FFE-0D82-4187-9C3A-817644F3728F}" destId="{2CE90FFD-F498-49EA-9D43-F8ADA02C942C}" srcOrd="3" destOrd="0" parTransId="{6007E880-9A5D-48A5-8F3D-42FBF01F58F1}" sibTransId="{9EA32144-45CD-4380-A957-471B9BA0FACE}"/>
    <dgm:cxn modelId="{FA1D0A26-11F9-4E19-9334-0BFA8B01208C}" type="presOf" srcId="{35CE13F1-E49C-4D35-9596-D6B77A6EC50F}" destId="{B2F2BCDA-1C97-44B1-B9A8-513A71A13BCC}" srcOrd="0" destOrd="1" presId="urn:microsoft.com/office/officeart/2005/8/layout/hList6"/>
    <dgm:cxn modelId="{2A073892-6CC1-43E8-866A-E141953CBD97}" type="presOf" srcId="{2CE90FFD-F498-49EA-9D43-F8ADA02C942C}" destId="{B2F2BCDA-1C97-44B1-B9A8-513A71A13BCC}" srcOrd="0" destOrd="0" presId="urn:microsoft.com/office/officeart/2005/8/layout/hList6"/>
    <dgm:cxn modelId="{DE7FCBC4-1CEC-41DD-B10D-1AEF61A84ADD}" srcId="{2CE90FFD-F498-49EA-9D43-F8ADA02C942C}" destId="{C4C55316-0344-4739-88E4-3B041A4B610F}" srcOrd="1" destOrd="0" parTransId="{DA42F804-C74F-4AAC-8A7B-9D2CA2345657}" sibTransId="{2C076C0E-8872-42B6-A224-7639EDF32A53}"/>
    <dgm:cxn modelId="{0CE26193-CD73-4901-9916-5F6ED41C5DB9}" srcId="{15C8655B-24BF-49DC-A788-476EFC281D48}" destId="{C746A475-C0DC-49A7-95E2-6ABE86486BFE}" srcOrd="1" destOrd="0" parTransId="{C29BDA65-F480-4D6B-A616-050A680EBAE8}" sibTransId="{711262BA-AFCB-4341-ADE3-9BAF6D86AA64}"/>
    <dgm:cxn modelId="{DE2BEE30-42C3-425A-A275-12E389C7A2D5}" srcId="{6B144FFE-0D82-4187-9C3A-817644F3728F}" destId="{15C8655B-24BF-49DC-A788-476EFC281D48}" srcOrd="2" destOrd="0" parTransId="{AFE95D50-2086-445E-95F3-488836172A78}" sibTransId="{443CC320-5C63-4FA0-ACBB-ACE97EE1973E}"/>
    <dgm:cxn modelId="{8A2177D3-DAF9-47FB-A9F5-62FB233FDF40}" type="presOf" srcId="{0BDFF62B-D778-41F2-8DFF-AB63999BF5A9}" destId="{D030CA09-80DF-4905-A69D-CF65E59E35CA}" srcOrd="0" destOrd="1" presId="urn:microsoft.com/office/officeart/2005/8/layout/hList6"/>
    <dgm:cxn modelId="{074C36ED-7EC7-4BAC-AD88-149DAC895DD5}" type="presOf" srcId="{15C8655B-24BF-49DC-A788-476EFC281D48}" destId="{D030CA09-80DF-4905-A69D-CF65E59E35CA}" srcOrd="0" destOrd="0" presId="urn:microsoft.com/office/officeart/2005/8/layout/hList6"/>
    <dgm:cxn modelId="{D1D37036-CFFF-4B68-8B8F-4DFFF8FD1620}" srcId="{0A7BED1D-D632-41FC-9902-A4B5D3ADD521}" destId="{11A3D3A5-B604-45EF-8A7F-25D38AA6553A}" srcOrd="0" destOrd="0" parTransId="{91529B81-D818-4C4D-BD88-D98187692D6C}" sibTransId="{03B7F1EC-9CA3-4E1A-874E-A4DC2D332206}"/>
    <dgm:cxn modelId="{EB1D4583-F532-4B90-A8B6-5594AC7B68A0}" srcId="{70E44F67-F489-4875-A338-58A9E7F272E1}" destId="{FC9FE4E2-3B09-4C45-8FA4-50AB0B03A6ED}" srcOrd="2" destOrd="0" parTransId="{32720B82-9126-4F2D-BCFE-669F05D4238E}" sibTransId="{0C9B95E3-615F-4E55-B961-466009A4A4B2}"/>
    <dgm:cxn modelId="{4AA8EF31-C3E4-4ED7-B014-4998630019BC}" srcId="{0A7BED1D-D632-41FC-9902-A4B5D3ADD521}" destId="{93FA880C-A3C8-4F96-B6F0-FD2049EF8C7D}" srcOrd="2" destOrd="0" parTransId="{C3AF1BF1-6B2C-4043-90B0-85E19CD88DA0}" sibTransId="{AEC79E4A-851E-4ACD-B24E-5246B9C5D0F7}"/>
    <dgm:cxn modelId="{50A47784-1727-4A5B-9021-789B23FD231C}" srcId="{0A7BED1D-D632-41FC-9902-A4B5D3ADD521}" destId="{A1D905E2-755B-46F7-843E-C40149795F72}" srcOrd="1" destOrd="0" parTransId="{469E7D6E-E1C3-4952-A5D3-F209509E57E7}" sibTransId="{19E50694-AD41-4EE8-B0A3-BA62B9815F31}"/>
    <dgm:cxn modelId="{DF84896E-E52D-4F62-939E-545CEB2DE4A3}" srcId="{15C8655B-24BF-49DC-A788-476EFC281D48}" destId="{0BDFF62B-D778-41F2-8DFF-AB63999BF5A9}" srcOrd="0" destOrd="0" parTransId="{45F978EE-DCD7-47D0-85B4-9D8EA360ED51}" sibTransId="{B111C8E6-9DC9-4C37-A9C6-2EE222EDD833}"/>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solidFill>
                <a:schemeClr val="bg2">
                  <a:lumMod val="50000"/>
                </a:schemeClr>
              </a:solidFill>
            </a:rPr>
            <a:t>Early  perspectives on motivation</a:t>
          </a:r>
          <a:endParaRPr lang="en-US" sz="1400" b="1" u="sng"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Traditional Approach</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Human Relations Approach</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endParaRPr lang="en-US" sz="1400" kern="1200" dirty="0">
            <a:solidFill>
              <a:schemeClr val="bg2">
                <a:lumMod val="50000"/>
              </a:schemeClr>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dirty="0">
              <a:solidFill>
                <a:schemeClr val="bg2">
                  <a:lumMod val="50000"/>
                </a:schemeClr>
              </a:solidFill>
            </a:rPr>
            <a:t>Need-Based Perspective Motivation </a:t>
          </a: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Hierarchy of Needs</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ERG Theory]</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Two-Factor Theory</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Acquired Needs Framework</a:t>
          </a:r>
          <a:endParaRPr lang="en-US" sz="1400" kern="1200" dirty="0">
            <a:solidFill>
              <a:schemeClr val="bg2">
                <a:lumMod val="50000"/>
              </a:schemeClr>
            </a:solidFill>
          </a:endParaRPr>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Process-Based Prospective Motivation</a:t>
          </a:r>
          <a:endParaRPr lang="en-US" sz="1400" b="1" u="sng" kern="1200" dirty="0"/>
        </a:p>
        <a:p>
          <a:pPr marL="114300" lvl="1" indent="-114300" algn="l" defTabSz="622300">
            <a:lnSpc>
              <a:spcPct val="90000"/>
            </a:lnSpc>
            <a:spcBef>
              <a:spcPct val="0"/>
            </a:spcBef>
            <a:spcAft>
              <a:spcPct val="15000"/>
            </a:spcAft>
            <a:buChar char="••"/>
          </a:pPr>
          <a:r>
            <a:rPr lang="en-US" sz="1400" kern="1200"/>
            <a:t>Equity theory </a:t>
          </a:r>
          <a:endParaRPr lang="en-US" sz="1400" kern="1200" dirty="0"/>
        </a:p>
        <a:p>
          <a:pPr marL="114300" lvl="1" indent="-114300" algn="l" defTabSz="622300">
            <a:lnSpc>
              <a:spcPct val="90000"/>
            </a:lnSpc>
            <a:spcBef>
              <a:spcPct val="0"/>
            </a:spcBef>
            <a:spcAft>
              <a:spcPct val="15000"/>
            </a:spcAft>
            <a:buChar char="••"/>
          </a:pPr>
          <a:r>
            <a:rPr lang="en-US" sz="1400" kern="1200"/>
            <a:t>The Expectancy Theory of Motivation</a:t>
          </a:r>
          <a:endParaRPr lang="en-US" sz="1400" kern="1200" dirty="0"/>
        </a:p>
        <a:p>
          <a:pPr marL="114300" lvl="1" indent="-114300" algn="l" defTabSz="622300">
            <a:lnSpc>
              <a:spcPct val="90000"/>
            </a:lnSpc>
            <a:spcBef>
              <a:spcPct val="0"/>
            </a:spcBef>
            <a:spcAft>
              <a:spcPct val="15000"/>
            </a:spcAft>
            <a:buChar char="••"/>
          </a:pPr>
          <a:r>
            <a:rPr lang="en-US" sz="1400" kern="1200"/>
            <a:t>The Porter–Lawler Model</a:t>
          </a:r>
          <a:endParaRPr lang="en-US" sz="1400" kern="1200" dirty="0"/>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t>Classical Conditioning</a:t>
          </a:r>
        </a:p>
        <a:p>
          <a:pPr marL="114300" lvl="1" indent="-114300" algn="l" defTabSz="622300">
            <a:lnSpc>
              <a:spcPct val="90000"/>
            </a:lnSpc>
            <a:spcBef>
              <a:spcPct val="0"/>
            </a:spcBef>
            <a:spcAft>
              <a:spcPct val="15000"/>
            </a:spcAft>
            <a:buChar char="••"/>
          </a:pPr>
          <a:r>
            <a:rPr lang="en-US" sz="1400" kern="1200"/>
            <a:t>The Contemporary View</a:t>
          </a:r>
          <a:endParaRPr lang="en-US" sz="1400" kern="1200" dirty="0"/>
        </a:p>
        <a:p>
          <a:pPr marL="114300" lvl="1" indent="-114300" algn="l" defTabSz="622300">
            <a:lnSpc>
              <a:spcPct val="90000"/>
            </a:lnSpc>
            <a:spcBef>
              <a:spcPct val="0"/>
            </a:spcBef>
            <a:spcAft>
              <a:spcPct val="15000"/>
            </a:spcAft>
            <a:buChar char="••"/>
          </a:pPr>
          <a:r>
            <a:rPr lang="en-US" sz="1400" kern="1200"/>
            <a:t>Behavior Modifications</a:t>
          </a:r>
          <a:endParaRPr lang="en-US" sz="1400" kern="1200" dirty="0"/>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619903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516045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51157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363355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737490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304293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4905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819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97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919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8297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4001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2756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014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3497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1669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2399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4345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023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021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92439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418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6190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4395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562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251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6480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91862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6298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387127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4549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7831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579620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85087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60164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324437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52433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67783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5175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52650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60454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8686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45080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47831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4483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2493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74467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614037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925676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613665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34122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290067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211996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84974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577376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02836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36586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53442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2000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6</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Motivating Behavior</a:t>
            </a:r>
          </a:p>
          <a:p>
            <a:pPr algn="ctr"/>
            <a:r>
              <a:rPr lang="en-US" sz="2800" dirty="0">
                <a:solidFill>
                  <a:schemeClr val="bg1"/>
                </a:solidFill>
                <a:latin typeface="Tajawal Medium" panose="00000600000000000000" pitchFamily="2" charset="-78"/>
                <a:cs typeface="Tajawal Medium" panose="00000600000000000000" pitchFamily="2" charset="-78"/>
              </a:rPr>
              <a:t>Part 2 </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FF000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solidFill>
                  <a:schemeClr val="bg1">
                    <a:lumMod val="75000"/>
                  </a:schemeClr>
                </a:solidFill>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solidFill>
                <a:schemeClr val="bg1">
                  <a:lumMod val="75000"/>
                </a:schemeClr>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solidFill>
                  <a:schemeClr val="bg1">
                    <a:lumMod val="75000"/>
                  </a:schemeClr>
                </a:solidFill>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a16="http://schemas.microsoft.com/office/drawing/2014/main" id="{F1368145-BFA4-485D-BB94-0D8B563DECB3}"/>
              </a:ext>
            </a:extLst>
          </p:cNvPr>
          <p:cNvGraphicFramePr/>
          <p:nvPr>
            <p:extLst>
              <p:ext uri="{D42A27DB-BD31-4B8C-83A1-F6EECF244321}">
                <p14:modId xmlns:p14="http://schemas.microsoft.com/office/powerpoint/2010/main" val="3370341387"/>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9">
                                            <p:graphicEl>
                                              <a:dgm id="{E8A1CA5C-9050-431E-9FCD-28211ED30713}"/>
                                            </p:graphicEl>
                                          </p:spTgt>
                                        </p:tgtEl>
                                        <p:attrNameLst>
                                          <p:attrName>ppt_x</p:attrName>
                                        </p:attrNameLst>
                                      </p:cBhvr>
                                      <p:tavLst>
                                        <p:tav tm="0">
                                          <p:val>
                                            <p:strVal val="ppt_x"/>
                                          </p:val>
                                        </p:tav>
                                        <p:tav tm="100000">
                                          <p:val>
                                            <p:strVal val="ppt_x"/>
                                          </p:val>
                                        </p:tav>
                                      </p:tavLst>
                                    </p:anim>
                                    <p:anim calcmode="lin" valueType="num">
                                      <p:cBhvr additive="base">
                                        <p:cTn id="7" dur="500"/>
                                        <p:tgtEl>
                                          <p:spTgt spid="9">
                                            <p:graphicEl>
                                              <a:dgm id="{E8A1CA5C-9050-431E-9FCD-28211ED30713}"/>
                                            </p:graphic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9">
                                            <p:graphicEl>
                                              <a:dgm id="{E8A1CA5C-9050-431E-9FCD-28211ED30713}"/>
                                            </p:graphicEl>
                                          </p:spTgt>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9">
                                            <p:graphicEl>
                                              <a:dgm id="{727079E7-1658-4D88-8450-5CE9FBABAF09}"/>
                                            </p:graphicEl>
                                          </p:spTgt>
                                        </p:tgtEl>
                                        <p:attrNameLst>
                                          <p:attrName>ppt_x</p:attrName>
                                        </p:attrNameLst>
                                      </p:cBhvr>
                                      <p:tavLst>
                                        <p:tav tm="0">
                                          <p:val>
                                            <p:strVal val="ppt_x"/>
                                          </p:val>
                                        </p:tav>
                                        <p:tav tm="100000">
                                          <p:val>
                                            <p:strVal val="ppt_x"/>
                                          </p:val>
                                        </p:tav>
                                      </p:tavLst>
                                    </p:anim>
                                    <p:anim calcmode="lin" valueType="num">
                                      <p:cBhvr additive="base">
                                        <p:cTn id="13" dur="500"/>
                                        <p:tgtEl>
                                          <p:spTgt spid="9">
                                            <p:graphicEl>
                                              <a:dgm id="{727079E7-1658-4D88-8450-5CE9FBABAF09}"/>
                                            </p:graphicEl>
                                          </p:spTgt>
                                        </p:tgtEl>
                                        <p:attrNameLst>
                                          <p:attrName>ppt_y</p:attrName>
                                        </p:attrNameLst>
                                      </p:cBhvr>
                                      <p:tavLst>
                                        <p:tav tm="0">
                                          <p:val>
                                            <p:strVal val="ppt_y"/>
                                          </p:val>
                                        </p:tav>
                                        <p:tav tm="100000">
                                          <p:val>
                                            <p:strVal val="1+ppt_h/2"/>
                                          </p:val>
                                        </p:tav>
                                      </p:tavLst>
                                    </p:anim>
                                    <p:set>
                                      <p:cBhvr>
                                        <p:cTn id="14" dur="1" fill="hold">
                                          <p:stCondLst>
                                            <p:cond delay="499"/>
                                          </p:stCondLst>
                                        </p:cTn>
                                        <p:tgtEl>
                                          <p:spTgt spid="9">
                                            <p:graphicEl>
                                              <a:dgm id="{727079E7-1658-4D88-8450-5CE9FBABAF09}"/>
                                            </p:graphic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9">
                                            <p:graphicEl>
                                              <a:dgm id="{D030CA09-80DF-4905-A69D-CF65E59E35CA}"/>
                                            </p:graphicEl>
                                          </p:spTgt>
                                        </p:tgtEl>
                                        <p:attrNameLst>
                                          <p:attrName>ppt_x</p:attrName>
                                        </p:attrNameLst>
                                      </p:cBhvr>
                                      <p:tavLst>
                                        <p:tav tm="0">
                                          <p:val>
                                            <p:strVal val="ppt_x"/>
                                          </p:val>
                                        </p:tav>
                                        <p:tav tm="100000">
                                          <p:val>
                                            <p:strVal val="ppt_x"/>
                                          </p:val>
                                        </p:tav>
                                      </p:tavLst>
                                    </p:anim>
                                    <p:anim calcmode="lin" valueType="num">
                                      <p:cBhvr additive="base">
                                        <p:cTn id="19" dur="500"/>
                                        <p:tgtEl>
                                          <p:spTgt spid="9">
                                            <p:graphicEl>
                                              <a:dgm id="{D030CA09-80DF-4905-A69D-CF65E59E35CA}"/>
                                            </p:graphicEl>
                                          </p:spTgt>
                                        </p:tgtEl>
                                        <p:attrNameLst>
                                          <p:attrName>ppt_y</p:attrName>
                                        </p:attrNameLst>
                                      </p:cBhvr>
                                      <p:tavLst>
                                        <p:tav tm="0">
                                          <p:val>
                                            <p:strVal val="ppt_y"/>
                                          </p:val>
                                        </p:tav>
                                        <p:tav tm="100000">
                                          <p:val>
                                            <p:strVal val="1+ppt_h/2"/>
                                          </p:val>
                                        </p:tav>
                                      </p:tavLst>
                                    </p:anim>
                                    <p:set>
                                      <p:cBhvr>
                                        <p:cTn id="20" dur="1" fill="hold">
                                          <p:stCondLst>
                                            <p:cond delay="499"/>
                                          </p:stCondLst>
                                        </p:cTn>
                                        <p:tgtEl>
                                          <p:spTgt spid="9">
                                            <p:graphicEl>
                                              <a:dgm id="{D030CA09-80DF-4905-A69D-CF65E59E35CA}"/>
                                            </p:graphic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9">
                                            <p:graphicEl>
                                              <a:dgm id="{B2F2BCDA-1C97-44B1-B9A8-513A71A13BCC}"/>
                                            </p:graphicEl>
                                          </p:spTgt>
                                        </p:tgtEl>
                                        <p:attrNameLst>
                                          <p:attrName>ppt_x</p:attrName>
                                        </p:attrNameLst>
                                      </p:cBhvr>
                                      <p:tavLst>
                                        <p:tav tm="0">
                                          <p:val>
                                            <p:strVal val="ppt_x"/>
                                          </p:val>
                                        </p:tav>
                                        <p:tav tm="100000">
                                          <p:val>
                                            <p:strVal val="ppt_x"/>
                                          </p:val>
                                        </p:tav>
                                      </p:tavLst>
                                    </p:anim>
                                    <p:anim calcmode="lin" valueType="num">
                                      <p:cBhvr additive="base">
                                        <p:cTn id="25" dur="500"/>
                                        <p:tgtEl>
                                          <p:spTgt spid="9">
                                            <p:graphicEl>
                                              <a:dgm id="{B2F2BCDA-1C97-44B1-B9A8-513A71A13BCC}"/>
                                            </p:graphicEl>
                                          </p:spTgt>
                                        </p:tgtEl>
                                        <p:attrNameLst>
                                          <p:attrName>ppt_y</p:attrName>
                                        </p:attrNameLst>
                                      </p:cBhvr>
                                      <p:tavLst>
                                        <p:tav tm="0">
                                          <p:val>
                                            <p:strVal val="ppt_y"/>
                                          </p:val>
                                        </p:tav>
                                        <p:tav tm="100000">
                                          <p:val>
                                            <p:strVal val="1+ppt_h/2"/>
                                          </p:val>
                                        </p:tav>
                                      </p:tavLst>
                                    </p:anim>
                                    <p:set>
                                      <p:cBhvr>
                                        <p:cTn id="26" dur="1" fill="hold">
                                          <p:stCondLst>
                                            <p:cond delay="499"/>
                                          </p:stCondLst>
                                        </p:cTn>
                                        <p:tgtEl>
                                          <p:spTgt spid="9">
                                            <p:graphicEl>
                                              <a:dgm id="{B2F2BCDA-1C97-44B1-B9A8-513A71A13BCC}"/>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uiExpand="1">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388049070"/>
              </p:ext>
            </p:extLst>
          </p:nvPr>
        </p:nvGraphicFramePr>
        <p:xfrm>
          <a:off x="2032269" y="2081825"/>
          <a:ext cx="9737700" cy="3188591"/>
        </p:xfrm>
        <a:graphic>
          <a:graphicData uri="http://schemas.openxmlformats.org/drawingml/2006/table">
            <a:tbl>
              <a:tblPr firstRow="1" bandRow="1">
                <a:tableStyleId>{5C22544A-7EE6-4342-B048-85BDC9FD1C3A}</a:tableStyleId>
              </a:tblPr>
              <a:tblGrid>
                <a:gridCol w="1598326">
                  <a:extLst>
                    <a:ext uri="{9D8B030D-6E8A-4147-A177-3AD203B41FA5}">
                      <a16:colId xmlns:a16="http://schemas.microsoft.com/office/drawing/2014/main" val="3966072766"/>
                    </a:ext>
                  </a:extLst>
                </a:gridCol>
                <a:gridCol w="81393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E7D37D1-AA19-4FD9-BAD8-D67B9CC0E1E3}"/>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75A0B0A3-04B2-41D5-9A49-8D2C4F1143BC}"/>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351A903C-5D83-4243-8330-CACD7B0AB63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73972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60927687"/>
              </p:ext>
            </p:extLst>
          </p:nvPr>
        </p:nvGraphicFramePr>
        <p:xfrm>
          <a:off x="2032268" y="1900823"/>
          <a:ext cx="9722410" cy="4053840"/>
        </p:xfrm>
        <a:graphic>
          <a:graphicData uri="http://schemas.openxmlformats.org/drawingml/2006/table">
            <a:tbl>
              <a:tblPr firstRow="1" bandRow="1">
                <a:tableStyleId>{5C22544A-7EE6-4342-B048-85BDC9FD1C3A}</a:tableStyleId>
              </a:tblPr>
              <a:tblGrid>
                <a:gridCol w="1731349">
                  <a:extLst>
                    <a:ext uri="{9D8B030D-6E8A-4147-A177-3AD203B41FA5}">
                      <a16:colId xmlns:a16="http://schemas.microsoft.com/office/drawing/2014/main" val="3966072766"/>
                    </a:ext>
                  </a:extLst>
                </a:gridCol>
                <a:gridCol w="799106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20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But job </a:t>
                      </a:r>
                      <a:r>
                        <a:rPr lang="en-US" sz="2000" b="0" dirty="0">
                          <a:solidFill>
                            <a:srgbClr val="0A1F61"/>
                          </a:solidFill>
                          <a:latin typeface="Times New Roman" panose="02020603050405020304" pitchFamily="18" charset="0"/>
                          <a:cs typeface="Times New Roman" panose="02020603050405020304" pitchFamily="18" charset="0"/>
                        </a:rPr>
                        <a:t>performance</a:t>
                      </a:r>
                      <a:r>
                        <a:rPr lang="en-US" sz="2000" b="0" dirty="0">
                          <a:solidFill>
                            <a:schemeClr val="tx1"/>
                          </a:solidFill>
                          <a:latin typeface="Times New Roman" panose="02020603050405020304" pitchFamily="18" charset="0"/>
                          <a:cs typeface="Times New Roman" panose="02020603050405020304" pitchFamily="18" charset="0"/>
                        </a:rPr>
                        <a:t> depends on </a:t>
                      </a:r>
                      <a:r>
                        <a:rPr lang="en-US" sz="20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20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20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20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20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20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well</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ability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640061C1-AE17-4ABA-A24D-424CABAD0E4D}"/>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DD48C5A7-10E8-493E-B1D7-BA14259C9B78}"/>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B60FC758-C0B2-4C2F-BF45-C7713218303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6286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2"/>
                                        </p:tgtEl>
                                      </p:cBhvr>
                                    </p:animEffect>
                                    <p:anim calcmode="lin" valueType="num">
                                      <p:cBhvr>
                                        <p:cTn id="7" dur="1000"/>
                                        <p:tgtEl>
                                          <p:spTgt spid="12"/>
                                        </p:tgtEl>
                                        <p:attrNameLst>
                                          <p:attrName>ppt_x</p:attrName>
                                        </p:attrNameLst>
                                      </p:cBhvr>
                                      <p:tavLst>
                                        <p:tav tm="0">
                                          <p:val>
                                            <p:strVal val="ppt_x"/>
                                          </p:val>
                                        </p:tav>
                                        <p:tav tm="100000">
                                          <p:val>
                                            <p:strVal val="ppt_x"/>
                                          </p:val>
                                        </p:tav>
                                      </p:tavLst>
                                    </p:anim>
                                    <p:anim calcmode="lin" valueType="num">
                                      <p:cBhvr>
                                        <p:cTn id="8" dur="1000"/>
                                        <p:tgtEl>
                                          <p:spTgt spid="12"/>
                                        </p:tgtEl>
                                        <p:attrNameLst>
                                          <p:attrName>ppt_y</p:attrName>
                                        </p:attrNameLst>
                                      </p:cBhvr>
                                      <p:tavLst>
                                        <p:tav tm="0">
                                          <p:val>
                                            <p:strVal val="ppt_y"/>
                                          </p:val>
                                        </p:tav>
                                        <p:tav tm="100000">
                                          <p:val>
                                            <p:strVal val="ppt_y+.1"/>
                                          </p:val>
                                        </p:tav>
                                      </p:tavLst>
                                    </p:anim>
                                    <p:set>
                                      <p:cBhvr>
                                        <p:cTn id="9"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355183113"/>
              </p:ext>
            </p:extLst>
          </p:nvPr>
        </p:nvGraphicFramePr>
        <p:xfrm>
          <a:off x="2032267" y="1900823"/>
          <a:ext cx="9649981" cy="3749040"/>
        </p:xfrm>
        <a:graphic>
          <a:graphicData uri="http://schemas.openxmlformats.org/drawingml/2006/table">
            <a:tbl>
              <a:tblPr firstRow="1" bandRow="1">
                <a:tableStyleId>{5C22544A-7EE6-4342-B048-85BDC9FD1C3A}</a:tableStyleId>
              </a:tblPr>
              <a:tblGrid>
                <a:gridCol w="1718451">
                  <a:extLst>
                    <a:ext uri="{9D8B030D-6E8A-4147-A177-3AD203B41FA5}">
                      <a16:colId xmlns:a16="http://schemas.microsoft.com/office/drawing/2014/main" val="3966072766"/>
                    </a:ext>
                  </a:extLst>
                </a:gridCol>
                <a:gridCol w="793153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7E3AEB45-A42D-4C99-91B1-2BFE9FA0FCC1}"/>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a16="http://schemas.microsoft.com/office/drawing/2014/main" id="{10C31E39-1C1E-4D69-A9D8-E0E3F8880EFD}"/>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a16="http://schemas.microsoft.com/office/drawing/2014/main" id="{904DD030-8CE9-44F4-AD61-0A4460F5B9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6651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13" name="TextBox 12">
            <a:extLst>
              <a:ext uri="{FF2B5EF4-FFF2-40B4-BE49-F238E27FC236}">
                <a16:creationId xmlns:a16="http://schemas.microsoft.com/office/drawing/2014/main" id="{18751BAD-F82C-4D1C-B5FA-78068D6E4437}"/>
              </a:ext>
            </a:extLst>
          </p:cNvPr>
          <p:cNvSpPr txBox="1"/>
          <p:nvPr/>
        </p:nvSpPr>
        <p:spPr>
          <a:xfrm>
            <a:off x="2032268" y="183868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5.1.</a:t>
            </a:r>
          </a:p>
          <a:p>
            <a:r>
              <a:rPr lang="en-US" b="1" dirty="0">
                <a:latin typeface="Times New Roman" panose="02020603050405020304" pitchFamily="18" charset="0"/>
                <a:cs typeface="Times New Roman" panose="02020603050405020304" pitchFamily="18" charset="0"/>
              </a:rPr>
              <a:t>Motivational Framework</a:t>
            </a:r>
          </a:p>
        </p:txBody>
      </p:sp>
      <p:pic>
        <p:nvPicPr>
          <p:cNvPr id="14" name="Picture 13">
            <a:extLst>
              <a:ext uri="{FF2B5EF4-FFF2-40B4-BE49-F238E27FC236}">
                <a16:creationId xmlns:a16="http://schemas.microsoft.com/office/drawing/2014/main" id="{F65FAE86-D3FE-4588-9ACA-172D416A5894}"/>
              </a:ext>
            </a:extLst>
          </p:cNvPr>
          <p:cNvPicPr>
            <a:picLocks noChangeAspect="1"/>
          </p:cNvPicPr>
          <p:nvPr/>
        </p:nvPicPr>
        <p:blipFill>
          <a:blip r:embed="rId7"/>
          <a:stretch>
            <a:fillRect/>
          </a:stretch>
        </p:blipFill>
        <p:spPr>
          <a:xfrm>
            <a:off x="5830957" y="2485730"/>
            <a:ext cx="5709303" cy="3238865"/>
          </a:xfrm>
          <a:prstGeom prst="rect">
            <a:avLst/>
          </a:prstGeom>
        </p:spPr>
      </p:pic>
      <p:sp>
        <p:nvSpPr>
          <p:cNvPr id="16" name="TextBox 15">
            <a:extLst>
              <a:ext uri="{FF2B5EF4-FFF2-40B4-BE49-F238E27FC236}">
                <a16:creationId xmlns:a16="http://schemas.microsoft.com/office/drawing/2014/main" id="{2652A4CF-6C88-4AF9-90EC-48668073507B}"/>
              </a:ext>
            </a:extLst>
          </p:cNvPr>
          <p:cNvSpPr txBox="1"/>
          <p:nvPr/>
        </p:nvSpPr>
        <p:spPr>
          <a:xfrm>
            <a:off x="1874165" y="2646657"/>
            <a:ext cx="3651992" cy="2862322"/>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grpSp>
        <p:nvGrpSpPr>
          <p:cNvPr id="15" name="Group 14">
            <a:extLst>
              <a:ext uri="{FF2B5EF4-FFF2-40B4-BE49-F238E27FC236}">
                <a16:creationId xmlns:a16="http://schemas.microsoft.com/office/drawing/2014/main" id="{F7A727D0-2938-41D1-84D6-B66E3BFA537C}"/>
              </a:ext>
            </a:extLst>
          </p:cNvPr>
          <p:cNvGrpSpPr/>
          <p:nvPr/>
        </p:nvGrpSpPr>
        <p:grpSpPr>
          <a:xfrm>
            <a:off x="130614" y="576828"/>
            <a:ext cx="7604660" cy="536288"/>
            <a:chOff x="130614" y="576828"/>
            <a:chExt cx="7604660" cy="536288"/>
          </a:xfrm>
        </p:grpSpPr>
        <p:sp>
          <p:nvSpPr>
            <p:cNvPr id="17" name="TextBox 16">
              <a:extLst>
                <a:ext uri="{FF2B5EF4-FFF2-40B4-BE49-F238E27FC236}">
                  <a16:creationId xmlns:a16="http://schemas.microsoft.com/office/drawing/2014/main" id="{5DD3E010-C14D-4269-8D17-14EDC548440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8" name="Rectangle 17">
              <a:extLst>
                <a:ext uri="{FF2B5EF4-FFF2-40B4-BE49-F238E27FC236}">
                  <a16:creationId xmlns:a16="http://schemas.microsoft.com/office/drawing/2014/main" id="{0FCE1B05-7E2E-44FE-BA93-6387CED2252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25873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12" name="Group 11">
            <a:extLst>
              <a:ext uri="{FF2B5EF4-FFF2-40B4-BE49-F238E27FC236}">
                <a16:creationId xmlns:a16="http://schemas.microsoft.com/office/drawing/2014/main" id="{49EA52BE-C8D9-4508-A66A-711E4F07FAFA}"/>
              </a:ext>
            </a:extLst>
          </p:cNvPr>
          <p:cNvGrpSpPr/>
          <p:nvPr/>
        </p:nvGrpSpPr>
        <p:grpSpPr>
          <a:xfrm>
            <a:off x="2072651" y="1834059"/>
            <a:ext cx="9824377" cy="4120603"/>
            <a:chOff x="2072651" y="1834059"/>
            <a:chExt cx="9824377" cy="4120603"/>
          </a:xfrm>
        </p:grpSpPr>
        <p:sp>
          <p:nvSpPr>
            <p:cNvPr id="16" name="TextBox 15">
              <a:extLst>
                <a:ext uri="{FF2B5EF4-FFF2-40B4-BE49-F238E27FC236}">
                  <a16:creationId xmlns:a16="http://schemas.microsoft.com/office/drawing/2014/main" id="{2652A4CF-6C88-4AF9-90EC-48668073507B}"/>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a16="http://schemas.microsoft.com/office/drawing/2014/main" id="{F76EDAF7-6E38-49D0-8D56-8CA1937F3E1B}"/>
                </a:ext>
              </a:extLst>
            </p:cNvPr>
            <p:cNvPicPr>
              <a:picLocks noChangeAspect="1"/>
            </p:cNvPicPr>
            <p:nvPr/>
          </p:nvPicPr>
          <p:blipFill>
            <a:blip r:embed="rId7"/>
            <a:stretch>
              <a:fillRect/>
            </a:stretch>
          </p:blipFill>
          <p:spPr>
            <a:xfrm>
              <a:off x="6748582" y="1834059"/>
              <a:ext cx="5148446" cy="4120603"/>
            </a:xfrm>
            <a:prstGeom prst="rect">
              <a:avLst/>
            </a:prstGeom>
          </p:spPr>
        </p:pic>
      </p:grpSp>
      <p:grpSp>
        <p:nvGrpSpPr>
          <p:cNvPr id="14" name="Group 13">
            <a:extLst>
              <a:ext uri="{FF2B5EF4-FFF2-40B4-BE49-F238E27FC236}">
                <a16:creationId xmlns:a16="http://schemas.microsoft.com/office/drawing/2014/main" id="{B6C57723-3472-402D-96B6-1A0A030B3EA9}"/>
              </a:ext>
            </a:extLst>
          </p:cNvPr>
          <p:cNvGrpSpPr/>
          <p:nvPr/>
        </p:nvGrpSpPr>
        <p:grpSpPr>
          <a:xfrm>
            <a:off x="130614" y="576828"/>
            <a:ext cx="7604660" cy="536288"/>
            <a:chOff x="130614" y="576828"/>
            <a:chExt cx="7604660" cy="536288"/>
          </a:xfrm>
        </p:grpSpPr>
        <p:sp>
          <p:nvSpPr>
            <p:cNvPr id="15" name="TextBox 14">
              <a:extLst>
                <a:ext uri="{FF2B5EF4-FFF2-40B4-BE49-F238E27FC236}">
                  <a16:creationId xmlns:a16="http://schemas.microsoft.com/office/drawing/2014/main" id="{0B3FE260-2107-4D08-8ACF-C8D8297E0FC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7" name="Rectangle 16">
              <a:extLst>
                <a:ext uri="{FF2B5EF4-FFF2-40B4-BE49-F238E27FC236}">
                  <a16:creationId xmlns:a16="http://schemas.microsoft.com/office/drawing/2014/main" id="{A6A64E92-6439-4C16-A256-346EC97C101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266160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62348"/>
            <a:ext cx="9902229" cy="1672548"/>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57759278"/>
              </p:ext>
            </p:extLst>
          </p:nvPr>
        </p:nvGraphicFramePr>
        <p:xfrm>
          <a:off x="2032268" y="2157877"/>
          <a:ext cx="9902229" cy="3749040"/>
        </p:xfrm>
        <a:graphic>
          <a:graphicData uri="http://schemas.openxmlformats.org/drawingml/2006/table">
            <a:tbl>
              <a:tblPr firstRow="1" bandRow="1">
                <a:tableStyleId>{5C22544A-7EE6-4342-B048-85BDC9FD1C3A}</a:tableStyleId>
              </a:tblPr>
              <a:tblGrid>
                <a:gridCol w="1475346">
                  <a:extLst>
                    <a:ext uri="{9D8B030D-6E8A-4147-A177-3AD203B41FA5}">
                      <a16:colId xmlns:a16="http://schemas.microsoft.com/office/drawing/2014/main" val="3966072766"/>
                    </a:ext>
                  </a:extLst>
                </a:gridCol>
                <a:gridCol w="842688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41E6A7B8-342A-4577-AE76-80FD689ACE37}"/>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F250777-7563-4486-BBA6-A16DDA0BB8B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5F3A4D59-EA2D-47E3-BBC7-2AE24556DD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78575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03304"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F95FA32F-5114-4960-9FA3-AD9624E40CF1}"/>
              </a:ext>
            </a:extLst>
          </p:cNvPr>
          <p:cNvGrpSpPr/>
          <p:nvPr/>
        </p:nvGrpSpPr>
        <p:grpSpPr>
          <a:xfrm>
            <a:off x="1726303" y="1941530"/>
            <a:ext cx="10058637" cy="3770157"/>
            <a:chOff x="1726303" y="1941530"/>
            <a:chExt cx="10058637" cy="3251937"/>
          </a:xfrm>
        </p:grpSpPr>
        <p:pic>
          <p:nvPicPr>
            <p:cNvPr id="10" name="Picture 9">
              <a:extLst>
                <a:ext uri="{FF2B5EF4-FFF2-40B4-BE49-F238E27FC236}">
                  <a16:creationId xmlns:a16="http://schemas.microsoft.com/office/drawing/2014/main" id="{C9158C3D-1AF0-4D72-B247-F120636FE958}"/>
                </a:ext>
              </a:extLst>
            </p:cNvPr>
            <p:cNvPicPr>
              <a:picLocks noChangeAspect="1"/>
            </p:cNvPicPr>
            <p:nvPr/>
          </p:nvPicPr>
          <p:blipFill>
            <a:blip r:embed="rId7"/>
            <a:stretch>
              <a:fillRect/>
            </a:stretch>
          </p:blipFill>
          <p:spPr>
            <a:xfrm>
              <a:off x="6228522" y="1941530"/>
              <a:ext cx="5556418" cy="3251937"/>
            </a:xfrm>
            <a:prstGeom prst="rect">
              <a:avLst/>
            </a:prstGeom>
          </p:spPr>
        </p:pic>
        <p:sp>
          <p:nvSpPr>
            <p:cNvPr id="14" name="TextBox 13">
              <a:extLst>
                <a:ext uri="{FF2B5EF4-FFF2-40B4-BE49-F238E27FC236}">
                  <a16:creationId xmlns:a16="http://schemas.microsoft.com/office/drawing/2014/main" id="{6FB11589-EB90-434E-B69E-28AF8EDEACCD}"/>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grpSp>
        <p:nvGrpSpPr>
          <p:cNvPr id="16" name="Group 15">
            <a:extLst>
              <a:ext uri="{FF2B5EF4-FFF2-40B4-BE49-F238E27FC236}">
                <a16:creationId xmlns:a16="http://schemas.microsoft.com/office/drawing/2014/main" id="{DCB998E6-7A98-45B6-9D9F-802D1616B7A9}"/>
              </a:ext>
            </a:extLst>
          </p:cNvPr>
          <p:cNvGrpSpPr/>
          <p:nvPr/>
        </p:nvGrpSpPr>
        <p:grpSpPr>
          <a:xfrm>
            <a:off x="227418" y="538136"/>
            <a:ext cx="9958563" cy="550723"/>
            <a:chOff x="-87935" y="112380"/>
            <a:chExt cx="8540546" cy="550723"/>
          </a:xfrm>
        </p:grpSpPr>
        <p:sp>
          <p:nvSpPr>
            <p:cNvPr id="17" name="TextBox 16">
              <a:extLst>
                <a:ext uri="{FF2B5EF4-FFF2-40B4-BE49-F238E27FC236}">
                  <a16:creationId xmlns:a16="http://schemas.microsoft.com/office/drawing/2014/main" id="{13C87A96-0339-4637-BC6F-B6454C533D98}"/>
                </a:ext>
              </a:extLst>
            </p:cNvPr>
            <p:cNvSpPr txBox="1"/>
            <p:nvPr/>
          </p:nvSpPr>
          <p:spPr>
            <a:xfrm>
              <a:off x="1997892" y="139883"/>
              <a:ext cx="64547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00D90ABE-9C39-407B-8E95-0D1DC0EB8313}"/>
                </a:ext>
              </a:extLst>
            </p:cNvPr>
            <p:cNvSpPr/>
            <p:nvPr/>
          </p:nvSpPr>
          <p:spPr>
            <a:xfrm>
              <a:off x="-87935" y="112380"/>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78786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8"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2- The Human Relations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2837542"/>
              </p:ext>
            </p:extLst>
          </p:nvPr>
        </p:nvGraphicFramePr>
        <p:xfrm>
          <a:off x="2032267" y="2320388"/>
          <a:ext cx="9902228" cy="3188591"/>
        </p:xfrm>
        <a:graphic>
          <a:graphicData uri="http://schemas.openxmlformats.org/drawingml/2006/table">
            <a:tbl>
              <a:tblPr firstRow="1" bandRow="1">
                <a:tableStyleId>{5C22544A-7EE6-4342-B048-85BDC9FD1C3A}</a:tableStyleId>
              </a:tblPr>
              <a:tblGrid>
                <a:gridCol w="1433756">
                  <a:extLst>
                    <a:ext uri="{9D8B030D-6E8A-4147-A177-3AD203B41FA5}">
                      <a16:colId xmlns:a16="http://schemas.microsoft.com/office/drawing/2014/main" val="3966072766"/>
                    </a:ext>
                  </a:extLst>
                </a:gridCol>
                <a:gridCol w="846847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8ED51A93-C007-476E-AC00-1EF1D508FDF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7D2EA22-0568-4FCF-BA43-B8C15BAEB63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72B6F04E-AFB3-4636-B0C8-E95B20392A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17153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7" y="1330748"/>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  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A29036F-92FD-4A64-A63C-164CDA3CF5A6}"/>
              </a:ext>
            </a:extLst>
          </p:cNvPr>
          <p:cNvSpPr txBox="1"/>
          <p:nvPr/>
        </p:nvSpPr>
        <p:spPr>
          <a:xfrm>
            <a:off x="1906142" y="1863378"/>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Individual differences </a:t>
            </a:r>
            <a:r>
              <a:rPr lang="en-US" sz="1800" b="0" i="0" dirty="0">
                <a:solidFill>
                  <a:srgbClr val="0A1F61"/>
                </a:solidFill>
                <a:latin typeface="Times New Roman" panose="02020603050405020304" pitchFamily="18" charset="0"/>
                <a:cs typeface="Times New Roman" panose="02020603050405020304" pitchFamily="18" charset="0"/>
              </a:rPr>
              <a:t>play a key role </a:t>
            </a:r>
            <a:r>
              <a:rPr lang="en-US" sz="1800" b="0" i="0" dirty="0">
                <a:solidFill>
                  <a:schemeClr val="tx1"/>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People have different </a:t>
            </a:r>
            <a:r>
              <a:rPr lang="en-US" sz="1800" b="0" i="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18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 Because of </a:t>
            </a:r>
            <a:r>
              <a:rPr lang="en-US" sz="1800" b="0" i="0" dirty="0">
                <a:solidFill>
                  <a:srgbClr val="0A1F61"/>
                </a:solidFill>
                <a:latin typeface="Times New Roman" panose="02020603050405020304" pitchFamily="18" charset="0"/>
                <a:cs typeface="Times New Roman" panose="02020603050405020304" pitchFamily="18" charset="0"/>
              </a:rPr>
              <a:t>these </a:t>
            </a:r>
            <a:r>
              <a:rPr lang="en-US" dirty="0">
                <a:solidFill>
                  <a:srgbClr val="0A1F61"/>
                </a:solidFill>
                <a:latin typeface="Times New Roman" panose="02020603050405020304" pitchFamily="18" charset="0"/>
                <a:cs typeface="Times New Roman" panose="02020603050405020304" pitchFamily="18" charset="0"/>
              </a:rPr>
              <a:t>huge</a:t>
            </a:r>
            <a:r>
              <a:rPr lang="en-US" sz="1800" b="0" i="0" dirty="0">
                <a:solidFill>
                  <a:srgbClr val="0A1F61"/>
                </a:solidFill>
                <a:latin typeface="Times New Roman" panose="02020603050405020304" pitchFamily="18" charset="0"/>
                <a:cs typeface="Times New Roman" panose="02020603050405020304" pitchFamily="18" charset="0"/>
              </a:rPr>
              <a:t> differences, </a:t>
            </a:r>
            <a:r>
              <a:rPr lang="en-US" sz="1800" b="0" i="0" dirty="0">
                <a:solidFill>
                  <a:schemeClr val="tx1"/>
                </a:solidFill>
                <a:latin typeface="Times New Roman" panose="02020603050405020304" pitchFamily="18" charset="0"/>
                <a:cs typeface="Times New Roman" panose="02020603050405020304" pitchFamily="18" charset="0"/>
              </a:rPr>
              <a:t>there is </a:t>
            </a:r>
            <a:r>
              <a:rPr lang="en-US" sz="1800" b="0" i="0"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sz="1800" b="0" i="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Nancy:“</a:t>
            </a:r>
            <a:r>
              <a:rPr lang="en-US" sz="1800" b="0" i="1" dirty="0" err="1">
                <a:solidFill>
                  <a:schemeClr val="tx1"/>
                </a:solidFill>
                <a:latin typeface="Times New Roman" panose="02020603050405020304" pitchFamily="18" charset="0"/>
                <a:cs typeface="Times New Roman" panose="02020603050405020304" pitchFamily="18" charset="0"/>
              </a:rPr>
              <a:t>I</a:t>
            </a:r>
            <a:r>
              <a:rPr lang="en-US" sz="1800" b="0" i="1" dirty="0">
                <a:solidFill>
                  <a:schemeClr val="tx1"/>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Chris:“</a:t>
            </a:r>
            <a:r>
              <a:rPr lang="en-US" sz="1800" b="0" i="1" dirty="0" err="1">
                <a:solidFill>
                  <a:schemeClr val="tx1"/>
                </a:solidFill>
                <a:latin typeface="Times New Roman" panose="02020603050405020304" pitchFamily="18" charset="0"/>
                <a:cs typeface="Times New Roman" panose="02020603050405020304" pitchFamily="18" charset="0"/>
              </a:rPr>
              <a:t>Well</a:t>
            </a:r>
            <a:r>
              <a:rPr lang="en-US" sz="1800" b="0" i="1" dirty="0">
                <a:solidFill>
                  <a:schemeClr val="tx1"/>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1800" b="0" i="1"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This simple example highlights the fact that to motivate others, it is critical that you first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understand </a:t>
            </a:r>
            <a:r>
              <a:rPr lang="en-US" sz="1800" b="0" i="0" kern="1200" dirty="0">
                <a:solidFill>
                  <a:srgbClr val="0A1F61"/>
                </a:solidFill>
                <a:latin typeface="Times New Roman" panose="02020603050405020304" pitchFamily="18" charset="0"/>
                <a:ea typeface="+mn-ea"/>
                <a:cs typeface="Times New Roman" panose="02020603050405020304" pitchFamily="18" charset="0"/>
              </a:rPr>
              <a:t>what does and what does not motivate them</a:t>
            </a:r>
            <a:r>
              <a:rPr lang="en-US" sz="1800" b="0" i="0" kern="1200" dirty="0">
                <a:solidFill>
                  <a:schemeClr val="tx1"/>
                </a:solidFill>
                <a:latin typeface="Times New Roman" panose="02020603050405020304" pitchFamily="18" charset="0"/>
                <a:ea typeface="+mn-ea"/>
                <a:cs typeface="Times New Roman" panose="02020603050405020304" pitchFamily="18" charset="0"/>
              </a:rPr>
              <a:t>. Our Global Issues feature describes </a:t>
            </a:r>
            <a:r>
              <a:rPr lang="en-US" sz="1800" b="0" i="0" kern="1200" dirty="0">
                <a:solidFill>
                  <a:srgbClr val="0A1F61"/>
                </a:solidFill>
                <a:latin typeface="Times New Roman" panose="02020603050405020304" pitchFamily="18" charset="0"/>
                <a:ea typeface="+mn-ea"/>
                <a:cs typeface="Times New Roman" panose="02020603050405020304" pitchFamily="18" charset="0"/>
              </a:rPr>
              <a:t>how differences between people also extend to cultural differences as well.</a:t>
            </a:r>
          </a:p>
        </p:txBody>
      </p:sp>
      <p:grpSp>
        <p:nvGrpSpPr>
          <p:cNvPr id="12" name="Group 11">
            <a:extLst>
              <a:ext uri="{FF2B5EF4-FFF2-40B4-BE49-F238E27FC236}">
                <a16:creationId xmlns:a16="http://schemas.microsoft.com/office/drawing/2014/main" id="{D0C9504D-8446-4C09-9EE5-050F6D659B4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378E61F-4956-4C1B-B32C-922D15D3206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C1B05A27-E1DB-4CC2-852A-F16C5C691C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900478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3"/>
                                        </p:tgtEl>
                                        <p:attrNameLst>
                                          <p:attrName>ppt_x</p:attrName>
                                        </p:attrNameLst>
                                      </p:cBhvr>
                                      <p:tavLst>
                                        <p:tav tm="0">
                                          <p:val>
                                            <p:strVal val="ppt_x"/>
                                          </p:val>
                                        </p:tav>
                                        <p:tav tm="100000">
                                          <p:val>
                                            <p:strVal val="ppt_x"/>
                                          </p:val>
                                        </p:tav>
                                      </p:tavLst>
                                    </p:anim>
                                    <p:anim calcmode="lin" valueType="num">
                                      <p:cBhvr additive="base">
                                        <p:cTn id="7" dur="500"/>
                                        <p:tgtEl>
                                          <p:spTgt spid="13"/>
                                        </p:tgtEl>
                                        <p:attrNameLst>
                                          <p:attrName>ppt_y</p:attrName>
                                        </p:attrNameLst>
                                      </p:cBhvr>
                                      <p:tavLst>
                                        <p:tav tm="0">
                                          <p:val>
                                            <p:strVal val="ppt_y"/>
                                          </p:val>
                                        </p:tav>
                                        <p:tav tm="100000">
                                          <p:val>
                                            <p:strVal val="1+ppt_h/2"/>
                                          </p:val>
                                        </p:tav>
                                      </p:tavLst>
                                    </p:anim>
                                    <p:set>
                                      <p:cBhvr>
                                        <p:cTn id="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83EF3C4-4CD8-46CB-A4B2-2B0DB7A958C8}"/>
              </a:ext>
            </a:extLst>
          </p:cNvPr>
          <p:cNvSpPr txBox="1"/>
          <p:nvPr/>
        </p:nvSpPr>
        <p:spPr>
          <a:xfrm>
            <a:off x="1874165" y="1989928"/>
            <a:ext cx="9428884" cy="3139321"/>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The starting point for motivated employees </a:t>
            </a:r>
            <a:r>
              <a:rPr lang="en-US" sz="1800" b="0" i="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algn="just"/>
            <a:r>
              <a:rPr lang="en-US" sz="1800" b="0" i="0" kern="1200" dirty="0">
                <a:solidFill>
                  <a:srgbClr val="C00000"/>
                </a:solidFill>
                <a:latin typeface="Times New Roman" panose="02020603050405020304" pitchFamily="18" charset="0"/>
                <a:ea typeface="+mn-ea"/>
                <a:cs typeface="Times New Roman" panose="02020603050405020304" pitchFamily="18" charset="0"/>
              </a:rPr>
              <a:t>Ex.  </a:t>
            </a:r>
            <a:r>
              <a:rPr lang="en-US" sz="1800" b="0" i="1" kern="1200" dirty="0">
                <a:solidFill>
                  <a:schemeClr val="tx1"/>
                </a:solidFill>
                <a:latin typeface="Times New Roman" panose="02020603050405020304" pitchFamily="18" charset="0"/>
                <a:ea typeface="+mn-ea"/>
                <a:cs typeface="Times New Roman" panose="02020603050405020304" pitchFamily="18" charset="0"/>
              </a:rPr>
              <a:t>A job requiring </a:t>
            </a:r>
            <a:r>
              <a:rPr lang="en-US" sz="1800" b="0" i="1" kern="1200" dirty="0">
                <a:solidFill>
                  <a:srgbClr val="0A1F61"/>
                </a:solidFill>
                <a:latin typeface="Times New Roman" panose="02020603050405020304" pitchFamily="18" charset="0"/>
                <a:ea typeface="+mn-ea"/>
                <a:cs typeface="Times New Roman" panose="02020603050405020304" pitchFamily="18" charset="0"/>
              </a:rPr>
              <a:t>high-quality work </a:t>
            </a:r>
            <a:r>
              <a:rPr lang="en-US" sz="1800" b="0" i="1" kern="1200" dirty="0">
                <a:solidFill>
                  <a:schemeClr val="tx1"/>
                </a:solidFill>
                <a:latin typeface="Times New Roman" panose="02020603050405020304" pitchFamily="18" charset="0"/>
                <a:ea typeface="+mn-ea"/>
                <a:cs typeface="Times New Roman" panose="02020603050405020304" pitchFamily="18" charset="0"/>
              </a:rPr>
              <a:t>will not be as motivating to someone who lacks attention to detail as it </a:t>
            </a:r>
            <a:r>
              <a:rPr lang="en-US" sz="1800" b="0" i="1" kern="1200" dirty="0">
                <a:solidFill>
                  <a:srgbClr val="0A1F61"/>
                </a:solidFill>
                <a:latin typeface="Times New Roman" panose="02020603050405020304" pitchFamily="18" charset="0"/>
                <a:ea typeface="+mn-ea"/>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 In your own career, finding a job that has the potential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fulfill your needs, meet your goals, and complement your attitudes </a:t>
            </a:r>
            <a:r>
              <a:rPr lang="en-US" sz="1800" b="0" i="0" kern="1200" dirty="0">
                <a:solidFill>
                  <a:schemeClr val="tx1"/>
                </a:solidFill>
                <a:latin typeface="Times New Roman" panose="02020603050405020304" pitchFamily="18" charset="0"/>
                <a:ea typeface="+mn-ea"/>
                <a:cs typeface="Times New Roman" panose="02020603050405020304" pitchFamily="18" charset="0"/>
              </a:rPr>
              <a:t>can help you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maintain your motivation as well</a:t>
            </a:r>
            <a:r>
              <a:rPr lang="en-US" sz="1800" b="0" i="0"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 Task-specific self-efficacy </a:t>
            </a:r>
            <a:r>
              <a:rPr lang="en-US" sz="1800" b="0" i="0" kern="1200" dirty="0">
                <a:solidFill>
                  <a:schemeClr val="tx1"/>
                </a:solidFill>
                <a:latin typeface="Times New Roman" panose="02020603050405020304" pitchFamily="18" charset="0"/>
                <a:ea typeface="+mn-ea"/>
                <a:cs typeface="Times New Roman" panose="02020603050405020304" pitchFamily="18" charset="0"/>
              </a:rPr>
              <a:t>is a person’s </a:t>
            </a:r>
            <a:r>
              <a:rPr lang="en-US" sz="1800" b="0" i="0" kern="1200" dirty="0">
                <a:solidFill>
                  <a:srgbClr val="0A1F61"/>
                </a:solidFill>
                <a:latin typeface="Times New Roman" panose="02020603050405020304" pitchFamily="18" charset="0"/>
                <a:ea typeface="+mn-ea"/>
                <a:cs typeface="Times New Roman" panose="02020603050405020304" pitchFamily="18" charset="0"/>
              </a:rPr>
              <a:t>beliefs in his or her capabilities </a:t>
            </a:r>
            <a:r>
              <a:rPr lang="en-US" sz="1800" b="0" i="0" kern="1200" dirty="0">
                <a:solidFill>
                  <a:schemeClr val="tx1"/>
                </a:solidFill>
                <a:latin typeface="Times New Roman" panose="02020603050405020304" pitchFamily="18" charset="0"/>
                <a:ea typeface="+mn-ea"/>
                <a:cs typeface="Times New Roman" panose="02020603050405020304" pitchFamily="18" charset="0"/>
              </a:rPr>
              <a:t>to do what is required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accomplish a specific task</a:t>
            </a:r>
          </a:p>
        </p:txBody>
      </p:sp>
      <p:grpSp>
        <p:nvGrpSpPr>
          <p:cNvPr id="12" name="Group 11">
            <a:extLst>
              <a:ext uri="{FF2B5EF4-FFF2-40B4-BE49-F238E27FC236}">
                <a16:creationId xmlns:a16="http://schemas.microsoft.com/office/drawing/2014/main" id="{9DE4FD2E-8460-410E-8065-B567C6AA871C}"/>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A0D381B5-883B-46AA-95ED-DBF06FE1ED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B90AD96F-4CB2-4C8D-9483-B9863A9A49E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19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3"/>
                                        </p:tgtEl>
                                        <p:attrNameLst>
                                          <p:attrName>ppt_x</p:attrName>
                                        </p:attrNameLst>
                                      </p:cBhvr>
                                      <p:tavLst>
                                        <p:tav tm="0">
                                          <p:val>
                                            <p:strVal val="ppt_x"/>
                                          </p:val>
                                        </p:tav>
                                        <p:tav tm="100000">
                                          <p:val>
                                            <p:strVal val="ppt_x"/>
                                          </p:val>
                                        </p:tav>
                                      </p:tavLst>
                                    </p:anim>
                                    <p:anim calcmode="lin" valueType="num">
                                      <p:cBhvr additive="base">
                                        <p:cTn id="7" dur="500"/>
                                        <p:tgtEl>
                                          <p:spTgt spid="13"/>
                                        </p:tgtEl>
                                        <p:attrNameLst>
                                          <p:attrName>ppt_y</p:attrName>
                                        </p:attrNameLst>
                                      </p:cBhvr>
                                      <p:tavLst>
                                        <p:tav tm="0">
                                          <p:val>
                                            <p:strVal val="ppt_y"/>
                                          </p:val>
                                        </p:tav>
                                        <p:tav tm="100000">
                                          <p:val>
                                            <p:strVal val="1+ppt_h/2"/>
                                          </p:val>
                                        </p:tav>
                                      </p:tavLst>
                                    </p:anim>
                                    <p:set>
                                      <p:cBhvr>
                                        <p:cTn id="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45010782"/>
              </p:ext>
            </p:extLst>
          </p:nvPr>
        </p:nvGraphicFramePr>
        <p:xfrm>
          <a:off x="1874165" y="1838689"/>
          <a:ext cx="10052792" cy="3749040"/>
        </p:xfrm>
        <a:graphic>
          <a:graphicData uri="http://schemas.openxmlformats.org/drawingml/2006/table">
            <a:tbl>
              <a:tblPr firstRow="1" bandRow="1">
                <a:tableStyleId>{5C22544A-7EE6-4342-B048-85BDC9FD1C3A}</a:tableStyleId>
              </a:tblPr>
              <a:tblGrid>
                <a:gridCol w="1385870">
                  <a:extLst>
                    <a:ext uri="{9D8B030D-6E8A-4147-A177-3AD203B41FA5}">
                      <a16:colId xmlns:a16="http://schemas.microsoft.com/office/drawing/2014/main" val="3966072766"/>
                    </a:ext>
                  </a:extLst>
                </a:gridCol>
                <a:gridCol w="866692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055692D5-2850-4515-AD5B-5AED32106D1F}"/>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629AFD10-21C0-4E8B-AA42-8C902FDC810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2E82870F-47E4-48B1-A697-42251F8204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9999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421992"/>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a:p>
            <a:pPr algn="just">
              <a:lnSpc>
                <a:spcPct val="150000"/>
              </a:lnSpc>
            </a:pPr>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196419771"/>
              </p:ext>
            </p:extLst>
          </p:nvPr>
        </p:nvGraphicFramePr>
        <p:xfrm>
          <a:off x="1874165" y="2052601"/>
          <a:ext cx="9902229" cy="3749040"/>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noFill/>
                  </a:tcPr>
                </a:tc>
                <a:tc>
                  <a:txBody>
                    <a:body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1B307299-9F33-4E18-A36C-1F5D4BC14D73}"/>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36535823-40A2-4A8E-BE86-66EBF4A3CF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F53DCE37-34CC-44EA-AA54-66D63CD29BA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7559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092952484"/>
              </p:ext>
            </p:extLst>
          </p:nvPr>
        </p:nvGraphicFramePr>
        <p:xfrm>
          <a:off x="1874165" y="2336154"/>
          <a:ext cx="9902229" cy="3538095"/>
        </p:xfrm>
        <a:graphic>
          <a:graphicData uri="http://schemas.openxmlformats.org/drawingml/2006/table">
            <a:tbl>
              <a:tblPr firstRow="1" bandRow="1">
                <a:tableStyleId>{5C22544A-7EE6-4342-B048-85BDC9FD1C3A}</a:tableStyleId>
              </a:tblPr>
              <a:tblGrid>
                <a:gridCol w="1534812">
                  <a:extLst>
                    <a:ext uri="{9D8B030D-6E8A-4147-A177-3AD203B41FA5}">
                      <a16:colId xmlns:a16="http://schemas.microsoft.com/office/drawing/2014/main" val="3966072766"/>
                    </a:ext>
                  </a:extLst>
                </a:gridCol>
                <a:gridCol w="8367417">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E3B5F830-3A02-4177-BF64-DE0087F597B5}"/>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5AF2D461-2505-44CB-A4A2-15F95677D39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AD9E6B5-3CC9-4B24-B59A-5EC31D65EC5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7697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369332"/>
          </a:xfrm>
          <a:prstGeom prst="rect">
            <a:avLst/>
          </a:prstGeom>
          <a:noFill/>
        </p:spPr>
        <p:txBody>
          <a:bodyPr wrap="square">
            <a:spAutoFit/>
          </a:bodyPr>
          <a:lstStyle/>
          <a:p>
            <a:r>
              <a:rPr lang="en-US" b="1" dirty="0">
                <a:solidFill>
                  <a:srgbClr val="C1510A"/>
                </a:solidFill>
                <a:effectLst/>
                <a:latin typeface="Times New Roman" panose="02020603050405020304" pitchFamily="18" charset="0"/>
                <a:cs typeface="Times New Roman" panose="02020603050405020304" pitchFamily="18" charset="0"/>
              </a:rPr>
              <a:t>1- The Hierarchy of Needs</a:t>
            </a:r>
          </a:p>
        </p:txBody>
      </p:sp>
      <p:pic>
        <p:nvPicPr>
          <p:cNvPr id="10" name="Picture 9">
            <a:extLst>
              <a:ext uri="{FF2B5EF4-FFF2-40B4-BE49-F238E27FC236}">
                <a16:creationId xmlns:a16="http://schemas.microsoft.com/office/drawing/2014/main" id="{5F1EFB1B-DDD8-4168-9678-C4ECF0605352}"/>
              </a:ext>
            </a:extLst>
          </p:cNvPr>
          <p:cNvPicPr>
            <a:picLocks noChangeAspect="1"/>
          </p:cNvPicPr>
          <p:nvPr/>
        </p:nvPicPr>
        <p:blipFill>
          <a:blip r:embed="rId7"/>
          <a:stretch>
            <a:fillRect/>
          </a:stretch>
        </p:blipFill>
        <p:spPr>
          <a:xfrm>
            <a:off x="5406887" y="2204821"/>
            <a:ext cx="6608363" cy="3519773"/>
          </a:xfrm>
          <a:prstGeom prst="rect">
            <a:avLst/>
          </a:prstGeom>
        </p:spPr>
      </p:pic>
      <p:sp>
        <p:nvSpPr>
          <p:cNvPr id="15" name="TextBox 14">
            <a:extLst>
              <a:ext uri="{FF2B5EF4-FFF2-40B4-BE49-F238E27FC236}">
                <a16:creationId xmlns:a16="http://schemas.microsoft.com/office/drawing/2014/main" id="{51E28DDE-9C02-491A-800E-FD8115EDB57B}"/>
              </a:ext>
            </a:extLst>
          </p:cNvPr>
          <p:cNvSpPr txBox="1"/>
          <p:nvPr/>
        </p:nvSpPr>
        <p:spPr>
          <a:xfrm>
            <a:off x="1962774" y="2389488"/>
            <a:ext cx="3401123"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5.2.</a:t>
            </a:r>
          </a:p>
          <a:p>
            <a:r>
              <a:rPr lang="en-US" b="1" dirty="0">
                <a:latin typeface="Times New Roman" panose="02020603050405020304" pitchFamily="18" charset="0"/>
                <a:cs typeface="Times New Roman" panose="02020603050405020304" pitchFamily="18" charset="0"/>
              </a:rPr>
              <a:t>The Hierarchy of Needs</a:t>
            </a:r>
          </a:p>
          <a:p>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grpSp>
        <p:nvGrpSpPr>
          <p:cNvPr id="14" name="Group 13">
            <a:extLst>
              <a:ext uri="{FF2B5EF4-FFF2-40B4-BE49-F238E27FC236}">
                <a16:creationId xmlns:a16="http://schemas.microsoft.com/office/drawing/2014/main" id="{DD2B3379-AC44-4EFD-A7C9-1DE06AF7E3BC}"/>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D08A30BF-BFD9-47B2-B1AB-CA880266EE6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FC02E382-13E3-4953-BA31-2B681B5F0BA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973722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61005142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02789">
                  <a:extLst>
                    <a:ext uri="{9D8B030D-6E8A-4147-A177-3AD203B41FA5}">
                      <a16:colId xmlns:a16="http://schemas.microsoft.com/office/drawing/2014/main" val="3966072766"/>
                    </a:ext>
                  </a:extLst>
                </a:gridCol>
                <a:gridCol w="8895721">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0FE2062C-3298-4970-87E2-55E1BE73B900}"/>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7CD50F61-09A0-4FAF-B081-DF80BC54D17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3D10E701-4EFB-4791-BAA7-ABC4930EAE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9887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52419018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60246">
                  <a:extLst>
                    <a:ext uri="{9D8B030D-6E8A-4147-A177-3AD203B41FA5}">
                      <a16:colId xmlns:a16="http://schemas.microsoft.com/office/drawing/2014/main" val="3966072766"/>
                    </a:ext>
                  </a:extLst>
                </a:gridCol>
                <a:gridCol w="8838264">
                  <a:extLst>
                    <a:ext uri="{9D8B030D-6E8A-4147-A177-3AD203B41FA5}">
                      <a16:colId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D539449E-BD4E-41D6-9D78-49DBFA55335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C94C171-BE49-4EC9-A731-B62E94B4D62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136963B2-03D9-4DDE-80D0-26C5C36B10F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8108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15595791"/>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478635">
                  <a:extLst>
                    <a:ext uri="{9D8B030D-6E8A-4147-A177-3AD203B41FA5}">
                      <a16:colId xmlns:a16="http://schemas.microsoft.com/office/drawing/2014/main" val="3966072766"/>
                    </a:ext>
                  </a:extLst>
                </a:gridCol>
                <a:gridCol w="871987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a16="http://schemas.microsoft.com/office/drawing/2014/main" id="{264DAA23-6786-49A4-A7F7-C52866BF956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6B8FB917-2F7F-4178-90D0-BF8B055930E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0D94D7F6-540E-4B9C-96A1-8B9A35B4C6A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777157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22" name="Group 21">
            <a:extLst>
              <a:ext uri="{FF2B5EF4-FFF2-40B4-BE49-F238E27FC236}">
                <a16:creationId xmlns:a16="http://schemas.microsoft.com/office/drawing/2014/main" id="{E86EC86F-A24F-47F3-B4A5-71DBF3B12B6B}"/>
              </a:ext>
            </a:extLst>
          </p:cNvPr>
          <p:cNvGrpSpPr/>
          <p:nvPr/>
        </p:nvGrpSpPr>
        <p:grpSpPr>
          <a:xfrm>
            <a:off x="7113743" y="1958321"/>
            <a:ext cx="4809337" cy="3962055"/>
            <a:chOff x="7399428" y="1958321"/>
            <a:chExt cx="4523652" cy="3962055"/>
          </a:xfrm>
        </p:grpSpPr>
        <p:sp>
          <p:nvSpPr>
            <p:cNvPr id="15" name="TextBox 14">
              <a:extLst>
                <a:ext uri="{FF2B5EF4-FFF2-40B4-BE49-F238E27FC236}">
                  <a16:creationId xmlns:a16="http://schemas.microsoft.com/office/drawing/2014/main" id="{AF85B89B-D405-48C6-BBD1-F14609E92B6A}"/>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8" name="Picture 17">
              <a:extLst>
                <a:ext uri="{FF2B5EF4-FFF2-40B4-BE49-F238E27FC236}">
                  <a16:creationId xmlns:a16="http://schemas.microsoft.com/office/drawing/2014/main" id="{1D512B8F-6FFE-458F-B277-CEE0C57AA6E5}"/>
                </a:ext>
              </a:extLst>
            </p:cNvPr>
            <p:cNvPicPr>
              <a:picLocks noChangeAspect="1"/>
            </p:cNvPicPr>
            <p:nvPr/>
          </p:nvPicPr>
          <p:blipFill>
            <a:blip r:embed="rId7"/>
            <a:stretch>
              <a:fillRect/>
            </a:stretch>
          </p:blipFill>
          <p:spPr>
            <a:xfrm>
              <a:off x="7399428" y="1958321"/>
              <a:ext cx="4523652" cy="2017027"/>
            </a:xfrm>
            <a:prstGeom prst="rect">
              <a:avLst/>
            </a:prstGeom>
          </p:spPr>
        </p:pic>
      </p:grpSp>
      <p:grpSp>
        <p:nvGrpSpPr>
          <p:cNvPr id="21" name="Group 20">
            <a:extLst>
              <a:ext uri="{FF2B5EF4-FFF2-40B4-BE49-F238E27FC236}">
                <a16:creationId xmlns:a16="http://schemas.microsoft.com/office/drawing/2014/main" id="{1C708BD8-9AB1-43C9-891B-2A2F69970185}"/>
              </a:ext>
            </a:extLst>
          </p:cNvPr>
          <p:cNvGrpSpPr/>
          <p:nvPr/>
        </p:nvGrpSpPr>
        <p:grpSpPr>
          <a:xfrm>
            <a:off x="2011706" y="2255375"/>
            <a:ext cx="4972190" cy="3682331"/>
            <a:chOff x="2011706" y="2113183"/>
            <a:chExt cx="4523653" cy="3824524"/>
          </a:xfrm>
        </p:grpSpPr>
        <p:pic>
          <p:nvPicPr>
            <p:cNvPr id="10" name="Picture 9">
              <a:extLst>
                <a:ext uri="{FF2B5EF4-FFF2-40B4-BE49-F238E27FC236}">
                  <a16:creationId xmlns:a16="http://schemas.microsoft.com/office/drawing/2014/main" id="{63636BA1-899C-42EF-852E-D95D7FC3B4AA}"/>
                </a:ext>
              </a:extLst>
            </p:cNvPr>
            <p:cNvPicPr>
              <a:picLocks noChangeAspect="1"/>
            </p:cNvPicPr>
            <p:nvPr/>
          </p:nvPicPr>
          <p:blipFill>
            <a:blip r:embed="rId8"/>
            <a:stretch>
              <a:fillRect/>
            </a:stretch>
          </p:blipFill>
          <p:spPr>
            <a:xfrm>
              <a:off x="2148902" y="2113183"/>
              <a:ext cx="4249262" cy="1812964"/>
            </a:xfrm>
            <a:prstGeom prst="rect">
              <a:avLst/>
            </a:prstGeom>
            <a:solidFill>
              <a:srgbClr val="FF9518"/>
            </a:solidFill>
          </p:spPr>
        </p:pic>
        <p:sp>
          <p:nvSpPr>
            <p:cNvPr id="20" name="TextBox 19">
              <a:extLst>
                <a:ext uri="{FF2B5EF4-FFF2-40B4-BE49-F238E27FC236}">
                  <a16:creationId xmlns:a16="http://schemas.microsoft.com/office/drawing/2014/main" id="{F1917B69-B6C4-405F-B1C8-1209EA5CE495}"/>
                </a:ext>
              </a:extLst>
            </p:cNvPr>
            <p:cNvSpPr txBox="1"/>
            <p:nvPr/>
          </p:nvSpPr>
          <p:spPr>
            <a:xfrm>
              <a:off x="2011706" y="3906382"/>
              <a:ext cx="4523653" cy="2031325"/>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9" name="Group 18">
            <a:extLst>
              <a:ext uri="{FF2B5EF4-FFF2-40B4-BE49-F238E27FC236}">
                <a16:creationId xmlns:a16="http://schemas.microsoft.com/office/drawing/2014/main" id="{6C96E462-8599-4856-BD84-D7FFA9BA66CA}"/>
              </a:ext>
            </a:extLst>
          </p:cNvPr>
          <p:cNvGrpSpPr/>
          <p:nvPr/>
        </p:nvGrpSpPr>
        <p:grpSpPr>
          <a:xfrm>
            <a:off x="130614" y="576828"/>
            <a:ext cx="9845658" cy="536288"/>
            <a:chOff x="130614" y="576828"/>
            <a:chExt cx="9845658" cy="536288"/>
          </a:xfrm>
        </p:grpSpPr>
        <p:sp>
          <p:nvSpPr>
            <p:cNvPr id="23" name="TextBox 22">
              <a:extLst>
                <a:ext uri="{FF2B5EF4-FFF2-40B4-BE49-F238E27FC236}">
                  <a16:creationId xmlns:a16="http://schemas.microsoft.com/office/drawing/2014/main" id="{14BE4367-359B-4940-AD59-D5E3B7CE00B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24" name="Rectangle 23">
              <a:extLst>
                <a:ext uri="{FF2B5EF4-FFF2-40B4-BE49-F238E27FC236}">
                  <a16:creationId xmlns:a16="http://schemas.microsoft.com/office/drawing/2014/main" id="{CA1D4928-9B1D-48AD-AEA9-ED84BB8519F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40767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808572659"/>
              </p:ext>
            </p:extLst>
          </p:nvPr>
        </p:nvGraphicFramePr>
        <p:xfrm>
          <a:off x="1874165" y="2232578"/>
          <a:ext cx="9902229" cy="3749040"/>
        </p:xfrm>
        <a:graphic>
          <a:graphicData uri="http://schemas.openxmlformats.org/drawingml/2006/table">
            <a:tbl>
              <a:tblPr firstRow="1" bandRow="1">
                <a:tableStyleId>{5C22544A-7EE6-4342-B048-85BDC9FD1C3A}</a:tableStyleId>
              </a:tblPr>
              <a:tblGrid>
                <a:gridCol w="1188628">
                  <a:extLst>
                    <a:ext uri="{9D8B030D-6E8A-4147-A177-3AD203B41FA5}">
                      <a16:colId xmlns:a16="http://schemas.microsoft.com/office/drawing/2014/main" val="3966072766"/>
                    </a:ext>
                  </a:extLst>
                </a:gridCol>
                <a:gridCol w="8713601">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ERG Theory</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4" name="Group 13">
            <a:extLst>
              <a:ext uri="{FF2B5EF4-FFF2-40B4-BE49-F238E27FC236}">
                <a16:creationId xmlns:a16="http://schemas.microsoft.com/office/drawing/2014/main" id="{97880399-0429-43B9-B3C1-847F2E2DB04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EEA82C7B-5EA1-4130-B862-CE6D172A123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DFAE67A5-D5B7-4DE5-B94F-092FAEB8D6D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86351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897709654"/>
              </p:ext>
            </p:extLst>
          </p:nvPr>
        </p:nvGraphicFramePr>
        <p:xfrm>
          <a:off x="1874165" y="2232578"/>
          <a:ext cx="10066044" cy="3749040"/>
        </p:xfrm>
        <a:graphic>
          <a:graphicData uri="http://schemas.openxmlformats.org/drawingml/2006/table">
            <a:tbl>
              <a:tblPr firstRow="1" bandRow="1">
                <a:tableStyleId>{5C22544A-7EE6-4342-B048-85BDC9FD1C3A}</a:tableStyleId>
              </a:tblPr>
              <a:tblGrid>
                <a:gridCol w="1354789">
                  <a:extLst>
                    <a:ext uri="{9D8B030D-6E8A-4147-A177-3AD203B41FA5}">
                      <a16:colId xmlns:a16="http://schemas.microsoft.com/office/drawing/2014/main" val="3966072766"/>
                    </a:ext>
                  </a:extLst>
                </a:gridCol>
                <a:gridCol w="871125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The ERG Theory</a:t>
                      </a:r>
                    </a:p>
                  </a:txBody>
                  <a:tcPr>
                    <a:noFill/>
                  </a:tcPr>
                </a:tc>
                <a:tc>
                  <a:txBody>
                    <a:body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frustration–aggression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7" name="Group 16">
            <a:extLst>
              <a:ext uri="{FF2B5EF4-FFF2-40B4-BE49-F238E27FC236}">
                <a16:creationId xmlns:a16="http://schemas.microsoft.com/office/drawing/2014/main" id="{EFF1B7A8-2326-43D3-AE12-3D5DE68132E0}"/>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B5303333-8308-4AF5-85C5-EDA71B416D6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E094B16-36A1-407A-AE60-C65C482C105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1045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46377"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51750265"/>
              </p:ext>
            </p:extLst>
          </p:nvPr>
        </p:nvGraphicFramePr>
        <p:xfrm>
          <a:off x="1784069" y="2200096"/>
          <a:ext cx="10146377" cy="4023360"/>
        </p:xfrm>
        <a:graphic>
          <a:graphicData uri="http://schemas.openxmlformats.org/drawingml/2006/table">
            <a:tbl>
              <a:tblPr firstRow="1" bandRow="1">
                <a:tableStyleId>{5C22544A-7EE6-4342-B048-85BDC9FD1C3A}</a:tableStyleId>
              </a:tblPr>
              <a:tblGrid>
                <a:gridCol w="1025392">
                  <a:extLst>
                    <a:ext uri="{9D8B030D-6E8A-4147-A177-3AD203B41FA5}">
                      <a16:colId xmlns:a16="http://schemas.microsoft.com/office/drawing/2014/main" val="3966072766"/>
                    </a:ext>
                  </a:extLst>
                </a:gridCol>
                <a:gridCol w="9120985">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0" indent="0" algn="just">
                        <a:buFont typeface="Wingdings" panose="05000000000000000000" pitchFamily="2" charset="2"/>
                        <a:buNone/>
                      </a:pPr>
                      <a:endParaRPr lang="en-US" sz="2000" b="0" i="1"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200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endParaRPr lang="en-US" sz="18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285750" indent="-285750" algn="just" defTabSz="914400" rtl="0" eaLnBrk="1" latinLnBrk="0" hangingPunct="1">
                        <a:buFont typeface="Wingdings" panose="05000000000000000000" pitchFamily="2" charset="2"/>
                        <a:buChar cha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endParaRPr lang="en-US" sz="1800" b="0" i="1"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p>
                      <a:pPr marL="0" indent="0" algn="just" defTabSz="914400" rtl="0" eaLnBrk="1" latinLnBrk="0" hangingPunct="1">
                        <a:buFont typeface="Wingdings" panose="05000000000000000000" pitchFamily="2" charset="2"/>
                        <a:buNone/>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595C2633-44F7-429B-88A8-371EA5952DC9}"/>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a16="http://schemas.microsoft.com/office/drawing/2014/main" id="{A66D6C49-C54D-4791-93C6-42C595B630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a16="http://schemas.microsoft.com/office/drawing/2014/main" id="{86F7C1CC-00FC-481B-AFE6-E31210C9F4D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078095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46376"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366907"/>
              </p:ext>
            </p:extLst>
          </p:nvPr>
        </p:nvGraphicFramePr>
        <p:xfrm>
          <a:off x="1784069" y="2200096"/>
          <a:ext cx="10146377" cy="3538095"/>
        </p:xfrm>
        <a:graphic>
          <a:graphicData uri="http://schemas.openxmlformats.org/drawingml/2006/table">
            <a:tbl>
              <a:tblPr firstRow="1" bandRow="1">
                <a:tableStyleId>{5C22544A-7EE6-4342-B048-85BDC9FD1C3A}</a:tableStyleId>
              </a:tblPr>
              <a:tblGrid>
                <a:gridCol w="1179444">
                  <a:extLst>
                    <a:ext uri="{9D8B030D-6E8A-4147-A177-3AD203B41FA5}">
                      <a16:colId xmlns:a16="http://schemas.microsoft.com/office/drawing/2014/main" val="3966072766"/>
                    </a:ext>
                  </a:extLst>
                </a:gridCol>
                <a:gridCol w="896693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endParaRPr lang="en-US" sz="2000" b="1"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endParaRPr lang="en-US" sz="20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he 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1E5DF736-5B4C-4914-B991-3E65465F36DA}"/>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F1D49C6-A017-48F1-821C-CC1C35E5B6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806027C-4070-4518-831F-DD757040BDB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6951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433820632"/>
              </p:ext>
            </p:extLst>
          </p:nvPr>
        </p:nvGraphicFramePr>
        <p:xfrm>
          <a:off x="1784069" y="2251867"/>
          <a:ext cx="10288606" cy="4419600"/>
        </p:xfrm>
        <a:graphic>
          <a:graphicData uri="http://schemas.openxmlformats.org/drawingml/2006/table">
            <a:tbl>
              <a:tblPr firstRow="1" bandRow="1">
                <a:tableStyleId>{5C22544A-7EE6-4342-B048-85BDC9FD1C3A}</a:tableStyleId>
              </a:tblPr>
              <a:tblGrid>
                <a:gridCol w="1335400">
                  <a:extLst>
                    <a:ext uri="{9D8B030D-6E8A-4147-A177-3AD203B41FA5}">
                      <a16:colId xmlns:a16="http://schemas.microsoft.com/office/drawing/2014/main" val="3966072766"/>
                    </a:ext>
                  </a:extLst>
                </a:gridCol>
                <a:gridCol w="895320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Figure 5.3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as achievement and recognition such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achievement,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4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C949AE7C-F8F6-421E-8FAB-4D500F452138}"/>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36E03A5B-6618-44CC-B8CA-B10297D4FBF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770101A-49BD-4AF7-B7CC-91CB375E3CD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3875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CB5A2A5-1F3C-4BFD-A82E-C24B8BB31B25}"/>
              </a:ext>
            </a:extLst>
          </p:cNvPr>
          <p:cNvPicPr>
            <a:picLocks noChangeAspect="1"/>
          </p:cNvPicPr>
          <p:nvPr/>
        </p:nvPicPr>
        <p:blipFill>
          <a:blip r:embed="rId7"/>
          <a:stretch>
            <a:fillRect/>
          </a:stretch>
        </p:blipFill>
        <p:spPr>
          <a:xfrm>
            <a:off x="6506817" y="2263357"/>
            <a:ext cx="5565858" cy="3580852"/>
          </a:xfrm>
          <a:prstGeom prst="rect">
            <a:avLst/>
          </a:prstGeom>
        </p:spPr>
      </p:pic>
      <p:sp>
        <p:nvSpPr>
          <p:cNvPr id="15" name="TextBox 14">
            <a:extLst>
              <a:ext uri="{FF2B5EF4-FFF2-40B4-BE49-F238E27FC236}">
                <a16:creationId xmlns:a16="http://schemas.microsoft.com/office/drawing/2014/main" id="{3CEB03E3-9023-4596-ACCB-82F04A6807E4}"/>
              </a:ext>
            </a:extLst>
          </p:cNvPr>
          <p:cNvSpPr txBox="1"/>
          <p:nvPr/>
        </p:nvSpPr>
        <p:spPr>
          <a:xfrm>
            <a:off x="1756533" y="2851784"/>
            <a:ext cx="4538249" cy="3139321"/>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The traditional view of satisfaction suggested that satisfaction and dissatisfaction </a:t>
            </a:r>
            <a:r>
              <a:rPr lang="en-US"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i="1" dirty="0">
                <a:latin typeface="Times New Roman" panose="02020603050405020304" pitchFamily="18" charset="0"/>
                <a:cs typeface="Times New Roman" panose="02020603050405020304" pitchFamily="18" charset="0"/>
              </a:rPr>
              <a:t>Herzberg’s Two Factor theory found evidence of a </a:t>
            </a:r>
            <a:r>
              <a:rPr lang="en-US" i="1" dirty="0">
                <a:solidFill>
                  <a:srgbClr val="0A1F61"/>
                </a:solidFill>
                <a:latin typeface="Times New Roman" panose="02020603050405020304" pitchFamily="18" charset="0"/>
                <a:cs typeface="Times New Roman" panose="02020603050405020304" pitchFamily="18" charset="0"/>
              </a:rPr>
              <a:t>more complex view</a:t>
            </a:r>
            <a:r>
              <a:rPr lang="en-US" i="1" dirty="0">
                <a:latin typeface="Times New Roman" panose="02020603050405020304" pitchFamily="18" charset="0"/>
                <a:cs typeface="Times New Roman" panose="02020603050405020304" pitchFamily="18" charset="0"/>
              </a:rPr>
              <a:t>. In this theory, </a:t>
            </a:r>
            <a:r>
              <a:rPr lang="en-US"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i="1" dirty="0">
                <a:latin typeface="Times New Roman" panose="02020603050405020304" pitchFamily="18" charset="0"/>
                <a:cs typeface="Times New Roman" panose="02020603050405020304" pitchFamily="18" charset="0"/>
              </a:rPr>
              <a:t>. Other workplace characteristics, called “</a:t>
            </a:r>
            <a:r>
              <a:rPr lang="en-US" b="1" i="1" dirty="0">
                <a:latin typeface="Times New Roman" panose="02020603050405020304" pitchFamily="18" charset="0"/>
                <a:cs typeface="Times New Roman" panose="02020603050405020304" pitchFamily="18" charset="0"/>
              </a:rPr>
              <a:t>hygiene factors</a:t>
            </a:r>
            <a:r>
              <a:rPr lang="en-US" i="1" dirty="0">
                <a:latin typeface="Times New Roman" panose="02020603050405020304" pitchFamily="18" charset="0"/>
                <a:cs typeface="Times New Roman" panose="02020603050405020304" pitchFamily="18" charset="0"/>
              </a:rPr>
              <a:t>,” </a:t>
            </a:r>
            <a:r>
              <a:rPr lang="en-US"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sp>
        <p:nvSpPr>
          <p:cNvPr id="17" name="TextBox 16">
            <a:extLst>
              <a:ext uri="{FF2B5EF4-FFF2-40B4-BE49-F238E27FC236}">
                <a16:creationId xmlns:a16="http://schemas.microsoft.com/office/drawing/2014/main" id="{D187B999-F726-4558-8A77-3963908324FE}"/>
              </a:ext>
            </a:extLst>
          </p:cNvPr>
          <p:cNvSpPr txBox="1"/>
          <p:nvPr/>
        </p:nvSpPr>
        <p:spPr>
          <a:xfrm>
            <a:off x="1868582" y="221830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5.3.</a:t>
            </a:r>
          </a:p>
          <a:p>
            <a:r>
              <a:rPr lang="en-US" b="1" dirty="0">
                <a:latin typeface="Times New Roman" panose="02020603050405020304" pitchFamily="18" charset="0"/>
                <a:cs typeface="Times New Roman" panose="02020603050405020304" pitchFamily="18" charset="0"/>
              </a:rPr>
              <a:t>The Two Factor Theory of Motivation</a:t>
            </a:r>
          </a:p>
        </p:txBody>
      </p:sp>
      <p:grpSp>
        <p:nvGrpSpPr>
          <p:cNvPr id="16" name="Group 15">
            <a:extLst>
              <a:ext uri="{FF2B5EF4-FFF2-40B4-BE49-F238E27FC236}">
                <a16:creationId xmlns:a16="http://schemas.microsoft.com/office/drawing/2014/main" id="{44B69A03-3165-49F4-ACD5-AE1905204DA8}"/>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CF55A465-C0C3-4C03-B1AA-CECC923E74C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A733638A-4A2E-48C6-AB7A-9AF116D3916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545476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890193"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5996119"/>
              </p:ext>
            </p:extLst>
          </p:nvPr>
        </p:nvGraphicFramePr>
        <p:xfrm>
          <a:off x="1784069" y="2200096"/>
          <a:ext cx="10146377" cy="4358640"/>
        </p:xfrm>
        <a:graphic>
          <a:graphicData uri="http://schemas.openxmlformats.org/drawingml/2006/table">
            <a:tbl>
              <a:tblPr firstRow="1" bandRow="1">
                <a:tableStyleId>{5C22544A-7EE6-4342-B048-85BDC9FD1C3A}</a:tableStyleId>
              </a:tblPr>
              <a:tblGrid>
                <a:gridCol w="1396453">
                  <a:extLst>
                    <a:ext uri="{9D8B030D-6E8A-4147-A177-3AD203B41FA5}">
                      <a16:colId xmlns:a16="http://schemas.microsoft.com/office/drawing/2014/main" val="3966072766"/>
                    </a:ext>
                  </a:extLst>
                </a:gridCol>
                <a:gridCol w="874992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 </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FECD2834-D911-43D3-BEBE-872BEF57E7A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AE734DD2-4921-4AE1-8D44-081E94E071F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688CDF48-F51D-4F04-9865-205CA63ECE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65988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25319700"/>
              </p:ext>
            </p:extLst>
          </p:nvPr>
        </p:nvGraphicFramePr>
        <p:xfrm>
          <a:off x="1784069" y="2200096"/>
          <a:ext cx="10146377" cy="3749040"/>
        </p:xfrm>
        <a:graphic>
          <a:graphicData uri="http://schemas.openxmlformats.org/drawingml/2006/table">
            <a:tbl>
              <a:tblPr firstRow="1" bandRow="1">
                <a:tableStyleId>{5C22544A-7EE6-4342-B048-85BDC9FD1C3A}</a:tableStyleId>
              </a:tblPr>
              <a:tblGrid>
                <a:gridCol w="1528974">
                  <a:extLst>
                    <a:ext uri="{9D8B030D-6E8A-4147-A177-3AD203B41FA5}">
                      <a16:colId xmlns:a16="http://schemas.microsoft.com/office/drawing/2014/main" val="3966072766"/>
                    </a:ext>
                  </a:extLst>
                </a:gridCol>
                <a:gridCol w="861740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0" indent="0" algn="just">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the two-factor theory merits a special place in the history of motivation research.</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D401C448-C821-4531-AF9E-2EC3AE9C65D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83F9C7C-2082-465A-A753-AAFD8C44DE8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FE10153A-9A4D-4F53-B57B-401954BB0FD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88045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9"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14600761"/>
              </p:ext>
            </p:extLst>
          </p:nvPr>
        </p:nvGraphicFramePr>
        <p:xfrm>
          <a:off x="1874165" y="2263356"/>
          <a:ext cx="9902229" cy="3538095"/>
        </p:xfrm>
        <a:graphic>
          <a:graphicData uri="http://schemas.openxmlformats.org/drawingml/2006/table">
            <a:tbl>
              <a:tblPr firstRow="1" bandRow="1">
                <a:tableStyleId>{5C22544A-7EE6-4342-B048-85BDC9FD1C3A}</a:tableStyleId>
              </a:tblPr>
              <a:tblGrid>
                <a:gridCol w="2106236">
                  <a:extLst>
                    <a:ext uri="{9D8B030D-6E8A-4147-A177-3AD203B41FA5}">
                      <a16:colId xmlns:a16="http://schemas.microsoft.com/office/drawing/2014/main" val="3966072766"/>
                    </a:ext>
                  </a:extLst>
                </a:gridCol>
                <a:gridCol w="779599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Acquired Needs Framework</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80CC583-A871-4A05-9203-50BFE4281AC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854F7944-4C42-4FB5-A0C7-3406459F5D8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A5C89435-8CB4-42EC-9BC5-B0BD1A949E7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48360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684402676"/>
              </p:ext>
            </p:extLst>
          </p:nvPr>
        </p:nvGraphicFramePr>
        <p:xfrm>
          <a:off x="1784069" y="2200096"/>
          <a:ext cx="10288606" cy="3657600"/>
        </p:xfrm>
        <a:graphic>
          <a:graphicData uri="http://schemas.openxmlformats.org/drawingml/2006/table">
            <a:tbl>
              <a:tblPr firstRow="1" bandRow="1">
                <a:tableStyleId>{5C22544A-7EE6-4342-B048-85BDC9FD1C3A}</a:tableStyleId>
              </a:tblPr>
              <a:tblGrid>
                <a:gridCol w="1648244">
                  <a:extLst>
                    <a:ext uri="{9D8B030D-6E8A-4147-A177-3AD203B41FA5}">
                      <a16:colId xmlns:a16="http://schemas.microsoft.com/office/drawing/2014/main" val="3966072766"/>
                    </a:ext>
                  </a:extLst>
                </a:gridCol>
                <a:gridCol w="8640362">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buFont typeface="Wingdings" panose="05000000000000000000" pitchFamily="2" charset="2"/>
                        <a:buNone/>
                      </a:pPr>
                      <a:r>
                        <a:rPr lang="en-US" sz="18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2CE4516B-EFE4-41A4-AC66-A5BEECC116B7}"/>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4555C2A9-D024-44F0-861E-08D32800FE5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C35E3340-EA57-4833-9FD1-3AB6AF0C11B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04599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18686580"/>
              </p:ext>
            </p:extLst>
          </p:nvPr>
        </p:nvGraphicFramePr>
        <p:xfrm>
          <a:off x="1784068" y="2200096"/>
          <a:ext cx="10076627" cy="3657600"/>
        </p:xfrm>
        <a:graphic>
          <a:graphicData uri="http://schemas.openxmlformats.org/drawingml/2006/table">
            <a:tbl>
              <a:tblPr firstRow="1" bandRow="1">
                <a:tableStyleId>{5C22544A-7EE6-4342-B048-85BDC9FD1C3A}</a:tableStyleId>
              </a:tblPr>
              <a:tblGrid>
                <a:gridCol w="1634639">
                  <a:extLst>
                    <a:ext uri="{9D8B030D-6E8A-4147-A177-3AD203B41FA5}">
                      <a16:colId xmlns:a16="http://schemas.microsoft.com/office/drawing/2014/main" val="3966072766"/>
                    </a:ext>
                  </a:extLst>
                </a:gridCol>
                <a:gridCol w="844198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D84FCA5A-DF14-4021-B291-69A225EB678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0BE58BBB-F70A-4A16-AAC8-639389382B9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594926EC-51A9-4AA9-95E7-21321BDF97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893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96587128"/>
              </p:ext>
            </p:extLst>
          </p:nvPr>
        </p:nvGraphicFramePr>
        <p:xfrm>
          <a:off x="1784069" y="2200096"/>
          <a:ext cx="10288606" cy="3688080"/>
        </p:xfrm>
        <a:graphic>
          <a:graphicData uri="http://schemas.openxmlformats.org/drawingml/2006/table">
            <a:tbl>
              <a:tblPr firstRow="1" bandRow="1">
                <a:tableStyleId>{5C22544A-7EE6-4342-B048-85BDC9FD1C3A}</a:tableStyleId>
              </a:tblPr>
              <a:tblGrid>
                <a:gridCol w="1267480">
                  <a:extLst>
                    <a:ext uri="{9D8B030D-6E8A-4147-A177-3AD203B41FA5}">
                      <a16:colId xmlns:a16="http://schemas.microsoft.com/office/drawing/2014/main" val="3966072766"/>
                    </a:ext>
                  </a:extLst>
                </a:gridCol>
                <a:gridCol w="902112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need for power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a16="http://schemas.microsoft.com/office/drawing/2014/main" id="{3A8975A2-7840-4049-9503-13C65AAF436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a16="http://schemas.microsoft.com/office/drawing/2014/main" id="{D8278D71-27EC-4279-9E96-9457E763554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a16="http://schemas.microsoft.com/office/drawing/2014/main" id="{86E1DD5B-EA8F-484F-9B44-3EA2AA1B88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8194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2"/>
                                        </p:tgtEl>
                                        <p:attrNameLst>
                                          <p:attrName>ppt_x</p:attrName>
                                        </p:attrNameLst>
                                      </p:cBhvr>
                                      <p:tavLst>
                                        <p:tav tm="0">
                                          <p:val>
                                            <p:strVal val="ppt_x"/>
                                          </p:val>
                                        </p:tav>
                                        <p:tav tm="100000">
                                          <p:val>
                                            <p:strVal val="ppt_x"/>
                                          </p:val>
                                        </p:tav>
                                      </p:tavLst>
                                    </p:anim>
                                    <p:anim calcmode="lin" valueType="num">
                                      <p:cBhvr additive="base">
                                        <p:cTn id="7" dur="500"/>
                                        <p:tgtEl>
                                          <p:spTgt spid="12"/>
                                        </p:tgtEl>
                                        <p:attrNameLst>
                                          <p:attrName>ppt_y</p:attrName>
                                        </p:attrNameLst>
                                      </p:cBhvr>
                                      <p:tavLst>
                                        <p:tav tm="0">
                                          <p:val>
                                            <p:strVal val="ppt_y"/>
                                          </p:val>
                                        </p:tav>
                                        <p:tav tm="100000">
                                          <p:val>
                                            <p:strVal val="1+ppt_h/2"/>
                                          </p:val>
                                        </p:tav>
                                      </p:tavLst>
                                    </p:anim>
                                    <p:set>
                                      <p:cBhvr>
                                        <p:cTn id="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6" name="Group 15">
            <a:extLst>
              <a:ext uri="{FF2B5EF4-FFF2-40B4-BE49-F238E27FC236}">
                <a16:creationId xmlns:a16="http://schemas.microsoft.com/office/drawing/2014/main" id="{595A1771-BB16-4868-8369-C424E32A1A66}"/>
              </a:ext>
            </a:extLst>
          </p:cNvPr>
          <p:cNvGrpSpPr/>
          <p:nvPr/>
        </p:nvGrpSpPr>
        <p:grpSpPr>
          <a:xfrm>
            <a:off x="1693175" y="2221089"/>
            <a:ext cx="10200211" cy="3553156"/>
            <a:chOff x="1693175" y="2221089"/>
            <a:chExt cx="10200211" cy="3553156"/>
          </a:xfrm>
        </p:grpSpPr>
        <p:pic>
          <p:nvPicPr>
            <p:cNvPr id="10" name="Picture 9">
              <a:extLst>
                <a:ext uri="{FF2B5EF4-FFF2-40B4-BE49-F238E27FC236}">
                  <a16:creationId xmlns:a16="http://schemas.microsoft.com/office/drawing/2014/main" id="{14A74D10-DB61-4AA6-9FB9-1752AE013909}"/>
                </a:ext>
              </a:extLst>
            </p:cNvPr>
            <p:cNvPicPr>
              <a:picLocks noChangeAspect="1"/>
            </p:cNvPicPr>
            <p:nvPr/>
          </p:nvPicPr>
          <p:blipFill>
            <a:blip r:embed="rId7"/>
            <a:stretch>
              <a:fillRect/>
            </a:stretch>
          </p:blipFill>
          <p:spPr>
            <a:xfrm>
              <a:off x="5836024" y="2221089"/>
              <a:ext cx="6057362" cy="3553156"/>
            </a:xfrm>
            <a:prstGeom prst="rect">
              <a:avLst/>
            </a:prstGeom>
          </p:spPr>
        </p:pic>
        <p:sp>
          <p:nvSpPr>
            <p:cNvPr id="15" name="TextBox 14">
              <a:extLst>
                <a:ext uri="{FF2B5EF4-FFF2-40B4-BE49-F238E27FC236}">
                  <a16:creationId xmlns:a16="http://schemas.microsoft.com/office/drawing/2014/main" id="{2299382C-FB77-42DB-AC41-12D88619FC87}"/>
                </a:ext>
              </a:extLst>
            </p:cNvPr>
            <p:cNvSpPr txBox="1"/>
            <p:nvPr/>
          </p:nvSpPr>
          <p:spPr>
            <a:xfrm>
              <a:off x="1693175" y="2874282"/>
              <a:ext cx="4004644" cy="224676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grpSp>
      <p:grpSp>
        <p:nvGrpSpPr>
          <p:cNvPr id="17" name="Group 16">
            <a:extLst>
              <a:ext uri="{FF2B5EF4-FFF2-40B4-BE49-F238E27FC236}">
                <a16:creationId xmlns:a16="http://schemas.microsoft.com/office/drawing/2014/main" id="{9CC0F982-9C92-4D71-9D7E-7820BE210097}"/>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a16="http://schemas.microsoft.com/office/drawing/2014/main" id="{2D61C14D-8FC3-449B-952D-E9C4959CA1A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a16="http://schemas.microsoft.com/office/drawing/2014/main" id="{04977BCF-A743-4D08-9B1D-E825B0B99C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122202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960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829260572"/>
              </p:ext>
            </p:extLst>
          </p:nvPr>
        </p:nvGraphicFramePr>
        <p:xfrm>
          <a:off x="1799067" y="1922781"/>
          <a:ext cx="9883182" cy="3688080"/>
        </p:xfrm>
        <a:graphic>
          <a:graphicData uri="http://schemas.openxmlformats.org/drawingml/2006/table">
            <a:tbl>
              <a:tblPr firstRow="1" bandRow="1">
                <a:tableStyleId>{5C22544A-7EE6-4342-B048-85BDC9FD1C3A}</a:tableStyleId>
              </a:tblPr>
              <a:tblGrid>
                <a:gridCol w="1818776">
                  <a:extLst>
                    <a:ext uri="{9D8B030D-6E8A-4147-A177-3AD203B41FA5}">
                      <a16:colId xmlns:a16="http://schemas.microsoft.com/office/drawing/2014/main" val="3966072766"/>
                    </a:ext>
                  </a:extLst>
                </a:gridCol>
                <a:gridCol w="806440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Process-Based Perspectives on Motivation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Process-based perspectives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focus on how people behave in their efforts to satisfy their needs.</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 contrast to needs-based theories,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process-based theories see motivation as a rational process: individuals perceive their environment, analyze it, develop reactions and feelings, and respond in certain ways. </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attempting to identify specific motivational stimuli, such as pay or recognition, process perspectives focus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why people choose certain behavioral options to satisfy their needs</a:t>
                      </a:r>
                      <a:r>
                        <a:rPr lang="en-US" sz="1800" b="0" i="0" u="sng" kern="1200" dirty="0">
                          <a:solidFill>
                            <a:srgbClr val="0A1F6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regardless of the needs themselves)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and how they evaluate their satisfaction after they have attained these goals.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rgbClr val="0A1F61"/>
                          </a:solidFill>
                          <a:latin typeface="Times New Roman" panose="02020603050405020304" pitchFamily="18" charset="0"/>
                          <a:ea typeface="+mn-ea"/>
                          <a:cs typeface="Times New Roman" panose="02020603050405020304" pitchFamily="18" charset="0"/>
                        </a:rPr>
                        <a:t>Two main process-based theories are </a:t>
                      </a:r>
                      <a:r>
                        <a:rPr lang="en-US" sz="1800" b="1" i="0" u="sng" kern="1200" dirty="0">
                          <a:solidFill>
                            <a:srgbClr val="C00000"/>
                          </a:solidFill>
                          <a:latin typeface="Times New Roman" panose="02020603050405020304" pitchFamily="18" charset="0"/>
                          <a:ea typeface="+mn-ea"/>
                          <a:cs typeface="Times New Roman" panose="02020603050405020304" pitchFamily="18" charset="0"/>
                        </a:rPr>
                        <a:t>Equity theory and Expectancy theory</a:t>
                      </a:r>
                      <a:r>
                        <a:rPr lang="en-US" sz="1800" b="1" i="0" u="none" kern="1200" dirty="0">
                          <a:solidFill>
                            <a:srgbClr val="C00000"/>
                          </a:solidFill>
                          <a:latin typeface="Times New Roman" panose="02020603050405020304" pitchFamily="18" charset="0"/>
                          <a:ea typeface="+mn-ea"/>
                          <a:cs typeface="Times New Roman" panose="02020603050405020304" pitchFamily="18" charset="0"/>
                        </a:rPr>
                        <a:t>.</a:t>
                      </a: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AD40FF41-3E58-49FF-92FA-A5BF28892338}"/>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a16="http://schemas.microsoft.com/office/drawing/2014/main" id="{779B4E28-BC73-44FC-A2F7-B26BCE076F7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a16="http://schemas.microsoft.com/office/drawing/2014/main" id="{6597F8F7-E639-46FD-9A9D-A92CFC40852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684298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52629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31301976"/>
              </p:ext>
            </p:extLst>
          </p:nvPr>
        </p:nvGraphicFramePr>
        <p:xfrm>
          <a:off x="1784069" y="2200096"/>
          <a:ext cx="10036869" cy="3538095"/>
        </p:xfrm>
        <a:graphic>
          <a:graphicData uri="http://schemas.openxmlformats.org/drawingml/2006/table">
            <a:tbl>
              <a:tblPr firstRow="1" bandRow="1">
                <a:tableStyleId>{5C22544A-7EE6-4342-B048-85BDC9FD1C3A}</a:tableStyleId>
              </a:tblPr>
              <a:tblGrid>
                <a:gridCol w="1858805">
                  <a:extLst>
                    <a:ext uri="{9D8B030D-6E8A-4147-A177-3AD203B41FA5}">
                      <a16:colId xmlns:a16="http://schemas.microsoft.com/office/drawing/2014/main" val="3966072766"/>
                    </a:ext>
                  </a:extLst>
                </a:gridCol>
                <a:gridCol w="817806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0EA4AE72-4604-4DBE-9726-B4207EC3CE4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61592483-CF26-4C39-A475-2BB3D51F951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7111556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16118831"/>
              </p:ext>
            </p:extLst>
          </p:nvPr>
        </p:nvGraphicFramePr>
        <p:xfrm>
          <a:off x="1784069" y="2200096"/>
          <a:ext cx="10116383" cy="3962400"/>
        </p:xfrm>
        <a:graphic>
          <a:graphicData uri="http://schemas.openxmlformats.org/drawingml/2006/table">
            <a:tbl>
              <a:tblPr firstRow="1" bandRow="1">
                <a:tableStyleId>{5C22544A-7EE6-4342-B048-85BDC9FD1C3A}</a:tableStyleId>
              </a:tblPr>
              <a:tblGrid>
                <a:gridCol w="1595235">
                  <a:extLst>
                    <a:ext uri="{9D8B030D-6E8A-4147-A177-3AD203B41FA5}">
                      <a16:colId xmlns:a16="http://schemas.microsoft.com/office/drawing/2014/main" val="3966072766"/>
                    </a:ext>
                  </a:extLst>
                </a:gridCol>
                <a:gridCol w="852114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0E0D6D66-FF5B-4F4C-8A2D-77796D877F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6E18EC4F-2DB7-475E-8FD4-5C000114DE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58177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511144636"/>
              </p:ext>
            </p:extLst>
          </p:nvPr>
        </p:nvGraphicFramePr>
        <p:xfrm>
          <a:off x="1784069" y="2200096"/>
          <a:ext cx="9985899" cy="3749040"/>
        </p:xfrm>
        <a:graphic>
          <a:graphicData uri="http://schemas.openxmlformats.org/drawingml/2006/table">
            <a:tbl>
              <a:tblPr firstRow="1" bandRow="1">
                <a:tableStyleId>{5C22544A-7EE6-4342-B048-85BDC9FD1C3A}</a:tableStyleId>
              </a:tblPr>
              <a:tblGrid>
                <a:gridCol w="1849366">
                  <a:extLst>
                    <a:ext uri="{9D8B030D-6E8A-4147-A177-3AD203B41FA5}">
                      <a16:colId xmlns:a16="http://schemas.microsoft.com/office/drawing/2014/main" val="3966072766"/>
                    </a:ext>
                  </a:extLst>
                </a:gridCol>
                <a:gridCol w="813653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13" name="Picture 12">
            <a:extLst>
              <a:ext uri="{FF2B5EF4-FFF2-40B4-BE49-F238E27FC236}">
                <a16:creationId xmlns:a16="http://schemas.microsoft.com/office/drawing/2014/main" id="{9997B4FA-A5A0-475C-AD72-D4AC0952F41F}"/>
              </a:ext>
            </a:extLst>
          </p:cNvPr>
          <p:cNvPicPr>
            <a:picLocks noChangeAspect="1"/>
          </p:cNvPicPr>
          <p:nvPr/>
        </p:nvPicPr>
        <p:blipFill>
          <a:blip r:embed="rId7"/>
          <a:stretch>
            <a:fillRect/>
          </a:stretch>
        </p:blipFill>
        <p:spPr>
          <a:xfrm>
            <a:off x="4749227" y="5153618"/>
            <a:ext cx="6455156" cy="710721"/>
          </a:xfrm>
          <a:prstGeom prst="rect">
            <a:avLst/>
          </a:prstGeom>
          <a:ln>
            <a:solidFill>
              <a:schemeClr val="accent1"/>
            </a:solidFill>
          </a:ln>
        </p:spPr>
      </p:pic>
      <p:sp>
        <p:nvSpPr>
          <p:cNvPr id="17" name="TextBox 16">
            <a:extLst>
              <a:ext uri="{FF2B5EF4-FFF2-40B4-BE49-F238E27FC236}">
                <a16:creationId xmlns:a16="http://schemas.microsoft.com/office/drawing/2014/main" id="{AE3FC164-6E12-44F8-B16A-5F7230B4E1C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31265EAC-A4F3-40F6-AFE8-107B5C84EB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Tree>
    <p:extLst>
      <p:ext uri="{BB962C8B-B14F-4D97-AF65-F5344CB8AC3E}">
        <p14:creationId xmlns:p14="http://schemas.microsoft.com/office/powerpoint/2010/main" val="35088653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65107" cy="1610200"/>
          </a:xfrm>
          <a:prstGeom prst="rect">
            <a:avLst/>
          </a:prstGeom>
        </p:spPr>
      </p:pic>
      <p:sp>
        <p:nvSpPr>
          <p:cNvPr id="9" name="TextBox 8"/>
          <p:cNvSpPr txBox="1"/>
          <p:nvPr/>
        </p:nvSpPr>
        <p:spPr>
          <a:xfrm>
            <a:off x="1944216" y="1307544"/>
            <a:ext cx="5493947"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E6DC23D-9E9F-452B-8AFD-FA4BF50E01C2}"/>
              </a:ext>
            </a:extLst>
          </p:cNvPr>
          <p:cNvPicPr>
            <a:picLocks noChangeAspect="1"/>
          </p:cNvPicPr>
          <p:nvPr/>
        </p:nvPicPr>
        <p:blipFill>
          <a:blip r:embed="rId7"/>
          <a:stretch>
            <a:fillRect/>
          </a:stretch>
        </p:blipFill>
        <p:spPr>
          <a:xfrm>
            <a:off x="6553200" y="2269825"/>
            <a:ext cx="5519475" cy="3519955"/>
          </a:xfrm>
          <a:prstGeom prst="rect">
            <a:avLst/>
          </a:prstGeom>
        </p:spPr>
      </p:pic>
      <p:sp>
        <p:nvSpPr>
          <p:cNvPr id="16" name="TextBox 15">
            <a:extLst>
              <a:ext uri="{FF2B5EF4-FFF2-40B4-BE49-F238E27FC236}">
                <a16:creationId xmlns:a16="http://schemas.microsoft.com/office/drawing/2014/main" id="{435B3C09-DECD-4530-8EFA-508F52E8582C}"/>
              </a:ext>
            </a:extLst>
          </p:cNvPr>
          <p:cNvSpPr txBox="1"/>
          <p:nvPr/>
        </p:nvSpPr>
        <p:spPr>
          <a:xfrm>
            <a:off x="1874164" y="2269825"/>
            <a:ext cx="4526636"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5.4.</a:t>
            </a:r>
          </a:p>
          <a:p>
            <a:r>
              <a:rPr lang="en-US" b="1" dirty="0">
                <a:latin typeface="Times New Roman" panose="02020603050405020304" pitchFamily="18" charset="0"/>
                <a:cs typeface="Times New Roman" panose="02020603050405020304" pitchFamily="18" charset="0"/>
              </a:rPr>
              <a:t>Responses to Perceptions of Equity and Inequity</a:t>
            </a:r>
          </a:p>
          <a:p>
            <a:endParaRPr lang="en-US" dirty="0"/>
          </a:p>
          <a:p>
            <a:pPr algn="just"/>
            <a:r>
              <a:rPr lang="en-US" i="1" dirty="0">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sp>
        <p:nvSpPr>
          <p:cNvPr id="15" name="Rectangle 14">
            <a:extLst>
              <a:ext uri="{FF2B5EF4-FFF2-40B4-BE49-F238E27FC236}">
                <a16:creationId xmlns:a16="http://schemas.microsoft.com/office/drawing/2014/main" id="{28370B0F-EFEE-43D3-8FD5-E5C390CDD43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8" name="TextBox 17">
            <a:extLst>
              <a:ext uri="{FF2B5EF4-FFF2-40B4-BE49-F238E27FC236}">
                <a16:creationId xmlns:a16="http://schemas.microsoft.com/office/drawing/2014/main" id="{80CE29ED-BE4D-4D72-ABD8-AC01984699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6614266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68EF53F-C390-4131-BF72-0CA013A169DA}"/>
              </a:ext>
            </a:extLst>
          </p:cNvPr>
          <p:cNvPicPr>
            <a:picLocks noChangeAspect="1"/>
          </p:cNvPicPr>
          <p:nvPr/>
        </p:nvPicPr>
        <p:blipFill>
          <a:blip r:embed="rId7"/>
          <a:stretch>
            <a:fillRect/>
          </a:stretch>
        </p:blipFill>
        <p:spPr>
          <a:xfrm>
            <a:off x="7406735" y="2140355"/>
            <a:ext cx="4492187" cy="3695907"/>
          </a:xfrm>
          <a:prstGeom prst="rect">
            <a:avLst/>
          </a:prstGeom>
        </p:spPr>
      </p:pic>
      <p:sp>
        <p:nvSpPr>
          <p:cNvPr id="15" name="TextBox 14">
            <a:extLst>
              <a:ext uri="{FF2B5EF4-FFF2-40B4-BE49-F238E27FC236}">
                <a16:creationId xmlns:a16="http://schemas.microsoft.com/office/drawing/2014/main" id="{D4DA0D5D-E0DE-4BD5-BA41-8EA44292632B}"/>
              </a:ext>
            </a:extLst>
          </p:cNvPr>
          <p:cNvSpPr txBox="1"/>
          <p:nvPr/>
        </p:nvSpPr>
        <p:spPr>
          <a:xfrm>
            <a:off x="2040015" y="2510452"/>
            <a:ext cx="5200870"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sp>
        <p:nvSpPr>
          <p:cNvPr id="16" name="Rectangle 15">
            <a:extLst>
              <a:ext uri="{FF2B5EF4-FFF2-40B4-BE49-F238E27FC236}">
                <a16:creationId xmlns:a16="http://schemas.microsoft.com/office/drawing/2014/main" id="{FE68A809-79BE-4C3A-85E4-BA098D86A13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77FBD769-01B0-4A1D-838A-9BAA451610A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4213763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07662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40824398"/>
              </p:ext>
            </p:extLst>
          </p:nvPr>
        </p:nvGraphicFramePr>
        <p:xfrm>
          <a:off x="1784069" y="2200096"/>
          <a:ext cx="10076627" cy="3538095"/>
        </p:xfrm>
        <a:graphic>
          <a:graphicData uri="http://schemas.openxmlformats.org/drawingml/2006/table">
            <a:tbl>
              <a:tblPr firstRow="1" bandRow="1">
                <a:tableStyleId>{5C22544A-7EE6-4342-B048-85BDC9FD1C3A}</a:tableStyleId>
              </a:tblPr>
              <a:tblGrid>
                <a:gridCol w="1866169">
                  <a:extLst>
                    <a:ext uri="{9D8B030D-6E8A-4147-A177-3AD203B41FA5}">
                      <a16:colId xmlns:a16="http://schemas.microsoft.com/office/drawing/2014/main" val="3966072766"/>
                    </a:ext>
                  </a:extLst>
                </a:gridCol>
                <a:gridCol w="821045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713B55B-A6D6-432F-B708-2D7BB1F214B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13AE38E3-0EA1-4987-823F-45D6400D4FDE}"/>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8F9C86D5-47B5-47A4-8927-09D3E8DF955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3A2DBE8B-D4EF-4F51-A879-29B20B21D95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636611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E7CDF338-9317-4907-8913-F93720C9EA75}"/>
              </a:ext>
            </a:extLst>
          </p:cNvPr>
          <p:cNvPicPr>
            <a:picLocks noChangeAspect="1"/>
          </p:cNvPicPr>
          <p:nvPr/>
        </p:nvPicPr>
        <p:blipFill>
          <a:blip r:embed="rId7"/>
          <a:stretch>
            <a:fillRect/>
          </a:stretch>
        </p:blipFill>
        <p:spPr>
          <a:xfrm>
            <a:off x="2032268" y="2260018"/>
            <a:ext cx="9351349" cy="1940319"/>
          </a:xfrm>
          <a:prstGeom prst="rect">
            <a:avLst/>
          </a:prstGeom>
        </p:spPr>
      </p:pic>
      <p:sp>
        <p:nvSpPr>
          <p:cNvPr id="14" name="TextBox 13">
            <a:extLst>
              <a:ext uri="{FF2B5EF4-FFF2-40B4-BE49-F238E27FC236}">
                <a16:creationId xmlns:a16="http://schemas.microsoft.com/office/drawing/2014/main" id="{C6380266-72BE-45DB-8B63-47052EC1504C}"/>
              </a:ext>
            </a:extLst>
          </p:cNvPr>
          <p:cNvSpPr txBox="1"/>
          <p:nvPr/>
        </p:nvSpPr>
        <p:spPr>
          <a:xfrm>
            <a:off x="2032268" y="4200337"/>
            <a:ext cx="9902228"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5.5.</a:t>
            </a:r>
          </a:p>
          <a:p>
            <a:pPr algn="just"/>
            <a:r>
              <a:rPr lang="en-US" b="1" dirty="0">
                <a:latin typeface="Times New Roman" panose="02020603050405020304" pitchFamily="18" charset="0"/>
                <a:cs typeface="Times New Roman" panose="02020603050405020304" pitchFamily="18" charset="0"/>
              </a:rPr>
              <a:t>The Expectancy Theory of Motivation</a:t>
            </a:r>
          </a:p>
          <a:p>
            <a:pPr algn="just"/>
            <a:r>
              <a:rPr lang="en-US" i="1" dirty="0">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b="1" i="1" u="sng" dirty="0">
                <a:solidFill>
                  <a:srgbClr val="0A1F61"/>
                </a:solidFill>
                <a:latin typeface="Times New Roman" panose="02020603050405020304" pitchFamily="18" charset="0"/>
                <a:cs typeface="Times New Roman" panose="02020603050405020304" pitchFamily="18" charset="0"/>
              </a:rPr>
              <a:t>effort-to-performance expectancy</a:t>
            </a:r>
            <a:r>
              <a:rPr lang="en-US" i="1" dirty="0">
                <a:latin typeface="Times New Roman" panose="02020603050405020304" pitchFamily="18" charset="0"/>
                <a:cs typeface="Times New Roman" panose="02020603050405020304" pitchFamily="18" charset="0"/>
              </a:rPr>
              <a:t>, </a:t>
            </a:r>
            <a:r>
              <a:rPr lang="en-US" b="1" i="1" dirty="0">
                <a:solidFill>
                  <a:srgbClr val="0A1F61"/>
                </a:solidFill>
                <a:latin typeface="Times New Roman" panose="02020603050405020304" pitchFamily="18" charset="0"/>
                <a:cs typeface="Times New Roman" panose="02020603050405020304" pitchFamily="18" charset="0"/>
              </a:rPr>
              <a:t>performance-to-outcome instrumentality</a:t>
            </a:r>
            <a:r>
              <a:rPr lang="en-US" i="1" dirty="0">
                <a:solidFill>
                  <a:srgbClr val="0A1F61"/>
                </a:solidFill>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and </a:t>
            </a:r>
            <a:r>
              <a:rPr lang="en-US" b="1" i="1" dirty="0">
                <a:solidFill>
                  <a:srgbClr val="0A1F61"/>
                </a:solidFill>
                <a:latin typeface="Times New Roman" panose="02020603050405020304" pitchFamily="18" charset="0"/>
                <a:cs typeface="Times New Roman" panose="02020603050405020304" pitchFamily="18" charset="0"/>
              </a:rPr>
              <a:t>outcomes, </a:t>
            </a:r>
            <a:r>
              <a:rPr lang="en-US" i="1" dirty="0">
                <a:latin typeface="Times New Roman" panose="02020603050405020304" pitchFamily="18" charset="0"/>
                <a:cs typeface="Times New Roman" panose="02020603050405020304" pitchFamily="18" charset="0"/>
              </a:rPr>
              <a:t>each of which has an associated </a:t>
            </a:r>
            <a:r>
              <a:rPr lang="en-US" b="1" i="1" dirty="0">
                <a:latin typeface="Times New Roman" panose="02020603050405020304" pitchFamily="18" charset="0"/>
                <a:cs typeface="Times New Roman" panose="02020603050405020304" pitchFamily="18" charset="0"/>
              </a:rPr>
              <a:t>valence</a:t>
            </a:r>
            <a:r>
              <a:rPr lang="en-US" i="1" dirty="0">
                <a:latin typeface="Times New Roman" panose="02020603050405020304" pitchFamily="18" charset="0"/>
                <a:cs typeface="Times New Roman" panose="02020603050405020304" pitchFamily="18" charset="0"/>
              </a:rPr>
              <a:t>. These components interact with effort, the environment, and the ability to </a:t>
            </a:r>
            <a:r>
              <a:rPr lang="en-US" b="1" i="1" u="sng" dirty="0">
                <a:latin typeface="Times New Roman" panose="02020603050405020304" pitchFamily="18" charset="0"/>
                <a:cs typeface="Times New Roman" panose="02020603050405020304" pitchFamily="18" charset="0"/>
              </a:rPr>
              <a:t>determine an individual’s performance.</a:t>
            </a:r>
          </a:p>
        </p:txBody>
      </p:sp>
      <p:sp>
        <p:nvSpPr>
          <p:cNvPr id="16" name="Rectangle 15">
            <a:extLst>
              <a:ext uri="{FF2B5EF4-FFF2-40B4-BE49-F238E27FC236}">
                <a16:creationId xmlns:a16="http://schemas.microsoft.com/office/drawing/2014/main" id="{573847C8-5C59-4879-9323-898CC62FF0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A43A235B-D760-4B9D-84F0-2D4261C08FB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030410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743030390"/>
              </p:ext>
            </p:extLst>
          </p:nvPr>
        </p:nvGraphicFramePr>
        <p:xfrm>
          <a:off x="1782246" y="2098240"/>
          <a:ext cx="10150023" cy="3688080"/>
        </p:xfrm>
        <a:graphic>
          <a:graphicData uri="http://schemas.openxmlformats.org/drawingml/2006/table">
            <a:tbl>
              <a:tblPr firstRow="1" bandRow="1">
                <a:tableStyleId>{5C22544A-7EE6-4342-B048-85BDC9FD1C3A}</a:tableStyleId>
              </a:tblPr>
              <a:tblGrid>
                <a:gridCol w="1954867">
                  <a:extLst>
                    <a:ext uri="{9D8B030D-6E8A-4147-A177-3AD203B41FA5}">
                      <a16:colId xmlns:a16="http://schemas.microsoft.com/office/drawing/2014/main" val="3966072766"/>
                    </a:ext>
                  </a:extLst>
                </a:gridCol>
                <a:gridCol w="819515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1.0, where 1.0 equals absolute certainty that the outcome will occur.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18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F96DDD88-9CFE-4D9C-9B11-E939F91EAD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C9FE1134-30D1-4EAA-B5B1-5A7CA6C3878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40285016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71290721"/>
              </p:ext>
            </p:extLst>
          </p:nvPr>
        </p:nvGraphicFramePr>
        <p:xfrm>
          <a:off x="1752684" y="2113061"/>
          <a:ext cx="10209148" cy="3931920"/>
        </p:xfrm>
        <a:graphic>
          <a:graphicData uri="http://schemas.openxmlformats.org/drawingml/2006/table">
            <a:tbl>
              <a:tblPr firstRow="1" bandRow="1">
                <a:tableStyleId>{5C22544A-7EE6-4342-B048-85BDC9FD1C3A}</a:tableStyleId>
              </a:tblPr>
              <a:tblGrid>
                <a:gridCol w="1653125">
                  <a:extLst>
                    <a:ext uri="{9D8B030D-6E8A-4147-A177-3AD203B41FA5}">
                      <a16:colId xmlns:a16="http://schemas.microsoft.com/office/drawing/2014/main" val="3966072766"/>
                    </a:ext>
                  </a:extLst>
                </a:gridCol>
                <a:gridCol w="855602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18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749B3D8A-8CFB-43C5-9C08-1316F50C80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54A09B14-392B-4F14-9763-DF4A3556D6C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5088616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69356065"/>
              </p:ext>
            </p:extLst>
          </p:nvPr>
        </p:nvGraphicFramePr>
        <p:xfrm>
          <a:off x="1784069" y="2200096"/>
          <a:ext cx="9898179" cy="3538095"/>
        </p:xfrm>
        <a:graphic>
          <a:graphicData uri="http://schemas.openxmlformats.org/drawingml/2006/table">
            <a:tbl>
              <a:tblPr firstRow="1" bandRow="1">
                <a:tableStyleId>{5C22544A-7EE6-4342-B048-85BDC9FD1C3A}</a:tableStyleId>
              </a:tblPr>
              <a:tblGrid>
                <a:gridCol w="1621265">
                  <a:extLst>
                    <a:ext uri="{9D8B030D-6E8A-4147-A177-3AD203B41FA5}">
                      <a16:colId xmlns:a16="http://schemas.microsoft.com/office/drawing/2014/main" val="3966072766"/>
                    </a:ext>
                  </a:extLst>
                </a:gridCol>
                <a:gridCol w="827691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noFill/>
                  </a:tcPr>
                </a:tc>
                <a:tc>
                  <a:txBody>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406725C2-169B-4982-8EFD-ADA72942490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CFF9F5A5-999F-4892-B255-FAEF2936ADA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960112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10DD977-10DC-4E14-95DB-D25CA2320ECC}"/>
              </a:ext>
            </a:extLst>
          </p:cNvPr>
          <p:cNvSpPr txBox="1"/>
          <p:nvPr/>
        </p:nvSpPr>
        <p:spPr>
          <a:xfrm>
            <a:off x="1874165" y="2093862"/>
            <a:ext cx="10018644" cy="3970318"/>
          </a:xfrm>
          <a:prstGeom prst="rect">
            <a:avLst/>
          </a:prstGeom>
          <a:noFill/>
        </p:spPr>
        <p:txBody>
          <a:bodyPr wrap="square">
            <a:spAutoFit/>
          </a:bodyPr>
          <a:lstStyle/>
          <a:p>
            <a:pPr marL="0" indent="0" algn="just">
              <a:buFontTx/>
              <a:buNone/>
            </a:pPr>
            <a:r>
              <a:rPr lang="en-US" sz="1800" b="1" i="0" u="sng" kern="1200" dirty="0">
                <a:latin typeface="Times New Roman" panose="02020603050405020304" pitchFamily="18" charset="0"/>
                <a:ea typeface="+mn-ea"/>
                <a:cs typeface="Times New Roman" panose="02020603050405020304" pitchFamily="18" charset="0"/>
              </a:rPr>
              <a:t>The basic expectancy framework suggests that three conditions must be met before motivated behavior occurs:</a:t>
            </a:r>
          </a:p>
          <a:p>
            <a:pPr marL="0" indent="0" algn="just">
              <a:buFontTx/>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latin typeface="Times New Roman" panose="02020603050405020304" pitchFamily="18" charset="0"/>
                <a:ea typeface="+mn-ea"/>
                <a:cs typeface="Times New Roman" panose="02020603050405020304" pitchFamily="18" charset="0"/>
              </a:rPr>
              <a:t> 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effort-to-performance expectancy must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performance-to-outcome expectancies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must 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In other words, the person must believe that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performance will realistically result in valued outcomes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sum of all the valences </a:t>
            </a:r>
            <a:r>
              <a:rPr lang="en-US" dirty="0">
                <a:solidFill>
                  <a:srgbClr val="0A1F61"/>
                </a:solidFill>
                <a:latin typeface="Times New Roman" panose="02020603050405020304" pitchFamily="18" charset="0"/>
                <a:cs typeface="Times New Roman" panose="02020603050405020304" pitchFamily="18" charset="0"/>
              </a:rPr>
              <a:t>must</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be well above zero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as long as the positives outweigh the negatives.</a:t>
            </a:r>
          </a:p>
          <a:p>
            <a:pPr marL="0" indent="0" algn="just">
              <a:buFont typeface="+mj-lt"/>
              <a:buNone/>
            </a:pPr>
            <a:r>
              <a:rPr lang="en-US" sz="1800" b="1"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t>
            </a: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p:txBody>
      </p:sp>
      <p:sp>
        <p:nvSpPr>
          <p:cNvPr id="16" name="Rectangle 15">
            <a:extLst>
              <a:ext uri="{FF2B5EF4-FFF2-40B4-BE49-F238E27FC236}">
                <a16:creationId xmlns:a16="http://schemas.microsoft.com/office/drawing/2014/main" id="{02363830-CE45-4241-9FF1-C4C696F19A1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4BE14911-AE80-492C-AB7C-2CED694210C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872011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380523"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02219870"/>
              </p:ext>
            </p:extLst>
          </p:nvPr>
        </p:nvGraphicFramePr>
        <p:xfrm>
          <a:off x="1874165" y="2200096"/>
          <a:ext cx="10059927" cy="3538095"/>
        </p:xfrm>
        <a:graphic>
          <a:graphicData uri="http://schemas.openxmlformats.org/drawingml/2006/table">
            <a:tbl>
              <a:tblPr firstRow="1" bandRow="1">
                <a:tableStyleId>{5C22544A-7EE6-4342-B048-85BDC9FD1C3A}</a:tableStyleId>
              </a:tblPr>
              <a:tblGrid>
                <a:gridCol w="2135127">
                  <a:extLst>
                    <a:ext uri="{9D8B030D-6E8A-4147-A177-3AD203B41FA5}">
                      <a16:colId xmlns:a16="http://schemas.microsoft.com/office/drawing/2014/main" val="3966072766"/>
                    </a:ext>
                  </a:extLst>
                </a:gridCol>
                <a:gridCol w="7924800">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noFill/>
                  </a:tcPr>
                </a:tc>
                <a:tc>
                  <a:txBody>
                    <a:body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Figure 5.6. 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86105FC6-B6C3-4DF5-B25E-06D11DEFDD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537AEC72-E662-41B0-A521-675BB56DA2C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6333504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A7D3ED1-0941-4185-A21A-CF1DDC650F86}"/>
              </a:ext>
            </a:extLst>
          </p:cNvPr>
          <p:cNvPicPr>
            <a:picLocks noChangeAspect="1"/>
          </p:cNvPicPr>
          <p:nvPr/>
        </p:nvPicPr>
        <p:blipFill>
          <a:blip r:embed="rId7"/>
          <a:stretch>
            <a:fillRect/>
          </a:stretch>
        </p:blipFill>
        <p:spPr>
          <a:xfrm>
            <a:off x="2216441" y="2210618"/>
            <a:ext cx="8870222" cy="2084811"/>
          </a:xfrm>
          <a:prstGeom prst="rect">
            <a:avLst/>
          </a:prstGeom>
        </p:spPr>
      </p:pic>
      <p:sp>
        <p:nvSpPr>
          <p:cNvPr id="14" name="TextBox 13">
            <a:extLst>
              <a:ext uri="{FF2B5EF4-FFF2-40B4-BE49-F238E27FC236}">
                <a16:creationId xmlns:a16="http://schemas.microsoft.com/office/drawing/2014/main" id="{F182E301-01C1-4ECA-A5F6-190F00AF4A55}"/>
              </a:ext>
            </a:extLst>
          </p:cNvPr>
          <p:cNvSpPr txBox="1"/>
          <p:nvPr/>
        </p:nvSpPr>
        <p:spPr>
          <a:xfrm>
            <a:off x="1874165" y="4295429"/>
            <a:ext cx="9872756"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5.6. The Porter-Lawler Model</a:t>
            </a:r>
          </a:p>
          <a:p>
            <a:pPr algn="just"/>
            <a:r>
              <a:rPr lang="en-US" i="1" dirty="0">
                <a:latin typeface="Times New Roman" panose="02020603050405020304" pitchFamily="18" charset="0"/>
                <a:cs typeface="Times New Roman" panose="02020603050405020304" pitchFamily="18" charset="0"/>
              </a:rPr>
              <a:t>The Porter and Lawler expectancy model provides </a:t>
            </a:r>
            <a:r>
              <a:rPr lang="en-US" b="1" i="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i="1" dirty="0">
                <a:latin typeface="Times New Roman" panose="02020603050405020304" pitchFamily="18" charset="0"/>
                <a:cs typeface="Times New Roman" panose="02020603050405020304" pitchFamily="18" charset="0"/>
              </a:rPr>
              <a:t> As illustrated here, this model predicts that satisfaction is determined by </a:t>
            </a:r>
            <a:r>
              <a:rPr lang="en-US" i="1"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i="1" dirty="0">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
        <p:nvSpPr>
          <p:cNvPr id="16" name="Rectangle 15">
            <a:extLst>
              <a:ext uri="{FF2B5EF4-FFF2-40B4-BE49-F238E27FC236}">
                <a16:creationId xmlns:a16="http://schemas.microsoft.com/office/drawing/2014/main" id="{183CC846-B385-4CA9-A515-1AE3CCD8E7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A0AE33C6-58CE-4E17-8BD3-73B2DA4A2B4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6814776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4" name="TextBox 13">
            <a:extLst>
              <a:ext uri="{FF2B5EF4-FFF2-40B4-BE49-F238E27FC236}">
                <a16:creationId xmlns:a16="http://schemas.microsoft.com/office/drawing/2014/main" id="{CA0D739A-633C-4BBE-97BA-00887BA77475}"/>
              </a:ext>
            </a:extLst>
          </p:cNvPr>
          <p:cNvSpPr txBox="1"/>
          <p:nvPr/>
        </p:nvSpPr>
        <p:spPr>
          <a:xfrm>
            <a:off x="2289771" y="2003083"/>
            <a:ext cx="9531168" cy="2308324"/>
          </a:xfrm>
          <a:prstGeom prst="rect">
            <a:avLst/>
          </a:prstGeom>
          <a:noFill/>
        </p:spPr>
        <p:txBody>
          <a:bodyPr wrap="square">
            <a:spAutoFit/>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Learning is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 relatively permanent change in behavior or behavioral potential that results from direct or indirect experience.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For example,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we can learn to use a new software application program by practicing and experimenting with its various functions and options.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How Learning Occurs: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Experts originally thought that learning occurred most often through a process called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classical conditioning</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 However, it is more often based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cognitive processes</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a:t>
            </a:r>
          </a:p>
        </p:txBody>
      </p:sp>
      <p:sp>
        <p:nvSpPr>
          <p:cNvPr id="19" name="Rectangle 18">
            <a:extLst>
              <a:ext uri="{FF2B5EF4-FFF2-40B4-BE49-F238E27FC236}">
                <a16:creationId xmlns:a16="http://schemas.microsoft.com/office/drawing/2014/main" id="{53392F9F-FDEE-4192-AC9D-F7F18B6496A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a16="http://schemas.microsoft.com/office/drawing/2014/main" id="{B661A394-8304-4979-AFC0-0A2A7B0E0DE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7959146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5883C8F4-ED55-447F-82A7-67EA28F2AA69}"/>
              </a:ext>
            </a:extLst>
          </p:cNvPr>
          <p:cNvSpPr txBox="1"/>
          <p:nvPr/>
        </p:nvSpPr>
        <p:spPr>
          <a:xfrm>
            <a:off x="2078901" y="1851757"/>
            <a:ext cx="6207368" cy="923330"/>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1- The Traditional View: Classical Conditioning</a:t>
            </a:r>
          </a:p>
          <a:p>
            <a:r>
              <a:rPr lang="en-US" dirty="0"/>
              <a:t/>
            </a:r>
            <a:br>
              <a:rPr lang="en-US" dirty="0"/>
            </a:br>
            <a:endParaRPr lang="en-US" dirty="0"/>
          </a:p>
        </p:txBody>
      </p:sp>
      <p:sp>
        <p:nvSpPr>
          <p:cNvPr id="18" name="TextBox 17">
            <a:extLst>
              <a:ext uri="{FF2B5EF4-FFF2-40B4-BE49-F238E27FC236}">
                <a16:creationId xmlns:a16="http://schemas.microsoft.com/office/drawing/2014/main" id="{45C31637-A937-4879-BD67-FEEF8D5C176B}"/>
              </a:ext>
            </a:extLst>
          </p:cNvPr>
          <p:cNvSpPr txBox="1"/>
          <p:nvPr/>
        </p:nvSpPr>
        <p:spPr>
          <a:xfrm>
            <a:off x="2032268" y="2219896"/>
            <a:ext cx="9902230" cy="3693319"/>
          </a:xfrm>
          <a:prstGeom prst="rect">
            <a:avLst/>
          </a:prstGeom>
          <a:noFill/>
        </p:spPr>
        <p:txBody>
          <a:bodyPr wrap="square">
            <a:spAutoFit/>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Classical conditioning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is a simple form of learning in which a conditioned response is linked with an unconditional stimulus.</a:t>
            </a:r>
          </a:p>
          <a:p>
            <a:pPr marL="342900" indent="-342900" algn="just">
              <a:buFont typeface="Wingdings" panose="05000000000000000000" pitchFamily="2" charset="2"/>
              <a:buChar char="§"/>
            </a:pPr>
            <a:endParaRPr lang="en-US" i="1" u="sng"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Classical conditioning </a:t>
            </a:r>
            <a:r>
              <a:rPr lang="en-US" sz="1800" b="0" kern="1200" dirty="0">
                <a:solidFill>
                  <a:schemeClr val="tx1"/>
                </a:solidFill>
                <a:latin typeface="Times New Roman" panose="02020603050405020304" pitchFamily="18" charset="0"/>
                <a:ea typeface="+mn-ea"/>
                <a:cs typeface="Times New Roman" panose="02020603050405020304" pitchFamily="18" charset="0"/>
              </a:rPr>
              <a:t>(also known as Pavlovian or respondent conditioning) is learning through association and was discovered by Pavlov, a Russian physiologist. In simple terms, two stimuli are linked together to produce a new learned response in a person or animal.</a:t>
            </a:r>
          </a:p>
          <a:p>
            <a:pPr algn="just"/>
            <a:r>
              <a:rPr lang="en-US" sz="18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1800" b="0" i="0" u="none" kern="1200" dirty="0">
                <a:solidFill>
                  <a:srgbClr val="C00000"/>
                </a:solidFill>
                <a:latin typeface="Times New Roman" panose="02020603050405020304" pitchFamily="18" charset="0"/>
                <a:ea typeface="+mn-ea"/>
                <a:cs typeface="Times New Roman" panose="02020603050405020304" pitchFamily="18" charset="0"/>
              </a:rPr>
              <a:t>,</a:t>
            </a:r>
          </a:p>
          <a:p>
            <a:pPr algn="just"/>
            <a:r>
              <a:rPr lang="en-US" dirty="0">
                <a:solidFill>
                  <a:srgbClr val="C00000"/>
                </a:solidFill>
                <a:latin typeface="Times New Roman" panose="02020603050405020304" pitchFamily="18" charset="0"/>
                <a:cs typeface="Times New Roman" panose="02020603050405020304" pitchFamily="18" charset="0"/>
              </a:rPr>
              <a:t>Ex.1</a:t>
            </a:r>
            <a:r>
              <a:rPr lang="en-US" sz="18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suppose an employee receives very bad news one day from his boss. It’s possible that the employee could come to associate, say, the color of the boss’s suit that day with bad news. Thus, the next time the boss wears that same suit to the office, the employee may experience dread and foreboding</a:t>
            </a:r>
          </a:p>
          <a:p>
            <a:pPr algn="just"/>
            <a:r>
              <a:rPr lang="en-US" dirty="0">
                <a:solidFill>
                  <a:srgbClr val="C00000"/>
                </a:solidFill>
                <a:latin typeface="Times New Roman" panose="02020603050405020304" pitchFamily="18" charset="0"/>
                <a:cs typeface="Times New Roman" panose="02020603050405020304" pitchFamily="18" charset="0"/>
              </a:rPr>
              <a:t>Ex2. </a:t>
            </a:r>
            <a:r>
              <a:rPr lang="en-US" i="1" dirty="0"/>
              <a:t>The most famous example of classical conditioning was Pavlov's experiment with dogs, who salivated in response to a bell tone. Pavlov showed that when a bell was sounded each time the dog was fed, the dog learned to associate the sound with the presentation of the food.</a:t>
            </a:r>
          </a:p>
        </p:txBody>
      </p:sp>
      <p:sp>
        <p:nvSpPr>
          <p:cNvPr id="21" name="Rectangle 20">
            <a:extLst>
              <a:ext uri="{FF2B5EF4-FFF2-40B4-BE49-F238E27FC236}">
                <a16:creationId xmlns:a16="http://schemas.microsoft.com/office/drawing/2014/main" id="{8E97968F-72D4-4B45-AB06-D8862032A4C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a16="http://schemas.microsoft.com/office/drawing/2014/main" id="{A9C1DB57-56EA-4999-A707-66E4108D50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738392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5883C8F4-ED55-447F-82A7-67EA28F2AA69}"/>
              </a:ext>
            </a:extLst>
          </p:cNvPr>
          <p:cNvSpPr txBox="1"/>
          <p:nvPr/>
        </p:nvSpPr>
        <p:spPr>
          <a:xfrm>
            <a:off x="2078901" y="1851757"/>
            <a:ext cx="7006484" cy="646331"/>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Learning as a Cognitive Process</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AA51717-4B0B-45B1-86B3-5A409E87C673}"/>
              </a:ext>
            </a:extLst>
          </p:cNvPr>
          <p:cNvSpPr txBox="1"/>
          <p:nvPr/>
        </p:nvSpPr>
        <p:spPr>
          <a:xfrm>
            <a:off x="2032269" y="2295188"/>
            <a:ext cx="9649980" cy="3139321"/>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ontemporary learning theory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generally views learning as a cognitive process; that is, it assumes that people are conscious, active participants in how they learn</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algn="just"/>
            <a:r>
              <a:rPr lang="en-US" sz="1800" b="1" i="0" kern="1200" dirty="0">
                <a:solidFill>
                  <a:schemeClr val="tx1"/>
                </a:solidFill>
                <a:latin typeface="Times New Roman" panose="02020603050405020304" pitchFamily="18" charset="0"/>
                <a:ea typeface="+mn-ea"/>
                <a:cs typeface="Times New Roman" panose="02020603050405020304" pitchFamily="18" charset="0"/>
              </a:rPr>
              <a:t>1.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cognitive view suggests that people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draw on their experiences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use past learning as a basis for their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present behavior.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These experiences represent knowledge, or cognitions. </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algn="just"/>
            <a:r>
              <a:rPr lang="en-US" sz="18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1800" i="1" u="none" kern="1200" dirty="0">
                <a:solidFill>
                  <a:schemeClr val="tx1"/>
                </a:solidFill>
                <a:latin typeface="Times New Roman" panose="02020603050405020304" pitchFamily="18" charset="0"/>
                <a:ea typeface="+mn-ea"/>
                <a:cs typeface="Times New Roman" panose="02020603050405020304" pitchFamily="18" charset="0"/>
              </a:rPr>
              <a:t>, an employee faced with a choice of job assignments will use previous experiences in deciding which one to accept.</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people make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choices about their behavior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employee recognizes that he or she has two alternatives and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chooses one</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p>
        </p:txBody>
      </p:sp>
      <p:sp>
        <p:nvSpPr>
          <p:cNvPr id="21" name="Rectangle 20">
            <a:extLst>
              <a:ext uri="{FF2B5EF4-FFF2-40B4-BE49-F238E27FC236}">
                <a16:creationId xmlns:a16="http://schemas.microsoft.com/office/drawing/2014/main" id="{F1CE444C-C9F4-4A9D-8A36-B530D54596D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a16="http://schemas.microsoft.com/office/drawing/2014/main" id="{FDAA1476-A12D-4A09-825F-5DBD9076609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9176490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a:t>
            </a:r>
            <a:r>
              <a:rPr lang="en-US" b="1" dirty="0">
                <a:solidFill>
                  <a:srgbClr val="AF5C23"/>
                </a:solidFill>
                <a:latin typeface="Times New Roman" panose="02020603050405020304" pitchFamily="18" charset="0"/>
                <a:cs typeface="Times New Roman" panose="02020603050405020304" pitchFamily="18" charset="0"/>
              </a:rPr>
              <a:t> </a:t>
            </a:r>
            <a:r>
              <a:rPr lang="en-US" b="1" dirty="0">
                <a:solidFill>
                  <a:srgbClr val="AF5C23"/>
                </a:solidFill>
                <a:effectLst/>
                <a:latin typeface="Times New Roman" panose="02020603050405020304" pitchFamily="18" charset="0"/>
                <a:cs typeface="Times New Roman" panose="02020603050405020304" pitchFamily="18" charset="0"/>
              </a:rPr>
              <a:t>Learning as a Cognitive Process</a:t>
            </a: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26C2B94-390F-4824-A570-8329B8EDFC8B}"/>
              </a:ext>
            </a:extLst>
          </p:cNvPr>
          <p:cNvSpPr txBox="1"/>
          <p:nvPr/>
        </p:nvSpPr>
        <p:spPr>
          <a:xfrm>
            <a:off x="2216440" y="2387522"/>
            <a:ext cx="9339455" cy="1754326"/>
          </a:xfrm>
          <a:prstGeom prst="rect">
            <a:avLst/>
          </a:prstGeom>
          <a:noFill/>
        </p:spPr>
        <p:txBody>
          <a:bodyPr wrap="square">
            <a:spAutoFit/>
          </a:bodyPr>
          <a:lstStyle/>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people recognize the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consequences of their choices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Thus, when the employee finds the job assignment rewarding and fulfilling, he or she will recognize that the choice was a good one and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will understand why.</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Finally</a:t>
            </a:r>
            <a:r>
              <a:rPr lang="en-US" sz="18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people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evaluate those consequences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add them to prior learning, which affects future choices.      </a:t>
            </a:r>
          </a:p>
        </p:txBody>
      </p:sp>
      <p:sp>
        <p:nvSpPr>
          <p:cNvPr id="21" name="Rectangle 20">
            <a:extLst>
              <a:ext uri="{FF2B5EF4-FFF2-40B4-BE49-F238E27FC236}">
                <a16:creationId xmlns:a16="http://schemas.microsoft.com/office/drawing/2014/main" id="{6846D1C5-9377-4E45-8CE5-6D0BF38A0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a16="http://schemas.microsoft.com/office/drawing/2014/main" id="{28B09F63-AF35-4B44-8D0B-F9D72059616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8200484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Social Learning </a:t>
            </a: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67CAE40-8456-434C-BDB4-F80E9EC532B0}"/>
              </a:ext>
            </a:extLst>
          </p:cNvPr>
          <p:cNvSpPr txBox="1"/>
          <p:nvPr/>
        </p:nvSpPr>
        <p:spPr>
          <a:xfrm>
            <a:off x="2289770" y="2308275"/>
            <a:ext cx="9392477" cy="2585323"/>
          </a:xfrm>
          <a:prstGeom prst="rect">
            <a:avLst/>
          </a:prstGeom>
          <a:noFill/>
        </p:spPr>
        <p:txBody>
          <a:bodyPr wrap="square">
            <a:spAutoFit/>
          </a:bodyPr>
          <a:lstStyle/>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Social Learning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When people observe the behaviors of others, recognize the consequences, and alter their own behavior as a result</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 person can learn to do a new job by observing others or by watching videos. </a:t>
            </a:r>
          </a:p>
          <a:p>
            <a:pPr algn="just" defTabSz="914400" rtl="0" eaLnBrk="1" latinLnBrk="0" hangingPunct="1"/>
            <a:r>
              <a:rPr lang="en-US" i="1" dirty="0">
                <a:latin typeface="Times New Roman" panose="02020603050405020304" pitchFamily="18" charset="0"/>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Or an employee may learn to avoid being late by seeing the boss chew out fellow workers.</a:t>
            </a:r>
          </a:p>
          <a:p>
            <a:pPr marL="342900" indent="-34290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Social learning theory</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then, suggests that individual behavior is </a:t>
            </a:r>
            <a:r>
              <a:rPr lang="en-US" sz="1800" b="1" i="1" u="sng" kern="1200" dirty="0">
                <a:solidFill>
                  <a:schemeClr val="tx1"/>
                </a:solidFill>
                <a:latin typeface="Times New Roman" panose="02020603050405020304" pitchFamily="18" charset="0"/>
                <a:ea typeface="+mn-ea"/>
                <a:cs typeface="Times New Roman" panose="02020603050405020304" pitchFamily="18" charset="0"/>
              </a:rPr>
              <a:t>determined by a person’s cognitions and social environment.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More specifically, people are presumed to learn behaviors and attitudes at least partly in response to what others expect of them.</a:t>
            </a:r>
          </a:p>
        </p:txBody>
      </p:sp>
      <p:sp>
        <p:nvSpPr>
          <p:cNvPr id="21" name="Rectangle 20">
            <a:extLst>
              <a:ext uri="{FF2B5EF4-FFF2-40B4-BE49-F238E27FC236}">
                <a16:creationId xmlns:a16="http://schemas.microsoft.com/office/drawing/2014/main" id="{403BA6DC-2C58-4DF8-B93F-9996458EBF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a16="http://schemas.microsoft.com/office/drawing/2014/main" id="{C34D4D0B-8D4E-4128-90E2-25012026F8E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8003026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Social learning </a:t>
            </a:r>
            <a:endParaRPr lang="en-US"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C0F98FFE-A5E1-4699-A718-39ED748EDE67}"/>
              </a:ext>
            </a:extLst>
          </p:cNvPr>
          <p:cNvGrpSpPr/>
          <p:nvPr/>
        </p:nvGrpSpPr>
        <p:grpSpPr>
          <a:xfrm>
            <a:off x="2078901" y="2441653"/>
            <a:ext cx="9589224" cy="3392682"/>
            <a:chOff x="2078901" y="2441653"/>
            <a:chExt cx="9589224" cy="3392682"/>
          </a:xfrm>
        </p:grpSpPr>
        <p:pic>
          <p:nvPicPr>
            <p:cNvPr id="10" name="Picture 9">
              <a:extLst>
                <a:ext uri="{FF2B5EF4-FFF2-40B4-BE49-F238E27FC236}">
                  <a16:creationId xmlns:a16="http://schemas.microsoft.com/office/drawing/2014/main" id="{934D5FA7-55C1-4CEC-8725-E8F95DCAAE13}"/>
                </a:ext>
              </a:extLst>
            </p:cNvPr>
            <p:cNvPicPr>
              <a:picLocks noChangeAspect="1"/>
            </p:cNvPicPr>
            <p:nvPr/>
          </p:nvPicPr>
          <p:blipFill>
            <a:blip r:embed="rId7"/>
            <a:stretch>
              <a:fillRect/>
            </a:stretch>
          </p:blipFill>
          <p:spPr>
            <a:xfrm>
              <a:off x="6096000" y="2441653"/>
              <a:ext cx="5572125" cy="3392682"/>
            </a:xfrm>
            <a:prstGeom prst="rect">
              <a:avLst/>
            </a:prstGeom>
          </p:spPr>
        </p:pic>
        <p:sp>
          <p:nvSpPr>
            <p:cNvPr id="18" name="TextBox 17">
              <a:extLst>
                <a:ext uri="{FF2B5EF4-FFF2-40B4-BE49-F238E27FC236}">
                  <a16:creationId xmlns:a16="http://schemas.microsoft.com/office/drawing/2014/main" id="{907FF1F9-292F-4A9F-9C32-FC538D988AFD}"/>
                </a:ext>
              </a:extLst>
            </p:cNvPr>
            <p:cNvSpPr txBox="1"/>
            <p:nvPr/>
          </p:nvSpPr>
          <p:spPr>
            <a:xfrm>
              <a:off x="2078901" y="2820925"/>
              <a:ext cx="4017099"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Social learning occurs when people observe the behaviors of others, recognize the consequences, and alter their won behavior as a result. This individual is getting a reward and promotion. His co-workers may now be motivated to perform their jobs in the same way as him.</a:t>
              </a:r>
            </a:p>
          </p:txBody>
        </p:sp>
      </p:grpSp>
      <p:sp>
        <p:nvSpPr>
          <p:cNvPr id="20" name="Rectangle 19">
            <a:extLst>
              <a:ext uri="{FF2B5EF4-FFF2-40B4-BE49-F238E27FC236}">
                <a16:creationId xmlns:a16="http://schemas.microsoft.com/office/drawing/2014/main" id="{08360ABF-E0D1-4576-95CB-90B79C524C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7553CC03-B745-47D5-A24F-322DA6F3C4A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3415497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918200"/>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14" name="TextBox 13">
            <a:extLst>
              <a:ext uri="{FF2B5EF4-FFF2-40B4-BE49-F238E27FC236}">
                <a16:creationId xmlns:a16="http://schemas.microsoft.com/office/drawing/2014/main" id="{93AD48D5-7E5E-4D63-9DE7-E09984E442F8}"/>
              </a:ext>
            </a:extLst>
          </p:cNvPr>
          <p:cNvSpPr txBox="1"/>
          <p:nvPr/>
        </p:nvSpPr>
        <p:spPr>
          <a:xfrm>
            <a:off x="1975234" y="2488294"/>
            <a:ext cx="9902228" cy="2862322"/>
          </a:xfrm>
          <a:prstGeom prst="rect">
            <a:avLst/>
          </a:prstGeom>
          <a:noFill/>
        </p:spPr>
        <p:txBody>
          <a:bodyPr wrap="square">
            <a:spAutoFit/>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Learning theory alone has important implications for managers, but organizational behavior modification has even more practical applications.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Behavior modification is the application of </a:t>
            </a:r>
            <a:r>
              <a:rPr lang="en-US" sz="1800" b="1" i="1" u="sng" kern="1200" dirty="0">
                <a:solidFill>
                  <a:schemeClr val="tx1"/>
                </a:solidFill>
                <a:latin typeface="Times New Roman" panose="02020603050405020304" pitchFamily="18" charset="0"/>
                <a:ea typeface="+mn-ea"/>
                <a:cs typeface="Times New Roman" panose="02020603050405020304" pitchFamily="18" charset="0"/>
              </a:rPr>
              <a:t>reinforcement theory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to influence the behaviors of people in organizational settings.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One aspect of behavior modification is the use of various kinds of reinforcement when employees are observed behaving in desired or undesired ways.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Figure 5.7 summarizes these kinds of reinforcement. </a:t>
            </a:r>
          </a:p>
        </p:txBody>
      </p:sp>
      <p:sp>
        <p:nvSpPr>
          <p:cNvPr id="19" name="Rectangle 18">
            <a:extLst>
              <a:ext uri="{FF2B5EF4-FFF2-40B4-BE49-F238E27FC236}">
                <a16:creationId xmlns:a16="http://schemas.microsoft.com/office/drawing/2014/main" id="{4CC5C30F-589A-4BE2-BD31-DA936286CCC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a16="http://schemas.microsoft.com/office/drawing/2014/main" id="{F71F6E41-8440-42D4-BD4C-8ABBE743C0F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8617548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graphicFrame>
        <p:nvGraphicFramePr>
          <p:cNvPr id="10" name="Table 9">
            <a:extLst>
              <a:ext uri="{FF2B5EF4-FFF2-40B4-BE49-F238E27FC236}">
                <a16:creationId xmlns:a16="http://schemas.microsoft.com/office/drawing/2014/main" id="{13979062-47B6-4F0D-92D6-1553B2FBB6E4}"/>
              </a:ext>
            </a:extLst>
          </p:cNvPr>
          <p:cNvGraphicFramePr>
            <a:graphicFrameLocks noGrp="1"/>
          </p:cNvGraphicFramePr>
          <p:nvPr>
            <p:extLst>
              <p:ext uri="{D42A27DB-BD31-4B8C-83A1-F6EECF244321}">
                <p14:modId xmlns:p14="http://schemas.microsoft.com/office/powerpoint/2010/main" val="3534992008"/>
              </p:ext>
            </p:extLst>
          </p:nvPr>
        </p:nvGraphicFramePr>
        <p:xfrm>
          <a:off x="2368062" y="3171002"/>
          <a:ext cx="9172198" cy="2633451"/>
        </p:xfrm>
        <a:graphic>
          <a:graphicData uri="http://schemas.openxmlformats.org/drawingml/2006/table">
            <a:tbl>
              <a:tblPr>
                <a:tableStyleId>{93296810-A885-4BE3-A3E7-6D5BEEA58F35}</a:tableStyleId>
              </a:tblPr>
              <a:tblGrid>
                <a:gridCol w="1447146">
                  <a:extLst>
                    <a:ext uri="{9D8B030D-6E8A-4147-A177-3AD203B41FA5}">
                      <a16:colId xmlns:a16="http://schemas.microsoft.com/office/drawing/2014/main" val="446033137"/>
                    </a:ext>
                  </a:extLst>
                </a:gridCol>
                <a:gridCol w="1899272">
                  <a:extLst>
                    <a:ext uri="{9D8B030D-6E8A-4147-A177-3AD203B41FA5}">
                      <a16:colId xmlns:a16="http://schemas.microsoft.com/office/drawing/2014/main" val="2004953458"/>
                    </a:ext>
                  </a:extLst>
                </a:gridCol>
                <a:gridCol w="2912797">
                  <a:extLst>
                    <a:ext uri="{9D8B030D-6E8A-4147-A177-3AD203B41FA5}">
                      <a16:colId xmlns:a16="http://schemas.microsoft.com/office/drawing/2014/main" val="3127922865"/>
                    </a:ext>
                  </a:extLst>
                </a:gridCol>
                <a:gridCol w="2912983">
                  <a:extLst>
                    <a:ext uri="{9D8B030D-6E8A-4147-A177-3AD203B41FA5}">
                      <a16:colId xmlns:a16="http://schemas.microsoft.com/office/drawing/2014/main" val="1407678029"/>
                    </a:ext>
                  </a:extLst>
                </a:gridCol>
              </a:tblGrid>
              <a:tr h="437938">
                <a:tc>
                  <a:txBody>
                    <a:body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gridSpan="3">
                  <a:txBody>
                    <a:bodyPr/>
                    <a:lstStyle/>
                    <a:p>
                      <a:pPr algn="ctr" fontAlgn="t"/>
                      <a:r>
                        <a:rPr lang="en-US" b="1" u="sng" dirty="0">
                          <a:effectLst/>
                          <a:latin typeface="Times New Roman" panose="02020603050405020304" pitchFamily="18" charset="0"/>
                          <a:cs typeface="Times New Roman" panose="02020603050405020304" pitchFamily="18" charset="0"/>
                        </a:rPr>
                        <a:t>Nature of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18338636"/>
                  </a:ext>
                </a:extLst>
              </a:tr>
              <a:tr h="437938">
                <a:tc>
                  <a:txBody>
                    <a:bodyPr/>
                    <a:lstStyle/>
                    <a:p>
                      <a:pPr algn="ctr" fontAlgn="t"/>
                      <a:r>
                        <a:rPr lang="en-US">
                          <a:effectLst/>
                          <a:latin typeface="Times New Roman" panose="02020603050405020304" pitchFamily="18" charset="0"/>
                          <a:cs typeface="Times New Roman" panose="02020603050405020304" pitchFamily="18" charset="0"/>
                        </a:rPr>
                        <a:t> </a:t>
                      </a:r>
                    </a:p>
                  </a:txBody>
                  <a:tcPr marL="47625" marR="47625" marT="47625" marB="47625"/>
                </a:tc>
                <a:tc>
                  <a:txBody>
                    <a:body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a:effectLst/>
                          <a:latin typeface="Times New Roman" panose="02020603050405020304" pitchFamily="18" charset="0"/>
                          <a:cs typeface="Times New Roman" panose="02020603050405020304" pitchFamily="18" charset="0"/>
                        </a:rPr>
                        <a:t>Positive</a:t>
                      </a:r>
                      <a:endParaRPr lang="en-US" u="sng">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effectLst/>
                          <a:latin typeface="Times New Roman" panose="02020603050405020304" pitchFamily="18" charset="0"/>
                          <a:cs typeface="Times New Roman" panose="02020603050405020304" pitchFamily="18" charset="0"/>
                        </a:rPr>
                        <a:t>Negative</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extLst>
                  <a:ext uri="{0D108BD9-81ED-4DB2-BD59-A6C34878D82A}">
                    <a16:rowId xmlns:a16="http://schemas.microsoft.com/office/drawing/2014/main" val="3578529880"/>
                  </a:ext>
                </a:extLst>
              </a:tr>
              <a:tr h="763005">
                <a:tc rowSpan="2">
                  <a:txBody>
                    <a:bodyPr/>
                    <a:lstStyle/>
                    <a:p>
                      <a:pPr algn="ctr" fontAlgn="t"/>
                      <a:endParaRPr lang="en-US" b="1" dirty="0">
                        <a:effectLst/>
                        <a:latin typeface="Times New Roman" panose="02020603050405020304" pitchFamily="18" charset="0"/>
                        <a:cs typeface="Times New Roman" panose="02020603050405020304" pitchFamily="18" charset="0"/>
                      </a:endParaRPr>
                    </a:p>
                    <a:p>
                      <a:pPr algn="ctr" fontAlgn="t"/>
                      <a:endParaRPr lang="en-US" b="1" dirty="0">
                        <a:effectLst/>
                        <a:latin typeface="Times New Roman" panose="02020603050405020304" pitchFamily="18" charset="0"/>
                        <a:cs typeface="Times New Roman" panose="02020603050405020304" pitchFamily="18" charset="0"/>
                      </a:endParaRPr>
                    </a:p>
                    <a:p>
                      <a:pPr algn="ctr" fontAlgn="t"/>
                      <a:r>
                        <a:rPr lang="en-US" b="1" dirty="0">
                          <a:effectLst/>
                          <a:latin typeface="Times New Roman" panose="02020603050405020304" pitchFamily="18" charset="0"/>
                          <a:cs typeface="Times New Roman" panose="02020603050405020304" pitchFamily="18" charset="0"/>
                        </a:rPr>
                        <a:t>Action</a:t>
                      </a:r>
                    </a:p>
                  </a:txBody>
                  <a:tcPr marL="47625" marR="47625" marT="47625" marB="47625"/>
                </a:tc>
                <a:tc>
                  <a:txBody>
                    <a:bodyPr/>
                    <a:lstStyle/>
                    <a:p>
                      <a:pPr algn="ctr" fontAlgn="t"/>
                      <a:r>
                        <a:rPr lang="en-US" b="1" u="sng">
                          <a:effectLst/>
                          <a:latin typeface="Times New Roman" panose="02020603050405020304" pitchFamily="18" charset="0"/>
                          <a:cs typeface="Times New Roman" panose="02020603050405020304" pitchFamily="18" charset="0"/>
                        </a:rPr>
                        <a:t>Present the Stimulus</a:t>
                      </a:r>
                      <a:endParaRPr lang="en-US" u="sng">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Positive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Punishment</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tc>
                <a:extLst>
                  <a:ext uri="{0D108BD9-81ED-4DB2-BD59-A6C34878D82A}">
                    <a16:rowId xmlns:a16="http://schemas.microsoft.com/office/drawing/2014/main" val="1071947994"/>
                  </a:ext>
                </a:extLst>
              </a:tr>
              <a:tr h="994570">
                <a:tc vMerge="1">
                  <a:txBody>
                    <a:bodyPr/>
                    <a:lstStyle/>
                    <a:p>
                      <a:pPr algn="l" fontAlgn="t"/>
                      <a:r>
                        <a:rPr lang="en-US" u="sng" dirty="0">
                          <a:effectLst/>
                        </a:rPr>
                        <a:t> </a:t>
                      </a:r>
                    </a:p>
                  </a:txBody>
                  <a:tcPr marL="47625" marR="47625" marT="47625" marB="47625">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696969"/>
                      </a:solidFill>
                      <a:prstDash val="solid"/>
                      <a:round/>
                      <a:headEnd type="none" w="med" len="med"/>
                      <a:tailEnd type="none" w="med" len="med"/>
                    </a:lnB>
                    <a:solidFill>
                      <a:srgbClr val="EEF7FC"/>
                    </a:solidFill>
                  </a:tcPr>
                </a:tc>
                <a:tc>
                  <a:txBody>
                    <a:bodyPr/>
                    <a:lstStyle/>
                    <a:p>
                      <a:pPr algn="ctr" fontAlgn="t"/>
                      <a:r>
                        <a:rPr lang="en-US" b="1" u="sng" dirty="0">
                          <a:effectLst/>
                          <a:latin typeface="Times New Roman" panose="02020603050405020304" pitchFamily="18" charset="0"/>
                          <a:cs typeface="Times New Roman" panose="02020603050405020304" pitchFamily="18" charset="0"/>
                        </a:rPr>
                        <a:t>Remove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Extinction</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Negative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tc>
                <a:extLst>
                  <a:ext uri="{0D108BD9-81ED-4DB2-BD59-A6C34878D82A}">
                    <a16:rowId xmlns:a16="http://schemas.microsoft.com/office/drawing/2014/main" val="591778725"/>
                  </a:ext>
                </a:extLst>
              </a:tr>
            </a:tbl>
          </a:graphicData>
        </a:graphic>
      </p:graphicFrame>
      <p:sp>
        <p:nvSpPr>
          <p:cNvPr id="17" name="TextBox 16">
            <a:extLst>
              <a:ext uri="{FF2B5EF4-FFF2-40B4-BE49-F238E27FC236}">
                <a16:creationId xmlns:a16="http://schemas.microsoft.com/office/drawing/2014/main" id="{77C01B84-D62A-474B-B2D2-B0DD3C36A542}"/>
              </a:ext>
            </a:extLst>
          </p:cNvPr>
          <p:cNvSpPr txBox="1"/>
          <p:nvPr/>
        </p:nvSpPr>
        <p:spPr>
          <a:xfrm>
            <a:off x="2289771" y="2163186"/>
            <a:ext cx="9345638" cy="923330"/>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Figure5.7. kinds of reinforcement</a:t>
            </a:r>
          </a:p>
          <a:p>
            <a:r>
              <a:rPr lang="en-US" dirty="0">
                <a:latin typeface="Times New Roman" panose="02020603050405020304" pitchFamily="18" charset="0"/>
                <a:cs typeface="Times New Roman" panose="02020603050405020304" pitchFamily="18" charset="0"/>
              </a:rPr>
              <a:t>Individual behavior can be affected when stimulus is either presented or removed after a particular behavior. This is also dependent on whether the stimulus is positive or negative.</a:t>
            </a:r>
          </a:p>
        </p:txBody>
      </p:sp>
      <p:sp>
        <p:nvSpPr>
          <p:cNvPr id="16" name="TextBox 15">
            <a:extLst>
              <a:ext uri="{FF2B5EF4-FFF2-40B4-BE49-F238E27FC236}">
                <a16:creationId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5129781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77C01B84-D62A-474B-B2D2-B0DD3C36A542}"/>
              </a:ext>
            </a:extLst>
          </p:cNvPr>
          <p:cNvSpPr txBox="1"/>
          <p:nvPr/>
        </p:nvSpPr>
        <p:spPr>
          <a:xfrm>
            <a:off x="2289771" y="2163186"/>
            <a:ext cx="9531168" cy="3416320"/>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Positive reinforcement </a:t>
            </a:r>
            <a:r>
              <a:rPr lang="en-US" dirty="0">
                <a:latin typeface="Times New Roman" panose="02020603050405020304" pitchFamily="18" charset="0"/>
                <a:cs typeface="Times New Roman" panose="02020603050405020304" pitchFamily="18" charset="0"/>
              </a:rPr>
              <a:t>involves the use of rewards to increase the likelihood that a desired behavior—high performance, for instance—will be repeated.</a:t>
            </a:r>
          </a:p>
          <a:p>
            <a:pPr marL="285750" indent="-285750" algn="just">
              <a:buFont typeface="Wingdings" panose="05000000000000000000" pitchFamily="2" charset="2"/>
              <a:buChar char="§"/>
            </a:pPr>
            <a:endParaRPr lang="en-US"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a:t>
            </a:r>
            <a:r>
              <a:rPr lang="en-US" i="1" dirty="0">
                <a:latin typeface="Times New Roman" panose="02020603050405020304" pitchFamily="18" charset="0"/>
                <a:cs typeface="Times New Roman" panose="02020603050405020304" pitchFamily="18" charset="0"/>
              </a:rPr>
              <a:t>, </a:t>
            </a:r>
            <a:r>
              <a:rPr lang="en-US" i="1" dirty="0">
                <a:solidFill>
                  <a:srgbClr val="C00000"/>
                </a:solidFill>
                <a:latin typeface="Times New Roman" panose="02020603050405020304" pitchFamily="18" charset="0"/>
                <a:cs typeface="Times New Roman" panose="02020603050405020304" pitchFamily="18" charset="0"/>
              </a:rPr>
              <a:t>Positive reinforcement  </a:t>
            </a:r>
            <a:r>
              <a:rPr lang="en-US" i="1" dirty="0">
                <a:latin typeface="Times New Roman" panose="02020603050405020304" pitchFamily="18" charset="0"/>
                <a:cs typeface="Times New Roman" panose="02020603050405020304" pitchFamily="18" charset="0"/>
              </a:rPr>
              <a:t>when a manufacturing employee wears uncomfortable but important safety gear, the manager can give the employee praise to increase the likelihood that the employee will wear the safety equipment in the future.</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Positive reinforcement </a:t>
            </a:r>
            <a:r>
              <a:rPr lang="en-US" i="1" dirty="0">
                <a:latin typeface="Times New Roman" panose="02020603050405020304" pitchFamily="18" charset="0"/>
                <a:cs typeface="Times New Roman" panose="02020603050405020304" pitchFamily="18" charset="0"/>
              </a:rPr>
              <a:t>has been used at a Sears Department Store in Pennsylvania. A manager was having a difficult time getting his staff to prompt customers to apply for credit cards. He offered employees a bonus on their paycheck for every credit card application that was processed. In addition, every ninety days, the employee with the most submitted applications would be recognized at work and receive a gift card. As a result, the Sears store became the number one store for credit card applications in the</a:t>
            </a:r>
          </a:p>
        </p:txBody>
      </p:sp>
      <p:sp>
        <p:nvSpPr>
          <p:cNvPr id="16" name="TextBox 15">
            <a:extLst>
              <a:ext uri="{FF2B5EF4-FFF2-40B4-BE49-F238E27FC236}">
                <a16:creationId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1324055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77C01B84-D62A-474B-B2D2-B0DD3C36A542}"/>
              </a:ext>
            </a:extLst>
          </p:cNvPr>
          <p:cNvSpPr txBox="1"/>
          <p:nvPr/>
        </p:nvSpPr>
        <p:spPr>
          <a:xfrm>
            <a:off x="2289771" y="2163186"/>
            <a:ext cx="9531168" cy="3139321"/>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Negative reinforcement </a:t>
            </a:r>
            <a:r>
              <a:rPr lang="en-US" dirty="0">
                <a:latin typeface="Times New Roman" panose="02020603050405020304" pitchFamily="18" charset="0"/>
                <a:cs typeface="Times New Roman" panose="02020603050405020304" pitchFamily="18" charset="0"/>
              </a:rPr>
              <a:t>is based on the removal of current or future unpleasant consequences to increase the likelihood that someone will repeat a behavior. In other words, avoidance or removal of something undesirable can be motivating.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suppose a piece of hazardous manufacturing equipment is set so that when it is turned on, the machine operator hears a continuous loud buzzer. After the machine operator runs a series of safety checks, the buzzer stops. Because the machine operator wants the buzzer to stop, he or she is motivated to engage in safe work behaviors (running the safety checks). </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If an employee has a long or unpleasant commute, allowing him or her to work from home one or two days a week if her performance stays high can also be rewarding and motivate good performance.</a:t>
            </a:r>
          </a:p>
        </p:txBody>
      </p:sp>
      <p:sp>
        <p:nvSpPr>
          <p:cNvPr id="16" name="TextBox 15">
            <a:extLst>
              <a:ext uri="{FF2B5EF4-FFF2-40B4-BE49-F238E27FC236}">
                <a16:creationId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911583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77C01B84-D62A-474B-B2D2-B0DD3C36A542}"/>
              </a:ext>
            </a:extLst>
          </p:cNvPr>
          <p:cNvSpPr txBox="1"/>
          <p:nvPr/>
        </p:nvSpPr>
        <p:spPr>
          <a:xfrm>
            <a:off x="2289771" y="2163186"/>
            <a:ext cx="9531168" cy="3139321"/>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Extinction refers</a:t>
            </a:r>
            <a:r>
              <a:rPr lang="en-US" dirty="0">
                <a:latin typeface="Times New Roman" panose="02020603050405020304" pitchFamily="18" charset="0"/>
                <a:cs typeface="Times New Roman" panose="02020603050405020304" pitchFamily="18" charset="0"/>
              </a:rPr>
              <a:t> to a procedure used in Applied Behavioral Analysis (ABA) in which reinforcement that is provided for problem behavior (often unintentionally) is discontinued in order to decrease or eliminate occurrences of these types of negative (or problem) behaviors.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 Dannie tries to get mom's attention by dropping her toy on the floor. Her mom smiles at Dannie, picks up the toy and hands it back to her. This series of actions reinforces Dannie's negative behavior because she is getting the attention that she is seeking. As a result, she will continue to engage in this type of behavior in order to receive the positive reinforcement that her mom provides. To address this problem, Dannie’s mom should ignore Dannie when she drops the toy; if she consistently ignores this problem behavior, it is highly likely that Dannie will reduce engaging in this behavior as her actions no longer produce the effect that she is seeking.</a:t>
            </a:r>
          </a:p>
        </p:txBody>
      </p:sp>
      <p:sp>
        <p:nvSpPr>
          <p:cNvPr id="16" name="TextBox 15">
            <a:extLst>
              <a:ext uri="{FF2B5EF4-FFF2-40B4-BE49-F238E27FC236}">
                <a16:creationId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40542909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a16="http://schemas.microsoft.com/office/drawing/2014/main" id="{77C01B84-D62A-474B-B2D2-B0DD3C36A542}"/>
              </a:ext>
            </a:extLst>
          </p:cNvPr>
          <p:cNvSpPr txBox="1"/>
          <p:nvPr/>
        </p:nvSpPr>
        <p:spPr>
          <a:xfrm>
            <a:off x="2289771" y="2163186"/>
            <a:ext cx="9531168" cy="1477328"/>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punishment  </a:t>
            </a:r>
            <a:r>
              <a:rPr lang="en-US" dirty="0">
                <a:latin typeface="Times New Roman" panose="02020603050405020304" pitchFamily="18" charset="0"/>
                <a:cs typeface="Times New Roman" panose="02020603050405020304" pitchFamily="18" charset="0"/>
              </a:rPr>
              <a:t>the goal of punishment is removing a factor to make an undesired behavior less likely to happen.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 Mary’s tv time was cut by 20 minutes because she did not listen to her Mom.</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Jack was grounded for talking back.</a:t>
            </a:r>
          </a:p>
        </p:txBody>
      </p:sp>
      <p:sp>
        <p:nvSpPr>
          <p:cNvPr id="16" name="TextBox 15">
            <a:extLst>
              <a:ext uri="{FF2B5EF4-FFF2-40B4-BE49-F238E27FC236}">
                <a16:creationId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79706360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883657"/>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sz="2000" b="1" dirty="0">
                <a:solidFill>
                  <a:srgbClr val="AF5C23"/>
                </a:solidFill>
                <a:latin typeface="Times New Roman" panose="02020603050405020304" pitchFamily="18" charset="0"/>
                <a:cs typeface="Times New Roman" panose="02020603050405020304" pitchFamily="18" charset="0"/>
              </a:rPr>
              <a:t> Behavior Modification reinforcement schedules</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4" name="TextBox 13">
            <a:extLst>
              <a:ext uri="{FF2B5EF4-FFF2-40B4-BE49-F238E27FC236}">
                <a16:creationId xmlns:a16="http://schemas.microsoft.com/office/drawing/2014/main" id="{0C2C3E35-F21A-454C-A0FD-2237448AF972}"/>
              </a:ext>
            </a:extLst>
          </p:cNvPr>
          <p:cNvSpPr txBox="1"/>
          <p:nvPr/>
        </p:nvSpPr>
        <p:spPr>
          <a:xfrm>
            <a:off x="2032268" y="2283433"/>
            <a:ext cx="10159732" cy="3693319"/>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A partial reinforcement schedule is one in which the desired behavior is reinforced only part of the time. </a:t>
            </a:r>
          </a:p>
          <a:p>
            <a:endParaRPr lang="en-US" dirty="0">
              <a:latin typeface="Times New Roman" panose="02020603050405020304" pitchFamily="18" charset="0"/>
              <a:cs typeface="Times New Roman" panose="02020603050405020304" pitchFamily="18" charset="0"/>
            </a:endParaRPr>
          </a:p>
          <a:p>
            <a:r>
              <a:rPr lang="en-US" b="1" u="sng" dirty="0">
                <a:latin typeface="Times New Roman" panose="02020603050405020304" pitchFamily="18" charset="0"/>
                <a:cs typeface="Times New Roman" panose="02020603050405020304" pitchFamily="18" charset="0"/>
              </a:rPr>
              <a:t>There are four types of partial reinforcement schedules</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Fixed-ratio: </a:t>
            </a:r>
            <a:r>
              <a:rPr lang="en-US" dirty="0">
                <a:latin typeface="Times New Roman" panose="02020603050405020304" pitchFamily="18" charset="0"/>
                <a:cs typeface="Times New Roman" panose="02020603050405020304" pitchFamily="18" charset="0"/>
              </a:rPr>
              <a:t>Desired behavior is reinforced after a specified number of correct responses—for example, receiving pay bonuses for every ten error-free pieces made per hour.</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Fixed-interval: </a:t>
            </a:r>
            <a:r>
              <a:rPr lang="en-US" dirty="0">
                <a:latin typeface="Times New Roman" panose="02020603050405020304" pitchFamily="18" charset="0"/>
                <a:cs typeface="Times New Roman" panose="02020603050405020304" pitchFamily="18" charset="0"/>
              </a:rPr>
              <a:t>Desired behavior is reinforced after a certain amount of time has passed—for example, receiving weekly paychecks.</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Variable-ratio</a:t>
            </a:r>
            <a:r>
              <a:rPr lang="en-US" dirty="0">
                <a:latin typeface="Times New Roman" panose="02020603050405020304" pitchFamily="18" charset="0"/>
                <a:cs typeface="Times New Roman" panose="02020603050405020304" pitchFamily="18" charset="0"/>
              </a:rPr>
              <a:t>: Desired behavior is reinforced after an unpredictable number of behaviors—for example, a supervisor praises a call center representative after the third call, then the seventh call after that, and then the fourth call after that.</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Variable-interval</a:t>
            </a:r>
            <a:r>
              <a:rPr lang="en-US" dirty="0">
                <a:latin typeface="Times New Roman" panose="02020603050405020304" pitchFamily="18" charset="0"/>
                <a:cs typeface="Times New Roman" panose="02020603050405020304" pitchFamily="18" charset="0"/>
              </a:rPr>
              <a:t>: Desired behavior is reinforced after an unpredictable amount of time has elapsed—for example, not knowing when a regional supervisor will visit your location for an inspection.</a:t>
            </a:r>
          </a:p>
        </p:txBody>
      </p:sp>
      <p:sp>
        <p:nvSpPr>
          <p:cNvPr id="19" name="Rectangle 18">
            <a:extLst>
              <a:ext uri="{FF2B5EF4-FFF2-40B4-BE49-F238E27FC236}">
                <a16:creationId xmlns:a16="http://schemas.microsoft.com/office/drawing/2014/main" id="{BAA80B1D-08B8-4B86-8ECA-40582031BFD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a16="http://schemas.microsoft.com/office/drawing/2014/main" id="{12E7B293-A7D5-4CF1-9931-C22355CE441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9594286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15" name="TextBox 14">
            <a:extLst>
              <a:ext uri="{FF2B5EF4-FFF2-40B4-BE49-F238E27FC236}">
                <a16:creationId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3" name="TextBox 12">
            <a:extLst>
              <a:ext uri="{FF2B5EF4-FFF2-40B4-BE49-F238E27FC236}">
                <a16:creationId xmlns:a16="http://schemas.microsoft.com/office/drawing/2014/main" id="{346BCA49-00FB-4149-9EEF-ACA74E38AF88}"/>
              </a:ext>
            </a:extLst>
          </p:cNvPr>
          <p:cNvSpPr txBox="1"/>
          <p:nvPr/>
        </p:nvSpPr>
        <p:spPr>
          <a:xfrm>
            <a:off x="1874165" y="1258267"/>
            <a:ext cx="9649980" cy="919419"/>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7-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 reinforcement schedules</a:t>
            </a:r>
            <a:endParaRPr lang="en-US" b="1" u="sng" dirty="0">
              <a:solidFill>
                <a:srgbClr val="00206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F9FC210-7ED7-4E83-8E13-92374E95268B}"/>
              </a:ext>
            </a:extLst>
          </p:cNvPr>
          <p:cNvSpPr txBox="1"/>
          <p:nvPr/>
        </p:nvSpPr>
        <p:spPr>
          <a:xfrm>
            <a:off x="1874165" y="2187028"/>
            <a:ext cx="10106367" cy="3693319"/>
          </a:xfrm>
          <a:prstGeom prst="rect">
            <a:avLst/>
          </a:prstGeom>
          <a:noFill/>
        </p:spPr>
        <p:txBody>
          <a:bodyPr wrap="square">
            <a:spAutoFit/>
          </a:bodyPr>
          <a:lstStyle/>
          <a:p>
            <a:pPr marL="0" indent="0" algn="just" defTabSz="914400" rtl="0" eaLnBrk="1" latinLnBrk="0" hangingPunct="1">
              <a:buFont typeface="+mj-lt"/>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To motivate the right behavior, an expert in behavior modification would identify the desired behaviors and then carefully reinforce them. This process involves five steps:</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Define the problem</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—what is it that could be improved?</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Identify and define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specific behavior(s) you wish to change.</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Record and track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occurrence of the target behavior.</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Analyze the current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negative consequences of the undesired behavior and arrange for more positive consequences to follow the desired behavior.</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Evaluate whether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behavior has improved, and by how much.</a:t>
            </a:r>
          </a:p>
        </p:txBody>
      </p:sp>
      <p:sp>
        <p:nvSpPr>
          <p:cNvPr id="20" name="Rectangle 19">
            <a:extLst>
              <a:ext uri="{FF2B5EF4-FFF2-40B4-BE49-F238E27FC236}">
                <a16:creationId xmlns:a16="http://schemas.microsoft.com/office/drawing/2014/main" id="{59583B91-9D09-4038-B7B8-60689A4F351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a16="http://schemas.microsoft.com/office/drawing/2014/main" id="{07E3EE5E-AE16-4C1C-885D-7E4AEBB38F6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1412354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087726" cy="1610200"/>
          </a:xfrm>
          <a:prstGeom prst="rect">
            <a:avLst/>
          </a:prstGeom>
        </p:spPr>
      </p:pic>
      <p:graphicFrame>
        <p:nvGraphicFramePr>
          <p:cNvPr id="12" name="Table 11">
            <a:extLst>
              <a:ext uri="{FF2B5EF4-FFF2-40B4-BE49-F238E27FC236}">
                <a16:creationId xmlns:a16="http://schemas.microsoft.com/office/drawing/2014/main" id="{4CDE244F-0CFE-45BF-A93D-8ECC5D5A5ABE}"/>
              </a:ext>
            </a:extLst>
          </p:cNvPr>
          <p:cNvGraphicFramePr>
            <a:graphicFrameLocks noGrp="1"/>
          </p:cNvGraphicFramePr>
          <p:nvPr>
            <p:extLst>
              <p:ext uri="{D42A27DB-BD31-4B8C-83A1-F6EECF244321}">
                <p14:modId xmlns:p14="http://schemas.microsoft.com/office/powerpoint/2010/main" val="4206794450"/>
              </p:ext>
            </p:extLst>
          </p:nvPr>
        </p:nvGraphicFramePr>
        <p:xfrm>
          <a:off x="1874165" y="1788071"/>
          <a:ext cx="10087726" cy="4166592"/>
        </p:xfrm>
        <a:graphic>
          <a:graphicData uri="http://schemas.openxmlformats.org/drawingml/2006/table">
            <a:tbl>
              <a:tblPr/>
              <a:tblGrid>
                <a:gridCol w="2861527">
                  <a:extLst>
                    <a:ext uri="{9D8B030D-6E8A-4147-A177-3AD203B41FA5}">
                      <a16:colId xmlns:a16="http://schemas.microsoft.com/office/drawing/2014/main" val="3344851811"/>
                    </a:ext>
                  </a:extLst>
                </a:gridCol>
                <a:gridCol w="996315">
                  <a:extLst>
                    <a:ext uri="{9D8B030D-6E8A-4147-A177-3AD203B41FA5}">
                      <a16:colId xmlns:a16="http://schemas.microsoft.com/office/drawing/2014/main" val="2652974392"/>
                    </a:ext>
                  </a:extLst>
                </a:gridCol>
                <a:gridCol w="1357906">
                  <a:extLst>
                    <a:ext uri="{9D8B030D-6E8A-4147-A177-3AD203B41FA5}">
                      <a16:colId xmlns:a16="http://schemas.microsoft.com/office/drawing/2014/main" val="830521123"/>
                    </a:ext>
                  </a:extLst>
                </a:gridCol>
                <a:gridCol w="1470991">
                  <a:extLst>
                    <a:ext uri="{9D8B030D-6E8A-4147-A177-3AD203B41FA5}">
                      <a16:colId xmlns:a16="http://schemas.microsoft.com/office/drawing/2014/main" val="591648139"/>
                    </a:ext>
                  </a:extLst>
                </a:gridCol>
                <a:gridCol w="1077111">
                  <a:extLst>
                    <a:ext uri="{9D8B030D-6E8A-4147-A177-3AD203B41FA5}">
                      <a16:colId xmlns:a16="http://schemas.microsoft.com/office/drawing/2014/main" val="2694764092"/>
                    </a:ext>
                  </a:extLst>
                </a:gridCol>
                <a:gridCol w="1179229">
                  <a:extLst>
                    <a:ext uri="{9D8B030D-6E8A-4147-A177-3AD203B41FA5}">
                      <a16:colId xmlns:a16="http://schemas.microsoft.com/office/drawing/2014/main" val="3733937180"/>
                    </a:ext>
                  </a:extLst>
                </a:gridCol>
                <a:gridCol w="1144647">
                  <a:extLst>
                    <a:ext uri="{9D8B030D-6E8A-4147-A177-3AD203B41FA5}">
                      <a16:colId xmlns:a16="http://schemas.microsoft.com/office/drawing/2014/main" val="3867240202"/>
                    </a:ext>
                  </a:extLst>
                </a:gridCol>
              </a:tblGrid>
              <a:tr h="214500">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Managerial Challenges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gridSpan="6">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Motivation Theories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71049038"/>
                  </a:ext>
                </a:extLst>
              </a:tr>
              <a:tr h="394592">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 </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Self-Efficacy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McClelland’s Needs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Herzberg’s Two-Factor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Expectancy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Equity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Reinforcement</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247292665"/>
                  </a:ext>
                </a:extLst>
              </a:tr>
              <a:tr h="574684">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Firm has a low-cost business strategy but needs to motivate employees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638460191"/>
                  </a:ext>
                </a:extLst>
              </a:tr>
              <a:tr h="394592">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An employee feels he cannot meet his performance goals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773450031"/>
                  </a:ext>
                </a:extLst>
              </a:tr>
              <a:tr h="394592">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An employee feels underpaid relative to her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526764037"/>
                  </a:ext>
                </a:extLst>
              </a:tr>
              <a:tr h="574684">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An employee engages in inappropriate behavior (bullying, ridiculing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136394437"/>
                  </a:ext>
                </a:extLst>
              </a:tr>
              <a:tr h="394592">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 talented employee is not feeling challenged at work</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773413675"/>
                  </a:ext>
                </a:extLst>
              </a:tr>
              <a:tr h="574684">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Because the work is repetitive, some employees find it boring and hard to stay motivated</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506873048"/>
                  </a:ext>
                </a:extLst>
              </a:tr>
            </a:tbl>
          </a:graphicData>
        </a:graphic>
      </p:graphicFrame>
      <p:sp>
        <p:nvSpPr>
          <p:cNvPr id="15" name="Rectangle 14">
            <a:extLst>
              <a:ext uri="{FF2B5EF4-FFF2-40B4-BE49-F238E27FC236}">
                <a16:creationId xmlns:a16="http://schemas.microsoft.com/office/drawing/2014/main" id="{199ED67D-45A6-4DA6-B75F-D276FAE386F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9B4F2C8F-9ACE-4F09-BF9C-AF91250B79A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TextBox 16">
            <a:extLst>
              <a:ext uri="{FF2B5EF4-FFF2-40B4-BE49-F238E27FC236}">
                <a16:creationId xmlns:a16="http://schemas.microsoft.com/office/drawing/2014/main" id="{F6960EB9-C870-468A-A185-4A44E541FC28}"/>
              </a:ext>
            </a:extLst>
          </p:cNvPr>
          <p:cNvSpPr txBox="1"/>
          <p:nvPr/>
        </p:nvSpPr>
        <p:spPr>
          <a:xfrm>
            <a:off x="1874165" y="1302424"/>
            <a:ext cx="10087726" cy="523220"/>
          </a:xfrm>
          <a:prstGeom prst="rect">
            <a:avLst/>
          </a:prstGeom>
          <a:noFill/>
        </p:spPr>
        <p:txBody>
          <a:bodyPr wrap="square">
            <a:spAutoFit/>
          </a:bodyPr>
          <a:lstStyle/>
          <a:p>
            <a:pPr algn="ctr"/>
            <a:r>
              <a:rPr lang="en-US" sz="1400" b="1" dirty="0">
                <a:solidFill>
                  <a:srgbClr val="C00000"/>
                </a:solidFill>
                <a:latin typeface="Times New Roman" panose="02020603050405020304" pitchFamily="18" charset="0"/>
                <a:cs typeface="Times New Roman" panose="02020603050405020304" pitchFamily="18" charset="0"/>
              </a:rPr>
              <a:t>Table 5.1. Different motivation concepts and theories can be applied to various managerial challenges to enhance employee motivation.</a:t>
            </a:r>
          </a:p>
        </p:txBody>
      </p:sp>
    </p:spTree>
    <p:extLst>
      <p:ext uri="{BB962C8B-B14F-4D97-AF65-F5344CB8AC3E}">
        <p14:creationId xmlns:p14="http://schemas.microsoft.com/office/powerpoint/2010/main" val="33469239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4A149581-631A-44EE-8CDD-A86F30ECF584}"/>
              </a:ext>
            </a:extLst>
          </p:cNvPr>
          <p:cNvSpPr txBox="1"/>
          <p:nvPr/>
        </p:nvSpPr>
        <p:spPr>
          <a:xfrm>
            <a:off x="1722783" y="1249873"/>
            <a:ext cx="10349892" cy="5355312"/>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id="{3BD8A095-A34C-4B88-95CB-EFBEF1E89B7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B43A54AE-F18F-48CF-BBDD-3DB15B2C29C1}"/>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CC1C2262-0FA2-4CBA-A4A6-B65F7D55D36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284402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a16="http://schemas.microsoft.com/office/drawing/2014/main" id="{4A149581-631A-44EE-8CDD-A86F30ECF584}"/>
              </a:ext>
            </a:extLst>
          </p:cNvPr>
          <p:cNvSpPr txBox="1"/>
          <p:nvPr/>
        </p:nvSpPr>
        <p:spPr>
          <a:xfrm>
            <a:off x="1764868" y="1222005"/>
            <a:ext cx="10427132" cy="4247317"/>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equity theory of motivation assumes that people want to be treated fairly.</a:t>
            </a:r>
          </a:p>
          <a:p>
            <a:endParaRPr lang="en-US" b="1"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Expectancy theory, a somewhat more complicated model, follows from the assumption that people are motivated to work toward a goal if they want it and think that they have a reasonable chance of achieving it.</a:t>
            </a:r>
          </a:p>
          <a:p>
            <a:r>
              <a:rPr lang="en-US" dirty="0">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Porter–Lawler version of expectancy theory provides useful insights into the relationship between satisfaction and performance.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Learning also plays a role in employee motivation. Various kinds of reinforcement provided according to different schedules can increase or decrease motivated behavior.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People are affected by social learning processes. Organizational behavior modification is a strategy for using learning and reinforcement principles to enhance employee motivation and performance. </a:t>
            </a:r>
          </a:p>
        </p:txBody>
      </p:sp>
      <p:grpSp>
        <p:nvGrpSpPr>
          <p:cNvPr id="12" name="Group 11">
            <a:extLst>
              <a:ext uri="{FF2B5EF4-FFF2-40B4-BE49-F238E27FC236}">
                <a16:creationId xmlns:a16="http://schemas.microsoft.com/office/drawing/2014/main" id="{7BFEE654-590E-4247-A220-5296AD59B636}"/>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9AF1746E-2CB1-4E7E-B4CE-CB8A41E63369}"/>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697B2229-C94A-49F1-ABB8-7F39FC00BA5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23725714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8099</TotalTime>
  <Words>7689</Words>
  <Application>Microsoft Office PowerPoint</Application>
  <PresentationFormat>Widescreen</PresentationFormat>
  <Paragraphs>726</Paragraphs>
  <Slides>66</Slides>
  <Notes>64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66</vt:i4>
      </vt:variant>
    </vt:vector>
  </HeadingPairs>
  <TitlesOfParts>
    <vt:vector size="73"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791</cp:revision>
  <dcterms:created xsi:type="dcterms:W3CDTF">2021-08-03T13:03:26Z</dcterms:created>
  <dcterms:modified xsi:type="dcterms:W3CDTF">2022-07-01T17:19:30Z</dcterms:modified>
</cp:coreProperties>
</file>