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72" r:id="rId2"/>
    <p:sldId id="273" r:id="rId3"/>
    <p:sldId id="274" r:id="rId4"/>
    <p:sldId id="297" r:id="rId5"/>
    <p:sldId id="275" r:id="rId6"/>
    <p:sldId id="298" r:id="rId7"/>
    <p:sldId id="299" r:id="rId8"/>
    <p:sldId id="301" r:id="rId9"/>
    <p:sldId id="305" r:id="rId10"/>
    <p:sldId id="279" r:id="rId11"/>
    <p:sldId id="278" r:id="rId12"/>
    <p:sldId id="296" r:id="rId13"/>
    <p:sldId id="295" r:id="rId14"/>
    <p:sldId id="294" r:id="rId15"/>
    <p:sldId id="280" r:id="rId16"/>
    <p:sldId id="281" r:id="rId17"/>
    <p:sldId id="293" r:id="rId18"/>
    <p:sldId id="282" r:id="rId19"/>
    <p:sldId id="283" r:id="rId20"/>
    <p:sldId id="285" r:id="rId21"/>
    <p:sldId id="284" r:id="rId22"/>
    <p:sldId id="286" r:id="rId23"/>
    <p:sldId id="287" r:id="rId24"/>
    <p:sldId id="288" r:id="rId25"/>
    <p:sldId id="289" r:id="rId26"/>
    <p:sldId id="292" r:id="rId27"/>
    <p:sldId id="291" r:id="rId28"/>
    <p:sldId id="317" r:id="rId29"/>
    <p:sldId id="290" r:id="rId30"/>
    <p:sldId id="316" r:id="rId31"/>
    <p:sldId id="314" r:id="rId32"/>
    <p:sldId id="315" r:id="rId33"/>
    <p:sldId id="312" r:id="rId34"/>
    <p:sldId id="313" r:id="rId35"/>
    <p:sldId id="309" r:id="rId36"/>
    <p:sldId id="311" r:id="rId37"/>
    <p:sldId id="310" r:id="rId38"/>
    <p:sldId id="318" r:id="rId39"/>
    <p:sldId id="322" r:id="rId40"/>
    <p:sldId id="321" r:id="rId41"/>
    <p:sldId id="320" r:id="rId42"/>
    <p:sldId id="319" r:id="rId43"/>
    <p:sldId id="308" r:id="rId44"/>
    <p:sldId id="32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5" d="100"/>
          <a:sy n="85" d="100"/>
        </p:scale>
        <p:origin x="19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6D0B29-E176-4308-BD2C-872F02E6A047}" type="datetimeFigureOut">
              <a:rPr lang="en-US" smtClean="0"/>
              <a:t>1/26/2023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C0231E-AFA2-4318-BA61-4A8B215AB8EC}" type="slidenum">
              <a:rPr lang="en-US" smtClean="0"/>
              <a:t>‹#›</a:t>
            </a:fld>
            <a:endParaRPr lang="en-US"/>
          </a:p>
        </p:txBody>
      </p:sp>
    </p:spTree>
    <p:extLst>
      <p:ext uri="{BB962C8B-B14F-4D97-AF65-F5344CB8AC3E}">
        <p14:creationId xmlns:p14="http://schemas.microsoft.com/office/powerpoint/2010/main" val="3168359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95BBF-73C5-98CB-BE86-360250B1E2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3A367CB-144A-A7C6-F3FA-B7A6358077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71A7B1D-78C2-56ED-9441-36A45F01010A}"/>
              </a:ext>
            </a:extLst>
          </p:cNvPr>
          <p:cNvSpPr>
            <a:spLocks noGrp="1"/>
          </p:cNvSpPr>
          <p:nvPr>
            <p:ph type="dt" sz="half" idx="10"/>
          </p:nvPr>
        </p:nvSpPr>
        <p:spPr/>
        <p:txBody>
          <a:bodyPr/>
          <a:lstStyle/>
          <a:p>
            <a:fld id="{A7F45A22-B996-4E88-8AFE-08462315C8B8}" type="datetimeFigureOut">
              <a:rPr lang="en-US" smtClean="0"/>
              <a:t>1/26/2023</a:t>
            </a:fld>
            <a:endParaRPr lang="en-US"/>
          </a:p>
        </p:txBody>
      </p:sp>
      <p:sp>
        <p:nvSpPr>
          <p:cNvPr id="5" name="Footer Placeholder 4">
            <a:extLst>
              <a:ext uri="{FF2B5EF4-FFF2-40B4-BE49-F238E27FC236}">
                <a16:creationId xmlns:a16="http://schemas.microsoft.com/office/drawing/2014/main" id="{F7E452CD-3683-0667-B861-B0635ABD93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CA53E0-0B18-A08D-A1A3-420DDC95AF36}"/>
              </a:ext>
            </a:extLst>
          </p:cNvPr>
          <p:cNvSpPr>
            <a:spLocks noGrp="1"/>
          </p:cNvSpPr>
          <p:nvPr>
            <p:ph type="sldNum" sz="quarter" idx="12"/>
          </p:nvPr>
        </p:nvSpPr>
        <p:spPr/>
        <p:txBody>
          <a:bodyPr/>
          <a:lstStyle/>
          <a:p>
            <a:fld id="{5F2D6AB3-39D5-48BE-9AE7-D91C6B3F1FA7}" type="slidenum">
              <a:rPr lang="en-US" smtClean="0"/>
              <a:t>‹#›</a:t>
            </a:fld>
            <a:endParaRPr lang="en-US"/>
          </a:p>
        </p:txBody>
      </p:sp>
    </p:spTree>
    <p:extLst>
      <p:ext uri="{BB962C8B-B14F-4D97-AF65-F5344CB8AC3E}">
        <p14:creationId xmlns:p14="http://schemas.microsoft.com/office/powerpoint/2010/main" val="2529500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A8557-1F57-657C-67CB-A3E1F04500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9A90AAC-1B23-14C3-B900-B07FA0FE99E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BB52D4-EF10-21FF-FC8A-FEDCE33E4A68}"/>
              </a:ext>
            </a:extLst>
          </p:cNvPr>
          <p:cNvSpPr>
            <a:spLocks noGrp="1"/>
          </p:cNvSpPr>
          <p:nvPr>
            <p:ph type="dt" sz="half" idx="10"/>
          </p:nvPr>
        </p:nvSpPr>
        <p:spPr/>
        <p:txBody>
          <a:bodyPr/>
          <a:lstStyle/>
          <a:p>
            <a:fld id="{A7F45A22-B996-4E88-8AFE-08462315C8B8}" type="datetimeFigureOut">
              <a:rPr lang="en-US" smtClean="0"/>
              <a:t>1/26/2023</a:t>
            </a:fld>
            <a:endParaRPr lang="en-US"/>
          </a:p>
        </p:txBody>
      </p:sp>
      <p:sp>
        <p:nvSpPr>
          <p:cNvPr id="5" name="Footer Placeholder 4">
            <a:extLst>
              <a:ext uri="{FF2B5EF4-FFF2-40B4-BE49-F238E27FC236}">
                <a16:creationId xmlns:a16="http://schemas.microsoft.com/office/drawing/2014/main" id="{9BB6AF23-A4D7-3F58-F17D-6BF601DE0F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218AE5-913A-36F1-3D9B-E7008E521639}"/>
              </a:ext>
            </a:extLst>
          </p:cNvPr>
          <p:cNvSpPr>
            <a:spLocks noGrp="1"/>
          </p:cNvSpPr>
          <p:nvPr>
            <p:ph type="sldNum" sz="quarter" idx="12"/>
          </p:nvPr>
        </p:nvSpPr>
        <p:spPr/>
        <p:txBody>
          <a:bodyPr/>
          <a:lstStyle/>
          <a:p>
            <a:fld id="{5F2D6AB3-39D5-48BE-9AE7-D91C6B3F1FA7}" type="slidenum">
              <a:rPr lang="en-US" smtClean="0"/>
              <a:t>‹#›</a:t>
            </a:fld>
            <a:endParaRPr lang="en-US"/>
          </a:p>
        </p:txBody>
      </p:sp>
    </p:spTree>
    <p:extLst>
      <p:ext uri="{BB962C8B-B14F-4D97-AF65-F5344CB8AC3E}">
        <p14:creationId xmlns:p14="http://schemas.microsoft.com/office/powerpoint/2010/main" val="3843362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547FB-FE11-7CF0-C773-8422EFBCF3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A16BC38-1B88-1A01-264A-22DFC4B506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49ACED-3C8D-B427-0C80-F8E58816B8E1}"/>
              </a:ext>
            </a:extLst>
          </p:cNvPr>
          <p:cNvSpPr>
            <a:spLocks noGrp="1"/>
          </p:cNvSpPr>
          <p:nvPr>
            <p:ph type="dt" sz="half" idx="10"/>
          </p:nvPr>
        </p:nvSpPr>
        <p:spPr/>
        <p:txBody>
          <a:bodyPr/>
          <a:lstStyle/>
          <a:p>
            <a:fld id="{A7F45A22-B996-4E88-8AFE-08462315C8B8}" type="datetimeFigureOut">
              <a:rPr lang="en-US" smtClean="0"/>
              <a:t>1/26/2023</a:t>
            </a:fld>
            <a:endParaRPr lang="en-US"/>
          </a:p>
        </p:txBody>
      </p:sp>
      <p:sp>
        <p:nvSpPr>
          <p:cNvPr id="5" name="Footer Placeholder 4">
            <a:extLst>
              <a:ext uri="{FF2B5EF4-FFF2-40B4-BE49-F238E27FC236}">
                <a16:creationId xmlns:a16="http://schemas.microsoft.com/office/drawing/2014/main" id="{20D7FB50-1A93-091C-68B6-DDD0CFA443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EE6A8-2B2F-1E84-D010-C9BAB7DF63B9}"/>
              </a:ext>
            </a:extLst>
          </p:cNvPr>
          <p:cNvSpPr>
            <a:spLocks noGrp="1"/>
          </p:cNvSpPr>
          <p:nvPr>
            <p:ph type="sldNum" sz="quarter" idx="12"/>
          </p:nvPr>
        </p:nvSpPr>
        <p:spPr/>
        <p:txBody>
          <a:bodyPr/>
          <a:lstStyle/>
          <a:p>
            <a:fld id="{5F2D6AB3-39D5-48BE-9AE7-D91C6B3F1FA7}" type="slidenum">
              <a:rPr lang="en-US" smtClean="0"/>
              <a:t>‹#›</a:t>
            </a:fld>
            <a:endParaRPr lang="en-US"/>
          </a:p>
        </p:txBody>
      </p:sp>
    </p:spTree>
    <p:extLst>
      <p:ext uri="{BB962C8B-B14F-4D97-AF65-F5344CB8AC3E}">
        <p14:creationId xmlns:p14="http://schemas.microsoft.com/office/powerpoint/2010/main" val="767634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84890-6C4D-3DE5-93CD-CCA9C8C16E1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3737C3E-575A-7F61-14F5-E71EE3B9E3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5C5B64-F084-D369-752D-737FEB6E2F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2C8EE1F-0C9E-7BBC-40EC-C5E3DCA79723}"/>
              </a:ext>
            </a:extLst>
          </p:cNvPr>
          <p:cNvSpPr>
            <a:spLocks noGrp="1"/>
          </p:cNvSpPr>
          <p:nvPr>
            <p:ph type="dt" sz="half" idx="10"/>
          </p:nvPr>
        </p:nvSpPr>
        <p:spPr/>
        <p:txBody>
          <a:bodyPr/>
          <a:lstStyle/>
          <a:p>
            <a:fld id="{A7F45A22-B996-4E88-8AFE-08462315C8B8}" type="datetimeFigureOut">
              <a:rPr lang="en-US" smtClean="0"/>
              <a:t>1/26/2023</a:t>
            </a:fld>
            <a:endParaRPr lang="en-US"/>
          </a:p>
        </p:txBody>
      </p:sp>
      <p:sp>
        <p:nvSpPr>
          <p:cNvPr id="6" name="Footer Placeholder 5">
            <a:extLst>
              <a:ext uri="{FF2B5EF4-FFF2-40B4-BE49-F238E27FC236}">
                <a16:creationId xmlns:a16="http://schemas.microsoft.com/office/drawing/2014/main" id="{8AF4D2C6-BAB3-8545-C648-B8B7702DE2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792A08-35BF-87F5-BB5B-F0B5C55FCD0C}"/>
              </a:ext>
            </a:extLst>
          </p:cNvPr>
          <p:cNvSpPr>
            <a:spLocks noGrp="1"/>
          </p:cNvSpPr>
          <p:nvPr>
            <p:ph type="sldNum" sz="quarter" idx="12"/>
          </p:nvPr>
        </p:nvSpPr>
        <p:spPr/>
        <p:txBody>
          <a:bodyPr/>
          <a:lstStyle/>
          <a:p>
            <a:fld id="{5F2D6AB3-39D5-48BE-9AE7-D91C6B3F1FA7}" type="slidenum">
              <a:rPr lang="en-US" smtClean="0"/>
              <a:t>‹#›</a:t>
            </a:fld>
            <a:endParaRPr lang="en-US"/>
          </a:p>
        </p:txBody>
      </p:sp>
    </p:spTree>
    <p:extLst>
      <p:ext uri="{BB962C8B-B14F-4D97-AF65-F5344CB8AC3E}">
        <p14:creationId xmlns:p14="http://schemas.microsoft.com/office/powerpoint/2010/main" val="4242141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D371B-6275-F979-E7EA-8005E867B26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492535D-0DF2-7E10-4799-CD7D58AB1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7B9FCC-8A2D-F1A3-1A6D-D429BF564C8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F559DDA-F9A9-C08B-3D3A-AAACA8267C2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5FDBFDB-E6A3-BAB0-C085-D2C2275C5FF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BFACA60-C170-A0E3-C0B8-041EA87774F0}"/>
              </a:ext>
            </a:extLst>
          </p:cNvPr>
          <p:cNvSpPr>
            <a:spLocks noGrp="1"/>
          </p:cNvSpPr>
          <p:nvPr>
            <p:ph type="dt" sz="half" idx="10"/>
          </p:nvPr>
        </p:nvSpPr>
        <p:spPr/>
        <p:txBody>
          <a:bodyPr/>
          <a:lstStyle/>
          <a:p>
            <a:fld id="{A7F45A22-B996-4E88-8AFE-08462315C8B8}" type="datetimeFigureOut">
              <a:rPr lang="en-US" smtClean="0"/>
              <a:t>1/26/2023</a:t>
            </a:fld>
            <a:endParaRPr lang="en-US"/>
          </a:p>
        </p:txBody>
      </p:sp>
      <p:sp>
        <p:nvSpPr>
          <p:cNvPr id="8" name="Footer Placeholder 7">
            <a:extLst>
              <a:ext uri="{FF2B5EF4-FFF2-40B4-BE49-F238E27FC236}">
                <a16:creationId xmlns:a16="http://schemas.microsoft.com/office/drawing/2014/main" id="{6F4CC69A-DD75-BC0E-ACC9-AA47F99B39D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8B57BF8-A821-4208-FD71-FAE260EF5C1E}"/>
              </a:ext>
            </a:extLst>
          </p:cNvPr>
          <p:cNvSpPr>
            <a:spLocks noGrp="1"/>
          </p:cNvSpPr>
          <p:nvPr>
            <p:ph type="sldNum" sz="quarter" idx="12"/>
          </p:nvPr>
        </p:nvSpPr>
        <p:spPr/>
        <p:txBody>
          <a:bodyPr/>
          <a:lstStyle/>
          <a:p>
            <a:fld id="{5F2D6AB3-39D5-48BE-9AE7-D91C6B3F1FA7}" type="slidenum">
              <a:rPr lang="en-US" smtClean="0"/>
              <a:t>‹#›</a:t>
            </a:fld>
            <a:endParaRPr lang="en-US"/>
          </a:p>
        </p:txBody>
      </p:sp>
    </p:spTree>
    <p:extLst>
      <p:ext uri="{BB962C8B-B14F-4D97-AF65-F5344CB8AC3E}">
        <p14:creationId xmlns:p14="http://schemas.microsoft.com/office/powerpoint/2010/main" val="1116409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2D45E-98FD-CA3D-D4BD-B7C78D5051E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B7C3FBD-CAAF-76E9-783C-E14B76310D01}"/>
              </a:ext>
            </a:extLst>
          </p:cNvPr>
          <p:cNvSpPr>
            <a:spLocks noGrp="1"/>
          </p:cNvSpPr>
          <p:nvPr>
            <p:ph type="dt" sz="half" idx="10"/>
          </p:nvPr>
        </p:nvSpPr>
        <p:spPr/>
        <p:txBody>
          <a:bodyPr/>
          <a:lstStyle/>
          <a:p>
            <a:fld id="{A7F45A22-B996-4E88-8AFE-08462315C8B8}" type="datetimeFigureOut">
              <a:rPr lang="en-US" smtClean="0"/>
              <a:t>1/26/2023</a:t>
            </a:fld>
            <a:endParaRPr lang="en-US"/>
          </a:p>
        </p:txBody>
      </p:sp>
      <p:sp>
        <p:nvSpPr>
          <p:cNvPr id="4" name="Footer Placeholder 3">
            <a:extLst>
              <a:ext uri="{FF2B5EF4-FFF2-40B4-BE49-F238E27FC236}">
                <a16:creationId xmlns:a16="http://schemas.microsoft.com/office/drawing/2014/main" id="{D4521740-CF2C-C82D-6005-BC1CD51CA7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FA6DF78-BB5B-F92F-9371-BD1615540AC9}"/>
              </a:ext>
            </a:extLst>
          </p:cNvPr>
          <p:cNvSpPr>
            <a:spLocks noGrp="1"/>
          </p:cNvSpPr>
          <p:nvPr>
            <p:ph type="sldNum" sz="quarter" idx="12"/>
          </p:nvPr>
        </p:nvSpPr>
        <p:spPr/>
        <p:txBody>
          <a:bodyPr/>
          <a:lstStyle/>
          <a:p>
            <a:fld id="{5F2D6AB3-39D5-48BE-9AE7-D91C6B3F1FA7}" type="slidenum">
              <a:rPr lang="en-US" smtClean="0"/>
              <a:t>‹#›</a:t>
            </a:fld>
            <a:endParaRPr lang="en-US"/>
          </a:p>
        </p:txBody>
      </p:sp>
    </p:spTree>
    <p:extLst>
      <p:ext uri="{BB962C8B-B14F-4D97-AF65-F5344CB8AC3E}">
        <p14:creationId xmlns:p14="http://schemas.microsoft.com/office/powerpoint/2010/main" val="1723187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A86963-F0AC-5C95-3F2D-FFE2BF1D49AF}"/>
              </a:ext>
            </a:extLst>
          </p:cNvPr>
          <p:cNvSpPr>
            <a:spLocks noGrp="1"/>
          </p:cNvSpPr>
          <p:nvPr>
            <p:ph type="dt" sz="half" idx="10"/>
          </p:nvPr>
        </p:nvSpPr>
        <p:spPr/>
        <p:txBody>
          <a:bodyPr/>
          <a:lstStyle/>
          <a:p>
            <a:fld id="{A7F45A22-B996-4E88-8AFE-08462315C8B8}" type="datetimeFigureOut">
              <a:rPr lang="en-US" smtClean="0"/>
              <a:t>1/26/2023</a:t>
            </a:fld>
            <a:endParaRPr lang="en-US"/>
          </a:p>
        </p:txBody>
      </p:sp>
      <p:sp>
        <p:nvSpPr>
          <p:cNvPr id="3" name="Footer Placeholder 2">
            <a:extLst>
              <a:ext uri="{FF2B5EF4-FFF2-40B4-BE49-F238E27FC236}">
                <a16:creationId xmlns:a16="http://schemas.microsoft.com/office/drawing/2014/main" id="{709DDE69-F3AA-4A57-C41F-D42F994C0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48EBBF0-426B-153C-4932-ADA7DFE8508F}"/>
              </a:ext>
            </a:extLst>
          </p:cNvPr>
          <p:cNvSpPr>
            <a:spLocks noGrp="1"/>
          </p:cNvSpPr>
          <p:nvPr>
            <p:ph type="sldNum" sz="quarter" idx="12"/>
          </p:nvPr>
        </p:nvSpPr>
        <p:spPr/>
        <p:txBody>
          <a:bodyPr/>
          <a:lstStyle/>
          <a:p>
            <a:fld id="{5F2D6AB3-39D5-48BE-9AE7-D91C6B3F1FA7}" type="slidenum">
              <a:rPr lang="en-US" smtClean="0"/>
              <a:t>‹#›</a:t>
            </a:fld>
            <a:endParaRPr lang="en-US"/>
          </a:p>
        </p:txBody>
      </p:sp>
    </p:spTree>
    <p:extLst>
      <p:ext uri="{BB962C8B-B14F-4D97-AF65-F5344CB8AC3E}">
        <p14:creationId xmlns:p14="http://schemas.microsoft.com/office/powerpoint/2010/main" val="2213941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1132E-21D0-732E-E01A-7C8236A84E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A1849C2-F315-A9CF-173F-11E09EEFDE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6AF271F-4799-0819-E37C-8DB37FC591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3D1594-3AE4-B780-6A45-210D47D153DB}"/>
              </a:ext>
            </a:extLst>
          </p:cNvPr>
          <p:cNvSpPr>
            <a:spLocks noGrp="1"/>
          </p:cNvSpPr>
          <p:nvPr>
            <p:ph type="dt" sz="half" idx="10"/>
          </p:nvPr>
        </p:nvSpPr>
        <p:spPr/>
        <p:txBody>
          <a:bodyPr/>
          <a:lstStyle/>
          <a:p>
            <a:fld id="{A7F45A22-B996-4E88-8AFE-08462315C8B8}" type="datetimeFigureOut">
              <a:rPr lang="en-US" smtClean="0"/>
              <a:t>1/26/2023</a:t>
            </a:fld>
            <a:endParaRPr lang="en-US"/>
          </a:p>
        </p:txBody>
      </p:sp>
      <p:sp>
        <p:nvSpPr>
          <p:cNvPr id="6" name="Footer Placeholder 5">
            <a:extLst>
              <a:ext uri="{FF2B5EF4-FFF2-40B4-BE49-F238E27FC236}">
                <a16:creationId xmlns:a16="http://schemas.microsoft.com/office/drawing/2014/main" id="{C61D883F-F96D-8F0C-0861-C180E0D761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71A719-32A6-3F5C-5065-65B08B32E2BB}"/>
              </a:ext>
            </a:extLst>
          </p:cNvPr>
          <p:cNvSpPr>
            <a:spLocks noGrp="1"/>
          </p:cNvSpPr>
          <p:nvPr>
            <p:ph type="sldNum" sz="quarter" idx="12"/>
          </p:nvPr>
        </p:nvSpPr>
        <p:spPr/>
        <p:txBody>
          <a:bodyPr/>
          <a:lstStyle/>
          <a:p>
            <a:fld id="{5F2D6AB3-39D5-48BE-9AE7-D91C6B3F1FA7}" type="slidenum">
              <a:rPr lang="en-US" smtClean="0"/>
              <a:t>‹#›</a:t>
            </a:fld>
            <a:endParaRPr lang="en-US"/>
          </a:p>
        </p:txBody>
      </p:sp>
    </p:spTree>
    <p:extLst>
      <p:ext uri="{BB962C8B-B14F-4D97-AF65-F5344CB8AC3E}">
        <p14:creationId xmlns:p14="http://schemas.microsoft.com/office/powerpoint/2010/main" val="1829493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B11A1-E6DF-8AF9-CDFB-AD6F9A9FDC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4C7064A-644F-F414-381A-69DFF4D889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ECABB71-08AD-8AA7-7FC3-C240A24C76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57BC25-E2FF-E6A4-C83B-C450B4B0FE6E}"/>
              </a:ext>
            </a:extLst>
          </p:cNvPr>
          <p:cNvSpPr>
            <a:spLocks noGrp="1"/>
          </p:cNvSpPr>
          <p:nvPr>
            <p:ph type="dt" sz="half" idx="10"/>
          </p:nvPr>
        </p:nvSpPr>
        <p:spPr/>
        <p:txBody>
          <a:bodyPr/>
          <a:lstStyle/>
          <a:p>
            <a:fld id="{A7F45A22-B996-4E88-8AFE-08462315C8B8}" type="datetimeFigureOut">
              <a:rPr lang="en-US" smtClean="0"/>
              <a:t>1/26/2023</a:t>
            </a:fld>
            <a:endParaRPr lang="en-US"/>
          </a:p>
        </p:txBody>
      </p:sp>
      <p:sp>
        <p:nvSpPr>
          <p:cNvPr id="6" name="Footer Placeholder 5">
            <a:extLst>
              <a:ext uri="{FF2B5EF4-FFF2-40B4-BE49-F238E27FC236}">
                <a16:creationId xmlns:a16="http://schemas.microsoft.com/office/drawing/2014/main" id="{DAC2A1F2-078C-6E6B-519F-EB287A9B8D3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94B9E4-D34D-80A3-36DE-2FAA8FF914A6}"/>
              </a:ext>
            </a:extLst>
          </p:cNvPr>
          <p:cNvSpPr>
            <a:spLocks noGrp="1"/>
          </p:cNvSpPr>
          <p:nvPr>
            <p:ph type="sldNum" sz="quarter" idx="12"/>
          </p:nvPr>
        </p:nvSpPr>
        <p:spPr/>
        <p:txBody>
          <a:bodyPr/>
          <a:lstStyle/>
          <a:p>
            <a:fld id="{5F2D6AB3-39D5-48BE-9AE7-D91C6B3F1FA7}" type="slidenum">
              <a:rPr lang="en-US" smtClean="0"/>
              <a:t>‹#›</a:t>
            </a:fld>
            <a:endParaRPr lang="en-US"/>
          </a:p>
        </p:txBody>
      </p:sp>
    </p:spTree>
    <p:extLst>
      <p:ext uri="{BB962C8B-B14F-4D97-AF65-F5344CB8AC3E}">
        <p14:creationId xmlns:p14="http://schemas.microsoft.com/office/powerpoint/2010/main" val="1405485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7C7F7-44E9-2CD9-E936-9AEF6AF1F3C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906F14A-EEF9-72E6-8572-95E4B9DFD71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7FD611-3002-339B-9631-57732F69DD31}"/>
              </a:ext>
            </a:extLst>
          </p:cNvPr>
          <p:cNvSpPr>
            <a:spLocks noGrp="1"/>
          </p:cNvSpPr>
          <p:nvPr>
            <p:ph type="dt" sz="half" idx="10"/>
          </p:nvPr>
        </p:nvSpPr>
        <p:spPr/>
        <p:txBody>
          <a:bodyPr/>
          <a:lstStyle/>
          <a:p>
            <a:fld id="{A7F45A22-B996-4E88-8AFE-08462315C8B8}" type="datetimeFigureOut">
              <a:rPr lang="en-US" smtClean="0"/>
              <a:t>1/26/2023</a:t>
            </a:fld>
            <a:endParaRPr lang="en-US"/>
          </a:p>
        </p:txBody>
      </p:sp>
      <p:sp>
        <p:nvSpPr>
          <p:cNvPr id="5" name="Footer Placeholder 4">
            <a:extLst>
              <a:ext uri="{FF2B5EF4-FFF2-40B4-BE49-F238E27FC236}">
                <a16:creationId xmlns:a16="http://schemas.microsoft.com/office/drawing/2014/main" id="{864F6A2E-DAAF-1010-3738-F492DDB6E8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9DE953-A4FD-6419-2E47-9D4ABA9BE4F9}"/>
              </a:ext>
            </a:extLst>
          </p:cNvPr>
          <p:cNvSpPr>
            <a:spLocks noGrp="1"/>
          </p:cNvSpPr>
          <p:nvPr>
            <p:ph type="sldNum" sz="quarter" idx="12"/>
          </p:nvPr>
        </p:nvSpPr>
        <p:spPr/>
        <p:txBody>
          <a:bodyPr/>
          <a:lstStyle/>
          <a:p>
            <a:fld id="{5F2D6AB3-39D5-48BE-9AE7-D91C6B3F1FA7}" type="slidenum">
              <a:rPr lang="en-US" smtClean="0"/>
              <a:t>‹#›</a:t>
            </a:fld>
            <a:endParaRPr lang="en-US"/>
          </a:p>
        </p:txBody>
      </p:sp>
    </p:spTree>
    <p:extLst>
      <p:ext uri="{BB962C8B-B14F-4D97-AF65-F5344CB8AC3E}">
        <p14:creationId xmlns:p14="http://schemas.microsoft.com/office/powerpoint/2010/main" val="1397085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DA429E-C284-C4C5-3DD2-327723158C9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969EE7-7BB1-A6EE-D2AF-B6846932F84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4D5908-92FC-CF9E-C60F-8F04C6295760}"/>
              </a:ext>
            </a:extLst>
          </p:cNvPr>
          <p:cNvSpPr>
            <a:spLocks noGrp="1"/>
          </p:cNvSpPr>
          <p:nvPr>
            <p:ph type="dt" sz="half" idx="10"/>
          </p:nvPr>
        </p:nvSpPr>
        <p:spPr/>
        <p:txBody>
          <a:bodyPr/>
          <a:lstStyle/>
          <a:p>
            <a:fld id="{A7F45A22-B996-4E88-8AFE-08462315C8B8}" type="datetimeFigureOut">
              <a:rPr lang="en-US" smtClean="0"/>
              <a:t>1/26/2023</a:t>
            </a:fld>
            <a:endParaRPr lang="en-US"/>
          </a:p>
        </p:txBody>
      </p:sp>
      <p:sp>
        <p:nvSpPr>
          <p:cNvPr id="5" name="Footer Placeholder 4">
            <a:extLst>
              <a:ext uri="{FF2B5EF4-FFF2-40B4-BE49-F238E27FC236}">
                <a16:creationId xmlns:a16="http://schemas.microsoft.com/office/drawing/2014/main" id="{B817D6F5-555C-D716-94E9-2D7D8598D2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392368-755E-5B65-DBEC-D59F58708EBC}"/>
              </a:ext>
            </a:extLst>
          </p:cNvPr>
          <p:cNvSpPr>
            <a:spLocks noGrp="1"/>
          </p:cNvSpPr>
          <p:nvPr>
            <p:ph type="sldNum" sz="quarter" idx="12"/>
          </p:nvPr>
        </p:nvSpPr>
        <p:spPr/>
        <p:txBody>
          <a:bodyPr/>
          <a:lstStyle/>
          <a:p>
            <a:fld id="{5F2D6AB3-39D5-48BE-9AE7-D91C6B3F1FA7}" type="slidenum">
              <a:rPr lang="en-US" smtClean="0"/>
              <a:t>‹#›</a:t>
            </a:fld>
            <a:endParaRPr lang="en-US"/>
          </a:p>
        </p:txBody>
      </p:sp>
    </p:spTree>
    <p:extLst>
      <p:ext uri="{BB962C8B-B14F-4D97-AF65-F5344CB8AC3E}">
        <p14:creationId xmlns:p14="http://schemas.microsoft.com/office/powerpoint/2010/main" val="1590404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2020CD9-9232-BED1-A3B4-513B06A647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B0C9807-3688-FE25-3CEF-D146476AA1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1392A3-C2B8-422A-E7AD-618451E27E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F45A22-B996-4E88-8AFE-08462315C8B8}" type="datetimeFigureOut">
              <a:rPr lang="en-US" smtClean="0"/>
              <a:t>1/26/2023</a:t>
            </a:fld>
            <a:endParaRPr lang="en-US"/>
          </a:p>
        </p:txBody>
      </p:sp>
      <p:sp>
        <p:nvSpPr>
          <p:cNvPr id="5" name="Footer Placeholder 4">
            <a:extLst>
              <a:ext uri="{FF2B5EF4-FFF2-40B4-BE49-F238E27FC236}">
                <a16:creationId xmlns:a16="http://schemas.microsoft.com/office/drawing/2014/main" id="{EBCFE032-2B62-7AC6-6752-B217A27E6D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266CCF8-7B43-5F53-BA31-0E01652ECE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2D6AB3-39D5-48BE-9AE7-D91C6B3F1FA7}" type="slidenum">
              <a:rPr lang="en-US" smtClean="0"/>
              <a:t>‹#›</a:t>
            </a:fld>
            <a:endParaRPr lang="en-US"/>
          </a:p>
        </p:txBody>
      </p:sp>
    </p:spTree>
    <p:extLst>
      <p:ext uri="{BB962C8B-B14F-4D97-AF65-F5344CB8AC3E}">
        <p14:creationId xmlns:p14="http://schemas.microsoft.com/office/powerpoint/2010/main" val="37608747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hyperlink" Target="https://byjus.com/commerce/financial-statements-of-a-company/"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hyperlink" Target="https://byjus.com/commerce/accounts-from-incomplete-records/"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hyperlink" Target="https://byjus.com/commerce/how-to-prepare-trial-bala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16301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Principles of Accounting </a:t>
            </a:r>
          </a:p>
          <a:p>
            <a:r>
              <a:rPr lang="en-US" sz="2800" dirty="0">
                <a:solidFill>
                  <a:srgbClr val="24A9E1"/>
                </a:solidFill>
                <a:latin typeface="Tajawal Medium" panose="00000600000000000000" pitchFamily="2" charset="-78"/>
                <a:cs typeface="Tajawal Medium" panose="00000600000000000000" pitchFamily="2" charset="-78"/>
              </a:rPr>
              <a:t>Prepared by Dr. Hoda Metwally</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B08748E-146C-8DB2-6296-DCA80DD6011E}"/>
              </a:ext>
            </a:extLst>
          </p:cNvPr>
          <p:cNvSpPr txBox="1"/>
          <p:nvPr/>
        </p:nvSpPr>
        <p:spPr>
          <a:xfrm>
            <a:off x="6840039" y="3306056"/>
            <a:ext cx="6006532" cy="830997"/>
          </a:xfrm>
          <a:prstGeom prst="rect">
            <a:avLst/>
          </a:prstGeom>
          <a:noFill/>
        </p:spPr>
        <p:txBody>
          <a:bodyPr wrap="square">
            <a:spAutoFit/>
          </a:bodyPr>
          <a:lstStyle/>
          <a:p>
            <a:r>
              <a:rPr lang="en-US" sz="2400" b="1" i="0" u="none" strike="noStrike" baseline="0" dirty="0">
                <a:solidFill>
                  <a:schemeClr val="accent2">
                    <a:lumMod val="75000"/>
                  </a:schemeClr>
                </a:solidFill>
                <a:latin typeface="Arial" panose="020B0604020202020204" pitchFamily="34" charset="0"/>
              </a:rPr>
              <a:t>Accounting is the Language of     Business </a:t>
            </a:r>
            <a:endParaRPr lang="en-US" sz="2400"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2"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516301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Principles of Accounting </a:t>
            </a:r>
          </a:p>
          <a:p>
            <a:r>
              <a:rPr lang="en-US" sz="2800" dirty="0">
                <a:solidFill>
                  <a:srgbClr val="24A9E1"/>
                </a:solidFill>
                <a:latin typeface="Tajawal Medium" panose="00000600000000000000" pitchFamily="2" charset="-78"/>
                <a:cs typeface="Tajawal Medium" panose="00000600000000000000" pitchFamily="2" charset="-78"/>
              </a:rPr>
              <a:t>Prepared by Dr. Hoda Metwally</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
        <p:nvSpPr>
          <p:cNvPr id="10" name="TextBox 9">
            <a:extLst>
              <a:ext uri="{FF2B5EF4-FFF2-40B4-BE49-F238E27FC236}">
                <a16:creationId xmlns:a16="http://schemas.microsoft.com/office/drawing/2014/main" id="{42158A1A-43E3-5DEA-916B-813210F0A4F2}"/>
              </a:ext>
            </a:extLst>
          </p:cNvPr>
          <p:cNvSpPr txBox="1"/>
          <p:nvPr/>
        </p:nvSpPr>
        <p:spPr>
          <a:xfrm>
            <a:off x="3931624" y="5539912"/>
            <a:ext cx="2840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8E189B3-42BB-43A9-36CE-5A2B4F0999D5}"/>
              </a:ext>
            </a:extLst>
          </p:cNvPr>
          <p:cNvSpPr txBox="1"/>
          <p:nvPr/>
        </p:nvSpPr>
        <p:spPr>
          <a:xfrm>
            <a:off x="4030132" y="3265116"/>
            <a:ext cx="7690813" cy="1200329"/>
          </a:xfrm>
          <a:prstGeom prst="rect">
            <a:avLst/>
          </a:prstGeom>
          <a:noFill/>
        </p:spPr>
        <p:txBody>
          <a:bodyPr wrap="square">
            <a:spAutoFit/>
          </a:bodyPr>
          <a:lstStyle/>
          <a:p>
            <a:r>
              <a:rPr lang="en-US" sz="3600" b="1" i="0" u="none" strike="noStrike" baseline="0" dirty="0">
                <a:solidFill>
                  <a:schemeClr val="bg1"/>
                </a:solidFill>
                <a:latin typeface="Arial" panose="020B0604020202020204" pitchFamily="34" charset="0"/>
              </a:rPr>
              <a:t>Accounting is the Language of     Business </a:t>
            </a:r>
            <a:endParaRPr lang="en-US" sz="3600" dirty="0">
              <a:solidFill>
                <a:schemeClr val="bg1"/>
              </a:solidFill>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0175" y="-114911"/>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graphicFrame>
        <p:nvGraphicFramePr>
          <p:cNvPr id="6" name="Table 5">
            <a:extLst>
              <a:ext uri="{FF2B5EF4-FFF2-40B4-BE49-F238E27FC236}">
                <a16:creationId xmlns:a16="http://schemas.microsoft.com/office/drawing/2014/main" id="{A6FA6936-7634-001E-159D-1F2481505C55}"/>
              </a:ext>
            </a:extLst>
          </p:cNvPr>
          <p:cNvGraphicFramePr>
            <a:graphicFrameLocks noGrp="1"/>
          </p:cNvGraphicFramePr>
          <p:nvPr/>
        </p:nvGraphicFramePr>
        <p:xfrm>
          <a:off x="1613937" y="3753738"/>
          <a:ext cx="6388100" cy="218186"/>
        </p:xfrm>
        <a:graphic>
          <a:graphicData uri="http://schemas.openxmlformats.org/drawingml/2006/table">
            <a:tbl>
              <a:tblPr firstRow="1" firstCol="1" bandRow="1">
                <a:tableStyleId>{5C22544A-7EE6-4342-B048-85BDC9FD1C3A}</a:tableStyleId>
              </a:tblPr>
              <a:tblGrid>
                <a:gridCol w="3777615">
                  <a:extLst>
                    <a:ext uri="{9D8B030D-6E8A-4147-A177-3AD203B41FA5}">
                      <a16:colId xmlns:a16="http://schemas.microsoft.com/office/drawing/2014/main" val="725699360"/>
                    </a:ext>
                  </a:extLst>
                </a:gridCol>
                <a:gridCol w="2610485">
                  <a:extLst>
                    <a:ext uri="{9D8B030D-6E8A-4147-A177-3AD203B41FA5}">
                      <a16:colId xmlns:a16="http://schemas.microsoft.com/office/drawing/2014/main" val="155005924"/>
                    </a:ext>
                  </a:extLst>
                </a:gridCol>
              </a:tblGrid>
              <a:tr h="0">
                <a:tc>
                  <a:txBody>
                    <a:bodyPr/>
                    <a:lstStyle/>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2693487"/>
                  </a:ext>
                </a:extLst>
              </a:tr>
            </a:tbl>
          </a:graphicData>
        </a:graphic>
      </p:graphicFrame>
      <p:sp>
        <p:nvSpPr>
          <p:cNvPr id="18" name="TextBox 17">
            <a:extLst>
              <a:ext uri="{FF2B5EF4-FFF2-40B4-BE49-F238E27FC236}">
                <a16:creationId xmlns:a16="http://schemas.microsoft.com/office/drawing/2014/main" id="{B696D182-6A34-2F1C-06D6-BA758E6FFD58}"/>
              </a:ext>
            </a:extLst>
          </p:cNvPr>
          <p:cNvSpPr txBox="1"/>
          <p:nvPr/>
        </p:nvSpPr>
        <p:spPr>
          <a:xfrm>
            <a:off x="1834709" y="2638784"/>
            <a:ext cx="6240292"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latin typeface="Tajawal Medium" panose="00000600000000000000" pitchFamily="2" charset="-78"/>
                <a:cs typeface="Tajawal Medium" panose="00000600000000000000" pitchFamily="2" charset="-78"/>
              </a:rPr>
              <a:t>Definition</a:t>
            </a:r>
            <a:r>
              <a:rPr kumimoji="0" lang="en-US" sz="4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of Accounting </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6" name="TextBox 5">
            <a:extLst>
              <a:ext uri="{FF2B5EF4-FFF2-40B4-BE49-F238E27FC236}">
                <a16:creationId xmlns:a16="http://schemas.microsoft.com/office/drawing/2014/main" id="{7D6FA716-C576-5946-2557-D35AEF1A7815}"/>
              </a:ext>
            </a:extLst>
          </p:cNvPr>
          <p:cNvSpPr txBox="1"/>
          <p:nvPr/>
        </p:nvSpPr>
        <p:spPr>
          <a:xfrm>
            <a:off x="2543969" y="344557"/>
            <a:ext cx="9562306" cy="5429692"/>
          </a:xfrm>
          <a:prstGeom prst="rect">
            <a:avLst/>
          </a:prstGeom>
          <a:noFill/>
        </p:spPr>
        <p:txBody>
          <a:bodyPr wrap="square">
            <a:spAutoFit/>
          </a:bodyPr>
          <a:lstStyle/>
          <a:p>
            <a:pPr algn="ctr"/>
            <a:r>
              <a:rPr lang="en-US" sz="3200" b="0" i="0" u="none" strike="noStrike" baseline="0" dirty="0">
                <a:solidFill>
                  <a:srgbClr val="C00000"/>
                </a:solidFill>
                <a:latin typeface="Roboto" panose="02000000000000000000" pitchFamily="2" charset="0"/>
              </a:rPr>
              <a:t>Definition of Accounting</a:t>
            </a:r>
            <a:endParaRPr lang="en-US" sz="3200" dirty="0">
              <a:solidFill>
                <a:srgbClr val="000000"/>
              </a:solidFill>
              <a:latin typeface="Roboto" panose="02000000000000000000" pitchFamily="2" charset="0"/>
            </a:endParaRPr>
          </a:p>
          <a:p>
            <a:pPr algn="ctr"/>
            <a:endParaRPr lang="en-US" sz="3200" b="0" i="0" u="none" strike="noStrike" baseline="0" dirty="0">
              <a:solidFill>
                <a:srgbClr val="000000"/>
              </a:solidFill>
              <a:latin typeface="Arial" panose="020B0604020202020204" pitchFamily="34" charset="0"/>
            </a:endParaRPr>
          </a:p>
          <a:p>
            <a:pPr marL="0" indent="0">
              <a:lnSpc>
                <a:spcPct val="150000"/>
              </a:lnSpc>
              <a:buNone/>
            </a:pPr>
            <a:r>
              <a:rPr lang="en-US" sz="3200" b="0" i="0" u="none" strike="noStrike" baseline="0" dirty="0">
                <a:solidFill>
                  <a:srgbClr val="000000"/>
                </a:solidFill>
                <a:latin typeface="Arial" panose="020B0604020202020204" pitchFamily="34" charset="0"/>
              </a:rPr>
              <a:t>Can be defined as “the process of </a:t>
            </a:r>
            <a:r>
              <a:rPr lang="en-US" sz="3200" b="1" i="0" u="none" strike="noStrike" baseline="0" dirty="0">
                <a:solidFill>
                  <a:srgbClr val="000000"/>
                </a:solidFill>
                <a:latin typeface="Arial" panose="020B0604020202020204" pitchFamily="34" charset="0"/>
              </a:rPr>
              <a:t>identifying, measuring, recording and communicating</a:t>
            </a:r>
            <a:r>
              <a:rPr lang="en-US" sz="3200" b="0" i="0" u="none" strike="noStrike" baseline="0" dirty="0">
                <a:solidFill>
                  <a:srgbClr val="000000"/>
                </a:solidFill>
                <a:latin typeface="Roboto" panose="02000000000000000000" pitchFamily="2" charset="0"/>
              </a:rPr>
              <a:t> (interpreting and summarizing) </a:t>
            </a:r>
            <a:r>
              <a:rPr lang="en-US" sz="3200" b="0" i="0" u="none" strike="noStrike" baseline="0" dirty="0">
                <a:solidFill>
                  <a:srgbClr val="000000"/>
                </a:solidFill>
                <a:latin typeface="Arial" panose="020B0604020202020204" pitchFamily="34" charset="0"/>
              </a:rPr>
              <a:t>economic information”.</a:t>
            </a:r>
          </a:p>
          <a:p>
            <a:pPr>
              <a:lnSpc>
                <a:spcPct val="150000"/>
              </a:lnSpc>
            </a:pPr>
            <a:r>
              <a:rPr lang="en-US" sz="3200" b="1" i="0" u="none" strike="noStrike" baseline="0" dirty="0">
                <a:solidFill>
                  <a:srgbClr val="000000"/>
                </a:solidFill>
                <a:latin typeface="Arial" panose="020B0604020202020204" pitchFamily="34" charset="0"/>
              </a:rPr>
              <a:t>The definition can be divided into four parts which we will call the ‘accounting    process’</a:t>
            </a:r>
            <a:endParaRPr lang="en-US" sz="3200" dirty="0"/>
          </a:p>
        </p:txBody>
      </p:sp>
    </p:spTree>
    <p:extLst>
      <p:ext uri="{BB962C8B-B14F-4D97-AF65-F5344CB8AC3E}">
        <p14:creationId xmlns:p14="http://schemas.microsoft.com/office/powerpoint/2010/main" val="1554004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a:t>Chapter 1</a:t>
            </a:r>
            <a:endParaRPr lang="en-US" sz="4000"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11" name="TextBox 10">
            <a:extLst>
              <a:ext uri="{FF2B5EF4-FFF2-40B4-BE49-F238E27FC236}">
                <a16:creationId xmlns:a16="http://schemas.microsoft.com/office/drawing/2014/main" id="{BA3A3C57-ACED-DD8B-591C-D9C508B9FFE6}"/>
              </a:ext>
            </a:extLst>
          </p:cNvPr>
          <p:cNvSpPr txBox="1"/>
          <p:nvPr/>
        </p:nvSpPr>
        <p:spPr>
          <a:xfrm>
            <a:off x="2424113" y="-304800"/>
            <a:ext cx="9682162" cy="6845144"/>
          </a:xfrm>
          <a:prstGeom prst="rect">
            <a:avLst/>
          </a:prstGeom>
          <a:noFill/>
        </p:spPr>
        <p:txBody>
          <a:bodyPr wrap="square">
            <a:spAutoFit/>
          </a:bodyPr>
          <a:lstStyle/>
          <a:p>
            <a:endParaRPr lang="en-US" sz="2400" b="0" i="0" u="none" strike="noStrike" baseline="0" dirty="0">
              <a:solidFill>
                <a:srgbClr val="000000"/>
              </a:solidFill>
              <a:latin typeface="Roboto" panose="02000000000000000000" pitchFamily="2" charset="0"/>
            </a:endParaRPr>
          </a:p>
          <a:p>
            <a:pPr>
              <a:lnSpc>
                <a:spcPct val="150000"/>
              </a:lnSpc>
            </a:pPr>
            <a:r>
              <a:rPr lang="en-US" sz="2800" b="0" i="0" u="none" strike="noStrike" baseline="0" dirty="0">
                <a:solidFill>
                  <a:srgbClr val="000000"/>
                </a:solidFill>
                <a:latin typeface="Roboto" panose="02000000000000000000" pitchFamily="2" charset="0"/>
              </a:rPr>
              <a:t>The introduction of accounting helps the decision-makers of a company to make effective choices, by providing information on the financial status of the business.</a:t>
            </a:r>
          </a:p>
          <a:p>
            <a:pPr>
              <a:lnSpc>
                <a:spcPct val="150000"/>
              </a:lnSpc>
            </a:pPr>
            <a:endParaRPr lang="en-US" sz="2800" b="0" i="0" u="none" strike="noStrike" baseline="0" dirty="0">
              <a:solidFill>
                <a:srgbClr val="000000"/>
              </a:solidFill>
              <a:latin typeface="Roboto" panose="02000000000000000000" pitchFamily="2" charset="0"/>
            </a:endParaRPr>
          </a:p>
          <a:p>
            <a:pPr>
              <a:lnSpc>
                <a:spcPct val="150000"/>
              </a:lnSpc>
            </a:pPr>
            <a:r>
              <a:rPr lang="en-US" sz="2800" b="0" i="0" u="none" strike="noStrike" baseline="0" dirty="0">
                <a:solidFill>
                  <a:srgbClr val="000000"/>
                </a:solidFill>
                <a:latin typeface="Roboto" panose="02000000000000000000" pitchFamily="2" charset="0"/>
              </a:rPr>
              <a:t>The American Institute of Certified Public Accountants </a:t>
            </a:r>
            <a:r>
              <a:rPr lang="en-US" sz="2800" b="0" i="0" u="none" strike="noStrike" baseline="0" dirty="0">
                <a:solidFill>
                  <a:schemeClr val="accent6">
                    <a:lumMod val="50000"/>
                  </a:schemeClr>
                </a:solidFill>
                <a:latin typeface="Roboto" panose="02000000000000000000" pitchFamily="2" charset="0"/>
              </a:rPr>
              <a:t>(AICPA) </a:t>
            </a:r>
            <a:r>
              <a:rPr lang="en-US" sz="2800" b="0" i="0" u="none" strike="noStrike" baseline="0" dirty="0">
                <a:solidFill>
                  <a:srgbClr val="000000"/>
                </a:solidFill>
                <a:latin typeface="Roboto" panose="02000000000000000000" pitchFamily="2" charset="0"/>
              </a:rPr>
              <a:t>had defined accounting as the “</a:t>
            </a:r>
            <a:r>
              <a:rPr lang="en-US" sz="2800" b="0" i="1" u="none" strike="noStrike" baseline="0" dirty="0">
                <a:solidFill>
                  <a:srgbClr val="000000"/>
                </a:solidFill>
                <a:latin typeface="Roboto" panose="02000000000000000000" pitchFamily="2" charset="0"/>
              </a:rPr>
              <a:t>art of </a:t>
            </a:r>
            <a:r>
              <a:rPr lang="en-US" sz="2800" b="1" i="1" u="none" strike="noStrike" baseline="0" dirty="0">
                <a:solidFill>
                  <a:srgbClr val="000000"/>
                </a:solidFill>
                <a:latin typeface="Roboto" panose="02000000000000000000" pitchFamily="2" charset="0"/>
              </a:rPr>
              <a:t>recording, classifying, and summarizing </a:t>
            </a:r>
            <a:r>
              <a:rPr lang="en-US" sz="2800" b="0" i="1" u="none" strike="noStrike" baseline="0" dirty="0">
                <a:solidFill>
                  <a:srgbClr val="000000"/>
                </a:solidFill>
                <a:latin typeface="Roboto" panose="02000000000000000000" pitchFamily="2" charset="0"/>
              </a:rPr>
              <a:t>in a significant manner and </a:t>
            </a:r>
            <a:r>
              <a:rPr lang="en-US" sz="2800" b="1" i="1" u="none" strike="noStrike" baseline="0" dirty="0">
                <a:solidFill>
                  <a:srgbClr val="000000"/>
                </a:solidFill>
                <a:latin typeface="Roboto" panose="02000000000000000000" pitchFamily="2" charset="0"/>
              </a:rPr>
              <a:t>in terms of money</a:t>
            </a:r>
            <a:r>
              <a:rPr lang="en-US" sz="2800" b="0" i="1" u="none" strike="noStrike" baseline="0" dirty="0">
                <a:solidFill>
                  <a:srgbClr val="000000"/>
                </a:solidFill>
                <a:latin typeface="Roboto" panose="02000000000000000000" pitchFamily="2" charset="0"/>
              </a:rPr>
              <a:t>, transactions and events which are, in part at least, of financial character, and interpreting the results thereof”.</a:t>
            </a:r>
          </a:p>
        </p:txBody>
      </p:sp>
    </p:spTree>
    <p:extLst>
      <p:ext uri="{BB962C8B-B14F-4D97-AF65-F5344CB8AC3E}">
        <p14:creationId xmlns:p14="http://schemas.microsoft.com/office/powerpoint/2010/main" val="34385419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3CDC02B3-2853-6824-D45B-DE67AAA1A27C}"/>
              </a:ext>
            </a:extLst>
          </p:cNvPr>
          <p:cNvSpPr txBox="1"/>
          <p:nvPr/>
        </p:nvSpPr>
        <p:spPr>
          <a:xfrm>
            <a:off x="2080591" y="1232453"/>
            <a:ext cx="9740348" cy="3256084"/>
          </a:xfrm>
          <a:prstGeom prst="rect">
            <a:avLst/>
          </a:prstGeom>
          <a:noFill/>
        </p:spPr>
        <p:txBody>
          <a:bodyPr wrap="square">
            <a:spAutoFit/>
          </a:bodyPr>
          <a:lstStyle/>
          <a:p>
            <a:pPr>
              <a:lnSpc>
                <a:spcPct val="150000"/>
              </a:lnSpc>
            </a:pPr>
            <a:r>
              <a:rPr lang="en-US" sz="2800" b="0" i="0" u="none" strike="noStrike" baseline="0" dirty="0">
                <a:solidFill>
                  <a:srgbClr val="000000"/>
                </a:solidFill>
                <a:latin typeface="Roboto" panose="02000000000000000000" pitchFamily="2" charset="0"/>
              </a:rPr>
              <a:t>Today, accounting is used by everyone and a good understanding of it is beneficial to all. </a:t>
            </a:r>
          </a:p>
          <a:p>
            <a:pPr>
              <a:lnSpc>
                <a:spcPct val="150000"/>
              </a:lnSpc>
            </a:pPr>
            <a:r>
              <a:rPr lang="en-US" sz="2800" b="0" i="0" u="none" strike="noStrike" baseline="0" dirty="0">
                <a:solidFill>
                  <a:srgbClr val="000000"/>
                </a:solidFill>
                <a:latin typeface="Roboto" panose="02000000000000000000" pitchFamily="2" charset="0"/>
              </a:rPr>
              <a:t>Accountancy act as a language of finance. To understand accounting efficiently, it is important to understand the aspects of accounting.</a:t>
            </a:r>
            <a:endParaRPr lang="en-US" sz="2800" dirty="0"/>
          </a:p>
        </p:txBody>
      </p:sp>
    </p:spTree>
    <p:extLst>
      <p:ext uri="{BB962C8B-B14F-4D97-AF65-F5344CB8AC3E}">
        <p14:creationId xmlns:p14="http://schemas.microsoft.com/office/powerpoint/2010/main" val="2028357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6" name="TextBox 5">
            <a:extLst>
              <a:ext uri="{FF2B5EF4-FFF2-40B4-BE49-F238E27FC236}">
                <a16:creationId xmlns:a16="http://schemas.microsoft.com/office/drawing/2014/main" id="{9301C83E-549A-6C3C-E5C3-EFF08D1E9F87}"/>
              </a:ext>
            </a:extLst>
          </p:cNvPr>
          <p:cNvSpPr txBox="1"/>
          <p:nvPr/>
        </p:nvSpPr>
        <p:spPr>
          <a:xfrm>
            <a:off x="2424113" y="833538"/>
            <a:ext cx="9568068" cy="4678204"/>
          </a:xfrm>
          <a:prstGeom prst="rect">
            <a:avLst/>
          </a:prstGeom>
          <a:noFill/>
        </p:spPr>
        <p:txBody>
          <a:bodyPr wrap="square">
            <a:spAutoFit/>
          </a:bodyPr>
          <a:lstStyle/>
          <a:p>
            <a:r>
              <a:rPr lang="en-US" sz="2400" b="0" i="0" u="none" strike="noStrike" baseline="0" dirty="0">
                <a:solidFill>
                  <a:srgbClr val="000000"/>
                </a:solidFill>
                <a:latin typeface="Arial" panose="020B0604020202020204" pitchFamily="34" charset="0"/>
              </a:rPr>
              <a:t>•</a:t>
            </a:r>
            <a:r>
              <a:rPr lang="en-US" sz="2800" b="1" i="0" u="none" strike="noStrike" baseline="0" dirty="0">
                <a:solidFill>
                  <a:srgbClr val="000000"/>
                </a:solidFill>
                <a:latin typeface="Roboto" panose="02000000000000000000" pitchFamily="2" charset="0"/>
              </a:rPr>
              <a:t>Economic Events:</a:t>
            </a:r>
          </a:p>
          <a:p>
            <a:endParaRPr lang="en-US" sz="2800" b="1" i="0" u="none" strike="noStrike" baseline="0" dirty="0">
              <a:solidFill>
                <a:srgbClr val="000000"/>
              </a:solidFill>
              <a:latin typeface="Roboto" panose="02000000000000000000" pitchFamily="2" charset="0"/>
            </a:endParaRPr>
          </a:p>
          <a:p>
            <a:r>
              <a:rPr lang="en-US" sz="2800" b="0" i="0" u="none" strike="noStrike" baseline="0" dirty="0">
                <a:solidFill>
                  <a:srgbClr val="000000"/>
                </a:solidFill>
                <a:latin typeface="Roboto" panose="02000000000000000000" pitchFamily="2" charset="0"/>
              </a:rPr>
              <a:t>It is a consequence of a company has to undergo when the number of monetary transactions is involved. Such as purchasing new machinery, transportation, machine installation on-site, etc.</a:t>
            </a:r>
          </a:p>
          <a:p>
            <a:endParaRPr lang="en-US" sz="2800" b="0" i="0" u="none" strike="noStrike" baseline="0" dirty="0">
              <a:solidFill>
                <a:srgbClr val="000000"/>
              </a:solidFill>
              <a:latin typeface="Roboto" panose="02000000000000000000" pitchFamily="2" charset="0"/>
            </a:endParaRPr>
          </a:p>
          <a:p>
            <a:r>
              <a:rPr lang="en-US" sz="2800" b="0" i="0" u="none" strike="noStrike" baseline="0" dirty="0">
                <a:solidFill>
                  <a:srgbClr val="000000"/>
                </a:solidFill>
                <a:latin typeface="Arial" panose="020B0604020202020204" pitchFamily="34" charset="0"/>
              </a:rPr>
              <a:t>•</a:t>
            </a:r>
            <a:r>
              <a:rPr lang="en-US" sz="2800" b="1" i="0" u="none" strike="noStrike" baseline="0" dirty="0">
                <a:solidFill>
                  <a:srgbClr val="000000"/>
                </a:solidFill>
                <a:latin typeface="Roboto" panose="02000000000000000000" pitchFamily="2" charset="0"/>
              </a:rPr>
              <a:t>Organization:</a:t>
            </a:r>
          </a:p>
          <a:p>
            <a:r>
              <a:rPr lang="en-US" sz="2800" b="0" i="0" u="none" strike="noStrike" baseline="0" dirty="0">
                <a:solidFill>
                  <a:srgbClr val="000000"/>
                </a:solidFill>
                <a:latin typeface="Roboto" panose="02000000000000000000" pitchFamily="2" charset="0"/>
              </a:rPr>
              <a:t>It refers to the size of activities and level of a business operation.</a:t>
            </a:r>
          </a:p>
          <a:p>
            <a:endParaRPr lang="en-US" sz="1800" b="0" i="0" u="none" strike="noStrike" baseline="0" dirty="0">
              <a:solidFill>
                <a:srgbClr val="000000"/>
              </a:solidFill>
              <a:latin typeface="Roboto" panose="02000000000000000000" pitchFamily="2" charset="0"/>
            </a:endParaRPr>
          </a:p>
        </p:txBody>
      </p:sp>
    </p:spTree>
    <p:extLst>
      <p:ext uri="{BB962C8B-B14F-4D97-AF65-F5344CB8AC3E}">
        <p14:creationId xmlns:p14="http://schemas.microsoft.com/office/powerpoint/2010/main" val="38743548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15" name="TextBox 14">
            <a:extLst>
              <a:ext uri="{FF2B5EF4-FFF2-40B4-BE49-F238E27FC236}">
                <a16:creationId xmlns:a16="http://schemas.microsoft.com/office/drawing/2014/main" id="{64867468-9F96-D725-E370-E45DF27B9B97}"/>
              </a:ext>
            </a:extLst>
          </p:cNvPr>
          <p:cNvSpPr txBox="1"/>
          <p:nvPr/>
        </p:nvSpPr>
        <p:spPr>
          <a:xfrm>
            <a:off x="2893321" y="433209"/>
            <a:ext cx="9369735" cy="1692771"/>
          </a:xfrm>
          <a:prstGeom prst="rect">
            <a:avLst/>
          </a:prstGeom>
          <a:noFill/>
        </p:spPr>
        <p:txBody>
          <a:bodyPr wrap="square">
            <a:spAutoFit/>
          </a:bodyPr>
          <a:lstStyle/>
          <a:p>
            <a:pPr>
              <a:lnSpc>
                <a:spcPct val="150000"/>
              </a:lnSpc>
            </a:pPr>
            <a:r>
              <a:rPr lang="en-US" sz="2400" b="0" i="0" u="none" strike="noStrike" baseline="0" dirty="0">
                <a:solidFill>
                  <a:srgbClr val="000000"/>
                </a:solidFill>
                <a:latin typeface="Arial" panose="020B0604020202020204" pitchFamily="34" charset="0"/>
              </a:rPr>
              <a:t>•</a:t>
            </a:r>
            <a:r>
              <a:rPr lang="en-US" sz="2400" b="1" i="0" u="none" strike="noStrike" baseline="0" dirty="0">
                <a:solidFill>
                  <a:srgbClr val="000000"/>
                </a:solidFill>
                <a:latin typeface="Roboto" panose="02000000000000000000" pitchFamily="2" charset="0"/>
              </a:rPr>
              <a:t>Interested Users of Information-</a:t>
            </a:r>
          </a:p>
          <a:p>
            <a:pPr>
              <a:lnSpc>
                <a:spcPct val="150000"/>
              </a:lnSpc>
            </a:pPr>
            <a:r>
              <a:rPr lang="en-US" sz="2400" b="0" i="0" u="none" strike="noStrike" baseline="0" dirty="0">
                <a:solidFill>
                  <a:srgbClr val="000000"/>
                </a:solidFill>
                <a:latin typeface="Roboto" panose="02000000000000000000" pitchFamily="2" charset="0"/>
              </a:rPr>
              <a:t>It is about communicating important financial information to the customers, according to which they will make the correct decision.</a:t>
            </a:r>
          </a:p>
        </p:txBody>
      </p:sp>
      <p:sp>
        <p:nvSpPr>
          <p:cNvPr id="19" name="Title 1">
            <a:extLst>
              <a:ext uri="{FF2B5EF4-FFF2-40B4-BE49-F238E27FC236}">
                <a16:creationId xmlns:a16="http://schemas.microsoft.com/office/drawing/2014/main" id="{5F7FA36F-5AEB-2671-8C32-F46962E1737E}"/>
              </a:ext>
            </a:extLst>
          </p:cNvPr>
          <p:cNvSpPr txBox="1">
            <a:spLocks/>
          </p:cNvSpPr>
          <p:nvPr/>
        </p:nvSpPr>
        <p:spPr>
          <a:xfrm>
            <a:off x="1599420" y="2204822"/>
            <a:ext cx="9902229" cy="564881"/>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2800" b="1" dirty="0">
                <a:solidFill>
                  <a:schemeClr val="accent1">
                    <a:lumMod val="60000"/>
                    <a:lumOff val="40000"/>
                  </a:schemeClr>
                </a:solidFill>
                <a:latin typeface="Arial" panose="020B0604020202020204" pitchFamily="34" charset="0"/>
              </a:rPr>
              <a:t>Accounting information is designed to meet the needs of both internal and external users.</a:t>
            </a:r>
          </a:p>
          <a:p>
            <a:r>
              <a:rPr lang="en-US" sz="3600" b="1" dirty="0">
                <a:solidFill>
                  <a:schemeClr val="accent1">
                    <a:lumMod val="60000"/>
                    <a:lumOff val="40000"/>
                  </a:schemeClr>
                </a:solidFill>
                <a:latin typeface="Arial" panose="020B0604020202020204" pitchFamily="34" charset="0"/>
              </a:rPr>
              <a:t> </a:t>
            </a:r>
            <a:endParaRPr lang="en-US" sz="3600" dirty="0">
              <a:solidFill>
                <a:schemeClr val="accent1">
                  <a:lumMod val="60000"/>
                  <a:lumOff val="40000"/>
                </a:schemeClr>
              </a:solidFill>
            </a:endParaRPr>
          </a:p>
        </p:txBody>
      </p:sp>
    </p:spTree>
    <p:extLst>
      <p:ext uri="{BB962C8B-B14F-4D97-AF65-F5344CB8AC3E}">
        <p14:creationId xmlns:p14="http://schemas.microsoft.com/office/powerpoint/2010/main" val="2430648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5" name="TextBox 4">
            <a:extLst>
              <a:ext uri="{FF2B5EF4-FFF2-40B4-BE49-F238E27FC236}">
                <a16:creationId xmlns:a16="http://schemas.microsoft.com/office/drawing/2014/main" id="{4EE19BD6-C97F-CA8F-C321-EA7D1EA66A3C}"/>
              </a:ext>
            </a:extLst>
          </p:cNvPr>
          <p:cNvSpPr txBox="1"/>
          <p:nvPr/>
        </p:nvSpPr>
        <p:spPr>
          <a:xfrm>
            <a:off x="1775791" y="3214516"/>
            <a:ext cx="7414591" cy="707886"/>
          </a:xfrm>
          <a:prstGeom prst="rect">
            <a:avLst/>
          </a:prstGeom>
          <a:noFill/>
        </p:spPr>
        <p:txBody>
          <a:bodyPr wrap="square">
            <a:spAutoFit/>
          </a:bodyPr>
          <a:lstStyle/>
          <a:p>
            <a:r>
              <a:rPr lang="en-US" sz="4000" b="1" i="0" u="none" strike="noStrike" baseline="0" dirty="0">
                <a:solidFill>
                  <a:srgbClr val="000000"/>
                </a:solidFill>
                <a:latin typeface="Roboto" panose="02000000000000000000" pitchFamily="2" charset="0"/>
              </a:rPr>
              <a:t>Fundamentals of Accounting</a:t>
            </a:r>
            <a:endParaRPr lang="en-US" sz="4000" dirty="0"/>
          </a:p>
        </p:txBody>
      </p:sp>
    </p:spTree>
    <p:extLst>
      <p:ext uri="{BB962C8B-B14F-4D97-AF65-F5344CB8AC3E}">
        <p14:creationId xmlns:p14="http://schemas.microsoft.com/office/powerpoint/2010/main" val="301511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37A5F2E5-4290-D9A8-836F-5B445941AA13}"/>
              </a:ext>
            </a:extLst>
          </p:cNvPr>
          <p:cNvSpPr txBox="1"/>
          <p:nvPr/>
        </p:nvSpPr>
        <p:spPr>
          <a:xfrm>
            <a:off x="410817" y="1665488"/>
            <a:ext cx="11489635" cy="2492990"/>
          </a:xfrm>
          <a:prstGeom prst="rect">
            <a:avLst/>
          </a:prstGeom>
          <a:noFill/>
        </p:spPr>
        <p:txBody>
          <a:bodyPr wrap="square">
            <a:spAutoFit/>
          </a:bodyPr>
          <a:lstStyle/>
          <a:p>
            <a:pPr algn="ctr"/>
            <a:r>
              <a:rPr lang="en-US" sz="5400" dirty="0">
                <a:solidFill>
                  <a:srgbClr val="FF0000"/>
                </a:solidFill>
                <a:latin typeface="Roboto" panose="02000000000000000000" pitchFamily="2" charset="0"/>
              </a:rPr>
              <a:t>A</a:t>
            </a:r>
            <a:r>
              <a:rPr lang="en-US" sz="5400" b="0" i="0" u="none" strike="noStrike" baseline="0" dirty="0">
                <a:solidFill>
                  <a:srgbClr val="FF0000"/>
                </a:solidFill>
                <a:latin typeface="Roboto" panose="02000000000000000000" pitchFamily="2" charset="0"/>
              </a:rPr>
              <a:t>ccounting Equation</a:t>
            </a:r>
          </a:p>
          <a:p>
            <a:r>
              <a:rPr lang="en-US" sz="5400" b="0" i="0" u="none" strike="noStrike" baseline="0" dirty="0">
                <a:solidFill>
                  <a:srgbClr val="FF0000"/>
                </a:solidFill>
                <a:latin typeface="Roboto" panose="02000000000000000000" pitchFamily="2" charset="0"/>
              </a:rPr>
              <a:t> </a:t>
            </a:r>
          </a:p>
          <a:p>
            <a:r>
              <a:rPr lang="en-US" sz="4800" b="0" i="0" u="none" strike="noStrike" baseline="0" dirty="0">
                <a:solidFill>
                  <a:schemeClr val="accent2">
                    <a:lumMod val="75000"/>
                  </a:schemeClr>
                </a:solidFill>
                <a:latin typeface="Roboto" panose="02000000000000000000" pitchFamily="2" charset="0"/>
              </a:rPr>
              <a:t>Assets </a:t>
            </a:r>
            <a:r>
              <a:rPr lang="en-US" sz="4800" b="0" i="0" u="none" strike="noStrike" baseline="0" dirty="0">
                <a:solidFill>
                  <a:srgbClr val="000000"/>
                </a:solidFill>
                <a:latin typeface="Roboto" panose="02000000000000000000" pitchFamily="2" charset="0"/>
              </a:rPr>
              <a:t>= </a:t>
            </a:r>
            <a:r>
              <a:rPr lang="en-US" sz="4800" b="0" i="0" u="none" strike="noStrike" baseline="0" dirty="0">
                <a:solidFill>
                  <a:schemeClr val="accent1">
                    <a:lumMod val="75000"/>
                  </a:schemeClr>
                </a:solidFill>
                <a:latin typeface="Roboto" panose="02000000000000000000" pitchFamily="2" charset="0"/>
              </a:rPr>
              <a:t>Liabilities</a:t>
            </a:r>
            <a:r>
              <a:rPr lang="en-US" sz="4800" b="0" i="0" u="none" strike="noStrike" baseline="0" dirty="0">
                <a:solidFill>
                  <a:srgbClr val="000000"/>
                </a:solidFill>
                <a:latin typeface="Roboto" panose="02000000000000000000" pitchFamily="2" charset="0"/>
              </a:rPr>
              <a:t> + Owner’s Equity</a:t>
            </a:r>
            <a:endParaRPr lang="en-US" sz="4800" dirty="0"/>
          </a:p>
        </p:txBody>
      </p:sp>
    </p:spTree>
    <p:extLst>
      <p:ext uri="{BB962C8B-B14F-4D97-AF65-F5344CB8AC3E}">
        <p14:creationId xmlns:p14="http://schemas.microsoft.com/office/powerpoint/2010/main" val="324042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6" name="TextBox 5">
            <a:extLst>
              <a:ext uri="{FF2B5EF4-FFF2-40B4-BE49-F238E27FC236}">
                <a16:creationId xmlns:a16="http://schemas.microsoft.com/office/drawing/2014/main" id="{9CC0CF58-F698-3D3A-A190-0A6E4E82E902}"/>
              </a:ext>
            </a:extLst>
          </p:cNvPr>
          <p:cNvSpPr txBox="1"/>
          <p:nvPr/>
        </p:nvSpPr>
        <p:spPr>
          <a:xfrm>
            <a:off x="2173357" y="503583"/>
            <a:ext cx="9932918" cy="6196568"/>
          </a:xfrm>
          <a:prstGeom prst="rect">
            <a:avLst/>
          </a:prstGeom>
          <a:noFill/>
        </p:spPr>
        <p:txBody>
          <a:bodyPr wrap="square">
            <a:spAutoFit/>
          </a:bodyPr>
          <a:lstStyle/>
          <a:p>
            <a:pPr>
              <a:lnSpc>
                <a:spcPct val="150000"/>
              </a:lnSpc>
            </a:pPr>
            <a:r>
              <a:rPr lang="en-US" sz="4000" b="0" i="0" u="none" strike="noStrike" baseline="0" dirty="0">
                <a:solidFill>
                  <a:schemeClr val="accent4">
                    <a:lumMod val="50000"/>
                  </a:schemeClr>
                </a:solidFill>
                <a:latin typeface="Roboto" panose="02000000000000000000" pitchFamily="2" charset="0"/>
              </a:rPr>
              <a:t>Fundamentals of Accounting</a:t>
            </a:r>
            <a:endParaRPr lang="en-US" sz="2400" b="0" i="0" u="none" strike="noStrike" baseline="0" dirty="0">
              <a:solidFill>
                <a:schemeClr val="accent4">
                  <a:lumMod val="50000"/>
                </a:schemeClr>
              </a:solidFill>
              <a:latin typeface="Roboto" panose="02000000000000000000" pitchFamily="2" charset="0"/>
            </a:endParaRPr>
          </a:p>
          <a:p>
            <a:pPr>
              <a:lnSpc>
                <a:spcPct val="150000"/>
              </a:lnSpc>
            </a:pPr>
            <a:r>
              <a:rPr lang="en-US" sz="2400" b="0" i="0" u="none" strike="noStrike" baseline="0" dirty="0">
                <a:solidFill>
                  <a:srgbClr val="000000"/>
                </a:solidFill>
                <a:latin typeface="Arial" panose="020B0604020202020204" pitchFamily="34" charset="0"/>
              </a:rPr>
              <a:t>•</a:t>
            </a:r>
            <a:r>
              <a:rPr lang="en-US" sz="3600" b="1" i="0" u="none" strike="noStrike" baseline="0" dirty="0">
                <a:solidFill>
                  <a:schemeClr val="accent2">
                    <a:lumMod val="75000"/>
                  </a:schemeClr>
                </a:solidFill>
                <a:latin typeface="Roboto" panose="02000000000000000000" pitchFamily="2" charset="0"/>
              </a:rPr>
              <a:t>Assets</a:t>
            </a:r>
          </a:p>
          <a:p>
            <a:pPr>
              <a:lnSpc>
                <a:spcPct val="150000"/>
              </a:lnSpc>
            </a:pPr>
            <a:r>
              <a:rPr lang="en-US" sz="3200" b="0" i="0" u="none" strike="noStrike" baseline="0" dirty="0">
                <a:solidFill>
                  <a:srgbClr val="000000"/>
                </a:solidFill>
                <a:latin typeface="Roboto" panose="02000000000000000000" pitchFamily="2" charset="0"/>
              </a:rPr>
              <a:t>The economic value of an item which is possessed by the enterprise is referred to as Assets. To put it in other words, assets are those items that can be transformed into cash or that generates income for the enterprise shortly. It is useful in paying any expenses of the business entity or debt.</a:t>
            </a:r>
          </a:p>
        </p:txBody>
      </p:sp>
    </p:spTree>
    <p:extLst>
      <p:ext uri="{BB962C8B-B14F-4D97-AF65-F5344CB8AC3E}">
        <p14:creationId xmlns:p14="http://schemas.microsoft.com/office/powerpoint/2010/main" val="3636665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D58EE0D3-B6BA-43D3-72F4-73C48AC37C78}"/>
              </a:ext>
            </a:extLst>
          </p:cNvPr>
          <p:cNvSpPr txBox="1"/>
          <p:nvPr/>
        </p:nvSpPr>
        <p:spPr>
          <a:xfrm>
            <a:off x="2292626" y="278296"/>
            <a:ext cx="9899374" cy="5919569"/>
          </a:xfrm>
          <a:prstGeom prst="rect">
            <a:avLst/>
          </a:prstGeom>
          <a:noFill/>
        </p:spPr>
        <p:txBody>
          <a:bodyPr wrap="square">
            <a:spAutoFit/>
          </a:bodyPr>
          <a:lstStyle/>
          <a:p>
            <a:pPr algn="just">
              <a:lnSpc>
                <a:spcPct val="150000"/>
              </a:lnSpc>
            </a:pPr>
            <a:r>
              <a:rPr lang="en-US" sz="3200" b="0" i="0" u="none" strike="noStrike" baseline="0" dirty="0">
                <a:solidFill>
                  <a:srgbClr val="000000"/>
                </a:solidFill>
                <a:latin typeface="Arial" panose="020B0604020202020204" pitchFamily="34" charset="0"/>
              </a:rPr>
              <a:t>•</a:t>
            </a:r>
            <a:r>
              <a:rPr lang="en-US" sz="3200" b="1" i="0" u="none" strike="noStrike" baseline="0" dirty="0">
                <a:solidFill>
                  <a:schemeClr val="accent1">
                    <a:lumMod val="75000"/>
                  </a:schemeClr>
                </a:solidFill>
                <a:latin typeface="Roboto" panose="02000000000000000000" pitchFamily="2" charset="0"/>
              </a:rPr>
              <a:t>Liabilities:</a:t>
            </a:r>
          </a:p>
          <a:p>
            <a:pPr algn="just">
              <a:lnSpc>
                <a:spcPct val="150000"/>
              </a:lnSpc>
            </a:pPr>
            <a:r>
              <a:rPr lang="en-US" sz="3200" b="0" i="0" u="none" strike="noStrike" baseline="0" dirty="0">
                <a:solidFill>
                  <a:srgbClr val="000000"/>
                </a:solidFill>
                <a:latin typeface="Roboto" panose="02000000000000000000" pitchFamily="2" charset="0"/>
              </a:rPr>
              <a:t>The economic value of an obligation or debt that is payable by the enterprise to other establishment or individual is referred to as liability. To put it in other words, liabilities are the obligations that are rising out of previous transactions, which is payable by the enterprise, through the assets possessed by the enterprise</a:t>
            </a:r>
            <a:r>
              <a:rPr lang="en-US" sz="1800" b="0" i="0" u="none" strike="noStrike" baseline="0" dirty="0">
                <a:solidFill>
                  <a:srgbClr val="000000"/>
                </a:solidFill>
                <a:latin typeface="Roboto" panose="02000000000000000000" pitchFamily="2" charset="0"/>
              </a:rPr>
              <a:t>.</a:t>
            </a:r>
          </a:p>
        </p:txBody>
      </p:sp>
    </p:spTree>
    <p:extLst>
      <p:ext uri="{BB962C8B-B14F-4D97-AF65-F5344CB8AC3E}">
        <p14:creationId xmlns:p14="http://schemas.microsoft.com/office/powerpoint/2010/main" val="3403381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E18EFAB3-03A0-1DA2-3422-5AB8F4A1B007}"/>
              </a:ext>
            </a:extLst>
          </p:cNvPr>
          <p:cNvSpPr txBox="1"/>
          <p:nvPr/>
        </p:nvSpPr>
        <p:spPr>
          <a:xfrm>
            <a:off x="2266123" y="17563"/>
            <a:ext cx="9647582" cy="5816977"/>
          </a:xfrm>
          <a:prstGeom prst="rect">
            <a:avLst/>
          </a:prstGeom>
          <a:noFill/>
        </p:spPr>
        <p:txBody>
          <a:bodyPr wrap="square">
            <a:spAutoFit/>
          </a:bodyPr>
          <a:lstStyle/>
          <a:p>
            <a:pPr>
              <a:lnSpc>
                <a:spcPct val="150000"/>
              </a:lnSpc>
            </a:pPr>
            <a:r>
              <a:rPr lang="en-US" sz="1800" b="0" i="0" u="none" strike="noStrike" baseline="0" dirty="0">
                <a:solidFill>
                  <a:srgbClr val="000000"/>
                </a:solidFill>
                <a:latin typeface="Arial" panose="020B0604020202020204" pitchFamily="34" charset="0"/>
              </a:rPr>
              <a:t>•</a:t>
            </a:r>
            <a:r>
              <a:rPr lang="en-US" sz="3600" b="1" i="0" u="none" strike="noStrike" baseline="0" dirty="0">
                <a:solidFill>
                  <a:srgbClr val="000000"/>
                </a:solidFill>
                <a:latin typeface="Roboto" panose="02000000000000000000" pitchFamily="2" charset="0"/>
              </a:rPr>
              <a:t>Owner’s Equity-</a:t>
            </a:r>
          </a:p>
          <a:p>
            <a:pPr>
              <a:lnSpc>
                <a:spcPct val="150000"/>
              </a:lnSpc>
            </a:pPr>
            <a:r>
              <a:rPr lang="en-US" sz="3600" b="0" i="0" u="none" strike="noStrike" baseline="0" dirty="0">
                <a:solidFill>
                  <a:srgbClr val="000000"/>
                </a:solidFill>
                <a:latin typeface="Roboto" panose="02000000000000000000" pitchFamily="2" charset="0"/>
              </a:rPr>
              <a:t>Owner’s equity is one of the 3 vital segments of a sole proprietorship’s balance sheet It depicts the owner’s investment in the trade minus the owner’s withdrawal from the trade OR + his additional investment + the net income.</a:t>
            </a:r>
          </a:p>
        </p:txBody>
      </p:sp>
    </p:spTree>
    <p:extLst>
      <p:ext uri="{BB962C8B-B14F-4D97-AF65-F5344CB8AC3E}">
        <p14:creationId xmlns:p14="http://schemas.microsoft.com/office/powerpoint/2010/main" val="655291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7834FCCC-B2BB-8A38-FC87-D0B63280385A}"/>
              </a:ext>
            </a:extLst>
          </p:cNvPr>
          <p:cNvSpPr txBox="1"/>
          <p:nvPr/>
        </p:nvSpPr>
        <p:spPr>
          <a:xfrm>
            <a:off x="3392556" y="2776239"/>
            <a:ext cx="6235147" cy="646331"/>
          </a:xfrm>
          <a:prstGeom prst="rect">
            <a:avLst/>
          </a:prstGeom>
          <a:noFill/>
        </p:spPr>
        <p:txBody>
          <a:bodyPr wrap="square">
            <a:spAutoFit/>
          </a:bodyPr>
          <a:lstStyle/>
          <a:p>
            <a:r>
              <a:rPr lang="en-US" sz="3600" b="1" i="0" u="none" strike="noStrike" baseline="0" dirty="0">
                <a:solidFill>
                  <a:srgbClr val="000000"/>
                </a:solidFill>
                <a:latin typeface="Roboto" panose="02000000000000000000" pitchFamily="2" charset="0"/>
              </a:rPr>
              <a:t>Objectives of Accounting</a:t>
            </a:r>
            <a:endParaRPr lang="en-US" sz="3600" dirty="0"/>
          </a:p>
        </p:txBody>
      </p:sp>
    </p:spTree>
    <p:extLst>
      <p:ext uri="{BB962C8B-B14F-4D97-AF65-F5344CB8AC3E}">
        <p14:creationId xmlns:p14="http://schemas.microsoft.com/office/powerpoint/2010/main" val="169477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6" name="TextBox 5">
            <a:extLst>
              <a:ext uri="{FF2B5EF4-FFF2-40B4-BE49-F238E27FC236}">
                <a16:creationId xmlns:a16="http://schemas.microsoft.com/office/drawing/2014/main" id="{32F42227-0C04-5179-B0E7-433FF1DC0465}"/>
              </a:ext>
            </a:extLst>
          </p:cNvPr>
          <p:cNvSpPr txBox="1"/>
          <p:nvPr/>
        </p:nvSpPr>
        <p:spPr>
          <a:xfrm>
            <a:off x="1874165" y="1382286"/>
            <a:ext cx="10232110" cy="5016758"/>
          </a:xfrm>
          <a:prstGeom prst="rect">
            <a:avLst/>
          </a:prstGeom>
          <a:noFill/>
        </p:spPr>
        <p:txBody>
          <a:bodyPr wrap="square">
            <a:spAutoFit/>
          </a:bodyPr>
          <a:lstStyle/>
          <a:p>
            <a:pPr algn="just">
              <a:lnSpc>
                <a:spcPct val="150000"/>
              </a:lnSpc>
            </a:pPr>
            <a:r>
              <a:rPr lang="en-US" sz="2400" b="0" i="0" u="none" strike="noStrike" baseline="0" dirty="0">
                <a:solidFill>
                  <a:schemeClr val="accent2">
                    <a:lumMod val="75000"/>
                  </a:schemeClr>
                </a:solidFill>
                <a:latin typeface="Roboto" panose="02000000000000000000" pitchFamily="2" charset="0"/>
              </a:rPr>
              <a:t>Objectives of Accounting</a:t>
            </a:r>
          </a:p>
          <a:p>
            <a:pPr algn="just">
              <a:lnSpc>
                <a:spcPct val="150000"/>
              </a:lnSpc>
            </a:pPr>
            <a:r>
              <a:rPr lang="en-US" sz="2400" b="0" i="0" u="none" strike="noStrike" baseline="0" dirty="0">
                <a:solidFill>
                  <a:srgbClr val="000000"/>
                </a:solidFill>
                <a:latin typeface="Roboto" panose="02000000000000000000" pitchFamily="2" charset="0"/>
              </a:rPr>
              <a:t>The main objectives of accounting are:</a:t>
            </a:r>
          </a:p>
          <a:p>
            <a:pPr algn="just">
              <a:lnSpc>
                <a:spcPct val="150000"/>
              </a:lnSpc>
            </a:pPr>
            <a:endParaRPr lang="en-US" sz="2400" b="0" i="0" u="none" strike="noStrike" baseline="0" dirty="0">
              <a:solidFill>
                <a:srgbClr val="000000"/>
              </a:solidFill>
              <a:latin typeface="Roboto" panose="02000000000000000000" pitchFamily="2" charset="0"/>
            </a:endParaRPr>
          </a:p>
          <a:p>
            <a:pPr algn="just">
              <a:lnSpc>
                <a:spcPct val="150000"/>
              </a:lnSpc>
            </a:pPr>
            <a:r>
              <a:rPr lang="en-US" sz="2400" b="1" i="0" u="none" strike="noStrike" baseline="0" dirty="0">
                <a:solidFill>
                  <a:srgbClr val="000000"/>
                </a:solidFill>
                <a:latin typeface="Roboto" panose="02000000000000000000" pitchFamily="2" charset="0"/>
              </a:rPr>
              <a:t>To maintain a systematic record of business transactions</a:t>
            </a:r>
            <a:endParaRPr lang="en-US" sz="2400" b="0" i="0" u="none" strike="noStrike" baseline="0" dirty="0">
              <a:solidFill>
                <a:srgbClr val="000000"/>
              </a:solidFill>
              <a:latin typeface="Roboto" panose="02000000000000000000" pitchFamily="2" charset="0"/>
            </a:endParaRPr>
          </a:p>
          <a:p>
            <a:pPr algn="just">
              <a:lnSpc>
                <a:spcPct val="150000"/>
              </a:lnSpc>
            </a:pPr>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Accounting is used to maintain a systematic record of all the financial transactions in a book of accounts.</a:t>
            </a:r>
          </a:p>
          <a:p>
            <a:pPr algn="just">
              <a:lnSpc>
                <a:spcPct val="150000"/>
              </a:lnSpc>
            </a:pPr>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For this, all the transactions are recorded in chronological order in Journal and then posted to principle book i.e. Ledger.</a:t>
            </a:r>
          </a:p>
          <a:p>
            <a:pPr algn="just">
              <a:lnSpc>
                <a:spcPct val="150000"/>
              </a:lnSpc>
            </a:pPr>
            <a:endParaRPr lang="en-US" sz="2400" b="0" i="0" u="none" strike="noStrike" baseline="0" dirty="0">
              <a:solidFill>
                <a:srgbClr val="000000"/>
              </a:solidFill>
              <a:latin typeface="Roboto" panose="02000000000000000000" pitchFamily="2" charset="0"/>
            </a:endParaRPr>
          </a:p>
        </p:txBody>
      </p:sp>
    </p:spTree>
    <p:extLst>
      <p:ext uri="{BB962C8B-B14F-4D97-AF65-F5344CB8AC3E}">
        <p14:creationId xmlns:p14="http://schemas.microsoft.com/office/powerpoint/2010/main" val="4097232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A0D042C5-02C3-AF8D-416A-C079654C97B9}"/>
              </a:ext>
            </a:extLst>
          </p:cNvPr>
          <p:cNvSpPr txBox="1"/>
          <p:nvPr/>
        </p:nvSpPr>
        <p:spPr>
          <a:xfrm>
            <a:off x="2532063" y="397565"/>
            <a:ext cx="9574212" cy="6678751"/>
          </a:xfrm>
          <a:prstGeom prst="rect">
            <a:avLst/>
          </a:prstGeom>
          <a:noFill/>
        </p:spPr>
        <p:txBody>
          <a:bodyPr wrap="square">
            <a:spAutoFit/>
          </a:bodyPr>
          <a:lstStyle/>
          <a:p>
            <a:pPr algn="just">
              <a:lnSpc>
                <a:spcPct val="150000"/>
              </a:lnSpc>
            </a:pPr>
            <a:r>
              <a:rPr lang="en-US" sz="2400" b="1" i="0" u="none" strike="noStrike" baseline="0" dirty="0">
                <a:solidFill>
                  <a:srgbClr val="000000"/>
                </a:solidFill>
                <a:latin typeface="Roboto" panose="02000000000000000000" pitchFamily="2" charset="0"/>
              </a:rPr>
              <a:t>To ascertain profit and loss</a:t>
            </a:r>
            <a:endParaRPr lang="en-US" sz="2400" b="0" i="0" u="none" strike="noStrike" baseline="0" dirty="0">
              <a:solidFill>
                <a:srgbClr val="000000"/>
              </a:solidFill>
              <a:latin typeface="Roboto" panose="02000000000000000000" pitchFamily="2" charset="0"/>
            </a:endParaRPr>
          </a:p>
          <a:p>
            <a:pPr algn="just">
              <a:lnSpc>
                <a:spcPct val="150000"/>
              </a:lnSpc>
            </a:pPr>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Every businessman is keen to know the net results of business operations periodically.</a:t>
            </a:r>
          </a:p>
          <a:p>
            <a:pPr algn="just">
              <a:lnSpc>
                <a:spcPct val="150000"/>
              </a:lnSpc>
            </a:pPr>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To check whether the business has earned profits or incurred losses, we prepare a “Profit &amp; Loss Account”.</a:t>
            </a:r>
          </a:p>
          <a:p>
            <a:pPr algn="just">
              <a:lnSpc>
                <a:spcPct val="150000"/>
              </a:lnSpc>
            </a:pPr>
            <a:r>
              <a:rPr lang="en-US" sz="2400" b="0" i="0" u="none" strike="noStrike" baseline="0" dirty="0">
                <a:solidFill>
                  <a:srgbClr val="000000"/>
                </a:solidFill>
                <a:latin typeface="Roboto" panose="02000000000000000000" pitchFamily="2" charset="0"/>
              </a:rPr>
              <a:t>The main objectives of accounting are:</a:t>
            </a:r>
          </a:p>
          <a:p>
            <a:pPr algn="just">
              <a:lnSpc>
                <a:spcPct val="150000"/>
              </a:lnSpc>
            </a:pPr>
            <a:r>
              <a:rPr lang="en-US" sz="2400" b="1" i="0" u="none" strike="noStrike" baseline="0" dirty="0">
                <a:solidFill>
                  <a:srgbClr val="000000"/>
                </a:solidFill>
                <a:latin typeface="Roboto" panose="02000000000000000000" pitchFamily="2" charset="0"/>
              </a:rPr>
              <a:t>To determine the financial position</a:t>
            </a:r>
          </a:p>
          <a:p>
            <a:pPr algn="just">
              <a:lnSpc>
                <a:spcPct val="150000"/>
              </a:lnSpc>
            </a:pPr>
            <a:r>
              <a:rPr lang="en-US" sz="2400" b="0" i="0" u="none" strike="noStrike" baseline="0" dirty="0">
                <a:solidFill>
                  <a:srgbClr val="000000"/>
                </a:solidFill>
                <a:latin typeface="Roboto" panose="02000000000000000000" pitchFamily="2" charset="0"/>
              </a:rPr>
              <a:t>Another important objective is to determine the financial position of the business to check the value of assets and liabilities.</a:t>
            </a:r>
          </a:p>
          <a:p>
            <a:pPr algn="just">
              <a:lnSpc>
                <a:spcPct val="150000"/>
              </a:lnSpc>
            </a:pPr>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For this purpose, we prepare a “Balance Sheet”.</a:t>
            </a:r>
          </a:p>
          <a:p>
            <a:pPr algn="just">
              <a:lnSpc>
                <a:spcPct val="150000"/>
              </a:lnSpc>
            </a:pPr>
            <a:endParaRPr lang="en-US" sz="2400" b="0" i="0" u="none" strike="noStrike" baseline="0" dirty="0">
              <a:solidFill>
                <a:srgbClr val="000000"/>
              </a:solidFill>
              <a:latin typeface="Roboto" panose="02000000000000000000" pitchFamily="2" charset="0"/>
            </a:endParaRPr>
          </a:p>
          <a:p>
            <a:pPr algn="just">
              <a:lnSpc>
                <a:spcPct val="150000"/>
              </a:lnSpc>
            </a:pPr>
            <a:endParaRPr lang="en-US" sz="2400" b="0" i="0" u="none" strike="noStrike" baseline="0" dirty="0">
              <a:solidFill>
                <a:srgbClr val="000000"/>
              </a:solidFill>
              <a:latin typeface="Roboto" panose="02000000000000000000" pitchFamily="2" charset="0"/>
            </a:endParaRPr>
          </a:p>
        </p:txBody>
      </p:sp>
    </p:spTree>
    <p:extLst>
      <p:ext uri="{BB962C8B-B14F-4D97-AF65-F5344CB8AC3E}">
        <p14:creationId xmlns:p14="http://schemas.microsoft.com/office/powerpoint/2010/main" val="34936021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6" name="TextBox 5">
            <a:extLst>
              <a:ext uri="{FF2B5EF4-FFF2-40B4-BE49-F238E27FC236}">
                <a16:creationId xmlns:a16="http://schemas.microsoft.com/office/drawing/2014/main" id="{99E9309E-5AA7-971E-F554-4773AEB5E467}"/>
              </a:ext>
            </a:extLst>
          </p:cNvPr>
          <p:cNvSpPr txBox="1"/>
          <p:nvPr/>
        </p:nvSpPr>
        <p:spPr>
          <a:xfrm>
            <a:off x="2604796" y="244756"/>
            <a:ext cx="9574212" cy="5020092"/>
          </a:xfrm>
          <a:prstGeom prst="rect">
            <a:avLst/>
          </a:prstGeom>
          <a:noFill/>
        </p:spPr>
        <p:txBody>
          <a:bodyPr wrap="square">
            <a:spAutoFit/>
          </a:bodyPr>
          <a:lstStyle/>
          <a:p>
            <a:pPr>
              <a:lnSpc>
                <a:spcPct val="150000"/>
              </a:lnSpc>
            </a:pPr>
            <a:r>
              <a:rPr lang="en-US" sz="2400" b="0" i="0" u="none" strike="noStrike" baseline="0" dirty="0">
                <a:solidFill>
                  <a:srgbClr val="000000"/>
                </a:solidFill>
                <a:latin typeface="Arial" panose="020B0604020202020204" pitchFamily="34" charset="0"/>
              </a:rPr>
              <a:t>•</a:t>
            </a:r>
            <a:r>
              <a:rPr lang="en-US" sz="2400" b="1" i="0" u="none" strike="noStrike" baseline="0" dirty="0">
                <a:solidFill>
                  <a:srgbClr val="000000"/>
                </a:solidFill>
                <a:latin typeface="Roboto" panose="02000000000000000000" pitchFamily="2" charset="0"/>
              </a:rPr>
              <a:t>To provide information to various users</a:t>
            </a:r>
            <a:endParaRPr lang="en-US" sz="2400" b="0" i="0" u="none" strike="noStrike" baseline="0" dirty="0">
              <a:solidFill>
                <a:srgbClr val="000000"/>
              </a:solidFill>
              <a:latin typeface="Roboto" panose="02000000000000000000" pitchFamily="2" charset="0"/>
            </a:endParaRPr>
          </a:p>
          <a:p>
            <a:pPr>
              <a:lnSpc>
                <a:spcPct val="150000"/>
              </a:lnSpc>
            </a:pPr>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Providing information to the various interested parties or stakeholders is one of the most important objectives of accounting.</a:t>
            </a:r>
          </a:p>
          <a:p>
            <a:pPr>
              <a:lnSpc>
                <a:spcPct val="150000"/>
              </a:lnSpc>
            </a:pPr>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It helps them in making good financial decisions.</a:t>
            </a:r>
          </a:p>
          <a:p>
            <a:pPr>
              <a:lnSpc>
                <a:spcPct val="150000"/>
              </a:lnSpc>
            </a:pPr>
            <a:endParaRPr lang="en-US" sz="2400" b="1" i="0" u="none" strike="noStrike" baseline="0" dirty="0">
              <a:solidFill>
                <a:srgbClr val="000000"/>
              </a:solidFill>
              <a:latin typeface="Roboto" panose="02000000000000000000" pitchFamily="2" charset="0"/>
            </a:endParaRPr>
          </a:p>
          <a:p>
            <a:pPr>
              <a:lnSpc>
                <a:spcPct val="150000"/>
              </a:lnSpc>
            </a:pPr>
            <a:r>
              <a:rPr lang="en-US" sz="2400" b="1" i="0" u="none" strike="noStrike" baseline="0" dirty="0">
                <a:solidFill>
                  <a:srgbClr val="000000"/>
                </a:solidFill>
                <a:latin typeface="Roboto" panose="02000000000000000000" pitchFamily="2" charset="0"/>
              </a:rPr>
              <a:t>To assist the management</a:t>
            </a:r>
            <a:endParaRPr lang="en-US" sz="2400" b="0" i="0" u="none" strike="noStrike" baseline="0" dirty="0">
              <a:solidFill>
                <a:srgbClr val="000000"/>
              </a:solidFill>
              <a:latin typeface="Roboto" panose="02000000000000000000" pitchFamily="2" charset="0"/>
            </a:endParaRPr>
          </a:p>
          <a:p>
            <a:pPr>
              <a:lnSpc>
                <a:spcPct val="150000"/>
              </a:lnSpc>
            </a:pPr>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By analyzing financial data and providing interpretations in the form of reports, accounting assists management in handling business operations effectively</a:t>
            </a:r>
            <a:endParaRPr lang="en-US" sz="2400" dirty="0"/>
          </a:p>
        </p:txBody>
      </p:sp>
    </p:spTree>
    <p:extLst>
      <p:ext uri="{BB962C8B-B14F-4D97-AF65-F5344CB8AC3E}">
        <p14:creationId xmlns:p14="http://schemas.microsoft.com/office/powerpoint/2010/main" val="34767139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id="{7C0D5F37-BAC9-EEA6-A186-1797E518BA89}"/>
              </a:ext>
            </a:extLst>
          </p:cNvPr>
          <p:cNvSpPr txBox="1"/>
          <p:nvPr/>
        </p:nvSpPr>
        <p:spPr>
          <a:xfrm>
            <a:off x="2093843" y="3214516"/>
            <a:ext cx="7096539" cy="646331"/>
          </a:xfrm>
          <a:prstGeom prst="rect">
            <a:avLst/>
          </a:prstGeom>
          <a:noFill/>
        </p:spPr>
        <p:txBody>
          <a:bodyPr wrap="square">
            <a:spAutoFit/>
          </a:bodyPr>
          <a:lstStyle/>
          <a:p>
            <a:r>
              <a:rPr lang="en-US" sz="3600" b="1" i="0" u="none" strike="noStrike" baseline="0" dirty="0">
                <a:solidFill>
                  <a:srgbClr val="000000"/>
                </a:solidFill>
                <a:latin typeface="Roboto" panose="02000000000000000000" pitchFamily="2" charset="0"/>
              </a:rPr>
              <a:t>Characteristics of Accounting</a:t>
            </a:r>
            <a:endParaRPr lang="en-US" sz="3600" dirty="0"/>
          </a:p>
        </p:txBody>
      </p:sp>
    </p:spTree>
    <p:extLst>
      <p:ext uri="{BB962C8B-B14F-4D97-AF65-F5344CB8AC3E}">
        <p14:creationId xmlns:p14="http://schemas.microsoft.com/office/powerpoint/2010/main" val="323924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E9B3E276-6040-6F9F-FEB9-45B68A720F6D}"/>
              </a:ext>
            </a:extLst>
          </p:cNvPr>
          <p:cNvSpPr txBox="1"/>
          <p:nvPr/>
        </p:nvSpPr>
        <p:spPr>
          <a:xfrm>
            <a:off x="2640012" y="225287"/>
            <a:ext cx="8558075" cy="5139869"/>
          </a:xfrm>
          <a:prstGeom prst="rect">
            <a:avLst/>
          </a:prstGeom>
          <a:noFill/>
        </p:spPr>
        <p:txBody>
          <a:bodyPr wrap="square">
            <a:spAutoFit/>
          </a:bodyPr>
          <a:lstStyle/>
          <a:p>
            <a:pPr algn="just"/>
            <a:r>
              <a:rPr lang="en-US" sz="2800" b="1" i="0" u="none" strike="noStrike" baseline="0" dirty="0">
                <a:solidFill>
                  <a:srgbClr val="000000"/>
                </a:solidFill>
                <a:latin typeface="Roboto" panose="02000000000000000000" pitchFamily="2" charset="0"/>
              </a:rPr>
              <a:t>Characteristics of Accounting</a:t>
            </a:r>
            <a:r>
              <a:rPr lang="en-US" sz="1800" b="0" i="0" u="none" strike="noStrike" baseline="0" dirty="0">
                <a:solidFill>
                  <a:srgbClr val="000000"/>
                </a:solidFill>
                <a:latin typeface="Roboto" panose="02000000000000000000" pitchFamily="2" charset="0"/>
              </a:rPr>
              <a:t>:</a:t>
            </a:r>
          </a:p>
          <a:p>
            <a:pPr algn="just"/>
            <a:endParaRPr lang="en-US" dirty="0">
              <a:solidFill>
                <a:srgbClr val="000000"/>
              </a:solidFill>
              <a:latin typeface="Roboto" panose="02000000000000000000" pitchFamily="2" charset="0"/>
            </a:endParaRPr>
          </a:p>
          <a:p>
            <a:pPr algn="just"/>
            <a:r>
              <a:rPr lang="en-US" sz="2400" b="0" i="0" u="none" strike="noStrike" baseline="0" dirty="0">
                <a:solidFill>
                  <a:srgbClr val="000000"/>
                </a:solidFill>
                <a:latin typeface="Roboto" panose="02000000000000000000" pitchFamily="2" charset="0"/>
              </a:rPr>
              <a:t>The following attributes or characteristics can be drawn from the definition of Accounting:</a:t>
            </a:r>
          </a:p>
          <a:p>
            <a:pPr algn="just"/>
            <a:endParaRPr lang="en-US" sz="2400" dirty="0">
              <a:solidFill>
                <a:srgbClr val="000000"/>
              </a:solidFill>
              <a:latin typeface="Roboto" panose="02000000000000000000" pitchFamily="2" charset="0"/>
            </a:endParaRPr>
          </a:p>
          <a:p>
            <a:pPr algn="just"/>
            <a:r>
              <a:rPr lang="en-US" sz="2400" b="1" i="0" u="none" strike="noStrike" baseline="0" dirty="0">
                <a:solidFill>
                  <a:srgbClr val="000000"/>
                </a:solidFill>
                <a:latin typeface="Roboto" panose="02000000000000000000" pitchFamily="2" charset="0"/>
              </a:rPr>
              <a:t>(1) Identifying financial transactions and events</a:t>
            </a:r>
            <a:endParaRPr lang="en-US" sz="2400" b="0" i="0" u="none" strike="noStrike" baseline="0" dirty="0">
              <a:solidFill>
                <a:srgbClr val="000000"/>
              </a:solidFill>
              <a:latin typeface="Roboto" panose="02000000000000000000" pitchFamily="2" charset="0"/>
            </a:endParaRPr>
          </a:p>
          <a:p>
            <a:pPr algn="just"/>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Accounting records only those transactions and events which are of financial nature.</a:t>
            </a:r>
          </a:p>
          <a:p>
            <a:pPr algn="just"/>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So, first of all, such transactions and events are identified.</a:t>
            </a:r>
          </a:p>
          <a:p>
            <a:pPr algn="just"/>
            <a:endParaRPr lang="en-US" sz="2400" b="0" i="0" u="none" strike="noStrike" baseline="0" dirty="0">
              <a:solidFill>
                <a:srgbClr val="000000"/>
              </a:solidFill>
              <a:latin typeface="Roboto" panose="02000000000000000000" pitchFamily="2" charset="0"/>
            </a:endParaRPr>
          </a:p>
          <a:p>
            <a:pPr algn="just"/>
            <a:r>
              <a:rPr lang="en-US" sz="2400" b="1" i="0" u="none" strike="noStrike" baseline="0" dirty="0">
                <a:solidFill>
                  <a:srgbClr val="000000"/>
                </a:solidFill>
                <a:latin typeface="Roboto" panose="02000000000000000000" pitchFamily="2" charset="0"/>
              </a:rPr>
              <a:t>(2) Measuring the transactions</a:t>
            </a:r>
            <a:endParaRPr lang="en-US" sz="2400" b="0" i="0" u="none" strike="noStrike" baseline="0" dirty="0">
              <a:solidFill>
                <a:srgbClr val="000000"/>
              </a:solidFill>
              <a:latin typeface="Roboto" panose="02000000000000000000" pitchFamily="2" charset="0"/>
            </a:endParaRPr>
          </a:p>
          <a:p>
            <a:pPr algn="just"/>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Accounting measures the transactions and events in terms of money which are considered as a common unit.</a:t>
            </a:r>
          </a:p>
          <a:p>
            <a:pPr algn="just"/>
            <a:endParaRPr lang="en-US" sz="1800" b="0" i="0" u="none" strike="noStrike" baseline="0" dirty="0">
              <a:solidFill>
                <a:srgbClr val="000000"/>
              </a:solidFill>
              <a:latin typeface="Roboto" panose="02000000000000000000" pitchFamily="2" charset="0"/>
            </a:endParaRPr>
          </a:p>
        </p:txBody>
      </p:sp>
    </p:spTree>
    <p:extLst>
      <p:ext uri="{BB962C8B-B14F-4D97-AF65-F5344CB8AC3E}">
        <p14:creationId xmlns:p14="http://schemas.microsoft.com/office/powerpoint/2010/main" val="26271625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945CC65C-5E09-60D5-78DE-B35FCCBF0179}"/>
              </a:ext>
            </a:extLst>
          </p:cNvPr>
          <p:cNvSpPr txBox="1"/>
          <p:nvPr/>
        </p:nvSpPr>
        <p:spPr>
          <a:xfrm>
            <a:off x="2640013" y="477079"/>
            <a:ext cx="8385796" cy="6740307"/>
          </a:xfrm>
          <a:prstGeom prst="rect">
            <a:avLst/>
          </a:prstGeom>
          <a:noFill/>
        </p:spPr>
        <p:txBody>
          <a:bodyPr wrap="square">
            <a:spAutoFit/>
          </a:bodyPr>
          <a:lstStyle/>
          <a:p>
            <a:pPr algn="just"/>
            <a:r>
              <a:rPr lang="en-US" sz="2400" b="1" i="0" u="none" strike="noStrike" baseline="0" dirty="0">
                <a:solidFill>
                  <a:srgbClr val="000000"/>
                </a:solidFill>
                <a:latin typeface="Roboto" panose="02000000000000000000" pitchFamily="2" charset="0"/>
              </a:rPr>
              <a:t>(3) Recording of transactions</a:t>
            </a:r>
            <a:endParaRPr lang="en-US" sz="2400" b="0" i="0" u="none" strike="noStrike" baseline="0" dirty="0">
              <a:solidFill>
                <a:srgbClr val="000000"/>
              </a:solidFill>
              <a:latin typeface="Roboto" panose="02000000000000000000" pitchFamily="2" charset="0"/>
            </a:endParaRPr>
          </a:p>
          <a:p>
            <a:pPr algn="just"/>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Accounting involves recording the financial transactions inappropriate book of accounts such as Journal or Subsidiary Books.</a:t>
            </a:r>
          </a:p>
          <a:p>
            <a:pPr algn="just"/>
            <a:endParaRPr lang="en-US" sz="2400" b="0" i="0" u="none" strike="noStrike" baseline="0" dirty="0">
              <a:solidFill>
                <a:srgbClr val="000000"/>
              </a:solidFill>
              <a:latin typeface="Roboto" panose="02000000000000000000" pitchFamily="2" charset="0"/>
            </a:endParaRPr>
          </a:p>
          <a:p>
            <a:pPr algn="just"/>
            <a:r>
              <a:rPr lang="en-US" sz="2400" b="1" i="0" u="none" strike="noStrike" baseline="0" dirty="0">
                <a:solidFill>
                  <a:srgbClr val="000000"/>
                </a:solidFill>
                <a:latin typeface="Roboto" panose="02000000000000000000" pitchFamily="2" charset="0"/>
              </a:rPr>
              <a:t>4) Classifying the transactions</a:t>
            </a:r>
            <a:endParaRPr lang="en-US" sz="2400" b="0" i="0" u="none" strike="noStrike" baseline="0" dirty="0">
              <a:solidFill>
                <a:srgbClr val="000000"/>
              </a:solidFill>
              <a:latin typeface="Roboto" panose="02000000000000000000" pitchFamily="2" charset="0"/>
            </a:endParaRPr>
          </a:p>
          <a:p>
            <a:pPr algn="just"/>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Transactions recorded in the books of original entry –Journal or Subsidiary books are classified and grouped according to nature and posted in separate accounts known as ‘Ledger Accounts’.</a:t>
            </a:r>
          </a:p>
          <a:p>
            <a:pPr algn="just"/>
            <a:endParaRPr lang="en-US" sz="2400" b="0" i="0" u="none" strike="noStrike" baseline="0" dirty="0">
              <a:solidFill>
                <a:srgbClr val="000000"/>
              </a:solidFill>
              <a:latin typeface="Roboto" panose="02000000000000000000" pitchFamily="2" charset="0"/>
            </a:endParaRPr>
          </a:p>
          <a:p>
            <a:pPr algn="just"/>
            <a:r>
              <a:rPr lang="en-US" sz="2400" b="1" i="0" u="none" strike="noStrike" baseline="0" dirty="0">
                <a:solidFill>
                  <a:srgbClr val="000000"/>
                </a:solidFill>
                <a:latin typeface="Roboto" panose="02000000000000000000" pitchFamily="2" charset="0"/>
              </a:rPr>
              <a:t>(5) Summarizing the transactions</a:t>
            </a:r>
            <a:endParaRPr lang="en-US" sz="2400" b="0" i="0" u="none" strike="noStrike" baseline="0" dirty="0">
              <a:solidFill>
                <a:srgbClr val="000000"/>
              </a:solidFill>
              <a:latin typeface="Roboto" panose="02000000000000000000" pitchFamily="2" charset="0"/>
            </a:endParaRPr>
          </a:p>
          <a:p>
            <a:pPr algn="just"/>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It involves presenting the classified data in a manner and in the form of statements, which are understandable by the users.</a:t>
            </a:r>
          </a:p>
          <a:p>
            <a:endParaRPr lang="en-US" dirty="0">
              <a:solidFill>
                <a:srgbClr val="000000"/>
              </a:solidFill>
              <a:latin typeface="Roboto" panose="02000000000000000000" pitchFamily="2" charset="0"/>
            </a:endParaRPr>
          </a:p>
          <a:p>
            <a:endParaRPr lang="en-US" sz="1800" b="0" i="0" u="none" strike="noStrike" baseline="0" dirty="0">
              <a:solidFill>
                <a:srgbClr val="000000"/>
              </a:solidFill>
              <a:latin typeface="Roboto" panose="02000000000000000000" pitchFamily="2" charset="0"/>
            </a:endParaRPr>
          </a:p>
          <a:p>
            <a:endParaRPr lang="en-US" dirty="0">
              <a:solidFill>
                <a:srgbClr val="000000"/>
              </a:solidFill>
              <a:latin typeface="Roboto" panose="02000000000000000000" pitchFamily="2" charset="0"/>
            </a:endParaRPr>
          </a:p>
          <a:p>
            <a:endParaRPr lang="en-US" sz="1800" b="0" i="0" u="none" strike="noStrike" baseline="0" dirty="0">
              <a:solidFill>
                <a:srgbClr val="000000"/>
              </a:solidFill>
              <a:latin typeface="Roboto" panose="02000000000000000000" pitchFamily="2" charset="0"/>
            </a:endParaRPr>
          </a:p>
        </p:txBody>
      </p:sp>
    </p:spTree>
    <p:extLst>
      <p:ext uri="{BB962C8B-B14F-4D97-AF65-F5344CB8AC3E}">
        <p14:creationId xmlns:p14="http://schemas.microsoft.com/office/powerpoint/2010/main" val="32111673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a:extLst>
              <a:ext uri="{FF2B5EF4-FFF2-40B4-BE49-F238E27FC236}">
                <a16:creationId xmlns:a16="http://schemas.microsoft.com/office/drawing/2014/main" id="{80A3DDE7-01F5-3820-D63E-A2422E907C6C}"/>
              </a:ext>
            </a:extLst>
          </p:cNvPr>
          <p:cNvSpPr txBox="1"/>
          <p:nvPr/>
        </p:nvSpPr>
        <p:spPr>
          <a:xfrm>
            <a:off x="2424112" y="703917"/>
            <a:ext cx="9682163" cy="3724096"/>
          </a:xfrm>
          <a:prstGeom prst="rect">
            <a:avLst/>
          </a:prstGeom>
          <a:noFill/>
        </p:spPr>
        <p:txBody>
          <a:bodyPr wrap="square">
            <a:spAutoFit/>
          </a:bodyPr>
          <a:lstStyle/>
          <a:p>
            <a:endParaRPr lang="en-US" sz="2000" b="0" i="0" u="none" strike="noStrike" baseline="0" dirty="0">
              <a:solidFill>
                <a:srgbClr val="000000"/>
              </a:solidFill>
              <a:latin typeface="Roboto" panose="02000000000000000000" pitchFamily="2" charset="0"/>
            </a:endParaRPr>
          </a:p>
          <a:p>
            <a:pPr algn="just"/>
            <a:r>
              <a:rPr lang="en-US" sz="20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It includes Balance Sheet, Income statement , and Trial balance.</a:t>
            </a:r>
          </a:p>
          <a:p>
            <a:pPr algn="just"/>
            <a:endParaRPr lang="en-US" sz="2400" b="0" i="0" u="none" strike="noStrike" baseline="0" dirty="0">
              <a:solidFill>
                <a:srgbClr val="000000"/>
              </a:solidFill>
              <a:latin typeface="Roboto" panose="02000000000000000000" pitchFamily="2" charset="0"/>
            </a:endParaRPr>
          </a:p>
          <a:p>
            <a:pPr algn="just"/>
            <a:r>
              <a:rPr lang="en-US" sz="2400" b="1" i="0" u="none" strike="noStrike" baseline="0" dirty="0">
                <a:solidFill>
                  <a:srgbClr val="000000"/>
                </a:solidFill>
                <a:latin typeface="Roboto" panose="02000000000000000000" pitchFamily="2" charset="0"/>
              </a:rPr>
              <a:t>(6) Analyzing and interpreting financial data</a:t>
            </a:r>
            <a:endParaRPr lang="en-US" sz="2400" b="0" i="0" u="none" strike="noStrike" baseline="0" dirty="0">
              <a:solidFill>
                <a:srgbClr val="000000"/>
              </a:solidFill>
              <a:latin typeface="Roboto" panose="02000000000000000000" pitchFamily="2" charset="0"/>
            </a:endParaRPr>
          </a:p>
          <a:p>
            <a:pPr algn="just"/>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Results of the business are analyzed and interpreted so that users of financial statements can make a meaningful and sound judgment.</a:t>
            </a:r>
          </a:p>
          <a:p>
            <a:pPr algn="just"/>
            <a:endParaRPr lang="en-US" sz="2400" b="0" i="0" u="none" strike="noStrike" baseline="0" dirty="0">
              <a:solidFill>
                <a:srgbClr val="000000"/>
              </a:solidFill>
              <a:latin typeface="Roboto" panose="02000000000000000000" pitchFamily="2" charset="0"/>
            </a:endParaRPr>
          </a:p>
          <a:p>
            <a:pPr algn="just"/>
            <a:r>
              <a:rPr lang="en-US" sz="2400" b="1" i="0" u="none" strike="noStrike" baseline="0" dirty="0">
                <a:solidFill>
                  <a:srgbClr val="000000"/>
                </a:solidFill>
                <a:latin typeface="Roboto" panose="02000000000000000000" pitchFamily="2" charset="0"/>
              </a:rPr>
              <a:t>(7) Communicating the financial data or reports to the users</a:t>
            </a:r>
            <a:endParaRPr lang="en-US" sz="2400" b="0" i="0" u="none" strike="noStrike" baseline="0" dirty="0">
              <a:solidFill>
                <a:srgbClr val="000000"/>
              </a:solidFill>
              <a:latin typeface="Roboto" panose="02000000000000000000" pitchFamily="2" charset="0"/>
            </a:endParaRPr>
          </a:p>
          <a:p>
            <a:pPr algn="just"/>
            <a:r>
              <a:rPr lang="en-US" sz="2400" b="0" i="0" u="none" strike="noStrike" baseline="0" dirty="0">
                <a:solidFill>
                  <a:srgbClr val="000000"/>
                </a:solidFill>
                <a:latin typeface="Arial" panose="020B0604020202020204" pitchFamily="34" charset="0"/>
              </a:rPr>
              <a:t>•</a:t>
            </a:r>
            <a:r>
              <a:rPr lang="en-US" sz="2400" b="0" i="0" u="none" strike="noStrike" baseline="0" dirty="0">
                <a:solidFill>
                  <a:srgbClr val="000000"/>
                </a:solidFill>
                <a:latin typeface="Roboto" panose="02000000000000000000" pitchFamily="2" charset="0"/>
              </a:rPr>
              <a:t>Communicating the financial data to the users on time is the final step of Accounting so that they can make appropriate decisions.</a:t>
            </a:r>
          </a:p>
        </p:txBody>
      </p:sp>
      <p:pic>
        <p:nvPicPr>
          <p:cNvPr id="3" name="Picture 2">
            <a:extLst>
              <a:ext uri="{FF2B5EF4-FFF2-40B4-BE49-F238E27FC236}">
                <a16:creationId xmlns:a16="http://schemas.microsoft.com/office/drawing/2014/main" id="{900B9228-D1BC-003A-26FF-C400371C64F2}"/>
              </a:ext>
            </a:extLst>
          </p:cNvPr>
          <p:cNvPicPr>
            <a:picLocks noChangeAspect="1"/>
          </p:cNvPicPr>
          <p:nvPr/>
        </p:nvPicPr>
        <p:blipFill>
          <a:blip r:embed="rId4"/>
          <a:stretch>
            <a:fillRect/>
          </a:stretch>
        </p:blipFill>
        <p:spPr>
          <a:xfrm>
            <a:off x="2440788" y="5949244"/>
            <a:ext cx="9902229" cy="204838"/>
          </a:xfrm>
          <a:prstGeom prst="rect">
            <a:avLst/>
          </a:prstGeom>
        </p:spPr>
      </p:pic>
    </p:spTree>
    <p:extLst>
      <p:ext uri="{BB962C8B-B14F-4D97-AF65-F5344CB8AC3E}">
        <p14:creationId xmlns:p14="http://schemas.microsoft.com/office/powerpoint/2010/main" val="26253082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4BAD4813-681E-8F07-4A46-258197E2A5F1}"/>
              </a:ext>
            </a:extLst>
          </p:cNvPr>
          <p:cNvSpPr txBox="1"/>
          <p:nvPr/>
        </p:nvSpPr>
        <p:spPr>
          <a:xfrm>
            <a:off x="1510748" y="3214516"/>
            <a:ext cx="8057322" cy="523220"/>
          </a:xfrm>
          <a:prstGeom prst="rect">
            <a:avLst/>
          </a:prstGeom>
          <a:noFill/>
        </p:spPr>
        <p:txBody>
          <a:bodyPr wrap="square">
            <a:spAutoFit/>
          </a:bodyPr>
          <a:lstStyle/>
          <a:p>
            <a:r>
              <a:rPr lang="en-US" sz="2800" b="1" i="0" u="none" strike="noStrike" baseline="0" dirty="0">
                <a:solidFill>
                  <a:srgbClr val="000000"/>
                </a:solidFill>
                <a:latin typeface="Roboto" panose="02000000000000000000" pitchFamily="2" charset="0"/>
              </a:rPr>
              <a:t>What are the Different Branches of Accounting?</a:t>
            </a:r>
            <a:endParaRPr lang="en-US" sz="2800" dirty="0"/>
          </a:p>
        </p:txBody>
      </p:sp>
    </p:spTree>
    <p:extLst>
      <p:ext uri="{BB962C8B-B14F-4D97-AF65-F5344CB8AC3E}">
        <p14:creationId xmlns:p14="http://schemas.microsoft.com/office/powerpoint/2010/main" val="560033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0E49EF63-96FE-2C10-3EF1-453E104D9CC4}"/>
              </a:ext>
            </a:extLst>
          </p:cNvPr>
          <p:cNvSpPr txBox="1"/>
          <p:nvPr/>
        </p:nvSpPr>
        <p:spPr>
          <a:xfrm>
            <a:off x="1722783" y="998525"/>
            <a:ext cx="8219136" cy="3908762"/>
          </a:xfrm>
          <a:prstGeom prst="rect">
            <a:avLst/>
          </a:prstGeom>
          <a:noFill/>
        </p:spPr>
        <p:txBody>
          <a:bodyPr wrap="square">
            <a:spAutoFit/>
          </a:bodyPr>
          <a:lstStyle/>
          <a:p>
            <a:pPr>
              <a:lnSpc>
                <a:spcPct val="150000"/>
              </a:lnSpc>
            </a:pPr>
            <a:r>
              <a:rPr lang="en-US" sz="2400" b="0" i="0" u="none" strike="noStrike" baseline="0" dirty="0">
                <a:solidFill>
                  <a:srgbClr val="000000"/>
                </a:solidFill>
                <a:latin typeface="Roboto" panose="02000000000000000000" pitchFamily="2" charset="0"/>
              </a:rPr>
              <a:t>The following are the main branches of accounting:</a:t>
            </a:r>
          </a:p>
          <a:p>
            <a:pPr>
              <a:lnSpc>
                <a:spcPct val="150000"/>
              </a:lnSpc>
            </a:pPr>
            <a:r>
              <a:rPr lang="en-US" sz="2400" b="1" i="0" u="none" strike="noStrike" baseline="0" dirty="0">
                <a:solidFill>
                  <a:srgbClr val="000000"/>
                </a:solidFill>
                <a:latin typeface="Roboto" panose="02000000000000000000" pitchFamily="2" charset="0"/>
              </a:rPr>
              <a:t>(a) Financial accounting:</a:t>
            </a:r>
            <a:endParaRPr lang="en-US" sz="2400" b="0" i="0" u="none" strike="noStrike" baseline="0" dirty="0">
              <a:solidFill>
                <a:srgbClr val="000000"/>
              </a:solidFill>
              <a:latin typeface="Roboto" panose="02000000000000000000" pitchFamily="2" charset="0"/>
            </a:endParaRPr>
          </a:p>
          <a:p>
            <a:pPr>
              <a:lnSpc>
                <a:spcPct val="150000"/>
              </a:lnSpc>
            </a:pPr>
            <a:r>
              <a:rPr lang="en-US" sz="2400" b="0" i="0" u="none" strike="noStrike" baseline="0" dirty="0">
                <a:solidFill>
                  <a:srgbClr val="000000"/>
                </a:solidFill>
                <a:latin typeface="Roboto" panose="02000000000000000000" pitchFamily="2" charset="0"/>
              </a:rPr>
              <a:t>Financial Accounting is that branch of accounting which involves identifying, measuring, recording, classifying, summarizing the business transactions, i.e. it involves the steps from Identifying, Recording of transactions to Summarization, and communicating the financial data.</a:t>
            </a:r>
          </a:p>
        </p:txBody>
      </p:sp>
    </p:spTree>
    <p:extLst>
      <p:ext uri="{BB962C8B-B14F-4D97-AF65-F5344CB8AC3E}">
        <p14:creationId xmlns:p14="http://schemas.microsoft.com/office/powerpoint/2010/main" val="12583478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AFE625A7-4301-7054-35A6-D0178980EA2C}"/>
              </a:ext>
            </a:extLst>
          </p:cNvPr>
          <p:cNvSpPr txBox="1"/>
          <p:nvPr/>
        </p:nvSpPr>
        <p:spPr>
          <a:xfrm>
            <a:off x="2292626" y="424070"/>
            <a:ext cx="7792278" cy="5570756"/>
          </a:xfrm>
          <a:prstGeom prst="rect">
            <a:avLst/>
          </a:prstGeom>
          <a:noFill/>
        </p:spPr>
        <p:txBody>
          <a:bodyPr wrap="square">
            <a:spAutoFit/>
          </a:bodyPr>
          <a:lstStyle/>
          <a:p>
            <a:pPr>
              <a:lnSpc>
                <a:spcPct val="150000"/>
              </a:lnSpc>
            </a:pPr>
            <a:r>
              <a:rPr lang="en-US" sz="1800" b="1" i="0" u="none" strike="noStrike" baseline="0" dirty="0">
                <a:solidFill>
                  <a:srgbClr val="000000"/>
                </a:solidFill>
                <a:latin typeface="Roboto" panose="02000000000000000000" pitchFamily="2" charset="0"/>
              </a:rPr>
              <a:t>(</a:t>
            </a:r>
            <a:r>
              <a:rPr lang="en-US" sz="2400" b="1" i="0" u="none" strike="noStrike" baseline="0" dirty="0">
                <a:solidFill>
                  <a:srgbClr val="000000"/>
                </a:solidFill>
                <a:latin typeface="Roboto" panose="02000000000000000000" pitchFamily="2" charset="0"/>
              </a:rPr>
              <a:t>b) Cost accounting:</a:t>
            </a:r>
            <a:endParaRPr lang="en-US" sz="2400" b="0" i="0" u="none" strike="noStrike" baseline="0" dirty="0">
              <a:solidFill>
                <a:srgbClr val="000000"/>
              </a:solidFill>
              <a:latin typeface="Roboto" panose="02000000000000000000" pitchFamily="2" charset="0"/>
            </a:endParaRPr>
          </a:p>
          <a:p>
            <a:pPr>
              <a:lnSpc>
                <a:spcPct val="150000"/>
              </a:lnSpc>
            </a:pPr>
            <a:r>
              <a:rPr lang="en-US" sz="2400" b="0" i="0" u="none" strike="noStrike" baseline="0" dirty="0">
                <a:solidFill>
                  <a:srgbClr val="000000"/>
                </a:solidFill>
                <a:latin typeface="Roboto" panose="02000000000000000000" pitchFamily="2" charset="0"/>
              </a:rPr>
              <a:t>Cost Accounting is that branch of accounting which is concerned with the process of ascertaining and controlling the cost of products or services.</a:t>
            </a:r>
          </a:p>
          <a:p>
            <a:pPr>
              <a:lnSpc>
                <a:spcPct val="150000"/>
              </a:lnSpc>
            </a:pPr>
            <a:r>
              <a:rPr lang="en-US" sz="2400" b="1" i="0" u="none" strike="noStrike" baseline="0" dirty="0">
                <a:solidFill>
                  <a:srgbClr val="000000"/>
                </a:solidFill>
                <a:latin typeface="Roboto" panose="02000000000000000000" pitchFamily="2" charset="0"/>
              </a:rPr>
              <a:t>(c) Management accounting</a:t>
            </a:r>
            <a:endParaRPr lang="en-US" sz="2400" b="0" i="0" u="none" strike="noStrike" baseline="0" dirty="0">
              <a:solidFill>
                <a:srgbClr val="000000"/>
              </a:solidFill>
              <a:latin typeface="Roboto" panose="02000000000000000000" pitchFamily="2" charset="0"/>
            </a:endParaRPr>
          </a:p>
          <a:p>
            <a:pPr>
              <a:lnSpc>
                <a:spcPct val="150000"/>
              </a:lnSpc>
            </a:pPr>
            <a:r>
              <a:rPr lang="en-US" sz="2400" b="0" i="0" u="none" strike="noStrike" baseline="0" dirty="0">
                <a:solidFill>
                  <a:srgbClr val="000000"/>
                </a:solidFill>
                <a:latin typeface="Roboto" panose="02000000000000000000" pitchFamily="2" charset="0"/>
              </a:rPr>
              <a:t>Management accounting refers to that branch of accounting which is concerned with presenting the accounting information in such a way that helps the management in planning and controlling the operations of a business and in decision making</a:t>
            </a:r>
            <a:r>
              <a:rPr lang="en-US" sz="1800" b="0" i="0" u="none" strike="noStrike" baseline="0" dirty="0">
                <a:solidFill>
                  <a:srgbClr val="000000"/>
                </a:solidFill>
                <a:latin typeface="Roboto" panose="02000000000000000000" pitchFamily="2" charset="0"/>
              </a:rPr>
              <a:t>.</a:t>
            </a:r>
            <a:endParaRPr lang="en-US" sz="1800" dirty="0"/>
          </a:p>
        </p:txBody>
      </p:sp>
    </p:spTree>
    <p:extLst>
      <p:ext uri="{BB962C8B-B14F-4D97-AF65-F5344CB8AC3E}">
        <p14:creationId xmlns:p14="http://schemas.microsoft.com/office/powerpoint/2010/main" val="10138930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6561F21F-943C-E2E5-06A0-779A1407E0EC}"/>
              </a:ext>
            </a:extLst>
          </p:cNvPr>
          <p:cNvSpPr txBox="1"/>
          <p:nvPr/>
        </p:nvSpPr>
        <p:spPr>
          <a:xfrm>
            <a:off x="2988934" y="3059668"/>
            <a:ext cx="6296890" cy="584775"/>
          </a:xfrm>
          <a:prstGeom prst="rect">
            <a:avLst/>
          </a:prstGeom>
          <a:noFill/>
        </p:spPr>
        <p:txBody>
          <a:bodyPr wrap="square">
            <a:spAutoFit/>
          </a:bodyPr>
          <a:lstStyle/>
          <a:p>
            <a:r>
              <a:rPr lang="en-US" sz="3200" b="1" i="0" u="none" strike="noStrike" baseline="0" dirty="0">
                <a:solidFill>
                  <a:srgbClr val="000000"/>
                </a:solidFill>
                <a:latin typeface="Roboto" panose="02000000000000000000" pitchFamily="2" charset="0"/>
              </a:rPr>
              <a:t>Steps of the Accounting Process</a:t>
            </a:r>
            <a:endParaRPr lang="en-US" sz="3200" dirty="0"/>
          </a:p>
        </p:txBody>
      </p:sp>
    </p:spTree>
    <p:extLst>
      <p:ext uri="{BB962C8B-B14F-4D97-AF65-F5344CB8AC3E}">
        <p14:creationId xmlns:p14="http://schemas.microsoft.com/office/powerpoint/2010/main" val="31327446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6" name="TextBox 5">
            <a:extLst>
              <a:ext uri="{FF2B5EF4-FFF2-40B4-BE49-F238E27FC236}">
                <a16:creationId xmlns:a16="http://schemas.microsoft.com/office/drawing/2014/main" id="{AC080284-88B0-B2CA-8066-EE6EB13C7219}"/>
              </a:ext>
            </a:extLst>
          </p:cNvPr>
          <p:cNvSpPr txBox="1"/>
          <p:nvPr/>
        </p:nvSpPr>
        <p:spPr>
          <a:xfrm>
            <a:off x="2299855" y="301209"/>
            <a:ext cx="9806420" cy="6370975"/>
          </a:xfrm>
          <a:prstGeom prst="rect">
            <a:avLst/>
          </a:prstGeom>
          <a:noFill/>
        </p:spPr>
        <p:txBody>
          <a:bodyPr wrap="square">
            <a:spAutoFit/>
          </a:bodyPr>
          <a:lstStyle/>
          <a:p>
            <a:pPr marL="12700" marR="5080">
              <a:lnSpc>
                <a:spcPct val="100000"/>
              </a:lnSpc>
              <a:spcBef>
                <a:spcPts val="100"/>
              </a:spcBef>
            </a:pPr>
            <a:r>
              <a:rPr lang="en-US" sz="2400" spc="-5" dirty="0">
                <a:solidFill>
                  <a:srgbClr val="333333"/>
                </a:solidFill>
                <a:latin typeface="Roboto"/>
                <a:cs typeface="Roboto"/>
              </a:rPr>
              <a:t>Accounting </a:t>
            </a:r>
            <a:r>
              <a:rPr lang="en-US" sz="2400" dirty="0">
                <a:solidFill>
                  <a:srgbClr val="333333"/>
                </a:solidFill>
                <a:latin typeface="Roboto"/>
                <a:cs typeface="Roboto"/>
              </a:rPr>
              <a:t>process </a:t>
            </a:r>
            <a:r>
              <a:rPr lang="en-US" sz="2400" spc="-5" dirty="0">
                <a:solidFill>
                  <a:srgbClr val="333333"/>
                </a:solidFill>
                <a:latin typeface="Roboto"/>
                <a:cs typeface="Roboto"/>
              </a:rPr>
              <a:t>is </a:t>
            </a:r>
            <a:r>
              <a:rPr lang="en-US" sz="2400" dirty="0">
                <a:solidFill>
                  <a:srgbClr val="333333"/>
                </a:solidFill>
                <a:latin typeface="Roboto"/>
                <a:cs typeface="Roboto"/>
              </a:rPr>
              <a:t>the process of </a:t>
            </a:r>
            <a:r>
              <a:rPr lang="en-US" sz="2400" spc="-5" dirty="0">
                <a:solidFill>
                  <a:srgbClr val="333333"/>
                </a:solidFill>
                <a:latin typeface="Roboto"/>
                <a:cs typeface="Roboto"/>
              </a:rPr>
              <a:t>collecting, recording, classifying,  summarizing </a:t>
            </a:r>
            <a:r>
              <a:rPr lang="en-US" sz="2400" dirty="0">
                <a:solidFill>
                  <a:srgbClr val="333333"/>
                </a:solidFill>
                <a:latin typeface="Roboto"/>
                <a:cs typeface="Roboto"/>
              </a:rPr>
              <a:t>and </a:t>
            </a:r>
            <a:r>
              <a:rPr lang="en-US" sz="2400" spc="-5" dirty="0">
                <a:solidFill>
                  <a:srgbClr val="333333"/>
                </a:solidFill>
                <a:latin typeface="Roboto"/>
                <a:cs typeface="Roboto"/>
              </a:rPr>
              <a:t>communicating </a:t>
            </a:r>
            <a:r>
              <a:rPr lang="en-US" sz="2400" dirty="0">
                <a:solidFill>
                  <a:srgbClr val="333333"/>
                </a:solidFill>
                <a:latin typeface="Roboto"/>
                <a:cs typeface="Roboto"/>
              </a:rPr>
              <a:t>financial </a:t>
            </a:r>
            <a:r>
              <a:rPr lang="en-US" sz="2400" spc="-5" dirty="0">
                <a:solidFill>
                  <a:srgbClr val="333333"/>
                </a:solidFill>
                <a:latin typeface="Roboto"/>
                <a:cs typeface="Roboto"/>
              </a:rPr>
              <a:t>information to the users </a:t>
            </a:r>
            <a:r>
              <a:rPr lang="en-US" sz="2400" dirty="0">
                <a:solidFill>
                  <a:srgbClr val="333333"/>
                </a:solidFill>
                <a:latin typeface="Roboto"/>
                <a:cs typeface="Roboto"/>
              </a:rPr>
              <a:t>for judgement  and </a:t>
            </a:r>
            <a:r>
              <a:rPr lang="en-US" sz="2400" spc="-5" dirty="0">
                <a:solidFill>
                  <a:srgbClr val="333333"/>
                </a:solidFill>
                <a:latin typeface="Roboto"/>
                <a:cs typeface="Roboto"/>
              </a:rPr>
              <a:t>decision-making. </a:t>
            </a:r>
            <a:r>
              <a:rPr lang="en-US" sz="2400" dirty="0">
                <a:solidFill>
                  <a:srgbClr val="333333"/>
                </a:solidFill>
                <a:latin typeface="Roboto"/>
                <a:cs typeface="Roboto"/>
              </a:rPr>
              <a:t>The </a:t>
            </a:r>
            <a:r>
              <a:rPr lang="en-US" sz="2400" spc="-5" dirty="0">
                <a:solidFill>
                  <a:srgbClr val="333333"/>
                </a:solidFill>
                <a:latin typeface="Roboto"/>
                <a:cs typeface="Roboto"/>
              </a:rPr>
              <a:t>following steps </a:t>
            </a:r>
            <a:r>
              <a:rPr lang="en-US" sz="2400" dirty="0">
                <a:solidFill>
                  <a:srgbClr val="333333"/>
                </a:solidFill>
                <a:latin typeface="Roboto"/>
                <a:cs typeface="Roboto"/>
              </a:rPr>
              <a:t>are </a:t>
            </a:r>
            <a:r>
              <a:rPr lang="en-US" sz="2400" spc="-5" dirty="0">
                <a:solidFill>
                  <a:srgbClr val="333333"/>
                </a:solidFill>
                <a:latin typeface="Roboto"/>
                <a:cs typeface="Roboto"/>
              </a:rPr>
              <a:t>involved in accounting</a:t>
            </a:r>
            <a:r>
              <a:rPr lang="en-US" sz="2400" spc="-25" dirty="0">
                <a:solidFill>
                  <a:srgbClr val="333333"/>
                </a:solidFill>
                <a:latin typeface="Roboto"/>
                <a:cs typeface="Roboto"/>
              </a:rPr>
              <a:t> </a:t>
            </a:r>
            <a:r>
              <a:rPr lang="en-US" sz="2400" spc="-5" dirty="0">
                <a:solidFill>
                  <a:srgbClr val="333333"/>
                </a:solidFill>
                <a:latin typeface="Roboto"/>
                <a:cs typeface="Roboto"/>
              </a:rPr>
              <a:t>process:</a:t>
            </a:r>
            <a:endParaRPr lang="en-US" sz="2400" dirty="0">
              <a:latin typeface="Roboto"/>
              <a:cs typeface="Roboto"/>
            </a:endParaRPr>
          </a:p>
          <a:p>
            <a:pPr marL="354965" indent="-342900">
              <a:lnSpc>
                <a:spcPct val="100000"/>
              </a:lnSpc>
              <a:buAutoNum type="arabicParenBoth"/>
              <a:tabLst>
                <a:tab pos="355600" algn="l"/>
              </a:tabLst>
            </a:pPr>
            <a:r>
              <a:rPr lang="en-US" sz="2400" spc="-5" dirty="0">
                <a:solidFill>
                  <a:srgbClr val="333333"/>
                </a:solidFill>
                <a:latin typeface="Roboto"/>
                <a:cs typeface="Roboto"/>
              </a:rPr>
              <a:t>Identification: </a:t>
            </a:r>
            <a:r>
              <a:rPr lang="en-US" sz="2400" dirty="0">
                <a:solidFill>
                  <a:srgbClr val="333333"/>
                </a:solidFill>
                <a:latin typeface="Roboto"/>
                <a:cs typeface="Roboto"/>
              </a:rPr>
              <a:t>It </a:t>
            </a:r>
            <a:r>
              <a:rPr lang="en-US" sz="2400" spc="-5" dirty="0">
                <a:solidFill>
                  <a:srgbClr val="333333"/>
                </a:solidFill>
                <a:latin typeface="Roboto"/>
                <a:cs typeface="Roboto"/>
              </a:rPr>
              <a:t>is </a:t>
            </a:r>
            <a:r>
              <a:rPr lang="en-US" sz="2400" dirty="0">
                <a:solidFill>
                  <a:srgbClr val="333333"/>
                </a:solidFill>
                <a:latin typeface="Roboto"/>
                <a:cs typeface="Roboto"/>
              </a:rPr>
              <a:t>the process of </a:t>
            </a:r>
            <a:r>
              <a:rPr lang="en-US" sz="2400" spc="-5" dirty="0">
                <a:solidFill>
                  <a:srgbClr val="333333"/>
                </a:solidFill>
                <a:latin typeface="Roboto"/>
                <a:cs typeface="Roboto"/>
              </a:rPr>
              <a:t>identifying </a:t>
            </a:r>
            <a:r>
              <a:rPr lang="en-US" sz="2400" dirty="0">
                <a:solidFill>
                  <a:srgbClr val="333333"/>
                </a:solidFill>
                <a:latin typeface="Roboto"/>
                <a:cs typeface="Roboto"/>
              </a:rPr>
              <a:t>and </a:t>
            </a:r>
            <a:r>
              <a:rPr lang="en-US" sz="2400" spc="-5" dirty="0">
                <a:solidFill>
                  <a:srgbClr val="333333"/>
                </a:solidFill>
                <a:latin typeface="Roboto"/>
                <a:cs typeface="Roboto"/>
              </a:rPr>
              <a:t>analyzing</a:t>
            </a:r>
            <a:r>
              <a:rPr lang="en-US" sz="2400" spc="-25" dirty="0">
                <a:solidFill>
                  <a:srgbClr val="333333"/>
                </a:solidFill>
                <a:latin typeface="Roboto"/>
                <a:cs typeface="Roboto"/>
              </a:rPr>
              <a:t> </a:t>
            </a:r>
            <a:r>
              <a:rPr lang="en-US" sz="2400" spc="-5" dirty="0">
                <a:solidFill>
                  <a:srgbClr val="333333"/>
                </a:solidFill>
                <a:latin typeface="Roboto"/>
                <a:cs typeface="Roboto"/>
              </a:rPr>
              <a:t>business</a:t>
            </a:r>
            <a:endParaRPr lang="en-US" sz="2400" dirty="0">
              <a:latin typeface="Roboto"/>
              <a:cs typeface="Roboto"/>
            </a:endParaRPr>
          </a:p>
          <a:p>
            <a:pPr marL="12700">
              <a:lnSpc>
                <a:spcPct val="100000"/>
              </a:lnSpc>
            </a:pPr>
            <a:r>
              <a:rPr lang="en-US" sz="2400" spc="-5" dirty="0">
                <a:solidFill>
                  <a:srgbClr val="333333"/>
                </a:solidFill>
                <a:latin typeface="Roboto"/>
                <a:cs typeface="Roboto"/>
              </a:rPr>
              <a:t>transactions.</a:t>
            </a:r>
            <a:endParaRPr lang="en-US" sz="2400" dirty="0">
              <a:latin typeface="Roboto"/>
              <a:cs typeface="Roboto"/>
            </a:endParaRPr>
          </a:p>
          <a:p>
            <a:pPr marL="298450" indent="-286385">
              <a:lnSpc>
                <a:spcPct val="100000"/>
              </a:lnSpc>
              <a:buAutoNum type="arabicParenBoth" startAt="2"/>
              <a:tabLst>
                <a:tab pos="299085" algn="l"/>
              </a:tabLst>
            </a:pPr>
            <a:r>
              <a:rPr lang="en-US" sz="2400" spc="-5" dirty="0">
                <a:solidFill>
                  <a:srgbClr val="333333"/>
                </a:solidFill>
                <a:latin typeface="Roboto"/>
                <a:cs typeface="Roboto"/>
              </a:rPr>
              <a:t>Recording: </a:t>
            </a:r>
            <a:r>
              <a:rPr lang="en-US" sz="2400" dirty="0">
                <a:solidFill>
                  <a:srgbClr val="333333"/>
                </a:solidFill>
                <a:latin typeface="Roboto"/>
                <a:cs typeface="Roboto"/>
              </a:rPr>
              <a:t>For </a:t>
            </a:r>
            <a:r>
              <a:rPr lang="en-US" sz="2400" spc="-5" dirty="0">
                <a:solidFill>
                  <a:srgbClr val="333333"/>
                </a:solidFill>
                <a:latin typeface="Roboto"/>
                <a:cs typeface="Roboto"/>
              </a:rPr>
              <a:t>recording, we use ‘Journal’ </a:t>
            </a:r>
            <a:r>
              <a:rPr lang="en-US" sz="2400" dirty="0">
                <a:solidFill>
                  <a:srgbClr val="333333"/>
                </a:solidFill>
                <a:latin typeface="Roboto"/>
                <a:cs typeface="Roboto"/>
              </a:rPr>
              <a:t>or </a:t>
            </a:r>
            <a:r>
              <a:rPr lang="en-US" sz="2400" spc="-5" dirty="0">
                <a:solidFill>
                  <a:srgbClr val="333333"/>
                </a:solidFill>
                <a:latin typeface="Roboto"/>
                <a:cs typeface="Roboto"/>
              </a:rPr>
              <a:t>Subsidiary</a:t>
            </a:r>
            <a:r>
              <a:rPr lang="en-US" sz="2400" spc="-45" dirty="0">
                <a:solidFill>
                  <a:srgbClr val="333333"/>
                </a:solidFill>
                <a:latin typeface="Roboto"/>
                <a:cs typeface="Roboto"/>
              </a:rPr>
              <a:t> </a:t>
            </a:r>
            <a:r>
              <a:rPr lang="en-US" sz="2400" spc="-5" dirty="0">
                <a:solidFill>
                  <a:srgbClr val="333333"/>
                </a:solidFill>
                <a:latin typeface="Roboto"/>
                <a:cs typeface="Roboto"/>
              </a:rPr>
              <a:t>Books.</a:t>
            </a:r>
            <a:endParaRPr lang="en-US" sz="2400" dirty="0">
              <a:latin typeface="Roboto"/>
              <a:cs typeface="Roboto"/>
            </a:endParaRPr>
          </a:p>
          <a:p>
            <a:pPr marL="12700" marR="12065">
              <a:lnSpc>
                <a:spcPct val="100000"/>
              </a:lnSpc>
              <a:buAutoNum type="arabicParenBoth" startAt="2"/>
              <a:tabLst>
                <a:tab pos="355600" algn="l"/>
              </a:tabLst>
            </a:pPr>
            <a:r>
              <a:rPr lang="en-US" sz="2400" spc="-5" dirty="0">
                <a:solidFill>
                  <a:srgbClr val="333333"/>
                </a:solidFill>
                <a:latin typeface="Roboto"/>
                <a:cs typeface="Roboto"/>
              </a:rPr>
              <a:t>Classification of transactions: Classification </a:t>
            </a:r>
            <a:r>
              <a:rPr lang="en-US" sz="2400" dirty="0">
                <a:solidFill>
                  <a:srgbClr val="333333"/>
                </a:solidFill>
                <a:latin typeface="Roboto"/>
                <a:cs typeface="Roboto"/>
              </a:rPr>
              <a:t>means </a:t>
            </a:r>
            <a:r>
              <a:rPr lang="en-US" sz="2400" spc="-5" dirty="0">
                <a:solidFill>
                  <a:srgbClr val="333333"/>
                </a:solidFill>
                <a:latin typeface="Roboto"/>
                <a:cs typeface="Roboto"/>
              </a:rPr>
              <a:t>segregation </a:t>
            </a:r>
            <a:r>
              <a:rPr lang="en-US" sz="2400" dirty="0">
                <a:solidFill>
                  <a:srgbClr val="333333"/>
                </a:solidFill>
                <a:latin typeface="Roboto"/>
                <a:cs typeface="Roboto"/>
              </a:rPr>
              <a:t>of  </a:t>
            </a:r>
            <a:r>
              <a:rPr lang="en-US" sz="2400" spc="-5" dirty="0">
                <a:solidFill>
                  <a:srgbClr val="333333"/>
                </a:solidFill>
                <a:latin typeface="Roboto"/>
                <a:cs typeface="Roboto"/>
              </a:rPr>
              <a:t>transactions </a:t>
            </a:r>
            <a:r>
              <a:rPr lang="en-US" sz="2400" dirty="0">
                <a:solidFill>
                  <a:srgbClr val="333333"/>
                </a:solidFill>
                <a:latin typeface="Roboto"/>
                <a:cs typeface="Roboto"/>
              </a:rPr>
              <a:t>on </a:t>
            </a:r>
            <a:r>
              <a:rPr lang="en-US" sz="2400" spc="-5" dirty="0">
                <a:solidFill>
                  <a:srgbClr val="333333"/>
                </a:solidFill>
                <a:latin typeface="Roboto"/>
                <a:cs typeface="Roboto"/>
              </a:rPr>
              <a:t>the basis </a:t>
            </a:r>
            <a:r>
              <a:rPr lang="en-US" sz="2400" dirty="0">
                <a:solidFill>
                  <a:srgbClr val="333333"/>
                </a:solidFill>
                <a:latin typeface="Roboto"/>
                <a:cs typeface="Roboto"/>
              </a:rPr>
              <a:t>of </a:t>
            </a:r>
            <a:r>
              <a:rPr lang="en-US" sz="2400" spc="-5" dirty="0">
                <a:solidFill>
                  <a:srgbClr val="333333"/>
                </a:solidFill>
                <a:latin typeface="Roboto"/>
                <a:cs typeface="Roboto"/>
              </a:rPr>
              <a:t>nature </a:t>
            </a:r>
            <a:r>
              <a:rPr lang="en-US" sz="2400" dirty="0">
                <a:solidFill>
                  <a:srgbClr val="333333"/>
                </a:solidFill>
                <a:latin typeface="Roboto"/>
                <a:cs typeface="Roboto"/>
              </a:rPr>
              <a:t>and </a:t>
            </a:r>
            <a:r>
              <a:rPr lang="en-US" sz="2400" spc="-5" dirty="0">
                <a:solidFill>
                  <a:srgbClr val="333333"/>
                </a:solidFill>
                <a:latin typeface="Roboto"/>
                <a:cs typeface="Roboto"/>
              </a:rPr>
              <a:t>posting them in </a:t>
            </a:r>
            <a:r>
              <a:rPr lang="en-US" sz="2400" dirty="0">
                <a:solidFill>
                  <a:srgbClr val="333333"/>
                </a:solidFill>
                <a:latin typeface="Roboto"/>
                <a:cs typeface="Roboto"/>
              </a:rPr>
              <a:t>a format known as Ledger  </a:t>
            </a:r>
            <a:r>
              <a:rPr lang="en-US" sz="2400" spc="-5" dirty="0">
                <a:solidFill>
                  <a:srgbClr val="333333"/>
                </a:solidFill>
                <a:latin typeface="Roboto"/>
                <a:cs typeface="Roboto"/>
              </a:rPr>
              <a:t>Account.</a:t>
            </a:r>
            <a:endParaRPr lang="en-US" sz="2400" dirty="0">
              <a:latin typeface="Roboto"/>
              <a:cs typeface="Roboto"/>
            </a:endParaRPr>
          </a:p>
          <a:p>
            <a:pPr marL="355600" indent="-342900">
              <a:lnSpc>
                <a:spcPct val="100000"/>
              </a:lnSpc>
              <a:buAutoNum type="arabicParenBoth" startAt="2"/>
              <a:tabLst>
                <a:tab pos="355600" algn="l"/>
              </a:tabLst>
            </a:pPr>
            <a:r>
              <a:rPr lang="en-US" sz="2400" spc="-5" dirty="0">
                <a:solidFill>
                  <a:srgbClr val="333333"/>
                </a:solidFill>
                <a:latin typeface="Roboto"/>
                <a:cs typeface="Roboto"/>
                <a:hlinkClick r:id="rId4"/>
              </a:rPr>
              <a:t>Summarization: </a:t>
            </a:r>
            <a:r>
              <a:rPr lang="en-US" sz="2400" dirty="0">
                <a:solidFill>
                  <a:srgbClr val="333333"/>
                </a:solidFill>
                <a:latin typeface="Roboto"/>
                <a:cs typeface="Roboto"/>
                <a:hlinkClick r:id="rId4"/>
              </a:rPr>
              <a:t>It </a:t>
            </a:r>
            <a:r>
              <a:rPr lang="en-US" sz="2400" spc="-5" dirty="0">
                <a:solidFill>
                  <a:srgbClr val="333333"/>
                </a:solidFill>
                <a:latin typeface="Roboto"/>
                <a:cs typeface="Roboto"/>
                <a:hlinkClick r:id="rId4"/>
              </a:rPr>
              <a:t>includes </a:t>
            </a:r>
            <a:r>
              <a:rPr lang="en-US" sz="2400" dirty="0">
                <a:solidFill>
                  <a:srgbClr val="333333"/>
                </a:solidFill>
                <a:latin typeface="Roboto"/>
                <a:cs typeface="Roboto"/>
                <a:hlinkClick r:id="rId4"/>
              </a:rPr>
              <a:t>preparation </a:t>
            </a:r>
            <a:r>
              <a:rPr lang="en-US" sz="2400" spc="-5" dirty="0">
                <a:solidFill>
                  <a:srgbClr val="333333"/>
                </a:solidFill>
                <a:latin typeface="Roboto"/>
                <a:cs typeface="Roboto"/>
                <a:hlinkClick r:id="rId4"/>
              </a:rPr>
              <a:t>of Trial Balance </a:t>
            </a:r>
            <a:r>
              <a:rPr lang="en-US" sz="2400" dirty="0">
                <a:solidFill>
                  <a:srgbClr val="333333"/>
                </a:solidFill>
                <a:latin typeface="Roboto"/>
                <a:cs typeface="Roboto"/>
                <a:hlinkClick r:id="rId4"/>
              </a:rPr>
              <a:t>and</a:t>
            </a:r>
            <a:r>
              <a:rPr lang="en-US" sz="2400" spc="-20" dirty="0">
                <a:solidFill>
                  <a:srgbClr val="0462C1"/>
                </a:solidFill>
                <a:latin typeface="Roboto"/>
                <a:cs typeface="Roboto"/>
                <a:hlinkClick r:id="rId4"/>
              </a:rPr>
              <a:t> </a:t>
            </a:r>
            <a:r>
              <a:rPr lang="en-US" sz="2400" u="sng" spc="-5" dirty="0">
                <a:solidFill>
                  <a:srgbClr val="0462C1"/>
                </a:solidFill>
                <a:uFill>
                  <a:solidFill>
                    <a:srgbClr val="0462C1"/>
                  </a:solidFill>
                </a:uFill>
                <a:latin typeface="Roboto"/>
                <a:cs typeface="Roboto"/>
                <a:hlinkClick r:id="rId4"/>
              </a:rPr>
              <a:t>Financial</a:t>
            </a:r>
            <a:r>
              <a:rPr lang="en-US" sz="2400" dirty="0">
                <a:latin typeface="Roboto"/>
                <a:cs typeface="Roboto"/>
                <a:hlinkClick r:id="rId4"/>
              </a:rPr>
              <a:t> </a:t>
            </a:r>
            <a:r>
              <a:rPr lang="en-US" sz="2400" u="sng" spc="-5" dirty="0">
                <a:solidFill>
                  <a:srgbClr val="0462C1"/>
                </a:solidFill>
                <a:uFill>
                  <a:solidFill>
                    <a:srgbClr val="0462C1"/>
                  </a:solidFill>
                </a:uFill>
                <a:latin typeface="Roboto"/>
                <a:cs typeface="Roboto"/>
                <a:hlinkClick r:id="rId4"/>
              </a:rPr>
              <a:t>Statements</a:t>
            </a:r>
            <a:r>
              <a:rPr lang="en-US" sz="2400" spc="-5" dirty="0">
                <a:solidFill>
                  <a:srgbClr val="333333"/>
                </a:solidFill>
                <a:latin typeface="Roboto"/>
                <a:cs typeface="Roboto"/>
                <a:hlinkClick r:id="rId4"/>
              </a:rPr>
              <a:t>.</a:t>
            </a:r>
            <a:endParaRPr lang="en-US" sz="2400" dirty="0">
              <a:latin typeface="Roboto"/>
              <a:cs typeface="Roboto"/>
            </a:endParaRPr>
          </a:p>
          <a:p>
            <a:pPr marL="12700" marR="389255">
              <a:lnSpc>
                <a:spcPct val="100000"/>
              </a:lnSpc>
              <a:buAutoNum type="arabicParenBoth" startAt="5"/>
              <a:tabLst>
                <a:tab pos="355600" algn="l"/>
              </a:tabLst>
            </a:pPr>
            <a:r>
              <a:rPr lang="en-US" sz="2400" spc="-5" dirty="0">
                <a:solidFill>
                  <a:srgbClr val="333333"/>
                </a:solidFill>
                <a:latin typeface="Roboto"/>
                <a:cs typeface="Roboto"/>
              </a:rPr>
              <a:t>Analysis </a:t>
            </a:r>
            <a:r>
              <a:rPr lang="en-US" sz="2400" dirty="0">
                <a:solidFill>
                  <a:srgbClr val="333333"/>
                </a:solidFill>
                <a:latin typeface="Roboto"/>
                <a:cs typeface="Roboto"/>
              </a:rPr>
              <a:t>&amp; </a:t>
            </a:r>
            <a:r>
              <a:rPr lang="en-US" sz="2400" spc="-5" dirty="0">
                <a:solidFill>
                  <a:srgbClr val="333333"/>
                </a:solidFill>
                <a:latin typeface="Roboto"/>
                <a:cs typeface="Roboto"/>
              </a:rPr>
              <a:t>Interpretation: </a:t>
            </a:r>
            <a:r>
              <a:rPr lang="en-US" sz="2400" dirty="0">
                <a:solidFill>
                  <a:srgbClr val="333333"/>
                </a:solidFill>
                <a:latin typeface="Roboto"/>
                <a:cs typeface="Roboto"/>
              </a:rPr>
              <a:t>It </a:t>
            </a:r>
            <a:r>
              <a:rPr lang="en-US" sz="2400" spc="-5" dirty="0">
                <a:solidFill>
                  <a:srgbClr val="333333"/>
                </a:solidFill>
                <a:latin typeface="Roboto"/>
                <a:cs typeface="Roboto"/>
              </a:rPr>
              <a:t>includes </a:t>
            </a:r>
            <a:r>
              <a:rPr lang="en-US" sz="2400" dirty="0">
                <a:solidFill>
                  <a:srgbClr val="333333"/>
                </a:solidFill>
                <a:latin typeface="Roboto"/>
                <a:cs typeface="Roboto"/>
              </a:rPr>
              <a:t>an </a:t>
            </a:r>
            <a:r>
              <a:rPr lang="en-US" sz="2400" spc="-5" dirty="0">
                <a:solidFill>
                  <a:srgbClr val="333333"/>
                </a:solidFill>
                <a:latin typeface="Roboto"/>
                <a:cs typeface="Roboto"/>
              </a:rPr>
              <a:t>assessment </a:t>
            </a:r>
            <a:r>
              <a:rPr lang="en-US" sz="2400" dirty="0">
                <a:solidFill>
                  <a:srgbClr val="333333"/>
                </a:solidFill>
                <a:latin typeface="Roboto"/>
                <a:cs typeface="Roboto"/>
              </a:rPr>
              <a:t>of </a:t>
            </a:r>
            <a:r>
              <a:rPr lang="en-US" sz="2400" spc="-5" dirty="0">
                <a:solidFill>
                  <a:srgbClr val="333333"/>
                </a:solidFill>
                <a:latin typeface="Roboto"/>
                <a:cs typeface="Roboto"/>
              </a:rPr>
              <a:t>the financial </a:t>
            </a:r>
            <a:r>
              <a:rPr lang="en-US" sz="2400" dirty="0">
                <a:solidFill>
                  <a:srgbClr val="333333"/>
                </a:solidFill>
                <a:latin typeface="Roboto"/>
                <a:cs typeface="Roboto"/>
              </a:rPr>
              <a:t>reports  and making </a:t>
            </a:r>
            <a:r>
              <a:rPr lang="en-US" sz="2400" spc="-5" dirty="0">
                <a:solidFill>
                  <a:srgbClr val="333333"/>
                </a:solidFill>
                <a:latin typeface="Roboto"/>
                <a:cs typeface="Roboto"/>
              </a:rPr>
              <a:t>some meaningful</a:t>
            </a:r>
            <a:r>
              <a:rPr lang="en-US" sz="2400" spc="-40" dirty="0">
                <a:solidFill>
                  <a:srgbClr val="333333"/>
                </a:solidFill>
                <a:latin typeface="Roboto"/>
                <a:cs typeface="Roboto"/>
              </a:rPr>
              <a:t> </a:t>
            </a:r>
            <a:r>
              <a:rPr lang="en-US" sz="2400" spc="-5" dirty="0">
                <a:solidFill>
                  <a:srgbClr val="333333"/>
                </a:solidFill>
                <a:latin typeface="Roboto"/>
                <a:cs typeface="Roboto"/>
              </a:rPr>
              <a:t>conclusions.</a:t>
            </a:r>
            <a:endParaRPr lang="en-US" sz="2400" dirty="0">
              <a:latin typeface="Roboto"/>
              <a:cs typeface="Roboto"/>
            </a:endParaRPr>
          </a:p>
          <a:p>
            <a:pPr marL="12700" marR="607695">
              <a:lnSpc>
                <a:spcPct val="100000"/>
              </a:lnSpc>
              <a:buAutoNum type="arabicParenBoth" startAt="5"/>
              <a:tabLst>
                <a:tab pos="355600" algn="l"/>
              </a:tabLst>
            </a:pPr>
            <a:r>
              <a:rPr lang="en-US" sz="2400" spc="-5" dirty="0">
                <a:solidFill>
                  <a:srgbClr val="333333"/>
                </a:solidFill>
                <a:latin typeface="Roboto"/>
                <a:cs typeface="Roboto"/>
              </a:rPr>
              <a:t>Communicating information to the users: </a:t>
            </a:r>
            <a:r>
              <a:rPr lang="en-US" sz="2400" dirty="0">
                <a:solidFill>
                  <a:srgbClr val="333333"/>
                </a:solidFill>
                <a:latin typeface="Roboto"/>
                <a:cs typeface="Roboto"/>
              </a:rPr>
              <a:t>It </a:t>
            </a:r>
            <a:r>
              <a:rPr lang="en-US" sz="2400" spc="-5" dirty="0">
                <a:solidFill>
                  <a:srgbClr val="333333"/>
                </a:solidFill>
                <a:latin typeface="Roboto"/>
                <a:cs typeface="Roboto"/>
              </a:rPr>
              <a:t>includes sharing the financial  </a:t>
            </a:r>
            <a:r>
              <a:rPr lang="en-US" sz="2400" dirty="0">
                <a:solidFill>
                  <a:srgbClr val="333333"/>
                </a:solidFill>
                <a:latin typeface="Roboto"/>
                <a:cs typeface="Roboto"/>
              </a:rPr>
              <a:t>reports and </a:t>
            </a:r>
            <a:r>
              <a:rPr lang="en-US" sz="2400" spc="-5" dirty="0">
                <a:solidFill>
                  <a:srgbClr val="333333"/>
                </a:solidFill>
                <a:latin typeface="Roboto"/>
                <a:cs typeface="Roboto"/>
              </a:rPr>
              <a:t>interprets results to the users </a:t>
            </a:r>
            <a:r>
              <a:rPr lang="en-US" sz="2400" dirty="0">
                <a:solidFill>
                  <a:srgbClr val="333333"/>
                </a:solidFill>
                <a:latin typeface="Roboto"/>
                <a:cs typeface="Roboto"/>
              </a:rPr>
              <a:t>of </a:t>
            </a:r>
            <a:r>
              <a:rPr lang="en-US" sz="2400" spc="-5" dirty="0">
                <a:solidFill>
                  <a:srgbClr val="333333"/>
                </a:solidFill>
                <a:latin typeface="Roboto"/>
                <a:cs typeface="Roboto"/>
              </a:rPr>
              <a:t>financial</a:t>
            </a:r>
            <a:r>
              <a:rPr lang="en-US" sz="2400" spc="-35" dirty="0">
                <a:solidFill>
                  <a:srgbClr val="333333"/>
                </a:solidFill>
                <a:latin typeface="Roboto"/>
                <a:cs typeface="Roboto"/>
              </a:rPr>
              <a:t> </a:t>
            </a:r>
            <a:r>
              <a:rPr lang="en-US" sz="2400" spc="-5" dirty="0">
                <a:solidFill>
                  <a:srgbClr val="333333"/>
                </a:solidFill>
                <a:latin typeface="Roboto"/>
                <a:cs typeface="Roboto"/>
              </a:rPr>
              <a:t>statements.</a:t>
            </a:r>
            <a:endParaRPr lang="en-US" sz="2400" dirty="0">
              <a:latin typeface="Roboto"/>
              <a:cs typeface="Roboto"/>
            </a:endParaRPr>
          </a:p>
        </p:txBody>
      </p:sp>
    </p:spTree>
    <p:extLst>
      <p:ext uri="{BB962C8B-B14F-4D97-AF65-F5344CB8AC3E}">
        <p14:creationId xmlns:p14="http://schemas.microsoft.com/office/powerpoint/2010/main" val="32868027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BD821D0C-341C-931C-147D-ED7F856FAD15}"/>
              </a:ext>
            </a:extLst>
          </p:cNvPr>
          <p:cNvSpPr txBox="1"/>
          <p:nvPr/>
        </p:nvSpPr>
        <p:spPr>
          <a:xfrm>
            <a:off x="651741" y="3071198"/>
            <a:ext cx="9046442" cy="584775"/>
          </a:xfrm>
          <a:prstGeom prst="rect">
            <a:avLst/>
          </a:prstGeom>
          <a:noFill/>
        </p:spPr>
        <p:txBody>
          <a:bodyPr wrap="square">
            <a:spAutoFit/>
          </a:bodyPr>
          <a:lstStyle/>
          <a:p>
            <a:pPr algn="ctr"/>
            <a:r>
              <a:rPr lang="en-US" sz="3200" b="1" i="0" u="none" strike="noStrike" baseline="0" dirty="0">
                <a:solidFill>
                  <a:srgbClr val="000000"/>
                </a:solidFill>
                <a:latin typeface="Roboto" panose="02000000000000000000" pitchFamily="2" charset="0"/>
              </a:rPr>
              <a:t>Bookkeeping, Accounting and Accountancy </a:t>
            </a:r>
            <a:endParaRPr lang="en-US" sz="3200" dirty="0"/>
          </a:p>
        </p:txBody>
      </p:sp>
    </p:spTree>
    <p:extLst>
      <p:ext uri="{BB962C8B-B14F-4D97-AF65-F5344CB8AC3E}">
        <p14:creationId xmlns:p14="http://schemas.microsoft.com/office/powerpoint/2010/main" val="31203352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graphicFrame>
        <p:nvGraphicFramePr>
          <p:cNvPr id="3" name="object 4">
            <a:extLst>
              <a:ext uri="{FF2B5EF4-FFF2-40B4-BE49-F238E27FC236}">
                <a16:creationId xmlns:a16="http://schemas.microsoft.com/office/drawing/2014/main" id="{3489E4E0-E603-E473-83DA-5B964E9EA04E}"/>
              </a:ext>
            </a:extLst>
          </p:cNvPr>
          <p:cNvGraphicFramePr>
            <a:graphicFrameLocks noGrp="1"/>
          </p:cNvGraphicFramePr>
          <p:nvPr>
            <p:extLst>
              <p:ext uri="{D42A27DB-BD31-4B8C-83A1-F6EECF244321}">
                <p14:modId xmlns:p14="http://schemas.microsoft.com/office/powerpoint/2010/main" val="1761149665"/>
              </p:ext>
            </p:extLst>
          </p:nvPr>
        </p:nvGraphicFramePr>
        <p:xfrm>
          <a:off x="1367788" y="1747392"/>
          <a:ext cx="10380867" cy="3850639"/>
        </p:xfrm>
        <a:graphic>
          <a:graphicData uri="http://schemas.openxmlformats.org/drawingml/2006/table">
            <a:tbl>
              <a:tblPr firstRow="1" bandRow="1">
                <a:tableStyleId>{2D5ABB26-0587-4C30-8999-92F81FD0307C}</a:tableStyleId>
              </a:tblPr>
              <a:tblGrid>
                <a:gridCol w="2006781">
                  <a:extLst>
                    <a:ext uri="{9D8B030D-6E8A-4147-A177-3AD203B41FA5}">
                      <a16:colId xmlns:a16="http://schemas.microsoft.com/office/drawing/2014/main" val="20000"/>
                    </a:ext>
                  </a:extLst>
                </a:gridCol>
                <a:gridCol w="8374086">
                  <a:extLst>
                    <a:ext uri="{9D8B030D-6E8A-4147-A177-3AD203B41FA5}">
                      <a16:colId xmlns:a16="http://schemas.microsoft.com/office/drawing/2014/main" val="20001"/>
                    </a:ext>
                  </a:extLst>
                </a:gridCol>
              </a:tblGrid>
              <a:tr h="372110">
                <a:tc gridSpan="2">
                  <a:txBody>
                    <a:bodyPr/>
                    <a:lstStyle/>
                    <a:p>
                      <a:pPr marL="42545">
                        <a:lnSpc>
                          <a:spcPct val="100000"/>
                        </a:lnSpc>
                        <a:spcBef>
                          <a:spcPts val="250"/>
                        </a:spcBef>
                      </a:pPr>
                      <a:r>
                        <a:rPr sz="2400" b="1" spc="-5" dirty="0">
                          <a:latin typeface="Carlito"/>
                          <a:cs typeface="Carlito"/>
                        </a:rPr>
                        <a:t>Define </a:t>
                      </a:r>
                      <a:r>
                        <a:rPr sz="2400" b="1" dirty="0">
                          <a:latin typeface="Carlito"/>
                          <a:cs typeface="Carlito"/>
                        </a:rPr>
                        <a:t>the </a:t>
                      </a:r>
                      <a:r>
                        <a:rPr sz="2400" b="1" spc="-10" dirty="0">
                          <a:latin typeface="Carlito"/>
                          <a:cs typeface="Carlito"/>
                        </a:rPr>
                        <a:t>term </a:t>
                      </a:r>
                      <a:r>
                        <a:rPr sz="2400" b="1" spc="-5" dirty="0">
                          <a:latin typeface="Carlito"/>
                          <a:cs typeface="Carlito"/>
                        </a:rPr>
                        <a:t>Bookkeeping, Accounting </a:t>
                      </a:r>
                      <a:r>
                        <a:rPr sz="2400" b="1" dirty="0">
                          <a:latin typeface="Carlito"/>
                          <a:cs typeface="Carlito"/>
                        </a:rPr>
                        <a:t>and</a:t>
                      </a:r>
                      <a:r>
                        <a:rPr sz="2400" b="1" spc="-105" dirty="0">
                          <a:latin typeface="Carlito"/>
                          <a:cs typeface="Carlito"/>
                        </a:rPr>
                        <a:t> </a:t>
                      </a:r>
                      <a:r>
                        <a:rPr sz="2400" b="1" spc="-15" dirty="0">
                          <a:latin typeface="Carlito"/>
                          <a:cs typeface="Carlito"/>
                        </a:rPr>
                        <a:t>Accountancy.</a:t>
                      </a:r>
                      <a:endParaRPr sz="2400" dirty="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tc hMerge="1">
                  <a:txBody>
                    <a:bodyPr/>
                    <a:lstStyle/>
                    <a:p>
                      <a:endParaRPr/>
                    </a:p>
                  </a:txBody>
                  <a:tcPr marL="0" marR="0" marT="0" marB="0"/>
                </a:tc>
                <a:extLst>
                  <a:ext uri="{0D108BD9-81ED-4DB2-BD59-A6C34878D82A}">
                    <a16:rowId xmlns:a16="http://schemas.microsoft.com/office/drawing/2014/main" val="10000"/>
                  </a:ext>
                </a:extLst>
              </a:tr>
              <a:tr h="980821">
                <a:tc>
                  <a:txBody>
                    <a:bodyPr/>
                    <a:lstStyle/>
                    <a:p>
                      <a:pPr marL="42545">
                        <a:lnSpc>
                          <a:spcPct val="100000"/>
                        </a:lnSpc>
                        <a:spcBef>
                          <a:spcPts val="254"/>
                        </a:spcBef>
                      </a:pPr>
                      <a:r>
                        <a:rPr sz="2400" b="1" spc="-10" dirty="0">
                          <a:latin typeface="Carlito"/>
                          <a:cs typeface="Carlito"/>
                        </a:rPr>
                        <a:t>Bookkeeping</a:t>
                      </a:r>
                      <a:endParaRPr sz="240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tc>
                  <a:txBody>
                    <a:bodyPr/>
                    <a:lstStyle/>
                    <a:p>
                      <a:pPr marL="42545" marR="167640">
                        <a:lnSpc>
                          <a:spcPct val="100000"/>
                        </a:lnSpc>
                        <a:spcBef>
                          <a:spcPts val="254"/>
                        </a:spcBef>
                      </a:pPr>
                      <a:r>
                        <a:rPr sz="2400" dirty="0">
                          <a:latin typeface="Carlito"/>
                          <a:cs typeface="Carlito"/>
                        </a:rPr>
                        <a:t>Book </a:t>
                      </a:r>
                      <a:r>
                        <a:rPr sz="2400" spc="-10" dirty="0">
                          <a:latin typeface="Carlito"/>
                          <a:cs typeface="Carlito"/>
                        </a:rPr>
                        <a:t>Keeping </a:t>
                      </a:r>
                      <a:r>
                        <a:rPr sz="2400" spc="-5" dirty="0">
                          <a:latin typeface="Carlito"/>
                          <a:cs typeface="Carlito"/>
                        </a:rPr>
                        <a:t>is </a:t>
                      </a:r>
                      <a:r>
                        <a:rPr sz="2400" dirty="0">
                          <a:latin typeface="Carlito"/>
                          <a:cs typeface="Carlito"/>
                        </a:rPr>
                        <a:t>a part </a:t>
                      </a:r>
                      <a:r>
                        <a:rPr sz="2400" spc="-5" dirty="0">
                          <a:latin typeface="Carlito"/>
                          <a:cs typeface="Carlito"/>
                        </a:rPr>
                        <a:t>of </a:t>
                      </a:r>
                      <a:r>
                        <a:rPr sz="2400" spc="-10" dirty="0">
                          <a:latin typeface="Carlito"/>
                          <a:cs typeface="Carlito"/>
                        </a:rPr>
                        <a:t>Accounting </a:t>
                      </a:r>
                      <a:r>
                        <a:rPr sz="2400" dirty="0">
                          <a:latin typeface="Carlito"/>
                          <a:cs typeface="Carlito"/>
                        </a:rPr>
                        <a:t>and </a:t>
                      </a:r>
                      <a:r>
                        <a:rPr sz="2400" spc="-5" dirty="0">
                          <a:latin typeface="Carlito"/>
                          <a:cs typeface="Carlito"/>
                        </a:rPr>
                        <a:t>it is </a:t>
                      </a:r>
                      <a:r>
                        <a:rPr sz="2400" dirty="0">
                          <a:latin typeface="Carlito"/>
                          <a:cs typeface="Carlito"/>
                        </a:rPr>
                        <a:t>the </a:t>
                      </a:r>
                      <a:r>
                        <a:rPr sz="2400" spc="-10" dirty="0">
                          <a:latin typeface="Carlito"/>
                          <a:cs typeface="Carlito"/>
                        </a:rPr>
                        <a:t>process </a:t>
                      </a:r>
                      <a:r>
                        <a:rPr sz="2400" spc="-5" dirty="0">
                          <a:latin typeface="Carlito"/>
                          <a:cs typeface="Carlito"/>
                        </a:rPr>
                        <a:t>of  identifying, </a:t>
                      </a:r>
                      <a:r>
                        <a:rPr sz="2400" dirty="0">
                          <a:latin typeface="Carlito"/>
                          <a:cs typeface="Carlito"/>
                        </a:rPr>
                        <a:t>measuring, </a:t>
                      </a:r>
                      <a:r>
                        <a:rPr sz="2400" spc="-15" dirty="0">
                          <a:latin typeface="Carlito"/>
                          <a:cs typeface="Carlito"/>
                        </a:rPr>
                        <a:t>recording </a:t>
                      </a:r>
                      <a:r>
                        <a:rPr sz="2400" dirty="0">
                          <a:latin typeface="Carlito"/>
                          <a:cs typeface="Carlito"/>
                        </a:rPr>
                        <a:t>and </a:t>
                      </a:r>
                      <a:r>
                        <a:rPr sz="2400" spc="-5" dirty="0">
                          <a:latin typeface="Carlito"/>
                          <a:cs typeface="Carlito"/>
                        </a:rPr>
                        <a:t>classifying </a:t>
                      </a:r>
                      <a:r>
                        <a:rPr sz="2400" dirty="0">
                          <a:latin typeface="Carlito"/>
                          <a:cs typeface="Carlito"/>
                        </a:rPr>
                        <a:t>the </a:t>
                      </a:r>
                      <a:r>
                        <a:rPr sz="2400" spc="-5" dirty="0">
                          <a:latin typeface="Carlito"/>
                          <a:cs typeface="Carlito"/>
                        </a:rPr>
                        <a:t>financial  transactions.</a:t>
                      </a:r>
                      <a:endParaRPr sz="240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extLst>
                  <a:ext uri="{0D108BD9-81ED-4DB2-BD59-A6C34878D82A}">
                    <a16:rowId xmlns:a16="http://schemas.microsoft.com/office/drawing/2014/main" val="10001"/>
                  </a:ext>
                </a:extLst>
              </a:tr>
              <a:tr h="1285113">
                <a:tc>
                  <a:txBody>
                    <a:bodyPr/>
                    <a:lstStyle/>
                    <a:p>
                      <a:pPr marL="42545">
                        <a:lnSpc>
                          <a:spcPct val="100000"/>
                        </a:lnSpc>
                        <a:spcBef>
                          <a:spcPts val="250"/>
                        </a:spcBef>
                      </a:pPr>
                      <a:r>
                        <a:rPr sz="2400" b="1" spc="-5" dirty="0">
                          <a:latin typeface="Carlito"/>
                          <a:cs typeface="Carlito"/>
                        </a:rPr>
                        <a:t>Accounting</a:t>
                      </a:r>
                      <a:endParaRPr sz="240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tc>
                  <a:txBody>
                    <a:bodyPr/>
                    <a:lstStyle/>
                    <a:p>
                      <a:pPr marL="42545" marR="153035">
                        <a:lnSpc>
                          <a:spcPct val="100000"/>
                        </a:lnSpc>
                        <a:spcBef>
                          <a:spcPts val="250"/>
                        </a:spcBef>
                      </a:pPr>
                      <a:r>
                        <a:rPr sz="2400" spc="-10" dirty="0">
                          <a:latin typeface="Carlito"/>
                          <a:cs typeface="Carlito"/>
                        </a:rPr>
                        <a:t>Accounting </a:t>
                      </a:r>
                      <a:r>
                        <a:rPr sz="2400" spc="-5" dirty="0">
                          <a:latin typeface="Carlito"/>
                          <a:cs typeface="Carlito"/>
                        </a:rPr>
                        <a:t>is </a:t>
                      </a:r>
                      <a:r>
                        <a:rPr sz="2400" dirty="0">
                          <a:latin typeface="Carlito"/>
                          <a:cs typeface="Carlito"/>
                        </a:rPr>
                        <a:t>a </a:t>
                      </a:r>
                      <a:r>
                        <a:rPr sz="2400" spc="-5" dirty="0">
                          <a:latin typeface="Carlito"/>
                          <a:cs typeface="Carlito"/>
                        </a:rPr>
                        <a:t>wider </a:t>
                      </a:r>
                      <a:r>
                        <a:rPr sz="2400" spc="-10" dirty="0">
                          <a:latin typeface="Carlito"/>
                          <a:cs typeface="Carlito"/>
                        </a:rPr>
                        <a:t>concept </a:t>
                      </a:r>
                      <a:r>
                        <a:rPr sz="2400" dirty="0">
                          <a:latin typeface="Carlito"/>
                          <a:cs typeface="Carlito"/>
                        </a:rPr>
                        <a:t>and </a:t>
                      </a:r>
                      <a:r>
                        <a:rPr sz="2400" spc="-20" dirty="0">
                          <a:latin typeface="Carlito"/>
                          <a:cs typeface="Carlito"/>
                        </a:rPr>
                        <a:t>actually, </a:t>
                      </a:r>
                      <a:r>
                        <a:rPr sz="2400" spc="-5" dirty="0">
                          <a:latin typeface="Carlito"/>
                          <a:cs typeface="Carlito"/>
                        </a:rPr>
                        <a:t>it begins where  </a:t>
                      </a:r>
                      <a:r>
                        <a:rPr sz="2400" dirty="0">
                          <a:latin typeface="Carlito"/>
                          <a:cs typeface="Carlito"/>
                        </a:rPr>
                        <a:t>Book </a:t>
                      </a:r>
                      <a:r>
                        <a:rPr sz="2400" spc="-10" dirty="0">
                          <a:latin typeface="Carlito"/>
                          <a:cs typeface="Carlito"/>
                        </a:rPr>
                        <a:t>Keeping </a:t>
                      </a:r>
                      <a:r>
                        <a:rPr sz="2400" dirty="0">
                          <a:latin typeface="Carlito"/>
                          <a:cs typeface="Carlito"/>
                        </a:rPr>
                        <a:t>ends. It </a:t>
                      </a:r>
                      <a:r>
                        <a:rPr sz="2400" spc="-5" dirty="0">
                          <a:latin typeface="Carlito"/>
                          <a:cs typeface="Carlito"/>
                        </a:rPr>
                        <a:t>includes </a:t>
                      </a:r>
                      <a:r>
                        <a:rPr sz="2400" dirty="0">
                          <a:latin typeface="Carlito"/>
                          <a:cs typeface="Carlito"/>
                        </a:rPr>
                        <a:t>summarizing, </a:t>
                      </a:r>
                      <a:r>
                        <a:rPr sz="2400" spc="-10" dirty="0">
                          <a:latin typeface="Carlito"/>
                          <a:cs typeface="Carlito"/>
                        </a:rPr>
                        <a:t>interpreting </a:t>
                      </a:r>
                      <a:r>
                        <a:rPr sz="2400" dirty="0">
                          <a:latin typeface="Carlito"/>
                          <a:cs typeface="Carlito"/>
                        </a:rPr>
                        <a:t>and  </a:t>
                      </a:r>
                      <a:r>
                        <a:rPr sz="2400" spc="-10" dirty="0">
                          <a:latin typeface="Carlito"/>
                          <a:cs typeface="Carlito"/>
                        </a:rPr>
                        <a:t>communicating </a:t>
                      </a:r>
                      <a:r>
                        <a:rPr sz="2400" dirty="0">
                          <a:latin typeface="Carlito"/>
                          <a:cs typeface="Carlito"/>
                        </a:rPr>
                        <a:t>the </a:t>
                      </a:r>
                      <a:r>
                        <a:rPr sz="2400" spc="-5" dirty="0">
                          <a:latin typeface="Carlito"/>
                          <a:cs typeface="Carlito"/>
                        </a:rPr>
                        <a:t>financial </a:t>
                      </a:r>
                      <a:r>
                        <a:rPr sz="2400" spc="-15" dirty="0">
                          <a:latin typeface="Carlito"/>
                          <a:cs typeface="Carlito"/>
                        </a:rPr>
                        <a:t>data </a:t>
                      </a:r>
                      <a:r>
                        <a:rPr sz="2400" spc="-10" dirty="0">
                          <a:latin typeface="Carlito"/>
                          <a:cs typeface="Carlito"/>
                        </a:rPr>
                        <a:t>to </a:t>
                      </a:r>
                      <a:r>
                        <a:rPr sz="2400" dirty="0">
                          <a:latin typeface="Carlito"/>
                          <a:cs typeface="Carlito"/>
                        </a:rPr>
                        <a:t>the </a:t>
                      </a:r>
                      <a:r>
                        <a:rPr sz="2400" spc="-10" dirty="0">
                          <a:latin typeface="Carlito"/>
                          <a:cs typeface="Carlito"/>
                        </a:rPr>
                        <a:t>users </a:t>
                      </a:r>
                      <a:r>
                        <a:rPr sz="2400" spc="-5" dirty="0">
                          <a:latin typeface="Carlito"/>
                          <a:cs typeface="Carlito"/>
                        </a:rPr>
                        <a:t>of financial  </a:t>
                      </a:r>
                      <a:r>
                        <a:rPr sz="2400" spc="-10" dirty="0">
                          <a:latin typeface="Carlito"/>
                          <a:cs typeface="Carlito"/>
                        </a:rPr>
                        <a:t>statements.</a:t>
                      </a:r>
                      <a:endParaRPr sz="240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extLst>
                  <a:ext uri="{0D108BD9-81ED-4DB2-BD59-A6C34878D82A}">
                    <a16:rowId xmlns:a16="http://schemas.microsoft.com/office/drawing/2014/main" val="10002"/>
                  </a:ext>
                </a:extLst>
              </a:tr>
              <a:tr h="828675">
                <a:tc>
                  <a:txBody>
                    <a:bodyPr/>
                    <a:lstStyle/>
                    <a:p>
                      <a:pPr marL="42545">
                        <a:lnSpc>
                          <a:spcPct val="100000"/>
                        </a:lnSpc>
                        <a:spcBef>
                          <a:spcPts val="254"/>
                        </a:spcBef>
                      </a:pPr>
                      <a:r>
                        <a:rPr sz="2400" b="1" spc="-5" dirty="0">
                          <a:latin typeface="Carlito"/>
                          <a:cs typeface="Carlito"/>
                        </a:rPr>
                        <a:t>Accountancy</a:t>
                      </a:r>
                      <a:endParaRPr sz="240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tc>
                  <a:txBody>
                    <a:bodyPr/>
                    <a:lstStyle/>
                    <a:p>
                      <a:pPr marL="42545" marR="169545">
                        <a:lnSpc>
                          <a:spcPct val="100000"/>
                        </a:lnSpc>
                        <a:spcBef>
                          <a:spcPts val="254"/>
                        </a:spcBef>
                      </a:pPr>
                      <a:r>
                        <a:rPr sz="2400" spc="-10" dirty="0">
                          <a:latin typeface="Carlito"/>
                          <a:cs typeface="Carlito"/>
                        </a:rPr>
                        <a:t>Accountancy </a:t>
                      </a:r>
                      <a:r>
                        <a:rPr sz="2400" spc="-25" dirty="0">
                          <a:latin typeface="Carlito"/>
                          <a:cs typeface="Carlito"/>
                        </a:rPr>
                        <a:t>refers </a:t>
                      </a:r>
                      <a:r>
                        <a:rPr sz="2400" spc="-10" dirty="0">
                          <a:latin typeface="Carlito"/>
                          <a:cs typeface="Carlito"/>
                        </a:rPr>
                        <a:t>to </a:t>
                      </a:r>
                      <a:r>
                        <a:rPr sz="2400" spc="-15" dirty="0">
                          <a:latin typeface="Carlito"/>
                          <a:cs typeface="Carlito"/>
                        </a:rPr>
                        <a:t>systematic </a:t>
                      </a:r>
                      <a:r>
                        <a:rPr sz="2400" spc="-5" dirty="0">
                          <a:latin typeface="Carlito"/>
                          <a:cs typeface="Carlito"/>
                        </a:rPr>
                        <a:t>knowledge of </a:t>
                      </a:r>
                      <a:r>
                        <a:rPr sz="2400" dirty="0">
                          <a:latin typeface="Carlito"/>
                          <a:cs typeface="Carlito"/>
                        </a:rPr>
                        <a:t>the </a:t>
                      </a:r>
                      <a:r>
                        <a:rPr sz="2400" spc="-10" dirty="0">
                          <a:latin typeface="Carlito"/>
                          <a:cs typeface="Carlito"/>
                        </a:rPr>
                        <a:t>principles  </a:t>
                      </a:r>
                      <a:r>
                        <a:rPr sz="2400" dirty="0">
                          <a:latin typeface="Carlito"/>
                          <a:cs typeface="Carlito"/>
                        </a:rPr>
                        <a:t>and the </a:t>
                      </a:r>
                      <a:r>
                        <a:rPr sz="2400" spc="-5" dirty="0">
                          <a:latin typeface="Carlito"/>
                          <a:cs typeface="Carlito"/>
                        </a:rPr>
                        <a:t>techniques which </a:t>
                      </a:r>
                      <a:r>
                        <a:rPr sz="2400" spc="-10" dirty="0">
                          <a:latin typeface="Carlito"/>
                          <a:cs typeface="Carlito"/>
                        </a:rPr>
                        <a:t>are </a:t>
                      </a:r>
                      <a:r>
                        <a:rPr sz="2400" spc="-5" dirty="0">
                          <a:latin typeface="Carlito"/>
                          <a:cs typeface="Carlito"/>
                        </a:rPr>
                        <a:t>applied in</a:t>
                      </a:r>
                      <a:r>
                        <a:rPr sz="2400" spc="125" dirty="0">
                          <a:latin typeface="Carlito"/>
                          <a:cs typeface="Carlito"/>
                        </a:rPr>
                        <a:t> </a:t>
                      </a:r>
                      <a:r>
                        <a:rPr sz="2400" spc="-10" dirty="0">
                          <a:latin typeface="Carlito"/>
                          <a:cs typeface="Carlito"/>
                        </a:rPr>
                        <a:t>Accounting.</a:t>
                      </a:r>
                      <a:endParaRPr sz="2400" dirty="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8074096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5CC08859-FFCD-4E5F-E09B-E3D2896C5ABE}"/>
              </a:ext>
            </a:extLst>
          </p:cNvPr>
          <p:cNvSpPr txBox="1"/>
          <p:nvPr/>
        </p:nvSpPr>
        <p:spPr>
          <a:xfrm>
            <a:off x="2860964" y="3057344"/>
            <a:ext cx="6220690" cy="1326004"/>
          </a:xfrm>
          <a:prstGeom prst="rect">
            <a:avLst/>
          </a:prstGeom>
          <a:noFill/>
        </p:spPr>
        <p:txBody>
          <a:bodyPr wrap="square">
            <a:spAutoFit/>
          </a:bodyPr>
          <a:lstStyle/>
          <a:p>
            <a:pPr marL="12700" marR="5080">
              <a:lnSpc>
                <a:spcPct val="150000"/>
              </a:lnSpc>
              <a:spcBef>
                <a:spcPts val="105"/>
              </a:spcBef>
            </a:pPr>
            <a:r>
              <a:rPr lang="en-US" sz="2800" b="1" dirty="0">
                <a:solidFill>
                  <a:srgbClr val="813587"/>
                </a:solidFill>
                <a:latin typeface="Roboto"/>
                <a:cs typeface="Roboto"/>
              </a:rPr>
              <a:t>What </a:t>
            </a:r>
            <a:r>
              <a:rPr lang="en-US" sz="2800" b="1" spc="-5" dirty="0">
                <a:solidFill>
                  <a:srgbClr val="813587"/>
                </a:solidFill>
                <a:latin typeface="Roboto"/>
                <a:cs typeface="Roboto"/>
              </a:rPr>
              <a:t>is the </a:t>
            </a:r>
            <a:r>
              <a:rPr lang="en-US" sz="2800" b="1" dirty="0">
                <a:solidFill>
                  <a:srgbClr val="813587"/>
                </a:solidFill>
                <a:latin typeface="Roboto"/>
                <a:cs typeface="Roboto"/>
              </a:rPr>
              <a:t>Difference</a:t>
            </a:r>
            <a:r>
              <a:rPr lang="en-US" sz="2800" b="1" spc="-95" dirty="0">
                <a:solidFill>
                  <a:srgbClr val="813587"/>
                </a:solidFill>
                <a:latin typeface="Roboto"/>
                <a:cs typeface="Roboto"/>
              </a:rPr>
              <a:t> </a:t>
            </a:r>
            <a:r>
              <a:rPr lang="en-US" sz="2800" b="1" spc="-5" dirty="0">
                <a:solidFill>
                  <a:srgbClr val="813587"/>
                </a:solidFill>
                <a:latin typeface="Roboto"/>
                <a:cs typeface="Roboto"/>
              </a:rPr>
              <a:t>Between  </a:t>
            </a:r>
          </a:p>
          <a:p>
            <a:pPr marL="12700" marR="5080">
              <a:lnSpc>
                <a:spcPct val="150000"/>
              </a:lnSpc>
              <a:spcBef>
                <a:spcPts val="105"/>
              </a:spcBef>
            </a:pPr>
            <a:r>
              <a:rPr lang="en-US" sz="2800" b="1" spc="-5" dirty="0">
                <a:solidFill>
                  <a:srgbClr val="813587"/>
                </a:solidFill>
                <a:latin typeface="Roboto"/>
                <a:cs typeface="Roboto"/>
              </a:rPr>
              <a:t>Bookkeeping and</a:t>
            </a:r>
            <a:r>
              <a:rPr lang="en-US" sz="2800" b="1" spc="-45" dirty="0">
                <a:solidFill>
                  <a:srgbClr val="813587"/>
                </a:solidFill>
                <a:latin typeface="Roboto"/>
                <a:cs typeface="Roboto"/>
              </a:rPr>
              <a:t> </a:t>
            </a:r>
            <a:r>
              <a:rPr lang="en-US" sz="2800" b="1" dirty="0">
                <a:solidFill>
                  <a:srgbClr val="813587"/>
                </a:solidFill>
                <a:latin typeface="Roboto"/>
                <a:cs typeface="Roboto"/>
              </a:rPr>
              <a:t>Accounting?</a:t>
            </a:r>
            <a:endParaRPr lang="en-US" sz="2800" dirty="0">
              <a:latin typeface="Roboto"/>
              <a:cs typeface="Roboto"/>
            </a:endParaRPr>
          </a:p>
        </p:txBody>
      </p:sp>
    </p:spTree>
    <p:extLst>
      <p:ext uri="{BB962C8B-B14F-4D97-AF65-F5344CB8AC3E}">
        <p14:creationId xmlns:p14="http://schemas.microsoft.com/office/powerpoint/2010/main" val="39271561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3" name="table">
            <a:extLst>
              <a:ext uri="{FF2B5EF4-FFF2-40B4-BE49-F238E27FC236}">
                <a16:creationId xmlns:a16="http://schemas.microsoft.com/office/drawing/2014/main" id="{A52DA287-30E9-C550-D4FB-C50CFF4FDD84}"/>
              </a:ext>
            </a:extLst>
          </p:cNvPr>
          <p:cNvPicPr>
            <a:picLocks noChangeAspect="1"/>
          </p:cNvPicPr>
          <p:nvPr/>
        </p:nvPicPr>
        <p:blipFill>
          <a:blip r:embed="rId4"/>
          <a:stretch>
            <a:fillRect/>
          </a:stretch>
        </p:blipFill>
        <p:spPr>
          <a:xfrm>
            <a:off x="2371950" y="374073"/>
            <a:ext cx="9515250" cy="6231112"/>
          </a:xfrm>
          <a:prstGeom prst="rect">
            <a:avLst/>
          </a:prstGeom>
        </p:spPr>
      </p:pic>
    </p:spTree>
    <p:extLst>
      <p:ext uri="{BB962C8B-B14F-4D97-AF65-F5344CB8AC3E}">
        <p14:creationId xmlns:p14="http://schemas.microsoft.com/office/powerpoint/2010/main" val="12646790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487FEAF0-38A9-1F69-E023-984D87A3C595}"/>
              </a:ext>
            </a:extLst>
          </p:cNvPr>
          <p:cNvSpPr txBox="1"/>
          <p:nvPr/>
        </p:nvSpPr>
        <p:spPr>
          <a:xfrm>
            <a:off x="2860964" y="3195843"/>
            <a:ext cx="6220690" cy="1077218"/>
          </a:xfrm>
          <a:prstGeom prst="rect">
            <a:avLst/>
          </a:prstGeom>
          <a:noFill/>
        </p:spPr>
        <p:txBody>
          <a:bodyPr wrap="square">
            <a:spAutoFit/>
          </a:bodyPr>
          <a:lstStyle/>
          <a:p>
            <a:pPr marL="12700">
              <a:lnSpc>
                <a:spcPct val="100000"/>
              </a:lnSpc>
              <a:spcBef>
                <a:spcPts val="105"/>
              </a:spcBef>
            </a:pPr>
            <a:r>
              <a:rPr lang="en-US" sz="3200" b="1" dirty="0">
                <a:solidFill>
                  <a:srgbClr val="813587"/>
                </a:solidFill>
                <a:latin typeface="Roboto"/>
                <a:cs typeface="Roboto"/>
              </a:rPr>
              <a:t>What </a:t>
            </a:r>
            <a:r>
              <a:rPr lang="en-US" sz="3200" b="1" spc="-5" dirty="0">
                <a:solidFill>
                  <a:srgbClr val="813587"/>
                </a:solidFill>
                <a:latin typeface="Roboto"/>
                <a:cs typeface="Roboto"/>
              </a:rPr>
              <a:t>are the Advantages </a:t>
            </a:r>
            <a:r>
              <a:rPr lang="en-US" sz="3200" b="1" dirty="0">
                <a:solidFill>
                  <a:srgbClr val="813587"/>
                </a:solidFill>
                <a:latin typeface="Roboto"/>
                <a:cs typeface="Roboto"/>
              </a:rPr>
              <a:t>of</a:t>
            </a:r>
            <a:r>
              <a:rPr lang="en-US" sz="3200" b="1" spc="-20" dirty="0">
                <a:solidFill>
                  <a:srgbClr val="813587"/>
                </a:solidFill>
                <a:latin typeface="Roboto"/>
                <a:cs typeface="Roboto"/>
              </a:rPr>
              <a:t> </a:t>
            </a:r>
            <a:r>
              <a:rPr lang="en-US" sz="3200" b="1" dirty="0">
                <a:solidFill>
                  <a:srgbClr val="813587"/>
                </a:solidFill>
                <a:latin typeface="Roboto"/>
                <a:cs typeface="Roboto"/>
              </a:rPr>
              <a:t>Accounting?</a:t>
            </a:r>
            <a:endParaRPr lang="en-US" sz="3200" dirty="0">
              <a:latin typeface="Roboto"/>
              <a:cs typeface="Roboto"/>
            </a:endParaRPr>
          </a:p>
        </p:txBody>
      </p:sp>
    </p:spTree>
    <p:extLst>
      <p:ext uri="{BB962C8B-B14F-4D97-AF65-F5344CB8AC3E}">
        <p14:creationId xmlns:p14="http://schemas.microsoft.com/office/powerpoint/2010/main" val="37892382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3" name="object 4">
            <a:extLst>
              <a:ext uri="{FF2B5EF4-FFF2-40B4-BE49-F238E27FC236}">
                <a16:creationId xmlns:a16="http://schemas.microsoft.com/office/drawing/2014/main" id="{0C6662DD-A901-9991-4E73-AD46AC21ACB2}"/>
              </a:ext>
            </a:extLst>
          </p:cNvPr>
          <p:cNvSpPr txBox="1"/>
          <p:nvPr/>
        </p:nvSpPr>
        <p:spPr>
          <a:xfrm>
            <a:off x="2447925" y="180109"/>
            <a:ext cx="9522402" cy="6291466"/>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gn="just">
              <a:lnSpc>
                <a:spcPct val="100000"/>
              </a:lnSpc>
              <a:spcBef>
                <a:spcPts val="100"/>
              </a:spcBef>
            </a:pPr>
            <a:r>
              <a:rPr sz="2400" spc="-5" dirty="0">
                <a:solidFill>
                  <a:srgbClr val="813587"/>
                </a:solidFill>
                <a:latin typeface="Roboto"/>
                <a:cs typeface="Roboto"/>
              </a:rPr>
              <a:t>What </a:t>
            </a:r>
            <a:r>
              <a:rPr sz="2400" dirty="0">
                <a:solidFill>
                  <a:srgbClr val="813587"/>
                </a:solidFill>
                <a:latin typeface="Roboto"/>
                <a:cs typeface="Roboto"/>
              </a:rPr>
              <a:t>are </a:t>
            </a:r>
            <a:r>
              <a:rPr sz="2400" spc="-5" dirty="0">
                <a:solidFill>
                  <a:srgbClr val="813587"/>
                </a:solidFill>
                <a:latin typeface="Roboto"/>
                <a:cs typeface="Roboto"/>
              </a:rPr>
              <a:t>the Advantages </a:t>
            </a:r>
            <a:r>
              <a:rPr sz="2400" dirty="0">
                <a:solidFill>
                  <a:srgbClr val="813587"/>
                </a:solidFill>
                <a:latin typeface="Roboto"/>
                <a:cs typeface="Roboto"/>
              </a:rPr>
              <a:t>of</a:t>
            </a:r>
            <a:r>
              <a:rPr sz="2400" spc="-60" dirty="0">
                <a:solidFill>
                  <a:srgbClr val="813587"/>
                </a:solidFill>
                <a:latin typeface="Roboto"/>
                <a:cs typeface="Roboto"/>
              </a:rPr>
              <a:t> </a:t>
            </a:r>
            <a:r>
              <a:rPr sz="2400" spc="-5" dirty="0">
                <a:solidFill>
                  <a:srgbClr val="813587"/>
                </a:solidFill>
                <a:latin typeface="Roboto"/>
                <a:cs typeface="Roboto"/>
              </a:rPr>
              <a:t>Accounting?</a:t>
            </a:r>
            <a:endParaRPr sz="2400" dirty="0">
              <a:latin typeface="Roboto"/>
              <a:cs typeface="Roboto"/>
            </a:endParaRPr>
          </a:p>
          <a:p>
            <a:pPr marL="12700" algn="just">
              <a:lnSpc>
                <a:spcPct val="100000"/>
              </a:lnSpc>
            </a:pPr>
            <a:r>
              <a:rPr sz="2400" dirty="0">
                <a:solidFill>
                  <a:srgbClr val="333333"/>
                </a:solidFill>
                <a:latin typeface="Roboto"/>
                <a:cs typeface="Roboto"/>
              </a:rPr>
              <a:t>The </a:t>
            </a:r>
            <a:r>
              <a:rPr sz="2400" spc="-5" dirty="0">
                <a:solidFill>
                  <a:srgbClr val="333333"/>
                </a:solidFill>
                <a:latin typeface="Roboto"/>
                <a:cs typeface="Roboto"/>
              </a:rPr>
              <a:t>following </a:t>
            </a:r>
            <a:r>
              <a:rPr sz="2400" dirty="0">
                <a:solidFill>
                  <a:srgbClr val="333333"/>
                </a:solidFill>
                <a:latin typeface="Roboto"/>
                <a:cs typeface="Roboto"/>
              </a:rPr>
              <a:t>are </a:t>
            </a:r>
            <a:r>
              <a:rPr sz="2400" spc="-5" dirty="0">
                <a:solidFill>
                  <a:srgbClr val="333333"/>
                </a:solidFill>
                <a:latin typeface="Roboto"/>
                <a:cs typeface="Roboto"/>
              </a:rPr>
              <a:t>the </a:t>
            </a:r>
            <a:r>
              <a:rPr sz="2400" dirty="0">
                <a:solidFill>
                  <a:srgbClr val="333333"/>
                </a:solidFill>
                <a:latin typeface="Roboto"/>
                <a:cs typeface="Roboto"/>
              </a:rPr>
              <a:t>main advantages of</a:t>
            </a:r>
            <a:r>
              <a:rPr sz="2400" spc="-80" dirty="0">
                <a:solidFill>
                  <a:srgbClr val="333333"/>
                </a:solidFill>
                <a:latin typeface="Roboto"/>
                <a:cs typeface="Roboto"/>
              </a:rPr>
              <a:t> </a:t>
            </a:r>
            <a:r>
              <a:rPr sz="2400" spc="-5" dirty="0">
                <a:solidFill>
                  <a:srgbClr val="333333"/>
                </a:solidFill>
                <a:latin typeface="Roboto"/>
                <a:cs typeface="Roboto"/>
              </a:rPr>
              <a:t>accounting:</a:t>
            </a:r>
            <a:endParaRPr lang="en-US" sz="2400" spc="-5" dirty="0">
              <a:solidFill>
                <a:srgbClr val="333333"/>
              </a:solidFill>
              <a:latin typeface="Roboto"/>
              <a:cs typeface="Roboto"/>
            </a:endParaRPr>
          </a:p>
          <a:p>
            <a:pPr marL="12700" algn="just">
              <a:lnSpc>
                <a:spcPct val="100000"/>
              </a:lnSpc>
            </a:pPr>
            <a:endParaRPr sz="2400" dirty="0">
              <a:latin typeface="Roboto"/>
              <a:cs typeface="Roboto"/>
            </a:endParaRPr>
          </a:p>
          <a:p>
            <a:pPr marL="12700" algn="just">
              <a:lnSpc>
                <a:spcPct val="100000"/>
              </a:lnSpc>
            </a:pPr>
            <a:r>
              <a:rPr sz="2400" b="1" spc="-5" dirty="0">
                <a:solidFill>
                  <a:srgbClr val="333333"/>
                </a:solidFill>
                <a:latin typeface="Roboto"/>
                <a:cs typeface="Roboto"/>
              </a:rPr>
              <a:t>1. Provide information </a:t>
            </a:r>
            <a:r>
              <a:rPr sz="2400" b="1" spc="-10" dirty="0">
                <a:solidFill>
                  <a:srgbClr val="333333"/>
                </a:solidFill>
                <a:latin typeface="Roboto"/>
                <a:cs typeface="Roboto"/>
              </a:rPr>
              <a:t>about </a:t>
            </a:r>
            <a:r>
              <a:rPr sz="2400" b="1" spc="-5" dirty="0">
                <a:solidFill>
                  <a:srgbClr val="333333"/>
                </a:solidFill>
                <a:latin typeface="Roboto"/>
                <a:cs typeface="Roboto"/>
              </a:rPr>
              <a:t>financial</a:t>
            </a:r>
            <a:r>
              <a:rPr sz="2400" b="1" spc="35" dirty="0">
                <a:solidFill>
                  <a:srgbClr val="333333"/>
                </a:solidFill>
                <a:latin typeface="Roboto"/>
                <a:cs typeface="Roboto"/>
              </a:rPr>
              <a:t> </a:t>
            </a:r>
            <a:r>
              <a:rPr sz="2400" b="1" spc="-5" dirty="0">
                <a:solidFill>
                  <a:srgbClr val="333333"/>
                </a:solidFill>
                <a:latin typeface="Roboto"/>
                <a:cs typeface="Roboto"/>
              </a:rPr>
              <a:t>performance</a:t>
            </a:r>
            <a:endParaRPr sz="2400" dirty="0">
              <a:latin typeface="Roboto"/>
              <a:cs typeface="Roboto"/>
            </a:endParaRPr>
          </a:p>
          <a:p>
            <a:pPr marL="12700" marR="5080" algn="just">
              <a:lnSpc>
                <a:spcPct val="100000"/>
              </a:lnSpc>
              <a:buSzPct val="94444"/>
              <a:buFont typeface="Arial"/>
              <a:buChar char="•"/>
              <a:tabLst>
                <a:tab pos="93980" algn="l"/>
              </a:tabLst>
            </a:pPr>
            <a:r>
              <a:rPr sz="2400" spc="-5" dirty="0">
                <a:solidFill>
                  <a:srgbClr val="333333"/>
                </a:solidFill>
                <a:latin typeface="Roboto"/>
                <a:cs typeface="Roboto"/>
              </a:rPr>
              <a:t>Accounting </a:t>
            </a:r>
            <a:r>
              <a:rPr sz="2400" dirty="0">
                <a:solidFill>
                  <a:srgbClr val="333333"/>
                </a:solidFill>
                <a:latin typeface="Roboto"/>
                <a:cs typeface="Roboto"/>
              </a:rPr>
              <a:t>provides factual </a:t>
            </a:r>
            <a:r>
              <a:rPr sz="2400" spc="-5" dirty="0">
                <a:solidFill>
                  <a:srgbClr val="333333"/>
                </a:solidFill>
                <a:latin typeface="Roboto"/>
                <a:cs typeface="Roboto"/>
              </a:rPr>
              <a:t>information </a:t>
            </a:r>
            <a:r>
              <a:rPr sz="2400" dirty="0">
                <a:solidFill>
                  <a:srgbClr val="333333"/>
                </a:solidFill>
                <a:latin typeface="Roboto"/>
                <a:cs typeface="Roboto"/>
              </a:rPr>
              <a:t>about </a:t>
            </a:r>
            <a:r>
              <a:rPr sz="2400" spc="-5" dirty="0">
                <a:solidFill>
                  <a:srgbClr val="333333"/>
                </a:solidFill>
                <a:latin typeface="Roboto"/>
                <a:cs typeface="Roboto"/>
              </a:rPr>
              <a:t>financial </a:t>
            </a:r>
            <a:r>
              <a:rPr sz="2400" dirty="0">
                <a:solidFill>
                  <a:srgbClr val="333333"/>
                </a:solidFill>
                <a:latin typeface="Roboto"/>
                <a:cs typeface="Roboto"/>
              </a:rPr>
              <a:t>performance during a  </a:t>
            </a:r>
            <a:r>
              <a:rPr sz="2400" spc="-5" dirty="0">
                <a:solidFill>
                  <a:srgbClr val="333333"/>
                </a:solidFill>
                <a:latin typeface="Roboto"/>
                <a:cs typeface="Roboto"/>
              </a:rPr>
              <a:t>given </a:t>
            </a:r>
            <a:r>
              <a:rPr sz="2400" dirty="0">
                <a:solidFill>
                  <a:srgbClr val="333333"/>
                </a:solidFill>
                <a:latin typeface="Roboto"/>
                <a:cs typeface="Roboto"/>
              </a:rPr>
              <a:t>period of</a:t>
            </a:r>
            <a:r>
              <a:rPr sz="2400" spc="-5" dirty="0">
                <a:solidFill>
                  <a:srgbClr val="333333"/>
                </a:solidFill>
                <a:latin typeface="Roboto"/>
                <a:cs typeface="Roboto"/>
              </a:rPr>
              <a:t> time</a:t>
            </a:r>
            <a:endParaRPr sz="2400" dirty="0">
              <a:latin typeface="Roboto"/>
              <a:cs typeface="Roboto"/>
            </a:endParaRPr>
          </a:p>
          <a:p>
            <a:pPr marL="12700" marR="390525" algn="just">
              <a:lnSpc>
                <a:spcPct val="100000"/>
              </a:lnSpc>
              <a:buSzPct val="94444"/>
              <a:buFont typeface="Arial"/>
              <a:buChar char="•"/>
              <a:tabLst>
                <a:tab pos="93980" algn="l"/>
              </a:tabLst>
            </a:pPr>
            <a:r>
              <a:rPr sz="2400" dirty="0">
                <a:solidFill>
                  <a:srgbClr val="333333"/>
                </a:solidFill>
                <a:latin typeface="Roboto"/>
                <a:cs typeface="Roboto"/>
              </a:rPr>
              <a:t>Like, </a:t>
            </a:r>
            <a:r>
              <a:rPr sz="2400" spc="-5" dirty="0">
                <a:solidFill>
                  <a:srgbClr val="333333"/>
                </a:solidFill>
                <a:latin typeface="Roboto"/>
                <a:cs typeface="Roboto"/>
              </a:rPr>
              <a:t>profit </a:t>
            </a:r>
            <a:r>
              <a:rPr sz="2400" dirty="0">
                <a:solidFill>
                  <a:srgbClr val="333333"/>
                </a:solidFill>
                <a:latin typeface="Roboto"/>
                <a:cs typeface="Roboto"/>
              </a:rPr>
              <a:t>earned or </a:t>
            </a:r>
            <a:r>
              <a:rPr sz="2400" spc="-5" dirty="0">
                <a:solidFill>
                  <a:srgbClr val="333333"/>
                </a:solidFill>
                <a:latin typeface="Roboto"/>
                <a:cs typeface="Roboto"/>
              </a:rPr>
              <a:t>loss incurred </a:t>
            </a:r>
            <a:r>
              <a:rPr sz="2400" dirty="0">
                <a:solidFill>
                  <a:srgbClr val="333333"/>
                </a:solidFill>
                <a:latin typeface="Roboto"/>
                <a:cs typeface="Roboto"/>
              </a:rPr>
              <a:t>over a </a:t>
            </a:r>
            <a:r>
              <a:rPr sz="2400" spc="-5" dirty="0">
                <a:solidFill>
                  <a:srgbClr val="333333"/>
                </a:solidFill>
                <a:latin typeface="Roboto"/>
                <a:cs typeface="Roboto"/>
              </a:rPr>
              <a:t>period </a:t>
            </a:r>
            <a:r>
              <a:rPr sz="2400" dirty="0">
                <a:solidFill>
                  <a:srgbClr val="333333"/>
                </a:solidFill>
                <a:latin typeface="Roboto"/>
                <a:cs typeface="Roboto"/>
              </a:rPr>
              <a:t>and </a:t>
            </a:r>
            <a:r>
              <a:rPr sz="2400" spc="-5" dirty="0">
                <a:solidFill>
                  <a:srgbClr val="333333"/>
                </a:solidFill>
                <a:latin typeface="Roboto"/>
                <a:cs typeface="Roboto"/>
              </a:rPr>
              <a:t>financial </a:t>
            </a:r>
            <a:r>
              <a:rPr sz="2400" spc="-10" dirty="0">
                <a:solidFill>
                  <a:srgbClr val="333333"/>
                </a:solidFill>
                <a:latin typeface="Roboto"/>
                <a:cs typeface="Roboto"/>
              </a:rPr>
              <a:t>position </a:t>
            </a:r>
            <a:r>
              <a:rPr sz="2400" dirty="0">
                <a:solidFill>
                  <a:srgbClr val="333333"/>
                </a:solidFill>
                <a:latin typeface="Roboto"/>
                <a:cs typeface="Roboto"/>
              </a:rPr>
              <a:t>at a  </a:t>
            </a:r>
            <a:r>
              <a:rPr sz="2400" spc="-5" dirty="0">
                <a:solidFill>
                  <a:srgbClr val="333333"/>
                </a:solidFill>
                <a:latin typeface="Roboto"/>
                <a:cs typeface="Roboto"/>
              </a:rPr>
              <a:t>particular </a:t>
            </a:r>
            <a:r>
              <a:rPr sz="2400" dirty="0">
                <a:solidFill>
                  <a:srgbClr val="333333"/>
                </a:solidFill>
                <a:latin typeface="Roboto"/>
                <a:cs typeface="Roboto"/>
              </a:rPr>
              <a:t>point of</a:t>
            </a:r>
            <a:r>
              <a:rPr sz="2400" spc="-5" dirty="0">
                <a:solidFill>
                  <a:srgbClr val="333333"/>
                </a:solidFill>
                <a:latin typeface="Roboto"/>
                <a:cs typeface="Roboto"/>
              </a:rPr>
              <a:t> time.</a:t>
            </a:r>
            <a:endParaRPr lang="en-US" sz="2400" spc="-5" dirty="0">
              <a:solidFill>
                <a:srgbClr val="333333"/>
              </a:solidFill>
              <a:latin typeface="Roboto"/>
              <a:cs typeface="Roboto"/>
            </a:endParaRPr>
          </a:p>
          <a:p>
            <a:pPr marL="12700" marR="390525" algn="just">
              <a:lnSpc>
                <a:spcPct val="100000"/>
              </a:lnSpc>
              <a:buSzPct val="94444"/>
              <a:buFont typeface="Arial"/>
              <a:buChar char="•"/>
              <a:tabLst>
                <a:tab pos="93980" algn="l"/>
              </a:tabLst>
            </a:pPr>
            <a:endParaRPr sz="2400" dirty="0">
              <a:latin typeface="Roboto"/>
              <a:cs typeface="Roboto"/>
            </a:endParaRPr>
          </a:p>
          <a:p>
            <a:pPr marL="12700" algn="just">
              <a:lnSpc>
                <a:spcPct val="100000"/>
              </a:lnSpc>
            </a:pPr>
            <a:r>
              <a:rPr sz="2400" b="1" dirty="0">
                <a:solidFill>
                  <a:srgbClr val="333333"/>
                </a:solidFill>
                <a:latin typeface="Roboto"/>
                <a:cs typeface="Roboto"/>
              </a:rPr>
              <a:t>2. </a:t>
            </a:r>
            <a:r>
              <a:rPr sz="2400" b="1" spc="-5" dirty="0">
                <a:solidFill>
                  <a:srgbClr val="333333"/>
                </a:solidFill>
                <a:latin typeface="Roboto"/>
                <a:cs typeface="Roboto"/>
              </a:rPr>
              <a:t>Provide assistance </a:t>
            </a:r>
            <a:r>
              <a:rPr sz="2400" b="1" dirty="0">
                <a:solidFill>
                  <a:srgbClr val="333333"/>
                </a:solidFill>
                <a:latin typeface="Roboto"/>
                <a:cs typeface="Roboto"/>
              </a:rPr>
              <a:t>to</a:t>
            </a:r>
            <a:r>
              <a:rPr sz="2400" b="1" spc="5" dirty="0">
                <a:solidFill>
                  <a:srgbClr val="333333"/>
                </a:solidFill>
                <a:latin typeface="Roboto"/>
                <a:cs typeface="Roboto"/>
              </a:rPr>
              <a:t> </a:t>
            </a:r>
            <a:r>
              <a:rPr sz="2400" b="1" spc="-5" dirty="0">
                <a:solidFill>
                  <a:srgbClr val="333333"/>
                </a:solidFill>
                <a:latin typeface="Roboto"/>
                <a:cs typeface="Roboto"/>
              </a:rPr>
              <a:t>management</a:t>
            </a:r>
            <a:endParaRPr sz="2400" dirty="0">
              <a:latin typeface="Roboto"/>
              <a:cs typeface="Roboto"/>
            </a:endParaRPr>
          </a:p>
          <a:p>
            <a:pPr marL="12700" marR="153670" algn="just">
              <a:lnSpc>
                <a:spcPct val="100000"/>
              </a:lnSpc>
              <a:spcBef>
                <a:spcPts val="5"/>
              </a:spcBef>
              <a:buSzPct val="94444"/>
              <a:buFont typeface="Arial"/>
              <a:buChar char="•"/>
              <a:tabLst>
                <a:tab pos="93980" algn="l"/>
              </a:tabLst>
            </a:pPr>
            <a:r>
              <a:rPr sz="2400" spc="-5" dirty="0">
                <a:solidFill>
                  <a:srgbClr val="333333"/>
                </a:solidFill>
                <a:latin typeface="Roboto"/>
                <a:cs typeface="Roboto"/>
              </a:rPr>
              <a:t>Accounting helps management in business planning, decision </a:t>
            </a:r>
            <a:r>
              <a:rPr sz="2400" dirty="0">
                <a:solidFill>
                  <a:srgbClr val="333333"/>
                </a:solidFill>
                <a:latin typeface="Roboto"/>
                <a:cs typeface="Roboto"/>
              </a:rPr>
              <a:t>making and </a:t>
            </a:r>
            <a:r>
              <a:rPr sz="2400" spc="-5" dirty="0">
                <a:solidFill>
                  <a:srgbClr val="333333"/>
                </a:solidFill>
                <a:latin typeface="Roboto"/>
                <a:cs typeface="Roboto"/>
              </a:rPr>
              <a:t>in  exercising</a:t>
            </a:r>
            <a:r>
              <a:rPr sz="2400" spc="-10" dirty="0">
                <a:solidFill>
                  <a:srgbClr val="333333"/>
                </a:solidFill>
                <a:latin typeface="Roboto"/>
                <a:cs typeface="Roboto"/>
              </a:rPr>
              <a:t> </a:t>
            </a:r>
            <a:r>
              <a:rPr sz="2400" spc="-5" dirty="0">
                <a:solidFill>
                  <a:srgbClr val="333333"/>
                </a:solidFill>
                <a:latin typeface="Roboto"/>
                <a:cs typeface="Roboto"/>
              </a:rPr>
              <a:t>control.</a:t>
            </a:r>
            <a:endParaRPr sz="2400" dirty="0">
              <a:latin typeface="Roboto"/>
              <a:cs typeface="Roboto"/>
            </a:endParaRPr>
          </a:p>
          <a:p>
            <a:pPr marL="93345" indent="-81280" algn="just">
              <a:lnSpc>
                <a:spcPct val="100000"/>
              </a:lnSpc>
              <a:buSzPct val="94444"/>
              <a:buFont typeface="Arial"/>
              <a:buChar char="•"/>
              <a:tabLst>
                <a:tab pos="93980" algn="l"/>
              </a:tabLst>
            </a:pPr>
            <a:r>
              <a:rPr sz="2400" dirty="0">
                <a:solidFill>
                  <a:srgbClr val="333333"/>
                </a:solidFill>
                <a:latin typeface="Roboto"/>
                <a:cs typeface="Roboto"/>
              </a:rPr>
              <a:t>For </a:t>
            </a:r>
            <a:r>
              <a:rPr sz="2400" spc="-5" dirty="0">
                <a:solidFill>
                  <a:srgbClr val="333333"/>
                </a:solidFill>
                <a:latin typeface="Roboto"/>
                <a:cs typeface="Roboto"/>
              </a:rPr>
              <a:t>this, it </a:t>
            </a:r>
            <a:r>
              <a:rPr sz="2400" dirty="0">
                <a:solidFill>
                  <a:srgbClr val="333333"/>
                </a:solidFill>
                <a:latin typeface="Roboto"/>
                <a:cs typeface="Roboto"/>
              </a:rPr>
              <a:t>provides </a:t>
            </a:r>
            <a:r>
              <a:rPr sz="2400" spc="-5" dirty="0">
                <a:solidFill>
                  <a:srgbClr val="333333"/>
                </a:solidFill>
                <a:latin typeface="Roboto"/>
                <a:cs typeface="Roboto"/>
              </a:rPr>
              <a:t>financial information in the </a:t>
            </a:r>
            <a:r>
              <a:rPr sz="2400" dirty="0">
                <a:solidFill>
                  <a:srgbClr val="333333"/>
                </a:solidFill>
                <a:latin typeface="Roboto"/>
                <a:cs typeface="Roboto"/>
              </a:rPr>
              <a:t>form of</a:t>
            </a:r>
            <a:r>
              <a:rPr sz="2400" spc="-15" dirty="0">
                <a:solidFill>
                  <a:srgbClr val="333333"/>
                </a:solidFill>
                <a:latin typeface="Roboto"/>
                <a:cs typeface="Roboto"/>
              </a:rPr>
              <a:t> </a:t>
            </a:r>
            <a:r>
              <a:rPr sz="2400" dirty="0">
                <a:solidFill>
                  <a:srgbClr val="333333"/>
                </a:solidFill>
                <a:latin typeface="Roboto"/>
                <a:cs typeface="Roboto"/>
              </a:rPr>
              <a:t>reports.</a:t>
            </a:r>
            <a:endParaRPr lang="en-US" sz="2400" dirty="0">
              <a:solidFill>
                <a:srgbClr val="333333"/>
              </a:solidFill>
              <a:latin typeface="Roboto"/>
              <a:cs typeface="Roboto"/>
            </a:endParaRPr>
          </a:p>
          <a:p>
            <a:pPr marL="93345" indent="-81280" algn="just">
              <a:lnSpc>
                <a:spcPct val="100000"/>
              </a:lnSpc>
              <a:buSzPct val="94444"/>
              <a:buFont typeface="Arial"/>
              <a:buChar char="•"/>
              <a:tabLst>
                <a:tab pos="93980" algn="l"/>
              </a:tabLst>
            </a:pPr>
            <a:endParaRPr sz="2400" dirty="0">
              <a:latin typeface="Roboto"/>
              <a:cs typeface="Roboto"/>
            </a:endParaRPr>
          </a:p>
          <a:p>
            <a:pPr marL="12700" algn="just">
              <a:lnSpc>
                <a:spcPct val="100000"/>
              </a:lnSpc>
            </a:pPr>
            <a:r>
              <a:rPr sz="2400" b="1" spc="-5" dirty="0">
                <a:solidFill>
                  <a:srgbClr val="333333"/>
                </a:solidFill>
                <a:latin typeface="Roboto"/>
                <a:cs typeface="Roboto"/>
              </a:rPr>
              <a:t>3. Facilitates comparative</a:t>
            </a:r>
            <a:r>
              <a:rPr sz="2400" b="1" spc="15" dirty="0">
                <a:solidFill>
                  <a:srgbClr val="333333"/>
                </a:solidFill>
                <a:latin typeface="Roboto"/>
                <a:cs typeface="Roboto"/>
              </a:rPr>
              <a:t> </a:t>
            </a:r>
            <a:r>
              <a:rPr sz="2400" b="1" spc="-5" dirty="0">
                <a:solidFill>
                  <a:srgbClr val="333333"/>
                </a:solidFill>
                <a:latin typeface="Roboto"/>
                <a:cs typeface="Roboto"/>
              </a:rPr>
              <a:t>study</a:t>
            </a:r>
            <a:endParaRPr sz="2400" dirty="0">
              <a:latin typeface="Roboto"/>
              <a:cs typeface="Roboto"/>
            </a:endParaRPr>
          </a:p>
          <a:p>
            <a:pPr marL="93345" indent="-81280" algn="just">
              <a:lnSpc>
                <a:spcPct val="100000"/>
              </a:lnSpc>
              <a:buSzPct val="94444"/>
              <a:buFont typeface="Arial"/>
              <a:buChar char="•"/>
              <a:tabLst>
                <a:tab pos="93980" algn="l"/>
              </a:tabLst>
            </a:pPr>
            <a:r>
              <a:rPr sz="2400" spc="-5" dirty="0">
                <a:solidFill>
                  <a:srgbClr val="333333"/>
                </a:solidFill>
                <a:latin typeface="Roboto"/>
                <a:cs typeface="Roboto"/>
              </a:rPr>
              <a:t>By keeping systematic </a:t>
            </a:r>
            <a:r>
              <a:rPr sz="2400" dirty="0">
                <a:solidFill>
                  <a:srgbClr val="333333"/>
                </a:solidFill>
                <a:latin typeface="Roboto"/>
                <a:cs typeface="Roboto"/>
              </a:rPr>
              <a:t>records and preparation </a:t>
            </a:r>
            <a:r>
              <a:rPr sz="2400" spc="-5" dirty="0">
                <a:solidFill>
                  <a:srgbClr val="333333"/>
                </a:solidFill>
                <a:latin typeface="Roboto"/>
                <a:cs typeface="Roboto"/>
              </a:rPr>
              <a:t>of </a:t>
            </a:r>
            <a:r>
              <a:rPr sz="2400" dirty="0">
                <a:solidFill>
                  <a:srgbClr val="333333"/>
                </a:solidFill>
                <a:latin typeface="Roboto"/>
                <a:cs typeface="Roboto"/>
              </a:rPr>
              <a:t>reports at regular</a:t>
            </a:r>
            <a:r>
              <a:rPr sz="2400" spc="-75" dirty="0">
                <a:solidFill>
                  <a:srgbClr val="333333"/>
                </a:solidFill>
                <a:latin typeface="Roboto"/>
                <a:cs typeface="Roboto"/>
              </a:rPr>
              <a:t> </a:t>
            </a:r>
            <a:r>
              <a:rPr sz="2400" spc="-5" dirty="0">
                <a:solidFill>
                  <a:srgbClr val="333333"/>
                </a:solidFill>
                <a:latin typeface="Roboto"/>
                <a:cs typeface="Roboto"/>
              </a:rPr>
              <a:t>intervals</a:t>
            </a:r>
            <a:r>
              <a:rPr lang="en-US" sz="2400" spc="-5" dirty="0">
                <a:solidFill>
                  <a:srgbClr val="333333"/>
                </a:solidFill>
                <a:latin typeface="Roboto"/>
                <a:cs typeface="Roboto"/>
              </a:rPr>
              <a:t> </a:t>
            </a:r>
            <a:r>
              <a:rPr sz="2400" spc="-5" dirty="0">
                <a:solidFill>
                  <a:srgbClr val="333333"/>
                </a:solidFill>
                <a:latin typeface="Roboto"/>
                <a:cs typeface="Roboto"/>
              </a:rPr>
              <a:t>,</a:t>
            </a:r>
            <a:r>
              <a:rPr lang="en-US" sz="2400" spc="-5" dirty="0">
                <a:solidFill>
                  <a:srgbClr val="333333"/>
                </a:solidFill>
                <a:latin typeface="Roboto"/>
                <a:cs typeface="Roboto"/>
              </a:rPr>
              <a:t> </a:t>
            </a:r>
            <a:r>
              <a:rPr sz="2400" spc="-5" dirty="0">
                <a:solidFill>
                  <a:srgbClr val="333333"/>
                </a:solidFill>
                <a:latin typeface="Roboto"/>
                <a:cs typeface="Roboto"/>
              </a:rPr>
              <a:t>accounting </a:t>
            </a:r>
            <a:r>
              <a:rPr sz="2400" dirty="0">
                <a:solidFill>
                  <a:srgbClr val="333333"/>
                </a:solidFill>
                <a:latin typeface="Roboto"/>
                <a:cs typeface="Roboto"/>
              </a:rPr>
              <a:t>helps </a:t>
            </a:r>
            <a:r>
              <a:rPr sz="2400" spc="-5" dirty="0">
                <a:solidFill>
                  <a:srgbClr val="333333"/>
                </a:solidFill>
                <a:latin typeface="Roboto"/>
                <a:cs typeface="Roboto"/>
              </a:rPr>
              <a:t>in making </a:t>
            </a:r>
            <a:r>
              <a:rPr sz="2400" dirty="0">
                <a:solidFill>
                  <a:srgbClr val="333333"/>
                </a:solidFill>
                <a:latin typeface="Roboto"/>
                <a:cs typeface="Roboto"/>
              </a:rPr>
              <a:t>a</a:t>
            </a:r>
            <a:r>
              <a:rPr sz="2400" spc="-30" dirty="0">
                <a:solidFill>
                  <a:srgbClr val="333333"/>
                </a:solidFill>
                <a:latin typeface="Roboto"/>
                <a:cs typeface="Roboto"/>
              </a:rPr>
              <a:t> </a:t>
            </a:r>
            <a:r>
              <a:rPr sz="2400" dirty="0">
                <a:solidFill>
                  <a:srgbClr val="333333"/>
                </a:solidFill>
                <a:latin typeface="Roboto"/>
                <a:cs typeface="Roboto"/>
              </a:rPr>
              <a:t>comparison.</a:t>
            </a:r>
            <a:endParaRPr sz="2400" dirty="0">
              <a:latin typeface="Roboto"/>
              <a:cs typeface="Roboto"/>
            </a:endParaRPr>
          </a:p>
        </p:txBody>
      </p:sp>
    </p:spTree>
    <p:extLst>
      <p:ext uri="{BB962C8B-B14F-4D97-AF65-F5344CB8AC3E}">
        <p14:creationId xmlns:p14="http://schemas.microsoft.com/office/powerpoint/2010/main" val="31923748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573D79BA-7F69-CB80-EF54-C70BA4EF6805}"/>
              </a:ext>
            </a:extLst>
          </p:cNvPr>
          <p:cNvSpPr txBox="1"/>
          <p:nvPr/>
        </p:nvSpPr>
        <p:spPr>
          <a:xfrm>
            <a:off x="2244435" y="803564"/>
            <a:ext cx="9712037" cy="4832092"/>
          </a:xfrm>
          <a:prstGeom prst="rect">
            <a:avLst/>
          </a:prstGeom>
          <a:noFill/>
        </p:spPr>
        <p:txBody>
          <a:bodyPr wrap="square">
            <a:spAutoFit/>
          </a:bodyPr>
          <a:lstStyle/>
          <a:p>
            <a:pPr marL="12700">
              <a:lnSpc>
                <a:spcPct val="100000"/>
              </a:lnSpc>
            </a:pPr>
            <a:r>
              <a:rPr lang="en-US" sz="2800" b="1" spc="-5" dirty="0">
                <a:solidFill>
                  <a:srgbClr val="333333"/>
                </a:solidFill>
                <a:latin typeface="Roboto"/>
                <a:cs typeface="Roboto"/>
              </a:rPr>
              <a:t>4. </a:t>
            </a:r>
            <a:r>
              <a:rPr lang="en-US" sz="2800" b="1" spc="-10" dirty="0">
                <a:solidFill>
                  <a:srgbClr val="333333"/>
                </a:solidFill>
                <a:latin typeface="Roboto"/>
                <a:cs typeface="Roboto"/>
              </a:rPr>
              <a:t>Helps </a:t>
            </a:r>
            <a:r>
              <a:rPr lang="en-US" sz="2800" b="1" dirty="0">
                <a:solidFill>
                  <a:srgbClr val="333333"/>
                </a:solidFill>
                <a:latin typeface="Roboto"/>
                <a:cs typeface="Roboto"/>
              </a:rPr>
              <a:t>in </a:t>
            </a:r>
            <a:r>
              <a:rPr lang="en-US" sz="2800" b="1" spc="-5" dirty="0">
                <a:solidFill>
                  <a:srgbClr val="333333"/>
                </a:solidFill>
                <a:latin typeface="Roboto"/>
                <a:cs typeface="Roboto"/>
              </a:rPr>
              <a:t>settlement of tax</a:t>
            </a:r>
            <a:r>
              <a:rPr lang="en-US" sz="2800" b="1" spc="40" dirty="0">
                <a:solidFill>
                  <a:srgbClr val="333333"/>
                </a:solidFill>
                <a:latin typeface="Roboto"/>
                <a:cs typeface="Roboto"/>
              </a:rPr>
              <a:t> </a:t>
            </a:r>
            <a:r>
              <a:rPr lang="en-US" sz="2800" b="1" spc="-5" dirty="0">
                <a:solidFill>
                  <a:srgbClr val="333333"/>
                </a:solidFill>
                <a:latin typeface="Roboto"/>
                <a:cs typeface="Roboto"/>
              </a:rPr>
              <a:t>liability</a:t>
            </a:r>
            <a:endParaRPr lang="en-US" sz="2800" dirty="0">
              <a:latin typeface="Roboto"/>
              <a:cs typeface="Roboto"/>
            </a:endParaRPr>
          </a:p>
          <a:p>
            <a:pPr marL="12700" marR="5080">
              <a:lnSpc>
                <a:spcPct val="100000"/>
              </a:lnSpc>
              <a:buSzPct val="94444"/>
              <a:buFont typeface="Arial"/>
              <a:buChar char="•"/>
              <a:tabLst>
                <a:tab pos="93980" algn="l"/>
              </a:tabLst>
            </a:pPr>
            <a:r>
              <a:rPr lang="en-US" sz="2800" spc="-5" dirty="0">
                <a:solidFill>
                  <a:srgbClr val="333333"/>
                </a:solidFill>
                <a:latin typeface="Roboto"/>
                <a:cs typeface="Roboto"/>
              </a:rPr>
              <a:t>Systematic accounting </a:t>
            </a:r>
            <a:r>
              <a:rPr lang="en-US" sz="2800" dirty="0">
                <a:solidFill>
                  <a:srgbClr val="333333"/>
                </a:solidFill>
                <a:latin typeface="Roboto"/>
                <a:cs typeface="Roboto"/>
              </a:rPr>
              <a:t>records </a:t>
            </a:r>
            <a:r>
              <a:rPr lang="en-US" sz="2800" spc="-5" dirty="0">
                <a:solidFill>
                  <a:srgbClr val="333333"/>
                </a:solidFill>
                <a:latin typeface="Roboto"/>
                <a:cs typeface="Roboto"/>
              </a:rPr>
              <a:t>help in settlement </a:t>
            </a:r>
            <a:r>
              <a:rPr lang="en-US" sz="2800" dirty="0">
                <a:solidFill>
                  <a:srgbClr val="333333"/>
                </a:solidFill>
                <a:latin typeface="Roboto"/>
                <a:cs typeface="Roboto"/>
              </a:rPr>
              <a:t>of </a:t>
            </a:r>
            <a:r>
              <a:rPr lang="en-US" sz="2800" spc="-5" dirty="0">
                <a:solidFill>
                  <a:srgbClr val="333333"/>
                </a:solidFill>
                <a:latin typeface="Roboto"/>
                <a:cs typeface="Roboto"/>
              </a:rPr>
              <a:t>various tax </a:t>
            </a:r>
            <a:r>
              <a:rPr lang="en-US" sz="2800" spc="-10" dirty="0">
                <a:solidFill>
                  <a:srgbClr val="333333"/>
                </a:solidFill>
                <a:latin typeface="Roboto"/>
                <a:cs typeface="Roboto"/>
              </a:rPr>
              <a:t>liabilities.  </a:t>
            </a:r>
            <a:r>
              <a:rPr lang="en-US" sz="2800" dirty="0">
                <a:solidFill>
                  <a:srgbClr val="333333"/>
                </a:solidFill>
                <a:latin typeface="Roboto"/>
                <a:cs typeface="Roboto"/>
              </a:rPr>
              <a:t>Such as – Income Tax, </a:t>
            </a:r>
            <a:r>
              <a:rPr lang="en-US" sz="2800" spc="-5" dirty="0">
                <a:solidFill>
                  <a:srgbClr val="333333"/>
                </a:solidFill>
                <a:latin typeface="Roboto"/>
                <a:cs typeface="Roboto"/>
              </a:rPr>
              <a:t>GST,</a:t>
            </a:r>
            <a:r>
              <a:rPr lang="en-US" sz="2800" spc="-70" dirty="0">
                <a:solidFill>
                  <a:srgbClr val="333333"/>
                </a:solidFill>
                <a:latin typeface="Roboto"/>
                <a:cs typeface="Roboto"/>
              </a:rPr>
              <a:t> </a:t>
            </a:r>
            <a:r>
              <a:rPr lang="en-US" sz="2800" spc="-5" dirty="0">
                <a:solidFill>
                  <a:srgbClr val="333333"/>
                </a:solidFill>
                <a:latin typeface="Roboto"/>
                <a:cs typeface="Roboto"/>
              </a:rPr>
              <a:t>etc.</a:t>
            </a:r>
          </a:p>
          <a:p>
            <a:pPr marL="12700" marR="5080">
              <a:lnSpc>
                <a:spcPct val="100000"/>
              </a:lnSpc>
              <a:buSzPct val="94444"/>
              <a:buFont typeface="Arial"/>
              <a:buChar char="•"/>
              <a:tabLst>
                <a:tab pos="93980" algn="l"/>
              </a:tabLst>
            </a:pPr>
            <a:endParaRPr lang="en-US" sz="2800" dirty="0">
              <a:latin typeface="Roboto"/>
              <a:cs typeface="Roboto"/>
            </a:endParaRPr>
          </a:p>
          <a:p>
            <a:pPr marL="12700">
              <a:lnSpc>
                <a:spcPct val="100000"/>
              </a:lnSpc>
            </a:pPr>
            <a:r>
              <a:rPr lang="en-US" sz="2800" b="1" spc="-5" dirty="0">
                <a:solidFill>
                  <a:srgbClr val="333333"/>
                </a:solidFill>
                <a:latin typeface="Roboto"/>
                <a:cs typeface="Roboto"/>
              </a:rPr>
              <a:t>5. </a:t>
            </a:r>
            <a:r>
              <a:rPr lang="en-US" sz="2800" b="1" spc="-10" dirty="0">
                <a:solidFill>
                  <a:srgbClr val="333333"/>
                </a:solidFill>
                <a:latin typeface="Roboto"/>
                <a:cs typeface="Roboto"/>
              </a:rPr>
              <a:t>Helpful </a:t>
            </a:r>
            <a:r>
              <a:rPr lang="en-US" sz="2800" b="1" dirty="0">
                <a:solidFill>
                  <a:srgbClr val="333333"/>
                </a:solidFill>
                <a:latin typeface="Roboto"/>
                <a:cs typeface="Roboto"/>
              </a:rPr>
              <a:t>in </a:t>
            </a:r>
            <a:r>
              <a:rPr lang="en-US" sz="2800" b="1" spc="-5" dirty="0">
                <a:solidFill>
                  <a:srgbClr val="333333"/>
                </a:solidFill>
                <a:latin typeface="Roboto"/>
                <a:cs typeface="Roboto"/>
              </a:rPr>
              <a:t>raising</a:t>
            </a:r>
            <a:r>
              <a:rPr lang="en-US" sz="2800" b="1" spc="20" dirty="0">
                <a:solidFill>
                  <a:srgbClr val="333333"/>
                </a:solidFill>
                <a:latin typeface="Roboto"/>
                <a:cs typeface="Roboto"/>
              </a:rPr>
              <a:t> </a:t>
            </a:r>
            <a:r>
              <a:rPr lang="en-US" sz="2800" b="1" spc="-5" dirty="0">
                <a:solidFill>
                  <a:srgbClr val="333333"/>
                </a:solidFill>
                <a:latin typeface="Roboto"/>
                <a:cs typeface="Roboto"/>
              </a:rPr>
              <a:t>loan</a:t>
            </a:r>
            <a:endParaRPr lang="en-US" sz="2800" dirty="0">
              <a:latin typeface="Roboto"/>
              <a:cs typeface="Roboto"/>
            </a:endParaRPr>
          </a:p>
          <a:p>
            <a:pPr marL="93345" indent="-81280">
              <a:lnSpc>
                <a:spcPct val="100000"/>
              </a:lnSpc>
              <a:buSzPct val="94444"/>
              <a:buFont typeface="Arial"/>
              <a:buChar char="•"/>
              <a:tabLst>
                <a:tab pos="93980" algn="l"/>
              </a:tabLst>
            </a:pPr>
            <a:r>
              <a:rPr lang="en-US" sz="2800" spc="-5" dirty="0">
                <a:solidFill>
                  <a:srgbClr val="333333"/>
                </a:solidFill>
                <a:latin typeface="Roboto"/>
                <a:cs typeface="Roboto"/>
              </a:rPr>
              <a:t>Banks </a:t>
            </a:r>
            <a:r>
              <a:rPr lang="en-US" sz="2800" dirty="0">
                <a:solidFill>
                  <a:srgbClr val="333333"/>
                </a:solidFill>
                <a:latin typeface="Roboto"/>
                <a:cs typeface="Roboto"/>
              </a:rPr>
              <a:t>and </a:t>
            </a:r>
            <a:r>
              <a:rPr lang="en-US" sz="2800" spc="-5" dirty="0">
                <a:solidFill>
                  <a:srgbClr val="333333"/>
                </a:solidFill>
                <a:latin typeface="Roboto"/>
                <a:cs typeface="Roboto"/>
              </a:rPr>
              <a:t>Financial Institutions </a:t>
            </a:r>
            <a:r>
              <a:rPr lang="en-US" sz="2800" dirty="0">
                <a:solidFill>
                  <a:srgbClr val="333333"/>
                </a:solidFill>
                <a:latin typeface="Roboto"/>
                <a:cs typeface="Roboto"/>
              </a:rPr>
              <a:t>grant a </a:t>
            </a:r>
            <a:r>
              <a:rPr lang="en-US" sz="2800" spc="-5" dirty="0">
                <a:solidFill>
                  <a:srgbClr val="333333"/>
                </a:solidFill>
                <a:latin typeface="Roboto"/>
                <a:cs typeface="Roboto"/>
              </a:rPr>
              <a:t>loan to the firm </a:t>
            </a:r>
            <a:r>
              <a:rPr lang="en-US" sz="2800" dirty="0">
                <a:solidFill>
                  <a:srgbClr val="333333"/>
                </a:solidFill>
                <a:latin typeface="Roboto"/>
                <a:cs typeface="Roboto"/>
              </a:rPr>
              <a:t>on </a:t>
            </a:r>
            <a:r>
              <a:rPr lang="en-US" sz="2800" spc="-5" dirty="0">
                <a:solidFill>
                  <a:srgbClr val="333333"/>
                </a:solidFill>
                <a:latin typeface="Roboto"/>
                <a:cs typeface="Roboto"/>
              </a:rPr>
              <a:t>the basis</a:t>
            </a:r>
            <a:r>
              <a:rPr lang="en-US" sz="2800" spc="20" dirty="0">
                <a:solidFill>
                  <a:srgbClr val="333333"/>
                </a:solidFill>
                <a:latin typeface="Roboto"/>
                <a:cs typeface="Roboto"/>
              </a:rPr>
              <a:t> </a:t>
            </a:r>
            <a:r>
              <a:rPr lang="en-US" sz="2800" dirty="0">
                <a:solidFill>
                  <a:srgbClr val="333333"/>
                </a:solidFill>
                <a:latin typeface="Roboto"/>
                <a:cs typeface="Roboto"/>
              </a:rPr>
              <a:t>of</a:t>
            </a:r>
            <a:r>
              <a:rPr lang="en-US" sz="2800" dirty="0">
                <a:latin typeface="Roboto"/>
                <a:cs typeface="Roboto"/>
              </a:rPr>
              <a:t> </a:t>
            </a:r>
            <a:r>
              <a:rPr lang="en-US" sz="2800" spc="-5" dirty="0">
                <a:solidFill>
                  <a:srgbClr val="333333"/>
                </a:solidFill>
                <a:latin typeface="Roboto"/>
                <a:cs typeface="Roboto"/>
              </a:rPr>
              <a:t>appraisal of the financial statement of the</a:t>
            </a:r>
            <a:r>
              <a:rPr lang="en-US" sz="2800" spc="-55" dirty="0">
                <a:solidFill>
                  <a:srgbClr val="333333"/>
                </a:solidFill>
                <a:latin typeface="Roboto"/>
                <a:cs typeface="Roboto"/>
              </a:rPr>
              <a:t> </a:t>
            </a:r>
            <a:r>
              <a:rPr lang="en-US" sz="2800" spc="-5" dirty="0">
                <a:solidFill>
                  <a:srgbClr val="333333"/>
                </a:solidFill>
                <a:latin typeface="Roboto"/>
                <a:cs typeface="Roboto"/>
              </a:rPr>
              <a:t>firm.</a:t>
            </a:r>
          </a:p>
          <a:p>
            <a:pPr marL="93345" indent="-81280">
              <a:lnSpc>
                <a:spcPct val="100000"/>
              </a:lnSpc>
              <a:buSzPct val="94444"/>
              <a:buFont typeface="Arial"/>
              <a:buChar char="•"/>
              <a:tabLst>
                <a:tab pos="93980" algn="l"/>
              </a:tabLst>
            </a:pPr>
            <a:endParaRPr lang="en-US" sz="2800" dirty="0">
              <a:latin typeface="Roboto"/>
              <a:cs typeface="Roboto"/>
            </a:endParaRPr>
          </a:p>
          <a:p>
            <a:pPr marL="12700">
              <a:lnSpc>
                <a:spcPct val="100000"/>
              </a:lnSpc>
              <a:spcBef>
                <a:spcPts val="5"/>
              </a:spcBef>
            </a:pPr>
            <a:r>
              <a:rPr lang="en-US" sz="2800" b="1" spc="-5" dirty="0">
                <a:solidFill>
                  <a:srgbClr val="333333"/>
                </a:solidFill>
                <a:latin typeface="Roboto"/>
                <a:cs typeface="Roboto"/>
              </a:rPr>
              <a:t>6. </a:t>
            </a:r>
            <a:r>
              <a:rPr lang="en-US" sz="2800" b="1" spc="-10" dirty="0">
                <a:solidFill>
                  <a:srgbClr val="333333"/>
                </a:solidFill>
                <a:latin typeface="Roboto"/>
                <a:cs typeface="Roboto"/>
              </a:rPr>
              <a:t>Helpful </a:t>
            </a:r>
            <a:r>
              <a:rPr lang="en-US" sz="2800" b="1" dirty="0">
                <a:solidFill>
                  <a:srgbClr val="333333"/>
                </a:solidFill>
                <a:latin typeface="Roboto"/>
                <a:cs typeface="Roboto"/>
              </a:rPr>
              <a:t>in </a:t>
            </a:r>
            <a:r>
              <a:rPr lang="en-US" sz="2800" b="1" spc="-5" dirty="0">
                <a:solidFill>
                  <a:srgbClr val="333333"/>
                </a:solidFill>
                <a:latin typeface="Roboto"/>
                <a:cs typeface="Roboto"/>
              </a:rPr>
              <a:t>decision</a:t>
            </a:r>
            <a:r>
              <a:rPr lang="en-US" sz="2800" b="1" spc="30" dirty="0">
                <a:solidFill>
                  <a:srgbClr val="333333"/>
                </a:solidFill>
                <a:latin typeface="Roboto"/>
                <a:cs typeface="Roboto"/>
              </a:rPr>
              <a:t> </a:t>
            </a:r>
            <a:r>
              <a:rPr lang="en-US" sz="2800" b="1" spc="-10" dirty="0">
                <a:solidFill>
                  <a:srgbClr val="333333"/>
                </a:solidFill>
                <a:latin typeface="Roboto"/>
                <a:cs typeface="Roboto"/>
              </a:rPr>
              <a:t>making</a:t>
            </a:r>
            <a:endParaRPr lang="en-US" sz="2800" dirty="0">
              <a:latin typeface="Roboto"/>
              <a:cs typeface="Roboto"/>
            </a:endParaRPr>
          </a:p>
          <a:p>
            <a:pPr marL="12700" marR="395605">
              <a:lnSpc>
                <a:spcPct val="100000"/>
              </a:lnSpc>
              <a:buSzPct val="94444"/>
              <a:buFont typeface="Arial"/>
              <a:buChar char="•"/>
              <a:tabLst>
                <a:tab pos="93980" algn="l"/>
              </a:tabLst>
            </a:pPr>
            <a:r>
              <a:rPr lang="en-US" sz="2800" spc="-5" dirty="0">
                <a:solidFill>
                  <a:srgbClr val="333333"/>
                </a:solidFill>
                <a:latin typeface="Roboto"/>
                <a:cs typeface="Roboto"/>
              </a:rPr>
              <a:t>Accounting </a:t>
            </a:r>
            <a:r>
              <a:rPr lang="en-US" sz="2800" dirty="0">
                <a:solidFill>
                  <a:srgbClr val="333333"/>
                </a:solidFill>
                <a:latin typeface="Roboto"/>
                <a:cs typeface="Roboto"/>
              </a:rPr>
              <a:t>provides </a:t>
            </a:r>
            <a:r>
              <a:rPr lang="en-US" sz="2800" spc="-5" dirty="0">
                <a:solidFill>
                  <a:srgbClr val="333333"/>
                </a:solidFill>
                <a:latin typeface="Roboto"/>
                <a:cs typeface="Roboto"/>
              </a:rPr>
              <a:t>useful information to the management </a:t>
            </a:r>
            <a:r>
              <a:rPr lang="en-US" sz="2800" dirty="0">
                <a:solidFill>
                  <a:srgbClr val="333333"/>
                </a:solidFill>
                <a:latin typeface="Roboto"/>
                <a:cs typeface="Roboto"/>
              </a:rPr>
              <a:t>for </a:t>
            </a:r>
            <a:r>
              <a:rPr lang="en-US" sz="2800" spc="-5" dirty="0">
                <a:solidFill>
                  <a:srgbClr val="333333"/>
                </a:solidFill>
                <a:latin typeface="Roboto"/>
                <a:cs typeface="Roboto"/>
              </a:rPr>
              <a:t>taking  decisions.</a:t>
            </a:r>
            <a:endParaRPr lang="en-US" sz="2800" dirty="0">
              <a:latin typeface="Roboto"/>
              <a:cs typeface="Roboto"/>
            </a:endParaRPr>
          </a:p>
        </p:txBody>
      </p:sp>
    </p:spTree>
    <p:extLst>
      <p:ext uri="{BB962C8B-B14F-4D97-AF65-F5344CB8AC3E}">
        <p14:creationId xmlns:p14="http://schemas.microsoft.com/office/powerpoint/2010/main" val="27286529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E05BA0CF-A852-B24A-4B0A-80CEFD6ECD69}"/>
              </a:ext>
            </a:extLst>
          </p:cNvPr>
          <p:cNvSpPr txBox="1"/>
          <p:nvPr/>
        </p:nvSpPr>
        <p:spPr>
          <a:xfrm>
            <a:off x="2985655" y="3190257"/>
            <a:ext cx="6220690" cy="1200329"/>
          </a:xfrm>
          <a:prstGeom prst="rect">
            <a:avLst/>
          </a:prstGeom>
          <a:noFill/>
        </p:spPr>
        <p:txBody>
          <a:bodyPr wrap="square">
            <a:spAutoFit/>
          </a:bodyPr>
          <a:lstStyle/>
          <a:p>
            <a:pPr marL="12700">
              <a:lnSpc>
                <a:spcPct val="100000"/>
              </a:lnSpc>
              <a:spcBef>
                <a:spcPts val="105"/>
              </a:spcBef>
            </a:pPr>
            <a:r>
              <a:rPr lang="en-US" sz="3600" b="1" dirty="0">
                <a:solidFill>
                  <a:srgbClr val="813587"/>
                </a:solidFill>
                <a:latin typeface="Roboto"/>
                <a:cs typeface="Roboto"/>
              </a:rPr>
              <a:t>What Are </a:t>
            </a:r>
            <a:r>
              <a:rPr lang="en-US" sz="3600" b="1" spc="-5" dirty="0">
                <a:solidFill>
                  <a:srgbClr val="813587"/>
                </a:solidFill>
                <a:latin typeface="Roboto"/>
                <a:cs typeface="Roboto"/>
              </a:rPr>
              <a:t>the Limitations of</a:t>
            </a:r>
            <a:r>
              <a:rPr lang="en-US" sz="3600" b="1" spc="5" dirty="0">
                <a:solidFill>
                  <a:srgbClr val="813587"/>
                </a:solidFill>
                <a:latin typeface="Roboto"/>
                <a:cs typeface="Roboto"/>
              </a:rPr>
              <a:t> </a:t>
            </a:r>
            <a:r>
              <a:rPr lang="en-US" sz="3600" b="1" spc="-5" dirty="0">
                <a:solidFill>
                  <a:srgbClr val="813587"/>
                </a:solidFill>
                <a:latin typeface="Roboto"/>
                <a:cs typeface="Roboto"/>
              </a:rPr>
              <a:t>Accounting?</a:t>
            </a:r>
            <a:endParaRPr lang="en-US" sz="3600" dirty="0">
              <a:latin typeface="Roboto"/>
              <a:cs typeface="Roboto"/>
            </a:endParaRPr>
          </a:p>
        </p:txBody>
      </p:sp>
    </p:spTree>
    <p:extLst>
      <p:ext uri="{BB962C8B-B14F-4D97-AF65-F5344CB8AC3E}">
        <p14:creationId xmlns:p14="http://schemas.microsoft.com/office/powerpoint/2010/main" val="20049386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B1248757-68C7-943E-2D48-636A5AE3BF4D}"/>
              </a:ext>
            </a:extLst>
          </p:cNvPr>
          <p:cNvSpPr txBox="1"/>
          <p:nvPr/>
        </p:nvSpPr>
        <p:spPr>
          <a:xfrm>
            <a:off x="2202872" y="564354"/>
            <a:ext cx="9989127" cy="5632311"/>
          </a:xfrm>
          <a:prstGeom prst="rect">
            <a:avLst/>
          </a:prstGeom>
          <a:noFill/>
        </p:spPr>
        <p:txBody>
          <a:bodyPr wrap="square">
            <a:spAutoFit/>
          </a:bodyPr>
          <a:lstStyle/>
          <a:p>
            <a:pPr marL="12700" marR="3578860">
              <a:lnSpc>
                <a:spcPct val="100000"/>
              </a:lnSpc>
              <a:spcBef>
                <a:spcPts val="100"/>
              </a:spcBef>
            </a:pPr>
            <a:r>
              <a:rPr lang="en-US" sz="2400" spc="-5" dirty="0">
                <a:solidFill>
                  <a:srgbClr val="813587"/>
                </a:solidFill>
                <a:latin typeface="Roboto"/>
                <a:cs typeface="Roboto"/>
              </a:rPr>
              <a:t>What Are the </a:t>
            </a:r>
            <a:r>
              <a:rPr lang="en-US" sz="2400" dirty="0">
                <a:solidFill>
                  <a:srgbClr val="813587"/>
                </a:solidFill>
                <a:latin typeface="Roboto"/>
                <a:cs typeface="Roboto"/>
              </a:rPr>
              <a:t>Limitations </a:t>
            </a:r>
            <a:r>
              <a:rPr lang="en-US" sz="2400" spc="-5" dirty="0">
                <a:solidFill>
                  <a:srgbClr val="813587"/>
                </a:solidFill>
                <a:latin typeface="Roboto"/>
                <a:cs typeface="Roboto"/>
              </a:rPr>
              <a:t>of Accounting?  </a:t>
            </a:r>
            <a:r>
              <a:rPr lang="en-US" sz="2400" spc="-5" dirty="0">
                <a:solidFill>
                  <a:srgbClr val="333333"/>
                </a:solidFill>
                <a:latin typeface="Roboto"/>
                <a:cs typeface="Roboto"/>
              </a:rPr>
              <a:t>Following </a:t>
            </a:r>
            <a:r>
              <a:rPr lang="en-US" sz="2400" dirty="0">
                <a:solidFill>
                  <a:srgbClr val="333333"/>
                </a:solidFill>
                <a:latin typeface="Roboto"/>
                <a:cs typeface="Roboto"/>
              </a:rPr>
              <a:t>are </a:t>
            </a:r>
            <a:r>
              <a:rPr lang="en-US" sz="2400" spc="-5" dirty="0">
                <a:solidFill>
                  <a:srgbClr val="333333"/>
                </a:solidFill>
                <a:latin typeface="Roboto"/>
                <a:cs typeface="Roboto"/>
              </a:rPr>
              <a:t>the limitations </a:t>
            </a:r>
            <a:r>
              <a:rPr lang="en-US" sz="2400" dirty="0">
                <a:solidFill>
                  <a:srgbClr val="333333"/>
                </a:solidFill>
                <a:latin typeface="Roboto"/>
                <a:cs typeface="Roboto"/>
              </a:rPr>
              <a:t>of</a:t>
            </a:r>
            <a:r>
              <a:rPr lang="en-US" sz="2400" spc="-60" dirty="0">
                <a:solidFill>
                  <a:srgbClr val="333333"/>
                </a:solidFill>
                <a:latin typeface="Roboto"/>
                <a:cs typeface="Roboto"/>
              </a:rPr>
              <a:t> </a:t>
            </a:r>
            <a:r>
              <a:rPr lang="en-US" sz="2400" spc="-5" dirty="0">
                <a:solidFill>
                  <a:srgbClr val="333333"/>
                </a:solidFill>
                <a:latin typeface="Roboto"/>
                <a:cs typeface="Roboto"/>
              </a:rPr>
              <a:t>accounting:</a:t>
            </a:r>
            <a:endParaRPr lang="en-US" sz="2400" dirty="0">
              <a:latin typeface="Roboto"/>
              <a:cs typeface="Roboto"/>
            </a:endParaRPr>
          </a:p>
          <a:p>
            <a:pPr marL="12700" marR="262890">
              <a:lnSpc>
                <a:spcPct val="100000"/>
              </a:lnSpc>
              <a:buSzPct val="94444"/>
              <a:buFont typeface="Arial"/>
              <a:buChar char="•"/>
              <a:tabLst>
                <a:tab pos="93980" algn="l"/>
              </a:tabLst>
            </a:pPr>
            <a:r>
              <a:rPr lang="en-US" sz="2400" b="1" spc="-5" dirty="0">
                <a:solidFill>
                  <a:srgbClr val="333333"/>
                </a:solidFill>
                <a:latin typeface="Roboto"/>
                <a:cs typeface="Roboto"/>
              </a:rPr>
              <a:t>Accounting is not precise</a:t>
            </a:r>
            <a:r>
              <a:rPr lang="en-US" sz="2400" spc="-5" dirty="0">
                <a:solidFill>
                  <a:srgbClr val="333333"/>
                </a:solidFill>
                <a:latin typeface="Roboto"/>
                <a:cs typeface="Roboto"/>
              </a:rPr>
              <a:t>: Accounting is </a:t>
            </a:r>
            <a:r>
              <a:rPr lang="en-US" sz="2400" dirty="0">
                <a:solidFill>
                  <a:srgbClr val="333333"/>
                </a:solidFill>
                <a:latin typeface="Roboto"/>
                <a:cs typeface="Roboto"/>
              </a:rPr>
              <a:t>not </a:t>
            </a:r>
            <a:r>
              <a:rPr lang="en-US" sz="2400" spc="-5" dirty="0">
                <a:solidFill>
                  <a:srgbClr val="333333"/>
                </a:solidFill>
                <a:latin typeface="Roboto"/>
                <a:cs typeface="Roboto"/>
              </a:rPr>
              <a:t>completely </a:t>
            </a:r>
            <a:r>
              <a:rPr lang="en-US" sz="2400" dirty="0">
                <a:solidFill>
                  <a:srgbClr val="333333"/>
                </a:solidFill>
                <a:latin typeface="Roboto"/>
                <a:cs typeface="Roboto"/>
              </a:rPr>
              <a:t>free from </a:t>
            </a:r>
            <a:r>
              <a:rPr lang="en-US" sz="2400" spc="-5" dirty="0">
                <a:solidFill>
                  <a:srgbClr val="333333"/>
                </a:solidFill>
                <a:latin typeface="Roboto"/>
                <a:cs typeface="Roboto"/>
              </a:rPr>
              <a:t>personal  bias </a:t>
            </a:r>
            <a:r>
              <a:rPr lang="en-US" sz="2400" dirty="0">
                <a:solidFill>
                  <a:srgbClr val="333333"/>
                </a:solidFill>
                <a:latin typeface="Roboto"/>
                <a:cs typeface="Roboto"/>
              </a:rPr>
              <a:t>or</a:t>
            </a:r>
            <a:r>
              <a:rPr lang="en-US" sz="2400" spc="5" dirty="0">
                <a:solidFill>
                  <a:srgbClr val="333333"/>
                </a:solidFill>
                <a:latin typeface="Roboto"/>
                <a:cs typeface="Roboto"/>
              </a:rPr>
              <a:t> </a:t>
            </a:r>
            <a:r>
              <a:rPr lang="en-US" sz="2400" spc="-5" dirty="0">
                <a:solidFill>
                  <a:srgbClr val="333333"/>
                </a:solidFill>
                <a:latin typeface="Roboto"/>
                <a:cs typeface="Roboto"/>
              </a:rPr>
              <a:t>judgment.</a:t>
            </a:r>
            <a:endParaRPr lang="en-US" sz="2400" dirty="0">
              <a:latin typeface="Roboto"/>
              <a:cs typeface="Roboto"/>
            </a:endParaRPr>
          </a:p>
          <a:p>
            <a:pPr marL="12700" marR="5080">
              <a:lnSpc>
                <a:spcPct val="100000"/>
              </a:lnSpc>
              <a:buSzPct val="94444"/>
              <a:buFont typeface="Arial"/>
              <a:buChar char="•"/>
              <a:tabLst>
                <a:tab pos="93980" algn="l"/>
              </a:tabLst>
            </a:pPr>
            <a:r>
              <a:rPr lang="en-US" sz="2400" b="1" spc="-5" dirty="0">
                <a:solidFill>
                  <a:srgbClr val="333333"/>
                </a:solidFill>
                <a:latin typeface="Roboto"/>
                <a:cs typeface="Roboto"/>
              </a:rPr>
              <a:t>Accounting is </a:t>
            </a:r>
            <a:r>
              <a:rPr lang="en-US" sz="2400" b="1" spc="-10" dirty="0">
                <a:solidFill>
                  <a:srgbClr val="333333"/>
                </a:solidFill>
                <a:latin typeface="Roboto"/>
                <a:cs typeface="Roboto"/>
              </a:rPr>
              <a:t>done </a:t>
            </a:r>
            <a:r>
              <a:rPr lang="en-US" sz="2400" b="1" spc="-5" dirty="0">
                <a:solidFill>
                  <a:srgbClr val="333333"/>
                </a:solidFill>
                <a:latin typeface="Roboto"/>
                <a:cs typeface="Roboto"/>
              </a:rPr>
              <a:t>on historic values </a:t>
            </a:r>
            <a:r>
              <a:rPr lang="en-US" sz="2400" b="1" dirty="0">
                <a:solidFill>
                  <a:srgbClr val="333333"/>
                </a:solidFill>
                <a:latin typeface="Roboto"/>
                <a:cs typeface="Roboto"/>
              </a:rPr>
              <a:t>of </a:t>
            </a:r>
            <a:r>
              <a:rPr lang="en-US" sz="2400" b="1" spc="-10" dirty="0">
                <a:solidFill>
                  <a:srgbClr val="333333"/>
                </a:solidFill>
                <a:latin typeface="Roboto"/>
                <a:cs typeface="Roboto"/>
              </a:rPr>
              <a:t>assets: </a:t>
            </a:r>
            <a:r>
              <a:rPr lang="en-US" sz="2400" spc="-5" dirty="0">
                <a:solidFill>
                  <a:srgbClr val="333333"/>
                </a:solidFill>
                <a:latin typeface="Roboto"/>
                <a:cs typeface="Roboto"/>
              </a:rPr>
              <a:t>Accounting </a:t>
            </a:r>
            <a:r>
              <a:rPr lang="en-US" sz="2400" dirty="0">
                <a:solidFill>
                  <a:srgbClr val="333333"/>
                </a:solidFill>
                <a:latin typeface="Roboto"/>
                <a:cs typeface="Roboto"/>
              </a:rPr>
              <a:t>records assets  at </a:t>
            </a:r>
            <a:r>
              <a:rPr lang="en-US" sz="2400" spc="-5" dirty="0">
                <a:solidFill>
                  <a:srgbClr val="333333"/>
                </a:solidFill>
                <a:latin typeface="Roboto"/>
                <a:cs typeface="Roboto"/>
              </a:rPr>
              <a:t>their historical cost less depreciation. </a:t>
            </a:r>
            <a:r>
              <a:rPr lang="en-US" sz="2400" dirty="0">
                <a:solidFill>
                  <a:srgbClr val="333333"/>
                </a:solidFill>
                <a:latin typeface="Roboto"/>
                <a:cs typeface="Roboto"/>
              </a:rPr>
              <a:t>It does not </a:t>
            </a:r>
            <a:r>
              <a:rPr lang="en-US" sz="2400" spc="-5" dirty="0">
                <a:solidFill>
                  <a:srgbClr val="333333"/>
                </a:solidFill>
                <a:latin typeface="Roboto"/>
                <a:cs typeface="Roboto"/>
              </a:rPr>
              <a:t>reflect their current </a:t>
            </a:r>
            <a:r>
              <a:rPr lang="en-US" sz="2400" dirty="0">
                <a:solidFill>
                  <a:srgbClr val="333333"/>
                </a:solidFill>
                <a:latin typeface="Roboto"/>
                <a:cs typeface="Roboto"/>
              </a:rPr>
              <a:t>market  </a:t>
            </a:r>
            <a:r>
              <a:rPr lang="en-US" sz="2400" spc="-5" dirty="0">
                <a:solidFill>
                  <a:srgbClr val="333333"/>
                </a:solidFill>
                <a:latin typeface="Roboto"/>
                <a:cs typeface="Roboto"/>
              </a:rPr>
              <a:t>value.</a:t>
            </a:r>
            <a:endParaRPr lang="en-US" sz="2400" dirty="0">
              <a:latin typeface="Roboto"/>
              <a:cs typeface="Roboto"/>
            </a:endParaRPr>
          </a:p>
          <a:p>
            <a:pPr marL="12700" marR="19050">
              <a:lnSpc>
                <a:spcPct val="100000"/>
              </a:lnSpc>
              <a:buSzPct val="94444"/>
              <a:buFont typeface="Arial"/>
              <a:buChar char="•"/>
              <a:tabLst>
                <a:tab pos="93980" algn="l"/>
              </a:tabLst>
            </a:pPr>
            <a:r>
              <a:rPr lang="en-US" sz="2400" b="1" spc="-5" dirty="0">
                <a:solidFill>
                  <a:srgbClr val="333333"/>
                </a:solidFill>
                <a:latin typeface="Roboto"/>
                <a:cs typeface="Roboto"/>
              </a:rPr>
              <a:t>Ignore the effect of </a:t>
            </a:r>
            <a:r>
              <a:rPr lang="en-US" sz="2400" b="1" spc="-10" dirty="0">
                <a:solidFill>
                  <a:srgbClr val="333333"/>
                </a:solidFill>
                <a:latin typeface="Roboto"/>
                <a:cs typeface="Roboto"/>
              </a:rPr>
              <a:t>price </a:t>
            </a:r>
            <a:r>
              <a:rPr lang="en-US" sz="2400" b="1" spc="-5" dirty="0">
                <a:solidFill>
                  <a:srgbClr val="333333"/>
                </a:solidFill>
                <a:latin typeface="Roboto"/>
                <a:cs typeface="Roboto"/>
              </a:rPr>
              <a:t>level </a:t>
            </a:r>
            <a:r>
              <a:rPr lang="en-US" sz="2400" b="1" spc="-10" dirty="0">
                <a:solidFill>
                  <a:srgbClr val="333333"/>
                </a:solidFill>
                <a:latin typeface="Roboto"/>
                <a:cs typeface="Roboto"/>
              </a:rPr>
              <a:t>changes: </a:t>
            </a:r>
            <a:r>
              <a:rPr lang="en-US" sz="2400" spc="-5" dirty="0">
                <a:solidFill>
                  <a:srgbClr val="333333"/>
                </a:solidFill>
                <a:latin typeface="Roboto"/>
                <a:cs typeface="Roboto"/>
              </a:rPr>
              <a:t>Accounting statements </a:t>
            </a:r>
            <a:r>
              <a:rPr lang="en-US" sz="2400" dirty="0">
                <a:solidFill>
                  <a:srgbClr val="333333"/>
                </a:solidFill>
                <a:latin typeface="Roboto"/>
                <a:cs typeface="Roboto"/>
              </a:rPr>
              <a:t>are prepared  at </a:t>
            </a:r>
            <a:r>
              <a:rPr lang="en-US" sz="2400" spc="-5" dirty="0">
                <a:solidFill>
                  <a:srgbClr val="333333"/>
                </a:solidFill>
                <a:latin typeface="Roboto"/>
                <a:cs typeface="Roboto"/>
              </a:rPr>
              <a:t>historical cost. </a:t>
            </a:r>
            <a:r>
              <a:rPr lang="en-US" sz="2400" dirty="0">
                <a:solidFill>
                  <a:srgbClr val="333333"/>
                </a:solidFill>
                <a:latin typeface="Roboto"/>
                <a:cs typeface="Roboto"/>
              </a:rPr>
              <a:t>So </a:t>
            </a:r>
            <a:r>
              <a:rPr lang="en-US" sz="2400" spc="-5" dirty="0">
                <a:solidFill>
                  <a:srgbClr val="333333"/>
                </a:solidFill>
                <a:latin typeface="Roboto"/>
                <a:cs typeface="Roboto"/>
              </a:rPr>
              <a:t>changes in the value </a:t>
            </a:r>
            <a:r>
              <a:rPr lang="en-US" sz="2400" dirty="0">
                <a:solidFill>
                  <a:srgbClr val="333333"/>
                </a:solidFill>
                <a:latin typeface="Roboto"/>
                <a:cs typeface="Roboto"/>
              </a:rPr>
              <a:t>of money are</a:t>
            </a:r>
            <a:r>
              <a:rPr lang="en-US" sz="2400" spc="-105" dirty="0">
                <a:solidFill>
                  <a:srgbClr val="333333"/>
                </a:solidFill>
                <a:latin typeface="Roboto"/>
                <a:cs typeface="Roboto"/>
              </a:rPr>
              <a:t> </a:t>
            </a:r>
            <a:r>
              <a:rPr lang="en-US" sz="2400" spc="-5" dirty="0">
                <a:solidFill>
                  <a:srgbClr val="333333"/>
                </a:solidFill>
                <a:latin typeface="Roboto"/>
                <a:cs typeface="Roboto"/>
              </a:rPr>
              <a:t>ignored.</a:t>
            </a:r>
            <a:endParaRPr lang="en-US" sz="2400" dirty="0">
              <a:latin typeface="Roboto"/>
              <a:cs typeface="Roboto"/>
            </a:endParaRPr>
          </a:p>
          <a:p>
            <a:pPr marL="93345" indent="-81280">
              <a:lnSpc>
                <a:spcPct val="100000"/>
              </a:lnSpc>
              <a:buSzPct val="94444"/>
              <a:buFont typeface="Arial"/>
              <a:buChar char="•"/>
              <a:tabLst>
                <a:tab pos="93980" algn="l"/>
              </a:tabLst>
            </a:pPr>
            <a:r>
              <a:rPr lang="en-US" sz="2400" b="1" spc="-5" dirty="0">
                <a:solidFill>
                  <a:srgbClr val="333333"/>
                </a:solidFill>
                <a:latin typeface="Roboto"/>
                <a:cs typeface="Roboto"/>
              </a:rPr>
              <a:t>Ignore the qualitative information:</a:t>
            </a:r>
            <a:r>
              <a:rPr lang="en-US" sz="2400" b="1" spc="-5" dirty="0">
                <a:solidFill>
                  <a:srgbClr val="0462C1"/>
                </a:solidFill>
                <a:latin typeface="Roboto"/>
                <a:cs typeface="Roboto"/>
              </a:rPr>
              <a:t> </a:t>
            </a:r>
            <a:r>
              <a:rPr lang="en-US" sz="2400" u="sng" spc="-5" dirty="0">
                <a:solidFill>
                  <a:srgbClr val="0462C1"/>
                </a:solidFill>
                <a:uFill>
                  <a:solidFill>
                    <a:srgbClr val="0462C1"/>
                  </a:solidFill>
                </a:uFill>
                <a:latin typeface="Roboto"/>
                <a:cs typeface="Roboto"/>
                <a:hlinkClick r:id="rId4"/>
              </a:rPr>
              <a:t>Accounting </a:t>
            </a:r>
            <a:r>
              <a:rPr lang="en-US" sz="2400" u="sng" dirty="0">
                <a:solidFill>
                  <a:srgbClr val="0462C1"/>
                </a:solidFill>
                <a:uFill>
                  <a:solidFill>
                    <a:srgbClr val="0462C1"/>
                  </a:solidFill>
                </a:uFill>
                <a:latin typeface="Roboto"/>
                <a:cs typeface="Roboto"/>
                <a:hlinkClick r:id="rId4"/>
              </a:rPr>
              <a:t>records</a:t>
            </a:r>
            <a:r>
              <a:rPr lang="en-US" sz="2400" dirty="0">
                <a:solidFill>
                  <a:srgbClr val="0462C1"/>
                </a:solidFill>
                <a:latin typeface="Roboto"/>
                <a:cs typeface="Roboto"/>
                <a:hlinkClick r:id="rId4"/>
              </a:rPr>
              <a:t> </a:t>
            </a:r>
            <a:r>
              <a:rPr lang="en-US" sz="2400" spc="-5" dirty="0">
                <a:solidFill>
                  <a:srgbClr val="333333"/>
                </a:solidFill>
                <a:latin typeface="Roboto"/>
                <a:cs typeface="Roboto"/>
              </a:rPr>
              <a:t>only</a:t>
            </a:r>
            <a:r>
              <a:rPr lang="en-US" sz="2400" spc="30" dirty="0">
                <a:solidFill>
                  <a:srgbClr val="333333"/>
                </a:solidFill>
                <a:latin typeface="Roboto"/>
                <a:cs typeface="Roboto"/>
              </a:rPr>
              <a:t> </a:t>
            </a:r>
            <a:r>
              <a:rPr lang="en-US" sz="2400" spc="-5" dirty="0">
                <a:solidFill>
                  <a:srgbClr val="333333"/>
                </a:solidFill>
                <a:latin typeface="Roboto"/>
                <a:cs typeface="Roboto"/>
              </a:rPr>
              <a:t>monetary</a:t>
            </a:r>
            <a:endParaRPr lang="en-US" sz="2400" dirty="0">
              <a:latin typeface="Roboto"/>
              <a:cs typeface="Roboto"/>
            </a:endParaRPr>
          </a:p>
          <a:p>
            <a:pPr marL="12700">
              <a:lnSpc>
                <a:spcPct val="100000"/>
              </a:lnSpc>
            </a:pPr>
            <a:r>
              <a:rPr lang="en-US" sz="2400" spc="-5" dirty="0">
                <a:solidFill>
                  <a:srgbClr val="333333"/>
                </a:solidFill>
                <a:latin typeface="Roboto"/>
                <a:cs typeface="Roboto"/>
              </a:rPr>
              <a:t>transactions. </a:t>
            </a:r>
            <a:r>
              <a:rPr lang="en-US" sz="2400" dirty="0">
                <a:solidFill>
                  <a:srgbClr val="333333"/>
                </a:solidFill>
                <a:latin typeface="Roboto"/>
                <a:cs typeface="Roboto"/>
              </a:rPr>
              <a:t>It ignores </a:t>
            </a:r>
            <a:r>
              <a:rPr lang="en-US" sz="2400" spc="-5" dirty="0">
                <a:solidFill>
                  <a:srgbClr val="333333"/>
                </a:solidFill>
                <a:latin typeface="Roboto"/>
                <a:cs typeface="Roboto"/>
              </a:rPr>
              <a:t>the qualitative</a:t>
            </a:r>
            <a:r>
              <a:rPr lang="en-US" sz="2400" spc="-50" dirty="0">
                <a:solidFill>
                  <a:srgbClr val="333333"/>
                </a:solidFill>
                <a:latin typeface="Roboto"/>
                <a:cs typeface="Roboto"/>
              </a:rPr>
              <a:t> </a:t>
            </a:r>
            <a:r>
              <a:rPr lang="en-US" sz="2400" spc="-5" dirty="0">
                <a:solidFill>
                  <a:srgbClr val="333333"/>
                </a:solidFill>
                <a:latin typeface="Roboto"/>
                <a:cs typeface="Roboto"/>
              </a:rPr>
              <a:t>aspects.</a:t>
            </a:r>
            <a:endParaRPr lang="en-US" sz="2400" dirty="0">
              <a:latin typeface="Roboto"/>
              <a:cs typeface="Roboto"/>
            </a:endParaRPr>
          </a:p>
          <a:p>
            <a:pPr marL="12700" marR="462915">
              <a:lnSpc>
                <a:spcPct val="100000"/>
              </a:lnSpc>
              <a:spcBef>
                <a:spcPts val="5"/>
              </a:spcBef>
              <a:buSzPct val="94444"/>
              <a:buFont typeface="Arial"/>
              <a:buChar char="•"/>
              <a:tabLst>
                <a:tab pos="93980" algn="l"/>
              </a:tabLst>
            </a:pPr>
            <a:r>
              <a:rPr lang="en-US" sz="2400" b="1" spc="-5" dirty="0">
                <a:solidFill>
                  <a:srgbClr val="333333"/>
                </a:solidFill>
                <a:latin typeface="Roboto"/>
                <a:cs typeface="Roboto"/>
              </a:rPr>
              <a:t>Affected by window </a:t>
            </a:r>
            <a:r>
              <a:rPr lang="en-US" sz="2400" b="1" spc="-10" dirty="0">
                <a:solidFill>
                  <a:srgbClr val="333333"/>
                </a:solidFill>
                <a:latin typeface="Roboto"/>
                <a:cs typeface="Roboto"/>
              </a:rPr>
              <a:t>dressing: </a:t>
            </a:r>
            <a:r>
              <a:rPr lang="en-US" sz="2400" spc="-5" dirty="0">
                <a:solidFill>
                  <a:srgbClr val="333333"/>
                </a:solidFill>
                <a:latin typeface="Roboto"/>
                <a:cs typeface="Roboto"/>
              </a:rPr>
              <a:t>Window dressing </a:t>
            </a:r>
            <a:r>
              <a:rPr lang="en-US" sz="2400" dirty="0">
                <a:solidFill>
                  <a:srgbClr val="333333"/>
                </a:solidFill>
                <a:latin typeface="Roboto"/>
                <a:cs typeface="Roboto"/>
              </a:rPr>
              <a:t>means </a:t>
            </a:r>
            <a:r>
              <a:rPr lang="en-US" sz="2400" spc="-5" dirty="0">
                <a:solidFill>
                  <a:srgbClr val="333333"/>
                </a:solidFill>
                <a:latin typeface="Roboto"/>
                <a:cs typeface="Roboto"/>
              </a:rPr>
              <a:t>manipulation in  accounting to present </a:t>
            </a:r>
            <a:r>
              <a:rPr lang="en-US" sz="2400" dirty="0">
                <a:solidFill>
                  <a:srgbClr val="333333"/>
                </a:solidFill>
                <a:latin typeface="Roboto"/>
                <a:cs typeface="Roboto"/>
              </a:rPr>
              <a:t>a more favorable </a:t>
            </a:r>
            <a:r>
              <a:rPr lang="en-US" sz="2400" spc="-5" dirty="0">
                <a:solidFill>
                  <a:srgbClr val="333333"/>
                </a:solidFill>
                <a:latin typeface="Roboto"/>
                <a:cs typeface="Roboto"/>
              </a:rPr>
              <a:t>position </a:t>
            </a:r>
            <a:r>
              <a:rPr lang="en-US" sz="2400" dirty="0">
                <a:solidFill>
                  <a:srgbClr val="333333"/>
                </a:solidFill>
                <a:latin typeface="Roboto"/>
                <a:cs typeface="Roboto"/>
              </a:rPr>
              <a:t>of </a:t>
            </a:r>
            <a:r>
              <a:rPr lang="en-US" sz="2400" spc="-5" dirty="0">
                <a:solidFill>
                  <a:srgbClr val="333333"/>
                </a:solidFill>
                <a:latin typeface="Roboto"/>
                <a:cs typeface="Roboto"/>
              </a:rPr>
              <a:t>the business than the  </a:t>
            </a:r>
            <a:r>
              <a:rPr lang="en-US" sz="2400" dirty="0">
                <a:solidFill>
                  <a:srgbClr val="333333"/>
                </a:solidFill>
                <a:latin typeface="Roboto"/>
                <a:cs typeface="Roboto"/>
              </a:rPr>
              <a:t>actual</a:t>
            </a:r>
            <a:r>
              <a:rPr lang="en-US" sz="2400" spc="-40" dirty="0">
                <a:solidFill>
                  <a:srgbClr val="333333"/>
                </a:solidFill>
                <a:latin typeface="Roboto"/>
                <a:cs typeface="Roboto"/>
              </a:rPr>
              <a:t> </a:t>
            </a:r>
            <a:r>
              <a:rPr lang="en-US" sz="2400" spc="-5" dirty="0">
                <a:solidFill>
                  <a:srgbClr val="333333"/>
                </a:solidFill>
                <a:latin typeface="Roboto"/>
                <a:cs typeface="Roboto"/>
              </a:rPr>
              <a:t>position.</a:t>
            </a:r>
            <a:endParaRPr lang="en-US" sz="2400" dirty="0">
              <a:latin typeface="Roboto"/>
              <a:cs typeface="Roboto"/>
            </a:endParaRPr>
          </a:p>
        </p:txBody>
      </p:sp>
    </p:spTree>
    <p:extLst>
      <p:ext uri="{BB962C8B-B14F-4D97-AF65-F5344CB8AC3E}">
        <p14:creationId xmlns:p14="http://schemas.microsoft.com/office/powerpoint/2010/main" val="29539608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0888F5DE-DF5D-DA75-14D8-49BED6EB140C}"/>
              </a:ext>
            </a:extLst>
          </p:cNvPr>
          <p:cNvSpPr txBox="1"/>
          <p:nvPr/>
        </p:nvSpPr>
        <p:spPr>
          <a:xfrm>
            <a:off x="2985655" y="3135868"/>
            <a:ext cx="6220690" cy="1323439"/>
          </a:xfrm>
          <a:prstGeom prst="rect">
            <a:avLst/>
          </a:prstGeom>
          <a:noFill/>
        </p:spPr>
        <p:txBody>
          <a:bodyPr wrap="square">
            <a:spAutoFit/>
          </a:bodyPr>
          <a:lstStyle/>
          <a:p>
            <a:r>
              <a:rPr lang="en-US" sz="4000" b="1" dirty="0">
                <a:solidFill>
                  <a:srgbClr val="813587"/>
                </a:solidFill>
                <a:latin typeface="Roboto"/>
                <a:cs typeface="Roboto"/>
              </a:rPr>
              <a:t>Explain </a:t>
            </a:r>
            <a:r>
              <a:rPr lang="en-US" sz="4000" b="1" spc="-5" dirty="0">
                <a:solidFill>
                  <a:srgbClr val="813587"/>
                </a:solidFill>
                <a:latin typeface="Roboto"/>
                <a:cs typeface="Roboto"/>
              </a:rPr>
              <a:t>the Users </a:t>
            </a:r>
            <a:r>
              <a:rPr lang="en-US" sz="4000" b="1" dirty="0">
                <a:solidFill>
                  <a:srgbClr val="813587"/>
                </a:solidFill>
                <a:latin typeface="Roboto"/>
                <a:cs typeface="Roboto"/>
              </a:rPr>
              <a:t>of Accounting</a:t>
            </a:r>
            <a:r>
              <a:rPr lang="en-US" sz="4000" b="1" spc="-35" dirty="0">
                <a:solidFill>
                  <a:srgbClr val="813587"/>
                </a:solidFill>
                <a:latin typeface="Roboto"/>
                <a:cs typeface="Roboto"/>
              </a:rPr>
              <a:t> </a:t>
            </a:r>
            <a:r>
              <a:rPr lang="en-US" sz="4000" b="1" spc="-5" dirty="0">
                <a:solidFill>
                  <a:srgbClr val="813587"/>
                </a:solidFill>
                <a:latin typeface="Roboto"/>
                <a:cs typeface="Roboto"/>
              </a:rPr>
              <a:t>Information</a:t>
            </a:r>
            <a:endParaRPr lang="en-US" sz="4000" dirty="0"/>
          </a:p>
        </p:txBody>
      </p:sp>
    </p:spTree>
    <p:extLst>
      <p:ext uri="{BB962C8B-B14F-4D97-AF65-F5344CB8AC3E}">
        <p14:creationId xmlns:p14="http://schemas.microsoft.com/office/powerpoint/2010/main" val="9808840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98FE15E1-9868-D4BF-AB09-25D91949EFF5}"/>
              </a:ext>
            </a:extLst>
          </p:cNvPr>
          <p:cNvSpPr txBox="1"/>
          <p:nvPr/>
        </p:nvSpPr>
        <p:spPr>
          <a:xfrm>
            <a:off x="2543969" y="401782"/>
            <a:ext cx="9440213" cy="5693866"/>
          </a:xfrm>
          <a:prstGeom prst="rect">
            <a:avLst/>
          </a:prstGeom>
          <a:noFill/>
        </p:spPr>
        <p:txBody>
          <a:bodyPr wrap="square">
            <a:spAutoFit/>
          </a:bodyPr>
          <a:lstStyle/>
          <a:p>
            <a:pPr marL="12700">
              <a:lnSpc>
                <a:spcPct val="100000"/>
              </a:lnSpc>
              <a:spcBef>
                <a:spcPts val="100"/>
              </a:spcBef>
            </a:pPr>
            <a:r>
              <a:rPr lang="en-US" sz="2800" spc="-5" dirty="0">
                <a:solidFill>
                  <a:srgbClr val="813587"/>
                </a:solidFill>
                <a:latin typeface="Roboto"/>
                <a:cs typeface="Roboto"/>
              </a:rPr>
              <a:t>Explain the Users </a:t>
            </a:r>
            <a:r>
              <a:rPr lang="en-US" sz="2800" dirty="0">
                <a:solidFill>
                  <a:srgbClr val="813587"/>
                </a:solidFill>
                <a:latin typeface="Roboto"/>
                <a:cs typeface="Roboto"/>
              </a:rPr>
              <a:t>of </a:t>
            </a:r>
            <a:r>
              <a:rPr lang="en-US" sz="2800" spc="-5" dirty="0">
                <a:solidFill>
                  <a:srgbClr val="813587"/>
                </a:solidFill>
                <a:latin typeface="Roboto"/>
                <a:cs typeface="Roboto"/>
              </a:rPr>
              <a:t>Accounting</a:t>
            </a:r>
            <a:r>
              <a:rPr lang="en-US" sz="2800" spc="-20" dirty="0">
                <a:solidFill>
                  <a:srgbClr val="813587"/>
                </a:solidFill>
                <a:latin typeface="Roboto"/>
                <a:cs typeface="Roboto"/>
              </a:rPr>
              <a:t> </a:t>
            </a:r>
            <a:r>
              <a:rPr lang="en-US" sz="2800" dirty="0">
                <a:solidFill>
                  <a:srgbClr val="813587"/>
                </a:solidFill>
                <a:latin typeface="Roboto"/>
                <a:cs typeface="Roboto"/>
              </a:rPr>
              <a:t>Information:</a:t>
            </a:r>
            <a:endParaRPr lang="en-US" sz="2800" dirty="0">
              <a:latin typeface="Roboto"/>
              <a:cs typeface="Roboto"/>
            </a:endParaRPr>
          </a:p>
          <a:p>
            <a:pPr marL="12700">
              <a:lnSpc>
                <a:spcPct val="100000"/>
              </a:lnSpc>
            </a:pPr>
            <a:r>
              <a:rPr lang="en-US" sz="2800" spc="-5" dirty="0">
                <a:solidFill>
                  <a:srgbClr val="333333"/>
                </a:solidFill>
                <a:latin typeface="Roboto"/>
                <a:cs typeface="Roboto"/>
              </a:rPr>
              <a:t>Users </a:t>
            </a:r>
            <a:r>
              <a:rPr lang="en-US" sz="2800" dirty="0">
                <a:solidFill>
                  <a:srgbClr val="333333"/>
                </a:solidFill>
                <a:latin typeface="Roboto"/>
                <a:cs typeface="Roboto"/>
              </a:rPr>
              <a:t>may be </a:t>
            </a:r>
            <a:r>
              <a:rPr lang="en-US" sz="2800" spc="-5" dirty="0">
                <a:solidFill>
                  <a:srgbClr val="333333"/>
                </a:solidFill>
                <a:latin typeface="Roboto"/>
                <a:cs typeface="Roboto"/>
              </a:rPr>
              <a:t>categorized into internal users </a:t>
            </a:r>
            <a:r>
              <a:rPr lang="en-US" sz="2800" dirty="0">
                <a:solidFill>
                  <a:srgbClr val="333333"/>
                </a:solidFill>
                <a:latin typeface="Roboto"/>
                <a:cs typeface="Roboto"/>
              </a:rPr>
              <a:t>and </a:t>
            </a:r>
            <a:r>
              <a:rPr lang="en-US" sz="2800" spc="-5" dirty="0">
                <a:solidFill>
                  <a:srgbClr val="333333"/>
                </a:solidFill>
                <a:latin typeface="Roboto"/>
                <a:cs typeface="Roboto"/>
              </a:rPr>
              <a:t>external</a:t>
            </a:r>
            <a:r>
              <a:rPr lang="en-US" sz="2800" spc="-75" dirty="0">
                <a:solidFill>
                  <a:srgbClr val="333333"/>
                </a:solidFill>
                <a:latin typeface="Roboto"/>
                <a:cs typeface="Roboto"/>
              </a:rPr>
              <a:t> </a:t>
            </a:r>
            <a:r>
              <a:rPr lang="en-US" sz="2800" spc="-5" dirty="0">
                <a:solidFill>
                  <a:srgbClr val="333333"/>
                </a:solidFill>
                <a:latin typeface="Roboto"/>
                <a:cs typeface="Roboto"/>
              </a:rPr>
              <a:t>users.</a:t>
            </a:r>
            <a:endParaRPr lang="en-US" sz="2800" dirty="0">
              <a:latin typeface="Roboto"/>
              <a:cs typeface="Roboto"/>
            </a:endParaRPr>
          </a:p>
          <a:p>
            <a:pPr marL="527050" indent="-514350">
              <a:lnSpc>
                <a:spcPct val="100000"/>
              </a:lnSpc>
              <a:buAutoNum type="alphaUcParenBoth"/>
            </a:pPr>
            <a:r>
              <a:rPr lang="en-US" sz="2800" b="1" dirty="0">
                <a:solidFill>
                  <a:schemeClr val="accent2">
                    <a:lumMod val="50000"/>
                  </a:schemeClr>
                </a:solidFill>
                <a:latin typeface="Roboto"/>
                <a:cs typeface="Roboto"/>
              </a:rPr>
              <a:t>Internal</a:t>
            </a:r>
            <a:r>
              <a:rPr lang="en-US" sz="2800" b="1" spc="-25" dirty="0">
                <a:solidFill>
                  <a:schemeClr val="accent2">
                    <a:lumMod val="50000"/>
                  </a:schemeClr>
                </a:solidFill>
                <a:latin typeface="Roboto"/>
                <a:cs typeface="Roboto"/>
              </a:rPr>
              <a:t> </a:t>
            </a:r>
            <a:r>
              <a:rPr lang="en-US" sz="2800" b="1" spc="-5" dirty="0">
                <a:solidFill>
                  <a:schemeClr val="accent2">
                    <a:lumMod val="50000"/>
                  </a:schemeClr>
                </a:solidFill>
                <a:latin typeface="Roboto"/>
                <a:cs typeface="Roboto"/>
              </a:rPr>
              <a:t>Users</a:t>
            </a:r>
          </a:p>
          <a:p>
            <a:pPr marL="12700">
              <a:lnSpc>
                <a:spcPct val="100000"/>
              </a:lnSpc>
            </a:pPr>
            <a:endParaRPr lang="en-US" sz="2800" b="1" dirty="0">
              <a:solidFill>
                <a:schemeClr val="accent2">
                  <a:lumMod val="50000"/>
                </a:schemeClr>
              </a:solidFill>
              <a:latin typeface="Roboto"/>
              <a:cs typeface="Roboto"/>
            </a:endParaRPr>
          </a:p>
          <a:p>
            <a:pPr marL="12700" marR="5080">
              <a:lnSpc>
                <a:spcPct val="100000"/>
              </a:lnSpc>
              <a:buSzPct val="94444"/>
              <a:buFont typeface="Arial"/>
              <a:buChar char="•"/>
              <a:tabLst>
                <a:tab pos="93980" algn="l"/>
              </a:tabLst>
            </a:pPr>
            <a:r>
              <a:rPr lang="en-US" sz="2800" b="1" spc="-5" dirty="0">
                <a:solidFill>
                  <a:srgbClr val="333333"/>
                </a:solidFill>
                <a:latin typeface="Roboto"/>
                <a:cs typeface="Roboto"/>
              </a:rPr>
              <a:t>Owners</a:t>
            </a:r>
            <a:r>
              <a:rPr lang="en-US" sz="2800" spc="-5" dirty="0">
                <a:solidFill>
                  <a:srgbClr val="333333"/>
                </a:solidFill>
                <a:latin typeface="Roboto"/>
                <a:cs typeface="Roboto"/>
              </a:rPr>
              <a:t>: </a:t>
            </a:r>
            <a:r>
              <a:rPr lang="en-US" sz="2800" dirty="0">
                <a:solidFill>
                  <a:srgbClr val="333333"/>
                </a:solidFill>
                <a:latin typeface="Roboto"/>
                <a:cs typeface="Roboto"/>
              </a:rPr>
              <a:t>Owners </a:t>
            </a:r>
            <a:r>
              <a:rPr lang="en-US" sz="2800" spc="-5" dirty="0">
                <a:solidFill>
                  <a:srgbClr val="333333"/>
                </a:solidFill>
                <a:latin typeface="Roboto"/>
                <a:cs typeface="Roboto"/>
              </a:rPr>
              <a:t>contribute </a:t>
            </a:r>
            <a:r>
              <a:rPr lang="en-US" sz="2800" dirty="0">
                <a:solidFill>
                  <a:srgbClr val="333333"/>
                </a:solidFill>
                <a:latin typeface="Roboto"/>
                <a:cs typeface="Roboto"/>
              </a:rPr>
              <a:t>capital </a:t>
            </a:r>
            <a:r>
              <a:rPr lang="en-US" sz="2800" spc="-5" dirty="0">
                <a:solidFill>
                  <a:srgbClr val="333333"/>
                </a:solidFill>
                <a:latin typeface="Roboto"/>
                <a:cs typeface="Roboto"/>
              </a:rPr>
              <a:t>in the business </a:t>
            </a:r>
            <a:r>
              <a:rPr lang="en-US" sz="2800" dirty="0">
                <a:solidFill>
                  <a:srgbClr val="333333"/>
                </a:solidFill>
                <a:latin typeface="Roboto"/>
                <a:cs typeface="Roboto"/>
              </a:rPr>
              <a:t>and </a:t>
            </a:r>
            <a:r>
              <a:rPr lang="en-US" sz="2800" spc="-5" dirty="0">
                <a:solidFill>
                  <a:srgbClr val="333333"/>
                </a:solidFill>
                <a:latin typeface="Roboto"/>
                <a:cs typeface="Roboto"/>
              </a:rPr>
              <a:t>thus they </a:t>
            </a:r>
            <a:r>
              <a:rPr lang="en-US" sz="2800" dirty="0">
                <a:solidFill>
                  <a:srgbClr val="333333"/>
                </a:solidFill>
                <a:latin typeface="Roboto"/>
                <a:cs typeface="Roboto"/>
              </a:rPr>
              <a:t>are </a:t>
            </a:r>
            <a:r>
              <a:rPr lang="en-US" sz="2800" spc="-5" dirty="0">
                <a:solidFill>
                  <a:srgbClr val="333333"/>
                </a:solidFill>
                <a:latin typeface="Roboto"/>
                <a:cs typeface="Roboto"/>
              </a:rPr>
              <a:t>exposed  to maximum risk. </a:t>
            </a:r>
            <a:r>
              <a:rPr lang="en-US" sz="2800" dirty="0">
                <a:solidFill>
                  <a:srgbClr val="333333"/>
                </a:solidFill>
                <a:latin typeface="Roboto"/>
                <a:cs typeface="Roboto"/>
              </a:rPr>
              <a:t>So, </a:t>
            </a:r>
            <a:r>
              <a:rPr lang="en-US" sz="2800" spc="-5" dirty="0">
                <a:solidFill>
                  <a:srgbClr val="333333"/>
                </a:solidFill>
                <a:latin typeface="Roboto"/>
                <a:cs typeface="Roboto"/>
              </a:rPr>
              <a:t>they </a:t>
            </a:r>
            <a:r>
              <a:rPr lang="en-US" sz="2800" dirty="0">
                <a:solidFill>
                  <a:srgbClr val="333333"/>
                </a:solidFill>
                <a:latin typeface="Roboto"/>
                <a:cs typeface="Roboto"/>
              </a:rPr>
              <a:t>are always </a:t>
            </a:r>
            <a:r>
              <a:rPr lang="en-US" sz="2800" spc="-5" dirty="0">
                <a:solidFill>
                  <a:srgbClr val="333333"/>
                </a:solidFill>
                <a:latin typeface="Roboto"/>
                <a:cs typeface="Roboto"/>
              </a:rPr>
              <a:t>interested in the safety </a:t>
            </a:r>
            <a:r>
              <a:rPr lang="en-US" sz="2800" dirty="0">
                <a:solidFill>
                  <a:srgbClr val="333333"/>
                </a:solidFill>
                <a:latin typeface="Roboto"/>
                <a:cs typeface="Roboto"/>
              </a:rPr>
              <a:t>of </a:t>
            </a:r>
            <a:r>
              <a:rPr lang="en-US" sz="2800" spc="-5" dirty="0">
                <a:solidFill>
                  <a:srgbClr val="333333"/>
                </a:solidFill>
                <a:latin typeface="Roboto"/>
                <a:cs typeface="Roboto"/>
              </a:rPr>
              <a:t>their</a:t>
            </a:r>
            <a:r>
              <a:rPr lang="en-US" sz="2800" spc="-75" dirty="0">
                <a:solidFill>
                  <a:srgbClr val="333333"/>
                </a:solidFill>
                <a:latin typeface="Roboto"/>
                <a:cs typeface="Roboto"/>
              </a:rPr>
              <a:t> </a:t>
            </a:r>
            <a:r>
              <a:rPr lang="en-US" sz="2800" spc="-5" dirty="0">
                <a:solidFill>
                  <a:srgbClr val="333333"/>
                </a:solidFill>
                <a:latin typeface="Roboto"/>
                <a:cs typeface="Roboto"/>
              </a:rPr>
              <a:t>capital.</a:t>
            </a:r>
            <a:endParaRPr lang="en-US" sz="2800" dirty="0">
              <a:latin typeface="Roboto"/>
              <a:cs typeface="Roboto"/>
            </a:endParaRPr>
          </a:p>
          <a:p>
            <a:pPr marL="12700" marR="435609">
              <a:lnSpc>
                <a:spcPct val="100000"/>
              </a:lnSpc>
              <a:buSzPct val="94444"/>
              <a:buFont typeface="Arial"/>
              <a:buChar char="•"/>
              <a:tabLst>
                <a:tab pos="93980" algn="l"/>
              </a:tabLst>
            </a:pPr>
            <a:r>
              <a:rPr lang="en-US" sz="2800" b="1" spc="-5" dirty="0">
                <a:solidFill>
                  <a:srgbClr val="333333"/>
                </a:solidFill>
                <a:latin typeface="Roboto"/>
                <a:cs typeface="Roboto"/>
              </a:rPr>
              <a:t>Management</a:t>
            </a:r>
            <a:r>
              <a:rPr lang="en-US" sz="2800" spc="-5" dirty="0">
                <a:solidFill>
                  <a:srgbClr val="333333"/>
                </a:solidFill>
                <a:latin typeface="Roboto"/>
                <a:cs typeface="Roboto"/>
              </a:rPr>
              <a:t>: Accounting information is used </a:t>
            </a:r>
            <a:r>
              <a:rPr lang="en-US" sz="2800" dirty="0">
                <a:solidFill>
                  <a:srgbClr val="333333"/>
                </a:solidFill>
                <a:latin typeface="Roboto"/>
                <a:cs typeface="Roboto"/>
              </a:rPr>
              <a:t>by </a:t>
            </a:r>
            <a:r>
              <a:rPr lang="en-US" sz="2800" spc="-5" dirty="0">
                <a:solidFill>
                  <a:srgbClr val="333333"/>
                </a:solidFill>
                <a:latin typeface="Roboto"/>
                <a:cs typeface="Roboto"/>
              </a:rPr>
              <a:t>management </a:t>
            </a:r>
            <a:r>
              <a:rPr lang="en-US" sz="2800" dirty="0">
                <a:solidFill>
                  <a:srgbClr val="333333"/>
                </a:solidFill>
                <a:latin typeface="Roboto"/>
                <a:cs typeface="Roboto"/>
              </a:rPr>
              <a:t>for </a:t>
            </a:r>
            <a:r>
              <a:rPr lang="en-US" sz="2800" spc="-5" dirty="0">
                <a:solidFill>
                  <a:srgbClr val="333333"/>
                </a:solidFill>
                <a:latin typeface="Roboto"/>
                <a:cs typeface="Roboto"/>
              </a:rPr>
              <a:t>taking  </a:t>
            </a:r>
            <a:r>
              <a:rPr lang="en-US" sz="2800" dirty="0">
                <a:solidFill>
                  <a:srgbClr val="333333"/>
                </a:solidFill>
                <a:latin typeface="Roboto"/>
                <a:cs typeface="Roboto"/>
              </a:rPr>
              <a:t>various</a:t>
            </a:r>
            <a:r>
              <a:rPr lang="en-US" sz="2800" spc="-30" dirty="0">
                <a:solidFill>
                  <a:srgbClr val="333333"/>
                </a:solidFill>
                <a:latin typeface="Roboto"/>
                <a:cs typeface="Roboto"/>
              </a:rPr>
              <a:t> </a:t>
            </a:r>
            <a:r>
              <a:rPr lang="en-US" sz="2800" spc="-5" dirty="0">
                <a:solidFill>
                  <a:srgbClr val="333333"/>
                </a:solidFill>
                <a:latin typeface="Roboto"/>
                <a:cs typeface="Roboto"/>
              </a:rPr>
              <a:t>decisions.</a:t>
            </a:r>
            <a:endParaRPr lang="en-US" sz="2800" dirty="0">
              <a:latin typeface="Roboto"/>
              <a:cs typeface="Roboto"/>
            </a:endParaRPr>
          </a:p>
          <a:p>
            <a:pPr marL="93345" indent="-81280">
              <a:lnSpc>
                <a:spcPct val="100000"/>
              </a:lnSpc>
              <a:buSzPct val="94444"/>
              <a:buFont typeface="Arial"/>
              <a:buChar char="•"/>
              <a:tabLst>
                <a:tab pos="93980" algn="l"/>
              </a:tabLst>
            </a:pPr>
            <a:r>
              <a:rPr lang="en-US" sz="2800" b="1" spc="-5" dirty="0">
                <a:solidFill>
                  <a:srgbClr val="333333"/>
                </a:solidFill>
                <a:latin typeface="Roboto"/>
                <a:cs typeface="Roboto"/>
              </a:rPr>
              <a:t>Employees</a:t>
            </a:r>
            <a:r>
              <a:rPr lang="en-US" sz="2800" spc="-5" dirty="0">
                <a:solidFill>
                  <a:srgbClr val="333333"/>
                </a:solidFill>
                <a:latin typeface="Roboto"/>
                <a:cs typeface="Roboto"/>
              </a:rPr>
              <a:t>: Employees </a:t>
            </a:r>
            <a:r>
              <a:rPr lang="en-US" sz="2800" dirty="0">
                <a:solidFill>
                  <a:srgbClr val="333333"/>
                </a:solidFill>
                <a:latin typeface="Roboto"/>
                <a:cs typeface="Roboto"/>
              </a:rPr>
              <a:t>are </a:t>
            </a:r>
            <a:r>
              <a:rPr lang="en-US" sz="2800" spc="-5" dirty="0">
                <a:solidFill>
                  <a:srgbClr val="333333"/>
                </a:solidFill>
                <a:latin typeface="Roboto"/>
                <a:cs typeface="Roboto"/>
              </a:rPr>
              <a:t>interested in the financial statements to</a:t>
            </a:r>
            <a:r>
              <a:rPr lang="en-US" sz="2800" spc="-65" dirty="0">
                <a:solidFill>
                  <a:srgbClr val="333333"/>
                </a:solidFill>
                <a:latin typeface="Roboto"/>
                <a:cs typeface="Roboto"/>
              </a:rPr>
              <a:t> </a:t>
            </a:r>
            <a:r>
              <a:rPr lang="en-US" sz="2800" spc="-5" dirty="0">
                <a:solidFill>
                  <a:srgbClr val="333333"/>
                </a:solidFill>
                <a:latin typeface="Roboto"/>
                <a:cs typeface="Roboto"/>
              </a:rPr>
              <a:t>assess</a:t>
            </a:r>
            <a:r>
              <a:rPr lang="en-US" sz="2800" dirty="0">
                <a:latin typeface="Roboto"/>
                <a:cs typeface="Roboto"/>
              </a:rPr>
              <a:t> </a:t>
            </a:r>
            <a:r>
              <a:rPr lang="en-US" sz="2800" spc="-5" dirty="0">
                <a:solidFill>
                  <a:srgbClr val="333333"/>
                </a:solidFill>
                <a:latin typeface="Roboto"/>
                <a:cs typeface="Roboto"/>
              </a:rPr>
              <a:t>the ability </a:t>
            </a:r>
            <a:r>
              <a:rPr lang="en-US" sz="2800" dirty="0">
                <a:solidFill>
                  <a:srgbClr val="333333"/>
                </a:solidFill>
                <a:latin typeface="Roboto"/>
                <a:cs typeface="Roboto"/>
              </a:rPr>
              <a:t>of </a:t>
            </a:r>
            <a:r>
              <a:rPr lang="en-US" sz="2800" spc="-5" dirty="0">
                <a:solidFill>
                  <a:srgbClr val="333333"/>
                </a:solidFill>
                <a:latin typeface="Roboto"/>
                <a:cs typeface="Roboto"/>
              </a:rPr>
              <a:t>the business to </a:t>
            </a:r>
            <a:r>
              <a:rPr lang="en-US" sz="2800" dirty="0">
                <a:solidFill>
                  <a:srgbClr val="333333"/>
                </a:solidFill>
                <a:latin typeface="Roboto"/>
                <a:cs typeface="Roboto"/>
              </a:rPr>
              <a:t>pay higher wages and</a:t>
            </a:r>
            <a:r>
              <a:rPr lang="en-US" sz="2800" spc="-45" dirty="0">
                <a:solidFill>
                  <a:srgbClr val="333333"/>
                </a:solidFill>
                <a:latin typeface="Roboto"/>
                <a:cs typeface="Roboto"/>
              </a:rPr>
              <a:t> </a:t>
            </a:r>
            <a:r>
              <a:rPr lang="en-US" sz="2800" spc="-5" dirty="0">
                <a:solidFill>
                  <a:srgbClr val="333333"/>
                </a:solidFill>
                <a:latin typeface="Roboto"/>
                <a:cs typeface="Roboto"/>
              </a:rPr>
              <a:t>bonuses.</a:t>
            </a:r>
            <a:endParaRPr lang="en-US" sz="2800" dirty="0">
              <a:latin typeface="Roboto"/>
              <a:cs typeface="Roboto"/>
            </a:endParaRPr>
          </a:p>
        </p:txBody>
      </p:sp>
    </p:spTree>
    <p:extLst>
      <p:ext uri="{BB962C8B-B14F-4D97-AF65-F5344CB8AC3E}">
        <p14:creationId xmlns:p14="http://schemas.microsoft.com/office/powerpoint/2010/main" val="24480109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10EC829C-8B5C-837C-38F0-9381B014D7A3}"/>
              </a:ext>
            </a:extLst>
          </p:cNvPr>
          <p:cNvSpPr txBox="1"/>
          <p:nvPr/>
        </p:nvSpPr>
        <p:spPr>
          <a:xfrm>
            <a:off x="2230582" y="564354"/>
            <a:ext cx="9712036" cy="5632311"/>
          </a:xfrm>
          <a:prstGeom prst="rect">
            <a:avLst/>
          </a:prstGeom>
          <a:noFill/>
        </p:spPr>
        <p:txBody>
          <a:bodyPr wrap="square">
            <a:spAutoFit/>
          </a:bodyPr>
          <a:lstStyle/>
          <a:p>
            <a:pPr marL="12700">
              <a:lnSpc>
                <a:spcPct val="100000"/>
              </a:lnSpc>
            </a:pPr>
            <a:r>
              <a:rPr lang="en-US" sz="2400" spc="-5" dirty="0">
                <a:solidFill>
                  <a:srgbClr val="333333"/>
                </a:solidFill>
                <a:latin typeface="Roboto"/>
                <a:cs typeface="Roboto"/>
              </a:rPr>
              <a:t>(B) </a:t>
            </a:r>
            <a:r>
              <a:rPr lang="en-US" sz="2400" b="1" spc="-5" dirty="0">
                <a:solidFill>
                  <a:schemeClr val="accent2">
                    <a:lumMod val="75000"/>
                  </a:schemeClr>
                </a:solidFill>
                <a:latin typeface="Roboto"/>
                <a:cs typeface="Roboto"/>
              </a:rPr>
              <a:t>External Users</a:t>
            </a:r>
            <a:endParaRPr lang="en-US" sz="2400" b="1" dirty="0">
              <a:solidFill>
                <a:schemeClr val="accent2">
                  <a:lumMod val="75000"/>
                </a:schemeClr>
              </a:solidFill>
              <a:latin typeface="Roboto"/>
              <a:cs typeface="Roboto"/>
            </a:endParaRPr>
          </a:p>
          <a:p>
            <a:pPr marL="12700" marR="106045">
              <a:lnSpc>
                <a:spcPct val="100000"/>
              </a:lnSpc>
              <a:buSzPct val="94444"/>
              <a:buFont typeface="Arial"/>
              <a:buChar char="•"/>
              <a:tabLst>
                <a:tab pos="93980" algn="l"/>
              </a:tabLst>
            </a:pPr>
            <a:r>
              <a:rPr lang="en-US" sz="2400" b="1" spc="-5" dirty="0">
                <a:solidFill>
                  <a:srgbClr val="333333"/>
                </a:solidFill>
                <a:latin typeface="Roboto"/>
                <a:cs typeface="Roboto"/>
              </a:rPr>
              <a:t>Banks and financial institutions: </a:t>
            </a:r>
            <a:r>
              <a:rPr lang="en-US" sz="2400" spc="-5" dirty="0">
                <a:solidFill>
                  <a:srgbClr val="333333"/>
                </a:solidFill>
                <a:latin typeface="Roboto"/>
                <a:cs typeface="Roboto"/>
              </a:rPr>
              <a:t>Banks </a:t>
            </a:r>
            <a:r>
              <a:rPr lang="en-US" sz="2400" dirty="0">
                <a:solidFill>
                  <a:srgbClr val="333333"/>
                </a:solidFill>
                <a:latin typeface="Roboto"/>
                <a:cs typeface="Roboto"/>
              </a:rPr>
              <a:t>and </a:t>
            </a:r>
            <a:r>
              <a:rPr lang="en-US" sz="2400" spc="-5" dirty="0">
                <a:solidFill>
                  <a:srgbClr val="333333"/>
                </a:solidFill>
                <a:latin typeface="Roboto"/>
                <a:cs typeface="Roboto"/>
              </a:rPr>
              <a:t>Financial Institutions provide loans to  business. </a:t>
            </a:r>
            <a:r>
              <a:rPr lang="en-US" sz="2400" dirty="0">
                <a:solidFill>
                  <a:srgbClr val="333333"/>
                </a:solidFill>
                <a:latin typeface="Roboto"/>
                <a:cs typeface="Roboto"/>
              </a:rPr>
              <a:t>So, </a:t>
            </a:r>
            <a:r>
              <a:rPr lang="en-US" sz="2400" spc="-5" dirty="0">
                <a:solidFill>
                  <a:srgbClr val="333333"/>
                </a:solidFill>
                <a:latin typeface="Roboto"/>
                <a:cs typeface="Roboto"/>
              </a:rPr>
              <a:t>they </a:t>
            </a:r>
            <a:r>
              <a:rPr lang="en-US" sz="2400" dirty="0">
                <a:solidFill>
                  <a:srgbClr val="333333"/>
                </a:solidFill>
                <a:latin typeface="Roboto"/>
                <a:cs typeface="Roboto"/>
              </a:rPr>
              <a:t>are </a:t>
            </a:r>
            <a:r>
              <a:rPr lang="en-US" sz="2400" spc="-5" dirty="0">
                <a:solidFill>
                  <a:srgbClr val="333333"/>
                </a:solidFill>
                <a:latin typeface="Roboto"/>
                <a:cs typeface="Roboto"/>
              </a:rPr>
              <a:t>interested in financial information to ensure the safety </a:t>
            </a:r>
            <a:r>
              <a:rPr lang="en-US" sz="2400" dirty="0">
                <a:solidFill>
                  <a:srgbClr val="333333"/>
                </a:solidFill>
                <a:latin typeface="Roboto"/>
                <a:cs typeface="Roboto"/>
              </a:rPr>
              <a:t>and  recovery of </a:t>
            </a:r>
            <a:r>
              <a:rPr lang="en-US" sz="2400" spc="-5" dirty="0">
                <a:solidFill>
                  <a:srgbClr val="333333"/>
                </a:solidFill>
                <a:latin typeface="Roboto"/>
                <a:cs typeface="Roboto"/>
              </a:rPr>
              <a:t>the</a:t>
            </a:r>
            <a:r>
              <a:rPr lang="en-US" sz="2400" spc="-55" dirty="0">
                <a:solidFill>
                  <a:srgbClr val="333333"/>
                </a:solidFill>
                <a:latin typeface="Roboto"/>
                <a:cs typeface="Roboto"/>
              </a:rPr>
              <a:t> </a:t>
            </a:r>
            <a:r>
              <a:rPr lang="en-US" sz="2400" spc="-5" dirty="0">
                <a:solidFill>
                  <a:srgbClr val="333333"/>
                </a:solidFill>
                <a:latin typeface="Roboto"/>
                <a:cs typeface="Roboto"/>
              </a:rPr>
              <a:t>loan.</a:t>
            </a:r>
            <a:endParaRPr lang="en-US" sz="2400" dirty="0">
              <a:latin typeface="Roboto"/>
              <a:cs typeface="Roboto"/>
            </a:endParaRPr>
          </a:p>
          <a:p>
            <a:pPr marL="12700" marR="270510">
              <a:lnSpc>
                <a:spcPct val="100000"/>
              </a:lnSpc>
              <a:buSzPct val="94444"/>
              <a:buFont typeface="Arial"/>
              <a:buChar char="•"/>
              <a:tabLst>
                <a:tab pos="93980" algn="l"/>
              </a:tabLst>
            </a:pPr>
            <a:r>
              <a:rPr lang="en-US" sz="2400" b="1" spc="-5" dirty="0">
                <a:solidFill>
                  <a:srgbClr val="333333"/>
                </a:solidFill>
                <a:latin typeface="Roboto"/>
                <a:cs typeface="Roboto"/>
              </a:rPr>
              <a:t>Investors: </a:t>
            </a:r>
            <a:r>
              <a:rPr lang="en-US" sz="2400" spc="-5" dirty="0">
                <a:solidFill>
                  <a:srgbClr val="333333"/>
                </a:solidFill>
                <a:latin typeface="Roboto"/>
                <a:cs typeface="Roboto"/>
              </a:rPr>
              <a:t>Investors </a:t>
            </a:r>
            <a:r>
              <a:rPr lang="en-US" sz="2400" dirty="0">
                <a:solidFill>
                  <a:srgbClr val="333333"/>
                </a:solidFill>
                <a:latin typeface="Roboto"/>
                <a:cs typeface="Roboto"/>
              </a:rPr>
              <a:t>are </a:t>
            </a:r>
            <a:r>
              <a:rPr lang="en-US" sz="2400" spc="-5" dirty="0">
                <a:solidFill>
                  <a:srgbClr val="333333"/>
                </a:solidFill>
                <a:latin typeface="Roboto"/>
                <a:cs typeface="Roboto"/>
              </a:rPr>
              <a:t>interested to </a:t>
            </a:r>
            <a:r>
              <a:rPr lang="en-US" sz="2400" dirty="0">
                <a:solidFill>
                  <a:srgbClr val="333333"/>
                </a:solidFill>
                <a:latin typeface="Roboto"/>
                <a:cs typeface="Roboto"/>
              </a:rPr>
              <a:t>know </a:t>
            </a:r>
            <a:r>
              <a:rPr lang="en-US" sz="2400" spc="-5" dirty="0">
                <a:solidFill>
                  <a:srgbClr val="333333"/>
                </a:solidFill>
                <a:latin typeface="Roboto"/>
                <a:cs typeface="Roboto"/>
              </a:rPr>
              <a:t>the earning capacity </a:t>
            </a:r>
            <a:r>
              <a:rPr lang="en-US" sz="2400" dirty="0">
                <a:solidFill>
                  <a:srgbClr val="333333"/>
                </a:solidFill>
                <a:latin typeface="Roboto"/>
                <a:cs typeface="Roboto"/>
              </a:rPr>
              <a:t>of </a:t>
            </a:r>
            <a:r>
              <a:rPr lang="en-US" sz="2400" spc="-5" dirty="0">
                <a:solidFill>
                  <a:srgbClr val="333333"/>
                </a:solidFill>
                <a:latin typeface="Roboto"/>
                <a:cs typeface="Roboto"/>
              </a:rPr>
              <a:t>business </a:t>
            </a:r>
            <a:r>
              <a:rPr lang="en-US" sz="2400" dirty="0">
                <a:solidFill>
                  <a:srgbClr val="333333"/>
                </a:solidFill>
                <a:latin typeface="Roboto"/>
                <a:cs typeface="Roboto"/>
              </a:rPr>
              <a:t>and  </a:t>
            </a:r>
            <a:r>
              <a:rPr lang="en-US" sz="2400" spc="-5" dirty="0">
                <a:solidFill>
                  <a:srgbClr val="333333"/>
                </a:solidFill>
                <a:latin typeface="Roboto"/>
                <a:cs typeface="Roboto"/>
              </a:rPr>
              <a:t>safety </a:t>
            </a:r>
            <a:r>
              <a:rPr lang="en-US" sz="2400" dirty="0">
                <a:solidFill>
                  <a:srgbClr val="333333"/>
                </a:solidFill>
                <a:latin typeface="Roboto"/>
                <a:cs typeface="Roboto"/>
              </a:rPr>
              <a:t>of </a:t>
            </a:r>
            <a:r>
              <a:rPr lang="en-US" sz="2400" spc="-5" dirty="0">
                <a:solidFill>
                  <a:srgbClr val="333333"/>
                </a:solidFill>
                <a:latin typeface="Roboto"/>
                <a:cs typeface="Roboto"/>
              </a:rPr>
              <a:t>the</a:t>
            </a:r>
            <a:r>
              <a:rPr lang="en-US" sz="2400" spc="-25" dirty="0">
                <a:solidFill>
                  <a:srgbClr val="333333"/>
                </a:solidFill>
                <a:latin typeface="Roboto"/>
                <a:cs typeface="Roboto"/>
              </a:rPr>
              <a:t> </a:t>
            </a:r>
            <a:r>
              <a:rPr lang="en-US" sz="2400" spc="-5" dirty="0">
                <a:solidFill>
                  <a:srgbClr val="333333"/>
                </a:solidFill>
                <a:latin typeface="Roboto"/>
                <a:cs typeface="Roboto"/>
              </a:rPr>
              <a:t>investment.</a:t>
            </a:r>
            <a:endParaRPr lang="en-US" sz="2400" dirty="0">
              <a:latin typeface="Roboto"/>
              <a:cs typeface="Roboto"/>
            </a:endParaRPr>
          </a:p>
          <a:p>
            <a:pPr marL="12700" marR="933450">
              <a:lnSpc>
                <a:spcPct val="100000"/>
              </a:lnSpc>
              <a:spcBef>
                <a:spcPts val="5"/>
              </a:spcBef>
              <a:buSzPct val="94444"/>
              <a:buFont typeface="Arial"/>
              <a:buChar char="•"/>
              <a:tabLst>
                <a:tab pos="93980" algn="l"/>
              </a:tabLst>
            </a:pPr>
            <a:r>
              <a:rPr lang="en-US" sz="2400" b="1" spc="-5" dirty="0">
                <a:solidFill>
                  <a:srgbClr val="333333"/>
                </a:solidFill>
                <a:latin typeface="Roboto"/>
                <a:cs typeface="Roboto"/>
              </a:rPr>
              <a:t>Creditors: </a:t>
            </a:r>
            <a:r>
              <a:rPr lang="en-US" sz="2400" dirty="0">
                <a:solidFill>
                  <a:srgbClr val="333333"/>
                </a:solidFill>
                <a:latin typeface="Roboto"/>
                <a:cs typeface="Roboto"/>
              </a:rPr>
              <a:t>Creditors </a:t>
            </a:r>
            <a:r>
              <a:rPr lang="en-US" sz="2400" spc="-5" dirty="0">
                <a:solidFill>
                  <a:srgbClr val="333333"/>
                </a:solidFill>
                <a:latin typeface="Roboto"/>
                <a:cs typeface="Roboto"/>
              </a:rPr>
              <a:t>provide the </a:t>
            </a:r>
            <a:r>
              <a:rPr lang="en-US" sz="2400" dirty="0">
                <a:solidFill>
                  <a:srgbClr val="333333"/>
                </a:solidFill>
                <a:latin typeface="Roboto"/>
                <a:cs typeface="Roboto"/>
              </a:rPr>
              <a:t>goods </a:t>
            </a:r>
            <a:r>
              <a:rPr lang="en-US" sz="2400" spc="-5" dirty="0">
                <a:solidFill>
                  <a:srgbClr val="333333"/>
                </a:solidFill>
                <a:latin typeface="Roboto"/>
                <a:cs typeface="Roboto"/>
              </a:rPr>
              <a:t>on credit. </a:t>
            </a:r>
            <a:r>
              <a:rPr lang="en-US" sz="2400" dirty="0">
                <a:solidFill>
                  <a:srgbClr val="333333"/>
                </a:solidFill>
                <a:latin typeface="Roboto"/>
                <a:cs typeface="Roboto"/>
              </a:rPr>
              <a:t>So </a:t>
            </a:r>
            <a:r>
              <a:rPr lang="en-US" sz="2400" spc="-5" dirty="0">
                <a:solidFill>
                  <a:srgbClr val="333333"/>
                </a:solidFill>
                <a:latin typeface="Roboto"/>
                <a:cs typeface="Roboto"/>
              </a:rPr>
              <a:t>they </a:t>
            </a:r>
            <a:r>
              <a:rPr lang="en-US" sz="2400" dirty="0">
                <a:solidFill>
                  <a:srgbClr val="333333"/>
                </a:solidFill>
                <a:latin typeface="Roboto"/>
                <a:cs typeface="Roboto"/>
              </a:rPr>
              <a:t>need </a:t>
            </a:r>
            <a:r>
              <a:rPr lang="en-US" sz="2400" spc="-5" dirty="0">
                <a:solidFill>
                  <a:srgbClr val="333333"/>
                </a:solidFill>
                <a:latin typeface="Roboto"/>
                <a:cs typeface="Roboto"/>
              </a:rPr>
              <a:t>accounting  information to ascertain the financial soundness </a:t>
            </a:r>
            <a:r>
              <a:rPr lang="en-US" sz="2400" dirty="0">
                <a:solidFill>
                  <a:srgbClr val="333333"/>
                </a:solidFill>
                <a:latin typeface="Roboto"/>
                <a:cs typeface="Roboto"/>
              </a:rPr>
              <a:t>of </a:t>
            </a:r>
            <a:r>
              <a:rPr lang="en-US" sz="2400" spc="-5" dirty="0">
                <a:solidFill>
                  <a:srgbClr val="333333"/>
                </a:solidFill>
                <a:latin typeface="Roboto"/>
                <a:cs typeface="Roboto"/>
              </a:rPr>
              <a:t>the</a:t>
            </a:r>
            <a:r>
              <a:rPr lang="en-US" sz="2400" spc="-50" dirty="0">
                <a:solidFill>
                  <a:srgbClr val="333333"/>
                </a:solidFill>
                <a:latin typeface="Roboto"/>
                <a:cs typeface="Roboto"/>
              </a:rPr>
              <a:t> </a:t>
            </a:r>
            <a:r>
              <a:rPr lang="en-US" sz="2400" spc="-5" dirty="0">
                <a:solidFill>
                  <a:srgbClr val="333333"/>
                </a:solidFill>
                <a:latin typeface="Roboto"/>
                <a:cs typeface="Roboto"/>
              </a:rPr>
              <a:t>firm.</a:t>
            </a:r>
            <a:endParaRPr lang="en-US" sz="2400" dirty="0">
              <a:latin typeface="Roboto"/>
              <a:cs typeface="Roboto"/>
            </a:endParaRPr>
          </a:p>
          <a:p>
            <a:pPr marL="12700" marR="460375">
              <a:lnSpc>
                <a:spcPct val="100000"/>
              </a:lnSpc>
              <a:buSzPct val="94444"/>
              <a:buFont typeface="Arial"/>
              <a:buChar char="•"/>
              <a:tabLst>
                <a:tab pos="93980" algn="l"/>
              </a:tabLst>
            </a:pPr>
            <a:r>
              <a:rPr lang="en-US" sz="2400" b="1" dirty="0">
                <a:solidFill>
                  <a:srgbClr val="333333"/>
                </a:solidFill>
                <a:latin typeface="Roboto"/>
                <a:cs typeface="Roboto"/>
              </a:rPr>
              <a:t>Government: </a:t>
            </a:r>
            <a:r>
              <a:rPr lang="en-US" sz="2400" dirty="0">
                <a:solidFill>
                  <a:srgbClr val="333333"/>
                </a:solidFill>
                <a:latin typeface="Roboto"/>
                <a:cs typeface="Roboto"/>
              </a:rPr>
              <a:t>The government needs </a:t>
            </a:r>
            <a:r>
              <a:rPr lang="en-US" sz="2400" spc="-5" dirty="0">
                <a:solidFill>
                  <a:srgbClr val="333333"/>
                </a:solidFill>
                <a:latin typeface="Roboto"/>
                <a:cs typeface="Roboto"/>
              </a:rPr>
              <a:t>accounting information to assess the tax  liability </a:t>
            </a:r>
            <a:r>
              <a:rPr lang="en-US" sz="2400" dirty="0">
                <a:solidFill>
                  <a:srgbClr val="333333"/>
                </a:solidFill>
                <a:latin typeface="Roboto"/>
                <a:cs typeface="Roboto"/>
              </a:rPr>
              <a:t>of </a:t>
            </a:r>
            <a:r>
              <a:rPr lang="en-US" sz="2400" spc="-5" dirty="0">
                <a:solidFill>
                  <a:srgbClr val="333333"/>
                </a:solidFill>
                <a:latin typeface="Roboto"/>
                <a:cs typeface="Roboto"/>
              </a:rPr>
              <a:t>the business</a:t>
            </a:r>
            <a:r>
              <a:rPr lang="en-US" sz="2400" spc="5" dirty="0">
                <a:solidFill>
                  <a:srgbClr val="333333"/>
                </a:solidFill>
                <a:latin typeface="Roboto"/>
                <a:cs typeface="Roboto"/>
              </a:rPr>
              <a:t> </a:t>
            </a:r>
            <a:r>
              <a:rPr lang="en-US" sz="2400" spc="-5" dirty="0">
                <a:solidFill>
                  <a:srgbClr val="333333"/>
                </a:solidFill>
                <a:latin typeface="Roboto"/>
                <a:cs typeface="Roboto"/>
              </a:rPr>
              <a:t>entity.</a:t>
            </a:r>
            <a:endParaRPr lang="en-US" sz="2400" dirty="0">
              <a:latin typeface="Roboto"/>
              <a:cs typeface="Roboto"/>
            </a:endParaRPr>
          </a:p>
          <a:p>
            <a:pPr marL="93345" indent="-81280">
              <a:lnSpc>
                <a:spcPct val="100000"/>
              </a:lnSpc>
              <a:buSzPct val="94444"/>
              <a:buFont typeface="Arial"/>
              <a:buChar char="•"/>
              <a:tabLst>
                <a:tab pos="93980" algn="l"/>
              </a:tabLst>
            </a:pPr>
            <a:r>
              <a:rPr lang="en-US" sz="2400" b="1" spc="-5" dirty="0">
                <a:solidFill>
                  <a:srgbClr val="333333"/>
                </a:solidFill>
                <a:latin typeface="Roboto"/>
                <a:cs typeface="Roboto"/>
              </a:rPr>
              <a:t>Researchers: </a:t>
            </a:r>
            <a:r>
              <a:rPr lang="en-US" sz="2400" spc="-5" dirty="0">
                <a:solidFill>
                  <a:srgbClr val="333333"/>
                </a:solidFill>
                <a:latin typeface="Roboto"/>
                <a:cs typeface="Roboto"/>
              </a:rPr>
              <a:t>Researchers use accounting information in their </a:t>
            </a:r>
            <a:r>
              <a:rPr lang="en-US" sz="2400" dirty="0">
                <a:solidFill>
                  <a:srgbClr val="333333"/>
                </a:solidFill>
                <a:latin typeface="Roboto"/>
                <a:cs typeface="Roboto"/>
              </a:rPr>
              <a:t>research </a:t>
            </a:r>
            <a:r>
              <a:rPr lang="en-US" sz="2400" spc="-5" dirty="0">
                <a:solidFill>
                  <a:srgbClr val="333333"/>
                </a:solidFill>
                <a:latin typeface="Roboto"/>
                <a:cs typeface="Roboto"/>
              </a:rPr>
              <a:t>work.</a:t>
            </a:r>
            <a:endParaRPr lang="en-US" sz="2400" dirty="0">
              <a:latin typeface="Roboto"/>
              <a:cs typeface="Roboto"/>
            </a:endParaRPr>
          </a:p>
          <a:p>
            <a:pPr marL="93345" indent="-81280">
              <a:lnSpc>
                <a:spcPct val="100000"/>
              </a:lnSpc>
              <a:buSzPct val="94444"/>
              <a:buFont typeface="Arial"/>
              <a:buChar char="•"/>
              <a:tabLst>
                <a:tab pos="93980" algn="l"/>
              </a:tabLst>
            </a:pPr>
            <a:r>
              <a:rPr lang="en-US" sz="2400" b="1" spc="-5" dirty="0">
                <a:solidFill>
                  <a:srgbClr val="333333"/>
                </a:solidFill>
                <a:latin typeface="Roboto"/>
                <a:cs typeface="Roboto"/>
              </a:rPr>
              <a:t>Consumers: </a:t>
            </a:r>
            <a:r>
              <a:rPr lang="en-US" sz="2400" dirty="0">
                <a:solidFill>
                  <a:srgbClr val="333333"/>
                </a:solidFill>
                <a:latin typeface="Roboto"/>
                <a:cs typeface="Roboto"/>
              </a:rPr>
              <a:t>They </a:t>
            </a:r>
            <a:r>
              <a:rPr lang="en-US" sz="2400" spc="-5" dirty="0">
                <a:solidFill>
                  <a:srgbClr val="333333"/>
                </a:solidFill>
                <a:latin typeface="Roboto"/>
                <a:cs typeface="Roboto"/>
              </a:rPr>
              <a:t>require accounting information </a:t>
            </a:r>
            <a:r>
              <a:rPr lang="en-US" sz="2400" dirty="0">
                <a:solidFill>
                  <a:srgbClr val="333333"/>
                </a:solidFill>
                <a:latin typeface="Roboto"/>
                <a:cs typeface="Roboto"/>
              </a:rPr>
              <a:t>for </a:t>
            </a:r>
            <a:r>
              <a:rPr lang="en-US" sz="2400" spc="-5" dirty="0">
                <a:solidFill>
                  <a:srgbClr val="333333"/>
                </a:solidFill>
                <a:latin typeface="Roboto"/>
                <a:cs typeface="Roboto"/>
              </a:rPr>
              <a:t>establishing </a:t>
            </a:r>
            <a:r>
              <a:rPr lang="en-US" sz="2400" dirty="0">
                <a:solidFill>
                  <a:srgbClr val="333333"/>
                </a:solidFill>
                <a:latin typeface="Roboto"/>
                <a:cs typeface="Roboto"/>
              </a:rPr>
              <a:t>good</a:t>
            </a:r>
            <a:r>
              <a:rPr lang="en-US" sz="2400" spc="10" dirty="0">
                <a:solidFill>
                  <a:srgbClr val="333333"/>
                </a:solidFill>
                <a:latin typeface="Roboto"/>
                <a:cs typeface="Roboto"/>
              </a:rPr>
              <a:t> </a:t>
            </a:r>
            <a:r>
              <a:rPr lang="en-US" sz="2400" spc="-5" dirty="0">
                <a:solidFill>
                  <a:srgbClr val="333333"/>
                </a:solidFill>
                <a:latin typeface="Roboto"/>
                <a:cs typeface="Roboto"/>
              </a:rPr>
              <a:t>accounting</a:t>
            </a:r>
            <a:r>
              <a:rPr lang="en-US" sz="2400" dirty="0">
                <a:latin typeface="Roboto"/>
                <a:cs typeface="Roboto"/>
              </a:rPr>
              <a:t> </a:t>
            </a:r>
            <a:r>
              <a:rPr lang="en-US" sz="2400" spc="-5" dirty="0">
                <a:solidFill>
                  <a:srgbClr val="333333"/>
                </a:solidFill>
                <a:latin typeface="Roboto"/>
                <a:cs typeface="Roboto"/>
              </a:rPr>
              <a:t>control, which will </a:t>
            </a:r>
            <a:r>
              <a:rPr lang="en-US" sz="2400" dirty="0">
                <a:solidFill>
                  <a:srgbClr val="333333"/>
                </a:solidFill>
                <a:latin typeface="Roboto"/>
                <a:cs typeface="Roboto"/>
              </a:rPr>
              <a:t>reduce </a:t>
            </a:r>
            <a:r>
              <a:rPr lang="en-US" sz="2400" spc="-5" dirty="0">
                <a:solidFill>
                  <a:srgbClr val="333333"/>
                </a:solidFill>
                <a:latin typeface="Roboto"/>
                <a:cs typeface="Roboto"/>
              </a:rPr>
              <a:t>the cost </a:t>
            </a:r>
            <a:r>
              <a:rPr lang="en-US" sz="2400" dirty="0">
                <a:solidFill>
                  <a:srgbClr val="333333"/>
                </a:solidFill>
                <a:latin typeface="Roboto"/>
                <a:cs typeface="Roboto"/>
              </a:rPr>
              <a:t>of</a:t>
            </a:r>
            <a:r>
              <a:rPr lang="en-US" sz="2400" spc="-75" dirty="0">
                <a:solidFill>
                  <a:srgbClr val="333333"/>
                </a:solidFill>
                <a:latin typeface="Roboto"/>
                <a:cs typeface="Roboto"/>
              </a:rPr>
              <a:t> </a:t>
            </a:r>
            <a:r>
              <a:rPr lang="en-US" sz="2400" spc="-5" dirty="0">
                <a:solidFill>
                  <a:srgbClr val="333333"/>
                </a:solidFill>
                <a:latin typeface="Roboto"/>
                <a:cs typeface="Roboto"/>
              </a:rPr>
              <a:t>production.</a:t>
            </a:r>
            <a:endParaRPr lang="en-US" sz="2400" dirty="0">
              <a:latin typeface="Roboto"/>
              <a:cs typeface="Roboto"/>
            </a:endParaRPr>
          </a:p>
        </p:txBody>
      </p:sp>
    </p:spTree>
    <p:extLst>
      <p:ext uri="{BB962C8B-B14F-4D97-AF65-F5344CB8AC3E}">
        <p14:creationId xmlns:p14="http://schemas.microsoft.com/office/powerpoint/2010/main" val="32965274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F57123B4-7B7B-CADA-08F2-18B727E335AC}"/>
              </a:ext>
            </a:extLst>
          </p:cNvPr>
          <p:cNvSpPr txBox="1"/>
          <p:nvPr/>
        </p:nvSpPr>
        <p:spPr>
          <a:xfrm>
            <a:off x="1773382" y="2204822"/>
            <a:ext cx="9310253" cy="523220"/>
          </a:xfrm>
          <a:prstGeom prst="rect">
            <a:avLst/>
          </a:prstGeom>
          <a:noFill/>
        </p:spPr>
        <p:txBody>
          <a:bodyPr wrap="square">
            <a:spAutoFit/>
          </a:bodyPr>
          <a:lstStyle/>
          <a:p>
            <a:pPr marL="12700">
              <a:lnSpc>
                <a:spcPct val="100000"/>
              </a:lnSpc>
              <a:spcBef>
                <a:spcPts val="105"/>
              </a:spcBef>
            </a:pPr>
            <a:r>
              <a:rPr lang="en-US" sz="2800" b="1" spc="-5" dirty="0">
                <a:solidFill>
                  <a:srgbClr val="813587"/>
                </a:solidFill>
                <a:latin typeface="Roboto"/>
                <a:cs typeface="Roboto"/>
              </a:rPr>
              <a:t>Qualitative Characteristics of </a:t>
            </a:r>
            <a:r>
              <a:rPr lang="en-US" sz="2800" b="1" dirty="0">
                <a:solidFill>
                  <a:srgbClr val="813587"/>
                </a:solidFill>
                <a:latin typeface="Roboto"/>
                <a:cs typeface="Roboto"/>
              </a:rPr>
              <a:t>Accounting</a:t>
            </a:r>
            <a:r>
              <a:rPr lang="en-US" sz="2800" b="1" spc="35" dirty="0">
                <a:solidFill>
                  <a:srgbClr val="813587"/>
                </a:solidFill>
                <a:latin typeface="Roboto"/>
                <a:cs typeface="Roboto"/>
              </a:rPr>
              <a:t> </a:t>
            </a:r>
            <a:r>
              <a:rPr lang="en-US" sz="2800" b="1" spc="-5" dirty="0">
                <a:solidFill>
                  <a:srgbClr val="813587"/>
                </a:solidFill>
                <a:latin typeface="Roboto"/>
                <a:cs typeface="Roboto"/>
              </a:rPr>
              <a:t>Information</a:t>
            </a:r>
            <a:endParaRPr lang="en-US" sz="2800" dirty="0">
              <a:latin typeface="Roboto"/>
              <a:cs typeface="Roboto"/>
            </a:endParaRPr>
          </a:p>
        </p:txBody>
      </p:sp>
    </p:spTree>
    <p:extLst>
      <p:ext uri="{BB962C8B-B14F-4D97-AF65-F5344CB8AC3E}">
        <p14:creationId xmlns:p14="http://schemas.microsoft.com/office/powerpoint/2010/main" val="34604949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3" name="object 4">
            <a:extLst>
              <a:ext uri="{FF2B5EF4-FFF2-40B4-BE49-F238E27FC236}">
                <a16:creationId xmlns:a16="http://schemas.microsoft.com/office/drawing/2014/main" id="{119CC22D-FE36-BC1B-63AF-2F43A5DC30B6}"/>
              </a:ext>
            </a:extLst>
          </p:cNvPr>
          <p:cNvSpPr txBox="1"/>
          <p:nvPr/>
        </p:nvSpPr>
        <p:spPr>
          <a:xfrm>
            <a:off x="2424113" y="429491"/>
            <a:ext cx="9682162" cy="5552802"/>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gn="just">
              <a:lnSpc>
                <a:spcPct val="100000"/>
              </a:lnSpc>
              <a:spcBef>
                <a:spcPts val="100"/>
              </a:spcBef>
            </a:pPr>
            <a:r>
              <a:rPr sz="2400" spc="-5" dirty="0">
                <a:solidFill>
                  <a:srgbClr val="813587"/>
                </a:solidFill>
                <a:latin typeface="Roboto"/>
                <a:cs typeface="Roboto"/>
              </a:rPr>
              <a:t>Qualitative Characteristics </a:t>
            </a:r>
            <a:r>
              <a:rPr sz="2400" dirty="0">
                <a:solidFill>
                  <a:srgbClr val="813587"/>
                </a:solidFill>
                <a:latin typeface="Roboto"/>
                <a:cs typeface="Roboto"/>
              </a:rPr>
              <a:t>of </a:t>
            </a:r>
            <a:r>
              <a:rPr sz="2400" spc="-5" dirty="0">
                <a:solidFill>
                  <a:srgbClr val="813587"/>
                </a:solidFill>
                <a:latin typeface="Roboto"/>
                <a:cs typeface="Roboto"/>
              </a:rPr>
              <a:t>Accounting</a:t>
            </a:r>
            <a:r>
              <a:rPr sz="2400" spc="-65" dirty="0">
                <a:solidFill>
                  <a:srgbClr val="813587"/>
                </a:solidFill>
                <a:latin typeface="Roboto"/>
                <a:cs typeface="Roboto"/>
              </a:rPr>
              <a:t> </a:t>
            </a:r>
            <a:r>
              <a:rPr sz="2400" dirty="0">
                <a:solidFill>
                  <a:srgbClr val="813587"/>
                </a:solidFill>
                <a:latin typeface="Roboto"/>
                <a:cs typeface="Roboto"/>
              </a:rPr>
              <a:t>Information</a:t>
            </a:r>
            <a:endParaRPr sz="2400" dirty="0">
              <a:latin typeface="Roboto"/>
              <a:cs typeface="Roboto"/>
            </a:endParaRPr>
          </a:p>
          <a:p>
            <a:pPr marL="12700" algn="just">
              <a:lnSpc>
                <a:spcPct val="100000"/>
              </a:lnSpc>
            </a:pPr>
            <a:r>
              <a:rPr sz="2400" spc="-5" dirty="0">
                <a:solidFill>
                  <a:srgbClr val="333333"/>
                </a:solidFill>
                <a:latin typeface="Roboto"/>
                <a:cs typeface="Roboto"/>
              </a:rPr>
              <a:t>Qualitative characteristics </a:t>
            </a:r>
            <a:r>
              <a:rPr sz="2400" dirty="0">
                <a:solidFill>
                  <a:srgbClr val="333333"/>
                </a:solidFill>
                <a:latin typeface="Roboto"/>
                <a:cs typeface="Roboto"/>
              </a:rPr>
              <a:t>are </a:t>
            </a:r>
            <a:r>
              <a:rPr sz="2400" spc="-5" dirty="0">
                <a:solidFill>
                  <a:srgbClr val="333333"/>
                </a:solidFill>
                <a:latin typeface="Roboto"/>
                <a:cs typeface="Roboto"/>
              </a:rPr>
              <a:t>the attributes of accounting information,</a:t>
            </a:r>
            <a:r>
              <a:rPr sz="2400" spc="-45" dirty="0">
                <a:solidFill>
                  <a:srgbClr val="333333"/>
                </a:solidFill>
                <a:latin typeface="Roboto"/>
                <a:cs typeface="Roboto"/>
              </a:rPr>
              <a:t> </a:t>
            </a:r>
            <a:r>
              <a:rPr sz="2400" spc="-5" dirty="0">
                <a:solidFill>
                  <a:srgbClr val="333333"/>
                </a:solidFill>
                <a:latin typeface="Roboto"/>
                <a:cs typeface="Roboto"/>
              </a:rPr>
              <a:t>which</a:t>
            </a:r>
            <a:r>
              <a:rPr lang="en-US" sz="2400" spc="-5" dirty="0">
                <a:latin typeface="Roboto"/>
                <a:cs typeface="Roboto"/>
              </a:rPr>
              <a:t> </a:t>
            </a:r>
            <a:r>
              <a:rPr sz="2400" dirty="0">
                <a:solidFill>
                  <a:srgbClr val="333333"/>
                </a:solidFill>
                <a:latin typeface="Roboto"/>
                <a:cs typeface="Roboto"/>
              </a:rPr>
              <a:t>enhance </a:t>
            </a:r>
            <a:r>
              <a:rPr sz="2400" spc="-5" dirty="0">
                <a:solidFill>
                  <a:srgbClr val="333333"/>
                </a:solidFill>
                <a:latin typeface="Roboto"/>
                <a:cs typeface="Roboto"/>
              </a:rPr>
              <a:t>its understandability </a:t>
            </a:r>
            <a:r>
              <a:rPr sz="2400" dirty="0">
                <a:solidFill>
                  <a:srgbClr val="333333"/>
                </a:solidFill>
                <a:latin typeface="Roboto"/>
                <a:cs typeface="Roboto"/>
              </a:rPr>
              <a:t>and</a:t>
            </a:r>
            <a:r>
              <a:rPr sz="2400" spc="-55" dirty="0">
                <a:solidFill>
                  <a:srgbClr val="333333"/>
                </a:solidFill>
                <a:latin typeface="Roboto"/>
                <a:cs typeface="Roboto"/>
              </a:rPr>
              <a:t> </a:t>
            </a:r>
            <a:r>
              <a:rPr sz="2400" spc="-5" dirty="0">
                <a:solidFill>
                  <a:srgbClr val="333333"/>
                </a:solidFill>
                <a:latin typeface="Roboto"/>
                <a:cs typeface="Roboto"/>
              </a:rPr>
              <a:t>usefulness:</a:t>
            </a:r>
            <a:endParaRPr lang="en-US" sz="2400" spc="-5" dirty="0">
              <a:solidFill>
                <a:srgbClr val="333333"/>
              </a:solidFill>
              <a:latin typeface="Roboto"/>
              <a:cs typeface="Roboto"/>
            </a:endParaRPr>
          </a:p>
          <a:p>
            <a:pPr marL="12700" algn="just">
              <a:lnSpc>
                <a:spcPct val="100000"/>
              </a:lnSpc>
            </a:pPr>
            <a:endParaRPr sz="2400" dirty="0">
              <a:latin typeface="Roboto"/>
              <a:cs typeface="Roboto"/>
            </a:endParaRPr>
          </a:p>
          <a:p>
            <a:pPr marL="12700" marR="266065" algn="just">
              <a:lnSpc>
                <a:spcPct val="100000"/>
              </a:lnSpc>
              <a:buSzPct val="94444"/>
              <a:buFont typeface="Arial"/>
              <a:buChar char="•"/>
              <a:tabLst>
                <a:tab pos="93980" algn="l"/>
              </a:tabLst>
            </a:pPr>
            <a:r>
              <a:rPr sz="2400" b="1" dirty="0">
                <a:solidFill>
                  <a:srgbClr val="333333"/>
                </a:solidFill>
                <a:latin typeface="Roboto"/>
                <a:cs typeface="Roboto"/>
              </a:rPr>
              <a:t>Reliability: </a:t>
            </a:r>
            <a:r>
              <a:rPr sz="2400" spc="-5" dirty="0">
                <a:solidFill>
                  <a:srgbClr val="333333"/>
                </a:solidFill>
                <a:latin typeface="Roboto"/>
                <a:cs typeface="Roboto"/>
              </a:rPr>
              <a:t>Reliability implies </a:t>
            </a:r>
            <a:r>
              <a:rPr sz="2400" dirty="0">
                <a:solidFill>
                  <a:srgbClr val="333333"/>
                </a:solidFill>
                <a:latin typeface="Roboto"/>
                <a:cs typeface="Roboto"/>
              </a:rPr>
              <a:t>that </a:t>
            </a:r>
            <a:r>
              <a:rPr sz="2400" spc="-5" dirty="0">
                <a:solidFill>
                  <a:srgbClr val="333333"/>
                </a:solidFill>
                <a:latin typeface="Roboto"/>
                <a:cs typeface="Roboto"/>
              </a:rPr>
              <a:t>the information must </a:t>
            </a:r>
            <a:r>
              <a:rPr sz="2400" dirty="0">
                <a:solidFill>
                  <a:srgbClr val="333333"/>
                </a:solidFill>
                <a:latin typeface="Roboto"/>
                <a:cs typeface="Roboto"/>
              </a:rPr>
              <a:t>be free from material  error and </a:t>
            </a:r>
            <a:r>
              <a:rPr sz="2400" spc="-5" dirty="0">
                <a:solidFill>
                  <a:srgbClr val="333333"/>
                </a:solidFill>
                <a:latin typeface="Roboto"/>
                <a:cs typeface="Roboto"/>
              </a:rPr>
              <a:t>personal</a:t>
            </a:r>
            <a:r>
              <a:rPr sz="2400" spc="-45" dirty="0">
                <a:solidFill>
                  <a:srgbClr val="333333"/>
                </a:solidFill>
                <a:latin typeface="Roboto"/>
                <a:cs typeface="Roboto"/>
              </a:rPr>
              <a:t> </a:t>
            </a:r>
            <a:r>
              <a:rPr sz="2400" spc="-5" dirty="0">
                <a:solidFill>
                  <a:srgbClr val="333333"/>
                </a:solidFill>
                <a:latin typeface="Roboto"/>
                <a:cs typeface="Roboto"/>
              </a:rPr>
              <a:t>bias.</a:t>
            </a:r>
            <a:endParaRPr lang="en-US" sz="2400" spc="-5" dirty="0">
              <a:solidFill>
                <a:srgbClr val="333333"/>
              </a:solidFill>
              <a:latin typeface="Roboto"/>
              <a:cs typeface="Roboto"/>
            </a:endParaRPr>
          </a:p>
          <a:p>
            <a:pPr marL="12700" marR="266065" algn="just">
              <a:lnSpc>
                <a:spcPct val="100000"/>
              </a:lnSpc>
              <a:buSzPct val="94444"/>
              <a:buFont typeface="Arial"/>
              <a:buChar char="•"/>
              <a:tabLst>
                <a:tab pos="93980" algn="l"/>
              </a:tabLst>
            </a:pPr>
            <a:endParaRPr sz="2400" dirty="0">
              <a:latin typeface="Roboto"/>
              <a:cs typeface="Roboto"/>
            </a:endParaRPr>
          </a:p>
          <a:p>
            <a:pPr marL="12700" marR="313055" algn="just">
              <a:lnSpc>
                <a:spcPct val="100000"/>
              </a:lnSpc>
              <a:buSzPct val="94444"/>
              <a:buFont typeface="Arial"/>
              <a:buChar char="•"/>
              <a:tabLst>
                <a:tab pos="93980" algn="l"/>
              </a:tabLst>
            </a:pPr>
            <a:r>
              <a:rPr sz="2400" b="1" spc="-5" dirty="0">
                <a:solidFill>
                  <a:srgbClr val="333333"/>
                </a:solidFill>
                <a:latin typeface="Roboto"/>
                <a:cs typeface="Roboto"/>
              </a:rPr>
              <a:t>Relevance: </a:t>
            </a:r>
            <a:r>
              <a:rPr sz="2400" spc="-5" dirty="0">
                <a:solidFill>
                  <a:srgbClr val="333333"/>
                </a:solidFill>
                <a:latin typeface="Roboto"/>
                <a:cs typeface="Roboto"/>
              </a:rPr>
              <a:t>Accounting information must be relevant to the </a:t>
            </a:r>
            <a:r>
              <a:rPr sz="2400" dirty="0">
                <a:solidFill>
                  <a:srgbClr val="333333"/>
                </a:solidFill>
                <a:latin typeface="Roboto"/>
                <a:cs typeface="Roboto"/>
              </a:rPr>
              <a:t>decision-making  </a:t>
            </a:r>
            <a:r>
              <a:rPr sz="2400" spc="-5" dirty="0">
                <a:solidFill>
                  <a:srgbClr val="333333"/>
                </a:solidFill>
                <a:latin typeface="Roboto"/>
                <a:cs typeface="Roboto"/>
              </a:rPr>
              <a:t>requirements </a:t>
            </a:r>
            <a:r>
              <a:rPr sz="2400" dirty="0">
                <a:solidFill>
                  <a:srgbClr val="333333"/>
                </a:solidFill>
                <a:latin typeface="Roboto"/>
                <a:cs typeface="Roboto"/>
              </a:rPr>
              <a:t>of </a:t>
            </a:r>
            <a:r>
              <a:rPr sz="2400" spc="-5" dirty="0">
                <a:solidFill>
                  <a:srgbClr val="333333"/>
                </a:solidFill>
                <a:latin typeface="Roboto"/>
                <a:cs typeface="Roboto"/>
              </a:rPr>
              <a:t>the</a:t>
            </a:r>
            <a:r>
              <a:rPr sz="2400" spc="-40" dirty="0">
                <a:solidFill>
                  <a:srgbClr val="333333"/>
                </a:solidFill>
                <a:latin typeface="Roboto"/>
                <a:cs typeface="Roboto"/>
              </a:rPr>
              <a:t> </a:t>
            </a:r>
            <a:r>
              <a:rPr sz="2400" spc="-5" dirty="0">
                <a:solidFill>
                  <a:srgbClr val="333333"/>
                </a:solidFill>
                <a:latin typeface="Roboto"/>
                <a:cs typeface="Roboto"/>
              </a:rPr>
              <a:t>users.</a:t>
            </a:r>
            <a:endParaRPr lang="en-US" sz="2400" spc="-5" dirty="0">
              <a:solidFill>
                <a:srgbClr val="333333"/>
              </a:solidFill>
              <a:latin typeface="Roboto"/>
              <a:cs typeface="Roboto"/>
            </a:endParaRPr>
          </a:p>
          <a:p>
            <a:pPr marL="12700" marR="313055" algn="just">
              <a:lnSpc>
                <a:spcPct val="100000"/>
              </a:lnSpc>
              <a:buSzPct val="94444"/>
              <a:buFont typeface="Arial"/>
              <a:buChar char="•"/>
              <a:tabLst>
                <a:tab pos="93980" algn="l"/>
              </a:tabLst>
            </a:pPr>
            <a:endParaRPr sz="2400" dirty="0">
              <a:latin typeface="Roboto"/>
              <a:cs typeface="Roboto"/>
            </a:endParaRPr>
          </a:p>
          <a:p>
            <a:pPr marL="93345" indent="-81280" algn="just">
              <a:lnSpc>
                <a:spcPct val="100000"/>
              </a:lnSpc>
              <a:buSzPct val="94444"/>
              <a:buFont typeface="Arial"/>
              <a:buChar char="•"/>
              <a:tabLst>
                <a:tab pos="93980" algn="l"/>
              </a:tabLst>
            </a:pPr>
            <a:r>
              <a:rPr sz="2400" b="1" spc="-5" dirty="0">
                <a:solidFill>
                  <a:srgbClr val="333333"/>
                </a:solidFill>
                <a:latin typeface="Roboto"/>
                <a:cs typeface="Roboto"/>
              </a:rPr>
              <a:t>Understandability: </a:t>
            </a:r>
            <a:r>
              <a:rPr sz="2400" dirty="0">
                <a:solidFill>
                  <a:srgbClr val="333333"/>
                </a:solidFill>
                <a:latin typeface="Roboto"/>
                <a:cs typeface="Roboto"/>
              </a:rPr>
              <a:t>Information </a:t>
            </a:r>
            <a:r>
              <a:rPr sz="2400" spc="-5" dirty="0">
                <a:solidFill>
                  <a:srgbClr val="333333"/>
                </a:solidFill>
                <a:latin typeface="Roboto"/>
                <a:cs typeface="Roboto"/>
              </a:rPr>
              <a:t>should </a:t>
            </a:r>
            <a:r>
              <a:rPr sz="2400" dirty="0">
                <a:solidFill>
                  <a:srgbClr val="333333"/>
                </a:solidFill>
                <a:latin typeface="Roboto"/>
                <a:cs typeface="Roboto"/>
              </a:rPr>
              <a:t>be </a:t>
            </a:r>
            <a:r>
              <a:rPr sz="2400" spc="-5" dirty="0">
                <a:solidFill>
                  <a:srgbClr val="333333"/>
                </a:solidFill>
                <a:latin typeface="Roboto"/>
                <a:cs typeface="Roboto"/>
              </a:rPr>
              <a:t>disclosed in financial statements</a:t>
            </a:r>
            <a:r>
              <a:rPr sz="2400" spc="-40" dirty="0">
                <a:solidFill>
                  <a:srgbClr val="333333"/>
                </a:solidFill>
                <a:latin typeface="Roboto"/>
                <a:cs typeface="Roboto"/>
              </a:rPr>
              <a:t> </a:t>
            </a:r>
            <a:r>
              <a:rPr sz="2400" spc="-5" dirty="0">
                <a:solidFill>
                  <a:srgbClr val="333333"/>
                </a:solidFill>
                <a:latin typeface="Roboto"/>
                <a:cs typeface="Roboto"/>
              </a:rPr>
              <a:t>in</a:t>
            </a:r>
            <a:r>
              <a:rPr lang="en-US" sz="2400" dirty="0">
                <a:latin typeface="Roboto"/>
                <a:cs typeface="Roboto"/>
              </a:rPr>
              <a:t> </a:t>
            </a:r>
            <a:r>
              <a:rPr sz="2400" spc="-5" dirty="0">
                <a:solidFill>
                  <a:srgbClr val="333333"/>
                </a:solidFill>
                <a:latin typeface="Roboto"/>
                <a:cs typeface="Roboto"/>
              </a:rPr>
              <a:t>such </a:t>
            </a:r>
            <a:r>
              <a:rPr sz="2400" dirty="0">
                <a:solidFill>
                  <a:srgbClr val="333333"/>
                </a:solidFill>
                <a:latin typeface="Roboto"/>
                <a:cs typeface="Roboto"/>
              </a:rPr>
              <a:t>a manner </a:t>
            </a:r>
            <a:r>
              <a:rPr sz="2400" spc="-5" dirty="0">
                <a:solidFill>
                  <a:srgbClr val="333333"/>
                </a:solidFill>
                <a:latin typeface="Roboto"/>
                <a:cs typeface="Roboto"/>
              </a:rPr>
              <a:t>that these </a:t>
            </a:r>
            <a:r>
              <a:rPr sz="2400" dirty="0">
                <a:solidFill>
                  <a:srgbClr val="333333"/>
                </a:solidFill>
                <a:latin typeface="Roboto"/>
                <a:cs typeface="Roboto"/>
              </a:rPr>
              <a:t>are </a:t>
            </a:r>
            <a:r>
              <a:rPr sz="2400" spc="-5" dirty="0">
                <a:solidFill>
                  <a:srgbClr val="333333"/>
                </a:solidFill>
                <a:latin typeface="Roboto"/>
                <a:cs typeface="Roboto"/>
              </a:rPr>
              <a:t>easily</a:t>
            </a:r>
            <a:r>
              <a:rPr sz="2400" spc="-90" dirty="0">
                <a:solidFill>
                  <a:srgbClr val="333333"/>
                </a:solidFill>
                <a:latin typeface="Roboto"/>
                <a:cs typeface="Roboto"/>
              </a:rPr>
              <a:t> </a:t>
            </a:r>
            <a:r>
              <a:rPr sz="2400" spc="-5" dirty="0">
                <a:solidFill>
                  <a:srgbClr val="333333"/>
                </a:solidFill>
                <a:latin typeface="Roboto"/>
                <a:cs typeface="Roboto"/>
              </a:rPr>
              <a:t>understandable.</a:t>
            </a:r>
            <a:endParaRPr lang="en-US" sz="2400" spc="-5" dirty="0">
              <a:solidFill>
                <a:srgbClr val="333333"/>
              </a:solidFill>
              <a:latin typeface="Roboto"/>
              <a:cs typeface="Roboto"/>
            </a:endParaRPr>
          </a:p>
          <a:p>
            <a:pPr marL="93345" indent="-81280" algn="just">
              <a:lnSpc>
                <a:spcPct val="100000"/>
              </a:lnSpc>
              <a:buSzPct val="94444"/>
              <a:buFont typeface="Arial"/>
              <a:buChar char="•"/>
              <a:tabLst>
                <a:tab pos="93980" algn="l"/>
              </a:tabLst>
            </a:pPr>
            <a:endParaRPr lang="en-US" sz="2400" dirty="0">
              <a:latin typeface="Roboto"/>
              <a:cs typeface="Roboto"/>
            </a:endParaRPr>
          </a:p>
          <a:p>
            <a:pPr marL="12700" marR="5080" algn="just">
              <a:lnSpc>
                <a:spcPct val="100000"/>
              </a:lnSpc>
              <a:buSzPct val="94444"/>
              <a:buFont typeface="Arial"/>
              <a:buChar char="•"/>
              <a:tabLst>
                <a:tab pos="93980" algn="l"/>
              </a:tabLst>
            </a:pPr>
            <a:r>
              <a:rPr sz="2400" b="1" spc="-5" dirty="0">
                <a:solidFill>
                  <a:srgbClr val="333333"/>
                </a:solidFill>
                <a:latin typeface="Roboto"/>
                <a:cs typeface="Roboto"/>
              </a:rPr>
              <a:t>Comparability: </a:t>
            </a:r>
            <a:r>
              <a:rPr sz="2400" spc="-5" dirty="0">
                <a:solidFill>
                  <a:srgbClr val="333333"/>
                </a:solidFill>
                <a:latin typeface="Roboto"/>
                <a:cs typeface="Roboto"/>
              </a:rPr>
              <a:t>Both intra-firm </a:t>
            </a:r>
            <a:r>
              <a:rPr sz="2400" dirty="0">
                <a:solidFill>
                  <a:srgbClr val="333333"/>
                </a:solidFill>
                <a:latin typeface="Roboto"/>
                <a:cs typeface="Roboto"/>
              </a:rPr>
              <a:t>and </a:t>
            </a:r>
            <a:r>
              <a:rPr sz="2400" spc="-5" dirty="0">
                <a:solidFill>
                  <a:srgbClr val="333333"/>
                </a:solidFill>
                <a:latin typeface="Roboto"/>
                <a:cs typeface="Roboto"/>
              </a:rPr>
              <a:t>inter-firm comparison must </a:t>
            </a:r>
            <a:r>
              <a:rPr sz="2400" dirty="0">
                <a:solidFill>
                  <a:srgbClr val="333333"/>
                </a:solidFill>
                <a:latin typeface="Roboto"/>
                <a:cs typeface="Roboto"/>
              </a:rPr>
              <a:t>be </a:t>
            </a:r>
            <a:r>
              <a:rPr sz="2400" spc="-5" dirty="0">
                <a:solidFill>
                  <a:srgbClr val="333333"/>
                </a:solidFill>
                <a:latin typeface="Roboto"/>
                <a:cs typeface="Roboto"/>
              </a:rPr>
              <a:t>possible </a:t>
            </a:r>
            <a:r>
              <a:rPr sz="2400" dirty="0">
                <a:solidFill>
                  <a:srgbClr val="333333"/>
                </a:solidFill>
                <a:latin typeface="Roboto"/>
                <a:cs typeface="Roboto"/>
              </a:rPr>
              <a:t>over  </a:t>
            </a:r>
            <a:r>
              <a:rPr sz="2400" spc="-5" dirty="0">
                <a:solidFill>
                  <a:srgbClr val="333333"/>
                </a:solidFill>
                <a:latin typeface="Roboto"/>
                <a:cs typeface="Roboto"/>
              </a:rPr>
              <a:t>different time</a:t>
            </a:r>
            <a:r>
              <a:rPr sz="2400" spc="-30" dirty="0">
                <a:solidFill>
                  <a:srgbClr val="333333"/>
                </a:solidFill>
                <a:latin typeface="Roboto"/>
                <a:cs typeface="Roboto"/>
              </a:rPr>
              <a:t> </a:t>
            </a:r>
            <a:r>
              <a:rPr sz="2400" spc="-5" dirty="0">
                <a:solidFill>
                  <a:srgbClr val="333333"/>
                </a:solidFill>
                <a:latin typeface="Roboto"/>
                <a:cs typeface="Roboto"/>
              </a:rPr>
              <a:t>periods.</a:t>
            </a:r>
            <a:endParaRPr sz="2400" dirty="0">
              <a:latin typeface="Roboto"/>
              <a:cs typeface="Roboto"/>
            </a:endParaRPr>
          </a:p>
        </p:txBody>
      </p:sp>
    </p:spTree>
    <p:extLst>
      <p:ext uri="{BB962C8B-B14F-4D97-AF65-F5344CB8AC3E}">
        <p14:creationId xmlns:p14="http://schemas.microsoft.com/office/powerpoint/2010/main" val="21214552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1291B173-96EF-61C6-3193-CF4DD11700C3}"/>
              </a:ext>
            </a:extLst>
          </p:cNvPr>
          <p:cNvSpPr txBox="1"/>
          <p:nvPr/>
        </p:nvSpPr>
        <p:spPr>
          <a:xfrm>
            <a:off x="3058391" y="3059668"/>
            <a:ext cx="8385464" cy="966931"/>
          </a:xfrm>
          <a:prstGeom prst="rect">
            <a:avLst/>
          </a:prstGeom>
          <a:noFill/>
        </p:spPr>
        <p:txBody>
          <a:bodyPr wrap="square">
            <a:spAutoFit/>
          </a:bodyPr>
          <a:lstStyle/>
          <a:p>
            <a:pPr marL="12700" marR="459105">
              <a:lnSpc>
                <a:spcPct val="100000"/>
              </a:lnSpc>
              <a:spcBef>
                <a:spcPts val="100"/>
              </a:spcBef>
            </a:pPr>
            <a:r>
              <a:rPr lang="en-US" sz="2800" b="1" spc="-5" dirty="0">
                <a:solidFill>
                  <a:srgbClr val="813587"/>
                </a:solidFill>
                <a:latin typeface="Roboto"/>
                <a:cs typeface="Roboto"/>
              </a:rPr>
              <a:t>What is the Double-entry </a:t>
            </a:r>
            <a:r>
              <a:rPr lang="en-US" sz="2800" b="1" dirty="0">
                <a:solidFill>
                  <a:srgbClr val="813587"/>
                </a:solidFill>
                <a:latin typeface="Roboto"/>
                <a:cs typeface="Roboto"/>
              </a:rPr>
              <a:t>System of </a:t>
            </a:r>
            <a:r>
              <a:rPr lang="en-US" sz="2800" b="1" spc="-5" dirty="0">
                <a:solidFill>
                  <a:srgbClr val="813587"/>
                </a:solidFill>
                <a:latin typeface="Roboto"/>
                <a:cs typeface="Roboto"/>
              </a:rPr>
              <a:t>Accounting?</a:t>
            </a:r>
          </a:p>
          <a:p>
            <a:pPr marL="12700" marR="459105">
              <a:lnSpc>
                <a:spcPct val="100000"/>
              </a:lnSpc>
              <a:spcBef>
                <a:spcPts val="100"/>
              </a:spcBef>
            </a:pPr>
            <a:r>
              <a:rPr lang="en-US" sz="2800" b="1" spc="-5" dirty="0">
                <a:solidFill>
                  <a:srgbClr val="813587"/>
                </a:solidFill>
                <a:latin typeface="Roboto"/>
                <a:cs typeface="Roboto"/>
              </a:rPr>
              <a:t>What are its advantages ?</a:t>
            </a:r>
          </a:p>
        </p:txBody>
      </p:sp>
    </p:spTree>
    <p:extLst>
      <p:ext uri="{BB962C8B-B14F-4D97-AF65-F5344CB8AC3E}">
        <p14:creationId xmlns:p14="http://schemas.microsoft.com/office/powerpoint/2010/main" val="10959183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C188A639-A880-EC1D-A6F3-8D8E4173DAFA}"/>
              </a:ext>
            </a:extLst>
          </p:cNvPr>
          <p:cNvSpPr txBox="1"/>
          <p:nvPr/>
        </p:nvSpPr>
        <p:spPr>
          <a:xfrm>
            <a:off x="2119745" y="734291"/>
            <a:ext cx="10072255" cy="5078313"/>
          </a:xfrm>
          <a:prstGeom prst="rect">
            <a:avLst/>
          </a:prstGeom>
          <a:noFill/>
        </p:spPr>
        <p:txBody>
          <a:bodyPr wrap="square">
            <a:spAutoFit/>
          </a:bodyPr>
          <a:lstStyle/>
          <a:p>
            <a:pPr marL="12700">
              <a:lnSpc>
                <a:spcPct val="100000"/>
              </a:lnSpc>
              <a:spcBef>
                <a:spcPts val="100"/>
              </a:spcBef>
            </a:pPr>
            <a:r>
              <a:rPr lang="en-US" sz="3600" spc="-5" dirty="0">
                <a:solidFill>
                  <a:srgbClr val="813587"/>
                </a:solidFill>
                <a:latin typeface="Roboto"/>
                <a:cs typeface="Roboto"/>
              </a:rPr>
              <a:t>Explain </a:t>
            </a:r>
            <a:r>
              <a:rPr lang="en-US" sz="3600" dirty="0">
                <a:solidFill>
                  <a:srgbClr val="813587"/>
                </a:solidFill>
                <a:latin typeface="Roboto"/>
                <a:cs typeface="Roboto"/>
              </a:rPr>
              <a:t>the System of </a:t>
            </a:r>
            <a:r>
              <a:rPr lang="en-US" sz="3600" spc="-5" dirty="0">
                <a:solidFill>
                  <a:srgbClr val="813587"/>
                </a:solidFill>
                <a:latin typeface="Roboto"/>
                <a:cs typeface="Roboto"/>
              </a:rPr>
              <a:t>Accounting</a:t>
            </a:r>
            <a:endParaRPr lang="en-US" sz="3600" dirty="0">
              <a:latin typeface="Roboto"/>
              <a:cs typeface="Roboto"/>
            </a:endParaRPr>
          </a:p>
          <a:p>
            <a:pPr marL="12700">
              <a:lnSpc>
                <a:spcPct val="100000"/>
              </a:lnSpc>
            </a:pPr>
            <a:endParaRPr lang="en-US" sz="3600" dirty="0">
              <a:latin typeface="Roboto"/>
              <a:cs typeface="Roboto"/>
            </a:endParaRPr>
          </a:p>
          <a:p>
            <a:pPr marL="12700">
              <a:lnSpc>
                <a:spcPct val="100000"/>
              </a:lnSpc>
            </a:pPr>
            <a:r>
              <a:rPr lang="en-US" sz="3600" b="1" spc="-5" dirty="0">
                <a:solidFill>
                  <a:srgbClr val="333333"/>
                </a:solidFill>
                <a:latin typeface="Roboto"/>
                <a:cs typeface="Roboto"/>
              </a:rPr>
              <a:t>Double-entry</a:t>
            </a:r>
            <a:r>
              <a:rPr lang="en-US" sz="3600" b="1" spc="20" dirty="0">
                <a:solidFill>
                  <a:srgbClr val="333333"/>
                </a:solidFill>
                <a:latin typeface="Roboto"/>
                <a:cs typeface="Roboto"/>
              </a:rPr>
              <a:t> </a:t>
            </a:r>
            <a:r>
              <a:rPr lang="en-US" sz="3600" b="1" spc="-5" dirty="0">
                <a:solidFill>
                  <a:srgbClr val="333333"/>
                </a:solidFill>
                <a:latin typeface="Roboto"/>
                <a:cs typeface="Roboto"/>
              </a:rPr>
              <a:t>system</a:t>
            </a:r>
            <a:endParaRPr lang="en-US" sz="3600" dirty="0">
              <a:latin typeface="Roboto"/>
              <a:cs typeface="Roboto"/>
            </a:endParaRPr>
          </a:p>
          <a:p>
            <a:pPr marL="93345" indent="-81280">
              <a:lnSpc>
                <a:spcPct val="100000"/>
              </a:lnSpc>
              <a:buSzPct val="94444"/>
              <a:buFont typeface="Arial"/>
              <a:buChar char="•"/>
              <a:tabLst>
                <a:tab pos="93980" algn="l"/>
              </a:tabLst>
            </a:pPr>
            <a:r>
              <a:rPr lang="en-US" sz="3600" dirty="0">
                <a:solidFill>
                  <a:srgbClr val="333333"/>
                </a:solidFill>
                <a:latin typeface="Roboto"/>
                <a:cs typeface="Roboto"/>
              </a:rPr>
              <a:t>The </a:t>
            </a:r>
            <a:r>
              <a:rPr lang="en-US" sz="3600" spc="-5" dirty="0">
                <a:solidFill>
                  <a:srgbClr val="333333"/>
                </a:solidFill>
                <a:latin typeface="Roboto"/>
                <a:cs typeface="Roboto"/>
              </a:rPr>
              <a:t>double entry system is based </a:t>
            </a:r>
            <a:r>
              <a:rPr lang="en-US" sz="3600" dirty="0">
                <a:solidFill>
                  <a:srgbClr val="333333"/>
                </a:solidFill>
                <a:latin typeface="Roboto"/>
                <a:cs typeface="Roboto"/>
              </a:rPr>
              <a:t>on </a:t>
            </a:r>
            <a:r>
              <a:rPr lang="en-US" sz="3600" spc="-5" dirty="0">
                <a:solidFill>
                  <a:srgbClr val="333333"/>
                </a:solidFill>
                <a:latin typeface="Roboto"/>
                <a:cs typeface="Roboto"/>
              </a:rPr>
              <a:t>the Dual Aspect</a:t>
            </a:r>
            <a:r>
              <a:rPr lang="en-US" sz="3600" spc="-80" dirty="0">
                <a:solidFill>
                  <a:srgbClr val="333333"/>
                </a:solidFill>
                <a:latin typeface="Roboto"/>
                <a:cs typeface="Roboto"/>
              </a:rPr>
              <a:t> </a:t>
            </a:r>
            <a:r>
              <a:rPr lang="en-US" sz="3600" spc="-5" dirty="0">
                <a:solidFill>
                  <a:srgbClr val="333333"/>
                </a:solidFill>
                <a:latin typeface="Roboto"/>
                <a:cs typeface="Roboto"/>
              </a:rPr>
              <a:t>Principle.</a:t>
            </a:r>
            <a:endParaRPr lang="en-US" sz="3600" dirty="0">
              <a:latin typeface="Roboto"/>
              <a:cs typeface="Roboto"/>
            </a:endParaRPr>
          </a:p>
          <a:p>
            <a:pPr marL="93345" indent="-81280">
              <a:lnSpc>
                <a:spcPct val="100000"/>
              </a:lnSpc>
              <a:buSzPct val="94444"/>
              <a:buFont typeface="Arial"/>
              <a:buChar char="•"/>
              <a:tabLst>
                <a:tab pos="93980" algn="l"/>
              </a:tabLst>
            </a:pPr>
            <a:r>
              <a:rPr lang="en-US" sz="3600" spc="-5" dirty="0">
                <a:solidFill>
                  <a:srgbClr val="333333"/>
                </a:solidFill>
                <a:latin typeface="Roboto"/>
                <a:cs typeface="Roboto"/>
              </a:rPr>
              <a:t>Every transaction </a:t>
            </a:r>
            <a:r>
              <a:rPr lang="en-US" sz="3600" dirty="0">
                <a:solidFill>
                  <a:srgbClr val="333333"/>
                </a:solidFill>
                <a:latin typeface="Roboto"/>
                <a:cs typeface="Roboto"/>
              </a:rPr>
              <a:t>has </a:t>
            </a:r>
            <a:r>
              <a:rPr lang="en-US" sz="3600" spc="-5" dirty="0">
                <a:solidFill>
                  <a:srgbClr val="333333"/>
                </a:solidFill>
                <a:latin typeface="Roboto"/>
                <a:cs typeface="Roboto"/>
              </a:rPr>
              <a:t>two aspects, ‘a Debit’ </a:t>
            </a:r>
            <a:r>
              <a:rPr lang="en-US" sz="3600" dirty="0">
                <a:solidFill>
                  <a:srgbClr val="333333"/>
                </a:solidFill>
                <a:latin typeface="Roboto"/>
                <a:cs typeface="Roboto"/>
              </a:rPr>
              <a:t>and </a:t>
            </a:r>
            <a:r>
              <a:rPr lang="en-US" sz="3600" spc="-5" dirty="0">
                <a:solidFill>
                  <a:srgbClr val="333333"/>
                </a:solidFill>
                <a:latin typeface="Roboto"/>
                <a:cs typeface="Roboto"/>
              </a:rPr>
              <a:t>‘a credit’ </a:t>
            </a:r>
            <a:r>
              <a:rPr lang="en-US" sz="3600" dirty="0">
                <a:solidFill>
                  <a:srgbClr val="333333"/>
                </a:solidFill>
                <a:latin typeface="Roboto"/>
                <a:cs typeface="Roboto"/>
              </a:rPr>
              <a:t>of an </a:t>
            </a:r>
            <a:r>
              <a:rPr lang="en-US" sz="3600" spc="-5" dirty="0">
                <a:solidFill>
                  <a:srgbClr val="333333"/>
                </a:solidFill>
                <a:latin typeface="Roboto"/>
                <a:cs typeface="Roboto"/>
              </a:rPr>
              <a:t>equal</a:t>
            </a:r>
            <a:r>
              <a:rPr lang="en-US" sz="3600" spc="-15" dirty="0">
                <a:solidFill>
                  <a:srgbClr val="333333"/>
                </a:solidFill>
                <a:latin typeface="Roboto"/>
                <a:cs typeface="Roboto"/>
              </a:rPr>
              <a:t> </a:t>
            </a:r>
            <a:r>
              <a:rPr lang="en-US" sz="3600" spc="-5" dirty="0">
                <a:solidFill>
                  <a:srgbClr val="333333"/>
                </a:solidFill>
                <a:latin typeface="Roboto"/>
                <a:cs typeface="Roboto"/>
              </a:rPr>
              <a:t>amount.</a:t>
            </a:r>
            <a:endParaRPr lang="en-US" sz="3600" dirty="0">
              <a:latin typeface="Roboto"/>
              <a:cs typeface="Roboto"/>
            </a:endParaRPr>
          </a:p>
          <a:p>
            <a:pPr marL="93345" indent="-81280">
              <a:lnSpc>
                <a:spcPct val="100000"/>
              </a:lnSpc>
              <a:buSzPct val="94444"/>
              <a:buFont typeface="Arial"/>
              <a:buChar char="•"/>
              <a:tabLst>
                <a:tab pos="93980" algn="l"/>
              </a:tabLst>
            </a:pPr>
            <a:r>
              <a:rPr lang="en-US" sz="3600" dirty="0">
                <a:solidFill>
                  <a:srgbClr val="333333"/>
                </a:solidFill>
                <a:latin typeface="Roboto"/>
                <a:cs typeface="Roboto"/>
              </a:rPr>
              <a:t>This </a:t>
            </a:r>
            <a:r>
              <a:rPr lang="en-US" sz="3600" spc="-5" dirty="0">
                <a:solidFill>
                  <a:srgbClr val="333333"/>
                </a:solidFill>
                <a:latin typeface="Roboto"/>
                <a:cs typeface="Roboto"/>
              </a:rPr>
              <a:t>system </a:t>
            </a:r>
            <a:r>
              <a:rPr lang="en-US" sz="3600" dirty="0">
                <a:solidFill>
                  <a:srgbClr val="333333"/>
                </a:solidFill>
                <a:latin typeface="Roboto"/>
                <a:cs typeface="Roboto"/>
              </a:rPr>
              <a:t>of </a:t>
            </a:r>
            <a:r>
              <a:rPr lang="en-US" sz="3600" spc="-5" dirty="0">
                <a:solidFill>
                  <a:srgbClr val="333333"/>
                </a:solidFill>
                <a:latin typeface="Roboto"/>
                <a:cs typeface="Roboto"/>
              </a:rPr>
              <a:t>accounting recognizes </a:t>
            </a:r>
            <a:r>
              <a:rPr lang="en-US" sz="3600" dirty="0">
                <a:solidFill>
                  <a:srgbClr val="333333"/>
                </a:solidFill>
                <a:latin typeface="Roboto"/>
                <a:cs typeface="Roboto"/>
              </a:rPr>
              <a:t>and records both aspects of</a:t>
            </a:r>
            <a:r>
              <a:rPr lang="en-US" sz="3600" spc="-130" dirty="0">
                <a:solidFill>
                  <a:srgbClr val="333333"/>
                </a:solidFill>
                <a:latin typeface="Roboto"/>
                <a:cs typeface="Roboto"/>
              </a:rPr>
              <a:t> </a:t>
            </a:r>
            <a:r>
              <a:rPr lang="en-US" sz="3600" spc="-5" dirty="0">
                <a:solidFill>
                  <a:srgbClr val="333333"/>
                </a:solidFill>
                <a:latin typeface="Roboto"/>
                <a:cs typeface="Roboto"/>
              </a:rPr>
              <a:t>the</a:t>
            </a:r>
            <a:r>
              <a:rPr lang="en-US" sz="3600" dirty="0">
                <a:latin typeface="Roboto"/>
                <a:cs typeface="Roboto"/>
              </a:rPr>
              <a:t> </a:t>
            </a:r>
            <a:r>
              <a:rPr lang="en-US" sz="3600" spc="-5" dirty="0">
                <a:solidFill>
                  <a:srgbClr val="333333"/>
                </a:solidFill>
                <a:latin typeface="Roboto"/>
                <a:cs typeface="Roboto"/>
              </a:rPr>
              <a:t>transaction.</a:t>
            </a:r>
            <a:endParaRPr lang="en-US" sz="3600" dirty="0"/>
          </a:p>
        </p:txBody>
      </p:sp>
    </p:spTree>
    <p:extLst>
      <p:ext uri="{BB962C8B-B14F-4D97-AF65-F5344CB8AC3E}">
        <p14:creationId xmlns:p14="http://schemas.microsoft.com/office/powerpoint/2010/main" val="1536869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2AB7146D-1CC5-D45F-2688-5B8DD905144B}"/>
              </a:ext>
            </a:extLst>
          </p:cNvPr>
          <p:cNvSpPr txBox="1"/>
          <p:nvPr/>
        </p:nvSpPr>
        <p:spPr>
          <a:xfrm>
            <a:off x="2447925" y="207818"/>
            <a:ext cx="9744075" cy="6581289"/>
          </a:xfrm>
          <a:prstGeom prst="rect">
            <a:avLst/>
          </a:prstGeom>
          <a:noFill/>
        </p:spPr>
        <p:txBody>
          <a:bodyPr wrap="square">
            <a:spAutoFit/>
          </a:bodyPr>
          <a:lstStyle/>
          <a:p>
            <a:pPr marL="12700" marR="459105">
              <a:lnSpc>
                <a:spcPct val="100000"/>
              </a:lnSpc>
              <a:spcBef>
                <a:spcPts val="100"/>
              </a:spcBef>
            </a:pPr>
            <a:r>
              <a:rPr lang="en-US" sz="2800" spc="-5" dirty="0">
                <a:solidFill>
                  <a:srgbClr val="813587"/>
                </a:solidFill>
                <a:latin typeface="Roboto"/>
                <a:cs typeface="Roboto"/>
              </a:rPr>
              <a:t>What Are the Advantages </a:t>
            </a:r>
            <a:r>
              <a:rPr lang="en-US" sz="2800" dirty="0">
                <a:solidFill>
                  <a:srgbClr val="813587"/>
                </a:solidFill>
                <a:latin typeface="Roboto"/>
                <a:cs typeface="Roboto"/>
              </a:rPr>
              <a:t>of </a:t>
            </a:r>
            <a:r>
              <a:rPr lang="en-US" sz="2800" spc="-5" dirty="0">
                <a:solidFill>
                  <a:srgbClr val="813587"/>
                </a:solidFill>
                <a:latin typeface="Roboto"/>
                <a:cs typeface="Roboto"/>
              </a:rPr>
              <a:t>the Double-entry </a:t>
            </a:r>
            <a:r>
              <a:rPr lang="en-US" sz="2800" dirty="0">
                <a:solidFill>
                  <a:srgbClr val="813587"/>
                </a:solidFill>
                <a:latin typeface="Roboto"/>
                <a:cs typeface="Roboto"/>
              </a:rPr>
              <a:t>System of </a:t>
            </a:r>
            <a:r>
              <a:rPr lang="en-US" sz="2800" spc="-5" dirty="0">
                <a:solidFill>
                  <a:srgbClr val="813587"/>
                </a:solidFill>
                <a:latin typeface="Roboto"/>
                <a:cs typeface="Roboto"/>
              </a:rPr>
              <a:t>Accounting?</a:t>
            </a:r>
          </a:p>
          <a:p>
            <a:pPr marL="12700" marR="459105">
              <a:lnSpc>
                <a:spcPct val="100000"/>
              </a:lnSpc>
              <a:spcBef>
                <a:spcPts val="100"/>
              </a:spcBef>
            </a:pPr>
            <a:r>
              <a:rPr lang="en-US" sz="2800" spc="-5" dirty="0">
                <a:solidFill>
                  <a:srgbClr val="813587"/>
                </a:solidFill>
                <a:latin typeface="Roboto"/>
                <a:cs typeface="Roboto"/>
              </a:rPr>
              <a:t>  The </a:t>
            </a:r>
            <a:r>
              <a:rPr lang="en-US" sz="2800" spc="-5" dirty="0">
                <a:solidFill>
                  <a:srgbClr val="333333"/>
                </a:solidFill>
                <a:latin typeface="Roboto"/>
                <a:cs typeface="Roboto"/>
              </a:rPr>
              <a:t>following </a:t>
            </a:r>
            <a:r>
              <a:rPr lang="en-US" sz="2800" dirty="0">
                <a:solidFill>
                  <a:srgbClr val="333333"/>
                </a:solidFill>
                <a:latin typeface="Roboto"/>
                <a:cs typeface="Roboto"/>
              </a:rPr>
              <a:t>are </a:t>
            </a:r>
            <a:r>
              <a:rPr lang="en-US" sz="2800" spc="-5" dirty="0">
                <a:solidFill>
                  <a:srgbClr val="333333"/>
                </a:solidFill>
                <a:latin typeface="Roboto"/>
                <a:cs typeface="Roboto"/>
              </a:rPr>
              <a:t>the </a:t>
            </a:r>
            <a:r>
              <a:rPr lang="en-US" sz="2800" dirty="0">
                <a:solidFill>
                  <a:srgbClr val="333333"/>
                </a:solidFill>
                <a:latin typeface="Roboto"/>
                <a:cs typeface="Roboto"/>
              </a:rPr>
              <a:t>main advantages of </a:t>
            </a:r>
            <a:r>
              <a:rPr lang="en-US" sz="2800" spc="-5" dirty="0">
                <a:solidFill>
                  <a:srgbClr val="333333"/>
                </a:solidFill>
                <a:latin typeface="Roboto"/>
                <a:cs typeface="Roboto"/>
              </a:rPr>
              <a:t>the </a:t>
            </a:r>
            <a:r>
              <a:rPr lang="en-US" sz="2800" dirty="0">
                <a:solidFill>
                  <a:srgbClr val="333333"/>
                </a:solidFill>
                <a:latin typeface="Roboto"/>
                <a:cs typeface="Roboto"/>
              </a:rPr>
              <a:t>double-entry </a:t>
            </a:r>
            <a:r>
              <a:rPr lang="en-US" sz="2800" spc="-5" dirty="0">
                <a:solidFill>
                  <a:srgbClr val="333333"/>
                </a:solidFill>
                <a:latin typeface="Roboto"/>
                <a:cs typeface="Roboto"/>
              </a:rPr>
              <a:t>system </a:t>
            </a:r>
            <a:r>
              <a:rPr lang="en-US" sz="2800" dirty="0">
                <a:solidFill>
                  <a:srgbClr val="333333"/>
                </a:solidFill>
                <a:latin typeface="Roboto"/>
                <a:cs typeface="Roboto"/>
              </a:rPr>
              <a:t>of </a:t>
            </a:r>
            <a:r>
              <a:rPr lang="en-US" sz="2800" spc="-5" dirty="0">
                <a:solidFill>
                  <a:srgbClr val="333333"/>
                </a:solidFill>
                <a:latin typeface="Roboto"/>
                <a:cs typeface="Roboto"/>
              </a:rPr>
              <a:t>accounting:</a:t>
            </a:r>
          </a:p>
          <a:p>
            <a:pPr marL="12700" marR="459105">
              <a:lnSpc>
                <a:spcPct val="100000"/>
              </a:lnSpc>
              <a:spcBef>
                <a:spcPts val="100"/>
              </a:spcBef>
            </a:pPr>
            <a:r>
              <a:rPr lang="en-US" sz="2800" spc="-5" dirty="0">
                <a:solidFill>
                  <a:srgbClr val="333333"/>
                </a:solidFill>
                <a:latin typeface="Roboto"/>
                <a:cs typeface="Roboto"/>
              </a:rPr>
              <a:t>  </a:t>
            </a:r>
            <a:r>
              <a:rPr lang="en-US" sz="2800" b="1" spc="-5" dirty="0">
                <a:solidFill>
                  <a:srgbClr val="333333"/>
                </a:solidFill>
                <a:latin typeface="Roboto"/>
                <a:cs typeface="Roboto"/>
              </a:rPr>
              <a:t>Scientific system</a:t>
            </a:r>
            <a:endParaRPr lang="en-US" sz="2800" dirty="0">
              <a:latin typeface="Roboto"/>
              <a:cs typeface="Roboto"/>
            </a:endParaRPr>
          </a:p>
          <a:p>
            <a:pPr marL="12700" marR="5080">
              <a:lnSpc>
                <a:spcPct val="100000"/>
              </a:lnSpc>
              <a:buSzPct val="94444"/>
              <a:buFont typeface="Arial"/>
              <a:buChar char="•"/>
              <a:tabLst>
                <a:tab pos="93980" algn="l"/>
              </a:tabLst>
            </a:pPr>
            <a:r>
              <a:rPr lang="en-US" sz="2800" spc="-5" dirty="0">
                <a:solidFill>
                  <a:srgbClr val="333333"/>
                </a:solidFill>
                <a:latin typeface="Roboto"/>
                <a:cs typeface="Roboto"/>
              </a:rPr>
              <a:t>As </a:t>
            </a:r>
            <a:r>
              <a:rPr lang="en-US" sz="2800" dirty="0">
                <a:solidFill>
                  <a:srgbClr val="333333"/>
                </a:solidFill>
                <a:latin typeface="Roboto"/>
                <a:cs typeface="Roboto"/>
              </a:rPr>
              <a:t>compared </a:t>
            </a:r>
            <a:r>
              <a:rPr lang="en-US" sz="2800" spc="-5" dirty="0">
                <a:solidFill>
                  <a:srgbClr val="333333"/>
                </a:solidFill>
                <a:latin typeface="Roboto"/>
                <a:cs typeface="Roboto"/>
              </a:rPr>
              <a:t>to the other systems, this system </a:t>
            </a:r>
            <a:r>
              <a:rPr lang="en-US" sz="2800" dirty="0">
                <a:solidFill>
                  <a:srgbClr val="333333"/>
                </a:solidFill>
                <a:latin typeface="Roboto"/>
                <a:cs typeface="Roboto"/>
              </a:rPr>
              <a:t>of </a:t>
            </a:r>
            <a:r>
              <a:rPr lang="en-US" sz="2800" spc="-5" dirty="0">
                <a:solidFill>
                  <a:srgbClr val="333333"/>
                </a:solidFill>
                <a:latin typeface="Roboto"/>
                <a:cs typeface="Roboto"/>
              </a:rPr>
              <a:t>recording transactions is </a:t>
            </a:r>
            <a:r>
              <a:rPr lang="en-US" sz="2800" dirty="0">
                <a:solidFill>
                  <a:srgbClr val="333333"/>
                </a:solidFill>
                <a:latin typeface="Roboto"/>
                <a:cs typeface="Roboto"/>
              </a:rPr>
              <a:t>more  </a:t>
            </a:r>
            <a:r>
              <a:rPr lang="en-US" sz="2800" spc="-5" dirty="0">
                <a:solidFill>
                  <a:srgbClr val="333333"/>
                </a:solidFill>
                <a:latin typeface="Roboto"/>
                <a:cs typeface="Roboto"/>
              </a:rPr>
              <a:t>scientific </a:t>
            </a:r>
            <a:r>
              <a:rPr lang="en-US" sz="2800" dirty="0">
                <a:solidFill>
                  <a:srgbClr val="333333"/>
                </a:solidFill>
                <a:latin typeface="Roboto"/>
                <a:cs typeface="Roboto"/>
              </a:rPr>
              <a:t>and </a:t>
            </a:r>
            <a:r>
              <a:rPr lang="en-US" sz="2800" spc="-5" dirty="0">
                <a:solidFill>
                  <a:srgbClr val="333333"/>
                </a:solidFill>
                <a:latin typeface="Roboto"/>
                <a:cs typeface="Roboto"/>
              </a:rPr>
              <a:t>useful to </a:t>
            </a:r>
            <a:r>
              <a:rPr lang="en-US" sz="2800" dirty="0">
                <a:solidFill>
                  <a:srgbClr val="333333"/>
                </a:solidFill>
                <a:latin typeface="Roboto"/>
                <a:cs typeface="Roboto"/>
              </a:rPr>
              <a:t>achieve </a:t>
            </a:r>
            <a:r>
              <a:rPr lang="en-US" sz="2800" spc="-5" dirty="0">
                <a:solidFill>
                  <a:srgbClr val="333333"/>
                </a:solidFill>
                <a:latin typeface="Roboto"/>
                <a:cs typeface="Roboto"/>
              </a:rPr>
              <a:t>the objective </a:t>
            </a:r>
            <a:r>
              <a:rPr lang="en-US" sz="2800" dirty="0">
                <a:solidFill>
                  <a:srgbClr val="333333"/>
                </a:solidFill>
                <a:latin typeface="Roboto"/>
                <a:cs typeface="Roboto"/>
              </a:rPr>
              <a:t>of</a:t>
            </a:r>
            <a:r>
              <a:rPr lang="en-US" sz="2800" spc="-65" dirty="0">
                <a:solidFill>
                  <a:srgbClr val="333333"/>
                </a:solidFill>
                <a:latin typeface="Roboto"/>
                <a:cs typeface="Roboto"/>
              </a:rPr>
              <a:t> </a:t>
            </a:r>
            <a:r>
              <a:rPr lang="en-US" sz="2800" spc="-5" dirty="0">
                <a:solidFill>
                  <a:srgbClr val="333333"/>
                </a:solidFill>
                <a:latin typeface="Roboto"/>
                <a:cs typeface="Roboto"/>
              </a:rPr>
              <a:t>accounting.</a:t>
            </a:r>
            <a:endParaRPr lang="en-US" sz="2800" dirty="0">
              <a:latin typeface="Roboto"/>
              <a:cs typeface="Roboto"/>
            </a:endParaRPr>
          </a:p>
          <a:p>
            <a:pPr marL="12700">
              <a:lnSpc>
                <a:spcPct val="100000"/>
              </a:lnSpc>
            </a:pPr>
            <a:r>
              <a:rPr lang="en-US" sz="2800" b="1" spc="-5" dirty="0">
                <a:solidFill>
                  <a:srgbClr val="333333"/>
                </a:solidFill>
                <a:latin typeface="Roboto"/>
                <a:cs typeface="Roboto"/>
              </a:rPr>
              <a:t>A complete record of the</a:t>
            </a:r>
            <a:r>
              <a:rPr lang="en-US" sz="2800" b="1" spc="30" dirty="0">
                <a:solidFill>
                  <a:srgbClr val="333333"/>
                </a:solidFill>
                <a:latin typeface="Roboto"/>
                <a:cs typeface="Roboto"/>
              </a:rPr>
              <a:t> </a:t>
            </a:r>
            <a:r>
              <a:rPr lang="en-US" sz="2800" b="1" spc="-5" dirty="0">
                <a:solidFill>
                  <a:srgbClr val="333333"/>
                </a:solidFill>
                <a:latin typeface="Roboto"/>
                <a:cs typeface="Roboto"/>
              </a:rPr>
              <a:t>transaction</a:t>
            </a:r>
            <a:endParaRPr lang="en-US" sz="2800" dirty="0">
              <a:latin typeface="Roboto"/>
              <a:cs typeface="Roboto"/>
            </a:endParaRPr>
          </a:p>
          <a:p>
            <a:pPr marL="12700" marR="733425">
              <a:lnSpc>
                <a:spcPct val="100000"/>
              </a:lnSpc>
              <a:buSzPct val="94444"/>
              <a:buFont typeface="Arial"/>
              <a:buChar char="•"/>
              <a:tabLst>
                <a:tab pos="93980" algn="l"/>
              </a:tabLst>
            </a:pPr>
            <a:r>
              <a:rPr lang="en-US" sz="2800" spc="-5" dirty="0">
                <a:solidFill>
                  <a:srgbClr val="333333"/>
                </a:solidFill>
                <a:latin typeface="Roboto"/>
                <a:cs typeface="Roboto"/>
              </a:rPr>
              <a:t>Since both the </a:t>
            </a:r>
            <a:r>
              <a:rPr lang="en-US" sz="2800" dirty="0">
                <a:solidFill>
                  <a:srgbClr val="333333"/>
                </a:solidFill>
                <a:latin typeface="Roboto"/>
                <a:cs typeface="Roboto"/>
              </a:rPr>
              <a:t>aspects of </a:t>
            </a:r>
            <a:r>
              <a:rPr lang="en-US" sz="2800" spc="-5" dirty="0">
                <a:solidFill>
                  <a:srgbClr val="333333"/>
                </a:solidFill>
                <a:latin typeface="Roboto"/>
                <a:cs typeface="Roboto"/>
              </a:rPr>
              <a:t>transactions </a:t>
            </a:r>
            <a:r>
              <a:rPr lang="en-US" sz="2800" dirty="0">
                <a:solidFill>
                  <a:srgbClr val="333333"/>
                </a:solidFill>
                <a:latin typeface="Roboto"/>
                <a:cs typeface="Roboto"/>
              </a:rPr>
              <a:t>are </a:t>
            </a:r>
            <a:r>
              <a:rPr lang="en-US" sz="2800" spc="-5" dirty="0">
                <a:solidFill>
                  <a:srgbClr val="333333"/>
                </a:solidFill>
                <a:latin typeface="Roboto"/>
                <a:cs typeface="Roboto"/>
              </a:rPr>
              <a:t>considered there is </a:t>
            </a:r>
            <a:r>
              <a:rPr lang="en-US" sz="2800" dirty="0">
                <a:solidFill>
                  <a:srgbClr val="333333"/>
                </a:solidFill>
                <a:latin typeface="Roboto"/>
                <a:cs typeface="Roboto"/>
              </a:rPr>
              <a:t>a </a:t>
            </a:r>
            <a:r>
              <a:rPr lang="en-US" sz="2800" spc="-5" dirty="0">
                <a:solidFill>
                  <a:srgbClr val="333333"/>
                </a:solidFill>
                <a:latin typeface="Roboto"/>
                <a:cs typeface="Roboto"/>
              </a:rPr>
              <a:t>complete  recording </a:t>
            </a:r>
            <a:r>
              <a:rPr lang="en-US" sz="2800" dirty="0">
                <a:solidFill>
                  <a:srgbClr val="333333"/>
                </a:solidFill>
                <a:latin typeface="Roboto"/>
                <a:cs typeface="Roboto"/>
              </a:rPr>
              <a:t>of </a:t>
            </a:r>
            <a:r>
              <a:rPr lang="en-US" sz="2800" spc="-5" dirty="0">
                <a:solidFill>
                  <a:srgbClr val="333333"/>
                </a:solidFill>
                <a:latin typeface="Roboto"/>
                <a:cs typeface="Roboto"/>
              </a:rPr>
              <a:t>each </a:t>
            </a:r>
            <a:r>
              <a:rPr lang="en-US" sz="2800" dirty="0">
                <a:solidFill>
                  <a:srgbClr val="333333"/>
                </a:solidFill>
                <a:latin typeface="Roboto"/>
                <a:cs typeface="Roboto"/>
              </a:rPr>
              <a:t>and every</a:t>
            </a:r>
            <a:r>
              <a:rPr lang="en-US" sz="2800" spc="-75" dirty="0">
                <a:solidFill>
                  <a:srgbClr val="333333"/>
                </a:solidFill>
                <a:latin typeface="Roboto"/>
                <a:cs typeface="Roboto"/>
              </a:rPr>
              <a:t> </a:t>
            </a:r>
            <a:r>
              <a:rPr lang="en-US" sz="2800" spc="-5" dirty="0">
                <a:solidFill>
                  <a:srgbClr val="333333"/>
                </a:solidFill>
                <a:latin typeface="Roboto"/>
                <a:cs typeface="Roboto"/>
              </a:rPr>
              <a:t>transaction.</a:t>
            </a:r>
            <a:endParaRPr lang="en-US" sz="2800" dirty="0">
              <a:latin typeface="Roboto"/>
              <a:cs typeface="Roboto"/>
            </a:endParaRPr>
          </a:p>
          <a:p>
            <a:pPr marL="12700" marR="1696085">
              <a:lnSpc>
                <a:spcPct val="100000"/>
              </a:lnSpc>
              <a:buSzPct val="94444"/>
              <a:buFont typeface="Arial"/>
              <a:buChar char="•"/>
              <a:tabLst>
                <a:tab pos="93980" algn="l"/>
              </a:tabLst>
            </a:pPr>
            <a:r>
              <a:rPr lang="en-US" sz="2800" spc="-10" dirty="0">
                <a:solidFill>
                  <a:srgbClr val="333333"/>
                </a:solidFill>
                <a:latin typeface="Roboto"/>
                <a:cs typeface="Roboto"/>
              </a:rPr>
              <a:t>Using </a:t>
            </a:r>
            <a:r>
              <a:rPr lang="en-US" sz="2800" spc="-5" dirty="0">
                <a:solidFill>
                  <a:srgbClr val="333333"/>
                </a:solidFill>
                <a:latin typeface="Roboto"/>
                <a:cs typeface="Roboto"/>
              </a:rPr>
              <a:t>these </a:t>
            </a:r>
            <a:r>
              <a:rPr lang="en-US" sz="2800" dirty="0">
                <a:solidFill>
                  <a:srgbClr val="333333"/>
                </a:solidFill>
                <a:latin typeface="Roboto"/>
                <a:cs typeface="Roboto"/>
              </a:rPr>
              <a:t>records </a:t>
            </a:r>
            <a:r>
              <a:rPr lang="en-US" sz="2800" spc="-5" dirty="0">
                <a:solidFill>
                  <a:srgbClr val="333333"/>
                </a:solidFill>
                <a:latin typeface="Roboto"/>
                <a:cs typeface="Roboto"/>
              </a:rPr>
              <a:t>we </a:t>
            </a:r>
            <a:r>
              <a:rPr lang="en-US" sz="2800" dirty="0">
                <a:solidFill>
                  <a:srgbClr val="333333"/>
                </a:solidFill>
                <a:latin typeface="Roboto"/>
                <a:cs typeface="Roboto"/>
              </a:rPr>
              <a:t>are able </a:t>
            </a:r>
            <a:r>
              <a:rPr lang="en-US" sz="2800" spc="-5" dirty="0">
                <a:solidFill>
                  <a:srgbClr val="333333"/>
                </a:solidFill>
                <a:latin typeface="Roboto"/>
                <a:cs typeface="Roboto"/>
              </a:rPr>
              <a:t>to </a:t>
            </a:r>
            <a:r>
              <a:rPr lang="en-US" sz="2800" dirty="0">
                <a:solidFill>
                  <a:srgbClr val="333333"/>
                </a:solidFill>
                <a:latin typeface="Roboto"/>
                <a:cs typeface="Roboto"/>
              </a:rPr>
              <a:t>compute profit or </a:t>
            </a:r>
            <a:r>
              <a:rPr lang="en-US" sz="2800" spc="-5" dirty="0">
                <a:solidFill>
                  <a:srgbClr val="333333"/>
                </a:solidFill>
                <a:latin typeface="Roboto"/>
                <a:cs typeface="Roboto"/>
              </a:rPr>
              <a:t>loss easily.  double-entry system </a:t>
            </a:r>
            <a:r>
              <a:rPr lang="en-US" sz="2800" dirty="0">
                <a:solidFill>
                  <a:srgbClr val="333333"/>
                </a:solidFill>
                <a:latin typeface="Roboto"/>
                <a:cs typeface="Roboto"/>
              </a:rPr>
              <a:t>of</a:t>
            </a:r>
            <a:r>
              <a:rPr lang="en-US" sz="2800" spc="-30" dirty="0">
                <a:solidFill>
                  <a:srgbClr val="333333"/>
                </a:solidFill>
                <a:latin typeface="Roboto"/>
                <a:cs typeface="Roboto"/>
              </a:rPr>
              <a:t> </a:t>
            </a:r>
            <a:r>
              <a:rPr lang="en-US" sz="2800" spc="-5" dirty="0">
                <a:solidFill>
                  <a:srgbClr val="333333"/>
                </a:solidFill>
                <a:latin typeface="Roboto"/>
                <a:cs typeface="Roboto"/>
              </a:rPr>
              <a:t>accounting.</a:t>
            </a:r>
            <a:endParaRPr lang="en-US" sz="2800" dirty="0">
              <a:latin typeface="Roboto"/>
              <a:cs typeface="Roboto"/>
            </a:endParaRPr>
          </a:p>
        </p:txBody>
      </p:sp>
    </p:spTree>
    <p:extLst>
      <p:ext uri="{BB962C8B-B14F-4D97-AF65-F5344CB8AC3E}">
        <p14:creationId xmlns:p14="http://schemas.microsoft.com/office/powerpoint/2010/main" val="35399516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5" name="TextBox 4">
            <a:extLst>
              <a:ext uri="{FF2B5EF4-FFF2-40B4-BE49-F238E27FC236}">
                <a16:creationId xmlns:a16="http://schemas.microsoft.com/office/drawing/2014/main" id="{5884EB7A-8530-4255-8FB8-47F105BBAA6E}"/>
              </a:ext>
            </a:extLst>
          </p:cNvPr>
          <p:cNvSpPr txBox="1"/>
          <p:nvPr/>
        </p:nvSpPr>
        <p:spPr>
          <a:xfrm>
            <a:off x="2532063" y="581891"/>
            <a:ext cx="9574212" cy="4893647"/>
          </a:xfrm>
          <a:prstGeom prst="rect">
            <a:avLst/>
          </a:prstGeom>
          <a:noFill/>
        </p:spPr>
        <p:txBody>
          <a:bodyPr wrap="square">
            <a:spAutoFit/>
          </a:bodyPr>
          <a:lstStyle/>
          <a:p>
            <a:pPr marL="12700" marR="246379">
              <a:lnSpc>
                <a:spcPct val="100000"/>
              </a:lnSpc>
              <a:spcBef>
                <a:spcPts val="100"/>
              </a:spcBef>
            </a:pPr>
            <a:r>
              <a:rPr lang="en-US" sz="2400" b="1" spc="-5" dirty="0">
                <a:solidFill>
                  <a:srgbClr val="333333"/>
                </a:solidFill>
                <a:latin typeface="Roboto"/>
                <a:cs typeface="Roboto"/>
              </a:rPr>
              <a:t>Checks arithmetical  </a:t>
            </a:r>
            <a:r>
              <a:rPr lang="en-US" sz="2400" b="1" spc="-10" dirty="0">
                <a:solidFill>
                  <a:srgbClr val="333333"/>
                </a:solidFill>
                <a:latin typeface="Roboto"/>
                <a:cs typeface="Roboto"/>
              </a:rPr>
              <a:t>accuracy </a:t>
            </a:r>
            <a:r>
              <a:rPr lang="en-US" sz="2400" b="1" spc="-5" dirty="0">
                <a:solidFill>
                  <a:srgbClr val="333333"/>
                </a:solidFill>
                <a:latin typeface="Roboto"/>
                <a:cs typeface="Roboto"/>
              </a:rPr>
              <a:t>of</a:t>
            </a:r>
            <a:r>
              <a:rPr lang="en-US" sz="2400" b="1" spc="15" dirty="0">
                <a:solidFill>
                  <a:srgbClr val="333333"/>
                </a:solidFill>
                <a:latin typeface="Roboto"/>
                <a:cs typeface="Roboto"/>
              </a:rPr>
              <a:t> </a:t>
            </a:r>
            <a:r>
              <a:rPr lang="en-US" sz="2400" b="1" spc="-5" dirty="0">
                <a:solidFill>
                  <a:srgbClr val="333333"/>
                </a:solidFill>
                <a:latin typeface="Roboto"/>
                <a:cs typeface="Roboto"/>
              </a:rPr>
              <a:t>accounts</a:t>
            </a:r>
            <a:endParaRPr lang="en-US" sz="2400" dirty="0">
              <a:latin typeface="Roboto"/>
              <a:cs typeface="Roboto"/>
            </a:endParaRPr>
          </a:p>
          <a:p>
            <a:pPr marL="93345" indent="-81280">
              <a:lnSpc>
                <a:spcPct val="100000"/>
              </a:lnSpc>
              <a:buSzPct val="94444"/>
              <a:buFont typeface="Arial"/>
              <a:buChar char="•"/>
              <a:tabLst>
                <a:tab pos="93980" algn="l"/>
              </a:tabLst>
            </a:pPr>
            <a:r>
              <a:rPr lang="en-US" sz="2400" spc="-5" dirty="0">
                <a:solidFill>
                  <a:srgbClr val="333333"/>
                </a:solidFill>
                <a:latin typeface="Roboto"/>
                <a:cs typeface="Roboto"/>
              </a:rPr>
              <a:t>Under this system, </a:t>
            </a:r>
            <a:r>
              <a:rPr lang="en-US" sz="2400" dirty="0">
                <a:solidFill>
                  <a:srgbClr val="333333"/>
                </a:solidFill>
                <a:latin typeface="Roboto"/>
                <a:cs typeface="Roboto"/>
              </a:rPr>
              <a:t>by</a:t>
            </a:r>
            <a:r>
              <a:rPr lang="en-US" sz="2400" dirty="0">
                <a:solidFill>
                  <a:srgbClr val="0462C1"/>
                </a:solidFill>
                <a:latin typeface="Roboto"/>
                <a:cs typeface="Roboto"/>
              </a:rPr>
              <a:t> </a:t>
            </a:r>
            <a:r>
              <a:rPr lang="en-US" sz="2400" u="sng" spc="-5" dirty="0">
                <a:solidFill>
                  <a:srgbClr val="0462C1"/>
                </a:solidFill>
                <a:uFill>
                  <a:solidFill>
                    <a:srgbClr val="0462C1"/>
                  </a:solidFill>
                </a:uFill>
                <a:latin typeface="Roboto"/>
                <a:cs typeface="Roboto"/>
                <a:hlinkClick r:id="rId4"/>
              </a:rPr>
              <a:t>preparing </a:t>
            </a:r>
            <a:r>
              <a:rPr lang="en-US" sz="2400" u="sng" dirty="0">
                <a:solidFill>
                  <a:srgbClr val="0462C1"/>
                </a:solidFill>
                <a:uFill>
                  <a:solidFill>
                    <a:srgbClr val="0462C1"/>
                  </a:solidFill>
                </a:uFill>
                <a:latin typeface="Roboto"/>
                <a:cs typeface="Roboto"/>
                <a:hlinkClick r:id="rId4"/>
              </a:rPr>
              <a:t>a Trial </a:t>
            </a:r>
            <a:r>
              <a:rPr lang="en-US" sz="2400" u="sng" spc="-5" dirty="0">
                <a:solidFill>
                  <a:srgbClr val="0462C1"/>
                </a:solidFill>
                <a:uFill>
                  <a:solidFill>
                    <a:srgbClr val="0462C1"/>
                  </a:solidFill>
                </a:uFill>
                <a:latin typeface="Roboto"/>
                <a:cs typeface="Roboto"/>
                <a:hlinkClick r:id="rId4"/>
              </a:rPr>
              <a:t>Balance</a:t>
            </a:r>
            <a:r>
              <a:rPr lang="en-US" sz="2400" spc="-5" dirty="0">
                <a:solidFill>
                  <a:srgbClr val="0462C1"/>
                </a:solidFill>
                <a:latin typeface="Roboto"/>
                <a:cs typeface="Roboto"/>
                <a:hlinkClick r:id="rId4"/>
              </a:rPr>
              <a:t> </a:t>
            </a:r>
            <a:r>
              <a:rPr lang="en-US" sz="2400" spc="-5" dirty="0">
                <a:solidFill>
                  <a:srgbClr val="333333"/>
                </a:solidFill>
                <a:latin typeface="Roboto"/>
                <a:cs typeface="Roboto"/>
              </a:rPr>
              <a:t>we </a:t>
            </a:r>
            <a:r>
              <a:rPr lang="en-US" sz="2400" dirty="0">
                <a:solidFill>
                  <a:srgbClr val="333333"/>
                </a:solidFill>
                <a:latin typeface="Roboto"/>
                <a:cs typeface="Roboto"/>
              </a:rPr>
              <a:t>are able </a:t>
            </a:r>
            <a:r>
              <a:rPr lang="en-US" sz="2400" spc="-5" dirty="0">
                <a:solidFill>
                  <a:srgbClr val="333333"/>
                </a:solidFill>
                <a:latin typeface="Roboto"/>
                <a:cs typeface="Roboto"/>
              </a:rPr>
              <a:t>to </a:t>
            </a:r>
            <a:r>
              <a:rPr lang="en-US" sz="2400" dirty="0">
                <a:solidFill>
                  <a:srgbClr val="333333"/>
                </a:solidFill>
                <a:latin typeface="Roboto"/>
                <a:cs typeface="Roboto"/>
              </a:rPr>
              <a:t>check</a:t>
            </a:r>
            <a:r>
              <a:rPr lang="en-US" sz="2400" spc="-75" dirty="0">
                <a:solidFill>
                  <a:srgbClr val="333333"/>
                </a:solidFill>
                <a:latin typeface="Roboto"/>
                <a:cs typeface="Roboto"/>
              </a:rPr>
              <a:t> </a:t>
            </a:r>
            <a:r>
              <a:rPr lang="en-US" sz="2400" spc="-5" dirty="0">
                <a:solidFill>
                  <a:srgbClr val="333333"/>
                </a:solidFill>
                <a:latin typeface="Roboto"/>
                <a:cs typeface="Roboto"/>
              </a:rPr>
              <a:t>the</a:t>
            </a:r>
            <a:r>
              <a:rPr lang="en-US" sz="2400" dirty="0">
                <a:latin typeface="Roboto"/>
                <a:cs typeface="Roboto"/>
              </a:rPr>
              <a:t> </a:t>
            </a:r>
            <a:r>
              <a:rPr lang="en-US" sz="2400" spc="-5" dirty="0">
                <a:solidFill>
                  <a:srgbClr val="333333"/>
                </a:solidFill>
                <a:latin typeface="Roboto"/>
                <a:cs typeface="Roboto"/>
              </a:rPr>
              <a:t>arithmetical accuracy of the</a:t>
            </a:r>
            <a:r>
              <a:rPr lang="en-US" sz="2400" spc="-75" dirty="0">
                <a:solidFill>
                  <a:srgbClr val="333333"/>
                </a:solidFill>
                <a:latin typeface="Roboto"/>
                <a:cs typeface="Roboto"/>
              </a:rPr>
              <a:t> </a:t>
            </a:r>
            <a:r>
              <a:rPr lang="en-US" sz="2400" dirty="0">
                <a:solidFill>
                  <a:srgbClr val="333333"/>
                </a:solidFill>
                <a:latin typeface="Roboto"/>
                <a:cs typeface="Roboto"/>
              </a:rPr>
              <a:t>records.</a:t>
            </a:r>
            <a:endParaRPr lang="en-US" sz="2400" dirty="0">
              <a:latin typeface="Roboto"/>
              <a:cs typeface="Roboto"/>
            </a:endParaRPr>
          </a:p>
          <a:p>
            <a:pPr marL="12700">
              <a:lnSpc>
                <a:spcPct val="100000"/>
              </a:lnSpc>
            </a:pPr>
            <a:r>
              <a:rPr lang="en-US" sz="2400" b="1" spc="-5" dirty="0">
                <a:solidFill>
                  <a:srgbClr val="333333"/>
                </a:solidFill>
                <a:latin typeface="Roboto"/>
                <a:cs typeface="Roboto"/>
              </a:rPr>
              <a:t>Determination of profit/loss and depiction of financial</a:t>
            </a:r>
            <a:r>
              <a:rPr lang="en-US" sz="2400" b="1" spc="40" dirty="0">
                <a:solidFill>
                  <a:srgbClr val="333333"/>
                </a:solidFill>
                <a:latin typeface="Roboto"/>
                <a:cs typeface="Roboto"/>
              </a:rPr>
              <a:t> </a:t>
            </a:r>
            <a:r>
              <a:rPr lang="en-US" sz="2400" b="1" spc="-10" dirty="0">
                <a:solidFill>
                  <a:srgbClr val="333333"/>
                </a:solidFill>
                <a:latin typeface="Roboto"/>
                <a:cs typeface="Roboto"/>
              </a:rPr>
              <a:t>position</a:t>
            </a:r>
            <a:endParaRPr lang="en-US" sz="2400" dirty="0">
              <a:latin typeface="Roboto"/>
              <a:cs typeface="Roboto"/>
            </a:endParaRPr>
          </a:p>
          <a:p>
            <a:pPr marL="93345" indent="-81280">
              <a:lnSpc>
                <a:spcPct val="100000"/>
              </a:lnSpc>
              <a:buSzPct val="94444"/>
              <a:buFont typeface="Arial"/>
              <a:buChar char="•"/>
              <a:tabLst>
                <a:tab pos="93980" algn="l"/>
              </a:tabLst>
            </a:pPr>
            <a:r>
              <a:rPr lang="en-US" sz="2400" spc="-5" dirty="0">
                <a:solidFill>
                  <a:srgbClr val="333333"/>
                </a:solidFill>
                <a:latin typeface="Roboto"/>
                <a:cs typeface="Roboto"/>
              </a:rPr>
              <a:t>Under this system </a:t>
            </a:r>
            <a:r>
              <a:rPr lang="en-US" sz="2400" dirty="0">
                <a:solidFill>
                  <a:srgbClr val="333333"/>
                </a:solidFill>
                <a:latin typeface="Roboto"/>
                <a:cs typeface="Roboto"/>
              </a:rPr>
              <a:t>by </a:t>
            </a:r>
            <a:r>
              <a:rPr lang="en-US" sz="2400" spc="-5" dirty="0">
                <a:solidFill>
                  <a:srgbClr val="333333"/>
                </a:solidFill>
                <a:latin typeface="Roboto"/>
                <a:cs typeface="Roboto"/>
              </a:rPr>
              <a:t>preparing ‘Profit </a:t>
            </a:r>
            <a:r>
              <a:rPr lang="en-US" sz="2400" dirty="0">
                <a:solidFill>
                  <a:srgbClr val="333333"/>
                </a:solidFill>
                <a:latin typeface="Roboto"/>
                <a:cs typeface="Roboto"/>
              </a:rPr>
              <a:t>&amp; Loss </a:t>
            </a:r>
            <a:r>
              <a:rPr lang="en-US" sz="2400" spc="-5" dirty="0">
                <a:solidFill>
                  <a:srgbClr val="333333"/>
                </a:solidFill>
                <a:latin typeface="Roboto"/>
                <a:cs typeface="Roboto"/>
              </a:rPr>
              <a:t>A/c’ we get to </a:t>
            </a:r>
            <a:r>
              <a:rPr lang="en-US" sz="2400" dirty="0">
                <a:solidFill>
                  <a:srgbClr val="333333"/>
                </a:solidFill>
                <a:latin typeface="Roboto"/>
                <a:cs typeface="Roboto"/>
              </a:rPr>
              <a:t>know about</a:t>
            </a:r>
            <a:r>
              <a:rPr lang="en-US" sz="2400" spc="-35" dirty="0">
                <a:solidFill>
                  <a:srgbClr val="333333"/>
                </a:solidFill>
                <a:latin typeface="Roboto"/>
                <a:cs typeface="Roboto"/>
              </a:rPr>
              <a:t> </a:t>
            </a:r>
            <a:r>
              <a:rPr lang="en-US" sz="2400" spc="-5" dirty="0">
                <a:solidFill>
                  <a:srgbClr val="333333"/>
                </a:solidFill>
                <a:latin typeface="Roboto"/>
                <a:cs typeface="Roboto"/>
              </a:rPr>
              <a:t>the</a:t>
            </a:r>
            <a:r>
              <a:rPr lang="en-US" sz="2400" spc="-5" dirty="0">
                <a:latin typeface="Roboto"/>
                <a:cs typeface="Roboto"/>
              </a:rPr>
              <a:t> </a:t>
            </a:r>
            <a:r>
              <a:rPr lang="en-US" sz="2400" dirty="0">
                <a:solidFill>
                  <a:srgbClr val="333333"/>
                </a:solidFill>
                <a:latin typeface="Roboto"/>
                <a:cs typeface="Roboto"/>
              </a:rPr>
              <a:t>profit earned or </a:t>
            </a:r>
            <a:r>
              <a:rPr lang="en-US" sz="2400" spc="-5" dirty="0">
                <a:solidFill>
                  <a:srgbClr val="333333"/>
                </a:solidFill>
                <a:latin typeface="Roboto"/>
                <a:cs typeface="Roboto"/>
              </a:rPr>
              <a:t>loss</a:t>
            </a:r>
            <a:r>
              <a:rPr lang="en-US" sz="2400" spc="-35" dirty="0">
                <a:solidFill>
                  <a:srgbClr val="333333"/>
                </a:solidFill>
                <a:latin typeface="Roboto"/>
                <a:cs typeface="Roboto"/>
              </a:rPr>
              <a:t> </a:t>
            </a:r>
            <a:r>
              <a:rPr lang="en-US" sz="2400" spc="-5" dirty="0">
                <a:solidFill>
                  <a:srgbClr val="333333"/>
                </a:solidFill>
                <a:latin typeface="Roboto"/>
                <a:cs typeface="Roboto"/>
              </a:rPr>
              <a:t>incurred.</a:t>
            </a:r>
            <a:endParaRPr lang="en-US" sz="2400" dirty="0">
              <a:latin typeface="Roboto"/>
              <a:cs typeface="Roboto"/>
            </a:endParaRPr>
          </a:p>
          <a:p>
            <a:pPr marL="93345" indent="-81280">
              <a:lnSpc>
                <a:spcPct val="100000"/>
              </a:lnSpc>
              <a:buSzPct val="94444"/>
              <a:buFont typeface="Arial"/>
              <a:buChar char="•"/>
              <a:tabLst>
                <a:tab pos="93980" algn="l"/>
              </a:tabLst>
            </a:pPr>
            <a:r>
              <a:rPr lang="en-US" sz="2400" spc="-5" dirty="0">
                <a:solidFill>
                  <a:srgbClr val="333333"/>
                </a:solidFill>
                <a:latin typeface="Roboto"/>
                <a:cs typeface="Roboto"/>
              </a:rPr>
              <a:t>By preparing the ‘Balance </a:t>
            </a:r>
            <a:r>
              <a:rPr lang="en-US" sz="2400" dirty="0">
                <a:solidFill>
                  <a:srgbClr val="333333"/>
                </a:solidFill>
                <a:latin typeface="Roboto"/>
                <a:cs typeface="Roboto"/>
              </a:rPr>
              <a:t>Sheet’ </a:t>
            </a:r>
            <a:r>
              <a:rPr lang="en-US" sz="2400" spc="-5" dirty="0">
                <a:solidFill>
                  <a:srgbClr val="333333"/>
                </a:solidFill>
                <a:latin typeface="Roboto"/>
                <a:cs typeface="Roboto"/>
              </a:rPr>
              <a:t>the financial </a:t>
            </a:r>
            <a:r>
              <a:rPr lang="en-US" sz="2400" spc="-10" dirty="0">
                <a:solidFill>
                  <a:srgbClr val="333333"/>
                </a:solidFill>
                <a:latin typeface="Roboto"/>
                <a:cs typeface="Roboto"/>
              </a:rPr>
              <a:t>position </a:t>
            </a:r>
            <a:r>
              <a:rPr lang="en-US" sz="2400" dirty="0">
                <a:solidFill>
                  <a:srgbClr val="333333"/>
                </a:solidFill>
                <a:latin typeface="Roboto"/>
                <a:cs typeface="Roboto"/>
              </a:rPr>
              <a:t>of </a:t>
            </a:r>
            <a:r>
              <a:rPr lang="en-US" sz="2400" spc="-5" dirty="0">
                <a:solidFill>
                  <a:srgbClr val="333333"/>
                </a:solidFill>
                <a:latin typeface="Roboto"/>
                <a:cs typeface="Roboto"/>
              </a:rPr>
              <a:t>the business </a:t>
            </a:r>
            <a:r>
              <a:rPr lang="en-US" sz="2400" dirty="0">
                <a:solidFill>
                  <a:srgbClr val="333333"/>
                </a:solidFill>
                <a:latin typeface="Roboto"/>
                <a:cs typeface="Roboto"/>
              </a:rPr>
              <a:t>can</a:t>
            </a:r>
            <a:r>
              <a:rPr lang="en-US" sz="2400" spc="50" dirty="0">
                <a:solidFill>
                  <a:srgbClr val="333333"/>
                </a:solidFill>
                <a:latin typeface="Roboto"/>
                <a:cs typeface="Roboto"/>
              </a:rPr>
              <a:t> </a:t>
            </a:r>
            <a:r>
              <a:rPr lang="en-US" sz="2400" dirty="0">
                <a:solidFill>
                  <a:srgbClr val="333333"/>
                </a:solidFill>
                <a:latin typeface="Roboto"/>
                <a:cs typeface="Roboto"/>
              </a:rPr>
              <a:t>be</a:t>
            </a:r>
            <a:r>
              <a:rPr lang="en-US" sz="2400" dirty="0">
                <a:latin typeface="Roboto"/>
                <a:cs typeface="Roboto"/>
              </a:rPr>
              <a:t> </a:t>
            </a:r>
            <a:r>
              <a:rPr lang="en-US" sz="2400" spc="-5" dirty="0">
                <a:solidFill>
                  <a:srgbClr val="333333"/>
                </a:solidFill>
                <a:latin typeface="Roboto"/>
                <a:cs typeface="Roboto"/>
              </a:rPr>
              <a:t>ascertained, i.e. position </a:t>
            </a:r>
            <a:r>
              <a:rPr lang="en-US" sz="2400" dirty="0">
                <a:solidFill>
                  <a:srgbClr val="333333"/>
                </a:solidFill>
                <a:latin typeface="Roboto"/>
                <a:cs typeface="Roboto"/>
              </a:rPr>
              <a:t>of </a:t>
            </a:r>
            <a:r>
              <a:rPr lang="en-US" sz="2400" spc="-5" dirty="0">
                <a:solidFill>
                  <a:srgbClr val="333333"/>
                </a:solidFill>
                <a:latin typeface="Roboto"/>
                <a:cs typeface="Roboto"/>
              </a:rPr>
              <a:t>assets </a:t>
            </a:r>
            <a:r>
              <a:rPr lang="en-US" sz="2400" dirty="0">
                <a:solidFill>
                  <a:srgbClr val="333333"/>
                </a:solidFill>
                <a:latin typeface="Roboto"/>
                <a:cs typeface="Roboto"/>
              </a:rPr>
              <a:t>and </a:t>
            </a:r>
            <a:r>
              <a:rPr lang="en-US" sz="2400" spc="-5" dirty="0">
                <a:solidFill>
                  <a:srgbClr val="333333"/>
                </a:solidFill>
                <a:latin typeface="Roboto"/>
                <a:cs typeface="Roboto"/>
              </a:rPr>
              <a:t>liabilities is</a:t>
            </a:r>
            <a:r>
              <a:rPr lang="en-US" sz="2400" spc="-30" dirty="0">
                <a:solidFill>
                  <a:srgbClr val="333333"/>
                </a:solidFill>
                <a:latin typeface="Roboto"/>
                <a:cs typeface="Roboto"/>
              </a:rPr>
              <a:t> </a:t>
            </a:r>
            <a:r>
              <a:rPr lang="en-US" sz="2400" spc="-5" dirty="0">
                <a:solidFill>
                  <a:srgbClr val="333333"/>
                </a:solidFill>
                <a:latin typeface="Roboto"/>
                <a:cs typeface="Roboto"/>
              </a:rPr>
              <a:t>depicted.</a:t>
            </a:r>
            <a:endParaRPr lang="en-US" sz="2400" dirty="0">
              <a:latin typeface="Roboto"/>
              <a:cs typeface="Roboto"/>
            </a:endParaRPr>
          </a:p>
          <a:p>
            <a:pPr marL="12700">
              <a:lnSpc>
                <a:spcPct val="100000"/>
              </a:lnSpc>
            </a:pPr>
            <a:r>
              <a:rPr lang="en-US" sz="2400" b="1" spc="-5" dirty="0">
                <a:solidFill>
                  <a:srgbClr val="333333"/>
                </a:solidFill>
                <a:latin typeface="Roboto"/>
                <a:cs typeface="Roboto"/>
              </a:rPr>
              <a:t>Helpful </a:t>
            </a:r>
            <a:r>
              <a:rPr lang="en-US" sz="2400" b="1" dirty="0">
                <a:solidFill>
                  <a:srgbClr val="333333"/>
                </a:solidFill>
                <a:latin typeface="Roboto"/>
                <a:cs typeface="Roboto"/>
              </a:rPr>
              <a:t>in </a:t>
            </a:r>
            <a:r>
              <a:rPr lang="en-US" sz="2400" b="1" spc="-5" dirty="0">
                <a:solidFill>
                  <a:srgbClr val="333333"/>
                </a:solidFill>
                <a:latin typeface="Roboto"/>
                <a:cs typeface="Roboto"/>
              </a:rPr>
              <a:t>decision</a:t>
            </a:r>
            <a:r>
              <a:rPr lang="en-US" sz="2400" b="1" dirty="0">
                <a:solidFill>
                  <a:srgbClr val="333333"/>
                </a:solidFill>
                <a:latin typeface="Roboto"/>
                <a:cs typeface="Roboto"/>
              </a:rPr>
              <a:t> </a:t>
            </a:r>
            <a:r>
              <a:rPr lang="en-US" sz="2400" b="1" spc="-5" dirty="0">
                <a:solidFill>
                  <a:srgbClr val="333333"/>
                </a:solidFill>
                <a:latin typeface="Roboto"/>
                <a:cs typeface="Roboto"/>
              </a:rPr>
              <a:t>making</a:t>
            </a:r>
            <a:endParaRPr lang="en-US" sz="2400" dirty="0">
              <a:latin typeface="Roboto"/>
              <a:cs typeface="Roboto"/>
            </a:endParaRPr>
          </a:p>
          <a:p>
            <a:pPr marL="12700" marR="235585">
              <a:lnSpc>
                <a:spcPct val="100000"/>
              </a:lnSpc>
              <a:spcBef>
                <a:spcPts val="5"/>
              </a:spcBef>
              <a:buSzPct val="94444"/>
              <a:buFont typeface="Arial"/>
              <a:buChar char="•"/>
              <a:tabLst>
                <a:tab pos="93980" algn="l"/>
              </a:tabLst>
            </a:pPr>
            <a:r>
              <a:rPr lang="en-US" sz="2400" spc="-5" dirty="0">
                <a:solidFill>
                  <a:srgbClr val="333333"/>
                </a:solidFill>
                <a:latin typeface="Roboto"/>
                <a:cs typeface="Roboto"/>
              </a:rPr>
              <a:t>Administration </a:t>
            </a:r>
            <a:r>
              <a:rPr lang="en-US" sz="2400" dirty="0">
                <a:solidFill>
                  <a:srgbClr val="333333"/>
                </a:solidFill>
                <a:latin typeface="Roboto"/>
                <a:cs typeface="Roboto"/>
              </a:rPr>
              <a:t>and </a:t>
            </a:r>
            <a:r>
              <a:rPr lang="en-US" sz="2400" spc="-5" dirty="0">
                <a:solidFill>
                  <a:srgbClr val="333333"/>
                </a:solidFill>
                <a:latin typeface="Roboto"/>
                <a:cs typeface="Roboto"/>
              </a:rPr>
              <a:t>management </a:t>
            </a:r>
            <a:r>
              <a:rPr lang="en-US" sz="2400" dirty="0">
                <a:solidFill>
                  <a:srgbClr val="333333"/>
                </a:solidFill>
                <a:latin typeface="Roboto"/>
                <a:cs typeface="Roboto"/>
              </a:rPr>
              <a:t>are able </a:t>
            </a:r>
            <a:r>
              <a:rPr lang="en-US" sz="2400" spc="-5" dirty="0">
                <a:solidFill>
                  <a:srgbClr val="333333"/>
                </a:solidFill>
                <a:latin typeface="Roboto"/>
                <a:cs typeface="Roboto"/>
              </a:rPr>
              <a:t>to </a:t>
            </a:r>
            <a:r>
              <a:rPr lang="en-US" sz="2400" dirty="0">
                <a:solidFill>
                  <a:srgbClr val="333333"/>
                </a:solidFill>
                <a:latin typeface="Roboto"/>
                <a:cs typeface="Roboto"/>
              </a:rPr>
              <a:t>take </a:t>
            </a:r>
            <a:r>
              <a:rPr lang="en-US" sz="2400" spc="-5" dirty="0">
                <a:solidFill>
                  <a:srgbClr val="333333"/>
                </a:solidFill>
                <a:latin typeface="Roboto"/>
                <a:cs typeface="Roboto"/>
              </a:rPr>
              <a:t>decisions </a:t>
            </a:r>
            <a:r>
              <a:rPr lang="en-US" sz="2400" dirty="0">
                <a:solidFill>
                  <a:srgbClr val="333333"/>
                </a:solidFill>
                <a:latin typeface="Roboto"/>
                <a:cs typeface="Roboto"/>
              </a:rPr>
              <a:t>on </a:t>
            </a:r>
            <a:r>
              <a:rPr lang="en-US" sz="2400" spc="-5" dirty="0">
                <a:solidFill>
                  <a:srgbClr val="333333"/>
                </a:solidFill>
                <a:latin typeface="Roboto"/>
                <a:cs typeface="Roboto"/>
              </a:rPr>
              <a:t>the basis </a:t>
            </a:r>
            <a:r>
              <a:rPr lang="en-US" sz="2400" dirty="0">
                <a:solidFill>
                  <a:srgbClr val="333333"/>
                </a:solidFill>
                <a:latin typeface="Roboto"/>
                <a:cs typeface="Roboto"/>
              </a:rPr>
              <a:t>of  factual </a:t>
            </a:r>
            <a:r>
              <a:rPr lang="en-US" sz="2400" spc="-5" dirty="0">
                <a:solidFill>
                  <a:srgbClr val="333333"/>
                </a:solidFill>
                <a:latin typeface="Roboto"/>
                <a:cs typeface="Roboto"/>
              </a:rPr>
              <a:t>information </a:t>
            </a:r>
            <a:r>
              <a:rPr lang="en-US" sz="2400" dirty="0">
                <a:solidFill>
                  <a:srgbClr val="333333"/>
                </a:solidFill>
                <a:latin typeface="Roboto"/>
                <a:cs typeface="Roboto"/>
              </a:rPr>
              <a:t>under </a:t>
            </a:r>
            <a:r>
              <a:rPr lang="en-US" sz="2400" spc="-5" dirty="0">
                <a:solidFill>
                  <a:srgbClr val="333333"/>
                </a:solidFill>
                <a:latin typeface="Roboto"/>
                <a:cs typeface="Roboto"/>
              </a:rPr>
              <a:t>the double-entry system </a:t>
            </a:r>
            <a:r>
              <a:rPr lang="en-US" sz="2400" dirty="0">
                <a:solidFill>
                  <a:srgbClr val="333333"/>
                </a:solidFill>
                <a:latin typeface="Roboto"/>
                <a:cs typeface="Roboto"/>
              </a:rPr>
              <a:t>of</a:t>
            </a:r>
            <a:r>
              <a:rPr lang="en-US" sz="2400" spc="-80" dirty="0">
                <a:solidFill>
                  <a:srgbClr val="333333"/>
                </a:solidFill>
                <a:latin typeface="Roboto"/>
                <a:cs typeface="Roboto"/>
              </a:rPr>
              <a:t> </a:t>
            </a:r>
            <a:r>
              <a:rPr lang="en-US" sz="2400" spc="-5" dirty="0">
                <a:solidFill>
                  <a:srgbClr val="333333"/>
                </a:solidFill>
                <a:latin typeface="Roboto"/>
                <a:cs typeface="Roboto"/>
              </a:rPr>
              <a:t>accounting.</a:t>
            </a:r>
            <a:endParaRPr lang="en-US" sz="2400" dirty="0">
              <a:latin typeface="Roboto"/>
              <a:cs typeface="Roboto"/>
            </a:endParaRPr>
          </a:p>
        </p:txBody>
      </p:sp>
    </p:spTree>
    <p:extLst>
      <p:ext uri="{BB962C8B-B14F-4D97-AF65-F5344CB8AC3E}">
        <p14:creationId xmlns:p14="http://schemas.microsoft.com/office/powerpoint/2010/main" val="14313908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658</TotalTime>
  <Words>2325</Words>
  <Application>Microsoft Office PowerPoint</Application>
  <PresentationFormat>Widescreen</PresentationFormat>
  <Paragraphs>235</Paragraphs>
  <Slides>44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Carlito</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main ‘financial statements’: An overview •Balance sheet (Assets; Liabilities; Equity) •Income statement (Income and Expenses to calculate profit) •Statement of Changes in Equity •Statement of Cash flows</dc:title>
  <dc:creator>hp</dc:creator>
  <cp:lastModifiedBy>hp</cp:lastModifiedBy>
  <cp:revision>46</cp:revision>
  <dcterms:created xsi:type="dcterms:W3CDTF">2023-01-21T21:42:58Z</dcterms:created>
  <dcterms:modified xsi:type="dcterms:W3CDTF">2023-01-26T14:09:13Z</dcterms:modified>
</cp:coreProperties>
</file>