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slideLayouts/slideLayout8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59"/>
  </p:notesMasterIdLst>
  <p:sldIdLst>
    <p:sldId id="427" r:id="rId2"/>
    <p:sldId id="445" r:id="rId3"/>
    <p:sldId id="481" r:id="rId4"/>
    <p:sldId id="447" r:id="rId5"/>
    <p:sldId id="476" r:id="rId6"/>
    <p:sldId id="449" r:id="rId7"/>
    <p:sldId id="477" r:id="rId8"/>
    <p:sldId id="451" r:id="rId9"/>
    <p:sldId id="486" r:id="rId10"/>
    <p:sldId id="453" r:id="rId11"/>
    <p:sldId id="487" r:id="rId12"/>
    <p:sldId id="455" r:id="rId13"/>
    <p:sldId id="488" r:id="rId14"/>
    <p:sldId id="474" r:id="rId15"/>
    <p:sldId id="489" r:id="rId16"/>
    <p:sldId id="391" r:id="rId17"/>
    <p:sldId id="392" r:id="rId18"/>
    <p:sldId id="490" r:id="rId19"/>
    <p:sldId id="393" r:id="rId20"/>
    <p:sldId id="395" r:id="rId21"/>
    <p:sldId id="396" r:id="rId22"/>
    <p:sldId id="491" r:id="rId23"/>
    <p:sldId id="398" r:id="rId24"/>
    <p:sldId id="428" r:id="rId25"/>
    <p:sldId id="429" r:id="rId26"/>
    <p:sldId id="430" r:id="rId27"/>
    <p:sldId id="431" r:id="rId28"/>
    <p:sldId id="432" r:id="rId29"/>
    <p:sldId id="400" r:id="rId30"/>
    <p:sldId id="401" r:id="rId31"/>
    <p:sldId id="492" r:id="rId32"/>
    <p:sldId id="403" r:id="rId33"/>
    <p:sldId id="433" r:id="rId34"/>
    <p:sldId id="434" r:id="rId35"/>
    <p:sldId id="435" r:id="rId36"/>
    <p:sldId id="436" r:id="rId37"/>
    <p:sldId id="437" r:id="rId38"/>
    <p:sldId id="493" r:id="rId39"/>
    <p:sldId id="406" r:id="rId40"/>
    <p:sldId id="439" r:id="rId41"/>
    <p:sldId id="440" r:id="rId42"/>
    <p:sldId id="441" r:id="rId43"/>
    <p:sldId id="442" r:id="rId44"/>
    <p:sldId id="444" r:id="rId45"/>
    <p:sldId id="407" r:id="rId46"/>
    <p:sldId id="494" r:id="rId47"/>
    <p:sldId id="409" r:id="rId48"/>
    <p:sldId id="410" r:id="rId49"/>
    <p:sldId id="412" r:id="rId50"/>
    <p:sldId id="495" r:id="rId51"/>
    <p:sldId id="416" r:id="rId52"/>
    <p:sldId id="418" r:id="rId53"/>
    <p:sldId id="419" r:id="rId54"/>
    <p:sldId id="421" r:id="rId55"/>
    <p:sldId id="422" r:id="rId56"/>
    <p:sldId id="423" r:id="rId57"/>
    <p:sldId id="473" r:id="rId5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5332" autoAdjust="0"/>
  </p:normalViewPr>
  <p:slideViewPr>
    <p:cSldViewPr snapToGrid="0">
      <p:cViewPr varScale="1">
        <p:scale>
          <a:sx n="66" d="100"/>
          <a:sy n="66" d="100"/>
        </p:scale>
        <p:origin x="668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customXml" Target="../customXml/item3.xml"/><Relationship Id="rId5" Type="http://schemas.openxmlformats.org/officeDocument/2006/relationships/slide" Target="slides/slide4.xml"/><Relationship Id="rId61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customXml" Target="../customXml/item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65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A3F18F-11B1-4F6C-B50A-B1E8706D118B}" type="datetimeFigureOut">
              <a:rPr lang="en-US" smtClean="0"/>
              <a:t>2/26/2026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F2C7EC-349F-4A05-A724-C8FD764604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62548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35446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F2C7EC-349F-4A05-A724-C8FD7646048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2997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F2C7EC-349F-4A05-A724-C8FD7646048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42653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F2C7EC-349F-4A05-A724-C8FD7646048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87169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F2C7EC-349F-4A05-A724-C8FD7646048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99184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F2C7EC-349F-4A05-A724-C8FD7646048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4487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84204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59061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32372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62134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98593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287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829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824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6982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02060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22574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4973243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09494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70223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58694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88822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00117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2/26/2026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6704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2" r:id="rId13"/>
    <p:sldLayoutId id="2147483693" r:id="rId14"/>
    <p:sldLayoutId id="2147483694" r:id="rId15"/>
    <p:sldLayoutId id="2147483696" r:id="rId16"/>
    <p:sldLayoutId id="214748369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94617" y="4224062"/>
            <a:ext cx="52165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000000"/>
              </a:buClr>
            </a:pPr>
            <a:r>
              <a:rPr lang="en-US" sz="2800" b="1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Amira </a:t>
            </a:r>
            <a:r>
              <a:rPr lang="en-US" sz="2800" b="1" kern="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Elfekky</a:t>
            </a:r>
            <a:endParaRPr lang="en-US" sz="2800" b="1" kern="0" dirty="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94617" y="2424037"/>
            <a:ext cx="57162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000000"/>
              </a:buClr>
            </a:pPr>
            <a:r>
              <a:rPr lang="en-US" sz="3600" b="1" kern="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Project Time Management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07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94617" y="5076722"/>
            <a:ext cx="4624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000000"/>
              </a:buClr>
            </a:pPr>
            <a:r>
              <a:rPr lang="en-US" sz="2800" b="1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PMG 212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27622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34769" y="3198799"/>
            <a:ext cx="427605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  <a:buSzPts val="5200"/>
            </a:pPr>
            <a:r>
              <a:rPr lang="ar-EG" sz="3600" b="1" kern="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مقرر: إداره وقت المشروع</a:t>
            </a:r>
            <a:endParaRPr lang="en-US" sz="3600" b="1" kern="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8662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750"/>
    </mc:Choice>
    <mc:Fallback xmlns="">
      <p:transition spd="slow" advTm="3275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498944" y="1113890"/>
            <a:ext cx="9902228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b="1" dirty="0"/>
              <a:t>Productivity</a:t>
            </a:r>
            <a:endParaRPr lang="en-US" sz="36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Introduction to Productivity in Construction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Understanding Productivity vs. Production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Measuring Productivity (Production Model Example)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Productivity Index (PI)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Controllable Factors Affecting Productivity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Uncontrollable Factors Affecting Productivity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 Results of Uncontrolled Obstacles 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Project Management: 1985–2009 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Lifecycle Phase for Project Management Maturity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Project Vs  Product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Maturity and Excellence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Success Factors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 Many Faces of Failure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14205" y="593042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74798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343"/>
    </mc:Choice>
    <mc:Fallback xmlns="">
      <p:transition spd="slow" advTm="25343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498944" y="1113890"/>
            <a:ext cx="9902228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b="1" dirty="0"/>
              <a:t>Productivity</a:t>
            </a:r>
            <a:endParaRPr lang="en-US" sz="36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Introduction to Productivity in Construction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Understanding Productivity vs. Production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Measuring Productivity (Production Model Example)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Productivity Index (PI)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Controllable Factors Affecting Productivity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Uncontrollable Factors Affecting Productivity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 Results of Uncontrolled Obstacles 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Project Management: 1985–2009 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Lifecycle Phase for Project Management Maturity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Project Vs  Product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Maturity and Excellence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Success Factors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 Many Faces of Failure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14205" y="593042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83258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32"/>
    </mc:Choice>
    <mc:Fallback xmlns="">
      <p:transition spd="slow" advTm="11132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975974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Introduction to Productivity in Construction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06627" y="2155119"/>
            <a:ext cx="10249469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latin typeface="Arial" panose="020B0604020202020204" pitchFamily="34" charset="0"/>
              </a:rPr>
              <a:t>Labor is the primary driver of construction project performance.</a:t>
            </a:r>
          </a:p>
          <a:p>
            <a:pPr marL="342900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latin typeface="Arial" panose="020B0604020202020204" pitchFamily="34" charset="0"/>
              </a:rPr>
              <a:t>Productivity directly influences CPI (Cost Performance Index) and SPI (Schedule Performance Index).</a:t>
            </a:r>
          </a:p>
          <a:p>
            <a:pPr marL="342900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latin typeface="Arial" panose="020B0604020202020204" pitchFamily="34" charset="0"/>
              </a:rPr>
              <a:t>Productivity measures efficiency — output per unit of input.</a:t>
            </a:r>
          </a:p>
          <a:p>
            <a:pPr marL="342900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latin typeface="Arial" panose="020B0604020202020204" pitchFamily="34" charset="0"/>
              </a:rPr>
              <a:t>In construction, productivity typically varies over time.</a:t>
            </a:r>
          </a:p>
          <a:p>
            <a:pPr marL="342900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latin typeface="Arial" panose="020B0604020202020204" pitchFamily="34" charset="0"/>
              </a:rPr>
              <a:t>Effective labor management determines project success or failure.</a:t>
            </a:r>
          </a:p>
        </p:txBody>
      </p:sp>
    </p:spTree>
    <p:extLst>
      <p:ext uri="{BB962C8B-B14F-4D97-AF65-F5344CB8AC3E}">
        <p14:creationId xmlns:p14="http://schemas.microsoft.com/office/powerpoint/2010/main" val="4166459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5305"/>
    </mc:Choice>
    <mc:Fallback xmlns="">
      <p:transition advTm="125305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498944" y="1113890"/>
            <a:ext cx="9902228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b="1" dirty="0"/>
              <a:t>Productivity</a:t>
            </a:r>
            <a:endParaRPr lang="en-US" sz="36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Introduction to Productivity in Construction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Understanding Productivity vs. Production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Measuring Productivity (Production Model Example)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Productivity Index (PI)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Controllable Factors Affecting Productivity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Uncontrollable Factors Affecting Productivity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 Results of Uncontrolled Obstacles 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Project Management: 1985–2009 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Lifecycle Phase for Project Management Maturity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Project Vs  Product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Maturity and Excellence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Success Factors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 Many Faces of Failure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14205" y="593042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00448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10"/>
    </mc:Choice>
    <mc:Fallback xmlns="">
      <p:transition spd="slow" advTm="1141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975974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Understanding Productivity vs. Production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06627" y="2155119"/>
            <a:ext cx="10249469" cy="28050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/>
              <a:t>Production</a:t>
            </a:r>
            <a:r>
              <a:rPr lang="en-US" sz="2400" dirty="0"/>
              <a:t> = Total units of work completed.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/>
              <a:t>Productivity</a:t>
            </a:r>
            <a:r>
              <a:rPr lang="en-US" sz="2400" dirty="0"/>
              <a:t> = Rate of production (units per labor-hour).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A project can meet production targets but fail productivity targets.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Example: 100 </a:t>
            </a:r>
            <a:r>
              <a:rPr lang="en-US" sz="2400" dirty="0" err="1"/>
              <a:t>ft</a:t>
            </a:r>
            <a:r>
              <a:rPr lang="en-US" sz="2400" dirty="0"/>
              <a:t> installed using double the planned labor = lower productivity.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Productivity impacts earned value and contractor profitability.</a:t>
            </a:r>
          </a:p>
        </p:txBody>
      </p:sp>
    </p:spTree>
    <p:extLst>
      <p:ext uri="{BB962C8B-B14F-4D97-AF65-F5344CB8AC3E}">
        <p14:creationId xmlns:p14="http://schemas.microsoft.com/office/powerpoint/2010/main" val="499685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4182"/>
    </mc:Choice>
    <mc:Fallback xmlns="">
      <p:transition advTm="144182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498944" y="1113890"/>
            <a:ext cx="9902228" cy="5324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b="1" dirty="0"/>
              <a:t>Productivity</a:t>
            </a:r>
            <a:endParaRPr lang="en-US" sz="36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Introduction to Productivity in Construction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Understanding Productivity vs. Production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Measuring Productivity (Production Model Example)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Productivity Index (PI)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Controllable Factors Affecting Productivity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Uncontrollable Factors Affecting Productivity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 Results of Uncontrolled Obstacles 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Project Management: 1985–2009 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Lifecycle Phase for Project Management Maturity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Project Vs  Product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Maturity and Excellence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Success Factors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 Many Faces of Failure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14205" y="593042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97034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02"/>
    </mc:Choice>
    <mc:Fallback xmlns="">
      <p:transition spd="slow" advTm="7602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975974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Measuring Productivity (Production Model Example)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06627" y="2155119"/>
            <a:ext cx="1021055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Daily Output Example: 100 LF per 8-hour workday.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Crew Example: 2 workers × 8 hours = 16 labor-hours.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Productivity = 100 LF ÷ 16 labor-hours.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Result = 6.25 LF per labor-hour.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Productivity models help quantify efficiency mathematically.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706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8463"/>
    </mc:Choice>
    <mc:Fallback xmlns="">
      <p:transition advTm="158463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498944" y="1113890"/>
            <a:ext cx="9902228" cy="5324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b="1" dirty="0"/>
              <a:t>Productivity</a:t>
            </a:r>
            <a:endParaRPr lang="en-US" sz="36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Introduction to Productivity in Construction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Understanding Productivity vs. Production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Measuring Productivity (Production Model Example)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Productivity Index (PI)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Controllable Factors Affecting Productivity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Uncontrollable Factors Affecting Productivity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 Results of Uncontrolled Obstacles 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Project Management: 1985–2009 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Lifecycle Phase for Project Management Maturity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Project Vs  Product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Maturity and Excellence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Success Factors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 Many Faces of Failure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14205" y="593042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35103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47"/>
    </mc:Choice>
    <mc:Fallback xmlns="">
      <p:transition spd="slow" advTm="8647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975974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Productivity Index (PI)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06627" y="2155119"/>
            <a:ext cx="10249469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PI compares planned vs. actual performance.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Formula: PI = Budgeted Work Hours (BWH) ÷ Actual Work Hours (AWH).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PI &gt; 1 → Better than planned performance.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PI &lt; 1 → Underperformance.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Most accurate when applied at labor cost element level.</a:t>
            </a:r>
          </a:p>
          <a:p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023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3122"/>
    </mc:Choice>
    <mc:Fallback xmlns="">
      <p:transition advTm="123122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498944" y="1113890"/>
            <a:ext cx="9902228" cy="5324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b="1" dirty="0"/>
              <a:t>Productivity</a:t>
            </a:r>
            <a:endParaRPr lang="en-US" sz="36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Introduction to Productivity in Construction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Understanding Productivity vs. Production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Measuring Productivity (Production Model Example)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Productivity Index (PI)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Controllable Factors Affecting Productivity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Uncontrollable Factors Affecting Productivity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 Results of Uncontrolled Obstacles 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Project Management: 1985–2009 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Lifecycle Phase for Project Management Maturity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Project Vs  Product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Maturity and Excellence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Success Factors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 Many Faces of Failure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14205" y="593042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77852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50"/>
    </mc:Choice>
    <mc:Fallback xmlns="">
      <p:transition spd="slow" advTm="1285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975974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Controllable Factors Affecting Productivity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06627" y="2155119"/>
            <a:ext cx="10249469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Proper planning and task analysis.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Availability of materials, tools, and equipment.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Clear communication and effective supervision.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Adequate training and appropriate crew size.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Safe and well-organized work environment.</a:t>
            </a:r>
          </a:p>
          <a:p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448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2309"/>
    </mc:Choice>
    <mc:Fallback xmlns="">
      <p:transition advTm="152309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498944" y="1113890"/>
            <a:ext cx="9902228" cy="5324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b="1" dirty="0"/>
              <a:t>Productivity</a:t>
            </a:r>
            <a:endParaRPr lang="en-US" sz="36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Introduction to Productivity in Construction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Understanding Productivity vs. Production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Measuring Productivity (Production Model Example)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Productivity Index (PI)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Controllable Factors Affecting Productivity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Uncontrollable Factors Affecting Productivity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 Results of Uncontrolled Obstacles 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Project Management: 1985–2009 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Lifecycle Phase for Project Management Maturity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Project Vs  Product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Maturity and Excellence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Success Factors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 Many Faces of Failure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14205" y="593042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09537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462"/>
    </mc:Choice>
    <mc:Fallback xmlns="">
      <p:transition spd="slow" advTm="23462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975974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Uncontrollable Factors Affecting Productivity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06627" y="2155119"/>
            <a:ext cx="10249469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Weather conditions and environmental factors.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Worker health and personal issues.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Economic conditions and regional factors.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Strikes or work stoppages.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Owner/client scope changes.</a:t>
            </a:r>
          </a:p>
          <a:p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164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1032"/>
    </mc:Choice>
    <mc:Fallback xmlns="">
      <p:transition advTm="151032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498944" y="1113890"/>
            <a:ext cx="9902228" cy="5324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b="1" dirty="0"/>
              <a:t>Productivity</a:t>
            </a:r>
            <a:endParaRPr lang="en-US" sz="36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Introduction to Productivity in Construction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Understanding Productivity vs. Production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Measuring Productivity (Production Model Example)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Productivity Index (PI)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Controllable Factors Affecting Productivity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Uncontrollable Factors Affecting Productivity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 Results of Uncontrolled Obstacles 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Project Management: 1985–2009 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Lifecycle Phase for Project Management Maturity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Project Vs  Product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Maturity and Excellence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Success Factors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 Many Faces of Failure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14205" y="593042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10730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119"/>
    </mc:Choice>
    <mc:Fallback xmlns="">
      <p:transition spd="slow" advTm="19119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975974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Results of Uncontrolled Obstacles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06627" y="2155119"/>
            <a:ext cx="10249469" cy="42011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</a:rPr>
              <a:t>New products introduced into the marketplace too late</a:t>
            </a:r>
          </a:p>
          <a:p>
            <a:pPr marL="457200" lvl="0" indent="-457200" algn="just"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</a:rPr>
              <a:t>Temptation </a:t>
            </a:r>
            <a:r>
              <a:rPr lang="ar-EG" sz="2400" dirty="0">
                <a:solidFill>
                  <a:prstClr val="black"/>
                </a:solidFill>
              </a:rPr>
              <a:t>اغراء </a:t>
            </a:r>
            <a:r>
              <a:rPr lang="en-US" sz="2400" dirty="0">
                <a:solidFill>
                  <a:prstClr val="black"/>
                </a:solidFill>
              </a:rPr>
              <a:t>to make hasty </a:t>
            </a:r>
            <a:r>
              <a:rPr lang="ar-EG" sz="2400" dirty="0">
                <a:solidFill>
                  <a:prstClr val="black"/>
                </a:solidFill>
              </a:rPr>
              <a:t>متعجل</a:t>
            </a:r>
            <a:r>
              <a:rPr lang="en-US" sz="2400" dirty="0">
                <a:solidFill>
                  <a:prstClr val="black"/>
                </a:solidFill>
              </a:rPr>
              <a:t>decisions that prove to be costly.</a:t>
            </a:r>
          </a:p>
          <a:p>
            <a:pPr marL="457200" lvl="0" indent="-457200" algn="just"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</a:rPr>
              <a:t>Management insisting on earlier and greater return on investment</a:t>
            </a:r>
          </a:p>
          <a:p>
            <a:pPr marL="457200" lvl="0" indent="-457200" algn="just"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</a:rPr>
              <a:t>Greater difficulty in establishing on-target objectives in real time</a:t>
            </a:r>
          </a:p>
          <a:p>
            <a:pPr marL="457200" lvl="0" indent="-457200" algn="just"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</a:rPr>
              <a:t>Problems in relating cost to technical performance and scheduling during the execution of the project</a:t>
            </a:r>
          </a:p>
          <a:p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6107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07477"/>
    </mc:Choice>
    <mc:Fallback xmlns="">
      <p:transition advTm="407477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975974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Results of Uncontrolled Obstacles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06627" y="2155119"/>
            <a:ext cx="10249469" cy="42011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Decreased profits</a:t>
            </a:r>
          </a:p>
          <a:p>
            <a:pPr marL="457200" indent="-457200" algn="just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Increased manpower needs</a:t>
            </a:r>
          </a:p>
          <a:p>
            <a:pPr marL="457200" indent="-457200" algn="just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Cost overruns, schedule delays, and penalty payments occurring earlier and earlier</a:t>
            </a:r>
          </a:p>
          <a:p>
            <a:pPr marL="457200" indent="-457200" algn="just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An inability to cope with new technology</a:t>
            </a:r>
          </a:p>
          <a:p>
            <a:pPr marL="457200" indent="-457200" algn="just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R&amp;D results too late to benefit existing product lines</a:t>
            </a:r>
          </a:p>
          <a:p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1848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2605"/>
    </mc:Choice>
    <mc:Fallback xmlns="">
      <p:transition advTm="302605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498944" y="1113890"/>
            <a:ext cx="9902228" cy="5324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b="1" dirty="0"/>
              <a:t>Productivity</a:t>
            </a:r>
            <a:endParaRPr lang="en-US" sz="36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Introduction to Productivity in Construction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Understanding Productivity vs. Production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Measuring Productivity (Production Model Example)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Productivity Index (PI)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Controllable Factors Affecting Productivity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Uncontrollable Factors Affecting Productivity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 Results of Uncontrolled Obstacles 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Project Management: 1985–2009 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Lifecycle Phase for Project Management Maturity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Project Vs  Product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Maturity and Excellence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Success Factors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 Many Faces of Failure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14205" y="593042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906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87"/>
    </mc:Choice>
    <mc:Fallback xmlns="">
      <p:transition spd="slow" advTm="10087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975974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Management: 1985–2009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06627" y="2155119"/>
            <a:ext cx="10249469" cy="37394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About markets, production methods, costs and scientific potentials are related to investment decisions.</a:t>
            </a:r>
          </a:p>
          <a:p>
            <a:pPr marL="457200" indent="-457200" algn="just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All of these factors have combined to produce a king-size managerial headache.</a:t>
            </a:r>
          </a:p>
          <a:p>
            <a:pPr marL="457200" indent="-457200" algn="just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 There are just too many crucial decisions to have them all processed and resolved through regular line hierarchy at the top of the organization. </a:t>
            </a:r>
          </a:p>
          <a:p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1005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5444"/>
    </mc:Choice>
    <mc:Fallback xmlns="">
      <p:transition advTm="155444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975974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Management: 1985–2009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06627" y="2155119"/>
            <a:ext cx="10249469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spcAft>
                <a:spcPts val="1800"/>
              </a:spcAft>
              <a:defRPr/>
            </a:pPr>
            <a:r>
              <a:rPr lang="en-US" sz="2400" dirty="0">
                <a:solidFill>
                  <a:prstClr val="black"/>
                </a:solidFill>
              </a:rPr>
              <a:t>Providing the project manager with integrative responsibility resulted in: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400" dirty="0">
                <a:solidFill>
                  <a:prstClr val="black"/>
                </a:solidFill>
              </a:rPr>
              <a:t>● Total accountability assumed by a single person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400" dirty="0">
                <a:solidFill>
                  <a:prstClr val="black"/>
                </a:solidFill>
              </a:rPr>
              <a:t>● Project rather than functional dedication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400" dirty="0">
                <a:solidFill>
                  <a:prstClr val="black"/>
                </a:solidFill>
              </a:rPr>
              <a:t>● A requirement for coordination across functional interfaces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400" dirty="0">
                <a:solidFill>
                  <a:prstClr val="black"/>
                </a:solidFill>
              </a:rPr>
              <a:t>● Proper utilization of integrated planning and control</a:t>
            </a:r>
          </a:p>
          <a:p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7991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34647"/>
    </mc:Choice>
    <mc:Fallback xmlns="">
      <p:transition advTm="234647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975974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Management: 1985–2009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06627" y="2155119"/>
            <a:ext cx="10249469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spcAft>
                <a:spcPts val="1800"/>
              </a:spcAft>
              <a:defRPr/>
            </a:pPr>
            <a:r>
              <a:rPr lang="en-US" sz="2400" dirty="0">
                <a:solidFill>
                  <a:prstClr val="black"/>
                </a:solidFill>
              </a:rPr>
              <a:t>By the 1990s, companies had begun to realize that implementing project management was a necessity, not a choice. 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400" dirty="0">
                <a:solidFill>
                  <a:prstClr val="black"/>
                </a:solidFill>
              </a:rPr>
              <a:t>The question was not how to implement project management, but how fast could it be done?</a:t>
            </a:r>
          </a:p>
          <a:p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9738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5769"/>
    </mc:Choice>
    <mc:Fallback xmlns="">
      <p:transition advTm="125769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498944" y="1113890"/>
            <a:ext cx="9902228" cy="5324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b="1" dirty="0"/>
              <a:t>Productivity</a:t>
            </a:r>
            <a:endParaRPr lang="en-US" sz="36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Introduction to Productivity in Construction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Understanding Productivity vs. Production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Measuring Productivity (Production Model Example)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Productivity Index (PI)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Controllable Factors Affecting Productivity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Uncontrollable Factors Affecting Productivity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 Results of Uncontrolled Obstacles 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Project Management: 1985–2009 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Lifecycle Phase for Project Management Maturity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Project Vs  Product</a:t>
            </a:r>
            <a:endParaRPr lang="en-US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Maturity and Excellence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Success Factors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 Many Faces of Failure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14205" y="593042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79397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456"/>
    </mc:Choice>
    <mc:Fallback xmlns="">
      <p:transition spd="slow" advTm="12456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975974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Lifecycle Phase for Project Management Maturity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3786CBB-1818-40FF-BB6C-0382252B4D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944" y="2101097"/>
            <a:ext cx="10768111" cy="4252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525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4143"/>
    </mc:Choice>
    <mc:Fallback xmlns="">
      <p:transition advTm="34143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solidFill>
                  <a:schemeClr val="tx1"/>
                </a:solidFill>
              </a:rPr>
              <a:t>1- Embryonic Phase</a:t>
            </a:r>
          </a:p>
          <a:p>
            <a:endParaRPr lang="en-US" sz="2400" b="1" dirty="0">
              <a:solidFill>
                <a:schemeClr val="tx1"/>
              </a:solidFill>
            </a:endParaRPr>
          </a:p>
          <a:p>
            <a:r>
              <a:rPr lang="en-US" sz="2400" b="1" dirty="0">
                <a:solidFill>
                  <a:schemeClr val="tx1"/>
                </a:solidFill>
              </a:rPr>
              <a:t>Recognize need</a:t>
            </a:r>
            <a:r>
              <a:rPr lang="en-US" sz="2400" dirty="0">
                <a:solidFill>
                  <a:schemeClr val="tx1"/>
                </a:solidFill>
              </a:rPr>
              <a:t> → Awareness that projects require structured management.</a:t>
            </a:r>
          </a:p>
          <a:p>
            <a:r>
              <a:rPr lang="en-US" sz="2400" b="1" dirty="0">
                <a:solidFill>
                  <a:schemeClr val="tx1"/>
                </a:solidFill>
              </a:rPr>
              <a:t>Recognize benefits</a:t>
            </a:r>
            <a:r>
              <a:rPr lang="en-US" sz="2400" dirty="0">
                <a:solidFill>
                  <a:schemeClr val="tx1"/>
                </a:solidFill>
              </a:rPr>
              <a:t> → Understanding how project management improves efficiency, reduces risk, and saves cost.</a:t>
            </a:r>
          </a:p>
          <a:p>
            <a:r>
              <a:rPr lang="en-US" sz="2400" b="1" dirty="0">
                <a:solidFill>
                  <a:schemeClr val="tx1"/>
                </a:solidFill>
              </a:rPr>
              <a:t>Recognize applications</a:t>
            </a:r>
            <a:r>
              <a:rPr lang="en-US" sz="2400" dirty="0">
                <a:solidFill>
                  <a:schemeClr val="tx1"/>
                </a:solidFill>
              </a:rPr>
              <a:t> → Identifying where project management can be applied (construction, IT, R&amp;D).</a:t>
            </a:r>
          </a:p>
          <a:p>
            <a:r>
              <a:rPr lang="en-US" sz="2400" b="1" dirty="0">
                <a:solidFill>
                  <a:schemeClr val="tx1"/>
                </a:solidFill>
              </a:rPr>
              <a:t>Recognize what must be done</a:t>
            </a:r>
            <a:r>
              <a:rPr lang="en-US" sz="2400" dirty="0">
                <a:solidFill>
                  <a:schemeClr val="tx1"/>
                </a:solidFill>
              </a:rPr>
              <a:t> → Initial steps: appoint a project leader, define scope, and plan resources.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975974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Lifecycle Phase for Project Management Maturity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312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5006"/>
    </mc:Choice>
    <mc:Fallback xmlns="">
      <p:transition advTm="205006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72732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solidFill>
                  <a:schemeClr val="tx1"/>
                </a:solidFill>
              </a:rPr>
              <a:t>2- Executive Management Acceptance Phase</a:t>
            </a:r>
          </a:p>
          <a:p>
            <a:endParaRPr lang="en-US" sz="2400" b="1" dirty="0">
              <a:solidFill>
                <a:schemeClr val="tx1"/>
              </a:solidFill>
            </a:endParaRPr>
          </a:p>
          <a:p>
            <a:r>
              <a:rPr lang="en-US" sz="2400" b="1" dirty="0">
                <a:solidFill>
                  <a:schemeClr val="tx1"/>
                </a:solidFill>
              </a:rPr>
              <a:t>Visible executive support</a:t>
            </a:r>
            <a:r>
              <a:rPr lang="en-US" sz="2400" dirty="0">
                <a:solidFill>
                  <a:schemeClr val="tx1"/>
                </a:solidFill>
              </a:rPr>
              <a:t> → Leadership must actively endorse project management.</a:t>
            </a:r>
          </a:p>
          <a:p>
            <a:r>
              <a:rPr lang="en-US" sz="2400" b="1" dirty="0">
                <a:solidFill>
                  <a:schemeClr val="tx1"/>
                </a:solidFill>
              </a:rPr>
              <a:t>Understanding project management</a:t>
            </a:r>
            <a:r>
              <a:rPr lang="en-US" sz="2400" dirty="0">
                <a:solidFill>
                  <a:schemeClr val="tx1"/>
                </a:solidFill>
              </a:rPr>
              <a:t> → Executives realize it is not just paperwork, but a strategic tool.</a:t>
            </a:r>
          </a:p>
          <a:p>
            <a:r>
              <a:rPr lang="en-US" sz="2400" b="1" dirty="0">
                <a:solidFill>
                  <a:schemeClr val="tx1"/>
                </a:solidFill>
              </a:rPr>
              <a:t>Project sponsorship</a:t>
            </a:r>
            <a:r>
              <a:rPr lang="en-US" sz="2400" dirty="0">
                <a:solidFill>
                  <a:schemeClr val="tx1"/>
                </a:solidFill>
              </a:rPr>
              <a:t> → Senior managers allocate funding and resources.</a:t>
            </a:r>
          </a:p>
          <a:p>
            <a:r>
              <a:rPr lang="en-US" sz="2400" b="1" dirty="0">
                <a:solidFill>
                  <a:schemeClr val="tx1"/>
                </a:solidFill>
              </a:rPr>
              <a:t>Willingness to change business practices</a:t>
            </a:r>
            <a:r>
              <a:rPr lang="en-US" sz="2400" dirty="0">
                <a:solidFill>
                  <a:schemeClr val="tx1"/>
                </a:solidFill>
              </a:rPr>
              <a:t> → Acceptance that traditional approaches may need updating.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975974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Lifecycle Phase for Project Management Maturity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7067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2873"/>
    </mc:Choice>
    <mc:Fallback xmlns="">
      <p:transition advTm="142873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solidFill>
                  <a:schemeClr val="tx1"/>
                </a:solidFill>
              </a:rPr>
              <a:t>3- Line Management Acceptance Phase</a:t>
            </a:r>
          </a:p>
          <a:p>
            <a:endParaRPr lang="en-US" sz="2400" b="1" dirty="0">
              <a:solidFill>
                <a:schemeClr val="tx1"/>
              </a:solidFill>
            </a:endParaRPr>
          </a:p>
          <a:p>
            <a:r>
              <a:rPr lang="en-US" sz="2400" b="1" dirty="0">
                <a:solidFill>
                  <a:schemeClr val="tx1"/>
                </a:solidFill>
              </a:rPr>
              <a:t>Line management support</a:t>
            </a:r>
            <a:r>
              <a:rPr lang="en-US" sz="2400" dirty="0">
                <a:solidFill>
                  <a:schemeClr val="tx1"/>
                </a:solidFill>
              </a:rPr>
              <a:t> → Department heads align with project goals.</a:t>
            </a:r>
          </a:p>
          <a:p>
            <a:r>
              <a:rPr lang="en-US" sz="2400" b="1" dirty="0">
                <a:solidFill>
                  <a:schemeClr val="tx1"/>
                </a:solidFill>
              </a:rPr>
              <a:t>Commitment from line managers</a:t>
            </a:r>
            <a:r>
              <a:rPr lang="en-US" sz="2400" dirty="0">
                <a:solidFill>
                  <a:schemeClr val="tx1"/>
                </a:solidFill>
              </a:rPr>
              <a:t> → They assign staff and encourage collaboration.</a:t>
            </a:r>
          </a:p>
          <a:p>
            <a:r>
              <a:rPr lang="en-US" sz="2400" b="1" dirty="0">
                <a:solidFill>
                  <a:schemeClr val="tx1"/>
                </a:solidFill>
              </a:rPr>
              <a:t>Line management education</a:t>
            </a:r>
            <a:r>
              <a:rPr lang="en-US" sz="2400" dirty="0">
                <a:solidFill>
                  <a:schemeClr val="tx1"/>
                </a:solidFill>
              </a:rPr>
              <a:t> → Training managers in project principles and methodologies.</a:t>
            </a:r>
          </a:p>
          <a:p>
            <a:r>
              <a:rPr lang="en-US" sz="2400" b="1" dirty="0">
                <a:solidFill>
                  <a:schemeClr val="tx1"/>
                </a:solidFill>
              </a:rPr>
              <a:t>Willingness to release employees for training</a:t>
            </a:r>
            <a:r>
              <a:rPr lang="en-US" sz="2400" dirty="0">
                <a:solidFill>
                  <a:schemeClr val="tx1"/>
                </a:solidFill>
              </a:rPr>
              <a:t> → Investing in building PM capabilities within the team.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975974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Lifecycle Phase for Project Management Maturity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081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7307"/>
    </mc:Choice>
    <mc:Fallback xmlns="">
      <p:transition advTm="147307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solidFill>
                  <a:schemeClr val="tx1"/>
                </a:solidFill>
              </a:rPr>
              <a:t>4- Growth Phase</a:t>
            </a:r>
          </a:p>
          <a:p>
            <a:endParaRPr lang="en-US" sz="2400" b="1" dirty="0">
              <a:solidFill>
                <a:schemeClr val="tx1"/>
              </a:solidFill>
            </a:endParaRPr>
          </a:p>
          <a:p>
            <a:r>
              <a:rPr lang="en-US" sz="2400" b="1" dirty="0">
                <a:solidFill>
                  <a:schemeClr val="tx1"/>
                </a:solidFill>
              </a:rPr>
              <a:t>Use of life-cycle phases</a:t>
            </a:r>
            <a:r>
              <a:rPr lang="en-US" sz="2400" dirty="0">
                <a:solidFill>
                  <a:schemeClr val="tx1"/>
                </a:solidFill>
              </a:rPr>
              <a:t> → Projects progress through defined stages (initiation → planning → execution → closure).</a:t>
            </a:r>
          </a:p>
          <a:p>
            <a:r>
              <a:rPr lang="en-US" sz="2400" b="1" dirty="0">
                <a:solidFill>
                  <a:schemeClr val="tx1"/>
                </a:solidFill>
              </a:rPr>
              <a:t>Development of methodology</a:t>
            </a:r>
            <a:r>
              <a:rPr lang="en-US" sz="2400" dirty="0">
                <a:solidFill>
                  <a:schemeClr val="tx1"/>
                </a:solidFill>
              </a:rPr>
              <a:t> → Adoption of formal frameworks (PMBOK, PRINCE2).</a:t>
            </a:r>
          </a:p>
          <a:p>
            <a:r>
              <a:rPr lang="en-US" sz="2400" b="1" dirty="0">
                <a:solidFill>
                  <a:schemeClr val="tx1"/>
                </a:solidFill>
              </a:rPr>
              <a:t>Commitment to planning</a:t>
            </a:r>
            <a:r>
              <a:rPr lang="en-US" sz="2400" dirty="0">
                <a:solidFill>
                  <a:schemeClr val="tx1"/>
                </a:solidFill>
              </a:rPr>
              <a:t> → Emphasis on detailed schedules, budgets, and risk management.</a:t>
            </a:r>
          </a:p>
          <a:p>
            <a:r>
              <a:rPr lang="en-US" sz="2400" b="1" dirty="0">
                <a:solidFill>
                  <a:schemeClr val="tx1"/>
                </a:solidFill>
              </a:rPr>
              <a:t>Minimization of “scope creep”</a:t>
            </a:r>
            <a:r>
              <a:rPr lang="en-US" sz="2400" dirty="0">
                <a:solidFill>
                  <a:schemeClr val="tx1"/>
                </a:solidFill>
              </a:rPr>
              <a:t> → Keeping projects focused on agreed objectives.</a:t>
            </a:r>
          </a:p>
          <a:p>
            <a:r>
              <a:rPr lang="en-US" sz="2400" b="1" dirty="0">
                <a:solidFill>
                  <a:schemeClr val="tx1"/>
                </a:solidFill>
              </a:rPr>
              <a:t>Project tracking system</a:t>
            </a:r>
            <a:r>
              <a:rPr lang="en-US" sz="2400" dirty="0">
                <a:solidFill>
                  <a:schemeClr val="tx1"/>
                </a:solidFill>
              </a:rPr>
              <a:t> → Using software/tools for monitoring progress.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975974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Lifecycle Phase for Project Management Maturity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8523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3857"/>
    </mc:Choice>
    <mc:Fallback xmlns="">
      <p:transition advTm="173857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solidFill>
                  <a:schemeClr val="tx1"/>
                </a:solidFill>
              </a:rPr>
              <a:t>5- Maturity Phase</a:t>
            </a:r>
          </a:p>
          <a:p>
            <a:endParaRPr lang="en-US" sz="2400" b="1" dirty="0">
              <a:solidFill>
                <a:schemeClr val="tx1"/>
              </a:solidFill>
            </a:endParaRPr>
          </a:p>
          <a:p>
            <a:r>
              <a:rPr lang="en-US" sz="2400" b="1" dirty="0">
                <a:solidFill>
                  <a:schemeClr val="tx1"/>
                </a:solidFill>
              </a:rPr>
              <a:t>Cost/schedule control system</a:t>
            </a:r>
            <a:r>
              <a:rPr lang="en-US" sz="2400" dirty="0">
                <a:solidFill>
                  <a:schemeClr val="tx1"/>
                </a:solidFill>
              </a:rPr>
              <a:t> → Implementing earned value management (EVM) and dashboards.</a:t>
            </a:r>
          </a:p>
          <a:p>
            <a:r>
              <a:rPr lang="en-US" sz="2400" b="1" dirty="0">
                <a:solidFill>
                  <a:schemeClr val="tx1"/>
                </a:solidFill>
              </a:rPr>
              <a:t>Integrating cost and schedule</a:t>
            </a:r>
            <a:r>
              <a:rPr lang="en-US" sz="2400" dirty="0">
                <a:solidFill>
                  <a:schemeClr val="tx1"/>
                </a:solidFill>
              </a:rPr>
              <a:t> → Coordinating budgets with timelines for realistic forecasts.</a:t>
            </a:r>
          </a:p>
          <a:p>
            <a:r>
              <a:rPr lang="en-US" sz="2400" b="1" dirty="0">
                <a:solidFill>
                  <a:schemeClr val="tx1"/>
                </a:solidFill>
              </a:rPr>
              <a:t>Educational programs</a:t>
            </a:r>
            <a:r>
              <a:rPr lang="en-US" sz="2400" dirty="0">
                <a:solidFill>
                  <a:schemeClr val="tx1"/>
                </a:solidFill>
              </a:rPr>
              <a:t> → Continuous training and certification (PMP, </a:t>
            </a:r>
            <a:r>
              <a:rPr lang="en-US" sz="2400" dirty="0" err="1">
                <a:solidFill>
                  <a:schemeClr val="tx1"/>
                </a:solidFill>
              </a:rPr>
              <a:t>PgMP</a:t>
            </a:r>
            <a:r>
              <a:rPr lang="en-US" sz="2400" dirty="0">
                <a:solidFill>
                  <a:schemeClr val="tx1"/>
                </a:solidFill>
              </a:rPr>
              <a:t>, Agile).</a:t>
            </a:r>
          </a:p>
          <a:p>
            <a:r>
              <a:rPr lang="en-US" sz="2400" b="1" dirty="0">
                <a:solidFill>
                  <a:schemeClr val="tx1"/>
                </a:solidFill>
              </a:rPr>
              <a:t>Outcome</a:t>
            </a:r>
            <a:r>
              <a:rPr lang="en-US" sz="2400" dirty="0">
                <a:solidFill>
                  <a:schemeClr val="tx1"/>
                </a:solidFill>
              </a:rPr>
              <a:t> → Sustainable project success and an organizational culture of excellence.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975974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Lifecycle Phase for Project Management Maturity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9789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0970"/>
    </mc:Choice>
    <mc:Fallback xmlns="">
      <p:transition advTm="16097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845158"/>
            <a:ext cx="8977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Six Driving Forces that lead recognize the need for Project Management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1149249" y="2193602"/>
            <a:ext cx="10249469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</a:rPr>
              <a:t>Capital projects</a:t>
            </a:r>
          </a:p>
          <a:p>
            <a:pPr marL="457200" lvl="0" indent="-457200" algn="just"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</a:rPr>
              <a:t>Customer expectations</a:t>
            </a:r>
          </a:p>
          <a:p>
            <a:pPr marL="457200" lvl="0" indent="-457200" algn="just"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</a:rPr>
              <a:t>Competitiveness</a:t>
            </a:r>
          </a:p>
          <a:p>
            <a:pPr marL="457200" lvl="0" indent="-457200" algn="just"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</a:rPr>
              <a:t>Executive understanding</a:t>
            </a:r>
          </a:p>
          <a:p>
            <a:pPr marL="457200" lvl="0" indent="-457200" algn="just"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</a:rPr>
              <a:t>New project development</a:t>
            </a:r>
          </a:p>
          <a:p>
            <a:pPr marL="457200" lvl="0" indent="-457200" algn="just">
              <a:spcAft>
                <a:spcPts val="180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</a:rPr>
              <a:t>Efficiency and effectiveness</a:t>
            </a:r>
            <a:endParaRPr lang="en-US" sz="20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512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0839"/>
    </mc:Choice>
    <mc:Fallback xmlns="">
      <p:transition advTm="210839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975974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components of survival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8EBEFED-84D3-42FE-BC1F-05146893E7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0247" y="1970902"/>
            <a:ext cx="9902229" cy="4362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25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6000"/>
    </mc:Choice>
    <mc:Fallback xmlns="">
      <p:transition advTm="3600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498944" y="1113890"/>
            <a:ext cx="9902228" cy="5324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b="1" dirty="0"/>
              <a:t>Productivity</a:t>
            </a:r>
            <a:endParaRPr lang="en-US" sz="36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Introduction to Productivity in Construction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Understanding Productivity vs. Production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Measuring Productivity (Production Model Example)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Productivity Index (PI)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Controllable Factors Affecting Productivity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Uncontrollable Factors Affecting Productivity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 Results of Uncontrolled Obstacles 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Project Management: 1985–2009 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Lifecycle Phase for Project Management Maturity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Project Vs  Product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Maturity and Excellence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Success Factors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 Many Faces of Failure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14205" y="593042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5468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52"/>
    </mc:Choice>
    <mc:Fallback xmlns="">
      <p:transition spd="slow" advTm="11852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98812" y="996160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Vs  Product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71265" y="2168838"/>
            <a:ext cx="10249469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prstClr val="black"/>
                </a:solidFill>
              </a:rPr>
              <a:t>Introduction to Scope:</a:t>
            </a:r>
          </a:p>
          <a:p>
            <a:endParaRPr lang="en-US" sz="2800" dirty="0">
              <a:solidFill>
                <a:prstClr val="black"/>
              </a:solidFill>
            </a:endParaRPr>
          </a:p>
          <a:p>
            <a:r>
              <a:rPr lang="en-US" sz="2800" b="1" dirty="0">
                <a:solidFill>
                  <a:prstClr val="black"/>
                </a:solidFill>
              </a:rPr>
              <a:t>Scope</a:t>
            </a:r>
            <a:r>
              <a:rPr lang="en-US" sz="2800" dirty="0">
                <a:solidFill>
                  <a:prstClr val="black"/>
                </a:solidFill>
              </a:rPr>
              <a:t> defines the boundaries of what will (and won’t) be done.</a:t>
            </a:r>
          </a:p>
          <a:p>
            <a:r>
              <a:rPr lang="en-US" sz="2800" dirty="0">
                <a:solidFill>
                  <a:prstClr val="black"/>
                </a:solidFill>
              </a:rPr>
              <a:t>Divided into </a:t>
            </a:r>
            <a:r>
              <a:rPr lang="en-US" sz="2800" b="1" dirty="0">
                <a:solidFill>
                  <a:prstClr val="black"/>
                </a:solidFill>
              </a:rPr>
              <a:t>Project Scope </a:t>
            </a:r>
            <a:r>
              <a:rPr lang="en-US" sz="2800" dirty="0">
                <a:solidFill>
                  <a:prstClr val="black"/>
                </a:solidFill>
              </a:rPr>
              <a:t>and </a:t>
            </a:r>
            <a:r>
              <a:rPr lang="en-US" sz="2800" b="1" dirty="0">
                <a:solidFill>
                  <a:prstClr val="black"/>
                </a:solidFill>
              </a:rPr>
              <a:t>Product Scope</a:t>
            </a:r>
            <a:r>
              <a:rPr lang="en-US" sz="2800" dirty="0">
                <a:solidFill>
                  <a:prstClr val="black"/>
                </a:solidFill>
              </a:rPr>
              <a:t>.</a:t>
            </a:r>
          </a:p>
          <a:p>
            <a:r>
              <a:rPr lang="en-US" sz="2800" dirty="0">
                <a:solidFill>
                  <a:prstClr val="black"/>
                </a:solidFill>
              </a:rPr>
              <a:t>Helps avoid misunderstandings and scope creep.</a:t>
            </a:r>
          </a:p>
          <a:p>
            <a:pPr lvl="0" algn="just">
              <a:spcAft>
                <a:spcPts val="1800"/>
              </a:spcAft>
              <a:defRPr/>
            </a:pPr>
            <a:endParaRPr lang="en-US" sz="20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7480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1156"/>
    </mc:Choice>
    <mc:Fallback xmlns="">
      <p:transition advTm="121156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98812" y="996160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Vs  Product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65904" y="2275470"/>
            <a:ext cx="10249469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Project Scope – Definition</a:t>
            </a:r>
          </a:p>
          <a:p>
            <a:endParaRPr lang="en-US" sz="2800" b="1" dirty="0"/>
          </a:p>
          <a:p>
            <a:r>
              <a:rPr lang="en-US" sz="2800" dirty="0"/>
              <a:t>Describes the </a:t>
            </a:r>
            <a:r>
              <a:rPr lang="en-US" sz="2800" b="1" dirty="0"/>
              <a:t>work required</a:t>
            </a:r>
            <a:r>
              <a:rPr lang="en-US" sz="2800" dirty="0"/>
              <a:t> to deliver the final outcome.</a:t>
            </a:r>
          </a:p>
          <a:p>
            <a:r>
              <a:rPr lang="en-US" sz="2800" dirty="0"/>
              <a:t>Includes all activities, tasks, and deliverables.</a:t>
            </a:r>
          </a:p>
          <a:p>
            <a:r>
              <a:rPr lang="en-US" sz="2800" dirty="0"/>
              <a:t>Example: </a:t>
            </a:r>
            <a:r>
              <a:rPr lang="en-US" sz="2800" i="1" dirty="0"/>
              <a:t>“Developing a mobile banking app” → coding, testing, training, deployment.</a:t>
            </a:r>
            <a:endParaRPr lang="en-US" sz="2800" dirty="0"/>
          </a:p>
          <a:p>
            <a:endParaRPr lang="en-US" sz="20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3700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7756"/>
    </mc:Choice>
    <mc:Fallback xmlns="">
      <p:transition advTm="67756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98812" y="996160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Vs  Product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65904" y="2275470"/>
            <a:ext cx="10249469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Product Scope – Definition</a:t>
            </a:r>
          </a:p>
          <a:p>
            <a:endParaRPr lang="en-US" sz="2800" b="1" dirty="0"/>
          </a:p>
          <a:p>
            <a:r>
              <a:rPr lang="en-US" sz="2800" dirty="0"/>
              <a:t>Describes the </a:t>
            </a:r>
            <a:r>
              <a:rPr lang="en-US" sz="2800" b="1" dirty="0"/>
              <a:t>features and characteristics</a:t>
            </a:r>
            <a:r>
              <a:rPr lang="en-US" sz="2800" dirty="0"/>
              <a:t> of the deliverable itself.</a:t>
            </a:r>
          </a:p>
          <a:p>
            <a:r>
              <a:rPr lang="en-US" sz="2800" dirty="0"/>
              <a:t>Focuses on </a:t>
            </a:r>
            <a:r>
              <a:rPr lang="en-US" sz="2800" i="1" dirty="0"/>
              <a:t>“what the end product will do.”</a:t>
            </a:r>
            <a:endParaRPr lang="en-US" sz="2800" dirty="0"/>
          </a:p>
          <a:p>
            <a:r>
              <a:rPr lang="en-US" sz="2800" dirty="0"/>
              <a:t>Example: </a:t>
            </a:r>
            <a:r>
              <a:rPr lang="en-US" sz="2800" i="1" dirty="0"/>
              <a:t>“Mobile banking app” → fund transfers, bill payments, biometric login, notifications.</a:t>
            </a:r>
            <a:endParaRPr lang="en-US" sz="2800" dirty="0"/>
          </a:p>
          <a:p>
            <a:endParaRPr lang="en-US" sz="20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5488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6047"/>
    </mc:Choice>
    <mc:Fallback xmlns="">
      <p:transition advTm="66047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98812" y="996160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Vs  Product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65904" y="2275470"/>
            <a:ext cx="10249469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spcAft>
                <a:spcPts val="1800"/>
              </a:spcAft>
              <a:defRPr/>
            </a:pPr>
            <a:r>
              <a:rPr lang="en-US" sz="2800" dirty="0"/>
              <a:t>Project Scope vs Product Scope (Comparison)</a:t>
            </a:r>
            <a:endParaRPr lang="en-US" sz="20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2308" y="3009835"/>
            <a:ext cx="9878092" cy="2457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518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3539"/>
    </mc:Choice>
    <mc:Fallback xmlns="">
      <p:transition advTm="93539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98812" y="996160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Vs  Product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65904" y="2275470"/>
            <a:ext cx="10249469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Project Scope – Key Elements</a:t>
            </a:r>
          </a:p>
          <a:p>
            <a:endParaRPr lang="en-US" sz="2800" b="1" dirty="0"/>
          </a:p>
          <a:p>
            <a:r>
              <a:rPr lang="en-US" sz="2800" b="1" dirty="0"/>
              <a:t>Scope statement</a:t>
            </a:r>
            <a:r>
              <a:rPr lang="en-US" sz="2800" dirty="0"/>
              <a:t> → formal description of work.</a:t>
            </a:r>
          </a:p>
          <a:p>
            <a:r>
              <a:rPr lang="en-US" sz="2800" b="1" dirty="0"/>
              <a:t>WBS (Work Breakdown Structure)</a:t>
            </a:r>
            <a:r>
              <a:rPr lang="en-US" sz="2800" dirty="0"/>
              <a:t> → breaking down work into manageable parts.</a:t>
            </a:r>
          </a:p>
          <a:p>
            <a:r>
              <a:rPr lang="en-US" sz="2800" b="1" dirty="0"/>
              <a:t>Deliverables list</a:t>
            </a:r>
            <a:r>
              <a:rPr lang="en-US" sz="2800" dirty="0"/>
              <a:t> → clear outputs at each stage.</a:t>
            </a:r>
          </a:p>
          <a:p>
            <a:r>
              <a:rPr lang="en-US" sz="2800" b="1" dirty="0"/>
              <a:t>Exclusions</a:t>
            </a:r>
            <a:r>
              <a:rPr lang="en-US" sz="2800" dirty="0"/>
              <a:t> → what is NOT part of the project.</a:t>
            </a:r>
          </a:p>
          <a:p>
            <a:endParaRPr lang="en-US" sz="20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9842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3959"/>
    </mc:Choice>
    <mc:Fallback xmlns="">
      <p:transition advTm="103959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98812" y="996160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Vs  Product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65904" y="2275470"/>
            <a:ext cx="10249469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Product Scope – Key Elements</a:t>
            </a:r>
          </a:p>
          <a:p>
            <a:endParaRPr lang="en-US" sz="2800" b="1" dirty="0"/>
          </a:p>
          <a:p>
            <a:r>
              <a:rPr lang="en-US" sz="2800" b="1" dirty="0"/>
              <a:t>Functional requirements</a:t>
            </a:r>
            <a:r>
              <a:rPr lang="en-US" sz="2800" dirty="0"/>
              <a:t> → what the product must do.</a:t>
            </a:r>
          </a:p>
          <a:p>
            <a:r>
              <a:rPr lang="en-US" sz="2800" b="1" dirty="0"/>
              <a:t>Non-functional requirements</a:t>
            </a:r>
            <a:r>
              <a:rPr lang="en-US" sz="2800" dirty="0"/>
              <a:t> → performance, quality, security.</a:t>
            </a:r>
          </a:p>
          <a:p>
            <a:r>
              <a:rPr lang="en-US" sz="2800" b="1" dirty="0"/>
              <a:t>Acceptance criteria</a:t>
            </a:r>
            <a:r>
              <a:rPr lang="en-US" sz="2800" dirty="0"/>
              <a:t> → conditions for customer sign-off.</a:t>
            </a:r>
          </a:p>
          <a:p>
            <a:r>
              <a:rPr lang="en-US" sz="2800" b="1" dirty="0"/>
              <a:t>User experience (UX) considerations</a:t>
            </a:r>
            <a:r>
              <a:rPr lang="en-US" sz="2800" dirty="0"/>
              <a:t>.</a:t>
            </a:r>
          </a:p>
          <a:p>
            <a:endParaRPr lang="en-US" sz="20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1141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8618"/>
    </mc:Choice>
    <mc:Fallback xmlns="">
      <p:transition advTm="108618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498944" y="1113890"/>
            <a:ext cx="9902228" cy="5324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b="1" dirty="0"/>
              <a:t>Productivity</a:t>
            </a:r>
            <a:endParaRPr lang="en-US" sz="36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Introduction to Productivity in Construction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Understanding Productivity vs. Production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Measuring Productivity (Production Model Example)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Productivity Index (PI)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Controllable Factors Affecting Productivity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Uncontrollable Factors Affecting Productivity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 Results of Uncontrolled Obstacles 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Project Management: 1985–2009 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Lifecycle Phase for Project Management Maturity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Project Vs  Product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Maturity and Excellence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Success Factors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 Many Faces of Failure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14205" y="593042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09520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03"/>
    </mc:Choice>
    <mc:Fallback xmlns="">
      <p:transition spd="slow" advTm="7603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98812" y="996160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Maturity and Excellence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65904" y="2275470"/>
            <a:ext cx="1024946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Introduction to Maturity in Project Management</a:t>
            </a:r>
          </a:p>
          <a:p>
            <a:endParaRPr lang="en-US" sz="2800" b="1" dirty="0"/>
          </a:p>
          <a:p>
            <a:r>
              <a:rPr lang="en-US" sz="2800" dirty="0"/>
              <a:t>Maturity = structured processes, methods, and standards.</a:t>
            </a:r>
          </a:p>
          <a:p>
            <a:r>
              <a:rPr lang="en-US" sz="2800" dirty="0"/>
              <a:t>Goal → Predictable outcomes &amp; repeatable success.</a:t>
            </a:r>
          </a:p>
          <a:p>
            <a:r>
              <a:rPr lang="en-US" sz="2800" dirty="0"/>
              <a:t>Not just experience, but </a:t>
            </a:r>
            <a:r>
              <a:rPr lang="en-US" sz="2800" b="1" dirty="0"/>
              <a:t>systematic improvement</a:t>
            </a:r>
            <a:r>
              <a:rPr lang="en-US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09505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5569"/>
    </mc:Choice>
    <mc:Fallback xmlns="">
      <p:transition advTm="85569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98812" y="996160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Maturity and Excellence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65904" y="2275470"/>
            <a:ext cx="1024946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Characteristics of Mature Organizations</a:t>
            </a:r>
          </a:p>
          <a:p>
            <a:endParaRPr lang="en-US" sz="2800" b="1" dirty="0"/>
          </a:p>
          <a:p>
            <a:r>
              <a:rPr lang="en-US" sz="2800" dirty="0"/>
              <a:t>Standardized methodology across projects.</a:t>
            </a:r>
          </a:p>
          <a:p>
            <a:r>
              <a:rPr lang="en-US" sz="2800" dirty="0"/>
              <a:t>Consistent use of tools (MS Project, Jira, Primavera).</a:t>
            </a:r>
          </a:p>
          <a:p>
            <a:r>
              <a:rPr lang="en-US" sz="2800" dirty="0"/>
              <a:t>Trained workforce with certifications.</a:t>
            </a:r>
          </a:p>
          <a:p>
            <a:r>
              <a:rPr lang="en-US" sz="2800" dirty="0"/>
              <a:t>Effective governance and risk management.</a:t>
            </a:r>
          </a:p>
        </p:txBody>
      </p:sp>
    </p:spTree>
    <p:extLst>
      <p:ext uri="{BB962C8B-B14F-4D97-AF65-F5344CB8AC3E}">
        <p14:creationId xmlns:p14="http://schemas.microsoft.com/office/powerpoint/2010/main" val="3120962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9809"/>
    </mc:Choice>
    <mc:Fallback xmlns="">
      <p:transition advTm="109809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98812" y="996160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Maturity and Excellence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65904" y="2275470"/>
            <a:ext cx="1024946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Excellence in Project Management</a:t>
            </a:r>
          </a:p>
          <a:p>
            <a:endParaRPr lang="en-US" sz="2800" b="1" dirty="0"/>
          </a:p>
          <a:p>
            <a:r>
              <a:rPr lang="en-US" sz="2800" dirty="0"/>
              <a:t>Continuous stream of successful projects.</a:t>
            </a:r>
          </a:p>
          <a:p>
            <a:r>
              <a:rPr lang="en-US" sz="2800" dirty="0"/>
              <a:t>Success measured not only in time &amp; cost, but also in </a:t>
            </a:r>
            <a:r>
              <a:rPr lang="en-US" sz="2800" b="1" dirty="0"/>
              <a:t>customer value</a:t>
            </a:r>
            <a:r>
              <a:rPr lang="en-US" sz="2800" dirty="0"/>
              <a:t>.</a:t>
            </a:r>
          </a:p>
          <a:p>
            <a:r>
              <a:rPr lang="en-US" sz="2800" dirty="0"/>
              <a:t>Creating an </a:t>
            </a:r>
            <a:r>
              <a:rPr lang="en-US" sz="2800" b="1" dirty="0"/>
              <a:t>environment for success</a:t>
            </a:r>
            <a:r>
              <a:rPr lang="en-US" sz="2800" dirty="0"/>
              <a:t> (culture, leadership, tools).</a:t>
            </a:r>
          </a:p>
        </p:txBody>
      </p:sp>
    </p:spTree>
    <p:extLst>
      <p:ext uri="{BB962C8B-B14F-4D97-AF65-F5344CB8AC3E}">
        <p14:creationId xmlns:p14="http://schemas.microsoft.com/office/powerpoint/2010/main" val="25595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6001"/>
    </mc:Choice>
    <mc:Fallback xmlns="">
      <p:transition advTm="116001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98812" y="996160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Maturity and Excellence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65904" y="2275470"/>
            <a:ext cx="1024946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Key Factors Driving Excellence</a:t>
            </a:r>
          </a:p>
          <a:p>
            <a:endParaRPr lang="en-US" sz="2800" b="1" dirty="0"/>
          </a:p>
          <a:p>
            <a:r>
              <a:rPr lang="en-US" sz="2800" dirty="0"/>
              <a:t>Leadership commitment.</a:t>
            </a:r>
          </a:p>
          <a:p>
            <a:r>
              <a:rPr lang="en-US" sz="2800" dirty="0"/>
              <a:t>Integration of projects with strategy.</a:t>
            </a:r>
          </a:p>
          <a:p>
            <a:r>
              <a:rPr lang="en-US" sz="2800" dirty="0"/>
              <a:t>Investment in people (training, certifications).</a:t>
            </a:r>
          </a:p>
          <a:p>
            <a:r>
              <a:rPr lang="en-US" sz="2800" dirty="0"/>
              <a:t>Knowledge sharing across projects.</a:t>
            </a:r>
          </a:p>
        </p:txBody>
      </p:sp>
    </p:spTree>
    <p:extLst>
      <p:ext uri="{BB962C8B-B14F-4D97-AF65-F5344CB8AC3E}">
        <p14:creationId xmlns:p14="http://schemas.microsoft.com/office/powerpoint/2010/main" val="3926249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1906"/>
    </mc:Choice>
    <mc:Fallback xmlns="">
      <p:transition advTm="101906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98812" y="996160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Maturity and Excellence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65904" y="2275470"/>
            <a:ext cx="1024946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Path to Excellence</a:t>
            </a:r>
          </a:p>
          <a:p>
            <a:endParaRPr lang="en-US" sz="2800" b="1" dirty="0"/>
          </a:p>
          <a:p>
            <a:r>
              <a:rPr lang="en-US" sz="2800" dirty="0"/>
              <a:t>Assess current maturity level.</a:t>
            </a:r>
          </a:p>
          <a:p>
            <a:r>
              <a:rPr lang="en-US" sz="2800" dirty="0"/>
              <a:t>Develop a roadmap for improvement.</a:t>
            </a:r>
          </a:p>
          <a:p>
            <a:r>
              <a:rPr lang="en-US" sz="2800" dirty="0"/>
              <a:t>Establish a </a:t>
            </a:r>
            <a:r>
              <a:rPr lang="en-US" sz="2800" b="1" dirty="0"/>
              <a:t>PMO (Project Management Office)</a:t>
            </a:r>
            <a:r>
              <a:rPr lang="en-US" sz="2800" dirty="0"/>
              <a:t>.</a:t>
            </a:r>
          </a:p>
          <a:p>
            <a:r>
              <a:rPr lang="en-US" sz="2800" dirty="0"/>
              <a:t>Promote a </a:t>
            </a:r>
            <a:r>
              <a:rPr lang="en-US" sz="2800" b="1" dirty="0"/>
              <a:t>continuous learning culture</a:t>
            </a:r>
            <a:r>
              <a:rPr lang="en-US" sz="2800" dirty="0"/>
              <a:t>.</a:t>
            </a:r>
          </a:p>
          <a:p>
            <a:r>
              <a:rPr lang="en-US" sz="2800" dirty="0"/>
              <a:t>Align success with </a:t>
            </a:r>
            <a:r>
              <a:rPr lang="en-US" sz="2800" b="1" dirty="0"/>
              <a:t>company + customer objectives</a:t>
            </a:r>
            <a:r>
              <a:rPr lang="en-US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1739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4092"/>
    </mc:Choice>
    <mc:Fallback xmlns="">
      <p:transition advTm="84092"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98812" y="996160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Maturity and Excellence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65904" y="2275470"/>
            <a:ext cx="10249469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● Maturity in project management is the implementation of a standard methodology and accompanying processes such that there exists a high likelihood of repeated successes.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● Organizations excellent in project management are those that create the environment in which there exists a continuous stream of successfully managed projects and where success is measured by what is in the best interest of both the company and the project (</a:t>
            </a:r>
            <a:r>
              <a:rPr lang="en-US" sz="2800" dirty="0" err="1">
                <a:solidFill>
                  <a:prstClr val="black"/>
                </a:solidFill>
              </a:rPr>
              <a:t>i.e.,customer</a:t>
            </a:r>
            <a:r>
              <a:rPr lang="en-US" sz="2800" dirty="0">
                <a:solidFill>
                  <a:prstClr val="black"/>
                </a:solidFill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1267070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1589"/>
    </mc:Choice>
    <mc:Fallback xmlns="">
      <p:transition advTm="61589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98812" y="996160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Growth of Excellence.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E7F9A7F-1301-4A45-8D40-C22A87A5B2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564" y="2017518"/>
            <a:ext cx="9610725" cy="4076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718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5141"/>
    </mc:Choice>
    <mc:Fallback xmlns="">
      <p:transition advTm="35141"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498944" y="1113890"/>
            <a:ext cx="9902228" cy="5324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b="1" dirty="0"/>
              <a:t>Productivity</a:t>
            </a:r>
            <a:endParaRPr lang="en-US" sz="36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Introduction to Productivity in Construction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Understanding Productivity vs. Production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Measuring Productivity (Production Model Example)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Productivity Index (PI)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Controllable Factors Affecting Productivity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Uncontrollable Factors Affecting Productivity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 Results of Uncontrolled Obstacles 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Project Management: 1985–2009 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Lifecycle Phase for Project Management Maturity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Project Vs  Product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Maturity and Excellence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Success Factors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 Many Faces of Failure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14205" y="593042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99330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60"/>
    </mc:Choice>
    <mc:Fallback xmlns="">
      <p:transition spd="slow" advTm="8160"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98812" y="996160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Primary Success Factors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65904" y="2275470"/>
            <a:ext cx="10249469" cy="25083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• Within time 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• Within cost 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• Within quality limits 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• Accepted by the customer </a:t>
            </a:r>
          </a:p>
        </p:txBody>
      </p:sp>
    </p:spTree>
    <p:extLst>
      <p:ext uri="{BB962C8B-B14F-4D97-AF65-F5344CB8AC3E}">
        <p14:creationId xmlns:p14="http://schemas.microsoft.com/office/powerpoint/2010/main" val="2879971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5815"/>
    </mc:Choice>
    <mc:Fallback xmlns="">
      <p:transition advTm="95815"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98812" y="996160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Secondary Success Factors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65904" y="2275470"/>
            <a:ext cx="10249469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• Follow-on work from this customer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 • Using the customer’s name as a reference on your literature 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• Commercialization </a:t>
            </a:r>
            <a:r>
              <a:rPr lang="ar-EG" sz="2800" dirty="0">
                <a:solidFill>
                  <a:prstClr val="black"/>
                </a:solidFill>
              </a:rPr>
              <a:t>تسويق</a:t>
            </a:r>
            <a:r>
              <a:rPr lang="en-US" sz="2800" dirty="0">
                <a:solidFill>
                  <a:prstClr val="black"/>
                </a:solidFill>
              </a:rPr>
              <a:t>of a product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• With minimum or mutually agreed upon scope changes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• Without disturbing the main flow of work</a:t>
            </a:r>
          </a:p>
          <a:p>
            <a:pPr lvl="0" algn="just">
              <a:spcAft>
                <a:spcPts val="1800"/>
              </a:spcAft>
              <a:defRPr/>
            </a:pPr>
            <a:endParaRPr lang="en-US" sz="2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7401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0800"/>
    </mc:Choice>
    <mc:Fallback xmlns="">
      <p:transition advTm="120800"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98812" y="996160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Secondary Success Factors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65904" y="2275470"/>
            <a:ext cx="1024946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• Maintaining ethical conduct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• Providing a strategic alignment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• Maintaining a corporate reputation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• Maintaining regulatory agency relations</a:t>
            </a:r>
          </a:p>
          <a:p>
            <a:pPr lvl="0" algn="just">
              <a:spcAft>
                <a:spcPts val="1800"/>
              </a:spcAft>
              <a:defRPr/>
            </a:pPr>
            <a:endParaRPr lang="en-US" sz="2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1870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6398"/>
    </mc:Choice>
    <mc:Fallback xmlns="">
      <p:transition advTm="76398"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498944" y="1113890"/>
            <a:ext cx="9902228" cy="5324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b="1" dirty="0"/>
              <a:t>Productivity</a:t>
            </a:r>
            <a:endParaRPr lang="en-US" sz="36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Introduction to Productivity in Construction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Understanding Productivity vs. Production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Measuring Productivity (Production Model Example)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Productivity Index (PI)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Controllable Factors Affecting Productivity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Uncontrollable Factors Affecting Productivity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 Results of Uncontrolled Obstacles 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Project Management: 1985–2009 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Lifecycle Phase for Project Management Maturity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Project Vs  Product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Maturity and Excellence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Success Factors</a:t>
            </a:r>
          </a:p>
          <a:p>
            <a:pPr marL="571500" lvl="0" indent="-5715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 Many Faces of Failure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14205" y="593042"/>
            <a:ext cx="9524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cs typeface="Tajawal Medium" panose="00000600000000000000" pitchFamily="2" charset="-78"/>
              </a:rPr>
              <a:t>Agenda</a:t>
            </a:r>
            <a:endParaRPr lang="en-US" sz="32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38103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267"/>
    </mc:Choice>
    <mc:Fallback xmlns="">
      <p:transition spd="slow" advTm="14267"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98812" y="996160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Many Faces of Failure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65904" y="2275470"/>
            <a:ext cx="10249469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● Ineffective planning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● Ineffective scheduling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● Ineffective estimating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● Ineffective cost control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● Project objectives being “moving targets”</a:t>
            </a:r>
          </a:p>
          <a:p>
            <a:pPr lvl="0" algn="just">
              <a:spcAft>
                <a:spcPts val="1800"/>
              </a:spcAft>
              <a:defRPr/>
            </a:pPr>
            <a:endParaRPr lang="en-US" sz="2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907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1283"/>
    </mc:Choice>
    <mc:Fallback xmlns="">
      <p:transition advTm="81283"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98812" y="996160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Components of Failure (pessimistic planning).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65904" y="2275470"/>
            <a:ext cx="1024946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Project management has planned a level of accomplishment (C) lower than what is achievable given project circumstances and resources (D). </a:t>
            </a:r>
          </a:p>
          <a:p>
            <a:r>
              <a:rPr lang="en-US" sz="2800" dirty="0"/>
              <a:t>This is a classic under planning situation. </a:t>
            </a:r>
          </a:p>
          <a:p>
            <a:r>
              <a:rPr lang="en-US" sz="2800" dirty="0"/>
              <a:t>Actual accomplishment (B), however, was less than planned.</a:t>
            </a:r>
          </a:p>
        </p:txBody>
      </p:sp>
    </p:spTree>
    <p:extLst>
      <p:ext uri="{BB962C8B-B14F-4D97-AF65-F5344CB8AC3E}">
        <p14:creationId xmlns:p14="http://schemas.microsoft.com/office/powerpoint/2010/main" val="20370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2335"/>
    </mc:Choice>
    <mc:Fallback xmlns="">
      <p:transition advTm="92335"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98812" y="996160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Components of Failure (pessimistic planning).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8EA49C7-94E7-48A0-A21E-1741C381B1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4366" y="1627379"/>
            <a:ext cx="10282284" cy="3895400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E6313469-564D-431C-8BC7-8C8426D7E477}"/>
              </a:ext>
            </a:extLst>
          </p:cNvPr>
          <p:cNvSpPr/>
          <p:nvPr/>
        </p:nvSpPr>
        <p:spPr>
          <a:xfrm>
            <a:off x="983603" y="5539960"/>
            <a:ext cx="961555" cy="906056"/>
          </a:xfrm>
          <a:prstGeom prst="ellipse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0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C6B0A755-1BC9-4873-B5E8-6EE2AECD22D2}"/>
              </a:ext>
            </a:extLst>
          </p:cNvPr>
          <p:cNvSpPr/>
          <p:nvPr/>
        </p:nvSpPr>
        <p:spPr>
          <a:xfrm>
            <a:off x="4318598" y="5588954"/>
            <a:ext cx="961555" cy="906056"/>
          </a:xfrm>
          <a:prstGeom prst="ellipse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070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FBC5D691-AE3D-4F8E-9631-465C3EFE5965}"/>
              </a:ext>
            </a:extLst>
          </p:cNvPr>
          <p:cNvSpPr/>
          <p:nvPr/>
        </p:nvSpPr>
        <p:spPr>
          <a:xfrm>
            <a:off x="6155508" y="5588954"/>
            <a:ext cx="961555" cy="906056"/>
          </a:xfrm>
          <a:prstGeom prst="ellipse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80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42257F46-8487-455E-A4E6-E80BAFE7B712}"/>
              </a:ext>
            </a:extLst>
          </p:cNvPr>
          <p:cNvSpPr/>
          <p:nvPr/>
        </p:nvSpPr>
        <p:spPr>
          <a:xfrm>
            <a:off x="7906219" y="5598635"/>
            <a:ext cx="961555" cy="906056"/>
          </a:xfrm>
          <a:prstGeom prst="ellipse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100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6EEB7C62-D9A8-4AB3-8A9E-60B766BF0AB9}"/>
              </a:ext>
            </a:extLst>
          </p:cNvPr>
          <p:cNvSpPr/>
          <p:nvPr/>
        </p:nvSpPr>
        <p:spPr>
          <a:xfrm>
            <a:off x="10193108" y="5496216"/>
            <a:ext cx="961555" cy="906056"/>
          </a:xfrm>
          <a:prstGeom prst="ellipse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120</a:t>
            </a:r>
          </a:p>
        </p:txBody>
      </p:sp>
    </p:spTree>
    <p:extLst>
      <p:ext uri="{BB962C8B-B14F-4D97-AF65-F5344CB8AC3E}">
        <p14:creationId xmlns:p14="http://schemas.microsoft.com/office/powerpoint/2010/main" val="1182526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0499"/>
    </mc:Choice>
    <mc:Fallback xmlns="">
      <p:transition advTm="100499"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98812" y="996160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Components of failure (optimistic planning).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65904" y="2275470"/>
            <a:ext cx="1024946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Here, we have planned to accomplish more than is achievable. Planning failure is again assured even if no actual failure occurs. In both of these situations (</a:t>
            </a:r>
            <a:r>
              <a:rPr lang="en-US" sz="2800" dirty="0" err="1">
                <a:solidFill>
                  <a:prstClr val="black"/>
                </a:solidFill>
              </a:rPr>
              <a:t>overplanning</a:t>
            </a:r>
            <a:r>
              <a:rPr lang="en-US" sz="2800" dirty="0">
                <a:solidFill>
                  <a:prstClr val="black"/>
                </a:solidFill>
              </a:rPr>
              <a:t> and under planning), the actual failure is the same, but the perceived failure can vary considerably.</a:t>
            </a:r>
          </a:p>
        </p:txBody>
      </p:sp>
    </p:spTree>
    <p:extLst>
      <p:ext uri="{BB962C8B-B14F-4D97-AF65-F5344CB8AC3E}">
        <p14:creationId xmlns:p14="http://schemas.microsoft.com/office/powerpoint/2010/main" val="3005299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7030"/>
    </mc:Choice>
    <mc:Fallback xmlns="">
      <p:transition advTm="77030"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98812" y="996160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Components of failure (optimistic planning).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6F8CC4E-E02D-487A-A6FA-91AFFC59CC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3605" y="1914725"/>
            <a:ext cx="10534650" cy="3967434"/>
          </a:xfrm>
          <a:prstGeom prst="rect">
            <a:avLst/>
          </a:prstGeom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3C88E44F-A6D1-4192-A650-C2CCE6C97AE5}"/>
              </a:ext>
            </a:extLst>
          </p:cNvPr>
          <p:cNvSpPr/>
          <p:nvPr/>
        </p:nvSpPr>
        <p:spPr>
          <a:xfrm>
            <a:off x="942308" y="5836145"/>
            <a:ext cx="961555" cy="906056"/>
          </a:xfrm>
          <a:prstGeom prst="ellipse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0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293CCA6F-1ECD-4454-A770-4B529DD1DDB8}"/>
              </a:ext>
            </a:extLst>
          </p:cNvPr>
          <p:cNvSpPr/>
          <p:nvPr/>
        </p:nvSpPr>
        <p:spPr>
          <a:xfrm>
            <a:off x="4277303" y="5885139"/>
            <a:ext cx="961555" cy="906056"/>
          </a:xfrm>
          <a:prstGeom prst="ellipse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070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6ACBF48F-2D93-4539-8BE0-44F093AD8764}"/>
              </a:ext>
            </a:extLst>
          </p:cNvPr>
          <p:cNvSpPr/>
          <p:nvPr/>
        </p:nvSpPr>
        <p:spPr>
          <a:xfrm>
            <a:off x="6114213" y="5885139"/>
            <a:ext cx="961555" cy="906056"/>
          </a:xfrm>
          <a:prstGeom prst="ellipse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80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80481FF2-CB18-4478-9AC6-6358B786FA0F}"/>
              </a:ext>
            </a:extLst>
          </p:cNvPr>
          <p:cNvSpPr/>
          <p:nvPr/>
        </p:nvSpPr>
        <p:spPr>
          <a:xfrm>
            <a:off x="7864924" y="5894820"/>
            <a:ext cx="961555" cy="906056"/>
          </a:xfrm>
          <a:prstGeom prst="ellipse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100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BEF58035-02DE-40D3-A35D-AA9BBEF1901B}"/>
              </a:ext>
            </a:extLst>
          </p:cNvPr>
          <p:cNvSpPr/>
          <p:nvPr/>
        </p:nvSpPr>
        <p:spPr>
          <a:xfrm>
            <a:off x="10151813" y="5792401"/>
            <a:ext cx="961555" cy="906056"/>
          </a:xfrm>
          <a:prstGeom prst="ellipse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120</a:t>
            </a:r>
          </a:p>
        </p:txBody>
      </p:sp>
    </p:spTree>
    <p:extLst>
      <p:ext uri="{BB962C8B-B14F-4D97-AF65-F5344CB8AC3E}">
        <p14:creationId xmlns:p14="http://schemas.microsoft.com/office/powerpoint/2010/main" val="2532312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5939"/>
    </mc:Choice>
    <mc:Fallback xmlns="">
      <p:transition advTm="165939"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5002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98812" y="996160"/>
            <a:ext cx="8977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Many Faces of Failure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965904" y="2275470"/>
            <a:ext cx="10249469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Today, most project management practitioners focus on the planning failure term. 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If this term can be compressed or even eliminated, then the magnitude of the actual failure, should it occur, would be diminished. A good project management methodology helps to reduce this term. </a:t>
            </a:r>
          </a:p>
          <a:p>
            <a:pPr lvl="0" algn="just">
              <a:spcAft>
                <a:spcPts val="1800"/>
              </a:spcAft>
              <a:defRPr/>
            </a:pPr>
            <a:r>
              <a:rPr lang="en-US" sz="2800" dirty="0">
                <a:solidFill>
                  <a:prstClr val="black"/>
                </a:solidFill>
              </a:rPr>
              <a:t>We now believe that the existence of this term is largely due to the project manager’s inability to perform effective risk management.</a:t>
            </a:r>
          </a:p>
        </p:txBody>
      </p:sp>
    </p:spTree>
    <p:extLst>
      <p:ext uri="{BB962C8B-B14F-4D97-AF65-F5344CB8AC3E}">
        <p14:creationId xmlns:p14="http://schemas.microsoft.com/office/powerpoint/2010/main" val="4231234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0217"/>
    </mc:Choice>
    <mc:Fallback xmlns="">
      <p:transition advTm="120217"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823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312"/>
    </mc:Choice>
    <mc:Fallback xmlns="">
      <p:transition spd="slow" advTm="30312"/>
    </mc:Fallback>
  </mc:AlternateContent>
</p:sld>
</file>

<file path=ppt/theme/theme1.xml><?xml version="1.0" encoding="utf-8"?>
<a:theme xmlns:a="http://schemas.openxmlformats.org/drawingml/2006/main" name="Theme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2" id="{D302ABAB-4BB8-4159-AD08-E0BA06D38257}" vid="{3574EC94-0C89-4449-B33F-6563F97867B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BC90F36-BEA6-40AE-8096-BDD52A899379}"/>
</file>

<file path=customXml/itemProps2.xml><?xml version="1.0" encoding="utf-8"?>
<ds:datastoreItem xmlns:ds="http://schemas.openxmlformats.org/officeDocument/2006/customXml" ds:itemID="{6AC8CD3B-A7A2-4765-82FC-6C881C21F8A7}"/>
</file>

<file path=customXml/itemProps3.xml><?xml version="1.0" encoding="utf-8"?>
<ds:datastoreItem xmlns:ds="http://schemas.openxmlformats.org/officeDocument/2006/customXml" ds:itemID="{B384CCE1-BF08-4697-8FE4-81B214792E83}"/>
</file>

<file path=docProps/app.xml><?xml version="1.0" encoding="utf-8"?>
<Properties xmlns="http://schemas.openxmlformats.org/officeDocument/2006/extended-properties" xmlns:vt="http://schemas.openxmlformats.org/officeDocument/2006/docPropsVTypes">
  <Template>Theme2</Template>
  <TotalTime>2150</TotalTime>
  <Words>2684</Words>
  <Application>Microsoft Office PowerPoint</Application>
  <PresentationFormat>Widescreen</PresentationFormat>
  <Paragraphs>526</Paragraphs>
  <Slides>57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57</vt:i4>
      </vt:variant>
    </vt:vector>
  </HeadingPairs>
  <TitlesOfParts>
    <vt:vector size="65" baseType="lpstr">
      <vt:lpstr>Alexandria</vt:lpstr>
      <vt:lpstr>Arial</vt:lpstr>
      <vt:lpstr>Calibri</vt:lpstr>
      <vt:lpstr>Calibri Light</vt:lpstr>
      <vt:lpstr>Tajawal Medium</vt:lpstr>
      <vt:lpstr>Times New Roman</vt:lpstr>
      <vt:lpstr>Wingdings</vt:lpstr>
      <vt:lpstr>Theme2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win10</cp:lastModifiedBy>
  <cp:revision>279</cp:revision>
  <dcterms:created xsi:type="dcterms:W3CDTF">2021-08-03T13:03:26Z</dcterms:created>
  <dcterms:modified xsi:type="dcterms:W3CDTF">2026-02-25T23:33:21Z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