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536" r:id="rId20"/>
    <p:sldId id="499" r:id="rId21"/>
    <p:sldId id="500" r:id="rId22"/>
    <p:sldId id="501" r:id="rId23"/>
    <p:sldId id="502" r:id="rId24"/>
    <p:sldId id="503" r:id="rId25"/>
    <p:sldId id="504" r:id="rId26"/>
    <p:sldId id="505" r:id="rId27"/>
    <p:sldId id="506" r:id="rId28"/>
    <p:sldId id="507" r:id="rId29"/>
    <p:sldId id="508" r:id="rId30"/>
    <p:sldId id="509" r:id="rId31"/>
    <p:sldId id="510" r:id="rId32"/>
    <p:sldId id="511" r:id="rId33"/>
    <p:sldId id="512" r:id="rId34"/>
    <p:sldId id="513" r:id="rId35"/>
    <p:sldId id="514" r:id="rId36"/>
    <p:sldId id="515" r:id="rId37"/>
    <p:sldId id="516" r:id="rId38"/>
    <p:sldId id="517" r:id="rId39"/>
    <p:sldId id="518" r:id="rId40"/>
    <p:sldId id="519" r:id="rId41"/>
    <p:sldId id="520" r:id="rId42"/>
    <p:sldId id="521" r:id="rId43"/>
    <p:sldId id="522" r:id="rId44"/>
    <p:sldId id="523" r:id="rId45"/>
    <p:sldId id="524" r:id="rId46"/>
    <p:sldId id="525" r:id="rId47"/>
    <p:sldId id="534" r:id="rId48"/>
    <p:sldId id="526" r:id="rId49"/>
    <p:sldId id="527" r:id="rId50"/>
    <p:sldId id="528" r:id="rId51"/>
    <p:sldId id="529" r:id="rId52"/>
    <p:sldId id="530" r:id="rId53"/>
    <p:sldId id="531" r:id="rId54"/>
    <p:sldId id="535" r:id="rId55"/>
    <p:sldId id="532" r:id="rId56"/>
    <p:sldId id="53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536"/>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34"/>
            <p14:sldId id="526"/>
            <p14:sldId id="527"/>
            <p14:sldId id="528"/>
            <p14:sldId id="529"/>
            <p14:sldId id="530"/>
            <p14:sldId id="531"/>
            <p14:sldId id="535"/>
            <p14:sldId id="532"/>
            <p14:sldId id="53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112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a:t>Choosing the right tools</a:t>
            </a:r>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22" name="Rectangle 21"/>
          <p:cNvSpPr/>
          <p:nvPr/>
        </p:nvSpPr>
        <p:spPr>
          <a:xfrm>
            <a:off x="7218587" y="1174889"/>
            <a:ext cx="4037114" cy="400110"/>
          </a:xfrm>
          <a:prstGeom prst="rect">
            <a:avLst/>
          </a:prstGeom>
          <a:solidFill>
            <a:schemeClr val="bg1"/>
          </a:solidFill>
          <a:ln>
            <a:solidFill>
              <a:schemeClr val="tx1"/>
            </a:solidFill>
          </a:ln>
        </p:spPr>
        <p:txBody>
          <a:bodyPr wrap="square">
            <a:spAutoFit/>
          </a:bodyPr>
          <a:lstStyle/>
          <a:p>
            <a:pPr algn="ctr"/>
            <a:r>
              <a:rPr lang="en-US" sz="2000" b="1" dirty="0"/>
              <a:t>Communication tools</a:t>
            </a:r>
          </a:p>
        </p:txBody>
      </p:sp>
      <p:sp>
        <p:nvSpPr>
          <p:cNvPr id="17" name="Rectangle 16"/>
          <p:cNvSpPr/>
          <p:nvPr/>
        </p:nvSpPr>
        <p:spPr>
          <a:xfrm>
            <a:off x="7218587" y="1799336"/>
            <a:ext cx="4037114" cy="400110"/>
          </a:xfrm>
          <a:prstGeom prst="rect">
            <a:avLst/>
          </a:prstGeom>
          <a:solidFill>
            <a:schemeClr val="bg1"/>
          </a:solidFill>
          <a:ln>
            <a:solidFill>
              <a:schemeClr val="tx1"/>
            </a:solidFill>
          </a:ln>
        </p:spPr>
        <p:txBody>
          <a:bodyPr wrap="square">
            <a:spAutoFit/>
          </a:bodyPr>
          <a:lstStyle/>
          <a:p>
            <a:pPr algn="ctr"/>
            <a:r>
              <a:rPr lang="en-US" sz="2000" b="1" dirty="0"/>
              <a:t>Putting it into practice</a:t>
            </a:r>
          </a:p>
        </p:txBody>
      </p:sp>
    </p:spTree>
    <p:extLst>
      <p:ext uri="{BB962C8B-B14F-4D97-AF65-F5344CB8AC3E}">
        <p14:creationId xmlns:p14="http://schemas.microsoft.com/office/powerpoint/2010/main" val="2419771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Section one</a:t>
            </a:r>
          </a:p>
        </p:txBody>
      </p:sp>
      <p:sp>
        <p:nvSpPr>
          <p:cNvPr id="5" name="Rectangle 4"/>
          <p:cNvSpPr/>
          <p:nvPr/>
        </p:nvSpPr>
        <p:spPr>
          <a:xfrm>
            <a:off x="2930540" y="2677212"/>
            <a:ext cx="4754828" cy="646331"/>
          </a:xfrm>
          <a:prstGeom prst="rect">
            <a:avLst/>
          </a:prstGeom>
          <a:solidFill>
            <a:schemeClr val="bg1"/>
          </a:solidFill>
          <a:ln>
            <a:solidFill>
              <a:schemeClr val="tx1"/>
            </a:solidFill>
          </a:ln>
        </p:spPr>
        <p:txBody>
          <a:bodyPr wrap="none">
            <a:spAutoFit/>
          </a:bodyPr>
          <a:lstStyle/>
          <a:p>
            <a:r>
              <a:rPr lang="en-US" sz="3600" b="1" dirty="0">
                <a:effectLst>
                  <a:outerShdw blurRad="38100" dist="38100" dir="2700000" algn="tl">
                    <a:srgbClr val="000000">
                      <a:alpha val="43137"/>
                    </a:srgbClr>
                  </a:outerShdw>
                </a:effectLst>
              </a:rPr>
              <a:t>Choosing the right tools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Tree>
    <p:extLst>
      <p:ext uri="{BB962C8B-B14F-4D97-AF65-F5344CB8AC3E}">
        <p14:creationId xmlns:p14="http://schemas.microsoft.com/office/powerpoint/2010/main" val="119195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4371164" y="0"/>
            <a:ext cx="2728632"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5" name="Picture 4"/>
          <p:cNvPicPr/>
          <p:nvPr/>
        </p:nvPicPr>
        <p:blipFill rotWithShape="1">
          <a:blip r:embed="rId3"/>
          <a:srcRect l="32038" t="17251" r="43768" b="43284"/>
          <a:stretch/>
        </p:blipFill>
        <p:spPr bwMode="auto">
          <a:xfrm>
            <a:off x="6183984" y="511137"/>
            <a:ext cx="4266611" cy="3153795"/>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0" y="1825254"/>
            <a:ext cx="6096000" cy="2400657"/>
          </a:xfrm>
          <a:prstGeom prst="rect">
            <a:avLst/>
          </a:prstGeom>
          <a:solidFill>
            <a:schemeClr val="accent2">
              <a:lumMod val="20000"/>
              <a:lumOff val="80000"/>
            </a:schemeClr>
          </a:solidFill>
          <a:ln>
            <a:solidFill>
              <a:schemeClr val="tx1"/>
            </a:solidFill>
          </a:ln>
        </p:spPr>
        <p:txBody>
          <a:bodyPr>
            <a:spAutoFit/>
          </a:bodyPr>
          <a:lstStyle/>
          <a:p>
            <a:pPr algn="just">
              <a:lnSpc>
                <a:spcPct val="150000"/>
              </a:lnSpc>
              <a:spcAft>
                <a:spcPts val="600"/>
              </a:spcAft>
              <a:tabLst>
                <a:tab pos="274320" algn="l"/>
                <a:tab pos="457200" algn="l"/>
              </a:tabLst>
            </a:pPr>
            <a:r>
              <a:rPr lang="en-GB" sz="2000" dirty="0">
                <a:solidFill>
                  <a:srgbClr val="000000"/>
                </a:solidFill>
                <a:latin typeface="Calibri" panose="020F0502020204030204" pitchFamily="34" charset="0"/>
                <a:ea typeface="Calibri" panose="020F0502020204030204" pitchFamily="34" charset="0"/>
                <a:cs typeface="KFGQPC Uthman Taha Naskh"/>
              </a:rPr>
              <a:t>Our emphasis in this section is on the process and importance of choosing the right tool, rather than focusing on specific, brand-name products or services. The concept is to start with WHY, then look at HOW, then answer WHAT</a:t>
            </a:r>
            <a:endParaRPr lang="en-US" sz="24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Tree>
    <p:extLst>
      <p:ext uri="{BB962C8B-B14F-4D97-AF65-F5344CB8AC3E}">
        <p14:creationId xmlns:p14="http://schemas.microsoft.com/office/powerpoint/2010/main" val="3414556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202518" y="1227906"/>
            <a:ext cx="6096000" cy="1200329"/>
          </a:xfrm>
          <a:prstGeom prst="rect">
            <a:avLst/>
          </a:prstGeom>
          <a:solidFill>
            <a:schemeClr val="accent5">
              <a:lumMod val="20000"/>
              <a:lumOff val="80000"/>
            </a:schemeClr>
          </a:solidFill>
          <a:ln>
            <a:solidFill>
              <a:schemeClr val="tx1"/>
            </a:solidFill>
          </a:ln>
        </p:spPr>
        <p:txBody>
          <a:bodyPr>
            <a:spAutoFit/>
          </a:bodyPr>
          <a:lstStyle/>
          <a:p>
            <a:pPr lvl="0"/>
            <a:r>
              <a:rPr lang="en-GB" sz="2400" dirty="0"/>
              <a:t>WHY—the reason or purpose. Why are we addressing this communication problem? Why is this an issue? Why is this important?</a:t>
            </a:r>
            <a:endParaRPr lang="en-US" sz="2400" dirty="0"/>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202518" y="2813180"/>
            <a:ext cx="6096000" cy="1938992"/>
          </a:xfrm>
          <a:prstGeom prst="rect">
            <a:avLst/>
          </a:prstGeom>
          <a:solidFill>
            <a:schemeClr val="accent6">
              <a:lumMod val="20000"/>
              <a:lumOff val="80000"/>
            </a:schemeClr>
          </a:solidFill>
          <a:ln>
            <a:solidFill>
              <a:schemeClr val="tx1"/>
            </a:solidFill>
          </a:ln>
        </p:spPr>
        <p:txBody>
          <a:bodyPr>
            <a:spAutoFit/>
          </a:bodyPr>
          <a:lstStyle/>
          <a:p>
            <a:pPr lvl="0"/>
            <a:r>
              <a:rPr lang="en-GB" sz="2400" dirty="0"/>
              <a:t>HOW—differentiating factors. How do the different features, capabilities, or uses address our project communication needs? How will this tool solve a need or enhance our project communication abilities?</a:t>
            </a:r>
            <a:endParaRPr lang="en-US" sz="2400" dirty="0"/>
          </a:p>
        </p:txBody>
      </p:sp>
      <p:sp>
        <p:nvSpPr>
          <p:cNvPr id="10" name="Rectangle 9"/>
          <p:cNvSpPr/>
          <p:nvPr/>
        </p:nvSpPr>
        <p:spPr>
          <a:xfrm>
            <a:off x="202518" y="5137117"/>
            <a:ext cx="6096000" cy="1569660"/>
          </a:xfrm>
          <a:prstGeom prst="rect">
            <a:avLst/>
          </a:prstGeom>
          <a:solidFill>
            <a:schemeClr val="accent3">
              <a:lumMod val="20000"/>
              <a:lumOff val="80000"/>
            </a:schemeClr>
          </a:solidFill>
          <a:ln>
            <a:solidFill>
              <a:schemeClr val="tx1"/>
            </a:solidFill>
          </a:ln>
        </p:spPr>
        <p:txBody>
          <a:bodyPr>
            <a:spAutoFit/>
          </a:bodyPr>
          <a:lstStyle/>
          <a:p>
            <a:pPr lvl="0"/>
            <a:r>
              <a:rPr lang="en-GB" sz="2400" dirty="0"/>
              <a:t>WHAT—the product or mechanism. What project communication tool is the best solution? What result or change in our project communications do we expect to see?</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12503"/>
            <a:ext cx="1391296" cy="459010"/>
          </a:xfrm>
          <a:prstGeom prst="rect">
            <a:avLst/>
          </a:prstGeom>
        </p:spPr>
      </p:pic>
    </p:spTree>
    <p:extLst>
      <p:ext uri="{BB962C8B-B14F-4D97-AF65-F5344CB8AC3E}">
        <p14:creationId xmlns:p14="http://schemas.microsoft.com/office/powerpoint/2010/main" val="3345700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Many times, we don’t stop to consider the why. Usually, we start with the tool (the what) and even look at the features (the how), before we address the need (the why). </a:t>
            </a:r>
            <a:endParaRPr lang="en-US" sz="2400" dirty="0"/>
          </a:p>
        </p:txBody>
      </p:sp>
      <p:sp>
        <p:nvSpPr>
          <p:cNvPr id="10" name="Rectangle 9"/>
          <p:cNvSpPr/>
          <p:nvPr/>
        </p:nvSpPr>
        <p:spPr>
          <a:xfrm>
            <a:off x="0" y="4170640"/>
            <a:ext cx="6096000" cy="2308324"/>
          </a:xfrm>
          <a:prstGeom prst="rect">
            <a:avLst/>
          </a:prstGeom>
          <a:solidFill>
            <a:schemeClr val="accent1">
              <a:lumMod val="20000"/>
              <a:lumOff val="80000"/>
            </a:schemeClr>
          </a:solidFill>
          <a:ln>
            <a:solidFill>
              <a:schemeClr val="accent2">
                <a:lumMod val="75000"/>
              </a:schemeClr>
            </a:solidFill>
          </a:ln>
        </p:spPr>
        <p:txBody>
          <a:bodyPr>
            <a:spAutoFit/>
          </a:bodyPr>
          <a:lstStyle/>
          <a:p>
            <a:pPr lvl="0"/>
            <a:r>
              <a:rPr lang="en-GB" sz="2400" dirty="0"/>
              <a:t>Let’s say you see a demonstration of a new carpet cleaner (the what). You love the features, accessories and the high-quality cleaning it does (the how), and you buy it—except you don’t have any carpets to clean (missing the why)! The same is true in projects.</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0963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6683604"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We get a new communications tool. We start using it. We then discover it does not meet our communication needs. This creates even greater communication problems on the project: more misunderstandings, more frustration, more waste of time and resources, and more uncertainty.</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265642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way</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By starting with the why! Why are we addressing this communication need? Why is this an issue? Why is this important to the project, team, and stakeholders? </a:t>
            </a:r>
            <a:endParaRPr lang="en-US" sz="2400" dirty="0"/>
          </a:p>
        </p:txBody>
      </p:sp>
      <p:sp>
        <p:nvSpPr>
          <p:cNvPr id="10" name="Rectangle 9"/>
          <p:cNvSpPr/>
          <p:nvPr/>
        </p:nvSpPr>
        <p:spPr>
          <a:xfrm>
            <a:off x="2334705" y="1025667"/>
            <a:ext cx="4561002" cy="584775"/>
          </a:xfrm>
          <a:prstGeom prst="rect">
            <a:avLst/>
          </a:prstGeom>
          <a:solidFill>
            <a:schemeClr val="bg1">
              <a:lumMod val="95000"/>
            </a:schemeClr>
          </a:solidFill>
          <a:ln>
            <a:solidFill>
              <a:schemeClr val="accent2">
                <a:lumMod val="75000"/>
              </a:schemeClr>
            </a:solidFill>
          </a:ln>
        </p:spPr>
        <p:txBody>
          <a:bodyPr wrap="square">
            <a:spAutoFit/>
          </a:bodyPr>
          <a:lstStyle/>
          <a:p>
            <a:r>
              <a:rPr lang="en-GB" sz="3200" b="1" dirty="0">
                <a:effectLst>
                  <a:outerShdw blurRad="38100" dist="38100" dir="2700000" algn="tl">
                    <a:srgbClr val="000000">
                      <a:alpha val="43137"/>
                    </a:srgbClr>
                  </a:outerShdw>
                </a:effectLst>
              </a:rPr>
              <a:t>How can we avoid this? </a:t>
            </a:r>
            <a:endParaRPr lang="en-US" sz="3200" b="1" dirty="0">
              <a:effectLst>
                <a:outerShdw blurRad="38100" dist="38100" dir="2700000" algn="tl">
                  <a:srgbClr val="000000">
                    <a:alpha val="43137"/>
                  </a:srgbClr>
                </a:outerShdw>
              </a:effectLst>
            </a:endParaRPr>
          </a:p>
        </p:txBody>
      </p:sp>
      <p:sp>
        <p:nvSpPr>
          <p:cNvPr id="3" name="Rectangle 2"/>
          <p:cNvSpPr/>
          <p:nvPr/>
        </p:nvSpPr>
        <p:spPr>
          <a:xfrm>
            <a:off x="0" y="4105902"/>
            <a:ext cx="6096000" cy="1569660"/>
          </a:xfrm>
          <a:prstGeom prst="rect">
            <a:avLst/>
          </a:prstGeom>
          <a:solidFill>
            <a:schemeClr val="accent4">
              <a:lumMod val="20000"/>
              <a:lumOff val="80000"/>
            </a:schemeClr>
          </a:solidFill>
          <a:ln>
            <a:solidFill>
              <a:schemeClr val="tx1"/>
            </a:solidFill>
          </a:ln>
        </p:spPr>
        <p:txBody>
          <a:bodyPr>
            <a:spAutoFit/>
          </a:bodyPr>
          <a:lstStyle/>
          <a:p>
            <a:pPr algn="just">
              <a:spcAft>
                <a:spcPts val="600"/>
              </a:spcAft>
              <a:tabLst>
                <a:tab pos="274320" algn="l"/>
                <a:tab pos="457200" algn="l"/>
              </a:tabLst>
            </a:pPr>
            <a:r>
              <a:rPr lang="en-GB" sz="2400" dirty="0">
                <a:solidFill>
                  <a:srgbClr val="000000"/>
                </a:solidFill>
                <a:latin typeface="Calibri" panose="020F0502020204030204" pitchFamily="34" charset="0"/>
                <a:ea typeface="Calibri" panose="020F0502020204030204" pitchFamily="34" charset="0"/>
                <a:cs typeface="KFGQPC Uthman Taha Naskh"/>
              </a:rPr>
              <a:t>Focus first on the why— the reason or the purpose. Once these questions are answered, the next steps of how and what will logically follow.</a:t>
            </a:r>
            <a:endParaRPr lang="en-US" sz="2800" dirty="0">
              <a:solidFill>
                <a:srgbClr val="595959"/>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8397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6834433" y="0"/>
            <a:ext cx="426661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Next, establish a list of criteria based on your project needs, organization, team, budget, and other influencing factors. You should be focusing “on the criteria that matter” when selecting the right product or tool.</a:t>
            </a:r>
            <a:endParaRPr lang="en-US" sz="2400" dirty="0"/>
          </a:p>
        </p:txBody>
      </p:sp>
      <p:sp>
        <p:nvSpPr>
          <p:cNvPr id="3" name="Rectangle 2"/>
          <p:cNvSpPr/>
          <p:nvPr/>
        </p:nvSpPr>
        <p:spPr>
          <a:xfrm>
            <a:off x="0" y="4888216"/>
            <a:ext cx="6096000" cy="1569660"/>
          </a:xfrm>
          <a:prstGeom prst="rect">
            <a:avLst/>
          </a:prstGeom>
          <a:solidFill>
            <a:schemeClr val="accent4">
              <a:lumMod val="20000"/>
              <a:lumOff val="80000"/>
            </a:schemeClr>
          </a:solidFill>
          <a:ln>
            <a:solidFill>
              <a:schemeClr val="tx1"/>
            </a:solidFill>
          </a:ln>
        </p:spPr>
        <p:txBody>
          <a:bodyPr>
            <a:spAutoFit/>
          </a:bodyPr>
          <a:lstStyle/>
          <a:p>
            <a:pPr lvl="0"/>
            <a:r>
              <a:rPr lang="en-GB" sz="2400" dirty="0"/>
              <a:t>These criteria are the how—how the tool can accomplish the why. This is an excellent place to begin. Take a look at the list and modify it to build your own set of selection criteria.</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612909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692272" y="384553"/>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Task management: How is managing tasks handled? Is it a simple tool or do we need complex features?</a:t>
            </a:r>
            <a:endParaRPr lang="en-US" sz="2800" dirty="0"/>
          </a:p>
        </p:txBody>
      </p:sp>
      <p:sp>
        <p:nvSpPr>
          <p:cNvPr id="3" name="Rectangle 2"/>
          <p:cNvSpPr/>
          <p:nvPr/>
        </p:nvSpPr>
        <p:spPr>
          <a:xfrm>
            <a:off x="0" y="3443001"/>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Tracking: How does the tool track time, tasks, budgets, resources, and progress?</a:t>
            </a:r>
            <a:endParaRPr lang="en-US" sz="2800" dirty="0"/>
          </a:p>
        </p:txBody>
      </p:sp>
      <p:sp>
        <p:nvSpPr>
          <p:cNvPr id="10" name="Rectangle 9"/>
          <p:cNvSpPr/>
          <p:nvPr/>
        </p:nvSpPr>
        <p:spPr>
          <a:xfrm>
            <a:off x="2334705" y="1025667"/>
            <a:ext cx="6296836" cy="461665"/>
          </a:xfrm>
          <a:prstGeom prst="rect">
            <a:avLst/>
          </a:prstGeom>
          <a:solidFill>
            <a:schemeClr val="bg1">
              <a:lumMod val="95000"/>
            </a:schemeClr>
          </a:solidFill>
          <a:ln>
            <a:solidFill>
              <a:schemeClr val="tx1"/>
            </a:solidFill>
          </a:ln>
          <a:effectLst>
            <a:outerShdw blurRad="63500" sx="102000" sy="102000" algn="ctr" rotWithShape="0">
              <a:prstClr val="black">
                <a:alpha val="40000"/>
              </a:prstClr>
            </a:outerShdw>
          </a:effectLst>
        </p:spPr>
        <p:txBody>
          <a:bodyPr wrap="square">
            <a:spAutoFit/>
          </a:bodyPr>
          <a:lstStyle/>
          <a:p>
            <a:r>
              <a:rPr lang="en-GB" sz="2400" dirty="0"/>
              <a:t>criteria to consider when selecting a project tool</a:t>
            </a:r>
            <a:endParaRPr lang="en-US" sz="2400" dirty="0"/>
          </a:p>
        </p:txBody>
      </p:sp>
      <p:sp>
        <p:nvSpPr>
          <p:cNvPr id="11" name="Rectangle 10"/>
          <p:cNvSpPr/>
          <p:nvPr/>
        </p:nvSpPr>
        <p:spPr>
          <a:xfrm>
            <a:off x="0" y="4660029"/>
            <a:ext cx="6096000" cy="954107"/>
          </a:xfrm>
          <a:prstGeom prst="rect">
            <a:avLst/>
          </a:prstGeom>
          <a:solidFill>
            <a:schemeClr val="accent1">
              <a:lumMod val="20000"/>
              <a:lumOff val="80000"/>
            </a:schemeClr>
          </a:solidFill>
          <a:ln>
            <a:solidFill>
              <a:schemeClr val="tx1"/>
            </a:solidFill>
          </a:ln>
        </p:spPr>
        <p:txBody>
          <a:bodyPr>
            <a:spAutoFit/>
          </a:bodyPr>
          <a:lstStyle/>
          <a:p>
            <a:pPr lvl="0"/>
            <a:r>
              <a:rPr lang="en-GB" sz="2800" dirty="0"/>
              <a:t>Visibility: How are dashboards and project reports shown?</a:t>
            </a:r>
            <a:endParaRPr lang="en-US" sz="2800" dirty="0"/>
          </a:p>
        </p:txBody>
      </p:sp>
      <p:sp>
        <p:nvSpPr>
          <p:cNvPr id="12" name="Rectangle 11"/>
          <p:cNvSpPr/>
          <p:nvPr/>
        </p:nvSpPr>
        <p:spPr>
          <a:xfrm>
            <a:off x="0" y="6081426"/>
            <a:ext cx="6096000" cy="523220"/>
          </a:xfrm>
          <a:prstGeom prst="rect">
            <a:avLst/>
          </a:prstGeom>
          <a:solidFill>
            <a:schemeClr val="accent6">
              <a:lumMod val="20000"/>
              <a:lumOff val="80000"/>
            </a:schemeClr>
          </a:solidFill>
          <a:ln>
            <a:solidFill>
              <a:schemeClr val="tx1"/>
            </a:solidFill>
          </a:ln>
        </p:spPr>
        <p:txBody>
          <a:bodyPr>
            <a:spAutoFit/>
          </a:bodyPr>
          <a:lstStyle/>
          <a:p>
            <a:pPr lvl="0"/>
            <a:r>
              <a:rPr lang="en-GB" sz="2800" dirty="0"/>
              <a:t>Accessibility: How is the online access?</a:t>
            </a:r>
            <a:endParaRPr lang="en-US" sz="28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7529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954107"/>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Mobility: How does a mobile app help our project team manage their work?</a:t>
            </a:r>
            <a:endParaRPr lang="en-US" sz="2800" dirty="0"/>
          </a:p>
        </p:txBody>
      </p:sp>
      <p:sp>
        <p:nvSpPr>
          <p:cNvPr id="3" name="Rectangle 2"/>
          <p:cNvSpPr/>
          <p:nvPr/>
        </p:nvSpPr>
        <p:spPr>
          <a:xfrm>
            <a:off x="0" y="2923926"/>
            <a:ext cx="6096000" cy="954107"/>
          </a:xfrm>
          <a:prstGeom prst="rect">
            <a:avLst/>
          </a:prstGeom>
          <a:solidFill>
            <a:schemeClr val="accent6">
              <a:lumMod val="20000"/>
              <a:lumOff val="80000"/>
            </a:schemeClr>
          </a:solidFill>
          <a:ln>
            <a:solidFill>
              <a:schemeClr val="tx1"/>
            </a:solidFill>
          </a:ln>
        </p:spPr>
        <p:txBody>
          <a:bodyPr>
            <a:spAutoFit/>
          </a:bodyPr>
          <a:lstStyle/>
          <a:p>
            <a:pPr lvl="0"/>
            <a:r>
              <a:rPr lang="en-GB" sz="2800" dirty="0"/>
              <a:t>Features: How are collaboration features handled, like discussions or online chats?</a:t>
            </a:r>
            <a:endParaRPr lang="en-US" sz="2800" dirty="0"/>
          </a:p>
        </p:txBody>
      </p:sp>
      <p:sp>
        <p:nvSpPr>
          <p:cNvPr id="10" name="Rectangle 9"/>
          <p:cNvSpPr/>
          <p:nvPr/>
        </p:nvSpPr>
        <p:spPr>
          <a:xfrm>
            <a:off x="2334705" y="1025667"/>
            <a:ext cx="623426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sp>
        <p:nvSpPr>
          <p:cNvPr id="11" name="Rectangle 10"/>
          <p:cNvSpPr/>
          <p:nvPr/>
        </p:nvSpPr>
        <p:spPr>
          <a:xfrm>
            <a:off x="0" y="4150982"/>
            <a:ext cx="6096000" cy="954107"/>
          </a:xfrm>
          <a:prstGeom prst="rect">
            <a:avLst/>
          </a:prstGeom>
          <a:solidFill>
            <a:schemeClr val="accent4">
              <a:lumMod val="20000"/>
              <a:lumOff val="80000"/>
            </a:schemeClr>
          </a:solidFill>
          <a:ln>
            <a:solidFill>
              <a:schemeClr val="tx1"/>
            </a:solidFill>
          </a:ln>
        </p:spPr>
        <p:txBody>
          <a:bodyPr>
            <a:spAutoFit/>
          </a:bodyPr>
          <a:lstStyle/>
          <a:p>
            <a:pPr lvl="0"/>
            <a:r>
              <a:rPr lang="en-GB" sz="2800" dirty="0"/>
              <a:t>Security: How is security addressed so that we know our data is safe?</a:t>
            </a:r>
            <a:endParaRPr lang="en-US" sz="2800" dirty="0"/>
          </a:p>
        </p:txBody>
      </p:sp>
      <p:sp>
        <p:nvSpPr>
          <p:cNvPr id="12" name="Rectangle 11"/>
          <p:cNvSpPr/>
          <p:nvPr/>
        </p:nvSpPr>
        <p:spPr>
          <a:xfrm>
            <a:off x="0" y="5378038"/>
            <a:ext cx="6096000" cy="1384995"/>
          </a:xfrm>
          <a:prstGeom prst="rect">
            <a:avLst/>
          </a:prstGeom>
          <a:solidFill>
            <a:schemeClr val="accent2">
              <a:lumMod val="20000"/>
              <a:lumOff val="80000"/>
            </a:schemeClr>
          </a:solidFill>
          <a:ln>
            <a:solidFill>
              <a:schemeClr val="tx1"/>
            </a:solidFill>
          </a:ln>
        </p:spPr>
        <p:txBody>
          <a:bodyPr>
            <a:spAutoFit/>
          </a:bodyPr>
          <a:lstStyle/>
          <a:p>
            <a:pPr lvl="0"/>
            <a:r>
              <a:rPr lang="en-GB" sz="2800" dirty="0"/>
              <a:t>Integration: How easy is it to integrate with our current environment including compatibility with other products we use?</a:t>
            </a:r>
            <a:endParaRPr lang="en-US" sz="28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537983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800" dirty="0"/>
              <a:t>Usability: How is the usability? Is it simple to use so that the team can start using it immediately?</a:t>
            </a:r>
            <a:endParaRPr lang="en-US" sz="2800" dirty="0"/>
          </a:p>
        </p:txBody>
      </p:sp>
      <p:sp>
        <p:nvSpPr>
          <p:cNvPr id="3" name="Rectangle 2"/>
          <p:cNvSpPr/>
          <p:nvPr/>
        </p:nvSpPr>
        <p:spPr>
          <a:xfrm>
            <a:off x="0" y="3595555"/>
            <a:ext cx="6096000" cy="523220"/>
          </a:xfrm>
          <a:prstGeom prst="rect">
            <a:avLst/>
          </a:prstGeom>
          <a:solidFill>
            <a:schemeClr val="accent4">
              <a:lumMod val="20000"/>
              <a:lumOff val="80000"/>
            </a:schemeClr>
          </a:solidFill>
          <a:ln>
            <a:solidFill>
              <a:schemeClr val="tx1"/>
            </a:solidFill>
          </a:ln>
        </p:spPr>
        <p:txBody>
          <a:bodyPr>
            <a:spAutoFit/>
          </a:bodyPr>
          <a:lstStyle/>
          <a:p>
            <a:pPr lvl="0"/>
            <a:r>
              <a:rPr lang="en-GB" sz="2800" dirty="0"/>
              <a:t>Cost: How does it fit within our budget?</a:t>
            </a:r>
            <a:endParaRPr lang="en-US" sz="2800" dirty="0"/>
          </a:p>
        </p:txBody>
      </p:sp>
      <p:sp>
        <p:nvSpPr>
          <p:cNvPr id="10" name="Rectangle 9"/>
          <p:cNvSpPr/>
          <p:nvPr/>
        </p:nvSpPr>
        <p:spPr>
          <a:xfrm>
            <a:off x="2334704" y="1025667"/>
            <a:ext cx="6271967"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 to consider when selecting a project tool</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28377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pPr lvl="0"/>
            <a:r>
              <a:rPr lang="en-GB" sz="2400" dirty="0"/>
              <a:t>A criteria list provides you with a focused roadmap for your selection process so that you don’t get off track with criteria that do not matter.</a:t>
            </a:r>
            <a:endParaRPr lang="en-US" sz="2400" dirty="0"/>
          </a:p>
        </p:txBody>
      </p:sp>
      <p:sp>
        <p:nvSpPr>
          <p:cNvPr id="3" name="Rectangle 2"/>
          <p:cNvSpPr/>
          <p:nvPr/>
        </p:nvSpPr>
        <p:spPr>
          <a:xfrm>
            <a:off x="0" y="3672498"/>
            <a:ext cx="6096000" cy="3046988"/>
          </a:xfrm>
          <a:prstGeom prst="rect">
            <a:avLst/>
          </a:prstGeom>
          <a:solidFill>
            <a:schemeClr val="accent4">
              <a:lumMod val="20000"/>
              <a:lumOff val="80000"/>
            </a:schemeClr>
          </a:solidFill>
          <a:ln>
            <a:solidFill>
              <a:schemeClr val="tx1"/>
            </a:solidFill>
          </a:ln>
        </p:spPr>
        <p:txBody>
          <a:bodyPr>
            <a:spAutoFit/>
          </a:bodyPr>
          <a:lstStyle/>
          <a:p>
            <a:r>
              <a:rPr lang="en-GB" sz="2400" dirty="0"/>
              <a:t>In evaluating tools, you also need to consider how the communication takes place—is it synchronous (meaning real-time or contemporaneous) or asynchronous (not interactive or not at the same time)? A combination of both synchronous and asynchronous communication tools is required for all types of project teams and stakeholders.</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The importance of these criteria</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411547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Once you have established your criteria list and have considered the need for synchronous and asynchronous communications, the next step is to prioritize the criteria in order of importance. Categorize the features into three groups:</a:t>
            </a:r>
            <a:endParaRPr lang="en-US" sz="2400" dirty="0"/>
          </a:p>
        </p:txBody>
      </p:sp>
      <p:sp>
        <p:nvSpPr>
          <p:cNvPr id="3" name="Rectangle 2"/>
          <p:cNvSpPr/>
          <p:nvPr/>
        </p:nvSpPr>
        <p:spPr>
          <a:xfrm>
            <a:off x="0" y="4180021"/>
            <a:ext cx="6096000" cy="461665"/>
          </a:xfrm>
          <a:prstGeom prst="rect">
            <a:avLst/>
          </a:prstGeom>
          <a:solidFill>
            <a:schemeClr val="accent2">
              <a:lumMod val="20000"/>
              <a:lumOff val="80000"/>
            </a:schemeClr>
          </a:solidFill>
          <a:ln>
            <a:solidFill>
              <a:schemeClr val="tx1"/>
            </a:solidFill>
          </a:ln>
        </p:spPr>
        <p:txBody>
          <a:bodyPr>
            <a:spAutoFit/>
          </a:bodyPr>
          <a:lstStyle/>
          <a:p>
            <a:r>
              <a:rPr lang="en-GB" sz="2400" dirty="0"/>
              <a:t>Group 1: Criteria you must have</a:t>
            </a:r>
            <a:endParaRPr lang="en-US" sz="24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Criteria’s groups</a:t>
            </a:r>
            <a:endParaRPr lang="en-US" sz="2400" dirty="0"/>
          </a:p>
        </p:txBody>
      </p:sp>
      <p:sp>
        <p:nvSpPr>
          <p:cNvPr id="11" name="Rectangle 10"/>
          <p:cNvSpPr/>
          <p:nvPr/>
        </p:nvSpPr>
        <p:spPr>
          <a:xfrm>
            <a:off x="0" y="4933183"/>
            <a:ext cx="6096000" cy="461665"/>
          </a:xfrm>
          <a:prstGeom prst="rect">
            <a:avLst/>
          </a:prstGeom>
          <a:solidFill>
            <a:schemeClr val="bg2">
              <a:lumMod val="40000"/>
              <a:lumOff val="60000"/>
            </a:schemeClr>
          </a:solidFill>
          <a:ln>
            <a:solidFill>
              <a:schemeClr val="tx1"/>
            </a:solidFill>
          </a:ln>
        </p:spPr>
        <p:txBody>
          <a:bodyPr>
            <a:spAutoFit/>
          </a:bodyPr>
          <a:lstStyle/>
          <a:p>
            <a:r>
              <a:rPr lang="en-GB" sz="2400" dirty="0"/>
              <a:t>Group 2: Criteria you would like to have</a:t>
            </a:r>
            <a:endParaRPr lang="en-US" sz="2400" dirty="0"/>
          </a:p>
        </p:txBody>
      </p:sp>
      <p:sp>
        <p:nvSpPr>
          <p:cNvPr id="12" name="Rectangle 11"/>
          <p:cNvSpPr/>
          <p:nvPr/>
        </p:nvSpPr>
        <p:spPr>
          <a:xfrm>
            <a:off x="0" y="5857887"/>
            <a:ext cx="6096000" cy="461665"/>
          </a:xfrm>
          <a:prstGeom prst="rect">
            <a:avLst/>
          </a:prstGeom>
          <a:solidFill>
            <a:schemeClr val="accent2">
              <a:lumMod val="60000"/>
              <a:lumOff val="40000"/>
            </a:schemeClr>
          </a:solidFill>
          <a:ln>
            <a:solidFill>
              <a:schemeClr val="tx1"/>
            </a:solidFill>
          </a:ln>
        </p:spPr>
        <p:txBody>
          <a:bodyPr>
            <a:spAutoFit/>
          </a:bodyPr>
          <a:lstStyle/>
          <a:p>
            <a:r>
              <a:rPr lang="en-GB" sz="2400" dirty="0"/>
              <a:t>Group 3: Criteria you don’t need</a:t>
            </a:r>
            <a:endParaRPr lang="en-US" sz="2400" dirty="0"/>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96918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How</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1795085"/>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Putting together a criteria list and establishing priorities before looking at the actual communication tools—regardless of the type of tool—will help you throughout the selection process and increase the probability of choosing and using the most effective tools that fit your project needs.</a:t>
            </a:r>
            <a:endParaRPr lang="en-US" sz="2800" dirty="0"/>
          </a:p>
        </p:txBody>
      </p:sp>
      <p:sp>
        <p:nvSpPr>
          <p:cNvPr id="10" name="Rectangle 9"/>
          <p:cNvSpPr/>
          <p:nvPr/>
        </p:nvSpPr>
        <p:spPr>
          <a:xfrm>
            <a:off x="2334705" y="1025667"/>
            <a:ext cx="6026870" cy="461665"/>
          </a:xfrm>
          <a:prstGeom prst="rect">
            <a:avLst/>
          </a:prstGeom>
          <a:solidFill>
            <a:schemeClr val="bg1">
              <a:lumMod val="95000"/>
            </a:schemeClr>
          </a:solidFill>
          <a:ln>
            <a:solidFill>
              <a:schemeClr val="accent2">
                <a:lumMod val="75000"/>
              </a:schemeClr>
            </a:solidFill>
          </a:ln>
        </p:spPr>
        <p:txBody>
          <a:bodyPr wrap="square">
            <a:spAutoFit/>
          </a:bodyPr>
          <a:lstStyle/>
          <a:p>
            <a:r>
              <a:rPr lang="en-GB" sz="2400" dirty="0"/>
              <a:t>Why is putting Criteria in groups important?</a:t>
            </a:r>
            <a:endParaRPr lang="en-US" sz="24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5392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671724"/>
            <a:ext cx="2334705" cy="707886"/>
          </a:xfrm>
          <a:prstGeom prst="rect">
            <a:avLst/>
          </a:prstGeom>
          <a:solidFill>
            <a:schemeClr val="tx1">
              <a:lumMod val="85000"/>
              <a:lumOff val="15000"/>
            </a:schemeClr>
          </a:solidFill>
          <a:ln>
            <a:solidFill>
              <a:schemeClr val="accent2">
                <a:lumMod val="75000"/>
              </a:schemeClr>
            </a:solidFill>
          </a:ln>
        </p:spPr>
        <p:txBody>
          <a:bodyPr wrap="square">
            <a:spAutoFit/>
          </a:bodyPr>
          <a:lstStyle/>
          <a:p>
            <a:pPr lvl="0"/>
            <a:r>
              <a:rPr lang="en-GB" sz="4000" b="1" dirty="0">
                <a:solidFill>
                  <a:schemeClr val="bg1"/>
                </a:solidFill>
                <a:effectLst>
                  <a:outerShdw blurRad="38100" dist="38100" dir="2700000" algn="tl">
                    <a:srgbClr val="000000">
                      <a:alpha val="43137"/>
                    </a:srgbClr>
                  </a:outerShdw>
                </a:effectLst>
              </a:rPr>
              <a:t>The What</a:t>
            </a:r>
            <a:endParaRPr lang="en-US" sz="4000" b="1" dirty="0">
              <a:solidFill>
                <a:schemeClr val="bg1"/>
              </a:solidFill>
              <a:effectLst>
                <a:outerShdw blurRad="38100" dist="38100" dir="2700000" algn="tl">
                  <a:srgbClr val="000000">
                    <a:alpha val="43137"/>
                  </a:srgbClr>
                </a:outerShdw>
              </a:effectLst>
            </a:endParaRPr>
          </a:p>
        </p:txBody>
      </p:sp>
      <p:sp>
        <p:nvSpPr>
          <p:cNvPr id="7" name="Rectangle 6"/>
          <p:cNvSpPr/>
          <p:nvPr/>
        </p:nvSpPr>
        <p:spPr>
          <a:xfrm>
            <a:off x="3569886" y="0"/>
            <a:ext cx="2728632"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Choosing the right tools</a:t>
            </a:r>
          </a:p>
        </p:txBody>
      </p:sp>
      <p:pic>
        <p:nvPicPr>
          <p:cNvPr id="8" name="Picture 7"/>
          <p:cNvPicPr/>
          <p:nvPr/>
        </p:nvPicPr>
        <p:blipFill rotWithShape="1">
          <a:blip r:embed="rId3"/>
          <a:srcRect l="32038" t="17251" r="43768" b="43284"/>
          <a:stretch/>
        </p:blipFill>
        <p:spPr bwMode="auto">
          <a:xfrm>
            <a:off x="7513163" y="0"/>
            <a:ext cx="3587881" cy="3153795"/>
          </a:xfrm>
          <a:prstGeom prst="rect">
            <a:avLst/>
          </a:prstGeom>
          <a:ln>
            <a:noFill/>
          </a:ln>
          <a:extLst>
            <a:ext uri="{53640926-AAD7-44D8-BBD7-CCE9431645EC}">
              <a14:shadowObscured xmlns:a14="http://schemas.microsoft.com/office/drawing/2010/main"/>
            </a:ext>
          </a:extLst>
        </p:spPr>
      </p:pic>
      <p:sp>
        <p:nvSpPr>
          <p:cNvPr id="9" name="Rectangle 8"/>
          <p:cNvSpPr/>
          <p:nvPr/>
        </p:nvSpPr>
        <p:spPr>
          <a:xfrm>
            <a:off x="0" y="4076372"/>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The goal here is to find and select tools that can accomplish the why while meeting all of the criteria you have established in the how. </a:t>
            </a:r>
            <a:endParaRPr lang="en-US" sz="2800" dirty="0"/>
          </a:p>
        </p:txBody>
      </p:sp>
      <p:sp>
        <p:nvSpPr>
          <p:cNvPr id="10" name="Rectangle 9"/>
          <p:cNvSpPr/>
          <p:nvPr/>
        </p:nvSpPr>
        <p:spPr>
          <a:xfrm>
            <a:off x="0" y="1686577"/>
            <a:ext cx="6026870" cy="1815882"/>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Now that we have looked at the why and the how, it is time to look at the what—the actual project communication tools that you might consider. </a:t>
            </a:r>
            <a:endParaRPr lang="en-US" sz="2800" dirty="0"/>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175587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33863"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Section two</a:t>
            </a:r>
          </a:p>
        </p:txBody>
      </p:sp>
      <p:sp>
        <p:nvSpPr>
          <p:cNvPr id="5" name="Rectangle 4"/>
          <p:cNvSpPr/>
          <p:nvPr/>
        </p:nvSpPr>
        <p:spPr>
          <a:xfrm>
            <a:off x="2930540" y="2677212"/>
            <a:ext cx="4262321" cy="646331"/>
          </a:xfrm>
          <a:prstGeom prst="rect">
            <a:avLst/>
          </a:prstGeom>
          <a:solidFill>
            <a:schemeClr val="bg1"/>
          </a:solidFill>
          <a:ln>
            <a:solidFill>
              <a:schemeClr val="tx1"/>
            </a:solidFill>
          </a:ln>
        </p:spPr>
        <p:txBody>
          <a:bodyPr wrap="none">
            <a:spAutoFit/>
          </a:bodyPr>
          <a:lstStyle/>
          <a:p>
            <a:r>
              <a:rPr lang="en-US" sz="3600" b="1" dirty="0">
                <a:effectLst>
                  <a:outerShdw blurRad="38100" dist="38100" dir="2700000" algn="tl">
                    <a:srgbClr val="000000">
                      <a:alpha val="43137"/>
                    </a:srgbClr>
                  </a:outerShdw>
                </a:effectLst>
              </a:rPr>
              <a:t>Communication tools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39971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spTree>
    <p:extLst>
      <p:ext uri="{BB962C8B-B14F-4D97-AF65-F5344CB8AC3E}">
        <p14:creationId xmlns:p14="http://schemas.microsoft.com/office/powerpoint/2010/main" val="153955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pic>
        <p:nvPicPr>
          <p:cNvPr id="11" name="Picture 10"/>
          <p:cNvPicPr/>
          <p:nvPr/>
        </p:nvPicPr>
        <p:blipFill rotWithShape="1">
          <a:blip r:embed="rId3"/>
          <a:srcRect l="24992" t="15360" r="38983" b="69752"/>
          <a:stretch/>
        </p:blipFill>
        <p:spPr bwMode="auto">
          <a:xfrm>
            <a:off x="708580" y="2022049"/>
            <a:ext cx="10774839" cy="281390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6273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83823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9" name="Rectangle 8"/>
          <p:cNvSpPr/>
          <p:nvPr/>
        </p:nvSpPr>
        <p:spPr>
          <a:xfrm>
            <a:off x="0" y="3132236"/>
            <a:ext cx="6096000" cy="1938992"/>
          </a:xfrm>
          <a:prstGeom prst="rect">
            <a:avLst/>
          </a:prstGeom>
          <a:solidFill>
            <a:schemeClr val="bg1"/>
          </a:solidFill>
          <a:ln>
            <a:solidFill>
              <a:schemeClr val="tx1"/>
            </a:solidFill>
          </a:ln>
        </p:spPr>
        <p:txBody>
          <a:bodyPr>
            <a:spAutoFit/>
          </a:bodyPr>
          <a:lstStyle/>
          <a:p>
            <a:r>
              <a:rPr lang="en-GB" sz="2400" dirty="0"/>
              <a:t>Choosing the most effective technology must be done carefully. This is not a simple process. It is “influenced by the organization’s budget, the nature of the team task, and members’ access to various technologies.” </a:t>
            </a:r>
            <a:endParaRPr lang="en-US" sz="2400" dirty="0"/>
          </a:p>
        </p:txBody>
      </p:sp>
      <p:sp>
        <p:nvSpPr>
          <p:cNvPr id="10" name="Rectangle 9"/>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8" name="Rectangle 7"/>
          <p:cNvSpPr/>
          <p:nvPr/>
        </p:nvSpPr>
        <p:spPr>
          <a:xfrm>
            <a:off x="0" y="5376485"/>
            <a:ext cx="6096000" cy="1200329"/>
          </a:xfrm>
          <a:prstGeom prst="rect">
            <a:avLst/>
          </a:prstGeom>
          <a:solidFill>
            <a:schemeClr val="bg1"/>
          </a:solidFill>
          <a:ln>
            <a:solidFill>
              <a:schemeClr val="tx1"/>
            </a:solidFill>
          </a:ln>
        </p:spPr>
        <p:txBody>
          <a:bodyPr>
            <a:spAutoFit/>
          </a:bodyPr>
          <a:lstStyle/>
          <a:p>
            <a:r>
              <a:rPr lang="en-GB" sz="2400"/>
              <a:t>There is urgency. </a:t>
            </a:r>
            <a:r>
              <a:rPr lang="en-GB" sz="2400" dirty="0"/>
              <a:t>There is confidentiality. There is availability and compatibility. There is knowledge and ability. The process is not easy.</a:t>
            </a:r>
            <a:endParaRPr lang="en-US" sz="2400" dirty="0"/>
          </a:p>
        </p:txBody>
      </p:sp>
      <p:sp>
        <p:nvSpPr>
          <p:cNvPr id="2" name="Rectangle 1"/>
          <p:cNvSpPr/>
          <p:nvPr/>
        </p:nvSpPr>
        <p:spPr>
          <a:xfrm>
            <a:off x="2755623" y="2226814"/>
            <a:ext cx="2678041"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0" y="1804266"/>
            <a:ext cx="2645596"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tools </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5516639" y="1756814"/>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304707" y="2226814"/>
            <a:ext cx="982961" cy="470000"/>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2400" b="1" dirty="0">
                <a:latin typeface="Calibri" panose="020F0502020204030204" pitchFamily="34" charset="0"/>
                <a:ea typeface="Calibri" panose="020F0502020204030204" pitchFamily="34" charset="0"/>
                <a:cs typeface="Arial" panose="020B0604020202020204" pitchFamily="34" charset="0"/>
              </a:rPr>
              <a:t>E-mail</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735159" y="1795931"/>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960980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1000" fill="hold"/>
                                        <p:tgtEl>
                                          <p:spTgt spid="2"/>
                                        </p:tgtEl>
                                        <p:attrNameLst>
                                          <p:attrName>ppt_w</p:attrName>
                                        </p:attrNameLst>
                                      </p:cBhvr>
                                      <p:tavLst>
                                        <p:tav tm="0">
                                          <p:val>
                                            <p:fltVal val="0"/>
                                          </p:val>
                                        </p:tav>
                                        <p:tav tm="100000">
                                          <p:val>
                                            <p:strVal val="#ppt_w"/>
                                          </p:val>
                                        </p:tav>
                                      </p:tavLst>
                                    </p:anim>
                                    <p:anim calcmode="lin" valueType="num">
                                      <p:cBhvr>
                                        <p:cTn id="32" dur="1000" fill="hold"/>
                                        <p:tgtEl>
                                          <p:spTgt spid="2"/>
                                        </p:tgtEl>
                                        <p:attrNameLst>
                                          <p:attrName>ppt_h</p:attrName>
                                        </p:attrNameLst>
                                      </p:cBhvr>
                                      <p:tavLst>
                                        <p:tav tm="0">
                                          <p:val>
                                            <p:fltVal val="0"/>
                                          </p:val>
                                        </p:tav>
                                        <p:tav tm="100000">
                                          <p:val>
                                            <p:strVal val="#ppt_h"/>
                                          </p:val>
                                        </p:tav>
                                      </p:tavLst>
                                    </p:anim>
                                    <p:anim calcmode="lin" valueType="num">
                                      <p:cBhvr>
                                        <p:cTn id="33" dur="1000" fill="hold"/>
                                        <p:tgtEl>
                                          <p:spTgt spid="2"/>
                                        </p:tgtEl>
                                        <p:attrNameLst>
                                          <p:attrName>style.rotation</p:attrName>
                                        </p:attrNameLst>
                                      </p:cBhvr>
                                      <p:tavLst>
                                        <p:tav tm="0">
                                          <p:val>
                                            <p:fltVal val="90"/>
                                          </p:val>
                                        </p:tav>
                                        <p:tav tm="100000">
                                          <p:val>
                                            <p:fltVal val="0"/>
                                          </p:val>
                                        </p:tav>
                                      </p:tavLst>
                                    </p:anim>
                                    <p:animEffect transition="in" filter="fade">
                                      <p:cBhvr>
                                        <p:cTn id="34" dur="1000"/>
                                        <p:tgtEl>
                                          <p:spTgt spid="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fltVal val="0"/>
                                          </p:val>
                                        </p:tav>
                                        <p:tav tm="100000">
                                          <p:val>
                                            <p:strVal val="#ppt_w"/>
                                          </p:val>
                                        </p:tav>
                                      </p:tavLst>
                                    </p:anim>
                                    <p:anim calcmode="lin" valueType="num">
                                      <p:cBhvr>
                                        <p:cTn id="38" dur="1000" fill="hold"/>
                                        <p:tgtEl>
                                          <p:spTgt spid="4"/>
                                        </p:tgtEl>
                                        <p:attrNameLst>
                                          <p:attrName>ppt_h</p:attrName>
                                        </p:attrNameLst>
                                      </p:cBhvr>
                                      <p:tavLst>
                                        <p:tav tm="0">
                                          <p:val>
                                            <p:fltVal val="0"/>
                                          </p:val>
                                        </p:tav>
                                        <p:tav tm="100000">
                                          <p:val>
                                            <p:strVal val="#ppt_h"/>
                                          </p:val>
                                        </p:tav>
                                      </p:tavLst>
                                    </p:anim>
                                    <p:anim calcmode="lin" valueType="num">
                                      <p:cBhvr>
                                        <p:cTn id="39" dur="1000" fill="hold"/>
                                        <p:tgtEl>
                                          <p:spTgt spid="4"/>
                                        </p:tgtEl>
                                        <p:attrNameLst>
                                          <p:attrName>style.rotation</p:attrName>
                                        </p:attrNameLst>
                                      </p:cBhvr>
                                      <p:tavLst>
                                        <p:tav tm="0">
                                          <p:val>
                                            <p:fltVal val="90"/>
                                          </p:val>
                                        </p:tav>
                                        <p:tav tm="100000">
                                          <p:val>
                                            <p:fltVal val="0"/>
                                          </p:val>
                                        </p:tav>
                                      </p:tavLst>
                                    </p:anim>
                                    <p:animEffect transition="in" filter="fade">
                                      <p:cBhvr>
                                        <p:cTn id="40" dur="1000"/>
                                        <p:tgtEl>
                                          <p:spTgt spid="4"/>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 calcmode="lin" valueType="num">
                                      <p:cBhvr>
                                        <p:cTn id="45" dur="1000" fill="hold"/>
                                        <p:tgtEl>
                                          <p:spTgt spid="5"/>
                                        </p:tgtEl>
                                        <p:attrNameLst>
                                          <p:attrName>style.rotation</p:attrName>
                                        </p:attrNameLst>
                                      </p:cBhvr>
                                      <p:tavLst>
                                        <p:tav tm="0">
                                          <p:val>
                                            <p:fltVal val="90"/>
                                          </p:val>
                                        </p:tav>
                                        <p:tav tm="100000">
                                          <p:val>
                                            <p:fltVal val="0"/>
                                          </p:val>
                                        </p:tav>
                                      </p:tavLst>
                                    </p:anim>
                                    <p:animEffect transition="in" filter="fade">
                                      <p:cBhvr>
                                        <p:cTn id="46" dur="1000"/>
                                        <p:tgtEl>
                                          <p:spTgt spid="5"/>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 calcmode="lin" valueType="num">
                                      <p:cBhvr>
                                        <p:cTn id="51" dur="1000" fill="hold"/>
                                        <p:tgtEl>
                                          <p:spTgt spid="12"/>
                                        </p:tgtEl>
                                        <p:attrNameLst>
                                          <p:attrName>style.rotation</p:attrName>
                                        </p:attrNameLst>
                                      </p:cBhvr>
                                      <p:tavLst>
                                        <p:tav tm="0">
                                          <p:val>
                                            <p:fltVal val="90"/>
                                          </p:val>
                                        </p:tav>
                                        <p:tav tm="100000">
                                          <p:val>
                                            <p:fltVal val="0"/>
                                          </p:val>
                                        </p:tav>
                                      </p:tavLst>
                                    </p:anim>
                                    <p:animEffect transition="in" filter="fade">
                                      <p:cBhvr>
                                        <p:cTn id="5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P spid="2" grpId="0" animBg="1"/>
      <p:bldP spid="3" grpId="0" animBg="1"/>
      <p:bldP spid="4" grpId="0" animBg="1"/>
      <p:bldP spid="5"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9" name="Rectangle 8"/>
          <p:cNvSpPr/>
          <p:nvPr/>
        </p:nvSpPr>
        <p:spPr>
          <a:xfrm>
            <a:off x="0" y="3187110"/>
            <a:ext cx="6096000" cy="2677656"/>
          </a:xfrm>
          <a:prstGeom prst="rect">
            <a:avLst/>
          </a:prstGeom>
          <a:solidFill>
            <a:schemeClr val="bg1"/>
          </a:solidFill>
          <a:ln>
            <a:solidFill>
              <a:schemeClr val="tx1"/>
            </a:solidFill>
          </a:ln>
        </p:spPr>
        <p:txBody>
          <a:bodyPr>
            <a:spAutoFit/>
          </a:bodyPr>
          <a:lstStyle/>
          <a:p>
            <a:r>
              <a:rPr lang="en-GB" sz="2800" dirty="0"/>
              <a:t>Collaboration Software PC Magazine defines collaboration software as “many different kinds of apps and services that handle everything from video conference calls to letting two people type on a document at the same time.” </a:t>
            </a:r>
            <a:endParaRPr lang="en-US" sz="2800" dirty="0"/>
          </a:p>
        </p:txBody>
      </p:sp>
      <p:sp>
        <p:nvSpPr>
          <p:cNvPr id="14" name="Rectangle 13"/>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5" name="Rectangle 14"/>
          <p:cNvSpPr/>
          <p:nvPr/>
        </p:nvSpPr>
        <p:spPr>
          <a:xfrm>
            <a:off x="0" y="1464901"/>
            <a:ext cx="2682337"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Collaboration tools </a:t>
            </a:r>
            <a:endParaRPr lang="en-US" sz="2400" b="1" dirty="0">
              <a:effectLst>
                <a:outerShdw blurRad="38100" dist="38100" dir="2700000" algn="tl">
                  <a:srgbClr val="000000">
                    <a:alpha val="43137"/>
                  </a:srgbClr>
                </a:outerShdw>
              </a:effectLst>
            </a:endParaRP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01827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p:cTn id="13" dur="1000" fill="hold"/>
                                        <p:tgtEl>
                                          <p:spTgt spid="15"/>
                                        </p:tgtEl>
                                        <p:attrNameLst>
                                          <p:attrName>ppt_w</p:attrName>
                                        </p:attrNameLst>
                                      </p:cBhvr>
                                      <p:tavLst>
                                        <p:tav tm="0">
                                          <p:val>
                                            <p:fltVal val="0"/>
                                          </p:val>
                                        </p:tav>
                                        <p:tav tm="100000">
                                          <p:val>
                                            <p:strVal val="#ppt_w"/>
                                          </p:val>
                                        </p:tav>
                                      </p:tavLst>
                                    </p:anim>
                                    <p:anim calcmode="lin" valueType="num">
                                      <p:cBhvr>
                                        <p:cTn id="14" dur="1000" fill="hold"/>
                                        <p:tgtEl>
                                          <p:spTgt spid="15"/>
                                        </p:tgtEl>
                                        <p:attrNameLst>
                                          <p:attrName>ppt_h</p:attrName>
                                        </p:attrNameLst>
                                      </p:cBhvr>
                                      <p:tavLst>
                                        <p:tav tm="0">
                                          <p:val>
                                            <p:fltVal val="0"/>
                                          </p:val>
                                        </p:tav>
                                        <p:tav tm="100000">
                                          <p:val>
                                            <p:strVal val="#ppt_h"/>
                                          </p:val>
                                        </p:tav>
                                      </p:tavLst>
                                    </p:anim>
                                    <p:anim calcmode="lin" valueType="num">
                                      <p:cBhvr>
                                        <p:cTn id="15" dur="1000" fill="hold"/>
                                        <p:tgtEl>
                                          <p:spTgt spid="15"/>
                                        </p:tgtEl>
                                        <p:attrNameLst>
                                          <p:attrName>style.rotation</p:attrName>
                                        </p:attrNameLst>
                                      </p:cBhvr>
                                      <p:tavLst>
                                        <p:tav tm="0">
                                          <p:val>
                                            <p:fltVal val="90"/>
                                          </p:val>
                                        </p:tav>
                                        <p:tav tm="100000">
                                          <p:val>
                                            <p:fltVal val="0"/>
                                          </p:val>
                                        </p:tav>
                                      </p:tavLst>
                                    </p:anim>
                                    <p:animEffect transition="in" filter="fade">
                                      <p:cBhvr>
                                        <p:cTn id="16" dur="1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212065"/>
            <a:ext cx="6023122"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a team needs to collaborate, use collaboration software tools that allow for interactive discussions (such as online chat rooms or instant messaging).</a:t>
            </a:r>
            <a:endParaRPr lang="en-US" sz="2400" dirty="0"/>
          </a:p>
        </p:txBody>
      </p:sp>
      <p:sp>
        <p:nvSpPr>
          <p:cNvPr id="11" name="Rectangle 10"/>
          <p:cNvSpPr/>
          <p:nvPr/>
        </p:nvSpPr>
        <p:spPr>
          <a:xfrm>
            <a:off x="0" y="3888915"/>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400" dirty="0"/>
              <a:t>when you need the ability to jointly work on the same document. It will increase productivity with people working together, talking, and communicating (synchronous). </a:t>
            </a:r>
            <a:endParaRPr lang="en-US" sz="2400" dirty="0"/>
          </a:p>
        </p:txBody>
      </p:sp>
      <p:sp>
        <p:nvSpPr>
          <p:cNvPr id="12" name="Rectangle 11"/>
          <p:cNvSpPr/>
          <p:nvPr/>
        </p:nvSpPr>
        <p:spPr>
          <a:xfrm>
            <a:off x="0" y="5565766"/>
            <a:ext cx="7051249"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GB" sz="2400" dirty="0"/>
              <a:t>When information needs to be shared, collaboration websites provide a resource for storing, communicating, and sharing project information (asynchronous). </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5550879"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When should we use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17294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3185316"/>
            <a:ext cx="6096000" cy="1569660"/>
          </a:xfrm>
          <a:prstGeom prst="rect">
            <a:avLst/>
          </a:prstGeom>
          <a:solidFill>
            <a:srgbClr val="FFFF00"/>
          </a:solidFill>
          <a:ln>
            <a:solidFill>
              <a:schemeClr val="accent2">
                <a:lumMod val="75000"/>
              </a:schemeClr>
            </a:solidFill>
          </a:ln>
        </p:spPr>
        <p:txBody>
          <a:bodyPr>
            <a:spAutoFit/>
          </a:bodyPr>
          <a:lstStyle/>
          <a:p>
            <a:r>
              <a:rPr lang="en-GB" sz="2400" dirty="0"/>
              <a:t>The benefit is that the project team and authorized stakeholders can use the website—at their convenience—for accessing the most current information on the project.</a:t>
            </a:r>
            <a:endParaRPr lang="en-US" sz="2400" dirty="0"/>
          </a:p>
        </p:txBody>
      </p:sp>
      <p:sp>
        <p:nvSpPr>
          <p:cNvPr id="11" name="Rectangle 10"/>
          <p:cNvSpPr/>
          <p:nvPr/>
        </p:nvSpPr>
        <p:spPr>
          <a:xfrm>
            <a:off x="0" y="5190368"/>
            <a:ext cx="6096000" cy="1569660"/>
          </a:xfrm>
          <a:prstGeom prst="rect">
            <a:avLst/>
          </a:prstGeom>
          <a:solidFill>
            <a:schemeClr val="bg1"/>
          </a:solidFill>
          <a:ln>
            <a:solidFill>
              <a:schemeClr val="accent2">
                <a:lumMod val="75000"/>
              </a:schemeClr>
            </a:solidFill>
          </a:ln>
        </p:spPr>
        <p:txBody>
          <a:bodyPr>
            <a:spAutoFit/>
          </a:bodyPr>
          <a:lstStyle/>
          <a:p>
            <a:r>
              <a:rPr lang="en-GB" sz="2400" dirty="0"/>
              <a:t>In addition, collaboration tools today are very robust and can be especially useful for teams who are not </a:t>
            </a:r>
            <a:r>
              <a:rPr lang="en-GB" sz="2400" dirty="0" err="1"/>
              <a:t>colocated</a:t>
            </a:r>
            <a:r>
              <a:rPr lang="en-GB" sz="2400" dirty="0"/>
              <a:t>. They also cut down significantly on e-mail clutter.</a:t>
            </a:r>
            <a:endParaRPr lang="en-US" sz="2400" dirty="0"/>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64901"/>
            <a:ext cx="4276684" cy="461665"/>
          </a:xfrm>
          <a:prstGeom prst="rect">
            <a:avLst/>
          </a:prstGeom>
          <a:solidFill>
            <a:schemeClr val="accent3">
              <a:lumMod val="60000"/>
              <a:lumOff val="40000"/>
            </a:schemeClr>
          </a:solidFill>
          <a:ln>
            <a:solidFill>
              <a:schemeClr val="tx1"/>
            </a:solidFill>
          </a:ln>
        </p:spPr>
        <p:txBody>
          <a:bodyPr wrap="none">
            <a:spAutoFit/>
          </a:bodyPr>
          <a:lstStyle/>
          <a:p>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Collaboration tools? </a:t>
            </a:r>
            <a:endParaRPr lang="en-US" sz="2400" b="1" dirty="0">
              <a:effectLst>
                <a:outerShdw blurRad="38100" dist="38100" dir="2700000" algn="tl">
                  <a:srgbClr val="000000">
                    <a:alpha val="43137"/>
                  </a:srgbClr>
                </a:outerShdw>
              </a:effectLst>
            </a:endParaRPr>
          </a:p>
        </p:txBody>
      </p:sp>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464901"/>
            <a:ext cx="6096000" cy="1901235"/>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26486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ppt_x"/>
                                          </p:val>
                                        </p:tav>
                                        <p:tav tm="100000">
                                          <p:val>
                                            <p:strVal val="#ppt_x"/>
                                          </p:val>
                                        </p:tav>
                                      </p:tavLst>
                                    </p:anim>
                                    <p:anim calcmode="lin" valueType="num">
                                      <p:cBhvr additive="base">
                                        <p:cTn id="2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139018"/>
            <a:ext cx="7220932" cy="1200329"/>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value in using a video conferencing tool as a communication method is that you can see everyone. Consider it another form of face-to-face meeting. </a:t>
            </a:r>
          </a:p>
        </p:txBody>
      </p:sp>
      <p:sp>
        <p:nvSpPr>
          <p:cNvPr id="11" name="Rectangle 10"/>
          <p:cNvSpPr/>
          <p:nvPr/>
        </p:nvSpPr>
        <p:spPr>
          <a:xfrm>
            <a:off x="0" y="3502488"/>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You benefit from the verbal communication, as well as seeing the nonverbal communication of gestures, body language, reactions, or level of participation. </a:t>
            </a:r>
          </a:p>
        </p:txBody>
      </p:sp>
      <p:sp>
        <p:nvSpPr>
          <p:cNvPr id="12" name="Rectangle 11"/>
          <p:cNvSpPr/>
          <p:nvPr/>
        </p:nvSpPr>
        <p:spPr>
          <a:xfrm>
            <a:off x="0" y="5235289"/>
            <a:ext cx="7540388" cy="156966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Furthermore, you can share a screen to show participants documents, presentations, videos, and other information which can facilitate even greater understanding and collaboration. </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2678041" cy="487506"/>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39381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851143"/>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chat feature within many video conferencing tools provides an added mechanism for asking questions, getting clarification, and engaging online with other participants. </a:t>
            </a:r>
          </a:p>
        </p:txBody>
      </p:sp>
      <p:sp>
        <p:nvSpPr>
          <p:cNvPr id="11" name="Rectangle 10"/>
          <p:cNvSpPr/>
          <p:nvPr/>
        </p:nvSpPr>
        <p:spPr>
          <a:xfrm>
            <a:off x="0" y="4728454"/>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downside of video conferencing is that not everyone has the required bandwidth, or some may have difficulty accessing it or may not know how to use it effectively.</a:t>
            </a:r>
          </a:p>
        </p:txBody>
      </p:sp>
      <p:sp>
        <p:nvSpPr>
          <p:cNvPr id="13" name="Rectangle 12"/>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4" name="Rectangle 13"/>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393690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is that it is easier to schedule as it involves less complicated technology than a video conference call.</a:t>
            </a:r>
          </a:p>
        </p:txBody>
      </p:sp>
      <p:sp>
        <p:nvSpPr>
          <p:cNvPr id="11" name="Rectangle 10"/>
          <p:cNvSpPr/>
          <p:nvPr/>
        </p:nvSpPr>
        <p:spPr>
          <a:xfrm>
            <a:off x="149258" y="4323102"/>
            <a:ext cx="6096000" cy="224676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Many teleconferencing and video conferencing tools also allow the meeting to be recorded so that team members who are absent can listen to it at a later time.</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488371"/>
            <a:ext cx="4129720" cy="470000"/>
          </a:xfrm>
          <a:prstGeom prst="rect">
            <a:avLst/>
          </a:prstGeom>
          <a:solidFill>
            <a:schemeClr val="accent6">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Video 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0227" y="1371376"/>
            <a:ext cx="5674935" cy="2823552"/>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028948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Teleconferencing requires an excellent facilitator to manage the conversation so that participants are not talking all at the same time and the conversation (and agenda topics) keeps moving forward. </a:t>
            </a:r>
          </a:p>
        </p:txBody>
      </p:sp>
      <p:sp>
        <p:nvSpPr>
          <p:cNvPr id="11" name="Rectangle 10"/>
          <p:cNvSpPr/>
          <p:nvPr/>
        </p:nvSpPr>
        <p:spPr>
          <a:xfrm>
            <a:off x="0" y="5030112"/>
            <a:ext cx="6096000" cy="830997"/>
          </a:xfrm>
          <a:prstGeom prst="rect">
            <a:avLst/>
          </a:prstGeom>
          <a:solidFill>
            <a:srgbClr val="FFFF00"/>
          </a:solidFill>
          <a:ln>
            <a:solidFill>
              <a:schemeClr val="accent2">
                <a:lumMod val="75000"/>
              </a:schemeClr>
            </a:solidFill>
          </a:ln>
        </p:spPr>
        <p:txBody>
          <a:bodyPr>
            <a:spAutoFit/>
          </a:bodyPr>
          <a:lstStyle/>
          <a:p>
            <a:r>
              <a:rPr lang="en-US" sz="2400" dirty="0"/>
              <a:t>A downside of these tools is that you can only hear the participants; you cannot see them.</a:t>
            </a:r>
          </a:p>
        </p:txBody>
      </p:sp>
      <p:sp>
        <p:nvSpPr>
          <p:cNvPr id="12" name="Rectangle 11"/>
          <p:cNvSpPr/>
          <p:nvPr/>
        </p:nvSpPr>
        <p:spPr>
          <a:xfrm>
            <a:off x="0" y="90449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67946" y="1596319"/>
            <a:ext cx="2340577" cy="470000"/>
          </a:xfrm>
          <a:prstGeom prst="rect">
            <a:avLst/>
          </a:prstGeom>
          <a:solidFill>
            <a:schemeClr val="tx2">
              <a:lumMod val="40000"/>
              <a:lumOff val="60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Teleconferencing</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8445" y="1437636"/>
            <a:ext cx="5423555" cy="2031428"/>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7980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34565" y="2476442"/>
            <a:ext cx="6096000" cy="3108543"/>
          </a:xfrm>
          <a:prstGeom prst="rect">
            <a:avLst/>
          </a:prstGeom>
          <a:solidFill>
            <a:schemeClr val="bg2">
              <a:lumMod val="20000"/>
              <a:lumOff val="80000"/>
            </a:schemeClr>
          </a:solidFill>
          <a:ln>
            <a:solidFill>
              <a:schemeClr val="accent2">
                <a:lumMod val="75000"/>
              </a:schemeClr>
            </a:solidFill>
          </a:ln>
        </p:spPr>
        <p:txBody>
          <a:bodyPr>
            <a:spAutoFit/>
          </a:bodyPr>
          <a:lstStyle/>
          <a:p>
            <a:r>
              <a:rPr lang="en-US" sz="2800" dirty="0"/>
              <a:t>While e-mail is part of our daily routine, it is considered one-way communication (asynchronous). You send a message. Then you wait. And wait. And wait until you get a response, if any. E-mail should be used for documenting conversations, not conducting conversations.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3" y="1349715"/>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4137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email is that it provides you with project documentation. The downside of email is urgency (others may not respond as quickly as you need) and understanding (the tone of your written message may be different from the tone of how your message is read).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683947"/>
            <a:ext cx="3182474"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Benefits of 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2" y="1371376"/>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7371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3970318"/>
          </a:xfrm>
          <a:prstGeom prst="rect">
            <a:avLst/>
          </a:prstGeom>
          <a:solidFill>
            <a:srgbClr val="FFFF00"/>
          </a:solidFill>
          <a:ln>
            <a:solidFill>
              <a:schemeClr val="accent2">
                <a:lumMod val="75000"/>
              </a:schemeClr>
            </a:solidFill>
          </a:ln>
        </p:spPr>
        <p:txBody>
          <a:bodyPr>
            <a:spAutoFit/>
          </a:bodyPr>
          <a:lstStyle/>
          <a:p>
            <a:r>
              <a:rPr lang="en-US" sz="2800" dirty="0"/>
              <a:t> In working on projects, look for tools that enable a two-way dialogue, not one-way. Remember: Just because you hit the “send” button on an e-mail does not mean that you have actually communicated. Just because you hit the “send” button on an e-mail does not mean that you have actually communicated.</a:t>
            </a:r>
          </a:p>
        </p:txBody>
      </p:sp>
      <p:sp>
        <p:nvSpPr>
          <p:cNvPr id="11" name="Rectangle 10"/>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2" name="Rectangle 11"/>
          <p:cNvSpPr/>
          <p:nvPr/>
        </p:nvSpPr>
        <p:spPr>
          <a:xfrm>
            <a:off x="0" y="1683947"/>
            <a:ext cx="1247457" cy="595932"/>
          </a:xfrm>
          <a:prstGeom prst="rect">
            <a:avLst/>
          </a:prstGeom>
          <a:solidFill>
            <a:schemeClr val="accent1">
              <a:lumMod val="60000"/>
              <a:lumOff val="40000"/>
            </a:schemeClr>
          </a:solidFill>
          <a:ln>
            <a:solidFill>
              <a:schemeClr val="tx1"/>
            </a:solidFill>
          </a:ln>
        </p:spPr>
        <p:txBody>
          <a:bodyPr wrap="none">
            <a:spAutoFit/>
          </a:bodyPr>
          <a:lstStyle/>
          <a:p>
            <a:pPr>
              <a:lnSpc>
                <a:spcPct val="107000"/>
              </a:lnSpc>
              <a:spcAft>
                <a:spcPts val="600"/>
              </a:spcAft>
            </a:pPr>
            <a:r>
              <a:rPr lang="en-GB" sz="3200" b="1" dirty="0">
                <a:latin typeface="Calibri" panose="020F0502020204030204" pitchFamily="34" charset="0"/>
                <a:ea typeface="Calibri" panose="020F0502020204030204" pitchFamily="34" charset="0"/>
                <a:cs typeface="Arial" panose="020B0604020202020204" pitchFamily="34" charset="0"/>
              </a:rPr>
              <a:t>E-mail</a:t>
            </a:r>
            <a:endParaRPr lang="en-US" sz="3200" b="1" dirty="0">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2202" y="1417102"/>
            <a:ext cx="5649798" cy="2337847"/>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65983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267765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800" dirty="0"/>
              <a:t>Using social media tools to communicate in a project is becoming more prevalent. Social media provides an avenue for sharing project information with stakeholders in a public, low-cost, and easily accessible way. </a:t>
            </a:r>
          </a:p>
        </p:txBody>
      </p:sp>
      <p:sp>
        <p:nvSpPr>
          <p:cNvPr id="9" name="Rectangle 8"/>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1" name="Rectangle 10"/>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21352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199686"/>
            <a:ext cx="6096000" cy="1938992"/>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400" dirty="0"/>
              <a:t>This can be beneficial in large projects that affect members of the broader external community as a means to provide them with current information about the project status and how it affects them as it progresses. </a:t>
            </a:r>
          </a:p>
        </p:txBody>
      </p:sp>
      <p:sp>
        <p:nvSpPr>
          <p:cNvPr id="11" name="Rectangle 10"/>
          <p:cNvSpPr/>
          <p:nvPr/>
        </p:nvSpPr>
        <p:spPr>
          <a:xfrm>
            <a:off x="-72878" y="4614519"/>
            <a:ext cx="6096000" cy="156966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also provides stakeholders with a means of providing feedback, and can be measured through engagement metrics available in many social platforms. </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3264996" cy="487506"/>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Benefits of 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13858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2308324"/>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However, social media is not the right tool for every project and every stakeholder group. Carefully consider the why, how, and what of using social media as a tool, and ensure it satisfies your tool selection criteria before moving forward.</a:t>
            </a:r>
          </a:p>
        </p:txBody>
      </p:sp>
      <p:sp>
        <p:nvSpPr>
          <p:cNvPr id="12" name="Rectangle 11"/>
          <p:cNvSpPr/>
          <p:nvPr/>
        </p:nvSpPr>
        <p:spPr>
          <a:xfrm>
            <a:off x="0" y="838233"/>
            <a:ext cx="12192000" cy="523220"/>
          </a:xfrm>
          <a:prstGeom prst="rect">
            <a:avLst/>
          </a:prstGeom>
          <a:solidFill>
            <a:schemeClr val="accent2">
              <a:lumMod val="20000"/>
              <a:lumOff val="80000"/>
            </a:schemeClr>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r>
              <a:rPr lang="en-GB" sz="2800" b="1" dirty="0"/>
              <a:t>Technology</a:t>
            </a:r>
            <a:endParaRPr lang="en-US" sz="2800" b="1" dirty="0"/>
          </a:p>
        </p:txBody>
      </p:sp>
      <p:sp>
        <p:nvSpPr>
          <p:cNvPr id="13" name="Rectangle 12"/>
          <p:cNvSpPr/>
          <p:nvPr/>
        </p:nvSpPr>
        <p:spPr>
          <a:xfrm>
            <a:off x="0" y="1564576"/>
            <a:ext cx="1813317" cy="470000"/>
          </a:xfrm>
          <a:prstGeom prst="rect">
            <a:avLst/>
          </a:prstGeom>
          <a:solidFill>
            <a:schemeClr val="accent4">
              <a:lumMod val="75000"/>
            </a:schemeClr>
          </a:solidFill>
          <a:ln>
            <a:solidFill>
              <a:schemeClr val="tx1"/>
            </a:solidFill>
          </a:ln>
        </p:spPr>
        <p:txBody>
          <a:bodyPr wrap="none">
            <a:spAutoFit/>
          </a:bodyPr>
          <a:lstStyle/>
          <a:p>
            <a:pPr>
              <a:lnSpc>
                <a:spcPct val="107000"/>
              </a:lnSpc>
              <a:spcAft>
                <a:spcPts val="600"/>
              </a:spcAft>
            </a:pPr>
            <a:r>
              <a:rPr lang="en-GB"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Social Media</a:t>
            </a:r>
            <a:endParaRPr lang="en-US" sz="24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4689" y="1371376"/>
            <a:ext cx="5197311" cy="2022273"/>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8220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5232" t="16876" r="38743" b="68236"/>
          <a:stretch/>
        </p:blipFill>
        <p:spPr bwMode="auto">
          <a:xfrm>
            <a:off x="798338" y="1357459"/>
            <a:ext cx="10740069" cy="352172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519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0" name="Rectangle 9"/>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repots</a:t>
            </a:r>
            <a:endParaRPr lang="en-US" sz="2400" dirty="0"/>
          </a:p>
        </p:txBody>
      </p:sp>
      <p:sp>
        <p:nvSpPr>
          <p:cNvPr id="9" name="Rectangle 8"/>
          <p:cNvSpPr/>
          <p:nvPr/>
        </p:nvSpPr>
        <p:spPr>
          <a:xfrm>
            <a:off x="2119642" y="1530712"/>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Schedule</a:t>
            </a:r>
            <a:endParaRPr lang="en-US" sz="2400" dirty="0"/>
          </a:p>
        </p:txBody>
      </p:sp>
      <p:sp>
        <p:nvSpPr>
          <p:cNvPr id="11" name="Rectangle 10"/>
          <p:cNvSpPr/>
          <p:nvPr/>
        </p:nvSpPr>
        <p:spPr>
          <a:xfrm>
            <a:off x="4572197" y="1530713"/>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sp>
        <p:nvSpPr>
          <p:cNvPr id="2" name="Rectangle 1"/>
          <p:cNvSpPr/>
          <p:nvPr/>
        </p:nvSpPr>
        <p:spPr>
          <a:xfrm>
            <a:off x="7457750" y="1530713"/>
            <a:ext cx="1914498"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Status Reports</a:t>
            </a:r>
            <a:endParaRPr lang="en-US" sz="2400" dirty="0"/>
          </a:p>
        </p:txBody>
      </p:sp>
      <p:sp>
        <p:nvSpPr>
          <p:cNvPr id="12" name="Rectangle 11"/>
          <p:cNvSpPr/>
          <p:nvPr/>
        </p:nvSpPr>
        <p:spPr>
          <a:xfrm>
            <a:off x="9620189" y="1530713"/>
            <a:ext cx="1962653" cy="461665"/>
          </a:xfrm>
          <a:prstGeom prst="rect">
            <a:avLst/>
          </a:prstGeom>
          <a:solidFill>
            <a:schemeClr val="accent6">
              <a:lumMod val="60000"/>
              <a:lumOff val="4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Kanban Board</a:t>
            </a:r>
            <a:endParaRPr lang="en-US"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04" y="2349834"/>
            <a:ext cx="7050925" cy="4508165"/>
          </a:xfrm>
          <a:prstGeom prst="rect">
            <a:avLst/>
          </a:prstGeom>
        </p:spPr>
      </p:pic>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43657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arn(inVertical)">
                                      <p:cBhvr>
                                        <p:cTn id="28" dur="500"/>
                                        <p:tgtEl>
                                          <p:spTgt spid="2"/>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arn(inVertical)">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9" grpId="0" animBg="1"/>
      <p:bldP spid="11" grpId="0" animBg="1"/>
      <p:bldP spid="2" grpId="0"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3539430"/>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report is simply for documentation purposes. If you know there is information in the report that certain stakeholders need to know, communicate it separately. At minimum, when you send the report, add an introductory note that uses bullet points to highlight specific aspects of the report you want to ensure they see.</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repots</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12198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662606"/>
            <a:ext cx="6096000" cy="1384995"/>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The benefit of project reports is that critical project information has been documented. </a:t>
            </a:r>
          </a:p>
        </p:txBody>
      </p:sp>
      <p:sp>
        <p:nvSpPr>
          <p:cNvPr id="9" name="Rectangle 8"/>
          <p:cNvSpPr/>
          <p:nvPr/>
        </p:nvSpPr>
        <p:spPr>
          <a:xfrm>
            <a:off x="0" y="4379855"/>
            <a:ext cx="6096000" cy="1815882"/>
          </a:xfrm>
          <a:prstGeom prst="rect">
            <a:avLst/>
          </a:prstGeom>
          <a:solidFill>
            <a:srgbClr val="FFFF00"/>
          </a:solidFill>
          <a:ln>
            <a:solidFill>
              <a:schemeClr val="accent2">
                <a:lumMod val="75000"/>
              </a:schemeClr>
            </a:solidFill>
          </a:ln>
        </p:spPr>
        <p:txBody>
          <a:bodyPr>
            <a:spAutoFit/>
          </a:bodyPr>
          <a:lstStyle/>
          <a:p>
            <a:r>
              <a:rPr lang="en-US" sz="2800" dirty="0"/>
              <a:t>The challenge: making sure that project reports, decision logs, issue logs, and other reports have a purpose and are being used (and read)!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530712"/>
            <a:ext cx="1863267" cy="461665"/>
          </a:xfrm>
          <a:prstGeom prst="rect">
            <a:avLst/>
          </a:prstGeom>
          <a:solidFill>
            <a:schemeClr val="accent3">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repots</a:t>
            </a:r>
            <a:endParaRPr lang="en-US" sz="2400"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258" y="1065447"/>
            <a:ext cx="5946742" cy="256387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958977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149258" y="2719167"/>
            <a:ext cx="6096000" cy="3108543"/>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8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Schedule</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766411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502351"/>
            <a:ext cx="6096000" cy="2677656"/>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One of the most powerful tools we have for communicating about the project is the project schedule. The project schedule is highly detailed and communicates the tasks, milestones, planned and actual start/end dates, durations, dependencies, resources, and other detailed information.</a:t>
            </a:r>
          </a:p>
        </p:txBody>
      </p:sp>
      <p:sp>
        <p:nvSpPr>
          <p:cNvPr id="9" name="Rectangle 8"/>
          <p:cNvSpPr/>
          <p:nvPr/>
        </p:nvSpPr>
        <p:spPr>
          <a:xfrm>
            <a:off x="0" y="5657187"/>
            <a:ext cx="6096000" cy="1200329"/>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It brings the pieces (information) from other sections of the project plan into one place—the schedule.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207564"/>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Schedule</a:t>
            </a:r>
            <a:endParaRPr lang="en-US" sz="2400"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3902288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1905506"/>
            <a:ext cx="6733880"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To improve your project communications, consider printing the project schedule as a large wall chart, or post it on a virtual team wall. As you start doing the work on the project, mark your project schedule in different colors. </a:t>
            </a:r>
          </a:p>
        </p:txBody>
      </p:sp>
      <p:sp>
        <p:nvSpPr>
          <p:cNvPr id="9" name="Rectangle 8"/>
          <p:cNvSpPr/>
          <p:nvPr/>
        </p:nvSpPr>
        <p:spPr>
          <a:xfrm>
            <a:off x="0" y="3966254"/>
            <a:ext cx="6096000" cy="1200329"/>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400" dirty="0"/>
              <a:t>When a task is late, communicate this by highlighting the task in a bright color with a large arrow or circle. </a:t>
            </a:r>
          </a:p>
        </p:txBody>
      </p:sp>
      <p:sp>
        <p:nvSpPr>
          <p:cNvPr id="11" name="Rectangle 10"/>
          <p:cNvSpPr/>
          <p:nvPr/>
        </p:nvSpPr>
        <p:spPr>
          <a:xfrm>
            <a:off x="0" y="5288340"/>
            <a:ext cx="6096000" cy="1569660"/>
          </a:xfrm>
          <a:prstGeom prst="rect">
            <a:avLst/>
          </a:prstGeom>
          <a:solidFill>
            <a:schemeClr val="accent3">
              <a:lumMod val="40000"/>
              <a:lumOff val="60000"/>
            </a:schemeClr>
          </a:solidFill>
          <a:ln>
            <a:solidFill>
              <a:schemeClr val="accent2">
                <a:lumMod val="75000"/>
              </a:schemeClr>
            </a:solidFill>
          </a:ln>
        </p:spPr>
        <p:txBody>
          <a:bodyPr>
            <a:spAutoFit/>
          </a:bodyPr>
          <a:lstStyle/>
          <a:p>
            <a:r>
              <a:rPr lang="en-US" sz="2400" dirty="0"/>
              <a:t>When a task is completed early, communicate this by highlighting the task on the schedule in a different bright color and add an icon (star, exclamation point, etc.).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615285"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How to use Project Schedule</a:t>
            </a:r>
            <a:endParaRPr lang="en-US" sz="2400"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09104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34565" y="2144141"/>
            <a:ext cx="6096000" cy="193899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benefit of having a marked-up project schedule that is visible to everyone is communicating progress, problems, and commitment. Visibility is an excellent communication tool. </a:t>
            </a:r>
          </a:p>
        </p:txBody>
      </p:sp>
      <p:sp>
        <p:nvSpPr>
          <p:cNvPr id="11" name="Rectangle 10"/>
          <p:cNvSpPr/>
          <p:nvPr/>
        </p:nvSpPr>
        <p:spPr>
          <a:xfrm>
            <a:off x="69130" y="4842917"/>
            <a:ext cx="6096000" cy="1631216"/>
          </a:xfrm>
          <a:prstGeom prst="rect">
            <a:avLst/>
          </a:prstGeom>
          <a:solidFill>
            <a:schemeClr val="accent5">
              <a:lumMod val="60000"/>
              <a:lumOff val="40000"/>
            </a:schemeClr>
          </a:solidFill>
          <a:ln>
            <a:solidFill>
              <a:schemeClr val="accent2">
                <a:lumMod val="75000"/>
              </a:schemeClr>
            </a:solidFill>
          </a:ln>
        </p:spPr>
        <p:txBody>
          <a:bodyPr>
            <a:spAutoFit/>
          </a:bodyPr>
          <a:lstStyle/>
          <a:p>
            <a:r>
              <a:rPr lang="en-US" sz="2000" dirty="0"/>
              <a:t>For example, if you are assigned a task and it is late, it is circled for everyone to see! And for those tasks that are completed early or for other achievements, it is important to communicate and celebrate successes (large and small) throughout the life of the project.</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7564"/>
            <a:ext cx="3713517"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Benefits of Project Schedule</a:t>
            </a:r>
            <a:endParaRPr lang="en-US" sz="2400" b="1" dirty="0"/>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7555" y="1075370"/>
            <a:ext cx="5215559" cy="2286000"/>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201822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pic>
        <p:nvPicPr>
          <p:cNvPr id="9" name="Picture 8"/>
          <p:cNvPicPr/>
          <p:nvPr/>
        </p:nvPicPr>
        <p:blipFill rotWithShape="1">
          <a:blip r:embed="rId3"/>
          <a:srcRect l="3190" t="28831" r="59854" b="6656"/>
          <a:stretch/>
        </p:blipFill>
        <p:spPr bwMode="auto">
          <a:xfrm>
            <a:off x="-1" y="1645688"/>
            <a:ext cx="7258639" cy="5212312"/>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124735"/>
            <a:ext cx="2196179" cy="461665"/>
          </a:xfrm>
          <a:prstGeom prst="rect">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Project Schedule</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2616136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1870763"/>
            <a:ext cx="7192652" cy="830997"/>
          </a:xfrm>
          <a:prstGeom prst="rect">
            <a:avLst/>
          </a:prstGeom>
          <a:solidFill>
            <a:schemeClr val="bg2">
              <a:lumMod val="40000"/>
              <a:lumOff val="60000"/>
            </a:schemeClr>
          </a:solidFill>
          <a:ln>
            <a:solidFill>
              <a:schemeClr val="accent2">
                <a:lumMod val="75000"/>
              </a:schemeClr>
            </a:solidFill>
          </a:ln>
        </p:spPr>
        <p:txBody>
          <a:bodyPr wrap="square">
            <a:spAutoFit/>
          </a:bodyPr>
          <a:lstStyle/>
          <a:p>
            <a:r>
              <a:rPr lang="en-GB" sz="2400" dirty="0"/>
              <a:t>By definition, a milestone schedule is “a type of schedule that presents milestones with planned dates. </a:t>
            </a:r>
            <a:endParaRPr lang="en-US" sz="2400" dirty="0"/>
          </a:p>
        </p:txBody>
      </p:sp>
      <p:pic>
        <p:nvPicPr>
          <p:cNvPr id="9" name="Picture 8"/>
          <p:cNvPicPr/>
          <p:nvPr/>
        </p:nvPicPr>
        <p:blipFill rotWithShape="1">
          <a:blip r:embed="rId3"/>
          <a:srcRect l="13958" t="27648" r="27285" b="6183"/>
          <a:stretch/>
        </p:blipFill>
        <p:spPr bwMode="auto">
          <a:xfrm>
            <a:off x="-1" y="2965516"/>
            <a:ext cx="7305773" cy="3892484"/>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201708"/>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39411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76896"/>
            <a:ext cx="7098384" cy="5281103"/>
          </a:xfrm>
          <a:prstGeom prst="rect">
            <a:avLst/>
          </a:prstGeom>
        </p:spPr>
      </p:pic>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11812"/>
            <a:ext cx="2522935"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dirty="0"/>
              <a:t>Milestone Schedule</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8698566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34565" y="2144141"/>
            <a:ext cx="6096000" cy="2677656"/>
          </a:xfrm>
          <a:prstGeom prst="rect">
            <a:avLst/>
          </a:prstGeom>
          <a:solidFill>
            <a:schemeClr val="bg2">
              <a:lumMod val="40000"/>
              <a:lumOff val="60000"/>
            </a:schemeClr>
          </a:solidFill>
          <a:ln>
            <a:solidFill>
              <a:schemeClr val="accent2">
                <a:lumMod val="75000"/>
              </a:schemeClr>
            </a:solidFill>
          </a:ln>
        </p:spPr>
        <p:txBody>
          <a:bodyPr>
            <a:spAutoFit/>
          </a:bodyPr>
          <a:lstStyle/>
          <a:p>
            <a:r>
              <a:rPr lang="en-GB" sz="2400" dirty="0"/>
              <a:t>The benefit of using a milestone schedule as a communication tool is that sometimes key stakeholders, project sponsors, or management may only want a high-level view (or summary) of the status of key milestones, or points in time. Consider using a milestone schedule for communicating in these situations.</a:t>
            </a:r>
            <a:endParaRPr lang="en-US" sz="2400" dirty="0"/>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1" name="Rectangle 10"/>
          <p:cNvSpPr/>
          <p:nvPr/>
        </p:nvSpPr>
        <p:spPr>
          <a:xfrm>
            <a:off x="34565" y="1207564"/>
            <a:ext cx="4095032" cy="461665"/>
          </a:xfrm>
          <a:prstGeom prst="rect">
            <a:avLst/>
          </a:prstGeom>
          <a:solidFill>
            <a:schemeClr val="tx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effectLst>
                  <a:outerShdw blurRad="38100" dist="38100" dir="2700000" algn="tl">
                    <a:srgbClr val="000000">
                      <a:alpha val="43137"/>
                    </a:srgbClr>
                  </a:outerShdw>
                </a:effectLst>
              </a:rPr>
              <a:t>Benefits of Milestone Schedule</a:t>
            </a:r>
            <a:endParaRPr lang="en-US" sz="2400" b="1" dirty="0">
              <a:effectLst>
                <a:outerShdw blurRad="38100" dist="38100" dir="2700000" algn="tl">
                  <a:srgbClr val="000000">
                    <a:alpha val="43137"/>
                  </a:srgbClr>
                </a:outerShdw>
              </a:effectLst>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77385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2009102"/>
            <a:ext cx="12192000" cy="461665"/>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Status reports allow us to communicate project progress at regular intervals.</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0" y="1306442"/>
            <a:ext cx="2003562"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Status Reports</a:t>
            </a:r>
            <a:endParaRPr lang="en-US" sz="2400" b="1" dirty="0"/>
          </a:p>
        </p:txBody>
      </p:sp>
    </p:spTree>
    <p:extLst>
      <p:ext uri="{BB962C8B-B14F-4D97-AF65-F5344CB8AC3E}">
        <p14:creationId xmlns:p14="http://schemas.microsoft.com/office/powerpoint/2010/main" val="969621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1" name="Picture 10"/>
          <p:cNvPicPr/>
          <p:nvPr/>
        </p:nvPicPr>
        <p:blipFill rotWithShape="1">
          <a:blip r:embed="rId3"/>
          <a:srcRect l="25922" t="14888" r="47757" b="4766"/>
          <a:stretch/>
        </p:blipFill>
        <p:spPr bwMode="auto">
          <a:xfrm>
            <a:off x="2068676" y="12483"/>
            <a:ext cx="7908892" cy="678917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1408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34565" y="2144141"/>
            <a:ext cx="6096000" cy="830997"/>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The frequency and formality of communicating project status will depend on your project. </a:t>
            </a:r>
          </a:p>
        </p:txBody>
      </p:sp>
      <p:sp>
        <p:nvSpPr>
          <p:cNvPr id="9" name="Rectangle 8"/>
          <p:cNvSpPr/>
          <p:nvPr/>
        </p:nvSpPr>
        <p:spPr>
          <a:xfrm>
            <a:off x="0" y="3655752"/>
            <a:ext cx="6096000" cy="2677656"/>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US" sz="2400" dirty="0"/>
              <a:t>Status reports do not need to be complicated. They should be easy to read and preferably a maximum of one page (depending on the size and complexity of the project). </a:t>
            </a:r>
          </a:p>
          <a:p>
            <a:r>
              <a:rPr lang="en-US" sz="2400" dirty="0"/>
              <a:t>Using a template ensures that a constant format and consistent information is being communicated. </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How to use Status Reports</a:t>
            </a:r>
            <a:endParaRPr lang="en-US" sz="2400" b="1"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8821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0" y="1790198"/>
            <a:ext cx="6096000" cy="2308324"/>
          </a:xfrm>
          <a:prstGeom prst="rect">
            <a:avLst/>
          </a:prstGeom>
          <a:solidFill>
            <a:schemeClr val="accent2">
              <a:lumMod val="20000"/>
              <a:lumOff val="80000"/>
            </a:schemeClr>
          </a:solidFill>
          <a:ln>
            <a:solidFill>
              <a:schemeClr val="accent2">
                <a:lumMod val="75000"/>
              </a:schemeClr>
            </a:solidFill>
          </a:ln>
        </p:spPr>
        <p:txBody>
          <a:bodyPr>
            <a:spAutoFit/>
          </a:bodyPr>
          <a:lstStyle/>
          <a:p>
            <a:r>
              <a:rPr lang="en-US" sz="2400" dirty="0"/>
              <a:t>Don’t forget to add a section to your status report on recent lessons learned! Post your status reports on the collaboration website or in a shared folder for easy access by the project sponsor, project team, management, and other key stakeholders. </a:t>
            </a:r>
          </a:p>
        </p:txBody>
      </p:sp>
      <p:sp>
        <p:nvSpPr>
          <p:cNvPr id="9" name="Rectangle 8"/>
          <p:cNvSpPr/>
          <p:nvPr/>
        </p:nvSpPr>
        <p:spPr>
          <a:xfrm>
            <a:off x="18248" y="4413021"/>
            <a:ext cx="6096000" cy="2308324"/>
          </a:xfrm>
          <a:prstGeom prst="rect">
            <a:avLst/>
          </a:prstGeom>
          <a:solidFill>
            <a:srgbClr val="FFFF00"/>
          </a:solidFill>
          <a:ln>
            <a:solidFill>
              <a:schemeClr val="accent2">
                <a:lumMod val="75000"/>
              </a:schemeClr>
            </a:solidFill>
          </a:ln>
        </p:spPr>
        <p:txBody>
          <a:bodyPr>
            <a:spAutoFit/>
          </a:bodyPr>
          <a:lstStyle/>
          <a:p>
            <a:r>
              <a:rPr lang="en-US" sz="2400" dirty="0"/>
              <a:t>Make sure that your stakeholders are receiving current information in the status reports, and not getting status reports with outdated details. </a:t>
            </a:r>
          </a:p>
          <a:p>
            <a:r>
              <a:rPr lang="en-US" sz="2400" dirty="0"/>
              <a:t>The timing of your status report distribution should be outlined in your project communications management plan. </a:t>
            </a:r>
          </a:p>
        </p:txBody>
      </p:sp>
      <p:sp>
        <p:nvSpPr>
          <p:cNvPr id="13" name="Rectangle 12"/>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4" name="Rectangle 13"/>
          <p:cNvSpPr/>
          <p:nvPr/>
        </p:nvSpPr>
        <p:spPr>
          <a:xfrm>
            <a:off x="0" y="1146009"/>
            <a:ext cx="3531480"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How to use Status Reports</a:t>
            </a:r>
            <a:endParaRPr lang="en-US" sz="2400" b="1" dirty="0"/>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80023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8" name="Rectangle 7"/>
          <p:cNvSpPr/>
          <p:nvPr/>
        </p:nvSpPr>
        <p:spPr>
          <a:xfrm>
            <a:off x="34565" y="2144141"/>
            <a:ext cx="6096000" cy="1815882"/>
          </a:xfrm>
          <a:prstGeom prst="rect">
            <a:avLst/>
          </a:prstGeom>
          <a:solidFill>
            <a:schemeClr val="accent6">
              <a:lumMod val="20000"/>
              <a:lumOff val="80000"/>
            </a:schemeClr>
          </a:solidFill>
          <a:ln>
            <a:solidFill>
              <a:schemeClr val="accent2">
                <a:lumMod val="75000"/>
              </a:schemeClr>
            </a:solidFill>
          </a:ln>
        </p:spPr>
        <p:txBody>
          <a:bodyPr>
            <a:spAutoFit/>
          </a:bodyPr>
          <a:lstStyle/>
          <a:p>
            <a:r>
              <a:rPr lang="en-US" sz="2800" dirty="0"/>
              <a:t>The benefit in consistently using status reports is that they help answer the question, “Where are we on the project?” for everyone involved.</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1146009"/>
            <a:ext cx="3458126" cy="461665"/>
          </a:xfrm>
          <a:prstGeom prst="rect">
            <a:avLst/>
          </a:prstGeom>
          <a:solidFill>
            <a:schemeClr val="accent5">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GB" sz="2400" b="1" dirty="0"/>
              <a:t>Benefits of Status Reports</a:t>
            </a:r>
            <a:endParaRPr lang="en-US" sz="2400" b="1" dirty="0"/>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96781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192458"/>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34565" y="2144141"/>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Kanban board is becoming a more common tool, particularly for agile project teams. Basically, it communicates what tasks need to be done (to do), what is being worked on (in progress), and what has been done (completed). </a:t>
            </a:r>
          </a:p>
        </p:txBody>
      </p:sp>
      <p:sp>
        <p:nvSpPr>
          <p:cNvPr id="9" name="Rectangle 8"/>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629" y="1192458"/>
            <a:ext cx="5520965" cy="5520965"/>
          </a:xfrm>
          <a:prstGeom prst="rect">
            <a:avLst/>
          </a:prstGeom>
        </p:spPr>
      </p:pic>
    </p:spTree>
    <p:extLst>
      <p:ext uri="{BB962C8B-B14F-4D97-AF65-F5344CB8AC3E}">
        <p14:creationId xmlns:p14="http://schemas.microsoft.com/office/powerpoint/2010/main" val="116567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0" y="1195766"/>
            <a:ext cx="23219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965444"/>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There may be other elements you include on your Kanban board to fit your needs.</a:t>
            </a:r>
          </a:p>
        </p:txBody>
      </p:sp>
      <p:sp>
        <p:nvSpPr>
          <p:cNvPr id="9" name="Rectangle 8"/>
          <p:cNvSpPr/>
          <p:nvPr/>
        </p:nvSpPr>
        <p:spPr>
          <a:xfrm>
            <a:off x="0" y="3346391"/>
            <a:ext cx="6096000" cy="1384995"/>
          </a:xfrm>
          <a:prstGeom prst="rect">
            <a:avLst/>
          </a:prstGeom>
          <a:solidFill>
            <a:schemeClr val="accent3">
              <a:lumMod val="20000"/>
              <a:lumOff val="80000"/>
            </a:schemeClr>
          </a:solidFill>
          <a:ln>
            <a:solidFill>
              <a:schemeClr val="accent2">
                <a:lumMod val="75000"/>
              </a:schemeClr>
            </a:solidFill>
          </a:ln>
        </p:spPr>
        <p:txBody>
          <a:bodyPr>
            <a:spAutoFit/>
          </a:bodyPr>
          <a:lstStyle/>
          <a:p>
            <a:r>
              <a:rPr lang="en-US" sz="2800" dirty="0"/>
              <a:t> Each task is represented by a “card” and the card moves across the board as the work progresses. </a:t>
            </a:r>
          </a:p>
        </p:txBody>
      </p:sp>
      <p:sp>
        <p:nvSpPr>
          <p:cNvPr id="11" name="Rectangle 10"/>
          <p:cNvSpPr/>
          <p:nvPr/>
        </p:nvSpPr>
        <p:spPr>
          <a:xfrm>
            <a:off x="0" y="5224302"/>
            <a:ext cx="6096000" cy="1384995"/>
          </a:xfrm>
          <a:prstGeom prst="rect">
            <a:avLst/>
          </a:prstGeom>
          <a:solidFill>
            <a:schemeClr val="bg1">
              <a:lumMod val="85000"/>
            </a:schemeClr>
          </a:solidFill>
          <a:ln>
            <a:solidFill>
              <a:schemeClr val="accent2">
                <a:lumMod val="75000"/>
              </a:schemeClr>
            </a:solidFill>
          </a:ln>
        </p:spPr>
        <p:txBody>
          <a:bodyPr>
            <a:spAutoFit/>
          </a:bodyPr>
          <a:lstStyle/>
          <a:p>
            <a:r>
              <a:rPr lang="en-US" sz="2800" dirty="0"/>
              <a:t>Consider it a visible status report or a different, more visual way to communicate workload on the project. </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162042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3" name="Rectangle 2"/>
          <p:cNvSpPr/>
          <p:nvPr/>
        </p:nvSpPr>
        <p:spPr>
          <a:xfrm>
            <a:off x="65988" y="1302360"/>
            <a:ext cx="4018985"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a:effectLst>
                  <a:outerShdw blurRad="38100" dist="38100" dir="2700000" algn="tl">
                    <a:srgbClr val="000000">
                      <a:alpha val="43137"/>
                    </a:srgbClr>
                  </a:outerShdw>
                </a:effectLst>
              </a:rPr>
              <a:t>Benefits of Kanban Board</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2229307"/>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it is a great visual to show to do, doing, and done. It also helps in showing how much work is waiting to be done, the need to establish priorities, and visibility on problems (or work that is stalled or blocked).</a:t>
            </a:r>
          </a:p>
        </p:txBody>
      </p:sp>
      <p:sp>
        <p:nvSpPr>
          <p:cNvPr id="12" name="Rectangle 11"/>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a:solidFill>
                  <a:schemeClr val="bg1">
                    <a:lumMod val="95000"/>
                  </a:schemeClr>
                </a:solidFill>
                <a:effectLst>
                  <a:outerShdw blurRad="38100" dist="38100" dir="2700000" algn="tl">
                    <a:srgbClr val="000000">
                      <a:alpha val="43137"/>
                    </a:srgbClr>
                  </a:outerShdw>
                </a:effectLst>
              </a:rPr>
              <a:t>Project documents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141" y="-17878"/>
            <a:ext cx="1391296" cy="459010"/>
          </a:xfrm>
          <a:prstGeom prst="rect">
            <a:avLst/>
          </a:prstGeom>
        </p:spPr>
      </p:pic>
    </p:spTree>
    <p:extLst>
      <p:ext uri="{BB962C8B-B14F-4D97-AF65-F5344CB8AC3E}">
        <p14:creationId xmlns:p14="http://schemas.microsoft.com/office/powerpoint/2010/main" val="308558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spTree>
    <p:extLst>
      <p:ext uri="{BB962C8B-B14F-4D97-AF65-F5344CB8AC3E}">
        <p14:creationId xmlns:p14="http://schemas.microsoft.com/office/powerpoint/2010/main" val="4076104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a:effectLst>
                  <a:outerShdw blurRad="38100" dist="38100" dir="2700000" algn="tl">
                    <a:srgbClr val="000000">
                      <a:alpha val="43137"/>
                    </a:srgbClr>
                  </a:outerShdw>
                </a:effectLst>
              </a:rPr>
              <a:t>Communication tools</a:t>
            </a:r>
          </a:p>
        </p:txBody>
      </p:sp>
      <p:pic>
        <p:nvPicPr>
          <p:cNvPr id="11" name="Picture 10"/>
          <p:cNvPicPr/>
          <p:nvPr/>
        </p:nvPicPr>
        <p:blipFill rotWithShape="1">
          <a:blip r:embed="rId3"/>
          <a:srcRect l="24992" t="15360" r="38983" b="69752"/>
          <a:stretch/>
        </p:blipFill>
        <p:spPr bwMode="auto">
          <a:xfrm>
            <a:off x="948965" y="1694467"/>
            <a:ext cx="10806260" cy="381078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28196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04334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0165269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TotalTime>
  <Words>2991</Words>
  <Application>Microsoft Office PowerPoint</Application>
  <PresentationFormat>Widescreen</PresentationFormat>
  <Paragraphs>240</Paragraphs>
  <Slides>56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Calibri Light</vt:lpstr>
      <vt:lpstr>KFGQPC Uthman Taha Naskh</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Dream</cp:lastModifiedBy>
  <cp:revision>18</cp:revision>
  <dcterms:created xsi:type="dcterms:W3CDTF">2023-04-29T09:08:23Z</dcterms:created>
  <dcterms:modified xsi:type="dcterms:W3CDTF">2023-11-10T20:27:41Z</dcterms:modified>
</cp:coreProperties>
</file>