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17.xml" ContentType="application/vnd.openxmlformats-officedocument.presentationml.slide+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38.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webextensions/webextension2.xml" ContentType="application/vnd.ms-office.webextension+xml"/>
  <Override PartName="/ppt/webextensions/taskpanes.xml" ContentType="application/vnd.ms-office.webextensiontaskpanes+xml"/>
  <Override PartName="/ppt/notesMasters/notesMaster1.xml" ContentType="application/vnd.openxmlformats-officedocument.presentationml.notesMaster+xml"/>
  <Override PartName="/ppt/theme/theme1.xml" ContentType="application/vnd.openxmlformats-officedocument.theme+xml"/>
  <Override PartName="/ppt/webextensions/webextension1.xml" ContentType="application/vnd.ms-office.webextension+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ustom.xml" ContentType="application/vnd.openxmlformats-officedocument.custom-properti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7"/>
  </p:notesMasterIdLst>
  <p:sldIdLst>
    <p:sldId id="480" r:id="rId2"/>
    <p:sldId id="271" r:id="rId3"/>
    <p:sldId id="313" r:id="rId4"/>
    <p:sldId id="276" r:id="rId5"/>
    <p:sldId id="530" r:id="rId6"/>
    <p:sldId id="531" r:id="rId7"/>
    <p:sldId id="532" r:id="rId8"/>
    <p:sldId id="537" r:id="rId9"/>
    <p:sldId id="539" r:id="rId10"/>
    <p:sldId id="538" r:id="rId11"/>
    <p:sldId id="533" r:id="rId12"/>
    <p:sldId id="564" r:id="rId13"/>
    <p:sldId id="565" r:id="rId14"/>
    <p:sldId id="566" r:id="rId15"/>
    <p:sldId id="567" r:id="rId16"/>
    <p:sldId id="534" r:id="rId17"/>
    <p:sldId id="540" r:id="rId18"/>
    <p:sldId id="568" r:id="rId19"/>
    <p:sldId id="535" r:id="rId20"/>
    <p:sldId id="541" r:id="rId21"/>
    <p:sldId id="542" r:id="rId22"/>
    <p:sldId id="536" r:id="rId23"/>
    <p:sldId id="543" r:id="rId24"/>
    <p:sldId id="544" r:id="rId25"/>
    <p:sldId id="545" r:id="rId26"/>
    <p:sldId id="549" r:id="rId27"/>
    <p:sldId id="546" r:id="rId28"/>
    <p:sldId id="550" r:id="rId29"/>
    <p:sldId id="551" r:id="rId30"/>
    <p:sldId id="552" r:id="rId31"/>
    <p:sldId id="553" r:id="rId32"/>
    <p:sldId id="554" r:id="rId33"/>
    <p:sldId id="548" r:id="rId34"/>
    <p:sldId id="557" r:id="rId35"/>
    <p:sldId id="558" r:id="rId36"/>
    <p:sldId id="562" r:id="rId37"/>
    <p:sldId id="563" r:id="rId38"/>
    <p:sldId id="570" r:id="rId39"/>
    <p:sldId id="571" r:id="rId40"/>
    <p:sldId id="572" r:id="rId41"/>
    <p:sldId id="575" r:id="rId42"/>
    <p:sldId id="573" r:id="rId43"/>
    <p:sldId id="574" r:id="rId44"/>
    <p:sldId id="577"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276"/>
            <p14:sldId id="530"/>
            <p14:sldId id="531"/>
            <p14:sldId id="532"/>
            <p14:sldId id="537"/>
            <p14:sldId id="539"/>
            <p14:sldId id="538"/>
            <p14:sldId id="533"/>
            <p14:sldId id="564"/>
            <p14:sldId id="565"/>
            <p14:sldId id="566"/>
            <p14:sldId id="567"/>
            <p14:sldId id="534"/>
            <p14:sldId id="540"/>
            <p14:sldId id="568"/>
            <p14:sldId id="535"/>
            <p14:sldId id="541"/>
            <p14:sldId id="542"/>
            <p14:sldId id="536"/>
            <p14:sldId id="543"/>
            <p14:sldId id="544"/>
            <p14:sldId id="545"/>
            <p14:sldId id="549"/>
            <p14:sldId id="546"/>
            <p14:sldId id="550"/>
            <p14:sldId id="551"/>
            <p14:sldId id="552"/>
            <p14:sldId id="553"/>
            <p14:sldId id="554"/>
            <p14:sldId id="548"/>
            <p14:sldId id="557"/>
            <p14:sldId id="558"/>
            <p14:sldId id="562"/>
            <p14:sldId id="563"/>
            <p14:sldId id="570"/>
            <p14:sldId id="571"/>
            <p14:sldId id="572"/>
            <p14:sldId id="575"/>
            <p14:sldId id="573"/>
            <p14:sldId id="574"/>
            <p14:sldId id="57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84"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0056" autoAdjust="0"/>
  </p:normalViewPr>
  <p:slideViewPr>
    <p:cSldViewPr snapToGrid="0">
      <p:cViewPr varScale="1">
        <p:scale>
          <a:sx n="55" d="100"/>
          <a:sy n="55" d="100"/>
        </p:scale>
        <p:origin x="1028" y="28"/>
      </p:cViewPr>
      <p:guideLst>
        <p:guide orient="horz" pos="2184"/>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2.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connectedpapers.com/" TargetMode="Externa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litmaps.com/" TargetMode="Externa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open-source-handbook.github.io/Search-tools/index.html" TargetMode="External"/><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2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popai.pro/chat/" TargetMode="External"/><Relationship Id="rId1" Type="http://schemas.openxmlformats.org/officeDocument/2006/relationships/slideLayout" Target="../slideLayouts/slideLayout15.xml"/><Relationship Id="rId4" Type="http://schemas.openxmlformats.org/officeDocument/2006/relationships/image" Target="../media/image14.png"/></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article-summarizer.scholarcy.com/summarizer" TargetMode="External"/><Relationship Id="rId1" Type="http://schemas.openxmlformats.org/officeDocument/2006/relationships/slideLayout" Target="../slideLayouts/slideLayout15.xml"/><Relationship Id="rId4" Type="http://schemas.openxmlformats.org/officeDocument/2006/relationships/image" Target="../media/image15.png"/></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canva.com/" TargetMode="External"/><Relationship Id="rId1" Type="http://schemas.openxmlformats.org/officeDocument/2006/relationships/slideLayout" Target="../slideLayouts/slideLayout15.xml"/><Relationship Id="rId4" Type="http://schemas.openxmlformats.org/officeDocument/2006/relationships/image" Target="../media/image16.png"/></Relationships>
</file>

<file path=ppt/slides/_rels/slide36.xml.rels><?xml version="1.0" encoding="UTF-8" standalone="yes"?>
<Relationships xmlns="http://schemas.openxmlformats.org/package/2006/relationships"><Relationship Id="rId3" Type="http://schemas.openxmlformats.org/officeDocument/2006/relationships/hyperlink" Target="https://public.flourish.studio/story/984193/" TargetMode="External"/><Relationship Id="rId2" Type="http://schemas.openxmlformats.org/officeDocument/2006/relationships/hyperlink" Target="https://app.flourish.studio/projects" TargetMode="External"/><Relationship Id="rId1" Type="http://schemas.openxmlformats.org/officeDocument/2006/relationships/slideLayout" Target="../slideLayouts/slideLayout15.xml"/><Relationship Id="rId5" Type="http://schemas.openxmlformats.org/officeDocument/2006/relationships/image" Target="../media/image17.png"/><Relationship Id="rId4" Type="http://schemas.openxmlformats.org/officeDocument/2006/relationships/image" Target="../media/image5.png"/></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renderforest.com/#Videos" TargetMode="External"/><Relationship Id="rId1" Type="http://schemas.openxmlformats.org/officeDocument/2006/relationships/slideLayout" Target="../slideLayouts/slideLayout15.xml"/><Relationship Id="rId4" Type="http://schemas.openxmlformats.org/officeDocument/2006/relationships/image" Target="../media/image18.png"/></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6.xml"/><Relationship Id="rId5" Type="http://schemas.openxmlformats.org/officeDocument/2006/relationships/image" Target="../media/image22.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520996" y="2360751"/>
            <a:ext cx="5410218" cy="707886"/>
          </a:xfrm>
          <a:prstGeom prst="rect">
            <a:avLst/>
          </a:prstGeom>
          <a:noFill/>
        </p:spPr>
        <p:txBody>
          <a:bodyPr wrap="square" rtlCol="0">
            <a:spAutoFit/>
          </a:bodyPr>
          <a:lstStyle/>
          <a:p>
            <a:pPr algn="ctr"/>
            <a:r>
              <a:rPr lang="ar-EG" sz="4000" b="1" dirty="0">
                <a:solidFill>
                  <a:srgbClr val="00B0F0"/>
                </a:solidFill>
                <a:latin typeface="Alexandria" pitchFamily="2" charset="-78"/>
                <a:cs typeface="Alexandria" pitchFamily="2" charset="-78"/>
              </a:rPr>
              <a:t>الإعلام الجديد</a:t>
            </a:r>
            <a:endParaRPr lang="en-US" sz="4000" b="1" dirty="0">
              <a:solidFill>
                <a:srgbClr val="00B0F0"/>
              </a:solidFill>
              <a:latin typeface="Alexandria" pitchFamily="2" charset="-78"/>
              <a:cs typeface="Alexandria" pitchFamily="2" charset="-78"/>
            </a:endParaRPr>
          </a:p>
        </p:txBody>
      </p:sp>
      <p:sp>
        <p:nvSpPr>
          <p:cNvPr id="34" name="Rectangle: Rounded Corners 33"/>
          <p:cNvSpPr/>
          <p:nvPr/>
        </p:nvSpPr>
        <p:spPr>
          <a:xfrm>
            <a:off x="45888"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5</a:t>
            </a:r>
          </a:p>
        </p:txBody>
      </p:sp>
      <p:sp>
        <p:nvSpPr>
          <p:cNvPr id="46" name="TextBox 45"/>
          <p:cNvSpPr txBox="1"/>
          <p:nvPr/>
        </p:nvSpPr>
        <p:spPr>
          <a:xfrm>
            <a:off x="194617" y="5104886"/>
            <a:ext cx="1625766" cy="707886"/>
          </a:xfrm>
          <a:prstGeom prst="rect">
            <a:avLst/>
          </a:prstGeom>
          <a:noFill/>
        </p:spPr>
        <p:txBody>
          <a:bodyPr wrap="none" rtlCol="0">
            <a:spAutoFit/>
          </a:bodyPr>
          <a:lstStyle/>
          <a:p>
            <a:r>
              <a:rPr lang="en-US" sz="2000" dirty="0">
                <a:latin typeface="Alexandria" pitchFamily="2" charset="-78"/>
                <a:cs typeface="Alexandria" pitchFamily="2" charset="-78"/>
              </a:rPr>
              <a:t>PRL 6</a:t>
            </a:r>
            <a:r>
              <a:rPr lang="ar-EG" sz="2000" dirty="0">
                <a:latin typeface="Alexandria" pitchFamily="2" charset="-78"/>
                <a:cs typeface="Alexandria" pitchFamily="2" charset="-78"/>
              </a:rPr>
              <a:t>13</a:t>
            </a:r>
            <a:endParaRPr lang="en-US" sz="2000" dirty="0">
              <a:latin typeface="Alexandria" pitchFamily="2" charset="-78"/>
              <a:cs typeface="Alexandria" pitchFamily="2" charset="-78"/>
            </a:endParaRPr>
          </a:p>
          <a:p>
            <a:r>
              <a:rPr lang="en-US" sz="2000" dirty="0">
                <a:latin typeface="Alexandria" pitchFamily="2" charset="-78"/>
                <a:cs typeface="Alexandria" pitchFamily="2" charset="-78"/>
              </a:rPr>
              <a:t>New Media</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1">
            <a:extLst>
              <a:ext uri="{FF2B5EF4-FFF2-40B4-BE49-F238E27FC236}">
                <a16:creationId xmlns:a16="http://schemas.microsoft.com/office/drawing/2014/main" id="{EC7F9209-65F2-7662-9C46-1D0D3A3D56B7}"/>
              </a:ext>
            </a:extLst>
          </p:cNvPr>
          <p:cNvSpPr/>
          <p:nvPr/>
        </p:nvSpPr>
        <p:spPr>
          <a:xfrm>
            <a:off x="723014" y="3789364"/>
            <a:ext cx="4922874" cy="119730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panose="02020603050405020304" pitchFamily="18" charset="0"/>
                <a:cs typeface="Alexandria"/>
              </a:rPr>
              <a:t>إعداد: د. هالة الألفي فوزي</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851487" y="2676772"/>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41067" y="1920761"/>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41067" y="1786184"/>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18783" y="646943"/>
            <a:ext cx="5692786" cy="1232902"/>
          </a:xfrm>
          <a:prstGeom prst="rect">
            <a:avLst/>
          </a:prstGeom>
          <a:noFill/>
        </p:spPr>
        <p:txBody>
          <a:bodyPr wrap="square" rtlCol="0">
            <a:spAutoFit/>
          </a:bodyPr>
          <a:lstStyle/>
          <a:p>
            <a:pPr algn="ctr">
              <a:lnSpc>
                <a:spcPct val="200000"/>
              </a:lnSpc>
            </a:pPr>
            <a:r>
              <a:rPr lang="ar-EG" sz="2000" b="1">
                <a:solidFill>
                  <a:srgbClr val="00B0F0"/>
                </a:solidFill>
                <a:latin typeface="Alexandria" pitchFamily="2" charset="-78"/>
                <a:cs typeface="Alexandria" pitchFamily="2" charset="-78"/>
              </a:rPr>
              <a:t>أساليب انتاج الوسائط المتعلقة بأعمال ومنتجات المؤسسة بالطرق الحديثة</a:t>
            </a:r>
            <a:endParaRPr lang="en-US" sz="2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5</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115630" y="1376043"/>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37433" y="1984666"/>
            <a:ext cx="8417320" cy="4310667"/>
          </a:xfrm>
          <a:prstGeom prst="rect">
            <a:avLst/>
          </a:prstGeom>
          <a:noFill/>
        </p:spPr>
        <p:txBody>
          <a:bodyPr wrap="square" rtlCol="0">
            <a:spAutoFit/>
          </a:bodyPr>
          <a:lstStyle/>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مفهوم إنتاج المحتوى.</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ضوابط إنتاج المحتوى والمصادر التي يمكن من خلالها الحصول على أفكار للمحتوى.</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إنتاج المحتوى باستخدام برنامج </a:t>
            </a:r>
            <a:r>
              <a:rPr lang="en-US" sz="2000" dirty="0" err="1">
                <a:latin typeface="Alexandria" pitchFamily="2" charset="-78"/>
                <a:cs typeface="Alexandria" pitchFamily="2" charset="-78"/>
              </a:rPr>
              <a:t>canva</a:t>
            </a:r>
            <a:r>
              <a:rPr lang="en-US" sz="2000" dirty="0">
                <a:latin typeface="Alexandria" pitchFamily="2" charset="-78"/>
                <a:cs typeface="Alexandria" pitchFamily="2" charset="-78"/>
              </a:rPr>
              <a:t>.</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إنتاج المحتوى باستخدام برنامج </a:t>
            </a:r>
            <a:r>
              <a:rPr lang="en-US" sz="2000" dirty="0">
                <a:latin typeface="Alexandria" pitchFamily="2" charset="-78"/>
                <a:cs typeface="Alexandria" pitchFamily="2" charset="-78"/>
              </a:rPr>
              <a:t>flourish.</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إنتاج المحتوى باستخدام برنامج </a:t>
            </a:r>
            <a:r>
              <a:rPr lang="en-US" sz="2000" dirty="0">
                <a:latin typeface="Alexandria" pitchFamily="2" charset="-78"/>
                <a:cs typeface="Alexandria" pitchFamily="2" charset="-78"/>
              </a:rPr>
              <a:t>Render Forest.</a:t>
            </a:r>
            <a:endParaRPr lang="ar-EG" sz="2000" dirty="0">
              <a:latin typeface="Alexandria" pitchFamily="2" charset="-78"/>
              <a:cs typeface="Alexandria" pitchFamily="2" charset="-78"/>
            </a:endParaRPr>
          </a:p>
          <a:p>
            <a:pPr marL="285750" indent="-285750" algn="r" rtl="1">
              <a:lnSpc>
                <a:spcPct val="200000"/>
              </a:lnSpc>
              <a:buFont typeface="Wingdings" panose="05000000000000000000" pitchFamily="2" charset="2"/>
              <a:buChar char="v"/>
            </a:pPr>
            <a:endParaRPr lang="ar-EG" sz="20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إنتاج المحتوى</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048215" y="2471465"/>
            <a:ext cx="10110065" cy="2636043"/>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إن إنتاج المحتوى الإعلامي هو عملية حاسمة في عالم الإعلام والتواصل الاجتماعي، حيث يعتمد الكثيرون على هذا المحتوى للحصول على المعلومات المهمة والمفيدة. ولذلك، فإن كلمة "إبداعية" تأخذ معنى جديد تجاه إنتاج المحتوى الإعلامي، فهذا المحتوى يحتاج إلى إبداعية لتوصيل المعلومات بأسلوب جذاب ومشوق لتسهيل فهمها. ولا يمكن إنكار أن إنتاج المحتوى الإعلامي يشكل تحدًيا كبيرًا بالنسبة لمن يعملون في هذا المجال، فالقارئ يبحث عن محتوى مميز ومختلف ومحفز، ويتوقع الكثير من المعلومات الجديدة. لذلك، فإن إنتاج المحتوى الإعلامي ليس مجرد عملية كتابة، بل هو عملية تحتاج إلى عدة خطوات مهمة وتطبيقات متقدمة لتوفير تجربة إعلامية مميزة للمستخدم.</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0E02D7-BB55-A6E1-EAB4-C0E0D96A396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F124B2D-C3E1-2EA0-FC8B-8EEC87F11F9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D6EB920-1FA2-61C2-F8E5-93BEE669ED38}"/>
              </a:ext>
            </a:extLst>
          </p:cNvPr>
          <p:cNvSpPr txBox="1"/>
          <p:nvPr/>
        </p:nvSpPr>
        <p:spPr>
          <a:xfrm>
            <a:off x="2346765" y="64954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ما هو إنتاج المحتوى في العلاقات العامة؟</a:t>
            </a:r>
          </a:p>
        </p:txBody>
      </p:sp>
      <p:sp>
        <p:nvSpPr>
          <p:cNvPr id="5" name="Rectangle 4">
            <a:extLst>
              <a:ext uri="{FF2B5EF4-FFF2-40B4-BE49-F238E27FC236}">
                <a16:creationId xmlns:a16="http://schemas.microsoft.com/office/drawing/2014/main" id="{148AC2BC-72C8-94E2-9CF0-CA0F16C917AF}"/>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BDF574D-D8EF-9D10-007A-80187D26080D}"/>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7620682-FA54-A74E-8D71-1DDCE0C9DF36}"/>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922692F0-3F20-16A6-6BC8-7CAD58D92646}"/>
              </a:ext>
            </a:extLst>
          </p:cNvPr>
          <p:cNvSpPr txBox="1"/>
          <p:nvPr/>
        </p:nvSpPr>
        <p:spPr>
          <a:xfrm>
            <a:off x="1040967" y="1919593"/>
            <a:ext cx="10110065" cy="3744038"/>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إنتاج المحتوى في العلاقات العامة هو عملية إنشاء وتصميم المحتوى الذي يعزز العلامة التجارية وينشر رسالة المنظمة لجمهورها. بهدف تعزيز صورة المؤسسة وتوصيل رسائلها وأهدافها بشكل استراتيجي. يتميز محتوى العلاقات العامة بالتركيز على بناء علاقات إيجابية بين المؤسسة وجمهورها، ويشمل العديد من الأشكال، مثل المقالات الصحفية، والتقارير الإعلامية، والبيانات الصحفية، ومنشورات وسائل التواصل الاجتماعي.</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بحيث يعمل فريق العلاقات العامة على توجيه الاتجاه الإبداعي وتحديد المحتوى الذي يتم تنشيطه عبر مختلف وسائط الاتصال مثل المواقع الإلكترونية والمدونات ومواقع التواصل الاجتماعي والتقارير والتصريحات الصحفية.</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وتعتبر عملية إنتاج المحتوى من أهم الأدوات في العلاقات العامة لتعزيز التواصل وبناء الثقة مع الجمهور، خاصة في أوقات الأزمات التي تتطلب التواصل الفعّال والسريع</a:t>
            </a:r>
          </a:p>
        </p:txBody>
      </p:sp>
      <p:pic>
        <p:nvPicPr>
          <p:cNvPr id="7" name="Graphic 21">
            <a:extLst>
              <a:ext uri="{FF2B5EF4-FFF2-40B4-BE49-F238E27FC236}">
                <a16:creationId xmlns:a16="http://schemas.microsoft.com/office/drawing/2014/main" id="{95BEEF73-7FBC-65E8-3200-5E7747C495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549749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84B736-713F-BC8E-0071-441D6C429E6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DC5BC48-D0A5-43DE-5BA5-2E7C31A4792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8A4E254-9732-B084-6AD7-0D5C6D92B912}"/>
              </a:ext>
            </a:extLst>
          </p:cNvPr>
          <p:cNvSpPr txBox="1"/>
          <p:nvPr/>
        </p:nvSpPr>
        <p:spPr>
          <a:xfrm>
            <a:off x="2346765" y="64954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أهمية المحتوى في مجال العلاقات العامة</a:t>
            </a:r>
          </a:p>
        </p:txBody>
      </p:sp>
      <p:sp>
        <p:nvSpPr>
          <p:cNvPr id="5" name="Rectangle 4">
            <a:extLst>
              <a:ext uri="{FF2B5EF4-FFF2-40B4-BE49-F238E27FC236}">
                <a16:creationId xmlns:a16="http://schemas.microsoft.com/office/drawing/2014/main" id="{563A388F-8696-B504-F328-2F74C9B2350C}"/>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1AE67FD-CA53-0797-E59F-8CD52390A413}"/>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04D99F7-2BA7-3461-7FA1-04CF4A01BF4B}"/>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6BD7AEDF-0297-4CFE-32D7-20537A7F3D96}"/>
              </a:ext>
            </a:extLst>
          </p:cNvPr>
          <p:cNvSpPr txBox="1"/>
          <p:nvPr/>
        </p:nvSpPr>
        <p:spPr>
          <a:xfrm>
            <a:off x="1040967" y="1919593"/>
            <a:ext cx="10110065" cy="3974871"/>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EG" b="1" u="sng" dirty="0">
                <a:solidFill>
                  <a:srgbClr val="4472C4"/>
                </a:solidFill>
                <a:latin typeface="Alexandria" pitchFamily="2" charset="-78"/>
                <a:cs typeface="Alexandria" pitchFamily="2" charset="-78"/>
              </a:rPr>
              <a:t>تعزيز صورة العلامة التجارية: </a:t>
            </a:r>
            <a:r>
              <a:rPr lang="ar-EG" sz="1600" dirty="0">
                <a:latin typeface="Alexandria" pitchFamily="2" charset="-78"/>
                <a:cs typeface="Alexandria" pitchFamily="2" charset="-78"/>
              </a:rPr>
              <a:t>يسهم إنتاج المحتوى في تشكيل صورة إيجابية للعلامة التجارية عبر نشر القصص والرسائل التي تعكس رؤية المؤسسة وأهدافها، مما يعزز ثقة الجمهور.</a:t>
            </a:r>
          </a:p>
          <a:p>
            <a:pPr marL="285750" indent="-285750" algn="just" rtl="1">
              <a:lnSpc>
                <a:spcPct val="150000"/>
              </a:lnSpc>
              <a:buFont typeface="Arial" panose="020B0604020202020204" pitchFamily="34" charset="0"/>
              <a:buChar char="•"/>
            </a:pPr>
            <a:r>
              <a:rPr lang="ar-EG" b="1" u="sng" dirty="0">
                <a:solidFill>
                  <a:srgbClr val="4472C4"/>
                </a:solidFill>
                <a:latin typeface="Alexandria" pitchFamily="2" charset="-78"/>
                <a:cs typeface="Alexandria" pitchFamily="2" charset="-78"/>
              </a:rPr>
              <a:t>زيادة التفاعل والمشاركة: </a:t>
            </a:r>
            <a:r>
              <a:rPr lang="ar-EG" sz="1600" dirty="0">
                <a:latin typeface="Alexandria" pitchFamily="2" charset="-78"/>
                <a:cs typeface="Alexandria" pitchFamily="2" charset="-78"/>
              </a:rPr>
              <a:t>يساعد المحتوى في زيادة التفاعل مع الجمهور من خلال توفير محتوى ذو قيمة يمكن للجمهور التفاعل معه عبر التعليقات والمشاركات.</a:t>
            </a:r>
          </a:p>
          <a:p>
            <a:pPr marL="285750" indent="-285750" algn="just" rtl="1">
              <a:lnSpc>
                <a:spcPct val="150000"/>
              </a:lnSpc>
              <a:buFont typeface="Arial" panose="020B0604020202020204" pitchFamily="34" charset="0"/>
              <a:buChar char="•"/>
            </a:pPr>
            <a:r>
              <a:rPr lang="ar-EG" b="1" u="sng" dirty="0">
                <a:solidFill>
                  <a:srgbClr val="4472C4"/>
                </a:solidFill>
                <a:latin typeface="Alexandria" pitchFamily="2" charset="-78"/>
                <a:cs typeface="Alexandria" pitchFamily="2" charset="-78"/>
              </a:rPr>
              <a:t>جذب العملاء المحتملين: </a:t>
            </a:r>
            <a:r>
              <a:rPr lang="ar-EG" sz="1600" dirty="0">
                <a:latin typeface="Alexandria" pitchFamily="2" charset="-78"/>
                <a:cs typeface="Alexandria" pitchFamily="2" charset="-78"/>
              </a:rPr>
              <a:t>يسهم المحتوى في جذب الجمهور المستهدف وزيادة الزيارات على الموقع الإلكتروني، مما يزيد من فرصة تحويلهم إلى عملاء فعليين.</a:t>
            </a:r>
          </a:p>
          <a:p>
            <a:pPr marL="285750" indent="-285750" algn="just" rtl="1">
              <a:lnSpc>
                <a:spcPct val="150000"/>
              </a:lnSpc>
              <a:buFont typeface="Arial" panose="020B0604020202020204" pitchFamily="34" charset="0"/>
              <a:buChar char="•"/>
            </a:pPr>
            <a:r>
              <a:rPr lang="ar-EG" b="1" u="sng" dirty="0">
                <a:solidFill>
                  <a:srgbClr val="4472C4"/>
                </a:solidFill>
                <a:latin typeface="Alexandria" pitchFamily="2" charset="-78"/>
                <a:cs typeface="Alexandria" pitchFamily="2" charset="-78"/>
              </a:rPr>
              <a:t>تعزيز الولاء للمؤسسة: </a:t>
            </a:r>
            <a:r>
              <a:rPr lang="ar-EG" sz="1600" dirty="0">
                <a:latin typeface="Alexandria" pitchFamily="2" charset="-78"/>
                <a:cs typeface="Alexandria" pitchFamily="2" charset="-78"/>
              </a:rPr>
              <a:t>من خلال إنتاج محتوى مستمر يلبي احتياجات واهتمامات الجمهور، يساعد ذلك في بناء علاقة قوية مع الجمهور تعزز من ولائهم للمؤسسة.</a:t>
            </a:r>
          </a:p>
          <a:p>
            <a:pPr marL="285750" indent="-285750" algn="just" rtl="1">
              <a:lnSpc>
                <a:spcPct val="150000"/>
              </a:lnSpc>
              <a:buFont typeface="Arial" panose="020B0604020202020204" pitchFamily="34" charset="0"/>
              <a:buChar char="•"/>
            </a:pPr>
            <a:r>
              <a:rPr lang="ar-EG" b="1" u="sng" dirty="0">
                <a:solidFill>
                  <a:srgbClr val="4472C4"/>
                </a:solidFill>
                <a:latin typeface="Alexandria" pitchFamily="2" charset="-78"/>
                <a:cs typeface="Alexandria" pitchFamily="2" charset="-78"/>
              </a:rPr>
              <a:t>تحقيق التفوق التنافسي: </a:t>
            </a:r>
            <a:r>
              <a:rPr lang="ar-EG" sz="1600" dirty="0">
                <a:latin typeface="Alexandria" pitchFamily="2" charset="-78"/>
                <a:cs typeface="Alexandria" pitchFamily="2" charset="-78"/>
              </a:rPr>
              <a:t>يساعد المحتوى عالي الجودة المؤسسة على التميز في السوق وتقديم قيمة مضافة للعملاء، مما يسهم في التفوق على المنافسين في المجال.</a:t>
            </a:r>
          </a:p>
        </p:txBody>
      </p:sp>
      <p:pic>
        <p:nvPicPr>
          <p:cNvPr id="7" name="Graphic 21">
            <a:extLst>
              <a:ext uri="{FF2B5EF4-FFF2-40B4-BE49-F238E27FC236}">
                <a16:creationId xmlns:a16="http://schemas.microsoft.com/office/drawing/2014/main" id="{DB39B2D0-5A46-E0DD-CF86-88CBC67D3F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855722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D80626-9DEE-A386-CA3E-EA070709160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2ECF397-5164-072E-EA68-985CBC57B2B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5FF617C-7C42-7A73-E0BA-8D931EB72F13}"/>
              </a:ext>
            </a:extLst>
          </p:cNvPr>
          <p:cNvSpPr txBox="1"/>
          <p:nvPr/>
        </p:nvSpPr>
        <p:spPr>
          <a:xfrm>
            <a:off x="2346765" y="64954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مكونات إنتاج المحتوى في العلاقات العامة	</a:t>
            </a:r>
          </a:p>
        </p:txBody>
      </p:sp>
      <p:sp>
        <p:nvSpPr>
          <p:cNvPr id="5" name="Rectangle 4">
            <a:extLst>
              <a:ext uri="{FF2B5EF4-FFF2-40B4-BE49-F238E27FC236}">
                <a16:creationId xmlns:a16="http://schemas.microsoft.com/office/drawing/2014/main" id="{A2EA0CDA-E86E-55E2-5CFA-A22AE9107014}"/>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BE7208-3669-D7A3-99A4-6BBD3DBE9B43}"/>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AF19F00-16A1-1714-FD7B-6DB57D541850}"/>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913F1113-7B4A-8A47-E538-4AA583A5BEB4}"/>
              </a:ext>
            </a:extLst>
          </p:cNvPr>
          <p:cNvSpPr txBox="1"/>
          <p:nvPr/>
        </p:nvSpPr>
        <p:spPr>
          <a:xfrm>
            <a:off x="1040967" y="1919593"/>
            <a:ext cx="10110065" cy="4159537"/>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إنتاج المحتوى في العلاقات العامة يتضمن عدة مكونات أساسية يجب مراعاتها لضمان التفاعل والتأثير الإيجابي على الجمهور. إليكم بعض هذه المكونات:</a:t>
            </a:r>
          </a:p>
          <a:p>
            <a:pPr algn="just" rtl="1">
              <a:lnSpc>
                <a:spcPct val="150000"/>
              </a:lnSpc>
            </a:pPr>
            <a:r>
              <a:rPr lang="ar-EG" b="1" dirty="0">
                <a:solidFill>
                  <a:srgbClr val="4472C4"/>
                </a:solidFill>
                <a:latin typeface="Alexandria" pitchFamily="2" charset="-78"/>
                <a:cs typeface="Alexandria" pitchFamily="2" charset="-78"/>
              </a:rPr>
              <a:t>أولا: تحديد الجمهور المستهدف: </a:t>
            </a:r>
          </a:p>
          <a:p>
            <a:pPr algn="just" rtl="1">
              <a:lnSpc>
                <a:spcPct val="150000"/>
              </a:lnSpc>
            </a:pPr>
            <a:r>
              <a:rPr lang="ar-EG" sz="1600" dirty="0">
                <a:latin typeface="Alexandria" pitchFamily="2" charset="-78"/>
                <a:cs typeface="Alexandria" pitchFamily="2" charset="-78"/>
              </a:rPr>
              <a:t>يعد تحديد الجمهور المستهدف خطوة حاسمة في إنتاج المحتوى في العلاقات العامة. يجب أن يكون المحتوى موجهًا للفئة الهدف وأن يكون ملائمًا لاحتياجاتهم واهتماماتهم الخاصة. ينبغي أن يتضمن التحليل الأهداف والقيم والاحتياجات والتوقعات للجمهور المستهدف.</a:t>
            </a:r>
          </a:p>
          <a:p>
            <a:pPr algn="just" rtl="1">
              <a:lnSpc>
                <a:spcPct val="150000"/>
              </a:lnSpc>
            </a:pPr>
            <a:r>
              <a:rPr lang="ar-EG" sz="1600" u="sng" dirty="0">
                <a:latin typeface="Alexandria" pitchFamily="2" charset="-78"/>
                <a:cs typeface="Alexandria" pitchFamily="2" charset="-78"/>
              </a:rPr>
              <a:t>وخلال هذه المرحلة ينبغي مراعاة مجموعة من العناصر وهي</a:t>
            </a:r>
            <a:r>
              <a:rPr lang="ar-EG" sz="1600" dirty="0">
                <a:latin typeface="Alexandria" pitchFamily="2" charset="-78"/>
                <a:cs typeface="Alexandria" pitchFamily="2" charset="-78"/>
              </a:rPr>
              <a:t>:</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فهم خصائص الجمهور: </a:t>
            </a:r>
            <a:r>
              <a:rPr lang="ar-EG" sz="1600" dirty="0">
                <a:latin typeface="Alexandria" pitchFamily="2" charset="-78"/>
                <a:cs typeface="Alexandria" pitchFamily="2" charset="-78"/>
              </a:rPr>
              <a:t>تحديد المعلومات الديموغرافية للجمهور مثل العمر، والموقع الجغرافي، والاهتمامات، مما يساعد على صياغة محتوى يتناسب مع احتياجاتهم.</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تحليل احتياجات الجمهور وتفضيلاته: </a:t>
            </a:r>
            <a:r>
              <a:rPr lang="ar-EG" sz="1600" dirty="0">
                <a:latin typeface="Alexandria" pitchFamily="2" charset="-78"/>
                <a:cs typeface="Alexandria" pitchFamily="2" charset="-78"/>
              </a:rPr>
              <a:t>يساهم فهم ما يفضله الجمهور وما يحتاجه في بناء محتوى مؤثر وملهم ويزيد من التفاعل مع الرسائل المقدمة.</a:t>
            </a:r>
          </a:p>
        </p:txBody>
      </p:sp>
      <p:pic>
        <p:nvPicPr>
          <p:cNvPr id="7" name="Graphic 21">
            <a:extLst>
              <a:ext uri="{FF2B5EF4-FFF2-40B4-BE49-F238E27FC236}">
                <a16:creationId xmlns:a16="http://schemas.microsoft.com/office/drawing/2014/main" id="{27136531-1720-EE6A-D283-CF3759C230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49709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8A3583-41B4-6CFC-67E0-E50154922DC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EC7A91-AB7D-B8BB-468A-8571F2788AE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6DAC730-D1D1-00C6-18CC-4332754DCAD9}"/>
              </a:ext>
            </a:extLst>
          </p:cNvPr>
          <p:cNvSpPr txBox="1"/>
          <p:nvPr/>
        </p:nvSpPr>
        <p:spPr>
          <a:xfrm>
            <a:off x="2346765" y="64954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مكونات إنتاج المحتوى في العلاقات العامة	</a:t>
            </a:r>
          </a:p>
        </p:txBody>
      </p:sp>
      <p:sp>
        <p:nvSpPr>
          <p:cNvPr id="5" name="Rectangle 4">
            <a:extLst>
              <a:ext uri="{FF2B5EF4-FFF2-40B4-BE49-F238E27FC236}">
                <a16:creationId xmlns:a16="http://schemas.microsoft.com/office/drawing/2014/main" id="{2816D615-6DB3-5889-0C9D-8F79B8EF3AF6}"/>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1CB4513-1FB8-0F21-FC6B-E11C4328F409}"/>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5AA2398-9BEA-62D0-853B-3AA32438C374}"/>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B077E2A7-1DC8-EBB1-08CB-4262A365CDDC}"/>
              </a:ext>
            </a:extLst>
          </p:cNvPr>
          <p:cNvSpPr txBox="1"/>
          <p:nvPr/>
        </p:nvSpPr>
        <p:spPr>
          <a:xfrm>
            <a:off x="1040967" y="1919593"/>
            <a:ext cx="10110065" cy="3790205"/>
          </a:xfrm>
          <a:prstGeom prst="rect">
            <a:avLst/>
          </a:prstGeom>
          <a:noFill/>
        </p:spPr>
        <p:txBody>
          <a:bodyPr wrap="square" rtlCol="0">
            <a:spAutoFit/>
          </a:bodyPr>
          <a:lstStyle/>
          <a:p>
            <a:pPr algn="just" rtl="1">
              <a:lnSpc>
                <a:spcPct val="150000"/>
              </a:lnSpc>
            </a:pPr>
            <a:r>
              <a:rPr lang="ar-EG" b="1" dirty="0">
                <a:solidFill>
                  <a:srgbClr val="4472C4"/>
                </a:solidFill>
                <a:latin typeface="Alexandria" pitchFamily="2" charset="-78"/>
                <a:cs typeface="Alexandria" pitchFamily="2" charset="-78"/>
              </a:rPr>
              <a:t>تابع: تحديد الجمهور المستهدف: </a:t>
            </a:r>
          </a:p>
          <a:p>
            <a:pPr algn="just" rtl="1">
              <a:lnSpc>
                <a:spcPct val="150000"/>
              </a:lnSpc>
            </a:pPr>
            <a:r>
              <a:rPr lang="ar-EG" sz="1600" dirty="0">
                <a:latin typeface="Alexandria" pitchFamily="2" charset="-78"/>
                <a:cs typeface="Alexandria" pitchFamily="2" charset="-78"/>
              </a:rPr>
              <a:t>تابع خلال هذه المرحلة ينبغي مراعاة مجموعة من العناصر وهي:</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تحديد الأهداف الخاصة بالمحتوى</a:t>
            </a:r>
            <a:r>
              <a:rPr lang="ar-EG" sz="1600" dirty="0">
                <a:latin typeface="Alexandria" pitchFamily="2" charset="-78"/>
                <a:cs typeface="Alexandria" pitchFamily="2" charset="-78"/>
              </a:rPr>
              <a:t>: من الضروري وضع أهداف واضحة للمحتوى مثل زيادة الوعي أو تعزيز الولاء، حتى يتم توجيه الرسائل لتحقيق هذه الأهداف.</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استخدام البيانات والأبحاث</a:t>
            </a:r>
            <a:r>
              <a:rPr lang="ar-EG" sz="1600" dirty="0">
                <a:latin typeface="Alexandria" pitchFamily="2" charset="-78"/>
                <a:cs typeface="Alexandria" pitchFamily="2" charset="-78"/>
              </a:rPr>
              <a:t>: الاعتماد على البيانات الفعلية وتحليل السوق يساعد في فهم الجمهور وتحديد النغمة المناسبة في المحتوى لضمان فعالية الرسائل.</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تطوير ملفات تعريفية </a:t>
            </a:r>
            <a:r>
              <a:rPr lang="en-US" sz="1600" u="sng" dirty="0">
                <a:latin typeface="Alexandria" pitchFamily="2" charset="-78"/>
                <a:cs typeface="Alexandria" pitchFamily="2" charset="-78"/>
              </a:rPr>
              <a:t>Personas)</a:t>
            </a:r>
            <a:r>
              <a:rPr lang="ar-EG" sz="1600" u="sng" dirty="0">
                <a:latin typeface="Alexandria" pitchFamily="2" charset="-78"/>
                <a:cs typeface="Alexandria" pitchFamily="2" charset="-78"/>
              </a:rPr>
              <a:t>) </a:t>
            </a:r>
            <a:r>
              <a:rPr lang="ar-EG" sz="1600" dirty="0">
                <a:latin typeface="Alexandria" pitchFamily="2" charset="-78"/>
                <a:cs typeface="Alexandria" pitchFamily="2" charset="-78"/>
              </a:rPr>
              <a:t>بناء شخصيات تمثل فئات الجمهور الرئيسية يساعد في تحديد أسلوب ونبرة المحتوى الملائمة لكل فئة مستهدفة، مما يزيد من تفاعل الجمهور. بحيث يجب أن تطرح سؤال وهو:</a:t>
            </a:r>
          </a:p>
          <a:p>
            <a:pPr algn="ctr" rtl="1">
              <a:lnSpc>
                <a:spcPct val="150000"/>
              </a:lnSpc>
            </a:pPr>
            <a:r>
              <a:rPr lang="ar-EG" sz="1600" b="1" dirty="0">
                <a:solidFill>
                  <a:srgbClr val="FF0000"/>
                </a:solidFill>
                <a:latin typeface="Alexandria" pitchFamily="2" charset="-78"/>
                <a:cs typeface="Alexandria" pitchFamily="2" charset="-78"/>
              </a:rPr>
              <a:t>ما هي شخصية المشتري؟  </a:t>
            </a:r>
            <a:r>
              <a:rPr lang="en-US" sz="1600" b="1" dirty="0">
                <a:solidFill>
                  <a:srgbClr val="FF0000"/>
                </a:solidFill>
                <a:latin typeface="Alexandria" pitchFamily="2" charset="-78"/>
                <a:cs typeface="Alexandria" pitchFamily="2" charset="-78"/>
              </a:rPr>
              <a:t>Buyer Persona</a:t>
            </a:r>
          </a:p>
          <a:p>
            <a:pPr marL="285750" indent="-285750" algn="just" rtl="1">
              <a:lnSpc>
                <a:spcPct val="150000"/>
              </a:lnSpc>
              <a:buFont typeface="Wingdings" panose="05000000000000000000" pitchFamily="2" charset="2"/>
              <a:buChar char="ü"/>
            </a:pPr>
            <a:endParaRPr lang="ar-EG" sz="1600" dirty="0">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CA55F461-B10F-7095-09B4-5264D83AE2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29238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09AAEA-CFD7-77B1-F220-AD01A96D2A6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5DD8B2E-2CFF-39F6-5CF1-567C2CF0AF6F}"/>
              </a:ext>
            </a:extLst>
          </p:cNvPr>
          <p:cNvSpPr/>
          <p:nvPr/>
        </p:nvSpPr>
        <p:spPr>
          <a:xfrm>
            <a:off x="962973" y="1596949"/>
            <a:ext cx="1074183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42E9FC4-C7E4-DD5C-6C71-B2EA5CD64996}"/>
              </a:ext>
            </a:extLst>
          </p:cNvPr>
          <p:cNvSpPr txBox="1"/>
          <p:nvPr/>
        </p:nvSpPr>
        <p:spPr>
          <a:xfrm>
            <a:off x="2346765" y="64954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مكونات إنتاج المحتوى في العلاقات العامة	</a:t>
            </a:r>
          </a:p>
        </p:txBody>
      </p:sp>
      <p:sp>
        <p:nvSpPr>
          <p:cNvPr id="5" name="Rectangle 4">
            <a:extLst>
              <a:ext uri="{FF2B5EF4-FFF2-40B4-BE49-F238E27FC236}">
                <a16:creationId xmlns:a16="http://schemas.microsoft.com/office/drawing/2014/main" id="{8B0F4C7C-B734-F62B-224C-71285C344F5B}"/>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9E36AE7-8B15-39BF-BE34-B8F1AE504F1A}"/>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D0AB77F-4EA9-8454-C506-B9EAA79C00E6}"/>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DB364ED3-EF7F-4992-2357-41BF57B26E98}"/>
              </a:ext>
            </a:extLst>
          </p:cNvPr>
          <p:cNvSpPr txBox="1"/>
          <p:nvPr/>
        </p:nvSpPr>
        <p:spPr>
          <a:xfrm>
            <a:off x="1237784" y="1903229"/>
            <a:ext cx="10192215" cy="3051541"/>
          </a:xfrm>
          <a:prstGeom prst="rect">
            <a:avLst/>
          </a:prstGeom>
          <a:noFill/>
        </p:spPr>
        <p:txBody>
          <a:bodyPr wrap="square" rtlCol="0">
            <a:spAutoFit/>
          </a:bodyPr>
          <a:lstStyle/>
          <a:p>
            <a:pPr algn="just" rtl="1">
              <a:lnSpc>
                <a:spcPct val="150000"/>
              </a:lnSpc>
            </a:pPr>
            <a:r>
              <a:rPr lang="ar-EG" b="1" dirty="0">
                <a:solidFill>
                  <a:srgbClr val="4472C4"/>
                </a:solidFill>
                <a:latin typeface="Alexandria" pitchFamily="2" charset="-78"/>
                <a:cs typeface="Alexandria" pitchFamily="2" charset="-78"/>
              </a:rPr>
              <a:t>ثانيا: استراتيجية المحتوى:</a:t>
            </a:r>
          </a:p>
          <a:p>
            <a:pPr algn="just" rtl="1">
              <a:lnSpc>
                <a:spcPct val="150000"/>
              </a:lnSpc>
            </a:pPr>
            <a:r>
              <a:rPr lang="ar-EG" sz="1600" dirty="0">
                <a:latin typeface="Alexandria" pitchFamily="2" charset="-78"/>
                <a:cs typeface="Alexandria" pitchFamily="2" charset="-78"/>
              </a:rPr>
              <a:t>يجب وضع استراتيجية محكمة تحدد نوعية المحتوى وأهدافه وسلوك الجمهور المستهدف المطلوب تحقيقه. ينبغي أن تكون الاستراتيجية متكاملة مع الأهداف الإعلامية والتسويقية للمنظمة.</a:t>
            </a:r>
          </a:p>
          <a:p>
            <a:pPr algn="just" rtl="1">
              <a:lnSpc>
                <a:spcPct val="150000"/>
              </a:lnSpc>
            </a:pPr>
            <a:r>
              <a:rPr lang="ar-EG" sz="1600" u="sng" dirty="0">
                <a:latin typeface="Alexandria" pitchFamily="2" charset="-78"/>
                <a:cs typeface="Alexandria" pitchFamily="2" charset="-78"/>
              </a:rPr>
              <a:t>بحيث تشتمل استراتيجية إنتاج المحتوى على مجموعة من العناصر الأساسية وهي</a:t>
            </a:r>
            <a:r>
              <a:rPr lang="ar-EG" sz="1600" dirty="0">
                <a:latin typeface="Alexandria" pitchFamily="2" charset="-78"/>
                <a:cs typeface="Alexandria" pitchFamily="2" charset="-78"/>
              </a:rPr>
              <a:t>:</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وضع أهداف واضحة واستراتيجية تواصل محددة</a:t>
            </a:r>
            <a:r>
              <a:rPr lang="ar-EG" sz="1600" dirty="0">
                <a:latin typeface="Alexandria" pitchFamily="2" charset="-78"/>
                <a:cs typeface="Alexandria" pitchFamily="2" charset="-78"/>
              </a:rPr>
              <a:t>: تحديد الأهداف من المحتوى المستهدف وفهم الجمهور المستهدف لتحقيق تأثير أكبر عبر رسائل واضحة ومباشرة.</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إنشاء محتوى عالي الجودة</a:t>
            </a:r>
            <a:r>
              <a:rPr lang="ar-EG" sz="1600" dirty="0">
                <a:latin typeface="Alexandria" pitchFamily="2" charset="-78"/>
                <a:cs typeface="Alexandria" pitchFamily="2" charset="-78"/>
              </a:rPr>
              <a:t>: يجب أن يكون المحتوى جاذبًا للإعلام، ويوفر قيمة حقيقية للقارئ، مثل المعلومات الحصرية أو القصص الإنسانية.</a:t>
            </a:r>
          </a:p>
        </p:txBody>
      </p:sp>
      <p:pic>
        <p:nvPicPr>
          <p:cNvPr id="7" name="Graphic 21">
            <a:extLst>
              <a:ext uri="{FF2B5EF4-FFF2-40B4-BE49-F238E27FC236}">
                <a16:creationId xmlns:a16="http://schemas.microsoft.com/office/drawing/2014/main" id="{4D5FDD16-9A86-F0EF-8FB5-1C4AF0A273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757166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9CA150-EA8D-42CD-A149-96BA505E47D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FF028F9-A80D-316D-269D-14BD676E08C9}"/>
              </a:ext>
            </a:extLst>
          </p:cNvPr>
          <p:cNvSpPr/>
          <p:nvPr/>
        </p:nvSpPr>
        <p:spPr>
          <a:xfrm>
            <a:off x="367989" y="1685495"/>
            <a:ext cx="1139654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81E4D35-691F-BA75-9B65-083999160160}"/>
              </a:ext>
            </a:extLst>
          </p:cNvPr>
          <p:cNvSpPr txBox="1"/>
          <p:nvPr/>
        </p:nvSpPr>
        <p:spPr>
          <a:xfrm>
            <a:off x="2346765" y="64954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مكونات إنتاج المحتوى في العلاقات العامة	</a:t>
            </a:r>
          </a:p>
        </p:txBody>
      </p:sp>
      <p:sp>
        <p:nvSpPr>
          <p:cNvPr id="5" name="Rectangle 4">
            <a:extLst>
              <a:ext uri="{FF2B5EF4-FFF2-40B4-BE49-F238E27FC236}">
                <a16:creationId xmlns:a16="http://schemas.microsoft.com/office/drawing/2014/main" id="{5D72AAC3-4182-E37F-DD4C-E6D35057A66F}"/>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FA27CFE-8093-0613-B029-4C1F5B70238C}"/>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4DCF1E7-7690-A0A5-EAB4-3105CCFBA544}"/>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6AA5A198-3C8D-8558-BF27-DB903B541563}"/>
              </a:ext>
            </a:extLst>
          </p:cNvPr>
          <p:cNvSpPr txBox="1"/>
          <p:nvPr/>
        </p:nvSpPr>
        <p:spPr>
          <a:xfrm>
            <a:off x="524107" y="1685495"/>
            <a:ext cx="11095464" cy="4159537"/>
          </a:xfrm>
          <a:prstGeom prst="rect">
            <a:avLst/>
          </a:prstGeom>
          <a:noFill/>
        </p:spPr>
        <p:txBody>
          <a:bodyPr wrap="square" rtlCol="0">
            <a:spAutoFit/>
          </a:bodyPr>
          <a:lstStyle/>
          <a:p>
            <a:pPr algn="just" rtl="1">
              <a:lnSpc>
                <a:spcPct val="150000"/>
              </a:lnSpc>
            </a:pPr>
            <a:r>
              <a:rPr lang="ar-EG" b="1" dirty="0">
                <a:solidFill>
                  <a:srgbClr val="4472C4"/>
                </a:solidFill>
                <a:latin typeface="Alexandria" pitchFamily="2" charset="-78"/>
                <a:cs typeface="Alexandria" pitchFamily="2" charset="-78"/>
              </a:rPr>
              <a:t>تابع ثانيا: استراتيجية المحتوى:</a:t>
            </a:r>
          </a:p>
          <a:p>
            <a:pPr algn="just" rtl="1">
              <a:lnSpc>
                <a:spcPct val="150000"/>
              </a:lnSpc>
            </a:pPr>
            <a:r>
              <a:rPr lang="ar-EG" sz="1600" u="sng" dirty="0">
                <a:latin typeface="Alexandria" pitchFamily="2" charset="-78"/>
                <a:cs typeface="Alexandria" pitchFamily="2" charset="-78"/>
              </a:rPr>
              <a:t>تابع" بحيث تشتمل استراتيجية إنتاج المحتوى على مجموعة من العناصر الأساسية وهي</a:t>
            </a:r>
            <a:r>
              <a:rPr lang="ar-EG" sz="1600" dirty="0">
                <a:latin typeface="Alexandria" pitchFamily="2" charset="-78"/>
                <a:cs typeface="Alexandria" pitchFamily="2" charset="-78"/>
              </a:rPr>
              <a:t>:</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تحسين محركات البحث </a:t>
            </a:r>
            <a:r>
              <a:rPr lang="en-US" sz="1600" u="sng" dirty="0">
                <a:latin typeface="Alexandria" pitchFamily="2" charset="-78"/>
                <a:cs typeface="Alexandria" pitchFamily="2" charset="-78"/>
              </a:rPr>
              <a:t>SEO) </a:t>
            </a:r>
            <a:r>
              <a:rPr lang="ar-EG" sz="1600" u="sng" dirty="0">
                <a:latin typeface="Alexandria" pitchFamily="2" charset="-78"/>
                <a:cs typeface="Alexandria" pitchFamily="2" charset="-78"/>
              </a:rPr>
              <a:t>) للمحتوى</a:t>
            </a:r>
            <a:r>
              <a:rPr lang="ar-EG" sz="1600" dirty="0">
                <a:latin typeface="Alexandria" pitchFamily="2" charset="-78"/>
                <a:cs typeface="Alexandria" pitchFamily="2" charset="-78"/>
              </a:rPr>
              <a:t>: تحسين المحتوى ليظهر في محركات البحث وزيادة تواجده على الإنترنت، من خلال استخدام الكلمات المفتاحية ذات الصلة، وضمان تنسيق المحتوى بشكل يسهل على محركات البحث فهمه وترتيبه.</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بناء علاقات قوية مع الإعلاميين</a:t>
            </a:r>
            <a:r>
              <a:rPr lang="ar-EG" sz="1600" dirty="0">
                <a:latin typeface="Alexandria" pitchFamily="2" charset="-78"/>
                <a:cs typeface="Alexandria" pitchFamily="2" charset="-78"/>
              </a:rPr>
              <a:t>: تطوير علاقات مهنية مع الصحفيين والمؤثرين في المجال للحصول على تغطية إعلامية وتوسيع نطاق الوصول للجمهور.</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المتابعة وقياس الأداء</a:t>
            </a:r>
            <a:r>
              <a:rPr lang="ar-EG" sz="1600" dirty="0">
                <a:latin typeface="Alexandria" pitchFamily="2" charset="-78"/>
                <a:cs typeface="Alexandria" pitchFamily="2" charset="-78"/>
              </a:rPr>
              <a:t>: من الضروري قياس فعالية المحتوى باستخدام مؤشرات الأداء الرئيسية </a:t>
            </a:r>
            <a:r>
              <a:rPr lang="en-US" sz="1600" dirty="0">
                <a:latin typeface="Alexandria" pitchFamily="2" charset="-78"/>
                <a:cs typeface="Alexandria" pitchFamily="2" charset="-78"/>
              </a:rPr>
              <a:t>KPIs) </a:t>
            </a:r>
            <a:r>
              <a:rPr lang="ar-EG" sz="1600" dirty="0">
                <a:latin typeface="Alexandria" pitchFamily="2" charset="-78"/>
                <a:cs typeface="Alexandria" pitchFamily="2" charset="-78"/>
              </a:rPr>
              <a:t>) </a:t>
            </a:r>
          </a:p>
          <a:p>
            <a:pPr marL="290513" algn="just" rtl="1">
              <a:lnSpc>
                <a:spcPct val="150000"/>
              </a:lnSpc>
            </a:pPr>
            <a:r>
              <a:rPr lang="ar-EG" sz="1600" dirty="0">
                <a:latin typeface="Alexandria" pitchFamily="2" charset="-78"/>
                <a:cs typeface="Alexandria" pitchFamily="2" charset="-78"/>
              </a:rPr>
              <a:t>(</a:t>
            </a:r>
            <a:r>
              <a:rPr lang="en-US" sz="1600" dirty="0">
                <a:latin typeface="Alexandria" pitchFamily="2" charset="-78"/>
                <a:cs typeface="Alexandria" pitchFamily="2" charset="-78"/>
              </a:rPr>
              <a:t>Key Performance Indicators </a:t>
            </a:r>
            <a:r>
              <a:rPr lang="ar-EG" sz="1600" dirty="0">
                <a:latin typeface="Alexandria" pitchFamily="2" charset="-78"/>
                <a:cs typeface="Alexandria" pitchFamily="2" charset="-78"/>
              </a:rPr>
              <a:t>) وهي أدوات قياس تُستخدم لتقييم مدى تحقيق أهداف معينة في سياق محدد، سواء كان على مستوى الأفراد أو المؤسسات. تساعد هذه المؤشرات في متابعة الأداء وتحديد جوانب النجاح أو المجالات التي تحتاج إلى تحسين، حيث تقدم نظرة موضوعية على الأداء بناءً على بيانات قابلة للقياس. ومن بين مؤشرات قياس الأداء: (التفاعل، الوصول، والتحويلات) لتحديد مدى نجاح الاستراتيجية وإجراء التحسينات اللازمة.</a:t>
            </a:r>
          </a:p>
        </p:txBody>
      </p:sp>
      <p:pic>
        <p:nvPicPr>
          <p:cNvPr id="7" name="Graphic 21">
            <a:extLst>
              <a:ext uri="{FF2B5EF4-FFF2-40B4-BE49-F238E27FC236}">
                <a16:creationId xmlns:a16="http://schemas.microsoft.com/office/drawing/2014/main" id="{44C84541-D2DC-1B91-2DB4-8F630D2D77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070724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55144C-A6EC-DAC1-C37E-B5C69F0F272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78F77B7-D7B1-8AAF-68F2-064594F95C7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4474AF9-AEFD-8E50-1529-EF7FDDC9C01B}"/>
              </a:ext>
            </a:extLst>
          </p:cNvPr>
          <p:cNvSpPr txBox="1"/>
          <p:nvPr/>
        </p:nvSpPr>
        <p:spPr>
          <a:xfrm>
            <a:off x="2346765" y="64954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مكونات إنتاج المحتوى في العلاقات العامة	</a:t>
            </a:r>
          </a:p>
        </p:txBody>
      </p:sp>
      <p:sp>
        <p:nvSpPr>
          <p:cNvPr id="5" name="Rectangle 4">
            <a:extLst>
              <a:ext uri="{FF2B5EF4-FFF2-40B4-BE49-F238E27FC236}">
                <a16:creationId xmlns:a16="http://schemas.microsoft.com/office/drawing/2014/main" id="{6CDF066F-BF99-086C-F90F-5E2FFCDA0BF6}"/>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9F2679-BB44-C043-4D83-2D6DF331309C}"/>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602FEF5-861F-30DB-0D7E-4B1112F8C7BD}"/>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9A9390EC-64C0-3A11-0F7A-5CCE44BCD716}"/>
              </a:ext>
            </a:extLst>
          </p:cNvPr>
          <p:cNvSpPr txBox="1"/>
          <p:nvPr/>
        </p:nvSpPr>
        <p:spPr>
          <a:xfrm>
            <a:off x="1040967" y="1919593"/>
            <a:ext cx="10110065" cy="4159537"/>
          </a:xfrm>
          <a:prstGeom prst="rect">
            <a:avLst/>
          </a:prstGeom>
          <a:noFill/>
        </p:spPr>
        <p:txBody>
          <a:bodyPr wrap="square" rtlCol="0">
            <a:spAutoFit/>
          </a:bodyPr>
          <a:lstStyle/>
          <a:p>
            <a:pPr algn="just" rtl="1">
              <a:lnSpc>
                <a:spcPct val="150000"/>
              </a:lnSpc>
            </a:pPr>
            <a:r>
              <a:rPr lang="ar-EG" b="1" dirty="0">
                <a:solidFill>
                  <a:srgbClr val="4472C4"/>
                </a:solidFill>
                <a:latin typeface="Alexandria" pitchFamily="2" charset="-78"/>
                <a:cs typeface="Alexandria" pitchFamily="2" charset="-78"/>
              </a:rPr>
              <a:t>ثالثا: إنشاء المحتوى</a:t>
            </a:r>
          </a:p>
          <a:p>
            <a:pPr algn="just" rtl="1">
              <a:lnSpc>
                <a:spcPct val="150000"/>
              </a:lnSpc>
            </a:pPr>
            <a:r>
              <a:rPr lang="ar-EG" sz="1600" dirty="0">
                <a:latin typeface="Alexandria" pitchFamily="2" charset="-78"/>
                <a:cs typeface="Alexandria" pitchFamily="2" charset="-78"/>
              </a:rPr>
              <a:t>بعد وضع استراتيجية المحتوى، يجب إنشاء المحتوى وفقًا لمتطلباتها. يجب أن يكون المحتوى متنوعًا وجذابًا ويحتوي على معلومات مفيدة ومثيرة للاهتمام للجمهور المستهدف.</a:t>
            </a:r>
          </a:p>
          <a:p>
            <a:pPr algn="just" rtl="1">
              <a:lnSpc>
                <a:spcPct val="150000"/>
              </a:lnSpc>
            </a:pPr>
            <a:r>
              <a:rPr lang="ar-EG" sz="1600" b="1" dirty="0">
                <a:solidFill>
                  <a:srgbClr val="4472C4"/>
                </a:solidFill>
                <a:latin typeface="Alexandria" pitchFamily="2" charset="-78"/>
                <a:cs typeface="Alexandria" pitchFamily="2" charset="-78"/>
              </a:rPr>
              <a:t>أساسيات كتابة المحتوى </a:t>
            </a:r>
          </a:p>
          <a:p>
            <a:pPr algn="just" rtl="1">
              <a:lnSpc>
                <a:spcPct val="150000"/>
              </a:lnSpc>
            </a:pPr>
            <a:r>
              <a:rPr lang="ar-EG" sz="1600" dirty="0">
                <a:latin typeface="Alexandria" pitchFamily="2" charset="-78"/>
                <a:cs typeface="Alexandria" pitchFamily="2" charset="-78"/>
              </a:rPr>
              <a:t>يتكون المنشور من 5 عناصر أساسية وهم: </a:t>
            </a:r>
          </a:p>
          <a:p>
            <a:pPr algn="just" rtl="1">
              <a:lnSpc>
                <a:spcPct val="150000"/>
              </a:lnSpc>
            </a:pPr>
            <a:r>
              <a:rPr lang="ar-EG" sz="1600" dirty="0">
                <a:latin typeface="Alexandria" pitchFamily="2" charset="-78"/>
                <a:cs typeface="Alexandria" pitchFamily="2" charset="-78"/>
              </a:rPr>
              <a:t>العنوان </a:t>
            </a:r>
          </a:p>
          <a:p>
            <a:pPr algn="just" rtl="1">
              <a:lnSpc>
                <a:spcPct val="150000"/>
              </a:lnSpc>
            </a:pPr>
            <a:r>
              <a:rPr lang="ar-EG" sz="1600" dirty="0">
                <a:latin typeface="Alexandria" pitchFamily="2" charset="-78"/>
                <a:cs typeface="Alexandria" pitchFamily="2" charset="-78"/>
              </a:rPr>
              <a:t>المقدمة </a:t>
            </a:r>
          </a:p>
          <a:p>
            <a:pPr algn="just" rtl="1">
              <a:lnSpc>
                <a:spcPct val="150000"/>
              </a:lnSpc>
            </a:pPr>
            <a:r>
              <a:rPr lang="ar-EG" sz="1600" dirty="0">
                <a:latin typeface="Alexandria" pitchFamily="2" charset="-78"/>
                <a:cs typeface="Alexandria" pitchFamily="2" charset="-78"/>
              </a:rPr>
              <a:t>الهيكل </a:t>
            </a:r>
          </a:p>
          <a:p>
            <a:pPr algn="just" rtl="1">
              <a:lnSpc>
                <a:spcPct val="150000"/>
              </a:lnSpc>
            </a:pPr>
            <a:r>
              <a:rPr lang="ar-EG" sz="1600" dirty="0">
                <a:latin typeface="Alexandria" pitchFamily="2" charset="-78"/>
                <a:cs typeface="Alexandria" pitchFamily="2" charset="-78"/>
              </a:rPr>
              <a:t>الخاتمة </a:t>
            </a:r>
          </a:p>
          <a:p>
            <a:pPr algn="just" rtl="1">
              <a:lnSpc>
                <a:spcPct val="150000"/>
              </a:lnSpc>
            </a:pPr>
            <a:r>
              <a:rPr lang="ar-EG" sz="1600" dirty="0">
                <a:latin typeface="Alexandria" pitchFamily="2" charset="-78"/>
                <a:cs typeface="Alexandria" pitchFamily="2" charset="-78"/>
              </a:rPr>
              <a:t>ال</a:t>
            </a:r>
            <a:r>
              <a:rPr lang="en-US" sz="1600" dirty="0">
                <a:latin typeface="Alexandria" pitchFamily="2" charset="-78"/>
                <a:cs typeface="Alexandria" pitchFamily="2" charset="-78"/>
              </a:rPr>
              <a:t>CTA </a:t>
            </a:r>
          </a:p>
          <a:p>
            <a:pPr algn="ctr" rtl="1">
              <a:lnSpc>
                <a:spcPct val="150000"/>
              </a:lnSpc>
            </a:pPr>
            <a:r>
              <a:rPr lang="ar-EG" sz="1600" b="1" dirty="0">
                <a:solidFill>
                  <a:srgbClr val="FF0000"/>
                </a:solidFill>
                <a:latin typeface="Alexandria" pitchFamily="2" charset="-78"/>
                <a:cs typeface="Alexandria" pitchFamily="2" charset="-78"/>
              </a:rPr>
              <a:t>وفيما يلي شرح كل عنصر بالتفصيل</a:t>
            </a:r>
          </a:p>
        </p:txBody>
      </p:sp>
      <p:pic>
        <p:nvPicPr>
          <p:cNvPr id="7" name="Graphic 21">
            <a:extLst>
              <a:ext uri="{FF2B5EF4-FFF2-40B4-BE49-F238E27FC236}">
                <a16:creationId xmlns:a16="http://schemas.microsoft.com/office/drawing/2014/main" id="{E0A441AC-17B0-1B30-7D05-8CCD947D95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851077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2F2268-BD19-86C6-E52D-5C44F39FDC1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AE8DB8A-F5C1-9F68-3863-3868F783AD7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36C4338-08B9-C0D4-6D8B-FC1FE75DAE82}"/>
              </a:ext>
            </a:extLst>
          </p:cNvPr>
          <p:cNvSpPr txBox="1"/>
          <p:nvPr/>
        </p:nvSpPr>
        <p:spPr>
          <a:xfrm>
            <a:off x="2346765" y="64954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مكونات إنتاج المحتوى في العلاقات العامة	</a:t>
            </a:r>
          </a:p>
        </p:txBody>
      </p:sp>
      <p:sp>
        <p:nvSpPr>
          <p:cNvPr id="5" name="Rectangle 4">
            <a:extLst>
              <a:ext uri="{FF2B5EF4-FFF2-40B4-BE49-F238E27FC236}">
                <a16:creationId xmlns:a16="http://schemas.microsoft.com/office/drawing/2014/main" id="{73719C43-5006-18AB-0055-5F2D3B846895}"/>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62F6712-C1DC-7416-AE6B-BDBFB257B60C}"/>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26C9BE-9490-6B49-94CD-F8FD130F3413}"/>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4ACC8FC-AB55-A031-2239-5B34E5ADBAF4}"/>
              </a:ext>
            </a:extLst>
          </p:cNvPr>
          <p:cNvSpPr txBox="1"/>
          <p:nvPr/>
        </p:nvSpPr>
        <p:spPr>
          <a:xfrm>
            <a:off x="1040967" y="1919593"/>
            <a:ext cx="10110065" cy="3420873"/>
          </a:xfrm>
          <a:prstGeom prst="rect">
            <a:avLst/>
          </a:prstGeom>
          <a:noFill/>
        </p:spPr>
        <p:txBody>
          <a:bodyPr wrap="square" rtlCol="0">
            <a:spAutoFit/>
          </a:bodyPr>
          <a:lstStyle/>
          <a:p>
            <a:pPr algn="just" rtl="1">
              <a:lnSpc>
                <a:spcPct val="150000"/>
              </a:lnSpc>
            </a:pPr>
            <a:r>
              <a:rPr lang="ar-EG" b="1" dirty="0">
                <a:solidFill>
                  <a:srgbClr val="4472C4"/>
                </a:solidFill>
                <a:latin typeface="Alexandria" pitchFamily="2" charset="-78"/>
                <a:cs typeface="Alexandria" pitchFamily="2" charset="-78"/>
              </a:rPr>
              <a:t>العنوان </a:t>
            </a:r>
          </a:p>
          <a:p>
            <a:pPr algn="just" rtl="1">
              <a:lnSpc>
                <a:spcPct val="150000"/>
              </a:lnSpc>
            </a:pPr>
            <a:r>
              <a:rPr lang="ar-EG" sz="1600" dirty="0">
                <a:latin typeface="Alexandria" pitchFamily="2" charset="-78"/>
                <a:cs typeface="Alexandria" pitchFamily="2" charset="-78"/>
              </a:rPr>
              <a:t>العنوان هو أول شيء يقع عليه عين القارئ لذلك يجب أن يكون عنوانك خطاف يخطف نظرك جمهورك </a:t>
            </a:r>
          </a:p>
          <a:p>
            <a:pPr algn="just" rtl="1">
              <a:lnSpc>
                <a:spcPct val="150000"/>
              </a:lnSpc>
            </a:pPr>
            <a:r>
              <a:rPr lang="ar-EG" sz="1600" dirty="0">
                <a:latin typeface="Alexandria" pitchFamily="2" charset="-78"/>
                <a:cs typeface="Alexandria" pitchFamily="2" charset="-78"/>
              </a:rPr>
              <a:t>فمثلا يمكن أن تستخدم: </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سؤال مثير للاهتمام </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إحصائية صادمة </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قصة ملفتة </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جملة مؤثرة </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أرقام في بداية العنوان </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كلمات مثل ( أفضل _ دليل _ أسرار _ تجربتي _ خطوات ) </a:t>
            </a:r>
          </a:p>
        </p:txBody>
      </p:sp>
      <p:pic>
        <p:nvPicPr>
          <p:cNvPr id="7" name="Graphic 21">
            <a:extLst>
              <a:ext uri="{FF2B5EF4-FFF2-40B4-BE49-F238E27FC236}">
                <a16:creationId xmlns:a16="http://schemas.microsoft.com/office/drawing/2014/main" id="{B46B858E-1689-56CE-C99D-2D1A81967D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568511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0143CC-02F5-2FE7-D35F-7C24C8BAA4C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1DED340-D60A-41CD-7142-E5B9DFC89AC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76593BA-CD65-B09F-8E6A-FD9C8812248C}"/>
              </a:ext>
            </a:extLst>
          </p:cNvPr>
          <p:cNvSpPr txBox="1"/>
          <p:nvPr/>
        </p:nvSpPr>
        <p:spPr>
          <a:xfrm>
            <a:off x="2346765" y="64954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مكونات إنتاج المحتوى في العلاقات العامة	</a:t>
            </a:r>
          </a:p>
        </p:txBody>
      </p:sp>
      <p:sp>
        <p:nvSpPr>
          <p:cNvPr id="5" name="Rectangle 4">
            <a:extLst>
              <a:ext uri="{FF2B5EF4-FFF2-40B4-BE49-F238E27FC236}">
                <a16:creationId xmlns:a16="http://schemas.microsoft.com/office/drawing/2014/main" id="{53E38F82-671D-17E1-CBD7-04F123285024}"/>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E267864-02C4-AFD2-ED69-2895C04890F0}"/>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6CCC3C4-CFC0-F704-28A2-B76DD63E8405}"/>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4B552920-B74C-E257-A8A0-265E1A788B9A}"/>
              </a:ext>
            </a:extLst>
          </p:cNvPr>
          <p:cNvSpPr txBox="1"/>
          <p:nvPr/>
        </p:nvSpPr>
        <p:spPr>
          <a:xfrm>
            <a:off x="762000" y="1685495"/>
            <a:ext cx="10470649" cy="4205703"/>
          </a:xfrm>
          <a:prstGeom prst="rect">
            <a:avLst/>
          </a:prstGeom>
          <a:noFill/>
        </p:spPr>
        <p:txBody>
          <a:bodyPr wrap="square" rtlCol="0">
            <a:spAutoFit/>
          </a:bodyPr>
          <a:lstStyle/>
          <a:p>
            <a:pPr algn="just" rtl="1">
              <a:lnSpc>
                <a:spcPct val="150000"/>
              </a:lnSpc>
            </a:pPr>
            <a:r>
              <a:rPr lang="ar-EG" b="1" dirty="0">
                <a:solidFill>
                  <a:srgbClr val="4472C4"/>
                </a:solidFill>
                <a:latin typeface="Alexandria" pitchFamily="2" charset="-78"/>
                <a:cs typeface="Alexandria" pitchFamily="2" charset="-78"/>
              </a:rPr>
              <a:t>المقدمة </a:t>
            </a:r>
          </a:p>
          <a:p>
            <a:pPr algn="just" rtl="1">
              <a:lnSpc>
                <a:spcPct val="150000"/>
              </a:lnSpc>
            </a:pPr>
            <a:r>
              <a:rPr lang="ar-EG" sz="1600" dirty="0">
                <a:latin typeface="Alexandria" pitchFamily="2" charset="-78"/>
                <a:cs typeface="Alexandria" pitchFamily="2" charset="-78"/>
              </a:rPr>
              <a:t>المقدمة هي أول شيء يظهر بعد العنوان وهي المسؤولة عن هل القارئ سيكمل المنشور بعد أن خطفه العنوان أم لا لذلك اتبع فيها نظام التشويق عن طريق أن تعطي للقارئ نبذة بسيطة عن الإفادة التي ستقدمها له أو عن المشكلة التي ستساعده على حلها أو على إجابة السؤال الذي وضعته في العنوان ومن المفضل أن تجعل المقدمة قصيرة ومختصرة حتى لا يمل منك القارئ ويشعر بالملل وحتى يتجه للخطوة التالية وهي الهيكل .</a:t>
            </a:r>
          </a:p>
          <a:p>
            <a:pPr algn="just" rtl="1">
              <a:lnSpc>
                <a:spcPct val="150000"/>
              </a:lnSpc>
            </a:pPr>
            <a:r>
              <a:rPr lang="ar-EG" b="1" dirty="0">
                <a:solidFill>
                  <a:srgbClr val="4472C4"/>
                </a:solidFill>
                <a:latin typeface="Alexandria" pitchFamily="2" charset="-78"/>
                <a:cs typeface="Alexandria" pitchFamily="2" charset="-78"/>
              </a:rPr>
              <a:t>الهيكل </a:t>
            </a:r>
          </a:p>
          <a:p>
            <a:pPr algn="just" rtl="1">
              <a:lnSpc>
                <a:spcPct val="150000"/>
              </a:lnSpc>
            </a:pPr>
            <a:r>
              <a:rPr lang="ar-EG" sz="1600" dirty="0">
                <a:latin typeface="Alexandria" pitchFamily="2" charset="-78"/>
                <a:cs typeface="Alexandria" pitchFamily="2" charset="-78"/>
              </a:rPr>
              <a:t>هيكل المنشور يحتوي على الجزء الأكبر من المعلومات وبسبب أن حجمه يكون كبير يقع معظم كتاب المحتوى في خطأ وهو التكدس فتجد المنشور به معلومات قيمة، ولكن مكتوبة بشكل مرعب وهو سرد المعلومات كلها في قطعة واحدة دون تقسيم أو وضع مسافات مما يدفع القارئ لمغادرة المنشور لذلك عليك بإتباع بعض الخطوات لتجنب ذلك: </a:t>
            </a:r>
          </a:p>
          <a:p>
            <a:pPr algn="just" rtl="1">
              <a:lnSpc>
                <a:spcPct val="150000"/>
              </a:lnSpc>
            </a:pPr>
            <a:r>
              <a:rPr lang="ar-EG" sz="1600" dirty="0">
                <a:latin typeface="Alexandria" pitchFamily="2" charset="-78"/>
                <a:cs typeface="Alexandria" pitchFamily="2" charset="-78"/>
              </a:rPr>
              <a:t> (تحدث عن نقطة واحدة في كل فقرة - أترك سطر أو سطرين بين كل فقرة والأخرى- استخدم أدلة واضحة موجزة). </a:t>
            </a:r>
          </a:p>
        </p:txBody>
      </p:sp>
      <p:pic>
        <p:nvPicPr>
          <p:cNvPr id="7" name="Graphic 21">
            <a:extLst>
              <a:ext uri="{FF2B5EF4-FFF2-40B4-BE49-F238E27FC236}">
                <a16:creationId xmlns:a16="http://schemas.microsoft.com/office/drawing/2014/main" id="{31702094-0DF9-2470-83E3-17DD8E1ADD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455090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ED805F-786E-C743-5E89-209D058F5AD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7256FBA-B7B0-24CC-C050-1939987C1C1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FEA5A6C-1020-31A1-ACD6-F16DE228ABEF}"/>
              </a:ext>
            </a:extLst>
          </p:cNvPr>
          <p:cNvSpPr txBox="1"/>
          <p:nvPr/>
        </p:nvSpPr>
        <p:spPr>
          <a:xfrm>
            <a:off x="2346765" y="64954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مكونات إنتاج المحتوى في العلاقات العامة	</a:t>
            </a:r>
          </a:p>
        </p:txBody>
      </p:sp>
      <p:sp>
        <p:nvSpPr>
          <p:cNvPr id="5" name="Rectangle 4">
            <a:extLst>
              <a:ext uri="{FF2B5EF4-FFF2-40B4-BE49-F238E27FC236}">
                <a16:creationId xmlns:a16="http://schemas.microsoft.com/office/drawing/2014/main" id="{DAEE3F34-831B-D156-8D65-3F3066CC9385}"/>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346C9B5-C32E-870D-2532-B8EB3862FD47}"/>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FA6928D-B5B1-D127-81BB-2D2C410E7872}"/>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AC447E8-398A-F238-5B6C-A410FB238C69}"/>
              </a:ext>
            </a:extLst>
          </p:cNvPr>
          <p:cNvSpPr txBox="1"/>
          <p:nvPr/>
        </p:nvSpPr>
        <p:spPr>
          <a:xfrm>
            <a:off x="762000" y="1685495"/>
            <a:ext cx="10470649" cy="3097707"/>
          </a:xfrm>
          <a:prstGeom prst="rect">
            <a:avLst/>
          </a:prstGeom>
          <a:noFill/>
        </p:spPr>
        <p:txBody>
          <a:bodyPr wrap="square" rtlCol="0">
            <a:spAutoFit/>
          </a:bodyPr>
          <a:lstStyle/>
          <a:p>
            <a:pPr algn="just" rtl="1">
              <a:lnSpc>
                <a:spcPct val="150000"/>
              </a:lnSpc>
            </a:pPr>
            <a:r>
              <a:rPr lang="ar-EG" b="1" dirty="0">
                <a:solidFill>
                  <a:srgbClr val="4472C4"/>
                </a:solidFill>
                <a:latin typeface="Alexandria" pitchFamily="2" charset="-78"/>
                <a:cs typeface="Alexandria" pitchFamily="2" charset="-78"/>
              </a:rPr>
              <a:t>الخاتمة</a:t>
            </a:r>
            <a:r>
              <a:rPr lang="ar-EG" sz="1600" dirty="0">
                <a:latin typeface="Alexandria" pitchFamily="2" charset="-78"/>
                <a:cs typeface="Alexandria" pitchFamily="2" charset="-78"/>
              </a:rPr>
              <a:t> </a:t>
            </a:r>
          </a:p>
          <a:p>
            <a:pPr algn="just" rtl="1">
              <a:lnSpc>
                <a:spcPct val="150000"/>
              </a:lnSpc>
            </a:pPr>
            <a:r>
              <a:rPr lang="ar-EG" sz="1600" dirty="0">
                <a:latin typeface="Alexandria" pitchFamily="2" charset="-78"/>
                <a:cs typeface="Alexandria" pitchFamily="2" charset="-78"/>
              </a:rPr>
              <a:t>هذه الفقرة من الفقرات المفضلة لدي لأنك فيها تعطي ملخص بسيط للمعلومات التي قدمتها للجمهور وتسلط الضوء على الإفادة التي يجب أن يكون حصل عليها القارئ من منشورك. </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b="1" dirty="0">
                <a:solidFill>
                  <a:srgbClr val="4472C4"/>
                </a:solidFill>
                <a:latin typeface="Alexandria" pitchFamily="2" charset="-78"/>
                <a:cs typeface="Alexandria" pitchFamily="2" charset="-78"/>
              </a:rPr>
              <a:t>ال</a:t>
            </a:r>
            <a:r>
              <a:rPr lang="en-US" b="1" dirty="0">
                <a:solidFill>
                  <a:srgbClr val="4472C4"/>
                </a:solidFill>
                <a:latin typeface="Alexandria" pitchFamily="2" charset="-78"/>
                <a:cs typeface="Alexandria" pitchFamily="2" charset="-78"/>
              </a:rPr>
              <a:t>CTA </a:t>
            </a:r>
          </a:p>
          <a:p>
            <a:pPr algn="just" rtl="1">
              <a:lnSpc>
                <a:spcPct val="150000"/>
              </a:lnSpc>
            </a:pPr>
            <a:r>
              <a:rPr lang="ar-EG" sz="1600" dirty="0">
                <a:latin typeface="Alexandria" pitchFamily="2" charset="-78"/>
                <a:cs typeface="Alexandria" pitchFamily="2" charset="-78"/>
              </a:rPr>
              <a:t>هو الطلب الذي تطلبه من جمهورك في نهاية المنشور فمثلا تطلب منه أن يكتب لك وجهة نظره في التعليقات أو أن يشاركه مع أصدقائه أو أن يرسل لك رسالة على الخاص.</a:t>
            </a:r>
          </a:p>
          <a:p>
            <a:pPr algn="just" rtl="1">
              <a:lnSpc>
                <a:spcPct val="150000"/>
              </a:lnSpc>
            </a:pPr>
            <a:r>
              <a:rPr lang="ar-EG" sz="1600" dirty="0">
                <a:latin typeface="Alexandria" pitchFamily="2" charset="-78"/>
                <a:cs typeface="Alexandria" pitchFamily="2" charset="-78"/>
              </a:rPr>
              <a:t>ولكن تأكد من طلب شيء واحد فقط من الجمهور.</a:t>
            </a:r>
          </a:p>
        </p:txBody>
      </p:sp>
      <p:pic>
        <p:nvPicPr>
          <p:cNvPr id="7" name="Graphic 21">
            <a:extLst>
              <a:ext uri="{FF2B5EF4-FFF2-40B4-BE49-F238E27FC236}">
                <a16:creationId xmlns:a16="http://schemas.microsoft.com/office/drawing/2014/main" id="{6BF5B9BD-E3F5-BBF8-E932-FC5B3AB18D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511700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D7F1AE-5445-77DA-7BB5-297A2404B1F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DED8CAB-EAA4-E79C-9224-C5C309A7567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688DAD0-B56F-6F3A-A09C-B0ECC8DF962A}"/>
              </a:ext>
            </a:extLst>
          </p:cNvPr>
          <p:cNvSpPr txBox="1"/>
          <p:nvPr/>
        </p:nvSpPr>
        <p:spPr>
          <a:xfrm>
            <a:off x="2346765" y="64954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مكونات إنتاج المحتوى في العلاقات العامة	</a:t>
            </a:r>
          </a:p>
        </p:txBody>
      </p:sp>
      <p:sp>
        <p:nvSpPr>
          <p:cNvPr id="5" name="Rectangle 4">
            <a:extLst>
              <a:ext uri="{FF2B5EF4-FFF2-40B4-BE49-F238E27FC236}">
                <a16:creationId xmlns:a16="http://schemas.microsoft.com/office/drawing/2014/main" id="{33FE9AA5-2640-7BE6-BF73-CF7CC8F2E7F3}"/>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30C0E2D-C4BB-8497-9476-2279648F18F7}"/>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5AE56A7-0C9E-89ED-3EDD-70879289A2B1}"/>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3D34CC4D-06DE-7080-8505-0DD3EB63563F}"/>
              </a:ext>
            </a:extLst>
          </p:cNvPr>
          <p:cNvSpPr txBox="1"/>
          <p:nvPr/>
        </p:nvSpPr>
        <p:spPr>
          <a:xfrm>
            <a:off x="762000" y="1685495"/>
            <a:ext cx="10470649" cy="3051541"/>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 </a:t>
            </a:r>
            <a:r>
              <a:rPr lang="ar-EG" b="1" dirty="0">
                <a:solidFill>
                  <a:srgbClr val="4472C4"/>
                </a:solidFill>
                <a:latin typeface="Alexandria" pitchFamily="2" charset="-78"/>
                <a:cs typeface="Alexandria" pitchFamily="2" charset="-78"/>
              </a:rPr>
              <a:t>ما هي اللغة المستخدمة عند كتابة المحتوى؟ </a:t>
            </a:r>
          </a:p>
          <a:p>
            <a:pPr algn="just" rtl="1">
              <a:lnSpc>
                <a:spcPct val="150000"/>
              </a:lnSpc>
            </a:pPr>
            <a:r>
              <a:rPr lang="ar-EG" sz="1600" dirty="0">
                <a:latin typeface="Alexandria" pitchFamily="2" charset="-78"/>
                <a:cs typeface="Alexandria" pitchFamily="2" charset="-78"/>
              </a:rPr>
              <a:t>تنقسم مستويات اللغة العربية إلى  مستويات وهم: </a:t>
            </a:r>
          </a:p>
          <a:p>
            <a:pPr algn="just" rtl="1">
              <a:lnSpc>
                <a:spcPct val="150000"/>
              </a:lnSpc>
            </a:pPr>
            <a:r>
              <a:rPr lang="ar-EG" sz="1600" dirty="0">
                <a:latin typeface="Alexandria" pitchFamily="2" charset="-78"/>
                <a:cs typeface="Alexandria" pitchFamily="2" charset="-78"/>
              </a:rPr>
              <a:t>1_ فصحى التراث: الذي يستخدمها علماء اللغة </a:t>
            </a:r>
          </a:p>
          <a:p>
            <a:pPr algn="just" rtl="1">
              <a:lnSpc>
                <a:spcPct val="150000"/>
              </a:lnSpc>
            </a:pPr>
            <a:r>
              <a:rPr lang="ar-EG" sz="1600" dirty="0">
                <a:latin typeface="Alexandria" pitchFamily="2" charset="-78"/>
                <a:cs typeface="Alexandria" pitchFamily="2" charset="-78"/>
              </a:rPr>
              <a:t>2_ فصحى العصر: اللغة المستخدمة في المواقع الإخبارية والمجالات الثقافية</a:t>
            </a:r>
          </a:p>
          <a:p>
            <a:pPr algn="just" rtl="1">
              <a:lnSpc>
                <a:spcPct val="150000"/>
              </a:lnSpc>
            </a:pPr>
            <a:r>
              <a:rPr lang="ar-EG" sz="1600" dirty="0">
                <a:latin typeface="Alexandria" pitchFamily="2" charset="-78"/>
                <a:cs typeface="Alexandria" pitchFamily="2" charset="-78"/>
              </a:rPr>
              <a:t>3_ عامية المثقفين: تستخدم في البرامج والنقاشات </a:t>
            </a:r>
          </a:p>
          <a:p>
            <a:pPr algn="just" rtl="1">
              <a:lnSpc>
                <a:spcPct val="150000"/>
              </a:lnSpc>
            </a:pPr>
            <a:r>
              <a:rPr lang="ar-EG" sz="1600" dirty="0">
                <a:latin typeface="Alexandria" pitchFamily="2" charset="-78"/>
                <a:cs typeface="Alexandria" pitchFamily="2" charset="-78"/>
              </a:rPr>
              <a:t>4_ عامية المتنورين: يستخدمها عامة الناس </a:t>
            </a:r>
          </a:p>
          <a:p>
            <a:pPr algn="just" rtl="1">
              <a:lnSpc>
                <a:spcPct val="150000"/>
              </a:lnSpc>
            </a:pPr>
            <a:r>
              <a:rPr lang="ar-EG" sz="1600" dirty="0">
                <a:latin typeface="Alexandria" pitchFamily="2" charset="-78"/>
                <a:cs typeface="Alexandria" pitchFamily="2" charset="-78"/>
              </a:rPr>
              <a:t>5_ عامية الأميين: اللغة العامة في المناطق الشعبية </a:t>
            </a:r>
          </a:p>
          <a:p>
            <a:pPr algn="just" rtl="1">
              <a:lnSpc>
                <a:spcPct val="150000"/>
              </a:lnSpc>
            </a:pPr>
            <a:endParaRPr lang="ar-EG" sz="1600" dirty="0">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F415A559-4514-E022-6AA3-2C5A07E47F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389069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3CDD7F-AC99-8EAB-D22F-874425E4299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EDC44B5-04A8-9A8D-02CC-2BB1418C7AE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25337F5-B898-000B-602A-906254709992}"/>
              </a:ext>
            </a:extLst>
          </p:cNvPr>
          <p:cNvSpPr txBox="1"/>
          <p:nvPr/>
        </p:nvSpPr>
        <p:spPr>
          <a:xfrm>
            <a:off x="2346765" y="64954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مكونات إنتاج المحتوى في العلاقات العامة	</a:t>
            </a:r>
          </a:p>
        </p:txBody>
      </p:sp>
      <p:sp>
        <p:nvSpPr>
          <p:cNvPr id="5" name="Rectangle 4">
            <a:extLst>
              <a:ext uri="{FF2B5EF4-FFF2-40B4-BE49-F238E27FC236}">
                <a16:creationId xmlns:a16="http://schemas.microsoft.com/office/drawing/2014/main" id="{C4AEECA9-FCB0-C03A-AB3C-3893C1BD84AF}"/>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6BE52B0-5599-5F63-6824-C0975E92D83D}"/>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8F54306-A124-8640-0DB1-7D1DD5B8588A}"/>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E268E6F5-5FE8-945A-5339-D03D7D7C8D97}"/>
              </a:ext>
            </a:extLst>
          </p:cNvPr>
          <p:cNvSpPr txBox="1"/>
          <p:nvPr/>
        </p:nvSpPr>
        <p:spPr>
          <a:xfrm>
            <a:off x="1040967" y="1919593"/>
            <a:ext cx="10110065" cy="4113370"/>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رابعا: تنسيق المحتوى</a:t>
            </a:r>
          </a:p>
          <a:p>
            <a:pPr algn="just" rtl="1">
              <a:lnSpc>
                <a:spcPct val="150000"/>
              </a:lnSpc>
            </a:pPr>
            <a:r>
              <a:rPr lang="ar-EG" sz="1600" dirty="0">
                <a:latin typeface="Alexandria" pitchFamily="2" charset="-78"/>
                <a:cs typeface="Alexandria" pitchFamily="2" charset="-78"/>
              </a:rPr>
              <a:t>يجب أيضًا الاهتمام بتنسيق المحتوى ليتناسب مع وسائط الاتصال المختلفة. من المهم استخدام الألوان والصور والخطوط والرموز بشكل متناسق لخلق تجربة مؤثرة للمستخدم وتعزيز التفاعل مع المحتوى.</a:t>
            </a:r>
          </a:p>
          <a:p>
            <a:pPr algn="just" rtl="1">
              <a:lnSpc>
                <a:spcPct val="150000"/>
              </a:lnSpc>
            </a:pPr>
            <a:r>
              <a:rPr lang="ar-EG" sz="1600" dirty="0">
                <a:latin typeface="Alexandria" pitchFamily="2" charset="-78"/>
                <a:cs typeface="Alexandria" pitchFamily="2" charset="-78"/>
              </a:rPr>
              <a:t>ويشير "تنسيق المحتوى" إلى ترتيب وتنظيم النصوص والوسائط في المحتوى بطريقة تجعله سهل القراءة والفهم للمستخدمين. يتضمن التنسيق استخدام عناوين واضحة، وتقسيم النص إلى فقرات قصيرة، وإضافة عناصر مرئية كالقوائم النقطية أو الصور والجداول لتوضيح المعلومات وتسهيل التنقل. يساهم التنسيق الجيد في جذب انتباه القارئ، ويعزز تجربة المستخدم، مما يساهم في تحقيق أهداف المحتوى الإعلاني أو التعليمي أو الترويجي بفعالية.</a:t>
            </a:r>
          </a:p>
          <a:p>
            <a:pPr algn="just" rtl="1">
              <a:lnSpc>
                <a:spcPct val="150000"/>
              </a:lnSpc>
            </a:pPr>
            <a:r>
              <a:rPr lang="ar-EG" sz="1600" dirty="0">
                <a:latin typeface="Alexandria" pitchFamily="2" charset="-78"/>
                <a:cs typeface="Alexandria" pitchFamily="2" charset="-78"/>
              </a:rPr>
              <a:t>ويعد تنسيق المحتوى ضروريًا لمساعدة القارئ في استيعاب الأفكار الأساسية، مما يزيد من وضوح الرسالة الموجهة ويشجع القارئ على التفاعل مع المحتوى.</a:t>
            </a:r>
          </a:p>
          <a:p>
            <a:pPr algn="just" rtl="1">
              <a:lnSpc>
                <a:spcPct val="150000"/>
              </a:lnSpc>
            </a:pPr>
            <a:endParaRPr lang="ar-EG" sz="1600" dirty="0">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D7A494CD-9945-EF96-1EC3-6979C0FF83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653411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E3FC20-9C3C-FA23-C5D1-9EE05A798C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478CB8F-85B1-5193-77CC-CB715E8A3F9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B502607-6DA4-20D1-90B1-DDD22273FA38}"/>
              </a:ext>
            </a:extLst>
          </p:cNvPr>
          <p:cNvSpPr txBox="1"/>
          <p:nvPr/>
        </p:nvSpPr>
        <p:spPr>
          <a:xfrm>
            <a:off x="2346765" y="64954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مكونات إنتاج المحتوى في العلاقات العامة	</a:t>
            </a:r>
          </a:p>
        </p:txBody>
      </p:sp>
      <p:sp>
        <p:nvSpPr>
          <p:cNvPr id="5" name="Rectangle 4">
            <a:extLst>
              <a:ext uri="{FF2B5EF4-FFF2-40B4-BE49-F238E27FC236}">
                <a16:creationId xmlns:a16="http://schemas.microsoft.com/office/drawing/2014/main" id="{5C9BC7CA-4EE2-FDC7-56D3-BF3ED8BDB3E6}"/>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C48008D-5CDA-0B99-C393-7A4850A6C76C}"/>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117674A-050F-0826-F32E-EACE3A4D58C9}"/>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2F83B09C-CBC5-F0AA-69BD-DC8F9BFB72B4}"/>
              </a:ext>
            </a:extLst>
          </p:cNvPr>
          <p:cNvSpPr txBox="1"/>
          <p:nvPr/>
        </p:nvSpPr>
        <p:spPr>
          <a:xfrm>
            <a:off x="617280" y="1919593"/>
            <a:ext cx="10696987" cy="3744038"/>
          </a:xfrm>
          <a:prstGeom prst="rect">
            <a:avLst/>
          </a:prstGeom>
          <a:noFill/>
        </p:spPr>
        <p:txBody>
          <a:bodyPr wrap="square" rtlCol="0">
            <a:spAutoFit/>
          </a:bodyPr>
          <a:lstStyle/>
          <a:p>
            <a:pPr algn="just" rtl="1">
              <a:lnSpc>
                <a:spcPct val="150000"/>
              </a:lnSpc>
            </a:pPr>
            <a:r>
              <a:rPr lang="ar-EG" sz="1600" b="1" dirty="0">
                <a:solidFill>
                  <a:srgbClr val="4472C4"/>
                </a:solidFill>
                <a:latin typeface="Alexandria" pitchFamily="2" charset="-78"/>
                <a:cs typeface="Alexandria" pitchFamily="2" charset="-78"/>
              </a:rPr>
              <a:t>خامسا: توزيع المحتوى</a:t>
            </a:r>
          </a:p>
          <a:p>
            <a:pPr algn="just" rtl="1">
              <a:lnSpc>
                <a:spcPct val="150000"/>
              </a:lnSpc>
            </a:pPr>
            <a:r>
              <a:rPr lang="ar-EG" sz="1600" dirty="0">
                <a:latin typeface="Alexandria" pitchFamily="2" charset="-78"/>
                <a:cs typeface="Alexandria" pitchFamily="2" charset="-78"/>
              </a:rPr>
              <a:t>بعد إنشاء وتنسيق المحتوى، يتعين على فريق العلاقات العامة توزيعه بشكل فعال عبر القنوات المناسبة مثل الموقع الإلكتروني، وسائل التواصل الاجتماعي، النشرات الإخبارية، البريد الإلكتروني، وغيرها.</a:t>
            </a:r>
          </a:p>
          <a:p>
            <a:pPr algn="just" rtl="1">
              <a:lnSpc>
                <a:spcPct val="150000"/>
              </a:lnSpc>
            </a:pPr>
            <a:r>
              <a:rPr lang="ar-EG" sz="1600" b="1" dirty="0">
                <a:solidFill>
                  <a:srgbClr val="4472C4"/>
                </a:solidFill>
                <a:latin typeface="Alexandria" pitchFamily="2" charset="-78"/>
                <a:cs typeface="Alexandria" pitchFamily="2" charset="-78"/>
              </a:rPr>
              <a:t>ما هي المراحل التي يمر بها العميل مع محتواك؟    </a:t>
            </a:r>
          </a:p>
          <a:p>
            <a:pPr algn="ctr" rtl="1">
              <a:lnSpc>
                <a:spcPct val="150000"/>
              </a:lnSpc>
            </a:pPr>
            <a:r>
              <a:rPr lang="ar-EG" sz="1600" b="1" dirty="0">
                <a:solidFill>
                  <a:srgbClr val="FF0000"/>
                </a:solidFill>
                <a:latin typeface="Alexandria" pitchFamily="2" charset="-78"/>
                <a:cs typeface="Alexandria" pitchFamily="2" charset="-78"/>
              </a:rPr>
              <a:t>(مرحلة الوعي - مرحلة التقييم - مرحلة القرار )</a:t>
            </a:r>
          </a:p>
          <a:p>
            <a:pPr algn="just" rtl="1">
              <a:lnSpc>
                <a:spcPct val="150000"/>
              </a:lnSpc>
            </a:pPr>
            <a:r>
              <a:rPr lang="ar-EG" sz="1600" dirty="0">
                <a:latin typeface="Alexandria" pitchFamily="2" charset="-78"/>
                <a:cs typeface="Alexandria" pitchFamily="2" charset="-78"/>
              </a:rPr>
              <a:t>..................................................</a:t>
            </a:r>
          </a:p>
          <a:p>
            <a:pPr algn="just" rtl="1">
              <a:lnSpc>
                <a:spcPct val="150000"/>
              </a:lnSpc>
            </a:pPr>
            <a:r>
              <a:rPr lang="ar-EG" sz="1600" b="1" dirty="0">
                <a:solidFill>
                  <a:srgbClr val="4472C4"/>
                </a:solidFill>
                <a:latin typeface="Alexandria" pitchFamily="2" charset="-78"/>
                <a:cs typeface="Alexandria" pitchFamily="2" charset="-78"/>
              </a:rPr>
              <a:t>مرحلة الوعي </a:t>
            </a:r>
          </a:p>
          <a:p>
            <a:pPr algn="just" rtl="1">
              <a:lnSpc>
                <a:spcPct val="150000"/>
              </a:lnSpc>
            </a:pPr>
            <a:r>
              <a:rPr lang="ar-EG" sz="1600" dirty="0">
                <a:latin typeface="Alexandria" pitchFamily="2" charset="-78"/>
                <a:cs typeface="Alexandria" pitchFamily="2" charset="-78"/>
              </a:rPr>
              <a:t>في هذه المرحلة فأنت تخاطب شخص لا يعرف عن علامتك التجارية شيء لذلك كل ما عليك في هذه المرحلة هو تثقيف العميل بما تفعله وبما تقدمه وتبدأ في نشر محتواك بتسلسل للمعلومات من البداية حتى تأخذ العميل معك في رحلة التعلم والتعرف على ما تقدمه </a:t>
            </a:r>
          </a:p>
        </p:txBody>
      </p:sp>
      <p:pic>
        <p:nvPicPr>
          <p:cNvPr id="7" name="Graphic 21">
            <a:extLst>
              <a:ext uri="{FF2B5EF4-FFF2-40B4-BE49-F238E27FC236}">
                <a16:creationId xmlns:a16="http://schemas.microsoft.com/office/drawing/2014/main" id="{BCC0FAE6-3763-A137-1404-CEEDA87090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458561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D4A5E9-A013-FCBF-84AF-A3A5079CEF8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8A00375-E203-B23C-309B-26813AFCB5E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5C23695-91F2-FC17-7AA1-146261116017}"/>
              </a:ext>
            </a:extLst>
          </p:cNvPr>
          <p:cNvSpPr txBox="1"/>
          <p:nvPr/>
        </p:nvSpPr>
        <p:spPr>
          <a:xfrm>
            <a:off x="2346765" y="64954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مكونات إنتاج المحتوى في العلاقات العامة	</a:t>
            </a:r>
          </a:p>
        </p:txBody>
      </p:sp>
      <p:sp>
        <p:nvSpPr>
          <p:cNvPr id="5" name="Rectangle 4">
            <a:extLst>
              <a:ext uri="{FF2B5EF4-FFF2-40B4-BE49-F238E27FC236}">
                <a16:creationId xmlns:a16="http://schemas.microsoft.com/office/drawing/2014/main" id="{AD88FC69-0837-5630-BDC7-58F7C58FAEBA}"/>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A34E8C2-3253-4E2F-EBA5-BCFA1170A223}"/>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1AEAE35-8DBF-BA68-0413-3629754CE406}"/>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EB4D01BD-CA18-2909-CBBC-B416BAD63142}"/>
              </a:ext>
            </a:extLst>
          </p:cNvPr>
          <p:cNvSpPr txBox="1"/>
          <p:nvPr/>
        </p:nvSpPr>
        <p:spPr>
          <a:xfrm>
            <a:off x="617280" y="1919593"/>
            <a:ext cx="10696987" cy="3744038"/>
          </a:xfrm>
          <a:prstGeom prst="rect">
            <a:avLst/>
          </a:prstGeom>
          <a:noFill/>
        </p:spPr>
        <p:txBody>
          <a:bodyPr wrap="square" rtlCol="0">
            <a:spAutoFit/>
          </a:bodyPr>
          <a:lstStyle/>
          <a:p>
            <a:pPr algn="just" rtl="1">
              <a:lnSpc>
                <a:spcPct val="150000"/>
              </a:lnSpc>
            </a:pPr>
            <a:r>
              <a:rPr lang="ar-EG" sz="1600" b="1" dirty="0">
                <a:solidFill>
                  <a:srgbClr val="4472C4"/>
                </a:solidFill>
                <a:latin typeface="Alexandria" pitchFamily="2" charset="-78"/>
                <a:cs typeface="Alexandria" pitchFamily="2" charset="-78"/>
              </a:rPr>
              <a:t>تابع ما هي المراحل التي يمر بها العميل مع محتواك؟    </a:t>
            </a:r>
          </a:p>
          <a:p>
            <a:pPr algn="ctr" rtl="1">
              <a:lnSpc>
                <a:spcPct val="150000"/>
              </a:lnSpc>
            </a:pPr>
            <a:r>
              <a:rPr lang="ar-EG" sz="1600" b="1" dirty="0">
                <a:solidFill>
                  <a:srgbClr val="FF0000"/>
                </a:solidFill>
                <a:latin typeface="Alexandria" pitchFamily="2" charset="-78"/>
                <a:cs typeface="Alexandria" pitchFamily="2" charset="-78"/>
              </a:rPr>
              <a:t>(مرحلة الوعي - مرحلة التقييم - مرحلة القرار )</a:t>
            </a:r>
          </a:p>
          <a:p>
            <a:pPr algn="just" rtl="1">
              <a:lnSpc>
                <a:spcPct val="150000"/>
              </a:lnSpc>
            </a:pPr>
            <a:r>
              <a:rPr lang="ar-EG" sz="1600" b="1" dirty="0">
                <a:solidFill>
                  <a:srgbClr val="4472C4"/>
                </a:solidFill>
                <a:latin typeface="Alexandria" pitchFamily="2" charset="-78"/>
                <a:cs typeface="Alexandria" pitchFamily="2" charset="-78"/>
              </a:rPr>
              <a:t>مرحلة التقييم </a:t>
            </a:r>
          </a:p>
          <a:p>
            <a:pPr algn="just" rtl="1">
              <a:lnSpc>
                <a:spcPct val="150000"/>
              </a:lnSpc>
            </a:pPr>
            <a:r>
              <a:rPr lang="ar-EG" sz="1600" dirty="0">
                <a:latin typeface="Alexandria" pitchFamily="2" charset="-78"/>
                <a:cs typeface="Alexandria" pitchFamily="2" charset="-78"/>
              </a:rPr>
              <a:t>في هذه المرحلة يكون العميل قد وصل لمرحلة معينة من الوعي بعلامتك التجارية، ولكن يظل العميل غير جاهز لعملية الشراء منك لذلك في هذه المرحلة عليك أن تجعله يعرفك أكثر وأن تطور العلاقة بينكم عن طريق عمل محاضرة مجانية للعملاء المتفاعلين أو إرسال كوبون خصم أو </a:t>
            </a:r>
            <a:r>
              <a:rPr lang="ar-EG" sz="1600">
                <a:latin typeface="Alexandria" pitchFamily="2" charset="-78"/>
                <a:cs typeface="Alexandria" pitchFamily="2" charset="-78"/>
              </a:rPr>
              <a:t>ما شابه.</a:t>
            </a:r>
            <a:endParaRPr lang="ar-EG" sz="1600" dirty="0">
              <a:latin typeface="Alexandria" pitchFamily="2" charset="-78"/>
              <a:cs typeface="Alexandria" pitchFamily="2" charset="-78"/>
            </a:endParaRPr>
          </a:p>
          <a:p>
            <a:pPr algn="just" rtl="1">
              <a:lnSpc>
                <a:spcPct val="150000"/>
              </a:lnSpc>
            </a:pPr>
            <a:r>
              <a:rPr lang="ar-EG" sz="1600" b="1" dirty="0">
                <a:solidFill>
                  <a:srgbClr val="4472C4"/>
                </a:solidFill>
                <a:latin typeface="Alexandria" pitchFamily="2" charset="-78"/>
                <a:cs typeface="Alexandria" pitchFamily="2" charset="-78"/>
              </a:rPr>
              <a:t>مرحلة القرار </a:t>
            </a:r>
          </a:p>
          <a:p>
            <a:pPr algn="just" rtl="1">
              <a:lnSpc>
                <a:spcPct val="150000"/>
              </a:lnSpc>
            </a:pPr>
            <a:r>
              <a:rPr lang="ar-EG" sz="1600" dirty="0">
                <a:latin typeface="Alexandria" pitchFamily="2" charset="-78"/>
                <a:cs typeface="Alexandria" pitchFamily="2" charset="-78"/>
              </a:rPr>
              <a:t>في هذه المرحلة تتم رحلة العميل ويتحول من محتمل إلى عميل فعلي ويبدأ في التفكير في الشراء، ولكن في هذه اللحظة تواجهك مشكلة وهو أن يبدأ في المقارنة بينك وبين المنافسين ليحصل على أفضل منتج وهنا يأتي دورك في أن تظهر ميزتك التنافسية وتبرزها في منشوراتك.</a:t>
            </a:r>
          </a:p>
        </p:txBody>
      </p:sp>
      <p:pic>
        <p:nvPicPr>
          <p:cNvPr id="7" name="Graphic 21">
            <a:extLst>
              <a:ext uri="{FF2B5EF4-FFF2-40B4-BE49-F238E27FC236}">
                <a16:creationId xmlns:a16="http://schemas.microsoft.com/office/drawing/2014/main" id="{41645413-52BB-98C3-0460-44C3DAECC1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340385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0AA2CE-C0C3-E16A-2EC6-E154EFCE7F4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BFF8956-2271-F8B2-2C86-744254FC218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C130CB2-1520-55C0-9BC4-C29B2E63AF72}"/>
              </a:ext>
            </a:extLst>
          </p:cNvPr>
          <p:cNvSpPr txBox="1"/>
          <p:nvPr/>
        </p:nvSpPr>
        <p:spPr>
          <a:xfrm>
            <a:off x="2346765" y="64954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تطبيقات إنتاج المحتوى في العلاقات العامة</a:t>
            </a:r>
          </a:p>
        </p:txBody>
      </p:sp>
      <p:sp>
        <p:nvSpPr>
          <p:cNvPr id="5" name="Rectangle 4">
            <a:extLst>
              <a:ext uri="{FF2B5EF4-FFF2-40B4-BE49-F238E27FC236}">
                <a16:creationId xmlns:a16="http://schemas.microsoft.com/office/drawing/2014/main" id="{1CF3A947-258B-0D01-C5C3-2614F55D09EF}"/>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BF74BC3-AAAE-7873-F3E9-0B15D035DCCB}"/>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2B65A6D-A11F-D1AA-47D3-7AA8B3D35950}"/>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121B2FE-8CB3-F0E0-4265-F6335482B3B1}"/>
              </a:ext>
            </a:extLst>
          </p:cNvPr>
          <p:cNvSpPr txBox="1"/>
          <p:nvPr/>
        </p:nvSpPr>
        <p:spPr>
          <a:xfrm>
            <a:off x="1040967" y="1919593"/>
            <a:ext cx="10110065" cy="4205703"/>
          </a:xfrm>
          <a:prstGeom prst="rect">
            <a:avLst/>
          </a:prstGeom>
          <a:noFill/>
        </p:spPr>
        <p:txBody>
          <a:bodyPr wrap="square" rtlCol="0">
            <a:spAutoFit/>
          </a:bodyPr>
          <a:lstStyle/>
          <a:p>
            <a:pPr algn="just" rtl="1">
              <a:lnSpc>
                <a:spcPct val="150000"/>
              </a:lnSpc>
            </a:pPr>
            <a:r>
              <a:rPr lang="ar-EG" b="1" dirty="0">
                <a:solidFill>
                  <a:srgbClr val="4472C4"/>
                </a:solidFill>
                <a:latin typeface="Alexandria" pitchFamily="2" charset="-78"/>
                <a:cs typeface="Alexandria" pitchFamily="2" charset="-78"/>
              </a:rPr>
              <a:t>الشركات والمؤسسات التجارية: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إنشاء تقارير الأداء وتحليلات المركز الإعلامي لتعزيز العلامة التجارية وزيادة مستوى الوعي بالشركة.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إنتاج محتوى إعلاني لزيادة المبيعات والترويج للمنتجات أو الخدمات.</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إنتاج المحتوى الداعم للحملات التسويقية والإعلانية وتطوير المواد الإعلامية للشركة.</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b="1" dirty="0">
                <a:solidFill>
                  <a:srgbClr val="4472C4"/>
                </a:solidFill>
                <a:latin typeface="Alexandria" pitchFamily="2" charset="-78"/>
                <a:cs typeface="Alexandria" pitchFamily="2" charset="-78"/>
              </a:rPr>
              <a:t>المؤسسات الحكومية والمنظمات غير الربحية: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إنتاج المحتوى الإعلامي لتثقيف وتوعية الجمهور بالمبادرات والأنشطة والبرامج الحكومية.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توجيه الرسائل الإعلامية الهامة للمواطنين وتعزيز الثقة في الحكومة أو المنظمة.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إنتاج محتوى إعلامي مبتكر وفعال للنشرات الصحفية وتقارير الأخبار المهمة.</a:t>
            </a:r>
          </a:p>
          <a:p>
            <a:pPr algn="just" rtl="1">
              <a:lnSpc>
                <a:spcPct val="150000"/>
              </a:lnSpc>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533F4081-FBA5-197F-BE1F-3448ABCF4B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737406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04AA0A-8CF0-D8BA-F9E1-B3E6F1A88A0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186458D-CB94-1078-5639-7494E85C4E1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5F8BC4D-5260-BF61-0F67-3BF861606DFD}"/>
              </a:ext>
            </a:extLst>
          </p:cNvPr>
          <p:cNvSpPr txBox="1"/>
          <p:nvPr/>
        </p:nvSpPr>
        <p:spPr>
          <a:xfrm>
            <a:off x="2346765" y="64954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تطبيقات إنتاج المحتوى في العلاقات العامة</a:t>
            </a:r>
          </a:p>
        </p:txBody>
      </p:sp>
      <p:sp>
        <p:nvSpPr>
          <p:cNvPr id="5" name="Rectangle 4">
            <a:extLst>
              <a:ext uri="{FF2B5EF4-FFF2-40B4-BE49-F238E27FC236}">
                <a16:creationId xmlns:a16="http://schemas.microsoft.com/office/drawing/2014/main" id="{DDDAD064-57F0-2DEB-4EB0-7C3838D80939}"/>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CA2FB73-9931-8605-E0D7-295D573D727F}"/>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B662CDA-3D71-0E3B-9770-139D1830DEDA}"/>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5A29EBC3-4392-1C3A-6D18-C27FC71D7B3B}"/>
              </a:ext>
            </a:extLst>
          </p:cNvPr>
          <p:cNvSpPr txBox="1"/>
          <p:nvPr/>
        </p:nvSpPr>
        <p:spPr>
          <a:xfrm>
            <a:off x="1040967" y="1919593"/>
            <a:ext cx="10110065" cy="4205703"/>
          </a:xfrm>
          <a:prstGeom prst="rect">
            <a:avLst/>
          </a:prstGeom>
          <a:noFill/>
        </p:spPr>
        <p:txBody>
          <a:bodyPr wrap="square" rtlCol="0">
            <a:spAutoFit/>
          </a:bodyPr>
          <a:lstStyle/>
          <a:p>
            <a:pPr algn="just" rtl="1">
              <a:lnSpc>
                <a:spcPct val="150000"/>
              </a:lnSpc>
            </a:pPr>
            <a:r>
              <a:rPr lang="ar-EG" b="1" dirty="0">
                <a:solidFill>
                  <a:srgbClr val="4472C4"/>
                </a:solidFill>
                <a:latin typeface="Alexandria" pitchFamily="2" charset="-78"/>
                <a:cs typeface="Alexandria" pitchFamily="2" charset="-78"/>
              </a:rPr>
              <a:t>وسائل الإعلام:</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توفير المحتوى الاستخباراتي للصحافة والوسائل الإعلامية.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إنتاج محتوى متميز وجذاب لتحليلات الأخبار والمقابلات تحتاجها وسائل الإعلام.</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اعتماد استراتيجية إنتاج المحتوى لتعزيز العلاقات مع الصحفيين والوسائل الإعلامية.</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b="1" dirty="0">
                <a:solidFill>
                  <a:srgbClr val="4472C4"/>
                </a:solidFill>
                <a:latin typeface="Alexandria" pitchFamily="2" charset="-78"/>
                <a:cs typeface="Alexandria" pitchFamily="2" charset="-78"/>
              </a:rPr>
              <a:t>وسائل التواصل الاجتماعي:</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تصميم محتوى عالي الجودة يستهدف الجمهور على منصات التواصل الاجتماعي.</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إنشاء محتوى عاطفي ومؤثر يتفاعل مع المتابعين ويحفزهم على المشاركة والتفاعل.</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إدارة حملات الإعلانات والترويج على وسائل التواصل الاجتماعي لزيادة متابعي الصفحات وتعزيز الوعي بالعلامة التجارية.</a:t>
            </a:r>
          </a:p>
          <a:p>
            <a:pPr algn="just" rtl="1">
              <a:lnSpc>
                <a:spcPct val="150000"/>
              </a:lnSpc>
            </a:pPr>
            <a:endParaRPr lang="ar-EG" sz="1600" dirty="0">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5C1425E9-B794-259A-31F8-A788268BE1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148755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105976-FE04-939D-C149-ACAAD307B21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5E22844-EA34-245D-F8E6-E4EB22F25D3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57B3089-256D-25D4-D0D4-2A956CFEA383}"/>
              </a:ext>
            </a:extLst>
          </p:cNvPr>
          <p:cNvSpPr txBox="1"/>
          <p:nvPr/>
        </p:nvSpPr>
        <p:spPr>
          <a:xfrm>
            <a:off x="2346765" y="64954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تطبيقات إنتاج المحتوى في العلاقات العامة</a:t>
            </a:r>
          </a:p>
        </p:txBody>
      </p:sp>
      <p:sp>
        <p:nvSpPr>
          <p:cNvPr id="5" name="Rectangle 4">
            <a:extLst>
              <a:ext uri="{FF2B5EF4-FFF2-40B4-BE49-F238E27FC236}">
                <a16:creationId xmlns:a16="http://schemas.microsoft.com/office/drawing/2014/main" id="{4C6D9238-674D-BC5A-1404-80B2FA5947F8}"/>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42AA591-CACD-3E28-84A3-C354B9BD8A23}"/>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12EB959-5468-CE56-D163-B1E01BC6A639}"/>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C87BDC2C-2899-84D0-E5DF-92EE3AC75F47}"/>
              </a:ext>
            </a:extLst>
          </p:cNvPr>
          <p:cNvSpPr txBox="1"/>
          <p:nvPr/>
        </p:nvSpPr>
        <p:spPr>
          <a:xfrm>
            <a:off x="1040967" y="1919593"/>
            <a:ext cx="10110065" cy="1943545"/>
          </a:xfrm>
          <a:prstGeom prst="rect">
            <a:avLst/>
          </a:prstGeom>
          <a:noFill/>
        </p:spPr>
        <p:txBody>
          <a:bodyPr wrap="square" rtlCol="0">
            <a:spAutoFit/>
          </a:bodyPr>
          <a:lstStyle/>
          <a:p>
            <a:pPr algn="just" rtl="1">
              <a:lnSpc>
                <a:spcPct val="150000"/>
              </a:lnSpc>
            </a:pPr>
            <a:r>
              <a:rPr lang="ar-EG" b="1" dirty="0">
                <a:solidFill>
                  <a:srgbClr val="4472C4"/>
                </a:solidFill>
                <a:latin typeface="Alexandria" pitchFamily="2" charset="-78"/>
                <a:cs typeface="Alexandria" pitchFamily="2" charset="-78"/>
              </a:rPr>
              <a:t>المدونات والمواقع الإلكترونية: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إنتاج المحتوى الإعلامي الجذاب للمدونات والمواقع الإلكترونية لزيادة التفاعل وزيادة الزيارات.</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تحسين المحتوى لمحركات البحث </a:t>
            </a:r>
            <a:r>
              <a:rPr lang="en-US" sz="1600" dirty="0">
                <a:latin typeface="Alexandria" pitchFamily="2" charset="-78"/>
                <a:cs typeface="Alexandria" pitchFamily="2" charset="-78"/>
              </a:rPr>
              <a:t>SEO) ) </a:t>
            </a:r>
            <a:r>
              <a:rPr lang="ar-EG" sz="1600" dirty="0">
                <a:latin typeface="Alexandria" pitchFamily="2" charset="-78"/>
                <a:cs typeface="Alexandria" pitchFamily="2" charset="-78"/>
              </a:rPr>
              <a:t>للظهور في محركات البحث وزيادة محركات الموقع.</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إنشاء محتوى تعليمي وقيم يسهم في بناء السمعة والتفاعل مع الجمهور المعني.</a:t>
            </a:r>
          </a:p>
          <a:p>
            <a:pPr algn="just" rtl="1">
              <a:lnSpc>
                <a:spcPct val="150000"/>
              </a:lnSpc>
            </a:pPr>
            <a:endParaRPr lang="ar-EG" sz="1600" dirty="0">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FB8D3604-E590-9919-14C0-1C450DF550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092790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CE1382-079B-DA83-F5BC-7C7333DB007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2C86932-D36B-0F19-CD83-A6A4789A909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0AB4BE9-6FF7-8225-762A-BBB4E83A9A77}"/>
              </a:ext>
            </a:extLst>
          </p:cNvPr>
          <p:cNvSpPr txBox="1"/>
          <p:nvPr/>
        </p:nvSpPr>
        <p:spPr>
          <a:xfrm>
            <a:off x="2346765" y="64954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	أولى خطوات إنتاج المحتوى</a:t>
            </a:r>
          </a:p>
        </p:txBody>
      </p:sp>
      <p:sp>
        <p:nvSpPr>
          <p:cNvPr id="5" name="Rectangle 4">
            <a:extLst>
              <a:ext uri="{FF2B5EF4-FFF2-40B4-BE49-F238E27FC236}">
                <a16:creationId xmlns:a16="http://schemas.microsoft.com/office/drawing/2014/main" id="{F101C6D6-3B6E-B8AB-441D-9E7584935235}"/>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5CF1692-36BF-3137-CBE0-496B9B124A7B}"/>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77BDBDC-B357-F419-7A12-FA083C6E9A60}"/>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4B0FAB57-C566-FF76-940B-AA9E79A5169B}"/>
              </a:ext>
            </a:extLst>
          </p:cNvPr>
          <p:cNvSpPr txBox="1"/>
          <p:nvPr/>
        </p:nvSpPr>
        <p:spPr>
          <a:xfrm>
            <a:off x="1040967" y="1919593"/>
            <a:ext cx="10110065" cy="4113370"/>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أي محتوى تقصد؟</a:t>
            </a:r>
          </a:p>
          <a:p>
            <a:pPr algn="just" rtl="1">
              <a:lnSpc>
                <a:spcPct val="150000"/>
              </a:lnSpc>
            </a:pPr>
            <a:r>
              <a:rPr lang="ar-EG" sz="1600" dirty="0">
                <a:latin typeface="Alexandria" pitchFamily="2" charset="-78"/>
                <a:cs typeface="Alexandria" pitchFamily="2" charset="-78"/>
              </a:rPr>
              <a:t>المحتوى المهني؟</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المحتوى التجاري؟</a:t>
            </a:r>
          </a:p>
          <a:p>
            <a:pPr algn="ctr" rtl="1">
              <a:lnSpc>
                <a:spcPct val="150000"/>
              </a:lnSpc>
            </a:pPr>
            <a:r>
              <a:rPr lang="ar-EG" sz="1600" b="1" dirty="0">
                <a:solidFill>
                  <a:srgbClr val="4472C4"/>
                </a:solidFill>
                <a:latin typeface="Alexandria" pitchFamily="2" charset="-78"/>
                <a:cs typeface="Alexandria" pitchFamily="2" charset="-78"/>
              </a:rPr>
              <a:t>خطوة مهمة قبل صناعة المحتوى!!</a:t>
            </a:r>
          </a:p>
          <a:p>
            <a:pPr algn="just" rtl="1">
              <a:lnSpc>
                <a:spcPct val="150000"/>
              </a:lnSpc>
            </a:pPr>
            <a:r>
              <a:rPr lang="ar-EG" sz="1600" dirty="0">
                <a:latin typeface="Alexandria" pitchFamily="2" charset="-78"/>
                <a:cs typeface="Alexandria" pitchFamily="2" charset="-78"/>
              </a:rPr>
              <a:t>الموارد</a:t>
            </a:r>
          </a:p>
          <a:p>
            <a:pPr algn="just" rtl="1">
              <a:lnSpc>
                <a:spcPct val="150000"/>
              </a:lnSpc>
            </a:pPr>
            <a:r>
              <a:rPr lang="ar-EG" sz="1600" dirty="0">
                <a:latin typeface="Alexandria" pitchFamily="2" charset="-78"/>
                <a:cs typeface="Alexandria" pitchFamily="2" charset="-78"/>
              </a:rPr>
              <a:t>المنصات</a:t>
            </a:r>
          </a:p>
          <a:p>
            <a:pPr algn="just" rtl="1">
              <a:lnSpc>
                <a:spcPct val="150000"/>
              </a:lnSpc>
            </a:pPr>
            <a:r>
              <a:rPr lang="ar-EG" sz="1600" dirty="0">
                <a:latin typeface="Alexandria" pitchFamily="2" charset="-78"/>
                <a:cs typeface="Alexandria" pitchFamily="2" charset="-78"/>
              </a:rPr>
              <a:t>نوعية المحتوى</a:t>
            </a:r>
          </a:p>
          <a:p>
            <a:pPr algn="just" rtl="1">
              <a:lnSpc>
                <a:spcPct val="150000"/>
              </a:lnSpc>
            </a:pPr>
            <a:r>
              <a:rPr lang="ar-EG" sz="1600" dirty="0">
                <a:latin typeface="Alexandria" pitchFamily="2" charset="-78"/>
                <a:cs typeface="Alexandria" pitchFamily="2" charset="-78"/>
              </a:rPr>
              <a:t>النموذج الربحي</a:t>
            </a:r>
          </a:p>
          <a:p>
            <a:pPr algn="just" rtl="1">
              <a:lnSpc>
                <a:spcPct val="150000"/>
              </a:lnSpc>
            </a:pPr>
            <a:r>
              <a:rPr lang="ar-EG" sz="1600" dirty="0">
                <a:latin typeface="Alexandria" pitchFamily="2" charset="-78"/>
                <a:cs typeface="Alexandria" pitchFamily="2" charset="-78"/>
              </a:rPr>
              <a:t>الأهداف</a:t>
            </a:r>
          </a:p>
          <a:p>
            <a:pPr algn="just" rtl="1">
              <a:lnSpc>
                <a:spcPct val="150000"/>
              </a:lnSpc>
            </a:pPr>
            <a:endParaRPr lang="ar-EG" sz="1600" dirty="0">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83D39BBD-3024-6FFA-F796-8E639E7E83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11598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D72626-314C-1F21-393D-1CD43D4DAE7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1FFE40F-C14C-939F-F5FA-AA93944A149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6D178AE-690E-4174-06A6-F25616CE179A}"/>
              </a:ext>
            </a:extLst>
          </p:cNvPr>
          <p:cNvSpPr txBox="1"/>
          <p:nvPr/>
        </p:nvSpPr>
        <p:spPr>
          <a:xfrm>
            <a:off x="2346765" y="64954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	المرحلة الثانية: مرحلة توليد المحتوى</a:t>
            </a:r>
          </a:p>
        </p:txBody>
      </p:sp>
      <p:sp>
        <p:nvSpPr>
          <p:cNvPr id="5" name="Rectangle 4">
            <a:extLst>
              <a:ext uri="{FF2B5EF4-FFF2-40B4-BE49-F238E27FC236}">
                <a16:creationId xmlns:a16="http://schemas.microsoft.com/office/drawing/2014/main" id="{4F485872-229C-80F2-7C86-9D68AA4BC022}"/>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BAF6D8-ACE0-4BB2-BF2D-48CBAAA6CE6B}"/>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7FC686E-A31B-A96C-8DBC-4991E3361C11}"/>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E94B886E-892D-DAD7-9310-14ADEB18F973}"/>
              </a:ext>
            </a:extLst>
          </p:cNvPr>
          <p:cNvSpPr txBox="1"/>
          <p:nvPr/>
        </p:nvSpPr>
        <p:spPr>
          <a:xfrm>
            <a:off x="1040967" y="1919593"/>
            <a:ext cx="10110065" cy="2636043"/>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تتكون مرحلة توليد المحتوى من خمس خطوات، كما يلي:</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إجراء البحث</a:t>
            </a:r>
          </a:p>
          <a:p>
            <a:pPr algn="just" rtl="1">
              <a:lnSpc>
                <a:spcPct val="150000"/>
              </a:lnSpc>
            </a:pPr>
            <a:r>
              <a:rPr lang="ar-EG" sz="1600" dirty="0">
                <a:latin typeface="Alexandria" pitchFamily="2" charset="-78"/>
                <a:cs typeface="Alexandria" pitchFamily="2" charset="-78"/>
              </a:rPr>
              <a:t>هذه مرحلة أساسية لا يجب على أي منتج محتوى تخطيها، حيث إنه ضروري للكتابة الجيدة، لقد فكرت سابقًا فيما يفعله منافسوك فقد حان الوقت الآن لإجراء بعض الاستقصاءات حول ما يجب عليك فعله، حيث بمجرد أن يكون لديك ملخص يمكنك البحث عن مقالات إضافية قابلة للمقارنة، كما يمكنك أيضًا استشارة المتخصصين في مؤسستك وقطاعك للتأكد من أن المحتوى الخاص بك أصلي وذو قيمة كبيرة عند البدء في كتابته.</a:t>
            </a:r>
          </a:p>
        </p:txBody>
      </p:sp>
      <p:pic>
        <p:nvPicPr>
          <p:cNvPr id="7" name="Graphic 21">
            <a:extLst>
              <a:ext uri="{FF2B5EF4-FFF2-40B4-BE49-F238E27FC236}">
                <a16:creationId xmlns:a16="http://schemas.microsoft.com/office/drawing/2014/main" id="{AD778877-4D28-020B-9936-A7D362CF453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398523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AAF888-68C3-F3C0-9771-DCE0170AD65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D3D2A9C-84A7-BC29-08C1-CE141ABCBFB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813E12E-128C-0C5E-211E-C62F37AA0945}"/>
              </a:ext>
            </a:extLst>
          </p:cNvPr>
          <p:cNvSpPr txBox="1"/>
          <p:nvPr/>
        </p:nvSpPr>
        <p:spPr>
          <a:xfrm>
            <a:off x="2476396" y="709760"/>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مصادر الحصول على أفكار لإنتاج المحتوى</a:t>
            </a:r>
          </a:p>
        </p:txBody>
      </p:sp>
      <p:sp>
        <p:nvSpPr>
          <p:cNvPr id="5" name="Rectangle 4">
            <a:extLst>
              <a:ext uri="{FF2B5EF4-FFF2-40B4-BE49-F238E27FC236}">
                <a16:creationId xmlns:a16="http://schemas.microsoft.com/office/drawing/2014/main" id="{2929C3A4-C6DA-3B4E-7234-6DA1F3EC840C}"/>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AB6422D-E236-E4CB-CE7D-029E66325903}"/>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CCCC9A1-D3E8-39A9-6D79-82E1468E70BB}"/>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31FA02B1-EF3E-3F1C-DEA8-F0680F63FE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74FC7FFE-F053-7D98-67D2-25A11F7DEB40}"/>
              </a:ext>
            </a:extLst>
          </p:cNvPr>
          <p:cNvPicPr>
            <a:picLocks noChangeAspect="1"/>
          </p:cNvPicPr>
          <p:nvPr/>
        </p:nvPicPr>
        <p:blipFill>
          <a:blip r:embed="rId3"/>
          <a:stretch>
            <a:fillRect/>
          </a:stretch>
        </p:blipFill>
        <p:spPr>
          <a:xfrm>
            <a:off x="1487379" y="1803447"/>
            <a:ext cx="8986283" cy="4426080"/>
          </a:xfrm>
          <a:prstGeom prst="rect">
            <a:avLst/>
          </a:prstGeom>
        </p:spPr>
      </p:pic>
    </p:spTree>
    <p:extLst>
      <p:ext uri="{BB962C8B-B14F-4D97-AF65-F5344CB8AC3E}">
        <p14:creationId xmlns:p14="http://schemas.microsoft.com/office/powerpoint/2010/main" val="2770785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BF1B63-A120-A538-460E-1AFB615594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3711511-7D9C-679D-D63B-9D10FEDE861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C6C25AB-D165-840D-E962-24E2F5DC3136}"/>
              </a:ext>
            </a:extLst>
          </p:cNvPr>
          <p:cNvSpPr txBox="1"/>
          <p:nvPr/>
        </p:nvSpPr>
        <p:spPr>
          <a:xfrm>
            <a:off x="2346765" y="64954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	أولى خطوات إنتاج المحتوى</a:t>
            </a:r>
          </a:p>
        </p:txBody>
      </p:sp>
      <p:sp>
        <p:nvSpPr>
          <p:cNvPr id="5" name="Rectangle 4">
            <a:extLst>
              <a:ext uri="{FF2B5EF4-FFF2-40B4-BE49-F238E27FC236}">
                <a16:creationId xmlns:a16="http://schemas.microsoft.com/office/drawing/2014/main" id="{EC56EB29-561B-2FC3-0609-706E9444C657}"/>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6A5A309-1785-4864-B477-7557DDC00F9B}"/>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B7CEA55-C8B6-A23F-5BFE-EF983D3ADA7F}"/>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D6DCBFDE-DFD0-184D-92BB-591C077C80BB}"/>
              </a:ext>
            </a:extLst>
          </p:cNvPr>
          <p:cNvSpPr txBox="1"/>
          <p:nvPr/>
        </p:nvSpPr>
        <p:spPr>
          <a:xfrm>
            <a:off x="877733" y="2884835"/>
            <a:ext cx="6709131" cy="1528047"/>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هل مواقع التواصل الاجتماعي مصدر للمعلومات؟</a:t>
            </a:r>
          </a:p>
          <a:p>
            <a:pPr algn="just" rtl="1">
              <a:lnSpc>
                <a:spcPct val="150000"/>
              </a:lnSpc>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هل ويكيبيديا مصدر للمعلومات؟</a:t>
            </a:r>
          </a:p>
        </p:txBody>
      </p:sp>
      <p:pic>
        <p:nvPicPr>
          <p:cNvPr id="7" name="Graphic 21">
            <a:extLst>
              <a:ext uri="{FF2B5EF4-FFF2-40B4-BE49-F238E27FC236}">
                <a16:creationId xmlns:a16="http://schemas.microsoft.com/office/drawing/2014/main" id="{3E919BAD-B882-A35A-9C49-9F7E7CB116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38D6CD30-C965-7F91-15A6-348D9882CC4C}"/>
              </a:ext>
            </a:extLst>
          </p:cNvPr>
          <p:cNvPicPr>
            <a:picLocks noChangeAspect="1"/>
          </p:cNvPicPr>
          <p:nvPr/>
        </p:nvPicPr>
        <p:blipFill>
          <a:blip r:embed="rId3">
            <a:duotone>
              <a:schemeClr val="accent1">
                <a:shade val="45000"/>
                <a:satMod val="135000"/>
              </a:schemeClr>
              <a:prstClr val="white"/>
            </a:duotone>
          </a:blip>
          <a:stretch>
            <a:fillRect/>
          </a:stretch>
        </p:blipFill>
        <p:spPr>
          <a:xfrm>
            <a:off x="8285665" y="1977066"/>
            <a:ext cx="2865368" cy="3822523"/>
          </a:xfrm>
          <a:prstGeom prst="rect">
            <a:avLst/>
          </a:prstGeom>
        </p:spPr>
      </p:pic>
    </p:spTree>
    <p:extLst>
      <p:ext uri="{BB962C8B-B14F-4D97-AF65-F5344CB8AC3E}">
        <p14:creationId xmlns:p14="http://schemas.microsoft.com/office/powerpoint/2010/main" val="17479288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E419E5-DF6E-400E-9209-CF02A69E1B5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CE08FF9-AA20-FA1D-9CC1-E369822FCF5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941FC6C-794F-F61B-39DE-C23641D8B933}"/>
              </a:ext>
            </a:extLst>
          </p:cNvPr>
          <p:cNvSpPr txBox="1"/>
          <p:nvPr/>
        </p:nvSpPr>
        <p:spPr>
          <a:xfrm>
            <a:off x="3423424" y="649543"/>
            <a:ext cx="5837734"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	مصادر الحصول على المعلومات</a:t>
            </a:r>
          </a:p>
        </p:txBody>
      </p:sp>
      <p:sp>
        <p:nvSpPr>
          <p:cNvPr id="5" name="Rectangle 4">
            <a:extLst>
              <a:ext uri="{FF2B5EF4-FFF2-40B4-BE49-F238E27FC236}">
                <a16:creationId xmlns:a16="http://schemas.microsoft.com/office/drawing/2014/main" id="{9C30BB42-EDA3-D62E-76B5-C5CFFDE48BFF}"/>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C8A8818-55E9-4D0A-BDF4-7358394F4961}"/>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BB81A0F-D7EF-1834-DA89-44B6285311A9}"/>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7C7AC49A-21E7-0FCF-4A92-9EEA84BD5C87}"/>
              </a:ext>
            </a:extLst>
          </p:cNvPr>
          <p:cNvSpPr txBox="1"/>
          <p:nvPr/>
        </p:nvSpPr>
        <p:spPr>
          <a:xfrm>
            <a:off x="676440" y="5266524"/>
            <a:ext cx="10110065" cy="420051"/>
          </a:xfrm>
          <a:prstGeom prst="rect">
            <a:avLst/>
          </a:prstGeom>
          <a:noFill/>
        </p:spPr>
        <p:txBody>
          <a:bodyPr wrap="square" rtlCol="0">
            <a:spAutoFit/>
          </a:bodyPr>
          <a:lstStyle/>
          <a:p>
            <a:pPr algn="ctr" rtl="1">
              <a:lnSpc>
                <a:spcPct val="150000"/>
              </a:lnSpc>
            </a:pPr>
            <a:r>
              <a:rPr lang="en-US" sz="1600" dirty="0">
                <a:latin typeface="Alexandria" pitchFamily="2" charset="-78"/>
                <a:cs typeface="Alexandria" pitchFamily="2" charset="-78"/>
                <a:hlinkClick r:id="rId2"/>
              </a:rPr>
              <a:t>https://www.connectedpapers.com/</a:t>
            </a:r>
            <a:r>
              <a:rPr lang="ar-EG" sz="1600" dirty="0">
                <a:latin typeface="Alexandria" pitchFamily="2" charset="-78"/>
                <a:cs typeface="Alexandria" pitchFamily="2" charset="-78"/>
              </a:rPr>
              <a:t> </a:t>
            </a:r>
            <a:r>
              <a:rPr lang="en-US" sz="1600" dirty="0">
                <a:latin typeface="Alexandria" pitchFamily="2" charset="-78"/>
                <a:cs typeface="Alexandria" pitchFamily="2" charset="-78"/>
              </a:rPr>
              <a:t> </a:t>
            </a:r>
            <a:r>
              <a:rPr lang="ar-EG" sz="1600" dirty="0">
                <a:latin typeface="Alexandria" pitchFamily="2" charset="-78"/>
                <a:cs typeface="Alexandria" pitchFamily="2" charset="-78"/>
              </a:rPr>
              <a:t> </a:t>
            </a:r>
            <a:endParaRPr lang="en-US" sz="1600" dirty="0">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A81196FC-67E6-78DA-2451-5962FDA1847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4680CE21-E020-83A2-F351-31BA2B8D918E}"/>
              </a:ext>
            </a:extLst>
          </p:cNvPr>
          <p:cNvPicPr>
            <a:picLocks noChangeAspect="1"/>
          </p:cNvPicPr>
          <p:nvPr/>
        </p:nvPicPr>
        <p:blipFill>
          <a:blip r:embed="rId4"/>
          <a:stretch>
            <a:fillRect/>
          </a:stretch>
        </p:blipFill>
        <p:spPr>
          <a:xfrm>
            <a:off x="2063075" y="1880907"/>
            <a:ext cx="8376630" cy="2737341"/>
          </a:xfrm>
          <a:prstGeom prst="rect">
            <a:avLst/>
          </a:prstGeom>
        </p:spPr>
      </p:pic>
    </p:spTree>
    <p:extLst>
      <p:ext uri="{BB962C8B-B14F-4D97-AF65-F5344CB8AC3E}">
        <p14:creationId xmlns:p14="http://schemas.microsoft.com/office/powerpoint/2010/main" val="3329152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9A3C0F-E3A6-0D42-3824-7A7D085AEB0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8BDDBB1-5AF1-2F17-9ACC-C01E01D1BE8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D9BA46C-351C-BD51-36F8-571A9DB146DA}"/>
              </a:ext>
            </a:extLst>
          </p:cNvPr>
          <p:cNvSpPr txBox="1"/>
          <p:nvPr/>
        </p:nvSpPr>
        <p:spPr>
          <a:xfrm>
            <a:off x="3423424" y="649543"/>
            <a:ext cx="5837734"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	مصادر الحصول على المعلومات</a:t>
            </a:r>
          </a:p>
        </p:txBody>
      </p:sp>
      <p:sp>
        <p:nvSpPr>
          <p:cNvPr id="5" name="Rectangle 4">
            <a:extLst>
              <a:ext uri="{FF2B5EF4-FFF2-40B4-BE49-F238E27FC236}">
                <a16:creationId xmlns:a16="http://schemas.microsoft.com/office/drawing/2014/main" id="{13C3B661-EE4C-289B-B9B9-4B1932586888}"/>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B4C84A0-956E-AAC3-7F1E-3C4EFFAFCD76}"/>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B838253-7C77-8554-D266-49FD4DDDA46D}"/>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3A96045B-9BBE-F8FB-774F-425C40B5B907}"/>
              </a:ext>
            </a:extLst>
          </p:cNvPr>
          <p:cNvSpPr txBox="1"/>
          <p:nvPr/>
        </p:nvSpPr>
        <p:spPr>
          <a:xfrm>
            <a:off x="968607" y="5172505"/>
            <a:ext cx="10110065" cy="420051"/>
          </a:xfrm>
          <a:prstGeom prst="rect">
            <a:avLst/>
          </a:prstGeom>
          <a:noFill/>
        </p:spPr>
        <p:txBody>
          <a:bodyPr wrap="square" rtlCol="0">
            <a:spAutoFit/>
          </a:bodyPr>
          <a:lstStyle/>
          <a:p>
            <a:pPr algn="ctr" rtl="1">
              <a:lnSpc>
                <a:spcPct val="150000"/>
              </a:lnSpc>
            </a:pPr>
            <a:r>
              <a:rPr lang="en-US" sz="1600" dirty="0">
                <a:latin typeface="Alexandria" pitchFamily="2" charset="-78"/>
                <a:cs typeface="Alexandria" pitchFamily="2" charset="-78"/>
                <a:hlinkClick r:id="rId2"/>
              </a:rPr>
              <a:t>https://www.litmaps.com/</a:t>
            </a:r>
            <a:r>
              <a:rPr lang="ar-EG" sz="1600" dirty="0">
                <a:latin typeface="Alexandria" pitchFamily="2" charset="-78"/>
                <a:cs typeface="Alexandria" pitchFamily="2" charset="-78"/>
              </a:rPr>
              <a:t> </a:t>
            </a:r>
            <a:r>
              <a:rPr lang="en-US" sz="1600" dirty="0">
                <a:latin typeface="Alexandria" pitchFamily="2" charset="-78"/>
                <a:cs typeface="Alexandria" pitchFamily="2" charset="-78"/>
              </a:rPr>
              <a:t> </a:t>
            </a:r>
            <a:r>
              <a:rPr lang="ar-EG" sz="1600" dirty="0">
                <a:latin typeface="Alexandria" pitchFamily="2" charset="-78"/>
                <a:cs typeface="Alexandria" pitchFamily="2" charset="-78"/>
              </a:rPr>
              <a:t> </a:t>
            </a:r>
            <a:endParaRPr lang="en-US" sz="1600" dirty="0">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F9E5567C-A913-7D44-7995-7CE31FB9E20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E49BA9A5-7CB3-AA0B-55E0-162B0D6EC34B}"/>
              </a:ext>
            </a:extLst>
          </p:cNvPr>
          <p:cNvPicPr>
            <a:picLocks noChangeAspect="1"/>
          </p:cNvPicPr>
          <p:nvPr/>
        </p:nvPicPr>
        <p:blipFill>
          <a:blip r:embed="rId4"/>
          <a:stretch>
            <a:fillRect/>
          </a:stretch>
        </p:blipFill>
        <p:spPr>
          <a:xfrm>
            <a:off x="2918312" y="1823202"/>
            <a:ext cx="6050973" cy="2770001"/>
          </a:xfrm>
          <a:prstGeom prst="rect">
            <a:avLst/>
          </a:prstGeom>
        </p:spPr>
      </p:pic>
    </p:spTree>
    <p:extLst>
      <p:ext uri="{BB962C8B-B14F-4D97-AF65-F5344CB8AC3E}">
        <p14:creationId xmlns:p14="http://schemas.microsoft.com/office/powerpoint/2010/main" val="34689766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5DD1EF-F20A-FFB6-0F6C-C3D7C62F509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44BF4E5-736B-AACA-F34E-E442BA73029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969948C-A166-3A85-3325-D39EC7F56B0A}"/>
              </a:ext>
            </a:extLst>
          </p:cNvPr>
          <p:cNvSpPr txBox="1"/>
          <p:nvPr/>
        </p:nvSpPr>
        <p:spPr>
          <a:xfrm>
            <a:off x="3423424" y="649543"/>
            <a:ext cx="5837734"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	مصادر الحصول على المعلومات</a:t>
            </a:r>
          </a:p>
        </p:txBody>
      </p:sp>
      <p:sp>
        <p:nvSpPr>
          <p:cNvPr id="5" name="Rectangle 4">
            <a:extLst>
              <a:ext uri="{FF2B5EF4-FFF2-40B4-BE49-F238E27FC236}">
                <a16:creationId xmlns:a16="http://schemas.microsoft.com/office/drawing/2014/main" id="{05B6306E-2C0E-1CE7-1701-B4B5F2C4C1D1}"/>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4D5A9ED-5F5A-C639-5F99-B5E47C219212}"/>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6726355-69D5-13F4-B5F6-AB4651285DFE}"/>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15BDCA34-2E43-999A-579C-7455B57E7E5A}"/>
              </a:ext>
            </a:extLst>
          </p:cNvPr>
          <p:cNvSpPr txBox="1"/>
          <p:nvPr/>
        </p:nvSpPr>
        <p:spPr>
          <a:xfrm>
            <a:off x="721355" y="5329367"/>
            <a:ext cx="10110065" cy="420051"/>
          </a:xfrm>
          <a:prstGeom prst="rect">
            <a:avLst/>
          </a:prstGeom>
          <a:noFill/>
        </p:spPr>
        <p:txBody>
          <a:bodyPr wrap="square" rtlCol="0">
            <a:spAutoFit/>
          </a:bodyPr>
          <a:lstStyle/>
          <a:p>
            <a:pPr algn="ctr" rtl="1">
              <a:lnSpc>
                <a:spcPct val="150000"/>
              </a:lnSpc>
            </a:pPr>
            <a:r>
              <a:rPr lang="en-US" sz="1600" dirty="0">
                <a:latin typeface="Alexandria" pitchFamily="2" charset="-78"/>
                <a:cs typeface="Alexandria" pitchFamily="2" charset="-78"/>
                <a:hlinkClick r:id="rId2"/>
              </a:rPr>
              <a:t>https://open-source-handbook.github.io/Search-tools/index.html</a:t>
            </a:r>
            <a:r>
              <a:rPr lang="ar-EG" sz="1600" dirty="0">
                <a:latin typeface="Alexandria" pitchFamily="2" charset="-78"/>
                <a:cs typeface="Alexandria" pitchFamily="2" charset="-78"/>
              </a:rPr>
              <a:t> </a:t>
            </a:r>
            <a:r>
              <a:rPr lang="en-US" sz="1600" dirty="0">
                <a:latin typeface="Alexandria" pitchFamily="2" charset="-78"/>
                <a:cs typeface="Alexandria" pitchFamily="2" charset="-78"/>
              </a:rPr>
              <a:t> </a:t>
            </a:r>
            <a:r>
              <a:rPr lang="ar-EG" sz="1600" dirty="0">
                <a:latin typeface="Alexandria" pitchFamily="2" charset="-78"/>
                <a:cs typeface="Alexandria" pitchFamily="2" charset="-78"/>
              </a:rPr>
              <a:t> </a:t>
            </a:r>
            <a:endParaRPr lang="en-US" sz="1600" dirty="0">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528AAFC3-8B38-0A9E-C9EE-D1D6BF8813C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202F6DB2-A48C-0236-926B-C58B3E8F8333}"/>
              </a:ext>
            </a:extLst>
          </p:cNvPr>
          <p:cNvPicPr>
            <a:picLocks noChangeAspect="1"/>
          </p:cNvPicPr>
          <p:nvPr/>
        </p:nvPicPr>
        <p:blipFill>
          <a:blip r:embed="rId4"/>
          <a:stretch>
            <a:fillRect/>
          </a:stretch>
        </p:blipFill>
        <p:spPr>
          <a:xfrm>
            <a:off x="2501304" y="1730508"/>
            <a:ext cx="7920952" cy="3396983"/>
          </a:xfrm>
          <a:prstGeom prst="rect">
            <a:avLst/>
          </a:prstGeom>
        </p:spPr>
      </p:pic>
    </p:spTree>
    <p:extLst>
      <p:ext uri="{BB962C8B-B14F-4D97-AF65-F5344CB8AC3E}">
        <p14:creationId xmlns:p14="http://schemas.microsoft.com/office/powerpoint/2010/main" val="28711806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88C2D8-D5EA-72DC-4F77-69FE9E9BB50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20114D8-4E7D-3A91-2ECE-3D2069622D1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C9E059A-E34E-5915-8C63-B7ED61667F3F}"/>
              </a:ext>
            </a:extLst>
          </p:cNvPr>
          <p:cNvSpPr txBox="1"/>
          <p:nvPr/>
        </p:nvSpPr>
        <p:spPr>
          <a:xfrm>
            <a:off x="3423424" y="649543"/>
            <a:ext cx="5837734"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	مصادر الحصول على المعلومات</a:t>
            </a:r>
          </a:p>
        </p:txBody>
      </p:sp>
      <p:sp>
        <p:nvSpPr>
          <p:cNvPr id="5" name="Rectangle 4">
            <a:extLst>
              <a:ext uri="{FF2B5EF4-FFF2-40B4-BE49-F238E27FC236}">
                <a16:creationId xmlns:a16="http://schemas.microsoft.com/office/drawing/2014/main" id="{9774D70C-03F6-E89A-4E10-0FCF880F83D8}"/>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F50EF3B-10DF-0BF1-EEA6-1F93BC27A1FE}"/>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36D9DF3-099B-CF6A-D57D-19FF7650D76A}"/>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486FC49F-C268-9EE2-CF97-5F24B971A3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87D821AE-6A44-D96E-4663-8A769E348076}"/>
              </a:ext>
            </a:extLst>
          </p:cNvPr>
          <p:cNvPicPr>
            <a:picLocks noChangeAspect="1"/>
          </p:cNvPicPr>
          <p:nvPr/>
        </p:nvPicPr>
        <p:blipFill>
          <a:blip r:embed="rId3"/>
          <a:stretch>
            <a:fillRect/>
          </a:stretch>
        </p:blipFill>
        <p:spPr>
          <a:xfrm>
            <a:off x="721355" y="1859376"/>
            <a:ext cx="10425064" cy="3371380"/>
          </a:xfrm>
          <a:prstGeom prst="rect">
            <a:avLst/>
          </a:prstGeom>
        </p:spPr>
      </p:pic>
    </p:spTree>
    <p:extLst>
      <p:ext uri="{BB962C8B-B14F-4D97-AF65-F5344CB8AC3E}">
        <p14:creationId xmlns:p14="http://schemas.microsoft.com/office/powerpoint/2010/main" val="33705943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FF44FC-448C-6E32-7986-53630575DBC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B60D0DC-0ACE-2DDA-453F-D1F76349CDF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CAEBAB1-375C-F98F-0A6C-510939062B83}"/>
              </a:ext>
            </a:extLst>
          </p:cNvPr>
          <p:cNvSpPr txBox="1"/>
          <p:nvPr/>
        </p:nvSpPr>
        <p:spPr>
          <a:xfrm>
            <a:off x="3423424" y="649543"/>
            <a:ext cx="5837734"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	مصادر الحصول على المعلومات</a:t>
            </a:r>
          </a:p>
        </p:txBody>
      </p:sp>
      <p:sp>
        <p:nvSpPr>
          <p:cNvPr id="5" name="Rectangle 4">
            <a:extLst>
              <a:ext uri="{FF2B5EF4-FFF2-40B4-BE49-F238E27FC236}">
                <a16:creationId xmlns:a16="http://schemas.microsoft.com/office/drawing/2014/main" id="{1CEF100A-7F94-58F3-3779-11C6E9DB7636}"/>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3603A93-0A1B-BB62-017C-3E3CD18B57B6}"/>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4404AAF-780D-E713-F555-601141FA60D6}"/>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F6FDAA58-D2BE-826E-DD33-B529CD8474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BFB10B1E-E1BA-7DD2-D12A-B992F5EC244E}"/>
              </a:ext>
            </a:extLst>
          </p:cNvPr>
          <p:cNvPicPr>
            <a:picLocks noChangeAspect="1"/>
          </p:cNvPicPr>
          <p:nvPr/>
        </p:nvPicPr>
        <p:blipFill>
          <a:blip r:embed="rId3"/>
          <a:stretch>
            <a:fillRect/>
          </a:stretch>
        </p:blipFill>
        <p:spPr>
          <a:xfrm>
            <a:off x="2338070" y="1859376"/>
            <a:ext cx="7937896" cy="3899899"/>
          </a:xfrm>
          <a:prstGeom prst="rect">
            <a:avLst/>
          </a:prstGeom>
        </p:spPr>
      </p:pic>
    </p:spTree>
    <p:extLst>
      <p:ext uri="{BB962C8B-B14F-4D97-AF65-F5344CB8AC3E}">
        <p14:creationId xmlns:p14="http://schemas.microsoft.com/office/powerpoint/2010/main" val="444025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2B1B32-819B-6B15-0B45-840C104EE9C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13C35A0-C209-B697-C41B-6039790659D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7F5E81F-CFF0-EB34-DC2C-273A9BDB3390}"/>
              </a:ext>
            </a:extLst>
          </p:cNvPr>
          <p:cNvSpPr txBox="1"/>
          <p:nvPr/>
        </p:nvSpPr>
        <p:spPr>
          <a:xfrm>
            <a:off x="3423424" y="649543"/>
            <a:ext cx="5837734"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	مصادر الحصول على المعلومات</a:t>
            </a:r>
          </a:p>
        </p:txBody>
      </p:sp>
      <p:sp>
        <p:nvSpPr>
          <p:cNvPr id="5" name="Rectangle 4">
            <a:extLst>
              <a:ext uri="{FF2B5EF4-FFF2-40B4-BE49-F238E27FC236}">
                <a16:creationId xmlns:a16="http://schemas.microsoft.com/office/drawing/2014/main" id="{18B21C25-90E5-DF59-E179-CFA8E107454D}"/>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B3E7CAD-5449-73F6-903F-83B7F32AE54C}"/>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B1CF91C-CF6F-47F6-B761-13F49172BAF3}"/>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DA1B8CED-67C8-4AC5-CD60-C0DEAFE54C59}"/>
              </a:ext>
            </a:extLst>
          </p:cNvPr>
          <p:cNvSpPr txBox="1"/>
          <p:nvPr/>
        </p:nvSpPr>
        <p:spPr>
          <a:xfrm>
            <a:off x="721355" y="5329367"/>
            <a:ext cx="10110065" cy="420051"/>
          </a:xfrm>
          <a:prstGeom prst="rect">
            <a:avLst/>
          </a:prstGeom>
          <a:noFill/>
        </p:spPr>
        <p:txBody>
          <a:bodyPr wrap="square" rtlCol="0">
            <a:spAutoFit/>
          </a:bodyPr>
          <a:lstStyle/>
          <a:p>
            <a:pPr algn="ctr" rtl="1">
              <a:lnSpc>
                <a:spcPct val="150000"/>
              </a:lnSpc>
            </a:pPr>
            <a:r>
              <a:rPr lang="en-US" sz="1600" dirty="0">
                <a:latin typeface="Alexandria" pitchFamily="2" charset="-78"/>
                <a:cs typeface="Alexandria" pitchFamily="2" charset="-78"/>
                <a:hlinkClick r:id="rId2"/>
              </a:rPr>
              <a:t>https://www.popai.pro/chat/</a:t>
            </a:r>
            <a:r>
              <a:rPr lang="ar-EG" sz="1600" dirty="0">
                <a:latin typeface="Alexandria" pitchFamily="2" charset="-78"/>
                <a:cs typeface="Alexandria" pitchFamily="2" charset="-78"/>
              </a:rPr>
              <a:t> </a:t>
            </a:r>
            <a:r>
              <a:rPr lang="en-US" sz="1600" dirty="0">
                <a:latin typeface="Alexandria" pitchFamily="2" charset="-78"/>
                <a:cs typeface="Alexandria" pitchFamily="2" charset="-78"/>
              </a:rPr>
              <a:t> </a:t>
            </a:r>
            <a:r>
              <a:rPr lang="ar-EG" sz="1600" dirty="0">
                <a:latin typeface="Alexandria" pitchFamily="2" charset="-78"/>
                <a:cs typeface="Alexandria" pitchFamily="2" charset="-78"/>
              </a:rPr>
              <a:t> </a:t>
            </a:r>
            <a:endParaRPr lang="en-US" sz="1600" dirty="0">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DCAE0214-C964-061A-3B52-38A58A0D43F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04362D23-323E-877E-BA58-F80E2F4A6978}"/>
              </a:ext>
            </a:extLst>
          </p:cNvPr>
          <p:cNvPicPr>
            <a:picLocks noChangeAspect="1"/>
          </p:cNvPicPr>
          <p:nvPr/>
        </p:nvPicPr>
        <p:blipFill>
          <a:blip r:embed="rId4"/>
          <a:stretch>
            <a:fillRect/>
          </a:stretch>
        </p:blipFill>
        <p:spPr>
          <a:xfrm>
            <a:off x="1727837" y="2142632"/>
            <a:ext cx="8736325" cy="2572735"/>
          </a:xfrm>
          <a:prstGeom prst="rect">
            <a:avLst/>
          </a:prstGeom>
        </p:spPr>
      </p:pic>
    </p:spTree>
    <p:extLst>
      <p:ext uri="{BB962C8B-B14F-4D97-AF65-F5344CB8AC3E}">
        <p14:creationId xmlns:p14="http://schemas.microsoft.com/office/powerpoint/2010/main" val="24745781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4F7FEA-CB5F-2A25-41F0-7D9B5C492B4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8565869-ED7E-215C-5974-5B2B32742B0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930C2FC-5122-6BC6-FDA2-C221D1B84159}"/>
              </a:ext>
            </a:extLst>
          </p:cNvPr>
          <p:cNvSpPr txBox="1"/>
          <p:nvPr/>
        </p:nvSpPr>
        <p:spPr>
          <a:xfrm>
            <a:off x="3423424" y="649543"/>
            <a:ext cx="5837734"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	مصادر الحصول على المعلومات</a:t>
            </a:r>
          </a:p>
        </p:txBody>
      </p:sp>
      <p:sp>
        <p:nvSpPr>
          <p:cNvPr id="5" name="Rectangle 4">
            <a:extLst>
              <a:ext uri="{FF2B5EF4-FFF2-40B4-BE49-F238E27FC236}">
                <a16:creationId xmlns:a16="http://schemas.microsoft.com/office/drawing/2014/main" id="{78DAF3B6-6C78-C580-717D-57C51D88ECF9}"/>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A609850-62C8-AAB1-690B-89621C17BCAE}"/>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39DD141-D2C1-0A3E-B91A-9AFA4A8BC169}"/>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B7FA2F95-E70D-548A-D83B-3CAA9D837AFC}"/>
              </a:ext>
            </a:extLst>
          </p:cNvPr>
          <p:cNvSpPr txBox="1"/>
          <p:nvPr/>
        </p:nvSpPr>
        <p:spPr>
          <a:xfrm>
            <a:off x="721355" y="5329367"/>
            <a:ext cx="10110065" cy="420051"/>
          </a:xfrm>
          <a:prstGeom prst="rect">
            <a:avLst/>
          </a:prstGeom>
          <a:noFill/>
        </p:spPr>
        <p:txBody>
          <a:bodyPr wrap="square" rtlCol="0">
            <a:spAutoFit/>
          </a:bodyPr>
          <a:lstStyle/>
          <a:p>
            <a:pPr algn="ctr" rtl="1">
              <a:lnSpc>
                <a:spcPct val="150000"/>
              </a:lnSpc>
            </a:pPr>
            <a:r>
              <a:rPr lang="en-US" sz="1600" dirty="0">
                <a:latin typeface="Alexandria" pitchFamily="2" charset="-78"/>
                <a:cs typeface="Alexandria" pitchFamily="2" charset="-78"/>
                <a:hlinkClick r:id="rId2"/>
              </a:rPr>
              <a:t>https://article-summarizer.scholarcy.com/summarizer</a:t>
            </a:r>
            <a:r>
              <a:rPr lang="ar-EG" sz="1600" dirty="0">
                <a:latin typeface="Alexandria" pitchFamily="2" charset="-78"/>
                <a:cs typeface="Alexandria" pitchFamily="2" charset="-78"/>
              </a:rPr>
              <a:t> </a:t>
            </a:r>
            <a:r>
              <a:rPr lang="en-US" sz="1600" dirty="0">
                <a:latin typeface="Alexandria" pitchFamily="2" charset="-78"/>
                <a:cs typeface="Alexandria" pitchFamily="2" charset="-78"/>
              </a:rPr>
              <a:t> </a:t>
            </a:r>
            <a:r>
              <a:rPr lang="ar-EG" sz="1600" dirty="0">
                <a:latin typeface="Alexandria" pitchFamily="2" charset="-78"/>
                <a:cs typeface="Alexandria" pitchFamily="2" charset="-78"/>
              </a:rPr>
              <a:t> </a:t>
            </a:r>
            <a:endParaRPr lang="en-US" sz="1600" dirty="0">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DFC24B93-F8B8-2989-6263-9C23FCD09BD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9A54F79A-6801-5FF0-16F7-BE72EEB23395}"/>
              </a:ext>
            </a:extLst>
          </p:cNvPr>
          <p:cNvPicPr>
            <a:picLocks noChangeAspect="1"/>
          </p:cNvPicPr>
          <p:nvPr/>
        </p:nvPicPr>
        <p:blipFill>
          <a:blip r:embed="rId4"/>
          <a:stretch>
            <a:fillRect/>
          </a:stretch>
        </p:blipFill>
        <p:spPr>
          <a:xfrm>
            <a:off x="1919878" y="1920109"/>
            <a:ext cx="8352244" cy="3017782"/>
          </a:xfrm>
          <a:prstGeom prst="rect">
            <a:avLst/>
          </a:prstGeom>
        </p:spPr>
      </p:pic>
    </p:spTree>
    <p:extLst>
      <p:ext uri="{BB962C8B-B14F-4D97-AF65-F5344CB8AC3E}">
        <p14:creationId xmlns:p14="http://schemas.microsoft.com/office/powerpoint/2010/main" val="8566612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89E9B1-27C4-CBB3-9578-6A98C319669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C940B18-8422-40C9-34E6-2E24610B260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F8FB51E-AD20-A3F5-9E96-F40AB4BEC6D2}"/>
              </a:ext>
            </a:extLst>
          </p:cNvPr>
          <p:cNvSpPr txBox="1"/>
          <p:nvPr/>
        </p:nvSpPr>
        <p:spPr>
          <a:xfrm>
            <a:off x="2638802" y="80209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المرحلة الثالثة: تحليل المحتوى وتقييمه</a:t>
            </a:r>
          </a:p>
        </p:txBody>
      </p:sp>
      <p:sp>
        <p:nvSpPr>
          <p:cNvPr id="5" name="Rectangle 4">
            <a:extLst>
              <a:ext uri="{FF2B5EF4-FFF2-40B4-BE49-F238E27FC236}">
                <a16:creationId xmlns:a16="http://schemas.microsoft.com/office/drawing/2014/main" id="{6928E167-B34D-38F6-21E9-1CD636C9CB6C}"/>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8C0117F-B196-7CF2-B079-25650417CD16}"/>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94C01CF-F8F6-051C-76AE-361B6C88197A}"/>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3196D7D1-1AF0-A2A4-A9CE-62B1DF5F6535}"/>
              </a:ext>
            </a:extLst>
          </p:cNvPr>
          <p:cNvSpPr txBox="1"/>
          <p:nvPr/>
        </p:nvSpPr>
        <p:spPr>
          <a:xfrm>
            <a:off x="1040967" y="1919593"/>
            <a:ext cx="10110065" cy="3744038"/>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تحليل وتقييم المحتوى في مجال العلاقات العامة يلعب دورًا حاسمًا في نجاح استراتيجية العلاقات العامة لأي مؤسسة. وإن لم يتم تحليل وتقييم المحتوى بشكل مناسب، فعلى المؤسسة الاستعداد للعديد من المشاكل والتحديات، مثل:</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1. فقدان الجمهور: يساعد تحليل وتقييم المحتوى في فهم ردود فعل الجمهور وتلبية متطلباتهم وتحقيق رضاهم عن المؤسسة. بدون تقييم المحتوى وتحليل الردود ، يمكن للمؤسسة ان تفقد العديد من جماهيرها.</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2. الحفاظ على السمعة: يمكن لتحليل وتقييم المحتوى مساعدة المؤسسة على معرفة مدى تأثير محتواها الإعلامي والتواجد الرقمي والتعرف على الردود السلبية والايجابية حول المؤسسة ومنتجاتها. فهذا سيمكنها من اتخاذ إجراءات لتصحيح التصورات الخاطئة.</a:t>
            </a:r>
          </a:p>
        </p:txBody>
      </p:sp>
      <p:pic>
        <p:nvPicPr>
          <p:cNvPr id="7" name="Graphic 21">
            <a:extLst>
              <a:ext uri="{FF2B5EF4-FFF2-40B4-BE49-F238E27FC236}">
                <a16:creationId xmlns:a16="http://schemas.microsoft.com/office/drawing/2014/main" id="{AAEEADBF-0D60-683D-8156-56FDC75A0E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88080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A6E039-C390-2958-D81D-DCF76F51630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E9488E7-5F19-B4E1-BAC4-7B7ABF6949C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B0C3647-DD0C-9EAB-1043-B38B8D028317}"/>
              </a:ext>
            </a:extLst>
          </p:cNvPr>
          <p:cNvSpPr txBox="1"/>
          <p:nvPr/>
        </p:nvSpPr>
        <p:spPr>
          <a:xfrm>
            <a:off x="2638802" y="80209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المرحلة الثالثة: تحليل المحتوى وتقييمه</a:t>
            </a:r>
          </a:p>
        </p:txBody>
      </p:sp>
      <p:sp>
        <p:nvSpPr>
          <p:cNvPr id="5" name="Rectangle 4">
            <a:extLst>
              <a:ext uri="{FF2B5EF4-FFF2-40B4-BE49-F238E27FC236}">
                <a16:creationId xmlns:a16="http://schemas.microsoft.com/office/drawing/2014/main" id="{71F452B6-30F2-4A36-A721-F3B684E2BB85}"/>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FABEDDF-91B5-8FB2-EADE-B8122C4D3F56}"/>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13290DD-C450-6D9B-BF6F-F90E308DF1C2}"/>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90CCE39-1A3B-D442-F4F9-362914076CE4}"/>
              </a:ext>
            </a:extLst>
          </p:cNvPr>
          <p:cNvSpPr txBox="1"/>
          <p:nvPr/>
        </p:nvSpPr>
        <p:spPr>
          <a:xfrm>
            <a:off x="1040967" y="1919593"/>
            <a:ext cx="10110065" cy="4482702"/>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3. تحديد نقاط القوة والضعف: يمكن استخدام تحليل وتقييم المحتوى لتحديد نقاط القوة والضعف في استراتيجية العلاقات العامة وتصحيحها. فهذا سيساعد المؤسسة على تحقيق نتائج متميزة وتحسين الكفاءة في التواصل مع الجمهور.</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4. البقاء على اطلاعٍ بأحدث الاتجاهات والتطورات: يمكن استخدام تحليل وتقييم المحتوى لمعرفة الاتجاهات الحالية والتطورات في نطاق المؤسسة وفي المستقبل. ذلك يمكن أن يجنب المؤسسة العديد من المشكلات وتحتفظ بمكانتها بين المنافسين.</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بشكل عام ، يمكن إطلاق العنان لإمكانيات عظيمة عند تحليل وتقييم المحتوى في مجال العلاقات العامة. فمن خلاله يمكن للمؤسسة الحصول على فهم أفضل لما يتوقعه الجمهور منها ، وكذلك تحقيق أفضل النتائج في التواصل مع الجمهور.</a:t>
            </a:r>
          </a:p>
          <a:p>
            <a:pPr algn="just" rtl="1">
              <a:lnSpc>
                <a:spcPct val="150000"/>
              </a:lnSpc>
            </a:pPr>
            <a:r>
              <a:rPr lang="ar-EG" sz="1600" dirty="0">
                <a:latin typeface="Alexandria" pitchFamily="2" charset="-78"/>
                <a:cs typeface="Alexandria" pitchFamily="2" charset="-78"/>
              </a:rPr>
              <a:t>.</a:t>
            </a:r>
          </a:p>
        </p:txBody>
      </p:sp>
      <p:pic>
        <p:nvPicPr>
          <p:cNvPr id="7" name="Graphic 21">
            <a:extLst>
              <a:ext uri="{FF2B5EF4-FFF2-40B4-BE49-F238E27FC236}">
                <a16:creationId xmlns:a16="http://schemas.microsoft.com/office/drawing/2014/main" id="{5956EE6A-4ACA-336D-B9A3-6B9D4C87B4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129024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FEBAA6-308B-97B7-12F4-154B795C492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8EBD986-D5F5-97F9-2BBE-745E10638B5B}"/>
              </a:ext>
            </a:extLst>
          </p:cNvPr>
          <p:cNvSpPr/>
          <p:nvPr/>
        </p:nvSpPr>
        <p:spPr>
          <a:xfrm>
            <a:off x="689638" y="15969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8879361-688B-A414-6983-93707C602BF9}"/>
              </a:ext>
            </a:extLst>
          </p:cNvPr>
          <p:cNvSpPr txBox="1"/>
          <p:nvPr/>
        </p:nvSpPr>
        <p:spPr>
          <a:xfrm>
            <a:off x="2638802" y="80209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تطبيقات عملية لإنتاج المحتوى	</a:t>
            </a:r>
          </a:p>
        </p:txBody>
      </p:sp>
      <p:sp>
        <p:nvSpPr>
          <p:cNvPr id="5" name="Rectangle 4">
            <a:extLst>
              <a:ext uri="{FF2B5EF4-FFF2-40B4-BE49-F238E27FC236}">
                <a16:creationId xmlns:a16="http://schemas.microsoft.com/office/drawing/2014/main" id="{CAE7FE7D-7F4F-839B-C011-FD0F3A7953CC}"/>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515EBDB-F42B-83DA-5259-565C05B513D1}"/>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0DF4773-93E5-2ED0-AB6B-892688AE55CE}"/>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79B17627-F7A8-83BC-BB3F-E270A9C22C63}"/>
              </a:ext>
            </a:extLst>
          </p:cNvPr>
          <p:cNvSpPr txBox="1"/>
          <p:nvPr/>
        </p:nvSpPr>
        <p:spPr>
          <a:xfrm>
            <a:off x="721355" y="5023735"/>
            <a:ext cx="10110065" cy="420051"/>
          </a:xfrm>
          <a:prstGeom prst="rect">
            <a:avLst/>
          </a:prstGeom>
          <a:noFill/>
        </p:spPr>
        <p:txBody>
          <a:bodyPr wrap="square" rtlCol="0">
            <a:spAutoFit/>
          </a:bodyPr>
          <a:lstStyle/>
          <a:p>
            <a:pPr algn="ctr" rtl="1">
              <a:lnSpc>
                <a:spcPct val="150000"/>
              </a:lnSpc>
            </a:pPr>
            <a:r>
              <a:rPr lang="en-US" sz="1600" dirty="0">
                <a:latin typeface="Alexandria" pitchFamily="2" charset="-78"/>
                <a:cs typeface="Alexandria" pitchFamily="2" charset="-78"/>
                <a:hlinkClick r:id="rId2"/>
              </a:rPr>
              <a:t>https://www.canva.com</a:t>
            </a:r>
            <a:endParaRPr lang="ar-EG" sz="1600" dirty="0">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C64C8218-A1A6-3C48-126C-48780011CD3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523F0A03-1E6A-184E-F9ED-1C653ADE9115}"/>
              </a:ext>
            </a:extLst>
          </p:cNvPr>
          <p:cNvPicPr>
            <a:picLocks noChangeAspect="1"/>
          </p:cNvPicPr>
          <p:nvPr/>
        </p:nvPicPr>
        <p:blipFill>
          <a:blip r:embed="rId4"/>
          <a:stretch>
            <a:fillRect/>
          </a:stretch>
        </p:blipFill>
        <p:spPr>
          <a:xfrm>
            <a:off x="2907515" y="1914012"/>
            <a:ext cx="6376969" cy="3029975"/>
          </a:xfrm>
          <a:prstGeom prst="rect">
            <a:avLst/>
          </a:prstGeom>
        </p:spPr>
      </p:pic>
    </p:spTree>
    <p:extLst>
      <p:ext uri="{BB962C8B-B14F-4D97-AF65-F5344CB8AC3E}">
        <p14:creationId xmlns:p14="http://schemas.microsoft.com/office/powerpoint/2010/main" val="27048490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B4C6EE-63FB-D5B7-2DD6-AACEABD867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7F9FC61-DFE9-ACBB-585F-ADFAF89EA18F}"/>
              </a:ext>
            </a:extLst>
          </p:cNvPr>
          <p:cNvSpPr/>
          <p:nvPr/>
        </p:nvSpPr>
        <p:spPr>
          <a:xfrm>
            <a:off x="689638" y="15969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ED8FAD6-AD0E-A445-A6C9-78E6636B3FBD}"/>
              </a:ext>
            </a:extLst>
          </p:cNvPr>
          <p:cNvSpPr txBox="1"/>
          <p:nvPr/>
        </p:nvSpPr>
        <p:spPr>
          <a:xfrm>
            <a:off x="2638802" y="80209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تطبيقات عملية </a:t>
            </a:r>
            <a:r>
              <a:rPr lang="ar-EG" sz="2400" b="1" dirty="0" err="1">
                <a:latin typeface="Alexandria" pitchFamily="2" charset="-78"/>
                <a:cs typeface="Alexandria" pitchFamily="2" charset="-78"/>
              </a:rPr>
              <a:t>لانتاج</a:t>
            </a:r>
            <a:r>
              <a:rPr lang="ar-EG" sz="2400" b="1" dirty="0">
                <a:latin typeface="Alexandria" pitchFamily="2" charset="-78"/>
                <a:cs typeface="Alexandria" pitchFamily="2" charset="-78"/>
              </a:rPr>
              <a:t> المحتوى	</a:t>
            </a:r>
          </a:p>
        </p:txBody>
      </p:sp>
      <p:sp>
        <p:nvSpPr>
          <p:cNvPr id="5" name="Rectangle 4">
            <a:extLst>
              <a:ext uri="{FF2B5EF4-FFF2-40B4-BE49-F238E27FC236}">
                <a16:creationId xmlns:a16="http://schemas.microsoft.com/office/drawing/2014/main" id="{C6A5AA39-BCA3-855C-2B42-D29AC695713D}"/>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A1D981-E62B-4AD5-4DC1-10CB6C412D34}"/>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004E48F-A20A-9B56-94D4-0420060C29BD}"/>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6C8F5226-46F8-9C68-137C-D33E5A18DBF5}"/>
              </a:ext>
            </a:extLst>
          </p:cNvPr>
          <p:cNvSpPr txBox="1"/>
          <p:nvPr/>
        </p:nvSpPr>
        <p:spPr>
          <a:xfrm>
            <a:off x="722850" y="4873296"/>
            <a:ext cx="10110065" cy="1158715"/>
          </a:xfrm>
          <a:prstGeom prst="rect">
            <a:avLst/>
          </a:prstGeom>
          <a:noFill/>
        </p:spPr>
        <p:txBody>
          <a:bodyPr wrap="square" rtlCol="0">
            <a:spAutoFit/>
          </a:bodyPr>
          <a:lstStyle/>
          <a:p>
            <a:pPr algn="ctr" rtl="1">
              <a:lnSpc>
                <a:spcPct val="150000"/>
              </a:lnSpc>
            </a:pPr>
            <a:r>
              <a:rPr lang="en-US" sz="1600" dirty="0">
                <a:latin typeface="Alexandria" pitchFamily="2" charset="-78"/>
                <a:cs typeface="Alexandria" pitchFamily="2" charset="-78"/>
                <a:hlinkClick r:id="rId2"/>
              </a:rPr>
              <a:t>https://app.flourish.studio/projects</a:t>
            </a:r>
            <a:r>
              <a:rPr lang="ar-EG" sz="1600" dirty="0">
                <a:latin typeface="Alexandria" pitchFamily="2" charset="-78"/>
                <a:cs typeface="Alexandria" pitchFamily="2" charset="-78"/>
              </a:rPr>
              <a:t> </a:t>
            </a:r>
            <a:endParaRPr lang="en-US" sz="1600" dirty="0">
              <a:latin typeface="Alexandria" pitchFamily="2" charset="-78"/>
              <a:cs typeface="Alexandria" pitchFamily="2" charset="-78"/>
            </a:endParaRPr>
          </a:p>
          <a:p>
            <a:pPr algn="ctr" rtl="1">
              <a:lnSpc>
                <a:spcPct val="150000"/>
              </a:lnSpc>
            </a:pPr>
            <a:r>
              <a:rPr lang="ar-EG" sz="1600" dirty="0">
                <a:latin typeface="Alexandria" pitchFamily="2" charset="-78"/>
                <a:cs typeface="Alexandria" pitchFamily="2" charset="-78"/>
              </a:rPr>
              <a:t>نموذج لقصة تفاعلية باستخدام </a:t>
            </a:r>
            <a:r>
              <a:rPr lang="ar-EG" sz="1600" dirty="0" err="1">
                <a:latin typeface="Alexandria" pitchFamily="2" charset="-78"/>
                <a:cs typeface="Alexandria" pitchFamily="2" charset="-78"/>
              </a:rPr>
              <a:t>فلوريش</a:t>
            </a:r>
            <a:endParaRPr lang="ar-EG" sz="1600" dirty="0">
              <a:latin typeface="Alexandria" pitchFamily="2" charset="-78"/>
              <a:cs typeface="Alexandria" pitchFamily="2" charset="-78"/>
            </a:endParaRPr>
          </a:p>
          <a:p>
            <a:pPr algn="ctr" rtl="1">
              <a:lnSpc>
                <a:spcPct val="150000"/>
              </a:lnSpc>
            </a:pPr>
            <a:r>
              <a:rPr lang="en-US" sz="1600" dirty="0">
                <a:latin typeface="Alexandria" pitchFamily="2" charset="-78"/>
                <a:cs typeface="Alexandria" pitchFamily="2" charset="-78"/>
                <a:hlinkClick r:id="rId3"/>
              </a:rPr>
              <a:t>https://public.flourish.studio/story/984193/</a:t>
            </a:r>
            <a:r>
              <a:rPr lang="ar-EG" sz="1600" dirty="0">
                <a:latin typeface="Alexandria" pitchFamily="2" charset="-78"/>
                <a:cs typeface="Alexandria" pitchFamily="2" charset="-78"/>
              </a:rPr>
              <a:t> </a:t>
            </a:r>
            <a:endParaRPr lang="en-US" sz="1600" dirty="0">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77CF2F75-70A8-A744-2D18-23476FD2D77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166F747C-7084-1AFB-FCC1-A3816AD6BD8F}"/>
              </a:ext>
            </a:extLst>
          </p:cNvPr>
          <p:cNvPicPr>
            <a:picLocks noChangeAspect="1"/>
          </p:cNvPicPr>
          <p:nvPr/>
        </p:nvPicPr>
        <p:blipFill>
          <a:blip r:embed="rId5"/>
          <a:stretch>
            <a:fillRect/>
          </a:stretch>
        </p:blipFill>
        <p:spPr>
          <a:xfrm>
            <a:off x="2456372" y="1679296"/>
            <a:ext cx="6643023" cy="3193547"/>
          </a:xfrm>
          <a:prstGeom prst="rect">
            <a:avLst/>
          </a:prstGeom>
        </p:spPr>
      </p:pic>
    </p:spTree>
    <p:extLst>
      <p:ext uri="{BB962C8B-B14F-4D97-AF65-F5344CB8AC3E}">
        <p14:creationId xmlns:p14="http://schemas.microsoft.com/office/powerpoint/2010/main" val="2832075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7A181B-3169-0349-19AE-B838F988943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2876A80-352A-ED0F-9F8E-358FA5094B7B}"/>
              </a:ext>
            </a:extLst>
          </p:cNvPr>
          <p:cNvSpPr/>
          <p:nvPr/>
        </p:nvSpPr>
        <p:spPr>
          <a:xfrm>
            <a:off x="689638" y="15969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DDACCD3-E678-1E3F-5AA4-120A47222722}"/>
              </a:ext>
            </a:extLst>
          </p:cNvPr>
          <p:cNvSpPr txBox="1"/>
          <p:nvPr/>
        </p:nvSpPr>
        <p:spPr>
          <a:xfrm>
            <a:off x="2638802" y="80209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تطبيقات عملية </a:t>
            </a:r>
            <a:r>
              <a:rPr lang="ar-EG" sz="2400" b="1" dirty="0" err="1">
                <a:latin typeface="Alexandria" pitchFamily="2" charset="-78"/>
                <a:cs typeface="Alexandria" pitchFamily="2" charset="-78"/>
              </a:rPr>
              <a:t>لانتاج</a:t>
            </a:r>
            <a:r>
              <a:rPr lang="ar-EG" sz="2400" b="1" dirty="0">
                <a:latin typeface="Alexandria" pitchFamily="2" charset="-78"/>
                <a:cs typeface="Alexandria" pitchFamily="2" charset="-78"/>
              </a:rPr>
              <a:t> المحتوى	</a:t>
            </a:r>
          </a:p>
        </p:txBody>
      </p:sp>
      <p:sp>
        <p:nvSpPr>
          <p:cNvPr id="5" name="Rectangle 4">
            <a:extLst>
              <a:ext uri="{FF2B5EF4-FFF2-40B4-BE49-F238E27FC236}">
                <a16:creationId xmlns:a16="http://schemas.microsoft.com/office/drawing/2014/main" id="{79DDC39E-BEAA-7040-B88C-B0FAC6F9986B}"/>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413B5A5-A058-20CD-4FBA-D2F2AB0622CC}"/>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5AFEA65-0F54-DD8B-DEC4-F229888D4B99}"/>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844DD02D-C83D-82E0-7D63-5A01D6B14B28}"/>
              </a:ext>
            </a:extLst>
          </p:cNvPr>
          <p:cNvSpPr txBox="1"/>
          <p:nvPr/>
        </p:nvSpPr>
        <p:spPr>
          <a:xfrm>
            <a:off x="877733" y="5330058"/>
            <a:ext cx="10110065" cy="420051"/>
          </a:xfrm>
          <a:prstGeom prst="rect">
            <a:avLst/>
          </a:prstGeom>
          <a:noFill/>
        </p:spPr>
        <p:txBody>
          <a:bodyPr wrap="square" rtlCol="0">
            <a:spAutoFit/>
          </a:bodyPr>
          <a:lstStyle/>
          <a:p>
            <a:pPr algn="ctr" rtl="1">
              <a:lnSpc>
                <a:spcPct val="150000"/>
              </a:lnSpc>
            </a:pPr>
            <a:r>
              <a:rPr lang="en-US" sz="1600" dirty="0">
                <a:latin typeface="Alexandria" pitchFamily="2" charset="-78"/>
                <a:cs typeface="Alexandria" pitchFamily="2" charset="-78"/>
                <a:hlinkClick r:id="rId2"/>
              </a:rPr>
              <a:t>https://www.renderforest.com/#Videos</a:t>
            </a:r>
            <a:r>
              <a:rPr lang="ar-EG" sz="1600" dirty="0">
                <a:latin typeface="Alexandria" pitchFamily="2" charset="-78"/>
                <a:cs typeface="Alexandria" pitchFamily="2" charset="-78"/>
              </a:rPr>
              <a:t> </a:t>
            </a:r>
            <a:r>
              <a:rPr lang="en-US" sz="1600" dirty="0">
                <a:latin typeface="Alexandria" pitchFamily="2" charset="-78"/>
                <a:cs typeface="Alexandria" pitchFamily="2" charset="-78"/>
              </a:rPr>
              <a:t> </a:t>
            </a:r>
            <a:r>
              <a:rPr lang="ar-EG" sz="1600" dirty="0">
                <a:latin typeface="Alexandria" pitchFamily="2" charset="-78"/>
                <a:cs typeface="Alexandria" pitchFamily="2" charset="-78"/>
              </a:rPr>
              <a:t> </a:t>
            </a:r>
            <a:endParaRPr lang="en-US" sz="1600" dirty="0">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10A08DEC-CD8D-CF12-2EFD-971CC2655CC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47C11DAA-01F5-1069-7C1D-20C873D0BD54}"/>
              </a:ext>
            </a:extLst>
          </p:cNvPr>
          <p:cNvPicPr>
            <a:picLocks noChangeAspect="1"/>
          </p:cNvPicPr>
          <p:nvPr/>
        </p:nvPicPr>
        <p:blipFill>
          <a:blip r:embed="rId4"/>
          <a:stretch>
            <a:fillRect/>
          </a:stretch>
        </p:blipFill>
        <p:spPr>
          <a:xfrm>
            <a:off x="1925974" y="1569559"/>
            <a:ext cx="8340051" cy="3718882"/>
          </a:xfrm>
          <a:prstGeom prst="rect">
            <a:avLst/>
          </a:prstGeom>
        </p:spPr>
      </p:pic>
    </p:spTree>
    <p:extLst>
      <p:ext uri="{BB962C8B-B14F-4D97-AF65-F5344CB8AC3E}">
        <p14:creationId xmlns:p14="http://schemas.microsoft.com/office/powerpoint/2010/main" val="9181533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98928C-7BB4-2F4A-5876-976F3F5780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8C2121E-2B3D-4A2C-5D8C-227ACA834F7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B80B011-AE99-14D8-0D33-9961A012741A}"/>
              </a:ext>
            </a:extLst>
          </p:cNvPr>
          <p:cNvSpPr txBox="1"/>
          <p:nvPr/>
        </p:nvSpPr>
        <p:spPr>
          <a:xfrm>
            <a:off x="2638802" y="80209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اختصارات كتابة المحتوى </a:t>
            </a:r>
          </a:p>
        </p:txBody>
      </p:sp>
      <p:sp>
        <p:nvSpPr>
          <p:cNvPr id="5" name="Rectangle 4">
            <a:extLst>
              <a:ext uri="{FF2B5EF4-FFF2-40B4-BE49-F238E27FC236}">
                <a16:creationId xmlns:a16="http://schemas.microsoft.com/office/drawing/2014/main" id="{E22E74CD-278C-8F14-CB55-4ECE082988D0}"/>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F929CCF-785A-51AC-3A8C-0E7430FC91B8}"/>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9D22D7A-EEE4-A5A2-3BDA-1DA8E36304C9}"/>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B479D5A-9F91-BAA2-BB61-80986B7E0A49}"/>
              </a:ext>
            </a:extLst>
          </p:cNvPr>
          <p:cNvSpPr txBox="1"/>
          <p:nvPr/>
        </p:nvSpPr>
        <p:spPr>
          <a:xfrm>
            <a:off x="762001" y="1919593"/>
            <a:ext cx="10389032" cy="4113370"/>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v"/>
            </a:pPr>
            <a:r>
              <a:rPr lang="en-US" sz="1600" b="1" dirty="0">
                <a:solidFill>
                  <a:srgbClr val="4472C4"/>
                </a:solidFill>
                <a:latin typeface="Alexandria" pitchFamily="2" charset="-78"/>
                <a:cs typeface="Alexandria" pitchFamily="2" charset="-78"/>
              </a:rPr>
              <a:t>(Point of Contact) POC</a:t>
            </a:r>
          </a:p>
          <a:p>
            <a:pPr algn="just" rtl="1">
              <a:lnSpc>
                <a:spcPct val="150000"/>
              </a:lnSpc>
            </a:pPr>
            <a:r>
              <a:rPr lang="ar-EG" sz="1600" dirty="0">
                <a:latin typeface="Alexandria" pitchFamily="2" charset="-78"/>
                <a:cs typeface="Alexandria" pitchFamily="2" charset="-78"/>
              </a:rPr>
              <a:t>يشير المصطلح إلى الشخص أو القسم المسؤول عن توفير المعلومات وتنسيق الاتصالات بين الأطراف المختلفة في سياق معين، سواء كان تجاريًا أو إداريًا أو خدميًا. يُستخدم مفهوم نقطة الاتصال عادةً لتحديد جهة الاتصال الأولى أو الموثوقة التي يتم الرجوع إليها لتقديم الدعم أو الإجابة على الاستفسارات أو التعامل مع الطلبات. </a:t>
            </a:r>
          </a:p>
          <a:p>
            <a:pPr marL="342900" indent="-342900" algn="just" rtl="1">
              <a:lnSpc>
                <a:spcPct val="150000"/>
              </a:lnSpc>
              <a:buFont typeface="Wingdings" panose="05000000000000000000" pitchFamily="2" charset="2"/>
              <a:buChar char="v"/>
            </a:pPr>
            <a:r>
              <a:rPr lang="en-US" sz="1600" b="1" dirty="0">
                <a:solidFill>
                  <a:srgbClr val="4472C4"/>
                </a:solidFill>
                <a:latin typeface="Alexandria" pitchFamily="2" charset="-78"/>
                <a:cs typeface="Alexandria" pitchFamily="2" charset="-78"/>
              </a:rPr>
              <a:t>Pain Point</a:t>
            </a:r>
          </a:p>
          <a:p>
            <a:pPr algn="just" rtl="1">
              <a:lnSpc>
                <a:spcPct val="150000"/>
              </a:lnSpc>
            </a:pPr>
            <a:r>
              <a:rPr lang="ar-EG" sz="1600" dirty="0">
                <a:latin typeface="Alexandria" pitchFamily="2" charset="-78"/>
                <a:cs typeface="Alexandria" pitchFamily="2" charset="-78"/>
              </a:rPr>
              <a:t>يشير مصطلح "نقطة الألم" في مجال التسويق والأعمال إلى مشكلة أو حاجة يعاني منها العميل أو المستهلك، والتي يمكن للمنتجات أو الخدمات أن تساهم في حلها. تعتبر نقاط الألم أساسية لفهم احتياجات العملاء وتطوير حلول ملائمة. ومن الأمثلة على نقاط الألم أن يشعر العملاء بصعوبة في استخدام تطبيق ما أو عدم توفر خصائص تلبي احتياجاتهم، أو حتى شعورهم بعدم الراحة تجاه جودة خدمة معينة.</a:t>
            </a:r>
          </a:p>
          <a:p>
            <a:pPr algn="just" rtl="1">
              <a:lnSpc>
                <a:spcPct val="150000"/>
              </a:lnSpc>
            </a:pPr>
            <a:r>
              <a:rPr lang="ar-EG" sz="1600" dirty="0">
                <a:latin typeface="Alexandria" pitchFamily="2" charset="-78"/>
                <a:cs typeface="Alexandria" pitchFamily="2" charset="-78"/>
              </a:rPr>
              <a:t>تساعد الشركات على تحديد نقاط الألم من خلال دراسات السوق والاستماع لتعليقات العملاء لتتمكن من تحسين منتجاتها أو خدماتها وجعلها أكثر جذبًا وفعالية في حل مشاكل العملاء، مما يعزز رضاهم ويزيد من ولائهم.</a:t>
            </a:r>
          </a:p>
        </p:txBody>
      </p:sp>
      <p:pic>
        <p:nvPicPr>
          <p:cNvPr id="7" name="Graphic 21">
            <a:extLst>
              <a:ext uri="{FF2B5EF4-FFF2-40B4-BE49-F238E27FC236}">
                <a16:creationId xmlns:a16="http://schemas.microsoft.com/office/drawing/2014/main" id="{C8665ECB-7C18-BD28-B546-76D20CA64E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737066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9BA174-4ED0-FC8A-8165-B23407D1F34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10D628E-B4E9-C01B-8FDB-6A790D53DDF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8A01701-AFD4-76EC-0D3D-6ED4D11DC7F9}"/>
              </a:ext>
            </a:extLst>
          </p:cNvPr>
          <p:cNvSpPr txBox="1"/>
          <p:nvPr/>
        </p:nvSpPr>
        <p:spPr>
          <a:xfrm>
            <a:off x="2638802" y="80209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اختصارات كتابة المحتوى </a:t>
            </a:r>
          </a:p>
        </p:txBody>
      </p:sp>
      <p:sp>
        <p:nvSpPr>
          <p:cNvPr id="5" name="Rectangle 4">
            <a:extLst>
              <a:ext uri="{FF2B5EF4-FFF2-40B4-BE49-F238E27FC236}">
                <a16:creationId xmlns:a16="http://schemas.microsoft.com/office/drawing/2014/main" id="{577F8252-27DC-693D-56F0-086A8BAF43D5}"/>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150FFC-9B4C-D859-F045-D5DCBCF3E49E}"/>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8775002-0418-C09F-7491-AC93345566F9}"/>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3D145D1D-A745-22C8-A2E9-BD6F75E67854}"/>
              </a:ext>
            </a:extLst>
          </p:cNvPr>
          <p:cNvSpPr txBox="1"/>
          <p:nvPr/>
        </p:nvSpPr>
        <p:spPr>
          <a:xfrm>
            <a:off x="1040967" y="1919593"/>
            <a:ext cx="10110065" cy="3374706"/>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v"/>
            </a:pPr>
            <a:r>
              <a:rPr lang="en-US" sz="1600" b="1" dirty="0">
                <a:solidFill>
                  <a:srgbClr val="4472C4"/>
                </a:solidFill>
                <a:latin typeface="Alexandria" pitchFamily="2" charset="-78"/>
                <a:cs typeface="Alexandria" pitchFamily="2" charset="-78"/>
              </a:rPr>
              <a:t> SEO</a:t>
            </a:r>
          </a:p>
          <a:p>
            <a:pPr algn="just" rtl="1">
              <a:lnSpc>
                <a:spcPct val="150000"/>
              </a:lnSpc>
            </a:pPr>
            <a:r>
              <a:rPr lang="ar-EG" sz="1600" dirty="0">
                <a:latin typeface="Alexandria" pitchFamily="2" charset="-78"/>
                <a:cs typeface="Alexandria" pitchFamily="2" charset="-78"/>
              </a:rPr>
              <a:t>يشير مصطلح "تحسين محركات البحث" (</a:t>
            </a:r>
            <a:r>
              <a:rPr lang="en-US" sz="1600" dirty="0">
                <a:latin typeface="Alexandria" pitchFamily="2" charset="-78"/>
                <a:cs typeface="Alexandria" pitchFamily="2" charset="-78"/>
              </a:rPr>
              <a:t>Search Engine Optimization - SEO) </a:t>
            </a:r>
            <a:r>
              <a:rPr lang="ar-EG" sz="1600" dirty="0">
                <a:latin typeface="Alexandria" pitchFamily="2" charset="-78"/>
                <a:cs typeface="Alexandria" pitchFamily="2" charset="-78"/>
              </a:rPr>
              <a:t>إلى عملية تحسين موقع الويب بحيث يظهر بترتيب أعلى في نتائج محركات البحث، مما يزيد من فرصة رؤية المستخدمين له وزيارة صفحات الموقع. يعتمد تحسين محركات البحث على عدة عوامل، منها تحسين محتوى الموقع، وزيادة سرعة التحميل، وجعله متوافقًا مع الهواتف المحمولة، إضافة إلى بناء روابط خارجية تشير إلى الموقع.</a:t>
            </a:r>
          </a:p>
          <a:p>
            <a:pPr algn="just" rtl="1">
              <a:lnSpc>
                <a:spcPct val="150000"/>
              </a:lnSpc>
            </a:pPr>
            <a:r>
              <a:rPr lang="ar-EG" sz="1600" dirty="0">
                <a:latin typeface="Alexandria" pitchFamily="2" charset="-78"/>
                <a:cs typeface="Alexandria" pitchFamily="2" charset="-78"/>
              </a:rPr>
              <a:t>تعد استراتيجية تحسين محركات البحث جزءًا أساسيًا من التسويق الرقمي، إذ تساعد في زيادة الزيارات المجانية (</a:t>
            </a:r>
            <a:r>
              <a:rPr lang="en-US" sz="1600" dirty="0">
                <a:latin typeface="Alexandria" pitchFamily="2" charset="-78"/>
                <a:cs typeface="Alexandria" pitchFamily="2" charset="-78"/>
              </a:rPr>
              <a:t>Organic Traffic) </a:t>
            </a:r>
            <a:r>
              <a:rPr lang="ar-EG" sz="1600" dirty="0">
                <a:latin typeface="Alexandria" pitchFamily="2" charset="-78"/>
                <a:cs typeface="Alexandria" pitchFamily="2" charset="-78"/>
              </a:rPr>
              <a:t>لموقع الويب من خلال جعل المحتوى أكثر ملاءمةً لما يبحث عنه المستخدمون، وبالتالي تحسين ترتيب الموقع في محركات البحث مثل </a:t>
            </a:r>
            <a:r>
              <a:rPr lang="en-US" sz="1600" dirty="0">
                <a:latin typeface="Alexandria" pitchFamily="2" charset="-78"/>
                <a:cs typeface="Alexandria" pitchFamily="2" charset="-78"/>
              </a:rPr>
              <a:t>Google </a:t>
            </a:r>
            <a:r>
              <a:rPr lang="ar-EG" sz="1600" dirty="0">
                <a:latin typeface="Alexandria" pitchFamily="2" charset="-78"/>
                <a:cs typeface="Alexandria" pitchFamily="2" charset="-78"/>
              </a:rPr>
              <a:t>و</a:t>
            </a:r>
            <a:r>
              <a:rPr lang="en-US" sz="1600" dirty="0">
                <a:latin typeface="Alexandria" pitchFamily="2" charset="-78"/>
                <a:cs typeface="Alexandria" pitchFamily="2" charset="-78"/>
              </a:rPr>
              <a:t>Bing. </a:t>
            </a:r>
            <a:r>
              <a:rPr lang="ar-EG" sz="1600" dirty="0">
                <a:latin typeface="Alexandria" pitchFamily="2" charset="-78"/>
                <a:cs typeface="Alexandria" pitchFamily="2" charset="-78"/>
              </a:rPr>
              <a:t>يمكن تحسين محركات البحث عبر استراتيجيات تتضمن الكلمات المفتاحية، وتحسين تجربة المستخدم، والروابط الخلفية، وغيرها.</a:t>
            </a:r>
          </a:p>
        </p:txBody>
      </p:sp>
      <p:pic>
        <p:nvPicPr>
          <p:cNvPr id="7" name="Graphic 21">
            <a:extLst>
              <a:ext uri="{FF2B5EF4-FFF2-40B4-BE49-F238E27FC236}">
                <a16:creationId xmlns:a16="http://schemas.microsoft.com/office/drawing/2014/main" id="{ECAB5F5B-5F7D-C1ED-07D9-426A64CF26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851128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F60B24-0F03-A406-FDFE-A851EC9A860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52D2E48-E01B-4484-8D0D-1F850954C2C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5AB9AE3-4829-ECF0-A6EE-19151A8E17D6}"/>
              </a:ext>
            </a:extLst>
          </p:cNvPr>
          <p:cNvSpPr txBox="1"/>
          <p:nvPr/>
        </p:nvSpPr>
        <p:spPr>
          <a:xfrm>
            <a:off x="2638802" y="80209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اختصارات كتابة المحتوى </a:t>
            </a:r>
          </a:p>
        </p:txBody>
      </p:sp>
      <p:sp>
        <p:nvSpPr>
          <p:cNvPr id="5" name="Rectangle 4">
            <a:extLst>
              <a:ext uri="{FF2B5EF4-FFF2-40B4-BE49-F238E27FC236}">
                <a16:creationId xmlns:a16="http://schemas.microsoft.com/office/drawing/2014/main" id="{07A92E2A-D984-428B-E011-0B3F36B54421}"/>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5331370-F47C-5BF3-8477-0BA1ED82F0EB}"/>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821F284-1D84-F747-0458-A6E0C3F1F9DD}"/>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221D07ED-73AB-E294-BABA-495571DB9EB0}"/>
              </a:ext>
            </a:extLst>
          </p:cNvPr>
          <p:cNvSpPr txBox="1"/>
          <p:nvPr/>
        </p:nvSpPr>
        <p:spPr>
          <a:xfrm>
            <a:off x="1040967" y="1919593"/>
            <a:ext cx="10110065" cy="3374706"/>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v"/>
            </a:pPr>
            <a:r>
              <a:rPr lang="en-US" sz="1600" dirty="0">
                <a:latin typeface="Alexandria" pitchFamily="2" charset="-78"/>
                <a:cs typeface="Alexandria" pitchFamily="2" charset="-78"/>
              </a:rPr>
              <a:t> </a:t>
            </a:r>
            <a:r>
              <a:rPr lang="en-US" sz="1600" b="1" dirty="0">
                <a:solidFill>
                  <a:srgbClr val="4472C4"/>
                </a:solidFill>
                <a:latin typeface="Alexandria" pitchFamily="2" charset="-78"/>
                <a:cs typeface="Alexandria" pitchFamily="2" charset="-78"/>
              </a:rPr>
              <a:t>CTR</a:t>
            </a:r>
            <a:endParaRPr lang="ar-EG" sz="1600" b="1" dirty="0">
              <a:solidFill>
                <a:srgbClr val="4472C4"/>
              </a:solidFill>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نسبة النقر إلى الظهور (</a:t>
            </a:r>
            <a:r>
              <a:rPr lang="en-US" sz="1600" dirty="0">
                <a:latin typeface="Alexandria" pitchFamily="2" charset="-78"/>
                <a:cs typeface="Alexandria" pitchFamily="2" charset="-78"/>
              </a:rPr>
              <a:t>Click-Through Rate) </a:t>
            </a:r>
            <a:r>
              <a:rPr lang="ar-EG" sz="1600" dirty="0">
                <a:latin typeface="Alexandria" pitchFamily="2" charset="-78"/>
                <a:cs typeface="Alexandria" pitchFamily="2" charset="-78"/>
              </a:rPr>
              <a:t>هي مقياس يستخدم لتقييم فعالية الإعلانات الرقمية أو الروابط المعروضة على الإنترنت، ويُحسب بقسمة عدد النقرات التي حصلت عليها وحدة الإعلان أو الرابط على عدد مرات ظهوره للمستخدمين. يتم التعبير عن </a:t>
            </a:r>
            <a:r>
              <a:rPr lang="en-US" sz="1600" dirty="0">
                <a:latin typeface="Alexandria" pitchFamily="2" charset="-78"/>
                <a:cs typeface="Alexandria" pitchFamily="2" charset="-78"/>
              </a:rPr>
              <a:t>CTR </a:t>
            </a:r>
            <a:r>
              <a:rPr lang="ar-EG" sz="1600" dirty="0">
                <a:latin typeface="Alexandria" pitchFamily="2" charset="-78"/>
                <a:cs typeface="Alexandria" pitchFamily="2" charset="-78"/>
              </a:rPr>
              <a:t>كنسبة مئوية، على سبيل المثال، إذا تم عرض إعلان 1000 مرة وحصل على 10 نقرات، فإن </a:t>
            </a:r>
            <a:r>
              <a:rPr lang="en-US" sz="1600" dirty="0">
                <a:latin typeface="Alexandria" pitchFamily="2" charset="-78"/>
                <a:cs typeface="Alexandria" pitchFamily="2" charset="-78"/>
              </a:rPr>
              <a:t>CTR </a:t>
            </a:r>
            <a:r>
              <a:rPr lang="ar-EG" sz="1600" dirty="0">
                <a:latin typeface="Alexandria" pitchFamily="2" charset="-78"/>
                <a:cs typeface="Alexandria" pitchFamily="2" charset="-78"/>
              </a:rPr>
              <a:t>تكون 1%.</a:t>
            </a:r>
          </a:p>
          <a:p>
            <a:pPr algn="just" rtl="1">
              <a:lnSpc>
                <a:spcPct val="150000"/>
              </a:lnSpc>
            </a:pPr>
            <a:r>
              <a:rPr lang="ar-EG" sz="1600" dirty="0">
                <a:latin typeface="Alexandria" pitchFamily="2" charset="-78"/>
                <a:cs typeface="Alexandria" pitchFamily="2" charset="-78"/>
              </a:rPr>
              <a:t>تلعب هذه النسبة دورًا حاسمًا في قياس جاذبية المحتوى الإعلاني للمستخدمين. كلما كانت النسبة أعلى، دل ذلك على أن الإعلان أو الرابط جذاب وملفت للنظر أكثر للمستخدمين. تُستخدم </a:t>
            </a:r>
            <a:r>
              <a:rPr lang="en-US" sz="1600" dirty="0">
                <a:latin typeface="Alexandria" pitchFamily="2" charset="-78"/>
                <a:cs typeface="Alexandria" pitchFamily="2" charset="-78"/>
              </a:rPr>
              <a:t>CTR </a:t>
            </a:r>
            <a:r>
              <a:rPr lang="ar-EG" sz="1600" dirty="0">
                <a:latin typeface="Alexandria" pitchFamily="2" charset="-78"/>
                <a:cs typeface="Alexandria" pitchFamily="2" charset="-78"/>
              </a:rPr>
              <a:t>بشكل واسع في تحسين الحملات الإعلانية، إذ تساعد الشركات والمعلنين في اتخاذ قرارات فعّالة لتحسين استراتيجياتهم الرقمية بناءً على معدل استجابة المستخدمين.</a:t>
            </a:r>
          </a:p>
        </p:txBody>
      </p:sp>
      <p:pic>
        <p:nvPicPr>
          <p:cNvPr id="7" name="Graphic 21">
            <a:extLst>
              <a:ext uri="{FF2B5EF4-FFF2-40B4-BE49-F238E27FC236}">
                <a16:creationId xmlns:a16="http://schemas.microsoft.com/office/drawing/2014/main" id="{7D7DB29A-F422-58AF-E2EF-FBE40CF5D0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401230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E6EA4A-FC1D-139A-4AE2-9F593261249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9ABABB7-A628-2F46-FDC4-3880EE68C66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8DE173E-C71F-0898-FEAF-06B08B69BAB4}"/>
              </a:ext>
            </a:extLst>
          </p:cNvPr>
          <p:cNvSpPr txBox="1"/>
          <p:nvPr/>
        </p:nvSpPr>
        <p:spPr>
          <a:xfrm>
            <a:off x="2638802" y="80209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اختصارات كتابة المحتوى </a:t>
            </a:r>
          </a:p>
        </p:txBody>
      </p:sp>
      <p:sp>
        <p:nvSpPr>
          <p:cNvPr id="5" name="Rectangle 4">
            <a:extLst>
              <a:ext uri="{FF2B5EF4-FFF2-40B4-BE49-F238E27FC236}">
                <a16:creationId xmlns:a16="http://schemas.microsoft.com/office/drawing/2014/main" id="{651A3C53-09B4-A340-9DFE-8FCE016F35E6}"/>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940652D-1CB4-7651-CB94-18BB4CCC28F4}"/>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03FB45F-78D4-BB99-1146-E8CFD33B0AE3}"/>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2997D558-82DB-A3D9-45FB-B77E9BEC8480}"/>
              </a:ext>
            </a:extLst>
          </p:cNvPr>
          <p:cNvSpPr txBox="1"/>
          <p:nvPr/>
        </p:nvSpPr>
        <p:spPr>
          <a:xfrm>
            <a:off x="1040967" y="1919593"/>
            <a:ext cx="10110065" cy="2636043"/>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v"/>
            </a:pPr>
            <a:r>
              <a:rPr lang="en-US" sz="1600" b="1" dirty="0">
                <a:solidFill>
                  <a:srgbClr val="4472C4"/>
                </a:solidFill>
                <a:latin typeface="Alexandria" pitchFamily="2" charset="-78"/>
                <a:cs typeface="Alexandria" pitchFamily="2" charset="-78"/>
              </a:rPr>
              <a:t>CPC</a:t>
            </a:r>
          </a:p>
          <a:p>
            <a:pPr algn="just" rtl="1">
              <a:lnSpc>
                <a:spcPct val="150000"/>
              </a:lnSpc>
            </a:pPr>
            <a:r>
              <a:rPr lang="ar-EG" sz="1600" dirty="0">
                <a:latin typeface="Alexandria" pitchFamily="2" charset="-78"/>
                <a:cs typeface="Alexandria" pitchFamily="2" charset="-78"/>
              </a:rPr>
              <a:t>يشير مصطلح "التكلفة لكل نقرة" (</a:t>
            </a:r>
            <a:r>
              <a:rPr lang="en-US" sz="1600" dirty="0">
                <a:latin typeface="Alexandria" pitchFamily="2" charset="-78"/>
                <a:cs typeface="Alexandria" pitchFamily="2" charset="-78"/>
              </a:rPr>
              <a:t>Cost Per Click - CPC) </a:t>
            </a:r>
            <a:r>
              <a:rPr lang="ar-EG" sz="1600" dirty="0">
                <a:latin typeface="Alexandria" pitchFamily="2" charset="-78"/>
                <a:cs typeface="Alexandria" pitchFamily="2" charset="-78"/>
              </a:rPr>
              <a:t>إلى نموذج من نماذج الإعلان الرقمي الذي يُحتسب فيه المبلغ الذي يدفعه المعلن مقابل كل نقرة يتلقاها إعلانه. يُعتبر هذا النموذج شائعًا في منصات الإعلان مثل </a:t>
            </a:r>
            <a:r>
              <a:rPr lang="en-US" sz="1600" dirty="0">
                <a:latin typeface="Alexandria" pitchFamily="2" charset="-78"/>
                <a:cs typeface="Alexandria" pitchFamily="2" charset="-78"/>
              </a:rPr>
              <a:t>Google Ads، </a:t>
            </a:r>
            <a:r>
              <a:rPr lang="ar-EG" sz="1600" dirty="0">
                <a:latin typeface="Alexandria" pitchFamily="2" charset="-78"/>
                <a:cs typeface="Alexandria" pitchFamily="2" charset="-78"/>
              </a:rPr>
              <a:t>حيث يقوم المعلن بتحديد "عرض السعر الأقصى للنقرة"، أي أعلى مبلغ يرغب بدفعه مقابل النقرة، بينما تعتمد "التكلفة الفعلية للنقرة" على عدة عوامل، منها المنافسة على الكلمات المفتاحية المستهدفة وجودة الإعلان.</a:t>
            </a:r>
          </a:p>
          <a:p>
            <a:pPr algn="just" rtl="1">
              <a:lnSpc>
                <a:spcPct val="150000"/>
              </a:lnSpc>
            </a:pPr>
            <a:endParaRPr lang="ar-EG" sz="1600" dirty="0">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4415DAEC-3B4A-915C-CC3D-329B0F43AB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736500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7F06C4-B360-BB40-5EF1-289C90D96B4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845271D-91A0-8102-F220-DE53F0646EA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AE78263-D51D-CBBE-5567-13C2CA93FA64}"/>
              </a:ext>
            </a:extLst>
          </p:cNvPr>
          <p:cNvSpPr txBox="1"/>
          <p:nvPr/>
        </p:nvSpPr>
        <p:spPr>
          <a:xfrm>
            <a:off x="2638802" y="80209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اختصارات كتابة المحتوى </a:t>
            </a:r>
          </a:p>
        </p:txBody>
      </p:sp>
      <p:sp>
        <p:nvSpPr>
          <p:cNvPr id="5" name="Rectangle 4">
            <a:extLst>
              <a:ext uri="{FF2B5EF4-FFF2-40B4-BE49-F238E27FC236}">
                <a16:creationId xmlns:a16="http://schemas.microsoft.com/office/drawing/2014/main" id="{926DB053-E16F-A66F-AB95-1B3DB3AC1830}"/>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9D2B9E4-9108-C9ED-6F66-81C210717D84}"/>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DBC46E8-1C1C-C914-5438-95130B6EA5A0}"/>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787E57A2-6447-0DBE-8096-776E291675F9}"/>
              </a:ext>
            </a:extLst>
          </p:cNvPr>
          <p:cNvSpPr txBox="1"/>
          <p:nvPr/>
        </p:nvSpPr>
        <p:spPr>
          <a:xfrm>
            <a:off x="1040967" y="1919593"/>
            <a:ext cx="10110065" cy="2636043"/>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v"/>
            </a:pPr>
            <a:r>
              <a:rPr lang="en-US" sz="1600" dirty="0">
                <a:latin typeface="Alexandria" pitchFamily="2" charset="-78"/>
                <a:cs typeface="Alexandria" pitchFamily="2" charset="-78"/>
              </a:rPr>
              <a:t> </a:t>
            </a:r>
            <a:r>
              <a:rPr lang="en-US" sz="1600" b="1" dirty="0">
                <a:solidFill>
                  <a:srgbClr val="4472C4"/>
                </a:solidFill>
                <a:latin typeface="Alexandria" pitchFamily="2" charset="-78"/>
                <a:cs typeface="Alexandria" pitchFamily="2" charset="-78"/>
              </a:rPr>
              <a:t>PPC</a:t>
            </a:r>
          </a:p>
          <a:p>
            <a:pPr algn="just" rtl="1">
              <a:lnSpc>
                <a:spcPct val="150000"/>
              </a:lnSpc>
            </a:pPr>
            <a:r>
              <a:rPr lang="ar-EG" sz="1600" dirty="0">
                <a:latin typeface="Alexandria" pitchFamily="2" charset="-78"/>
                <a:cs typeface="Alexandria" pitchFamily="2" charset="-78"/>
              </a:rPr>
              <a:t>نظام الدفع عند النقر أو </a:t>
            </a:r>
            <a:r>
              <a:rPr lang="en-US" sz="1600" dirty="0">
                <a:latin typeface="Alexandria" pitchFamily="2" charset="-78"/>
                <a:cs typeface="Alexandria" pitchFamily="2" charset="-78"/>
              </a:rPr>
              <a:t>PPC (Pay-Per-Click) </a:t>
            </a:r>
            <a:r>
              <a:rPr lang="ar-EG" sz="1600" dirty="0">
                <a:latin typeface="Alexandria" pitchFamily="2" charset="-78"/>
                <a:cs typeface="Alexandria" pitchFamily="2" charset="-78"/>
              </a:rPr>
              <a:t>هو نموذج إعلاني يُستخدم في التسويق الرقمي، حيث يدفع المعلنون لكل نقرة يتم إجراؤها على إعلانهم. يتم عرض الإعلانات عبر منصات البحث، مثل </a:t>
            </a:r>
            <a:r>
              <a:rPr lang="en-US" sz="1600" dirty="0">
                <a:latin typeface="Alexandria" pitchFamily="2" charset="-78"/>
                <a:cs typeface="Alexandria" pitchFamily="2" charset="-78"/>
              </a:rPr>
              <a:t>Google، </a:t>
            </a:r>
            <a:r>
              <a:rPr lang="ar-EG" sz="1600" dirty="0">
                <a:latin typeface="Alexandria" pitchFamily="2" charset="-78"/>
                <a:cs typeface="Alexandria" pitchFamily="2" charset="-78"/>
              </a:rPr>
              <a:t>أو مواقع التواصل الاجتماعي، وعند نقر المستخدم على الإعلان، يتم خصم مبلغ مالي من ميزانية المعلن. ويُعتبر من أساليب الإعلانات الفعّالة لزيادة التفاعل والزيارات المستهدفة إلى المواقع الإلكترونية، حيث يظهر الإعلان للمستخدمين المهتمين وفقًا لكلمات مفتاحية محددة تتعلق بالمنتج أو الخدمة. يستخدم هذا النظام كأداة تسويق مهمة لتحقيق أهداف قصيرة الأجل، مثل تعزيز المبيعات أو زيادة عدد الزيارات خلال فترة معينة.</a:t>
            </a:r>
          </a:p>
        </p:txBody>
      </p:sp>
      <p:pic>
        <p:nvPicPr>
          <p:cNvPr id="7" name="Graphic 21">
            <a:extLst>
              <a:ext uri="{FF2B5EF4-FFF2-40B4-BE49-F238E27FC236}">
                <a16:creationId xmlns:a16="http://schemas.microsoft.com/office/drawing/2014/main" id="{40F7A8B6-F638-B19C-EE01-CFCB9928C1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349886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342E9B-2F53-571F-82F7-1F803BFDFA5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3F7C2BD-E78A-C19E-4C4B-32574E078CC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12AF4F2-D3E8-DAC1-AB2A-E119FB2D373E}"/>
              </a:ext>
            </a:extLst>
          </p:cNvPr>
          <p:cNvSpPr txBox="1"/>
          <p:nvPr/>
        </p:nvSpPr>
        <p:spPr>
          <a:xfrm>
            <a:off x="2638802" y="80209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اختصارات كتابة المحتوى </a:t>
            </a:r>
          </a:p>
        </p:txBody>
      </p:sp>
      <p:sp>
        <p:nvSpPr>
          <p:cNvPr id="5" name="Rectangle 4">
            <a:extLst>
              <a:ext uri="{FF2B5EF4-FFF2-40B4-BE49-F238E27FC236}">
                <a16:creationId xmlns:a16="http://schemas.microsoft.com/office/drawing/2014/main" id="{C92EB2BA-9FE0-82A5-BBEA-C4D62B12F46B}"/>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1E68DA5-90C9-45CD-12D4-483A849FBBD5}"/>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C8F34C8-A7EA-8B95-8D9D-A8611B909F9A}"/>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771905A7-74AE-C3F9-6B9F-13BA12169836}"/>
              </a:ext>
            </a:extLst>
          </p:cNvPr>
          <p:cNvSpPr txBox="1"/>
          <p:nvPr/>
        </p:nvSpPr>
        <p:spPr>
          <a:xfrm>
            <a:off x="1040967" y="1919593"/>
            <a:ext cx="10110065" cy="3744038"/>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v"/>
            </a:pPr>
            <a:r>
              <a:rPr lang="en-US" sz="1600" b="1" dirty="0">
                <a:solidFill>
                  <a:srgbClr val="4472C4"/>
                </a:solidFill>
                <a:latin typeface="Alexandria" pitchFamily="2" charset="-78"/>
                <a:cs typeface="Alexandria" pitchFamily="2" charset="-78"/>
              </a:rPr>
              <a:t> UX</a:t>
            </a:r>
          </a:p>
          <a:p>
            <a:pPr algn="just" rtl="1">
              <a:lnSpc>
                <a:spcPct val="150000"/>
              </a:lnSpc>
            </a:pPr>
            <a:endParaRPr lang="en-US"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تجربة المستخدم (</a:t>
            </a:r>
            <a:r>
              <a:rPr lang="en-US" sz="1600" dirty="0">
                <a:latin typeface="Alexandria" pitchFamily="2" charset="-78"/>
                <a:cs typeface="Alexandria" pitchFamily="2" charset="-78"/>
              </a:rPr>
              <a:t>User Experience) </a:t>
            </a:r>
            <a:r>
              <a:rPr lang="ar-EG" sz="1600" dirty="0">
                <a:latin typeface="Alexandria" pitchFamily="2" charset="-78"/>
                <a:cs typeface="Alexandria" pitchFamily="2" charset="-78"/>
              </a:rPr>
              <a:t>هي المجال الذي يهتم بتصميم تجربة شاملة ومريحة للمستخدم عند التفاعل مع المنتجات أو الخدمات الرقمية، مثل التطبيقات والمواقع الإلكترونية. يشمل تصميم تجربة المستخدم عدة جوانب، منها قابلية الاستخدام، وإمكانية الوصول، وسهولة التنقل، وتصميم الواجهات، وجعل التفاعل مع المنتج سلسًا وملائمًا لاحتياجات المستخدمين.</a:t>
            </a:r>
          </a:p>
          <a:p>
            <a:pPr algn="just" rtl="1">
              <a:lnSpc>
                <a:spcPct val="150000"/>
              </a:lnSpc>
            </a:pPr>
            <a:r>
              <a:rPr lang="ar-EG" sz="1600" dirty="0">
                <a:latin typeface="Alexandria" pitchFamily="2" charset="-78"/>
                <a:cs typeface="Alexandria" pitchFamily="2" charset="-78"/>
              </a:rPr>
              <a:t>ويهدف هذا النظام إلى تحسين رضا المستخدم عن طريق تبسيط تجربته وجعلها خالية من العوائق، مما يساهم في تحقيق ولاء المستخدم وزيادة التفاعل مع المنتج. يركز تصميم تجربة المستخدم على فهم سلوكيات المستخدمين وتوقعاتهم، ويستند على البحث المكثف وتحليل البيانات لضمان أن تكون التفاعلات مع المنتجات فعالة ومفيدة ومتجاوبة مع احتياجات الجمهور.</a:t>
            </a:r>
          </a:p>
        </p:txBody>
      </p:sp>
      <p:pic>
        <p:nvPicPr>
          <p:cNvPr id="7" name="Graphic 21">
            <a:extLst>
              <a:ext uri="{FF2B5EF4-FFF2-40B4-BE49-F238E27FC236}">
                <a16:creationId xmlns:a16="http://schemas.microsoft.com/office/drawing/2014/main" id="{8FF66416-1154-C096-0B6A-871D606479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853705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060583-00A1-3EE2-B8F5-268513F8A09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F0C293A-B550-E6D6-A037-00B9161BD05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61EE312-3BCB-96F2-49A8-5AA8C97812BB}"/>
              </a:ext>
            </a:extLst>
          </p:cNvPr>
          <p:cNvSpPr txBox="1"/>
          <p:nvPr/>
        </p:nvSpPr>
        <p:spPr>
          <a:xfrm>
            <a:off x="2638802" y="802093"/>
            <a:ext cx="6914393" cy="461665"/>
          </a:xfrm>
          <a:prstGeom prst="rect">
            <a:avLst/>
          </a:prstGeom>
          <a:noFill/>
        </p:spPr>
        <p:txBody>
          <a:bodyPr wrap="square" rtlCol="0">
            <a:spAutoFit/>
          </a:bodyPr>
          <a:lstStyle/>
          <a:p>
            <a:pPr algn="ctr" rtl="1"/>
            <a:r>
              <a:rPr lang="ar-EG" sz="2400" b="1">
                <a:latin typeface="Alexandria" pitchFamily="2" charset="-78"/>
                <a:cs typeface="Alexandria" pitchFamily="2" charset="-78"/>
              </a:rPr>
              <a:t>الخلاصة</a:t>
            </a:r>
            <a:endParaRPr lang="ar-EG" sz="24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6E2F67E9-79B0-3983-F4E2-122F80E766FD}"/>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860DE4C-F739-9332-7955-5A2B73BE2FBD}"/>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8B6812F-8FEA-8114-2345-B3D7850FBDA2}"/>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604B7159-150F-505F-7544-477DE28C9501}"/>
              </a:ext>
            </a:extLst>
          </p:cNvPr>
          <p:cNvSpPr txBox="1"/>
          <p:nvPr/>
        </p:nvSpPr>
        <p:spPr>
          <a:xfrm>
            <a:off x="1096847" y="1943726"/>
            <a:ext cx="10110065" cy="1528047"/>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إنتاج المحتوى في العلاقات العامة يعد أداة أساسية لتواصل المنظمة مع جمهورها وتعزيز سمعتها. يجب أن يكون المحتوى جذابًا وفعالًا ومتوافقًا مع رؤية ورسالة العلامة التجارية. عن طريق تحديد الجمهور المستهدف ووضع استراتيجية محكمة وإنشاء وتوزيع المحتوى الملائم، يمكن للمنظمة تحقيق أهدافها الإعلامية والتسويقية.</a:t>
            </a:r>
          </a:p>
        </p:txBody>
      </p:sp>
      <p:pic>
        <p:nvPicPr>
          <p:cNvPr id="7" name="Graphic 21">
            <a:extLst>
              <a:ext uri="{FF2B5EF4-FFF2-40B4-BE49-F238E27FC236}">
                <a16:creationId xmlns:a16="http://schemas.microsoft.com/office/drawing/2014/main" id="{A549BB9D-4485-CE6D-24AE-5BC6352408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827116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1">
    <wetp:webextensionref xmlns:r="http://schemas.openxmlformats.org/officeDocument/2006/relationships" r:id="rId1"/>
  </wetp:taskpane>
  <wetp:taskpane dockstate="right" visibility="0" width="350" row="2">
    <wetp:webextensionref xmlns:r="http://schemas.openxmlformats.org/officeDocument/2006/relationships" r:id="rId2"/>
  </wetp:taskpane>
</wetp:taskpanes>
</file>

<file path=ppt/webextensions/webextension1.xml><?xml version="1.0" encoding="utf-8"?>
<we:webextension xmlns:we="http://schemas.microsoft.com/office/webextensions/webextension/2010/11" id="{B2E46F4D-7E3D-44E1-A064-42B57DC6AD13}">
  <we:reference id="wa200005566" version="3.0.0.1" store="en-US" storeType="OMEX"/>
  <we:alternateReferences>
    <we:reference id="wa200005566" version="3.0.0.1" store="wa200005566"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04FF8A13-B031-4934-8F93-7ACC506EE24F}">
  <we:reference id="wa104379997" version="3.0.0.0" store="en-US" storeType="OMEX"/>
  <we:alternateReferences>
    <we:reference id="wa104379997" version="3.0.0.0" store="wa104379997"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252EA37-33C7-4D99-8751-5F8AB743C394}"/>
</file>

<file path=customXml/itemProps2.xml><?xml version="1.0" encoding="utf-8"?>
<ds:datastoreItem xmlns:ds="http://schemas.openxmlformats.org/officeDocument/2006/customXml" ds:itemID="{9224842B-7A23-4CEE-911C-FBF957F617AE}"/>
</file>

<file path=customXml/itemProps3.xml><?xml version="1.0" encoding="utf-8"?>
<ds:datastoreItem xmlns:ds="http://schemas.openxmlformats.org/officeDocument/2006/customXml" ds:itemID="{37DAC119-AE2E-48FD-AB93-B594C4D16341}"/>
</file>

<file path=docProps/app.xml><?xml version="1.0" encoding="utf-8"?>
<Properties xmlns="http://schemas.openxmlformats.org/officeDocument/2006/extended-properties" xmlns:vt="http://schemas.openxmlformats.org/officeDocument/2006/docPropsVTypes">
  <Template/>
  <TotalTime>1637</TotalTime>
  <Words>3393</Words>
  <Application>Microsoft Office PowerPoint</Application>
  <PresentationFormat>Widescreen</PresentationFormat>
  <Paragraphs>311</Paragraphs>
  <Slides>45</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45</vt:i4>
      </vt:variant>
    </vt:vector>
  </HeadingPairs>
  <TitlesOfParts>
    <vt:vector size="53"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51</cp:revision>
  <dcterms:created xsi:type="dcterms:W3CDTF">2023-04-29T09:08:00Z</dcterms:created>
  <dcterms:modified xsi:type="dcterms:W3CDTF">2026-03-05T00:01:31Z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