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276" r:id="rId7"/>
    <p:sldId id="496" r:id="rId8"/>
    <p:sldId id="497" r:id="rId9"/>
    <p:sldId id="498" r:id="rId10"/>
    <p:sldId id="499" r:id="rId11"/>
    <p:sldId id="500" r:id="rId12"/>
    <p:sldId id="502" r:id="rId13"/>
    <p:sldId id="503" r:id="rId14"/>
    <p:sldId id="510" r:id="rId15"/>
    <p:sldId id="505" r:id="rId16"/>
    <p:sldId id="544" r:id="rId17"/>
    <p:sldId id="545" r:id="rId18"/>
    <p:sldId id="548" r:id="rId19"/>
    <p:sldId id="546" r:id="rId20"/>
    <p:sldId id="549" r:id="rId21"/>
    <p:sldId id="547" r:id="rId22"/>
    <p:sldId id="550" r:id="rId23"/>
    <p:sldId id="506" r:id="rId24"/>
    <p:sldId id="507" r:id="rId25"/>
    <p:sldId id="508" r:id="rId26"/>
    <p:sldId id="509" r:id="rId27"/>
    <p:sldId id="511" r:id="rId28"/>
    <p:sldId id="513" r:id="rId29"/>
    <p:sldId id="514" r:id="rId30"/>
    <p:sldId id="534" r:id="rId31"/>
    <p:sldId id="535" r:id="rId32"/>
    <p:sldId id="515" r:id="rId33"/>
    <p:sldId id="516" r:id="rId34"/>
    <p:sldId id="517" r:id="rId35"/>
    <p:sldId id="536" r:id="rId36"/>
    <p:sldId id="518" r:id="rId37"/>
    <p:sldId id="537" r:id="rId38"/>
    <p:sldId id="538" r:id="rId39"/>
    <p:sldId id="539" r:id="rId40"/>
    <p:sldId id="540" r:id="rId41"/>
    <p:sldId id="541" r:id="rId42"/>
    <p:sldId id="542" r:id="rId43"/>
    <p:sldId id="55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96"/>
            <p14:sldId id="497"/>
            <p14:sldId id="498"/>
            <p14:sldId id="499"/>
            <p14:sldId id="500"/>
            <p14:sldId id="502"/>
            <p14:sldId id="503"/>
            <p14:sldId id="510"/>
            <p14:sldId id="505"/>
            <p14:sldId id="544"/>
            <p14:sldId id="545"/>
            <p14:sldId id="548"/>
            <p14:sldId id="546"/>
            <p14:sldId id="549"/>
            <p14:sldId id="547"/>
            <p14:sldId id="550"/>
            <p14:sldId id="506"/>
            <p14:sldId id="507"/>
            <p14:sldId id="508"/>
            <p14:sldId id="509"/>
            <p14:sldId id="511"/>
            <p14:sldId id="513"/>
            <p14:sldId id="514"/>
            <p14:sldId id="534"/>
            <p14:sldId id="535"/>
            <p14:sldId id="515"/>
            <p14:sldId id="516"/>
            <p14:sldId id="517"/>
            <p14:sldId id="536"/>
            <p14:sldId id="518"/>
            <p14:sldId id="537"/>
            <p14:sldId id="538"/>
            <p14:sldId id="539"/>
            <p14:sldId id="540"/>
            <p14:sldId id="541"/>
            <p14:sldId id="542"/>
            <p14:sldId id="551"/>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03E5F"/>
    <a:srgbClr val="00AEEF"/>
    <a:srgbClr val="FFD200"/>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4" autoAdjust="0"/>
    <p:restoredTop sz="93738" autoAdjust="0"/>
  </p:normalViewPr>
  <p:slideViewPr>
    <p:cSldViewPr snapToGrid="0">
      <p:cViewPr varScale="1">
        <p:scale>
          <a:sx n="65" d="100"/>
          <a:sy n="65" d="100"/>
        </p:scale>
        <p:origin x="88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9320E2-5A73-486F-95E4-14EE846EE65E}" type="doc">
      <dgm:prSet loTypeId="urn:microsoft.com/office/officeart/2005/8/layout/cycle5" loCatId="cycle" qsTypeId="urn:microsoft.com/office/officeart/2005/8/quickstyle/simple1#1" qsCatId="simple" csTypeId="urn:microsoft.com/office/officeart/2005/8/colors/accent1_2#1" csCatId="accent1" phldr="1"/>
      <dgm:spPr/>
      <dgm:t>
        <a:bodyPr/>
        <a:lstStyle/>
        <a:p>
          <a:pPr rtl="1"/>
          <a:endParaRPr lang="ar-EG"/>
        </a:p>
      </dgm:t>
    </dgm:pt>
    <dgm:pt modelId="{F8ED114D-94B7-44BB-A1FC-F7E0CCE30ABD}">
      <dgm:prSet phldrT="[نص]"/>
      <dgm:spPr>
        <a:solidFill>
          <a:srgbClr val="00AEEF"/>
        </a:solidFill>
      </dgm:spPr>
      <dgm:t>
        <a:bodyPr/>
        <a:lstStyle/>
        <a:p>
          <a:pPr rtl="1"/>
          <a:r>
            <a:rPr lang="ar-EG" b="1"/>
            <a:t>الجديد</a:t>
          </a:r>
        </a:p>
      </dgm:t>
    </dgm:pt>
    <dgm:pt modelId="{50E0E53B-DF31-4D1B-9131-93212A20DFF2}" type="parTrans" cxnId="{5A82B3AD-A648-49BD-A691-198D7A547AFE}">
      <dgm:prSet/>
      <dgm:spPr/>
      <dgm:t>
        <a:bodyPr/>
        <a:lstStyle/>
        <a:p>
          <a:pPr rtl="1"/>
          <a:endParaRPr lang="ar-EG"/>
        </a:p>
      </dgm:t>
    </dgm:pt>
    <dgm:pt modelId="{A91BD138-CC18-4FF2-97BD-E53684B97E2E}" type="sibTrans" cxnId="{5A82B3AD-A648-49BD-A691-198D7A547AFE}">
      <dgm:prSet/>
      <dgm:spPr/>
      <dgm:t>
        <a:bodyPr/>
        <a:lstStyle/>
        <a:p>
          <a:pPr rtl="1"/>
          <a:endParaRPr lang="ar-EG"/>
        </a:p>
      </dgm:t>
    </dgm:pt>
    <dgm:pt modelId="{E146149C-8587-4B02-9D59-E54229F7416B}">
      <dgm:prSet phldrT="[نص]"/>
      <dgm:spPr>
        <a:solidFill>
          <a:srgbClr val="00AEEF"/>
        </a:solidFill>
      </dgm:spPr>
      <dgm:t>
        <a:bodyPr/>
        <a:lstStyle/>
        <a:p>
          <a:pPr rtl="1"/>
          <a:r>
            <a:rPr lang="ar-EG" b="1"/>
            <a:t>التفاعلي</a:t>
          </a:r>
        </a:p>
      </dgm:t>
    </dgm:pt>
    <dgm:pt modelId="{F9655602-B2E2-4F60-AC75-5513F19597E2}" type="parTrans" cxnId="{72C591CE-4822-4C9C-92A1-5375AA2A4FBF}">
      <dgm:prSet/>
      <dgm:spPr/>
      <dgm:t>
        <a:bodyPr/>
        <a:lstStyle/>
        <a:p>
          <a:pPr rtl="1"/>
          <a:endParaRPr lang="ar-EG"/>
        </a:p>
      </dgm:t>
    </dgm:pt>
    <dgm:pt modelId="{8F89B84A-485E-4A82-9BDC-5D96521385E6}" type="sibTrans" cxnId="{72C591CE-4822-4C9C-92A1-5375AA2A4FBF}">
      <dgm:prSet/>
      <dgm:spPr/>
      <dgm:t>
        <a:bodyPr/>
        <a:lstStyle/>
        <a:p>
          <a:pPr rtl="1"/>
          <a:endParaRPr lang="ar-EG"/>
        </a:p>
      </dgm:t>
    </dgm:pt>
    <dgm:pt modelId="{A7FBA622-2326-4930-95D6-60728D1576A6}">
      <dgm:prSet phldrT="[نص]"/>
      <dgm:spPr>
        <a:solidFill>
          <a:srgbClr val="00AEEF"/>
        </a:solidFill>
        <a:ln>
          <a:solidFill>
            <a:srgbClr val="00AEEF"/>
          </a:solidFill>
        </a:ln>
      </dgm:spPr>
      <dgm:t>
        <a:bodyPr/>
        <a:lstStyle/>
        <a:p>
          <a:pPr rtl="1"/>
          <a:r>
            <a:rPr lang="ar-EG" b="1"/>
            <a:t>المواطن</a:t>
          </a:r>
        </a:p>
      </dgm:t>
    </dgm:pt>
    <dgm:pt modelId="{F3A7D758-22B0-4D39-817F-AEA3FF5366DC}" type="parTrans" cxnId="{594E23A3-8718-48ED-89E2-FE1D12C43165}">
      <dgm:prSet/>
      <dgm:spPr/>
      <dgm:t>
        <a:bodyPr/>
        <a:lstStyle/>
        <a:p>
          <a:pPr rtl="1"/>
          <a:endParaRPr lang="ar-EG"/>
        </a:p>
      </dgm:t>
    </dgm:pt>
    <dgm:pt modelId="{B6E87252-D18B-490B-9316-F84ED6656DC8}" type="sibTrans" cxnId="{594E23A3-8718-48ED-89E2-FE1D12C43165}">
      <dgm:prSet/>
      <dgm:spPr/>
      <dgm:t>
        <a:bodyPr/>
        <a:lstStyle/>
        <a:p>
          <a:pPr rtl="1"/>
          <a:endParaRPr lang="ar-EG"/>
        </a:p>
      </dgm:t>
    </dgm:pt>
    <dgm:pt modelId="{92F756FA-42CE-492D-B880-F78AC6094CDE}">
      <dgm:prSet phldrT="[نص]"/>
      <dgm:spPr>
        <a:solidFill>
          <a:srgbClr val="00AEEF"/>
        </a:solidFill>
        <a:ln>
          <a:solidFill>
            <a:srgbClr val="00AEEF"/>
          </a:solidFill>
        </a:ln>
      </dgm:spPr>
      <dgm:t>
        <a:bodyPr/>
        <a:lstStyle/>
        <a:p>
          <a:pPr rtl="1"/>
          <a:r>
            <a:rPr lang="ar-EG" b="1"/>
            <a:t>الاجتماعي</a:t>
          </a:r>
        </a:p>
      </dgm:t>
    </dgm:pt>
    <dgm:pt modelId="{6B7E6A77-1EAF-41EE-A2B4-BAEB6EE540C6}" type="parTrans" cxnId="{2132475B-6246-4971-9E21-741BA8D3894C}">
      <dgm:prSet/>
      <dgm:spPr/>
      <dgm:t>
        <a:bodyPr/>
        <a:lstStyle/>
        <a:p>
          <a:pPr rtl="1"/>
          <a:endParaRPr lang="ar-EG"/>
        </a:p>
      </dgm:t>
    </dgm:pt>
    <dgm:pt modelId="{FDBC9DAA-9574-4777-BA9C-3454AAB88643}" type="sibTrans" cxnId="{2132475B-6246-4971-9E21-741BA8D3894C}">
      <dgm:prSet/>
      <dgm:spPr/>
      <dgm:t>
        <a:bodyPr/>
        <a:lstStyle/>
        <a:p>
          <a:pPr rtl="1"/>
          <a:endParaRPr lang="ar-EG"/>
        </a:p>
      </dgm:t>
    </dgm:pt>
    <dgm:pt modelId="{82CB2115-881C-474A-8451-8D3BC1D711DE}">
      <dgm:prSet phldrT="[نص]"/>
      <dgm:spPr>
        <a:solidFill>
          <a:srgbClr val="00AEEF"/>
        </a:solidFill>
      </dgm:spPr>
      <dgm:t>
        <a:bodyPr/>
        <a:lstStyle/>
        <a:p>
          <a:pPr rtl="1"/>
          <a:r>
            <a:rPr lang="ar-EG" b="1"/>
            <a:t>الوسائط المتعددة</a:t>
          </a:r>
        </a:p>
      </dgm:t>
    </dgm:pt>
    <dgm:pt modelId="{A97709CE-E1C3-4C62-AFBF-58024051FE66}" type="parTrans" cxnId="{5108A4EE-151E-4EA1-981C-2794B2CAB214}">
      <dgm:prSet/>
      <dgm:spPr/>
      <dgm:t>
        <a:bodyPr/>
        <a:lstStyle/>
        <a:p>
          <a:pPr rtl="1"/>
          <a:endParaRPr lang="ar-EG"/>
        </a:p>
      </dgm:t>
    </dgm:pt>
    <dgm:pt modelId="{59641FB7-1E5C-46C0-B0EB-517E493D7DE4}" type="sibTrans" cxnId="{5108A4EE-151E-4EA1-981C-2794B2CAB214}">
      <dgm:prSet/>
      <dgm:spPr/>
      <dgm:t>
        <a:bodyPr/>
        <a:lstStyle/>
        <a:p>
          <a:pPr rtl="1"/>
          <a:endParaRPr lang="ar-EG"/>
        </a:p>
      </dgm:t>
    </dgm:pt>
    <dgm:pt modelId="{EEC56FE4-EEB0-4EAE-AC8C-84C0E76C7A63}">
      <dgm:prSet/>
      <dgm:spPr>
        <a:solidFill>
          <a:srgbClr val="00AEEF"/>
        </a:solidFill>
      </dgm:spPr>
      <dgm:t>
        <a:bodyPr/>
        <a:lstStyle/>
        <a:p>
          <a:pPr rtl="1"/>
          <a:r>
            <a:rPr lang="ar-EG" b="1"/>
            <a:t>المعلومات</a:t>
          </a:r>
        </a:p>
      </dgm:t>
    </dgm:pt>
    <dgm:pt modelId="{0B449CF8-6F7B-4B13-A87C-B35685E48FCD}" type="parTrans" cxnId="{D3EAA4ED-7503-4EEB-87E8-56C796459CB6}">
      <dgm:prSet/>
      <dgm:spPr/>
      <dgm:t>
        <a:bodyPr/>
        <a:lstStyle/>
        <a:p>
          <a:pPr rtl="1"/>
          <a:endParaRPr lang="ar-EG"/>
        </a:p>
      </dgm:t>
    </dgm:pt>
    <dgm:pt modelId="{21EB1118-29D6-4C6B-8693-654B4C49CE74}" type="sibTrans" cxnId="{D3EAA4ED-7503-4EEB-87E8-56C796459CB6}">
      <dgm:prSet/>
      <dgm:spPr/>
      <dgm:t>
        <a:bodyPr/>
        <a:lstStyle/>
        <a:p>
          <a:pPr rtl="1"/>
          <a:endParaRPr lang="ar-EG"/>
        </a:p>
      </dgm:t>
    </dgm:pt>
    <dgm:pt modelId="{DEA31074-9A70-4B7A-A978-B89A6DD4DBC7}">
      <dgm:prSet/>
      <dgm:spPr>
        <a:solidFill>
          <a:srgbClr val="00AEEF"/>
        </a:solidFill>
      </dgm:spPr>
      <dgm:t>
        <a:bodyPr/>
        <a:lstStyle/>
        <a:p>
          <a:pPr rtl="1"/>
          <a:r>
            <a:rPr lang="ar-EG" b="1"/>
            <a:t>الإلكتروني</a:t>
          </a:r>
        </a:p>
      </dgm:t>
    </dgm:pt>
    <dgm:pt modelId="{E8BFA72D-1739-4546-A9FE-A20E0C41EFF9}" type="parTrans" cxnId="{4F70D409-25A2-4D26-A597-CC2F0396B1BF}">
      <dgm:prSet/>
      <dgm:spPr/>
      <dgm:t>
        <a:bodyPr/>
        <a:lstStyle/>
        <a:p>
          <a:pPr rtl="1"/>
          <a:endParaRPr lang="ar-EG"/>
        </a:p>
      </dgm:t>
    </dgm:pt>
    <dgm:pt modelId="{AC7D2490-3AC0-4CBD-8D15-C5BBAACDE14E}" type="sibTrans" cxnId="{4F70D409-25A2-4D26-A597-CC2F0396B1BF}">
      <dgm:prSet/>
      <dgm:spPr/>
      <dgm:t>
        <a:bodyPr/>
        <a:lstStyle/>
        <a:p>
          <a:pPr rtl="1"/>
          <a:endParaRPr lang="ar-EG"/>
        </a:p>
      </dgm:t>
    </dgm:pt>
    <dgm:pt modelId="{398B65D8-E262-4146-AFF9-29F0A0F409AE}" type="pres">
      <dgm:prSet presAssocID="{A09320E2-5A73-486F-95E4-14EE846EE65E}" presName="cycle" presStyleCnt="0">
        <dgm:presLayoutVars>
          <dgm:dir/>
          <dgm:resizeHandles val="exact"/>
        </dgm:presLayoutVars>
      </dgm:prSet>
      <dgm:spPr/>
    </dgm:pt>
    <dgm:pt modelId="{6A86F19D-5E80-42C1-9D1E-8B6BFE11D544}" type="pres">
      <dgm:prSet presAssocID="{F8ED114D-94B7-44BB-A1FC-F7E0CCE30ABD}" presName="node" presStyleLbl="node1" presStyleIdx="0" presStyleCnt="7">
        <dgm:presLayoutVars>
          <dgm:bulletEnabled val="1"/>
        </dgm:presLayoutVars>
      </dgm:prSet>
      <dgm:spPr/>
    </dgm:pt>
    <dgm:pt modelId="{F0E95BE5-3A3E-4653-850D-6DF20FBFFD7B}" type="pres">
      <dgm:prSet presAssocID="{F8ED114D-94B7-44BB-A1FC-F7E0CCE30ABD}" presName="spNode" presStyleCnt="0"/>
      <dgm:spPr/>
    </dgm:pt>
    <dgm:pt modelId="{D5D88DF6-4A2D-4BC1-A207-43DC42291BA6}" type="pres">
      <dgm:prSet presAssocID="{A91BD138-CC18-4FF2-97BD-E53684B97E2E}" presName="sibTrans" presStyleLbl="sibTrans1D1" presStyleIdx="0" presStyleCnt="7"/>
      <dgm:spPr/>
    </dgm:pt>
    <dgm:pt modelId="{A1846523-6D3E-4FA3-90B9-77613CDDC6E5}" type="pres">
      <dgm:prSet presAssocID="{E146149C-8587-4B02-9D59-E54229F7416B}" presName="node" presStyleLbl="node1" presStyleIdx="1" presStyleCnt="7">
        <dgm:presLayoutVars>
          <dgm:bulletEnabled val="1"/>
        </dgm:presLayoutVars>
      </dgm:prSet>
      <dgm:spPr/>
    </dgm:pt>
    <dgm:pt modelId="{D1061FA3-F421-4AF6-B8C8-ADBB316FE3D9}" type="pres">
      <dgm:prSet presAssocID="{E146149C-8587-4B02-9D59-E54229F7416B}" presName="spNode" presStyleCnt="0"/>
      <dgm:spPr/>
    </dgm:pt>
    <dgm:pt modelId="{60A463DA-9A8B-41A3-8FCD-4EEDA921477F}" type="pres">
      <dgm:prSet presAssocID="{8F89B84A-485E-4A82-9BDC-5D96521385E6}" presName="sibTrans" presStyleLbl="sibTrans1D1" presStyleIdx="1" presStyleCnt="7"/>
      <dgm:spPr/>
    </dgm:pt>
    <dgm:pt modelId="{622D5945-567B-4610-9F5C-B92DDD524997}" type="pres">
      <dgm:prSet presAssocID="{EEC56FE4-EEB0-4EAE-AC8C-84C0E76C7A63}" presName="node" presStyleLbl="node1" presStyleIdx="2" presStyleCnt="7">
        <dgm:presLayoutVars>
          <dgm:bulletEnabled val="1"/>
        </dgm:presLayoutVars>
      </dgm:prSet>
      <dgm:spPr/>
    </dgm:pt>
    <dgm:pt modelId="{50DA32F3-C9E1-4ED5-BFCC-08D7D04CB6E8}" type="pres">
      <dgm:prSet presAssocID="{EEC56FE4-EEB0-4EAE-AC8C-84C0E76C7A63}" presName="spNode" presStyleCnt="0"/>
      <dgm:spPr/>
    </dgm:pt>
    <dgm:pt modelId="{6086B1B4-498C-465C-A54A-E8217029D763}" type="pres">
      <dgm:prSet presAssocID="{21EB1118-29D6-4C6B-8693-654B4C49CE74}" presName="sibTrans" presStyleLbl="sibTrans1D1" presStyleIdx="2" presStyleCnt="7"/>
      <dgm:spPr/>
    </dgm:pt>
    <dgm:pt modelId="{E7D359FC-7075-4705-AB05-1DB1515ABF58}" type="pres">
      <dgm:prSet presAssocID="{A7FBA622-2326-4930-95D6-60728D1576A6}" presName="node" presStyleLbl="node1" presStyleIdx="3" presStyleCnt="7">
        <dgm:presLayoutVars>
          <dgm:bulletEnabled val="1"/>
        </dgm:presLayoutVars>
      </dgm:prSet>
      <dgm:spPr/>
    </dgm:pt>
    <dgm:pt modelId="{C01B7E95-2819-4216-B9F8-7F633D28CD48}" type="pres">
      <dgm:prSet presAssocID="{A7FBA622-2326-4930-95D6-60728D1576A6}" presName="spNode" presStyleCnt="0"/>
      <dgm:spPr/>
    </dgm:pt>
    <dgm:pt modelId="{B8D2B44D-39BD-42D1-AB28-C0D8A251AB7A}" type="pres">
      <dgm:prSet presAssocID="{B6E87252-D18B-490B-9316-F84ED6656DC8}" presName="sibTrans" presStyleLbl="sibTrans1D1" presStyleIdx="3" presStyleCnt="7"/>
      <dgm:spPr/>
    </dgm:pt>
    <dgm:pt modelId="{76BBA2D0-818B-4BF0-89F2-E3E06A6913C4}" type="pres">
      <dgm:prSet presAssocID="{92F756FA-42CE-492D-B880-F78AC6094CDE}" presName="node" presStyleLbl="node1" presStyleIdx="4" presStyleCnt="7">
        <dgm:presLayoutVars>
          <dgm:bulletEnabled val="1"/>
        </dgm:presLayoutVars>
      </dgm:prSet>
      <dgm:spPr/>
    </dgm:pt>
    <dgm:pt modelId="{18F7B191-49B4-4242-8F9A-266927E58719}" type="pres">
      <dgm:prSet presAssocID="{92F756FA-42CE-492D-B880-F78AC6094CDE}" presName="spNode" presStyleCnt="0"/>
      <dgm:spPr/>
    </dgm:pt>
    <dgm:pt modelId="{B3EDA610-FE3B-4D80-AC69-F1FE26680893}" type="pres">
      <dgm:prSet presAssocID="{FDBC9DAA-9574-4777-BA9C-3454AAB88643}" presName="sibTrans" presStyleLbl="sibTrans1D1" presStyleIdx="4" presStyleCnt="7"/>
      <dgm:spPr/>
    </dgm:pt>
    <dgm:pt modelId="{C58CF3C3-BDBB-496C-9DE5-55509F9DE1D4}" type="pres">
      <dgm:prSet presAssocID="{82CB2115-881C-474A-8451-8D3BC1D711DE}" presName="node" presStyleLbl="node1" presStyleIdx="5" presStyleCnt="7" custScaleX="142734" custRadScaleRad="104760" custRadScaleInc="-27809">
        <dgm:presLayoutVars>
          <dgm:bulletEnabled val="1"/>
        </dgm:presLayoutVars>
      </dgm:prSet>
      <dgm:spPr/>
    </dgm:pt>
    <dgm:pt modelId="{84FCADD6-F55F-4B82-8018-9DCFFCF5DCC8}" type="pres">
      <dgm:prSet presAssocID="{82CB2115-881C-474A-8451-8D3BC1D711DE}" presName="spNode" presStyleCnt="0"/>
      <dgm:spPr/>
    </dgm:pt>
    <dgm:pt modelId="{D0A3EE20-6E8F-427D-96EA-54FCE055085D}" type="pres">
      <dgm:prSet presAssocID="{59641FB7-1E5C-46C0-B0EB-517E493D7DE4}" presName="sibTrans" presStyleLbl="sibTrans1D1" presStyleIdx="5" presStyleCnt="7"/>
      <dgm:spPr/>
    </dgm:pt>
    <dgm:pt modelId="{91237269-8A1D-4F1A-A8DA-D1C1892DA84A}" type="pres">
      <dgm:prSet presAssocID="{DEA31074-9A70-4B7A-A978-B89A6DD4DBC7}" presName="node" presStyleLbl="node1" presStyleIdx="6" presStyleCnt="7" custRadScaleRad="102417" custRadScaleInc="-6243">
        <dgm:presLayoutVars>
          <dgm:bulletEnabled val="1"/>
        </dgm:presLayoutVars>
      </dgm:prSet>
      <dgm:spPr/>
    </dgm:pt>
    <dgm:pt modelId="{F9DC0930-46B1-41F1-B684-0EEB5C227A39}" type="pres">
      <dgm:prSet presAssocID="{DEA31074-9A70-4B7A-A978-B89A6DD4DBC7}" presName="spNode" presStyleCnt="0"/>
      <dgm:spPr/>
    </dgm:pt>
    <dgm:pt modelId="{B908E006-6612-48EE-A96B-7B8B06DC80D1}" type="pres">
      <dgm:prSet presAssocID="{AC7D2490-3AC0-4CBD-8D15-C5BBAACDE14E}" presName="sibTrans" presStyleLbl="sibTrans1D1" presStyleIdx="6" presStyleCnt="7"/>
      <dgm:spPr/>
    </dgm:pt>
  </dgm:ptLst>
  <dgm:cxnLst>
    <dgm:cxn modelId="{9CCE4C09-002F-4309-845E-1557A34B8D46}" type="presOf" srcId="{FDBC9DAA-9574-4777-BA9C-3454AAB88643}" destId="{B3EDA610-FE3B-4D80-AC69-F1FE26680893}" srcOrd="0" destOrd="0" presId="urn:microsoft.com/office/officeart/2005/8/layout/cycle5"/>
    <dgm:cxn modelId="{4F70D409-25A2-4D26-A597-CC2F0396B1BF}" srcId="{A09320E2-5A73-486F-95E4-14EE846EE65E}" destId="{DEA31074-9A70-4B7A-A978-B89A6DD4DBC7}" srcOrd="6" destOrd="0" parTransId="{E8BFA72D-1739-4546-A9FE-A20E0C41EFF9}" sibTransId="{AC7D2490-3AC0-4CBD-8D15-C5BBAACDE14E}"/>
    <dgm:cxn modelId="{51174512-6E8B-46A6-A65F-8654143D4DDB}" type="presOf" srcId="{A91BD138-CC18-4FF2-97BD-E53684B97E2E}" destId="{D5D88DF6-4A2D-4BC1-A207-43DC42291BA6}" srcOrd="0" destOrd="0" presId="urn:microsoft.com/office/officeart/2005/8/layout/cycle5"/>
    <dgm:cxn modelId="{767AC825-D75A-4689-B7FD-82C3F6BD7787}" type="presOf" srcId="{21EB1118-29D6-4C6B-8693-654B4C49CE74}" destId="{6086B1B4-498C-465C-A54A-E8217029D763}" srcOrd="0" destOrd="0" presId="urn:microsoft.com/office/officeart/2005/8/layout/cycle5"/>
    <dgm:cxn modelId="{02E0BA29-BF12-40B7-8BCA-2B6768104C4A}" type="presOf" srcId="{8F89B84A-485E-4A82-9BDC-5D96521385E6}" destId="{60A463DA-9A8B-41A3-8FCD-4EEDA921477F}" srcOrd="0" destOrd="0" presId="urn:microsoft.com/office/officeart/2005/8/layout/cycle5"/>
    <dgm:cxn modelId="{826F3F3C-0DB7-4612-B879-423F4AA6D9DB}" type="presOf" srcId="{92F756FA-42CE-492D-B880-F78AC6094CDE}" destId="{76BBA2D0-818B-4BF0-89F2-E3E06A6913C4}" srcOrd="0" destOrd="0" presId="urn:microsoft.com/office/officeart/2005/8/layout/cycle5"/>
    <dgm:cxn modelId="{2132475B-6246-4971-9E21-741BA8D3894C}" srcId="{A09320E2-5A73-486F-95E4-14EE846EE65E}" destId="{92F756FA-42CE-492D-B880-F78AC6094CDE}" srcOrd="4" destOrd="0" parTransId="{6B7E6A77-1EAF-41EE-A2B4-BAEB6EE540C6}" sibTransId="{FDBC9DAA-9574-4777-BA9C-3454AAB88643}"/>
    <dgm:cxn modelId="{1F819942-0C96-4C30-8DEF-51DB8BA240FE}" type="presOf" srcId="{AC7D2490-3AC0-4CBD-8D15-C5BBAACDE14E}" destId="{B908E006-6612-48EE-A96B-7B8B06DC80D1}" srcOrd="0" destOrd="0" presId="urn:microsoft.com/office/officeart/2005/8/layout/cycle5"/>
    <dgm:cxn modelId="{18E8A044-CB0C-4402-8842-92539F4834E7}" type="presOf" srcId="{A7FBA622-2326-4930-95D6-60728D1576A6}" destId="{E7D359FC-7075-4705-AB05-1DB1515ABF58}" srcOrd="0" destOrd="0" presId="urn:microsoft.com/office/officeart/2005/8/layout/cycle5"/>
    <dgm:cxn modelId="{76457447-278B-4986-9DAA-924F073A54A2}" type="presOf" srcId="{82CB2115-881C-474A-8451-8D3BC1D711DE}" destId="{C58CF3C3-BDBB-496C-9DE5-55509F9DE1D4}" srcOrd="0" destOrd="0" presId="urn:microsoft.com/office/officeart/2005/8/layout/cycle5"/>
    <dgm:cxn modelId="{0445A76C-367A-462B-A203-EFFC87856B2C}" type="presOf" srcId="{B6E87252-D18B-490B-9316-F84ED6656DC8}" destId="{B8D2B44D-39BD-42D1-AB28-C0D8A251AB7A}" srcOrd="0" destOrd="0" presId="urn:microsoft.com/office/officeart/2005/8/layout/cycle5"/>
    <dgm:cxn modelId="{8FB77C85-BD2A-4B25-B871-D45DB86C6FF6}" type="presOf" srcId="{F8ED114D-94B7-44BB-A1FC-F7E0CCE30ABD}" destId="{6A86F19D-5E80-42C1-9D1E-8B6BFE11D544}" srcOrd="0" destOrd="0" presId="urn:microsoft.com/office/officeart/2005/8/layout/cycle5"/>
    <dgm:cxn modelId="{594E23A3-8718-48ED-89E2-FE1D12C43165}" srcId="{A09320E2-5A73-486F-95E4-14EE846EE65E}" destId="{A7FBA622-2326-4930-95D6-60728D1576A6}" srcOrd="3" destOrd="0" parTransId="{F3A7D758-22B0-4D39-817F-AEA3FF5366DC}" sibTransId="{B6E87252-D18B-490B-9316-F84ED6656DC8}"/>
    <dgm:cxn modelId="{5A82B3AD-A648-49BD-A691-198D7A547AFE}" srcId="{A09320E2-5A73-486F-95E4-14EE846EE65E}" destId="{F8ED114D-94B7-44BB-A1FC-F7E0CCE30ABD}" srcOrd="0" destOrd="0" parTransId="{50E0E53B-DF31-4D1B-9131-93212A20DFF2}" sibTransId="{A91BD138-CC18-4FF2-97BD-E53684B97E2E}"/>
    <dgm:cxn modelId="{33F8D5AD-34DF-4C62-9348-D6EAAA05B93A}" type="presOf" srcId="{E146149C-8587-4B02-9D59-E54229F7416B}" destId="{A1846523-6D3E-4FA3-90B9-77613CDDC6E5}" srcOrd="0" destOrd="0" presId="urn:microsoft.com/office/officeart/2005/8/layout/cycle5"/>
    <dgm:cxn modelId="{EB49A3B2-6D4A-4DBC-AFFE-34A989414E8D}" type="presOf" srcId="{A09320E2-5A73-486F-95E4-14EE846EE65E}" destId="{398B65D8-E262-4146-AFF9-29F0A0F409AE}" srcOrd="0" destOrd="0" presId="urn:microsoft.com/office/officeart/2005/8/layout/cycle5"/>
    <dgm:cxn modelId="{72C591CE-4822-4C9C-92A1-5375AA2A4FBF}" srcId="{A09320E2-5A73-486F-95E4-14EE846EE65E}" destId="{E146149C-8587-4B02-9D59-E54229F7416B}" srcOrd="1" destOrd="0" parTransId="{F9655602-B2E2-4F60-AC75-5513F19597E2}" sibTransId="{8F89B84A-485E-4A82-9BDC-5D96521385E6}"/>
    <dgm:cxn modelId="{BA98D7E8-56F9-4260-81EE-64CC7449B187}" type="presOf" srcId="{EEC56FE4-EEB0-4EAE-AC8C-84C0E76C7A63}" destId="{622D5945-567B-4610-9F5C-B92DDD524997}" srcOrd="0" destOrd="0" presId="urn:microsoft.com/office/officeart/2005/8/layout/cycle5"/>
    <dgm:cxn modelId="{679204EB-ECCD-4523-BFF6-E3E685769BA7}" type="presOf" srcId="{59641FB7-1E5C-46C0-B0EB-517E493D7DE4}" destId="{D0A3EE20-6E8F-427D-96EA-54FCE055085D}" srcOrd="0" destOrd="0" presId="urn:microsoft.com/office/officeart/2005/8/layout/cycle5"/>
    <dgm:cxn modelId="{D3EAA4ED-7503-4EEB-87E8-56C796459CB6}" srcId="{A09320E2-5A73-486F-95E4-14EE846EE65E}" destId="{EEC56FE4-EEB0-4EAE-AC8C-84C0E76C7A63}" srcOrd="2" destOrd="0" parTransId="{0B449CF8-6F7B-4B13-A87C-B35685E48FCD}" sibTransId="{21EB1118-29D6-4C6B-8693-654B4C49CE74}"/>
    <dgm:cxn modelId="{5108A4EE-151E-4EA1-981C-2794B2CAB214}" srcId="{A09320E2-5A73-486F-95E4-14EE846EE65E}" destId="{82CB2115-881C-474A-8451-8D3BC1D711DE}" srcOrd="5" destOrd="0" parTransId="{A97709CE-E1C3-4C62-AFBF-58024051FE66}" sibTransId="{59641FB7-1E5C-46C0-B0EB-517E493D7DE4}"/>
    <dgm:cxn modelId="{B502AEFA-8CFE-47CA-B7AF-E67609E2E85A}" type="presOf" srcId="{DEA31074-9A70-4B7A-A978-B89A6DD4DBC7}" destId="{91237269-8A1D-4F1A-A8DA-D1C1892DA84A}" srcOrd="0" destOrd="0" presId="urn:microsoft.com/office/officeart/2005/8/layout/cycle5"/>
    <dgm:cxn modelId="{C6669E20-7A67-4463-87D8-8B0FAC436ACF}" type="presParOf" srcId="{398B65D8-E262-4146-AFF9-29F0A0F409AE}" destId="{6A86F19D-5E80-42C1-9D1E-8B6BFE11D544}" srcOrd="0" destOrd="0" presId="urn:microsoft.com/office/officeart/2005/8/layout/cycle5"/>
    <dgm:cxn modelId="{CD55EF4F-E4B5-4BA2-8E36-0B4362E6F454}" type="presParOf" srcId="{398B65D8-E262-4146-AFF9-29F0A0F409AE}" destId="{F0E95BE5-3A3E-4653-850D-6DF20FBFFD7B}" srcOrd="1" destOrd="0" presId="urn:microsoft.com/office/officeart/2005/8/layout/cycle5"/>
    <dgm:cxn modelId="{92E4C52D-79E3-4621-8A5A-264DF9D4863F}" type="presParOf" srcId="{398B65D8-E262-4146-AFF9-29F0A0F409AE}" destId="{D5D88DF6-4A2D-4BC1-A207-43DC42291BA6}" srcOrd="2" destOrd="0" presId="urn:microsoft.com/office/officeart/2005/8/layout/cycle5"/>
    <dgm:cxn modelId="{AE45CE13-5CC7-402E-AAC9-D85C6122D30C}" type="presParOf" srcId="{398B65D8-E262-4146-AFF9-29F0A0F409AE}" destId="{A1846523-6D3E-4FA3-90B9-77613CDDC6E5}" srcOrd="3" destOrd="0" presId="urn:microsoft.com/office/officeart/2005/8/layout/cycle5"/>
    <dgm:cxn modelId="{B35C050A-D976-4862-A076-CCF63449B578}" type="presParOf" srcId="{398B65D8-E262-4146-AFF9-29F0A0F409AE}" destId="{D1061FA3-F421-4AF6-B8C8-ADBB316FE3D9}" srcOrd="4" destOrd="0" presId="urn:microsoft.com/office/officeart/2005/8/layout/cycle5"/>
    <dgm:cxn modelId="{BB7C0C3C-E052-4258-B95A-545EDBC518A2}" type="presParOf" srcId="{398B65D8-E262-4146-AFF9-29F0A0F409AE}" destId="{60A463DA-9A8B-41A3-8FCD-4EEDA921477F}" srcOrd="5" destOrd="0" presId="urn:microsoft.com/office/officeart/2005/8/layout/cycle5"/>
    <dgm:cxn modelId="{516B5A4D-D256-4FB4-A5E1-FCE5E79A28A7}" type="presParOf" srcId="{398B65D8-E262-4146-AFF9-29F0A0F409AE}" destId="{622D5945-567B-4610-9F5C-B92DDD524997}" srcOrd="6" destOrd="0" presId="urn:microsoft.com/office/officeart/2005/8/layout/cycle5"/>
    <dgm:cxn modelId="{FFFAF34A-5B09-40E2-B7BD-398D2675B8DD}" type="presParOf" srcId="{398B65D8-E262-4146-AFF9-29F0A0F409AE}" destId="{50DA32F3-C9E1-4ED5-BFCC-08D7D04CB6E8}" srcOrd="7" destOrd="0" presId="urn:microsoft.com/office/officeart/2005/8/layout/cycle5"/>
    <dgm:cxn modelId="{46CC7B33-6C19-4887-8CED-F10899F80AC4}" type="presParOf" srcId="{398B65D8-E262-4146-AFF9-29F0A0F409AE}" destId="{6086B1B4-498C-465C-A54A-E8217029D763}" srcOrd="8" destOrd="0" presId="urn:microsoft.com/office/officeart/2005/8/layout/cycle5"/>
    <dgm:cxn modelId="{A4C7FC2C-D13B-4F1F-B07F-89710FFB55B5}" type="presParOf" srcId="{398B65D8-E262-4146-AFF9-29F0A0F409AE}" destId="{E7D359FC-7075-4705-AB05-1DB1515ABF58}" srcOrd="9" destOrd="0" presId="urn:microsoft.com/office/officeart/2005/8/layout/cycle5"/>
    <dgm:cxn modelId="{FCEA961E-33AD-4633-924F-0840E840C951}" type="presParOf" srcId="{398B65D8-E262-4146-AFF9-29F0A0F409AE}" destId="{C01B7E95-2819-4216-B9F8-7F633D28CD48}" srcOrd="10" destOrd="0" presId="urn:microsoft.com/office/officeart/2005/8/layout/cycle5"/>
    <dgm:cxn modelId="{A50986BC-9523-4CEB-9571-ADD0A0BF0BB1}" type="presParOf" srcId="{398B65D8-E262-4146-AFF9-29F0A0F409AE}" destId="{B8D2B44D-39BD-42D1-AB28-C0D8A251AB7A}" srcOrd="11" destOrd="0" presId="urn:microsoft.com/office/officeart/2005/8/layout/cycle5"/>
    <dgm:cxn modelId="{A42256FC-17F1-4186-83A0-A98DA5BEB952}" type="presParOf" srcId="{398B65D8-E262-4146-AFF9-29F0A0F409AE}" destId="{76BBA2D0-818B-4BF0-89F2-E3E06A6913C4}" srcOrd="12" destOrd="0" presId="urn:microsoft.com/office/officeart/2005/8/layout/cycle5"/>
    <dgm:cxn modelId="{E6AB30BA-6A3B-449C-AE1D-213FC0288B48}" type="presParOf" srcId="{398B65D8-E262-4146-AFF9-29F0A0F409AE}" destId="{18F7B191-49B4-4242-8F9A-266927E58719}" srcOrd="13" destOrd="0" presId="urn:microsoft.com/office/officeart/2005/8/layout/cycle5"/>
    <dgm:cxn modelId="{088C6ED1-493C-43DA-BF94-9A22BB2BE066}" type="presParOf" srcId="{398B65D8-E262-4146-AFF9-29F0A0F409AE}" destId="{B3EDA610-FE3B-4D80-AC69-F1FE26680893}" srcOrd="14" destOrd="0" presId="urn:microsoft.com/office/officeart/2005/8/layout/cycle5"/>
    <dgm:cxn modelId="{0F02AC76-4057-4425-B835-0A61B9451800}" type="presParOf" srcId="{398B65D8-E262-4146-AFF9-29F0A0F409AE}" destId="{C58CF3C3-BDBB-496C-9DE5-55509F9DE1D4}" srcOrd="15" destOrd="0" presId="urn:microsoft.com/office/officeart/2005/8/layout/cycle5"/>
    <dgm:cxn modelId="{357C1016-EA3E-49B2-A592-094C637D2597}" type="presParOf" srcId="{398B65D8-E262-4146-AFF9-29F0A0F409AE}" destId="{84FCADD6-F55F-4B82-8018-9DCFFCF5DCC8}" srcOrd="16" destOrd="0" presId="urn:microsoft.com/office/officeart/2005/8/layout/cycle5"/>
    <dgm:cxn modelId="{23099622-6F80-45B9-8213-693D72B54DBD}" type="presParOf" srcId="{398B65D8-E262-4146-AFF9-29F0A0F409AE}" destId="{D0A3EE20-6E8F-427D-96EA-54FCE055085D}" srcOrd="17" destOrd="0" presId="urn:microsoft.com/office/officeart/2005/8/layout/cycle5"/>
    <dgm:cxn modelId="{CBB3C9AA-EEE7-46CD-A98D-D9B2FE4FC2CF}" type="presParOf" srcId="{398B65D8-E262-4146-AFF9-29F0A0F409AE}" destId="{91237269-8A1D-4F1A-A8DA-D1C1892DA84A}" srcOrd="18" destOrd="0" presId="urn:microsoft.com/office/officeart/2005/8/layout/cycle5"/>
    <dgm:cxn modelId="{C7EF5C5A-7385-4E79-8520-2868EC6DCFE4}" type="presParOf" srcId="{398B65D8-E262-4146-AFF9-29F0A0F409AE}" destId="{F9DC0930-46B1-41F1-B684-0EEB5C227A39}" srcOrd="19" destOrd="0" presId="urn:microsoft.com/office/officeart/2005/8/layout/cycle5"/>
    <dgm:cxn modelId="{71A3A61E-29B9-40B7-8D48-7BA9BDC4BEB8}" type="presParOf" srcId="{398B65D8-E262-4146-AFF9-29F0A0F409AE}" destId="{B908E006-6612-48EE-A96B-7B8B06DC80D1}"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86F19D-5E80-42C1-9D1E-8B6BFE11D544}">
      <dsp:nvSpPr>
        <dsp:cNvPr id="0" name=""/>
        <dsp:cNvSpPr/>
      </dsp:nvSpPr>
      <dsp:spPr>
        <a:xfrm>
          <a:off x="4055111" y="1718"/>
          <a:ext cx="1297330" cy="843264"/>
        </a:xfrm>
        <a:prstGeom prst="round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b="1" kern="1200"/>
            <a:t>الجديد</a:t>
          </a:r>
        </a:p>
      </dsp:txBody>
      <dsp:txXfrm>
        <a:off x="4096276" y="42883"/>
        <a:ext cx="1215000" cy="760934"/>
      </dsp:txXfrm>
    </dsp:sp>
    <dsp:sp modelId="{D5D88DF6-4A2D-4BC1-A207-43DC42291BA6}">
      <dsp:nvSpPr>
        <dsp:cNvPr id="0" name=""/>
        <dsp:cNvSpPr/>
      </dsp:nvSpPr>
      <dsp:spPr>
        <a:xfrm>
          <a:off x="2298705" y="423350"/>
          <a:ext cx="4810142" cy="4810142"/>
        </a:xfrm>
        <a:custGeom>
          <a:avLst/>
          <a:gdLst/>
          <a:ahLst/>
          <a:cxnLst/>
          <a:rect l="0" t="0" r="0" b="0"/>
          <a:pathLst>
            <a:path>
              <a:moveTo>
                <a:pt x="3223303" y="143464"/>
              </a:moveTo>
              <a:arcTo wR="2405071" hR="2405071" stAng="17393384" swAng="77110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1846523-6D3E-4FA3-90B9-77613CDDC6E5}">
      <dsp:nvSpPr>
        <dsp:cNvPr id="0" name=""/>
        <dsp:cNvSpPr/>
      </dsp:nvSpPr>
      <dsp:spPr>
        <a:xfrm>
          <a:off x="5935471" y="907252"/>
          <a:ext cx="1297330" cy="843264"/>
        </a:xfrm>
        <a:prstGeom prst="round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b="1" kern="1200"/>
            <a:t>التفاعلي</a:t>
          </a:r>
        </a:p>
      </dsp:txBody>
      <dsp:txXfrm>
        <a:off x="5976636" y="948417"/>
        <a:ext cx="1215000" cy="760934"/>
      </dsp:txXfrm>
    </dsp:sp>
    <dsp:sp modelId="{60A463DA-9A8B-41A3-8FCD-4EEDA921477F}">
      <dsp:nvSpPr>
        <dsp:cNvPr id="0" name=""/>
        <dsp:cNvSpPr/>
      </dsp:nvSpPr>
      <dsp:spPr>
        <a:xfrm>
          <a:off x="2298705" y="423350"/>
          <a:ext cx="4810142" cy="4810142"/>
        </a:xfrm>
        <a:custGeom>
          <a:avLst/>
          <a:gdLst/>
          <a:ahLst/>
          <a:cxnLst/>
          <a:rect l="0" t="0" r="0" b="0"/>
          <a:pathLst>
            <a:path>
              <a:moveTo>
                <a:pt x="4653032" y="1550062"/>
              </a:moveTo>
              <a:arcTo wR="2405071" hR="2405071" stAng="20350546" swAng="106365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22D5945-567B-4610-9F5C-B92DDD524997}">
      <dsp:nvSpPr>
        <dsp:cNvPr id="0" name=""/>
        <dsp:cNvSpPr/>
      </dsp:nvSpPr>
      <dsp:spPr>
        <a:xfrm>
          <a:off x="6399882" y="2941968"/>
          <a:ext cx="1297330" cy="843264"/>
        </a:xfrm>
        <a:prstGeom prst="round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b="1" kern="1200"/>
            <a:t>المعلومات</a:t>
          </a:r>
        </a:p>
      </dsp:txBody>
      <dsp:txXfrm>
        <a:off x="6441047" y="2983133"/>
        <a:ext cx="1215000" cy="760934"/>
      </dsp:txXfrm>
    </dsp:sp>
    <dsp:sp modelId="{6086B1B4-498C-465C-A54A-E8217029D763}">
      <dsp:nvSpPr>
        <dsp:cNvPr id="0" name=""/>
        <dsp:cNvSpPr/>
      </dsp:nvSpPr>
      <dsp:spPr>
        <a:xfrm>
          <a:off x="2298705" y="423350"/>
          <a:ext cx="4810142" cy="4810142"/>
        </a:xfrm>
        <a:custGeom>
          <a:avLst/>
          <a:gdLst/>
          <a:ahLst/>
          <a:cxnLst/>
          <a:rect l="0" t="0" r="0" b="0"/>
          <a:pathLst>
            <a:path>
              <a:moveTo>
                <a:pt x="4528077" y="3535210"/>
              </a:moveTo>
              <a:arcTo wR="2405071" hR="2405071" stAng="1681662" swAng="83465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E7D359FC-7075-4705-AB05-1DB1515ABF58}">
      <dsp:nvSpPr>
        <dsp:cNvPr id="0" name=""/>
        <dsp:cNvSpPr/>
      </dsp:nvSpPr>
      <dsp:spPr>
        <a:xfrm>
          <a:off x="5098632" y="4573683"/>
          <a:ext cx="1297330" cy="843264"/>
        </a:xfrm>
        <a:prstGeom prst="roundRect">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b="1" kern="1200"/>
            <a:t>المواطن</a:t>
          </a:r>
        </a:p>
      </dsp:txBody>
      <dsp:txXfrm>
        <a:off x="5139797" y="4614848"/>
        <a:ext cx="1215000" cy="760934"/>
      </dsp:txXfrm>
    </dsp:sp>
    <dsp:sp modelId="{B8D2B44D-39BD-42D1-AB28-C0D8A251AB7A}">
      <dsp:nvSpPr>
        <dsp:cNvPr id="0" name=""/>
        <dsp:cNvSpPr/>
      </dsp:nvSpPr>
      <dsp:spPr>
        <a:xfrm>
          <a:off x="2298705" y="423350"/>
          <a:ext cx="4810142" cy="4810142"/>
        </a:xfrm>
        <a:custGeom>
          <a:avLst/>
          <a:gdLst/>
          <a:ahLst/>
          <a:cxnLst/>
          <a:rect l="0" t="0" r="0" b="0"/>
          <a:pathLst>
            <a:path>
              <a:moveTo>
                <a:pt x="2643388" y="4798305"/>
              </a:moveTo>
              <a:arcTo wR="2405071" hR="2405071" stAng="5058795" swAng="6824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6BBA2D0-818B-4BF0-89F2-E3E06A6913C4}">
      <dsp:nvSpPr>
        <dsp:cNvPr id="0" name=""/>
        <dsp:cNvSpPr/>
      </dsp:nvSpPr>
      <dsp:spPr>
        <a:xfrm>
          <a:off x="3011589" y="4573683"/>
          <a:ext cx="1297330" cy="843264"/>
        </a:xfrm>
        <a:prstGeom prst="roundRect">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b="1" kern="1200"/>
            <a:t>الاجتماعي</a:t>
          </a:r>
        </a:p>
      </dsp:txBody>
      <dsp:txXfrm>
        <a:off x="3052754" y="4614848"/>
        <a:ext cx="1215000" cy="760934"/>
      </dsp:txXfrm>
    </dsp:sp>
    <dsp:sp modelId="{B3EDA610-FE3B-4D80-AC69-F1FE26680893}">
      <dsp:nvSpPr>
        <dsp:cNvPr id="0" name=""/>
        <dsp:cNvSpPr/>
      </dsp:nvSpPr>
      <dsp:spPr>
        <a:xfrm>
          <a:off x="2024261" y="199112"/>
          <a:ext cx="4810142" cy="4810142"/>
        </a:xfrm>
        <a:custGeom>
          <a:avLst/>
          <a:gdLst/>
          <a:ahLst/>
          <a:cxnLst/>
          <a:rect l="0" t="0" r="0" b="0"/>
          <a:pathLst>
            <a:path>
              <a:moveTo>
                <a:pt x="897001" y="4278595"/>
              </a:moveTo>
              <a:arcTo wR="2405071" hR="2405071" stAng="7729914" swAng="69042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C58CF3C3-BDBB-496C-9DE5-55509F9DE1D4}">
      <dsp:nvSpPr>
        <dsp:cNvPr id="0" name=""/>
        <dsp:cNvSpPr/>
      </dsp:nvSpPr>
      <dsp:spPr>
        <a:xfrm>
          <a:off x="1376621" y="3169649"/>
          <a:ext cx="1851731" cy="843264"/>
        </a:xfrm>
        <a:prstGeom prst="round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b="1" kern="1200"/>
            <a:t>الوسائط المتعددة</a:t>
          </a:r>
        </a:p>
      </dsp:txBody>
      <dsp:txXfrm>
        <a:off x="1417786" y="3210814"/>
        <a:ext cx="1769401" cy="760934"/>
      </dsp:txXfrm>
    </dsp:sp>
    <dsp:sp modelId="{D0A3EE20-6E8F-427D-96EA-54FCE055085D}">
      <dsp:nvSpPr>
        <dsp:cNvPr id="0" name=""/>
        <dsp:cNvSpPr/>
      </dsp:nvSpPr>
      <dsp:spPr>
        <a:xfrm>
          <a:off x="2192984" y="501306"/>
          <a:ext cx="4810142" cy="4810142"/>
        </a:xfrm>
        <a:custGeom>
          <a:avLst/>
          <a:gdLst/>
          <a:ahLst/>
          <a:cxnLst/>
          <a:rect l="0" t="0" r="0" b="0"/>
          <a:pathLst>
            <a:path>
              <a:moveTo>
                <a:pt x="135" y="2379514"/>
              </a:moveTo>
              <a:arcTo wR="2405071" hR="2405071" stAng="10836531" swAng="1273326"/>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1237269-8A1D-4F1A-A8DA-D1C1892DA84A}">
      <dsp:nvSpPr>
        <dsp:cNvPr id="0" name=""/>
        <dsp:cNvSpPr/>
      </dsp:nvSpPr>
      <dsp:spPr>
        <a:xfrm>
          <a:off x="2100953" y="907246"/>
          <a:ext cx="1297330" cy="843264"/>
        </a:xfrm>
        <a:prstGeom prst="round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b="1" kern="1200"/>
            <a:t>الإلكتروني</a:t>
          </a:r>
        </a:p>
      </dsp:txBody>
      <dsp:txXfrm>
        <a:off x="2142118" y="948411"/>
        <a:ext cx="1215000" cy="760934"/>
      </dsp:txXfrm>
    </dsp:sp>
    <dsp:sp modelId="{B908E006-6612-48EE-A96B-7B8B06DC80D1}">
      <dsp:nvSpPr>
        <dsp:cNvPr id="0" name=""/>
        <dsp:cNvSpPr/>
      </dsp:nvSpPr>
      <dsp:spPr>
        <a:xfrm>
          <a:off x="2155858" y="458685"/>
          <a:ext cx="4810142" cy="4810142"/>
        </a:xfrm>
        <a:custGeom>
          <a:avLst/>
          <a:gdLst/>
          <a:ahLst/>
          <a:cxnLst/>
          <a:rect l="0" t="0" r="0" b="0"/>
          <a:pathLst>
            <a:path>
              <a:moveTo>
                <a:pt x="1169617" y="341574"/>
              </a:moveTo>
              <a:arcTo wR="2405071" hR="2405071" stAng="14345416" swAng="84704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2.tmp"/><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jpeg"/><Relationship Id="rId1" Type="http://schemas.openxmlformats.org/officeDocument/2006/relationships/slideLayout" Target="../slideLayouts/slideLayout15.xml"/><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057"/>
            <a:ext cx="12663752" cy="7053944"/>
          </a:xfrm>
          <a:prstGeom prst="rect">
            <a:avLst/>
          </a:prstGeom>
        </p:spPr>
      </p:pic>
      <p:sp>
        <p:nvSpPr>
          <p:cNvPr id="2" name="Rectangle: Single Corner Rounded 1"/>
          <p:cNvSpPr/>
          <p:nvPr/>
        </p:nvSpPr>
        <p:spPr>
          <a:xfrm flipV="1">
            <a:off x="120946" y="-8586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00680" y="2061863"/>
            <a:ext cx="4337356" cy="830997"/>
          </a:xfrm>
          <a:prstGeom prst="rect">
            <a:avLst/>
          </a:prstGeom>
          <a:noFill/>
        </p:spPr>
        <p:txBody>
          <a:bodyPr wrap="square" rtlCol="0">
            <a:spAutoFit/>
          </a:bodyPr>
          <a:lstStyle/>
          <a:p>
            <a:pPr algn="ctr"/>
            <a:r>
              <a:rPr lang="ar-EG" sz="4800" b="1">
                <a:solidFill>
                  <a:srgbClr val="00B0F0"/>
                </a:solidFill>
                <a:latin typeface="Alexandria" charset="0"/>
                <a:cs typeface="Alexandria" charset="0"/>
              </a:rPr>
              <a:t>الإعلام والمجتمع</a:t>
            </a:r>
            <a:endParaRPr lang="en-US" sz="4800" b="1" dirty="0">
              <a:solidFill>
                <a:srgbClr val="00B0F0"/>
              </a:solidFill>
              <a:latin typeface="Alexandria" charset="0"/>
              <a:cs typeface="Alexandria" charset="0"/>
            </a:endParaRPr>
          </a:p>
        </p:txBody>
      </p:sp>
      <p:sp>
        <p:nvSpPr>
          <p:cNvPr id="10" name="Rectangle: Rounded Corners 9"/>
          <p:cNvSpPr/>
          <p:nvPr/>
        </p:nvSpPr>
        <p:spPr>
          <a:xfrm>
            <a:off x="7874882" y="304213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Alexandria" charset="0"/>
                <a:cs typeface="Alexandria" charset="0"/>
              </a:rPr>
              <a:t>المحاضرة الأولى</a:t>
            </a:r>
            <a:endParaRPr lang="en-US" sz="2800" b="1" dirty="0">
              <a:solidFill>
                <a:schemeClr val="tx1"/>
              </a:solidFill>
              <a:latin typeface="Alexandria" charset="0"/>
              <a:cs typeface="Alexandria" charset="0"/>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a:solidFill>
                  <a:srgbClr val="00B0F0"/>
                </a:solidFill>
                <a:latin typeface="Alexandria" charset="0"/>
                <a:cs typeface="Alexandria" charset="0"/>
              </a:rPr>
              <a:t>د/ نهلة صلاح</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a:solidFill>
                  <a:srgbClr val="00B0F0"/>
                </a:solidFill>
                <a:latin typeface="Alexandria" charset="0"/>
                <a:cs typeface="Alexandria" charset="0"/>
              </a:rPr>
              <a:t>إعداد</a:t>
            </a:r>
            <a:endParaRPr lang="en-US" sz="32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910631" y="3818591"/>
            <a:ext cx="1744736" cy="461665"/>
          </a:xfrm>
          <a:prstGeom prst="rect">
            <a:avLst/>
          </a:prstGeom>
          <a:noFill/>
        </p:spPr>
        <p:txBody>
          <a:bodyPr wrap="square" rtlCol="0">
            <a:spAutoFit/>
          </a:bodyPr>
          <a:lstStyle/>
          <a:p>
            <a:r>
              <a:rPr lang="en-US" sz="2400" b="1">
                <a:latin typeface="Alexandria" charset="0"/>
                <a:cs typeface="Alexandria" charset="0"/>
              </a:rPr>
              <a:t>DGM 226</a:t>
            </a:r>
            <a:endParaRPr lang="en-US" sz="2400" b="1" dirty="0">
              <a:latin typeface="Alexandria" charset="0"/>
              <a:cs typeface="Alexandria" charset="0"/>
            </a:endParaRPr>
          </a:p>
        </p:txBody>
      </p:sp>
      <p:sp>
        <p:nvSpPr>
          <p:cNvPr id="15" name="Rectangle: Rounded Corners 14">
            <a:extLst>
              <a:ext uri="{FF2B5EF4-FFF2-40B4-BE49-F238E27FC236}">
                <a16:creationId xmlns:a16="http://schemas.microsoft.com/office/drawing/2014/main" id="{2FDB751F-F7EA-5AB5-9ED6-35C0E02FA65B}"/>
              </a:ext>
            </a:extLst>
          </p:cNvPr>
          <p:cNvSpPr/>
          <p:nvPr/>
        </p:nvSpPr>
        <p:spPr>
          <a:xfrm>
            <a:off x="4337058" y="4426260"/>
            <a:ext cx="6768890" cy="83099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Alexandria" charset="0"/>
                <a:cs typeface="Alexandria" charset="0"/>
              </a:rPr>
              <a:t>وظائف الإعلام الرقمي في المجتمعات المعاصرة </a:t>
            </a:r>
            <a:endParaRPr lang="en-US" sz="3200" b="1" dirty="0">
              <a:solidFill>
                <a:schemeClr val="tx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8718"/>
    </mc:Choice>
    <mc:Fallback xmlns="">
      <p:transition spd="slow" advTm="287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9952" y="2296808"/>
            <a:ext cx="7397006" cy="3090077"/>
          </a:xfrm>
          <a:prstGeom prst="rect">
            <a:avLst/>
          </a:prstGeom>
          <a:noFill/>
        </p:spPr>
        <p:txBody>
          <a:bodyPr wrap="square" rtlCol="0">
            <a:spAutoFit/>
          </a:bodyPr>
          <a:lstStyle/>
          <a:p>
            <a:pPr marL="285750" indent="-285750" algn="r"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نشأة الإعلام الرقمي. </a:t>
            </a:r>
            <a:endParaRPr lang="en-US" sz="24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‏مفهوم الإعلام الرقمي.</a:t>
            </a:r>
            <a:endParaRPr lang="en-US" sz="24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تسميات الإعلام الرقمي.</a:t>
            </a:r>
            <a:endParaRPr lang="en-US" sz="24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وسائل الإعلام الرقمي. </a:t>
            </a:r>
            <a:endParaRPr lang="en-US" sz="24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مميزات الإعلام الرقمي.</a:t>
            </a:r>
            <a:endParaRPr lang="en-US" sz="24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خصائص الإعلام الرقمي.</a:t>
            </a:r>
          </a:p>
          <a:p>
            <a:pPr marL="285750" indent="-285750" algn="r"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وظائف الإعلام الرقمي في المجتمعات المعاصرة</a:t>
            </a:r>
            <a:r>
              <a:rPr lang="ar-EG" sz="2400" b="1">
                <a:latin typeface="Alexandria"/>
              </a:rPr>
              <a:t>.</a:t>
            </a:r>
            <a:endParaRPr lang="en-US" sz="2400" b="1">
              <a:latin typeface="Alexandria"/>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5438670" y="15252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bg1"/>
                </a:solidFill>
                <a:latin typeface="Alexandria" charset="0"/>
                <a:cs typeface="Alexandria" charset="0"/>
              </a:rPr>
              <a:t>محاور المحاضرة</a:t>
            </a:r>
            <a:endParaRPr lang="en-US" sz="2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7391"/>
    </mc:Choice>
    <mc:Fallback xmlns="">
      <p:transition spd="slow" advTm="373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9595" y="1491633"/>
            <a:ext cx="10812720" cy="4628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01807" y="1584618"/>
            <a:ext cx="6138815" cy="5116785"/>
          </a:xfrm>
          <a:prstGeom prst="rect">
            <a:avLst/>
          </a:prstGeom>
          <a:noFill/>
        </p:spPr>
        <p:txBody>
          <a:bodyPr wrap="square" rtlCol="0">
            <a:spAutoFit/>
          </a:bodyPr>
          <a:lstStyle/>
          <a:p>
            <a:pPr algn="r">
              <a:lnSpc>
                <a:spcPct val="110000"/>
              </a:lnSpc>
              <a:spcBef>
                <a:spcPts val="110"/>
              </a:spcBef>
              <a:spcAft>
                <a:spcPts val="110"/>
              </a:spcAft>
            </a:pPr>
            <a:r>
              <a:rPr lang="ar-EG" sz="2400">
                <a:latin typeface="Simplified Arabic" panose="02020603050405020304" pitchFamily="18" charset="-78"/>
                <a:ea typeface="Arial Unicode MS" panose="020B0604020202020204" pitchFamily="34" charset="-128"/>
                <a:cs typeface="Simplified Arabic" panose="02020603050405020304" pitchFamily="18" charset="-78"/>
              </a:rPr>
              <a:t>ظهر الإعلام الرقمي كمصطلح واسع النطاق </a:t>
            </a:r>
            <a:r>
              <a:rPr lang="ar-EG" sz="2400" b="1">
                <a:latin typeface="Simplified Arabic" panose="02020603050405020304" pitchFamily="18" charset="-78"/>
                <a:ea typeface="Arial Unicode MS" panose="020B0604020202020204" pitchFamily="34" charset="-128"/>
                <a:cs typeface="Simplified Arabic" panose="02020603050405020304" pitchFamily="18" charset="-78"/>
              </a:rPr>
              <a:t>في الجزء الأخير من القرن العشرين</a:t>
            </a:r>
            <a:r>
              <a:rPr lang="ar-EG" sz="2400">
                <a:latin typeface="Simplified Arabic" panose="02020603050405020304" pitchFamily="18" charset="-78"/>
                <a:ea typeface="Arial Unicode MS" panose="020B0604020202020204" pitchFamily="34" charset="-128"/>
                <a:cs typeface="Simplified Arabic" panose="02020603050405020304" pitchFamily="18" charset="-78"/>
              </a:rPr>
              <a:t>، ليشمل دمج وسائل الإعلام التقليدية مثل: </a:t>
            </a:r>
            <a:r>
              <a:rPr lang="ar-EG" sz="2400" b="1">
                <a:latin typeface="Simplified Arabic" panose="02020603050405020304" pitchFamily="18" charset="-78"/>
                <a:ea typeface="Arial Unicode MS" panose="020B0604020202020204" pitchFamily="34" charset="-128"/>
                <a:cs typeface="Simplified Arabic" panose="02020603050405020304" pitchFamily="18" charset="-78"/>
              </a:rPr>
              <a:t>الأفلام والصور والموسيقى والكلمة المنطوقة والمطبوعة مع القدرة التفاعلية للكمبيوتر وتكنولوجيا الاتصالات وتطبيقات الثورة العلمية التي يشهدها مجال الاتصال والإعلام</a:t>
            </a:r>
            <a:r>
              <a:rPr lang="ar-EG" sz="2400">
                <a:latin typeface="Simplified Arabic" panose="02020603050405020304" pitchFamily="18" charset="-78"/>
                <a:ea typeface="Arial Unicode MS" panose="020B0604020202020204" pitchFamily="34" charset="-128"/>
                <a:cs typeface="Simplified Arabic" panose="02020603050405020304" pitchFamily="18" charset="-78"/>
              </a:rPr>
              <a:t>؛ حيث ساهمت الثورة التكنولوجية في مجال الاتصال في التغلب على الحيز الجغرافي والحدود السياسية، والتي أحدثت تغيير بنيوي في نوعية الكم والكيف في وسائل الإعلام، فلقد جاءت وسائل الإعلام الرقمي ‏لتحل سيطرة مركزية وسائل الإعلام التقليدية المركزية و أصبح بإمكان الأفراد والمؤسسات مخاطبة الجميع مباشرة بتكلفة معقولة.</a:t>
            </a:r>
            <a:endParaRPr lang="en-US" sz="2400" dirty="0">
              <a:latin typeface="Simplified Arabic" panose="02020603050405020304" pitchFamily="18" charset="-78"/>
              <a:ea typeface="Arial Unicode MS" panose="020B0604020202020204" pitchFamily="34" charset="-128"/>
              <a:cs typeface="Simplified Arabic" panose="02020603050405020304" pitchFamily="18" charset="-78"/>
            </a:endParaRPr>
          </a:p>
          <a:p>
            <a:pPr algn="r">
              <a:lnSpc>
                <a:spcPct val="110000"/>
              </a:lnSpc>
              <a:spcBef>
                <a:spcPts val="110"/>
              </a:spcBef>
              <a:spcAft>
                <a:spcPts val="110"/>
              </a:spcAft>
            </a:pPr>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33"/>
          <p:cNvSpPr/>
          <p:nvPr/>
        </p:nvSpPr>
        <p:spPr>
          <a:xfrm>
            <a:off x="4152471" y="68906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bg1"/>
                </a:solidFill>
                <a:latin typeface="Alexandria" charset="0"/>
                <a:cs typeface="Alexandria" charset="0"/>
              </a:rPr>
              <a:t>نشأة الإعلام الرقمي</a:t>
            </a:r>
            <a:endParaRPr lang="en-US" sz="2800" b="1" dirty="0">
              <a:solidFill>
                <a:schemeClr val="bg1"/>
              </a:solidFill>
              <a:latin typeface="Alexandria" charset="0"/>
              <a:cs typeface="Alexandria" charset="0"/>
            </a:endParaRPr>
          </a:p>
        </p:txBody>
      </p:sp>
      <p:sp>
        <p:nvSpPr>
          <p:cNvPr id="10" name="Rectangle 4"/>
          <p:cNvSpPr/>
          <p:nvPr/>
        </p:nvSpPr>
        <p:spPr>
          <a:xfrm>
            <a:off x="776074" y="464024"/>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12" name="صورة 11"/>
          <p:cNvPicPr/>
          <p:nvPr/>
        </p:nvPicPr>
        <p:blipFill>
          <a:blip r:embed="rId3">
            <a:extLst>
              <a:ext uri="{28A0092B-C50C-407E-A947-70E740481C1C}">
                <a14:useLocalDpi xmlns:a14="http://schemas.microsoft.com/office/drawing/2010/main" val="0"/>
              </a:ext>
            </a:extLst>
          </a:blip>
          <a:stretch>
            <a:fillRect/>
          </a:stretch>
        </p:blipFill>
        <p:spPr>
          <a:xfrm>
            <a:off x="776074" y="1618712"/>
            <a:ext cx="4232654" cy="438630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28359"/>
    </mc:Choice>
    <mc:Fallback xmlns="">
      <p:transition advTm="1283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31559" y="1446663"/>
            <a:ext cx="6222242" cy="4730300"/>
          </a:xfrm>
        </p:spPr>
        <p:txBody>
          <a:bodyPr>
            <a:norm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وبرغم التطور الذي شهدته تكنولوجيا الإعلام الرقمي إلى أنها لم تلغ وسائل الاتصال القديمة، ولكن طورتها بل غيرتها بشكل ضخم وأدت إلى اندماج وسائل الإعلام المختلفة والتي كانت في الماضي وسائل مستقلة لا علاقة لكل منها بالأخرى، بشكل ألغت معه  تلك الحدود الفاصلة بين تلك الوسائل، حيث أصبحت وسائل الاتصال الجماهيرية تتسم بالطابع الدولي أو العالمي .</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ويكتسب الإعلام ضمن إطار ثقافي وتاريخي وحضاري  سمات العصر الذي يولد فيه وخصائصه، وفي الواقع أن عصر المعلومات أفرز نمطًا إعلاميًا جديدًا يختلف عن الأنماط الإعلامية السابقة في :</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mj-lt"/>
            </a:endParaRPr>
          </a:p>
        </p:txBody>
      </p:sp>
      <p:sp>
        <p:nvSpPr>
          <p:cNvPr id="14"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Alexandria" charset="0"/>
                <a:cs typeface="Alexandria" charset="0"/>
              </a:rPr>
              <a:t>نشأة الإعلام الرقمي</a:t>
            </a:r>
            <a:endParaRPr lang="en-US" sz="3600" b="1" dirty="0">
              <a:solidFill>
                <a:schemeClr val="bg1"/>
              </a:solidFill>
              <a:latin typeface="Alexandria" charset="0"/>
              <a:cs typeface="Alexandria" charset="0"/>
            </a:endParaRPr>
          </a:p>
        </p:txBody>
      </p:sp>
      <p:sp>
        <p:nvSpPr>
          <p:cNvPr id="6" name="Rectangle 4"/>
          <p:cNvSpPr/>
          <p:nvPr/>
        </p:nvSpPr>
        <p:spPr>
          <a:xfrm>
            <a:off x="838200" y="365126"/>
            <a:ext cx="1386385" cy="8495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7" name="عنصر نائب للمحتوى 6"/>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532263" y="1446663"/>
            <a:ext cx="4435522" cy="4820085"/>
          </a:xfrm>
          <a:prstGeom prst="rect">
            <a:avLst/>
          </a:prstGeo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142438"/>
    </mc:Choice>
    <mc:Fallback xmlns="">
      <p:transition spd="slow" advTm="14243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528550"/>
            <a:ext cx="6960357" cy="4503760"/>
          </a:xfrm>
        </p:spPr>
        <p:txBody>
          <a:bodyPr>
            <a:normAutofit/>
          </a:bodyPr>
          <a:lstStyle/>
          <a:p>
            <a:pPr algn="r" rtl="1">
              <a:lnSpc>
                <a:spcPct val="110000"/>
              </a:lnSpc>
              <a:spcBef>
                <a:spcPts val="110"/>
              </a:spcBef>
              <a:spcAft>
                <a:spcPts val="110"/>
              </a:spcAft>
            </a:pPr>
            <a:r>
              <a:rPr lang="ar-EG">
                <a:latin typeface="Simplified Arabic" panose="02020603050405020304" pitchFamily="18" charset="-78"/>
                <a:cs typeface="Simplified Arabic" panose="02020603050405020304" pitchFamily="18" charset="-78"/>
              </a:rPr>
              <a:t>مفهومه وسماته وخصائصه ووسائله.</a:t>
            </a:r>
            <a:endParaRPr lang="en-US">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a:latin typeface="Simplified Arabic" panose="02020603050405020304" pitchFamily="18" charset="-78"/>
                <a:cs typeface="Simplified Arabic" panose="02020603050405020304" pitchFamily="18" charset="-78"/>
              </a:rPr>
              <a:t>تأثيراته الإعلامية والسياسية والثقافية والتربوية الواسعة النطاق، لدرجة أطلق بعضهم على عصرنا هذا اسم (عصر الإعلام)، ليس لأن الإعلام ظاهرة جديدة في تاريخ البشرية، بل لأن وسائله الحديثة قد بلغت غايات بعيدة ‏في عمق الأثر وقوة التوجيه وشدة الخطورة، أدت إلى تغييرات جوهرية في دور الإعلام وجعلت منه محورًا أساسيًا في منظومة المجتمع.</a:t>
            </a:r>
            <a:endParaRPr lang="en-US">
              <a:latin typeface="Simplified Arabic" panose="02020603050405020304" pitchFamily="18" charset="-78"/>
              <a:cs typeface="Simplified Arabic" panose="02020603050405020304" pitchFamily="18" charset="-78"/>
            </a:endParaRPr>
          </a:p>
          <a:p>
            <a:pPr marL="0" indent="0" algn="r" rtl="1">
              <a:buNone/>
            </a:pPr>
            <a:endParaRPr lang="en-US" sz="2400">
              <a:latin typeface="Simplified Arabic" panose="02020603050405020304" pitchFamily="18" charset="-78"/>
              <a:cs typeface="Simplified Arabic" panose="02020603050405020304" pitchFamily="18" charset="-78"/>
            </a:endParaRPr>
          </a:p>
        </p:txBody>
      </p:sp>
      <p:sp>
        <p:nvSpPr>
          <p:cNvPr id="5" name="Rectangle 4"/>
          <p:cNvSpPr/>
          <p:nvPr/>
        </p:nvSpPr>
        <p:spPr>
          <a:xfrm>
            <a:off x="776073" y="365125"/>
            <a:ext cx="1386385" cy="98018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6"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Alexandria" charset="0"/>
                <a:cs typeface="Alexandria" charset="0"/>
              </a:rPr>
              <a:t>نشأة الإعلام الرقمي</a:t>
            </a:r>
            <a:endParaRPr lang="en-US" sz="3600" b="1" dirty="0">
              <a:solidFill>
                <a:schemeClr val="bg1"/>
              </a:solidFill>
              <a:latin typeface="Alexandria" charset="0"/>
              <a:cs typeface="Alexandria" charset="0"/>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28550"/>
            <a:ext cx="4162567" cy="4804012"/>
          </a:xfrm>
          <a:prstGeom prst="rect">
            <a:avLst/>
          </a:prstGeo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63962"/>
    </mc:Choice>
    <mc:Fallback xmlns="">
      <p:transition spd="slow" advTm="639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38734" y="365125"/>
            <a:ext cx="8515065" cy="849525"/>
          </a:xfrm>
        </p:spPr>
        <p:txBody>
          <a:bodyPr/>
          <a:lstStyle/>
          <a:p>
            <a:pPr rtl="1"/>
            <a:endParaRPr lang="en-US"/>
          </a:p>
        </p:txBody>
      </p:sp>
      <p:sp>
        <p:nvSpPr>
          <p:cNvPr id="4" name="عنصر نائب للمحتوى 3"/>
          <p:cNvSpPr>
            <a:spLocks noGrp="1"/>
          </p:cNvSpPr>
          <p:nvPr>
            <p:ph sz="half" idx="2"/>
          </p:nvPr>
        </p:nvSpPr>
        <p:spPr>
          <a:xfrm>
            <a:off x="5431809" y="1825625"/>
            <a:ext cx="5921991" cy="4165742"/>
          </a:xfrm>
        </p:spPr>
        <p:txBody>
          <a:bodyPr>
            <a:normAutofit/>
          </a:bodyPr>
          <a:lstStyle/>
          <a:p>
            <a:pPr algn="just" rtl="1"/>
            <a:r>
              <a:rPr lang="ar-EG" sz="2400">
                <a:latin typeface="Simplified Arabic" panose="02020603050405020304" pitchFamily="18" charset="-78"/>
                <a:cs typeface="Simplified Arabic" panose="02020603050405020304" pitchFamily="18" charset="-78"/>
              </a:rPr>
              <a:t>يعرف الإعلام الرقمي بأنه علم جديد يعتمد على تدفق المعلومات عبر شبكة الإنترنت والهاتف الجوال ويعمل الإعلام الرقمي على نقل الصوت والصورة والحرف رقميًا أو إلكترونيًا بدلا من الطباعة بالحبر أو الصورة بما يسمى النظام المتشابه التقليدي.</a:t>
            </a:r>
          </a:p>
          <a:p>
            <a:pPr algn="just" rtl="1"/>
            <a:r>
              <a:rPr lang="ar-EG" sz="2400"/>
              <a:t>‏وينتج الإعلام الرقمي من اندماج ثلاثة عناصر:</a:t>
            </a:r>
          </a:p>
          <a:p>
            <a:pPr algn="just" rtl="1"/>
            <a:r>
              <a:rPr lang="ar-EG" sz="2400"/>
              <a:t> </a:t>
            </a:r>
            <a:r>
              <a:rPr lang="ar-EG" sz="2400" b="1"/>
              <a:t>الكمبيوتر.</a:t>
            </a:r>
          </a:p>
          <a:p>
            <a:pPr algn="just" rtl="1"/>
            <a:r>
              <a:rPr lang="ar-EG" sz="2400" b="1"/>
              <a:t>الشبكات</a:t>
            </a:r>
            <a:r>
              <a:rPr lang="ar-EG" sz="2400"/>
              <a:t> .</a:t>
            </a:r>
          </a:p>
          <a:p>
            <a:pPr algn="just" rtl="1"/>
            <a:r>
              <a:rPr lang="ar-EG" sz="2400" b="1"/>
              <a:t>الوسائط المتعددة</a:t>
            </a:r>
            <a:r>
              <a:rPr lang="ar-EG" sz="2400"/>
              <a:t>.</a:t>
            </a:r>
            <a:endParaRPr lang="en-US" sz="2400"/>
          </a:p>
          <a:p>
            <a:pPr algn="just" rtl="1"/>
            <a:endParaRPr lang="en-US" sz="2400">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838735"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مفهوم الإعلام الرقمي</a:t>
            </a:r>
            <a:endParaRPr lang="en-US" sz="3600" b="1" dirty="0">
              <a:solidFill>
                <a:schemeClr val="bg1"/>
              </a:solidFill>
              <a:latin typeface="Alexandria" charset="0"/>
              <a:cs typeface="Alexandria" charset="0"/>
            </a:endParaRPr>
          </a:p>
        </p:txBody>
      </p:sp>
      <p:sp>
        <p:nvSpPr>
          <p:cNvPr id="8" name="Rectangle 4"/>
          <p:cNvSpPr/>
          <p:nvPr/>
        </p:nvSpPr>
        <p:spPr>
          <a:xfrm>
            <a:off x="838201" y="365126"/>
            <a:ext cx="1359090" cy="89046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77673" y="1637731"/>
            <a:ext cx="4790364" cy="4564501"/>
          </a:xfrm>
          <a:prstGeom prst="rect">
            <a:avLst/>
          </a:prstGeom>
        </p:spPr>
      </p:pic>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82450"/>
    </mc:Choice>
    <mc:Fallback xmlns="">
      <p:transition spd="slow" advTm="8245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a:t>‏</a:t>
            </a:r>
            <a:endParaRPr lang="en-US"/>
          </a:p>
        </p:txBody>
      </p:sp>
      <p:sp>
        <p:nvSpPr>
          <p:cNvPr id="4" name="عنصر نائب للمحتوى 3"/>
          <p:cNvSpPr>
            <a:spLocks noGrp="1"/>
          </p:cNvSpPr>
          <p:nvPr>
            <p:ph sz="half" idx="2"/>
          </p:nvPr>
        </p:nvSpPr>
        <p:spPr>
          <a:xfrm>
            <a:off x="4763069" y="1825625"/>
            <a:ext cx="6590731" cy="4179390"/>
          </a:xfrm>
        </p:spPr>
        <p:txBody>
          <a:bodyPr>
            <a:norm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هو مجموعة من الأساليب والأنشطة الرقمية الجديدة التي تمكننا من </a:t>
            </a:r>
            <a:r>
              <a:rPr lang="ar-EG" sz="2400" b="1">
                <a:latin typeface="Simplified Arabic" panose="02020603050405020304" pitchFamily="18" charset="-78"/>
                <a:cs typeface="Simplified Arabic" panose="02020603050405020304" pitchFamily="18" charset="-78"/>
              </a:rPr>
              <a:t>إنتاج ونشر المحتوى الإعلامي وتلقيه بمختلف أشكاله من خلال الأجهزة الإلكترونية و الوسائط </a:t>
            </a:r>
            <a:r>
              <a:rPr lang="ar-EG" sz="2400">
                <a:latin typeface="Simplified Arabic" panose="02020603050405020304" pitchFamily="18" charset="-78"/>
                <a:cs typeface="Simplified Arabic" panose="02020603050405020304" pitchFamily="18" charset="-78"/>
              </a:rPr>
              <a:t>(المتصلة بالإنترنت)، في عملية تفاعلية بين المرسل والمستقبل، </a:t>
            </a:r>
            <a:r>
              <a:rPr lang="ar-EG" sz="2400" b="1">
                <a:latin typeface="Simplified Arabic" panose="02020603050405020304" pitchFamily="18" charset="-78"/>
                <a:cs typeface="Simplified Arabic" panose="02020603050405020304" pitchFamily="18" charset="-78"/>
              </a:rPr>
              <a:t>بحيث تكون جميع الوسائل والأدوات المستخدمة في إنتاج المحتوى الإعلامي من صحافة وأخبار وغيرها من الأدوات ومصادر المعلومات هى بشكل رقمي،</a:t>
            </a:r>
            <a:r>
              <a:rPr lang="ar-EG" sz="2400">
                <a:latin typeface="Simplified Arabic" panose="02020603050405020304" pitchFamily="18" charset="-78"/>
                <a:cs typeface="Simplified Arabic" panose="02020603050405020304" pitchFamily="18" charset="-78"/>
              </a:rPr>
              <a:t> وتتميز بوجود نوع من التحكم الانتقائي من جانب أفراد الجمهور في نوعية المعلومات التي يختارونها بحيث يصبح الجمهور مشاركًا في وسائل الإعلام بدلا من أن يكون متلقي فقط.</a:t>
            </a:r>
            <a:endParaRPr lang="en-US" sz="2400">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838735"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مفهوم الإعلام الرقمي</a:t>
            </a:r>
            <a:endParaRPr lang="en-US" sz="3600" b="1" dirty="0">
              <a:solidFill>
                <a:schemeClr val="bg1"/>
              </a:solidFill>
              <a:latin typeface="Alexandria" charset="0"/>
              <a:cs typeface="Alexandria" charset="0"/>
            </a:endParaRPr>
          </a:p>
        </p:txBody>
      </p:sp>
      <p:sp>
        <p:nvSpPr>
          <p:cNvPr id="6" name="Rectangle 4"/>
          <p:cNvSpPr/>
          <p:nvPr/>
        </p:nvSpPr>
        <p:spPr>
          <a:xfrm>
            <a:off x="838200" y="365125"/>
            <a:ext cx="1359090" cy="89046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descr="D:\جامعة ميدأوشن\محاضرات مادة الإعلام والمجتمع word\download.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30344" y="1751913"/>
            <a:ext cx="4380930" cy="4425050"/>
          </a:xfrm>
          <a:prstGeom prst="rect">
            <a:avLst/>
          </a:prstGeom>
          <a:noFill/>
          <a:ln>
            <a:noFill/>
          </a:ln>
        </p:spPr>
      </p:pic>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20598"/>
    </mc:Choice>
    <mc:Fallback xmlns="">
      <p:transition spd="slow" advTm="12059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43818" y="1675500"/>
            <a:ext cx="6508845" cy="4138447"/>
          </a:xfrm>
        </p:spPr>
        <p:txBody>
          <a:bodyPr>
            <a:normAutofit lnSpcReduction="10000"/>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يعد إشكالية التسمية من الصعوبات المرتبطة بالإعلام الرقمي، إذ أن تعدد تسمياته وتنوعها من باحث لآخر نابع من الزاوية التي ينظر منها كل منهم، وهذه بعض الأسماء التي يوصف بها الإعلام الرقمي بناء على ما اعتمدته كل تسميه.</a:t>
            </a:r>
          </a:p>
          <a:p>
            <a:pPr marL="0" indent="0" algn="just" rtl="1">
              <a:lnSpc>
                <a:spcPct val="110000"/>
              </a:lnSpc>
              <a:spcBef>
                <a:spcPts val="110"/>
              </a:spcBef>
              <a:spcAft>
                <a:spcPts val="110"/>
              </a:spcAft>
              <a:buNone/>
            </a:pPr>
            <a:r>
              <a:rPr lang="en-US" sz="2600" b="1">
                <a:solidFill>
                  <a:srgbClr val="203E5F"/>
                </a:solidFill>
                <a:latin typeface="Simplified Arabic" panose="02020603050405020304" pitchFamily="18" charset="-78"/>
                <a:cs typeface="Simplified Arabic" panose="02020603050405020304" pitchFamily="18" charset="-78"/>
              </a:rPr>
              <a:t>.1</a:t>
            </a:r>
            <a:r>
              <a:rPr lang="ar-EG" sz="2600" b="1">
                <a:solidFill>
                  <a:srgbClr val="203E5F"/>
                </a:solidFill>
                <a:latin typeface="Simplified Arabic" panose="02020603050405020304" pitchFamily="18" charset="-78"/>
                <a:cs typeface="Simplified Arabic" panose="02020603050405020304" pitchFamily="18" charset="-78"/>
              </a:rPr>
              <a:t>الإعلام الجديد:</a:t>
            </a:r>
          </a:p>
          <a:p>
            <a:pPr marL="0" indent="0" algn="just" rtl="1">
              <a:lnSpc>
                <a:spcPct val="110000"/>
              </a:lnSpc>
              <a:spcBef>
                <a:spcPts val="110"/>
              </a:spcBef>
              <a:spcAft>
                <a:spcPts val="110"/>
              </a:spcAft>
              <a:buNone/>
            </a:pPr>
            <a:r>
              <a:rPr lang="ar-EG" sz="2400"/>
              <a:t>    </a:t>
            </a:r>
            <a:r>
              <a:rPr lang="ar-EG" sz="2400" b="1">
                <a:latin typeface="Simplified Arabic" panose="02020603050405020304" pitchFamily="18" charset="-78"/>
                <a:cs typeface="Simplified Arabic" panose="02020603050405020304" pitchFamily="18" charset="-78"/>
              </a:rPr>
              <a:t>هو الذي تولد من التزاوج بين تكنولوجيات الاتصال والبث الجديدة والتقليدية مع الكمبيوتر وشبكاته</a:t>
            </a:r>
            <a:r>
              <a:rPr lang="ar-EG" sz="2400">
                <a:latin typeface="Simplified Arabic" panose="02020603050405020304" pitchFamily="18" charset="-78"/>
                <a:cs typeface="Simplified Arabic" panose="02020603050405020304" pitchFamily="18" charset="-78"/>
              </a:rPr>
              <a:t>، وتتعدد أسماؤه، ولم تتبلور خصائصه النهائية بعد، ويأخذ هذا الاسم باعتبار أنه لا يشبه وسائط الاتصال التقليدية، فقد نشأت داخله حالة تزامن في إرسال النصوص والصور المتحركة والثابتة والأصوات.</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3507475" y="365126"/>
            <a:ext cx="7846325" cy="89046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تسميات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838200" y="365125"/>
            <a:ext cx="1359090" cy="89046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41194" y="1594018"/>
            <a:ext cx="4299043" cy="4782999"/>
          </a:xfrm>
          <a:prstGeom prst="rect">
            <a:avLst/>
          </a:prstGeom>
        </p:spPr>
      </p:pic>
    </p:spTree>
    <p:extLst>
      <p:ext uri="{BB962C8B-B14F-4D97-AF65-F5344CB8AC3E}">
        <p14:creationId xmlns:p14="http://schemas.microsoft.com/office/powerpoint/2010/main" val="3838442309"/>
      </p:ext>
    </p:extLst>
  </p:cSld>
  <p:clrMapOvr>
    <a:masterClrMapping/>
  </p:clrMapOvr>
  <mc:AlternateContent xmlns:mc="http://schemas.openxmlformats.org/markup-compatibility/2006" xmlns:p14="http://schemas.microsoft.com/office/powerpoint/2010/main">
    <mc:Choice Requires="p14">
      <p:transition spd="slow" p14:dur="2000" advTm="132716"/>
    </mc:Choice>
    <mc:Fallback xmlns="">
      <p:transition spd="slow" advTm="13271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94830" y="1725597"/>
            <a:ext cx="6658969" cy="3988321"/>
          </a:xfrm>
        </p:spPr>
        <p:txBody>
          <a:bodyPr/>
          <a:lstStyle/>
          <a:p>
            <a:pPr marL="0" indent="0" algn="r" rtl="1">
              <a:lnSpc>
                <a:spcPct val="110000"/>
              </a:lnSpc>
              <a:spcBef>
                <a:spcPts val="110"/>
              </a:spcBef>
              <a:spcAft>
                <a:spcPts val="110"/>
              </a:spcAft>
              <a:buNone/>
            </a:pPr>
            <a:r>
              <a:rPr lang="en-US">
                <a:solidFill>
                  <a:srgbClr val="203E5F"/>
                </a:solidFill>
                <a:latin typeface="Simplified Arabic" panose="02020603050405020304" pitchFamily="18" charset="-78"/>
                <a:cs typeface="Simplified Arabic" panose="02020603050405020304" pitchFamily="18" charset="-78"/>
              </a:rPr>
              <a:t>.</a:t>
            </a:r>
            <a:r>
              <a:rPr lang="en-US" b="1">
                <a:solidFill>
                  <a:srgbClr val="203E5F"/>
                </a:solidFill>
                <a:latin typeface="Simplified Arabic" panose="02020603050405020304" pitchFamily="18" charset="-78"/>
                <a:cs typeface="Simplified Arabic" panose="02020603050405020304" pitchFamily="18" charset="-78"/>
              </a:rPr>
              <a:t>2</a:t>
            </a:r>
            <a:r>
              <a:rPr lang="ar-EG" sz="2400" b="1">
                <a:solidFill>
                  <a:srgbClr val="203E5F"/>
                </a:solidFill>
                <a:latin typeface="Simplified Arabic" panose="02020603050405020304" pitchFamily="18" charset="-78"/>
                <a:cs typeface="Simplified Arabic" panose="02020603050405020304" pitchFamily="18" charset="-78"/>
              </a:rPr>
              <a:t>الإعلام التفاعلي:</a:t>
            </a:r>
            <a:r>
              <a:rPr lang="en-US" sz="2400" b="1">
                <a:solidFill>
                  <a:srgbClr val="203E5F"/>
                </a:solidFill>
                <a:latin typeface="Simplified Arabic" panose="02020603050405020304" pitchFamily="18" charset="-78"/>
                <a:cs typeface="Simplified Arabic" panose="02020603050405020304" pitchFamily="18" charset="-78"/>
              </a:rPr>
              <a:t> </a:t>
            </a:r>
            <a:endParaRPr lang="ar-EG" sz="2400"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a:t>‏   </a:t>
            </a:r>
            <a:r>
              <a:rPr lang="ar-EG" sz="2400">
                <a:latin typeface="Simplified Arabic" panose="02020603050405020304" pitchFamily="18" charset="-78"/>
                <a:cs typeface="Simplified Arabic" panose="02020603050405020304" pitchFamily="18" charset="-78"/>
              </a:rPr>
              <a:t>هو حالة من العطاء والاستجابة بين المستخدمين لشبكة الإنترنت والتلفزيون والراديو التفاعليين وغيرهم من النظم الإعلامية التفاعلية، و بصيغة أخرى استخدام الإنترنت للتسلية أو التعلم لأغراض اجتماعية وثقافية وسياسية، وأطلق عليه الإعلام التفاعلي لأن أساسه التفاعل بين المرسل والمتلقي.</a:t>
            </a:r>
          </a:p>
          <a:p>
            <a:pPr marL="0" indent="0" algn="r" rtl="1">
              <a:lnSpc>
                <a:spcPct val="110000"/>
              </a:lnSpc>
              <a:spcBef>
                <a:spcPts val="110"/>
              </a:spcBef>
              <a:spcAft>
                <a:spcPts val="110"/>
              </a:spcAft>
              <a:buNone/>
            </a:pPr>
            <a:r>
              <a:rPr lang="en-US" sz="2400" b="1">
                <a:solidFill>
                  <a:srgbClr val="203E5F"/>
                </a:solidFill>
                <a:latin typeface="Simplified Arabic" panose="02020603050405020304" pitchFamily="18" charset="-78"/>
                <a:cs typeface="Simplified Arabic" panose="02020603050405020304" pitchFamily="18" charset="-78"/>
              </a:rPr>
              <a:t>.3</a:t>
            </a:r>
            <a:r>
              <a:rPr lang="ar-EG" sz="2400" b="1">
                <a:solidFill>
                  <a:srgbClr val="203E5F"/>
                </a:solidFill>
                <a:latin typeface="Simplified Arabic" panose="02020603050405020304" pitchFamily="18" charset="-78"/>
                <a:cs typeface="Simplified Arabic" panose="02020603050405020304" pitchFamily="18" charset="-78"/>
              </a:rPr>
              <a:t>إعلام الوسائط المتعددة:</a:t>
            </a:r>
          </a:p>
          <a:p>
            <a:pPr marL="0" indent="0" algn="r" rtl="1">
              <a:lnSpc>
                <a:spcPct val="110000"/>
              </a:lnSpc>
              <a:spcBef>
                <a:spcPts val="110"/>
              </a:spcBef>
              <a:spcAft>
                <a:spcPts val="110"/>
              </a:spcAft>
              <a:buNone/>
            </a:pPr>
            <a:r>
              <a:rPr lang="ar-EG" sz="2400"/>
              <a:t>‏   ويعني </a:t>
            </a:r>
            <a:r>
              <a:rPr lang="ar-EG" sz="2400">
                <a:latin typeface="Simplified Arabic" panose="02020603050405020304" pitchFamily="18" charset="-78"/>
                <a:cs typeface="Simplified Arabic" panose="02020603050405020304" pitchFamily="18" charset="-78"/>
              </a:rPr>
              <a:t>حالة الاندماج التي تحدث بين النص والصورة والفيديو.</a:t>
            </a:r>
            <a:endParaRPr lang="en-US" sz="24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sz="2400">
              <a:solidFill>
                <a:srgbClr val="203E5F"/>
              </a:solidFill>
            </a:endParaRPr>
          </a:p>
          <a:p>
            <a:pPr marL="0" indent="0" algn="r"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ar-EG">
              <a:solidFill>
                <a:srgbClr val="203E5F"/>
              </a:solidFill>
            </a:endParaRPr>
          </a:p>
        </p:txBody>
      </p:sp>
      <p:sp>
        <p:nvSpPr>
          <p:cNvPr id="5" name="Rectangle: Rounded Corners 33"/>
          <p:cNvSpPr txBox="1">
            <a:spLocks noGrp="1"/>
          </p:cNvSpPr>
          <p:nvPr>
            <p:ph type="title"/>
          </p:nvPr>
        </p:nvSpPr>
        <p:spPr>
          <a:xfrm>
            <a:off x="3835020" y="365125"/>
            <a:ext cx="7518779" cy="99965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تسميات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974678" y="365125"/>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10" name="عنصر نائب للمحتوى 9" descr="D:\جامعة ميدأوشن\محاضرات مادة الإعلام والمجتمع word\unnamed.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72955" y="1725597"/>
            <a:ext cx="4299045" cy="4749253"/>
          </a:xfrm>
          <a:prstGeom prst="rect">
            <a:avLst/>
          </a:prstGeom>
          <a:noFill/>
          <a:ln>
            <a:noFill/>
          </a:ln>
        </p:spPr>
      </p:pic>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7595"/>
    </mc:Choice>
    <mc:Fallback xmlns="">
      <p:transition spd="slow" advTm="10759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77854" y="1671006"/>
            <a:ext cx="6536140" cy="4097503"/>
          </a:xfrm>
        </p:spPr>
        <p:txBody>
          <a:bodyPr/>
          <a:lstStyle/>
          <a:p>
            <a:pPr marL="0" indent="0" algn="r" rtl="1">
              <a:lnSpc>
                <a:spcPct val="110000"/>
              </a:lnSpc>
              <a:spcBef>
                <a:spcPts val="110"/>
              </a:spcBef>
              <a:spcAft>
                <a:spcPts val="110"/>
              </a:spcAft>
              <a:buNone/>
            </a:pPr>
            <a:r>
              <a:rPr lang="en-US" sz="2400" b="1">
                <a:solidFill>
                  <a:srgbClr val="203E5F"/>
                </a:solidFill>
                <a:latin typeface="Simplified Arabic" panose="02020603050405020304" pitchFamily="18" charset="-78"/>
                <a:cs typeface="Simplified Arabic" panose="02020603050405020304" pitchFamily="18" charset="-78"/>
              </a:rPr>
              <a:t> .4</a:t>
            </a:r>
            <a:r>
              <a:rPr lang="ar-EG" sz="2400" b="1">
                <a:solidFill>
                  <a:srgbClr val="203E5F"/>
                </a:solidFill>
                <a:latin typeface="Simplified Arabic" panose="02020603050405020304" pitchFamily="18" charset="-78"/>
                <a:cs typeface="Simplified Arabic" panose="02020603050405020304" pitchFamily="18" charset="-78"/>
              </a:rPr>
              <a:t>إعلام المعلومات:</a:t>
            </a:r>
          </a:p>
          <a:p>
            <a:pPr marL="0" indent="0" algn="just" rtl="1">
              <a:lnSpc>
                <a:spcPct val="110000"/>
              </a:lnSpc>
              <a:spcBef>
                <a:spcPts val="110"/>
              </a:spcBef>
              <a:spcAft>
                <a:spcPts val="110"/>
              </a:spcAft>
              <a:buNone/>
            </a:pPr>
            <a:r>
              <a:rPr lang="ar-EG" sz="2400"/>
              <a:t>‏   </a:t>
            </a:r>
            <a:r>
              <a:rPr lang="ar-EG" sz="2400">
                <a:latin typeface="Simplified Arabic" panose="02020603050405020304" pitchFamily="18" charset="-78"/>
                <a:cs typeface="Simplified Arabic" panose="02020603050405020304" pitchFamily="18" charset="-78"/>
              </a:rPr>
              <a:t>للدلالة على التزاوج بين الكمبيوتر والاتصال وعلى ظهور نظام إعلامي جديد يستفيد من تطور التكنولوجيا المعلوماتية و يندمج فيها، ‏</a:t>
            </a:r>
            <a:r>
              <a:rPr lang="ar-EG" sz="2400" b="1">
                <a:latin typeface="Simplified Arabic" panose="02020603050405020304" pitchFamily="18" charset="-78"/>
                <a:cs typeface="Simplified Arabic" panose="02020603050405020304" pitchFamily="18" charset="-78"/>
              </a:rPr>
              <a:t>ومن خصائصه نشر المعلومات ووفرتها.</a:t>
            </a:r>
          </a:p>
          <a:p>
            <a:pPr marL="0" indent="0" algn="just" rtl="1">
              <a:lnSpc>
                <a:spcPct val="110000"/>
              </a:lnSpc>
              <a:spcBef>
                <a:spcPts val="110"/>
              </a:spcBef>
              <a:spcAft>
                <a:spcPts val="110"/>
              </a:spcAft>
              <a:buNone/>
            </a:pPr>
            <a:r>
              <a:rPr lang="ar-EG" sz="2400">
                <a:solidFill>
                  <a:srgbClr val="203E5F"/>
                </a:solidFill>
              </a:rPr>
              <a:t> </a:t>
            </a:r>
            <a:r>
              <a:rPr lang="en-US" sz="2400" b="1">
                <a:solidFill>
                  <a:srgbClr val="203E5F"/>
                </a:solidFill>
                <a:latin typeface="Simplified Arabic" panose="02020603050405020304" pitchFamily="18" charset="-78"/>
                <a:cs typeface="Simplified Arabic" panose="02020603050405020304" pitchFamily="18" charset="-78"/>
              </a:rPr>
              <a:t>.5</a:t>
            </a:r>
            <a:r>
              <a:rPr lang="ar-EG" sz="2400">
                <a:solidFill>
                  <a:srgbClr val="203E5F"/>
                </a:solidFill>
              </a:rPr>
              <a:t>ا</a:t>
            </a:r>
            <a:r>
              <a:rPr lang="ar-EG" sz="2400" b="1">
                <a:solidFill>
                  <a:srgbClr val="203E5F"/>
                </a:solidFill>
                <a:latin typeface="Simplified Arabic" panose="02020603050405020304" pitchFamily="18" charset="-78"/>
                <a:cs typeface="Simplified Arabic" panose="02020603050405020304" pitchFamily="18" charset="-78"/>
              </a:rPr>
              <a:t>لإعلام الاجتماعي أو إعلام المجتمع.</a:t>
            </a:r>
          </a:p>
          <a:p>
            <a:pPr marL="0" indent="0" algn="just" rtl="1">
              <a:lnSpc>
                <a:spcPct val="110000"/>
              </a:lnSpc>
              <a:spcBef>
                <a:spcPts val="110"/>
              </a:spcBef>
              <a:spcAft>
                <a:spcPts val="110"/>
              </a:spcAft>
              <a:buNone/>
            </a:pPr>
            <a:r>
              <a:rPr lang="en-US" sz="2400"/>
              <a:t>.</a:t>
            </a:r>
            <a:r>
              <a:rPr lang="en-US" sz="2400" b="1">
                <a:solidFill>
                  <a:srgbClr val="203E5F"/>
                </a:solidFill>
                <a:latin typeface="Simplified Arabic" panose="02020603050405020304" pitchFamily="18" charset="-78"/>
                <a:cs typeface="Simplified Arabic" panose="02020603050405020304" pitchFamily="18" charset="-78"/>
              </a:rPr>
              <a:t>6</a:t>
            </a:r>
            <a:r>
              <a:rPr lang="ar-EG" sz="2400" b="1">
                <a:solidFill>
                  <a:srgbClr val="203E5F"/>
                </a:solidFill>
                <a:latin typeface="Simplified Arabic" panose="02020603050405020304" pitchFamily="18" charset="-78"/>
                <a:cs typeface="Simplified Arabic" panose="02020603050405020304" pitchFamily="18" charset="-78"/>
              </a:rPr>
              <a:t> إعلام المواطن:</a:t>
            </a:r>
            <a:endParaRPr lang="en-US" sz="2400"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t>‏</a:t>
            </a:r>
            <a:r>
              <a:rPr lang="ar-EG" sz="2400" b="1">
                <a:latin typeface="Simplified Arabic" panose="02020603050405020304" pitchFamily="18" charset="-78"/>
                <a:cs typeface="Simplified Arabic" panose="02020603050405020304" pitchFamily="18" charset="-78"/>
              </a:rPr>
              <a:t>بمعني توجه لكل مواطن بمفرده ويوفر له ما يحتاج ويمكنه من المشاركة فيه</a:t>
            </a:r>
            <a:r>
              <a:rPr lang="ar-EG" sz="240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r" rtl="1">
              <a:buNone/>
            </a:pPr>
            <a:endParaRPr lang="en-US">
              <a:solidFill>
                <a:srgbClr val="203E5F"/>
              </a:solidFill>
            </a:endParaRPr>
          </a:p>
        </p:txBody>
      </p:sp>
      <p:sp>
        <p:nvSpPr>
          <p:cNvPr id="5" name="Rectangle: Rounded Corners 33"/>
          <p:cNvSpPr txBox="1">
            <a:spLocks noGrp="1"/>
          </p:cNvSpPr>
          <p:nvPr>
            <p:ph type="title"/>
          </p:nvPr>
        </p:nvSpPr>
        <p:spPr>
          <a:xfrm>
            <a:off x="4244454" y="365125"/>
            <a:ext cx="7109346" cy="99965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تسميات</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974678" y="365125"/>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7" name="عنصر نائب للمحتوى 6" descr="D:\جامعة ميدأوشن\محاضرات مادة الإعلام والمجتمع word\unnamed-1-512x33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59308" y="1627685"/>
            <a:ext cx="4353635" cy="4647110"/>
          </a:xfrm>
          <a:prstGeom prst="rect">
            <a:avLst/>
          </a:prstGeom>
          <a:noFill/>
          <a:ln>
            <a:noFill/>
          </a:ln>
        </p:spPr>
      </p:pic>
    </p:spTree>
    <p:extLst>
      <p:ext uri="{BB962C8B-B14F-4D97-AF65-F5344CB8AC3E}">
        <p14:creationId xmlns:p14="http://schemas.microsoft.com/office/powerpoint/2010/main" val="2401033502"/>
      </p:ext>
    </p:extLst>
  </p:cSld>
  <p:clrMapOvr>
    <a:masterClrMapping/>
  </p:clrMapOvr>
  <mc:AlternateContent xmlns:mc="http://schemas.openxmlformats.org/markup-compatibility/2006" xmlns:p14="http://schemas.microsoft.com/office/powerpoint/2010/main">
    <mc:Choice Requires="p14">
      <p:transition spd="slow" p14:dur="2000" advTm="176291"/>
    </mc:Choice>
    <mc:Fallback xmlns="">
      <p:transition spd="slow" advTm="17629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10367" y="1678674"/>
            <a:ext cx="5744570" cy="4396065"/>
          </a:xfrm>
        </p:spPr>
        <p:txBody>
          <a:bodyPr>
            <a:normAutofit lnSpcReduction="10000"/>
          </a:bodyPr>
          <a:lstStyle/>
          <a:p>
            <a:pPr marL="0" indent="0" algn="r" rtl="1">
              <a:lnSpc>
                <a:spcPct val="110000"/>
              </a:lnSpc>
              <a:buNone/>
            </a:pPr>
            <a:r>
              <a:rPr lang="en-US" sz="2400" b="1">
                <a:solidFill>
                  <a:srgbClr val="203E5F"/>
                </a:solidFill>
                <a:latin typeface="Simplified Arabic" panose="02020603050405020304" pitchFamily="18" charset="-78"/>
                <a:cs typeface="Simplified Arabic" panose="02020603050405020304" pitchFamily="18" charset="-78"/>
              </a:rPr>
              <a:t>.7</a:t>
            </a:r>
            <a:r>
              <a:rPr lang="ar-EG" sz="2400" b="1">
                <a:solidFill>
                  <a:srgbClr val="203E5F"/>
                </a:solidFill>
                <a:latin typeface="Simplified Arabic" panose="02020603050405020304" pitchFamily="18" charset="-78"/>
                <a:cs typeface="Simplified Arabic" panose="02020603050405020304" pitchFamily="18" charset="-78"/>
              </a:rPr>
              <a:t>الإعلام الإلكتروني:</a:t>
            </a:r>
          </a:p>
          <a:p>
            <a:pPr marL="0" indent="0" algn="r">
              <a:lnSpc>
                <a:spcPct val="110000"/>
              </a:lnSpc>
              <a:buNone/>
            </a:pPr>
            <a:r>
              <a:rPr lang="ar-EG" sz="2400">
                <a:latin typeface="Simplified Arabic" panose="02020603050405020304" pitchFamily="18" charset="-78"/>
                <a:cs typeface="Simplified Arabic" panose="02020603050405020304" pitchFamily="18" charset="-78"/>
              </a:rPr>
              <a:t>وأساسه آلات إلكترونية تعالج الصوت والصورة والكتابة الإلكترونية.</a:t>
            </a:r>
            <a:endParaRPr lang="en-US" sz="2400">
              <a:latin typeface="Simplified Arabic" panose="02020603050405020304" pitchFamily="18" charset="-78"/>
              <a:cs typeface="Simplified Arabic" panose="02020603050405020304" pitchFamily="18" charset="-78"/>
            </a:endParaRPr>
          </a:p>
          <a:p>
            <a:pPr algn="just" rtl="1">
              <a:lnSpc>
                <a:spcPct val="110000"/>
              </a:lnSpc>
              <a:buFont typeface="Wingdings" panose="05000000000000000000" pitchFamily="2" charset="2"/>
              <a:buChar char="ü"/>
            </a:pPr>
            <a:r>
              <a:rPr lang="ar-EG" sz="2400"/>
              <a:t>   </a:t>
            </a:r>
            <a:r>
              <a:rPr lang="ar-EG" sz="2400">
                <a:latin typeface="Simplified Arabic" panose="02020603050405020304" pitchFamily="18" charset="-78"/>
                <a:cs typeface="Simplified Arabic" panose="02020603050405020304" pitchFamily="18" charset="-78"/>
              </a:rPr>
              <a:t>ويتضح من العرض السابق، أن كل تسمية من هذه التسميات قد ركزت على ميزة من مميزات هذا الإعلام، فالذين </a:t>
            </a:r>
            <a:r>
              <a:rPr lang="ar-EG" sz="2400" b="1">
                <a:latin typeface="Simplified Arabic" panose="02020603050405020304" pitchFamily="18" charset="-78"/>
                <a:cs typeface="Simplified Arabic" panose="02020603050405020304" pitchFamily="18" charset="-78"/>
              </a:rPr>
              <a:t>يركزون على الوسيلة وطبيعتها أطلقوا عليه (الرقمي أو الآلي) أو الإلكتروني</a:t>
            </a:r>
            <a:r>
              <a:rPr lang="ar-EG" sz="2400">
                <a:latin typeface="Simplified Arabic" panose="02020603050405020304" pitchFamily="18" charset="-78"/>
                <a:cs typeface="Simplified Arabic" panose="02020603050405020304" pitchFamily="18" charset="-78"/>
              </a:rPr>
              <a:t>، والذين اهتموا </a:t>
            </a:r>
            <a:r>
              <a:rPr lang="ar-EG" sz="2400" b="1">
                <a:latin typeface="Simplified Arabic" panose="02020603050405020304" pitchFamily="18" charset="-78"/>
                <a:cs typeface="Simplified Arabic" panose="02020603050405020304" pitchFamily="18" charset="-78"/>
              </a:rPr>
              <a:t>بطريقة وطبيعية اشتغاله فضلوا تسميته بالتفاعلي أو المعلوماتي </a:t>
            </a:r>
            <a:r>
              <a:rPr lang="ar-EG" sz="2400">
                <a:latin typeface="Simplified Arabic" panose="02020603050405020304" pitchFamily="18" charset="-78"/>
                <a:cs typeface="Simplified Arabic" panose="02020603050405020304" pitchFamily="18" charset="-78"/>
              </a:rPr>
              <a:t>بينما فضل آخرون </a:t>
            </a:r>
            <a:r>
              <a:rPr lang="ar-EG" sz="2400" b="1">
                <a:latin typeface="Simplified Arabic" panose="02020603050405020304" pitchFamily="18" charset="-78"/>
                <a:cs typeface="Simplified Arabic" panose="02020603050405020304" pitchFamily="18" charset="-78"/>
              </a:rPr>
              <a:t>تسمية بناء على طبيعة المتلقي، فاختاروا تسميته الاجتماعي أو إعلام المواطن</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r">
              <a:lnSpc>
                <a:spcPct val="110000"/>
              </a:lnSpc>
              <a:buNone/>
            </a:pPr>
            <a:endParaRPr lang="ar-EG" sz="2400">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تسميات</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7" name="Rectangle 4"/>
          <p:cNvSpPr/>
          <p:nvPr/>
        </p:nvSpPr>
        <p:spPr>
          <a:xfrm>
            <a:off x="1015621" y="28338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09432" y="1678675"/>
            <a:ext cx="4954137" cy="4531056"/>
          </a:xfrm>
          <a:prstGeom prst="rect">
            <a:avLst/>
          </a:prstGeom>
        </p:spPr>
      </p:pic>
    </p:spTree>
    <p:extLst>
      <p:ext uri="{BB962C8B-B14F-4D97-AF65-F5344CB8AC3E}">
        <p14:creationId xmlns:p14="http://schemas.microsoft.com/office/powerpoint/2010/main" val="3390141848"/>
      </p:ext>
    </p:extLst>
  </p:cSld>
  <p:clrMapOvr>
    <a:masterClrMapping/>
  </p:clrMapOvr>
  <mc:AlternateContent xmlns:mc="http://schemas.openxmlformats.org/markup-compatibility/2006" xmlns:p14="http://schemas.microsoft.com/office/powerpoint/2010/main">
    <mc:Choice Requires="p14">
      <p:transition spd="slow" p14:dur="2000" advTm="66102"/>
    </mc:Choice>
    <mc:Fallback xmlns="">
      <p:transition spd="slow" advTm="6610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رسم تخطيطي 16"/>
          <p:cNvGraphicFramePr/>
          <p:nvPr>
            <p:extLst>
              <p:ext uri="{D42A27DB-BD31-4B8C-83A1-F6EECF244321}">
                <p14:modId xmlns:p14="http://schemas.microsoft.com/office/powerpoint/2010/main" val="4280417253"/>
              </p:ext>
            </p:extLst>
          </p:nvPr>
        </p:nvGraphicFramePr>
        <p:xfrm>
          <a:off x="1446663" y="566129"/>
          <a:ext cx="913035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مستطيل 17"/>
          <p:cNvSpPr/>
          <p:nvPr/>
        </p:nvSpPr>
        <p:spPr>
          <a:xfrm>
            <a:off x="4749421" y="2661314"/>
            <a:ext cx="2988858" cy="1228299"/>
          </a:xfrm>
          <a:prstGeom prst="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EG" sz="2800" b="1">
                <a:latin typeface="Simplified Arabic" panose="02020603050405020304" pitchFamily="18" charset="-78"/>
                <a:cs typeface="Simplified Arabic" panose="02020603050405020304" pitchFamily="18" charset="-78"/>
              </a:rPr>
              <a:t>تسميات الإعلام الرقمي</a:t>
            </a:r>
          </a:p>
        </p:txBody>
      </p:sp>
      <p:sp>
        <p:nvSpPr>
          <p:cNvPr id="20" name="Rectangle 4"/>
          <p:cNvSpPr/>
          <p:nvPr/>
        </p:nvSpPr>
        <p:spPr>
          <a:xfrm>
            <a:off x="974678" y="365125"/>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356831510"/>
      </p:ext>
    </p:extLst>
  </p:cSld>
  <p:clrMapOvr>
    <a:masterClrMapping/>
  </p:clrMapOvr>
  <mc:AlternateContent xmlns:mc="http://schemas.openxmlformats.org/markup-compatibility/2006" xmlns:p14="http://schemas.microsoft.com/office/powerpoint/2010/main">
    <mc:Choice Requires="p14">
      <p:transition spd="slow" p14:dur="2000" advTm="43528"/>
    </mc:Choice>
    <mc:Fallback xmlns="">
      <p:transition spd="slow" advTm="435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825624"/>
            <a:ext cx="6426958" cy="4249115"/>
          </a:xfrm>
        </p:spPr>
        <p:txBody>
          <a:bodyPr>
            <a:normAutofit/>
          </a:bodyPr>
          <a:lstStyle/>
          <a:p>
            <a:pPr algn="just" rtl="1">
              <a:lnSpc>
                <a:spcPct val="120000"/>
              </a:lnSpc>
              <a:buFont typeface="Wingdings" panose="05000000000000000000" pitchFamily="2" charset="2"/>
              <a:buChar char="Ø"/>
            </a:pPr>
            <a:r>
              <a:rPr lang="ar-EG" sz="2400" b="1">
                <a:latin typeface="Simplified Arabic" panose="02020603050405020304" pitchFamily="18" charset="-78"/>
                <a:cs typeface="Simplified Arabic" panose="02020603050405020304" pitchFamily="18" charset="-78"/>
              </a:rPr>
              <a:t>المحطات التلفزيونية التفاعلية والكابل الرقمي</a:t>
            </a:r>
            <a:r>
              <a:rPr lang="ar-EG" sz="2400">
                <a:latin typeface="Simplified Arabic" panose="02020603050405020304" pitchFamily="18" charset="-78"/>
                <a:cs typeface="Simplified Arabic" panose="02020603050405020304" pitchFamily="18" charset="-78"/>
              </a:rPr>
              <a:t>، والصحافة الإلكترونية، ومنتديات الحوار، </a:t>
            </a:r>
            <a:r>
              <a:rPr lang="ar-EG" sz="2400" b="1">
                <a:latin typeface="Simplified Arabic" panose="02020603050405020304" pitchFamily="18" charset="-78"/>
                <a:cs typeface="Simplified Arabic" panose="02020603050405020304" pitchFamily="18" charset="-78"/>
              </a:rPr>
              <a:t>والمدونات والمواقع الشخصية </a:t>
            </a:r>
            <a:r>
              <a:rPr lang="ar-EG" sz="2400">
                <a:latin typeface="Simplified Arabic" panose="02020603050405020304" pitchFamily="18" charset="-78"/>
                <a:cs typeface="Simplified Arabic" panose="02020603050405020304" pitchFamily="18" charset="-78"/>
              </a:rPr>
              <a:t>والمؤسساتية والتجارية، </a:t>
            </a:r>
            <a:r>
              <a:rPr lang="ar-EG" sz="2400" b="1">
                <a:latin typeface="Simplified Arabic" panose="02020603050405020304" pitchFamily="18" charset="-78"/>
                <a:cs typeface="Simplified Arabic" panose="02020603050405020304" pitchFamily="18" charset="-78"/>
              </a:rPr>
              <a:t>ومواقع الشبكات الاجتماعية، ومقاطع الفيديو والإذاعات الرقمية</a:t>
            </a:r>
            <a:r>
              <a:rPr lang="ar-EG" sz="2400">
                <a:latin typeface="Simplified Arabic" panose="02020603050405020304" pitchFamily="18" charset="-78"/>
                <a:cs typeface="Simplified Arabic" panose="02020603050405020304" pitchFamily="18" charset="-78"/>
              </a:rPr>
              <a:t> ، وشبكات المجتمع الافتراضي، </a:t>
            </a:r>
            <a:r>
              <a:rPr lang="ar-EG" sz="2400" b="1">
                <a:latin typeface="Simplified Arabic" panose="02020603050405020304" pitchFamily="18" charset="-78"/>
                <a:cs typeface="Simplified Arabic" panose="02020603050405020304" pitchFamily="18" charset="-78"/>
              </a:rPr>
              <a:t>والمجموعات البريدية</a:t>
            </a:r>
            <a:r>
              <a:rPr lang="ar-EG" sz="2400">
                <a:latin typeface="Simplified Arabic" panose="02020603050405020304" pitchFamily="18" charset="-78"/>
                <a:cs typeface="Simplified Arabic" panose="02020603050405020304" pitchFamily="18" charset="-78"/>
              </a:rPr>
              <a:t> وغيرها.</a:t>
            </a:r>
          </a:p>
          <a:p>
            <a:pPr algn="just" rtl="1">
              <a:lnSpc>
                <a:spcPct val="120000"/>
              </a:lnSpc>
              <a:buFont typeface="Wingdings" panose="05000000000000000000" pitchFamily="2" charset="2"/>
              <a:buChar char="Ø"/>
            </a:pP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الهواتف الجوالة التي تنقل الإذاعات الرقمية والبث التلفزيوني التفاعلي</a:t>
            </a:r>
            <a:r>
              <a:rPr lang="ar-EG" sz="2400">
                <a:latin typeface="Simplified Arabic" panose="02020603050405020304" pitchFamily="18" charset="-78"/>
                <a:cs typeface="Simplified Arabic" panose="02020603050405020304" pitchFamily="18" charset="-78"/>
              </a:rPr>
              <a:t>، ومواقع الإنترنت والموسيقى ومقاطع الفيديو، والمتاجر الإلكترونية والأحوال الجوية وحركة الطيران، والخرائط الرقمية ومجموعات الرسائل النصية و </a:t>
            </a:r>
            <a:r>
              <a:rPr lang="ar-EG" sz="2400" b="1">
                <a:latin typeface="Simplified Arabic" panose="02020603050405020304" pitchFamily="18" charset="-78"/>
                <a:cs typeface="Simplified Arabic" panose="02020603050405020304" pitchFamily="18" charset="-78"/>
              </a:rPr>
              <a:t>الوسائط المتعددة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وسائل الإعلام الرقمي</a:t>
            </a:r>
            <a:r>
              <a:rPr lang="ar-EG" sz="3600" b="1">
                <a:solidFill>
                  <a:schemeClr val="bg1"/>
                </a:solidFill>
                <a:latin typeface="Alexandria" charset="0"/>
                <a:cs typeface="Alexandria" charset="0"/>
              </a:rPr>
              <a:t> </a:t>
            </a:r>
            <a:endParaRPr lang="en-US" sz="3600" b="1" dirty="0">
              <a:solidFill>
                <a:schemeClr val="bg1"/>
              </a:solidFill>
              <a:latin typeface="Alexandria" charset="0"/>
              <a:cs typeface="Alexandria" charset="0"/>
            </a:endParaRPr>
          </a:p>
        </p:txBody>
      </p:sp>
      <p:sp>
        <p:nvSpPr>
          <p:cNvPr id="7" name="Rectangle 4"/>
          <p:cNvSpPr/>
          <p:nvPr/>
        </p:nvSpPr>
        <p:spPr>
          <a:xfrm>
            <a:off x="1015621" y="28338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97892" y="3900747"/>
            <a:ext cx="4244453" cy="2374048"/>
          </a:xfrm>
          <a:prstGeom prst="rect">
            <a:avLst/>
          </a:prstGeom>
        </p:spPr>
      </p:pic>
      <p:pic>
        <p:nvPicPr>
          <p:cNvPr id="10" name="صورة 9"/>
          <p:cNvPicPr/>
          <p:nvPr/>
        </p:nvPicPr>
        <p:blipFill>
          <a:blip r:embed="rId3">
            <a:extLst>
              <a:ext uri="{28A0092B-C50C-407E-A947-70E740481C1C}">
                <a14:useLocalDpi xmlns:a14="http://schemas.microsoft.com/office/drawing/2010/main" val="0"/>
              </a:ext>
            </a:extLst>
          </a:blip>
          <a:stretch>
            <a:fillRect/>
          </a:stretch>
        </p:blipFill>
        <p:spPr>
          <a:xfrm>
            <a:off x="197892" y="1707619"/>
            <a:ext cx="4244453" cy="2077636"/>
          </a:xfrm>
          <a:prstGeom prst="rect">
            <a:avLst/>
          </a:prstGeo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205443"/>
    </mc:Choice>
    <mc:Fallback xmlns="">
      <p:transition spd="slow" advTm="2054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4" y="1825625"/>
            <a:ext cx="6072116" cy="4179390"/>
          </a:xfrm>
        </p:spPr>
        <p:txBody>
          <a:bodyPr>
            <a:normAutofit fontScale="92500" lnSpcReduction="10000"/>
          </a:bodyPr>
          <a:lstStyle/>
          <a:p>
            <a:pPr algn="r" rtl="1">
              <a:buFont typeface="Wingdings" panose="05000000000000000000" pitchFamily="2" charset="2"/>
              <a:buChar char="Ø"/>
            </a:pPr>
            <a:r>
              <a:rPr lang="ar-EG" sz="2600" b="1">
                <a:solidFill>
                  <a:srgbClr val="203E5F"/>
                </a:solidFill>
                <a:latin typeface="Simplified Arabic" panose="02020603050405020304" pitchFamily="18" charset="-78"/>
                <a:cs typeface="Simplified Arabic" panose="02020603050405020304" pitchFamily="18" charset="-78"/>
              </a:rPr>
              <a:t>وكالات الأنباء</a:t>
            </a:r>
            <a:r>
              <a:rPr lang="ar-EG" sz="3500" b="1">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لا تختلف أي وكالة أنباء عالمية كانت أم محلية عن حجز مواقع لها على شبكة الإنترنت، ‏</a:t>
            </a:r>
            <a:r>
              <a:rPr lang="ar-EG" sz="2400" b="1">
                <a:latin typeface="Simplified Arabic" panose="02020603050405020304" pitchFamily="18" charset="-78"/>
                <a:cs typeface="Simplified Arabic" panose="02020603050405020304" pitchFamily="18" charset="-78"/>
              </a:rPr>
              <a:t>فأسماء الوكالات الكبيرة كرويترز، ووكالة الأنباء الفرنسية، ويونايتدبرس توفر جنبًا إلى جنب مع وكالات إقليمية وقومية ‏ومحلية خدمات إخبارية بمختلف أنواعها شاملة على النصوص والصور</a:t>
            </a:r>
            <a:r>
              <a:rPr lang="ar-EG" sz="2400">
                <a:latin typeface="Simplified Arabic" panose="02020603050405020304" pitchFamily="18" charset="-78"/>
                <a:cs typeface="Simplified Arabic" panose="02020603050405020304" pitchFamily="18" charset="-78"/>
              </a:rPr>
              <a:t>، بعضها مجانًا وبعضها بالمقابل، ‏وتقدم بعض الوكالات خدماتها </a:t>
            </a:r>
            <a:r>
              <a:rPr lang="ar-EG" sz="2400" b="1">
                <a:latin typeface="Simplified Arabic" panose="02020603050405020304" pitchFamily="18" charset="-78"/>
                <a:cs typeface="Simplified Arabic" panose="02020603050405020304" pitchFamily="18" charset="-78"/>
              </a:rPr>
              <a:t>الإخبارية السياسية والاقتصادية والرياضية بلغات عالمية مختلفة كوكالة الصحافة الفرنسية و رويترز، ‏كما تمتاز خدمات هذه الوكالات بتقديم منتجات شبكية من خدمات الصور والرسوم، ‏بالإضافة إلى خدمة تلفزيونية ‏تقدم نماذج للقطات تلفزيونية.</a:t>
            </a:r>
            <a:endParaRPr lang="en-US" sz="2400" b="1">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وسائل الإعلام الرقمي</a:t>
            </a:r>
            <a:r>
              <a:rPr lang="ar-EG" sz="3600" b="1">
                <a:solidFill>
                  <a:schemeClr val="bg1"/>
                </a:solidFill>
                <a:latin typeface="Alexandria" charset="0"/>
                <a:cs typeface="Alexandria" charset="0"/>
              </a:rPr>
              <a:t> </a:t>
            </a:r>
            <a:endParaRPr lang="en-US" sz="3600" b="1" dirty="0">
              <a:solidFill>
                <a:schemeClr val="bg1"/>
              </a:solidFill>
              <a:latin typeface="Alexandria" charset="0"/>
              <a:cs typeface="Alexandria" charset="0"/>
            </a:endParaRPr>
          </a:p>
        </p:txBody>
      </p:sp>
      <p:sp>
        <p:nvSpPr>
          <p:cNvPr id="7" name="Rectangle 4"/>
          <p:cNvSpPr/>
          <p:nvPr/>
        </p:nvSpPr>
        <p:spPr>
          <a:xfrm>
            <a:off x="1015621" y="28338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600503" y="1992573"/>
            <a:ext cx="4312692" cy="4012442"/>
          </a:xfrm>
          <a:prstGeom prst="rect">
            <a:avLst/>
          </a:prstGeom>
        </p:spPr>
      </p:pic>
    </p:spTree>
    <p:extLst>
      <p:ext uri="{BB962C8B-B14F-4D97-AF65-F5344CB8AC3E}">
        <p14:creationId xmlns:p14="http://schemas.microsoft.com/office/powerpoint/2010/main" val="805598157"/>
      </p:ext>
    </p:extLst>
  </p:cSld>
  <p:clrMapOvr>
    <a:masterClrMapping/>
  </p:clrMapOvr>
  <mc:AlternateContent xmlns:mc="http://schemas.openxmlformats.org/markup-compatibility/2006" xmlns:p14="http://schemas.microsoft.com/office/powerpoint/2010/main">
    <mc:Choice Requires="p14">
      <p:transition spd="slow" p14:dur="2000" advTm="113145"/>
    </mc:Choice>
    <mc:Fallback xmlns="">
      <p:transition spd="slow" advTm="1131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fontScale="92500" lnSpcReduction="20000"/>
          </a:bodyPr>
          <a:lstStyle/>
          <a:p>
            <a:pPr algn="just" rtl="1">
              <a:lnSpc>
                <a:spcPct val="120000"/>
              </a:lnSpc>
              <a:spcBef>
                <a:spcPts val="110"/>
              </a:spcBef>
              <a:spcAft>
                <a:spcPts val="110"/>
              </a:spcAft>
              <a:buFont typeface="Wingdings" panose="05000000000000000000" pitchFamily="2" charset="2"/>
              <a:buChar char="Ø"/>
            </a:pPr>
            <a:r>
              <a:rPr lang="ar-EG" b="1">
                <a:solidFill>
                  <a:srgbClr val="203E5F"/>
                </a:solidFill>
                <a:latin typeface="Simplified Arabic" panose="02020603050405020304" pitchFamily="18" charset="-78"/>
                <a:cs typeface="Simplified Arabic" panose="02020603050405020304" pitchFamily="18" charset="-78"/>
              </a:rPr>
              <a:t>البث التلفزيوني عبر الإنترنت</a:t>
            </a:r>
            <a:r>
              <a:rPr lang="ar-EG">
                <a:latin typeface="Simplified Arabic" panose="02020603050405020304" pitchFamily="18" charset="-78"/>
                <a:cs typeface="Simplified Arabic" panose="02020603050405020304" pitchFamily="18" charset="-78"/>
              </a:rPr>
              <a:t>:</a:t>
            </a:r>
          </a:p>
          <a:p>
            <a:pPr marL="0" indent="0" algn="just" rtl="1">
              <a:lnSpc>
                <a:spcPct val="120000"/>
              </a:lnSpc>
              <a:spcBef>
                <a:spcPts val="110"/>
              </a:spcBef>
              <a:spcAft>
                <a:spcPts val="110"/>
              </a:spcAft>
              <a:buNone/>
            </a:pPr>
            <a:r>
              <a:rPr lang="ar-EG" b="1">
                <a:latin typeface="Simplified Arabic" panose="02020603050405020304" pitchFamily="18" charset="-78"/>
                <a:cs typeface="Simplified Arabic" panose="02020603050405020304" pitchFamily="18" charset="-78"/>
              </a:rPr>
              <a:t>يستخدم البث التلفزيوني عبر الإنترنت تكنولوجيا التدفق المتزامن للإشارات الصوتية والمرئية لتظهر على شكل بث حي مباشر يمكن مشاهدتها باستخدام عدة برامج تبعًا لحزمة الملفات ‏المستخدمة في عملية البث</a:t>
            </a:r>
            <a:r>
              <a:rPr lang="ar-EG">
                <a:latin typeface="Simplified Arabic" panose="02020603050405020304" pitchFamily="18" charset="-78"/>
                <a:cs typeface="Simplified Arabic" panose="02020603050405020304" pitchFamily="18" charset="-78"/>
              </a:rPr>
              <a:t>، ‏ويتم تغذية محطة التقاط البث الخاصة بالإشارات الصوتية والمرئية التي تقوم مجتمعة في الملف المراد بثه ويقلص حجم الملف بعد الالتقاط والتحول إلى هيئة العرض وترسل هذه الملفات عبر اتصال شبكة رقمية إلى أحد محطات الإنترنت ‏المحلية والمزودة بتسهيلات تدفق البث الفوري.</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وسائل الإعلام الرقمي</a:t>
            </a:r>
            <a:r>
              <a:rPr lang="ar-EG" sz="3600" b="1">
                <a:solidFill>
                  <a:schemeClr val="bg1"/>
                </a:solidFill>
                <a:latin typeface="Alexandria" charset="0"/>
                <a:cs typeface="Alexandria" charset="0"/>
              </a:rPr>
              <a:t> </a:t>
            </a:r>
            <a:endParaRPr lang="en-US" sz="3600" b="1" dirty="0">
              <a:solidFill>
                <a:schemeClr val="bg1"/>
              </a:solidFill>
              <a:latin typeface="Alexandria" charset="0"/>
              <a:cs typeface="Alexandria" charset="0"/>
            </a:endParaRPr>
          </a:p>
        </p:txBody>
      </p:sp>
      <p:sp>
        <p:nvSpPr>
          <p:cNvPr id="7" name="Rectangle 4"/>
          <p:cNvSpPr/>
          <p:nvPr/>
        </p:nvSpPr>
        <p:spPr>
          <a:xfrm>
            <a:off x="1015621" y="28338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50377" y="1825625"/>
            <a:ext cx="4203510" cy="4249115"/>
          </a:xfrm>
          <a:prstGeom prst="rect">
            <a:avLst/>
          </a:prstGeom>
        </p:spPr>
      </p:pic>
    </p:spTree>
    <p:extLst>
      <p:ext uri="{BB962C8B-B14F-4D97-AF65-F5344CB8AC3E}">
        <p14:creationId xmlns:p14="http://schemas.microsoft.com/office/powerpoint/2010/main" val="1465629366"/>
      </p:ext>
    </p:extLst>
  </p:cSld>
  <p:clrMapOvr>
    <a:masterClrMapping/>
  </p:clrMapOvr>
  <mc:AlternateContent xmlns:mc="http://schemas.openxmlformats.org/markup-compatibility/2006" xmlns:p14="http://schemas.microsoft.com/office/powerpoint/2010/main">
    <mc:Choice Requires="p14">
      <p:transition spd="slow" p14:dur="2000" advTm="92241"/>
    </mc:Choice>
    <mc:Fallback xmlns="">
      <p:transition spd="slow" advTm="922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719618"/>
            <a:ext cx="6522493" cy="4285397"/>
          </a:xfrm>
        </p:spPr>
        <p:txBody>
          <a:bodyPr>
            <a:normAutofit fontScale="85000" lnSpcReduction="10000"/>
          </a:bodyPr>
          <a:lstStyle/>
          <a:p>
            <a:pPr algn="just" rtl="1">
              <a:lnSpc>
                <a:spcPct val="110000"/>
              </a:lnSpc>
              <a:spcBef>
                <a:spcPts val="110"/>
              </a:spcBef>
              <a:spcAft>
                <a:spcPts val="110"/>
              </a:spcAft>
              <a:buFont typeface="Wingdings" panose="05000000000000000000" pitchFamily="2" charset="2"/>
              <a:buChar char="Ø"/>
            </a:pPr>
            <a:r>
              <a:rPr lang="ar-EG" b="1">
                <a:solidFill>
                  <a:srgbClr val="203E5F"/>
                </a:solidFill>
                <a:latin typeface="Simplified Arabic" panose="02020603050405020304" pitchFamily="18" charset="-78"/>
                <a:cs typeface="Simplified Arabic" panose="02020603050405020304" pitchFamily="18" charset="-78"/>
              </a:rPr>
              <a:t>إذاعة الإنترنت:</a:t>
            </a:r>
            <a:endParaRPr lang="en-US"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     وهى عبارة عن تطبيقات برامج صوتية كمبيوترية، ‏يتم استخدامها للبث عبر الشبكة اعتمادًا على تكنولوجيا تدفق المعلومات </a:t>
            </a:r>
            <a:r>
              <a:rPr lang="en-US" sz="2600" b="1">
                <a:latin typeface="Simplified Arabic" panose="02020603050405020304" pitchFamily="18" charset="-78"/>
                <a:cs typeface="Simplified Arabic" panose="02020603050405020304" pitchFamily="18" charset="-78"/>
              </a:rPr>
              <a:t>Streaming</a:t>
            </a:r>
            <a:r>
              <a:rPr lang="ar-EG" sz="2600" b="1">
                <a:latin typeface="Simplified Arabic" panose="02020603050405020304" pitchFamily="18" charset="-78"/>
                <a:cs typeface="Simplified Arabic" panose="02020603050405020304" pitchFamily="18" charset="-78"/>
              </a:rPr>
              <a:t>؛ ‏لتشغيل المواد الصوتية </a:t>
            </a:r>
            <a:r>
              <a:rPr lang="en-US" sz="2600" b="1">
                <a:latin typeface="Simplified Arabic" panose="02020603050405020304" pitchFamily="18" charset="-78"/>
                <a:cs typeface="Simplified Arabic" panose="02020603050405020304" pitchFamily="18" charset="-78"/>
              </a:rPr>
              <a:t>Audio</a:t>
            </a:r>
            <a:r>
              <a:rPr lang="ar-EG" sz="2600" b="1">
                <a:latin typeface="Simplified Arabic" panose="02020603050405020304" pitchFamily="18" charset="-78"/>
                <a:cs typeface="Simplified Arabic" panose="02020603050405020304" pitchFamily="18" charset="-78"/>
              </a:rPr>
              <a:t> ‏أو الفيديو </a:t>
            </a:r>
            <a:r>
              <a:rPr lang="en-US" sz="2600" b="1">
                <a:latin typeface="Simplified Arabic" panose="02020603050405020304" pitchFamily="18" charset="-78"/>
                <a:cs typeface="Simplified Arabic" panose="02020603050405020304" pitchFamily="18" charset="-78"/>
              </a:rPr>
              <a:t>Video</a:t>
            </a:r>
            <a:r>
              <a:rPr lang="ar-EG" sz="2600" b="1">
                <a:latin typeface="Simplified Arabic" panose="02020603050405020304" pitchFamily="18" charset="-78"/>
                <a:cs typeface="Simplified Arabic" panose="02020603050405020304" pitchFamily="18" charset="-78"/>
              </a:rPr>
              <a:t>، </a:t>
            </a:r>
            <a:r>
              <a:rPr lang="ar-EG" sz="2600">
                <a:latin typeface="Simplified Arabic" panose="02020603050405020304" pitchFamily="18" charset="-78"/>
                <a:cs typeface="Simplified Arabic" panose="02020603050405020304" pitchFamily="18" charset="-78"/>
              </a:rPr>
              <a:t>‏فلم تعد الإذاعة عملية مركبة تحتاج إلى تشغيل قناة محددة في أوقات محددة.</a:t>
            </a:r>
          </a:p>
          <a:p>
            <a:pPr marL="0" indent="0" algn="just" rtl="1">
              <a:lnSpc>
                <a:spcPct val="11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   ويعرف« </a:t>
            </a:r>
            <a:r>
              <a:rPr lang="ar-EG" sz="2600" b="1">
                <a:latin typeface="Simplified Arabic" panose="02020603050405020304" pitchFamily="18" charset="-78"/>
                <a:cs typeface="Simplified Arabic" panose="02020603050405020304" pitchFamily="18" charset="-78"/>
              </a:rPr>
              <a:t>محمد عارف</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راديو الإنترنت أنه راديو تفاعلي متعدد الوظائف يمكن أن ينقل التحكم في الوسيلة الإعلامية من الدولة ومؤسسات الإذاعة والتلفزيون إلى جمهور المستمعين والمشاهدين وموردي المعلومات وسيتحول الجمهور من الاستهلاك السلبي للراديو والتلفزيون إلى استخدام قوة التسجيلات الصوتية والمرئية وذكاء الكمبيوتر والمعلومات الضخمة المعروضة في شبكة الإنترنت، </a:t>
            </a:r>
            <a:r>
              <a:rPr lang="ar-EG" sz="2600">
                <a:latin typeface="Simplified Arabic" panose="02020603050405020304" pitchFamily="18" charset="-78"/>
                <a:cs typeface="Simplified Arabic" panose="02020603050405020304" pitchFamily="18" charset="-78"/>
              </a:rPr>
              <a:t>وتتيح الشبكة الرقمية لكل فرد أن يبث برامج إذاعية أو تلفزيونية. </a:t>
            </a: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وسائل الإعلام الرقمي</a:t>
            </a:r>
            <a:r>
              <a:rPr lang="ar-EG" sz="3600" b="1">
                <a:solidFill>
                  <a:schemeClr val="bg1"/>
                </a:solidFill>
                <a:latin typeface="Alexandria" charset="0"/>
                <a:cs typeface="Alexandria" charset="0"/>
              </a:rPr>
              <a:t> </a:t>
            </a:r>
            <a:endParaRPr lang="en-US" sz="3600" b="1" dirty="0">
              <a:solidFill>
                <a:schemeClr val="bg1"/>
              </a:solidFill>
              <a:latin typeface="Alexandria" charset="0"/>
              <a:cs typeface="Alexandria" charset="0"/>
            </a:endParaRPr>
          </a:p>
        </p:txBody>
      </p:sp>
      <p:sp>
        <p:nvSpPr>
          <p:cNvPr id="7" name="Rectangle 4"/>
          <p:cNvSpPr/>
          <p:nvPr/>
        </p:nvSpPr>
        <p:spPr>
          <a:xfrm>
            <a:off x="1042917" y="44033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91319" y="1825624"/>
            <a:ext cx="4121623" cy="4029265"/>
          </a:xfrm>
          <a:prstGeom prst="rect">
            <a:avLst/>
          </a:prstGeom>
        </p:spPr>
      </p:pic>
    </p:spTree>
    <p:extLst>
      <p:ext uri="{BB962C8B-B14F-4D97-AF65-F5344CB8AC3E}">
        <p14:creationId xmlns:p14="http://schemas.microsoft.com/office/powerpoint/2010/main" val="3800407185"/>
      </p:ext>
    </p:extLst>
  </p:cSld>
  <p:clrMapOvr>
    <a:masterClrMapping/>
  </p:clrMapOvr>
  <mc:AlternateContent xmlns:mc="http://schemas.openxmlformats.org/markup-compatibility/2006" xmlns:p14="http://schemas.microsoft.com/office/powerpoint/2010/main">
    <mc:Choice Requires="p14">
      <p:transition spd="slow" p14:dur="2000" advTm="167412"/>
    </mc:Choice>
    <mc:Fallback xmlns="">
      <p:transition spd="slow" advTm="1674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fontScale="85000" lnSpcReduction="10000"/>
          </a:bodyPr>
          <a:lstStyle/>
          <a:p>
            <a:pPr algn="just" rtl="1">
              <a:lnSpc>
                <a:spcPct val="110000"/>
              </a:lnSpc>
              <a:spcBef>
                <a:spcPts val="110"/>
              </a:spcBef>
              <a:spcAft>
                <a:spcPts val="110"/>
              </a:spcAft>
              <a:buFont typeface="Wingdings" panose="05000000000000000000" pitchFamily="2" charset="2"/>
              <a:buChar char="Ø"/>
            </a:pPr>
            <a:r>
              <a:rPr lang="ar-EG" b="1">
                <a:solidFill>
                  <a:srgbClr val="203E5F"/>
                </a:solidFill>
                <a:latin typeface="Simplified Arabic" panose="02020603050405020304" pitchFamily="18" charset="-78"/>
                <a:cs typeface="Simplified Arabic" panose="02020603050405020304" pitchFamily="18" charset="-78"/>
              </a:rPr>
              <a:t>خدمة الأخبار بالهاتف المحمول:</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وبالنظر لاشتراك الهاتف المحمول بالكمبيوتر وكذلك الإنترنت؛ ‏لذلك فقد تم الاستفادة من المشترك بين الهاتف المحمول والإنترنت، فتم توفير ميزة تلقي البريد الإلكتروني ويتم </a:t>
            </a:r>
            <a:r>
              <a:rPr lang="ar-EG" b="1">
                <a:latin typeface="Simplified Arabic" panose="02020603050405020304" pitchFamily="18" charset="-78"/>
                <a:cs typeface="Simplified Arabic" panose="02020603050405020304" pitchFamily="18" charset="-78"/>
              </a:rPr>
              <a:t>عبر خدمة الرسائل الهاتفية </a:t>
            </a:r>
            <a:r>
              <a:rPr lang="en-US" b="1">
                <a:latin typeface="Simplified Arabic" panose="02020603050405020304" pitchFamily="18" charset="-78"/>
                <a:cs typeface="Simplified Arabic" panose="02020603050405020304" pitchFamily="18" charset="-78"/>
              </a:rPr>
              <a:t>short Message Service</a:t>
            </a:r>
            <a:r>
              <a:rPr lang="ar-EG" b="1">
                <a:latin typeface="Simplified Arabic" panose="02020603050405020304" pitchFamily="18" charset="-78"/>
                <a:cs typeface="Simplified Arabic" panose="02020603050405020304" pitchFamily="18" charset="-78"/>
              </a:rPr>
              <a:t>  ‏تقديم طيفًا واسعًا من الخدمات الإخبارية للمشتركين، ‏تشمل خدمات وكالات الأنباء وبعض الصحف اليومية والمواقع الإخبارية في شكل نصوص أو وسائط متعددة تستقبل بواسطة الهاتف المحمول، </a:t>
            </a:r>
            <a:r>
              <a:rPr lang="ar-EG">
                <a:latin typeface="Simplified Arabic" panose="02020603050405020304" pitchFamily="18" charset="-78"/>
                <a:cs typeface="Simplified Arabic" panose="02020603050405020304" pitchFamily="18" charset="-78"/>
              </a:rPr>
              <a:t>هذا بالإضافة </a:t>
            </a:r>
            <a:r>
              <a:rPr lang="ar-EG" b="1">
                <a:latin typeface="Simplified Arabic" panose="02020603050405020304" pitchFamily="18" charset="-78"/>
                <a:cs typeface="Simplified Arabic" panose="02020603050405020304" pitchFamily="18" charset="-78"/>
              </a:rPr>
              <a:t>لاستقبال وإرسال وعرض الصور الملونة والرسوم المتحركة والمقاطع الصوتية والبصرية كل ذلك عبر شبكة الهاتف المحمول </a:t>
            </a:r>
            <a:r>
              <a:rPr lang="ar-EG">
                <a:latin typeface="Simplified Arabic" panose="02020603050405020304" pitchFamily="18" charset="-78"/>
                <a:cs typeface="Simplified Arabic" panose="02020603050405020304" pitchFamily="18" charset="-78"/>
              </a:rPr>
              <a:t>من هاتف إلى آخر، أو من هاتف إلى بريد إلكتروني على شبكة الإنترنت.</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وسائل الإعلام الرقمي</a:t>
            </a:r>
            <a:r>
              <a:rPr lang="ar-EG" sz="3600" b="1">
                <a:solidFill>
                  <a:schemeClr val="bg1"/>
                </a:solidFill>
                <a:latin typeface="Alexandria" charset="0"/>
                <a:cs typeface="Alexandria" charset="0"/>
              </a:rPr>
              <a:t> </a:t>
            </a:r>
            <a:endParaRPr lang="en-US" sz="3600" b="1" dirty="0">
              <a:solidFill>
                <a:schemeClr val="bg1"/>
              </a:solidFill>
              <a:latin typeface="Alexandria" charset="0"/>
              <a:cs typeface="Alexandria" charset="0"/>
            </a:endParaRPr>
          </a:p>
        </p:txBody>
      </p:sp>
      <p:sp>
        <p:nvSpPr>
          <p:cNvPr id="7" name="Rectangle 4"/>
          <p:cNvSpPr/>
          <p:nvPr/>
        </p:nvSpPr>
        <p:spPr>
          <a:xfrm>
            <a:off x="1015621" y="28338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descr="D:\جامعة ميدأوشن\محاضرات مادة الإعلام والمجتمع word\images.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13899" y="1602024"/>
            <a:ext cx="4244453" cy="4626591"/>
          </a:xfrm>
          <a:prstGeom prst="rect">
            <a:avLst/>
          </a:prstGeom>
          <a:noFill/>
          <a:ln>
            <a:noFill/>
          </a:ln>
        </p:spPr>
      </p:pic>
    </p:spTree>
    <p:extLst>
      <p:ext uri="{BB962C8B-B14F-4D97-AF65-F5344CB8AC3E}">
        <p14:creationId xmlns:p14="http://schemas.microsoft.com/office/powerpoint/2010/main" val="3286326656"/>
      </p:ext>
    </p:extLst>
  </p:cSld>
  <p:clrMapOvr>
    <a:masterClrMapping/>
  </p:clrMapOvr>
  <mc:AlternateContent xmlns:mc="http://schemas.openxmlformats.org/markup-compatibility/2006" xmlns:p14="http://schemas.microsoft.com/office/powerpoint/2010/main">
    <mc:Choice Requires="p14">
      <p:transition spd="slow" p14:dur="2000" advTm="145349"/>
    </mc:Choice>
    <mc:Fallback xmlns="">
      <p:transition spd="slow" advTm="14534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fontScale="92500" lnSpcReduction="10000"/>
          </a:bodyPr>
          <a:lstStyle/>
          <a:p>
            <a:pPr algn="just" rtl="1">
              <a:lnSpc>
                <a:spcPct val="110000"/>
              </a:lnSpc>
              <a:spcBef>
                <a:spcPts val="110"/>
              </a:spcBef>
              <a:spcAft>
                <a:spcPts val="110"/>
              </a:spcAft>
              <a:buFont typeface="Wingdings" panose="05000000000000000000" pitchFamily="2" charset="2"/>
              <a:buChar char="Ø"/>
            </a:pPr>
            <a:r>
              <a:rPr lang="ar-EG" b="1">
                <a:solidFill>
                  <a:srgbClr val="203E5F"/>
                </a:solidFill>
                <a:latin typeface="Simplified Arabic" panose="02020603050405020304" pitchFamily="18" charset="-78"/>
                <a:cs typeface="Simplified Arabic" panose="02020603050405020304" pitchFamily="18" charset="-78"/>
              </a:rPr>
              <a:t>مواقع التواصل الاجتماعي:</a:t>
            </a:r>
          </a:p>
          <a:p>
            <a:pPr marL="0" indent="0" algn="just" rtl="1">
              <a:lnSpc>
                <a:spcPct val="110000"/>
              </a:lnSpc>
              <a:spcBef>
                <a:spcPts val="110"/>
              </a:spcBef>
              <a:spcAft>
                <a:spcPts val="110"/>
              </a:spcAft>
              <a:buNone/>
            </a:pPr>
            <a:r>
              <a:rPr lang="ar-EG"/>
              <a:t>‏   </a:t>
            </a:r>
            <a:r>
              <a:rPr lang="ar-EG">
                <a:latin typeface="Simplified Arabic" panose="02020603050405020304" pitchFamily="18" charset="-78"/>
                <a:cs typeface="Simplified Arabic" panose="02020603050405020304" pitchFamily="18" charset="-78"/>
              </a:rPr>
              <a:t>وتسمى كذلك الشبكات الاجتماعية ومواقع التشبيك الاجتماعي، وهى عبارة عن مواقع تستعمل من طرف الأفراد من أجل التواصل الاجتماعي وإقامة العلاقات والتعارف وتكوين صداقات حول العالم وبناء جماعات افتراضية ‏وفقًا للاهتمامات أو انتماءات مشتركة، ويمكن للفرد عبرها أن </a:t>
            </a:r>
            <a:r>
              <a:rPr lang="ar-EG" b="1">
                <a:latin typeface="Simplified Arabic" panose="02020603050405020304" pitchFamily="18" charset="-78"/>
                <a:cs typeface="Simplified Arabic" panose="02020603050405020304" pitchFamily="18" charset="-78"/>
              </a:rPr>
              <a:t>ينشئ صفحته الخاصة وينشر فيها سيرته، ‏وصوره ومعلوماته الشخصية، ويكتب مقالات ونصوص وينشر تسجيلات فيديو، مثل : الفيس بوك وتويتر ولينكد إن وإنستجرام.</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وسائل الإعلام الرقمي</a:t>
            </a:r>
            <a:r>
              <a:rPr lang="ar-EG" sz="3600" b="1">
                <a:solidFill>
                  <a:schemeClr val="bg1"/>
                </a:solidFill>
                <a:latin typeface="Alexandria" charset="0"/>
                <a:cs typeface="Alexandria" charset="0"/>
              </a:rPr>
              <a:t> </a:t>
            </a:r>
            <a:endParaRPr lang="en-US" sz="3600" b="1" dirty="0">
              <a:solidFill>
                <a:schemeClr val="bg1"/>
              </a:solidFill>
              <a:latin typeface="Alexandria" charset="0"/>
              <a:cs typeface="Alexandria" charset="0"/>
            </a:endParaRPr>
          </a:p>
        </p:txBody>
      </p:sp>
      <p:sp>
        <p:nvSpPr>
          <p:cNvPr id="7" name="Rectangle 4"/>
          <p:cNvSpPr/>
          <p:nvPr/>
        </p:nvSpPr>
        <p:spPr>
          <a:xfrm>
            <a:off x="1015621" y="28338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559558" y="1730091"/>
            <a:ext cx="4080681" cy="4649225"/>
          </a:xfrm>
          <a:prstGeom prst="rect">
            <a:avLst/>
          </a:prstGeom>
        </p:spPr>
      </p:pic>
    </p:spTree>
    <p:extLst>
      <p:ext uri="{BB962C8B-B14F-4D97-AF65-F5344CB8AC3E}">
        <p14:creationId xmlns:p14="http://schemas.microsoft.com/office/powerpoint/2010/main" val="886023214"/>
      </p:ext>
    </p:extLst>
  </p:cSld>
  <p:clrMapOvr>
    <a:masterClrMapping/>
  </p:clrMapOvr>
  <mc:AlternateContent xmlns:mc="http://schemas.openxmlformats.org/markup-compatibility/2006" xmlns:p14="http://schemas.microsoft.com/office/powerpoint/2010/main">
    <mc:Choice Requires="p14">
      <p:transition spd="slow" p14:dur="2000" advTm="113464"/>
    </mc:Choice>
    <mc:Fallback xmlns="">
      <p:transition spd="slow" advTm="11346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fontScale="92500" lnSpcReduction="20000"/>
          </a:bodyPr>
          <a:lstStyle/>
          <a:p>
            <a:pPr algn="just" rtl="1">
              <a:lnSpc>
                <a:spcPct val="110000"/>
              </a:lnSpc>
              <a:spcBef>
                <a:spcPts val="110"/>
              </a:spcBef>
              <a:spcAft>
                <a:spcPts val="110"/>
              </a:spcAft>
              <a:buFont typeface="Wingdings" panose="05000000000000000000" pitchFamily="2" charset="2"/>
              <a:buChar char="Ø"/>
            </a:pPr>
            <a:r>
              <a:rPr lang="ar-EG"/>
              <a:t>‏</a:t>
            </a:r>
            <a:r>
              <a:rPr lang="ar-EG" b="1">
                <a:solidFill>
                  <a:srgbClr val="203E5F"/>
                </a:solidFill>
                <a:latin typeface="Simplified Arabic" panose="02020603050405020304" pitchFamily="18" charset="-78"/>
                <a:cs typeface="Simplified Arabic" panose="02020603050405020304" pitchFamily="18" charset="-78"/>
              </a:rPr>
              <a:t>المدونات الإلكترونية:</a:t>
            </a:r>
            <a:endParaRPr lang="en-US"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هى مواقع إلكترونية يمتلكها أفراد (غالبًا) ومؤسسات وجماعات ويتم الكتابة فيها بأساليب مختلفة يقترب معظمها الأسلوب الصحفي، فهي تحاول دائما إيجاد سبق صحفي، ويتم فيها نشر المقالات والتسجيلات بشكل ترتيبي، ويمكن للقراء والمستخدمين التعليق عليها، والمدونة هي منصة لممارسة حرية التعبير عن الرأي فقد أتاحت حرية النشر في المدونات الفرصة للكثير من الناس التعبير عن الهموم الشخصية والعامة هذا بفضل الحرية المطلقة انعدام الرقابة في نشر المعلومات، ومن أشهر المواقع الإلكترونية التي تقدم خدمة إنشاء المدونات الإلكترونية : </a:t>
            </a:r>
            <a:r>
              <a:rPr lang="ar-EG" sz="2600" b="1">
                <a:latin typeface="Simplified Arabic" panose="02020603050405020304" pitchFamily="18" charset="-78"/>
                <a:cs typeface="Simplified Arabic" panose="02020603050405020304" pitchFamily="18" charset="-78"/>
              </a:rPr>
              <a:t>ويندوز لايف سيبس </a:t>
            </a:r>
            <a:r>
              <a:rPr lang="en-US" sz="2600" b="1">
                <a:latin typeface="Simplified Arabic" panose="02020603050405020304" pitchFamily="18" charset="-78"/>
                <a:cs typeface="Simplified Arabic" panose="02020603050405020304" pitchFamily="18" charset="-78"/>
              </a:rPr>
              <a:t>Windows live Spaces </a:t>
            </a:r>
            <a:r>
              <a:rPr lang="ar-EG" sz="2600" b="1">
                <a:latin typeface="Simplified Arabic" panose="02020603050405020304" pitchFamily="18" charset="-78"/>
                <a:cs typeface="Simplified Arabic" panose="02020603050405020304" pitchFamily="18" charset="-78"/>
              </a:rPr>
              <a:t> من مايكروسوفت ، والياهو </a:t>
            </a:r>
            <a:r>
              <a:rPr lang="en-US" sz="2600" b="1">
                <a:latin typeface="Simplified Arabic" panose="02020603050405020304" pitchFamily="18" charset="-78"/>
                <a:cs typeface="Simplified Arabic" panose="02020603050405020304" pitchFamily="18" charset="-78"/>
              </a:rPr>
              <a:t>Yahoo</a:t>
            </a:r>
            <a:r>
              <a:rPr lang="ar-EG" sz="2600" b="1">
                <a:latin typeface="Simplified Arabic" panose="02020603050405020304" pitchFamily="18" charset="-78"/>
                <a:cs typeface="Simplified Arabic" panose="02020603050405020304" pitchFamily="18" charset="-78"/>
              </a:rPr>
              <a:t>، وموقع وورد بريس </a:t>
            </a:r>
            <a:r>
              <a:rPr lang="en-US" sz="2600" b="1">
                <a:latin typeface="Simplified Arabic" panose="02020603050405020304" pitchFamily="18" charset="-78"/>
                <a:cs typeface="Simplified Arabic" panose="02020603050405020304" pitchFamily="18" charset="-78"/>
              </a:rPr>
              <a:t>word press</a:t>
            </a:r>
            <a:r>
              <a:rPr lang="ar-EG" sz="2600" b="1">
                <a:latin typeface="Simplified Arabic" panose="02020603050405020304" pitchFamily="18" charset="-78"/>
                <a:cs typeface="Simplified Arabic" panose="02020603050405020304" pitchFamily="18" charset="-78"/>
              </a:rPr>
              <a:t>.</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107976" y="365126"/>
            <a:ext cx="7124131" cy="102694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وسائل الإعلام الرقمي</a:t>
            </a:r>
            <a:r>
              <a:rPr lang="ar-EG" sz="3600" b="1">
                <a:solidFill>
                  <a:schemeClr val="bg1"/>
                </a:solidFill>
                <a:latin typeface="Alexandria" charset="0"/>
                <a:cs typeface="Alexandria" charset="0"/>
              </a:rPr>
              <a:t> </a:t>
            </a:r>
            <a:endParaRPr lang="en-US" sz="3600" b="1" dirty="0">
              <a:solidFill>
                <a:schemeClr val="bg1"/>
              </a:solidFill>
              <a:latin typeface="Alexandria" charset="0"/>
              <a:cs typeface="Alexandria" charset="0"/>
            </a:endParaRPr>
          </a:p>
        </p:txBody>
      </p:sp>
      <p:sp>
        <p:nvSpPr>
          <p:cNvPr id="7" name="Rectangle 4"/>
          <p:cNvSpPr/>
          <p:nvPr/>
        </p:nvSpPr>
        <p:spPr>
          <a:xfrm>
            <a:off x="1015621" y="283381"/>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82138" y="1825625"/>
            <a:ext cx="4326340" cy="4249115"/>
          </a:xfrm>
          <a:prstGeom prst="rect">
            <a:avLst/>
          </a:prstGeom>
        </p:spPr>
      </p:pic>
    </p:spTree>
    <p:extLst>
      <p:ext uri="{BB962C8B-B14F-4D97-AF65-F5344CB8AC3E}">
        <p14:creationId xmlns:p14="http://schemas.microsoft.com/office/powerpoint/2010/main" val="2634125816"/>
      </p:ext>
    </p:extLst>
  </p:cSld>
  <p:clrMapOvr>
    <a:masterClrMapping/>
  </p:clrMapOvr>
  <mc:AlternateContent xmlns:mc="http://schemas.openxmlformats.org/markup-compatibility/2006" xmlns:p14="http://schemas.microsoft.com/office/powerpoint/2010/main">
    <mc:Choice Requires="p14">
      <p:transition spd="slow" p14:dur="2000" advTm="113095"/>
    </mc:Choice>
    <mc:Fallback xmlns="">
      <p:transition spd="slow" advTm="11309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49923" y="1825625"/>
            <a:ext cx="6003878" cy="4097503"/>
          </a:xfrm>
        </p:spPr>
        <p:txBody>
          <a:bodyPr>
            <a:normAutofit/>
          </a:bodyPr>
          <a:lstStyle/>
          <a:p>
            <a:pPr marL="0" indent="0" algn="just" rtl="1">
              <a:lnSpc>
                <a:spcPct val="110000"/>
              </a:lnSpc>
              <a:spcBef>
                <a:spcPts val="110"/>
              </a:spcBef>
              <a:spcAft>
                <a:spcPts val="110"/>
              </a:spcAft>
              <a:buNone/>
            </a:pPr>
            <a:r>
              <a:rPr lang="en-US" sz="2400">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1</a:t>
            </a:r>
            <a:r>
              <a:rPr lang="ar-EG" sz="2400" b="1">
                <a:latin typeface="Simplified Arabic" panose="02020603050405020304" pitchFamily="18" charset="-78"/>
                <a:cs typeface="Simplified Arabic" panose="02020603050405020304" pitchFamily="18" charset="-78"/>
              </a:rPr>
              <a:t>تكنولوجيا الإعلام الرقمي غيرت بشكل أساسي من أنماط السلوك الخاصة بوسائل الاتصال</a:t>
            </a:r>
            <a:r>
              <a:rPr lang="ar-EG" sz="2400">
                <a:latin typeface="Simplified Arabic" panose="02020603050405020304" pitchFamily="18" charset="-78"/>
                <a:cs typeface="Simplified Arabic" panose="02020603050405020304" pitchFamily="18" charset="-78"/>
              </a:rPr>
              <a:t> من حيث تطلبها لدرجة عالية من الانتباه، فالمستخدم يجب أن يقوم بعمل فعل يختار فيه المحتوى الذي يريد الحصول عليه.</a:t>
            </a:r>
          </a:p>
          <a:p>
            <a:pPr marL="0" indent="0" algn="just" rtl="1">
              <a:lnSpc>
                <a:spcPct val="110000"/>
              </a:lnSpc>
              <a:spcBef>
                <a:spcPts val="110"/>
              </a:spcBef>
              <a:spcAft>
                <a:spcPts val="110"/>
              </a:spcAft>
              <a:buNone/>
            </a:pPr>
            <a:r>
              <a:rPr lang="en-US" sz="2400">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2</a:t>
            </a:r>
            <a:r>
              <a:rPr lang="ar-EG" sz="2400" b="1">
                <a:latin typeface="Simplified Arabic" panose="02020603050405020304" pitchFamily="18" charset="-78"/>
                <a:cs typeface="Simplified Arabic" panose="02020603050405020304" pitchFamily="18" charset="-78"/>
              </a:rPr>
              <a:t>تكنولوجيا الإعلام الرقمي أدت إلى اندماج وسائل الإعلام المختلفة </a:t>
            </a:r>
            <a:r>
              <a:rPr lang="ar-EG" sz="2400">
                <a:latin typeface="Simplified Arabic" panose="02020603050405020304" pitchFamily="18" charset="-78"/>
                <a:cs typeface="Simplified Arabic" panose="02020603050405020304" pitchFamily="18" charset="-78"/>
              </a:rPr>
              <a:t>والتي كانت في الماضي وسائل مستقلة لا علاقة له كل منها الأخرى بشكل ألغيت معه تلك الحدود الفاصلة بين تلك الوسائل.</a:t>
            </a:r>
            <a:endParaRPr lang="en-US" sz="2400">
              <a:latin typeface="Simplified Arabic" panose="02020603050405020304" pitchFamily="18" charset="-78"/>
              <a:cs typeface="Simplified Arabic" panose="02020603050405020304" pitchFamily="18" charset="-78"/>
            </a:endParaRPr>
          </a:p>
          <a:p>
            <a:pPr marL="0" indent="0" algn="r" rtl="1">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544703" y="331006"/>
            <a:ext cx="6769291" cy="108153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مميزات</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68489" y="1603207"/>
            <a:ext cx="4694830" cy="4796174"/>
          </a:xfrm>
          <a:prstGeom prst="rect">
            <a:avLst/>
          </a:prstGeom>
        </p:spPr>
      </p:pic>
    </p:spTree>
    <p:extLst>
      <p:ext uri="{BB962C8B-B14F-4D97-AF65-F5344CB8AC3E}">
        <p14:creationId xmlns:p14="http://schemas.microsoft.com/office/powerpoint/2010/main" val="1624386611"/>
      </p:ext>
    </p:extLst>
  </p:cSld>
  <p:clrMapOvr>
    <a:masterClrMapping/>
  </p:clrMapOvr>
  <mc:AlternateContent xmlns:mc="http://schemas.openxmlformats.org/markup-compatibility/2006" xmlns:p14="http://schemas.microsoft.com/office/powerpoint/2010/main">
    <mc:Choice Requires="p14">
      <p:transition spd="slow" p14:dur="2000" advTm="156588"/>
    </mc:Choice>
    <mc:Fallback xmlns="">
      <p:transition spd="slow" advTm="15658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3899" y="1692322"/>
            <a:ext cx="5213444" cy="4782527"/>
          </a:xfrm>
        </p:spPr>
      </p:pic>
      <p:sp>
        <p:nvSpPr>
          <p:cNvPr id="4" name="عنصر نائب للمحتوى 3"/>
          <p:cNvSpPr>
            <a:spLocks noGrp="1"/>
          </p:cNvSpPr>
          <p:nvPr>
            <p:ph sz="half" idx="2"/>
          </p:nvPr>
        </p:nvSpPr>
        <p:spPr>
          <a:xfrm>
            <a:off x="5773003" y="1825625"/>
            <a:ext cx="5513697" cy="4097503"/>
          </a:xfrm>
        </p:spPr>
        <p:txBody>
          <a:bodyPr>
            <a:normAutofit/>
          </a:bodyPr>
          <a:lstStyle/>
          <a:p>
            <a:pPr marL="0" indent="0" algn="just" rtl="1">
              <a:lnSpc>
                <a:spcPct val="120000"/>
              </a:lnSpc>
              <a:spcBef>
                <a:spcPts val="110"/>
              </a:spcBef>
              <a:spcAft>
                <a:spcPts val="110"/>
              </a:spcAft>
              <a:buNone/>
            </a:pPr>
            <a:r>
              <a:rPr lang="en-US" sz="2600">
                <a:latin typeface="Simplified Arabic" panose="02020603050405020304" pitchFamily="18" charset="-78"/>
                <a:cs typeface="Simplified Arabic" panose="02020603050405020304" pitchFamily="18" charset="-78"/>
              </a:rPr>
              <a:t> .</a:t>
            </a:r>
            <a:r>
              <a:rPr lang="en-US" sz="2600" b="1">
                <a:latin typeface="Simplified Arabic" panose="02020603050405020304" pitchFamily="18" charset="-78"/>
                <a:cs typeface="Simplified Arabic" panose="02020603050405020304" pitchFamily="18" charset="-78"/>
              </a:rPr>
              <a:t>3</a:t>
            </a:r>
            <a:r>
              <a:rPr lang="ar-EG" sz="2600">
                <a:latin typeface="Simplified Arabic" panose="02020603050405020304" pitchFamily="18" charset="-78"/>
                <a:cs typeface="Simplified Arabic" panose="02020603050405020304" pitchFamily="18" charset="-78"/>
              </a:rPr>
              <a:t>تكنولوجيا الإعلام الرقمي ‏جعلت من حرية الإعلام حقيقة لا مفر منها في الشبكة العنكبوتية العالمية: مثلًا جعلت بإمكان أي شخص لديه ارتباط بالأنترنت أن يصبح ناشرًا، وأن يوصل رسالته إلى جميع أنحاء العالم بتكلفة لا تذكر.</a:t>
            </a:r>
          </a:p>
          <a:p>
            <a:pPr algn="just" rtl="1"/>
            <a:endParaRPr lang="ar-EG">
              <a:latin typeface="Simplified Arabic" panose="02020603050405020304" pitchFamily="18" charset="-78"/>
              <a:cs typeface="Simplified Arabic" panose="02020603050405020304" pitchFamily="18" charset="-78"/>
            </a:endParaRPr>
          </a:p>
          <a:p>
            <a:pPr algn="just" rtl="1"/>
            <a:endParaRPr lang="en-US"/>
          </a:p>
        </p:txBody>
      </p:sp>
      <p:sp>
        <p:nvSpPr>
          <p:cNvPr id="5" name="Rectangle: Rounded Corners 33"/>
          <p:cNvSpPr txBox="1">
            <a:spLocks noGrp="1"/>
          </p:cNvSpPr>
          <p:nvPr>
            <p:ph type="title"/>
          </p:nvPr>
        </p:nvSpPr>
        <p:spPr>
          <a:xfrm>
            <a:off x="4299045" y="365126"/>
            <a:ext cx="7054755" cy="114977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مميزات</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2030452284"/>
      </p:ext>
    </p:extLst>
  </p:cSld>
  <p:clrMapOvr>
    <a:masterClrMapping/>
  </p:clrMapOvr>
  <mc:AlternateContent xmlns:mc="http://schemas.openxmlformats.org/markup-compatibility/2006" xmlns:p14="http://schemas.microsoft.com/office/powerpoint/2010/main">
    <mc:Choice Requires="p14">
      <p:transition spd="slow" p14:dur="2000" advTm="103827"/>
    </mc:Choice>
    <mc:Fallback xmlns="">
      <p:transition spd="slow" advTm="10382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04967" y="1730091"/>
            <a:ext cx="5117911" cy="4493288"/>
          </a:xfrm>
        </p:spPr>
      </p:pic>
      <p:sp>
        <p:nvSpPr>
          <p:cNvPr id="4" name="عنصر نائب للمحتوى 3"/>
          <p:cNvSpPr>
            <a:spLocks noGrp="1"/>
          </p:cNvSpPr>
          <p:nvPr>
            <p:ph sz="half" idx="2"/>
          </p:nvPr>
        </p:nvSpPr>
        <p:spPr>
          <a:xfrm>
            <a:off x="6018663" y="1825625"/>
            <a:ext cx="5335137" cy="3974674"/>
          </a:xfrm>
        </p:spPr>
        <p:txBody>
          <a:bodyPr>
            <a:normAutofit fontScale="92500"/>
          </a:bodyPr>
          <a:lstStyle/>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 .</a:t>
            </a:r>
            <a:r>
              <a:rPr lang="en-US">
                <a:solidFill>
                  <a:srgbClr val="203E5F"/>
                </a:solidFill>
                <a:latin typeface="Simplified Arabic" panose="02020603050405020304" pitchFamily="18" charset="-78"/>
                <a:cs typeface="Simplified Arabic" panose="02020603050405020304" pitchFamily="18" charset="-78"/>
              </a:rPr>
              <a:t>4</a:t>
            </a:r>
            <a:r>
              <a:rPr lang="ar-EG">
                <a:latin typeface="Simplified Arabic" panose="02020603050405020304" pitchFamily="18" charset="-78"/>
                <a:cs typeface="Simplified Arabic" panose="02020603050405020304" pitchFamily="18" charset="-78"/>
              </a:rPr>
              <a:t>الإعلام الرقمي هو إعلام متعدد الوسائط؛ حيث انه </a:t>
            </a:r>
            <a:r>
              <a:rPr lang="ar-EG" b="1">
                <a:latin typeface="Simplified Arabic" panose="02020603050405020304" pitchFamily="18" charset="-78"/>
                <a:cs typeface="Simplified Arabic" panose="02020603050405020304" pitchFamily="18" charset="-78"/>
              </a:rPr>
              <a:t>أحدث ثورًة نوعيًة في المحتوى الاتصالي الذي يتضمن مزيج من النصوص والصور وملفات الصوت ولقطات الفيديو</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هذا المحتوى متعدد الوسائط منتشرة بشكل هائل خلال السنوات الماضية بشكل خاص عبر ما يعرف صحافة المواطن</a:t>
            </a:r>
            <a:r>
              <a:rPr lang="ar-EG">
                <a:latin typeface="Simplified Arabic" panose="02020603050405020304" pitchFamily="18" charset="-78"/>
                <a:cs typeface="Simplified Arabic" panose="02020603050405020304" pitchFamily="18" charset="-78"/>
              </a:rPr>
              <a:t> وكان له تأثيرات اجتماعية وسياسية وتجارية كبيرة تستلزم التدبر والدراسة.</a:t>
            </a: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790364" y="365126"/>
            <a:ext cx="6563436" cy="9825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مميزات</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7" name="Rectangle 4"/>
          <p:cNvSpPr/>
          <p:nvPr/>
        </p:nvSpPr>
        <p:spPr>
          <a:xfrm>
            <a:off x="1152099" y="464072"/>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3125242584"/>
      </p:ext>
    </p:extLst>
  </p:cSld>
  <p:clrMapOvr>
    <a:masterClrMapping/>
  </p:clrMapOvr>
  <mc:AlternateContent xmlns:mc="http://schemas.openxmlformats.org/markup-compatibility/2006" xmlns:p14="http://schemas.microsoft.com/office/powerpoint/2010/main">
    <mc:Choice Requires="p14">
      <p:transition spd="slow" p14:dur="2000" advTm="84365"/>
    </mc:Choice>
    <mc:Fallback xmlns="">
      <p:transition spd="slow" advTm="843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31809" y="1825625"/>
            <a:ext cx="5921991" cy="4097503"/>
          </a:xfrm>
        </p:spPr>
        <p:txBody>
          <a:bodyPr>
            <a:normAutofit/>
          </a:bodyPr>
          <a:lstStyle/>
          <a:p>
            <a:pPr marL="0" indent="0" algn="just" rtl="1">
              <a:lnSpc>
                <a:spcPct val="110000"/>
              </a:lnSpc>
              <a:spcBef>
                <a:spcPts val="110"/>
              </a:spcBef>
              <a:spcAft>
                <a:spcPts val="110"/>
              </a:spcAft>
              <a:buNone/>
            </a:pPr>
            <a:r>
              <a:rPr lang="en-US"/>
              <a:t>.5</a:t>
            </a:r>
            <a:r>
              <a:rPr lang="ar-EG"/>
              <a:t> </a:t>
            </a:r>
            <a:r>
              <a:rPr lang="ar-EG" b="1">
                <a:solidFill>
                  <a:srgbClr val="203E5F"/>
                </a:solidFill>
                <a:latin typeface="Simplified Arabic" panose="02020603050405020304" pitchFamily="18" charset="-78"/>
                <a:cs typeface="Simplified Arabic" panose="02020603050405020304" pitchFamily="18" charset="-78"/>
              </a:rPr>
              <a:t>تفتيت الجماهير</a:t>
            </a:r>
            <a:r>
              <a:rPr lang="ar-EG">
                <a:solidFill>
                  <a:srgbClr val="203E5F"/>
                </a:solidFill>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ويقصد بذلك زيادة وتعدد الخيارات أمام مستهلك وسائل الإعلام و الذين أصبح وقتهم موزعًا بين العديد من الوسائل مثل: </a:t>
            </a:r>
            <a:r>
              <a:rPr lang="ar-EG" sz="2400" b="1">
                <a:latin typeface="Simplified Arabic" panose="02020603050405020304" pitchFamily="18" charset="-78"/>
                <a:cs typeface="Simplified Arabic" panose="02020603050405020304" pitchFamily="18" charset="-78"/>
              </a:rPr>
              <a:t>المواقع الإلكترونية وشبكات التواصل الاجتماعي والهواتف الذكية و ألعاب الفيديو الإلكترونية بجانب الوسائل التقليدية من صحف وإذاعة وتلفزيون</a:t>
            </a:r>
            <a:r>
              <a:rPr lang="ar-EG" sz="240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a:t>.</a:t>
            </a:r>
            <a:r>
              <a:rPr lang="en-US">
                <a:solidFill>
                  <a:srgbClr val="203E5F"/>
                </a:solidFill>
              </a:rPr>
              <a:t>6</a:t>
            </a:r>
            <a:r>
              <a:rPr lang="ar-EG"/>
              <a:t> </a:t>
            </a:r>
            <a:r>
              <a:rPr lang="ar-EG" sz="2400" b="1"/>
              <a:t>قابلية التواصل بصرف النظر عن مواصفات ومقاييس المنشئ للمحتوى.</a:t>
            </a:r>
            <a:endParaRPr lang="en-US" sz="2400" b="1"/>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612941" y="365126"/>
            <a:ext cx="6755643" cy="108153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مميزات</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304498" cy="883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95784" y="1825625"/>
            <a:ext cx="4885899" cy="4465993"/>
          </a:xfrm>
          <a:prstGeom prst="rect">
            <a:avLst/>
          </a:prstGeom>
        </p:spPr>
      </p:pic>
    </p:spTree>
    <p:extLst>
      <p:ext uri="{BB962C8B-B14F-4D97-AF65-F5344CB8AC3E}">
        <p14:creationId xmlns:p14="http://schemas.microsoft.com/office/powerpoint/2010/main" val="573446491"/>
      </p:ext>
    </p:extLst>
  </p:cSld>
  <p:clrMapOvr>
    <a:masterClrMapping/>
  </p:clrMapOvr>
  <mc:AlternateContent xmlns:mc="http://schemas.openxmlformats.org/markup-compatibility/2006" xmlns:p14="http://schemas.microsoft.com/office/powerpoint/2010/main">
    <mc:Choice Requires="p14">
      <p:transition spd="slow" p14:dur="2000" advTm="159595"/>
    </mc:Choice>
    <mc:Fallback xmlns="">
      <p:transition spd="slow" advTm="15959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04764" y="1825625"/>
            <a:ext cx="5649036" cy="4179390"/>
          </a:xfrm>
        </p:spPr>
        <p:txBody>
          <a:bodyPr/>
          <a:lstStyle/>
          <a:p>
            <a:pPr marL="0" indent="0" algn="just" rtl="1">
              <a:lnSpc>
                <a:spcPct val="110000"/>
              </a:lnSpc>
              <a:spcBef>
                <a:spcPts val="110"/>
              </a:spcBef>
              <a:spcAft>
                <a:spcPts val="110"/>
              </a:spcAft>
              <a:buNone/>
            </a:pPr>
            <a:r>
              <a:rPr lang="en-US" b="1">
                <a:solidFill>
                  <a:srgbClr val="203E5F"/>
                </a:solidFill>
                <a:latin typeface="Simplified Arabic" panose="02020603050405020304" pitchFamily="18" charset="-78"/>
                <a:cs typeface="Simplified Arabic" panose="02020603050405020304" pitchFamily="18" charset="-78"/>
              </a:rPr>
              <a:t>.7</a:t>
            </a:r>
            <a:r>
              <a:rPr lang="ar-EG" b="1">
                <a:solidFill>
                  <a:srgbClr val="203E5F"/>
                </a:solidFill>
                <a:latin typeface="Simplified Arabic" panose="02020603050405020304" pitchFamily="18" charset="-78"/>
                <a:cs typeface="Simplified Arabic" panose="02020603050405020304" pitchFamily="18" charset="-78"/>
              </a:rPr>
              <a:t>غياب التزامنية: </a:t>
            </a:r>
            <a:r>
              <a:rPr lang="ar-EG">
                <a:latin typeface="Simplified Arabic" panose="02020603050405020304" pitchFamily="18" charset="-78"/>
                <a:cs typeface="Simplified Arabic" panose="02020603050405020304" pitchFamily="18" charset="-78"/>
              </a:rPr>
              <a:t>ويقصد بها عدم الحاجة لوجود المرسل والمتلقي في نفس الوقت، فالمتلقي بإمكانه الحصول على المحتوى في أي وقت يريده.</a:t>
            </a:r>
          </a:p>
          <a:p>
            <a:pPr marL="0" indent="0" algn="just" rtl="1">
              <a:lnSpc>
                <a:spcPct val="110000"/>
              </a:lnSpc>
              <a:spcBef>
                <a:spcPts val="110"/>
              </a:spcBef>
              <a:spcAft>
                <a:spcPts val="110"/>
              </a:spcAft>
              <a:buNone/>
            </a:pPr>
            <a:r>
              <a:rPr lang="en-US">
                <a:solidFill>
                  <a:srgbClr val="203E5F"/>
                </a:solidFill>
              </a:rPr>
              <a:t>.8</a:t>
            </a:r>
            <a:r>
              <a:rPr lang="ar-EG" b="1">
                <a:solidFill>
                  <a:srgbClr val="203E5F"/>
                </a:solidFill>
                <a:latin typeface="Simplified Arabic" panose="02020603050405020304" pitchFamily="18" charset="-78"/>
                <a:cs typeface="Simplified Arabic" panose="02020603050405020304" pitchFamily="18" charset="-78"/>
              </a:rPr>
              <a:t>الانتشار وعالمية الوصول</a:t>
            </a:r>
            <a:r>
              <a:rPr lang="ar-EG">
                <a:solidFill>
                  <a:srgbClr val="203E5F"/>
                </a:solidFill>
                <a:latin typeface="Simplified Arabic" panose="02020603050405020304" pitchFamily="18" charset="-78"/>
                <a:cs typeface="Simplified Arabic" panose="02020603050405020304" pitchFamily="18" charset="-78"/>
              </a:rPr>
              <a:t>، </a:t>
            </a:r>
            <a:r>
              <a:rPr lang="ar-EG">
                <a:latin typeface="Simplified Arabic" panose="02020603050405020304" pitchFamily="18" charset="-78"/>
                <a:cs typeface="Simplified Arabic" panose="02020603050405020304" pitchFamily="18" charset="-78"/>
              </a:rPr>
              <a:t>ويقصد بالانتشار شيوعه ووصوله إلى جميع شرائح المجتمع تقريبًا إضافة إلى عالميته وقدرته على تجاوز الحدود الجغرافية.</a:t>
            </a:r>
            <a:endParaRPr lang="en-US">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544704" y="296885"/>
            <a:ext cx="6809096" cy="108153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مميزات</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8870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90707"/>
            <a:ext cx="5172501" cy="4884143"/>
          </a:xfrm>
          <a:prstGeom prst="rect">
            <a:avLst/>
          </a:prstGeom>
        </p:spPr>
      </p:pic>
    </p:spTree>
    <p:extLst>
      <p:ext uri="{BB962C8B-B14F-4D97-AF65-F5344CB8AC3E}">
        <p14:creationId xmlns:p14="http://schemas.microsoft.com/office/powerpoint/2010/main" val="3505998392"/>
      </p:ext>
    </p:extLst>
  </p:cSld>
  <p:clrMapOvr>
    <a:masterClrMapping/>
  </p:clrMapOvr>
  <mc:AlternateContent xmlns:mc="http://schemas.openxmlformats.org/markup-compatibility/2006" xmlns:p14="http://schemas.microsoft.com/office/powerpoint/2010/main">
    <mc:Choice Requires="p14">
      <p:transition spd="slow" p14:dur="2000" advTm="146509"/>
    </mc:Choice>
    <mc:Fallback xmlns="">
      <p:transition spd="slow" advTm="1465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7" y="1310186"/>
            <a:ext cx="6578221" cy="4869076"/>
          </a:xfrm>
        </p:spPr>
        <p:txBody>
          <a:bodyPr>
            <a:normAutofit fontScale="85000" lnSpcReduction="10000"/>
          </a:bodyPr>
          <a:lstStyle/>
          <a:p>
            <a:pPr marL="0" indent="0" algn="r" rtl="1">
              <a:buNone/>
            </a:pPr>
            <a:r>
              <a:rPr lang="en-US" sz="3000" b="1">
                <a:solidFill>
                  <a:srgbClr val="203E5F"/>
                </a:solidFill>
                <a:latin typeface="Simplified Arabic" panose="02020603050405020304" pitchFamily="18" charset="-78"/>
                <a:cs typeface="Simplified Arabic" panose="02020603050405020304" pitchFamily="18" charset="-78"/>
              </a:rPr>
              <a:t>.1</a:t>
            </a:r>
            <a:r>
              <a:rPr lang="ar-EG" sz="3000" b="1">
                <a:solidFill>
                  <a:srgbClr val="203E5F"/>
                </a:solidFill>
                <a:latin typeface="Simplified Arabic" panose="02020603050405020304" pitchFamily="18" charset="-78"/>
                <a:cs typeface="Simplified Arabic" panose="02020603050405020304" pitchFamily="18" charset="-78"/>
              </a:rPr>
              <a:t>التفاعلية:</a:t>
            </a:r>
          </a:p>
          <a:p>
            <a:pPr marL="0" indent="0" algn="just" rtl="1">
              <a:lnSpc>
                <a:spcPct val="120000"/>
              </a:lnSpc>
              <a:spcBef>
                <a:spcPts val="110"/>
              </a:spcBef>
              <a:spcAft>
                <a:spcPts val="110"/>
              </a:spcAft>
              <a:buNone/>
            </a:pPr>
            <a:r>
              <a:rPr lang="ar-EG"/>
              <a:t>   </a:t>
            </a:r>
            <a:r>
              <a:rPr lang="ar-EG" b="1"/>
              <a:t>تعني قدرة وسائل الاتصال الجديدة على الاستجابة لحديث المستخدم، كما يحدث في عملية المحادثة بين شخصين</a:t>
            </a:r>
            <a:r>
              <a:rPr lang="ar-EG"/>
              <a:t>، </a:t>
            </a:r>
            <a:r>
              <a:rPr lang="ar-EG">
                <a:latin typeface="Simplified Arabic" panose="02020603050405020304" pitchFamily="18" charset="-78"/>
                <a:cs typeface="Simplified Arabic" panose="02020603050405020304" pitchFamily="18" charset="-78"/>
              </a:rPr>
              <a:t>وتطلق هذه السمة على الدرجة التي يكون فيها للمشاركين في عملية الاتصال تأثير في أدوار الآخرين و باستطاعتهم تبادلها ويطلق على ممارستهم الممارسة </a:t>
            </a:r>
            <a:r>
              <a:rPr lang="ar-EG" b="1">
                <a:latin typeface="Simplified Arabic" panose="02020603050405020304" pitchFamily="18" charset="-78"/>
                <a:cs typeface="Simplified Arabic" panose="02020603050405020304" pitchFamily="18" charset="-78"/>
              </a:rPr>
              <a:t>المتبادلة</a:t>
            </a:r>
            <a:r>
              <a:rPr lang="ar-EG">
                <a:latin typeface="Simplified Arabic" panose="02020603050405020304" pitchFamily="18" charset="-78"/>
                <a:cs typeface="Simplified Arabic" panose="02020603050405020304" pitchFamily="18" charset="-78"/>
              </a:rPr>
              <a:t> أو </a:t>
            </a:r>
            <a:r>
              <a:rPr lang="ar-EG" b="1">
                <a:latin typeface="Simplified Arabic" panose="02020603050405020304" pitchFamily="18" charset="-78"/>
                <a:cs typeface="Simplified Arabic" panose="02020603050405020304" pitchFamily="18" charset="-78"/>
              </a:rPr>
              <a:t>التفاعلية</a:t>
            </a:r>
            <a:r>
              <a:rPr lang="ar-EG">
                <a:latin typeface="Simplified Arabic" panose="02020603050405020304" pitchFamily="18" charset="-78"/>
                <a:cs typeface="Simplified Arabic" panose="02020603050405020304" pitchFamily="18" charset="-78"/>
              </a:rPr>
              <a:t> وهى تفاعلية </a:t>
            </a:r>
            <a:r>
              <a:rPr lang="ar-EG" b="1">
                <a:latin typeface="Simplified Arabic" panose="02020603050405020304" pitchFamily="18" charset="-78"/>
                <a:cs typeface="Simplified Arabic" panose="02020603050405020304" pitchFamily="18" charset="-78"/>
              </a:rPr>
              <a:t>بمعنيين هناك سلسلة من الأفعال الاتصالية التي يستطيع الفرد(أ) أن يأخذ فيها موقع الشخص(ب) ويقوم بأفعاله الاتصالية</a:t>
            </a:r>
            <a:r>
              <a:rPr lang="ar-EG">
                <a:latin typeface="Simplified Arabic" panose="02020603050405020304" pitchFamily="18" charset="-78"/>
                <a:cs typeface="Simplified Arabic" panose="02020603050405020304" pitchFamily="18" charset="-78"/>
              </a:rPr>
              <a:t>، المرسل يستقبل ويرسل في الوقت نفسه وكذلك المستقبل </a:t>
            </a:r>
            <a:r>
              <a:rPr lang="ar-EG" b="1">
                <a:latin typeface="Simplified Arabic" panose="02020603050405020304" pitchFamily="18" charset="-78"/>
                <a:cs typeface="Simplified Arabic" panose="02020603050405020304" pitchFamily="18" charset="-78"/>
              </a:rPr>
              <a:t>ويطلق على القائمين بالاتصال لفظ مشاركين بدلًا من مصادر</a:t>
            </a:r>
            <a:r>
              <a:rPr lang="ar-EG">
                <a:latin typeface="Simplified Arabic" panose="02020603050405020304" pitchFamily="18" charset="-78"/>
                <a:cs typeface="Simplified Arabic" panose="02020603050405020304" pitchFamily="18" charset="-78"/>
              </a:rPr>
              <a:t>، بذلك تدخل مصطلحات جديدة في عملية الاتصال مثل: </a:t>
            </a:r>
            <a:r>
              <a:rPr lang="ar-EG" b="1">
                <a:latin typeface="Simplified Arabic" panose="02020603050405020304" pitchFamily="18" charset="-78"/>
                <a:cs typeface="Simplified Arabic" panose="02020603050405020304" pitchFamily="18" charset="-78"/>
              </a:rPr>
              <a:t>الممارسة الثنائية، والتبادل، والتحكم، والمشاركين</a:t>
            </a:r>
            <a:r>
              <a:rPr lang="ar-EG">
                <a:latin typeface="Simplified Arabic" panose="02020603050405020304" pitchFamily="18" charset="-78"/>
                <a:cs typeface="Simplified Arabic" panose="02020603050405020304" pitchFamily="18" charset="-78"/>
              </a:rPr>
              <a:t>.</a:t>
            </a:r>
          </a:p>
        </p:txBody>
      </p:sp>
      <p:sp>
        <p:nvSpPr>
          <p:cNvPr id="5" name="Rectangle: Rounded Corners 33"/>
          <p:cNvSpPr txBox="1">
            <a:spLocks noGrp="1"/>
          </p:cNvSpPr>
          <p:nvPr>
            <p:ph type="title"/>
          </p:nvPr>
        </p:nvSpPr>
        <p:spPr>
          <a:xfrm>
            <a:off x="4490114" y="347370"/>
            <a:ext cx="5921991" cy="79493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097508" y="288672"/>
            <a:ext cx="1263555" cy="8870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25307" y="1310185"/>
            <a:ext cx="4367283" cy="4932653"/>
          </a:xfrm>
          <a:prstGeom prst="rect">
            <a:avLst/>
          </a:prstGeom>
        </p:spPr>
      </p:pic>
    </p:spTree>
    <p:extLst>
      <p:ext uri="{BB962C8B-B14F-4D97-AF65-F5344CB8AC3E}">
        <p14:creationId xmlns:p14="http://schemas.microsoft.com/office/powerpoint/2010/main" val="4236618427"/>
      </p:ext>
    </p:extLst>
  </p:cSld>
  <p:clrMapOvr>
    <a:masterClrMapping/>
  </p:clrMapOvr>
  <mc:AlternateContent xmlns:mc="http://schemas.openxmlformats.org/markup-compatibility/2006" xmlns:p14="http://schemas.microsoft.com/office/powerpoint/2010/main">
    <mc:Choice Requires="p14">
      <p:transition spd="slow" p14:dur="2000" advTm="176405"/>
    </mc:Choice>
    <mc:Fallback xmlns="">
      <p:transition spd="slow" advTm="17640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64275" y="1676918"/>
            <a:ext cx="4148920" cy="4476804"/>
          </a:xfrm>
        </p:spPr>
      </p:pic>
      <p:sp>
        <p:nvSpPr>
          <p:cNvPr id="4" name="عنصر نائب للمحتوى 3"/>
          <p:cNvSpPr>
            <a:spLocks noGrp="1"/>
          </p:cNvSpPr>
          <p:nvPr>
            <p:ph sz="half" idx="2"/>
          </p:nvPr>
        </p:nvSpPr>
        <p:spPr>
          <a:xfrm>
            <a:off x="5609230" y="1825625"/>
            <a:ext cx="5744570" cy="4179390"/>
          </a:xfrm>
        </p:spPr>
        <p:txBody>
          <a:bodyPr/>
          <a:lstStyle/>
          <a:p>
            <a:pPr marL="0" indent="0" algn="r" rtl="1">
              <a:lnSpc>
                <a:spcPct val="110000"/>
              </a:lnSpc>
              <a:spcBef>
                <a:spcPts val="110"/>
              </a:spcBef>
              <a:spcAft>
                <a:spcPts val="110"/>
              </a:spcAft>
              <a:buNone/>
            </a:pPr>
            <a:r>
              <a:rPr lang="en-US" b="1">
                <a:solidFill>
                  <a:srgbClr val="203E5F"/>
                </a:solidFill>
                <a:latin typeface="Simplified Arabic" panose="02020603050405020304" pitchFamily="18" charset="-78"/>
                <a:cs typeface="Simplified Arabic" panose="02020603050405020304" pitchFamily="18" charset="-78"/>
              </a:rPr>
              <a:t> .2</a:t>
            </a:r>
            <a:r>
              <a:rPr lang="ar-EG" b="1">
                <a:solidFill>
                  <a:srgbClr val="203E5F"/>
                </a:solidFill>
                <a:latin typeface="Simplified Arabic" panose="02020603050405020304" pitchFamily="18" charset="-78"/>
                <a:cs typeface="Simplified Arabic" panose="02020603050405020304" pitchFamily="18" charset="-78"/>
              </a:rPr>
              <a:t>تفتيت الاتصال:</a:t>
            </a:r>
            <a:endParaRPr lang="en-US"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وتعني أن الرسالة الاتصالية من الممكن أن تتوجه إلى فرد واحد أو إلى جماعة معينة وليس إلى جماهير ضخمة كما كان في الماضي، وتعني أيضًا درجة التحكم في نظام الاتصال بحيث تصل الرسالة مباشرة من المنتج رسالة إلى ‏مستهلكها.</a:t>
            </a:r>
            <a:endParaRPr lang="en-US">
              <a:latin typeface="Simplified Arabic" panose="02020603050405020304" pitchFamily="18" charset="-78"/>
              <a:cs typeface="Simplified Arabic" panose="02020603050405020304" pitchFamily="18" charset="-78"/>
            </a:endParaRPr>
          </a:p>
          <a:p>
            <a:pPr algn="just"/>
            <a:endParaRPr lang="ar-EG"/>
          </a:p>
        </p:txBody>
      </p:sp>
      <p:sp>
        <p:nvSpPr>
          <p:cNvPr id="5" name="Rectangle: Rounded Corners 33"/>
          <p:cNvSpPr txBox="1">
            <a:spLocks noGrp="1"/>
          </p:cNvSpPr>
          <p:nvPr>
            <p:ph type="title"/>
          </p:nvPr>
        </p:nvSpPr>
        <p:spPr>
          <a:xfrm>
            <a:off x="4626591" y="365125"/>
            <a:ext cx="6687403" cy="101329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8870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4267792572"/>
      </p:ext>
    </p:extLst>
  </p:cSld>
  <p:clrMapOvr>
    <a:masterClrMapping/>
  </p:clrMapOvr>
  <mc:AlternateContent xmlns:mc="http://schemas.openxmlformats.org/markup-compatibility/2006" xmlns:p14="http://schemas.microsoft.com/office/powerpoint/2010/main">
    <mc:Choice Requires="p14">
      <p:transition spd="slow" p14:dur="2000" advTm="105386"/>
    </mc:Choice>
    <mc:Fallback xmlns="">
      <p:transition spd="slow" advTm="1053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14149" y="1825625"/>
            <a:ext cx="4449169" cy="4035751"/>
          </a:xfrm>
        </p:spPr>
      </p:pic>
      <p:sp>
        <p:nvSpPr>
          <p:cNvPr id="4" name="عنصر نائب للمحتوى 3"/>
          <p:cNvSpPr>
            <a:spLocks noGrp="1"/>
          </p:cNvSpPr>
          <p:nvPr>
            <p:ph sz="half" idx="2"/>
          </p:nvPr>
        </p:nvSpPr>
        <p:spPr>
          <a:xfrm>
            <a:off x="5363570" y="1825625"/>
            <a:ext cx="5990230" cy="3933730"/>
          </a:xfrm>
        </p:spPr>
        <p:txBody>
          <a:bodyPr/>
          <a:lstStyle/>
          <a:p>
            <a:pPr marL="0" indent="0" algn="r" rtl="1">
              <a:lnSpc>
                <a:spcPct val="110000"/>
              </a:lnSpc>
              <a:spcBef>
                <a:spcPts val="110"/>
              </a:spcBef>
              <a:spcAft>
                <a:spcPts val="110"/>
              </a:spcAft>
              <a:buNone/>
            </a:pPr>
            <a:r>
              <a:rPr lang="en-US"/>
              <a:t>.</a:t>
            </a:r>
            <a:r>
              <a:rPr lang="en-US" b="1">
                <a:solidFill>
                  <a:srgbClr val="203E5F"/>
                </a:solidFill>
                <a:latin typeface="Simplified Arabic" panose="02020603050405020304" pitchFamily="18" charset="-78"/>
                <a:cs typeface="Simplified Arabic" panose="02020603050405020304" pitchFamily="18" charset="-78"/>
              </a:rPr>
              <a:t>3</a:t>
            </a:r>
            <a:r>
              <a:rPr lang="en-US">
                <a:solidFill>
                  <a:srgbClr val="203E5F"/>
                </a:solidFill>
              </a:rPr>
              <a:t> </a:t>
            </a:r>
            <a:r>
              <a:rPr lang="ar-EG" b="1">
                <a:solidFill>
                  <a:srgbClr val="203E5F"/>
                </a:solidFill>
                <a:latin typeface="Simplified Arabic" panose="02020603050405020304" pitchFamily="18" charset="-78"/>
                <a:cs typeface="Simplified Arabic" panose="02020603050405020304" pitchFamily="18" charset="-78"/>
              </a:rPr>
              <a:t>اللاتزامنية:</a:t>
            </a:r>
          </a:p>
          <a:p>
            <a:pPr marL="0" indent="0" algn="just" rtl="1">
              <a:lnSpc>
                <a:spcPct val="110000"/>
              </a:lnSpc>
              <a:spcBef>
                <a:spcPts val="110"/>
              </a:spcBef>
              <a:spcAft>
                <a:spcPts val="110"/>
              </a:spcAft>
              <a:buNone/>
            </a:pPr>
            <a:r>
              <a:rPr lang="ar-EG"/>
              <a:t>    </a:t>
            </a:r>
            <a:r>
              <a:rPr lang="ar-EG">
                <a:latin typeface="Simplified Arabic" panose="02020603050405020304" pitchFamily="18" charset="-78"/>
                <a:cs typeface="Simplified Arabic" panose="02020603050405020304" pitchFamily="18" charset="-78"/>
              </a:rPr>
              <a:t>وتعني إمكانية إرسال الرسائل واستقبالها في وقت مناسب للفرد المستخدم ولا تتطلب من المشاركين كلهم أن يستخدم النظام في الوقت نفسه، فمثلا: في نظام البريد الإلكتروني ترسل رسالة مباشرة من منتج الرسالة إلى مستقبلها في أي وقت دون الحاجة لوجود المستقبل للرسالة.</a:t>
            </a:r>
            <a:endParaRPr lang="en-US">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527342" y="296887"/>
            <a:ext cx="5826457" cy="105424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8870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1210128557"/>
      </p:ext>
    </p:extLst>
  </p:cSld>
  <p:clrMapOvr>
    <a:masterClrMapping/>
  </p:clrMapOvr>
  <mc:AlternateContent xmlns:mc="http://schemas.openxmlformats.org/markup-compatibility/2006" xmlns:p14="http://schemas.microsoft.com/office/powerpoint/2010/main">
    <mc:Choice Requires="p14">
      <p:transition spd="slow" p14:dur="2000" advTm="106244"/>
    </mc:Choice>
    <mc:Fallback xmlns="">
      <p:transition spd="slow" advTm="10624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364" y="1460310"/>
            <a:ext cx="4967785" cy="5022715"/>
          </a:xfrm>
        </p:spPr>
      </p:pic>
      <p:sp>
        <p:nvSpPr>
          <p:cNvPr id="4" name="عنصر نائب للمحتوى 3"/>
          <p:cNvSpPr>
            <a:spLocks noGrp="1"/>
          </p:cNvSpPr>
          <p:nvPr>
            <p:ph sz="half" idx="2"/>
          </p:nvPr>
        </p:nvSpPr>
        <p:spPr>
          <a:xfrm>
            <a:off x="5363570" y="1825625"/>
            <a:ext cx="5990230" cy="3974674"/>
          </a:xfrm>
        </p:spPr>
        <p:txBody>
          <a:bodyPr/>
          <a:lstStyle/>
          <a:p>
            <a:pPr marL="0" indent="0" algn="just" rtl="1">
              <a:lnSpc>
                <a:spcPct val="110000"/>
              </a:lnSpc>
              <a:spcBef>
                <a:spcPts val="110"/>
              </a:spcBef>
              <a:spcAft>
                <a:spcPts val="110"/>
              </a:spcAft>
              <a:buNone/>
            </a:pPr>
            <a:r>
              <a:rPr lang="en-US" b="1">
                <a:solidFill>
                  <a:srgbClr val="203E5F"/>
                </a:solidFill>
                <a:latin typeface="Simplified Arabic" panose="02020603050405020304" pitchFamily="18" charset="-78"/>
                <a:cs typeface="Simplified Arabic" panose="02020603050405020304" pitchFamily="18" charset="-78"/>
              </a:rPr>
              <a:t> .4</a:t>
            </a:r>
            <a:r>
              <a:rPr lang="ar-EG" b="1">
                <a:solidFill>
                  <a:srgbClr val="203E5F"/>
                </a:solidFill>
                <a:latin typeface="Simplified Arabic" panose="02020603050405020304" pitchFamily="18" charset="-78"/>
                <a:cs typeface="Simplified Arabic" panose="02020603050405020304" pitchFamily="18" charset="-78"/>
              </a:rPr>
              <a:t>قابلية التحرك أو الحركية:</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تتجه وسائل الاتصال الجديدة إلى صغر الحجم مع إمكانية الاستفادة منها في الاتصال من أي مكان إلى آخر في أثناء تحرك مستخدميها، ومثال هذا </a:t>
            </a:r>
            <a:r>
              <a:rPr lang="ar-EG" b="1">
                <a:latin typeface="Simplified Arabic" panose="02020603050405020304" pitchFamily="18" charset="-78"/>
                <a:cs typeface="Simplified Arabic" panose="02020603050405020304" pitchFamily="18" charset="-78"/>
              </a:rPr>
              <a:t>أجهزة التلفاز ذات الشاشة الصغيرة التي يمكن استخدامها في السيارة مثلا أو في الطائرة</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algn="r" rtl="1"/>
            <a:endParaRPr lang="ar-EG" b="1">
              <a:solidFill>
                <a:srgbClr val="203E5F"/>
              </a:solidFill>
            </a:endParaRPr>
          </a:p>
          <a:p>
            <a:pPr marL="0" indent="0" algn="r" rtl="1">
              <a:buNone/>
            </a:pPr>
            <a:endParaRPr lang="en-US" b="1">
              <a:solidFill>
                <a:srgbClr val="203E5F"/>
              </a:solidFill>
            </a:endParaRPr>
          </a:p>
        </p:txBody>
      </p:sp>
      <p:sp>
        <p:nvSpPr>
          <p:cNvPr id="5" name="Rectangle: Rounded Corners 33"/>
          <p:cNvSpPr txBox="1">
            <a:spLocks noGrp="1"/>
          </p:cNvSpPr>
          <p:nvPr>
            <p:ph type="title"/>
          </p:nvPr>
        </p:nvSpPr>
        <p:spPr>
          <a:xfrm>
            <a:off x="5513696" y="365125"/>
            <a:ext cx="5840104" cy="109518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365125"/>
            <a:ext cx="1263555" cy="8870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1398490160"/>
      </p:ext>
    </p:extLst>
  </p:cSld>
  <p:clrMapOvr>
    <a:masterClrMapping/>
  </p:clrMapOvr>
  <mc:AlternateContent xmlns:mc="http://schemas.openxmlformats.org/markup-compatibility/2006" xmlns:p14="http://schemas.microsoft.com/office/powerpoint/2010/main">
    <mc:Choice Requires="p14">
      <p:transition spd="slow" p14:dur="2000" advTm="136239"/>
    </mc:Choice>
    <mc:Fallback xmlns="">
      <p:transition spd="slow" advTm="13623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0377" y="1735091"/>
            <a:ext cx="4763068" cy="4547879"/>
          </a:xfrm>
        </p:spPr>
      </p:pic>
      <p:sp>
        <p:nvSpPr>
          <p:cNvPr id="4" name="عنصر نائب للمحتوى 3"/>
          <p:cNvSpPr>
            <a:spLocks noGrp="1"/>
          </p:cNvSpPr>
          <p:nvPr>
            <p:ph sz="half" idx="2"/>
          </p:nvPr>
        </p:nvSpPr>
        <p:spPr>
          <a:xfrm>
            <a:off x="5568287" y="1735091"/>
            <a:ext cx="5785513" cy="4124799"/>
          </a:xfrm>
        </p:spPr>
        <p:txBody>
          <a:bodyPr/>
          <a:lstStyle/>
          <a:p>
            <a:pPr marL="0" indent="0" algn="r" rtl="1">
              <a:lnSpc>
                <a:spcPct val="110000"/>
              </a:lnSpc>
              <a:spcBef>
                <a:spcPts val="110"/>
              </a:spcBef>
              <a:spcAft>
                <a:spcPts val="110"/>
              </a:spcAft>
              <a:buNone/>
            </a:pPr>
            <a:r>
              <a:rPr lang="en-US" b="1">
                <a:solidFill>
                  <a:srgbClr val="203E5F"/>
                </a:solidFill>
                <a:latin typeface="Simplified Arabic" panose="02020603050405020304" pitchFamily="18" charset="-78"/>
                <a:cs typeface="Simplified Arabic" panose="02020603050405020304" pitchFamily="18" charset="-78"/>
              </a:rPr>
              <a:t>.5</a:t>
            </a:r>
            <a:r>
              <a:rPr lang="ar-EG" b="1">
                <a:solidFill>
                  <a:srgbClr val="203E5F"/>
                </a:solidFill>
                <a:latin typeface="Simplified Arabic" panose="02020603050405020304" pitchFamily="18" charset="-78"/>
                <a:cs typeface="Simplified Arabic" panose="02020603050405020304" pitchFamily="18" charset="-78"/>
              </a:rPr>
              <a:t> قابلية التحويل:</a:t>
            </a:r>
          </a:p>
          <a:p>
            <a:pPr marL="0" indent="0" algn="r" rtl="1">
              <a:lnSpc>
                <a:spcPct val="110000"/>
              </a:lnSpc>
              <a:spcBef>
                <a:spcPts val="110"/>
              </a:spcBef>
              <a:spcAft>
                <a:spcPts val="110"/>
              </a:spcAft>
              <a:buNone/>
            </a:pPr>
            <a:r>
              <a:rPr lang="ar-EG"/>
              <a:t>‏ وهى قدرة وسائل الاتصال على نقل المعلومات من وسيط إلى آخر كالتقنيات التي يمكنها تحويل الرسالة المسموعة إلى رسالة مكتوبة والعكس.</a:t>
            </a:r>
            <a:endParaRPr lang="en-US"/>
          </a:p>
          <a:p>
            <a:pPr marL="0" indent="0" algn="r"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926842" y="365125"/>
            <a:ext cx="6426958" cy="119071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8870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1790163021"/>
      </p:ext>
    </p:extLst>
  </p:cSld>
  <p:clrMapOvr>
    <a:masterClrMapping/>
  </p:clrMapOvr>
  <mc:AlternateContent xmlns:mc="http://schemas.openxmlformats.org/markup-compatibility/2006" xmlns:p14="http://schemas.microsoft.com/office/powerpoint/2010/main">
    <mc:Choice Requires="p14">
      <p:transition spd="slow" p14:dur="2000" advTm="80146"/>
    </mc:Choice>
    <mc:Fallback xmlns="">
      <p:transition spd="slow" advTm="8014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73206" y="1665027"/>
            <a:ext cx="4940490" cy="4667534"/>
          </a:xfrm>
        </p:spPr>
      </p:pic>
      <p:sp>
        <p:nvSpPr>
          <p:cNvPr id="4" name="عنصر نائب للمحتوى 3"/>
          <p:cNvSpPr>
            <a:spLocks noGrp="1"/>
          </p:cNvSpPr>
          <p:nvPr>
            <p:ph sz="half" idx="2"/>
          </p:nvPr>
        </p:nvSpPr>
        <p:spPr>
          <a:xfrm>
            <a:off x="5868537" y="1825625"/>
            <a:ext cx="5485263" cy="4083856"/>
          </a:xfrm>
        </p:spPr>
        <p:txBody>
          <a:bodyPr/>
          <a:lstStyle/>
          <a:p>
            <a:pPr marL="0" indent="0" algn="r" rtl="1">
              <a:lnSpc>
                <a:spcPct val="110000"/>
              </a:lnSpc>
              <a:spcBef>
                <a:spcPts val="110"/>
              </a:spcBef>
              <a:spcAft>
                <a:spcPts val="110"/>
              </a:spcAft>
              <a:buNone/>
            </a:pPr>
            <a:r>
              <a:rPr lang="en-US" b="1">
                <a:latin typeface="Simplified Arabic" panose="02020603050405020304" pitchFamily="18" charset="-78"/>
                <a:cs typeface="Simplified Arabic" panose="02020603050405020304" pitchFamily="18" charset="-78"/>
              </a:rPr>
              <a:t> .</a:t>
            </a:r>
            <a:r>
              <a:rPr lang="en-US" b="1">
                <a:solidFill>
                  <a:srgbClr val="203E5F"/>
                </a:solidFill>
                <a:latin typeface="Simplified Arabic" panose="02020603050405020304" pitchFamily="18" charset="-78"/>
                <a:cs typeface="Simplified Arabic" panose="02020603050405020304" pitchFamily="18" charset="-78"/>
              </a:rPr>
              <a:t>6</a:t>
            </a:r>
            <a:r>
              <a:rPr lang="ar-EG" b="1">
                <a:solidFill>
                  <a:srgbClr val="203E5F"/>
                </a:solidFill>
                <a:latin typeface="Simplified Arabic" panose="02020603050405020304" pitchFamily="18" charset="-78"/>
                <a:cs typeface="Simplified Arabic" panose="02020603050405020304" pitchFamily="18" charset="-78"/>
              </a:rPr>
              <a:t>قابلية التوصيل:</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    وتعني إمكانية توصيل الأجهزة الاتصالية بأنواع كثيرة من أجهزة أخرى بغض النظر عن الشركة الصانعة لها أو البلد الذي تم فيه الصنع، ومثال: على ذلك توصيل جهاز التلفاز بجهاز الفيديو</a:t>
            </a:r>
            <a:r>
              <a:rPr lang="en-US">
                <a:latin typeface="Simplified Arabic" panose="02020603050405020304" pitchFamily="18" charset="-78"/>
                <a:cs typeface="Simplified Arabic" panose="02020603050405020304" pitchFamily="18" charset="-78"/>
              </a:rPr>
              <a:t>DVD</a:t>
            </a:r>
            <a:endParaRPr lang="ar-EG">
              <a:latin typeface="Simplified Arabic" panose="02020603050405020304" pitchFamily="18" charset="-78"/>
              <a:cs typeface="Simplified Arabic" panose="02020603050405020304" pitchFamily="18" charset="-78"/>
            </a:endParaRPr>
          </a:p>
          <a:p>
            <a:pPr marL="0" indent="0" algn="r">
              <a:buNone/>
            </a:pPr>
            <a:r>
              <a:rPr lang="en-US"/>
              <a:t> </a:t>
            </a:r>
            <a:endParaRPr lang="ar-EG"/>
          </a:p>
        </p:txBody>
      </p:sp>
      <p:sp>
        <p:nvSpPr>
          <p:cNvPr id="5" name="Rectangle: Rounded Corners 33"/>
          <p:cNvSpPr txBox="1">
            <a:spLocks noGrp="1"/>
          </p:cNvSpPr>
          <p:nvPr>
            <p:ph type="title"/>
          </p:nvPr>
        </p:nvSpPr>
        <p:spPr>
          <a:xfrm>
            <a:off x="5090614" y="365125"/>
            <a:ext cx="6263185" cy="112248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8870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1610905990"/>
      </p:ext>
    </p:extLst>
  </p:cSld>
  <p:clrMapOvr>
    <a:masterClrMapping/>
  </p:clrMapOvr>
  <mc:AlternateContent xmlns:mc="http://schemas.openxmlformats.org/markup-compatibility/2006" xmlns:p14="http://schemas.microsoft.com/office/powerpoint/2010/main">
    <mc:Choice Requires="p14">
      <p:transition spd="slow" p14:dur="2000" advTm="86795"/>
    </mc:Choice>
    <mc:Fallback xmlns="">
      <p:transition spd="slow" advTm="867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22878" y="1825625"/>
            <a:ext cx="5730922" cy="4206685"/>
          </a:xfrm>
        </p:spPr>
        <p:txBody>
          <a:bodyPr/>
          <a:lstStyle/>
          <a:p>
            <a:pPr marL="0" indent="0" algn="r" rtl="1">
              <a:lnSpc>
                <a:spcPct val="110000"/>
              </a:lnSpc>
              <a:spcBef>
                <a:spcPts val="110"/>
              </a:spcBef>
              <a:spcAft>
                <a:spcPts val="110"/>
              </a:spcAft>
              <a:buNone/>
            </a:pPr>
            <a:r>
              <a:rPr lang="en-US" b="1">
                <a:solidFill>
                  <a:srgbClr val="203E5F"/>
                </a:solidFill>
                <a:latin typeface="Simplified Arabic" panose="02020603050405020304" pitchFamily="18" charset="-78"/>
                <a:cs typeface="Simplified Arabic" panose="02020603050405020304" pitchFamily="18" charset="-78"/>
              </a:rPr>
              <a:t>.7</a:t>
            </a:r>
            <a:r>
              <a:rPr lang="ar-EG" b="1">
                <a:solidFill>
                  <a:srgbClr val="203E5F"/>
                </a:solidFill>
                <a:latin typeface="Simplified Arabic" panose="02020603050405020304" pitchFamily="18" charset="-78"/>
                <a:cs typeface="Simplified Arabic" panose="02020603050405020304" pitchFamily="18" charset="-78"/>
              </a:rPr>
              <a:t>الشيوع أو الانتشار:</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   ويعني به الانتشار المنهجي لنظام وسائل الاتصال حول العالم ‏وفي داخل كل طبقة من طبقات المجتمع، وكل وسيلة تظهر تبدو في البداية على أنها ترف، ثم تتحول إلى ضرورة، </a:t>
            </a:r>
            <a:r>
              <a:rPr lang="ar-EG" b="1">
                <a:latin typeface="Simplified Arabic" panose="02020603050405020304" pitchFamily="18" charset="-78"/>
                <a:cs typeface="Simplified Arabic" panose="02020603050405020304" pitchFamily="18" charset="-78"/>
              </a:rPr>
              <a:t>ونلاحظ ذلك في جهاز الفيديو وبعده التلفاز عالي الوضوح والتلفاز الرقمي والتلفاز ذو الشاشة البلازمية، ‏والسينما المنزلية.</a:t>
            </a:r>
            <a:endParaRPr lang="en-US"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773002" y="365126"/>
            <a:ext cx="5580797" cy="108153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descr="D:\جامعة ميدأوشن\محاضرات مادة الإعلام والمجتمع word\images (1).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18364" y="1825625"/>
            <a:ext cx="5295332" cy="4257290"/>
          </a:xfrm>
          <a:prstGeom prst="rect">
            <a:avLst/>
          </a:prstGeom>
          <a:noFill/>
          <a:ln>
            <a:noFill/>
          </a:ln>
        </p:spPr>
      </p:pic>
    </p:spTree>
    <p:extLst>
      <p:ext uri="{BB962C8B-B14F-4D97-AF65-F5344CB8AC3E}">
        <p14:creationId xmlns:p14="http://schemas.microsoft.com/office/powerpoint/2010/main" val="410504272"/>
      </p:ext>
    </p:extLst>
  </p:cSld>
  <p:clrMapOvr>
    <a:masterClrMapping/>
  </p:clrMapOvr>
  <mc:AlternateContent xmlns:mc="http://schemas.openxmlformats.org/markup-compatibility/2006" xmlns:p14="http://schemas.microsoft.com/office/powerpoint/2010/main">
    <mc:Choice Requires="p14">
      <p:transition spd="slow" p14:dur="2000" advTm="152964"/>
    </mc:Choice>
    <mc:Fallback xmlns="">
      <p:transition spd="slow" advTm="1529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90364" y="1825625"/>
            <a:ext cx="6563436" cy="4206685"/>
          </a:xfrm>
        </p:spPr>
        <p:txBody>
          <a:bodyPr/>
          <a:lstStyle/>
          <a:p>
            <a:pPr marL="0" indent="0" algn="r" rtl="1">
              <a:lnSpc>
                <a:spcPct val="110000"/>
              </a:lnSpc>
              <a:spcBef>
                <a:spcPts val="110"/>
              </a:spcBef>
              <a:spcAft>
                <a:spcPts val="110"/>
              </a:spcAft>
              <a:buNone/>
            </a:pPr>
            <a:r>
              <a:rPr lang="en-US" b="1">
                <a:solidFill>
                  <a:srgbClr val="203E5F"/>
                </a:solidFill>
                <a:latin typeface="Simplified Arabic" panose="02020603050405020304" pitchFamily="18" charset="-78"/>
                <a:cs typeface="Simplified Arabic" panose="02020603050405020304" pitchFamily="18" charset="-78"/>
              </a:rPr>
              <a:t>.8</a:t>
            </a:r>
            <a:r>
              <a:rPr lang="ar-EG" b="1">
                <a:solidFill>
                  <a:srgbClr val="203E5F"/>
                </a:solidFill>
                <a:latin typeface="Simplified Arabic" panose="02020603050405020304" pitchFamily="18" charset="-78"/>
                <a:cs typeface="Simplified Arabic" panose="02020603050405020304" pitchFamily="18" charset="-78"/>
              </a:rPr>
              <a:t>الكونية:</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البيئة الأساسية الجديدة لوسائل الاتصال هى بيئة عالمية دولية، حتى تستطيع المعلومات أن تتبع المسارات المعقدة، تعقد المسالك التي يتدفق عليها رأس المال إلكترونيا عبر الحدود الدولية  من أقصى مكان في الأرض إلى أدناه ‏في أجزاء على الألف من الثانية، إلى جانب تتبع مسار الأحداث الدولية في أي مكان في العالم.</a:t>
            </a:r>
            <a:endParaRPr lang="en-US">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773002" y="365126"/>
            <a:ext cx="5580797" cy="108153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خصائص</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descr="D:\جامعة ميدأوشن\محاضرات مادة الإعلام والمجتمع word\network-3569734_128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04967" y="1596789"/>
            <a:ext cx="4176215" cy="4486126"/>
          </a:xfrm>
          <a:prstGeom prst="rect">
            <a:avLst/>
          </a:prstGeom>
          <a:noFill/>
          <a:ln>
            <a:noFill/>
          </a:ln>
        </p:spPr>
      </p:pic>
    </p:spTree>
    <p:extLst>
      <p:ext uri="{BB962C8B-B14F-4D97-AF65-F5344CB8AC3E}">
        <p14:creationId xmlns:p14="http://schemas.microsoft.com/office/powerpoint/2010/main" val="3905883792"/>
      </p:ext>
    </p:extLst>
  </p:cSld>
  <p:clrMapOvr>
    <a:masterClrMapping/>
  </p:clrMapOvr>
  <mc:AlternateContent xmlns:mc="http://schemas.openxmlformats.org/markup-compatibility/2006" xmlns:p14="http://schemas.microsoft.com/office/powerpoint/2010/main">
    <mc:Choice Requires="p14">
      <p:transition spd="slow" p14:dur="2000" advTm="70975"/>
    </mc:Choice>
    <mc:Fallback xmlns="">
      <p:transition spd="slow" advTm="709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6" y="1825625"/>
            <a:ext cx="6399663" cy="4351338"/>
          </a:xfrm>
        </p:spPr>
        <p:txBody>
          <a:bodyPr>
            <a:normAutofit fontScale="85000" lnSpcReduction="10000"/>
          </a:bodyPr>
          <a:lstStyle/>
          <a:p>
            <a:pPr marL="0" indent="0" algn="just" rtl="1">
              <a:lnSpc>
                <a:spcPct val="120000"/>
              </a:lnSpc>
              <a:spcBef>
                <a:spcPts val="110"/>
              </a:spcBef>
              <a:spcAft>
                <a:spcPts val="110"/>
              </a:spcAft>
              <a:buNone/>
            </a:pPr>
            <a:r>
              <a:rPr lang="ar-EG" b="1">
                <a:solidFill>
                  <a:srgbClr val="203E5F"/>
                </a:solidFill>
                <a:latin typeface="Simplified Arabic" panose="02020603050405020304" pitchFamily="18" charset="-78"/>
                <a:cs typeface="Simplified Arabic" panose="02020603050405020304" pitchFamily="18" charset="-78"/>
              </a:rPr>
              <a:t>لقد أدى تطور الحاجات الاجتماعية والسياسية والاقتصادية للمجتمعات المختلفة لوظائف للإعلام الرقمي المعاصر منها: </a:t>
            </a:r>
          </a:p>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a:t>
            </a:r>
            <a:r>
              <a:rPr lang="en-US" b="1">
                <a:latin typeface="Simplified Arabic" panose="02020603050405020304" pitchFamily="18" charset="-78"/>
                <a:cs typeface="Simplified Arabic" panose="02020603050405020304" pitchFamily="18" charset="-78"/>
              </a:rPr>
              <a:t>1</a:t>
            </a:r>
            <a:r>
              <a:rPr lang="ar-EG">
                <a:latin typeface="Simplified Arabic" panose="02020603050405020304" pitchFamily="18" charset="-78"/>
                <a:cs typeface="Simplified Arabic" panose="02020603050405020304" pitchFamily="18" charset="-78"/>
              </a:rPr>
              <a:t> تجاوز قيود العزلة التي يفرضها الاتصال الرقمي؛ حيث يتعامل الفرد لساعات طويلة مع الحاسب الشخصي بعيدًا عن الاتصال بالآخرين في الواقع الحقيقي، وتجاوز قيود العزلة هذه يتم عن طريق الاتصال بالآخرين </a:t>
            </a:r>
            <a:r>
              <a:rPr lang="ar-EG" b="1">
                <a:latin typeface="Simplified Arabic" panose="02020603050405020304" pitchFamily="18" charset="-78"/>
                <a:cs typeface="Simplified Arabic" panose="02020603050405020304" pitchFamily="18" charset="-78"/>
              </a:rPr>
              <a:t>من خلال برامج الحاسوب أو الشبكات في إطار واقع وهمي أو افتراضي يرسم أطراف الاتصال؛ حيث لا يتم الاتصال وجهًا لوجه، ‏ولكن من خلال المحادثات والحوارات والبريد الإلكتروني </a:t>
            </a:r>
            <a:r>
              <a:rPr lang="ar-EG">
                <a:latin typeface="Simplified Arabic" panose="02020603050405020304" pitchFamily="18" charset="-78"/>
                <a:cs typeface="Simplified Arabic" panose="02020603050405020304" pitchFamily="18" charset="-78"/>
              </a:rPr>
              <a:t>ومع الآخرين يعرف بعضهم البعض ولا تجمعهم سمات خاصة سوى ما يفرضه هذا الواقع و حاجاته.</a:t>
            </a:r>
            <a:endParaRPr lang="en-US">
              <a:latin typeface="Simplified Arabic" panose="02020603050405020304" pitchFamily="18" charset="-78"/>
              <a:cs typeface="Simplified Arabic" panose="02020603050405020304" pitchFamily="18" charset="-78"/>
            </a:endParaRPr>
          </a:p>
          <a:p>
            <a:pPr marL="0" indent="0" algn="just" rtl="1">
              <a:buNone/>
            </a:pPr>
            <a:endParaRPr lang="ar-EG" b="1">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4476466" y="365125"/>
            <a:ext cx="6877333" cy="10815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وظائف</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50376" y="1804476"/>
            <a:ext cx="4380931" cy="4351338"/>
          </a:xfrm>
          <a:prstGeom prst="rect">
            <a:avLst/>
          </a:prstGeom>
        </p:spPr>
      </p:pic>
    </p:spTree>
    <p:extLst>
      <p:ext uri="{BB962C8B-B14F-4D97-AF65-F5344CB8AC3E}">
        <p14:creationId xmlns:p14="http://schemas.microsoft.com/office/powerpoint/2010/main" val="3544452616"/>
      </p:ext>
    </p:extLst>
  </p:cSld>
  <p:clrMapOvr>
    <a:masterClrMapping/>
  </p:clrMapOvr>
  <mc:AlternateContent xmlns:mc="http://schemas.openxmlformats.org/markup-compatibility/2006" xmlns:p14="http://schemas.microsoft.com/office/powerpoint/2010/main">
    <mc:Choice Requires="p14">
      <p:transition spd="slow" p14:dur="2000" advTm="165707"/>
    </mc:Choice>
    <mc:Fallback xmlns="">
      <p:transition spd="slow" advTm="16570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13898" y="1588951"/>
            <a:ext cx="4203511" cy="4694019"/>
          </a:xfrm>
        </p:spPr>
      </p:pic>
      <p:sp>
        <p:nvSpPr>
          <p:cNvPr id="4" name="عنصر نائب للمحتوى 3"/>
          <p:cNvSpPr>
            <a:spLocks noGrp="1"/>
          </p:cNvSpPr>
          <p:nvPr>
            <p:ph sz="half" idx="2"/>
          </p:nvPr>
        </p:nvSpPr>
        <p:spPr>
          <a:xfrm>
            <a:off x="4640239" y="1825625"/>
            <a:ext cx="6713561" cy="4097503"/>
          </a:xfrm>
        </p:spPr>
        <p:txBody>
          <a:bodyPr>
            <a:normAutofit/>
          </a:bodyPr>
          <a:lstStyle/>
          <a:p>
            <a:pPr marL="0" indent="0" algn="just"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 .2</a:t>
            </a:r>
            <a:r>
              <a:rPr lang="ar-EG">
                <a:latin typeface="Simplified Arabic" panose="02020603050405020304" pitchFamily="18" charset="-78"/>
                <a:cs typeface="Simplified Arabic" panose="02020603050405020304" pitchFamily="18" charset="-78"/>
              </a:rPr>
              <a:t>القدرة على القيام بالتعبئة </a:t>
            </a:r>
            <a:r>
              <a:rPr lang="ar-EG" b="1">
                <a:latin typeface="Simplified Arabic" panose="02020603050405020304" pitchFamily="18" charset="-78"/>
                <a:cs typeface="Simplified Arabic" panose="02020603050405020304" pitchFamily="18" charset="-78"/>
              </a:rPr>
              <a:t>لتأييد الأفكار التي تنادي بها ومناهضة غيرها من الأفكار بحيث يمكن أن تسهم في تكوين رأي عام إقليمي أو عالمي نحو المواقف والقضايا والأفراد في وقت معين</a:t>
            </a:r>
            <a:r>
              <a:rPr lang="ar-EG">
                <a:latin typeface="Simplified Arabic" panose="02020603050405020304" pitchFamily="18" charset="-78"/>
                <a:cs typeface="Simplified Arabic" panose="02020603050405020304" pitchFamily="18" charset="-78"/>
              </a:rPr>
              <a:t>، وذلك عن طريق المواقع الإعلامية المنتشرة على شبكة الإنترنت، مما يجعلنا نطلق على هذه المواقع " </a:t>
            </a:r>
            <a:r>
              <a:rPr lang="ar-EG" b="1">
                <a:latin typeface="Simplified Arabic" panose="02020603050405020304" pitchFamily="18" charset="-78"/>
                <a:cs typeface="Simplified Arabic" panose="02020603050405020304" pitchFamily="18" charset="-78"/>
              </a:rPr>
              <a:t>المواقع الرقمية التعبوية </a:t>
            </a:r>
            <a:r>
              <a:rPr lang="ar-EG">
                <a:latin typeface="Simplified Arabic" panose="02020603050405020304" pitchFamily="18" charset="-78"/>
                <a:cs typeface="Simplified Arabic" panose="02020603050405020304" pitchFamily="18" charset="-78"/>
              </a:rPr>
              <a:t>" التي تعمل بمعزل عن كل النظم والأشكال التنظيمية المتاحة في المجتمعات، </a:t>
            </a:r>
            <a:r>
              <a:rPr lang="ar-EG" b="1">
                <a:latin typeface="Simplified Arabic" panose="02020603050405020304" pitchFamily="18" charset="-78"/>
                <a:cs typeface="Simplified Arabic" panose="02020603050405020304" pitchFamily="18" charset="-78"/>
              </a:rPr>
              <a:t>بالتالي تسهم في تنمية المشاركة الديمقراطية.</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431808" y="365125"/>
            <a:ext cx="5921991" cy="132556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وظائف</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624976042"/>
      </p:ext>
    </p:extLst>
  </p:cSld>
  <p:clrMapOvr>
    <a:masterClrMapping/>
  </p:clrMapOvr>
  <mc:AlternateContent xmlns:mc="http://schemas.openxmlformats.org/markup-compatibility/2006" xmlns:p14="http://schemas.microsoft.com/office/powerpoint/2010/main">
    <mc:Choice Requires="p14">
      <p:transition spd="slow" p14:dur="2000" advTm="143255"/>
    </mc:Choice>
    <mc:Fallback xmlns="">
      <p:transition spd="slow" advTm="14325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36729" y="1610436"/>
            <a:ext cx="4640238" cy="4872589"/>
          </a:xfrm>
        </p:spPr>
      </p:pic>
      <p:sp>
        <p:nvSpPr>
          <p:cNvPr id="4" name="عنصر نائب للمحتوى 3"/>
          <p:cNvSpPr>
            <a:spLocks noGrp="1"/>
          </p:cNvSpPr>
          <p:nvPr>
            <p:ph sz="half" idx="2"/>
          </p:nvPr>
        </p:nvSpPr>
        <p:spPr>
          <a:xfrm>
            <a:off x="5281684" y="1825625"/>
            <a:ext cx="6072116" cy="4097503"/>
          </a:xfrm>
        </p:spPr>
        <p:txBody>
          <a:bodyPr>
            <a:normAutofit/>
          </a:bodyPr>
          <a:lstStyle/>
          <a:p>
            <a:pPr marL="0" indent="0" algn="just" rtl="1">
              <a:lnSpc>
                <a:spcPct val="110000"/>
              </a:lnSpc>
              <a:spcBef>
                <a:spcPts val="110"/>
              </a:spcBef>
              <a:spcAft>
                <a:spcPts val="110"/>
              </a:spcAft>
              <a:buNone/>
            </a:pPr>
            <a:r>
              <a:rPr lang="en-US"/>
              <a:t> .3</a:t>
            </a:r>
            <a:r>
              <a:rPr lang="ar-EG" b="1">
                <a:latin typeface="Simplified Arabic" panose="02020603050405020304" pitchFamily="18" charset="-78"/>
                <a:cs typeface="Simplified Arabic" panose="02020603050405020304" pitchFamily="18" charset="-78"/>
              </a:rPr>
              <a:t>تقديم المعلومات المتعددة و المتنوعة التي تتميز بالضخامة بشكل غير مسبوق</a:t>
            </a:r>
            <a:r>
              <a:rPr lang="ar-EG">
                <a:latin typeface="Simplified Arabic" panose="02020603050405020304" pitchFamily="18" charset="-78"/>
                <a:cs typeface="Simplified Arabic" panose="02020603050405020304" pitchFamily="18" charset="-78"/>
              </a:rPr>
              <a:t>؛ نتيجة الخصائص التي تميزت بها تكنولوجيا الاتصال والمعلومات وهما سعة التخزين وسهولة الإتاحة.</a:t>
            </a:r>
          </a:p>
          <a:p>
            <a:pPr marL="0" indent="0" algn="just"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 .4</a:t>
            </a:r>
            <a:r>
              <a:rPr lang="ar-EG">
                <a:latin typeface="Simplified Arabic" panose="02020603050405020304" pitchFamily="18" charset="-78"/>
                <a:cs typeface="Simplified Arabic" panose="02020603050405020304" pitchFamily="18" charset="-78"/>
              </a:rPr>
              <a:t>إتاحة الفرصة للجمهور لإبداء الرأي في كل ما ينشر.</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431808" y="365125"/>
            <a:ext cx="5921991" cy="10815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وظائف</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4004411658"/>
      </p:ext>
    </p:extLst>
  </p:cSld>
  <p:clrMapOvr>
    <a:masterClrMapping/>
  </p:clrMapOvr>
  <mc:AlternateContent xmlns:mc="http://schemas.openxmlformats.org/markup-compatibility/2006" xmlns:p14="http://schemas.microsoft.com/office/powerpoint/2010/main">
    <mc:Choice Requires="p14">
      <p:transition spd="slow" p14:dur="2000" advTm="80931"/>
    </mc:Choice>
    <mc:Fallback xmlns="">
      <p:transition spd="slow" advTm="809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17909" y="1716038"/>
            <a:ext cx="6235889" cy="4097503"/>
          </a:xfrm>
        </p:spPr>
        <p:txBody>
          <a:bodyPr>
            <a:normAutofit/>
          </a:bodyPr>
          <a:lstStyle/>
          <a:p>
            <a:pPr marL="0" indent="0" algn="just" rtl="1">
              <a:lnSpc>
                <a:spcPct val="110000"/>
              </a:lnSpc>
              <a:spcBef>
                <a:spcPts val="110"/>
              </a:spcBef>
              <a:spcAft>
                <a:spcPts val="110"/>
              </a:spcAft>
              <a:buNone/>
            </a:pPr>
            <a:r>
              <a:rPr lang="en-US"/>
              <a:t> .5</a:t>
            </a:r>
            <a:r>
              <a:rPr lang="ar-EG" sz="2400">
                <a:latin typeface="Simplified Arabic" panose="02020603050405020304" pitchFamily="18" charset="-78"/>
                <a:cs typeface="Simplified Arabic" panose="02020603050405020304" pitchFamily="18" charset="-78"/>
              </a:rPr>
              <a:t>التوسع في استخدام وسائل الإعلام الرقمي في التعليم، ففي مجال التعليم عن بعد حققت دول العالم تقدمًا ملموسًا للاستفادة من شبكة الإنترنت في تقديم الخدمة التعليمية للمستويات التعليمية المختلفة، وانتشرت المفاهيم و الاستراتيجيات الخاصة </a:t>
            </a:r>
            <a:r>
              <a:rPr lang="ar-EG" sz="2400" b="1">
                <a:latin typeface="Simplified Arabic" panose="02020603050405020304" pitchFamily="18" charset="-78"/>
                <a:cs typeface="Simplified Arabic" panose="02020603050405020304" pitchFamily="18" charset="-78"/>
              </a:rPr>
              <a:t>بالتعليم عن بعد، والتعلم من خلال الشبكات والتعليم الافتراضي، والفصول الافتراضية وغيرها، ‏التي تشير إلى وظيفة الحواسب والشبكات في التعليم.</a:t>
            </a: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431808" y="365125"/>
            <a:ext cx="5921991" cy="10815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وظائف</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77672" y="1716038"/>
            <a:ext cx="4339988" cy="4466398"/>
          </a:xfrm>
          <a:prstGeom prst="rect">
            <a:avLst/>
          </a:prstGeom>
        </p:spPr>
      </p:pic>
    </p:spTree>
    <p:extLst>
      <p:ext uri="{BB962C8B-B14F-4D97-AF65-F5344CB8AC3E}">
        <p14:creationId xmlns:p14="http://schemas.microsoft.com/office/powerpoint/2010/main" val="90345931"/>
      </p:ext>
    </p:extLst>
  </p:cSld>
  <p:clrMapOvr>
    <a:masterClrMapping/>
  </p:clrMapOvr>
  <mc:AlternateContent xmlns:mc="http://schemas.openxmlformats.org/markup-compatibility/2006" xmlns:p14="http://schemas.microsoft.com/office/powerpoint/2010/main">
    <mc:Choice Requires="p14">
      <p:transition spd="slow" p14:dur="2000" advTm="110730"/>
    </mc:Choice>
    <mc:Fallback xmlns="">
      <p:transition spd="slow" advTm="1107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2125" y="1716038"/>
            <a:ext cx="6631674" cy="4097503"/>
          </a:xfrm>
        </p:spPr>
        <p:txBody>
          <a:bodyPr>
            <a:normAutofit/>
          </a:bodyPr>
          <a:lstStyle/>
          <a:p>
            <a:pPr marL="0" indent="0" algn="just" rtl="1">
              <a:lnSpc>
                <a:spcPct val="110000"/>
              </a:lnSpc>
              <a:spcBef>
                <a:spcPts val="110"/>
              </a:spcBef>
              <a:spcAft>
                <a:spcPts val="110"/>
              </a:spcAft>
              <a:buNone/>
            </a:pPr>
            <a:r>
              <a:rPr lang="en-US"/>
              <a:t> .</a:t>
            </a:r>
            <a:r>
              <a:rPr lang="en-US" b="1">
                <a:latin typeface="Simplified Arabic" panose="02020603050405020304" pitchFamily="18" charset="-78"/>
                <a:cs typeface="Simplified Arabic" panose="02020603050405020304" pitchFamily="18" charset="-78"/>
              </a:rPr>
              <a:t>6</a:t>
            </a:r>
            <a:r>
              <a:rPr lang="ar-EG">
                <a:latin typeface="Simplified Arabic" panose="02020603050405020304" pitchFamily="18" charset="-78"/>
                <a:cs typeface="Simplified Arabic" panose="02020603050405020304" pitchFamily="18" charset="-78"/>
              </a:rPr>
              <a:t>أصبحت وظيفة التسويق والإعلان تجد صدى كبيرًا لدى المعلنين، وخصوصًا بالنسبة للمواقع التي تحقق نسبة أكبر في الاستخدام و الدخول عليها، شانها في ذلك شأن وسائل الإعلام الأخرى، ويعتبر تحقيق هذه الوظيفة بالنسبة لجمهور المتلقين دليلًا إلى اتخاذ القرارات الشرائية، بجانب أنها تحقق تمويلًا لهذه المواقع والشركات التي تقدم الخدمات المتعددة، سواء كانت مجانية أو مدفوعة.</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431808" y="365125"/>
            <a:ext cx="5921991" cy="10815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وظائف</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descr="D:\جامعة ميدأوشن\محاضرات مادة الإعلام والمجتمع word\images (2).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45660" y="1611857"/>
            <a:ext cx="4339988" cy="4871168"/>
          </a:xfrm>
          <a:prstGeom prst="rect">
            <a:avLst/>
          </a:prstGeom>
          <a:noFill/>
          <a:ln>
            <a:noFill/>
          </a:ln>
        </p:spPr>
      </p:pic>
    </p:spTree>
    <p:extLst>
      <p:ext uri="{BB962C8B-B14F-4D97-AF65-F5344CB8AC3E}">
        <p14:creationId xmlns:p14="http://schemas.microsoft.com/office/powerpoint/2010/main" val="3752539262"/>
      </p:ext>
    </p:extLst>
  </p:cSld>
  <p:clrMapOvr>
    <a:masterClrMapping/>
  </p:clrMapOvr>
  <mc:AlternateContent xmlns:mc="http://schemas.openxmlformats.org/markup-compatibility/2006" xmlns:p14="http://schemas.microsoft.com/office/powerpoint/2010/main">
    <mc:Choice Requires="p14">
      <p:transition spd="slow" p14:dur="2000" advTm="135684"/>
    </mc:Choice>
    <mc:Fallback xmlns="">
      <p:transition spd="slow" advTm="13568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2125" y="1716038"/>
            <a:ext cx="6631674" cy="4097503"/>
          </a:xfrm>
        </p:spPr>
        <p:txBody>
          <a:bodyPr>
            <a:normAutofit lnSpcReduction="10000"/>
          </a:bodyPr>
          <a:lstStyle/>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 .</a:t>
            </a:r>
            <a:r>
              <a:rPr lang="en-US" b="1">
                <a:latin typeface="Simplified Arabic" panose="02020603050405020304" pitchFamily="18" charset="-78"/>
                <a:cs typeface="Simplified Arabic" panose="02020603050405020304" pitchFamily="18" charset="-78"/>
              </a:rPr>
              <a:t>7</a:t>
            </a:r>
            <a:r>
              <a:rPr lang="ar-EG">
                <a:latin typeface="Simplified Arabic" panose="02020603050405020304" pitchFamily="18" charset="-78"/>
                <a:cs typeface="Simplified Arabic" panose="02020603050405020304" pitchFamily="18" charset="-78"/>
              </a:rPr>
              <a:t>مع </a:t>
            </a:r>
            <a:r>
              <a:rPr lang="ar-EG" b="1">
                <a:latin typeface="Simplified Arabic" panose="02020603050405020304" pitchFamily="18" charset="-78"/>
                <a:cs typeface="Simplified Arabic" panose="02020603050405020304" pitchFamily="18" charset="-78"/>
              </a:rPr>
              <a:t>انتشار برامج المسابقات والألعاب على مواقع شبكة الإنترنت أو في البرامج الرقمية التي تعد لهذا الغرض </a:t>
            </a:r>
            <a:r>
              <a:rPr lang="ar-EG">
                <a:latin typeface="Simplified Arabic" panose="02020603050405020304" pitchFamily="18" charset="-78"/>
                <a:cs typeface="Simplified Arabic" panose="02020603050405020304" pitchFamily="18" charset="-78"/>
              </a:rPr>
              <a:t>وتناسب فئات مستويات عمرية عديدة أسهم، </a:t>
            </a:r>
            <a:r>
              <a:rPr lang="ar-EG" b="1">
                <a:latin typeface="Simplified Arabic" panose="02020603050405020304" pitchFamily="18" charset="-78"/>
                <a:cs typeface="Simplified Arabic" panose="02020603050405020304" pitchFamily="18" charset="-78"/>
              </a:rPr>
              <a:t>الإعلام الرقمي في ذلك بتحقيق وظيفة التسلية والترفيه التي أصبحت تجذب مستويات عمرية مختلفة، بجانب ما تقدمه المواقع الإعلامية من إذاعة للمواد الإعلامية التي تسهم في تحقيق هذه الوظيفة</a:t>
            </a:r>
            <a:r>
              <a:rPr lang="ar-EG">
                <a:latin typeface="Simplified Arabic" panose="02020603050405020304" pitchFamily="18" charset="-78"/>
                <a:cs typeface="Simplified Arabic" panose="02020603050405020304" pitchFamily="18" charset="-78"/>
              </a:rPr>
              <a:t> وحاجات جمهور المستخدمين منها.</a:t>
            </a: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431808" y="365125"/>
            <a:ext cx="5921991" cy="10815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وظائف</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152099" y="464072"/>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descr="D:\جامعة ميدأوشن\محاضرات مادة الإعلام والمجتمع word\1313429358_.png.dffe58e176fd7b30b84d897404ceb6d4.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72955" y="1611857"/>
            <a:ext cx="4285397" cy="4871168"/>
          </a:xfrm>
          <a:prstGeom prst="rect">
            <a:avLst/>
          </a:prstGeom>
          <a:noFill/>
          <a:ln>
            <a:noFill/>
          </a:ln>
        </p:spPr>
      </p:pic>
    </p:spTree>
    <p:extLst>
      <p:ext uri="{BB962C8B-B14F-4D97-AF65-F5344CB8AC3E}">
        <p14:creationId xmlns:p14="http://schemas.microsoft.com/office/powerpoint/2010/main" val="2893306863"/>
      </p:ext>
    </p:extLst>
  </p:cSld>
  <p:clrMapOvr>
    <a:masterClrMapping/>
  </p:clrMapOvr>
  <mc:AlternateContent xmlns:mc="http://schemas.openxmlformats.org/markup-compatibility/2006" xmlns:p14="http://schemas.microsoft.com/office/powerpoint/2010/main">
    <mc:Choice Requires="p14">
      <p:transition spd="slow" p14:dur="2000" advTm="83729"/>
    </mc:Choice>
    <mc:Fallback xmlns="">
      <p:transition spd="slow" advTm="8372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2125" y="1716038"/>
            <a:ext cx="6631674" cy="4097503"/>
          </a:xfrm>
        </p:spPr>
        <p:txBody>
          <a:bodyPr>
            <a:normAutofit fontScale="85000" lnSpcReduction="10000"/>
          </a:bodyPr>
          <a:lstStyle/>
          <a:p>
            <a:pPr marL="0" indent="0" algn="just" rtl="1">
              <a:lnSpc>
                <a:spcPct val="120000"/>
              </a:lnSpc>
              <a:spcBef>
                <a:spcPts val="110"/>
              </a:spcBef>
              <a:spcAft>
                <a:spcPts val="110"/>
              </a:spcAft>
              <a:buNone/>
            </a:pPr>
            <a:r>
              <a:rPr lang="en-US"/>
              <a:t>.</a:t>
            </a:r>
            <a:r>
              <a:rPr lang="en-US" b="1">
                <a:latin typeface="Simplified Arabic" panose="02020603050405020304" pitchFamily="18" charset="-78"/>
                <a:cs typeface="Simplified Arabic" panose="02020603050405020304" pitchFamily="18" charset="-78"/>
              </a:rPr>
              <a:t>8</a:t>
            </a:r>
            <a:r>
              <a:rPr lang="ar-EG"/>
              <a:t> </a:t>
            </a:r>
            <a:r>
              <a:rPr lang="ar-EG" b="1">
                <a:latin typeface="Simplified Arabic" panose="02020603050405020304" pitchFamily="18" charset="-78"/>
                <a:cs typeface="Simplified Arabic" panose="02020603050405020304" pitchFamily="18" charset="-78"/>
              </a:rPr>
              <a:t>سرعة نقل المعلومات وعدم التأخر فيها، مع وضوح ذكر مصدرها</a:t>
            </a:r>
            <a:r>
              <a:rPr lang="ar-EG">
                <a:latin typeface="Simplified Arabic" panose="02020603050405020304" pitchFamily="18" charset="-78"/>
                <a:cs typeface="Simplified Arabic" panose="02020603050405020304" pitchFamily="18" charset="-78"/>
              </a:rPr>
              <a:t>؛ حيث تتوافر الآلاف من المواقع الإعلامية التي تقدم الوظيفة الإخبارية، وتنشر الوقائع والأحداث التي تتم في بقاع كثيرة من العالم في لحظة وقوعها.</a:t>
            </a:r>
            <a:endParaRPr lang="en-US">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a:t>
            </a:r>
            <a:r>
              <a:rPr lang="en-US" b="1">
                <a:latin typeface="Simplified Arabic" panose="02020603050405020304" pitchFamily="18" charset="-78"/>
                <a:cs typeface="Simplified Arabic" panose="02020603050405020304" pitchFamily="18" charset="-78"/>
              </a:rPr>
              <a:t>9</a:t>
            </a:r>
            <a:r>
              <a:rPr lang="ar-EG">
                <a:latin typeface="Simplified Arabic" panose="02020603050405020304" pitchFamily="18" charset="-78"/>
                <a:cs typeface="Simplified Arabic" panose="02020603050405020304" pitchFamily="18" charset="-78"/>
              </a:rPr>
              <a:t> وضوح المعلومة أو الخبر المنقول دون لبس ولكن بنفس الوقت دون إطالة مملة فنحن الآن نعيش في عصر السرعة.</a:t>
            </a:r>
            <a:endParaRPr lang="en-US">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a:t>
            </a:r>
            <a:r>
              <a:rPr lang="en-US" b="1">
                <a:latin typeface="Simplified Arabic" panose="02020603050405020304" pitchFamily="18" charset="-78"/>
                <a:cs typeface="Simplified Arabic" panose="02020603050405020304" pitchFamily="18" charset="-78"/>
              </a:rPr>
              <a:t>10</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احترام مبدأ وجود الآخر في عصر أصبح الآخر موجودًا في كل مكان</a:t>
            </a:r>
            <a:r>
              <a:rPr lang="ar-EG">
                <a:latin typeface="Simplified Arabic" panose="02020603050405020304" pitchFamily="18" charset="-78"/>
                <a:cs typeface="Simplified Arabic" panose="02020603050405020304" pitchFamily="18" charset="-78"/>
              </a:rPr>
              <a:t> وهذا يشمل التوقف عن أشكال الإعلام التقليدي التي قد تنحاز في بعض الأحيان لبعض الأشخاص أو الهيئات.</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5431808" y="365125"/>
            <a:ext cx="5921991" cy="10815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وظائف</a:t>
            </a:r>
            <a:r>
              <a:rPr lang="ar-EG" sz="3600" b="1">
                <a:solidFill>
                  <a:schemeClr val="bg1"/>
                </a:solidFill>
                <a:latin typeface="Alexandria" charset="0"/>
                <a:cs typeface="Alexandria" charset="0"/>
              </a:rPr>
              <a:t> الإعلام الرقمي </a:t>
            </a:r>
            <a:endParaRPr lang="en-US" sz="3600" b="1" dirty="0">
              <a:solidFill>
                <a:schemeClr val="bg1"/>
              </a:solidFill>
              <a:latin typeface="Alexandria" charset="0"/>
              <a:cs typeface="Alexandria" charset="0"/>
            </a:endParaRPr>
          </a:p>
        </p:txBody>
      </p:sp>
      <p:sp>
        <p:nvSpPr>
          <p:cNvPr id="6" name="Rectangle 4"/>
          <p:cNvSpPr/>
          <p:nvPr/>
        </p:nvSpPr>
        <p:spPr>
          <a:xfrm>
            <a:off x="1240809" y="414598"/>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36728" y="1515983"/>
            <a:ext cx="4135272" cy="4766987"/>
          </a:xfrm>
          <a:prstGeom prst="rect">
            <a:avLst/>
          </a:prstGeom>
        </p:spPr>
      </p:pic>
    </p:spTree>
    <p:extLst>
      <p:ext uri="{BB962C8B-B14F-4D97-AF65-F5344CB8AC3E}">
        <p14:creationId xmlns:p14="http://schemas.microsoft.com/office/powerpoint/2010/main" val="2804337973"/>
      </p:ext>
    </p:extLst>
  </p:cSld>
  <p:clrMapOvr>
    <a:masterClrMapping/>
  </p:clrMapOvr>
  <mc:AlternateContent xmlns:mc="http://schemas.openxmlformats.org/markup-compatibility/2006" xmlns:p14="http://schemas.microsoft.com/office/powerpoint/2010/main">
    <mc:Choice Requires="p14">
      <p:transition spd="slow" p14:dur="2000" advTm="182488"/>
    </mc:Choice>
    <mc:Fallback xmlns="">
      <p:transition spd="slow" advTm="18248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988860" y="406880"/>
            <a:ext cx="7859972" cy="98259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ملخص المحاضرة</a:t>
            </a:r>
            <a:endParaRPr lang="en-US" sz="3600" b="1" dirty="0">
              <a:solidFill>
                <a:schemeClr val="bg1"/>
              </a:solidFill>
              <a:latin typeface="Alexandria" charset="0"/>
              <a:cs typeface="Alexandria" charset="0"/>
            </a:endParaRPr>
          </a:p>
        </p:txBody>
      </p:sp>
      <p:sp>
        <p:nvSpPr>
          <p:cNvPr id="6" name="Rectangle 4"/>
          <p:cNvSpPr/>
          <p:nvPr/>
        </p:nvSpPr>
        <p:spPr>
          <a:xfrm>
            <a:off x="1097508" y="406879"/>
            <a:ext cx="1263555" cy="9825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4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TextBox 30"/>
          <p:cNvSpPr txBox="1">
            <a:spLocks noGrp="1"/>
          </p:cNvSpPr>
          <p:nvPr>
            <p:ph sz="half" idx="2"/>
          </p:nvPr>
        </p:nvSpPr>
        <p:spPr>
          <a:xfrm>
            <a:off x="1282889" y="2091803"/>
            <a:ext cx="9565943" cy="3553280"/>
          </a:xfrm>
          <a:prstGeom prst="rect">
            <a:avLst/>
          </a:prstGeom>
          <a:noFill/>
        </p:spPr>
        <p:txBody>
          <a:bodyPr wrap="square" rtlCol="0">
            <a:spAutoFit/>
          </a:bodyPr>
          <a:lstStyle/>
          <a:p>
            <a:pPr marL="285750" indent="-285750" algn="r"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نشأة الإعلام الرقمي. </a:t>
            </a:r>
            <a:endParaRPr lang="en-US"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‏مفهوم الإعلام الرقمي.</a:t>
            </a:r>
            <a:endParaRPr lang="en-US"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تسميات الإعلام الرقمي.</a:t>
            </a:r>
            <a:endParaRPr lang="en-US"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وسائل الإعلام الرقمي. </a:t>
            </a:r>
            <a:endParaRPr lang="en-US"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مميزات الإعلام الرقمي.</a:t>
            </a:r>
            <a:endParaRPr lang="en-US"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خصائص الإعلام الرقمي.</a:t>
            </a:r>
          </a:p>
          <a:p>
            <a:pPr marL="285750" indent="-285750" algn="r"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وظائف الإعلام الرقمي في المجتمعات المعاصرة</a:t>
            </a:r>
            <a:r>
              <a:rPr lang="ar-EG" b="1">
                <a:latin typeface="Alexandria"/>
              </a:rPr>
              <a:t>.</a:t>
            </a:r>
            <a:endParaRPr lang="en-US" b="1">
              <a:latin typeface="Alexandria"/>
            </a:endParaRPr>
          </a:p>
        </p:txBody>
      </p:sp>
    </p:spTree>
    <p:extLst>
      <p:ext uri="{BB962C8B-B14F-4D97-AF65-F5344CB8AC3E}">
        <p14:creationId xmlns:p14="http://schemas.microsoft.com/office/powerpoint/2010/main" val="363397239"/>
      </p:ext>
    </p:extLst>
  </p:cSld>
  <p:clrMapOvr>
    <a:masterClrMapping/>
  </p:clrMapOvr>
  <mc:AlternateContent xmlns:mc="http://schemas.openxmlformats.org/markup-compatibility/2006" xmlns:p14="http://schemas.microsoft.com/office/powerpoint/2010/main">
    <mc:Choice Requires="p14">
      <p:transition spd="slow" p14:dur="2000" advTm="286650"/>
    </mc:Choice>
    <mc:Fallback xmlns="">
      <p:transition spd="slow" advTm="28665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870"/>
    </mc:Choice>
    <mc:Fallback xmlns="">
      <p:transition spd="slow" advTm="2287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aca13214-df29-4e3c-a050-857c0bf7bd8e"/>
    <ds:schemaRef ds:uri="http://www.w3.org/XML/1998/namespace"/>
  </ds:schemaRefs>
</ds:datastoreItem>
</file>

<file path=customXml/itemProps2.xml><?xml version="1.0" encoding="utf-8"?>
<ds:datastoreItem xmlns:ds="http://schemas.openxmlformats.org/officeDocument/2006/customXml" ds:itemID="{8C2BCBD5-1C06-4717-848D-97C645E71116}"/>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1448</TotalTime>
  <Words>2841</Words>
  <Application>Microsoft Office PowerPoint</Application>
  <PresentationFormat>Widescreen</PresentationFormat>
  <Paragraphs>272</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Simplified Arabic</vt:lpstr>
      <vt:lpstr>Wingdings</vt:lpstr>
      <vt:lpstr>Office Theme</vt:lpstr>
      <vt:lpstr>PowerPoint Presentation</vt:lpstr>
      <vt:lpstr>PowerPoint Presentation</vt:lpstr>
      <vt:lpstr>PowerPoint Presentation</vt:lpstr>
      <vt:lpstr>نشأة الإعلام الرقمي</vt:lpstr>
      <vt:lpstr>نشأة الإعلام الرقمي</vt:lpstr>
      <vt:lpstr>PowerPoint Presentation</vt:lpstr>
      <vt:lpstr>‏</vt:lpstr>
      <vt:lpstr>تسميات الإعلام الرقمي </vt:lpstr>
      <vt:lpstr>تسميات الإعلام الرقمي </vt:lpstr>
      <vt:lpstr>تسميات الإعلام الرقمي </vt:lpstr>
      <vt:lpstr>تسميات الإعلام الرقمي </vt:lpstr>
      <vt:lpstr>PowerPoint Presentation</vt:lpstr>
      <vt:lpstr>وسائل الإعلام الرقمي </vt:lpstr>
      <vt:lpstr>وسائل الإعلام الرقمي </vt:lpstr>
      <vt:lpstr>وسائل الإعلام الرقمي </vt:lpstr>
      <vt:lpstr>وسائل الإعلام الرقمي </vt:lpstr>
      <vt:lpstr>وسائل الإعلام الرقمي </vt:lpstr>
      <vt:lpstr>وسائل الإعلام الرقمي </vt:lpstr>
      <vt:lpstr>وسائل الإعلام الرقمي </vt:lpstr>
      <vt:lpstr>مميزات الإعلام الرقمي </vt:lpstr>
      <vt:lpstr>مميزات الإعلام الرقمي </vt:lpstr>
      <vt:lpstr>مميزات الإعلام الرقمي </vt:lpstr>
      <vt:lpstr>مميزات الإعلام الرقمي </vt:lpstr>
      <vt:lpstr>مميزات الإعلام الرقمي </vt:lpstr>
      <vt:lpstr>خصائص الإعلام الرقمي </vt:lpstr>
      <vt:lpstr>خصائص الإعلام الرقمي </vt:lpstr>
      <vt:lpstr>خصائص الإعلام الرقمي </vt:lpstr>
      <vt:lpstr>خصائص الإعلام الرقمي </vt:lpstr>
      <vt:lpstr>خصائص الإعلام الرقمي </vt:lpstr>
      <vt:lpstr>خصائص الإعلام الرقمي </vt:lpstr>
      <vt:lpstr>خصائص الإعلام الرقمي </vt:lpstr>
      <vt:lpstr>خصائص الإعلام الرقمي </vt:lpstr>
      <vt:lpstr>وظائف الإعلام الرقمي </vt:lpstr>
      <vt:lpstr>وظائف الإعلام الرقمي </vt:lpstr>
      <vt:lpstr>وظائف الإعلام الرقمي </vt:lpstr>
      <vt:lpstr>وظائف الإعلام الرقمي </vt:lpstr>
      <vt:lpstr>وظائف الإعلام الرقمي </vt:lpstr>
      <vt:lpstr>وظائف الإعلام الرقمي </vt:lpstr>
      <vt:lpstr>وظائف الإعلام الرقمي </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166</cp:revision>
  <dcterms:created xsi:type="dcterms:W3CDTF">2023-04-29T09:08:00Z</dcterms:created>
  <dcterms:modified xsi:type="dcterms:W3CDTF">2026-09-06T23:09:02Z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