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Masters/slideMaster1.xml" ContentType="application/vnd.openxmlformats-officedocument.presentationml.slideMaster+xml"/>
  <Override PartName="/ppt/notesSlides/notesSlide4.xml" ContentType="application/vnd.openxmlformats-officedocument.presentationml.notesSlide+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theme/theme1.xml" ContentType="application/vnd.openxmlformats-officedocument.theme+xml"/>
  <Override PartName="/ppt/theme/theme2.xml" ContentType="application/vnd.openxmlformats-officedocument.theme+xml"/>
  <Override PartName="/ppt/tableStyles.xml" ContentType="application/vnd.openxmlformats-officedocument.presentationml.tableStyles+xml"/>
  <Override PartName="/ppt/viewProps.xml" ContentType="application/vnd.openxmlformats-officedocument.presentationml.viewProps+xml"/>
  <Override PartName="/ppt/presProps.xml" ContentType="application/vnd.openxmlformats-officedocument.presentationml.presProps+xml"/>
  <Override PartName="/ppt/tags/tag10.xml" ContentType="application/vnd.openxmlformats-officedocument.presentationml.tags+xml"/>
  <Override PartName="/ppt/tags/tag22.xml" ContentType="application/vnd.openxmlformats-officedocument.presentationml.tags+xml"/>
  <Override PartName="/ppt/tags/tag15.xml" ContentType="application/vnd.openxmlformats-officedocument.presentationml.tags+xml"/>
  <Override PartName="/ppt/tags/tag14.xml" ContentType="application/vnd.openxmlformats-officedocument.presentationml.tags+xml"/>
  <Override PartName="/ppt/tags/tag23.xml" ContentType="application/vnd.openxmlformats-officedocument.presentationml.tags+xml"/>
  <Override PartName="/ppt/tags/tag13.xml" ContentType="application/vnd.openxmlformats-officedocument.presentationml.tags+xml"/>
  <Override PartName="/ppt/tags/tag9.xml" ContentType="application/vnd.openxmlformats-officedocument.presentationml.tags+xml"/>
  <Override PartName="/ppt/tags/tag8.xml" ContentType="application/vnd.openxmlformats-officedocument.presentationml.tags+xml"/>
  <Override PartName="/ppt/tags/tag7.xml" ContentType="application/vnd.openxmlformats-officedocument.presentationml.tags+xml"/>
  <Override PartName="/ppt/tags/tag5.xml" ContentType="application/vnd.openxmlformats-officedocument.presentationml.tags+xml"/>
  <Override PartName="/ppt/tags/tag4.xml" ContentType="application/vnd.openxmlformats-officedocument.presentationml.tags+xml"/>
  <Override PartName="/ppt/tags/tag3.xml" ContentType="application/vnd.openxmlformats-officedocument.presentationml.tags+xml"/>
  <Override PartName="/ppt/tags/tag2.xml" ContentType="application/vnd.openxmlformats-officedocument.presentationml.tags+xml"/>
  <Override PartName="/ppt/tags/tag6.xml" ContentType="application/vnd.openxmlformats-officedocument.presentationml.tags+xml"/>
  <Override PartName="/ppt/tags/tag1.xml" ContentType="application/vnd.openxmlformats-officedocument.presentationml.tags+xml"/>
  <Override PartName="/ppt/tags/tag12.xml" ContentType="application/vnd.openxmlformats-officedocument.presentationml.tags+xml"/>
  <Override PartName="/ppt/tags/tag19.xml" ContentType="application/vnd.openxmlformats-officedocument.presentationml.tags+xml"/>
  <Override PartName="/ppt/tags/tag17.xml" ContentType="application/vnd.openxmlformats-officedocument.presentationml.tags+xml"/>
  <Override PartName="/ppt/tags/tag20.xml" ContentType="application/vnd.openxmlformats-officedocument.presentationml.tags+xml"/>
  <Override PartName="/ppt/tags/tag16.xml" ContentType="application/vnd.openxmlformats-officedocument.presentationml.tags+xml"/>
  <Override PartName="/ppt/tags/tag21.xml" ContentType="application/vnd.openxmlformats-officedocument.presentationml.tags+xml"/>
  <Override PartName="/docProps/core.xml" ContentType="application/vnd.openxmlformats-package.core-properties+xml"/>
  <Override PartName="/docProps/app.xml" ContentType="application/vnd.openxmlformats-officedocument.extended-properties+xml"/>
  <Override PartName="/ppt/tags/tag18.xml" ContentType="application/vnd.openxmlformats-officedocument.presentationml.tags+xml"/>
  <Override PartName="/ppt/tags/tag11.xml" ContentType="application/vnd.openxmlformats-officedocument.presentationml.tags+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42"/>
  </p:notesMasterIdLst>
  <p:sldIdLst>
    <p:sldId id="497" r:id="rId2"/>
    <p:sldId id="498" r:id="rId3"/>
    <p:sldId id="499" r:id="rId4"/>
    <p:sldId id="553" r:id="rId5"/>
    <p:sldId id="306" r:id="rId6"/>
    <p:sldId id="555" r:id="rId7"/>
    <p:sldId id="557" r:id="rId8"/>
    <p:sldId id="613" r:id="rId9"/>
    <p:sldId id="559" r:id="rId10"/>
    <p:sldId id="635" r:id="rId11"/>
    <p:sldId id="271" r:id="rId12"/>
    <p:sldId id="554" r:id="rId13"/>
    <p:sldId id="602" r:id="rId14"/>
    <p:sldId id="586" r:id="rId15"/>
    <p:sldId id="587" r:id="rId16"/>
    <p:sldId id="624" r:id="rId17"/>
    <p:sldId id="588" r:id="rId18"/>
    <p:sldId id="507" r:id="rId19"/>
    <p:sldId id="509" r:id="rId20"/>
    <p:sldId id="508" r:id="rId21"/>
    <p:sldId id="590" r:id="rId22"/>
    <p:sldId id="622" r:id="rId23"/>
    <p:sldId id="636" r:id="rId24"/>
    <p:sldId id="637" r:id="rId25"/>
    <p:sldId id="568" r:id="rId26"/>
    <p:sldId id="569" r:id="rId27"/>
    <p:sldId id="614" r:id="rId28"/>
    <p:sldId id="615" r:id="rId29"/>
    <p:sldId id="616" r:id="rId30"/>
    <p:sldId id="638" r:id="rId31"/>
    <p:sldId id="639" r:id="rId32"/>
    <p:sldId id="625" r:id="rId33"/>
    <p:sldId id="626" r:id="rId34"/>
    <p:sldId id="627" r:id="rId35"/>
    <p:sldId id="628" r:id="rId36"/>
    <p:sldId id="629" r:id="rId37"/>
    <p:sldId id="640" r:id="rId38"/>
    <p:sldId id="542" r:id="rId39"/>
    <p:sldId id="543" r:id="rId40"/>
    <p:sldId id="349" r:id="rId41"/>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B0852575-EAD6-4660-B380-0D3FA1FE7787}">
          <p14:sldIdLst/>
        </p14:section>
        <p14:section name="Default Section" id="{73925AE7-E9D8-48BC-A988-41815CE32A48}">
          <p14:sldIdLst>
            <p14:sldId id="497"/>
            <p14:sldId id="498"/>
            <p14:sldId id="499"/>
            <p14:sldId id="553"/>
            <p14:sldId id="306"/>
            <p14:sldId id="555"/>
            <p14:sldId id="557"/>
            <p14:sldId id="613"/>
            <p14:sldId id="559"/>
            <p14:sldId id="635"/>
            <p14:sldId id="271"/>
            <p14:sldId id="554"/>
            <p14:sldId id="602"/>
            <p14:sldId id="586"/>
            <p14:sldId id="587"/>
            <p14:sldId id="624"/>
            <p14:sldId id="588"/>
            <p14:sldId id="507"/>
            <p14:sldId id="509"/>
            <p14:sldId id="508"/>
            <p14:sldId id="590"/>
            <p14:sldId id="622"/>
            <p14:sldId id="636"/>
            <p14:sldId id="637"/>
            <p14:sldId id="568"/>
            <p14:sldId id="569"/>
            <p14:sldId id="614"/>
            <p14:sldId id="615"/>
            <p14:sldId id="616"/>
            <p14:sldId id="638"/>
            <p14:sldId id="639"/>
            <p14:sldId id="625"/>
            <p14:sldId id="626"/>
            <p14:sldId id="627"/>
            <p14:sldId id="628"/>
            <p14:sldId id="629"/>
            <p14:sldId id="640"/>
            <p14:sldId id="542"/>
            <p14:sldId id="543"/>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Okba Alsabbagh" initials="OA" lastIdx="1" clrIdx="0">
    <p:extLst>
      <p:ext uri="{19B8F6BF-5375-455C-9EA6-DF929625EA0E}">
        <p15:presenceInfo xmlns:p15="http://schemas.microsoft.com/office/powerpoint/2012/main" userId="Okba Alsabbagh" providerId="None"/>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204" autoAdjust="0"/>
    <p:restoredTop sz="94660"/>
  </p:normalViewPr>
  <p:slideViewPr>
    <p:cSldViewPr snapToGrid="0">
      <p:cViewPr varScale="1">
        <p:scale>
          <a:sx n="82" d="100"/>
          <a:sy n="82" d="100"/>
        </p:scale>
        <p:origin x="634" y="77"/>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notesMaster" Target="notesMasters/notesMaster1.xml"/><Relationship Id="rId47" Type="http://schemas.openxmlformats.org/officeDocument/2006/relationships/tableStyles" Target="tableStyles.xml"/><Relationship Id="rId50" Type="http://schemas.openxmlformats.org/officeDocument/2006/relationships/customXml" Target="../customXml/item3.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customXml" Target="../customXml/item2.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commentAuthors" Target="commentAuthors.xml"/><Relationship Id="rId48" Type="http://schemas.openxmlformats.org/officeDocument/2006/relationships/customXml" Target="../customXml/item1.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theme" Target="theme/theme1.xml"/><Relationship Id="rId20" Type="http://schemas.openxmlformats.org/officeDocument/2006/relationships/slide" Target="slides/slide19.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E629B8C1-AA12-47CB-A25F-E86EA9A4CAE3}" type="datetimeFigureOut">
              <a:rPr lang="en-US" smtClean="0"/>
              <a:t>07/10/2025</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B0C1FA4E-93CC-41E0-B521-59D3365E0AB5}" type="slidenum">
              <a:rPr lang="en-US" smtClean="0"/>
              <a:t>‹#›</a:t>
            </a:fld>
            <a:endParaRPr lang="en-US"/>
          </a:p>
        </p:txBody>
      </p:sp>
    </p:spTree>
    <p:extLst>
      <p:ext uri="{BB962C8B-B14F-4D97-AF65-F5344CB8AC3E}">
        <p14:creationId xmlns:p14="http://schemas.microsoft.com/office/powerpoint/2010/main" val="364827853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a:t>
            </a:fld>
            <a:endParaRPr lang="en-US"/>
          </a:p>
        </p:txBody>
      </p:sp>
    </p:spTree>
    <p:extLst>
      <p:ext uri="{BB962C8B-B14F-4D97-AF65-F5344CB8AC3E}">
        <p14:creationId xmlns:p14="http://schemas.microsoft.com/office/powerpoint/2010/main" val="1269125435"/>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38</a:t>
            </a:fld>
            <a:endParaRPr lang="en-US"/>
          </a:p>
        </p:txBody>
      </p:sp>
    </p:spTree>
    <p:extLst>
      <p:ext uri="{BB962C8B-B14F-4D97-AF65-F5344CB8AC3E}">
        <p14:creationId xmlns:p14="http://schemas.microsoft.com/office/powerpoint/2010/main" val="303339589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6094261-924A-49C7-ABB6-98ACE89E0508}"/>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A05E9213-ED91-44EE-B05C-1314CDA95A45}"/>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92A50F20-B573-428D-9233-26C71A9340D7}"/>
              </a:ext>
            </a:extLst>
          </p:cNvPr>
          <p:cNvSpPr>
            <a:spLocks noGrp="1"/>
          </p:cNvSpPr>
          <p:nvPr>
            <p:ph type="dt" sz="half" idx="10"/>
          </p:nvPr>
        </p:nvSpPr>
        <p:spPr/>
        <p:txBody>
          <a:bodyPr/>
          <a:lstStyle/>
          <a:p>
            <a:fld id="{DD826EA1-EEF2-4008-9EE9-BE8E617E511F}" type="datetimeFigureOut">
              <a:rPr lang="en-US" smtClean="0"/>
              <a:t>07/10/2025</a:t>
            </a:fld>
            <a:endParaRPr lang="en-US"/>
          </a:p>
        </p:txBody>
      </p:sp>
      <p:sp>
        <p:nvSpPr>
          <p:cNvPr id="5" name="Footer Placeholder 4">
            <a:extLst>
              <a:ext uri="{FF2B5EF4-FFF2-40B4-BE49-F238E27FC236}">
                <a16:creationId xmlns:a16="http://schemas.microsoft.com/office/drawing/2014/main" id="{54A06791-8D96-49A6-B256-6E637ABF4295}"/>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3C08B06-BD14-43FA-9FD5-FB2F2821B051}"/>
              </a:ext>
            </a:extLst>
          </p:cNvPr>
          <p:cNvSpPr>
            <a:spLocks noGrp="1"/>
          </p:cNvSpPr>
          <p:nvPr>
            <p:ph type="sldNum" sz="quarter" idx="12"/>
          </p:nvPr>
        </p:nvSpPr>
        <p:spPr/>
        <p:txBody>
          <a:bodyPr/>
          <a:lstStyle/>
          <a:p>
            <a:fld id="{6F1D7DBE-A038-42CA-806D-AF47F708943E}" type="slidenum">
              <a:rPr lang="en-US" smtClean="0"/>
              <a:t>‹#›</a:t>
            </a:fld>
            <a:endParaRPr lang="en-US"/>
          </a:p>
        </p:txBody>
      </p:sp>
    </p:spTree>
    <p:extLst>
      <p:ext uri="{BB962C8B-B14F-4D97-AF65-F5344CB8AC3E}">
        <p14:creationId xmlns:p14="http://schemas.microsoft.com/office/powerpoint/2010/main" val="410001801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E48672B-42E7-4613-8A3B-E9BA059CDE75}"/>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12C3975-D75A-4B07-A8C7-72D64FB1A22A}"/>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557AFFDA-8B38-4BFC-8BBF-D17701281403}"/>
              </a:ext>
            </a:extLst>
          </p:cNvPr>
          <p:cNvSpPr>
            <a:spLocks noGrp="1"/>
          </p:cNvSpPr>
          <p:nvPr>
            <p:ph type="dt" sz="half" idx="10"/>
          </p:nvPr>
        </p:nvSpPr>
        <p:spPr/>
        <p:txBody>
          <a:bodyPr/>
          <a:lstStyle/>
          <a:p>
            <a:fld id="{DD826EA1-EEF2-4008-9EE9-BE8E617E511F}" type="datetimeFigureOut">
              <a:rPr lang="en-US" smtClean="0"/>
              <a:t>07/10/2025</a:t>
            </a:fld>
            <a:endParaRPr lang="en-US"/>
          </a:p>
        </p:txBody>
      </p:sp>
      <p:sp>
        <p:nvSpPr>
          <p:cNvPr id="5" name="Footer Placeholder 4">
            <a:extLst>
              <a:ext uri="{FF2B5EF4-FFF2-40B4-BE49-F238E27FC236}">
                <a16:creationId xmlns:a16="http://schemas.microsoft.com/office/drawing/2014/main" id="{9FE9136A-463A-41C6-B6E1-2476DAA615C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53DE73F9-2DF5-4B0B-A9E1-9023FB4FBBD4}"/>
              </a:ext>
            </a:extLst>
          </p:cNvPr>
          <p:cNvSpPr>
            <a:spLocks noGrp="1"/>
          </p:cNvSpPr>
          <p:nvPr>
            <p:ph type="sldNum" sz="quarter" idx="12"/>
          </p:nvPr>
        </p:nvSpPr>
        <p:spPr/>
        <p:txBody>
          <a:bodyPr/>
          <a:lstStyle/>
          <a:p>
            <a:fld id="{6F1D7DBE-A038-42CA-806D-AF47F708943E}" type="slidenum">
              <a:rPr lang="en-US" smtClean="0"/>
              <a:t>‹#›</a:t>
            </a:fld>
            <a:endParaRPr lang="en-US"/>
          </a:p>
        </p:txBody>
      </p:sp>
    </p:spTree>
    <p:extLst>
      <p:ext uri="{BB962C8B-B14F-4D97-AF65-F5344CB8AC3E}">
        <p14:creationId xmlns:p14="http://schemas.microsoft.com/office/powerpoint/2010/main" val="140885184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0A3493F-B342-487E-B4BF-A689139C3E0A}"/>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577666DF-C921-4EFF-B18E-B82C40A16295}"/>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939CFD16-01D4-4408-A49E-066A86F1B798}"/>
              </a:ext>
            </a:extLst>
          </p:cNvPr>
          <p:cNvSpPr>
            <a:spLocks noGrp="1"/>
          </p:cNvSpPr>
          <p:nvPr>
            <p:ph type="dt" sz="half" idx="10"/>
          </p:nvPr>
        </p:nvSpPr>
        <p:spPr/>
        <p:txBody>
          <a:bodyPr/>
          <a:lstStyle/>
          <a:p>
            <a:fld id="{DD826EA1-EEF2-4008-9EE9-BE8E617E511F}" type="datetimeFigureOut">
              <a:rPr lang="en-US" smtClean="0"/>
              <a:t>07/10/2025</a:t>
            </a:fld>
            <a:endParaRPr lang="en-US"/>
          </a:p>
        </p:txBody>
      </p:sp>
      <p:sp>
        <p:nvSpPr>
          <p:cNvPr id="5" name="Footer Placeholder 4">
            <a:extLst>
              <a:ext uri="{FF2B5EF4-FFF2-40B4-BE49-F238E27FC236}">
                <a16:creationId xmlns:a16="http://schemas.microsoft.com/office/drawing/2014/main" id="{4123523D-D90A-4EC6-8BA8-DC64BCE0A38C}"/>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8DF0BED2-3A7E-4BC7-AA9F-8CAA79F4F4E0}"/>
              </a:ext>
            </a:extLst>
          </p:cNvPr>
          <p:cNvSpPr>
            <a:spLocks noGrp="1"/>
          </p:cNvSpPr>
          <p:nvPr>
            <p:ph type="sldNum" sz="quarter" idx="12"/>
          </p:nvPr>
        </p:nvSpPr>
        <p:spPr/>
        <p:txBody>
          <a:bodyPr/>
          <a:lstStyle/>
          <a:p>
            <a:fld id="{6F1D7DBE-A038-42CA-806D-AF47F708943E}" type="slidenum">
              <a:rPr lang="en-US" smtClean="0"/>
              <a:t>‹#›</a:t>
            </a:fld>
            <a:endParaRPr lang="en-US"/>
          </a:p>
        </p:txBody>
      </p:sp>
    </p:spTree>
    <p:extLst>
      <p:ext uri="{BB962C8B-B14F-4D97-AF65-F5344CB8AC3E}">
        <p14:creationId xmlns:p14="http://schemas.microsoft.com/office/powerpoint/2010/main" val="178798386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5175BD6-B7F7-4C2F-A2C9-EB7DA114FC1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EF7B3A34-B737-435D-90D3-86193A382DFE}"/>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7CEF30F0-3E0D-44D9-9282-5A654EFDFB79}"/>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8BA55AAF-1417-4281-9EA3-2B2104E2C1ED}"/>
              </a:ext>
            </a:extLst>
          </p:cNvPr>
          <p:cNvSpPr>
            <a:spLocks noGrp="1"/>
          </p:cNvSpPr>
          <p:nvPr>
            <p:ph type="dt" sz="half" idx="10"/>
          </p:nvPr>
        </p:nvSpPr>
        <p:spPr/>
        <p:txBody>
          <a:bodyPr/>
          <a:lstStyle/>
          <a:p>
            <a:fld id="{DD826EA1-EEF2-4008-9EE9-BE8E617E511F}" type="datetimeFigureOut">
              <a:rPr lang="en-US" smtClean="0"/>
              <a:t>07/10/2025</a:t>
            </a:fld>
            <a:endParaRPr lang="en-US"/>
          </a:p>
        </p:txBody>
      </p:sp>
      <p:sp>
        <p:nvSpPr>
          <p:cNvPr id="6" name="Footer Placeholder 5">
            <a:extLst>
              <a:ext uri="{FF2B5EF4-FFF2-40B4-BE49-F238E27FC236}">
                <a16:creationId xmlns:a16="http://schemas.microsoft.com/office/drawing/2014/main" id="{3D372FDC-A884-4D1B-90C3-4DB673B39378}"/>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4235E63D-ACBB-4060-A76A-A5946951F599}"/>
              </a:ext>
            </a:extLst>
          </p:cNvPr>
          <p:cNvSpPr>
            <a:spLocks noGrp="1"/>
          </p:cNvSpPr>
          <p:nvPr>
            <p:ph type="sldNum" sz="quarter" idx="12"/>
          </p:nvPr>
        </p:nvSpPr>
        <p:spPr/>
        <p:txBody>
          <a:bodyPr/>
          <a:lstStyle/>
          <a:p>
            <a:fld id="{6F1D7DBE-A038-42CA-806D-AF47F708943E}" type="slidenum">
              <a:rPr lang="en-US" smtClean="0"/>
              <a:t>‹#›</a:t>
            </a:fld>
            <a:endParaRPr lang="en-US"/>
          </a:p>
        </p:txBody>
      </p:sp>
    </p:spTree>
    <p:extLst>
      <p:ext uri="{BB962C8B-B14F-4D97-AF65-F5344CB8AC3E}">
        <p14:creationId xmlns:p14="http://schemas.microsoft.com/office/powerpoint/2010/main" val="360409621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E6ADFEA-06A7-4A54-A3C0-04D33B406A5F}"/>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B138041B-1F90-4E5C-9BF9-D9783D6DE4F0}"/>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8C120007-4EC7-4D48-944E-1D6EAC54AA70}"/>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411931C-0A00-462A-BD77-AE3F90E01312}"/>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3EFEBACD-C0AE-49D1-8123-5D428B5C9384}"/>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3EEE348-A37E-43BD-81C2-BE653AEE2426}"/>
              </a:ext>
            </a:extLst>
          </p:cNvPr>
          <p:cNvSpPr>
            <a:spLocks noGrp="1"/>
          </p:cNvSpPr>
          <p:nvPr>
            <p:ph type="dt" sz="half" idx="10"/>
          </p:nvPr>
        </p:nvSpPr>
        <p:spPr/>
        <p:txBody>
          <a:bodyPr/>
          <a:lstStyle/>
          <a:p>
            <a:fld id="{DD826EA1-EEF2-4008-9EE9-BE8E617E511F}" type="datetimeFigureOut">
              <a:rPr lang="en-US" smtClean="0"/>
              <a:t>07/10/2025</a:t>
            </a:fld>
            <a:endParaRPr lang="en-US"/>
          </a:p>
        </p:txBody>
      </p:sp>
      <p:sp>
        <p:nvSpPr>
          <p:cNvPr id="8" name="Footer Placeholder 7">
            <a:extLst>
              <a:ext uri="{FF2B5EF4-FFF2-40B4-BE49-F238E27FC236}">
                <a16:creationId xmlns:a16="http://schemas.microsoft.com/office/drawing/2014/main" id="{494DDE4A-447F-4E05-A3E9-F3750CEC8E94}"/>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60354B1A-8A35-49D0-86C4-DADDE10195F4}"/>
              </a:ext>
            </a:extLst>
          </p:cNvPr>
          <p:cNvSpPr>
            <a:spLocks noGrp="1"/>
          </p:cNvSpPr>
          <p:nvPr>
            <p:ph type="sldNum" sz="quarter" idx="12"/>
          </p:nvPr>
        </p:nvSpPr>
        <p:spPr/>
        <p:txBody>
          <a:bodyPr/>
          <a:lstStyle/>
          <a:p>
            <a:fld id="{6F1D7DBE-A038-42CA-806D-AF47F708943E}" type="slidenum">
              <a:rPr lang="en-US" smtClean="0"/>
              <a:t>‹#›</a:t>
            </a:fld>
            <a:endParaRPr lang="en-US"/>
          </a:p>
        </p:txBody>
      </p:sp>
    </p:spTree>
    <p:extLst>
      <p:ext uri="{BB962C8B-B14F-4D97-AF65-F5344CB8AC3E}">
        <p14:creationId xmlns:p14="http://schemas.microsoft.com/office/powerpoint/2010/main" val="393842025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B7C6865-86D7-41AE-992D-D6BADA0C2999}"/>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DA900324-E517-4603-B45F-783024B5DDB4}"/>
              </a:ext>
            </a:extLst>
          </p:cNvPr>
          <p:cNvSpPr>
            <a:spLocks noGrp="1"/>
          </p:cNvSpPr>
          <p:nvPr>
            <p:ph type="dt" sz="half" idx="10"/>
          </p:nvPr>
        </p:nvSpPr>
        <p:spPr/>
        <p:txBody>
          <a:bodyPr/>
          <a:lstStyle/>
          <a:p>
            <a:fld id="{DD826EA1-EEF2-4008-9EE9-BE8E617E511F}" type="datetimeFigureOut">
              <a:rPr lang="en-US" smtClean="0"/>
              <a:t>07/10/2025</a:t>
            </a:fld>
            <a:endParaRPr lang="en-US"/>
          </a:p>
        </p:txBody>
      </p:sp>
      <p:sp>
        <p:nvSpPr>
          <p:cNvPr id="4" name="Footer Placeholder 3">
            <a:extLst>
              <a:ext uri="{FF2B5EF4-FFF2-40B4-BE49-F238E27FC236}">
                <a16:creationId xmlns:a16="http://schemas.microsoft.com/office/drawing/2014/main" id="{BBF4C836-305C-4647-86FF-461B9F67B223}"/>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64AE7569-725F-4269-AF16-177B6CA25E7E}"/>
              </a:ext>
            </a:extLst>
          </p:cNvPr>
          <p:cNvSpPr>
            <a:spLocks noGrp="1"/>
          </p:cNvSpPr>
          <p:nvPr>
            <p:ph type="sldNum" sz="quarter" idx="12"/>
          </p:nvPr>
        </p:nvSpPr>
        <p:spPr/>
        <p:txBody>
          <a:bodyPr/>
          <a:lstStyle/>
          <a:p>
            <a:fld id="{6F1D7DBE-A038-42CA-806D-AF47F708943E}" type="slidenum">
              <a:rPr lang="en-US" smtClean="0"/>
              <a:t>‹#›</a:t>
            </a:fld>
            <a:endParaRPr lang="en-US"/>
          </a:p>
        </p:txBody>
      </p:sp>
    </p:spTree>
    <p:extLst>
      <p:ext uri="{BB962C8B-B14F-4D97-AF65-F5344CB8AC3E}">
        <p14:creationId xmlns:p14="http://schemas.microsoft.com/office/powerpoint/2010/main" val="395557879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5C7F6595-2742-40BD-B1D4-27CF80FA642A}"/>
              </a:ext>
            </a:extLst>
          </p:cNvPr>
          <p:cNvSpPr>
            <a:spLocks noGrp="1"/>
          </p:cNvSpPr>
          <p:nvPr>
            <p:ph type="dt" sz="half" idx="10"/>
          </p:nvPr>
        </p:nvSpPr>
        <p:spPr/>
        <p:txBody>
          <a:bodyPr/>
          <a:lstStyle/>
          <a:p>
            <a:fld id="{DD826EA1-EEF2-4008-9EE9-BE8E617E511F}" type="datetimeFigureOut">
              <a:rPr lang="en-US" smtClean="0"/>
              <a:t>07/10/2025</a:t>
            </a:fld>
            <a:endParaRPr lang="en-US"/>
          </a:p>
        </p:txBody>
      </p:sp>
      <p:sp>
        <p:nvSpPr>
          <p:cNvPr id="3" name="Footer Placeholder 2">
            <a:extLst>
              <a:ext uri="{FF2B5EF4-FFF2-40B4-BE49-F238E27FC236}">
                <a16:creationId xmlns:a16="http://schemas.microsoft.com/office/drawing/2014/main" id="{213740C1-CB57-4F92-B035-EE36B23C0BF9}"/>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115D57AB-C84B-4999-A842-0FDD41A55782}"/>
              </a:ext>
            </a:extLst>
          </p:cNvPr>
          <p:cNvSpPr>
            <a:spLocks noGrp="1"/>
          </p:cNvSpPr>
          <p:nvPr>
            <p:ph type="sldNum" sz="quarter" idx="12"/>
          </p:nvPr>
        </p:nvSpPr>
        <p:spPr/>
        <p:txBody>
          <a:bodyPr/>
          <a:lstStyle/>
          <a:p>
            <a:fld id="{6F1D7DBE-A038-42CA-806D-AF47F708943E}" type="slidenum">
              <a:rPr lang="en-US" smtClean="0"/>
              <a:t>‹#›</a:t>
            </a:fld>
            <a:endParaRPr lang="en-US"/>
          </a:p>
        </p:txBody>
      </p:sp>
    </p:spTree>
    <p:extLst>
      <p:ext uri="{BB962C8B-B14F-4D97-AF65-F5344CB8AC3E}">
        <p14:creationId xmlns:p14="http://schemas.microsoft.com/office/powerpoint/2010/main" val="84991879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692270B-F916-4FD7-9B1B-2AD24AC790A9}"/>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63313B3-1644-4640-86E4-6DBF4D57D161}"/>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03A4424C-47B4-452A-815E-514B4889EF76}"/>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82803D8D-8C7F-48E4-B777-FD9101548601}"/>
              </a:ext>
            </a:extLst>
          </p:cNvPr>
          <p:cNvSpPr>
            <a:spLocks noGrp="1"/>
          </p:cNvSpPr>
          <p:nvPr>
            <p:ph type="dt" sz="half" idx="10"/>
          </p:nvPr>
        </p:nvSpPr>
        <p:spPr/>
        <p:txBody>
          <a:bodyPr/>
          <a:lstStyle/>
          <a:p>
            <a:fld id="{DD826EA1-EEF2-4008-9EE9-BE8E617E511F}" type="datetimeFigureOut">
              <a:rPr lang="en-US" smtClean="0"/>
              <a:t>07/10/2025</a:t>
            </a:fld>
            <a:endParaRPr lang="en-US"/>
          </a:p>
        </p:txBody>
      </p:sp>
      <p:sp>
        <p:nvSpPr>
          <p:cNvPr id="6" name="Footer Placeholder 5">
            <a:extLst>
              <a:ext uri="{FF2B5EF4-FFF2-40B4-BE49-F238E27FC236}">
                <a16:creationId xmlns:a16="http://schemas.microsoft.com/office/drawing/2014/main" id="{0A031FC5-217E-4D86-A60F-840F6E6D3B24}"/>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202AD3C9-622D-4B42-A93C-DE300FB26B4C}"/>
              </a:ext>
            </a:extLst>
          </p:cNvPr>
          <p:cNvSpPr>
            <a:spLocks noGrp="1"/>
          </p:cNvSpPr>
          <p:nvPr>
            <p:ph type="sldNum" sz="quarter" idx="12"/>
          </p:nvPr>
        </p:nvSpPr>
        <p:spPr/>
        <p:txBody>
          <a:bodyPr/>
          <a:lstStyle/>
          <a:p>
            <a:fld id="{6F1D7DBE-A038-42CA-806D-AF47F708943E}" type="slidenum">
              <a:rPr lang="en-US" smtClean="0"/>
              <a:t>‹#›</a:t>
            </a:fld>
            <a:endParaRPr lang="en-US"/>
          </a:p>
        </p:txBody>
      </p:sp>
    </p:spTree>
    <p:extLst>
      <p:ext uri="{BB962C8B-B14F-4D97-AF65-F5344CB8AC3E}">
        <p14:creationId xmlns:p14="http://schemas.microsoft.com/office/powerpoint/2010/main" val="115445438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665FE58-0253-4F9A-A8AF-40E45D84AC89}"/>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1EB0408D-09FE-4911-B16F-9E0FC218E4F5}"/>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37CC7CDD-FC48-4CFA-A934-5CD431F7C298}"/>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6A4F77E3-3C20-4294-89B4-5B03461374AC}"/>
              </a:ext>
            </a:extLst>
          </p:cNvPr>
          <p:cNvSpPr>
            <a:spLocks noGrp="1"/>
          </p:cNvSpPr>
          <p:nvPr>
            <p:ph type="dt" sz="half" idx="10"/>
          </p:nvPr>
        </p:nvSpPr>
        <p:spPr/>
        <p:txBody>
          <a:bodyPr/>
          <a:lstStyle/>
          <a:p>
            <a:fld id="{DD826EA1-EEF2-4008-9EE9-BE8E617E511F}" type="datetimeFigureOut">
              <a:rPr lang="en-US" smtClean="0"/>
              <a:t>07/10/2025</a:t>
            </a:fld>
            <a:endParaRPr lang="en-US"/>
          </a:p>
        </p:txBody>
      </p:sp>
      <p:sp>
        <p:nvSpPr>
          <p:cNvPr id="6" name="Footer Placeholder 5">
            <a:extLst>
              <a:ext uri="{FF2B5EF4-FFF2-40B4-BE49-F238E27FC236}">
                <a16:creationId xmlns:a16="http://schemas.microsoft.com/office/drawing/2014/main" id="{B5852690-0FD5-4F5D-81C8-8F8D9E96A664}"/>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112923AF-408C-453C-B301-9BF20ED473E3}"/>
              </a:ext>
            </a:extLst>
          </p:cNvPr>
          <p:cNvSpPr>
            <a:spLocks noGrp="1"/>
          </p:cNvSpPr>
          <p:nvPr>
            <p:ph type="sldNum" sz="quarter" idx="12"/>
          </p:nvPr>
        </p:nvSpPr>
        <p:spPr/>
        <p:txBody>
          <a:bodyPr/>
          <a:lstStyle/>
          <a:p>
            <a:fld id="{6F1D7DBE-A038-42CA-806D-AF47F708943E}" type="slidenum">
              <a:rPr lang="en-US" smtClean="0"/>
              <a:t>‹#›</a:t>
            </a:fld>
            <a:endParaRPr lang="en-US"/>
          </a:p>
        </p:txBody>
      </p:sp>
    </p:spTree>
    <p:extLst>
      <p:ext uri="{BB962C8B-B14F-4D97-AF65-F5344CB8AC3E}">
        <p14:creationId xmlns:p14="http://schemas.microsoft.com/office/powerpoint/2010/main" val="52872442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568F88E-1501-4B29-BD36-597B93270C38}"/>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B5818DB9-5783-478F-974C-5237125AFDA3}"/>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697B823B-CA26-4F89-852E-316DF1BEB0C7}"/>
              </a:ext>
            </a:extLst>
          </p:cNvPr>
          <p:cNvSpPr>
            <a:spLocks noGrp="1"/>
          </p:cNvSpPr>
          <p:nvPr>
            <p:ph type="dt" sz="half" idx="10"/>
          </p:nvPr>
        </p:nvSpPr>
        <p:spPr/>
        <p:txBody>
          <a:bodyPr/>
          <a:lstStyle/>
          <a:p>
            <a:fld id="{DD826EA1-EEF2-4008-9EE9-BE8E617E511F}" type="datetimeFigureOut">
              <a:rPr lang="en-US" smtClean="0"/>
              <a:t>07/10/2025</a:t>
            </a:fld>
            <a:endParaRPr lang="en-US"/>
          </a:p>
        </p:txBody>
      </p:sp>
      <p:sp>
        <p:nvSpPr>
          <p:cNvPr id="5" name="Footer Placeholder 4">
            <a:extLst>
              <a:ext uri="{FF2B5EF4-FFF2-40B4-BE49-F238E27FC236}">
                <a16:creationId xmlns:a16="http://schemas.microsoft.com/office/drawing/2014/main" id="{85AF878B-A3D0-4FBE-9C5C-4B5A2C52FD43}"/>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F8A86ACA-D067-4E24-93F2-CE7CC6D02B38}"/>
              </a:ext>
            </a:extLst>
          </p:cNvPr>
          <p:cNvSpPr>
            <a:spLocks noGrp="1"/>
          </p:cNvSpPr>
          <p:nvPr>
            <p:ph type="sldNum" sz="quarter" idx="12"/>
          </p:nvPr>
        </p:nvSpPr>
        <p:spPr/>
        <p:txBody>
          <a:bodyPr/>
          <a:lstStyle/>
          <a:p>
            <a:fld id="{6F1D7DBE-A038-42CA-806D-AF47F708943E}" type="slidenum">
              <a:rPr lang="en-US" smtClean="0"/>
              <a:t>‹#›</a:t>
            </a:fld>
            <a:endParaRPr lang="en-US"/>
          </a:p>
        </p:txBody>
      </p:sp>
    </p:spTree>
    <p:extLst>
      <p:ext uri="{BB962C8B-B14F-4D97-AF65-F5344CB8AC3E}">
        <p14:creationId xmlns:p14="http://schemas.microsoft.com/office/powerpoint/2010/main" val="186493944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B552143E-FAB5-4F05-BD65-364A84D82C4D}"/>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09427F04-1C57-4A1B-8220-FDA4BA60399E}"/>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328ACE89-CF25-4B24-8D36-0E17A2E4AF14}"/>
              </a:ext>
            </a:extLst>
          </p:cNvPr>
          <p:cNvSpPr>
            <a:spLocks noGrp="1"/>
          </p:cNvSpPr>
          <p:nvPr>
            <p:ph type="dt" sz="half" idx="10"/>
          </p:nvPr>
        </p:nvSpPr>
        <p:spPr/>
        <p:txBody>
          <a:bodyPr/>
          <a:lstStyle/>
          <a:p>
            <a:fld id="{DD826EA1-EEF2-4008-9EE9-BE8E617E511F}" type="datetimeFigureOut">
              <a:rPr lang="en-US" smtClean="0"/>
              <a:t>07/10/2025</a:t>
            </a:fld>
            <a:endParaRPr lang="en-US"/>
          </a:p>
        </p:txBody>
      </p:sp>
      <p:sp>
        <p:nvSpPr>
          <p:cNvPr id="5" name="Footer Placeholder 4">
            <a:extLst>
              <a:ext uri="{FF2B5EF4-FFF2-40B4-BE49-F238E27FC236}">
                <a16:creationId xmlns:a16="http://schemas.microsoft.com/office/drawing/2014/main" id="{43F5D4F2-EDED-4DEB-ACBE-C70EA01F0FD1}"/>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86D0D09A-CE6A-4967-A245-B40A3C9FF67A}"/>
              </a:ext>
            </a:extLst>
          </p:cNvPr>
          <p:cNvSpPr>
            <a:spLocks noGrp="1"/>
          </p:cNvSpPr>
          <p:nvPr>
            <p:ph type="sldNum" sz="quarter" idx="12"/>
          </p:nvPr>
        </p:nvSpPr>
        <p:spPr/>
        <p:txBody>
          <a:bodyPr/>
          <a:lstStyle/>
          <a:p>
            <a:fld id="{6F1D7DBE-A038-42CA-806D-AF47F708943E}" type="slidenum">
              <a:rPr lang="en-US" smtClean="0"/>
              <a:t>‹#›</a:t>
            </a:fld>
            <a:endParaRPr lang="en-US"/>
          </a:p>
        </p:txBody>
      </p:sp>
    </p:spTree>
    <p:extLst>
      <p:ext uri="{BB962C8B-B14F-4D97-AF65-F5344CB8AC3E}">
        <p14:creationId xmlns:p14="http://schemas.microsoft.com/office/powerpoint/2010/main" val="213825683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07135645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17324942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92467946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58327493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211416899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149102183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AC5B96A9-0AE9-4D7F-81EE-9C50B3F07AB6}"/>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04B17144-47C7-4E1F-A3E1-A958B76CDA17}"/>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B6A4537D-BC7D-487E-B3FB-7B5825BD98F3}"/>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DD826EA1-EEF2-4008-9EE9-BE8E617E511F}" type="datetimeFigureOut">
              <a:rPr lang="en-US" smtClean="0"/>
              <a:t>07/10/2025</a:t>
            </a:fld>
            <a:endParaRPr lang="en-US"/>
          </a:p>
        </p:txBody>
      </p:sp>
      <p:sp>
        <p:nvSpPr>
          <p:cNvPr id="5" name="Footer Placeholder 4">
            <a:extLst>
              <a:ext uri="{FF2B5EF4-FFF2-40B4-BE49-F238E27FC236}">
                <a16:creationId xmlns:a16="http://schemas.microsoft.com/office/drawing/2014/main" id="{F8CAC6CD-03D8-4246-B20A-00390E3CBBA7}"/>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9D046BFA-18D4-4B8A-BC6A-B35C8EFE0D14}"/>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6F1D7DBE-A038-42CA-806D-AF47F708943E}" type="slidenum">
              <a:rPr lang="en-US" smtClean="0"/>
              <a:t>‹#›</a:t>
            </a:fld>
            <a:endParaRPr lang="en-US"/>
          </a:p>
        </p:txBody>
      </p:sp>
    </p:spTree>
    <p:extLst>
      <p:ext uri="{BB962C8B-B14F-4D97-AF65-F5344CB8AC3E}">
        <p14:creationId xmlns:p14="http://schemas.microsoft.com/office/powerpoint/2010/main" val="794368353"/>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2" r:id="rId14"/>
    <p:sldLayoutId id="2147483663" r:id="rId15"/>
    <p:sldLayoutId id="2147483664" r:id="rId16"/>
    <p:sldLayoutId id="2147483665" r:id="rId17"/>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2.xml"/><Relationship Id="rId5" Type="http://schemas.openxmlformats.org/officeDocument/2006/relationships/image" Target="../media/image3.png"/><Relationship Id="rId4" Type="http://schemas.openxmlformats.org/officeDocument/2006/relationships/image" Target="../media/image2.jpeg"/></Relationships>
</file>

<file path=ppt/slides/_rels/slide2.xml.rels><?xml version="1.0" encoding="UTF-8" standalone="yes"?>
<Relationships xmlns="http://schemas.openxmlformats.org/package/2006/relationships"><Relationship Id="rId3" Type="http://schemas.openxmlformats.org/officeDocument/2006/relationships/notesSlide" Target="../notesSlides/notesSlide2.xml"/><Relationship Id="rId2" Type="http://schemas.openxmlformats.org/officeDocument/2006/relationships/slideLayout" Target="../slideLayouts/slideLayout13.xml"/><Relationship Id="rId1" Type="http://schemas.openxmlformats.org/officeDocument/2006/relationships/tags" Target="../tags/tag1.xml"/><Relationship Id="rId5" Type="http://schemas.openxmlformats.org/officeDocument/2006/relationships/image" Target="../media/image3.png"/><Relationship Id="rId4" Type="http://schemas.openxmlformats.org/officeDocument/2006/relationships/image" Target="../media/image4.jpeg"/></Relationships>
</file>

<file path=ppt/slides/_rels/slide3.xml.rels><?xml version="1.0" encoding="UTF-8" standalone="yes"?>
<Relationships xmlns="http://schemas.openxmlformats.org/package/2006/relationships"><Relationship Id="rId3" Type="http://schemas.openxmlformats.org/officeDocument/2006/relationships/notesSlide" Target="../notesSlides/notesSlide3.xml"/><Relationship Id="rId2" Type="http://schemas.openxmlformats.org/officeDocument/2006/relationships/slideLayout" Target="../slideLayouts/slideLayout13.xml"/><Relationship Id="rId1" Type="http://schemas.openxmlformats.org/officeDocument/2006/relationships/tags" Target="../tags/tag2.xml"/><Relationship Id="rId5" Type="http://schemas.openxmlformats.org/officeDocument/2006/relationships/image" Target="../media/image3.png"/><Relationship Id="rId4" Type="http://schemas.openxmlformats.org/officeDocument/2006/relationships/image" Target="../media/image4.jpeg"/></Relationships>
</file>

<file path=ppt/slides/_rels/slide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jpeg"/><Relationship Id="rId1" Type="http://schemas.openxmlformats.org/officeDocument/2006/relationships/slideLayout" Target="../slideLayouts/slideLayout14.xml"/></Relationships>
</file>

<file path=ppt/slides/_rels/slide5.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slideLayout" Target="../slideLayouts/slideLayout15.xml"/><Relationship Id="rId1" Type="http://schemas.openxmlformats.org/officeDocument/2006/relationships/tags" Target="../tags/tag3.xml"/><Relationship Id="rId4" Type="http://schemas.openxmlformats.org/officeDocument/2006/relationships/image" Target="../media/image6.png"/></Relationships>
</file>

<file path=ppt/slides/_rels/slide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slideLayout" Target="../slideLayouts/slideLayout16.xml"/><Relationship Id="rId1" Type="http://schemas.openxmlformats.org/officeDocument/2006/relationships/tags" Target="../tags/tag4.xml"/><Relationship Id="rId4" Type="http://schemas.openxmlformats.org/officeDocument/2006/relationships/image" Target="../media/image8.jpeg"/></Relationships>
</file>

<file path=ppt/slides/_rels/slide7.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slideLayout" Target="../slideLayouts/slideLayout16.xml"/><Relationship Id="rId1" Type="http://schemas.openxmlformats.org/officeDocument/2006/relationships/tags" Target="../tags/tag5.xml"/><Relationship Id="rId5" Type="http://schemas.openxmlformats.org/officeDocument/2006/relationships/image" Target="../media/image9.jpeg"/><Relationship Id="rId4" Type="http://schemas.openxmlformats.org/officeDocument/2006/relationships/hyperlink" Target="https://www.youtube.com/watch?v=eCQRIYiBdfc" TargetMode="External"/></Relationships>
</file>

<file path=ppt/slides/_rels/slide8.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slideLayout" Target="../slideLayouts/slideLayout16.xml"/><Relationship Id="rId1" Type="http://schemas.openxmlformats.org/officeDocument/2006/relationships/tags" Target="../tags/tag6.xml"/><Relationship Id="rId4" Type="http://schemas.openxmlformats.org/officeDocument/2006/relationships/image" Target="../media/image10.png"/></Relationships>
</file>

<file path=ppt/slides/_rels/slide9.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slideLayout" Target="../slideLayouts/slideLayout16.xml"/><Relationship Id="rId1" Type="http://schemas.openxmlformats.org/officeDocument/2006/relationships/tags" Target="../tags/tag7.xml"/><Relationship Id="rId4" Type="http://schemas.openxmlformats.org/officeDocument/2006/relationships/image" Target="../media/image11.png"/></Relationships>
</file>

<file path=ppt/slides/_rels/slide10.xml.rels><?xml version="1.0" encoding="UTF-8" standalone="yes"?>
<Relationships xmlns="http://schemas.openxmlformats.org/package/2006/relationships"><Relationship Id="rId3" Type="http://schemas.openxmlformats.org/officeDocument/2006/relationships/hyperlink" Target="https://www.youtube.com/watch?v=QlYeKtzeajo" TargetMode="External"/><Relationship Id="rId2" Type="http://schemas.openxmlformats.org/officeDocument/2006/relationships/slideLayout" Target="../slideLayouts/slideLayout16.xml"/><Relationship Id="rId1" Type="http://schemas.openxmlformats.org/officeDocument/2006/relationships/tags" Target="../tags/tag8.xml"/><Relationship Id="rId5" Type="http://schemas.openxmlformats.org/officeDocument/2006/relationships/image" Target="../media/image12.jpeg"/><Relationship Id="rId4" Type="http://schemas.openxmlformats.org/officeDocument/2006/relationships/image" Target="../media/image3.png"/></Relationships>
</file>

<file path=ppt/slides/_rels/slide1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jpeg"/><Relationship Id="rId1" Type="http://schemas.openxmlformats.org/officeDocument/2006/relationships/slideLayout" Target="../slideLayouts/slideLayout14.xml"/></Relationships>
</file>

<file path=ppt/slides/_rels/slide12.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slideLayout" Target="../slideLayouts/slideLayout15.xml"/><Relationship Id="rId1" Type="http://schemas.openxmlformats.org/officeDocument/2006/relationships/tags" Target="../tags/tag9.xml"/><Relationship Id="rId4" Type="http://schemas.openxmlformats.org/officeDocument/2006/relationships/image" Target="../media/image6.png"/></Relationships>
</file>

<file path=ppt/slides/_rels/slide1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slideLayout" Target="../slideLayouts/slideLayout16.xml"/><Relationship Id="rId1" Type="http://schemas.openxmlformats.org/officeDocument/2006/relationships/tags" Target="../tags/tag10.xml"/><Relationship Id="rId4" Type="http://schemas.openxmlformats.org/officeDocument/2006/relationships/image" Target="../media/image13.png"/></Relationships>
</file>

<file path=ppt/slides/_rels/slide14.xml.rels><?xml version="1.0" encoding="UTF-8" standalone="yes"?>
<Relationships xmlns="http://schemas.openxmlformats.org/package/2006/relationships"><Relationship Id="rId3" Type="http://schemas.openxmlformats.org/officeDocument/2006/relationships/hyperlink" Target="https://www.mcdonalds.com/qa/en-qa/newsroom/article/40th_anniversary.html" TargetMode="External"/><Relationship Id="rId2" Type="http://schemas.openxmlformats.org/officeDocument/2006/relationships/slideLayout" Target="../slideLayouts/slideLayout16.xml"/><Relationship Id="rId1" Type="http://schemas.openxmlformats.org/officeDocument/2006/relationships/tags" Target="../tags/tag11.xml"/><Relationship Id="rId5" Type="http://schemas.openxmlformats.org/officeDocument/2006/relationships/image" Target="../media/image14.jpeg"/><Relationship Id="rId4" Type="http://schemas.openxmlformats.org/officeDocument/2006/relationships/image" Target="../media/image3.png"/></Relationships>
</file>

<file path=ppt/slides/_rels/slide1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slideLayout" Target="../slideLayouts/slideLayout16.xml"/><Relationship Id="rId1" Type="http://schemas.openxmlformats.org/officeDocument/2006/relationships/tags" Target="../tags/tag12.xml"/><Relationship Id="rId4" Type="http://schemas.openxmlformats.org/officeDocument/2006/relationships/image" Target="../media/image15.jpeg"/></Relationships>
</file>

<file path=ppt/slides/_rels/slide1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slideLayout" Target="../slideLayouts/slideLayout16.xml"/><Relationship Id="rId1" Type="http://schemas.openxmlformats.org/officeDocument/2006/relationships/tags" Target="../tags/tag13.xml"/><Relationship Id="rId4" Type="http://schemas.openxmlformats.org/officeDocument/2006/relationships/image" Target="../media/image16.jpeg"/></Relationships>
</file>

<file path=ppt/slides/_rels/slide17.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slideLayout" Target="../slideLayouts/slideLayout16.xml"/><Relationship Id="rId1" Type="http://schemas.openxmlformats.org/officeDocument/2006/relationships/tags" Target="../tags/tag14.xml"/><Relationship Id="rId4" Type="http://schemas.openxmlformats.org/officeDocument/2006/relationships/image" Target="../media/image17.jpeg"/></Relationships>
</file>

<file path=ppt/slides/_rels/slide1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jpeg"/><Relationship Id="rId1" Type="http://schemas.openxmlformats.org/officeDocument/2006/relationships/slideLayout" Target="../slideLayouts/slideLayout14.xml"/></Relationships>
</file>

<file path=ppt/slides/_rels/slide1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7.jpeg"/><Relationship Id="rId1" Type="http://schemas.openxmlformats.org/officeDocument/2006/relationships/slideLayout" Target="../slideLayouts/slideLayout15.xml"/></Relationships>
</file>

<file path=ppt/slides/_rels/slide20.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3.png"/><Relationship Id="rId1" Type="http://schemas.openxmlformats.org/officeDocument/2006/relationships/slideLayout" Target="../slideLayouts/slideLayout16.xml"/></Relationships>
</file>

<file path=ppt/slides/_rels/slide21.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image" Target="../media/image3.png"/><Relationship Id="rId1" Type="http://schemas.openxmlformats.org/officeDocument/2006/relationships/slideLayout" Target="../slideLayouts/slideLayout16.xml"/></Relationships>
</file>

<file path=ppt/slides/_rels/slide22.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3.png"/><Relationship Id="rId1" Type="http://schemas.openxmlformats.org/officeDocument/2006/relationships/slideLayout" Target="../slideLayouts/slideLayout16.xml"/></Relationships>
</file>

<file path=ppt/slides/_rels/slide2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hyperlink" Target="https://learn.microsoft.com/en-us/connectors/salesforce/" TargetMode="External"/><Relationship Id="rId1" Type="http://schemas.openxmlformats.org/officeDocument/2006/relationships/slideLayout" Target="../slideLayouts/slideLayout16.xml"/><Relationship Id="rId4" Type="http://schemas.openxmlformats.org/officeDocument/2006/relationships/image" Target="../media/image21.png"/></Relationships>
</file>

<file path=ppt/slides/_rels/slide24.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image" Target="../media/image3.png"/><Relationship Id="rId1" Type="http://schemas.openxmlformats.org/officeDocument/2006/relationships/slideLayout" Target="../slideLayouts/slideLayout16.xml"/><Relationship Id="rId4" Type="http://schemas.openxmlformats.org/officeDocument/2006/relationships/image" Target="../media/image23.png"/></Relationships>
</file>

<file path=ppt/slides/_rels/slide2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jpeg"/><Relationship Id="rId1" Type="http://schemas.openxmlformats.org/officeDocument/2006/relationships/slideLayout" Target="../slideLayouts/slideLayout14.xml"/></Relationships>
</file>

<file path=ppt/slides/_rels/slide2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7.jpeg"/><Relationship Id="rId1" Type="http://schemas.openxmlformats.org/officeDocument/2006/relationships/slideLayout" Target="../slideLayouts/slideLayout15.xml"/></Relationships>
</file>

<file path=ppt/slides/_rels/slide27.xml.rels><?xml version="1.0" encoding="UTF-8" standalone="yes"?>
<Relationships xmlns="http://schemas.openxmlformats.org/package/2006/relationships"><Relationship Id="rId3" Type="http://schemas.openxmlformats.org/officeDocument/2006/relationships/hyperlink" Target="https://www.nestleprofessional.us/promotions/minors-pho-concentrate-free-sample" TargetMode="External"/><Relationship Id="rId2" Type="http://schemas.openxmlformats.org/officeDocument/2006/relationships/slideLayout" Target="../slideLayouts/slideLayout16.xml"/><Relationship Id="rId1" Type="http://schemas.openxmlformats.org/officeDocument/2006/relationships/tags" Target="../tags/tag15.xml"/><Relationship Id="rId5" Type="http://schemas.openxmlformats.org/officeDocument/2006/relationships/image" Target="../media/image24.jpeg"/><Relationship Id="rId4" Type="http://schemas.openxmlformats.org/officeDocument/2006/relationships/image" Target="../media/image3.png"/></Relationships>
</file>

<file path=ppt/slides/_rels/slide28.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slideLayout" Target="../slideLayouts/slideLayout16.xml"/><Relationship Id="rId1" Type="http://schemas.openxmlformats.org/officeDocument/2006/relationships/tags" Target="../tags/tag16.xml"/><Relationship Id="rId4" Type="http://schemas.openxmlformats.org/officeDocument/2006/relationships/image" Target="../media/image25.jpeg"/></Relationships>
</file>

<file path=ppt/slides/_rels/slide29.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slideLayout" Target="../slideLayouts/slideLayout16.xml"/><Relationship Id="rId1" Type="http://schemas.openxmlformats.org/officeDocument/2006/relationships/tags" Target="../tags/tag17.xml"/><Relationship Id="rId4" Type="http://schemas.openxmlformats.org/officeDocument/2006/relationships/image" Target="../media/image26.jpeg"/></Relationships>
</file>

<file path=ppt/slides/_rels/slide30.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slideLayout" Target="../slideLayouts/slideLayout16.xml"/><Relationship Id="rId1" Type="http://schemas.openxmlformats.org/officeDocument/2006/relationships/tags" Target="../tags/tag18.xml"/><Relationship Id="rId4" Type="http://schemas.openxmlformats.org/officeDocument/2006/relationships/image" Target="../media/image27.jpeg"/></Relationships>
</file>

<file path=ppt/slides/_rels/slide3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slideLayout" Target="../slideLayouts/slideLayout16.xml"/><Relationship Id="rId1" Type="http://schemas.openxmlformats.org/officeDocument/2006/relationships/tags" Target="../tags/tag19.xml"/><Relationship Id="rId4" Type="http://schemas.openxmlformats.org/officeDocument/2006/relationships/image" Target="../media/image28.jpeg"/></Relationships>
</file>

<file path=ppt/slides/_rels/slide3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jpeg"/><Relationship Id="rId1" Type="http://schemas.openxmlformats.org/officeDocument/2006/relationships/slideLayout" Target="../slideLayouts/slideLayout14.xml"/></Relationships>
</file>

<file path=ppt/slides/_rels/slide3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7.jpeg"/><Relationship Id="rId1" Type="http://schemas.openxmlformats.org/officeDocument/2006/relationships/slideLayout" Target="../slideLayouts/slideLayout15.xml"/></Relationships>
</file>

<file path=ppt/slides/_rels/slide3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slideLayout" Target="../slideLayouts/slideLayout16.xml"/><Relationship Id="rId1" Type="http://schemas.openxmlformats.org/officeDocument/2006/relationships/tags" Target="../tags/tag20.xml"/><Relationship Id="rId4" Type="http://schemas.openxmlformats.org/officeDocument/2006/relationships/image" Target="../media/image29.jpeg"/></Relationships>
</file>

<file path=ppt/slides/_rels/slide3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slideLayout" Target="../slideLayouts/slideLayout16.xml"/><Relationship Id="rId1" Type="http://schemas.openxmlformats.org/officeDocument/2006/relationships/tags" Target="../tags/tag21.xml"/><Relationship Id="rId4" Type="http://schemas.openxmlformats.org/officeDocument/2006/relationships/image" Target="../media/image30.jpeg"/></Relationships>
</file>

<file path=ppt/slides/_rels/slide36.xml.rels><?xml version="1.0" encoding="UTF-8" standalone="yes"?>
<Relationships xmlns="http://schemas.openxmlformats.org/package/2006/relationships"><Relationship Id="rId3" Type="http://schemas.openxmlformats.org/officeDocument/2006/relationships/hyperlink" Target="https://www.netflix.com/" TargetMode="External"/><Relationship Id="rId2" Type="http://schemas.openxmlformats.org/officeDocument/2006/relationships/slideLayout" Target="../slideLayouts/slideLayout16.xml"/><Relationship Id="rId1" Type="http://schemas.openxmlformats.org/officeDocument/2006/relationships/tags" Target="../tags/tag22.xml"/><Relationship Id="rId5" Type="http://schemas.openxmlformats.org/officeDocument/2006/relationships/image" Target="../media/image31.jpeg"/><Relationship Id="rId4" Type="http://schemas.openxmlformats.org/officeDocument/2006/relationships/image" Target="../media/image3.png"/></Relationships>
</file>

<file path=ppt/slides/_rels/slide37.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slideLayout" Target="../slideLayouts/slideLayout16.xml"/><Relationship Id="rId1" Type="http://schemas.openxmlformats.org/officeDocument/2006/relationships/tags" Target="../tags/tag23.xml"/><Relationship Id="rId4" Type="http://schemas.openxmlformats.org/officeDocument/2006/relationships/image" Target="../media/image32.jpeg"/></Relationships>
</file>

<file path=ppt/slides/_rels/slide38.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4.xml"/><Relationship Id="rId1" Type="http://schemas.openxmlformats.org/officeDocument/2006/relationships/slideLayout" Target="../slideLayouts/slideLayout13.xml"/><Relationship Id="rId4" Type="http://schemas.openxmlformats.org/officeDocument/2006/relationships/image" Target="../media/image3.png"/></Relationships>
</file>

<file path=ppt/slides/_rels/slide39.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5.jpeg"/><Relationship Id="rId1" Type="http://schemas.openxmlformats.org/officeDocument/2006/relationships/slideLayout" Target="../slideLayouts/slideLayout14.xml"/></Relationships>
</file>

<file path=ppt/slides/_rels/slide40.xml.rels><?xml version="1.0" encoding="UTF-8" standalone="yes"?>
<Relationships xmlns="http://schemas.openxmlformats.org/package/2006/relationships"><Relationship Id="rId3" Type="http://schemas.openxmlformats.org/officeDocument/2006/relationships/image" Target="../media/image34.png"/><Relationship Id="rId2" Type="http://schemas.openxmlformats.org/officeDocument/2006/relationships/image" Target="../media/image33.jpeg"/><Relationship Id="rId1" Type="http://schemas.openxmlformats.org/officeDocument/2006/relationships/slideLayout" Target="../slideLayouts/slideLayout17.xml"/><Relationship Id="rId5" Type="http://schemas.openxmlformats.org/officeDocument/2006/relationships/image" Target="../media/image36.png"/><Relationship Id="rId4" Type="http://schemas.openxmlformats.org/officeDocument/2006/relationships/image" Target="../media/image35.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9" name="TextBox 8"/>
          <p:cNvSpPr txBox="1"/>
          <p:nvPr/>
        </p:nvSpPr>
        <p:spPr>
          <a:xfrm>
            <a:off x="4215710" y="3711963"/>
            <a:ext cx="7823890" cy="615553"/>
          </a:xfrm>
          <a:prstGeom prst="rect">
            <a:avLst/>
          </a:prstGeom>
          <a:noFill/>
        </p:spPr>
        <p:txBody>
          <a:bodyPr wrap="square" rtlCol="0">
            <a:spAutoFit/>
          </a:bodyPr>
          <a:lstStyle/>
          <a:p>
            <a:pPr algn="ctr"/>
            <a:r>
              <a:rPr lang="ar-SY" sz="3400" b="1" dirty="0">
                <a:latin typeface="Tahoma" panose="020B0604030504040204" pitchFamily="34" charset="0"/>
                <a:ea typeface="Tahoma" panose="020B0604030504040204" pitchFamily="34" charset="0"/>
                <a:cs typeface="Tahoma" panose="020B0604030504040204" pitchFamily="34" charset="0"/>
              </a:rPr>
              <a:t>عناصر الاتصالات التسويقية المتكاملة</a:t>
            </a:r>
            <a:endParaRPr lang="en-US" sz="3400" b="1" dirty="0">
              <a:latin typeface="Tahoma" panose="020B0604030504040204" pitchFamily="34" charset="0"/>
              <a:ea typeface="Tahoma" panose="020B0604030504040204" pitchFamily="34" charset="0"/>
              <a:cs typeface="Tahoma" panose="020B0604030504040204" pitchFamily="34" charset="0"/>
            </a:endParaRPr>
          </a:p>
        </p:txBody>
      </p:sp>
      <p:sp>
        <p:nvSpPr>
          <p:cNvPr id="10" name="Rectangle: Rounded Corners 9"/>
          <p:cNvSpPr/>
          <p:nvPr/>
        </p:nvSpPr>
        <p:spPr>
          <a:xfrm>
            <a:off x="5748017" y="4721332"/>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Y" sz="2600" b="1" dirty="0">
                <a:solidFill>
                  <a:schemeClr val="tx1"/>
                </a:solidFill>
                <a:latin typeface="Tahoma" panose="020B0604030504040204" pitchFamily="34" charset="0"/>
                <a:ea typeface="Tahoma" panose="020B0604030504040204" pitchFamily="34" charset="0"/>
                <a:cs typeface="Tahoma" panose="020B0604030504040204" pitchFamily="34" charset="0"/>
              </a:rPr>
              <a:t>المحاضرة الثالثة</a:t>
            </a:r>
            <a:endParaRPr lang="en-US" sz="2600" b="1" dirty="0">
              <a:solidFill>
                <a:schemeClr val="tx1"/>
              </a:solidFill>
              <a:latin typeface="Tahoma" panose="020B0604030504040204" pitchFamily="34" charset="0"/>
              <a:ea typeface="Tahoma" panose="020B0604030504040204" pitchFamily="34" charset="0"/>
              <a:cs typeface="Tahoma" panose="020B0604030504040204" pitchFamily="34" charset="0"/>
            </a:endParaRPr>
          </a:p>
        </p:txBody>
      </p:sp>
      <p:sp>
        <p:nvSpPr>
          <p:cNvPr id="11" name="TextBox 10"/>
          <p:cNvSpPr txBox="1"/>
          <p:nvPr/>
        </p:nvSpPr>
        <p:spPr>
          <a:xfrm>
            <a:off x="6400263" y="5197485"/>
            <a:ext cx="1181734" cy="400110"/>
          </a:xfrm>
          <a:prstGeom prst="rect">
            <a:avLst/>
          </a:prstGeom>
          <a:noFill/>
        </p:spPr>
        <p:txBody>
          <a:bodyPr wrap="none" rtlCol="0">
            <a:spAutoFit/>
          </a:bodyPr>
          <a:lstStyle/>
          <a:p>
            <a:r>
              <a:rPr lang="en-US" sz="2000" b="1" dirty="0">
                <a:latin typeface="Times New Roman" panose="02020603050405020304" pitchFamily="18" charset="0"/>
                <a:cs typeface="Times New Roman" panose="02020603050405020304" pitchFamily="18" charset="0"/>
              </a:rPr>
              <a:t>MKT325</a:t>
            </a:r>
            <a:endParaRPr lang="ar-SY" sz="2000" b="1" dirty="0">
              <a:latin typeface="Times New Roman" panose="02020603050405020304" pitchFamily="18" charset="0"/>
              <a:cs typeface="Times New Roman" panose="02020603050405020304" pitchFamily="18" charset="0"/>
            </a:endParaRPr>
          </a:p>
        </p:txBody>
      </p:sp>
      <p:sp>
        <p:nvSpPr>
          <p:cNvPr id="12" name="TextBox 11"/>
          <p:cNvSpPr txBox="1"/>
          <p:nvPr/>
        </p:nvSpPr>
        <p:spPr>
          <a:xfrm>
            <a:off x="459185" y="6187539"/>
            <a:ext cx="4886463"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Dr. Okba Alsabbagh</a:t>
            </a:r>
          </a:p>
        </p:txBody>
      </p:sp>
      <p:sp>
        <p:nvSpPr>
          <p:cNvPr id="13" name="TextBox 12"/>
          <p:cNvSpPr txBox="1"/>
          <p:nvPr/>
        </p:nvSpPr>
        <p:spPr>
          <a:xfrm>
            <a:off x="459185" y="5830966"/>
            <a:ext cx="4886463" cy="461665"/>
          </a:xfrm>
          <a:prstGeom prst="rect">
            <a:avLst/>
          </a:prstGeom>
          <a:noFill/>
        </p:spPr>
        <p:txBody>
          <a:bodyPr wrap="square" rtlCol="0">
            <a:spAutoFit/>
          </a:bodyPr>
          <a:lstStyle/>
          <a:p>
            <a:r>
              <a:rPr lang="en-US" sz="2400" dirty="0">
                <a:solidFill>
                  <a:srgbClr val="00B0F0"/>
                </a:solidFill>
                <a:latin typeface="Times New Roman" panose="02020603050405020304" pitchFamily="18" charset="0"/>
                <a:cs typeface="Times New Roman" panose="02020603050405020304" pitchFamily="18" charset="0"/>
              </a:rPr>
              <a:t>Prepared by</a:t>
            </a: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6" name="TextBox 15">
            <a:extLst>
              <a:ext uri="{FF2B5EF4-FFF2-40B4-BE49-F238E27FC236}">
                <a16:creationId xmlns:a16="http://schemas.microsoft.com/office/drawing/2014/main" id="{8F7C9B8C-7226-41EA-9955-577D10B19E73}"/>
              </a:ext>
            </a:extLst>
          </p:cNvPr>
          <p:cNvSpPr txBox="1"/>
          <p:nvPr/>
        </p:nvSpPr>
        <p:spPr>
          <a:xfrm>
            <a:off x="6824027" y="2106761"/>
            <a:ext cx="5779733" cy="1261884"/>
          </a:xfrm>
          <a:prstGeom prst="rect">
            <a:avLst/>
          </a:prstGeom>
          <a:noFill/>
        </p:spPr>
        <p:txBody>
          <a:bodyPr wrap="square" rtlCol="0">
            <a:spAutoFit/>
          </a:bodyPr>
          <a:lstStyle/>
          <a:p>
            <a:pPr algn="ctr"/>
            <a:r>
              <a:rPr lang="ar-SY" sz="3800" b="1" dirty="0">
                <a:solidFill>
                  <a:srgbClr val="00B0F0"/>
                </a:solidFill>
                <a:latin typeface="Tahoma" panose="020B0604030504040204" pitchFamily="34" charset="0"/>
                <a:ea typeface="Tahoma" panose="020B0604030504040204" pitchFamily="34" charset="0"/>
                <a:cs typeface="Tahoma" panose="020B0604030504040204" pitchFamily="34" charset="0"/>
              </a:rPr>
              <a:t>الاتصالات التسويقية المتكاملة</a:t>
            </a:r>
            <a:endParaRPr lang="en-US" sz="3800" b="1" dirty="0">
              <a:solidFill>
                <a:srgbClr val="00B0F0"/>
              </a:solidFill>
              <a:latin typeface="Tahoma" panose="020B0604030504040204" pitchFamily="34" charset="0"/>
              <a:ea typeface="Tahoma" panose="020B0604030504040204" pitchFamily="34" charset="0"/>
              <a:cs typeface="Tahoma" panose="020B0604030504040204" pitchFamily="34" charset="0"/>
            </a:endParaRPr>
          </a:p>
        </p:txBody>
      </p:sp>
    </p:spTree>
  </p:cSld>
  <p:clrMapOvr>
    <a:masterClrMapping/>
  </p:clrMapOvr>
  <mc:AlternateContent xmlns:mc="http://schemas.openxmlformats.org/markup-compatibility/2006" xmlns:p14="http://schemas.microsoft.com/office/powerpoint/2010/main">
    <mc:Choice Requires="p14">
      <p:transition spd="slow" p14:dur="2000" advTm="21440"/>
    </mc:Choice>
    <mc:Fallback xmlns="">
      <p:transition spd="slow" advTm="21440"/>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5294534" y="981870"/>
            <a:ext cx="4923523" cy="492443"/>
          </a:xfrm>
          <a:prstGeom prst="rect">
            <a:avLst/>
          </a:prstGeom>
          <a:noFill/>
        </p:spPr>
        <p:txBody>
          <a:bodyPr wrap="square" rtlCol="0">
            <a:spAutoFit/>
          </a:bodyPr>
          <a:lstStyle/>
          <a:p>
            <a:pPr algn="ctr" rtl="1"/>
            <a:r>
              <a:rPr lang="ar-SY" sz="2600" b="1" dirty="0">
                <a:solidFill>
                  <a:srgbClr val="00B0F0"/>
                </a:solidFill>
                <a:latin typeface="Tahoma" panose="020B0604030504040204" pitchFamily="34" charset="0"/>
                <a:ea typeface="Tahoma" panose="020B0604030504040204" pitchFamily="34" charset="0"/>
                <a:cs typeface="Tahoma" panose="020B0604030504040204" pitchFamily="34" charset="0"/>
              </a:rPr>
              <a:t>تمهيد</a:t>
            </a:r>
            <a:endParaRPr lang="en-US" sz="2600" b="1" dirty="0">
              <a:solidFill>
                <a:srgbClr val="00B0F0"/>
              </a:solidFill>
              <a:latin typeface="Tahoma" panose="020B0604030504040204" pitchFamily="34" charset="0"/>
              <a:ea typeface="Tahoma" panose="020B0604030504040204" pitchFamily="34" charset="0"/>
              <a:cs typeface="Tahoma" panose="020B0604030504040204" pitchFamily="34"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726895" y="1403972"/>
            <a:ext cx="8417320" cy="5344476"/>
          </a:xfrm>
          <a:prstGeom prst="rect">
            <a:avLst/>
          </a:prstGeom>
          <a:noFill/>
        </p:spPr>
        <p:txBody>
          <a:bodyPr wrap="square" rtlCol="0">
            <a:spAutoFit/>
          </a:bodyPr>
          <a:lstStyle/>
          <a:p>
            <a:pPr algn="just" rtl="1">
              <a:lnSpc>
                <a:spcPct val="250000"/>
              </a:lnSpc>
            </a:pPr>
            <a:r>
              <a:rPr lang="ar-SY" sz="2000" dirty="0"/>
              <a:t>تمثل الاتصالات التسويقية المتكاملة الإطار الشامل الذي يوحّد جميع أنشطة الاتصال داخل المؤسسة ضمن رسالة استراتيجية واحدة. ففي ظل التشبع الإعلامي وتعدد القنوات، أصبح التنسيق بين أدوات الاتصال ضرورة لا رفاهية. تعمل عناصرها – الإعلان، والعلاقات العامة، والبيع الشخصي، وتنشيط المبيعات، والتسويق المباشر – بوصفها منظومة مترابطة تخدم هدفاً تسويقياً موحداً. وإن التكامل الاتصالي يخلق تجربة متسقة لدى المستهلك، ويعزز إدراكه لهوية العلامة عبر نقاط التماس المختلفة. هذه المحاضرة تسعى إلى تحليل أبرز تلك العناصر ودورها في بناء الصورة الذهنية وتحفيز السلوك الشرائي. </a:t>
            </a: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Rounded Rectangle 1">
            <a:extLst>
              <a:ext uri="{FF2B5EF4-FFF2-40B4-BE49-F238E27FC236}">
                <a16:creationId xmlns:a16="http://schemas.microsoft.com/office/drawing/2014/main" id="{0EAE71C3-8631-42C2-8AB3-DE212DC72D1F}"/>
              </a:ext>
            </a:extLst>
          </p:cNvPr>
          <p:cNvSpPr/>
          <p:nvPr/>
        </p:nvSpPr>
        <p:spPr>
          <a:xfrm>
            <a:off x="1386880" y="263240"/>
            <a:ext cx="1762539" cy="686132"/>
          </a:xfrm>
          <a:prstGeom prst="roundRect">
            <a:avLst/>
          </a:prstGeom>
          <a:ln>
            <a:solidFill>
              <a:schemeClr val="tx1"/>
            </a:solidFill>
          </a:ln>
        </p:spPr>
        <p:style>
          <a:lnRef idx="2">
            <a:schemeClr val="accent6"/>
          </a:lnRef>
          <a:fillRef idx="1">
            <a:schemeClr val="lt1"/>
          </a:fillRef>
          <a:effectRef idx="0">
            <a:schemeClr val="accent6"/>
          </a:effectRef>
          <a:fontRef idx="minor">
            <a:schemeClr val="dk1"/>
          </a:fontRef>
        </p:style>
        <p:txBody>
          <a:bodyPr rtlCol="1" anchor="ctr"/>
          <a:lstStyle/>
          <a:p>
            <a:pPr algn="ctr"/>
            <a:r>
              <a:rPr lang="en-US" sz="2400" b="1" dirty="0"/>
              <a:t>Lecture 3</a:t>
            </a:r>
            <a:endParaRPr lang="ar-SA" sz="2400" b="1" dirty="0"/>
          </a:p>
        </p:txBody>
      </p:sp>
    </p:spTree>
    <p:custDataLst>
      <p:tags r:id="rId1"/>
    </p:custDataLst>
  </p:cSld>
  <p:clrMapOvr>
    <a:masterClrMapping/>
  </p:clrMapOvr>
  <mc:AlternateContent xmlns:mc="http://schemas.openxmlformats.org/markup-compatibility/2006" xmlns:p14="http://schemas.microsoft.com/office/powerpoint/2010/main">
    <mc:Choice Requires="p14">
      <p:transition spd="slow" p14:dur="2000" advTm="122935"/>
    </mc:Choice>
    <mc:Fallback xmlns="">
      <p:transition spd="slow" advTm="122935"/>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31"/>
                                        </p:tgtEl>
                                        <p:attrNameLst>
                                          <p:attrName>style.visibility</p:attrName>
                                        </p:attrNameLst>
                                      </p:cBhvr>
                                      <p:to>
                                        <p:strVal val="visible"/>
                                      </p:to>
                                    </p:set>
                                    <p:animEffect transition="in" filter="fade">
                                      <p:cBhvr>
                                        <p:cTn id="7" dur="1000"/>
                                        <p:tgtEl>
                                          <p:spTgt spid="31"/>
                                        </p:tgtEl>
                                      </p:cBhvr>
                                    </p:animEffect>
                                    <p:anim calcmode="lin" valueType="num">
                                      <p:cBhvr>
                                        <p:cTn id="8" dur="1000" fill="hold"/>
                                        <p:tgtEl>
                                          <p:spTgt spid="31"/>
                                        </p:tgtEl>
                                        <p:attrNameLst>
                                          <p:attrName>ppt_x</p:attrName>
                                        </p:attrNameLst>
                                      </p:cBhvr>
                                      <p:tavLst>
                                        <p:tav tm="0">
                                          <p:val>
                                            <p:strVal val="#ppt_x"/>
                                          </p:val>
                                        </p:tav>
                                        <p:tav tm="100000">
                                          <p:val>
                                            <p:strVal val="#ppt_x"/>
                                          </p:val>
                                        </p:tav>
                                      </p:tavLst>
                                    </p:anim>
                                    <p:anim calcmode="lin" valueType="num">
                                      <p:cBhvr>
                                        <p:cTn id="9" dur="1000" fill="hold"/>
                                        <p:tgtEl>
                                          <p:spTgt spid="31"/>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1"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950753" y="736629"/>
            <a:ext cx="4923523" cy="492443"/>
          </a:xfrm>
          <a:prstGeom prst="rect">
            <a:avLst/>
          </a:prstGeom>
          <a:noFill/>
        </p:spPr>
        <p:txBody>
          <a:bodyPr wrap="square" rtlCol="0">
            <a:spAutoFit/>
          </a:bodyPr>
          <a:lstStyle/>
          <a:p>
            <a:pPr algn="ctr" rtl="1"/>
            <a:r>
              <a:rPr lang="ar-SY" sz="2600" b="1" dirty="0">
                <a:solidFill>
                  <a:srgbClr val="00B0F0"/>
                </a:solidFill>
                <a:latin typeface="Tahoma" panose="020B0604030504040204" pitchFamily="34" charset="0"/>
                <a:ea typeface="Tahoma" panose="020B0604030504040204" pitchFamily="34" charset="0"/>
                <a:cs typeface="Tahoma" panose="020B0604030504040204" pitchFamily="34" charset="0"/>
              </a:rPr>
              <a:t>الأهداف</a:t>
            </a:r>
            <a:endParaRPr lang="en-US" sz="2600" b="1" dirty="0">
              <a:solidFill>
                <a:srgbClr val="00B0F0"/>
              </a:solidFill>
              <a:latin typeface="Tahoma" panose="020B0604030504040204" pitchFamily="34" charset="0"/>
              <a:ea typeface="Tahoma" panose="020B0604030504040204" pitchFamily="34" charset="0"/>
              <a:cs typeface="Tahoma" panose="020B0604030504040204" pitchFamily="34"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592286" y="982850"/>
            <a:ext cx="8495854" cy="5536837"/>
          </a:xfrm>
          <a:prstGeom prst="rect">
            <a:avLst/>
          </a:prstGeom>
          <a:noFill/>
        </p:spPr>
        <p:txBody>
          <a:bodyPr wrap="square" rtlCol="0">
            <a:spAutoFit/>
          </a:bodyPr>
          <a:lstStyle/>
          <a:p>
            <a:pPr algn="just" rtl="1">
              <a:lnSpc>
                <a:spcPct val="200000"/>
              </a:lnSpc>
            </a:pPr>
            <a:r>
              <a:rPr lang="ar-SY" sz="2000" dirty="0"/>
              <a:t>بنهاية هذه المحاضرة، سيكون الطالب قادراً على:</a:t>
            </a:r>
          </a:p>
          <a:p>
            <a:pPr marL="342900" indent="-342900" algn="just" rtl="1">
              <a:lnSpc>
                <a:spcPct val="200000"/>
              </a:lnSpc>
              <a:buFont typeface="Arial" panose="020B0604020202020204" pitchFamily="34" charset="0"/>
              <a:buChar char="•"/>
            </a:pPr>
            <a:r>
              <a:rPr lang="ar-SY" sz="2000" dirty="0"/>
              <a:t>تحديد عناصر الاتصالات التسويقية المتكاملة وشرح وظائف كل منها في العملية الاتصالية.</a:t>
            </a:r>
          </a:p>
          <a:p>
            <a:pPr marL="342900" indent="-342900" algn="just" rtl="1">
              <a:lnSpc>
                <a:spcPct val="200000"/>
              </a:lnSpc>
              <a:buFont typeface="Arial" panose="020B0604020202020204" pitchFamily="34" charset="0"/>
              <a:buChar char="•"/>
            </a:pPr>
            <a:r>
              <a:rPr lang="ar-SY" sz="2000" dirty="0"/>
              <a:t>تحليل الدور الاستراتيجي الذي تؤديه كل أداة في بناء الصورة الذهنية للعلامة التجارية وتعزيز التواصل مع الجمهور المستهدف.</a:t>
            </a:r>
          </a:p>
          <a:p>
            <a:pPr marL="342900" indent="-342900" algn="just" rtl="1">
              <a:lnSpc>
                <a:spcPct val="200000"/>
              </a:lnSpc>
              <a:buFont typeface="Arial" panose="020B0604020202020204" pitchFamily="34" charset="0"/>
              <a:buChar char="•"/>
            </a:pPr>
            <a:r>
              <a:rPr lang="ar-SY" sz="2000" dirty="0"/>
              <a:t>تمييز أوجه التكامل بين عناصر الاتصال المختلفة وكيفية عملها ضمن رسالة موحدة.</a:t>
            </a:r>
          </a:p>
          <a:p>
            <a:pPr marL="342900" indent="-342900" algn="just" rtl="1">
              <a:lnSpc>
                <a:spcPct val="200000"/>
              </a:lnSpc>
              <a:buFont typeface="Arial" panose="020B0604020202020204" pitchFamily="34" charset="0"/>
              <a:buChar char="•"/>
            </a:pPr>
            <a:r>
              <a:rPr lang="ar-SY" sz="2000" dirty="0"/>
              <a:t>تطبيق أمثلة واقعية من الشركات العالمية لفهم العلاقة بين النظرية والممارسة في مجال الاتصال التسويقي المتكامل.</a:t>
            </a:r>
          </a:p>
          <a:p>
            <a:pPr marL="342900" indent="-342900" algn="just" rtl="1">
              <a:lnSpc>
                <a:spcPct val="200000"/>
              </a:lnSpc>
              <a:buFont typeface="Arial" panose="020B0604020202020204" pitchFamily="34" charset="0"/>
              <a:buChar char="•"/>
            </a:pPr>
            <a:r>
              <a:rPr lang="ar-SY" sz="2000" dirty="0"/>
              <a:t>تقييم كفاءة استخدام الأدوات الاتصالية المختلفة وفق معايير الاتساق، المصداقية، والتأثير في سلوك المستهلك.</a:t>
            </a: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Rounded Rectangle 1">
            <a:extLst>
              <a:ext uri="{FF2B5EF4-FFF2-40B4-BE49-F238E27FC236}">
                <a16:creationId xmlns:a16="http://schemas.microsoft.com/office/drawing/2014/main" id="{F23DF24A-0469-4803-998B-B81A41AE71F9}"/>
              </a:ext>
            </a:extLst>
          </p:cNvPr>
          <p:cNvSpPr/>
          <p:nvPr/>
        </p:nvSpPr>
        <p:spPr>
          <a:xfrm>
            <a:off x="1386880" y="278357"/>
            <a:ext cx="1762539" cy="686132"/>
          </a:xfrm>
          <a:prstGeom prst="roundRect">
            <a:avLst/>
          </a:prstGeom>
          <a:ln>
            <a:solidFill>
              <a:schemeClr val="tx1"/>
            </a:solidFill>
          </a:ln>
        </p:spPr>
        <p:style>
          <a:lnRef idx="2">
            <a:schemeClr val="accent6"/>
          </a:lnRef>
          <a:fillRef idx="1">
            <a:schemeClr val="lt1"/>
          </a:fillRef>
          <a:effectRef idx="0">
            <a:schemeClr val="accent6"/>
          </a:effectRef>
          <a:fontRef idx="minor">
            <a:schemeClr val="dk1"/>
          </a:fontRef>
        </p:style>
        <p:txBody>
          <a:bodyPr rtlCol="1" anchor="ctr"/>
          <a:lstStyle/>
          <a:p>
            <a:pPr algn="ctr"/>
            <a:r>
              <a:rPr lang="en-US" sz="2400" b="1" dirty="0"/>
              <a:t>Lecture 3</a:t>
            </a:r>
            <a:endParaRPr lang="ar-SA" sz="2400" b="1" dirty="0"/>
          </a:p>
        </p:txBody>
      </p:sp>
    </p:spTree>
    <p:custDataLst>
      <p:tags r:id="rId1"/>
    </p:custDataLst>
    <p:extLst>
      <p:ext uri="{BB962C8B-B14F-4D97-AF65-F5344CB8AC3E}">
        <p14:creationId xmlns:p14="http://schemas.microsoft.com/office/powerpoint/2010/main" val="1868502536"/>
      </p:ext>
    </p:extLst>
  </p:cSld>
  <p:clrMapOvr>
    <a:masterClrMapping/>
  </p:clrMapOvr>
  <mc:AlternateContent xmlns:mc="http://schemas.openxmlformats.org/markup-compatibility/2006" xmlns:p14="http://schemas.microsoft.com/office/powerpoint/2010/main">
    <mc:Choice Requires="p14">
      <p:transition spd="slow" p14:dur="2000" advTm="100116"/>
    </mc:Choice>
    <mc:Fallback xmlns="">
      <p:transition spd="slow" advTm="100116"/>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31"/>
                                        </p:tgtEl>
                                        <p:attrNameLst>
                                          <p:attrName>style.visibility</p:attrName>
                                        </p:attrNameLst>
                                      </p:cBhvr>
                                      <p:to>
                                        <p:strVal val="visible"/>
                                      </p:to>
                                    </p:set>
                                    <p:animEffect transition="in" filter="fade">
                                      <p:cBhvr>
                                        <p:cTn id="7" dur="1000"/>
                                        <p:tgtEl>
                                          <p:spTgt spid="31"/>
                                        </p:tgtEl>
                                      </p:cBhvr>
                                    </p:animEffect>
                                    <p:anim calcmode="lin" valueType="num">
                                      <p:cBhvr>
                                        <p:cTn id="8" dur="1000" fill="hold"/>
                                        <p:tgtEl>
                                          <p:spTgt spid="31"/>
                                        </p:tgtEl>
                                        <p:attrNameLst>
                                          <p:attrName>ppt_x</p:attrName>
                                        </p:attrNameLst>
                                      </p:cBhvr>
                                      <p:tavLst>
                                        <p:tav tm="0">
                                          <p:val>
                                            <p:strVal val="#ppt_x"/>
                                          </p:val>
                                        </p:tav>
                                        <p:tav tm="100000">
                                          <p:val>
                                            <p:strVal val="#ppt_x"/>
                                          </p:val>
                                        </p:tav>
                                      </p:tavLst>
                                    </p:anim>
                                    <p:anim calcmode="lin" valueType="num">
                                      <p:cBhvr>
                                        <p:cTn id="9" dur="1000" fill="hold"/>
                                        <p:tgtEl>
                                          <p:spTgt spid="31"/>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1"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8679" b="8679"/>
          <a:stretch>
            <a:fillRect/>
          </a:stretch>
        </p:blipFill>
        <p:spPr/>
      </p:pic>
      <p:sp>
        <p:nvSpPr>
          <p:cNvPr id="11" name="Rectangle 10"/>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p:cNvSpPr/>
          <p:nvPr/>
        </p:nvSpPr>
        <p:spPr>
          <a:xfrm>
            <a:off x="251927" y="546619"/>
            <a:ext cx="9818099"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1" name="TextBox 40"/>
          <p:cNvSpPr txBox="1"/>
          <p:nvPr/>
        </p:nvSpPr>
        <p:spPr>
          <a:xfrm>
            <a:off x="7238078" y="989083"/>
            <a:ext cx="2425665" cy="892552"/>
          </a:xfrm>
          <a:prstGeom prst="rect">
            <a:avLst/>
          </a:prstGeom>
          <a:noFill/>
        </p:spPr>
        <p:txBody>
          <a:bodyPr wrap="none" rtlCol="0">
            <a:spAutoFit/>
          </a:bodyPr>
          <a:lstStyle/>
          <a:p>
            <a:pPr algn="ctr" rtl="1"/>
            <a:r>
              <a:rPr lang="ar-SY" sz="2600" b="1" dirty="0">
                <a:solidFill>
                  <a:srgbClr val="00B0F0"/>
                </a:solidFill>
                <a:latin typeface="Alexandria" charset="0"/>
                <a:cs typeface="Alexandria" charset="0"/>
              </a:rPr>
              <a:t>المحور الأول</a:t>
            </a:r>
          </a:p>
          <a:p>
            <a:pPr algn="ctr" rtl="1"/>
            <a:r>
              <a:rPr lang="ar-SY" sz="2600" dirty="0">
                <a:solidFill>
                  <a:srgbClr val="00B0F0"/>
                </a:solidFill>
                <a:latin typeface="Alexandria" charset="0"/>
                <a:cs typeface="Alexandria" charset="0"/>
              </a:rPr>
              <a:t>الإعـــــــــــــلان والدعايـــــــــــــــــة</a:t>
            </a:r>
            <a:endParaRPr lang="en-US" sz="2600" dirty="0">
              <a:solidFill>
                <a:srgbClr val="00B0F0"/>
              </a:solidFill>
              <a:latin typeface="Alexandria" charset="0"/>
              <a:cs typeface="Alexandria" charset="0"/>
            </a:endParaRPr>
          </a:p>
        </p:txBody>
      </p:sp>
      <p:sp>
        <p:nvSpPr>
          <p:cNvPr id="43" name="TextBox 42"/>
          <p:cNvSpPr txBox="1"/>
          <p:nvPr/>
        </p:nvSpPr>
        <p:spPr>
          <a:xfrm>
            <a:off x="5018860" y="1237666"/>
            <a:ext cx="942618"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a:t>
            </a:r>
            <a:r>
              <a:rPr lang="ar-SY" sz="4000" b="1" dirty="0">
                <a:solidFill>
                  <a:schemeClr val="bg1"/>
                </a:solidFill>
                <a:latin typeface="Alexandria" charset="0"/>
                <a:cs typeface="Alexandria" charset="0"/>
              </a:rPr>
              <a:t>1</a:t>
            </a:r>
            <a:endParaRPr lang="en-US" sz="4000" b="1" dirty="0">
              <a:solidFill>
                <a:schemeClr val="bg1"/>
              </a:solidFill>
              <a:latin typeface="Alexandria" charset="0"/>
              <a:cs typeface="Alexandria" charset="0"/>
            </a:endParaRP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959357" y="8448"/>
            <a:ext cx="2305141" cy="1076343"/>
          </a:xfrm>
          <a:prstGeom prst="rect">
            <a:avLst/>
          </a:prstGeom>
        </p:spPr>
      </p:pic>
      <p:sp>
        <p:nvSpPr>
          <p:cNvPr id="12" name="Rounded Rectangle 1">
            <a:extLst>
              <a:ext uri="{FF2B5EF4-FFF2-40B4-BE49-F238E27FC236}">
                <a16:creationId xmlns:a16="http://schemas.microsoft.com/office/drawing/2014/main" id="{B2782454-8FE8-41C1-822F-E6A31F1501E4}"/>
              </a:ext>
            </a:extLst>
          </p:cNvPr>
          <p:cNvSpPr/>
          <p:nvPr/>
        </p:nvSpPr>
        <p:spPr>
          <a:xfrm>
            <a:off x="251927" y="172012"/>
            <a:ext cx="1762539" cy="686132"/>
          </a:xfrm>
          <a:prstGeom prst="roundRect">
            <a:avLst/>
          </a:prstGeom>
          <a:ln>
            <a:solidFill>
              <a:schemeClr val="tx1"/>
            </a:solidFill>
          </a:ln>
        </p:spPr>
        <p:style>
          <a:lnRef idx="2">
            <a:schemeClr val="accent6"/>
          </a:lnRef>
          <a:fillRef idx="1">
            <a:schemeClr val="lt1"/>
          </a:fillRef>
          <a:effectRef idx="0">
            <a:schemeClr val="accent6"/>
          </a:effectRef>
          <a:fontRef idx="minor">
            <a:schemeClr val="dk1"/>
          </a:fontRef>
        </p:style>
        <p:txBody>
          <a:bodyPr rtlCol="1" anchor="ctr"/>
          <a:lstStyle/>
          <a:p>
            <a:pPr algn="ctr"/>
            <a:r>
              <a:rPr lang="en-US" sz="2400" b="1" dirty="0"/>
              <a:t>Lecture 3</a:t>
            </a:r>
            <a:endParaRPr lang="ar-SA" sz="2400" b="1" dirty="0"/>
          </a:p>
        </p:txBody>
      </p:sp>
    </p:spTree>
    <p:extLst>
      <p:ext uri="{BB962C8B-B14F-4D97-AF65-F5344CB8AC3E}">
        <p14:creationId xmlns:p14="http://schemas.microsoft.com/office/powerpoint/2010/main" val="937949851"/>
      </p:ext>
    </p:extLst>
  </p:cSld>
  <p:clrMapOvr>
    <a:masterClrMapping/>
  </p:clrMapOvr>
  <mc:AlternateContent xmlns:mc="http://schemas.openxmlformats.org/markup-compatibility/2006" xmlns:p14="http://schemas.microsoft.com/office/powerpoint/2010/main">
    <mc:Choice Requires="p14">
      <p:transition spd="slow" p14:dur="2000" advTm="15157"/>
    </mc:Choice>
    <mc:Fallback xmlns="">
      <p:transition spd="slow" advTm="15157"/>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133854" y="1397680"/>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pic>
        <p:nvPicPr>
          <p:cNvPr id="5" name="Picture Placeholder 4"/>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t="12315" b="12315"/>
          <a:stretch>
            <a:fillRect/>
          </a:stretch>
        </p:blipFill>
        <p:spPr>
          <a:xfrm>
            <a:off x="6096000" y="1397680"/>
            <a:ext cx="4962146" cy="2495550"/>
          </a:xfrm>
        </p:spPr>
      </p:pic>
      <p:sp>
        <p:nvSpPr>
          <p:cNvPr id="6" name="Rectangle 5"/>
          <p:cNvSpPr/>
          <p:nvPr/>
        </p:nvSpPr>
        <p:spPr>
          <a:xfrm>
            <a:off x="579659" y="969385"/>
            <a:ext cx="4955590" cy="5544146"/>
          </a:xfrm>
          <a:prstGeom prst="rect">
            <a:avLst/>
          </a:prstGeom>
        </p:spPr>
        <p:txBody>
          <a:bodyPr wrap="square">
            <a:spAutoFit/>
          </a:bodyPr>
          <a:lstStyle/>
          <a:p>
            <a:pPr algn="just" rtl="1">
              <a:lnSpc>
                <a:spcPct val="200000"/>
              </a:lnSpc>
            </a:pPr>
            <a:r>
              <a:rPr lang="ar-SY" sz="2000" dirty="0"/>
              <a:t>يُعد الإعلان والدعاية حجر الأساس في منظومة الاتصالات التسويقية المتكاملة لما لهما من دور محوري في بناء الوعي وتعزيز الصورة الذهنية للعلامة التجارية. فالإعلان وسيلة مدفوعة تتيح للمؤسسة التحكم بالرسالة واتساقها عبر مختلف الوسائط. أما الدعاية فهي نشاط غير مدفوع يمنح الرسالة بعداً من المصداقية لصدورها من أطراف مستقلة. إن التكامل بينهما يحقق التوازن بين التأثير الإقناعي والثقة الجماهيرية. ومن ثمّ، فإن فهم تفاعلهما ضروري لتصميم استراتيجية اتصالية متكاملة وفعّالة.</a:t>
            </a:r>
            <a:endParaRPr lang="en-US" sz="2000" dirty="0"/>
          </a:p>
        </p:txBody>
      </p:sp>
      <p:sp>
        <p:nvSpPr>
          <p:cNvPr id="17" name="TextBox 16"/>
          <p:cNvSpPr txBox="1"/>
          <p:nvPr/>
        </p:nvSpPr>
        <p:spPr>
          <a:xfrm>
            <a:off x="6944248" y="4298015"/>
            <a:ext cx="4113898" cy="892552"/>
          </a:xfrm>
          <a:prstGeom prst="rect">
            <a:avLst/>
          </a:prstGeom>
          <a:noFill/>
        </p:spPr>
        <p:txBody>
          <a:bodyPr wrap="square" rtlCol="0">
            <a:spAutoFit/>
          </a:bodyPr>
          <a:lstStyle/>
          <a:p>
            <a:pPr algn="ctr"/>
            <a:r>
              <a:rPr lang="ar-SY" sz="2600" b="1" dirty="0">
                <a:solidFill>
                  <a:srgbClr val="00B0F0"/>
                </a:solidFill>
                <a:latin typeface="Alexandria" charset="0"/>
                <a:cs typeface="Alexandria" charset="0"/>
              </a:rPr>
              <a:t>مقدمة تحليلية</a:t>
            </a:r>
          </a:p>
          <a:p>
            <a:pPr algn="ctr"/>
            <a:r>
              <a:rPr lang="ar-SY" sz="2600" b="1" dirty="0">
                <a:solidFill>
                  <a:srgbClr val="00B0F0"/>
                </a:solidFill>
                <a:latin typeface="Alexandria" charset="0"/>
                <a:cs typeface="Alexandria" charset="0"/>
              </a:rPr>
              <a:t> </a:t>
            </a:r>
            <a:endParaRPr lang="ar-SY" sz="2600" dirty="0">
              <a:solidFill>
                <a:srgbClr val="00B0F0"/>
              </a:solidFill>
              <a:latin typeface="Alexandria" charset="0"/>
              <a:cs typeface="Alexandria" charset="0"/>
            </a:endParaRPr>
          </a:p>
        </p:txBody>
      </p:sp>
      <p:sp>
        <p:nvSpPr>
          <p:cNvPr id="13" name="Rectangle 12">
            <a:extLst>
              <a:ext uri="{FF2B5EF4-FFF2-40B4-BE49-F238E27FC236}">
                <a16:creationId xmlns:a16="http://schemas.microsoft.com/office/drawing/2014/main" id="{0A42A053-B159-4774-8B00-177B4403EA6B}"/>
              </a:ext>
            </a:extLst>
          </p:cNvPr>
          <p:cNvSpPr/>
          <p:nvPr/>
        </p:nvSpPr>
        <p:spPr>
          <a:xfrm>
            <a:off x="5827455" y="3515467"/>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14" name="TextBox 13">
            <a:extLst>
              <a:ext uri="{FF2B5EF4-FFF2-40B4-BE49-F238E27FC236}">
                <a16:creationId xmlns:a16="http://schemas.microsoft.com/office/drawing/2014/main" id="{CB292B76-7816-4ED3-A87A-13B73B4252DE}"/>
              </a:ext>
            </a:extLst>
          </p:cNvPr>
          <p:cNvSpPr txBox="1"/>
          <p:nvPr/>
        </p:nvSpPr>
        <p:spPr>
          <a:xfrm>
            <a:off x="5895220" y="3635439"/>
            <a:ext cx="942618"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01</a:t>
            </a:r>
          </a:p>
        </p:txBody>
      </p:sp>
      <p:sp>
        <p:nvSpPr>
          <p:cNvPr id="11" name="Rectangle 10">
            <a:extLst>
              <a:ext uri="{FF2B5EF4-FFF2-40B4-BE49-F238E27FC236}">
                <a16:creationId xmlns:a16="http://schemas.microsoft.com/office/drawing/2014/main" id="{CBBB857C-AB06-4470-8674-3894C1584E37}"/>
              </a:ext>
            </a:extLst>
          </p:cNvPr>
          <p:cNvSpPr/>
          <p:nvPr/>
        </p:nvSpPr>
        <p:spPr>
          <a:xfrm>
            <a:off x="251927" y="546619"/>
            <a:ext cx="9818099"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2" name="Graphic 21">
            <a:extLst>
              <a:ext uri="{FF2B5EF4-FFF2-40B4-BE49-F238E27FC236}">
                <a16:creationId xmlns:a16="http://schemas.microsoft.com/office/drawing/2014/main" id="{953CD4A5-59B2-4790-851F-77EFAEAE7802}"/>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959357" y="8448"/>
            <a:ext cx="2305141" cy="1076343"/>
          </a:xfrm>
          <a:prstGeom prst="rect">
            <a:avLst/>
          </a:prstGeom>
        </p:spPr>
      </p:pic>
      <p:sp>
        <p:nvSpPr>
          <p:cNvPr id="15" name="Rounded Rectangle 1">
            <a:extLst>
              <a:ext uri="{FF2B5EF4-FFF2-40B4-BE49-F238E27FC236}">
                <a16:creationId xmlns:a16="http://schemas.microsoft.com/office/drawing/2014/main" id="{1F587BF4-21C1-4004-B054-4773242E2E48}"/>
              </a:ext>
            </a:extLst>
          </p:cNvPr>
          <p:cNvSpPr/>
          <p:nvPr/>
        </p:nvSpPr>
        <p:spPr>
          <a:xfrm>
            <a:off x="251927" y="172012"/>
            <a:ext cx="1762539" cy="686132"/>
          </a:xfrm>
          <a:prstGeom prst="roundRect">
            <a:avLst/>
          </a:prstGeom>
          <a:ln>
            <a:solidFill>
              <a:schemeClr val="tx1"/>
            </a:solidFill>
          </a:ln>
        </p:spPr>
        <p:style>
          <a:lnRef idx="2">
            <a:schemeClr val="accent6"/>
          </a:lnRef>
          <a:fillRef idx="1">
            <a:schemeClr val="lt1"/>
          </a:fillRef>
          <a:effectRef idx="0">
            <a:schemeClr val="accent6"/>
          </a:effectRef>
          <a:fontRef idx="minor">
            <a:schemeClr val="dk1"/>
          </a:fontRef>
        </p:style>
        <p:txBody>
          <a:bodyPr rtlCol="1" anchor="ctr"/>
          <a:lstStyle/>
          <a:p>
            <a:pPr algn="ctr"/>
            <a:r>
              <a:rPr lang="en-US" sz="2400" b="1" dirty="0"/>
              <a:t>Lecture 3</a:t>
            </a:r>
            <a:endParaRPr lang="ar-SA" sz="2400" b="1" dirty="0"/>
          </a:p>
        </p:txBody>
      </p:sp>
    </p:spTree>
    <p:custDataLst>
      <p:tags r:id="rId1"/>
    </p:custDataLst>
  </p:cSld>
  <p:clrMapOvr>
    <a:masterClrMapping/>
  </p:clrMapOvr>
  <p:transition spd="slow" advTm="85923">
    <p:comb/>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1000"/>
                                        <p:tgtEl>
                                          <p:spTgt spid="6"/>
                                        </p:tgtEl>
                                      </p:cBhvr>
                                    </p:animEffect>
                                    <p:anim calcmode="lin" valueType="num">
                                      <p:cBhvr>
                                        <p:cTn id="8" dur="1000" fill="hold"/>
                                        <p:tgtEl>
                                          <p:spTgt spid="6"/>
                                        </p:tgtEl>
                                        <p:attrNameLst>
                                          <p:attrName>ppt_x</p:attrName>
                                        </p:attrNameLst>
                                      </p:cBhvr>
                                      <p:tavLst>
                                        <p:tav tm="0">
                                          <p:val>
                                            <p:strVal val="#ppt_x"/>
                                          </p:val>
                                        </p:tav>
                                        <p:tav tm="100000">
                                          <p:val>
                                            <p:strVal val="#ppt_x"/>
                                          </p:val>
                                        </p:tav>
                                      </p:tavLst>
                                    </p:anim>
                                    <p:anim calcmode="lin" valueType="num">
                                      <p:cBhvr>
                                        <p:cTn id="9" dur="1000" fill="hold"/>
                                        <p:tgtEl>
                                          <p:spTgt spid="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89640" y="1715849"/>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090437" y="904819"/>
            <a:ext cx="6679186" cy="492443"/>
          </a:xfrm>
          <a:prstGeom prst="rect">
            <a:avLst/>
          </a:prstGeom>
          <a:noFill/>
        </p:spPr>
        <p:txBody>
          <a:bodyPr wrap="square" rtlCol="0">
            <a:spAutoFit/>
          </a:bodyPr>
          <a:lstStyle/>
          <a:p>
            <a:pPr algn="ctr" rtl="1"/>
            <a:r>
              <a:rPr lang="ar-SY" sz="2600" b="1" dirty="0">
                <a:solidFill>
                  <a:srgbClr val="00B0F0"/>
                </a:solidFill>
                <a:latin typeface="Tahoma" panose="020B0604030504040204" pitchFamily="34" charset="0"/>
                <a:ea typeface="Tahoma" panose="020B0604030504040204" pitchFamily="34" charset="0"/>
                <a:cs typeface="Tahoma" panose="020B0604030504040204" pitchFamily="34" charset="0"/>
              </a:rPr>
              <a:t>مفهوم الإعلان والدعاية</a:t>
            </a:r>
          </a:p>
        </p:txBody>
      </p:sp>
      <p:sp>
        <p:nvSpPr>
          <p:cNvPr id="48" name="TextBox 47"/>
          <p:cNvSpPr txBox="1"/>
          <p:nvPr/>
        </p:nvSpPr>
        <p:spPr>
          <a:xfrm>
            <a:off x="825500" y="1511226"/>
            <a:ext cx="10541000" cy="4575035"/>
          </a:xfrm>
          <a:prstGeom prst="rect">
            <a:avLst/>
          </a:prstGeom>
          <a:noFill/>
        </p:spPr>
        <p:txBody>
          <a:bodyPr wrap="square" rtlCol="0">
            <a:spAutoFit/>
          </a:bodyPr>
          <a:lstStyle/>
          <a:p>
            <a:pPr algn="just" rtl="1">
              <a:lnSpc>
                <a:spcPct val="250000"/>
              </a:lnSpc>
            </a:pPr>
            <a:r>
              <a:rPr lang="ar-SY" sz="2000" dirty="0"/>
              <a:t>الإعلان والدعاية مرتبطان بالترويج للعلامة، لكنهما يختلفان في الأسلوب والهدف:</a:t>
            </a:r>
          </a:p>
          <a:p>
            <a:pPr algn="just" rtl="1">
              <a:lnSpc>
                <a:spcPct val="250000"/>
              </a:lnSpc>
            </a:pPr>
            <a:r>
              <a:rPr lang="ar-SY" sz="2000" b="1" dirty="0"/>
              <a:t>الإعلان (</a:t>
            </a:r>
            <a:r>
              <a:rPr lang="en-US" sz="2000" b="1" dirty="0"/>
              <a:t>Advertising</a:t>
            </a:r>
            <a:r>
              <a:rPr lang="ar-SY" sz="2000" b="1" dirty="0"/>
              <a:t>):</a:t>
            </a:r>
            <a:r>
              <a:rPr lang="en-US" sz="2000" b="1" dirty="0"/>
              <a:t> </a:t>
            </a:r>
            <a:r>
              <a:rPr lang="ar-SY" sz="2000" dirty="0"/>
              <a:t>وسيلة مدفوعة لعرض رسالة معينة للجمهور بهدف جذب الانتباه وزيادة المبيعات أو الوعي بالعلامة.</a:t>
            </a:r>
          </a:p>
          <a:p>
            <a:pPr algn="just" rtl="1">
              <a:lnSpc>
                <a:spcPct val="250000"/>
              </a:lnSpc>
            </a:pPr>
            <a:r>
              <a:rPr lang="ar-SY" sz="2000" b="1" dirty="0"/>
              <a:t>الدعاية (</a:t>
            </a:r>
            <a:r>
              <a:rPr lang="en-US" sz="2000" b="1" dirty="0"/>
              <a:t>Publicity</a:t>
            </a:r>
            <a:r>
              <a:rPr lang="ar-SY" sz="2000" b="1" dirty="0"/>
              <a:t>): </a:t>
            </a:r>
            <a:r>
              <a:rPr lang="ar-SY" sz="2000" dirty="0"/>
              <a:t>وسيلة غير مدفوعة، تركز على تحسين صورة العلامة أو التأثير على الرأي العام من خلال المعلومات أو الأخبار أو الأحداث، دون دفع مقابل مباشر للوسيلة.</a:t>
            </a:r>
          </a:p>
          <a:p>
            <a:pPr algn="just" rtl="1">
              <a:lnSpc>
                <a:spcPct val="250000"/>
              </a:lnSpc>
            </a:pPr>
            <a:r>
              <a:rPr lang="ar-SY" sz="2000" b="1" u="sng" dirty="0"/>
              <a:t>مثال:</a:t>
            </a:r>
            <a:r>
              <a:rPr lang="ar-SY" sz="2000" b="1" dirty="0"/>
              <a:t> </a:t>
            </a:r>
            <a:r>
              <a:rPr lang="ar-SY" sz="2000" dirty="0"/>
              <a:t>شركة تطرح هاتفاً جديداً فتدفع لإعلان تجاري على التلفزيون (إعلان)، </a:t>
            </a:r>
            <a:endParaRPr lang="en-US" sz="2000" dirty="0"/>
          </a:p>
          <a:p>
            <a:pPr algn="just" rtl="1">
              <a:lnSpc>
                <a:spcPct val="250000"/>
              </a:lnSpc>
            </a:pPr>
            <a:r>
              <a:rPr lang="ar-SY" sz="2000" dirty="0"/>
              <a:t>بينما ينشر موقع إخباري تقريراً إيجابياً عن مزايا الهاتف بدون مقابل للشركة (دعاية).</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2" name="Rectangle 11">
            <a:extLst>
              <a:ext uri="{FF2B5EF4-FFF2-40B4-BE49-F238E27FC236}">
                <a16:creationId xmlns:a16="http://schemas.microsoft.com/office/drawing/2014/main" id="{D1D1FB8A-91D6-4333-A384-0396802B4880}"/>
              </a:ext>
            </a:extLst>
          </p:cNvPr>
          <p:cNvSpPr/>
          <p:nvPr/>
        </p:nvSpPr>
        <p:spPr>
          <a:xfrm>
            <a:off x="8423733" y="639506"/>
            <a:ext cx="1255117" cy="107634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Y" sz="2800" b="1" dirty="0">
                <a:solidFill>
                  <a:schemeClr val="bg1"/>
                </a:solidFill>
                <a:latin typeface="Tahoma" panose="020B0604030504040204" pitchFamily="34" charset="0"/>
                <a:ea typeface="Tahoma" panose="020B0604030504040204" pitchFamily="34" charset="0"/>
                <a:cs typeface="Tahoma" panose="020B0604030504040204" pitchFamily="34" charset="0"/>
              </a:rPr>
              <a:t>أولاً</a:t>
            </a:r>
            <a:endParaRPr lang="en-US" sz="2800" b="1" dirty="0">
              <a:solidFill>
                <a:schemeClr val="bg1"/>
              </a:solidFill>
              <a:latin typeface="Tahoma" panose="020B0604030504040204" pitchFamily="34" charset="0"/>
              <a:ea typeface="Tahoma" panose="020B0604030504040204" pitchFamily="34" charset="0"/>
              <a:cs typeface="Tahoma" panose="020B0604030504040204" pitchFamily="34" charset="0"/>
            </a:endParaRPr>
          </a:p>
        </p:txBody>
      </p:sp>
      <p:sp>
        <p:nvSpPr>
          <p:cNvPr id="9" name="Rounded Rectangle 1">
            <a:extLst>
              <a:ext uri="{FF2B5EF4-FFF2-40B4-BE49-F238E27FC236}">
                <a16:creationId xmlns:a16="http://schemas.microsoft.com/office/drawing/2014/main" id="{DA916ACD-FB70-488C-BB5D-55DEE561EA8F}"/>
              </a:ext>
            </a:extLst>
          </p:cNvPr>
          <p:cNvSpPr/>
          <p:nvPr/>
        </p:nvSpPr>
        <p:spPr>
          <a:xfrm>
            <a:off x="251927" y="172012"/>
            <a:ext cx="1762539" cy="686132"/>
          </a:xfrm>
          <a:prstGeom prst="roundRect">
            <a:avLst/>
          </a:prstGeom>
          <a:ln>
            <a:solidFill>
              <a:schemeClr val="tx1"/>
            </a:solidFill>
          </a:ln>
        </p:spPr>
        <p:style>
          <a:lnRef idx="2">
            <a:schemeClr val="accent6"/>
          </a:lnRef>
          <a:fillRef idx="1">
            <a:schemeClr val="lt1"/>
          </a:fillRef>
          <a:effectRef idx="0">
            <a:schemeClr val="accent6"/>
          </a:effectRef>
          <a:fontRef idx="minor">
            <a:schemeClr val="dk1"/>
          </a:fontRef>
        </p:style>
        <p:txBody>
          <a:bodyPr rtlCol="1" anchor="ctr"/>
          <a:lstStyle/>
          <a:p>
            <a:pPr algn="ctr"/>
            <a:r>
              <a:rPr lang="en-US" sz="2400" b="1" dirty="0"/>
              <a:t>Lecture 3</a:t>
            </a:r>
            <a:endParaRPr lang="ar-SA" sz="2400" b="1" dirty="0"/>
          </a:p>
        </p:txBody>
      </p:sp>
      <p:pic>
        <p:nvPicPr>
          <p:cNvPr id="1026" name="Picture 2" descr="Advertisement In Internet Vector, Ways ...">
            <a:extLst>
              <a:ext uri="{FF2B5EF4-FFF2-40B4-BE49-F238E27FC236}">
                <a16:creationId xmlns:a16="http://schemas.microsoft.com/office/drawing/2014/main" id="{D6BF7EC1-F617-4DF7-954E-28CE31BC876E}"/>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825500" y="4082532"/>
            <a:ext cx="2552700" cy="1790700"/>
          </a:xfrm>
          <a:prstGeom prst="rect">
            <a:avLst/>
          </a:prstGeom>
          <a:noFill/>
          <a:extLst>
            <a:ext uri="{909E8E84-426E-40DD-AFC4-6F175D3DCCD1}">
              <a14:hiddenFill xmlns:a14="http://schemas.microsoft.com/office/drawing/2010/main">
                <a:solidFill>
                  <a:srgbClr val="FFFFFF"/>
                </a:solidFill>
              </a14:hiddenFill>
            </a:ext>
          </a:extLst>
        </p:spPr>
      </p:pic>
    </p:spTree>
    <p:custDataLst>
      <p:tags r:id="rId1"/>
    </p:custDataLst>
    <p:extLst>
      <p:ext uri="{BB962C8B-B14F-4D97-AF65-F5344CB8AC3E}">
        <p14:creationId xmlns:p14="http://schemas.microsoft.com/office/powerpoint/2010/main" val="2448253200"/>
      </p:ext>
    </p:extLst>
  </p:cSld>
  <p:clrMapOvr>
    <a:masterClrMapping/>
  </p:clrMapOvr>
  <mc:AlternateContent xmlns:mc="http://schemas.openxmlformats.org/markup-compatibility/2006" xmlns:p14="http://schemas.microsoft.com/office/powerpoint/2010/main">
    <mc:Choice Requires="p14">
      <p:transition p14:dur="10" advTm="228027"/>
    </mc:Choice>
    <mc:Fallback xmlns="">
      <p:transition advTm="228027"/>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89640" y="1715849"/>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087894" y="931455"/>
            <a:ext cx="6963398" cy="492443"/>
          </a:xfrm>
          <a:prstGeom prst="rect">
            <a:avLst/>
          </a:prstGeom>
          <a:noFill/>
        </p:spPr>
        <p:txBody>
          <a:bodyPr wrap="square" rtlCol="0">
            <a:spAutoFit/>
          </a:bodyPr>
          <a:lstStyle/>
          <a:p>
            <a:pPr algn="ctr" rtl="1"/>
            <a:r>
              <a:rPr lang="ar-SY" sz="2600" b="1" dirty="0">
                <a:solidFill>
                  <a:srgbClr val="00B0F0"/>
                </a:solidFill>
                <a:latin typeface="Tahoma" panose="020B0604030504040204" pitchFamily="34" charset="0"/>
                <a:ea typeface="Tahoma" panose="020B0604030504040204" pitchFamily="34" charset="0"/>
                <a:cs typeface="Tahoma" panose="020B0604030504040204" pitchFamily="34" charset="0"/>
              </a:rPr>
              <a:t>الإعلان كأداة لبناء الوعي</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2" name="Rectangle 11">
            <a:extLst>
              <a:ext uri="{FF2B5EF4-FFF2-40B4-BE49-F238E27FC236}">
                <a16:creationId xmlns:a16="http://schemas.microsoft.com/office/drawing/2014/main" id="{D1D1FB8A-91D6-4333-A384-0396802B4880}"/>
              </a:ext>
            </a:extLst>
          </p:cNvPr>
          <p:cNvSpPr/>
          <p:nvPr/>
        </p:nvSpPr>
        <p:spPr>
          <a:xfrm>
            <a:off x="8423733" y="639506"/>
            <a:ext cx="1255117" cy="107634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Y" sz="2800" b="1" dirty="0">
                <a:solidFill>
                  <a:schemeClr val="bg1"/>
                </a:solidFill>
                <a:latin typeface="Tahoma" panose="020B0604030504040204" pitchFamily="34" charset="0"/>
                <a:ea typeface="Tahoma" panose="020B0604030504040204" pitchFamily="34" charset="0"/>
                <a:cs typeface="Tahoma" panose="020B0604030504040204" pitchFamily="34" charset="0"/>
              </a:rPr>
              <a:t>ثانياً</a:t>
            </a:r>
            <a:endParaRPr lang="en-US" sz="2800" b="1" dirty="0">
              <a:solidFill>
                <a:schemeClr val="bg1"/>
              </a:solidFill>
              <a:latin typeface="Tahoma" panose="020B0604030504040204" pitchFamily="34" charset="0"/>
              <a:ea typeface="Tahoma" panose="020B0604030504040204" pitchFamily="34" charset="0"/>
              <a:cs typeface="Tahoma" panose="020B0604030504040204" pitchFamily="34" charset="0"/>
            </a:endParaRPr>
          </a:p>
        </p:txBody>
      </p:sp>
      <p:sp>
        <p:nvSpPr>
          <p:cNvPr id="10" name="TextBox 9">
            <a:extLst>
              <a:ext uri="{FF2B5EF4-FFF2-40B4-BE49-F238E27FC236}">
                <a16:creationId xmlns:a16="http://schemas.microsoft.com/office/drawing/2014/main" id="{A07E57B9-7FBA-4667-A3FC-963F2C719219}"/>
              </a:ext>
            </a:extLst>
          </p:cNvPr>
          <p:cNvSpPr txBox="1"/>
          <p:nvPr/>
        </p:nvSpPr>
        <p:spPr>
          <a:xfrm>
            <a:off x="893453" y="1715847"/>
            <a:ext cx="10730205" cy="6036974"/>
          </a:xfrm>
          <a:prstGeom prst="rect">
            <a:avLst/>
          </a:prstGeom>
          <a:noFill/>
        </p:spPr>
        <p:txBody>
          <a:bodyPr wrap="square" rtlCol="0">
            <a:spAutoFit/>
          </a:bodyPr>
          <a:lstStyle/>
          <a:p>
            <a:pPr marL="231775" algn="just" rtl="1">
              <a:lnSpc>
                <a:spcPct val="250000"/>
              </a:lnSpc>
            </a:pPr>
            <a:r>
              <a:rPr lang="ar-SY" sz="2000" dirty="0">
                <a:latin typeface="Times New Roman" panose="02020603050405020304" pitchFamily="18" charset="0"/>
              </a:rPr>
              <a:t>يعد الإعلان وسيلة مدفوعة تستخدم لعرض رسالة العلامة أمام جمهور واسع ومتنوع. ويعمل الإعلان عبر الصحف والمجلات والتلفزيون والراديو واللوحات ليبني تذكّر العلامة. يضمن الإعلان مكان الإعلان ومحتواه لأن الوسيلة مدفوعة، ما يمنح المستأجر سيطرة على الرسالة. إن دوره أساسي في مراحل إنشاء الصورة الذهنية والتمييز قبل اعتماد أدوات أكثر استهدافاً.</a:t>
            </a:r>
          </a:p>
          <a:p>
            <a:pPr marL="231775" algn="just" rtl="1">
              <a:lnSpc>
                <a:spcPct val="250000"/>
              </a:lnSpc>
            </a:pPr>
            <a:r>
              <a:rPr lang="ar-SY" sz="2000" dirty="0">
                <a:latin typeface="Times New Roman" panose="02020603050405020304" pitchFamily="18" charset="0"/>
              </a:rPr>
              <a:t>الإعلان لا يوفّر عادة حواراً ثنائياً لكنه يخلق منصة تسبق ردود الفعل المستهدفة.</a:t>
            </a:r>
          </a:p>
          <a:p>
            <a:pPr marL="231775" algn="just" rtl="1">
              <a:lnSpc>
                <a:spcPct val="200000"/>
              </a:lnSpc>
            </a:pPr>
            <a:r>
              <a:rPr lang="ar-SY" sz="2000" b="1" u="sng" dirty="0">
                <a:latin typeface="Times New Roman" panose="02020603050405020304" pitchFamily="18" charset="0"/>
              </a:rPr>
              <a:t>مثال</a:t>
            </a:r>
            <a:r>
              <a:rPr lang="ar-SY" sz="2000" dirty="0">
                <a:latin typeface="Times New Roman" panose="02020603050405020304" pitchFamily="18" charset="0"/>
              </a:rPr>
              <a:t>: حملات تلفزيونية وصحفية لإعادة إطلاق منتجات (</a:t>
            </a:r>
            <a:r>
              <a:rPr lang="en-US" sz="2000" dirty="0">
                <a:latin typeface="Times New Roman" panose="02020603050405020304" pitchFamily="18" charset="0"/>
              </a:rPr>
              <a:t>NIVEA Men </a:t>
            </a:r>
            <a:r>
              <a:rPr lang="ar-SY" sz="2000" dirty="0">
                <a:latin typeface="Times New Roman" panose="02020603050405020304" pitchFamily="18" charset="0"/>
              </a:rPr>
              <a:t>) لرفع الوعي بالعلامة. </a:t>
            </a:r>
          </a:p>
          <a:p>
            <a:pPr marL="231775" algn="just" rtl="1">
              <a:lnSpc>
                <a:spcPct val="200000"/>
              </a:lnSpc>
            </a:pPr>
            <a:r>
              <a:rPr lang="ar-SY" sz="2000" b="1" dirty="0">
                <a:latin typeface="Times New Roman" panose="02020603050405020304" pitchFamily="18" charset="0"/>
              </a:rPr>
              <a:t>رابط الإعلان للاطلاع عليه</a:t>
            </a:r>
            <a:r>
              <a:rPr lang="ar-SY" sz="2000" dirty="0">
                <a:latin typeface="Times New Roman" panose="02020603050405020304" pitchFamily="18" charset="0"/>
              </a:rPr>
              <a:t>:</a:t>
            </a:r>
            <a:r>
              <a:rPr lang="en-US" sz="2000" dirty="0">
                <a:latin typeface="Times New Roman" panose="02020603050405020304" pitchFamily="18" charset="0"/>
              </a:rPr>
              <a:t> </a:t>
            </a:r>
            <a:r>
              <a:rPr lang="en-US" sz="2000" dirty="0">
                <a:latin typeface="Times New Roman" panose="02020603050405020304" pitchFamily="18" charset="0"/>
                <a:hlinkClick r:id="rId4"/>
              </a:rPr>
              <a:t>https://www.youtube.com/watch?v=eCQRIYiBdfc</a:t>
            </a:r>
            <a:endParaRPr lang="en-US" sz="2000" dirty="0">
              <a:latin typeface="Times New Roman" panose="02020603050405020304" pitchFamily="18" charset="0"/>
            </a:endParaRPr>
          </a:p>
          <a:p>
            <a:pPr marL="231775" algn="just" rtl="1">
              <a:lnSpc>
                <a:spcPct val="250000"/>
              </a:lnSpc>
            </a:pPr>
            <a:endParaRPr lang="ar-SY" sz="2000" dirty="0">
              <a:latin typeface="Times New Roman" panose="02020603050405020304" pitchFamily="18" charset="0"/>
            </a:endParaRPr>
          </a:p>
          <a:p>
            <a:pPr marL="231775" algn="just" rtl="1">
              <a:lnSpc>
                <a:spcPct val="150000"/>
              </a:lnSpc>
            </a:pPr>
            <a:endParaRPr lang="ar-SY" sz="2000" dirty="0">
              <a:latin typeface="Times New Roman" panose="02020603050405020304" pitchFamily="18" charset="0"/>
            </a:endParaRPr>
          </a:p>
          <a:p>
            <a:pPr marL="231775" algn="just" rtl="1">
              <a:lnSpc>
                <a:spcPct val="150000"/>
              </a:lnSpc>
            </a:pPr>
            <a:endParaRPr lang="ar-SY" sz="2000" dirty="0">
              <a:latin typeface="Times New Roman" panose="02020603050405020304" pitchFamily="18" charset="0"/>
            </a:endParaRPr>
          </a:p>
        </p:txBody>
      </p:sp>
      <p:sp>
        <p:nvSpPr>
          <p:cNvPr id="9" name="Rounded Rectangle 1">
            <a:extLst>
              <a:ext uri="{FF2B5EF4-FFF2-40B4-BE49-F238E27FC236}">
                <a16:creationId xmlns:a16="http://schemas.microsoft.com/office/drawing/2014/main" id="{4CD0D8FC-C37A-4733-8880-08FB1BD1BB10}"/>
              </a:ext>
            </a:extLst>
          </p:cNvPr>
          <p:cNvSpPr/>
          <p:nvPr/>
        </p:nvSpPr>
        <p:spPr>
          <a:xfrm>
            <a:off x="251927" y="172012"/>
            <a:ext cx="1762539" cy="686132"/>
          </a:xfrm>
          <a:prstGeom prst="roundRect">
            <a:avLst/>
          </a:prstGeom>
          <a:ln>
            <a:solidFill>
              <a:schemeClr val="tx1"/>
            </a:solidFill>
          </a:ln>
        </p:spPr>
        <p:style>
          <a:lnRef idx="2">
            <a:schemeClr val="accent6"/>
          </a:lnRef>
          <a:fillRef idx="1">
            <a:schemeClr val="lt1"/>
          </a:fillRef>
          <a:effectRef idx="0">
            <a:schemeClr val="accent6"/>
          </a:effectRef>
          <a:fontRef idx="minor">
            <a:schemeClr val="dk1"/>
          </a:fontRef>
        </p:style>
        <p:txBody>
          <a:bodyPr rtlCol="1" anchor="ctr"/>
          <a:lstStyle/>
          <a:p>
            <a:pPr algn="ctr"/>
            <a:r>
              <a:rPr lang="en-US" sz="2400" b="1" dirty="0"/>
              <a:t>Lecture 3</a:t>
            </a:r>
            <a:endParaRPr lang="ar-SA" sz="2400" b="1" dirty="0"/>
          </a:p>
        </p:txBody>
      </p:sp>
      <p:pic>
        <p:nvPicPr>
          <p:cNvPr id="3076" name="Picture 4" descr="NIVEA MEN Shaving Gel, Sensitive Chamomile &amp; Hamamelis, 200ml : Buy Online  at Best Price in KSA - Souq is now Amazon.sa: Beauty">
            <a:extLst>
              <a:ext uri="{FF2B5EF4-FFF2-40B4-BE49-F238E27FC236}">
                <a16:creationId xmlns:a16="http://schemas.microsoft.com/office/drawing/2014/main" id="{7E447A3A-8DC7-446B-8BE4-D11ACB9E6611}"/>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791547" y="3788229"/>
            <a:ext cx="2230016" cy="2230016"/>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Tree>
    <p:custDataLst>
      <p:tags r:id="rId1"/>
    </p:custDataLst>
    <p:extLst>
      <p:ext uri="{BB962C8B-B14F-4D97-AF65-F5344CB8AC3E}">
        <p14:creationId xmlns:p14="http://schemas.microsoft.com/office/powerpoint/2010/main" val="3505025972"/>
      </p:ext>
    </p:extLst>
  </p:cSld>
  <p:clrMapOvr>
    <a:masterClrMapping/>
  </p:clrMapOvr>
  <mc:AlternateContent xmlns:mc="http://schemas.openxmlformats.org/markup-compatibility/2006" xmlns:p14="http://schemas.microsoft.com/office/powerpoint/2010/main">
    <mc:Choice Requires="p14">
      <p:transition p14:dur="10" advTm="200061"/>
    </mc:Choice>
    <mc:Fallback xmlns="">
      <p:transition advTm="200061"/>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89640" y="1715849"/>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372106" y="907137"/>
            <a:ext cx="6679186" cy="492443"/>
          </a:xfrm>
          <a:prstGeom prst="rect">
            <a:avLst/>
          </a:prstGeom>
          <a:noFill/>
        </p:spPr>
        <p:txBody>
          <a:bodyPr wrap="square" rtlCol="0">
            <a:spAutoFit/>
          </a:bodyPr>
          <a:lstStyle/>
          <a:p>
            <a:pPr algn="ctr" rtl="1"/>
            <a:r>
              <a:rPr lang="ar-SY" sz="2600" b="1" dirty="0">
                <a:solidFill>
                  <a:srgbClr val="00B0F0"/>
                </a:solidFill>
                <a:latin typeface="Tahoma" panose="020B0604030504040204" pitchFamily="34" charset="0"/>
                <a:ea typeface="Tahoma" panose="020B0604030504040204" pitchFamily="34" charset="0"/>
                <a:cs typeface="Tahoma" panose="020B0604030504040204" pitchFamily="34" charset="0"/>
              </a:rPr>
              <a:t>العناصر الإبداعية في الإعلان</a:t>
            </a:r>
          </a:p>
        </p:txBody>
      </p:sp>
      <p:sp>
        <p:nvSpPr>
          <p:cNvPr id="48" name="TextBox 47"/>
          <p:cNvSpPr txBox="1"/>
          <p:nvPr/>
        </p:nvSpPr>
        <p:spPr>
          <a:xfrm>
            <a:off x="825500" y="1715849"/>
            <a:ext cx="10541000" cy="4313040"/>
          </a:xfrm>
          <a:prstGeom prst="rect">
            <a:avLst/>
          </a:prstGeom>
          <a:noFill/>
        </p:spPr>
        <p:txBody>
          <a:bodyPr wrap="square" rtlCol="0">
            <a:spAutoFit/>
          </a:bodyPr>
          <a:lstStyle/>
          <a:p>
            <a:pPr algn="just" rtl="1">
              <a:lnSpc>
                <a:spcPct val="200000"/>
              </a:lnSpc>
            </a:pPr>
            <a:r>
              <a:rPr lang="ar-SY" sz="2000" dirty="0"/>
              <a:t>العنصر الإبداعي هو دمج الصورة والنسخة والرموز لخلق فكرة تميز العلامة. ويعمل الإعلان على توجيه الرسائل عبر الوسائط المختلفة ليضمن تماسك الانطباع عن المنتج، ومن هذه العناصر الإبداعية</a:t>
            </a:r>
          </a:p>
          <a:p>
            <a:pPr algn="just" rtl="1">
              <a:lnSpc>
                <a:spcPct val="200000"/>
              </a:lnSpc>
            </a:pPr>
            <a:r>
              <a:rPr lang="ar-SY" sz="2000" dirty="0"/>
              <a:t>- اختيار صورة مهيمنة أو شخصية مرجعية في الإعلان يساعد على السهولة في التعرّف والتذكّر.</a:t>
            </a:r>
          </a:p>
          <a:p>
            <a:pPr algn="just" rtl="1">
              <a:lnSpc>
                <a:spcPct val="200000"/>
              </a:lnSpc>
            </a:pPr>
            <a:r>
              <a:rPr lang="ar-SY" sz="2000" dirty="0"/>
              <a:t>- التنفيذ يجب أن يراعي الجمهور، الوسيلة، والهدف: تذكير، إقناع، أو تحفيز على الشراء.</a:t>
            </a:r>
          </a:p>
          <a:p>
            <a:pPr algn="just" rtl="1">
              <a:lnSpc>
                <a:spcPct val="200000"/>
              </a:lnSpc>
            </a:pPr>
            <a:r>
              <a:rPr lang="ar-SY" sz="2000" dirty="0"/>
              <a:t>- التناسق البصري واللفظي عبر الوسائط يعزّز سرعة التأثير ويقلّل التباين الضار.</a:t>
            </a:r>
          </a:p>
          <a:p>
            <a:pPr algn="just" rtl="1">
              <a:lnSpc>
                <a:spcPct val="200000"/>
              </a:lnSpc>
            </a:pPr>
            <a:r>
              <a:rPr lang="ar-SY" sz="2000" dirty="0"/>
              <a:t>- توافق عناصر الإعلان مع مكانة العلامة واستراتيجية العلامة التجارية.</a:t>
            </a:r>
          </a:p>
          <a:p>
            <a:pPr algn="just" rtl="1">
              <a:lnSpc>
                <a:spcPct val="200000"/>
              </a:lnSpc>
            </a:pPr>
            <a:r>
              <a:rPr lang="ar-SY" sz="2000" b="1" u="sng" dirty="0"/>
              <a:t>مثال</a:t>
            </a:r>
            <a:r>
              <a:rPr lang="ar-SY" sz="2000" b="1" dirty="0"/>
              <a:t>: </a:t>
            </a:r>
            <a:r>
              <a:rPr lang="ar-SY" sz="2000" dirty="0"/>
              <a:t>إطلاق شركة كوكاكولا حملة موحدة بصرياً ولفظياً للترويج لمشروبها الجديد (</a:t>
            </a:r>
            <a:r>
              <a:rPr lang="en-US" sz="2000" dirty="0">
                <a:latin typeface="Times New Roman" panose="02020603050405020304" pitchFamily="18" charset="0"/>
                <a:cs typeface="Times New Roman" panose="02020603050405020304" pitchFamily="18" charset="0"/>
              </a:rPr>
              <a:t>Simply Pop </a:t>
            </a:r>
            <a:r>
              <a:rPr lang="ar-SY" sz="2000" dirty="0"/>
              <a:t>) عبر التلفزيون والمطبوعات.</a:t>
            </a:r>
            <a:endParaRPr lang="ar-SY" sz="2000" b="1" dirty="0"/>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2" name="Rectangle 11">
            <a:extLst>
              <a:ext uri="{FF2B5EF4-FFF2-40B4-BE49-F238E27FC236}">
                <a16:creationId xmlns:a16="http://schemas.microsoft.com/office/drawing/2014/main" id="{D1D1FB8A-91D6-4333-A384-0396802B4880}"/>
              </a:ext>
            </a:extLst>
          </p:cNvPr>
          <p:cNvSpPr/>
          <p:nvPr/>
        </p:nvSpPr>
        <p:spPr>
          <a:xfrm>
            <a:off x="8423733" y="639506"/>
            <a:ext cx="1255117" cy="107634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Y" sz="2800" b="1" dirty="0">
                <a:solidFill>
                  <a:schemeClr val="bg1"/>
                </a:solidFill>
                <a:latin typeface="Tahoma" panose="020B0604030504040204" pitchFamily="34" charset="0"/>
                <a:ea typeface="Tahoma" panose="020B0604030504040204" pitchFamily="34" charset="0"/>
                <a:cs typeface="Tahoma" panose="020B0604030504040204" pitchFamily="34" charset="0"/>
              </a:rPr>
              <a:t>ثالثاً</a:t>
            </a:r>
            <a:endParaRPr lang="en-US" sz="2800" b="1" dirty="0">
              <a:solidFill>
                <a:schemeClr val="bg1"/>
              </a:solidFill>
              <a:latin typeface="Tahoma" panose="020B0604030504040204" pitchFamily="34" charset="0"/>
              <a:ea typeface="Tahoma" panose="020B0604030504040204" pitchFamily="34" charset="0"/>
              <a:cs typeface="Tahoma" panose="020B0604030504040204" pitchFamily="34" charset="0"/>
            </a:endParaRPr>
          </a:p>
        </p:txBody>
      </p:sp>
      <p:sp>
        <p:nvSpPr>
          <p:cNvPr id="9" name="Rounded Rectangle 1">
            <a:extLst>
              <a:ext uri="{FF2B5EF4-FFF2-40B4-BE49-F238E27FC236}">
                <a16:creationId xmlns:a16="http://schemas.microsoft.com/office/drawing/2014/main" id="{CEACCFD2-1625-42C9-BEDD-F1C014B07AD0}"/>
              </a:ext>
            </a:extLst>
          </p:cNvPr>
          <p:cNvSpPr/>
          <p:nvPr/>
        </p:nvSpPr>
        <p:spPr>
          <a:xfrm>
            <a:off x="251927" y="172012"/>
            <a:ext cx="1762539" cy="686132"/>
          </a:xfrm>
          <a:prstGeom prst="roundRect">
            <a:avLst/>
          </a:prstGeom>
          <a:ln>
            <a:solidFill>
              <a:schemeClr val="tx1"/>
            </a:solidFill>
          </a:ln>
        </p:spPr>
        <p:style>
          <a:lnRef idx="2">
            <a:schemeClr val="accent6"/>
          </a:lnRef>
          <a:fillRef idx="1">
            <a:schemeClr val="lt1"/>
          </a:fillRef>
          <a:effectRef idx="0">
            <a:schemeClr val="accent6"/>
          </a:effectRef>
          <a:fontRef idx="minor">
            <a:schemeClr val="dk1"/>
          </a:fontRef>
        </p:style>
        <p:txBody>
          <a:bodyPr rtlCol="1" anchor="ctr"/>
          <a:lstStyle/>
          <a:p>
            <a:pPr algn="ctr"/>
            <a:r>
              <a:rPr lang="en-US" sz="2400" b="1" dirty="0"/>
              <a:t>Lecture 3</a:t>
            </a:r>
            <a:endParaRPr lang="ar-SA" sz="2400" b="1" dirty="0"/>
          </a:p>
        </p:txBody>
      </p:sp>
      <p:pic>
        <p:nvPicPr>
          <p:cNvPr id="2050" name="Picture 2" descr="Simply® Pop Prebiotic Soda | Coca-Cola US">
            <a:extLst>
              <a:ext uri="{FF2B5EF4-FFF2-40B4-BE49-F238E27FC236}">
                <a16:creationId xmlns:a16="http://schemas.microsoft.com/office/drawing/2014/main" id="{79B9F7AD-CD30-464F-8060-7D92243D0B8D}"/>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19066" y="2491355"/>
            <a:ext cx="2590800" cy="2819400"/>
          </a:xfrm>
          <a:prstGeom prst="rect">
            <a:avLst/>
          </a:prstGeom>
          <a:noFill/>
          <a:extLst>
            <a:ext uri="{909E8E84-426E-40DD-AFC4-6F175D3DCCD1}">
              <a14:hiddenFill xmlns:a14="http://schemas.microsoft.com/office/drawing/2010/main">
                <a:solidFill>
                  <a:srgbClr val="FFFFFF"/>
                </a:solidFill>
              </a14:hiddenFill>
            </a:ext>
          </a:extLst>
        </p:spPr>
      </p:pic>
    </p:spTree>
    <p:custDataLst>
      <p:tags r:id="rId1"/>
    </p:custDataLst>
    <p:extLst>
      <p:ext uri="{BB962C8B-B14F-4D97-AF65-F5344CB8AC3E}">
        <p14:creationId xmlns:p14="http://schemas.microsoft.com/office/powerpoint/2010/main" val="3930714878"/>
      </p:ext>
    </p:extLst>
  </p:cSld>
  <p:clrMapOvr>
    <a:masterClrMapping/>
  </p:clrMapOvr>
  <mc:AlternateContent xmlns:mc="http://schemas.openxmlformats.org/markup-compatibility/2006" xmlns:p14="http://schemas.microsoft.com/office/powerpoint/2010/main">
    <mc:Choice Requires="p14">
      <p:transition p14:dur="10" advTm="248692"/>
    </mc:Choice>
    <mc:Fallback xmlns="">
      <p:transition advTm="248692"/>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89640" y="1715849"/>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1362270" y="1013881"/>
            <a:ext cx="7425357" cy="492443"/>
          </a:xfrm>
          <a:prstGeom prst="rect">
            <a:avLst/>
          </a:prstGeom>
          <a:noFill/>
        </p:spPr>
        <p:txBody>
          <a:bodyPr wrap="square" rtlCol="0">
            <a:spAutoFit/>
          </a:bodyPr>
          <a:lstStyle/>
          <a:p>
            <a:pPr algn="ctr" rtl="1"/>
            <a:r>
              <a:rPr lang="ar-SY" sz="2600" b="1" dirty="0">
                <a:solidFill>
                  <a:srgbClr val="00B0F0"/>
                </a:solidFill>
                <a:latin typeface="Tahoma" panose="020B0604030504040204" pitchFamily="34" charset="0"/>
                <a:ea typeface="Tahoma" panose="020B0604030504040204" pitchFamily="34" charset="0"/>
                <a:cs typeface="Tahoma" panose="020B0604030504040204" pitchFamily="34" charset="0"/>
              </a:rPr>
              <a:t>الإعلان ضمن مزيج الاتصالات المتكاملة</a:t>
            </a: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825500" y="1933028"/>
            <a:ext cx="10541000" cy="3697487"/>
          </a:xfrm>
          <a:prstGeom prst="rect">
            <a:avLst/>
          </a:prstGeom>
          <a:noFill/>
        </p:spPr>
        <p:txBody>
          <a:bodyPr wrap="square" rtlCol="0">
            <a:spAutoFit/>
          </a:bodyPr>
          <a:lstStyle/>
          <a:p>
            <a:pPr algn="just" rtl="1">
              <a:lnSpc>
                <a:spcPct val="200000"/>
              </a:lnSpc>
            </a:pPr>
            <a:r>
              <a:rPr lang="ar-SY" sz="2000" dirty="0">
                <a:effectLst/>
                <a:ea typeface="Times New Roman" panose="02020603050405020304" pitchFamily="18" charset="0"/>
              </a:rPr>
              <a:t>الإعلان جزء من مزيج الاتصالات المتكاملة ويجب أن يتناغم مع باقي الأدوات لتحقيق رسالة واحدة واضحة. والتكامل يعني توحيد الرسالة البصرية واللفظية ونبرة العلامة لتجنب الالتباس لدى الجمهور. </a:t>
            </a:r>
          </a:p>
          <a:p>
            <a:pPr algn="just" rtl="1">
              <a:lnSpc>
                <a:spcPct val="200000"/>
              </a:lnSpc>
            </a:pPr>
            <a:r>
              <a:rPr lang="ar-SY" sz="2000" dirty="0">
                <a:effectLst/>
                <a:ea typeface="Times New Roman" panose="02020603050405020304" pitchFamily="18" charset="0"/>
              </a:rPr>
              <a:t>فالإعلان يركز على بناء الوعي، بينما تكمل أدوات أخرى مثل الترويج والمبيعات الشخصية خطوات التحويل، أي انتقال العميل من الاهتمام بالمنتج إلى اتخاذ قرار الشراء أو المشاركة في الفعالية. </a:t>
            </a:r>
          </a:p>
          <a:p>
            <a:pPr algn="just" rtl="1">
              <a:lnSpc>
                <a:spcPct val="200000"/>
              </a:lnSpc>
            </a:pPr>
            <a:r>
              <a:rPr lang="ar-SA" sz="2000" b="1" u="sng" dirty="0">
                <a:effectLst/>
                <a:latin typeface="Times New Roman" panose="02020603050405020304" pitchFamily="18" charset="0"/>
                <a:ea typeface="Times New Roman" panose="02020603050405020304" pitchFamily="18" charset="0"/>
              </a:rPr>
              <a:t>مثال:</a:t>
            </a:r>
            <a:r>
              <a:rPr lang="ar-SA" sz="2000" b="1" dirty="0">
                <a:effectLst/>
                <a:latin typeface="Times New Roman" panose="02020603050405020304" pitchFamily="18" charset="0"/>
                <a:ea typeface="Times New Roman" panose="02020603050405020304" pitchFamily="18" charset="0"/>
              </a:rPr>
              <a:t> </a:t>
            </a:r>
            <a:r>
              <a:rPr lang="ar-SY" sz="2000" dirty="0">
                <a:effectLst/>
                <a:latin typeface="Times New Roman" panose="02020603050405020304" pitchFamily="18" charset="0"/>
                <a:ea typeface="Times New Roman" panose="02020603050405020304" pitchFamily="18" charset="0"/>
              </a:rPr>
              <a:t>أطلقت شركة (</a:t>
            </a:r>
            <a:r>
              <a:rPr lang="en-US" sz="2000" dirty="0">
                <a:effectLst/>
                <a:latin typeface="Times New Roman" panose="02020603050405020304" pitchFamily="18" charset="0"/>
                <a:ea typeface="Times New Roman" panose="02020603050405020304" pitchFamily="18" charset="0"/>
              </a:rPr>
              <a:t>Nike</a:t>
            </a:r>
            <a:r>
              <a:rPr lang="ar-SY" sz="2000" dirty="0">
                <a:effectLst/>
                <a:latin typeface="Times New Roman" panose="02020603050405020304" pitchFamily="18" charset="0"/>
                <a:ea typeface="Times New Roman" panose="02020603050405020304" pitchFamily="18" charset="0"/>
              </a:rPr>
              <a:t>) حملة للإعلان عن حذاء رياضي جديد، موحدة بصرياً ولفظياً، </a:t>
            </a:r>
          </a:p>
          <a:p>
            <a:pPr algn="just" rtl="1">
              <a:lnSpc>
                <a:spcPct val="200000"/>
              </a:lnSpc>
            </a:pPr>
            <a:r>
              <a:rPr lang="ar-SY" sz="2000" dirty="0">
                <a:effectLst/>
                <a:latin typeface="Times New Roman" panose="02020603050405020304" pitchFamily="18" charset="0"/>
                <a:ea typeface="Times New Roman" panose="02020603050405020304" pitchFamily="18" charset="0"/>
              </a:rPr>
              <a:t>توجه الجمهور إلى متجر إلكتروني لتجربة تفاعلية وتحفيز خطوات التحويل نحو الشراء.</a:t>
            </a:r>
            <a:endParaRPr lang="en-US" sz="2000" dirty="0"/>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2" name="Rectangle 11">
            <a:extLst>
              <a:ext uri="{FF2B5EF4-FFF2-40B4-BE49-F238E27FC236}">
                <a16:creationId xmlns:a16="http://schemas.microsoft.com/office/drawing/2014/main" id="{D1D1FB8A-91D6-4333-A384-0396802B4880}"/>
              </a:ext>
            </a:extLst>
          </p:cNvPr>
          <p:cNvSpPr/>
          <p:nvPr/>
        </p:nvSpPr>
        <p:spPr>
          <a:xfrm>
            <a:off x="8423733" y="639506"/>
            <a:ext cx="1255117" cy="107634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Y" sz="2800" b="1" dirty="0">
                <a:solidFill>
                  <a:schemeClr val="bg1"/>
                </a:solidFill>
                <a:latin typeface="Tahoma" panose="020B0604030504040204" pitchFamily="34" charset="0"/>
                <a:ea typeface="Tahoma" panose="020B0604030504040204" pitchFamily="34" charset="0"/>
                <a:cs typeface="Tahoma" panose="020B0604030504040204" pitchFamily="34" charset="0"/>
              </a:rPr>
              <a:t>رابعاً</a:t>
            </a:r>
            <a:endParaRPr lang="en-US" sz="2800" b="1" dirty="0">
              <a:solidFill>
                <a:schemeClr val="bg1"/>
              </a:solidFill>
              <a:latin typeface="Tahoma" panose="020B0604030504040204" pitchFamily="34" charset="0"/>
              <a:ea typeface="Tahoma" panose="020B0604030504040204" pitchFamily="34" charset="0"/>
              <a:cs typeface="Tahoma" panose="020B0604030504040204" pitchFamily="34" charset="0"/>
            </a:endParaRPr>
          </a:p>
        </p:txBody>
      </p:sp>
      <p:sp>
        <p:nvSpPr>
          <p:cNvPr id="10" name="Rounded Rectangle 1">
            <a:extLst>
              <a:ext uri="{FF2B5EF4-FFF2-40B4-BE49-F238E27FC236}">
                <a16:creationId xmlns:a16="http://schemas.microsoft.com/office/drawing/2014/main" id="{278C3354-A67C-48F9-B72A-3C3C36DB1AF7}"/>
              </a:ext>
            </a:extLst>
          </p:cNvPr>
          <p:cNvSpPr/>
          <p:nvPr/>
        </p:nvSpPr>
        <p:spPr>
          <a:xfrm>
            <a:off x="251927" y="172012"/>
            <a:ext cx="1762539" cy="686132"/>
          </a:xfrm>
          <a:prstGeom prst="roundRect">
            <a:avLst/>
          </a:prstGeom>
          <a:ln>
            <a:solidFill>
              <a:schemeClr val="tx1"/>
            </a:solidFill>
          </a:ln>
        </p:spPr>
        <p:style>
          <a:lnRef idx="2">
            <a:schemeClr val="accent6"/>
          </a:lnRef>
          <a:fillRef idx="1">
            <a:schemeClr val="lt1"/>
          </a:fillRef>
          <a:effectRef idx="0">
            <a:schemeClr val="accent6"/>
          </a:effectRef>
          <a:fontRef idx="minor">
            <a:schemeClr val="dk1"/>
          </a:fontRef>
        </p:style>
        <p:txBody>
          <a:bodyPr rtlCol="1" anchor="ctr"/>
          <a:lstStyle/>
          <a:p>
            <a:pPr algn="ctr"/>
            <a:r>
              <a:rPr lang="en-US" sz="2400" b="1" dirty="0"/>
              <a:t>Lecture 3</a:t>
            </a:r>
            <a:endParaRPr lang="ar-SA" sz="2400" b="1" dirty="0"/>
          </a:p>
        </p:txBody>
      </p:sp>
      <p:pic>
        <p:nvPicPr>
          <p:cNvPr id="4100" name="Picture 4" descr="Nike Logo, symbol, meaning, history ...">
            <a:extLst>
              <a:ext uri="{FF2B5EF4-FFF2-40B4-BE49-F238E27FC236}">
                <a16:creationId xmlns:a16="http://schemas.microsoft.com/office/drawing/2014/main" id="{A0292386-2E1E-4307-8A32-56A1D2A7F21E}"/>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825500" y="4239840"/>
            <a:ext cx="2857500" cy="1600200"/>
          </a:xfrm>
          <a:prstGeom prst="rect">
            <a:avLst/>
          </a:prstGeom>
          <a:noFill/>
          <a:extLst>
            <a:ext uri="{909E8E84-426E-40DD-AFC4-6F175D3DCCD1}">
              <a14:hiddenFill xmlns:a14="http://schemas.microsoft.com/office/drawing/2010/main">
                <a:solidFill>
                  <a:srgbClr val="FFFFFF"/>
                </a:solidFill>
              </a14:hiddenFill>
            </a:ext>
          </a:extLst>
        </p:spPr>
      </p:pic>
    </p:spTree>
    <p:custDataLst>
      <p:tags r:id="rId1"/>
    </p:custDataLst>
    <p:extLst>
      <p:ext uri="{BB962C8B-B14F-4D97-AF65-F5344CB8AC3E}">
        <p14:creationId xmlns:p14="http://schemas.microsoft.com/office/powerpoint/2010/main" val="3341964862"/>
      </p:ext>
    </p:extLst>
  </p:cSld>
  <p:clrMapOvr>
    <a:masterClrMapping/>
  </p:clrMapOvr>
  <mc:AlternateContent xmlns:mc="http://schemas.openxmlformats.org/markup-compatibility/2006" xmlns:p14="http://schemas.microsoft.com/office/powerpoint/2010/main">
    <mc:Choice Requires="p14">
      <p:transition p14:dur="10" advTm="275926"/>
    </mc:Choice>
    <mc:Fallback xmlns="">
      <p:transition advTm="275926"/>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89640" y="1715849"/>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1655924" y="888415"/>
            <a:ext cx="8699616" cy="492443"/>
          </a:xfrm>
          <a:prstGeom prst="rect">
            <a:avLst/>
          </a:prstGeom>
          <a:noFill/>
        </p:spPr>
        <p:txBody>
          <a:bodyPr wrap="square" rtlCol="0">
            <a:spAutoFit/>
          </a:bodyPr>
          <a:lstStyle/>
          <a:p>
            <a:pPr algn="ctr" rtl="1"/>
            <a:r>
              <a:rPr lang="ar-SY" sz="2600" b="1" dirty="0">
                <a:solidFill>
                  <a:srgbClr val="00B0F0"/>
                </a:solidFill>
                <a:latin typeface="Tahoma" panose="020B0604030504040204" pitchFamily="34" charset="0"/>
                <a:ea typeface="Tahoma" panose="020B0604030504040204" pitchFamily="34" charset="0"/>
                <a:cs typeface="Tahoma" panose="020B0604030504040204" pitchFamily="34" charset="0"/>
              </a:rPr>
              <a:t>الدعاية ومصداقيتها</a:t>
            </a:r>
          </a:p>
        </p:txBody>
      </p:sp>
      <p:sp>
        <p:nvSpPr>
          <p:cNvPr id="48" name="TextBox 47"/>
          <p:cNvSpPr txBox="1"/>
          <p:nvPr/>
        </p:nvSpPr>
        <p:spPr>
          <a:xfrm>
            <a:off x="825500" y="1685578"/>
            <a:ext cx="10541000" cy="4921284"/>
          </a:xfrm>
          <a:prstGeom prst="rect">
            <a:avLst/>
          </a:prstGeom>
          <a:noFill/>
        </p:spPr>
        <p:txBody>
          <a:bodyPr wrap="square" rtlCol="0">
            <a:spAutoFit/>
          </a:bodyPr>
          <a:lstStyle/>
          <a:p>
            <a:pPr algn="just" rtl="1">
              <a:lnSpc>
                <a:spcPct val="200000"/>
              </a:lnSpc>
            </a:pPr>
            <a:r>
              <a:rPr lang="ar-SA" sz="2000" dirty="0">
                <a:effectLst/>
                <a:ea typeface="Times New Roman" panose="02020603050405020304" pitchFamily="18" charset="0"/>
              </a:rPr>
              <a:t>تحاول الدعاية</a:t>
            </a:r>
            <a:r>
              <a:rPr lang="en-US" sz="2000" dirty="0">
                <a:effectLst/>
                <a:ea typeface="Times New Roman" panose="02020603050405020304" pitchFamily="18" charset="0"/>
              </a:rPr>
              <a:t> </a:t>
            </a:r>
            <a:r>
              <a:rPr lang="ar-SA" sz="2000" dirty="0">
                <a:effectLst/>
                <a:ea typeface="Times New Roman" panose="02020603050405020304" pitchFamily="18" charset="0"/>
              </a:rPr>
              <a:t>منح المنتجات قيمة إخبارية وحضوراً غير مدفوع.</a:t>
            </a:r>
            <a:r>
              <a:rPr lang="ar-SY" sz="2000" dirty="0">
                <a:effectLst/>
                <a:ea typeface="Times New Roman" panose="02020603050405020304" pitchFamily="18" charset="0"/>
              </a:rPr>
              <a:t> و</a:t>
            </a:r>
            <a:r>
              <a:rPr lang="ar-SA" sz="2000" dirty="0">
                <a:effectLst/>
                <a:ea typeface="Times New Roman" panose="02020603050405020304" pitchFamily="18" charset="0"/>
              </a:rPr>
              <a:t> تشمل وسائلها النشرات الصحفية، المؤتمرات الصحفية، المقابلات</a:t>
            </a:r>
            <a:r>
              <a:rPr lang="ar-SY" sz="2000" dirty="0">
                <a:effectLst/>
                <a:ea typeface="Times New Roman" panose="02020603050405020304" pitchFamily="18" charset="0"/>
              </a:rPr>
              <a:t>. إن </a:t>
            </a:r>
            <a:r>
              <a:rPr lang="ar-SA" sz="2000" dirty="0">
                <a:effectLst/>
                <a:ea typeface="Times New Roman" panose="02020603050405020304" pitchFamily="18" charset="0"/>
              </a:rPr>
              <a:t>ميزة الدعاية أنها تبدو أكثر مصداقية لأنها تأتي عبر طرف ثالث (الصحافة) مقابل الإعلان المدفوع.</a:t>
            </a:r>
          </a:p>
          <a:p>
            <a:pPr algn="just" rtl="1">
              <a:lnSpc>
                <a:spcPct val="200000"/>
              </a:lnSpc>
            </a:pPr>
            <a:r>
              <a:rPr lang="ar-SA" sz="2000" dirty="0">
                <a:effectLst/>
                <a:ea typeface="Times New Roman" panose="02020603050405020304" pitchFamily="18" charset="0"/>
              </a:rPr>
              <a:t>الاعتماد على الدعاية غير مضمون؛ الإعلام قد يعيد كتابة الرسالة أو لا ينشرها إطلاقاً.</a:t>
            </a:r>
            <a:r>
              <a:rPr lang="ar-SY" sz="2000" dirty="0">
                <a:effectLst/>
                <a:ea typeface="Times New Roman" panose="02020603050405020304" pitchFamily="18" charset="0"/>
              </a:rPr>
              <a:t> و</a:t>
            </a:r>
            <a:r>
              <a:rPr lang="ar-SA" sz="2000" dirty="0">
                <a:effectLst/>
                <a:ea typeface="Times New Roman" panose="02020603050405020304" pitchFamily="18" charset="0"/>
              </a:rPr>
              <a:t>تستخدم الدعاية لإطلاق حملات أو لإصلاح سمعة أو لإثارة الفضول حول حدث قادم</a:t>
            </a:r>
            <a:endParaRPr lang="en-US" sz="2000" dirty="0">
              <a:effectLst/>
              <a:ea typeface="Times New Roman" panose="02020603050405020304" pitchFamily="18" charset="0"/>
            </a:endParaRPr>
          </a:p>
          <a:p>
            <a:pPr algn="just" rtl="1">
              <a:lnSpc>
                <a:spcPct val="200000"/>
              </a:lnSpc>
            </a:pPr>
            <a:r>
              <a:rPr lang="ar-SA" sz="2000" b="1" u="sng" dirty="0">
                <a:effectLst/>
                <a:latin typeface="Times New Roman" panose="02020603050405020304" pitchFamily="18" charset="0"/>
                <a:ea typeface="Times New Roman" panose="02020603050405020304" pitchFamily="18" charset="0"/>
              </a:rPr>
              <a:t>مثال:</a:t>
            </a:r>
            <a:r>
              <a:rPr lang="ar-SA" sz="2000" b="1" dirty="0">
                <a:effectLst/>
                <a:latin typeface="Times New Roman" panose="02020603050405020304" pitchFamily="18" charset="0"/>
                <a:ea typeface="Times New Roman" panose="02020603050405020304" pitchFamily="18" charset="0"/>
              </a:rPr>
              <a:t> </a:t>
            </a:r>
            <a:r>
              <a:rPr lang="ar-SA" sz="2000" dirty="0">
                <a:effectLst/>
                <a:ea typeface="Times New Roman" panose="02020603050405020304" pitchFamily="18" charset="0"/>
              </a:rPr>
              <a:t>أطلقت شركة </a:t>
            </a:r>
            <a:r>
              <a:rPr lang="ar-SY" sz="2000" dirty="0">
                <a:effectLst/>
                <a:ea typeface="Times New Roman" panose="02020603050405020304" pitchFamily="18" charset="0"/>
              </a:rPr>
              <a:t>(</a:t>
            </a:r>
            <a:r>
              <a:rPr lang="en-US" sz="2000" dirty="0">
                <a:effectLst/>
                <a:ea typeface="Times New Roman" panose="02020603050405020304" pitchFamily="18" charset="0"/>
              </a:rPr>
              <a:t>Starbucks</a:t>
            </a:r>
            <a:r>
              <a:rPr lang="ar-SY" sz="2000" dirty="0">
                <a:effectLst/>
                <a:ea typeface="Times New Roman" panose="02020603050405020304" pitchFamily="18" charset="0"/>
              </a:rPr>
              <a:t>)</a:t>
            </a:r>
            <a:r>
              <a:rPr lang="ar-SA" sz="2000" dirty="0">
                <a:effectLst/>
                <a:ea typeface="Times New Roman" panose="02020603050405020304" pitchFamily="18" charset="0"/>
              </a:rPr>
              <a:t> حملة إعلامية حول مبادرة الاستدامة الخاصة بها، </a:t>
            </a:r>
            <a:endParaRPr lang="en-US" sz="2000" dirty="0">
              <a:effectLst/>
              <a:ea typeface="Times New Roman" panose="02020603050405020304" pitchFamily="18" charset="0"/>
            </a:endParaRPr>
          </a:p>
          <a:p>
            <a:pPr algn="just" rtl="1">
              <a:lnSpc>
                <a:spcPct val="200000"/>
              </a:lnSpc>
            </a:pPr>
            <a:r>
              <a:rPr lang="ar-SA" sz="2000" dirty="0">
                <a:effectLst/>
                <a:ea typeface="Times New Roman" panose="02020603050405020304" pitchFamily="18" charset="0"/>
              </a:rPr>
              <a:t>حيث نشرت مواقع إخبارية قصصاً إيجابية عن استخدام الشركة لأكواب قابلة لإعادة التدوير</a:t>
            </a:r>
            <a:r>
              <a:rPr lang="ar-SY" sz="2000" dirty="0">
                <a:effectLst/>
                <a:ea typeface="Times New Roman" panose="02020603050405020304" pitchFamily="18" charset="0"/>
              </a:rPr>
              <a:t>.</a:t>
            </a:r>
            <a:endParaRPr lang="en-US" sz="2000" dirty="0">
              <a:effectLst/>
              <a:ea typeface="Times New Roman" panose="02020603050405020304" pitchFamily="18" charset="0"/>
            </a:endParaRPr>
          </a:p>
          <a:p>
            <a:pPr algn="just" rtl="1">
              <a:lnSpc>
                <a:spcPct val="200000"/>
              </a:lnSpc>
            </a:pPr>
            <a:r>
              <a:rPr lang="ar-SY" sz="2000" dirty="0">
                <a:ea typeface="Times New Roman" panose="02020603050405020304" pitchFamily="18" charset="0"/>
              </a:rPr>
              <a:t>للاطلاع على مثال عن هذه الدعاية اليكم الرابط: </a:t>
            </a:r>
            <a:r>
              <a:rPr lang="en-US" sz="2000" dirty="0">
                <a:ea typeface="Times New Roman" panose="02020603050405020304" pitchFamily="18" charset="0"/>
                <a:hlinkClick r:id="rId3"/>
              </a:rPr>
              <a:t>https://www.youtube.com/watch?v=QlYeKtzeajo</a:t>
            </a:r>
            <a:endParaRPr lang="ar-SY" sz="2000" dirty="0">
              <a:ea typeface="Times New Roman" panose="02020603050405020304" pitchFamily="18" charset="0"/>
            </a:endParaRPr>
          </a:p>
          <a:p>
            <a:pPr algn="just" rtl="1">
              <a:lnSpc>
                <a:spcPct val="200000"/>
              </a:lnSpc>
            </a:pPr>
            <a:endParaRPr lang="ar-SA" sz="2000" dirty="0">
              <a:effectLst/>
              <a:ea typeface="Times New Roman" panose="02020603050405020304" pitchFamily="18" charset="0"/>
            </a:endParaRPr>
          </a:p>
        </p:txBody>
      </p:sp>
      <p:pic>
        <p:nvPicPr>
          <p:cNvPr id="7"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2" name="Rectangle 11">
            <a:extLst>
              <a:ext uri="{FF2B5EF4-FFF2-40B4-BE49-F238E27FC236}">
                <a16:creationId xmlns:a16="http://schemas.microsoft.com/office/drawing/2014/main" id="{D1D1FB8A-91D6-4333-A384-0396802B4880}"/>
              </a:ext>
            </a:extLst>
          </p:cNvPr>
          <p:cNvSpPr/>
          <p:nvPr/>
        </p:nvSpPr>
        <p:spPr>
          <a:xfrm>
            <a:off x="8341567" y="639506"/>
            <a:ext cx="1337283" cy="107634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Y" sz="2800" b="1" dirty="0">
                <a:solidFill>
                  <a:schemeClr val="bg1"/>
                </a:solidFill>
                <a:latin typeface="Tahoma" panose="020B0604030504040204" pitchFamily="34" charset="0"/>
                <a:ea typeface="Tahoma" panose="020B0604030504040204" pitchFamily="34" charset="0"/>
                <a:cs typeface="Tahoma" panose="020B0604030504040204" pitchFamily="34" charset="0"/>
              </a:rPr>
              <a:t>خامساً</a:t>
            </a:r>
            <a:endParaRPr lang="en-US" sz="2800" b="1" dirty="0">
              <a:solidFill>
                <a:schemeClr val="bg1"/>
              </a:solidFill>
              <a:latin typeface="Tahoma" panose="020B0604030504040204" pitchFamily="34" charset="0"/>
              <a:ea typeface="Tahoma" panose="020B0604030504040204" pitchFamily="34" charset="0"/>
              <a:cs typeface="Tahoma" panose="020B0604030504040204" pitchFamily="34" charset="0"/>
            </a:endParaRPr>
          </a:p>
        </p:txBody>
      </p:sp>
      <p:sp>
        <p:nvSpPr>
          <p:cNvPr id="10" name="Rounded Rectangle 1">
            <a:extLst>
              <a:ext uri="{FF2B5EF4-FFF2-40B4-BE49-F238E27FC236}">
                <a16:creationId xmlns:a16="http://schemas.microsoft.com/office/drawing/2014/main" id="{278C3354-A67C-48F9-B72A-3C3C36DB1AF7}"/>
              </a:ext>
            </a:extLst>
          </p:cNvPr>
          <p:cNvSpPr/>
          <p:nvPr/>
        </p:nvSpPr>
        <p:spPr>
          <a:xfrm>
            <a:off x="251927" y="172012"/>
            <a:ext cx="1762539" cy="686132"/>
          </a:xfrm>
          <a:prstGeom prst="roundRect">
            <a:avLst/>
          </a:prstGeom>
          <a:ln>
            <a:solidFill>
              <a:schemeClr val="tx1"/>
            </a:solidFill>
          </a:ln>
        </p:spPr>
        <p:style>
          <a:lnRef idx="2">
            <a:schemeClr val="accent6"/>
          </a:lnRef>
          <a:fillRef idx="1">
            <a:schemeClr val="lt1"/>
          </a:fillRef>
          <a:effectRef idx="0">
            <a:schemeClr val="accent6"/>
          </a:effectRef>
          <a:fontRef idx="minor">
            <a:schemeClr val="dk1"/>
          </a:fontRef>
        </p:style>
        <p:txBody>
          <a:bodyPr rtlCol="1" anchor="ctr"/>
          <a:lstStyle/>
          <a:p>
            <a:pPr algn="ctr"/>
            <a:r>
              <a:rPr lang="en-US" sz="2400" b="1" dirty="0"/>
              <a:t>Lecture 3</a:t>
            </a:r>
            <a:endParaRPr lang="ar-SA" sz="2400" b="1" dirty="0"/>
          </a:p>
        </p:txBody>
      </p:sp>
      <p:pic>
        <p:nvPicPr>
          <p:cNvPr id="5122" name="Picture 2" descr="Starbucks ups recycled content in cups ...">
            <a:extLst>
              <a:ext uri="{FF2B5EF4-FFF2-40B4-BE49-F238E27FC236}">
                <a16:creationId xmlns:a16="http://schemas.microsoft.com/office/drawing/2014/main" id="{F0A43B5C-0267-4CF4-B2EA-5D193D7AF27D}"/>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825500" y="3724610"/>
            <a:ext cx="3018712" cy="1690479"/>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Tree>
    <p:custDataLst>
      <p:tags r:id="rId1"/>
    </p:custDataLst>
    <p:extLst>
      <p:ext uri="{BB962C8B-B14F-4D97-AF65-F5344CB8AC3E}">
        <p14:creationId xmlns:p14="http://schemas.microsoft.com/office/powerpoint/2010/main" val="4276495178"/>
      </p:ext>
    </p:extLst>
  </p:cSld>
  <p:clrMapOvr>
    <a:masterClrMapping/>
  </p:clrMapOvr>
  <mc:AlternateContent xmlns:mc="http://schemas.openxmlformats.org/markup-compatibility/2006" xmlns:p14="http://schemas.microsoft.com/office/powerpoint/2010/main">
    <mc:Choice Requires="p14">
      <p:transition p14:dur="10" advTm="249131"/>
    </mc:Choice>
    <mc:Fallback xmlns="">
      <p:transition advTm="249131"/>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8679" b="8679"/>
          <a:stretch>
            <a:fillRect/>
          </a:stretch>
        </p:blipFill>
        <p:spPr/>
      </p:pic>
      <p:sp>
        <p:nvSpPr>
          <p:cNvPr id="11" name="Rectangle 10"/>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43" name="TextBox 42"/>
          <p:cNvSpPr txBox="1"/>
          <p:nvPr/>
        </p:nvSpPr>
        <p:spPr>
          <a:xfrm>
            <a:off x="5018860" y="1237666"/>
            <a:ext cx="942618"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a:t>
            </a:r>
            <a:r>
              <a:rPr lang="ar-SY" sz="4000" b="1" dirty="0">
                <a:solidFill>
                  <a:schemeClr val="bg1"/>
                </a:solidFill>
                <a:latin typeface="Alexandria" charset="0"/>
                <a:cs typeface="Alexandria" charset="0"/>
              </a:rPr>
              <a:t>2</a:t>
            </a:r>
            <a:endParaRPr lang="en-US" sz="4000" b="1" dirty="0">
              <a:solidFill>
                <a:schemeClr val="bg1"/>
              </a:solidFill>
              <a:latin typeface="Alexandria" charset="0"/>
              <a:cs typeface="Alexandria" charset="0"/>
            </a:endParaRPr>
          </a:p>
        </p:txBody>
      </p:sp>
      <p:sp>
        <p:nvSpPr>
          <p:cNvPr id="12" name="TextBox 11">
            <a:extLst>
              <a:ext uri="{FF2B5EF4-FFF2-40B4-BE49-F238E27FC236}">
                <a16:creationId xmlns:a16="http://schemas.microsoft.com/office/drawing/2014/main" id="{6E5AF53B-4D48-406E-BB80-0C206D76AEBF}"/>
              </a:ext>
            </a:extLst>
          </p:cNvPr>
          <p:cNvSpPr txBox="1"/>
          <p:nvPr/>
        </p:nvSpPr>
        <p:spPr>
          <a:xfrm>
            <a:off x="7070838" y="858144"/>
            <a:ext cx="2662908" cy="892552"/>
          </a:xfrm>
          <a:prstGeom prst="rect">
            <a:avLst/>
          </a:prstGeom>
          <a:noFill/>
        </p:spPr>
        <p:txBody>
          <a:bodyPr wrap="none" rtlCol="0">
            <a:spAutoFit/>
          </a:bodyPr>
          <a:lstStyle/>
          <a:p>
            <a:pPr algn="ctr" rtl="1"/>
            <a:r>
              <a:rPr lang="ar-SY" sz="2600" b="1" dirty="0">
                <a:solidFill>
                  <a:srgbClr val="00B0F0"/>
                </a:solidFill>
                <a:latin typeface="Alexandria" charset="0"/>
                <a:cs typeface="Alexandria" charset="0"/>
              </a:rPr>
              <a:t>المحور الثاني</a:t>
            </a:r>
          </a:p>
          <a:p>
            <a:pPr algn="ctr" rtl="1"/>
            <a:r>
              <a:rPr lang="ar-SY" sz="2600" dirty="0">
                <a:solidFill>
                  <a:srgbClr val="00B0F0"/>
                </a:solidFill>
                <a:latin typeface="Alexandria" charset="0"/>
                <a:cs typeface="Alexandria" charset="0"/>
              </a:rPr>
              <a:t>العلاقـــــــــــــــــــــــــــات العـــــــــــــــــــــــامة</a:t>
            </a:r>
            <a:endParaRPr lang="en-US" sz="2600" dirty="0">
              <a:solidFill>
                <a:srgbClr val="00B0F0"/>
              </a:solidFill>
              <a:latin typeface="Alexandria" charset="0"/>
              <a:cs typeface="Alexandria" charset="0"/>
            </a:endParaRPr>
          </a:p>
        </p:txBody>
      </p:sp>
      <p:sp>
        <p:nvSpPr>
          <p:cNvPr id="13" name="Rectangle 12">
            <a:extLst>
              <a:ext uri="{FF2B5EF4-FFF2-40B4-BE49-F238E27FC236}">
                <a16:creationId xmlns:a16="http://schemas.microsoft.com/office/drawing/2014/main" id="{EA7DDED4-211F-4BB5-869E-5A26BF1C4819}"/>
              </a:ext>
            </a:extLst>
          </p:cNvPr>
          <p:cNvSpPr/>
          <p:nvPr/>
        </p:nvSpPr>
        <p:spPr>
          <a:xfrm>
            <a:off x="251927" y="546619"/>
            <a:ext cx="9818099"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4" name="Graphic 21">
            <a:extLst>
              <a:ext uri="{FF2B5EF4-FFF2-40B4-BE49-F238E27FC236}">
                <a16:creationId xmlns:a16="http://schemas.microsoft.com/office/drawing/2014/main" id="{4388F0A8-CC2B-4D11-95AF-D66404557FD9}"/>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959357" y="8448"/>
            <a:ext cx="2305141" cy="1076343"/>
          </a:xfrm>
          <a:prstGeom prst="rect">
            <a:avLst/>
          </a:prstGeom>
        </p:spPr>
      </p:pic>
      <p:sp>
        <p:nvSpPr>
          <p:cNvPr id="15" name="Rounded Rectangle 1">
            <a:extLst>
              <a:ext uri="{FF2B5EF4-FFF2-40B4-BE49-F238E27FC236}">
                <a16:creationId xmlns:a16="http://schemas.microsoft.com/office/drawing/2014/main" id="{B1A743FC-F8A7-43C1-8A77-D361F12AA882}"/>
              </a:ext>
            </a:extLst>
          </p:cNvPr>
          <p:cNvSpPr/>
          <p:nvPr/>
        </p:nvSpPr>
        <p:spPr>
          <a:xfrm>
            <a:off x="251927" y="172012"/>
            <a:ext cx="1762539" cy="686132"/>
          </a:xfrm>
          <a:prstGeom prst="roundRect">
            <a:avLst/>
          </a:prstGeom>
          <a:ln>
            <a:solidFill>
              <a:schemeClr val="tx1"/>
            </a:solidFill>
          </a:ln>
        </p:spPr>
        <p:style>
          <a:lnRef idx="2">
            <a:schemeClr val="accent6"/>
          </a:lnRef>
          <a:fillRef idx="1">
            <a:schemeClr val="lt1"/>
          </a:fillRef>
          <a:effectRef idx="0">
            <a:schemeClr val="accent6"/>
          </a:effectRef>
          <a:fontRef idx="minor">
            <a:schemeClr val="dk1"/>
          </a:fontRef>
        </p:style>
        <p:txBody>
          <a:bodyPr rtlCol="1" anchor="ctr"/>
          <a:lstStyle/>
          <a:p>
            <a:pPr algn="ctr"/>
            <a:r>
              <a:rPr lang="en-US" sz="2400" b="1" dirty="0"/>
              <a:t>Lecture 3</a:t>
            </a:r>
            <a:endParaRPr lang="ar-SA" sz="2400" b="1" dirty="0"/>
          </a:p>
        </p:txBody>
      </p:sp>
    </p:spTree>
  </p:cSld>
  <p:clrMapOvr>
    <a:masterClrMapping/>
  </p:clrMapOvr>
  <mc:AlternateContent xmlns:mc="http://schemas.openxmlformats.org/markup-compatibility/2006" xmlns:p14="http://schemas.microsoft.com/office/powerpoint/2010/main">
    <mc:Choice Requires="p14">
      <p:transition spd="slow" p14:dur="2000" advTm="14824"/>
    </mc:Choice>
    <mc:Fallback xmlns="">
      <p:transition spd="slow" advTm="14824"/>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133854" y="1397680"/>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pic>
        <p:nvPicPr>
          <p:cNvPr id="5" name="Picture Placeholder 4"/>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t="12315" b="12315"/>
          <a:stretch>
            <a:fillRect/>
          </a:stretch>
        </p:blipFill>
        <p:spPr>
          <a:xfrm>
            <a:off x="6096000" y="1397680"/>
            <a:ext cx="4962146" cy="2495550"/>
          </a:xfrm>
        </p:spPr>
      </p:pic>
      <p:sp>
        <p:nvSpPr>
          <p:cNvPr id="6" name="Rectangle 5"/>
          <p:cNvSpPr/>
          <p:nvPr/>
        </p:nvSpPr>
        <p:spPr>
          <a:xfrm>
            <a:off x="463515" y="1332753"/>
            <a:ext cx="5205083" cy="5120954"/>
          </a:xfrm>
          <a:prstGeom prst="rect">
            <a:avLst/>
          </a:prstGeom>
        </p:spPr>
        <p:txBody>
          <a:bodyPr wrap="square">
            <a:spAutoFit/>
          </a:bodyPr>
          <a:lstStyle/>
          <a:p>
            <a:pPr algn="just" rtl="1">
              <a:lnSpc>
                <a:spcPct val="150000"/>
              </a:lnSpc>
            </a:pPr>
            <a:r>
              <a:rPr lang="ar-SY" sz="2000" dirty="0"/>
              <a:t>تعد العلاقات العامة أداة استراتيجية أساسية لبناء صورة إيجابية للمؤسسة أو المنتج وتعزيز ثقة الجمهور، إذ تمنح الرسائل الإعلامية مصداقية أكبر مقارنة بالإعلانات المدفوعة. تعمل العلاقات العامة عبر خلق الأحداث، إدارة التغطية الإعلامية، وإعداد مواد صحفية متقنة، مع ضرورة تنسيقها مع فرق الإعلان والتسويق لضمان تناسق الرسائل. أدواتها المتنوعة مثل النشرات الصحفية، المؤتمرات الصحفية، والفعاليات، تساهم في تعزيز الوعي وإتاحة فرص الحوار مع الجمهور المستهدف. على الرغم من صعوبة قياس أثرها المباشر على المبيعات، فإن تقييم التغطية الإعلامية ونبرة الرسائل يساعد على تحسين الأداء الاستراتيجي. </a:t>
            </a:r>
            <a:endParaRPr lang="en-US" sz="2000" dirty="0"/>
          </a:p>
        </p:txBody>
      </p:sp>
      <p:sp>
        <p:nvSpPr>
          <p:cNvPr id="17" name="TextBox 16"/>
          <p:cNvSpPr txBox="1"/>
          <p:nvPr/>
        </p:nvSpPr>
        <p:spPr>
          <a:xfrm>
            <a:off x="6944248" y="4298015"/>
            <a:ext cx="4113898" cy="892552"/>
          </a:xfrm>
          <a:prstGeom prst="rect">
            <a:avLst/>
          </a:prstGeom>
          <a:noFill/>
        </p:spPr>
        <p:txBody>
          <a:bodyPr wrap="square" rtlCol="0">
            <a:spAutoFit/>
          </a:bodyPr>
          <a:lstStyle/>
          <a:p>
            <a:pPr algn="ctr"/>
            <a:r>
              <a:rPr lang="ar-SY" sz="2600" b="1" dirty="0">
                <a:solidFill>
                  <a:srgbClr val="00B0F0"/>
                </a:solidFill>
                <a:latin typeface="Alexandria" charset="0"/>
                <a:cs typeface="Alexandria" charset="0"/>
              </a:rPr>
              <a:t>مقدمة تحليلية</a:t>
            </a:r>
          </a:p>
          <a:p>
            <a:pPr algn="ctr"/>
            <a:r>
              <a:rPr lang="ar-SY" sz="2600" b="1" dirty="0">
                <a:solidFill>
                  <a:srgbClr val="00B0F0"/>
                </a:solidFill>
                <a:latin typeface="Alexandria" charset="0"/>
                <a:cs typeface="Alexandria" charset="0"/>
              </a:rPr>
              <a:t> </a:t>
            </a:r>
            <a:endParaRPr lang="ar-SY" sz="2600" dirty="0">
              <a:solidFill>
                <a:srgbClr val="00B0F0"/>
              </a:solidFill>
              <a:latin typeface="Alexandria" charset="0"/>
              <a:cs typeface="Alexandria" charset="0"/>
            </a:endParaRPr>
          </a:p>
        </p:txBody>
      </p:sp>
      <p:sp>
        <p:nvSpPr>
          <p:cNvPr id="13" name="Rectangle 12">
            <a:extLst>
              <a:ext uri="{FF2B5EF4-FFF2-40B4-BE49-F238E27FC236}">
                <a16:creationId xmlns:a16="http://schemas.microsoft.com/office/drawing/2014/main" id="{0A42A053-B159-4774-8B00-177B4403EA6B}"/>
              </a:ext>
            </a:extLst>
          </p:cNvPr>
          <p:cNvSpPr/>
          <p:nvPr/>
        </p:nvSpPr>
        <p:spPr>
          <a:xfrm>
            <a:off x="5827455" y="3515467"/>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14" name="TextBox 13">
            <a:extLst>
              <a:ext uri="{FF2B5EF4-FFF2-40B4-BE49-F238E27FC236}">
                <a16:creationId xmlns:a16="http://schemas.microsoft.com/office/drawing/2014/main" id="{CB292B76-7816-4ED3-A87A-13B73B4252DE}"/>
              </a:ext>
            </a:extLst>
          </p:cNvPr>
          <p:cNvSpPr txBox="1"/>
          <p:nvPr/>
        </p:nvSpPr>
        <p:spPr>
          <a:xfrm>
            <a:off x="5895220" y="3635439"/>
            <a:ext cx="942618"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a:t>
            </a:r>
            <a:r>
              <a:rPr lang="ar-SY" sz="4000" b="1" dirty="0">
                <a:solidFill>
                  <a:schemeClr val="bg1"/>
                </a:solidFill>
                <a:latin typeface="Alexandria" charset="0"/>
                <a:cs typeface="Alexandria" charset="0"/>
              </a:rPr>
              <a:t>2</a:t>
            </a:r>
            <a:endParaRPr lang="en-US" sz="4000" b="1" dirty="0">
              <a:solidFill>
                <a:schemeClr val="bg1"/>
              </a:solidFill>
              <a:latin typeface="Alexandria" charset="0"/>
              <a:cs typeface="Alexandria" charset="0"/>
            </a:endParaRPr>
          </a:p>
        </p:txBody>
      </p:sp>
      <p:sp>
        <p:nvSpPr>
          <p:cNvPr id="11" name="Rectangle 10">
            <a:extLst>
              <a:ext uri="{FF2B5EF4-FFF2-40B4-BE49-F238E27FC236}">
                <a16:creationId xmlns:a16="http://schemas.microsoft.com/office/drawing/2014/main" id="{5F7170A0-C260-4F4B-9239-F149961D58A0}"/>
              </a:ext>
            </a:extLst>
          </p:cNvPr>
          <p:cNvSpPr/>
          <p:nvPr/>
        </p:nvSpPr>
        <p:spPr>
          <a:xfrm>
            <a:off x="251927" y="546619"/>
            <a:ext cx="9818099"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2" name="Graphic 21">
            <a:extLst>
              <a:ext uri="{FF2B5EF4-FFF2-40B4-BE49-F238E27FC236}">
                <a16:creationId xmlns:a16="http://schemas.microsoft.com/office/drawing/2014/main" id="{CC1CC159-66C5-4D6D-9A67-37CDF17ACE37}"/>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959357" y="8448"/>
            <a:ext cx="2305141" cy="1076343"/>
          </a:xfrm>
          <a:prstGeom prst="rect">
            <a:avLst/>
          </a:prstGeom>
        </p:spPr>
      </p:pic>
      <p:sp>
        <p:nvSpPr>
          <p:cNvPr id="15" name="Rounded Rectangle 1">
            <a:extLst>
              <a:ext uri="{FF2B5EF4-FFF2-40B4-BE49-F238E27FC236}">
                <a16:creationId xmlns:a16="http://schemas.microsoft.com/office/drawing/2014/main" id="{718DB681-4497-40D3-858A-76AD23563042}"/>
              </a:ext>
            </a:extLst>
          </p:cNvPr>
          <p:cNvSpPr/>
          <p:nvPr/>
        </p:nvSpPr>
        <p:spPr>
          <a:xfrm>
            <a:off x="251927" y="172012"/>
            <a:ext cx="1762539" cy="686132"/>
          </a:xfrm>
          <a:prstGeom prst="roundRect">
            <a:avLst/>
          </a:prstGeom>
          <a:ln>
            <a:solidFill>
              <a:schemeClr val="tx1"/>
            </a:solidFill>
          </a:ln>
        </p:spPr>
        <p:style>
          <a:lnRef idx="2">
            <a:schemeClr val="accent6"/>
          </a:lnRef>
          <a:fillRef idx="1">
            <a:schemeClr val="lt1"/>
          </a:fillRef>
          <a:effectRef idx="0">
            <a:schemeClr val="accent6"/>
          </a:effectRef>
          <a:fontRef idx="minor">
            <a:schemeClr val="dk1"/>
          </a:fontRef>
        </p:style>
        <p:txBody>
          <a:bodyPr rtlCol="1" anchor="ctr"/>
          <a:lstStyle/>
          <a:p>
            <a:pPr algn="ctr"/>
            <a:r>
              <a:rPr lang="en-US" sz="2400" b="1" dirty="0"/>
              <a:t>Lecture 3</a:t>
            </a:r>
            <a:endParaRPr lang="ar-SA" sz="2400" b="1" dirty="0"/>
          </a:p>
        </p:txBody>
      </p:sp>
    </p:spTree>
    <p:custDataLst>
      <p:tags r:id="rId1"/>
    </p:custDataLst>
    <p:extLst>
      <p:ext uri="{BB962C8B-B14F-4D97-AF65-F5344CB8AC3E}">
        <p14:creationId xmlns:p14="http://schemas.microsoft.com/office/powerpoint/2010/main" val="3519566076"/>
      </p:ext>
    </p:extLst>
  </p:cSld>
  <p:clrMapOvr>
    <a:masterClrMapping/>
  </p:clrMapOvr>
  <p:transition spd="slow" advTm="73443">
    <p:comb/>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1000"/>
                                        <p:tgtEl>
                                          <p:spTgt spid="6"/>
                                        </p:tgtEl>
                                      </p:cBhvr>
                                    </p:animEffect>
                                    <p:anim calcmode="lin" valueType="num">
                                      <p:cBhvr>
                                        <p:cTn id="8" dur="1000" fill="hold"/>
                                        <p:tgtEl>
                                          <p:spTgt spid="6"/>
                                        </p:tgtEl>
                                        <p:attrNameLst>
                                          <p:attrName>ppt_x</p:attrName>
                                        </p:attrNameLst>
                                      </p:cBhvr>
                                      <p:tavLst>
                                        <p:tav tm="0">
                                          <p:val>
                                            <p:strVal val="#ppt_x"/>
                                          </p:val>
                                        </p:tav>
                                        <p:tav tm="100000">
                                          <p:val>
                                            <p:strVal val="#ppt_x"/>
                                          </p:val>
                                        </p:tav>
                                      </p:tavLst>
                                    </p:anim>
                                    <p:anim calcmode="lin" valueType="num">
                                      <p:cBhvr>
                                        <p:cTn id="9" dur="1000" fill="hold"/>
                                        <p:tgtEl>
                                          <p:spTgt spid="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89640" y="1715849"/>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765598" y="931455"/>
            <a:ext cx="6753432" cy="492443"/>
          </a:xfrm>
          <a:prstGeom prst="rect">
            <a:avLst/>
          </a:prstGeom>
          <a:noFill/>
        </p:spPr>
        <p:txBody>
          <a:bodyPr wrap="square" rtlCol="0">
            <a:spAutoFit/>
          </a:bodyPr>
          <a:lstStyle/>
          <a:p>
            <a:pPr algn="ctr" rtl="1"/>
            <a:r>
              <a:rPr lang="ar-SY" sz="2600" b="1" dirty="0">
                <a:solidFill>
                  <a:srgbClr val="00B0F0"/>
                </a:solidFill>
                <a:latin typeface="Tahoma" panose="020B0604030504040204" pitchFamily="34" charset="0"/>
                <a:ea typeface="Tahoma" panose="020B0604030504040204" pitchFamily="34" charset="0"/>
                <a:cs typeface="Tahoma" panose="020B0604030504040204" pitchFamily="34" charset="0"/>
              </a:rPr>
              <a:t>مفهوم العلاقات العامة</a:t>
            </a:r>
          </a:p>
        </p:txBody>
      </p:sp>
      <p:sp>
        <p:nvSpPr>
          <p:cNvPr id="48" name="TextBox 47"/>
          <p:cNvSpPr txBox="1"/>
          <p:nvPr/>
        </p:nvSpPr>
        <p:spPr>
          <a:xfrm>
            <a:off x="825500" y="1715849"/>
            <a:ext cx="10541000" cy="4305730"/>
          </a:xfrm>
          <a:prstGeom prst="rect">
            <a:avLst/>
          </a:prstGeom>
          <a:noFill/>
        </p:spPr>
        <p:txBody>
          <a:bodyPr wrap="square" rtlCol="0">
            <a:spAutoFit/>
          </a:bodyPr>
          <a:lstStyle/>
          <a:p>
            <a:pPr algn="just" rtl="1">
              <a:lnSpc>
                <a:spcPct val="200000"/>
              </a:lnSpc>
            </a:pPr>
            <a:r>
              <a:rPr lang="ar-SY" sz="2000" dirty="0"/>
              <a:t>العلاقات العامة هي مجموعة الأنشطة والاستراتيجيات التي تهدف إلى بناء صورة إيجابية للمؤسسة أو المنتج وتعزيز ثقة الجمهور بها. تعتمد على خلق أحداث، نشر قصص إعلامية، وإعداد مواد معلوماتية دقيقة لتسهيل التغطية الصحفية. </a:t>
            </a:r>
          </a:p>
          <a:p>
            <a:pPr algn="just" rtl="1">
              <a:lnSpc>
                <a:spcPct val="200000"/>
              </a:lnSpc>
            </a:pPr>
            <a:r>
              <a:rPr lang="ar-SY" sz="2000" dirty="0"/>
              <a:t>تركز العلاقات العامة على المصداقية أكثر من الإعلان المدفوع، إذ ينظر الجمهور إلى رسائلها على أنها أكثر حيادية وموضوعية. كما تتطلب تنسيقاً مستمراً مع فرق الإعلان والتسويق لضمان اتساق الرسائل عبر جميع القنوات. أي تكامل العلاقات العامة مع بقية عناصر الاتصالات التسويقية للوصول إلى نفس الهدف.</a:t>
            </a:r>
          </a:p>
          <a:p>
            <a:pPr algn="just" rtl="1">
              <a:lnSpc>
                <a:spcPct val="200000"/>
              </a:lnSpc>
            </a:pPr>
            <a:r>
              <a:rPr lang="ar-SY" sz="2000" b="1" u="sng" dirty="0"/>
              <a:t>مثال</a:t>
            </a:r>
            <a:r>
              <a:rPr lang="ar-SY" sz="2000" u="sng" dirty="0"/>
              <a:t>:</a:t>
            </a:r>
            <a:r>
              <a:rPr lang="ar-SY" sz="2000" dirty="0"/>
              <a:t>  تنظيم شركة (</a:t>
            </a:r>
            <a:r>
              <a:rPr lang="en-US" sz="2000" dirty="0"/>
              <a:t>Apple</a:t>
            </a:r>
            <a:r>
              <a:rPr lang="ar-SY" sz="2000" dirty="0"/>
              <a:t>) مؤتمراً صحفياً لإطلاق جهاز جديد، مع إرسال معلومات للصحفيين </a:t>
            </a:r>
          </a:p>
          <a:p>
            <a:pPr algn="just" rtl="1">
              <a:lnSpc>
                <a:spcPct val="200000"/>
              </a:lnSpc>
            </a:pPr>
            <a:r>
              <a:rPr lang="ar-SY" sz="2000" dirty="0"/>
              <a:t>لتسهيل نشر المعلومات بدقة وفعالية.</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2" name="Rectangle 11">
            <a:extLst>
              <a:ext uri="{FF2B5EF4-FFF2-40B4-BE49-F238E27FC236}">
                <a16:creationId xmlns:a16="http://schemas.microsoft.com/office/drawing/2014/main" id="{D1D1FB8A-91D6-4333-A384-0396802B4880}"/>
              </a:ext>
            </a:extLst>
          </p:cNvPr>
          <p:cNvSpPr/>
          <p:nvPr/>
        </p:nvSpPr>
        <p:spPr>
          <a:xfrm>
            <a:off x="8423733" y="639506"/>
            <a:ext cx="1255117" cy="107634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Y" sz="2800" b="1" dirty="0">
                <a:solidFill>
                  <a:schemeClr val="bg1"/>
                </a:solidFill>
                <a:latin typeface="Tahoma" panose="020B0604030504040204" pitchFamily="34" charset="0"/>
                <a:ea typeface="Tahoma" panose="020B0604030504040204" pitchFamily="34" charset="0"/>
                <a:cs typeface="Tahoma" panose="020B0604030504040204" pitchFamily="34" charset="0"/>
              </a:rPr>
              <a:t>أولاً</a:t>
            </a:r>
            <a:endParaRPr lang="en-US" sz="2800" b="1" dirty="0">
              <a:solidFill>
                <a:schemeClr val="bg1"/>
              </a:solidFill>
              <a:latin typeface="Tahoma" panose="020B0604030504040204" pitchFamily="34" charset="0"/>
              <a:ea typeface="Tahoma" panose="020B0604030504040204" pitchFamily="34" charset="0"/>
              <a:cs typeface="Tahoma" panose="020B0604030504040204" pitchFamily="34" charset="0"/>
            </a:endParaRPr>
          </a:p>
        </p:txBody>
      </p:sp>
      <p:sp>
        <p:nvSpPr>
          <p:cNvPr id="9" name="Rounded Rectangle 1">
            <a:extLst>
              <a:ext uri="{FF2B5EF4-FFF2-40B4-BE49-F238E27FC236}">
                <a16:creationId xmlns:a16="http://schemas.microsoft.com/office/drawing/2014/main" id="{D455CFE8-C7C3-4011-9D62-562EC22DBF37}"/>
              </a:ext>
            </a:extLst>
          </p:cNvPr>
          <p:cNvSpPr/>
          <p:nvPr/>
        </p:nvSpPr>
        <p:spPr>
          <a:xfrm>
            <a:off x="251927" y="172012"/>
            <a:ext cx="1762539" cy="686132"/>
          </a:xfrm>
          <a:prstGeom prst="roundRect">
            <a:avLst/>
          </a:prstGeom>
          <a:ln>
            <a:solidFill>
              <a:schemeClr val="tx1"/>
            </a:solidFill>
          </a:ln>
        </p:spPr>
        <p:style>
          <a:lnRef idx="2">
            <a:schemeClr val="accent6"/>
          </a:lnRef>
          <a:fillRef idx="1">
            <a:schemeClr val="lt1"/>
          </a:fillRef>
          <a:effectRef idx="0">
            <a:schemeClr val="accent6"/>
          </a:effectRef>
          <a:fontRef idx="minor">
            <a:schemeClr val="dk1"/>
          </a:fontRef>
        </p:style>
        <p:txBody>
          <a:bodyPr rtlCol="1" anchor="ctr"/>
          <a:lstStyle/>
          <a:p>
            <a:pPr algn="ctr"/>
            <a:r>
              <a:rPr lang="en-US" sz="2400" b="1" dirty="0"/>
              <a:t>Lecture 3</a:t>
            </a:r>
            <a:endParaRPr lang="ar-SA" sz="2400" b="1" dirty="0"/>
          </a:p>
        </p:txBody>
      </p:sp>
      <p:pic>
        <p:nvPicPr>
          <p:cNvPr id="6146" name="Picture 2" descr="Apple Inc. - Wikipedia">
            <a:extLst>
              <a:ext uri="{FF2B5EF4-FFF2-40B4-BE49-F238E27FC236}">
                <a16:creationId xmlns:a16="http://schemas.microsoft.com/office/drawing/2014/main" id="{E1DA5E5A-57E9-4A7C-864B-48DF6CDA9D13}"/>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036326" y="4170597"/>
            <a:ext cx="1501600" cy="1850982"/>
          </a:xfrm>
          <a:prstGeom prst="rect">
            <a:avLst/>
          </a:prstGeom>
          <a:noFill/>
          <a:extLst>
            <a:ext uri="{909E8E84-426E-40DD-AFC4-6F175D3DCCD1}">
              <a14:hiddenFill xmlns:a14="http://schemas.microsoft.com/office/drawing/2010/main">
                <a:solidFill>
                  <a:srgbClr val="FFFFFF"/>
                </a:solidFill>
              </a14:hiddenFill>
            </a:ext>
          </a:extLst>
        </p:spPr>
      </p:pic>
    </p:spTree>
    <p:custDataLst>
      <p:tags r:id="rId1"/>
    </p:custDataLst>
    <p:extLst>
      <p:ext uri="{BB962C8B-B14F-4D97-AF65-F5344CB8AC3E}">
        <p14:creationId xmlns:p14="http://schemas.microsoft.com/office/powerpoint/2010/main" val="838449911"/>
      </p:ext>
    </p:extLst>
  </p:cSld>
  <p:clrMapOvr>
    <a:masterClrMapping/>
  </p:clrMapOvr>
  <mc:AlternateContent xmlns:mc="http://schemas.openxmlformats.org/markup-compatibility/2006" xmlns:p14="http://schemas.microsoft.com/office/powerpoint/2010/main">
    <mc:Choice Requires="p14">
      <p:transition p14:dur="10" advTm="281042"/>
    </mc:Choice>
    <mc:Fallback xmlns="">
      <p:transition advTm="281042"/>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89640" y="1715849"/>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689640" y="930067"/>
            <a:ext cx="9001641" cy="492443"/>
          </a:xfrm>
          <a:prstGeom prst="rect">
            <a:avLst/>
          </a:prstGeom>
          <a:noFill/>
        </p:spPr>
        <p:txBody>
          <a:bodyPr wrap="square" rtlCol="0">
            <a:spAutoFit/>
          </a:bodyPr>
          <a:lstStyle/>
          <a:p>
            <a:pPr algn="ctr" rtl="1"/>
            <a:r>
              <a:rPr lang="ar-SY" sz="2600" b="1" dirty="0">
                <a:solidFill>
                  <a:srgbClr val="00B0F0"/>
                </a:solidFill>
                <a:latin typeface="Tahoma" panose="020B0604030504040204" pitchFamily="34" charset="0"/>
                <a:ea typeface="Tahoma" panose="020B0604030504040204" pitchFamily="34" charset="0"/>
                <a:cs typeface="Tahoma" panose="020B0604030504040204" pitchFamily="34" charset="0"/>
              </a:rPr>
              <a:t>العلاقات العامة ووظيفتها الاستراتيجية</a:t>
            </a:r>
          </a:p>
        </p:txBody>
      </p:sp>
      <p:sp>
        <p:nvSpPr>
          <p:cNvPr id="48" name="TextBox 47"/>
          <p:cNvSpPr txBox="1"/>
          <p:nvPr/>
        </p:nvSpPr>
        <p:spPr>
          <a:xfrm>
            <a:off x="825500" y="1621613"/>
            <a:ext cx="10541000" cy="4767395"/>
          </a:xfrm>
          <a:prstGeom prst="rect">
            <a:avLst/>
          </a:prstGeom>
          <a:noFill/>
        </p:spPr>
        <p:txBody>
          <a:bodyPr wrap="square" rtlCol="0">
            <a:spAutoFit/>
          </a:bodyPr>
          <a:lstStyle/>
          <a:p>
            <a:pPr algn="just" rtl="1">
              <a:lnSpc>
                <a:spcPct val="200000"/>
              </a:lnSpc>
            </a:pPr>
            <a:r>
              <a:rPr lang="ar-SY" sz="2000" dirty="0"/>
              <a:t>إن العلاقات العامة (</a:t>
            </a:r>
            <a:r>
              <a:rPr lang="en-US" sz="2000" dirty="0"/>
              <a:t>Public relationship - PR</a:t>
            </a:r>
            <a:r>
              <a:rPr lang="ar-SY" sz="2000" dirty="0"/>
              <a:t>) تهدف إلى منح المنتج أو المؤسسة قيمة إخبارية وبناء ثقة الجمهور. وهي تعمل عبر خلق أحداث، نشر قصص، إدارة تغطية إعلامية، وإعداد مواد معلوماتية للصحافة. و غالباً ما تُعتبر الرسائل المقدّمة عبر العلاقات العامة أكثر مصداقية من الإعلانات المدفوعة.</a:t>
            </a:r>
          </a:p>
          <a:p>
            <a:pPr algn="just" rtl="1">
              <a:lnSpc>
                <a:spcPct val="150000"/>
              </a:lnSpc>
            </a:pPr>
            <a:r>
              <a:rPr lang="ar-SY" sz="2000" dirty="0"/>
              <a:t>وإن إدارتها تتطلّب تنسيقاً مع الإعلان والتسويق حتى تكون الرسائل متسقة ومترابطة.</a:t>
            </a:r>
          </a:p>
          <a:p>
            <a:pPr algn="just" rtl="1">
              <a:lnSpc>
                <a:spcPct val="150000"/>
              </a:lnSpc>
            </a:pPr>
            <a:r>
              <a:rPr lang="ar-SY" sz="2000" b="1" u="sng" dirty="0"/>
              <a:t>مثال</a:t>
            </a:r>
            <a:r>
              <a:rPr lang="ar-SY" sz="2000" dirty="0"/>
              <a:t>: قيام شركة (</a:t>
            </a:r>
            <a:r>
              <a:rPr lang="en-US" sz="2000" dirty="0"/>
              <a:t>McDonald’s</a:t>
            </a:r>
            <a:r>
              <a:rPr lang="ar-SY" sz="2000" dirty="0"/>
              <a:t>) تنظم مؤتمراً صحفياً وتوزع مواد إعلامية عند إطلاق وجبة </a:t>
            </a:r>
          </a:p>
          <a:p>
            <a:pPr algn="just" rtl="1">
              <a:lnSpc>
                <a:spcPct val="150000"/>
              </a:lnSpc>
            </a:pPr>
            <a:r>
              <a:rPr lang="ar-SY" sz="2000" dirty="0"/>
              <a:t>جديدة لتعزيز التغطية الإعلامية وبناء ثقة العملاء.</a:t>
            </a:r>
          </a:p>
          <a:p>
            <a:pPr algn="just" rtl="1">
              <a:lnSpc>
                <a:spcPct val="150000"/>
              </a:lnSpc>
            </a:pPr>
            <a:r>
              <a:rPr lang="ar-SY" sz="2000" b="1" dirty="0"/>
              <a:t>للاطلاع على الحدث الذي يعبر عن العلاقات العامة يمكن زيارة الموقع: </a:t>
            </a:r>
          </a:p>
          <a:p>
            <a:pPr algn="just" rtl="1">
              <a:lnSpc>
                <a:spcPct val="150000"/>
              </a:lnSpc>
            </a:pPr>
            <a:r>
              <a:rPr lang="en-US" sz="2000" dirty="0">
                <a:hlinkClick r:id="rId3"/>
              </a:rPr>
              <a:t>https://www.mcdonalds.com/qa/en-qa/newsroom/article/40th_anniversary.html</a:t>
            </a:r>
            <a:endParaRPr lang="ar-SY" sz="2000" dirty="0"/>
          </a:p>
          <a:p>
            <a:pPr algn="just" rtl="1">
              <a:lnSpc>
                <a:spcPct val="200000"/>
              </a:lnSpc>
            </a:pPr>
            <a:endParaRPr lang="ar-SY" sz="2000" dirty="0"/>
          </a:p>
        </p:txBody>
      </p:sp>
      <p:pic>
        <p:nvPicPr>
          <p:cNvPr id="7"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2" name="Rectangle 11">
            <a:extLst>
              <a:ext uri="{FF2B5EF4-FFF2-40B4-BE49-F238E27FC236}">
                <a16:creationId xmlns:a16="http://schemas.microsoft.com/office/drawing/2014/main" id="{D1D1FB8A-91D6-4333-A384-0396802B4880}"/>
              </a:ext>
            </a:extLst>
          </p:cNvPr>
          <p:cNvSpPr/>
          <p:nvPr/>
        </p:nvSpPr>
        <p:spPr>
          <a:xfrm>
            <a:off x="8423733" y="639506"/>
            <a:ext cx="1255117" cy="107634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Y" sz="2800" b="1" dirty="0">
                <a:solidFill>
                  <a:schemeClr val="bg1"/>
                </a:solidFill>
                <a:latin typeface="Tahoma" panose="020B0604030504040204" pitchFamily="34" charset="0"/>
                <a:ea typeface="Tahoma" panose="020B0604030504040204" pitchFamily="34" charset="0"/>
                <a:cs typeface="Tahoma" panose="020B0604030504040204" pitchFamily="34" charset="0"/>
              </a:rPr>
              <a:t>ثانياً</a:t>
            </a:r>
            <a:endParaRPr lang="en-US" sz="2800" b="1" dirty="0">
              <a:solidFill>
                <a:schemeClr val="bg1"/>
              </a:solidFill>
              <a:latin typeface="Tahoma" panose="020B0604030504040204" pitchFamily="34" charset="0"/>
              <a:ea typeface="Tahoma" panose="020B0604030504040204" pitchFamily="34" charset="0"/>
              <a:cs typeface="Tahoma" panose="020B0604030504040204" pitchFamily="34" charset="0"/>
            </a:endParaRPr>
          </a:p>
        </p:txBody>
      </p:sp>
      <p:sp>
        <p:nvSpPr>
          <p:cNvPr id="9" name="Rounded Rectangle 1">
            <a:extLst>
              <a:ext uri="{FF2B5EF4-FFF2-40B4-BE49-F238E27FC236}">
                <a16:creationId xmlns:a16="http://schemas.microsoft.com/office/drawing/2014/main" id="{D335E47C-4151-4464-A1B6-D3F32E2C3C67}"/>
              </a:ext>
            </a:extLst>
          </p:cNvPr>
          <p:cNvSpPr/>
          <p:nvPr/>
        </p:nvSpPr>
        <p:spPr>
          <a:xfrm>
            <a:off x="251927" y="172012"/>
            <a:ext cx="1762539" cy="686132"/>
          </a:xfrm>
          <a:prstGeom prst="roundRect">
            <a:avLst/>
          </a:prstGeom>
          <a:ln>
            <a:solidFill>
              <a:schemeClr val="tx1"/>
            </a:solidFill>
          </a:ln>
        </p:spPr>
        <p:style>
          <a:lnRef idx="2">
            <a:schemeClr val="accent6"/>
          </a:lnRef>
          <a:fillRef idx="1">
            <a:schemeClr val="lt1"/>
          </a:fillRef>
          <a:effectRef idx="0">
            <a:schemeClr val="accent6"/>
          </a:effectRef>
          <a:fontRef idx="minor">
            <a:schemeClr val="dk1"/>
          </a:fontRef>
        </p:style>
        <p:txBody>
          <a:bodyPr rtlCol="1" anchor="ctr"/>
          <a:lstStyle/>
          <a:p>
            <a:pPr algn="ctr"/>
            <a:r>
              <a:rPr lang="en-US" sz="2400" b="1" dirty="0"/>
              <a:t>Lecture 3</a:t>
            </a:r>
            <a:endParaRPr lang="ar-SA" sz="2400" b="1" dirty="0"/>
          </a:p>
        </p:txBody>
      </p:sp>
      <p:pic>
        <p:nvPicPr>
          <p:cNvPr id="5122" name="Picture 2" descr="Five Things You Never Knew About 'I'm Lovin' It' – Chicago Magazine">
            <a:extLst>
              <a:ext uri="{FF2B5EF4-FFF2-40B4-BE49-F238E27FC236}">
                <a16:creationId xmlns:a16="http://schemas.microsoft.com/office/drawing/2014/main" id="{4E0A95D7-7805-420A-AE60-597B974CC369}"/>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937253" y="2893237"/>
            <a:ext cx="1952625" cy="2343150"/>
          </a:xfrm>
          <a:prstGeom prst="rect">
            <a:avLst/>
          </a:prstGeom>
          <a:noFill/>
          <a:extLst>
            <a:ext uri="{909E8E84-426E-40DD-AFC4-6F175D3DCCD1}">
              <a14:hiddenFill xmlns:a14="http://schemas.microsoft.com/office/drawing/2010/main">
                <a:solidFill>
                  <a:srgbClr val="FFFFFF"/>
                </a:solidFill>
              </a14:hiddenFill>
            </a:ext>
          </a:extLst>
        </p:spPr>
      </p:pic>
    </p:spTree>
    <p:custDataLst>
      <p:tags r:id="rId1"/>
    </p:custDataLst>
    <p:extLst>
      <p:ext uri="{BB962C8B-B14F-4D97-AF65-F5344CB8AC3E}">
        <p14:creationId xmlns:p14="http://schemas.microsoft.com/office/powerpoint/2010/main" val="358064325"/>
      </p:ext>
    </p:extLst>
  </p:cSld>
  <p:clrMapOvr>
    <a:masterClrMapping/>
  </p:clrMapOvr>
  <mc:AlternateContent xmlns:mc="http://schemas.openxmlformats.org/markup-compatibility/2006" xmlns:p14="http://schemas.microsoft.com/office/powerpoint/2010/main">
    <mc:Choice Requires="p14">
      <p:transition p14:dur="10" advTm="264633"/>
    </mc:Choice>
    <mc:Fallback xmlns="">
      <p:transition advTm="264633"/>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89640" y="1715849"/>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1173629" y="986377"/>
            <a:ext cx="9452958" cy="492443"/>
          </a:xfrm>
          <a:prstGeom prst="rect">
            <a:avLst/>
          </a:prstGeom>
          <a:noFill/>
        </p:spPr>
        <p:txBody>
          <a:bodyPr wrap="square" rtlCol="0">
            <a:spAutoFit/>
          </a:bodyPr>
          <a:lstStyle/>
          <a:p>
            <a:pPr algn="ctr" rtl="1"/>
            <a:r>
              <a:rPr lang="ar-SY" sz="2600" b="1" dirty="0">
                <a:solidFill>
                  <a:srgbClr val="00B0F0"/>
                </a:solidFill>
                <a:latin typeface="Tahoma" panose="020B0604030504040204" pitchFamily="34" charset="0"/>
                <a:ea typeface="Tahoma" panose="020B0604030504040204" pitchFamily="34" charset="0"/>
                <a:cs typeface="Tahoma" panose="020B0604030504040204" pitchFamily="34" charset="0"/>
              </a:rPr>
              <a:t>أدوات العلاقات العامة</a:t>
            </a:r>
          </a:p>
        </p:txBody>
      </p:sp>
      <p:sp>
        <p:nvSpPr>
          <p:cNvPr id="48" name="TextBox 47"/>
          <p:cNvSpPr txBox="1"/>
          <p:nvPr/>
        </p:nvSpPr>
        <p:spPr>
          <a:xfrm>
            <a:off x="858386" y="1607054"/>
            <a:ext cx="10812720" cy="5038367"/>
          </a:xfrm>
          <a:prstGeom prst="rect">
            <a:avLst/>
          </a:prstGeom>
          <a:noFill/>
        </p:spPr>
        <p:txBody>
          <a:bodyPr wrap="square" rtlCol="0">
            <a:spAutoFit/>
          </a:bodyPr>
          <a:lstStyle/>
          <a:p>
            <a:pPr marL="231775" algn="just" rtl="1">
              <a:lnSpc>
                <a:spcPct val="200000"/>
              </a:lnSpc>
            </a:pPr>
            <a:r>
              <a:rPr lang="ar-SY" sz="2000" dirty="0">
                <a:latin typeface="Times New Roman" panose="02020603050405020304" pitchFamily="18" charset="0"/>
              </a:rPr>
              <a:t>تشمل الأدوات الأساسية النشرات الصحفية، الكتيبات، المؤتمرات الصحفية، والفعاليات. وتستخدم الرعاية للفعاليات لتعزيز الارتباط بين العلامة والجمهور المستهدف.</a:t>
            </a:r>
            <a:r>
              <a:rPr lang="en-US" sz="2000" dirty="0">
                <a:latin typeface="Times New Roman" panose="02020603050405020304" pitchFamily="18" charset="0"/>
              </a:rPr>
              <a:t> </a:t>
            </a:r>
            <a:r>
              <a:rPr lang="ar-SY" sz="2000" dirty="0">
                <a:latin typeface="Times New Roman" panose="02020603050405020304" pitchFamily="18" charset="0"/>
              </a:rPr>
              <a:t>و قد تُموَل مواد العلاقات العامة أحياناً (مثل رعاية حدث)، لكنها تظل طريقة لبناء صورة عامة. كذلك إن الصحافة قد تعيد صياغة الرسالة الرسمية لذلك يجب إعداد مواد دقيقة وميسرة للصحفيين. وينبغي الانتباه إلى أن التنسيق مع فريق الإعلان يضمن أن التغطية لا تتناقض مع الرسائل المدفوعة. وإن أدوات العلاقات العامة تعزز الوعي وتوجد فرصاً للحوار والمصداقية الإعلامية.</a:t>
            </a:r>
          </a:p>
          <a:p>
            <a:pPr marL="231775" algn="just" rtl="1">
              <a:lnSpc>
                <a:spcPct val="200000"/>
              </a:lnSpc>
            </a:pPr>
            <a:r>
              <a:rPr lang="ar-SY" sz="2000" b="1" u="sng" dirty="0">
                <a:latin typeface="Times New Roman" panose="02020603050405020304" pitchFamily="18" charset="0"/>
              </a:rPr>
              <a:t>مثال:</a:t>
            </a:r>
            <a:r>
              <a:rPr lang="ar-SY" sz="2000" b="1" dirty="0">
                <a:latin typeface="Times New Roman" panose="02020603050405020304" pitchFamily="18" charset="0"/>
              </a:rPr>
              <a:t> </a:t>
            </a:r>
            <a:r>
              <a:rPr lang="ar-SY" sz="2000" dirty="0">
                <a:latin typeface="Times New Roman" panose="02020603050405020304" pitchFamily="18" charset="0"/>
              </a:rPr>
              <a:t>شركة (</a:t>
            </a:r>
            <a:r>
              <a:rPr lang="en-US" sz="2000" dirty="0">
                <a:latin typeface="Times New Roman" panose="02020603050405020304" pitchFamily="18" charset="0"/>
              </a:rPr>
              <a:t>Samsung</a:t>
            </a:r>
            <a:r>
              <a:rPr lang="ar-SY" sz="2000" dirty="0">
                <a:latin typeface="Times New Roman" panose="02020603050405020304" pitchFamily="18" charset="0"/>
              </a:rPr>
              <a:t>) تنظم مؤتمرات صحفية وتوزع كتيبات عند إطلاق هواتف </a:t>
            </a:r>
            <a:endParaRPr lang="en-US" sz="2000" dirty="0">
              <a:latin typeface="Times New Roman" panose="02020603050405020304" pitchFamily="18" charset="0"/>
            </a:endParaRPr>
          </a:p>
          <a:p>
            <a:pPr marL="231775" algn="just" rtl="1">
              <a:lnSpc>
                <a:spcPct val="200000"/>
              </a:lnSpc>
            </a:pPr>
            <a:r>
              <a:rPr lang="ar-SY" sz="2000" dirty="0">
                <a:latin typeface="Times New Roman" panose="02020603050405020304" pitchFamily="18" charset="0"/>
              </a:rPr>
              <a:t>جديدة لتعزيز التغطية الإعلامية وبناء ثقة الجمهور.</a:t>
            </a:r>
          </a:p>
          <a:p>
            <a:pPr marL="231775" algn="just" rtl="1">
              <a:lnSpc>
                <a:spcPct val="250000"/>
              </a:lnSpc>
            </a:pPr>
            <a:endParaRPr lang="en-US" sz="2000" dirty="0">
              <a:latin typeface="Times New Roman" panose="02020603050405020304" pitchFamily="18" charset="0"/>
            </a:endParaRP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2" name="Rectangle 11">
            <a:extLst>
              <a:ext uri="{FF2B5EF4-FFF2-40B4-BE49-F238E27FC236}">
                <a16:creationId xmlns:a16="http://schemas.microsoft.com/office/drawing/2014/main" id="{D1D1FB8A-91D6-4333-A384-0396802B4880}"/>
              </a:ext>
            </a:extLst>
          </p:cNvPr>
          <p:cNvSpPr/>
          <p:nvPr/>
        </p:nvSpPr>
        <p:spPr>
          <a:xfrm>
            <a:off x="8423733" y="639506"/>
            <a:ext cx="1255117" cy="107634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Y" sz="2800" b="1" dirty="0">
                <a:solidFill>
                  <a:schemeClr val="bg1"/>
                </a:solidFill>
                <a:latin typeface="Tahoma" panose="020B0604030504040204" pitchFamily="34" charset="0"/>
                <a:ea typeface="Tahoma" panose="020B0604030504040204" pitchFamily="34" charset="0"/>
                <a:cs typeface="Tahoma" panose="020B0604030504040204" pitchFamily="34" charset="0"/>
              </a:rPr>
              <a:t>ثالثاً</a:t>
            </a:r>
            <a:endParaRPr lang="en-US" sz="2800" b="1" dirty="0">
              <a:solidFill>
                <a:schemeClr val="bg1"/>
              </a:solidFill>
              <a:latin typeface="Tahoma" panose="020B0604030504040204" pitchFamily="34" charset="0"/>
              <a:ea typeface="Tahoma" panose="020B0604030504040204" pitchFamily="34" charset="0"/>
              <a:cs typeface="Tahoma" panose="020B0604030504040204" pitchFamily="34" charset="0"/>
            </a:endParaRPr>
          </a:p>
        </p:txBody>
      </p:sp>
      <p:sp>
        <p:nvSpPr>
          <p:cNvPr id="9" name="Rounded Rectangle 1">
            <a:extLst>
              <a:ext uri="{FF2B5EF4-FFF2-40B4-BE49-F238E27FC236}">
                <a16:creationId xmlns:a16="http://schemas.microsoft.com/office/drawing/2014/main" id="{26347C67-38AE-4F67-A0CA-66FA86907127}"/>
              </a:ext>
            </a:extLst>
          </p:cNvPr>
          <p:cNvSpPr/>
          <p:nvPr/>
        </p:nvSpPr>
        <p:spPr>
          <a:xfrm>
            <a:off x="251927" y="172012"/>
            <a:ext cx="1762539" cy="686132"/>
          </a:xfrm>
          <a:prstGeom prst="roundRect">
            <a:avLst/>
          </a:prstGeom>
          <a:ln>
            <a:solidFill>
              <a:schemeClr val="tx1"/>
            </a:solidFill>
          </a:ln>
        </p:spPr>
        <p:style>
          <a:lnRef idx="2">
            <a:schemeClr val="accent6"/>
          </a:lnRef>
          <a:fillRef idx="1">
            <a:schemeClr val="lt1"/>
          </a:fillRef>
          <a:effectRef idx="0">
            <a:schemeClr val="accent6"/>
          </a:effectRef>
          <a:fontRef idx="minor">
            <a:schemeClr val="dk1"/>
          </a:fontRef>
        </p:style>
        <p:txBody>
          <a:bodyPr rtlCol="1" anchor="ctr"/>
          <a:lstStyle/>
          <a:p>
            <a:pPr algn="ctr"/>
            <a:r>
              <a:rPr lang="en-US" sz="2400" b="1" dirty="0"/>
              <a:t>Lecture 3</a:t>
            </a:r>
            <a:endParaRPr lang="ar-SA" sz="2400" b="1" dirty="0"/>
          </a:p>
        </p:txBody>
      </p:sp>
      <p:pic>
        <p:nvPicPr>
          <p:cNvPr id="7170" name="Picture 2" descr="Buy Samsung Galaxy A16 128GB Storage ...">
            <a:extLst>
              <a:ext uri="{FF2B5EF4-FFF2-40B4-BE49-F238E27FC236}">
                <a16:creationId xmlns:a16="http://schemas.microsoft.com/office/drawing/2014/main" id="{AD5369B2-277E-44AA-B324-8E8F52E96C82}"/>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942903" y="3973225"/>
            <a:ext cx="2143125" cy="2143125"/>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Tree>
    <p:custDataLst>
      <p:tags r:id="rId1"/>
    </p:custDataLst>
    <p:extLst>
      <p:ext uri="{BB962C8B-B14F-4D97-AF65-F5344CB8AC3E}">
        <p14:creationId xmlns:p14="http://schemas.microsoft.com/office/powerpoint/2010/main" val="3770092334"/>
      </p:ext>
    </p:extLst>
  </p:cSld>
  <p:clrMapOvr>
    <a:masterClrMapping/>
  </p:clrMapOvr>
  <mc:AlternateContent xmlns:mc="http://schemas.openxmlformats.org/markup-compatibility/2006" xmlns:p14="http://schemas.microsoft.com/office/powerpoint/2010/main">
    <mc:Choice Requires="p14">
      <p:transition p14:dur="10" advTm="192366"/>
    </mc:Choice>
    <mc:Fallback xmlns="">
      <p:transition advTm="192366"/>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89640" y="1715849"/>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923258" y="799752"/>
            <a:ext cx="9846801" cy="492443"/>
          </a:xfrm>
          <a:prstGeom prst="rect">
            <a:avLst/>
          </a:prstGeom>
          <a:noFill/>
        </p:spPr>
        <p:txBody>
          <a:bodyPr wrap="square" rtlCol="0">
            <a:spAutoFit/>
          </a:bodyPr>
          <a:lstStyle/>
          <a:p>
            <a:pPr algn="ctr" rtl="1"/>
            <a:r>
              <a:rPr lang="ar-SY" sz="2600" b="1" dirty="0">
                <a:solidFill>
                  <a:srgbClr val="00B0F0"/>
                </a:solidFill>
                <a:latin typeface="Tahoma" panose="020B0604030504040204" pitchFamily="34" charset="0"/>
                <a:ea typeface="Tahoma" panose="020B0604030504040204" pitchFamily="34" charset="0"/>
                <a:cs typeface="Tahoma" panose="020B0604030504040204" pitchFamily="34" charset="0"/>
              </a:rPr>
              <a:t>العلاقات العامة وإدارة الأزمات</a:t>
            </a:r>
          </a:p>
        </p:txBody>
      </p:sp>
      <p:sp>
        <p:nvSpPr>
          <p:cNvPr id="48" name="TextBox 47"/>
          <p:cNvSpPr txBox="1"/>
          <p:nvPr/>
        </p:nvSpPr>
        <p:spPr>
          <a:xfrm>
            <a:off x="849055" y="1665430"/>
            <a:ext cx="10812720" cy="4307077"/>
          </a:xfrm>
          <a:prstGeom prst="rect">
            <a:avLst/>
          </a:prstGeom>
          <a:noFill/>
        </p:spPr>
        <p:txBody>
          <a:bodyPr wrap="square" rtlCol="0">
            <a:spAutoFit/>
          </a:bodyPr>
          <a:lstStyle/>
          <a:p>
            <a:pPr marL="231775" algn="just" rtl="1">
              <a:lnSpc>
                <a:spcPct val="250000"/>
              </a:lnSpc>
            </a:pPr>
            <a:r>
              <a:rPr lang="ar-SY" sz="2000" dirty="0">
                <a:latin typeface="Times New Roman" panose="02020603050405020304" pitchFamily="18" charset="0"/>
              </a:rPr>
              <a:t>تعتبر العلاقات العامة عنصر محوري في إدارة الأزمات لتقليل الضرر واستعادة الثقة. فالتخطيط المسبق وخطط الأزمات يحددان من يتحدث وماذا وكيف ومتى للرد على الحوادث. وإن الرد الشفاف والسريع قد يحد من تصاعد المشكلة، لكن التطمينات يجب أن تكون مدعومة بأفعال. لذا يعتبر التنسيق مع الإدارة التنفيذية والقنوات القانونية والصحفية ضروري قبل التصريح العام.</a:t>
            </a:r>
          </a:p>
          <a:p>
            <a:pPr marL="231775" algn="just" rtl="1">
              <a:lnSpc>
                <a:spcPct val="250000"/>
              </a:lnSpc>
            </a:pPr>
            <a:r>
              <a:rPr lang="ar-SY" sz="2000" dirty="0">
                <a:latin typeface="Times New Roman" panose="02020603050405020304" pitchFamily="18" charset="0"/>
              </a:rPr>
              <a:t>حيث تُستخدم رسائل موجهة ولقاءات إعلامية ومواد توضيحية لشرح الموقف وإجراءات الإصلاح</a:t>
            </a:r>
          </a:p>
          <a:p>
            <a:pPr marL="231775" algn="just" rtl="1">
              <a:lnSpc>
                <a:spcPct val="200000"/>
              </a:lnSpc>
            </a:pPr>
            <a:r>
              <a:rPr lang="ar-SY" sz="2000" b="1" u="sng" dirty="0">
                <a:latin typeface="Times New Roman" panose="02020603050405020304" pitchFamily="18" charset="0"/>
              </a:rPr>
              <a:t>مثال:</a:t>
            </a:r>
            <a:r>
              <a:rPr lang="ar-SY" sz="2000" dirty="0">
                <a:latin typeface="Times New Roman" panose="02020603050405020304" pitchFamily="18" charset="0"/>
              </a:rPr>
              <a:t> أطلقت شركة (</a:t>
            </a:r>
            <a:r>
              <a:rPr lang="en-US" sz="2000" dirty="0">
                <a:latin typeface="Times New Roman" panose="02020603050405020304" pitchFamily="18" charset="0"/>
              </a:rPr>
              <a:t>Toyota</a:t>
            </a:r>
            <a:r>
              <a:rPr lang="ar-SY" sz="2000" dirty="0">
                <a:latin typeface="Times New Roman" panose="02020603050405020304" pitchFamily="18" charset="0"/>
              </a:rPr>
              <a:t>) خطة علاقات عامة سريعة للتعامل مع أزمة استدعاء سيارات </a:t>
            </a:r>
            <a:endParaRPr lang="en-US" sz="2000" dirty="0">
              <a:latin typeface="Times New Roman" panose="02020603050405020304" pitchFamily="18" charset="0"/>
            </a:endParaRPr>
          </a:p>
          <a:p>
            <a:pPr marL="231775" algn="just" rtl="1">
              <a:lnSpc>
                <a:spcPct val="200000"/>
              </a:lnSpc>
            </a:pPr>
            <a:r>
              <a:rPr lang="ar-SY" sz="2000" dirty="0">
                <a:latin typeface="Times New Roman" panose="02020603050405020304" pitchFamily="18" charset="0"/>
              </a:rPr>
              <a:t>بسبب عيوب تقنية، شملت بيانات صحفية ولقاءات إعلامية وتوضيح إجراءات الإصلاح لاستعادة ثقة العملاء.</a:t>
            </a:r>
            <a:endParaRPr lang="en-US" sz="2000" dirty="0">
              <a:latin typeface="Times New Roman" panose="02020603050405020304" pitchFamily="18" charset="0"/>
            </a:endParaRP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2" name="Rectangle 11">
            <a:extLst>
              <a:ext uri="{FF2B5EF4-FFF2-40B4-BE49-F238E27FC236}">
                <a16:creationId xmlns:a16="http://schemas.microsoft.com/office/drawing/2014/main" id="{D1D1FB8A-91D6-4333-A384-0396802B4880}"/>
              </a:ext>
            </a:extLst>
          </p:cNvPr>
          <p:cNvSpPr/>
          <p:nvPr/>
        </p:nvSpPr>
        <p:spPr>
          <a:xfrm>
            <a:off x="8423733" y="639506"/>
            <a:ext cx="1255117" cy="107634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Y" sz="2800" b="1" dirty="0">
                <a:solidFill>
                  <a:schemeClr val="bg1"/>
                </a:solidFill>
                <a:latin typeface="Tahoma" panose="020B0604030504040204" pitchFamily="34" charset="0"/>
                <a:ea typeface="Tahoma" panose="020B0604030504040204" pitchFamily="34" charset="0"/>
                <a:cs typeface="Tahoma" panose="020B0604030504040204" pitchFamily="34" charset="0"/>
              </a:rPr>
              <a:t>رابعاً</a:t>
            </a:r>
            <a:endParaRPr lang="en-US" sz="2800" b="1" dirty="0">
              <a:solidFill>
                <a:schemeClr val="bg1"/>
              </a:solidFill>
              <a:latin typeface="Tahoma" panose="020B0604030504040204" pitchFamily="34" charset="0"/>
              <a:ea typeface="Tahoma" panose="020B0604030504040204" pitchFamily="34" charset="0"/>
              <a:cs typeface="Tahoma" panose="020B0604030504040204" pitchFamily="34" charset="0"/>
            </a:endParaRPr>
          </a:p>
        </p:txBody>
      </p:sp>
      <p:sp>
        <p:nvSpPr>
          <p:cNvPr id="9" name="Rounded Rectangle 1">
            <a:extLst>
              <a:ext uri="{FF2B5EF4-FFF2-40B4-BE49-F238E27FC236}">
                <a16:creationId xmlns:a16="http://schemas.microsoft.com/office/drawing/2014/main" id="{66E80E7D-F502-4BF8-B29E-2C5FDF8E39C9}"/>
              </a:ext>
            </a:extLst>
          </p:cNvPr>
          <p:cNvSpPr/>
          <p:nvPr/>
        </p:nvSpPr>
        <p:spPr>
          <a:xfrm>
            <a:off x="251927" y="172012"/>
            <a:ext cx="1762539" cy="686132"/>
          </a:xfrm>
          <a:prstGeom prst="roundRect">
            <a:avLst/>
          </a:prstGeom>
          <a:ln>
            <a:solidFill>
              <a:schemeClr val="tx1"/>
            </a:solidFill>
          </a:ln>
        </p:spPr>
        <p:style>
          <a:lnRef idx="2">
            <a:schemeClr val="accent6"/>
          </a:lnRef>
          <a:fillRef idx="1">
            <a:schemeClr val="lt1"/>
          </a:fillRef>
          <a:effectRef idx="0">
            <a:schemeClr val="accent6"/>
          </a:effectRef>
          <a:fontRef idx="minor">
            <a:schemeClr val="dk1"/>
          </a:fontRef>
        </p:style>
        <p:txBody>
          <a:bodyPr rtlCol="1" anchor="ctr"/>
          <a:lstStyle/>
          <a:p>
            <a:pPr algn="ctr"/>
            <a:r>
              <a:rPr lang="en-US" sz="2400" b="1" dirty="0"/>
              <a:t>Lecture 3</a:t>
            </a:r>
            <a:endParaRPr lang="ar-SA" sz="2400" b="1" dirty="0"/>
          </a:p>
        </p:txBody>
      </p:sp>
      <p:pic>
        <p:nvPicPr>
          <p:cNvPr id="8194" name="Picture 2" descr="New Toyota Corolla | Hatch Range ...">
            <a:extLst>
              <a:ext uri="{FF2B5EF4-FFF2-40B4-BE49-F238E27FC236}">
                <a16:creationId xmlns:a16="http://schemas.microsoft.com/office/drawing/2014/main" id="{1105F2CE-B98D-44BF-A2AD-9C069F749887}"/>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11187" y="4120824"/>
            <a:ext cx="3065074" cy="1466850"/>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Tree>
    <p:custDataLst>
      <p:tags r:id="rId1"/>
    </p:custDataLst>
    <p:extLst>
      <p:ext uri="{BB962C8B-B14F-4D97-AF65-F5344CB8AC3E}">
        <p14:creationId xmlns:p14="http://schemas.microsoft.com/office/powerpoint/2010/main" val="3717587562"/>
      </p:ext>
    </p:extLst>
  </p:cSld>
  <p:clrMapOvr>
    <a:masterClrMapping/>
  </p:clrMapOvr>
  <mc:AlternateContent xmlns:mc="http://schemas.openxmlformats.org/markup-compatibility/2006" xmlns:p14="http://schemas.microsoft.com/office/powerpoint/2010/main">
    <mc:Choice Requires="p14">
      <p:transition p14:dur="10" advTm="206891"/>
    </mc:Choice>
    <mc:Fallback xmlns="">
      <p:transition advTm="206891"/>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89640" y="1715849"/>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1133196" y="931455"/>
            <a:ext cx="7557123" cy="492443"/>
          </a:xfrm>
          <a:prstGeom prst="rect">
            <a:avLst/>
          </a:prstGeom>
          <a:noFill/>
        </p:spPr>
        <p:txBody>
          <a:bodyPr wrap="square" rtlCol="0">
            <a:spAutoFit/>
          </a:bodyPr>
          <a:lstStyle/>
          <a:p>
            <a:pPr algn="ctr" rtl="1"/>
            <a:r>
              <a:rPr lang="ar-SY" sz="2600" b="1" dirty="0">
                <a:solidFill>
                  <a:srgbClr val="00B0F0"/>
                </a:solidFill>
                <a:latin typeface="Tahoma" panose="020B0604030504040204" pitchFamily="34" charset="0"/>
                <a:ea typeface="Tahoma" panose="020B0604030504040204" pitchFamily="34" charset="0"/>
                <a:cs typeface="Tahoma" panose="020B0604030504040204" pitchFamily="34" charset="0"/>
              </a:rPr>
              <a:t> العلاقات العامة في إطار التناسق الرسائلي</a:t>
            </a:r>
          </a:p>
        </p:txBody>
      </p:sp>
      <p:sp>
        <p:nvSpPr>
          <p:cNvPr id="48" name="TextBox 47"/>
          <p:cNvSpPr txBox="1"/>
          <p:nvPr/>
        </p:nvSpPr>
        <p:spPr>
          <a:xfrm>
            <a:off x="739518" y="1812516"/>
            <a:ext cx="10812720" cy="4305730"/>
          </a:xfrm>
          <a:prstGeom prst="rect">
            <a:avLst/>
          </a:prstGeom>
          <a:noFill/>
        </p:spPr>
        <p:txBody>
          <a:bodyPr wrap="square" rtlCol="0">
            <a:spAutoFit/>
          </a:bodyPr>
          <a:lstStyle/>
          <a:p>
            <a:pPr marL="231775" algn="just" rtl="1">
              <a:lnSpc>
                <a:spcPct val="200000"/>
              </a:lnSpc>
            </a:pPr>
            <a:r>
              <a:rPr lang="ar-SY" sz="2000" dirty="0">
                <a:latin typeface="Times New Roman" panose="02020603050405020304" pitchFamily="18" charset="0"/>
              </a:rPr>
              <a:t>العلاقات العامة يجب أن تتوافق بصرياً ولفظياً مع بقية عناصر الاتصالات التسويقية المتكاملة</a:t>
            </a:r>
            <a:r>
              <a:rPr lang="en-US" sz="2000" dirty="0">
                <a:latin typeface="Times New Roman" panose="02020603050405020304" pitchFamily="18" charset="0"/>
              </a:rPr>
              <a:t> </a:t>
            </a:r>
            <a:r>
              <a:rPr lang="ar-SY" sz="2000" dirty="0">
                <a:latin typeface="Times New Roman" panose="02020603050405020304" pitchFamily="18" charset="0"/>
              </a:rPr>
              <a:t>لتقوية الرسالة الموحدة.</a:t>
            </a:r>
          </a:p>
          <a:p>
            <a:pPr marL="231775" algn="just" rtl="1">
              <a:lnSpc>
                <a:spcPct val="200000"/>
              </a:lnSpc>
            </a:pPr>
            <a:r>
              <a:rPr lang="ar-SY" sz="2000" dirty="0">
                <a:latin typeface="Times New Roman" panose="02020603050405020304" pitchFamily="18" charset="0"/>
              </a:rPr>
              <a:t>هذا التناسق يمنع تضارب الرسائل ويقوّي التعرف على العلامة عبر القنوات المختلفة. والعلاقات العامة تضيف بعد المصداقية للرسائل التي يقدمها الإعلان والترويج. وعلينا أن نعلم أن التخطيط المشترك يضمن توقيت الإطلاقات وتكامل التغطية مع الإعلانات والفعاليات.</a:t>
            </a:r>
            <a:endParaRPr lang="en-US" sz="2000" dirty="0">
              <a:latin typeface="Times New Roman" panose="02020603050405020304" pitchFamily="18" charset="0"/>
            </a:endParaRPr>
          </a:p>
          <a:p>
            <a:pPr marL="231775" algn="just" rtl="1">
              <a:lnSpc>
                <a:spcPct val="200000"/>
              </a:lnSpc>
            </a:pPr>
            <a:r>
              <a:rPr lang="ar-SY" sz="2000" dirty="0">
                <a:latin typeface="Times New Roman" panose="02020603050405020304" pitchFamily="18" charset="0"/>
              </a:rPr>
              <a:t>وإن تناغم العلاقات العامة مع الإعلان يزيد من قيمة الحملة وفعالية استثمار الاتصالات.</a:t>
            </a:r>
          </a:p>
          <a:p>
            <a:pPr marL="231775" algn="just" rtl="1">
              <a:lnSpc>
                <a:spcPct val="200000"/>
              </a:lnSpc>
            </a:pPr>
            <a:r>
              <a:rPr lang="ar-SY" sz="2000" b="1" u="sng" dirty="0">
                <a:latin typeface="Times New Roman" panose="02020603050405020304" pitchFamily="18" charset="0"/>
              </a:rPr>
              <a:t>مثال:</a:t>
            </a:r>
            <a:r>
              <a:rPr lang="ar-SY" sz="2000" b="1" dirty="0">
                <a:latin typeface="Times New Roman" panose="02020603050405020304" pitchFamily="18" charset="0"/>
              </a:rPr>
              <a:t> </a:t>
            </a:r>
            <a:r>
              <a:rPr lang="ar-SY" sz="2000" dirty="0">
                <a:latin typeface="Times New Roman" panose="02020603050405020304" pitchFamily="18" charset="0"/>
              </a:rPr>
              <a:t>أطلقت </a:t>
            </a:r>
            <a:r>
              <a:rPr lang="ar-SY" sz="2000" dirty="0"/>
              <a:t>شركة (</a:t>
            </a:r>
            <a:r>
              <a:rPr lang="en-US" sz="2000" dirty="0"/>
              <a:t>Adidas</a:t>
            </a:r>
            <a:r>
              <a:rPr lang="ar-SY" sz="2000" dirty="0"/>
              <a:t>) أطلقت حملة لإطلاق حذاء جديد، حيث تضمنت بيانات صحفية، </a:t>
            </a:r>
            <a:endParaRPr lang="en-US" sz="2000" dirty="0"/>
          </a:p>
          <a:p>
            <a:pPr marL="231775" algn="just" rtl="1">
              <a:lnSpc>
                <a:spcPct val="200000"/>
              </a:lnSpc>
            </a:pPr>
            <a:r>
              <a:rPr lang="ar-SY" sz="2000" dirty="0"/>
              <a:t>إعلانات رقمية، وفعاليات تجريبية متزامنة تعكس نفس الرسالة الرئيسية وتعزز التعرف على العلامة.</a:t>
            </a:r>
            <a:endParaRPr lang="ar-SY" sz="2000" dirty="0">
              <a:latin typeface="Times New Roman" panose="02020603050405020304" pitchFamily="18" charset="0"/>
            </a:endParaRP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2" name="Rectangle 11">
            <a:extLst>
              <a:ext uri="{FF2B5EF4-FFF2-40B4-BE49-F238E27FC236}">
                <a16:creationId xmlns:a16="http://schemas.microsoft.com/office/drawing/2014/main" id="{D1D1FB8A-91D6-4333-A384-0396802B4880}"/>
              </a:ext>
            </a:extLst>
          </p:cNvPr>
          <p:cNvSpPr/>
          <p:nvPr/>
        </p:nvSpPr>
        <p:spPr>
          <a:xfrm>
            <a:off x="8350899" y="639506"/>
            <a:ext cx="1327952" cy="107634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Y" sz="2800" b="1" dirty="0">
                <a:solidFill>
                  <a:schemeClr val="bg1"/>
                </a:solidFill>
                <a:latin typeface="Tahoma" panose="020B0604030504040204" pitchFamily="34" charset="0"/>
                <a:ea typeface="Tahoma" panose="020B0604030504040204" pitchFamily="34" charset="0"/>
                <a:cs typeface="Tahoma" panose="020B0604030504040204" pitchFamily="34" charset="0"/>
              </a:rPr>
              <a:t>خامساً</a:t>
            </a:r>
            <a:endParaRPr lang="en-US" sz="2800" b="1" dirty="0">
              <a:solidFill>
                <a:schemeClr val="bg1"/>
              </a:solidFill>
              <a:latin typeface="Tahoma" panose="020B0604030504040204" pitchFamily="34" charset="0"/>
              <a:ea typeface="Tahoma" panose="020B0604030504040204" pitchFamily="34" charset="0"/>
              <a:cs typeface="Tahoma" panose="020B0604030504040204" pitchFamily="34" charset="0"/>
            </a:endParaRPr>
          </a:p>
        </p:txBody>
      </p:sp>
      <p:sp>
        <p:nvSpPr>
          <p:cNvPr id="9" name="Rounded Rectangle 1">
            <a:extLst>
              <a:ext uri="{FF2B5EF4-FFF2-40B4-BE49-F238E27FC236}">
                <a16:creationId xmlns:a16="http://schemas.microsoft.com/office/drawing/2014/main" id="{5BBAB33B-C055-4381-A887-2532E9045211}"/>
              </a:ext>
            </a:extLst>
          </p:cNvPr>
          <p:cNvSpPr/>
          <p:nvPr/>
        </p:nvSpPr>
        <p:spPr>
          <a:xfrm>
            <a:off x="251927" y="172012"/>
            <a:ext cx="1762539" cy="686132"/>
          </a:xfrm>
          <a:prstGeom prst="roundRect">
            <a:avLst/>
          </a:prstGeom>
          <a:ln>
            <a:solidFill>
              <a:schemeClr val="tx1"/>
            </a:solidFill>
          </a:ln>
        </p:spPr>
        <p:style>
          <a:lnRef idx="2">
            <a:schemeClr val="accent6"/>
          </a:lnRef>
          <a:fillRef idx="1">
            <a:schemeClr val="lt1"/>
          </a:fillRef>
          <a:effectRef idx="0">
            <a:schemeClr val="accent6"/>
          </a:effectRef>
          <a:fontRef idx="minor">
            <a:schemeClr val="dk1"/>
          </a:fontRef>
        </p:style>
        <p:txBody>
          <a:bodyPr rtlCol="1" anchor="ctr"/>
          <a:lstStyle/>
          <a:p>
            <a:pPr algn="ctr"/>
            <a:r>
              <a:rPr lang="en-US" sz="2400" b="1" dirty="0"/>
              <a:t>Lecture 3</a:t>
            </a:r>
            <a:endParaRPr lang="ar-SA" sz="2400" b="1" dirty="0"/>
          </a:p>
        </p:txBody>
      </p:sp>
      <p:pic>
        <p:nvPicPr>
          <p:cNvPr id="9218" name="Picture 2" descr="Adidas Men's Royal Blue Graphic T-Shirt ...">
            <a:extLst>
              <a:ext uri="{FF2B5EF4-FFF2-40B4-BE49-F238E27FC236}">
                <a16:creationId xmlns:a16="http://schemas.microsoft.com/office/drawing/2014/main" id="{28B89C8C-78E2-448E-9CBD-1077126E2221}"/>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040292" y="3516882"/>
            <a:ext cx="1743075" cy="2619375"/>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Tree>
    <p:custDataLst>
      <p:tags r:id="rId1"/>
    </p:custDataLst>
    <p:extLst>
      <p:ext uri="{BB962C8B-B14F-4D97-AF65-F5344CB8AC3E}">
        <p14:creationId xmlns:p14="http://schemas.microsoft.com/office/powerpoint/2010/main" val="2690843405"/>
      </p:ext>
    </p:extLst>
  </p:cSld>
  <p:clrMapOvr>
    <a:masterClrMapping/>
  </p:clrMapOvr>
  <mc:AlternateContent xmlns:mc="http://schemas.openxmlformats.org/markup-compatibility/2006" xmlns:p14="http://schemas.microsoft.com/office/powerpoint/2010/main">
    <mc:Choice Requires="p14">
      <p:transition p14:dur="10" advTm="187634"/>
    </mc:Choice>
    <mc:Fallback xmlns="">
      <p:transition advTm="187634"/>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8679" b="8679"/>
          <a:stretch>
            <a:fillRect/>
          </a:stretch>
        </p:blipFill>
        <p:spPr/>
      </p:pic>
      <p:sp>
        <p:nvSpPr>
          <p:cNvPr id="11" name="Rectangle 10"/>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41" name="TextBox 40"/>
          <p:cNvSpPr txBox="1"/>
          <p:nvPr/>
        </p:nvSpPr>
        <p:spPr>
          <a:xfrm>
            <a:off x="7210582" y="858144"/>
            <a:ext cx="2449710" cy="892552"/>
          </a:xfrm>
          <a:prstGeom prst="rect">
            <a:avLst/>
          </a:prstGeom>
          <a:noFill/>
        </p:spPr>
        <p:txBody>
          <a:bodyPr wrap="none" rtlCol="0">
            <a:spAutoFit/>
          </a:bodyPr>
          <a:lstStyle/>
          <a:p>
            <a:pPr algn="ctr" rtl="1"/>
            <a:r>
              <a:rPr lang="ar-SY" sz="2600" b="1" dirty="0">
                <a:solidFill>
                  <a:srgbClr val="00B0F0"/>
                </a:solidFill>
                <a:latin typeface="Alexandria" charset="0"/>
                <a:cs typeface="Alexandria" charset="0"/>
              </a:rPr>
              <a:t>المحور الثالث</a:t>
            </a:r>
          </a:p>
          <a:p>
            <a:pPr algn="ctr" rtl="1"/>
            <a:r>
              <a:rPr lang="ar-SY" sz="2600" dirty="0">
                <a:solidFill>
                  <a:srgbClr val="00B0F0"/>
                </a:solidFill>
                <a:latin typeface="Alexandria" charset="0"/>
                <a:cs typeface="Alexandria" charset="0"/>
              </a:rPr>
              <a:t>البيــــــــــــــــــــع الشــــــــــــــــــــــــخصي</a:t>
            </a:r>
            <a:endParaRPr lang="en-US" sz="2600" dirty="0">
              <a:solidFill>
                <a:srgbClr val="00B0F0"/>
              </a:solidFill>
              <a:latin typeface="Alexandria" charset="0"/>
              <a:cs typeface="Alexandria" charset="0"/>
            </a:endParaRPr>
          </a:p>
        </p:txBody>
      </p:sp>
      <p:sp>
        <p:nvSpPr>
          <p:cNvPr id="43" name="TextBox 42"/>
          <p:cNvSpPr txBox="1"/>
          <p:nvPr/>
        </p:nvSpPr>
        <p:spPr>
          <a:xfrm>
            <a:off x="5018860" y="1237666"/>
            <a:ext cx="942618"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a:t>
            </a:r>
            <a:r>
              <a:rPr lang="ar-SY" sz="4000" b="1" dirty="0">
                <a:solidFill>
                  <a:schemeClr val="bg1"/>
                </a:solidFill>
                <a:latin typeface="Alexandria" charset="0"/>
                <a:cs typeface="Alexandria" charset="0"/>
              </a:rPr>
              <a:t>3</a:t>
            </a:r>
            <a:endParaRPr lang="en-US" sz="4000" b="1" dirty="0">
              <a:solidFill>
                <a:schemeClr val="bg1"/>
              </a:solidFill>
              <a:latin typeface="Alexandria" charset="0"/>
              <a:cs typeface="Alexandria" charset="0"/>
            </a:endParaRPr>
          </a:p>
        </p:txBody>
      </p:sp>
      <p:sp>
        <p:nvSpPr>
          <p:cNvPr id="13" name="Rectangle 12">
            <a:extLst>
              <a:ext uri="{FF2B5EF4-FFF2-40B4-BE49-F238E27FC236}">
                <a16:creationId xmlns:a16="http://schemas.microsoft.com/office/drawing/2014/main" id="{C504F62E-8BC8-4B99-8222-9BB029620E88}"/>
              </a:ext>
            </a:extLst>
          </p:cNvPr>
          <p:cNvSpPr/>
          <p:nvPr/>
        </p:nvSpPr>
        <p:spPr>
          <a:xfrm>
            <a:off x="251927" y="546619"/>
            <a:ext cx="9818099"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4" name="Graphic 21">
            <a:extLst>
              <a:ext uri="{FF2B5EF4-FFF2-40B4-BE49-F238E27FC236}">
                <a16:creationId xmlns:a16="http://schemas.microsoft.com/office/drawing/2014/main" id="{D7357DC3-1495-4B9E-9DD3-5C06A71CC686}"/>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959357" y="8448"/>
            <a:ext cx="2305141" cy="1076343"/>
          </a:xfrm>
          <a:prstGeom prst="rect">
            <a:avLst/>
          </a:prstGeom>
        </p:spPr>
      </p:pic>
      <p:sp>
        <p:nvSpPr>
          <p:cNvPr id="15" name="Rounded Rectangle 1">
            <a:extLst>
              <a:ext uri="{FF2B5EF4-FFF2-40B4-BE49-F238E27FC236}">
                <a16:creationId xmlns:a16="http://schemas.microsoft.com/office/drawing/2014/main" id="{5046177F-C0E1-4ECA-A26F-63C841F769C7}"/>
              </a:ext>
            </a:extLst>
          </p:cNvPr>
          <p:cNvSpPr/>
          <p:nvPr/>
        </p:nvSpPr>
        <p:spPr>
          <a:xfrm>
            <a:off x="251927" y="172012"/>
            <a:ext cx="1762539" cy="686132"/>
          </a:xfrm>
          <a:prstGeom prst="roundRect">
            <a:avLst/>
          </a:prstGeom>
          <a:ln>
            <a:solidFill>
              <a:schemeClr val="tx1"/>
            </a:solidFill>
          </a:ln>
        </p:spPr>
        <p:style>
          <a:lnRef idx="2">
            <a:schemeClr val="accent6"/>
          </a:lnRef>
          <a:fillRef idx="1">
            <a:schemeClr val="lt1"/>
          </a:fillRef>
          <a:effectRef idx="0">
            <a:schemeClr val="accent6"/>
          </a:effectRef>
          <a:fontRef idx="minor">
            <a:schemeClr val="dk1"/>
          </a:fontRef>
        </p:style>
        <p:txBody>
          <a:bodyPr rtlCol="1" anchor="ctr"/>
          <a:lstStyle/>
          <a:p>
            <a:pPr algn="ctr"/>
            <a:r>
              <a:rPr lang="en-US" sz="2400" b="1" dirty="0"/>
              <a:t>Lecture 3</a:t>
            </a:r>
            <a:endParaRPr lang="ar-SA" sz="2400" b="1" dirty="0"/>
          </a:p>
        </p:txBody>
      </p:sp>
    </p:spTree>
    <p:extLst>
      <p:ext uri="{BB962C8B-B14F-4D97-AF65-F5344CB8AC3E}">
        <p14:creationId xmlns:p14="http://schemas.microsoft.com/office/powerpoint/2010/main" val="3413546418"/>
      </p:ext>
    </p:extLst>
  </p:cSld>
  <p:clrMapOvr>
    <a:masterClrMapping/>
  </p:clrMapOvr>
  <mc:AlternateContent xmlns:mc="http://schemas.openxmlformats.org/markup-compatibility/2006" xmlns:p14="http://schemas.microsoft.com/office/powerpoint/2010/main">
    <mc:Choice Requires="p14">
      <p:transition spd="slow" p14:dur="2000" advTm="15946"/>
    </mc:Choice>
    <mc:Fallback xmlns="">
      <p:transition spd="slow" advTm="15946"/>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133854" y="1397680"/>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pic>
        <p:nvPicPr>
          <p:cNvPr id="5" name="Picture Placeholder 4"/>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a:fillRect/>
          </a:stretch>
        </p:blipFill>
        <p:spPr>
          <a:xfrm>
            <a:off x="6096000" y="1397680"/>
            <a:ext cx="4962146" cy="2495550"/>
          </a:xfrm>
        </p:spPr>
      </p:pic>
      <p:sp>
        <p:nvSpPr>
          <p:cNvPr id="6" name="Rectangle 5"/>
          <p:cNvSpPr/>
          <p:nvPr/>
        </p:nvSpPr>
        <p:spPr>
          <a:xfrm>
            <a:off x="894051" y="1305794"/>
            <a:ext cx="4650962" cy="4659289"/>
          </a:xfrm>
          <a:prstGeom prst="rect">
            <a:avLst/>
          </a:prstGeom>
        </p:spPr>
        <p:txBody>
          <a:bodyPr wrap="square">
            <a:spAutoFit/>
          </a:bodyPr>
          <a:lstStyle/>
          <a:p>
            <a:pPr algn="just" rtl="1">
              <a:lnSpc>
                <a:spcPct val="150000"/>
              </a:lnSpc>
            </a:pPr>
            <a:r>
              <a:rPr lang="ar-SY" sz="2000" dirty="0"/>
              <a:t>يعتبر البيع الشخصي أداة استراتيجية تبني علاقات وثقة مع العملاء من خلال تفاعل وجهاً لوجه، مع إمكانية تعديل الرسائل حسب احتياجاتهم. ينسجم مع أدوات التسويق الأخرى لتعزيز التجربة والمصداقية، ويوفر تغذية راجعة قيمة لتحسين المنتجات. وإن التحول الرقمي جعل البيع الشخصي هجيناً يجمع بين التفاعل الميداني والرقمي لتعظيم الفاعلية وتقليل التكلفة، ويُستخدم بشكل خاص في القرارات الشرائية المعقدة أو ذات القيمة العالية حيث تلعب المعرفة والثقة دوراً حاسماً في إتمام الصفقة.</a:t>
            </a:r>
            <a:endParaRPr lang="en-US" sz="2000" dirty="0"/>
          </a:p>
        </p:txBody>
      </p:sp>
      <p:sp>
        <p:nvSpPr>
          <p:cNvPr id="17" name="TextBox 16"/>
          <p:cNvSpPr txBox="1"/>
          <p:nvPr/>
        </p:nvSpPr>
        <p:spPr>
          <a:xfrm>
            <a:off x="6905603" y="4342194"/>
            <a:ext cx="4392346" cy="492443"/>
          </a:xfrm>
          <a:prstGeom prst="rect">
            <a:avLst/>
          </a:prstGeom>
          <a:noFill/>
        </p:spPr>
        <p:txBody>
          <a:bodyPr wrap="square" rtlCol="0">
            <a:spAutoFit/>
          </a:bodyPr>
          <a:lstStyle/>
          <a:p>
            <a:pPr algn="ctr"/>
            <a:r>
              <a:rPr lang="ar-SY" sz="2600" b="1" dirty="0">
                <a:solidFill>
                  <a:srgbClr val="00B0F0"/>
                </a:solidFill>
                <a:latin typeface="Alexandria" charset="0"/>
                <a:cs typeface="Alexandria" charset="0"/>
              </a:rPr>
              <a:t>مقدمة تحليلية</a:t>
            </a:r>
            <a:endParaRPr lang="ar-SY" sz="2600" dirty="0">
              <a:solidFill>
                <a:srgbClr val="00B0F0"/>
              </a:solidFill>
              <a:latin typeface="Alexandria" charset="0"/>
              <a:cs typeface="Alexandria" charset="0"/>
            </a:endParaRPr>
          </a:p>
        </p:txBody>
      </p:sp>
      <p:sp>
        <p:nvSpPr>
          <p:cNvPr id="13" name="Rectangle 12">
            <a:extLst>
              <a:ext uri="{FF2B5EF4-FFF2-40B4-BE49-F238E27FC236}">
                <a16:creationId xmlns:a16="http://schemas.microsoft.com/office/drawing/2014/main" id="{0A42A053-B159-4774-8B00-177B4403EA6B}"/>
              </a:ext>
            </a:extLst>
          </p:cNvPr>
          <p:cNvSpPr/>
          <p:nvPr/>
        </p:nvSpPr>
        <p:spPr>
          <a:xfrm>
            <a:off x="5827455" y="3515467"/>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14" name="TextBox 13">
            <a:extLst>
              <a:ext uri="{FF2B5EF4-FFF2-40B4-BE49-F238E27FC236}">
                <a16:creationId xmlns:a16="http://schemas.microsoft.com/office/drawing/2014/main" id="{CB292B76-7816-4ED3-A87A-13B73B4252DE}"/>
              </a:ext>
            </a:extLst>
          </p:cNvPr>
          <p:cNvSpPr txBox="1"/>
          <p:nvPr/>
        </p:nvSpPr>
        <p:spPr>
          <a:xfrm>
            <a:off x="5895220" y="3635439"/>
            <a:ext cx="942618"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a:t>
            </a:r>
            <a:r>
              <a:rPr lang="ar-SY" sz="4000" b="1" dirty="0">
                <a:solidFill>
                  <a:schemeClr val="bg1"/>
                </a:solidFill>
                <a:latin typeface="Alexandria" charset="0"/>
                <a:cs typeface="Alexandria" charset="0"/>
              </a:rPr>
              <a:t>3</a:t>
            </a:r>
            <a:endParaRPr lang="en-US" sz="4000" b="1" dirty="0">
              <a:solidFill>
                <a:schemeClr val="bg1"/>
              </a:solidFill>
              <a:latin typeface="Alexandria" charset="0"/>
              <a:cs typeface="Alexandria" charset="0"/>
            </a:endParaRPr>
          </a:p>
        </p:txBody>
      </p:sp>
      <p:sp>
        <p:nvSpPr>
          <p:cNvPr id="11" name="Rectangle 10">
            <a:extLst>
              <a:ext uri="{FF2B5EF4-FFF2-40B4-BE49-F238E27FC236}">
                <a16:creationId xmlns:a16="http://schemas.microsoft.com/office/drawing/2014/main" id="{21821F4C-D2CF-4230-A4CC-842A0B7CC33E}"/>
              </a:ext>
            </a:extLst>
          </p:cNvPr>
          <p:cNvSpPr/>
          <p:nvPr/>
        </p:nvSpPr>
        <p:spPr>
          <a:xfrm>
            <a:off x="251927" y="546619"/>
            <a:ext cx="9818099"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2" name="Graphic 21">
            <a:extLst>
              <a:ext uri="{FF2B5EF4-FFF2-40B4-BE49-F238E27FC236}">
                <a16:creationId xmlns:a16="http://schemas.microsoft.com/office/drawing/2014/main" id="{5C04982A-0461-45A9-BDED-52E310B82F26}"/>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959357" y="8448"/>
            <a:ext cx="2305141" cy="1076343"/>
          </a:xfrm>
          <a:prstGeom prst="rect">
            <a:avLst/>
          </a:prstGeom>
        </p:spPr>
      </p:pic>
      <p:sp>
        <p:nvSpPr>
          <p:cNvPr id="15" name="Rounded Rectangle 1">
            <a:extLst>
              <a:ext uri="{FF2B5EF4-FFF2-40B4-BE49-F238E27FC236}">
                <a16:creationId xmlns:a16="http://schemas.microsoft.com/office/drawing/2014/main" id="{1FE7D1B7-6DA0-4C22-A967-C4938A96CCAA}"/>
              </a:ext>
            </a:extLst>
          </p:cNvPr>
          <p:cNvSpPr/>
          <p:nvPr/>
        </p:nvSpPr>
        <p:spPr>
          <a:xfrm>
            <a:off x="251927" y="172012"/>
            <a:ext cx="1762539" cy="686132"/>
          </a:xfrm>
          <a:prstGeom prst="roundRect">
            <a:avLst/>
          </a:prstGeom>
          <a:ln>
            <a:solidFill>
              <a:schemeClr val="tx1"/>
            </a:solidFill>
          </a:ln>
        </p:spPr>
        <p:style>
          <a:lnRef idx="2">
            <a:schemeClr val="accent6"/>
          </a:lnRef>
          <a:fillRef idx="1">
            <a:schemeClr val="lt1"/>
          </a:fillRef>
          <a:effectRef idx="0">
            <a:schemeClr val="accent6"/>
          </a:effectRef>
          <a:fontRef idx="minor">
            <a:schemeClr val="dk1"/>
          </a:fontRef>
        </p:style>
        <p:txBody>
          <a:bodyPr rtlCol="1" anchor="ctr"/>
          <a:lstStyle/>
          <a:p>
            <a:pPr algn="ctr"/>
            <a:r>
              <a:rPr lang="en-US" sz="2400" b="1" dirty="0"/>
              <a:t>Lecture 3</a:t>
            </a:r>
            <a:endParaRPr lang="ar-SA" sz="2400" b="1" dirty="0"/>
          </a:p>
        </p:txBody>
      </p:sp>
    </p:spTree>
    <p:extLst>
      <p:ext uri="{BB962C8B-B14F-4D97-AF65-F5344CB8AC3E}">
        <p14:creationId xmlns:p14="http://schemas.microsoft.com/office/powerpoint/2010/main" val="2121536285"/>
      </p:ext>
    </p:extLst>
  </p:cSld>
  <p:clrMapOvr>
    <a:masterClrMapping/>
  </p:clrMapOvr>
  <p:transition spd="slow" advTm="109515">
    <p:comb/>
  </p:transition>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26140" y="1715847"/>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1317260" y="948532"/>
            <a:ext cx="8361590" cy="492443"/>
          </a:xfrm>
          <a:prstGeom prst="rect">
            <a:avLst/>
          </a:prstGeom>
          <a:noFill/>
        </p:spPr>
        <p:txBody>
          <a:bodyPr wrap="square" rtlCol="0">
            <a:spAutoFit/>
          </a:bodyPr>
          <a:lstStyle/>
          <a:p>
            <a:pPr algn="ctr" rtl="1"/>
            <a:r>
              <a:rPr lang="ar-SY" sz="2600" b="1" dirty="0">
                <a:solidFill>
                  <a:srgbClr val="00B0F0"/>
                </a:solidFill>
                <a:latin typeface="Tahoma" panose="020B0604030504040204" pitchFamily="34" charset="0"/>
                <a:ea typeface="Tahoma" panose="020B0604030504040204" pitchFamily="34" charset="0"/>
                <a:cs typeface="Tahoma" panose="020B0604030504040204" pitchFamily="34" charset="0"/>
              </a:rPr>
              <a:t>البيع الشخصي وطبيعته التفاعلية</a:t>
            </a:r>
          </a:p>
        </p:txBody>
      </p:sp>
      <p:sp>
        <p:nvSpPr>
          <p:cNvPr id="48" name="TextBox 47"/>
          <p:cNvSpPr txBox="1"/>
          <p:nvPr/>
        </p:nvSpPr>
        <p:spPr>
          <a:xfrm>
            <a:off x="825500" y="1700450"/>
            <a:ext cx="10541000" cy="4401205"/>
          </a:xfrm>
          <a:prstGeom prst="rect">
            <a:avLst/>
          </a:prstGeom>
          <a:noFill/>
        </p:spPr>
        <p:txBody>
          <a:bodyPr wrap="square" rtlCol="0">
            <a:spAutoFit/>
          </a:bodyPr>
          <a:lstStyle/>
          <a:p>
            <a:pPr algn="r" defTabSz="344488" rtl="1">
              <a:lnSpc>
                <a:spcPct val="200000"/>
              </a:lnSpc>
              <a:spcAft>
                <a:spcPts val="800"/>
              </a:spcAft>
              <a:tabLst>
                <a:tab pos="285750" algn="l"/>
              </a:tabLst>
            </a:pPr>
            <a:r>
              <a:rPr lang="ar-SY" sz="2000" dirty="0"/>
              <a:t>البيع الشخصي هو تواصل وجهاً لوجه بين مندوب ومشتري محتمل، ويتيح حواراً فورياً ثنائياً. وتسمح طبيعته التفاعلية بتعديل الرسالة بناءً على استجابة المستهلك واحتياجاته الخاصة. تعتبر تكلفة البيع الشخصي عالية بسبب عنصر التفاعل الفردي مما يجعله مخصصاً للقرارات الكبيرة أو المؤسسات. ويُستخدم بكثرة في البيئات الصناعية أو للمبيعات ذات القيمة العالية أو العقود المؤسسية.</a:t>
            </a:r>
          </a:p>
          <a:p>
            <a:pPr algn="r" defTabSz="344488" rtl="1">
              <a:lnSpc>
                <a:spcPct val="200000"/>
              </a:lnSpc>
              <a:spcAft>
                <a:spcPts val="800"/>
              </a:spcAft>
              <a:tabLst>
                <a:tab pos="285750" algn="l"/>
              </a:tabLst>
            </a:pPr>
            <a:r>
              <a:rPr lang="ar-SY" sz="2000" dirty="0"/>
              <a:t>يلعب البيع الشخصي دوراً في إغلاق الصفقات وبناء علاقات طويلة الأمد مع العملاء الرئيسيين.</a:t>
            </a:r>
          </a:p>
          <a:p>
            <a:pPr algn="r" defTabSz="344488" rtl="1">
              <a:lnSpc>
                <a:spcPct val="200000"/>
              </a:lnSpc>
              <a:spcAft>
                <a:spcPts val="800"/>
              </a:spcAft>
              <a:tabLst>
                <a:tab pos="285750" algn="l"/>
              </a:tabLst>
            </a:pPr>
            <a:r>
              <a:rPr lang="ar-SY" sz="2000" b="1" u="sng" dirty="0"/>
              <a:t>مثال:</a:t>
            </a:r>
            <a:r>
              <a:rPr lang="ar-SY" sz="2000" dirty="0"/>
              <a:t> تعتمد شركة (</a:t>
            </a:r>
            <a:r>
              <a:rPr lang="en-US" sz="2000" dirty="0"/>
              <a:t>Dell</a:t>
            </a:r>
            <a:r>
              <a:rPr lang="ar-SY" sz="2000" dirty="0"/>
              <a:t>) البيع الشخصي لعقد صفقات</a:t>
            </a:r>
            <a:r>
              <a:rPr lang="en-US" sz="2000" dirty="0"/>
              <a:t>، </a:t>
            </a:r>
            <a:r>
              <a:rPr lang="ar-SY" sz="2000" dirty="0"/>
              <a:t>حيث يزور رجال البيع الشركات مباشرة لعرض حلول الحواسيب والخوادم، ويقومون بتعديل العروض حسب احتياجات كل عميل لإغلاق الصفقة</a:t>
            </a:r>
          </a:p>
          <a:p>
            <a:pPr algn="r" defTabSz="344488" rtl="1">
              <a:spcAft>
                <a:spcPts val="800"/>
              </a:spcAft>
              <a:tabLst>
                <a:tab pos="285750" algn="l"/>
              </a:tabLst>
            </a:pPr>
            <a:r>
              <a:rPr lang="ar-SY" sz="2000" dirty="0"/>
              <a:t> وبناء علاقات طويلة الأمد.</a:t>
            </a:r>
            <a:endParaRPr lang="en-US" sz="2000" dirty="0"/>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3" name="Rectangle 12">
            <a:extLst>
              <a:ext uri="{FF2B5EF4-FFF2-40B4-BE49-F238E27FC236}">
                <a16:creationId xmlns:a16="http://schemas.microsoft.com/office/drawing/2014/main" id="{7F60261A-B700-44BD-82CC-777ACD321402}"/>
              </a:ext>
            </a:extLst>
          </p:cNvPr>
          <p:cNvSpPr/>
          <p:nvPr/>
        </p:nvSpPr>
        <p:spPr>
          <a:xfrm>
            <a:off x="8337755" y="639504"/>
            <a:ext cx="1341095" cy="107634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Y" sz="2800" b="1" dirty="0">
                <a:solidFill>
                  <a:schemeClr val="bg1"/>
                </a:solidFill>
                <a:latin typeface="Tahoma" panose="020B0604030504040204" pitchFamily="34" charset="0"/>
                <a:ea typeface="Tahoma" panose="020B0604030504040204" pitchFamily="34" charset="0"/>
                <a:cs typeface="Tahoma" panose="020B0604030504040204" pitchFamily="34" charset="0"/>
              </a:rPr>
              <a:t>أولاً</a:t>
            </a:r>
            <a:endParaRPr lang="en-US" sz="2800" b="1" dirty="0">
              <a:solidFill>
                <a:schemeClr val="bg1"/>
              </a:solidFill>
              <a:latin typeface="Tahoma" panose="020B0604030504040204" pitchFamily="34" charset="0"/>
              <a:ea typeface="Tahoma" panose="020B0604030504040204" pitchFamily="34" charset="0"/>
              <a:cs typeface="Tahoma" panose="020B0604030504040204" pitchFamily="34" charset="0"/>
            </a:endParaRPr>
          </a:p>
        </p:txBody>
      </p:sp>
      <p:sp>
        <p:nvSpPr>
          <p:cNvPr id="9" name="Rounded Rectangle 1">
            <a:extLst>
              <a:ext uri="{FF2B5EF4-FFF2-40B4-BE49-F238E27FC236}">
                <a16:creationId xmlns:a16="http://schemas.microsoft.com/office/drawing/2014/main" id="{19E9E171-ABD4-4C4C-B079-DE53660617BA}"/>
              </a:ext>
            </a:extLst>
          </p:cNvPr>
          <p:cNvSpPr/>
          <p:nvPr/>
        </p:nvSpPr>
        <p:spPr>
          <a:xfrm>
            <a:off x="251927" y="172012"/>
            <a:ext cx="1762539" cy="686132"/>
          </a:xfrm>
          <a:prstGeom prst="roundRect">
            <a:avLst/>
          </a:prstGeom>
          <a:ln>
            <a:solidFill>
              <a:schemeClr val="tx1"/>
            </a:solidFill>
          </a:ln>
        </p:spPr>
        <p:style>
          <a:lnRef idx="2">
            <a:schemeClr val="accent6"/>
          </a:lnRef>
          <a:fillRef idx="1">
            <a:schemeClr val="lt1"/>
          </a:fillRef>
          <a:effectRef idx="0">
            <a:schemeClr val="accent6"/>
          </a:effectRef>
          <a:fontRef idx="minor">
            <a:schemeClr val="dk1"/>
          </a:fontRef>
        </p:style>
        <p:txBody>
          <a:bodyPr rtlCol="1" anchor="ctr"/>
          <a:lstStyle/>
          <a:p>
            <a:pPr algn="ctr"/>
            <a:r>
              <a:rPr lang="en-US" sz="2400" b="1" dirty="0"/>
              <a:t>Lecture 3</a:t>
            </a:r>
            <a:endParaRPr lang="ar-SA" sz="2400" b="1" dirty="0"/>
          </a:p>
        </p:txBody>
      </p:sp>
      <p:pic>
        <p:nvPicPr>
          <p:cNvPr id="10242" name="Picture 2">
            <a:extLst>
              <a:ext uri="{FF2B5EF4-FFF2-40B4-BE49-F238E27FC236}">
                <a16:creationId xmlns:a16="http://schemas.microsoft.com/office/drawing/2014/main" id="{4ADBCB94-8BA8-4C84-A57E-0F508FE22009}"/>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25500" y="5020824"/>
            <a:ext cx="2947696" cy="88864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774648445"/>
      </p:ext>
    </p:extLst>
  </p:cSld>
  <p:clrMapOvr>
    <a:masterClrMapping/>
  </p:clrMapOvr>
  <mc:AlternateContent xmlns:mc="http://schemas.openxmlformats.org/markup-compatibility/2006" xmlns:p14="http://schemas.microsoft.com/office/powerpoint/2010/main">
    <mc:Choice Requires="p14">
      <p:transition p14:dur="10" advTm="240383"/>
    </mc:Choice>
    <mc:Fallback xmlns="">
      <p:transition advTm="240383"/>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26140" y="1715847"/>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1133196" y="931454"/>
            <a:ext cx="8361590" cy="492443"/>
          </a:xfrm>
          <a:prstGeom prst="rect">
            <a:avLst/>
          </a:prstGeom>
          <a:noFill/>
        </p:spPr>
        <p:txBody>
          <a:bodyPr wrap="square" rtlCol="0">
            <a:spAutoFit/>
          </a:bodyPr>
          <a:lstStyle/>
          <a:p>
            <a:pPr algn="ctr" rtl="1"/>
            <a:r>
              <a:rPr lang="ar-SY" sz="2600" b="1" dirty="0">
                <a:solidFill>
                  <a:srgbClr val="00B0F0"/>
                </a:solidFill>
                <a:latin typeface="Tahoma" panose="020B0604030504040204" pitchFamily="34" charset="0"/>
                <a:ea typeface="Tahoma" panose="020B0604030504040204" pitchFamily="34" charset="0"/>
                <a:cs typeface="Tahoma" panose="020B0604030504040204" pitchFamily="34" charset="0"/>
              </a:rPr>
              <a:t>التغذية الراجعة كمصدر لتحسين الأداء</a:t>
            </a:r>
          </a:p>
        </p:txBody>
      </p:sp>
      <p:sp>
        <p:nvSpPr>
          <p:cNvPr id="48" name="TextBox 47"/>
          <p:cNvSpPr txBox="1"/>
          <p:nvPr/>
        </p:nvSpPr>
        <p:spPr>
          <a:xfrm>
            <a:off x="825500" y="1715847"/>
            <a:ext cx="10541000" cy="4010778"/>
          </a:xfrm>
          <a:prstGeom prst="rect">
            <a:avLst/>
          </a:prstGeom>
          <a:noFill/>
        </p:spPr>
        <p:txBody>
          <a:bodyPr wrap="square" rtlCol="0">
            <a:spAutoFit/>
          </a:bodyPr>
          <a:lstStyle/>
          <a:p>
            <a:pPr algn="just" defTabSz="344488" rtl="1">
              <a:lnSpc>
                <a:spcPct val="250000"/>
              </a:lnSpc>
              <a:spcAft>
                <a:spcPts val="800"/>
              </a:spcAft>
              <a:tabLst>
                <a:tab pos="285750" algn="l"/>
              </a:tabLst>
            </a:pPr>
            <a:r>
              <a:rPr lang="ar-SY" sz="2000" dirty="0"/>
              <a:t>البيع الشخصي يولّد تغذية راجعة مباشرة تساعد على تعديل الرسائل والمنتجات بسرعة وفق احتياجات العملاء، وتحسين التدريب والعروض التسويقية. التواصل الشخصي يجمع بيانات نوعية ويُمكن دمجها مع قواعد البيانات لتطوير استراتيجيات الاستهداف المستقبلية.</a:t>
            </a:r>
          </a:p>
          <a:p>
            <a:pPr algn="just" defTabSz="344488" rtl="1">
              <a:lnSpc>
                <a:spcPct val="250000"/>
              </a:lnSpc>
              <a:spcAft>
                <a:spcPts val="800"/>
              </a:spcAft>
              <a:tabLst>
                <a:tab pos="285750" algn="l"/>
              </a:tabLst>
            </a:pPr>
            <a:r>
              <a:rPr lang="ar-SY" sz="2000" b="1" u="sng" dirty="0"/>
              <a:t>مثال</a:t>
            </a:r>
            <a:r>
              <a:rPr lang="ar-SY" sz="2000" dirty="0"/>
              <a:t>: شركة (</a:t>
            </a:r>
            <a:r>
              <a:rPr lang="en-US" sz="2000" dirty="0"/>
              <a:t>HP</a:t>
            </a:r>
            <a:r>
              <a:rPr lang="ar-SY" sz="2000" dirty="0"/>
              <a:t>) ، حيث يجمع رجال البيع ملاحظات العملاء أثناء عروض الحواسيب </a:t>
            </a:r>
          </a:p>
          <a:p>
            <a:pPr algn="just" defTabSz="344488" rtl="1">
              <a:lnSpc>
                <a:spcPct val="250000"/>
              </a:lnSpc>
              <a:spcAft>
                <a:spcPts val="800"/>
              </a:spcAft>
              <a:tabLst>
                <a:tab pos="285750" algn="l"/>
              </a:tabLst>
            </a:pPr>
            <a:r>
              <a:rPr lang="ar-SY" sz="2000" dirty="0"/>
              <a:t>لتعديل العروض وتحسين المنتجات، مع دمج هذه المعلومات في قواعد البيانات لتطوير استراتيجيات استهداف مستقبلية.</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3" name="Rectangle 12">
            <a:extLst>
              <a:ext uri="{FF2B5EF4-FFF2-40B4-BE49-F238E27FC236}">
                <a16:creationId xmlns:a16="http://schemas.microsoft.com/office/drawing/2014/main" id="{7F60261A-B700-44BD-82CC-777ACD321402}"/>
              </a:ext>
            </a:extLst>
          </p:cNvPr>
          <p:cNvSpPr/>
          <p:nvPr/>
        </p:nvSpPr>
        <p:spPr>
          <a:xfrm>
            <a:off x="8337755" y="639504"/>
            <a:ext cx="1341095" cy="107634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Y" sz="2800" b="1" dirty="0">
                <a:solidFill>
                  <a:schemeClr val="bg1"/>
                </a:solidFill>
                <a:latin typeface="Tahoma" panose="020B0604030504040204" pitchFamily="34" charset="0"/>
                <a:ea typeface="Tahoma" panose="020B0604030504040204" pitchFamily="34" charset="0"/>
                <a:cs typeface="Tahoma" panose="020B0604030504040204" pitchFamily="34" charset="0"/>
              </a:rPr>
              <a:t>ثانياً</a:t>
            </a:r>
            <a:endParaRPr lang="en-US" sz="2800" b="1" dirty="0">
              <a:solidFill>
                <a:schemeClr val="bg1"/>
              </a:solidFill>
              <a:latin typeface="Tahoma" panose="020B0604030504040204" pitchFamily="34" charset="0"/>
              <a:ea typeface="Tahoma" panose="020B0604030504040204" pitchFamily="34" charset="0"/>
              <a:cs typeface="Tahoma" panose="020B0604030504040204" pitchFamily="34" charset="0"/>
            </a:endParaRPr>
          </a:p>
        </p:txBody>
      </p:sp>
      <p:sp>
        <p:nvSpPr>
          <p:cNvPr id="9" name="Rounded Rectangle 1">
            <a:extLst>
              <a:ext uri="{FF2B5EF4-FFF2-40B4-BE49-F238E27FC236}">
                <a16:creationId xmlns:a16="http://schemas.microsoft.com/office/drawing/2014/main" id="{84F2069F-A1F4-4D81-AF7B-4C2FFB24F34E}"/>
              </a:ext>
            </a:extLst>
          </p:cNvPr>
          <p:cNvSpPr/>
          <p:nvPr/>
        </p:nvSpPr>
        <p:spPr>
          <a:xfrm>
            <a:off x="251927" y="172012"/>
            <a:ext cx="1762539" cy="686132"/>
          </a:xfrm>
          <a:prstGeom prst="roundRect">
            <a:avLst/>
          </a:prstGeom>
          <a:ln>
            <a:solidFill>
              <a:schemeClr val="tx1"/>
            </a:solidFill>
          </a:ln>
        </p:spPr>
        <p:style>
          <a:lnRef idx="2">
            <a:schemeClr val="accent6"/>
          </a:lnRef>
          <a:fillRef idx="1">
            <a:schemeClr val="lt1"/>
          </a:fillRef>
          <a:effectRef idx="0">
            <a:schemeClr val="accent6"/>
          </a:effectRef>
          <a:fontRef idx="minor">
            <a:schemeClr val="dk1"/>
          </a:fontRef>
        </p:style>
        <p:txBody>
          <a:bodyPr rtlCol="1" anchor="ctr"/>
          <a:lstStyle/>
          <a:p>
            <a:pPr algn="ctr"/>
            <a:r>
              <a:rPr lang="en-US" sz="2400" b="1" dirty="0"/>
              <a:t>Lecture 3</a:t>
            </a:r>
            <a:endParaRPr lang="ar-SA" sz="2400" b="1" dirty="0"/>
          </a:p>
        </p:txBody>
      </p:sp>
      <p:pic>
        <p:nvPicPr>
          <p:cNvPr id="11267" name="Picture 3" descr="‫هنعرفك مين ده.. دايفيد باكارد وويليم هيوليت مؤسسا HP - اليوم السابع‬‎">
            <a:extLst>
              <a:ext uri="{FF2B5EF4-FFF2-40B4-BE49-F238E27FC236}">
                <a16:creationId xmlns:a16="http://schemas.microsoft.com/office/drawing/2014/main" id="{41AB2088-D6CE-40F0-B807-FCBFA8D030C8}"/>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25500" y="3584540"/>
            <a:ext cx="2952750" cy="155257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178098707"/>
      </p:ext>
    </p:extLst>
  </p:cSld>
  <p:clrMapOvr>
    <a:masterClrMapping/>
  </p:clrMapOvr>
  <mc:AlternateContent xmlns:mc="http://schemas.openxmlformats.org/markup-compatibility/2006" xmlns:p14="http://schemas.microsoft.com/office/powerpoint/2010/main">
    <mc:Choice Requires="p14">
      <p:transition p14:dur="10" advTm="190726"/>
    </mc:Choice>
    <mc:Fallback xmlns="">
      <p:transition advTm="190726"/>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26140" y="1715847"/>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594177" y="982463"/>
            <a:ext cx="8361590" cy="492443"/>
          </a:xfrm>
          <a:prstGeom prst="rect">
            <a:avLst/>
          </a:prstGeom>
          <a:noFill/>
        </p:spPr>
        <p:txBody>
          <a:bodyPr wrap="square" rtlCol="0">
            <a:spAutoFit/>
          </a:bodyPr>
          <a:lstStyle/>
          <a:p>
            <a:pPr algn="ctr" rtl="1"/>
            <a:r>
              <a:rPr lang="ar-SY" sz="2600" b="1" dirty="0">
                <a:solidFill>
                  <a:srgbClr val="00B0F0"/>
                </a:solidFill>
                <a:latin typeface="Tahoma" panose="020B0604030504040204" pitchFamily="34" charset="0"/>
                <a:ea typeface="Tahoma" panose="020B0604030504040204" pitchFamily="34" charset="0"/>
                <a:cs typeface="Tahoma" panose="020B0604030504040204" pitchFamily="34" charset="0"/>
              </a:rPr>
              <a:t>البيع الشخصي في القرارات الشرائية المعقدة</a:t>
            </a:r>
          </a:p>
        </p:txBody>
      </p:sp>
      <p:sp>
        <p:nvSpPr>
          <p:cNvPr id="48" name="TextBox 47"/>
          <p:cNvSpPr txBox="1"/>
          <p:nvPr/>
        </p:nvSpPr>
        <p:spPr>
          <a:xfrm>
            <a:off x="762000" y="1654993"/>
            <a:ext cx="10541000" cy="4561505"/>
          </a:xfrm>
          <a:prstGeom prst="rect">
            <a:avLst/>
          </a:prstGeom>
          <a:noFill/>
        </p:spPr>
        <p:txBody>
          <a:bodyPr wrap="square" rtlCol="0">
            <a:spAutoFit/>
          </a:bodyPr>
          <a:lstStyle/>
          <a:p>
            <a:pPr algn="r" defTabSz="344488" rtl="1">
              <a:lnSpc>
                <a:spcPct val="200000"/>
              </a:lnSpc>
              <a:spcAft>
                <a:spcPts val="800"/>
              </a:spcAft>
            </a:pPr>
            <a:r>
              <a:rPr lang="ar-SY" sz="2000" dirty="0"/>
              <a:t>تتطلب القرارات الشرائية المعقدة تفسيرات مفصّلة وتجارب وعروض مخصّصة غالباً من خلال البيع الشخصي، إذ يوفر المندوب مساحة للعروض التوضيحية والتجارب والتفاوض التي تسهم في إغلاق الصفقة بنجاح. </a:t>
            </a:r>
          </a:p>
          <a:p>
            <a:pPr algn="r" defTabSz="344488" rtl="1">
              <a:lnSpc>
                <a:spcPct val="200000"/>
              </a:lnSpc>
              <a:spcAft>
                <a:spcPts val="800"/>
              </a:spcAft>
            </a:pPr>
            <a:r>
              <a:rPr lang="ar-SY" sz="2000" dirty="0"/>
              <a:t>كما تلعب المعرفة الشخصية والثقة التي يبنيها المندوب دوراً حاسماً في قبول الحلول المعقدة، ويعزز التنسيق مع أدوات ترويجية ودعائية الحجة البيعية ويقوي تأثيرها. لذلك، في البيئات الصناعية والخدمات المهنية، يظل البيع الشخصي أهم وسيلة لإتمام الصفقات الكبيرة وضمان رضا العملاء.</a:t>
            </a:r>
          </a:p>
          <a:p>
            <a:pPr algn="r" defTabSz="344488" rtl="1">
              <a:lnSpc>
                <a:spcPct val="200000"/>
              </a:lnSpc>
              <a:spcAft>
                <a:spcPts val="800"/>
              </a:spcAft>
            </a:pPr>
            <a:r>
              <a:rPr lang="ar-SY" sz="2000" b="1" u="sng" dirty="0"/>
              <a:t>مثال</a:t>
            </a:r>
            <a:r>
              <a:rPr lang="ar-SY" sz="2000" dirty="0"/>
              <a:t>: </a:t>
            </a:r>
            <a:r>
              <a:rPr lang="ar-SY" sz="1800" dirty="0">
                <a:effectLst/>
                <a:latin typeface="Times New Roman" panose="02020603050405020304" pitchFamily="18" charset="0"/>
                <a:ea typeface="Times New Roman" panose="02020603050405020304" pitchFamily="18" charset="0"/>
              </a:rPr>
              <a:t>تستخدم شركة (</a:t>
            </a:r>
            <a:r>
              <a:rPr lang="en-US" sz="1800" dirty="0">
                <a:effectLst/>
                <a:latin typeface="Times New Roman" panose="02020603050405020304" pitchFamily="18" charset="0"/>
                <a:ea typeface="Times New Roman" panose="02020603050405020304" pitchFamily="18" charset="0"/>
              </a:rPr>
              <a:t>IBM</a:t>
            </a:r>
            <a:r>
              <a:rPr lang="ar-SY" sz="1800" dirty="0">
                <a:effectLst/>
                <a:latin typeface="Times New Roman" panose="02020603050405020304" pitchFamily="18" charset="0"/>
                <a:ea typeface="Times New Roman" panose="02020603050405020304" pitchFamily="18" charset="0"/>
              </a:rPr>
              <a:t>)، </a:t>
            </a:r>
            <a:r>
              <a:rPr lang="ar-SY" dirty="0"/>
              <a:t>الرائدة في حلول التكنولوجيا والخدمات المؤسسية، البيع الشخصي</a:t>
            </a:r>
          </a:p>
          <a:p>
            <a:pPr algn="r" defTabSz="344488" rtl="1">
              <a:lnSpc>
                <a:spcPct val="150000"/>
              </a:lnSpc>
              <a:spcAft>
                <a:spcPts val="800"/>
              </a:spcAft>
            </a:pPr>
            <a:r>
              <a:rPr lang="ar-SY" dirty="0"/>
              <a:t> لتقديم عروض مخصصة وبناء الثقة مع العملاء لإتمام الصفقات الكبيرة.</a:t>
            </a:r>
            <a:endParaRPr lang="ar-SY" sz="2000" dirty="0"/>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3" name="Rectangle 12">
            <a:extLst>
              <a:ext uri="{FF2B5EF4-FFF2-40B4-BE49-F238E27FC236}">
                <a16:creationId xmlns:a16="http://schemas.microsoft.com/office/drawing/2014/main" id="{7F60261A-B700-44BD-82CC-777ACD321402}"/>
              </a:ext>
            </a:extLst>
          </p:cNvPr>
          <p:cNvSpPr/>
          <p:nvPr/>
        </p:nvSpPr>
        <p:spPr>
          <a:xfrm>
            <a:off x="8337755" y="639504"/>
            <a:ext cx="1341095" cy="107634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Y" sz="2800" b="1" dirty="0">
                <a:solidFill>
                  <a:schemeClr val="bg1"/>
                </a:solidFill>
                <a:latin typeface="Tahoma" panose="020B0604030504040204" pitchFamily="34" charset="0"/>
                <a:ea typeface="Tahoma" panose="020B0604030504040204" pitchFamily="34" charset="0"/>
                <a:cs typeface="Tahoma" panose="020B0604030504040204" pitchFamily="34" charset="0"/>
              </a:rPr>
              <a:t>ثالثاً</a:t>
            </a:r>
            <a:endParaRPr lang="en-US" sz="2800" b="1" dirty="0">
              <a:solidFill>
                <a:schemeClr val="bg1"/>
              </a:solidFill>
              <a:latin typeface="Tahoma" panose="020B0604030504040204" pitchFamily="34" charset="0"/>
              <a:ea typeface="Tahoma" panose="020B0604030504040204" pitchFamily="34" charset="0"/>
              <a:cs typeface="Tahoma" panose="020B0604030504040204" pitchFamily="34" charset="0"/>
            </a:endParaRPr>
          </a:p>
        </p:txBody>
      </p:sp>
      <p:sp>
        <p:nvSpPr>
          <p:cNvPr id="9" name="Rounded Rectangle 1">
            <a:extLst>
              <a:ext uri="{FF2B5EF4-FFF2-40B4-BE49-F238E27FC236}">
                <a16:creationId xmlns:a16="http://schemas.microsoft.com/office/drawing/2014/main" id="{651C7B2E-96C7-4C56-9BF5-E02BD98562A4}"/>
              </a:ext>
            </a:extLst>
          </p:cNvPr>
          <p:cNvSpPr/>
          <p:nvPr/>
        </p:nvSpPr>
        <p:spPr>
          <a:xfrm>
            <a:off x="251927" y="172012"/>
            <a:ext cx="1762539" cy="686132"/>
          </a:xfrm>
          <a:prstGeom prst="roundRect">
            <a:avLst/>
          </a:prstGeom>
          <a:ln>
            <a:solidFill>
              <a:schemeClr val="tx1"/>
            </a:solidFill>
          </a:ln>
        </p:spPr>
        <p:style>
          <a:lnRef idx="2">
            <a:schemeClr val="accent6"/>
          </a:lnRef>
          <a:fillRef idx="1">
            <a:schemeClr val="lt1"/>
          </a:fillRef>
          <a:effectRef idx="0">
            <a:schemeClr val="accent6"/>
          </a:effectRef>
          <a:fontRef idx="minor">
            <a:schemeClr val="dk1"/>
          </a:fontRef>
        </p:style>
        <p:txBody>
          <a:bodyPr rtlCol="1" anchor="ctr"/>
          <a:lstStyle/>
          <a:p>
            <a:pPr algn="ctr"/>
            <a:r>
              <a:rPr lang="en-US" sz="2400" b="1" dirty="0"/>
              <a:t>Lecture 3</a:t>
            </a:r>
            <a:endParaRPr lang="ar-SA" sz="2400" b="1" dirty="0"/>
          </a:p>
        </p:txBody>
      </p:sp>
      <p:pic>
        <p:nvPicPr>
          <p:cNvPr id="12290" name="Picture 2" descr="‫تقسيم شركة IBM إلى شركتين للتركيز على الحوسبة السحابية والذكاء الاصطناعي -  عالم التقنية‬‎">
            <a:extLst>
              <a:ext uri="{FF2B5EF4-FFF2-40B4-BE49-F238E27FC236}">
                <a16:creationId xmlns:a16="http://schemas.microsoft.com/office/drawing/2014/main" id="{5F0B74A8-D6D6-456D-9575-4AE4782CB99D}"/>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030547" y="4399162"/>
            <a:ext cx="3095625" cy="147637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660491155"/>
      </p:ext>
    </p:extLst>
  </p:cSld>
  <p:clrMapOvr>
    <a:masterClrMapping/>
  </p:clrMapOvr>
  <mc:AlternateContent xmlns:mc="http://schemas.openxmlformats.org/markup-compatibility/2006" xmlns:p14="http://schemas.microsoft.com/office/powerpoint/2010/main">
    <mc:Choice Requires="p14">
      <p:transition p14:dur="10" advTm="188647"/>
    </mc:Choice>
    <mc:Fallback xmlns="">
      <p:transition advTm="188647"/>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26140" y="1715847"/>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1317260" y="931453"/>
            <a:ext cx="8361590" cy="492443"/>
          </a:xfrm>
          <a:prstGeom prst="rect">
            <a:avLst/>
          </a:prstGeom>
          <a:noFill/>
        </p:spPr>
        <p:txBody>
          <a:bodyPr wrap="square" rtlCol="0">
            <a:spAutoFit/>
          </a:bodyPr>
          <a:lstStyle/>
          <a:p>
            <a:pPr algn="ctr" rtl="1"/>
            <a:r>
              <a:rPr lang="ar-SY" sz="2600" b="1" dirty="0">
                <a:solidFill>
                  <a:srgbClr val="00B0F0"/>
                </a:solidFill>
                <a:latin typeface="Tahoma" panose="020B0604030504040204" pitchFamily="34" charset="0"/>
                <a:ea typeface="Tahoma" panose="020B0604030504040204" pitchFamily="34" charset="0"/>
                <a:cs typeface="Tahoma" panose="020B0604030504040204" pitchFamily="34" charset="0"/>
              </a:rPr>
              <a:t>رجل المبيعات ووجه العلامة التجارية</a:t>
            </a:r>
          </a:p>
        </p:txBody>
      </p:sp>
      <p:sp>
        <p:nvSpPr>
          <p:cNvPr id="48" name="TextBox 47"/>
          <p:cNvSpPr txBox="1"/>
          <p:nvPr/>
        </p:nvSpPr>
        <p:spPr>
          <a:xfrm>
            <a:off x="753140" y="1789156"/>
            <a:ext cx="10541000" cy="4985404"/>
          </a:xfrm>
          <a:prstGeom prst="rect">
            <a:avLst/>
          </a:prstGeom>
          <a:noFill/>
        </p:spPr>
        <p:txBody>
          <a:bodyPr wrap="square" rtlCol="0">
            <a:spAutoFit/>
          </a:bodyPr>
          <a:lstStyle/>
          <a:p>
            <a:pPr algn="r" defTabSz="344488" rtl="1">
              <a:lnSpc>
                <a:spcPct val="200000"/>
              </a:lnSpc>
              <a:spcAft>
                <a:spcPts val="800"/>
              </a:spcAft>
            </a:pPr>
            <a:r>
              <a:rPr lang="ar-SY" sz="2000" dirty="0"/>
              <a:t>يمثل رجل المبيعات وجه العلامة التجارية ويجب أن يجسّد قيمها ورسائلها البصرية والشفافة. يضمن تدريبه على النبرة والرسائل الموحدة وصول الرسالة نفسها للعميل عبر جميع نقاط الاتصال. كما يؤثر سلوك رجل المبيعات وطريقة تعامله مع الاعتراضات على الانطباع النهائي ومصداقية العلامة. ويُعزز استخدام أدوات الدعم والمتابعة بعد الزيارة اتساق الرسائل وزيادة فرص التحويل وبناء علاقات طويلة الأمد.</a:t>
            </a:r>
          </a:p>
          <a:p>
            <a:pPr algn="r" defTabSz="344488" rtl="1">
              <a:lnSpc>
                <a:spcPct val="150000"/>
              </a:lnSpc>
              <a:spcAft>
                <a:spcPts val="800"/>
              </a:spcAft>
            </a:pPr>
            <a:r>
              <a:rPr lang="ar-SY" sz="2000" b="1" u="sng" dirty="0"/>
              <a:t>مثال</a:t>
            </a:r>
            <a:r>
              <a:rPr lang="ar-SY" sz="2000" dirty="0"/>
              <a:t>: تدرب </a:t>
            </a:r>
            <a:r>
              <a:rPr lang="ar-SA" sz="1800" dirty="0">
                <a:effectLst/>
                <a:latin typeface="Times New Roman" panose="02020603050405020304" pitchFamily="18" charset="0"/>
                <a:ea typeface="Times New Roman" panose="02020603050405020304" pitchFamily="18" charset="0"/>
              </a:rPr>
              <a:t>شركة </a:t>
            </a:r>
            <a:r>
              <a:rPr lang="ar-SY" sz="1800" dirty="0">
                <a:effectLst/>
                <a:latin typeface="Times New Roman" panose="02020603050405020304" pitchFamily="18" charset="0"/>
                <a:ea typeface="Times New Roman" panose="02020603050405020304" pitchFamily="18" charset="0"/>
              </a:rPr>
              <a:t>(</a:t>
            </a:r>
            <a:r>
              <a:rPr lang="en-US" sz="1800" dirty="0">
                <a:effectLst/>
                <a:latin typeface="Times New Roman" panose="02020603050405020304" pitchFamily="18" charset="0"/>
                <a:ea typeface="Times New Roman" panose="02020603050405020304" pitchFamily="18" charset="0"/>
              </a:rPr>
              <a:t>Microsoft</a:t>
            </a:r>
            <a:r>
              <a:rPr lang="ar-SY" sz="1800" dirty="0">
                <a:effectLst/>
                <a:latin typeface="Times New Roman" panose="02020603050405020304" pitchFamily="18" charset="0"/>
                <a:ea typeface="Times New Roman" panose="02020603050405020304" pitchFamily="18" charset="0"/>
              </a:rPr>
              <a:t>) رجال البيع</a:t>
            </a:r>
            <a:r>
              <a:rPr lang="ar-SA" sz="1800" dirty="0">
                <a:effectLst/>
                <a:latin typeface="Times New Roman" panose="02020603050405020304" pitchFamily="18" charset="0"/>
                <a:ea typeface="Times New Roman" panose="02020603050405020304" pitchFamily="18" charset="0"/>
              </a:rPr>
              <a:t> على تقديم الحلول والخدمات بما يعكس قيم العلامة ورسائلها الموحدة</a:t>
            </a:r>
            <a:endParaRPr lang="en-US" sz="1800" dirty="0">
              <a:effectLst/>
              <a:latin typeface="Times New Roman" panose="02020603050405020304" pitchFamily="18" charset="0"/>
              <a:ea typeface="Times New Roman" panose="02020603050405020304" pitchFamily="18" charset="0"/>
            </a:endParaRPr>
          </a:p>
          <a:p>
            <a:pPr algn="r" defTabSz="344488" rtl="1">
              <a:lnSpc>
                <a:spcPct val="150000"/>
              </a:lnSpc>
              <a:spcAft>
                <a:spcPts val="800"/>
              </a:spcAft>
            </a:pPr>
            <a:r>
              <a:rPr lang="ar-SY" sz="2000" b="1" dirty="0">
                <a:latin typeface="Times New Roman" panose="02020603050405020304" pitchFamily="18" charset="0"/>
              </a:rPr>
              <a:t>للاطلاع على ما تقدمه </a:t>
            </a:r>
            <a:r>
              <a:rPr lang="ar-SY" sz="2000" b="1" dirty="0">
                <a:effectLst/>
                <a:latin typeface="Times New Roman" panose="02020603050405020304" pitchFamily="18" charset="0"/>
                <a:ea typeface="Times New Roman" panose="02020603050405020304" pitchFamily="18" charset="0"/>
              </a:rPr>
              <a:t>(</a:t>
            </a:r>
            <a:r>
              <a:rPr lang="en-US" sz="2000" b="1" dirty="0">
                <a:effectLst/>
                <a:latin typeface="Times New Roman" panose="02020603050405020304" pitchFamily="18" charset="0"/>
                <a:ea typeface="Times New Roman" panose="02020603050405020304" pitchFamily="18" charset="0"/>
              </a:rPr>
              <a:t>Microsoft</a:t>
            </a:r>
            <a:r>
              <a:rPr lang="ar-SY" sz="2000" b="1" dirty="0">
                <a:effectLst/>
                <a:latin typeface="Times New Roman" panose="02020603050405020304" pitchFamily="18" charset="0"/>
                <a:ea typeface="Times New Roman" panose="02020603050405020304" pitchFamily="18" charset="0"/>
              </a:rPr>
              <a:t>) من تدريبات لرجال البيع</a:t>
            </a:r>
            <a:r>
              <a:rPr lang="ar-SY" sz="2000" b="1" dirty="0">
                <a:latin typeface="Times New Roman" panose="02020603050405020304" pitchFamily="18" charset="0"/>
              </a:rPr>
              <a:t> :</a:t>
            </a:r>
          </a:p>
          <a:p>
            <a:pPr algn="r" defTabSz="344488" rtl="1">
              <a:lnSpc>
                <a:spcPct val="150000"/>
              </a:lnSpc>
              <a:spcAft>
                <a:spcPts val="800"/>
              </a:spcAft>
            </a:pPr>
            <a:r>
              <a:rPr lang="ar-SY" sz="2000" dirty="0">
                <a:latin typeface="Times New Roman" panose="02020603050405020304" pitchFamily="18" charset="0"/>
              </a:rPr>
              <a:t> </a:t>
            </a:r>
            <a:r>
              <a:rPr lang="en-US" sz="2000" dirty="0">
                <a:latin typeface="Times New Roman" panose="02020603050405020304" pitchFamily="18" charset="0"/>
                <a:hlinkClick r:id="rId2"/>
              </a:rPr>
              <a:t>https://learn.microsoft.com/en-us/connectors/salesforce/</a:t>
            </a:r>
            <a:endParaRPr lang="ar-SY" sz="2000" dirty="0">
              <a:latin typeface="Times New Roman" panose="02020603050405020304" pitchFamily="18" charset="0"/>
            </a:endParaRPr>
          </a:p>
          <a:p>
            <a:pPr algn="r" defTabSz="344488" rtl="1">
              <a:lnSpc>
                <a:spcPct val="250000"/>
              </a:lnSpc>
              <a:spcAft>
                <a:spcPts val="800"/>
              </a:spcAft>
            </a:pPr>
            <a:endParaRPr lang="ar-SY" sz="2000" dirty="0"/>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3" name="Rectangle 12">
            <a:extLst>
              <a:ext uri="{FF2B5EF4-FFF2-40B4-BE49-F238E27FC236}">
                <a16:creationId xmlns:a16="http://schemas.microsoft.com/office/drawing/2014/main" id="{7F60261A-B700-44BD-82CC-777ACD321402}"/>
              </a:ext>
            </a:extLst>
          </p:cNvPr>
          <p:cNvSpPr/>
          <p:nvPr/>
        </p:nvSpPr>
        <p:spPr>
          <a:xfrm>
            <a:off x="8337755" y="639504"/>
            <a:ext cx="1341095" cy="107634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Y" sz="2800" b="1" dirty="0">
                <a:solidFill>
                  <a:schemeClr val="bg1"/>
                </a:solidFill>
                <a:latin typeface="Tahoma" panose="020B0604030504040204" pitchFamily="34" charset="0"/>
                <a:ea typeface="Tahoma" panose="020B0604030504040204" pitchFamily="34" charset="0"/>
                <a:cs typeface="Tahoma" panose="020B0604030504040204" pitchFamily="34" charset="0"/>
              </a:rPr>
              <a:t>رابعاً</a:t>
            </a:r>
            <a:endParaRPr lang="en-US" sz="2800" b="1" dirty="0">
              <a:solidFill>
                <a:schemeClr val="bg1"/>
              </a:solidFill>
              <a:latin typeface="Tahoma" panose="020B0604030504040204" pitchFamily="34" charset="0"/>
              <a:ea typeface="Tahoma" panose="020B0604030504040204" pitchFamily="34" charset="0"/>
              <a:cs typeface="Tahoma" panose="020B0604030504040204" pitchFamily="34" charset="0"/>
            </a:endParaRPr>
          </a:p>
        </p:txBody>
      </p:sp>
      <p:sp>
        <p:nvSpPr>
          <p:cNvPr id="9" name="Rounded Rectangle 1">
            <a:extLst>
              <a:ext uri="{FF2B5EF4-FFF2-40B4-BE49-F238E27FC236}">
                <a16:creationId xmlns:a16="http://schemas.microsoft.com/office/drawing/2014/main" id="{651C7B2E-96C7-4C56-9BF5-E02BD98562A4}"/>
              </a:ext>
            </a:extLst>
          </p:cNvPr>
          <p:cNvSpPr/>
          <p:nvPr/>
        </p:nvSpPr>
        <p:spPr>
          <a:xfrm>
            <a:off x="251927" y="172012"/>
            <a:ext cx="1762539" cy="686132"/>
          </a:xfrm>
          <a:prstGeom prst="roundRect">
            <a:avLst/>
          </a:prstGeom>
          <a:ln>
            <a:solidFill>
              <a:schemeClr val="tx1"/>
            </a:solidFill>
          </a:ln>
        </p:spPr>
        <p:style>
          <a:lnRef idx="2">
            <a:schemeClr val="accent6"/>
          </a:lnRef>
          <a:fillRef idx="1">
            <a:schemeClr val="lt1"/>
          </a:fillRef>
          <a:effectRef idx="0">
            <a:schemeClr val="accent6"/>
          </a:effectRef>
          <a:fontRef idx="minor">
            <a:schemeClr val="dk1"/>
          </a:fontRef>
        </p:style>
        <p:txBody>
          <a:bodyPr rtlCol="1" anchor="ctr"/>
          <a:lstStyle/>
          <a:p>
            <a:pPr algn="ctr"/>
            <a:r>
              <a:rPr lang="en-US" sz="2400" b="1" dirty="0"/>
              <a:t>Lecture 3</a:t>
            </a:r>
            <a:endParaRPr lang="ar-SA" sz="2400" b="1" dirty="0"/>
          </a:p>
        </p:txBody>
      </p:sp>
      <p:pic>
        <p:nvPicPr>
          <p:cNvPr id="13314" name="Picture 2" descr="The Official Microsoft Blog">
            <a:extLst>
              <a:ext uri="{FF2B5EF4-FFF2-40B4-BE49-F238E27FC236}">
                <a16:creationId xmlns:a16="http://schemas.microsoft.com/office/drawing/2014/main" id="{658133BC-1F3D-40F5-9208-7CCC85A7450B}"/>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26140" y="4725544"/>
            <a:ext cx="3533775" cy="1295400"/>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660365795"/>
      </p:ext>
    </p:extLst>
  </p:cSld>
  <p:clrMapOvr>
    <a:masterClrMapping/>
  </p:clrMapOvr>
  <mc:AlternateContent xmlns:mc="http://schemas.openxmlformats.org/markup-compatibility/2006" xmlns:p14="http://schemas.microsoft.com/office/powerpoint/2010/main">
    <mc:Choice Requires="p14">
      <p:transition p14:dur="10" advTm="152009"/>
    </mc:Choice>
    <mc:Fallback xmlns="">
      <p:transition advTm="152009"/>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26140" y="1715847"/>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1665863" y="951355"/>
            <a:ext cx="8361590" cy="492443"/>
          </a:xfrm>
          <a:prstGeom prst="rect">
            <a:avLst/>
          </a:prstGeom>
          <a:noFill/>
        </p:spPr>
        <p:txBody>
          <a:bodyPr wrap="square" rtlCol="0">
            <a:spAutoFit/>
          </a:bodyPr>
          <a:lstStyle/>
          <a:p>
            <a:pPr algn="ctr" rtl="1"/>
            <a:r>
              <a:rPr lang="ar-SY" sz="2600" b="1" dirty="0">
                <a:solidFill>
                  <a:srgbClr val="00B0F0"/>
                </a:solidFill>
                <a:latin typeface="Tahoma" panose="020B0604030504040204" pitchFamily="34" charset="0"/>
                <a:ea typeface="Tahoma" panose="020B0604030504040204" pitchFamily="34" charset="0"/>
                <a:cs typeface="Tahoma" panose="020B0604030504040204" pitchFamily="34" charset="0"/>
              </a:rPr>
              <a:t>المرونة في مواجهة التغيرات  </a:t>
            </a:r>
          </a:p>
        </p:txBody>
      </p:sp>
      <p:sp>
        <p:nvSpPr>
          <p:cNvPr id="48" name="TextBox 47"/>
          <p:cNvSpPr txBox="1"/>
          <p:nvPr/>
        </p:nvSpPr>
        <p:spPr>
          <a:xfrm>
            <a:off x="762000" y="1610356"/>
            <a:ext cx="10541000" cy="5167505"/>
          </a:xfrm>
          <a:prstGeom prst="rect">
            <a:avLst/>
          </a:prstGeom>
          <a:noFill/>
        </p:spPr>
        <p:txBody>
          <a:bodyPr wrap="square" rtlCol="0">
            <a:spAutoFit/>
          </a:bodyPr>
          <a:lstStyle/>
          <a:p>
            <a:pPr algn="r" defTabSz="344488" rtl="1">
              <a:lnSpc>
                <a:spcPct val="250000"/>
              </a:lnSpc>
              <a:spcAft>
                <a:spcPts val="800"/>
              </a:spcAft>
            </a:pPr>
            <a:r>
              <a:rPr lang="ar-SY" sz="2000" dirty="0"/>
              <a:t>البيع الشخصي الهجين يعني الجمع بين اللقاءات الرقمية واللقاءات المباشرة مع العملاء. يستخدم المندوبون الاجتماعات عبر الفيديو ونظام إدارة العملاء (</a:t>
            </a:r>
            <a:r>
              <a:rPr lang="en-US" sz="2000" dirty="0"/>
              <a:t>CRM</a:t>
            </a:r>
            <a:r>
              <a:rPr lang="ar-SY" sz="2000" dirty="0"/>
              <a:t>) لتخصيص العروض وتقليل الوقت والتكاليف. كما تساعد البيانات الرقمية المجمعة على معرفة أولويات العملاء وتنظيم زيارات المندوب. بهذه الطريقة يصبح البيع الشخصي أكثر دقة وفعالية، ويعتمد </a:t>
            </a:r>
            <a:endParaRPr lang="en-US" sz="2000" dirty="0"/>
          </a:p>
          <a:p>
            <a:pPr algn="r" defTabSz="344488" rtl="1">
              <a:lnSpc>
                <a:spcPct val="250000"/>
              </a:lnSpc>
              <a:spcAft>
                <a:spcPts val="800"/>
              </a:spcAft>
            </a:pPr>
            <a:r>
              <a:rPr lang="ar-SY" sz="2000" dirty="0"/>
              <a:t>أقل على التخمين الشخصي.</a:t>
            </a:r>
          </a:p>
          <a:p>
            <a:pPr algn="r" defTabSz="344488" rtl="1">
              <a:lnSpc>
                <a:spcPct val="200000"/>
              </a:lnSpc>
              <a:spcAft>
                <a:spcPts val="800"/>
              </a:spcAft>
            </a:pPr>
            <a:r>
              <a:rPr lang="ar-SY" sz="2000" b="1" u="sng" dirty="0"/>
              <a:t>مثال</a:t>
            </a:r>
            <a:r>
              <a:rPr lang="ar-SY" sz="2000" dirty="0"/>
              <a:t>: </a:t>
            </a:r>
            <a:r>
              <a:rPr lang="ar-SY" sz="1800" dirty="0">
                <a:effectLst/>
                <a:latin typeface="Times New Roman" panose="02020603050405020304" pitchFamily="18" charset="0"/>
                <a:ea typeface="Times New Roman" panose="02020603050405020304" pitchFamily="18" charset="0"/>
              </a:rPr>
              <a:t>شركة (</a:t>
            </a:r>
            <a:r>
              <a:rPr lang="en-US" sz="1800" dirty="0">
                <a:effectLst/>
                <a:latin typeface="Times New Roman" panose="02020603050405020304" pitchFamily="18" charset="0"/>
                <a:ea typeface="Times New Roman" panose="02020603050405020304" pitchFamily="18" charset="0"/>
              </a:rPr>
              <a:t>Cisco</a:t>
            </a:r>
            <a:r>
              <a:rPr lang="ar-SY" sz="1800" dirty="0">
                <a:effectLst/>
                <a:latin typeface="Times New Roman" panose="02020603050405020304" pitchFamily="18" charset="0"/>
                <a:ea typeface="Times New Roman" panose="02020603050405020304" pitchFamily="18" charset="0"/>
              </a:rPr>
              <a:t>)</a:t>
            </a:r>
            <a:r>
              <a:rPr lang="en-US" sz="1800" dirty="0">
                <a:effectLst/>
                <a:latin typeface="Times New Roman" panose="02020603050405020304" pitchFamily="18" charset="0"/>
                <a:ea typeface="Times New Roman" panose="02020603050405020304" pitchFamily="18" charset="0"/>
              </a:rPr>
              <a:t>، </a:t>
            </a:r>
            <a:r>
              <a:rPr lang="ar-SY" sz="1800" dirty="0">
                <a:effectLst/>
                <a:latin typeface="Times New Roman" panose="02020603050405020304" pitchFamily="18" charset="0"/>
                <a:ea typeface="Times New Roman" panose="02020603050405020304" pitchFamily="18" charset="0"/>
              </a:rPr>
              <a:t>الرائدة في حلول الشبكات والاتصالات، تستخدم البيع الشخصي الهجين عبر اجتماعات </a:t>
            </a:r>
          </a:p>
          <a:p>
            <a:pPr algn="r" defTabSz="344488" rtl="1">
              <a:lnSpc>
                <a:spcPct val="150000"/>
              </a:lnSpc>
              <a:spcAft>
                <a:spcPts val="800"/>
              </a:spcAft>
            </a:pPr>
            <a:r>
              <a:rPr lang="ar-SY" sz="1800" dirty="0">
                <a:effectLst/>
                <a:latin typeface="Times New Roman" panose="02020603050405020304" pitchFamily="18" charset="0"/>
                <a:ea typeface="Times New Roman" panose="02020603050405020304" pitchFamily="18" charset="0"/>
              </a:rPr>
              <a:t>فيديو تمهيدية وزيارات ميدانية، مستندة إلى بيانات </a:t>
            </a:r>
            <a:r>
              <a:rPr lang="en-US" sz="1800" dirty="0">
                <a:effectLst/>
                <a:latin typeface="Times New Roman" panose="02020603050405020304" pitchFamily="18" charset="0"/>
                <a:ea typeface="Times New Roman" panose="02020603050405020304" pitchFamily="18" charset="0"/>
              </a:rPr>
              <a:t>CRM </a:t>
            </a:r>
            <a:r>
              <a:rPr lang="ar-SY" sz="1800" dirty="0">
                <a:effectLst/>
                <a:latin typeface="Times New Roman" panose="02020603050405020304" pitchFamily="18" charset="0"/>
                <a:ea typeface="Times New Roman" panose="02020603050405020304" pitchFamily="18" charset="0"/>
              </a:rPr>
              <a:t>لتخصيص العروض وزيادة فعالية إتمام الصفقات.</a:t>
            </a:r>
            <a:endParaRPr lang="ar-SY" sz="2000" dirty="0">
              <a:latin typeface="Times New Roman" panose="02020603050405020304" pitchFamily="18" charset="0"/>
            </a:endParaRPr>
          </a:p>
          <a:p>
            <a:pPr algn="r" defTabSz="344488" rtl="1">
              <a:lnSpc>
                <a:spcPct val="200000"/>
              </a:lnSpc>
              <a:spcAft>
                <a:spcPts val="800"/>
              </a:spcAft>
            </a:pPr>
            <a:endParaRPr lang="ar-SY" sz="2000" dirty="0"/>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3" name="Rectangle 12">
            <a:extLst>
              <a:ext uri="{FF2B5EF4-FFF2-40B4-BE49-F238E27FC236}">
                <a16:creationId xmlns:a16="http://schemas.microsoft.com/office/drawing/2014/main" id="{7F60261A-B700-44BD-82CC-777ACD321402}"/>
              </a:ext>
            </a:extLst>
          </p:cNvPr>
          <p:cNvSpPr/>
          <p:nvPr/>
        </p:nvSpPr>
        <p:spPr>
          <a:xfrm>
            <a:off x="8337755" y="639504"/>
            <a:ext cx="1341095" cy="107634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Y" sz="2800" b="1" dirty="0">
                <a:solidFill>
                  <a:schemeClr val="bg1"/>
                </a:solidFill>
                <a:latin typeface="Tahoma" panose="020B0604030504040204" pitchFamily="34" charset="0"/>
                <a:ea typeface="Tahoma" panose="020B0604030504040204" pitchFamily="34" charset="0"/>
                <a:cs typeface="Tahoma" panose="020B0604030504040204" pitchFamily="34" charset="0"/>
              </a:rPr>
              <a:t>خامساً</a:t>
            </a:r>
            <a:endParaRPr lang="en-US" sz="2800" b="1" dirty="0">
              <a:solidFill>
                <a:schemeClr val="bg1"/>
              </a:solidFill>
              <a:latin typeface="Tahoma" panose="020B0604030504040204" pitchFamily="34" charset="0"/>
              <a:ea typeface="Tahoma" panose="020B0604030504040204" pitchFamily="34" charset="0"/>
              <a:cs typeface="Tahoma" panose="020B0604030504040204" pitchFamily="34" charset="0"/>
            </a:endParaRPr>
          </a:p>
        </p:txBody>
      </p:sp>
      <p:sp>
        <p:nvSpPr>
          <p:cNvPr id="9" name="Rounded Rectangle 1">
            <a:extLst>
              <a:ext uri="{FF2B5EF4-FFF2-40B4-BE49-F238E27FC236}">
                <a16:creationId xmlns:a16="http://schemas.microsoft.com/office/drawing/2014/main" id="{651C7B2E-96C7-4C56-9BF5-E02BD98562A4}"/>
              </a:ext>
            </a:extLst>
          </p:cNvPr>
          <p:cNvSpPr/>
          <p:nvPr/>
        </p:nvSpPr>
        <p:spPr>
          <a:xfrm>
            <a:off x="251927" y="172012"/>
            <a:ext cx="1762539" cy="686132"/>
          </a:xfrm>
          <a:prstGeom prst="roundRect">
            <a:avLst/>
          </a:prstGeom>
          <a:ln>
            <a:solidFill>
              <a:schemeClr val="tx1"/>
            </a:solidFill>
          </a:ln>
        </p:spPr>
        <p:style>
          <a:lnRef idx="2">
            <a:schemeClr val="accent6"/>
          </a:lnRef>
          <a:fillRef idx="1">
            <a:schemeClr val="lt1"/>
          </a:fillRef>
          <a:effectRef idx="0">
            <a:schemeClr val="accent6"/>
          </a:effectRef>
          <a:fontRef idx="minor">
            <a:schemeClr val="dk1"/>
          </a:fontRef>
        </p:style>
        <p:txBody>
          <a:bodyPr rtlCol="1" anchor="ctr"/>
          <a:lstStyle/>
          <a:p>
            <a:pPr algn="ctr"/>
            <a:r>
              <a:rPr lang="en-US" sz="2400" b="1" dirty="0"/>
              <a:t>Lecture 3</a:t>
            </a:r>
            <a:endParaRPr lang="ar-SA" sz="2400" b="1" dirty="0"/>
          </a:p>
        </p:txBody>
      </p:sp>
      <p:pic>
        <p:nvPicPr>
          <p:cNvPr id="14338" name="Picture 2" descr="‫معلومات عن شركة سيسكو سيستيمز Cisco‬‎">
            <a:extLst>
              <a:ext uri="{FF2B5EF4-FFF2-40B4-BE49-F238E27FC236}">
                <a16:creationId xmlns:a16="http://schemas.microsoft.com/office/drawing/2014/main" id="{A737A54F-C329-4F8E-A326-F4C1EBC55511}"/>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59825" y="4516655"/>
            <a:ext cx="1612075" cy="1612075"/>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pic>
        <p:nvPicPr>
          <p:cNvPr id="14340" name="Picture 4" descr="Computer Network Stock Illustrations ...">
            <a:extLst>
              <a:ext uri="{FF2B5EF4-FFF2-40B4-BE49-F238E27FC236}">
                <a16:creationId xmlns:a16="http://schemas.microsoft.com/office/drawing/2014/main" id="{57D37253-9363-477B-BB32-76416DB8CD89}"/>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26140" y="3023191"/>
            <a:ext cx="2143125" cy="2143125"/>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682104710"/>
      </p:ext>
    </p:extLst>
  </p:cSld>
  <p:clrMapOvr>
    <a:masterClrMapping/>
  </p:clrMapOvr>
  <mc:AlternateContent xmlns:mc="http://schemas.openxmlformats.org/markup-compatibility/2006" xmlns:p14="http://schemas.microsoft.com/office/powerpoint/2010/main">
    <mc:Choice Requires="p14">
      <p:transition p14:dur="10" advTm="135843"/>
    </mc:Choice>
    <mc:Fallback xmlns="">
      <p:transition advTm="135843"/>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8679" b="8679"/>
          <a:stretch>
            <a:fillRect/>
          </a:stretch>
        </p:blipFill>
        <p:spPr/>
      </p:pic>
      <p:sp>
        <p:nvSpPr>
          <p:cNvPr id="11" name="Rectangle 10"/>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41" name="TextBox 40"/>
          <p:cNvSpPr txBox="1"/>
          <p:nvPr/>
        </p:nvSpPr>
        <p:spPr>
          <a:xfrm>
            <a:off x="7169005" y="966945"/>
            <a:ext cx="2675732" cy="892552"/>
          </a:xfrm>
          <a:prstGeom prst="rect">
            <a:avLst/>
          </a:prstGeom>
          <a:noFill/>
        </p:spPr>
        <p:txBody>
          <a:bodyPr wrap="none" rtlCol="0">
            <a:spAutoFit/>
          </a:bodyPr>
          <a:lstStyle/>
          <a:p>
            <a:pPr algn="ctr" rtl="1"/>
            <a:r>
              <a:rPr lang="ar-SY" sz="2600" b="1" dirty="0">
                <a:solidFill>
                  <a:srgbClr val="00B0F0"/>
                </a:solidFill>
                <a:latin typeface="Alexandria" charset="0"/>
                <a:cs typeface="Alexandria" charset="0"/>
              </a:rPr>
              <a:t>المحور الرابع</a:t>
            </a:r>
          </a:p>
          <a:p>
            <a:pPr algn="ctr" rtl="1"/>
            <a:r>
              <a:rPr lang="ar-SY" sz="2600" dirty="0">
                <a:solidFill>
                  <a:srgbClr val="00B0F0"/>
                </a:solidFill>
                <a:latin typeface="Alexandria" charset="0"/>
                <a:cs typeface="Alexandria" charset="0"/>
              </a:rPr>
              <a:t>ترويــــــــــــــــــــــج المبيعـــــــــــــــــــــــــات </a:t>
            </a:r>
            <a:endParaRPr lang="en-US" sz="2600" dirty="0">
              <a:solidFill>
                <a:srgbClr val="00B0F0"/>
              </a:solidFill>
              <a:latin typeface="Alexandria" charset="0"/>
              <a:cs typeface="Alexandria" charset="0"/>
            </a:endParaRPr>
          </a:p>
        </p:txBody>
      </p:sp>
      <p:sp>
        <p:nvSpPr>
          <p:cNvPr id="43" name="TextBox 42"/>
          <p:cNvSpPr txBox="1"/>
          <p:nvPr/>
        </p:nvSpPr>
        <p:spPr>
          <a:xfrm>
            <a:off x="5018860" y="1237666"/>
            <a:ext cx="942618"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a:t>
            </a:r>
            <a:r>
              <a:rPr lang="ar-SY" sz="4000" b="1" dirty="0">
                <a:solidFill>
                  <a:schemeClr val="bg1"/>
                </a:solidFill>
                <a:latin typeface="Alexandria" charset="0"/>
                <a:cs typeface="Alexandria" charset="0"/>
              </a:rPr>
              <a:t>4</a:t>
            </a:r>
            <a:endParaRPr lang="en-US" sz="4000" b="1" dirty="0">
              <a:solidFill>
                <a:schemeClr val="bg1"/>
              </a:solidFill>
              <a:latin typeface="Alexandria" charset="0"/>
              <a:cs typeface="Alexandria" charset="0"/>
            </a:endParaRPr>
          </a:p>
        </p:txBody>
      </p:sp>
      <p:sp>
        <p:nvSpPr>
          <p:cNvPr id="12" name="Rectangle 11">
            <a:extLst>
              <a:ext uri="{FF2B5EF4-FFF2-40B4-BE49-F238E27FC236}">
                <a16:creationId xmlns:a16="http://schemas.microsoft.com/office/drawing/2014/main" id="{9E27BF31-7A0A-4577-A981-D11CECDBD8EC}"/>
              </a:ext>
            </a:extLst>
          </p:cNvPr>
          <p:cNvSpPr/>
          <p:nvPr/>
        </p:nvSpPr>
        <p:spPr>
          <a:xfrm>
            <a:off x="251927" y="546619"/>
            <a:ext cx="9818099"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3" name="Graphic 21">
            <a:extLst>
              <a:ext uri="{FF2B5EF4-FFF2-40B4-BE49-F238E27FC236}">
                <a16:creationId xmlns:a16="http://schemas.microsoft.com/office/drawing/2014/main" id="{3299DF92-3034-40C7-BBD7-39380C428084}"/>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959357" y="8448"/>
            <a:ext cx="2305141" cy="1076343"/>
          </a:xfrm>
          <a:prstGeom prst="rect">
            <a:avLst/>
          </a:prstGeom>
        </p:spPr>
      </p:pic>
      <p:sp>
        <p:nvSpPr>
          <p:cNvPr id="14" name="Rounded Rectangle 1">
            <a:extLst>
              <a:ext uri="{FF2B5EF4-FFF2-40B4-BE49-F238E27FC236}">
                <a16:creationId xmlns:a16="http://schemas.microsoft.com/office/drawing/2014/main" id="{F83CC030-8316-489F-9EC3-07CB225561E7}"/>
              </a:ext>
            </a:extLst>
          </p:cNvPr>
          <p:cNvSpPr/>
          <p:nvPr/>
        </p:nvSpPr>
        <p:spPr>
          <a:xfrm>
            <a:off x="251927" y="172012"/>
            <a:ext cx="1762539" cy="686132"/>
          </a:xfrm>
          <a:prstGeom prst="roundRect">
            <a:avLst/>
          </a:prstGeom>
          <a:ln>
            <a:solidFill>
              <a:schemeClr val="tx1"/>
            </a:solidFill>
          </a:ln>
        </p:spPr>
        <p:style>
          <a:lnRef idx="2">
            <a:schemeClr val="accent6"/>
          </a:lnRef>
          <a:fillRef idx="1">
            <a:schemeClr val="lt1"/>
          </a:fillRef>
          <a:effectRef idx="0">
            <a:schemeClr val="accent6"/>
          </a:effectRef>
          <a:fontRef idx="minor">
            <a:schemeClr val="dk1"/>
          </a:fontRef>
        </p:style>
        <p:txBody>
          <a:bodyPr rtlCol="1" anchor="ctr"/>
          <a:lstStyle/>
          <a:p>
            <a:pPr algn="ctr"/>
            <a:r>
              <a:rPr lang="en-US" sz="2400" b="1" dirty="0"/>
              <a:t>Lecture 3</a:t>
            </a:r>
            <a:endParaRPr lang="ar-SA" sz="2400" b="1" dirty="0"/>
          </a:p>
        </p:txBody>
      </p:sp>
    </p:spTree>
    <p:extLst>
      <p:ext uri="{BB962C8B-B14F-4D97-AF65-F5344CB8AC3E}">
        <p14:creationId xmlns:p14="http://schemas.microsoft.com/office/powerpoint/2010/main" val="3136592519"/>
      </p:ext>
    </p:extLst>
  </p:cSld>
  <p:clrMapOvr>
    <a:masterClrMapping/>
  </p:clrMapOvr>
  <mc:AlternateContent xmlns:mc="http://schemas.openxmlformats.org/markup-compatibility/2006" xmlns:p14="http://schemas.microsoft.com/office/powerpoint/2010/main">
    <mc:Choice Requires="p14">
      <p:transition spd="slow" p14:dur="2000" advTm="13577"/>
    </mc:Choice>
    <mc:Fallback xmlns="">
      <p:transition spd="slow" advTm="13577"/>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133854" y="1397680"/>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pic>
        <p:nvPicPr>
          <p:cNvPr id="5" name="Picture Placeholder 4"/>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a:fillRect/>
          </a:stretch>
        </p:blipFill>
        <p:spPr>
          <a:xfrm>
            <a:off x="6096000" y="1397680"/>
            <a:ext cx="4962146" cy="2495550"/>
          </a:xfrm>
        </p:spPr>
      </p:pic>
      <p:sp>
        <p:nvSpPr>
          <p:cNvPr id="6" name="Rectangle 5"/>
          <p:cNvSpPr/>
          <p:nvPr/>
        </p:nvSpPr>
        <p:spPr>
          <a:xfrm>
            <a:off x="747637" y="1099355"/>
            <a:ext cx="4865639" cy="4659289"/>
          </a:xfrm>
          <a:prstGeom prst="rect">
            <a:avLst/>
          </a:prstGeom>
        </p:spPr>
        <p:txBody>
          <a:bodyPr wrap="square">
            <a:spAutoFit/>
          </a:bodyPr>
          <a:lstStyle/>
          <a:p>
            <a:pPr algn="just" rtl="1">
              <a:lnSpc>
                <a:spcPct val="150000"/>
              </a:lnSpc>
            </a:pPr>
            <a:r>
              <a:rPr lang="ar-SY" sz="2000" dirty="0"/>
              <a:t>يُعد ترويج المبيعات أداة لتحفيز الشراء قصير المدى وزيادة التجريب عبر قسائم، عينات، ومسابقات. يعمل ترويج المبيعات كجسر بين الوعي الإعلاني وسلوك الشراء الفعلي، مع إمكانية قياس النتائج بسرعة. تكمل أدوات ترويج المبيعات الإعلانات ضمن خطة الاتصالات المتكاملة، مع مراعاة توقيت العروض لتقوية الفاعلية. يجب الحذر من الإفراط في الحوافز لتجنب إضعاف صورة العلامة أو تقليل الولاء. كما يشمل تحفيز الموزعين والقنوات التجارية لضمان توافر المنتجات ودعم ظهورها في نقاط البيع بشكل متناغم.</a:t>
            </a:r>
            <a:endParaRPr lang="en-US" sz="2000" dirty="0"/>
          </a:p>
        </p:txBody>
      </p:sp>
      <p:sp>
        <p:nvSpPr>
          <p:cNvPr id="17" name="TextBox 16"/>
          <p:cNvSpPr txBox="1"/>
          <p:nvPr/>
        </p:nvSpPr>
        <p:spPr>
          <a:xfrm>
            <a:off x="6905603" y="4342194"/>
            <a:ext cx="4392346" cy="492443"/>
          </a:xfrm>
          <a:prstGeom prst="rect">
            <a:avLst/>
          </a:prstGeom>
          <a:noFill/>
        </p:spPr>
        <p:txBody>
          <a:bodyPr wrap="square" rtlCol="0">
            <a:spAutoFit/>
          </a:bodyPr>
          <a:lstStyle/>
          <a:p>
            <a:pPr algn="ctr"/>
            <a:r>
              <a:rPr lang="ar-SY" sz="2600" b="1" dirty="0">
                <a:solidFill>
                  <a:srgbClr val="00B0F0"/>
                </a:solidFill>
                <a:latin typeface="Alexandria" charset="0"/>
                <a:cs typeface="Alexandria" charset="0"/>
              </a:rPr>
              <a:t>مقدمة تحليلية</a:t>
            </a:r>
            <a:endParaRPr lang="ar-SY" sz="2600" dirty="0">
              <a:solidFill>
                <a:srgbClr val="00B0F0"/>
              </a:solidFill>
              <a:latin typeface="Alexandria" charset="0"/>
              <a:cs typeface="Alexandria" charset="0"/>
            </a:endParaRPr>
          </a:p>
        </p:txBody>
      </p:sp>
      <p:sp>
        <p:nvSpPr>
          <p:cNvPr id="13" name="Rectangle 12">
            <a:extLst>
              <a:ext uri="{FF2B5EF4-FFF2-40B4-BE49-F238E27FC236}">
                <a16:creationId xmlns:a16="http://schemas.microsoft.com/office/drawing/2014/main" id="{0A42A053-B159-4774-8B00-177B4403EA6B}"/>
              </a:ext>
            </a:extLst>
          </p:cNvPr>
          <p:cNvSpPr/>
          <p:nvPr/>
        </p:nvSpPr>
        <p:spPr>
          <a:xfrm>
            <a:off x="5827455" y="3515467"/>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14" name="TextBox 13">
            <a:extLst>
              <a:ext uri="{FF2B5EF4-FFF2-40B4-BE49-F238E27FC236}">
                <a16:creationId xmlns:a16="http://schemas.microsoft.com/office/drawing/2014/main" id="{CB292B76-7816-4ED3-A87A-13B73B4252DE}"/>
              </a:ext>
            </a:extLst>
          </p:cNvPr>
          <p:cNvSpPr txBox="1"/>
          <p:nvPr/>
        </p:nvSpPr>
        <p:spPr>
          <a:xfrm>
            <a:off x="5895220" y="3635439"/>
            <a:ext cx="942618"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a:t>
            </a:r>
            <a:r>
              <a:rPr lang="ar-SY" sz="4000" b="1" dirty="0">
                <a:solidFill>
                  <a:schemeClr val="bg1"/>
                </a:solidFill>
                <a:latin typeface="Alexandria" charset="0"/>
                <a:cs typeface="Alexandria" charset="0"/>
              </a:rPr>
              <a:t>4</a:t>
            </a:r>
            <a:endParaRPr lang="en-US" sz="4000" b="1" dirty="0">
              <a:solidFill>
                <a:schemeClr val="bg1"/>
              </a:solidFill>
              <a:latin typeface="Alexandria" charset="0"/>
              <a:cs typeface="Alexandria" charset="0"/>
            </a:endParaRPr>
          </a:p>
        </p:txBody>
      </p:sp>
      <p:sp>
        <p:nvSpPr>
          <p:cNvPr id="11" name="Rectangle 10">
            <a:extLst>
              <a:ext uri="{FF2B5EF4-FFF2-40B4-BE49-F238E27FC236}">
                <a16:creationId xmlns:a16="http://schemas.microsoft.com/office/drawing/2014/main" id="{7DF9D2EF-013D-431A-BC36-42097F58E91D}"/>
              </a:ext>
            </a:extLst>
          </p:cNvPr>
          <p:cNvSpPr/>
          <p:nvPr/>
        </p:nvSpPr>
        <p:spPr>
          <a:xfrm>
            <a:off x="251927" y="546619"/>
            <a:ext cx="9818099"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2" name="Graphic 21">
            <a:extLst>
              <a:ext uri="{FF2B5EF4-FFF2-40B4-BE49-F238E27FC236}">
                <a16:creationId xmlns:a16="http://schemas.microsoft.com/office/drawing/2014/main" id="{221DEB2D-3E3A-4A8B-B499-CC8B693D95C1}"/>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959357" y="8448"/>
            <a:ext cx="2305141" cy="1076343"/>
          </a:xfrm>
          <a:prstGeom prst="rect">
            <a:avLst/>
          </a:prstGeom>
        </p:spPr>
      </p:pic>
      <p:sp>
        <p:nvSpPr>
          <p:cNvPr id="15" name="Rounded Rectangle 1">
            <a:extLst>
              <a:ext uri="{FF2B5EF4-FFF2-40B4-BE49-F238E27FC236}">
                <a16:creationId xmlns:a16="http://schemas.microsoft.com/office/drawing/2014/main" id="{D169E97C-A8BF-44CA-8C39-613885C7B55F}"/>
              </a:ext>
            </a:extLst>
          </p:cNvPr>
          <p:cNvSpPr/>
          <p:nvPr/>
        </p:nvSpPr>
        <p:spPr>
          <a:xfrm>
            <a:off x="251927" y="172012"/>
            <a:ext cx="1762539" cy="686132"/>
          </a:xfrm>
          <a:prstGeom prst="roundRect">
            <a:avLst/>
          </a:prstGeom>
          <a:ln>
            <a:solidFill>
              <a:schemeClr val="tx1"/>
            </a:solidFill>
          </a:ln>
        </p:spPr>
        <p:style>
          <a:lnRef idx="2">
            <a:schemeClr val="accent6"/>
          </a:lnRef>
          <a:fillRef idx="1">
            <a:schemeClr val="lt1"/>
          </a:fillRef>
          <a:effectRef idx="0">
            <a:schemeClr val="accent6"/>
          </a:effectRef>
          <a:fontRef idx="minor">
            <a:schemeClr val="dk1"/>
          </a:fontRef>
        </p:style>
        <p:txBody>
          <a:bodyPr rtlCol="1" anchor="ctr"/>
          <a:lstStyle/>
          <a:p>
            <a:pPr algn="ctr"/>
            <a:r>
              <a:rPr lang="en-US" sz="2400" b="1" dirty="0"/>
              <a:t>Lecture 3</a:t>
            </a:r>
            <a:endParaRPr lang="ar-SA" sz="2400" b="1" dirty="0"/>
          </a:p>
        </p:txBody>
      </p:sp>
    </p:spTree>
    <p:extLst>
      <p:ext uri="{BB962C8B-B14F-4D97-AF65-F5344CB8AC3E}">
        <p14:creationId xmlns:p14="http://schemas.microsoft.com/office/powerpoint/2010/main" val="178005244"/>
      </p:ext>
    </p:extLst>
  </p:cSld>
  <p:clrMapOvr>
    <a:masterClrMapping/>
  </p:clrMapOvr>
  <p:transition spd="slow" advTm="50699">
    <p:comb/>
  </p:transition>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89640" y="1715849"/>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1670301" y="931456"/>
            <a:ext cx="6753432" cy="492443"/>
          </a:xfrm>
          <a:prstGeom prst="rect">
            <a:avLst/>
          </a:prstGeom>
          <a:noFill/>
        </p:spPr>
        <p:txBody>
          <a:bodyPr wrap="square" rtlCol="0">
            <a:spAutoFit/>
          </a:bodyPr>
          <a:lstStyle/>
          <a:p>
            <a:pPr algn="ctr" rtl="1"/>
            <a:r>
              <a:rPr lang="ar-SY" sz="2600" b="1" dirty="0">
                <a:solidFill>
                  <a:srgbClr val="00B0F0"/>
                </a:solidFill>
                <a:latin typeface="Tahoma" panose="020B0604030504040204" pitchFamily="34" charset="0"/>
                <a:ea typeface="Tahoma" panose="020B0604030504040204" pitchFamily="34" charset="0"/>
                <a:cs typeface="Tahoma" panose="020B0604030504040204" pitchFamily="34" charset="0"/>
              </a:rPr>
              <a:t>ترويج المبيعات كأداة تحفيز قصير المدى</a:t>
            </a:r>
          </a:p>
        </p:txBody>
      </p:sp>
      <p:sp>
        <p:nvSpPr>
          <p:cNvPr id="48" name="TextBox 47"/>
          <p:cNvSpPr txBox="1"/>
          <p:nvPr/>
        </p:nvSpPr>
        <p:spPr>
          <a:xfrm>
            <a:off x="825500" y="1715849"/>
            <a:ext cx="10541000" cy="4922951"/>
          </a:xfrm>
          <a:prstGeom prst="rect">
            <a:avLst/>
          </a:prstGeom>
          <a:noFill/>
        </p:spPr>
        <p:txBody>
          <a:bodyPr wrap="square" rtlCol="0">
            <a:spAutoFit/>
          </a:bodyPr>
          <a:lstStyle/>
          <a:p>
            <a:pPr algn="just" rtl="1">
              <a:lnSpc>
                <a:spcPct val="200000"/>
              </a:lnSpc>
            </a:pPr>
            <a:r>
              <a:rPr lang="ar-SA" sz="2000" dirty="0">
                <a:effectLst/>
                <a:ea typeface="Times New Roman" panose="02020603050405020304" pitchFamily="18" charset="0"/>
                <a:cs typeface="Times New Roman" panose="02020603050405020304" pitchFamily="18" charset="0"/>
              </a:rPr>
              <a:t>ترويج المبيعات عبارة عن أدوات قصيرة الأمد تُستخدم لزيادة المبيعات الفورية أو تشجيع التجريب. يهدف إلى تحفيز العميل على اتخاذ إجراء سريع عبر قسائم، عينات، مسابقات، أو عروض مؤقتة. </a:t>
            </a:r>
            <a:endParaRPr lang="ar-SY" sz="2000" dirty="0">
              <a:effectLst/>
              <a:ea typeface="Times New Roman" panose="02020603050405020304" pitchFamily="18" charset="0"/>
              <a:cs typeface="Times New Roman" panose="02020603050405020304" pitchFamily="18" charset="0"/>
            </a:endParaRPr>
          </a:p>
          <a:p>
            <a:pPr algn="just" rtl="1">
              <a:lnSpc>
                <a:spcPct val="200000"/>
              </a:lnSpc>
            </a:pPr>
            <a:r>
              <a:rPr lang="ar-SA" sz="2000" dirty="0">
                <a:effectLst/>
                <a:ea typeface="Times New Roman" panose="02020603050405020304" pitchFamily="18" charset="0"/>
                <a:cs typeface="Times New Roman" panose="02020603050405020304" pitchFamily="18" charset="0"/>
              </a:rPr>
              <a:t>يمكن قياس أثر ترويج المبيعات بسرعة عبر معدلات الاستجابة ومتابعة الكوبونات والأكواد.</a:t>
            </a:r>
            <a:endParaRPr lang="ar-SY" sz="2000" dirty="0">
              <a:effectLst/>
              <a:ea typeface="Times New Roman" panose="02020603050405020304" pitchFamily="18" charset="0"/>
              <a:cs typeface="Times New Roman" panose="02020603050405020304" pitchFamily="18" charset="0"/>
            </a:endParaRPr>
          </a:p>
          <a:p>
            <a:pPr algn="just" rtl="1">
              <a:lnSpc>
                <a:spcPct val="200000"/>
              </a:lnSpc>
            </a:pPr>
            <a:r>
              <a:rPr lang="ar-SA" sz="2000" b="1" u="sng" dirty="0" err="1">
                <a:effectLst/>
                <a:latin typeface="Times New Roman" panose="02020603050405020304" pitchFamily="18" charset="0"/>
                <a:ea typeface="Times New Roman" panose="02020603050405020304" pitchFamily="18" charset="0"/>
              </a:rPr>
              <a:t>مثا</a:t>
            </a:r>
            <a:r>
              <a:rPr lang="ar-SY" sz="2000" b="1" u="sng" dirty="0">
                <a:effectLst/>
                <a:latin typeface="Times New Roman" panose="02020603050405020304" pitchFamily="18" charset="0"/>
                <a:ea typeface="Times New Roman" panose="02020603050405020304" pitchFamily="18" charset="0"/>
              </a:rPr>
              <a:t>ل</a:t>
            </a:r>
            <a:r>
              <a:rPr lang="ar-SY" sz="2000" dirty="0">
                <a:effectLst/>
                <a:latin typeface="Times New Roman" panose="02020603050405020304" pitchFamily="18" charset="0"/>
                <a:ea typeface="Times New Roman" panose="02020603050405020304" pitchFamily="18" charset="0"/>
              </a:rPr>
              <a:t>: شركة (</a:t>
            </a:r>
            <a:r>
              <a:rPr lang="en-US" sz="2000" dirty="0">
                <a:effectLst/>
                <a:latin typeface="Times New Roman" panose="02020603050405020304" pitchFamily="18" charset="0"/>
                <a:ea typeface="Times New Roman" panose="02020603050405020304" pitchFamily="18" charset="0"/>
              </a:rPr>
              <a:t>Nestlé</a:t>
            </a:r>
            <a:r>
              <a:rPr lang="ar-SY" sz="2000" dirty="0">
                <a:effectLst/>
                <a:latin typeface="Times New Roman" panose="02020603050405020304" pitchFamily="18" charset="0"/>
                <a:ea typeface="Times New Roman" panose="02020603050405020304" pitchFamily="18" charset="0"/>
              </a:rPr>
              <a:t>) توزع عينات مجانية وقسائم خصم على منتجات جديدة في المتاجر </a:t>
            </a:r>
          </a:p>
          <a:p>
            <a:pPr algn="just" rtl="1">
              <a:lnSpc>
                <a:spcPct val="200000"/>
              </a:lnSpc>
            </a:pPr>
            <a:r>
              <a:rPr lang="ar-SY" sz="2000" dirty="0">
                <a:effectLst/>
                <a:latin typeface="Times New Roman" panose="02020603050405020304" pitchFamily="18" charset="0"/>
                <a:ea typeface="Times New Roman" panose="02020603050405020304" pitchFamily="18" charset="0"/>
              </a:rPr>
              <a:t>لتشجيع المستهلكين على التجربة وزيادة المبيعات الفورية.</a:t>
            </a:r>
            <a:endParaRPr lang="en-US" sz="2000" dirty="0">
              <a:effectLst/>
              <a:latin typeface="Times New Roman" panose="02020603050405020304" pitchFamily="18" charset="0"/>
              <a:ea typeface="Times New Roman" panose="02020603050405020304" pitchFamily="18" charset="0"/>
            </a:endParaRPr>
          </a:p>
          <a:p>
            <a:pPr algn="just" rtl="1">
              <a:lnSpc>
                <a:spcPct val="200000"/>
              </a:lnSpc>
            </a:pPr>
            <a:r>
              <a:rPr lang="ar-SY" sz="2000" b="1" dirty="0">
                <a:latin typeface="Times New Roman" panose="02020603050405020304" pitchFamily="18" charset="0"/>
              </a:rPr>
              <a:t>للاطلاع على كيفية توزيع شركة (</a:t>
            </a:r>
            <a:r>
              <a:rPr lang="en-US" sz="2000" b="1" dirty="0">
                <a:effectLst/>
                <a:latin typeface="Times New Roman" panose="02020603050405020304" pitchFamily="18" charset="0"/>
                <a:ea typeface="Times New Roman" panose="02020603050405020304" pitchFamily="18" charset="0"/>
              </a:rPr>
              <a:t>Nestlé</a:t>
            </a:r>
            <a:r>
              <a:rPr lang="ar-SY" sz="2000" b="1" dirty="0">
                <a:latin typeface="Times New Roman" panose="02020603050405020304" pitchFamily="18" charset="0"/>
              </a:rPr>
              <a:t>) للعينات المجانية يمكن زيارة الرابط: </a:t>
            </a:r>
          </a:p>
          <a:p>
            <a:pPr algn="just" rtl="1">
              <a:lnSpc>
                <a:spcPct val="200000"/>
              </a:lnSpc>
            </a:pPr>
            <a:r>
              <a:rPr lang="en-US" sz="2000" dirty="0">
                <a:latin typeface="Times New Roman" panose="02020603050405020304" pitchFamily="18" charset="0"/>
                <a:hlinkClick r:id="rId3"/>
              </a:rPr>
              <a:t>https://www.nestleprofessional.us/promotions/minors-pho-concentrate-free-sample</a:t>
            </a:r>
            <a:endParaRPr lang="ar-SY" sz="2000" dirty="0">
              <a:latin typeface="Times New Roman" panose="02020603050405020304" pitchFamily="18" charset="0"/>
            </a:endParaRPr>
          </a:p>
          <a:p>
            <a:pPr algn="just" rtl="1">
              <a:lnSpc>
                <a:spcPct val="200000"/>
              </a:lnSpc>
            </a:pPr>
            <a:endParaRPr lang="en-US" sz="2000" dirty="0">
              <a:latin typeface="Times New Roman" panose="02020603050405020304" pitchFamily="18" charset="0"/>
            </a:endParaRPr>
          </a:p>
        </p:txBody>
      </p:sp>
      <p:pic>
        <p:nvPicPr>
          <p:cNvPr id="7"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2" name="Rectangle 11">
            <a:extLst>
              <a:ext uri="{FF2B5EF4-FFF2-40B4-BE49-F238E27FC236}">
                <a16:creationId xmlns:a16="http://schemas.microsoft.com/office/drawing/2014/main" id="{D1D1FB8A-91D6-4333-A384-0396802B4880}"/>
              </a:ext>
            </a:extLst>
          </p:cNvPr>
          <p:cNvSpPr/>
          <p:nvPr/>
        </p:nvSpPr>
        <p:spPr>
          <a:xfrm>
            <a:off x="8423733" y="639506"/>
            <a:ext cx="1255117" cy="107634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Y" sz="2800" b="1" dirty="0">
                <a:solidFill>
                  <a:schemeClr val="bg1"/>
                </a:solidFill>
                <a:latin typeface="Tahoma" panose="020B0604030504040204" pitchFamily="34" charset="0"/>
                <a:ea typeface="Tahoma" panose="020B0604030504040204" pitchFamily="34" charset="0"/>
                <a:cs typeface="Tahoma" panose="020B0604030504040204" pitchFamily="34" charset="0"/>
              </a:rPr>
              <a:t>أولاً</a:t>
            </a:r>
            <a:endParaRPr lang="en-US" sz="2800" b="1" dirty="0">
              <a:solidFill>
                <a:schemeClr val="bg1"/>
              </a:solidFill>
              <a:latin typeface="Tahoma" panose="020B0604030504040204" pitchFamily="34" charset="0"/>
              <a:ea typeface="Tahoma" panose="020B0604030504040204" pitchFamily="34" charset="0"/>
              <a:cs typeface="Tahoma" panose="020B0604030504040204" pitchFamily="34" charset="0"/>
            </a:endParaRPr>
          </a:p>
        </p:txBody>
      </p:sp>
      <p:sp>
        <p:nvSpPr>
          <p:cNvPr id="9" name="Rounded Rectangle 1">
            <a:extLst>
              <a:ext uri="{FF2B5EF4-FFF2-40B4-BE49-F238E27FC236}">
                <a16:creationId xmlns:a16="http://schemas.microsoft.com/office/drawing/2014/main" id="{1FC02945-E360-41BE-8164-DC9F7F253135}"/>
              </a:ext>
            </a:extLst>
          </p:cNvPr>
          <p:cNvSpPr/>
          <p:nvPr/>
        </p:nvSpPr>
        <p:spPr>
          <a:xfrm>
            <a:off x="251927" y="172012"/>
            <a:ext cx="1762539" cy="686132"/>
          </a:xfrm>
          <a:prstGeom prst="roundRect">
            <a:avLst/>
          </a:prstGeom>
          <a:ln>
            <a:solidFill>
              <a:schemeClr val="tx1"/>
            </a:solidFill>
          </a:ln>
        </p:spPr>
        <p:style>
          <a:lnRef idx="2">
            <a:schemeClr val="accent6"/>
          </a:lnRef>
          <a:fillRef idx="1">
            <a:schemeClr val="lt1"/>
          </a:fillRef>
          <a:effectRef idx="0">
            <a:schemeClr val="accent6"/>
          </a:effectRef>
          <a:fontRef idx="minor">
            <a:schemeClr val="dk1"/>
          </a:fontRef>
        </p:style>
        <p:txBody>
          <a:bodyPr rtlCol="1" anchor="ctr"/>
          <a:lstStyle/>
          <a:p>
            <a:pPr algn="ctr"/>
            <a:r>
              <a:rPr lang="en-US" sz="2400" b="1" dirty="0"/>
              <a:t>Lecture 3</a:t>
            </a:r>
            <a:endParaRPr lang="ar-SA" sz="2400" b="1" dirty="0"/>
          </a:p>
        </p:txBody>
      </p:sp>
      <p:pic>
        <p:nvPicPr>
          <p:cNvPr id="15362" name="Picture 2" descr="Food Nestle Baby Freebies Nestle Baby ...">
            <a:extLst>
              <a:ext uri="{FF2B5EF4-FFF2-40B4-BE49-F238E27FC236}">
                <a16:creationId xmlns:a16="http://schemas.microsoft.com/office/drawing/2014/main" id="{E4E3C2D7-2445-4801-9FE1-895BDE0EDC6E}"/>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042890" y="2966934"/>
            <a:ext cx="2624042" cy="2186702"/>
          </a:xfrm>
          <a:prstGeom prst="rect">
            <a:avLst/>
          </a:prstGeom>
          <a:noFill/>
          <a:extLst>
            <a:ext uri="{909E8E84-426E-40DD-AFC4-6F175D3DCCD1}">
              <a14:hiddenFill xmlns:a14="http://schemas.microsoft.com/office/drawing/2010/main">
                <a:solidFill>
                  <a:srgbClr val="FFFFFF"/>
                </a:solidFill>
              </a14:hiddenFill>
            </a:ext>
          </a:extLst>
        </p:spPr>
      </p:pic>
    </p:spTree>
    <p:custDataLst>
      <p:tags r:id="rId1"/>
    </p:custDataLst>
    <p:extLst>
      <p:ext uri="{BB962C8B-B14F-4D97-AF65-F5344CB8AC3E}">
        <p14:creationId xmlns:p14="http://schemas.microsoft.com/office/powerpoint/2010/main" val="2844850833"/>
      </p:ext>
    </p:extLst>
  </p:cSld>
  <p:clrMapOvr>
    <a:masterClrMapping/>
  </p:clrMapOvr>
  <mc:AlternateContent xmlns:mc="http://schemas.openxmlformats.org/markup-compatibility/2006" xmlns:p14="http://schemas.microsoft.com/office/powerpoint/2010/main">
    <mc:Choice Requires="p14">
      <p:transition p14:dur="10" advTm="158340"/>
    </mc:Choice>
    <mc:Fallback xmlns="">
      <p:transition advTm="158340"/>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89640" y="1715849"/>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203739" y="925027"/>
            <a:ext cx="6753432" cy="492443"/>
          </a:xfrm>
          <a:prstGeom prst="rect">
            <a:avLst/>
          </a:prstGeom>
          <a:noFill/>
        </p:spPr>
        <p:txBody>
          <a:bodyPr wrap="square" rtlCol="0">
            <a:spAutoFit/>
          </a:bodyPr>
          <a:lstStyle/>
          <a:p>
            <a:pPr algn="ctr" rtl="1"/>
            <a:r>
              <a:rPr lang="ar-SY" sz="2600" b="1" dirty="0">
                <a:solidFill>
                  <a:srgbClr val="00B0F0"/>
                </a:solidFill>
                <a:latin typeface="Tahoma" panose="020B0604030504040204" pitchFamily="34" charset="0"/>
                <a:ea typeface="Tahoma" panose="020B0604030504040204" pitchFamily="34" charset="0"/>
                <a:cs typeface="Tahoma" panose="020B0604030504040204" pitchFamily="34" charset="0"/>
              </a:rPr>
              <a:t>أدوات تنشيط المبيعات الشائعة</a:t>
            </a:r>
          </a:p>
        </p:txBody>
      </p:sp>
      <p:sp>
        <p:nvSpPr>
          <p:cNvPr id="48" name="TextBox 47"/>
          <p:cNvSpPr txBox="1"/>
          <p:nvPr/>
        </p:nvSpPr>
        <p:spPr>
          <a:xfrm>
            <a:off x="825500" y="1702990"/>
            <a:ext cx="10541000" cy="4305730"/>
          </a:xfrm>
          <a:prstGeom prst="rect">
            <a:avLst/>
          </a:prstGeom>
          <a:noFill/>
        </p:spPr>
        <p:txBody>
          <a:bodyPr wrap="square" rtlCol="0">
            <a:spAutoFit/>
          </a:bodyPr>
          <a:lstStyle/>
          <a:p>
            <a:pPr algn="just" rtl="1">
              <a:lnSpc>
                <a:spcPct val="250000"/>
              </a:lnSpc>
            </a:pPr>
            <a:r>
              <a:rPr lang="ar-SY" sz="2000" dirty="0"/>
              <a:t>تشمل أدوات ترويج المبيعات الشائعة القسائم، العينات، عروض السعر، الحزم الإضافية، وبرامج الولاء، بالإضافة إلى المسابقات والهدايا وعروض الاسترداد النقدي وعروض نقاط البيع. يُختار نوع الأداة حسب الهدف ومكان قرار الشراء. تُستخدم بعض الأدوات لجمع بيانات العملاء للتسويق المستقبلي. يجب أن يعكس التنفيذ البصري والمحتوى صورة العلامة لتجنب أي تضارب مع الإعلانات. لكل أداة تكلفة ومخاطر، لذا يجب تطبيقها ضمن استراتيجية واضحة حسب مرحلة المنتج.</a:t>
            </a:r>
          </a:p>
          <a:p>
            <a:pPr algn="just" rtl="1">
              <a:lnSpc>
                <a:spcPct val="200000"/>
              </a:lnSpc>
            </a:pPr>
            <a:r>
              <a:rPr lang="ar-SY" sz="2000" b="1" u="sng" dirty="0"/>
              <a:t>مثال</a:t>
            </a:r>
            <a:r>
              <a:rPr lang="ar-SY" sz="2000" u="sng" dirty="0"/>
              <a:t>:</a:t>
            </a:r>
            <a:r>
              <a:rPr lang="ar-SY" sz="2000" dirty="0"/>
              <a:t> شركة (</a:t>
            </a:r>
            <a:r>
              <a:rPr lang="en-US" sz="2000" dirty="0"/>
              <a:t>Oreo</a:t>
            </a:r>
            <a:r>
              <a:rPr lang="ar-SY" sz="2000" dirty="0"/>
              <a:t>)</a:t>
            </a:r>
            <a:r>
              <a:rPr lang="en-US" sz="2000" dirty="0"/>
              <a:t>، </a:t>
            </a:r>
            <a:r>
              <a:rPr lang="ar-SY" sz="2000" dirty="0"/>
              <a:t>الرائدة في إنتاج البسكويت والحلويات، توزع عينات مجانية وقسائم خصم داخل </a:t>
            </a:r>
          </a:p>
          <a:p>
            <a:pPr algn="just" rtl="1">
              <a:lnSpc>
                <a:spcPct val="200000"/>
              </a:lnSpc>
            </a:pPr>
            <a:r>
              <a:rPr lang="ar-SY" sz="2000" dirty="0"/>
              <a:t>المتاجر وتطلق مسابقات عبر الإنترنت لجذب المستهلكين مع الحفاظ على صورة العلامة.</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2" name="Rectangle 11">
            <a:extLst>
              <a:ext uri="{FF2B5EF4-FFF2-40B4-BE49-F238E27FC236}">
                <a16:creationId xmlns:a16="http://schemas.microsoft.com/office/drawing/2014/main" id="{D1D1FB8A-91D6-4333-A384-0396802B4880}"/>
              </a:ext>
            </a:extLst>
          </p:cNvPr>
          <p:cNvSpPr/>
          <p:nvPr/>
        </p:nvSpPr>
        <p:spPr>
          <a:xfrm>
            <a:off x="8423733" y="639506"/>
            <a:ext cx="1255117" cy="107634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Y" sz="2800" b="1" dirty="0">
                <a:solidFill>
                  <a:schemeClr val="bg1"/>
                </a:solidFill>
                <a:latin typeface="Tahoma" panose="020B0604030504040204" pitchFamily="34" charset="0"/>
                <a:ea typeface="Tahoma" panose="020B0604030504040204" pitchFamily="34" charset="0"/>
                <a:cs typeface="Tahoma" panose="020B0604030504040204" pitchFamily="34" charset="0"/>
              </a:rPr>
              <a:t>ثانياً</a:t>
            </a:r>
            <a:endParaRPr lang="en-US" sz="2800" b="1" dirty="0">
              <a:solidFill>
                <a:schemeClr val="bg1"/>
              </a:solidFill>
              <a:latin typeface="Tahoma" panose="020B0604030504040204" pitchFamily="34" charset="0"/>
              <a:ea typeface="Tahoma" panose="020B0604030504040204" pitchFamily="34" charset="0"/>
              <a:cs typeface="Tahoma" panose="020B0604030504040204" pitchFamily="34" charset="0"/>
            </a:endParaRPr>
          </a:p>
        </p:txBody>
      </p:sp>
      <p:sp>
        <p:nvSpPr>
          <p:cNvPr id="9" name="Rounded Rectangle 1">
            <a:extLst>
              <a:ext uri="{FF2B5EF4-FFF2-40B4-BE49-F238E27FC236}">
                <a16:creationId xmlns:a16="http://schemas.microsoft.com/office/drawing/2014/main" id="{2B81A5D6-6290-4607-811C-7F442B800B17}"/>
              </a:ext>
            </a:extLst>
          </p:cNvPr>
          <p:cNvSpPr/>
          <p:nvPr/>
        </p:nvSpPr>
        <p:spPr>
          <a:xfrm>
            <a:off x="251927" y="172012"/>
            <a:ext cx="1762539" cy="686132"/>
          </a:xfrm>
          <a:prstGeom prst="roundRect">
            <a:avLst/>
          </a:prstGeom>
          <a:ln>
            <a:solidFill>
              <a:schemeClr val="tx1"/>
            </a:solidFill>
          </a:ln>
        </p:spPr>
        <p:style>
          <a:lnRef idx="2">
            <a:schemeClr val="accent6"/>
          </a:lnRef>
          <a:fillRef idx="1">
            <a:schemeClr val="lt1"/>
          </a:fillRef>
          <a:effectRef idx="0">
            <a:schemeClr val="accent6"/>
          </a:effectRef>
          <a:fontRef idx="minor">
            <a:schemeClr val="dk1"/>
          </a:fontRef>
        </p:style>
        <p:txBody>
          <a:bodyPr rtlCol="1" anchor="ctr"/>
          <a:lstStyle/>
          <a:p>
            <a:pPr algn="ctr"/>
            <a:r>
              <a:rPr lang="en-US" sz="2400" b="1" dirty="0"/>
              <a:t>Lecture 3</a:t>
            </a:r>
            <a:endParaRPr lang="ar-SA" sz="2400" b="1" dirty="0"/>
          </a:p>
        </p:txBody>
      </p:sp>
      <p:pic>
        <p:nvPicPr>
          <p:cNvPr id="16386" name="Picture 2" descr="OREO | OREO">
            <a:extLst>
              <a:ext uri="{FF2B5EF4-FFF2-40B4-BE49-F238E27FC236}">
                <a16:creationId xmlns:a16="http://schemas.microsoft.com/office/drawing/2014/main" id="{B091802F-6181-46C1-89DE-CFB28807F8EB}"/>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52315" y="4086809"/>
            <a:ext cx="2633029" cy="1801044"/>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Tree>
    <p:custDataLst>
      <p:tags r:id="rId1"/>
    </p:custDataLst>
    <p:extLst>
      <p:ext uri="{BB962C8B-B14F-4D97-AF65-F5344CB8AC3E}">
        <p14:creationId xmlns:p14="http://schemas.microsoft.com/office/powerpoint/2010/main" val="1016282007"/>
      </p:ext>
    </p:extLst>
  </p:cSld>
  <p:clrMapOvr>
    <a:masterClrMapping/>
  </p:clrMapOvr>
  <mc:AlternateContent xmlns:mc="http://schemas.openxmlformats.org/markup-compatibility/2006" xmlns:p14="http://schemas.microsoft.com/office/powerpoint/2010/main">
    <mc:Choice Requires="p14">
      <p:transition p14:dur="10" advTm="169727"/>
    </mc:Choice>
    <mc:Fallback xmlns="">
      <p:transition advTm="169727"/>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89640" y="1715849"/>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1649665" y="961351"/>
            <a:ext cx="6918842" cy="492443"/>
          </a:xfrm>
          <a:prstGeom prst="rect">
            <a:avLst/>
          </a:prstGeom>
          <a:noFill/>
        </p:spPr>
        <p:txBody>
          <a:bodyPr wrap="square" rtlCol="0">
            <a:spAutoFit/>
          </a:bodyPr>
          <a:lstStyle/>
          <a:p>
            <a:pPr algn="ctr" rtl="1"/>
            <a:r>
              <a:rPr lang="ar-SY" sz="2600" b="1" dirty="0">
                <a:solidFill>
                  <a:srgbClr val="00B0F0"/>
                </a:solidFill>
                <a:latin typeface="Tahoma" panose="020B0604030504040204" pitchFamily="34" charset="0"/>
                <a:ea typeface="Tahoma" panose="020B0604030504040204" pitchFamily="34" charset="0"/>
                <a:cs typeface="Tahoma" panose="020B0604030504040204" pitchFamily="34" charset="0"/>
              </a:rPr>
              <a:t>دمج الترويج في خطة الاتصالات المتكاملة</a:t>
            </a:r>
          </a:p>
        </p:txBody>
      </p:sp>
      <p:sp>
        <p:nvSpPr>
          <p:cNvPr id="48" name="TextBox 47"/>
          <p:cNvSpPr txBox="1"/>
          <p:nvPr/>
        </p:nvSpPr>
        <p:spPr>
          <a:xfrm>
            <a:off x="825500" y="1747516"/>
            <a:ext cx="10541000" cy="4307077"/>
          </a:xfrm>
          <a:prstGeom prst="rect">
            <a:avLst/>
          </a:prstGeom>
          <a:noFill/>
        </p:spPr>
        <p:txBody>
          <a:bodyPr wrap="square" rtlCol="0">
            <a:spAutoFit/>
          </a:bodyPr>
          <a:lstStyle/>
          <a:p>
            <a:pPr algn="just" rtl="1">
              <a:lnSpc>
                <a:spcPct val="200000"/>
              </a:lnSpc>
            </a:pPr>
            <a:r>
              <a:rPr lang="ar-SY" sz="2000" dirty="0"/>
              <a:t>يجب أن يعكس ترويج المبيعات الرسالة الإعلانية ويكملها دون تعارض بصري أو سياقي. يساهم الترويج الجيد في دعم إطلاق المنتجات الجديدة أو إعادة إحياء المنتجات الناضجة عبر مكافآت وتجارب. ويؤثر توقيت الترويج على فعالية الإعلان، فالتزامن مع التذكير يزيد الاستجابة. ويساعد قياس النتائج في ضبط المزيج الإعلامي وتخصيص الميزانية بذكاء. من خلال التكامل، يعزز الترويج الأداء قصير الأجل، فهو يعطي نتائج على المدى القصير.</a:t>
            </a:r>
          </a:p>
          <a:p>
            <a:pPr algn="just" rtl="1">
              <a:lnSpc>
                <a:spcPct val="200000"/>
              </a:lnSpc>
            </a:pPr>
            <a:r>
              <a:rPr lang="ar-SY" sz="2000" b="1" u="sng" dirty="0"/>
              <a:t>مثال</a:t>
            </a:r>
            <a:r>
              <a:rPr lang="ar-SY" sz="2000" dirty="0"/>
              <a:t>: شركة (</a:t>
            </a:r>
            <a:r>
              <a:rPr lang="en-US" sz="2000" dirty="0"/>
              <a:t>Pepsi</a:t>
            </a:r>
            <a:r>
              <a:rPr lang="ar-SY" sz="2000" dirty="0"/>
              <a:t>)</a:t>
            </a:r>
            <a:r>
              <a:rPr lang="en-US" sz="2000" dirty="0"/>
              <a:t>، </a:t>
            </a:r>
            <a:r>
              <a:rPr lang="ar-SY" sz="2000" dirty="0"/>
              <a:t>الرائدة في المشروبات الغازية، تطلق حملة ترويجية متزامنة مع </a:t>
            </a:r>
          </a:p>
          <a:p>
            <a:pPr algn="just" rtl="1">
              <a:lnSpc>
                <a:spcPct val="200000"/>
              </a:lnSpc>
            </a:pPr>
            <a:r>
              <a:rPr lang="ar-SY" sz="2000" dirty="0"/>
              <a:t>إعلان تلفزيوني لإطلاق نكهة جديدة، مع تقديم عينات مجانية وكوبونات خصم لتعزيز </a:t>
            </a:r>
          </a:p>
          <a:p>
            <a:pPr algn="just" rtl="1">
              <a:lnSpc>
                <a:spcPct val="200000"/>
              </a:lnSpc>
            </a:pPr>
            <a:r>
              <a:rPr lang="ar-SY" sz="2000" dirty="0"/>
              <a:t>الاستجابة الفورية وزيادة المبيعات.</a:t>
            </a:r>
            <a:endParaRPr lang="en-US" sz="2000" dirty="0">
              <a:latin typeface="Times New Roman" panose="02020603050405020304" pitchFamily="18" charset="0"/>
            </a:endParaRP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2" name="Rectangle 11">
            <a:extLst>
              <a:ext uri="{FF2B5EF4-FFF2-40B4-BE49-F238E27FC236}">
                <a16:creationId xmlns:a16="http://schemas.microsoft.com/office/drawing/2014/main" id="{D1D1FB8A-91D6-4333-A384-0396802B4880}"/>
              </a:ext>
            </a:extLst>
          </p:cNvPr>
          <p:cNvSpPr/>
          <p:nvPr/>
        </p:nvSpPr>
        <p:spPr>
          <a:xfrm>
            <a:off x="8423733" y="639506"/>
            <a:ext cx="1255117" cy="107634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Y" sz="2800" b="1" dirty="0">
                <a:solidFill>
                  <a:schemeClr val="bg1"/>
                </a:solidFill>
                <a:latin typeface="Tahoma" panose="020B0604030504040204" pitchFamily="34" charset="0"/>
                <a:ea typeface="Tahoma" panose="020B0604030504040204" pitchFamily="34" charset="0"/>
                <a:cs typeface="Tahoma" panose="020B0604030504040204" pitchFamily="34" charset="0"/>
              </a:rPr>
              <a:t>ثالثاً</a:t>
            </a:r>
            <a:endParaRPr lang="en-US" sz="2800" b="1" dirty="0">
              <a:solidFill>
                <a:schemeClr val="bg1"/>
              </a:solidFill>
              <a:latin typeface="Tahoma" panose="020B0604030504040204" pitchFamily="34" charset="0"/>
              <a:ea typeface="Tahoma" panose="020B0604030504040204" pitchFamily="34" charset="0"/>
              <a:cs typeface="Tahoma" panose="020B0604030504040204" pitchFamily="34" charset="0"/>
            </a:endParaRPr>
          </a:p>
        </p:txBody>
      </p:sp>
      <p:sp>
        <p:nvSpPr>
          <p:cNvPr id="9" name="Rounded Rectangle 1">
            <a:extLst>
              <a:ext uri="{FF2B5EF4-FFF2-40B4-BE49-F238E27FC236}">
                <a16:creationId xmlns:a16="http://schemas.microsoft.com/office/drawing/2014/main" id="{5C6F8D20-E724-4E28-94A6-9DF804570190}"/>
              </a:ext>
            </a:extLst>
          </p:cNvPr>
          <p:cNvSpPr/>
          <p:nvPr/>
        </p:nvSpPr>
        <p:spPr>
          <a:xfrm>
            <a:off x="251927" y="172012"/>
            <a:ext cx="1762539" cy="686132"/>
          </a:xfrm>
          <a:prstGeom prst="roundRect">
            <a:avLst/>
          </a:prstGeom>
          <a:ln>
            <a:solidFill>
              <a:schemeClr val="tx1"/>
            </a:solidFill>
          </a:ln>
        </p:spPr>
        <p:style>
          <a:lnRef idx="2">
            <a:schemeClr val="accent6"/>
          </a:lnRef>
          <a:fillRef idx="1">
            <a:schemeClr val="lt1"/>
          </a:fillRef>
          <a:effectRef idx="0">
            <a:schemeClr val="accent6"/>
          </a:effectRef>
          <a:fontRef idx="minor">
            <a:schemeClr val="dk1"/>
          </a:fontRef>
        </p:style>
        <p:txBody>
          <a:bodyPr rtlCol="1" anchor="ctr"/>
          <a:lstStyle/>
          <a:p>
            <a:pPr algn="ctr"/>
            <a:r>
              <a:rPr lang="en-US" sz="2400" b="1" dirty="0"/>
              <a:t>Lecture 3</a:t>
            </a:r>
            <a:endParaRPr lang="ar-SA" sz="2400" b="1" dirty="0"/>
          </a:p>
        </p:txBody>
      </p:sp>
      <p:pic>
        <p:nvPicPr>
          <p:cNvPr id="6148" name="Picture 4" descr="affordable RM 0.99 Revive, Pepsi - Mini ...">
            <a:extLst>
              <a:ext uri="{FF2B5EF4-FFF2-40B4-BE49-F238E27FC236}">
                <a16:creationId xmlns:a16="http://schemas.microsoft.com/office/drawing/2014/main" id="{2A74C5F7-4ECE-40CF-B530-3F7330535E01}"/>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942878" y="4093663"/>
            <a:ext cx="2543175" cy="1800225"/>
          </a:xfrm>
          <a:prstGeom prst="rect">
            <a:avLst/>
          </a:prstGeom>
          <a:noFill/>
          <a:extLst>
            <a:ext uri="{909E8E84-426E-40DD-AFC4-6F175D3DCCD1}">
              <a14:hiddenFill xmlns:a14="http://schemas.microsoft.com/office/drawing/2010/main">
                <a:solidFill>
                  <a:srgbClr val="FFFFFF"/>
                </a:solidFill>
              </a14:hiddenFill>
            </a:ext>
          </a:extLst>
        </p:spPr>
      </p:pic>
    </p:spTree>
    <p:custDataLst>
      <p:tags r:id="rId1"/>
    </p:custDataLst>
    <p:extLst>
      <p:ext uri="{BB962C8B-B14F-4D97-AF65-F5344CB8AC3E}">
        <p14:creationId xmlns:p14="http://schemas.microsoft.com/office/powerpoint/2010/main" val="1606775337"/>
      </p:ext>
    </p:extLst>
  </p:cSld>
  <p:clrMapOvr>
    <a:masterClrMapping/>
  </p:clrMapOvr>
  <mc:AlternateContent xmlns:mc="http://schemas.openxmlformats.org/markup-compatibility/2006" xmlns:p14="http://schemas.microsoft.com/office/powerpoint/2010/main">
    <mc:Choice Requires="p14">
      <p:transition p14:dur="10" advTm="127800"/>
    </mc:Choice>
    <mc:Fallback xmlns="">
      <p:transition advTm="127800"/>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89640" y="1715849"/>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363756" y="921153"/>
            <a:ext cx="6918842" cy="492443"/>
          </a:xfrm>
          <a:prstGeom prst="rect">
            <a:avLst/>
          </a:prstGeom>
          <a:noFill/>
        </p:spPr>
        <p:txBody>
          <a:bodyPr wrap="square" rtlCol="0">
            <a:spAutoFit/>
          </a:bodyPr>
          <a:lstStyle/>
          <a:p>
            <a:pPr algn="ctr" rtl="1"/>
            <a:r>
              <a:rPr lang="ar-SY" sz="2600" b="1" dirty="0">
                <a:solidFill>
                  <a:srgbClr val="00B0F0"/>
                </a:solidFill>
                <a:latin typeface="Tahoma" panose="020B0604030504040204" pitchFamily="34" charset="0"/>
                <a:ea typeface="Tahoma" panose="020B0604030504040204" pitchFamily="34" charset="0"/>
                <a:cs typeface="Tahoma" panose="020B0604030504040204" pitchFamily="34" charset="0"/>
              </a:rPr>
              <a:t>مخاطر الإفراط في الحوافز</a:t>
            </a:r>
          </a:p>
        </p:txBody>
      </p:sp>
      <p:sp>
        <p:nvSpPr>
          <p:cNvPr id="48" name="TextBox 47"/>
          <p:cNvSpPr txBox="1"/>
          <p:nvPr/>
        </p:nvSpPr>
        <p:spPr>
          <a:xfrm>
            <a:off x="825500" y="1747516"/>
            <a:ext cx="10541000" cy="4307077"/>
          </a:xfrm>
          <a:prstGeom prst="rect">
            <a:avLst/>
          </a:prstGeom>
          <a:noFill/>
        </p:spPr>
        <p:txBody>
          <a:bodyPr wrap="square" rtlCol="0">
            <a:spAutoFit/>
          </a:bodyPr>
          <a:lstStyle/>
          <a:p>
            <a:pPr algn="just" rtl="1">
              <a:lnSpc>
                <a:spcPct val="200000"/>
              </a:lnSpc>
            </a:pPr>
            <a:r>
              <a:rPr lang="ar-SY" sz="2000" dirty="0"/>
              <a:t>قد يضعف الإفراط في العروض صورة العلامة ويقلّل الأرباح على المدى الطويل، ويحوّل المستهلكين إلى "مقتفي الصفقات" الذين يشترون فقط عند وجود عروض. كما قد تحدث مشكلات مثل سوء الاسترداد أو مشاركة غير متوقعة. تكرار العروض يقلل من قيمة المنتج ويؤثر على ولاء العملاء. لذلك يجب أن تكون العروض مبررة استراتيجياً، محددة زمنياً، وتخضع لتحليل مسبق للحد من الاعتماد على العروض.</a:t>
            </a:r>
          </a:p>
          <a:p>
            <a:pPr algn="just" rtl="1">
              <a:lnSpc>
                <a:spcPct val="200000"/>
              </a:lnSpc>
            </a:pPr>
            <a:r>
              <a:rPr lang="ar-SY" sz="2000" b="1" u="sng" dirty="0"/>
              <a:t>مثال</a:t>
            </a:r>
            <a:r>
              <a:rPr lang="ar-SY" sz="2000" dirty="0"/>
              <a:t>: شركة (</a:t>
            </a:r>
            <a:r>
              <a:rPr lang="en-US" sz="2000" dirty="0"/>
              <a:t>L’Oréal</a:t>
            </a:r>
            <a:r>
              <a:rPr lang="ar-SY" sz="2000" dirty="0"/>
              <a:t>)</a:t>
            </a:r>
            <a:r>
              <a:rPr lang="en-US" sz="2000" dirty="0"/>
              <a:t>، </a:t>
            </a:r>
            <a:r>
              <a:rPr lang="ar-SY" sz="2000" dirty="0"/>
              <a:t>الرائدة في مستحضرات التجميل، لاحظت أن الخصومات المتكررة </a:t>
            </a:r>
          </a:p>
          <a:p>
            <a:pPr algn="just" rtl="1">
              <a:lnSpc>
                <a:spcPct val="200000"/>
              </a:lnSpc>
            </a:pPr>
            <a:r>
              <a:rPr lang="ar-SY" sz="2000" dirty="0"/>
              <a:t>جعلت بعض العملاء يشترون فقط أثناء العروض، فقررت تقليل التكرار وتركيز العروض </a:t>
            </a:r>
          </a:p>
          <a:p>
            <a:pPr algn="just" rtl="1">
              <a:lnSpc>
                <a:spcPct val="200000"/>
              </a:lnSpc>
            </a:pPr>
            <a:r>
              <a:rPr lang="ar-SY" sz="2000" dirty="0"/>
              <a:t>على مناسبات محددة لتعزيز الولاء وحماية صورة العلامة.</a:t>
            </a:r>
            <a:endParaRPr lang="en-US" sz="2000" dirty="0">
              <a:latin typeface="Times New Roman" panose="02020603050405020304" pitchFamily="18" charset="0"/>
            </a:endParaRP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2" name="Rectangle 11">
            <a:extLst>
              <a:ext uri="{FF2B5EF4-FFF2-40B4-BE49-F238E27FC236}">
                <a16:creationId xmlns:a16="http://schemas.microsoft.com/office/drawing/2014/main" id="{D1D1FB8A-91D6-4333-A384-0396802B4880}"/>
              </a:ext>
            </a:extLst>
          </p:cNvPr>
          <p:cNvSpPr/>
          <p:nvPr/>
        </p:nvSpPr>
        <p:spPr>
          <a:xfrm>
            <a:off x="8423733" y="639506"/>
            <a:ext cx="1255117" cy="107634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Y" sz="2800" b="1" dirty="0">
                <a:solidFill>
                  <a:schemeClr val="bg1"/>
                </a:solidFill>
                <a:latin typeface="Tahoma" panose="020B0604030504040204" pitchFamily="34" charset="0"/>
                <a:ea typeface="Tahoma" panose="020B0604030504040204" pitchFamily="34" charset="0"/>
                <a:cs typeface="Tahoma" panose="020B0604030504040204" pitchFamily="34" charset="0"/>
              </a:rPr>
              <a:t>رابعاً</a:t>
            </a:r>
            <a:endParaRPr lang="en-US" sz="2800" b="1" dirty="0">
              <a:solidFill>
                <a:schemeClr val="bg1"/>
              </a:solidFill>
              <a:latin typeface="Tahoma" panose="020B0604030504040204" pitchFamily="34" charset="0"/>
              <a:ea typeface="Tahoma" panose="020B0604030504040204" pitchFamily="34" charset="0"/>
              <a:cs typeface="Tahoma" panose="020B0604030504040204" pitchFamily="34" charset="0"/>
            </a:endParaRPr>
          </a:p>
        </p:txBody>
      </p:sp>
      <p:sp>
        <p:nvSpPr>
          <p:cNvPr id="9" name="Rounded Rectangle 1">
            <a:extLst>
              <a:ext uri="{FF2B5EF4-FFF2-40B4-BE49-F238E27FC236}">
                <a16:creationId xmlns:a16="http://schemas.microsoft.com/office/drawing/2014/main" id="{5C6F8D20-E724-4E28-94A6-9DF804570190}"/>
              </a:ext>
            </a:extLst>
          </p:cNvPr>
          <p:cNvSpPr/>
          <p:nvPr/>
        </p:nvSpPr>
        <p:spPr>
          <a:xfrm>
            <a:off x="251927" y="172012"/>
            <a:ext cx="1762539" cy="686132"/>
          </a:xfrm>
          <a:prstGeom prst="roundRect">
            <a:avLst/>
          </a:prstGeom>
          <a:ln>
            <a:solidFill>
              <a:schemeClr val="tx1"/>
            </a:solidFill>
          </a:ln>
        </p:spPr>
        <p:style>
          <a:lnRef idx="2">
            <a:schemeClr val="accent6"/>
          </a:lnRef>
          <a:fillRef idx="1">
            <a:schemeClr val="lt1"/>
          </a:fillRef>
          <a:effectRef idx="0">
            <a:schemeClr val="accent6"/>
          </a:effectRef>
          <a:fontRef idx="minor">
            <a:schemeClr val="dk1"/>
          </a:fontRef>
        </p:style>
        <p:txBody>
          <a:bodyPr rtlCol="1" anchor="ctr"/>
          <a:lstStyle/>
          <a:p>
            <a:pPr algn="ctr"/>
            <a:r>
              <a:rPr lang="en-US" sz="2400" b="1" dirty="0"/>
              <a:t>Lecture 3</a:t>
            </a:r>
            <a:endParaRPr lang="ar-SA" sz="2400" b="1" dirty="0"/>
          </a:p>
        </p:txBody>
      </p:sp>
      <p:pic>
        <p:nvPicPr>
          <p:cNvPr id="17410" name="Picture 2" descr="AI trend detection by Artefact ...">
            <a:extLst>
              <a:ext uri="{FF2B5EF4-FFF2-40B4-BE49-F238E27FC236}">
                <a16:creationId xmlns:a16="http://schemas.microsoft.com/office/drawing/2014/main" id="{36679281-7F3E-47D7-8C8D-8DF90E8BA6C2}"/>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825500" y="4348784"/>
            <a:ext cx="2850761" cy="1445914"/>
          </a:xfrm>
          <a:prstGeom prst="rect">
            <a:avLst/>
          </a:prstGeom>
          <a:noFill/>
          <a:extLst>
            <a:ext uri="{909E8E84-426E-40DD-AFC4-6F175D3DCCD1}">
              <a14:hiddenFill xmlns:a14="http://schemas.microsoft.com/office/drawing/2010/main">
                <a:solidFill>
                  <a:srgbClr val="FFFFFF"/>
                </a:solidFill>
              </a14:hiddenFill>
            </a:ext>
          </a:extLst>
        </p:spPr>
      </p:pic>
    </p:spTree>
    <p:custDataLst>
      <p:tags r:id="rId1"/>
    </p:custDataLst>
    <p:extLst>
      <p:ext uri="{BB962C8B-B14F-4D97-AF65-F5344CB8AC3E}">
        <p14:creationId xmlns:p14="http://schemas.microsoft.com/office/powerpoint/2010/main" val="2554037532"/>
      </p:ext>
    </p:extLst>
  </p:cSld>
  <p:clrMapOvr>
    <a:masterClrMapping/>
  </p:clrMapOvr>
  <mc:AlternateContent xmlns:mc="http://schemas.openxmlformats.org/markup-compatibility/2006" xmlns:p14="http://schemas.microsoft.com/office/powerpoint/2010/main">
    <mc:Choice Requires="p14">
      <p:transition p14:dur="10" advTm="164379"/>
    </mc:Choice>
    <mc:Fallback xmlns="">
      <p:transition advTm="164379"/>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89640" y="1715849"/>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1924769" y="931456"/>
            <a:ext cx="6918842" cy="492443"/>
          </a:xfrm>
          <a:prstGeom prst="rect">
            <a:avLst/>
          </a:prstGeom>
          <a:noFill/>
        </p:spPr>
        <p:txBody>
          <a:bodyPr wrap="square" rtlCol="0">
            <a:spAutoFit/>
          </a:bodyPr>
          <a:lstStyle/>
          <a:p>
            <a:pPr algn="ctr" rtl="1"/>
            <a:r>
              <a:rPr lang="ar-SY" sz="2600" b="1" dirty="0">
                <a:solidFill>
                  <a:srgbClr val="00B0F0"/>
                </a:solidFill>
                <a:latin typeface="Tahoma" panose="020B0604030504040204" pitchFamily="34" charset="0"/>
                <a:ea typeface="Tahoma" panose="020B0604030504040204" pitchFamily="34" charset="0"/>
                <a:cs typeface="Tahoma" panose="020B0604030504040204" pitchFamily="34" charset="0"/>
              </a:rPr>
              <a:t>الترويج للموزعين والقنوات التجارية</a:t>
            </a:r>
          </a:p>
        </p:txBody>
      </p:sp>
      <p:sp>
        <p:nvSpPr>
          <p:cNvPr id="48" name="TextBox 47"/>
          <p:cNvSpPr txBox="1"/>
          <p:nvPr/>
        </p:nvSpPr>
        <p:spPr>
          <a:xfrm>
            <a:off x="825500" y="1747516"/>
            <a:ext cx="10541000" cy="4307077"/>
          </a:xfrm>
          <a:prstGeom prst="rect">
            <a:avLst/>
          </a:prstGeom>
          <a:noFill/>
        </p:spPr>
        <p:txBody>
          <a:bodyPr wrap="square" rtlCol="0">
            <a:spAutoFit/>
          </a:bodyPr>
          <a:lstStyle/>
          <a:p>
            <a:pPr algn="just" rtl="1">
              <a:lnSpc>
                <a:spcPct val="200000"/>
              </a:lnSpc>
            </a:pPr>
            <a:r>
              <a:rPr lang="ar-SY" sz="2000" dirty="0"/>
              <a:t>أدوات الترويج لا تستهدف المستهلك فقط، بل تُستخدم أيضاً لتحفيز الموزعين وتسهيل التوزيع عبر خصومات، إعلانات تعاونية، حوافز البيعات، ودعم نقاط البيع. التنسيق مع قنوات التوزيع يضمن توفر المنتجات والترويج في الوقت والمكان المناسبين. توظيف هذه الحوافز يعزز ظهور المنتج وزيادة المبيعات على الأرض. كما يجب الحفاظ على التوافق البصري والرسائلي مع الإعلانات لضمان انسجام الرسائل وتأثيرها على مزيج التسويق الكلي.</a:t>
            </a:r>
          </a:p>
          <a:p>
            <a:pPr algn="just" rtl="1">
              <a:lnSpc>
                <a:spcPct val="200000"/>
              </a:lnSpc>
            </a:pPr>
            <a:r>
              <a:rPr lang="ar-SY" sz="2000" b="1" u="sng" dirty="0"/>
              <a:t>مثال</a:t>
            </a:r>
            <a:r>
              <a:rPr lang="ar-SY" sz="2000" dirty="0"/>
              <a:t>: شركة (</a:t>
            </a:r>
            <a:r>
              <a:rPr lang="en-US" sz="2000" dirty="0"/>
              <a:t>Unilever</a:t>
            </a:r>
            <a:r>
              <a:rPr lang="ar-SY" sz="2000" dirty="0"/>
              <a:t>)</a:t>
            </a:r>
            <a:r>
              <a:rPr lang="en-US" sz="2000" dirty="0"/>
              <a:t>، </a:t>
            </a:r>
            <a:r>
              <a:rPr lang="ar-SY" sz="2000" dirty="0"/>
              <a:t>الرائدة في المنتجات الاستهلاكية، تقدم خصومات وحوافز لموزعيها </a:t>
            </a:r>
          </a:p>
          <a:p>
            <a:pPr algn="just" rtl="1">
              <a:lnSpc>
                <a:spcPct val="200000"/>
              </a:lnSpc>
            </a:pPr>
            <a:r>
              <a:rPr lang="ar-SY" sz="2000" dirty="0"/>
              <a:t>وتدعم عروض نقاط البيع لضمان توافر منتجات مثل صابون (</a:t>
            </a:r>
            <a:r>
              <a:rPr lang="en-US" sz="2000" dirty="0"/>
              <a:t>Dove</a:t>
            </a:r>
            <a:r>
              <a:rPr lang="ar-SY" sz="2000" dirty="0"/>
              <a:t>) وشاي (</a:t>
            </a:r>
            <a:r>
              <a:rPr lang="en-US" sz="2000" dirty="0"/>
              <a:t>Lipton</a:t>
            </a:r>
            <a:r>
              <a:rPr lang="ar-SY" sz="2000" dirty="0"/>
              <a:t>)</a:t>
            </a:r>
          </a:p>
          <a:p>
            <a:pPr algn="just" rtl="1">
              <a:lnSpc>
                <a:spcPct val="200000"/>
              </a:lnSpc>
            </a:pPr>
            <a:r>
              <a:rPr lang="ar-SY" sz="2000" dirty="0"/>
              <a:t>وزيادة ظهورها في المتاجر بما يتوافق مع حملاتها الإعلانية.</a:t>
            </a:r>
            <a:endParaRPr lang="en-US" sz="2000" dirty="0">
              <a:latin typeface="Times New Roman" panose="02020603050405020304" pitchFamily="18" charset="0"/>
            </a:endParaRP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2" name="Rectangle 11">
            <a:extLst>
              <a:ext uri="{FF2B5EF4-FFF2-40B4-BE49-F238E27FC236}">
                <a16:creationId xmlns:a16="http://schemas.microsoft.com/office/drawing/2014/main" id="{D1D1FB8A-91D6-4333-A384-0396802B4880}"/>
              </a:ext>
            </a:extLst>
          </p:cNvPr>
          <p:cNvSpPr/>
          <p:nvPr/>
        </p:nvSpPr>
        <p:spPr>
          <a:xfrm>
            <a:off x="8294915" y="639506"/>
            <a:ext cx="1383936" cy="107634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Y" sz="2800" b="1" dirty="0">
                <a:solidFill>
                  <a:schemeClr val="bg1"/>
                </a:solidFill>
                <a:latin typeface="Tahoma" panose="020B0604030504040204" pitchFamily="34" charset="0"/>
                <a:ea typeface="Tahoma" panose="020B0604030504040204" pitchFamily="34" charset="0"/>
                <a:cs typeface="Tahoma" panose="020B0604030504040204" pitchFamily="34" charset="0"/>
              </a:rPr>
              <a:t>خامساً</a:t>
            </a:r>
            <a:endParaRPr lang="en-US" sz="2800" b="1" dirty="0">
              <a:solidFill>
                <a:schemeClr val="bg1"/>
              </a:solidFill>
              <a:latin typeface="Tahoma" panose="020B0604030504040204" pitchFamily="34" charset="0"/>
              <a:ea typeface="Tahoma" panose="020B0604030504040204" pitchFamily="34" charset="0"/>
              <a:cs typeface="Tahoma" panose="020B0604030504040204" pitchFamily="34" charset="0"/>
            </a:endParaRPr>
          </a:p>
        </p:txBody>
      </p:sp>
      <p:sp>
        <p:nvSpPr>
          <p:cNvPr id="9" name="Rounded Rectangle 1">
            <a:extLst>
              <a:ext uri="{FF2B5EF4-FFF2-40B4-BE49-F238E27FC236}">
                <a16:creationId xmlns:a16="http://schemas.microsoft.com/office/drawing/2014/main" id="{5C6F8D20-E724-4E28-94A6-9DF804570190}"/>
              </a:ext>
            </a:extLst>
          </p:cNvPr>
          <p:cNvSpPr/>
          <p:nvPr/>
        </p:nvSpPr>
        <p:spPr>
          <a:xfrm>
            <a:off x="251927" y="172012"/>
            <a:ext cx="1762539" cy="686132"/>
          </a:xfrm>
          <a:prstGeom prst="roundRect">
            <a:avLst/>
          </a:prstGeom>
          <a:ln>
            <a:solidFill>
              <a:schemeClr val="tx1"/>
            </a:solidFill>
          </a:ln>
        </p:spPr>
        <p:style>
          <a:lnRef idx="2">
            <a:schemeClr val="accent6"/>
          </a:lnRef>
          <a:fillRef idx="1">
            <a:schemeClr val="lt1"/>
          </a:fillRef>
          <a:effectRef idx="0">
            <a:schemeClr val="accent6"/>
          </a:effectRef>
          <a:fontRef idx="minor">
            <a:schemeClr val="dk1"/>
          </a:fontRef>
        </p:style>
        <p:txBody>
          <a:bodyPr rtlCol="1" anchor="ctr"/>
          <a:lstStyle/>
          <a:p>
            <a:pPr algn="ctr"/>
            <a:r>
              <a:rPr lang="en-US" sz="2400" b="1" dirty="0"/>
              <a:t>Lecture 3</a:t>
            </a:r>
            <a:endParaRPr lang="ar-SA" sz="2400" b="1" dirty="0"/>
          </a:p>
        </p:txBody>
      </p:sp>
      <p:pic>
        <p:nvPicPr>
          <p:cNvPr id="18434" name="Picture 2" descr="100% recycled plastic bottles ...">
            <a:extLst>
              <a:ext uri="{FF2B5EF4-FFF2-40B4-BE49-F238E27FC236}">
                <a16:creationId xmlns:a16="http://schemas.microsoft.com/office/drawing/2014/main" id="{194BB114-5443-42B9-85C3-1E31EC7D0399}"/>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78845" y="4152122"/>
            <a:ext cx="2952750" cy="1769757"/>
          </a:xfrm>
          <a:prstGeom prst="rect">
            <a:avLst/>
          </a:prstGeom>
          <a:noFill/>
          <a:extLst>
            <a:ext uri="{909E8E84-426E-40DD-AFC4-6F175D3DCCD1}">
              <a14:hiddenFill xmlns:a14="http://schemas.microsoft.com/office/drawing/2010/main">
                <a:solidFill>
                  <a:srgbClr val="FFFFFF"/>
                </a:solidFill>
              </a14:hiddenFill>
            </a:ext>
          </a:extLst>
        </p:spPr>
      </p:pic>
    </p:spTree>
    <p:custDataLst>
      <p:tags r:id="rId1"/>
    </p:custDataLst>
    <p:extLst>
      <p:ext uri="{BB962C8B-B14F-4D97-AF65-F5344CB8AC3E}">
        <p14:creationId xmlns:p14="http://schemas.microsoft.com/office/powerpoint/2010/main" val="1696249648"/>
      </p:ext>
    </p:extLst>
  </p:cSld>
  <p:clrMapOvr>
    <a:masterClrMapping/>
  </p:clrMapOvr>
  <mc:AlternateContent xmlns:mc="http://schemas.openxmlformats.org/markup-compatibility/2006" xmlns:p14="http://schemas.microsoft.com/office/powerpoint/2010/main">
    <mc:Choice Requires="p14">
      <p:transition p14:dur="10" advTm="215851"/>
    </mc:Choice>
    <mc:Fallback xmlns="">
      <p:transition advTm="215851"/>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8679" b="8679"/>
          <a:stretch>
            <a:fillRect/>
          </a:stretch>
        </p:blipFill>
        <p:spPr/>
      </p:pic>
      <p:sp>
        <p:nvSpPr>
          <p:cNvPr id="11" name="Rectangle 10"/>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41" name="TextBox 40"/>
          <p:cNvSpPr txBox="1"/>
          <p:nvPr/>
        </p:nvSpPr>
        <p:spPr>
          <a:xfrm>
            <a:off x="7087687" y="858144"/>
            <a:ext cx="2593980" cy="892552"/>
          </a:xfrm>
          <a:prstGeom prst="rect">
            <a:avLst/>
          </a:prstGeom>
          <a:noFill/>
        </p:spPr>
        <p:txBody>
          <a:bodyPr wrap="none" rtlCol="0">
            <a:spAutoFit/>
          </a:bodyPr>
          <a:lstStyle/>
          <a:p>
            <a:pPr algn="ctr" rtl="1"/>
            <a:r>
              <a:rPr lang="ar-SY" sz="2600" b="1" dirty="0">
                <a:solidFill>
                  <a:srgbClr val="00B0F0"/>
                </a:solidFill>
                <a:latin typeface="Alexandria" charset="0"/>
                <a:cs typeface="Alexandria" charset="0"/>
              </a:rPr>
              <a:t>المحور الخامس</a:t>
            </a:r>
          </a:p>
          <a:p>
            <a:pPr algn="ctr" rtl="1"/>
            <a:r>
              <a:rPr lang="ar-SY" sz="2600" dirty="0">
                <a:solidFill>
                  <a:srgbClr val="00B0F0"/>
                </a:solidFill>
                <a:latin typeface="Alexandria" charset="0"/>
                <a:cs typeface="Alexandria" charset="0"/>
              </a:rPr>
              <a:t>التســـــــــــــــــــــويق المبــــــــــــــــــــاشر</a:t>
            </a:r>
            <a:endParaRPr lang="en-US" sz="2600" dirty="0">
              <a:solidFill>
                <a:srgbClr val="00B0F0"/>
              </a:solidFill>
              <a:latin typeface="Alexandria" charset="0"/>
              <a:cs typeface="Alexandria" charset="0"/>
            </a:endParaRPr>
          </a:p>
        </p:txBody>
      </p:sp>
      <p:sp>
        <p:nvSpPr>
          <p:cNvPr id="43" name="TextBox 42"/>
          <p:cNvSpPr txBox="1"/>
          <p:nvPr/>
        </p:nvSpPr>
        <p:spPr>
          <a:xfrm>
            <a:off x="5018860" y="1237666"/>
            <a:ext cx="942618"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a:t>
            </a:r>
            <a:r>
              <a:rPr lang="ar-SY" sz="4000" b="1" dirty="0">
                <a:solidFill>
                  <a:schemeClr val="bg1"/>
                </a:solidFill>
                <a:latin typeface="Alexandria" charset="0"/>
                <a:cs typeface="Alexandria" charset="0"/>
              </a:rPr>
              <a:t>5</a:t>
            </a:r>
            <a:endParaRPr lang="en-US" sz="4000" b="1" dirty="0">
              <a:solidFill>
                <a:schemeClr val="bg1"/>
              </a:solidFill>
              <a:latin typeface="Alexandria" charset="0"/>
              <a:cs typeface="Alexandria" charset="0"/>
            </a:endParaRPr>
          </a:p>
        </p:txBody>
      </p:sp>
      <p:sp>
        <p:nvSpPr>
          <p:cNvPr id="12" name="Rectangle 11">
            <a:extLst>
              <a:ext uri="{FF2B5EF4-FFF2-40B4-BE49-F238E27FC236}">
                <a16:creationId xmlns:a16="http://schemas.microsoft.com/office/drawing/2014/main" id="{9E27BF31-7A0A-4577-A981-D11CECDBD8EC}"/>
              </a:ext>
            </a:extLst>
          </p:cNvPr>
          <p:cNvSpPr/>
          <p:nvPr/>
        </p:nvSpPr>
        <p:spPr>
          <a:xfrm>
            <a:off x="251927" y="546619"/>
            <a:ext cx="9818099"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3" name="Graphic 21">
            <a:extLst>
              <a:ext uri="{FF2B5EF4-FFF2-40B4-BE49-F238E27FC236}">
                <a16:creationId xmlns:a16="http://schemas.microsoft.com/office/drawing/2014/main" id="{3299DF92-3034-40C7-BBD7-39380C428084}"/>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959357" y="8448"/>
            <a:ext cx="2305141" cy="1076343"/>
          </a:xfrm>
          <a:prstGeom prst="rect">
            <a:avLst/>
          </a:prstGeom>
        </p:spPr>
      </p:pic>
      <p:sp>
        <p:nvSpPr>
          <p:cNvPr id="14" name="Rounded Rectangle 1">
            <a:extLst>
              <a:ext uri="{FF2B5EF4-FFF2-40B4-BE49-F238E27FC236}">
                <a16:creationId xmlns:a16="http://schemas.microsoft.com/office/drawing/2014/main" id="{2BFC2CB8-6F20-4966-AA78-9E16471FF147}"/>
              </a:ext>
            </a:extLst>
          </p:cNvPr>
          <p:cNvSpPr/>
          <p:nvPr/>
        </p:nvSpPr>
        <p:spPr>
          <a:xfrm>
            <a:off x="251927" y="172012"/>
            <a:ext cx="1762539" cy="686132"/>
          </a:xfrm>
          <a:prstGeom prst="roundRect">
            <a:avLst/>
          </a:prstGeom>
          <a:ln>
            <a:solidFill>
              <a:schemeClr val="tx1"/>
            </a:solidFill>
          </a:ln>
        </p:spPr>
        <p:style>
          <a:lnRef idx="2">
            <a:schemeClr val="accent6"/>
          </a:lnRef>
          <a:fillRef idx="1">
            <a:schemeClr val="lt1"/>
          </a:fillRef>
          <a:effectRef idx="0">
            <a:schemeClr val="accent6"/>
          </a:effectRef>
          <a:fontRef idx="minor">
            <a:schemeClr val="dk1"/>
          </a:fontRef>
        </p:style>
        <p:txBody>
          <a:bodyPr rtlCol="1" anchor="ctr"/>
          <a:lstStyle/>
          <a:p>
            <a:pPr algn="ctr"/>
            <a:r>
              <a:rPr lang="en-US" sz="2400" b="1" dirty="0"/>
              <a:t>Lecture 3</a:t>
            </a:r>
            <a:endParaRPr lang="ar-SA" sz="2400" b="1" dirty="0"/>
          </a:p>
        </p:txBody>
      </p:sp>
    </p:spTree>
    <p:extLst>
      <p:ext uri="{BB962C8B-B14F-4D97-AF65-F5344CB8AC3E}">
        <p14:creationId xmlns:p14="http://schemas.microsoft.com/office/powerpoint/2010/main" val="1278360502"/>
      </p:ext>
    </p:extLst>
  </p:cSld>
  <p:clrMapOvr>
    <a:masterClrMapping/>
  </p:clrMapOvr>
  <mc:AlternateContent xmlns:mc="http://schemas.openxmlformats.org/markup-compatibility/2006" xmlns:p14="http://schemas.microsoft.com/office/powerpoint/2010/main">
    <mc:Choice Requires="p14">
      <p:transition spd="slow" p14:dur="2000" advTm="21055"/>
    </mc:Choice>
    <mc:Fallback xmlns="">
      <p:transition spd="slow" advTm="21055"/>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133854" y="1397680"/>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pic>
        <p:nvPicPr>
          <p:cNvPr id="5" name="Picture Placeholder 4"/>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a:fillRect/>
          </a:stretch>
        </p:blipFill>
        <p:spPr>
          <a:xfrm>
            <a:off x="6096000" y="1397680"/>
            <a:ext cx="4962146" cy="2495550"/>
          </a:xfrm>
        </p:spPr>
      </p:pic>
      <p:sp>
        <p:nvSpPr>
          <p:cNvPr id="6" name="Rectangle 5"/>
          <p:cNvSpPr/>
          <p:nvPr/>
        </p:nvSpPr>
        <p:spPr>
          <a:xfrm>
            <a:off x="691653" y="1044483"/>
            <a:ext cx="4865639" cy="5120954"/>
          </a:xfrm>
          <a:prstGeom prst="rect">
            <a:avLst/>
          </a:prstGeom>
        </p:spPr>
        <p:txBody>
          <a:bodyPr wrap="square">
            <a:spAutoFit/>
          </a:bodyPr>
          <a:lstStyle/>
          <a:p>
            <a:pPr algn="just" rtl="1">
              <a:lnSpc>
                <a:spcPct val="150000"/>
              </a:lnSpc>
            </a:pPr>
            <a:r>
              <a:rPr lang="ar-SY" sz="2000" dirty="0"/>
              <a:t>التسويق المباشر هو أداة فعّالة للوصول إلى العملاء بشكل شخصي وتحفيز استجابتهم الفورية، ويعتمد على قواعد بيانات دقيقة لتخصيص الرسائل وتتبع النتائج. من خلال التسويق القائم على الإذن، يمكن تعزيز ثقة العملاء وزيادة تفاعلهم مع العروض المقدمة. كما يتكامل التسويق المباشر مع الإعلان والبيع الشخصي، ليحوّل الاهتمام العام إلى إجراءات محددة مثل الشراء أو التسجيل. التناسق بين الرسائل الموجهة والحملة الإعلانية يضمن وضوح الرسالة وقوة تأثيرها. نجاح هذه الاستراتيجية يرتبط بجودة البيانات ودقة الاستهداف والقدرة على قياس الاستجابة بشكل مستمر.</a:t>
            </a:r>
            <a:endParaRPr lang="en-US" sz="2000" dirty="0"/>
          </a:p>
        </p:txBody>
      </p:sp>
      <p:sp>
        <p:nvSpPr>
          <p:cNvPr id="17" name="TextBox 16"/>
          <p:cNvSpPr txBox="1"/>
          <p:nvPr/>
        </p:nvSpPr>
        <p:spPr>
          <a:xfrm>
            <a:off x="6905603" y="4342194"/>
            <a:ext cx="4392346" cy="492443"/>
          </a:xfrm>
          <a:prstGeom prst="rect">
            <a:avLst/>
          </a:prstGeom>
          <a:noFill/>
        </p:spPr>
        <p:txBody>
          <a:bodyPr wrap="square" rtlCol="0">
            <a:spAutoFit/>
          </a:bodyPr>
          <a:lstStyle/>
          <a:p>
            <a:pPr algn="ctr"/>
            <a:r>
              <a:rPr lang="ar-SY" sz="2600" b="1" dirty="0">
                <a:solidFill>
                  <a:srgbClr val="00B0F0"/>
                </a:solidFill>
                <a:latin typeface="Alexandria" charset="0"/>
                <a:cs typeface="Alexandria" charset="0"/>
              </a:rPr>
              <a:t>مقدمة تحليلية</a:t>
            </a:r>
            <a:endParaRPr lang="ar-SY" sz="2600" dirty="0">
              <a:solidFill>
                <a:srgbClr val="00B0F0"/>
              </a:solidFill>
              <a:latin typeface="Alexandria" charset="0"/>
              <a:cs typeface="Alexandria" charset="0"/>
            </a:endParaRPr>
          </a:p>
        </p:txBody>
      </p:sp>
      <p:sp>
        <p:nvSpPr>
          <p:cNvPr id="13" name="Rectangle 12">
            <a:extLst>
              <a:ext uri="{FF2B5EF4-FFF2-40B4-BE49-F238E27FC236}">
                <a16:creationId xmlns:a16="http://schemas.microsoft.com/office/drawing/2014/main" id="{0A42A053-B159-4774-8B00-177B4403EA6B}"/>
              </a:ext>
            </a:extLst>
          </p:cNvPr>
          <p:cNvSpPr/>
          <p:nvPr/>
        </p:nvSpPr>
        <p:spPr>
          <a:xfrm>
            <a:off x="5827455" y="3515467"/>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14" name="TextBox 13">
            <a:extLst>
              <a:ext uri="{FF2B5EF4-FFF2-40B4-BE49-F238E27FC236}">
                <a16:creationId xmlns:a16="http://schemas.microsoft.com/office/drawing/2014/main" id="{CB292B76-7816-4ED3-A87A-13B73B4252DE}"/>
              </a:ext>
            </a:extLst>
          </p:cNvPr>
          <p:cNvSpPr txBox="1"/>
          <p:nvPr/>
        </p:nvSpPr>
        <p:spPr>
          <a:xfrm>
            <a:off x="5895220" y="3635439"/>
            <a:ext cx="942618"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a:t>
            </a:r>
            <a:r>
              <a:rPr lang="ar-SY" sz="4000" b="1" dirty="0">
                <a:solidFill>
                  <a:schemeClr val="bg1"/>
                </a:solidFill>
                <a:latin typeface="Alexandria" charset="0"/>
                <a:cs typeface="Alexandria" charset="0"/>
              </a:rPr>
              <a:t>5</a:t>
            </a:r>
            <a:endParaRPr lang="en-US" sz="4000" b="1" dirty="0">
              <a:solidFill>
                <a:schemeClr val="bg1"/>
              </a:solidFill>
              <a:latin typeface="Alexandria" charset="0"/>
              <a:cs typeface="Alexandria" charset="0"/>
            </a:endParaRPr>
          </a:p>
        </p:txBody>
      </p:sp>
      <p:sp>
        <p:nvSpPr>
          <p:cNvPr id="11" name="Rectangle 10">
            <a:extLst>
              <a:ext uri="{FF2B5EF4-FFF2-40B4-BE49-F238E27FC236}">
                <a16:creationId xmlns:a16="http://schemas.microsoft.com/office/drawing/2014/main" id="{7DF9D2EF-013D-431A-BC36-42097F58E91D}"/>
              </a:ext>
            </a:extLst>
          </p:cNvPr>
          <p:cNvSpPr/>
          <p:nvPr/>
        </p:nvSpPr>
        <p:spPr>
          <a:xfrm>
            <a:off x="251927" y="546619"/>
            <a:ext cx="9818099"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2" name="Graphic 21">
            <a:extLst>
              <a:ext uri="{FF2B5EF4-FFF2-40B4-BE49-F238E27FC236}">
                <a16:creationId xmlns:a16="http://schemas.microsoft.com/office/drawing/2014/main" id="{221DEB2D-3E3A-4A8B-B499-CC8B693D95C1}"/>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959357" y="8448"/>
            <a:ext cx="2305141" cy="1076343"/>
          </a:xfrm>
          <a:prstGeom prst="rect">
            <a:avLst/>
          </a:prstGeom>
        </p:spPr>
      </p:pic>
      <p:sp>
        <p:nvSpPr>
          <p:cNvPr id="15" name="Rounded Rectangle 1">
            <a:extLst>
              <a:ext uri="{FF2B5EF4-FFF2-40B4-BE49-F238E27FC236}">
                <a16:creationId xmlns:a16="http://schemas.microsoft.com/office/drawing/2014/main" id="{9D585F6C-E57A-49D7-807E-AF19E01AABF3}"/>
              </a:ext>
            </a:extLst>
          </p:cNvPr>
          <p:cNvSpPr/>
          <p:nvPr/>
        </p:nvSpPr>
        <p:spPr>
          <a:xfrm>
            <a:off x="251927" y="172012"/>
            <a:ext cx="1762539" cy="686132"/>
          </a:xfrm>
          <a:prstGeom prst="roundRect">
            <a:avLst/>
          </a:prstGeom>
          <a:ln>
            <a:solidFill>
              <a:schemeClr val="tx1"/>
            </a:solidFill>
          </a:ln>
        </p:spPr>
        <p:style>
          <a:lnRef idx="2">
            <a:schemeClr val="accent6"/>
          </a:lnRef>
          <a:fillRef idx="1">
            <a:schemeClr val="lt1"/>
          </a:fillRef>
          <a:effectRef idx="0">
            <a:schemeClr val="accent6"/>
          </a:effectRef>
          <a:fontRef idx="minor">
            <a:schemeClr val="dk1"/>
          </a:fontRef>
        </p:style>
        <p:txBody>
          <a:bodyPr rtlCol="1" anchor="ctr"/>
          <a:lstStyle/>
          <a:p>
            <a:pPr algn="ctr"/>
            <a:r>
              <a:rPr lang="en-US" sz="2400" b="1" dirty="0"/>
              <a:t>Lecture 3</a:t>
            </a:r>
            <a:endParaRPr lang="ar-SA" sz="2400" b="1" dirty="0"/>
          </a:p>
        </p:txBody>
      </p:sp>
    </p:spTree>
    <p:extLst>
      <p:ext uri="{BB962C8B-B14F-4D97-AF65-F5344CB8AC3E}">
        <p14:creationId xmlns:p14="http://schemas.microsoft.com/office/powerpoint/2010/main" val="311705119"/>
      </p:ext>
    </p:extLst>
  </p:cSld>
  <p:clrMapOvr>
    <a:masterClrMapping/>
  </p:clrMapOvr>
  <p:transition spd="slow" advTm="57884">
    <p:comb/>
  </p:transition>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89640" y="1715849"/>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994965" y="931455"/>
            <a:ext cx="6753432" cy="492443"/>
          </a:xfrm>
          <a:prstGeom prst="rect">
            <a:avLst/>
          </a:prstGeom>
          <a:noFill/>
        </p:spPr>
        <p:txBody>
          <a:bodyPr wrap="square" rtlCol="0">
            <a:spAutoFit/>
          </a:bodyPr>
          <a:lstStyle/>
          <a:p>
            <a:pPr algn="ctr" rtl="1"/>
            <a:r>
              <a:rPr lang="ar-SY" sz="2600" b="1" dirty="0">
                <a:solidFill>
                  <a:srgbClr val="00B0F0"/>
                </a:solidFill>
                <a:latin typeface="Tahoma" panose="020B0604030504040204" pitchFamily="34" charset="0"/>
                <a:ea typeface="Tahoma" panose="020B0604030504040204" pitchFamily="34" charset="0"/>
                <a:cs typeface="Tahoma" panose="020B0604030504040204" pitchFamily="34" charset="0"/>
              </a:rPr>
              <a:t>مفهوم التسويق المباشر</a:t>
            </a:r>
          </a:p>
        </p:txBody>
      </p:sp>
      <p:sp>
        <p:nvSpPr>
          <p:cNvPr id="48" name="TextBox 47"/>
          <p:cNvSpPr txBox="1"/>
          <p:nvPr/>
        </p:nvSpPr>
        <p:spPr>
          <a:xfrm>
            <a:off x="825500" y="1488717"/>
            <a:ext cx="10541000" cy="4576381"/>
          </a:xfrm>
          <a:prstGeom prst="rect">
            <a:avLst/>
          </a:prstGeom>
          <a:noFill/>
        </p:spPr>
        <p:txBody>
          <a:bodyPr wrap="square" rtlCol="0">
            <a:spAutoFit/>
          </a:bodyPr>
          <a:lstStyle/>
          <a:p>
            <a:pPr algn="r" rtl="1">
              <a:lnSpc>
                <a:spcPct val="250000"/>
              </a:lnSpc>
            </a:pPr>
            <a:r>
              <a:rPr lang="ar-SY" sz="2000" dirty="0">
                <a:effectLst/>
                <a:ea typeface="Times New Roman" panose="02020603050405020304" pitchFamily="18" charset="0"/>
                <a:cs typeface="Times New Roman" panose="02020603050405020304" pitchFamily="18" charset="0"/>
              </a:rPr>
              <a:t>التسويق المباشر هو توجيه رسالة محددة لشخص معين بهدف الحصول على استجابة فورية أو تفاعل مباشر. يتم عبر قنوات متنوعة مثل البريد المباشر، الكتالوجات، الإعلانات التليفزيونية المباشرة، الهاتف، والمنصات الإلكترونية. ميزة هذا التسويق هي القدرة على قياس الاستجابة بدقة وتتبع من استجاب ولماذا باستخدام أكواد وطرق رد مخصصة. كما يساهم في بناء علاقات طويلة الأمد عبر قواعد البيانات الشخصية ويعزز فعالية الترويج والبيع الشخصي.</a:t>
            </a:r>
          </a:p>
          <a:p>
            <a:pPr algn="r" rtl="1">
              <a:lnSpc>
                <a:spcPct val="250000"/>
              </a:lnSpc>
            </a:pPr>
            <a:r>
              <a:rPr lang="ar-SY" sz="2000" b="1" dirty="0">
                <a:latin typeface="Times New Roman" panose="02020603050405020304" pitchFamily="18" charset="0"/>
                <a:ea typeface="Times New Roman" panose="02020603050405020304" pitchFamily="18" charset="0"/>
              </a:rPr>
              <a:t>مثال</a:t>
            </a:r>
            <a:r>
              <a:rPr lang="ar-SY" sz="2000" b="1" dirty="0">
                <a:effectLst/>
                <a:latin typeface="Times New Roman" panose="02020603050405020304" pitchFamily="18" charset="0"/>
                <a:ea typeface="Times New Roman" panose="02020603050405020304" pitchFamily="18" charset="0"/>
              </a:rPr>
              <a:t>: </a:t>
            </a:r>
            <a:r>
              <a:rPr lang="ar-SY" sz="2000" dirty="0">
                <a:effectLst/>
                <a:latin typeface="Times New Roman" panose="02020603050405020304" pitchFamily="18" charset="0"/>
                <a:ea typeface="Times New Roman" panose="02020603050405020304" pitchFamily="18" charset="0"/>
              </a:rPr>
              <a:t>تستخدم شركة (</a:t>
            </a:r>
            <a:r>
              <a:rPr lang="en-US" sz="2000" dirty="0">
                <a:effectLst/>
                <a:latin typeface="Times New Roman" panose="02020603050405020304" pitchFamily="18" charset="0"/>
                <a:ea typeface="Times New Roman" panose="02020603050405020304" pitchFamily="18" charset="0"/>
              </a:rPr>
              <a:t>Amazon</a:t>
            </a:r>
            <a:r>
              <a:rPr lang="ar-SY" sz="2000" dirty="0">
                <a:effectLst/>
                <a:latin typeface="Times New Roman" panose="02020603050405020304" pitchFamily="18" charset="0"/>
                <a:ea typeface="Times New Roman" panose="02020603050405020304" pitchFamily="18" charset="0"/>
              </a:rPr>
              <a:t>) البريد الإلكتروني المخصص لإرسال عروض وتوصيات منتجات </a:t>
            </a:r>
          </a:p>
          <a:p>
            <a:pPr algn="r" rtl="1">
              <a:lnSpc>
                <a:spcPct val="250000"/>
              </a:lnSpc>
            </a:pPr>
            <a:r>
              <a:rPr lang="ar-SY" sz="2000" dirty="0">
                <a:effectLst/>
                <a:latin typeface="Times New Roman" panose="02020603050405020304" pitchFamily="18" charset="0"/>
                <a:ea typeface="Times New Roman" panose="02020603050405020304" pitchFamily="18" charset="0"/>
              </a:rPr>
              <a:t>بناءً على مشتريات واهتمامات كل عميل، مما يزيد احتمالية الشراء الفوري ويقوي العلاقة مع العملاء.</a:t>
            </a:r>
            <a:endParaRPr lang="en-US" sz="2000" dirty="0">
              <a:latin typeface="Times New Roman" panose="02020603050405020304" pitchFamily="18" charset="0"/>
            </a:endParaRP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2" name="Rectangle 11">
            <a:extLst>
              <a:ext uri="{FF2B5EF4-FFF2-40B4-BE49-F238E27FC236}">
                <a16:creationId xmlns:a16="http://schemas.microsoft.com/office/drawing/2014/main" id="{D1D1FB8A-91D6-4333-A384-0396802B4880}"/>
              </a:ext>
            </a:extLst>
          </p:cNvPr>
          <p:cNvSpPr/>
          <p:nvPr/>
        </p:nvSpPr>
        <p:spPr>
          <a:xfrm>
            <a:off x="8423733" y="639506"/>
            <a:ext cx="1255117" cy="107634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Y" sz="2800" b="1" dirty="0">
                <a:solidFill>
                  <a:schemeClr val="bg1"/>
                </a:solidFill>
                <a:latin typeface="Tahoma" panose="020B0604030504040204" pitchFamily="34" charset="0"/>
                <a:ea typeface="Tahoma" panose="020B0604030504040204" pitchFamily="34" charset="0"/>
                <a:cs typeface="Tahoma" panose="020B0604030504040204" pitchFamily="34" charset="0"/>
              </a:rPr>
              <a:t>أولاً</a:t>
            </a:r>
            <a:endParaRPr lang="en-US" sz="2800" b="1" dirty="0">
              <a:solidFill>
                <a:schemeClr val="bg1"/>
              </a:solidFill>
              <a:latin typeface="Tahoma" panose="020B0604030504040204" pitchFamily="34" charset="0"/>
              <a:ea typeface="Tahoma" panose="020B0604030504040204" pitchFamily="34" charset="0"/>
              <a:cs typeface="Tahoma" panose="020B0604030504040204" pitchFamily="34" charset="0"/>
            </a:endParaRPr>
          </a:p>
        </p:txBody>
      </p:sp>
      <p:sp>
        <p:nvSpPr>
          <p:cNvPr id="9" name="Rounded Rectangle 1">
            <a:extLst>
              <a:ext uri="{FF2B5EF4-FFF2-40B4-BE49-F238E27FC236}">
                <a16:creationId xmlns:a16="http://schemas.microsoft.com/office/drawing/2014/main" id="{B9AEF2BA-28D4-45F6-9376-14308F762F93}"/>
              </a:ext>
            </a:extLst>
          </p:cNvPr>
          <p:cNvSpPr/>
          <p:nvPr/>
        </p:nvSpPr>
        <p:spPr>
          <a:xfrm>
            <a:off x="251927" y="172012"/>
            <a:ext cx="1762539" cy="686132"/>
          </a:xfrm>
          <a:prstGeom prst="roundRect">
            <a:avLst/>
          </a:prstGeom>
          <a:ln>
            <a:solidFill>
              <a:schemeClr val="tx1"/>
            </a:solidFill>
          </a:ln>
        </p:spPr>
        <p:style>
          <a:lnRef idx="2">
            <a:schemeClr val="accent6"/>
          </a:lnRef>
          <a:fillRef idx="1">
            <a:schemeClr val="lt1"/>
          </a:fillRef>
          <a:effectRef idx="0">
            <a:schemeClr val="accent6"/>
          </a:effectRef>
          <a:fontRef idx="minor">
            <a:schemeClr val="dk1"/>
          </a:fontRef>
        </p:style>
        <p:txBody>
          <a:bodyPr rtlCol="1" anchor="ctr"/>
          <a:lstStyle/>
          <a:p>
            <a:pPr algn="ctr"/>
            <a:r>
              <a:rPr lang="en-US" sz="2400" b="1" dirty="0"/>
              <a:t>Lecture 3</a:t>
            </a:r>
            <a:endParaRPr lang="ar-SA" sz="2400" b="1" dirty="0"/>
          </a:p>
        </p:txBody>
      </p:sp>
      <p:pic>
        <p:nvPicPr>
          <p:cNvPr id="19460" name="Picture 4" descr="Amazon surges with record $190 billion ...">
            <a:extLst>
              <a:ext uri="{FF2B5EF4-FFF2-40B4-BE49-F238E27FC236}">
                <a16:creationId xmlns:a16="http://schemas.microsoft.com/office/drawing/2014/main" id="{00845D69-CD90-4179-A238-916C47A0B654}"/>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89640" y="4183470"/>
            <a:ext cx="2619375" cy="1743075"/>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Tree>
    <p:custDataLst>
      <p:tags r:id="rId1"/>
    </p:custDataLst>
    <p:extLst>
      <p:ext uri="{BB962C8B-B14F-4D97-AF65-F5344CB8AC3E}">
        <p14:creationId xmlns:p14="http://schemas.microsoft.com/office/powerpoint/2010/main" val="4284186425"/>
      </p:ext>
    </p:extLst>
  </p:cSld>
  <p:clrMapOvr>
    <a:masterClrMapping/>
  </p:clrMapOvr>
  <mc:AlternateContent xmlns:mc="http://schemas.openxmlformats.org/markup-compatibility/2006" xmlns:p14="http://schemas.microsoft.com/office/powerpoint/2010/main">
    <mc:Choice Requires="p14">
      <p:transition p14:dur="10" advTm="144518"/>
    </mc:Choice>
    <mc:Fallback xmlns="">
      <p:transition advTm="144518"/>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89640" y="1715849"/>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06331" y="982465"/>
            <a:ext cx="8836572" cy="492443"/>
          </a:xfrm>
          <a:prstGeom prst="rect">
            <a:avLst/>
          </a:prstGeom>
          <a:noFill/>
        </p:spPr>
        <p:txBody>
          <a:bodyPr wrap="square" rtlCol="0">
            <a:spAutoFit/>
          </a:bodyPr>
          <a:lstStyle/>
          <a:p>
            <a:pPr algn="ctr" rtl="1"/>
            <a:r>
              <a:rPr lang="ar-SY" sz="2600" b="1" dirty="0">
                <a:solidFill>
                  <a:srgbClr val="00B0F0"/>
                </a:solidFill>
                <a:latin typeface="Tahoma" panose="020B0604030504040204" pitchFamily="34" charset="0"/>
                <a:ea typeface="Tahoma" panose="020B0604030504040204" pitchFamily="34" charset="0"/>
                <a:cs typeface="Tahoma" panose="020B0604030504040204" pitchFamily="34" charset="0"/>
              </a:rPr>
              <a:t>دور قواعد البيانات والقياس في التسويق المباشر</a:t>
            </a:r>
          </a:p>
        </p:txBody>
      </p:sp>
      <p:sp>
        <p:nvSpPr>
          <p:cNvPr id="48" name="TextBox 47"/>
          <p:cNvSpPr txBox="1"/>
          <p:nvPr/>
        </p:nvSpPr>
        <p:spPr>
          <a:xfrm>
            <a:off x="825500" y="1683522"/>
            <a:ext cx="10541000" cy="4305730"/>
          </a:xfrm>
          <a:prstGeom prst="rect">
            <a:avLst/>
          </a:prstGeom>
          <a:noFill/>
        </p:spPr>
        <p:txBody>
          <a:bodyPr wrap="square" rtlCol="0">
            <a:spAutoFit/>
          </a:bodyPr>
          <a:lstStyle/>
          <a:p>
            <a:pPr algn="just" rtl="1">
              <a:lnSpc>
                <a:spcPct val="250000"/>
              </a:lnSpc>
            </a:pPr>
            <a:r>
              <a:rPr lang="ar-SY" sz="2000" dirty="0"/>
              <a:t>تمثل قواعد البيانات العمود الفقري للتسويق المباشر لأنها تمكّن من تخصيص الرسائل وقياس الاستجابة بدقة. تُجمع البيانات من عمليات الشراء، النماذج، الكوبونات، وتفاعلات الإنترنت لإنشاء ملفات مستهدفة فعّالة. إن الاستثمار في قواعد بيانات دقيقة يزيد كفاءة الإنفاق ويقلّل الهدر في الرسائل العامة. يمكن تتبع الردود باستخدام أكواد أو أرقام هاتف مخصّصة، ما يجعل الحملات قابلة للقياس والتحسين المستمر. </a:t>
            </a:r>
          </a:p>
          <a:p>
            <a:pPr algn="just" rtl="1">
              <a:lnSpc>
                <a:spcPct val="200000"/>
              </a:lnSpc>
            </a:pPr>
            <a:r>
              <a:rPr lang="ar-SY" sz="2000" b="1" u="sng" dirty="0"/>
              <a:t>مثال</a:t>
            </a:r>
            <a:r>
              <a:rPr lang="ar-SY" sz="2000" dirty="0"/>
              <a:t>: استخدمت جامعة (</a:t>
            </a:r>
            <a:r>
              <a:rPr lang="en-US" sz="2000" dirty="0"/>
              <a:t>Harvard</a:t>
            </a:r>
            <a:r>
              <a:rPr lang="ar-SY" sz="2000" dirty="0"/>
              <a:t>) قاعدة بيانات المتبرعين لديها لإرسال كتيبات شخصية </a:t>
            </a:r>
          </a:p>
          <a:p>
            <a:pPr algn="just" rtl="1">
              <a:lnSpc>
                <a:spcPct val="200000"/>
              </a:lnSpc>
            </a:pPr>
            <a:r>
              <a:rPr lang="ar-SY" sz="2000" dirty="0"/>
              <a:t>وعروض مخصصة عبر البريد المباشر، ما أدى إلى زيادة معدلات التجديد والتبرعات بشكل ملموس.</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2" name="Rectangle 11">
            <a:extLst>
              <a:ext uri="{FF2B5EF4-FFF2-40B4-BE49-F238E27FC236}">
                <a16:creationId xmlns:a16="http://schemas.microsoft.com/office/drawing/2014/main" id="{D1D1FB8A-91D6-4333-A384-0396802B4880}"/>
              </a:ext>
            </a:extLst>
          </p:cNvPr>
          <p:cNvSpPr/>
          <p:nvPr/>
        </p:nvSpPr>
        <p:spPr>
          <a:xfrm>
            <a:off x="8423733" y="639506"/>
            <a:ext cx="1255117" cy="107634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Y" sz="2800" b="1" dirty="0">
                <a:solidFill>
                  <a:schemeClr val="bg1"/>
                </a:solidFill>
                <a:latin typeface="Tahoma" panose="020B0604030504040204" pitchFamily="34" charset="0"/>
                <a:ea typeface="Tahoma" panose="020B0604030504040204" pitchFamily="34" charset="0"/>
                <a:cs typeface="Tahoma" panose="020B0604030504040204" pitchFamily="34" charset="0"/>
              </a:rPr>
              <a:t>ثانياً</a:t>
            </a:r>
            <a:endParaRPr lang="en-US" sz="2800" b="1" dirty="0">
              <a:solidFill>
                <a:schemeClr val="bg1"/>
              </a:solidFill>
              <a:latin typeface="Tahoma" panose="020B0604030504040204" pitchFamily="34" charset="0"/>
              <a:ea typeface="Tahoma" panose="020B0604030504040204" pitchFamily="34" charset="0"/>
              <a:cs typeface="Tahoma" panose="020B0604030504040204" pitchFamily="34" charset="0"/>
            </a:endParaRPr>
          </a:p>
        </p:txBody>
      </p:sp>
      <p:sp>
        <p:nvSpPr>
          <p:cNvPr id="9" name="Rounded Rectangle 1">
            <a:extLst>
              <a:ext uri="{FF2B5EF4-FFF2-40B4-BE49-F238E27FC236}">
                <a16:creationId xmlns:a16="http://schemas.microsoft.com/office/drawing/2014/main" id="{1D06406A-C92F-4A3C-A07C-E4862D23BF2D}"/>
              </a:ext>
            </a:extLst>
          </p:cNvPr>
          <p:cNvSpPr/>
          <p:nvPr/>
        </p:nvSpPr>
        <p:spPr>
          <a:xfrm>
            <a:off x="251927" y="172012"/>
            <a:ext cx="1762539" cy="686132"/>
          </a:xfrm>
          <a:prstGeom prst="roundRect">
            <a:avLst/>
          </a:prstGeom>
          <a:ln>
            <a:solidFill>
              <a:schemeClr val="tx1"/>
            </a:solidFill>
          </a:ln>
        </p:spPr>
        <p:style>
          <a:lnRef idx="2">
            <a:schemeClr val="accent6"/>
          </a:lnRef>
          <a:fillRef idx="1">
            <a:schemeClr val="lt1"/>
          </a:fillRef>
          <a:effectRef idx="0">
            <a:schemeClr val="accent6"/>
          </a:effectRef>
          <a:fontRef idx="minor">
            <a:schemeClr val="dk1"/>
          </a:fontRef>
        </p:style>
        <p:txBody>
          <a:bodyPr rtlCol="1" anchor="ctr"/>
          <a:lstStyle/>
          <a:p>
            <a:pPr algn="ctr"/>
            <a:r>
              <a:rPr lang="en-US" sz="2400" b="1" dirty="0"/>
              <a:t>Lecture 3</a:t>
            </a:r>
            <a:endParaRPr lang="ar-SA" sz="2400" b="1" dirty="0"/>
          </a:p>
        </p:txBody>
      </p:sp>
      <p:pic>
        <p:nvPicPr>
          <p:cNvPr id="20482" name="Picture 2" descr="Harvard University - Wikipedia">
            <a:extLst>
              <a:ext uri="{FF2B5EF4-FFF2-40B4-BE49-F238E27FC236}">
                <a16:creationId xmlns:a16="http://schemas.microsoft.com/office/drawing/2014/main" id="{5948F052-4E51-4C8D-821D-91E6DC2DC1D3}"/>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928616" y="3932439"/>
            <a:ext cx="2171700" cy="2105025"/>
          </a:xfrm>
          <a:prstGeom prst="rect">
            <a:avLst/>
          </a:prstGeom>
          <a:noFill/>
          <a:extLst>
            <a:ext uri="{909E8E84-426E-40DD-AFC4-6F175D3DCCD1}">
              <a14:hiddenFill xmlns:a14="http://schemas.microsoft.com/office/drawing/2010/main">
                <a:solidFill>
                  <a:srgbClr val="FFFFFF"/>
                </a:solidFill>
              </a14:hiddenFill>
            </a:ext>
          </a:extLst>
        </p:spPr>
      </p:pic>
    </p:spTree>
    <p:custDataLst>
      <p:tags r:id="rId1"/>
    </p:custDataLst>
    <p:extLst>
      <p:ext uri="{BB962C8B-B14F-4D97-AF65-F5344CB8AC3E}">
        <p14:creationId xmlns:p14="http://schemas.microsoft.com/office/powerpoint/2010/main" val="1110353581"/>
      </p:ext>
    </p:extLst>
  </p:cSld>
  <p:clrMapOvr>
    <a:masterClrMapping/>
  </p:clrMapOvr>
  <mc:AlternateContent xmlns:mc="http://schemas.openxmlformats.org/markup-compatibility/2006" xmlns:p14="http://schemas.microsoft.com/office/powerpoint/2010/main">
    <mc:Choice Requires="p14">
      <p:transition p14:dur="10" advTm="128578"/>
    </mc:Choice>
    <mc:Fallback xmlns="">
      <p:transition advTm="128578"/>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89640" y="1715849"/>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1569586" y="840721"/>
            <a:ext cx="6918842" cy="892552"/>
          </a:xfrm>
          <a:prstGeom prst="rect">
            <a:avLst/>
          </a:prstGeom>
          <a:noFill/>
        </p:spPr>
        <p:txBody>
          <a:bodyPr wrap="square" rtlCol="0">
            <a:spAutoFit/>
          </a:bodyPr>
          <a:lstStyle/>
          <a:p>
            <a:pPr algn="ctr" rtl="1"/>
            <a:r>
              <a:rPr lang="ar-SY" sz="2600" b="1" dirty="0">
                <a:solidFill>
                  <a:srgbClr val="00B0F0"/>
                </a:solidFill>
                <a:latin typeface="Tahoma" panose="020B0604030504040204" pitchFamily="34" charset="0"/>
                <a:ea typeface="Tahoma" panose="020B0604030504040204" pitchFamily="34" charset="0"/>
                <a:cs typeface="Tahoma" panose="020B0604030504040204" pitchFamily="34" charset="0"/>
              </a:rPr>
              <a:t>التخصيص والرسائل الموجَّهة</a:t>
            </a:r>
          </a:p>
          <a:p>
            <a:pPr algn="ctr" rtl="1"/>
            <a:r>
              <a:rPr lang="ar-SY" sz="2600" b="1" dirty="0">
                <a:solidFill>
                  <a:srgbClr val="00B0F0"/>
                </a:solidFill>
                <a:latin typeface="Tahoma" panose="020B0604030504040204" pitchFamily="34" charset="0"/>
                <a:ea typeface="Tahoma" panose="020B0604030504040204" pitchFamily="34" charset="0"/>
                <a:cs typeface="Tahoma" panose="020B0604030504040204" pitchFamily="34" charset="0"/>
              </a:rPr>
              <a:t> (</a:t>
            </a:r>
            <a:r>
              <a:rPr lang="en-US" sz="2600" b="1" dirty="0">
                <a:solidFill>
                  <a:srgbClr val="00B0F0"/>
                </a:solidFill>
                <a:latin typeface="Tahoma" panose="020B0604030504040204" pitchFamily="34" charset="0"/>
                <a:ea typeface="Tahoma" panose="020B0604030504040204" pitchFamily="34" charset="0"/>
                <a:cs typeface="Tahoma" panose="020B0604030504040204" pitchFamily="34" charset="0"/>
              </a:rPr>
              <a:t>Permission-based</a:t>
            </a:r>
            <a:r>
              <a:rPr lang="ar-SY" sz="2600" b="1" dirty="0">
                <a:solidFill>
                  <a:srgbClr val="00B0F0"/>
                </a:solidFill>
                <a:latin typeface="Tahoma" panose="020B0604030504040204" pitchFamily="34" charset="0"/>
                <a:ea typeface="Tahoma" panose="020B0604030504040204" pitchFamily="34" charset="0"/>
                <a:cs typeface="Tahoma" panose="020B0604030504040204" pitchFamily="34" charset="0"/>
              </a:rPr>
              <a:t>)</a:t>
            </a:r>
          </a:p>
        </p:txBody>
      </p:sp>
      <p:sp>
        <p:nvSpPr>
          <p:cNvPr id="48" name="TextBox 47"/>
          <p:cNvSpPr txBox="1"/>
          <p:nvPr/>
        </p:nvSpPr>
        <p:spPr>
          <a:xfrm>
            <a:off x="825500" y="1516081"/>
            <a:ext cx="10541000" cy="5038367"/>
          </a:xfrm>
          <a:prstGeom prst="rect">
            <a:avLst/>
          </a:prstGeom>
          <a:noFill/>
        </p:spPr>
        <p:txBody>
          <a:bodyPr wrap="square" rtlCol="0">
            <a:spAutoFit/>
          </a:bodyPr>
          <a:lstStyle/>
          <a:p>
            <a:pPr algn="just" rtl="1">
              <a:lnSpc>
                <a:spcPct val="200000"/>
              </a:lnSpc>
            </a:pPr>
            <a:r>
              <a:rPr lang="ar-SY" sz="2000" dirty="0"/>
              <a:t>التسويق المباشر يمكن أن يكون أكثر فاعلية عندما تُخصص الرسائل لكل عميل، بحيث تجيب على سؤال "ما الفائدة لي؟". استخدام التسويق القائم على الإذن (</a:t>
            </a:r>
            <a:r>
              <a:rPr lang="en-US" sz="2000" dirty="0"/>
              <a:t>opt-in</a:t>
            </a:r>
            <a:r>
              <a:rPr lang="ar-SY" sz="2000" dirty="0"/>
              <a:t>)</a:t>
            </a:r>
            <a:r>
              <a:rPr lang="en-US" sz="2000" dirty="0"/>
              <a:t> </a:t>
            </a:r>
            <a:r>
              <a:rPr lang="ar-SY" sz="2000" dirty="0"/>
              <a:t>يزيد من ثقة العميل واحتمالية فتح الرسائل والتفاعل معها. تعتمد الرسائل الموجّهة على بيانات سلوك الشراء واهتمامات العميل لتقديم عروض مناسبة. والتخصيص لا يقتصر على ذكر اسم العميل، بل يشمل تقديم منتجات وخيارات تتوافق مع تاريخه وتفضيلاته.</a:t>
            </a:r>
          </a:p>
          <a:p>
            <a:pPr algn="just" rtl="1">
              <a:lnSpc>
                <a:spcPct val="200000"/>
              </a:lnSpc>
            </a:pPr>
            <a:r>
              <a:rPr lang="ar-SY" sz="2000" b="1" u="sng" dirty="0"/>
              <a:t>مثال</a:t>
            </a:r>
            <a:r>
              <a:rPr lang="ar-SY" sz="2000" dirty="0"/>
              <a:t>: تستخدم شركة (</a:t>
            </a:r>
            <a:r>
              <a:rPr lang="en-US" sz="2000" dirty="0"/>
              <a:t>Netflix</a:t>
            </a:r>
            <a:r>
              <a:rPr lang="ar-SY" sz="2000" dirty="0"/>
              <a:t>) بيانات مشاهدة المستخدمين واهتماماتهم لإرسال توصيات </a:t>
            </a:r>
          </a:p>
          <a:p>
            <a:pPr algn="just" rtl="1">
              <a:lnSpc>
                <a:spcPct val="200000"/>
              </a:lnSpc>
            </a:pPr>
            <a:r>
              <a:rPr lang="ar-SY" sz="2000" dirty="0"/>
              <a:t>وعروض شخصية عبر البريد الإلكتروني، مما يزيد من تفاعل المشتركين واستمرار اشتراكهم.</a:t>
            </a:r>
          </a:p>
          <a:p>
            <a:pPr algn="just" rtl="1">
              <a:lnSpc>
                <a:spcPct val="200000"/>
              </a:lnSpc>
            </a:pPr>
            <a:r>
              <a:rPr lang="ar-SY" sz="2000" dirty="0">
                <a:latin typeface="Times New Roman" panose="02020603050405020304" pitchFamily="18" charset="0"/>
              </a:rPr>
              <a:t>لمعرفة تفاصي هذا المثال يمكن زيارة الرابط وعيش التجربة: </a:t>
            </a:r>
            <a:r>
              <a:rPr lang="en-US" sz="2000" dirty="0">
                <a:latin typeface="Times New Roman" panose="02020603050405020304" pitchFamily="18" charset="0"/>
                <a:hlinkClick r:id="rId3"/>
              </a:rPr>
              <a:t>https://www.netflix.com/</a:t>
            </a:r>
            <a:endParaRPr lang="ar-SY" sz="2000" dirty="0">
              <a:latin typeface="Times New Roman" panose="02020603050405020304" pitchFamily="18" charset="0"/>
            </a:endParaRPr>
          </a:p>
          <a:p>
            <a:pPr algn="just" rtl="1">
              <a:lnSpc>
                <a:spcPct val="250000"/>
              </a:lnSpc>
            </a:pPr>
            <a:endParaRPr lang="en-US" sz="2000" dirty="0">
              <a:latin typeface="Times New Roman" panose="02020603050405020304" pitchFamily="18" charset="0"/>
            </a:endParaRPr>
          </a:p>
        </p:txBody>
      </p:sp>
      <p:pic>
        <p:nvPicPr>
          <p:cNvPr id="7"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2" name="Rectangle 11">
            <a:extLst>
              <a:ext uri="{FF2B5EF4-FFF2-40B4-BE49-F238E27FC236}">
                <a16:creationId xmlns:a16="http://schemas.microsoft.com/office/drawing/2014/main" id="{D1D1FB8A-91D6-4333-A384-0396802B4880}"/>
              </a:ext>
            </a:extLst>
          </p:cNvPr>
          <p:cNvSpPr/>
          <p:nvPr/>
        </p:nvSpPr>
        <p:spPr>
          <a:xfrm>
            <a:off x="8423733" y="639506"/>
            <a:ext cx="1255117" cy="107634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Y" sz="2800" b="1" dirty="0">
                <a:solidFill>
                  <a:schemeClr val="bg1"/>
                </a:solidFill>
                <a:latin typeface="Tahoma" panose="020B0604030504040204" pitchFamily="34" charset="0"/>
                <a:ea typeface="Tahoma" panose="020B0604030504040204" pitchFamily="34" charset="0"/>
                <a:cs typeface="Tahoma" panose="020B0604030504040204" pitchFamily="34" charset="0"/>
              </a:rPr>
              <a:t>ثالثاً</a:t>
            </a:r>
            <a:endParaRPr lang="en-US" sz="2800" b="1" dirty="0">
              <a:solidFill>
                <a:schemeClr val="bg1"/>
              </a:solidFill>
              <a:latin typeface="Tahoma" panose="020B0604030504040204" pitchFamily="34" charset="0"/>
              <a:ea typeface="Tahoma" panose="020B0604030504040204" pitchFamily="34" charset="0"/>
              <a:cs typeface="Tahoma" panose="020B0604030504040204" pitchFamily="34" charset="0"/>
            </a:endParaRPr>
          </a:p>
        </p:txBody>
      </p:sp>
      <p:sp>
        <p:nvSpPr>
          <p:cNvPr id="9" name="Rounded Rectangle 1">
            <a:extLst>
              <a:ext uri="{FF2B5EF4-FFF2-40B4-BE49-F238E27FC236}">
                <a16:creationId xmlns:a16="http://schemas.microsoft.com/office/drawing/2014/main" id="{92FC2BBB-2914-40AA-88B1-245AD1E44FCC}"/>
              </a:ext>
            </a:extLst>
          </p:cNvPr>
          <p:cNvSpPr/>
          <p:nvPr/>
        </p:nvSpPr>
        <p:spPr>
          <a:xfrm>
            <a:off x="251927" y="172012"/>
            <a:ext cx="1762539" cy="686132"/>
          </a:xfrm>
          <a:prstGeom prst="roundRect">
            <a:avLst/>
          </a:prstGeom>
          <a:ln>
            <a:solidFill>
              <a:schemeClr val="tx1"/>
            </a:solidFill>
          </a:ln>
        </p:spPr>
        <p:style>
          <a:lnRef idx="2">
            <a:schemeClr val="accent6"/>
          </a:lnRef>
          <a:fillRef idx="1">
            <a:schemeClr val="lt1"/>
          </a:fillRef>
          <a:effectRef idx="0">
            <a:schemeClr val="accent6"/>
          </a:effectRef>
          <a:fontRef idx="minor">
            <a:schemeClr val="dk1"/>
          </a:fontRef>
        </p:style>
        <p:txBody>
          <a:bodyPr rtlCol="1" anchor="ctr"/>
          <a:lstStyle/>
          <a:p>
            <a:pPr algn="ctr"/>
            <a:r>
              <a:rPr lang="en-US" sz="2400" b="1" dirty="0"/>
              <a:t>Lecture 3</a:t>
            </a:r>
            <a:endParaRPr lang="ar-SA" sz="2400" b="1" dirty="0"/>
          </a:p>
        </p:txBody>
      </p:sp>
      <p:pic>
        <p:nvPicPr>
          <p:cNvPr id="21506" name="Picture 2" descr="Netflix unveils its ad-supported product">
            <a:extLst>
              <a:ext uri="{FF2B5EF4-FFF2-40B4-BE49-F238E27FC236}">
                <a16:creationId xmlns:a16="http://schemas.microsoft.com/office/drawing/2014/main" id="{77A0CAA6-EB99-4264-A7B9-21CE42BA8696}"/>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825500" y="4228809"/>
            <a:ext cx="2800350" cy="1628775"/>
          </a:xfrm>
          <a:prstGeom prst="rect">
            <a:avLst/>
          </a:prstGeom>
          <a:noFill/>
          <a:extLst>
            <a:ext uri="{909E8E84-426E-40DD-AFC4-6F175D3DCCD1}">
              <a14:hiddenFill xmlns:a14="http://schemas.microsoft.com/office/drawing/2010/main">
                <a:solidFill>
                  <a:srgbClr val="FFFFFF"/>
                </a:solidFill>
              </a14:hiddenFill>
            </a:ext>
          </a:extLst>
        </p:spPr>
      </p:pic>
    </p:spTree>
    <p:custDataLst>
      <p:tags r:id="rId1"/>
    </p:custDataLst>
    <p:extLst>
      <p:ext uri="{BB962C8B-B14F-4D97-AF65-F5344CB8AC3E}">
        <p14:creationId xmlns:p14="http://schemas.microsoft.com/office/powerpoint/2010/main" val="3662196348"/>
      </p:ext>
    </p:extLst>
  </p:cSld>
  <p:clrMapOvr>
    <a:masterClrMapping/>
  </p:clrMapOvr>
  <mc:AlternateContent xmlns:mc="http://schemas.openxmlformats.org/markup-compatibility/2006" xmlns:p14="http://schemas.microsoft.com/office/powerpoint/2010/main">
    <mc:Choice Requires="p14">
      <p:transition p14:dur="10" advTm="129252"/>
    </mc:Choice>
    <mc:Fallback xmlns="">
      <p:transition advTm="129252"/>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89640" y="1715849"/>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1899184" y="931455"/>
            <a:ext cx="6918842" cy="492443"/>
          </a:xfrm>
          <a:prstGeom prst="rect">
            <a:avLst/>
          </a:prstGeom>
          <a:noFill/>
        </p:spPr>
        <p:txBody>
          <a:bodyPr wrap="square" rtlCol="0">
            <a:spAutoFit/>
          </a:bodyPr>
          <a:lstStyle/>
          <a:p>
            <a:pPr algn="ctr" rtl="1"/>
            <a:r>
              <a:rPr lang="ar-SY" sz="2600" b="1" dirty="0">
                <a:solidFill>
                  <a:srgbClr val="00B0F0"/>
                </a:solidFill>
                <a:latin typeface="Tahoma" panose="020B0604030504040204" pitchFamily="34" charset="0"/>
                <a:ea typeface="Tahoma" panose="020B0604030504040204" pitchFamily="34" charset="0"/>
                <a:cs typeface="Tahoma" panose="020B0604030504040204" pitchFamily="34" charset="0"/>
              </a:rPr>
              <a:t>العلاقة بين الإعلان والتسويق المباشر</a:t>
            </a:r>
          </a:p>
        </p:txBody>
      </p:sp>
      <p:sp>
        <p:nvSpPr>
          <p:cNvPr id="48" name="TextBox 47"/>
          <p:cNvSpPr txBox="1"/>
          <p:nvPr/>
        </p:nvSpPr>
        <p:spPr>
          <a:xfrm>
            <a:off x="825500" y="1509880"/>
            <a:ext cx="10541000" cy="4537909"/>
          </a:xfrm>
          <a:prstGeom prst="rect">
            <a:avLst/>
          </a:prstGeom>
          <a:noFill/>
        </p:spPr>
        <p:txBody>
          <a:bodyPr wrap="square" rtlCol="0">
            <a:spAutoFit/>
          </a:bodyPr>
          <a:lstStyle/>
          <a:p>
            <a:pPr algn="just" rtl="1">
              <a:lnSpc>
                <a:spcPct val="300000"/>
              </a:lnSpc>
            </a:pPr>
            <a:r>
              <a:rPr lang="ar-SY" sz="2000" dirty="0"/>
              <a:t>يعمل التسويق المباشر على دعم الإعلان من خلال ربط الرسائل العامة بدعوة واضحة لاتخاذ إجراء، ما يجعل المستهلك أكثر قدرة على التفاعل الفوري مع الرسالة. إن الدمج بين الإعلان والتسويق المباشر يسمح بقياس فعالية الرسائل وتحسينها باستمرار، مما يعزز كفاءة الحملة ويزيد العائد على الاستثمار.</a:t>
            </a:r>
          </a:p>
          <a:p>
            <a:pPr algn="just" rtl="1">
              <a:lnSpc>
                <a:spcPct val="300000"/>
              </a:lnSpc>
            </a:pPr>
            <a:r>
              <a:rPr lang="ar-SY" sz="2000" b="1" u="sng" dirty="0"/>
              <a:t>مثال</a:t>
            </a:r>
            <a:r>
              <a:rPr lang="ar-SY" sz="2000" dirty="0"/>
              <a:t>: شركة (</a:t>
            </a:r>
            <a:r>
              <a:rPr lang="en-US" sz="2000" dirty="0"/>
              <a:t>IKEA</a:t>
            </a:r>
            <a:r>
              <a:rPr lang="ar-SY" sz="2000" dirty="0"/>
              <a:t>)</a:t>
            </a:r>
            <a:r>
              <a:rPr lang="en-US" sz="2000" dirty="0"/>
              <a:t>، </a:t>
            </a:r>
            <a:r>
              <a:rPr lang="ar-SY" sz="2000" dirty="0"/>
              <a:t>شركة أثاث عالمية، تعلن عن مجموعة جديدة عبر التلفاز والإعلانات </a:t>
            </a:r>
          </a:p>
          <a:p>
            <a:pPr algn="just" rtl="1">
              <a:lnSpc>
                <a:spcPct val="300000"/>
              </a:lnSpc>
            </a:pPr>
            <a:r>
              <a:rPr lang="ar-SY" sz="2000" dirty="0"/>
              <a:t>المطبوعة، ثم ترسل رسائل بريدية مخصصة للعملاء مع عروض وتجارب مجانية داخل المتاجر لتحفيز الشراء الفوري.</a:t>
            </a:r>
            <a:endParaRPr lang="en-US" sz="2000" dirty="0">
              <a:latin typeface="Times New Roman" panose="02020603050405020304" pitchFamily="18" charset="0"/>
            </a:endParaRP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2" name="Rectangle 11">
            <a:extLst>
              <a:ext uri="{FF2B5EF4-FFF2-40B4-BE49-F238E27FC236}">
                <a16:creationId xmlns:a16="http://schemas.microsoft.com/office/drawing/2014/main" id="{D1D1FB8A-91D6-4333-A384-0396802B4880}"/>
              </a:ext>
            </a:extLst>
          </p:cNvPr>
          <p:cNvSpPr/>
          <p:nvPr/>
        </p:nvSpPr>
        <p:spPr>
          <a:xfrm>
            <a:off x="8423733" y="639506"/>
            <a:ext cx="1255117" cy="107634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Y" sz="2800" b="1" dirty="0">
                <a:solidFill>
                  <a:schemeClr val="bg1"/>
                </a:solidFill>
                <a:latin typeface="Tahoma" panose="020B0604030504040204" pitchFamily="34" charset="0"/>
                <a:ea typeface="Tahoma" panose="020B0604030504040204" pitchFamily="34" charset="0"/>
                <a:cs typeface="Tahoma" panose="020B0604030504040204" pitchFamily="34" charset="0"/>
              </a:rPr>
              <a:t>رابعاً</a:t>
            </a:r>
            <a:endParaRPr lang="en-US" sz="2800" b="1" dirty="0">
              <a:solidFill>
                <a:schemeClr val="bg1"/>
              </a:solidFill>
              <a:latin typeface="Tahoma" panose="020B0604030504040204" pitchFamily="34" charset="0"/>
              <a:ea typeface="Tahoma" panose="020B0604030504040204" pitchFamily="34" charset="0"/>
              <a:cs typeface="Tahoma" panose="020B0604030504040204" pitchFamily="34" charset="0"/>
            </a:endParaRPr>
          </a:p>
        </p:txBody>
      </p:sp>
      <p:sp>
        <p:nvSpPr>
          <p:cNvPr id="9" name="Rounded Rectangle 1">
            <a:extLst>
              <a:ext uri="{FF2B5EF4-FFF2-40B4-BE49-F238E27FC236}">
                <a16:creationId xmlns:a16="http://schemas.microsoft.com/office/drawing/2014/main" id="{92FC2BBB-2914-40AA-88B1-245AD1E44FCC}"/>
              </a:ext>
            </a:extLst>
          </p:cNvPr>
          <p:cNvSpPr/>
          <p:nvPr/>
        </p:nvSpPr>
        <p:spPr>
          <a:xfrm>
            <a:off x="251927" y="172012"/>
            <a:ext cx="1762539" cy="686132"/>
          </a:xfrm>
          <a:prstGeom prst="roundRect">
            <a:avLst/>
          </a:prstGeom>
          <a:ln>
            <a:solidFill>
              <a:schemeClr val="tx1"/>
            </a:solidFill>
          </a:ln>
        </p:spPr>
        <p:style>
          <a:lnRef idx="2">
            <a:schemeClr val="accent6"/>
          </a:lnRef>
          <a:fillRef idx="1">
            <a:schemeClr val="lt1"/>
          </a:fillRef>
          <a:effectRef idx="0">
            <a:schemeClr val="accent6"/>
          </a:effectRef>
          <a:fontRef idx="minor">
            <a:schemeClr val="dk1"/>
          </a:fontRef>
        </p:style>
        <p:txBody>
          <a:bodyPr rtlCol="1" anchor="ctr"/>
          <a:lstStyle/>
          <a:p>
            <a:pPr algn="ctr"/>
            <a:r>
              <a:rPr lang="en-US" sz="2400" b="1" dirty="0"/>
              <a:t>Lecture 3</a:t>
            </a:r>
            <a:endParaRPr lang="ar-SA" sz="2400" b="1" dirty="0"/>
          </a:p>
        </p:txBody>
      </p:sp>
      <p:pic>
        <p:nvPicPr>
          <p:cNvPr id="22530" name="Picture 2" descr="IKEA doubles down on Estonian market ...">
            <a:extLst>
              <a:ext uri="{FF2B5EF4-FFF2-40B4-BE49-F238E27FC236}">
                <a16:creationId xmlns:a16="http://schemas.microsoft.com/office/drawing/2014/main" id="{8D6BC154-4E78-4ED6-A9C0-420266B08A4A}"/>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016746" y="3649586"/>
            <a:ext cx="2619375" cy="1743075"/>
          </a:xfrm>
          <a:prstGeom prst="rect">
            <a:avLst/>
          </a:prstGeom>
          <a:noFill/>
          <a:extLst>
            <a:ext uri="{909E8E84-426E-40DD-AFC4-6F175D3DCCD1}">
              <a14:hiddenFill xmlns:a14="http://schemas.microsoft.com/office/drawing/2010/main">
                <a:solidFill>
                  <a:srgbClr val="FFFFFF"/>
                </a:solidFill>
              </a14:hiddenFill>
            </a:ext>
          </a:extLst>
        </p:spPr>
      </p:pic>
    </p:spTree>
    <p:custDataLst>
      <p:tags r:id="rId1"/>
    </p:custDataLst>
    <p:extLst>
      <p:ext uri="{BB962C8B-B14F-4D97-AF65-F5344CB8AC3E}">
        <p14:creationId xmlns:p14="http://schemas.microsoft.com/office/powerpoint/2010/main" val="794136981"/>
      </p:ext>
    </p:extLst>
  </p:cSld>
  <p:clrMapOvr>
    <a:masterClrMapping/>
  </p:clrMapOvr>
  <mc:AlternateContent xmlns:mc="http://schemas.openxmlformats.org/markup-compatibility/2006" xmlns:p14="http://schemas.microsoft.com/office/powerpoint/2010/main">
    <mc:Choice Requires="p14">
      <p:transition p14:dur="10" advTm="182708"/>
    </mc:Choice>
    <mc:Fallback xmlns="">
      <p:transition advTm="182708"/>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5231088" y="841871"/>
            <a:ext cx="4923523" cy="492443"/>
          </a:xfrm>
          <a:prstGeom prst="rect">
            <a:avLst/>
          </a:prstGeom>
          <a:noFill/>
        </p:spPr>
        <p:txBody>
          <a:bodyPr wrap="square" rtlCol="0">
            <a:spAutoFit/>
          </a:bodyPr>
          <a:lstStyle/>
          <a:p>
            <a:pPr algn="ctr" rtl="1"/>
            <a:r>
              <a:rPr lang="ar-SY" sz="2600" b="1" dirty="0">
                <a:solidFill>
                  <a:srgbClr val="00B0F0"/>
                </a:solidFill>
                <a:latin typeface="Tahoma" panose="020B0604030504040204" pitchFamily="34" charset="0"/>
                <a:ea typeface="Tahoma" panose="020B0604030504040204" pitchFamily="34" charset="0"/>
                <a:cs typeface="Tahoma" panose="020B0604030504040204" pitchFamily="34" charset="0"/>
              </a:rPr>
              <a:t>خاتمة</a:t>
            </a:r>
            <a:endParaRPr lang="en-US" sz="2600" b="1" dirty="0">
              <a:solidFill>
                <a:srgbClr val="00B0F0"/>
              </a:solidFill>
              <a:latin typeface="Tahoma" panose="020B0604030504040204" pitchFamily="34" charset="0"/>
              <a:ea typeface="Tahoma" panose="020B0604030504040204" pitchFamily="34" charset="0"/>
              <a:cs typeface="Tahoma" panose="020B0604030504040204" pitchFamily="34"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808112" y="1374902"/>
            <a:ext cx="8130073" cy="4921284"/>
          </a:xfrm>
          <a:prstGeom prst="rect">
            <a:avLst/>
          </a:prstGeom>
          <a:noFill/>
        </p:spPr>
        <p:txBody>
          <a:bodyPr wrap="square" rtlCol="0">
            <a:spAutoFit/>
          </a:bodyPr>
          <a:lstStyle/>
          <a:p>
            <a:pPr algn="just" rtl="1">
              <a:lnSpc>
                <a:spcPct val="200000"/>
              </a:lnSpc>
            </a:pPr>
            <a:r>
              <a:rPr lang="ar-SY" sz="2000" dirty="0"/>
              <a:t>تُظهر دراسة عناصر الاتصالات التسويقية المتكاملة أن نجاح أي حملة لا يتحقق بفاعلية عنصر واحد، بل بانسجامها جميعاً ضمن رؤية موحدة. إن الإعلان يبني الوعي، والعلاقات العامة تعمّق الثقة، والبيع الشخصي يترجم الرسالة إلى علاقة مباشرة مع العميل. بينما يعمل تنشيط المبيعات على تحفيز القرار الفوري، ويستكمل التسويق المباشر الحلقة عبر التواصل الفردي القابل للقياس. هذا التكامل يولّد ما يطلق عليه "الرسالة الموحدة متعددة القنوات" التي تضمن تجربة متماسكة للمستهلك. وفي ضوء ذلك، تصبح الاتصالات التسويقية المتكاملة أداة استراتيجية لتثبيت العلامة في أذهان الجمهور. ويغدو نجاح المؤسسة رهين قدرتها على خلق لغة واحدة تنطق بها عبر كل وسيلة وكل تفاعل مع العميل.</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Rounded Rectangle 1">
            <a:extLst>
              <a:ext uri="{FF2B5EF4-FFF2-40B4-BE49-F238E27FC236}">
                <a16:creationId xmlns:a16="http://schemas.microsoft.com/office/drawing/2014/main" id="{621D3044-3AFC-47D2-ABE6-DE65F720EA49}"/>
              </a:ext>
            </a:extLst>
          </p:cNvPr>
          <p:cNvSpPr/>
          <p:nvPr/>
        </p:nvSpPr>
        <p:spPr>
          <a:xfrm>
            <a:off x="1388284" y="213520"/>
            <a:ext cx="1762539" cy="686132"/>
          </a:xfrm>
          <a:prstGeom prst="roundRect">
            <a:avLst/>
          </a:prstGeom>
          <a:ln>
            <a:solidFill>
              <a:schemeClr val="tx1"/>
            </a:solidFill>
          </a:ln>
        </p:spPr>
        <p:style>
          <a:lnRef idx="2">
            <a:schemeClr val="accent6"/>
          </a:lnRef>
          <a:fillRef idx="1">
            <a:schemeClr val="lt1"/>
          </a:fillRef>
          <a:effectRef idx="0">
            <a:schemeClr val="accent6"/>
          </a:effectRef>
          <a:fontRef idx="minor">
            <a:schemeClr val="dk1"/>
          </a:fontRef>
        </p:style>
        <p:txBody>
          <a:bodyPr rtlCol="1" anchor="ctr"/>
          <a:lstStyle/>
          <a:p>
            <a:pPr algn="ctr"/>
            <a:r>
              <a:rPr lang="en-US" sz="2400" b="1" dirty="0"/>
              <a:t>Lecture 3</a:t>
            </a:r>
            <a:endParaRPr lang="ar-SA" sz="2400" b="1" dirty="0"/>
          </a:p>
        </p:txBody>
      </p:sp>
    </p:spTree>
    <p:extLst>
      <p:ext uri="{BB962C8B-B14F-4D97-AF65-F5344CB8AC3E}">
        <p14:creationId xmlns:p14="http://schemas.microsoft.com/office/powerpoint/2010/main" val="3478458933"/>
      </p:ext>
    </p:extLst>
  </p:cSld>
  <p:clrMapOvr>
    <a:masterClrMapping/>
  </p:clrMapOvr>
  <mc:AlternateContent xmlns:mc="http://schemas.openxmlformats.org/markup-compatibility/2006" xmlns:p14="http://schemas.microsoft.com/office/powerpoint/2010/main">
    <mc:Choice Requires="p14">
      <p:transition spd="slow" p14:dur="2000" advTm="93212"/>
    </mc:Choice>
    <mc:Fallback xmlns="">
      <p:transition spd="slow" advTm="93212"/>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8679" b="8679"/>
          <a:stretch>
            <a:fillRect/>
          </a:stretch>
        </p:blipFill>
        <p:spPr/>
      </p:pic>
      <p:sp>
        <p:nvSpPr>
          <p:cNvPr id="6" name="Rectangle 5"/>
          <p:cNvSpPr/>
          <p:nvPr/>
        </p:nvSpPr>
        <p:spPr>
          <a:xfrm>
            <a:off x="229066" y="538171"/>
            <a:ext cx="9372136" cy="7240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4" name="Rectangle 33"/>
          <p:cNvSpPr/>
          <p:nvPr/>
        </p:nvSpPr>
        <p:spPr>
          <a:xfrm>
            <a:off x="5886244" y="803822"/>
            <a:ext cx="5711998" cy="1210716"/>
          </a:xfrm>
          <a:prstGeom prst="rect">
            <a:avLst/>
          </a:prstGeom>
          <a:noFill/>
        </p:spPr>
        <p:txBody>
          <a:bodyPr wrap="square">
            <a:spAutoFit/>
          </a:bodyPr>
          <a:lstStyle/>
          <a:p>
            <a:pPr algn="ctr" rtl="1">
              <a:lnSpc>
                <a:spcPct val="120000"/>
              </a:lnSpc>
            </a:pPr>
            <a:r>
              <a:rPr lang="ar-SY" sz="3200" b="1" dirty="0">
                <a:solidFill>
                  <a:srgbClr val="00B0F0"/>
                </a:solidFill>
                <a:latin typeface="Tahoma" panose="020B0604030504040204" pitchFamily="34" charset="0"/>
                <a:ea typeface="Tahoma" panose="020B0604030504040204" pitchFamily="34" charset="0"/>
                <a:cs typeface="Tahoma" panose="020B0604030504040204" pitchFamily="34" charset="0"/>
              </a:rPr>
              <a:t>إلى اللقاء </a:t>
            </a:r>
          </a:p>
          <a:p>
            <a:pPr algn="ctr" rtl="1">
              <a:lnSpc>
                <a:spcPct val="120000"/>
              </a:lnSpc>
            </a:pPr>
            <a:r>
              <a:rPr lang="ar-SY" sz="3200" b="1">
                <a:solidFill>
                  <a:srgbClr val="00B0F0"/>
                </a:solidFill>
                <a:latin typeface="Tahoma" panose="020B0604030504040204" pitchFamily="34" charset="0"/>
                <a:ea typeface="Tahoma" panose="020B0604030504040204" pitchFamily="34" charset="0"/>
                <a:cs typeface="Tahoma" panose="020B0604030504040204" pitchFamily="34" charset="0"/>
              </a:rPr>
              <a:t>في المحاضرة التالية</a:t>
            </a:r>
            <a:endParaRPr lang="en-US" sz="3200" b="1" dirty="0">
              <a:solidFill>
                <a:srgbClr val="00B0F0"/>
              </a:solidFill>
              <a:latin typeface="Tahoma" panose="020B0604030504040204" pitchFamily="34" charset="0"/>
              <a:ea typeface="Tahoma" panose="020B0604030504040204" pitchFamily="34" charset="0"/>
              <a:cs typeface="Tahoma" panose="020B0604030504040204" pitchFamily="34" charset="0"/>
            </a:endParaRPr>
          </a:p>
        </p:txBody>
      </p:sp>
      <p:sp>
        <p:nvSpPr>
          <p:cNvPr id="41" name="TextBox 40"/>
          <p:cNvSpPr txBox="1"/>
          <p:nvPr/>
        </p:nvSpPr>
        <p:spPr>
          <a:xfrm>
            <a:off x="68425" y="5141020"/>
            <a:ext cx="6176443" cy="1077218"/>
          </a:xfrm>
          <a:prstGeom prst="rect">
            <a:avLst/>
          </a:prstGeom>
          <a:noFill/>
        </p:spPr>
        <p:txBody>
          <a:bodyPr wrap="square" rtlCol="0">
            <a:spAutoFit/>
          </a:bodyPr>
          <a:lstStyle/>
          <a:p>
            <a:pPr algn="ctr" rtl="1"/>
            <a:r>
              <a:rPr lang="ar-SY" sz="3200" b="1" dirty="0">
                <a:solidFill>
                  <a:srgbClr val="00B0F0"/>
                </a:solidFill>
                <a:latin typeface="Tahoma" panose="020B0604030504040204" pitchFamily="34" charset="0"/>
                <a:ea typeface="Tahoma" panose="020B0604030504040204" pitchFamily="34" charset="0"/>
                <a:cs typeface="Tahoma" panose="020B0604030504040204" pitchFamily="34" charset="0"/>
              </a:rPr>
              <a:t>التحولات في الأسواق التقليدية والرقمية</a:t>
            </a:r>
            <a:endParaRPr lang="en-US" sz="3200" b="1" dirty="0">
              <a:solidFill>
                <a:srgbClr val="00B0F0"/>
              </a:solidFill>
              <a:latin typeface="Tahoma" panose="020B0604030504040204" pitchFamily="34" charset="0"/>
              <a:ea typeface="Tahoma" panose="020B0604030504040204" pitchFamily="34" charset="0"/>
              <a:cs typeface="Tahoma" panose="020B0604030504040204" pitchFamily="34" charset="0"/>
            </a:endParaRP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34459" y="0"/>
            <a:ext cx="2305141" cy="1076343"/>
          </a:xfrm>
          <a:prstGeom prst="rect">
            <a:avLst/>
          </a:prstGeom>
        </p:spPr>
      </p:pic>
      <p:sp>
        <p:nvSpPr>
          <p:cNvPr id="10" name="Rounded Rectangle 1">
            <a:extLst>
              <a:ext uri="{FF2B5EF4-FFF2-40B4-BE49-F238E27FC236}">
                <a16:creationId xmlns:a16="http://schemas.microsoft.com/office/drawing/2014/main" id="{AEFDD68B-514D-4BBC-8F05-4043AF4F4380}"/>
              </a:ext>
            </a:extLst>
          </p:cNvPr>
          <p:cNvSpPr/>
          <p:nvPr/>
        </p:nvSpPr>
        <p:spPr>
          <a:xfrm>
            <a:off x="223934" y="172012"/>
            <a:ext cx="1762539" cy="686132"/>
          </a:xfrm>
          <a:prstGeom prst="roundRect">
            <a:avLst/>
          </a:prstGeom>
          <a:ln>
            <a:solidFill>
              <a:schemeClr val="tx1"/>
            </a:solidFill>
          </a:ln>
        </p:spPr>
        <p:style>
          <a:lnRef idx="2">
            <a:schemeClr val="accent6"/>
          </a:lnRef>
          <a:fillRef idx="1">
            <a:schemeClr val="lt1"/>
          </a:fillRef>
          <a:effectRef idx="0">
            <a:schemeClr val="accent6"/>
          </a:effectRef>
          <a:fontRef idx="minor">
            <a:schemeClr val="dk1"/>
          </a:fontRef>
        </p:style>
        <p:txBody>
          <a:bodyPr rtlCol="1" anchor="ctr"/>
          <a:lstStyle/>
          <a:p>
            <a:pPr algn="ctr"/>
            <a:r>
              <a:rPr lang="en-US" sz="2400" b="1" dirty="0"/>
              <a:t>Lecture 3</a:t>
            </a:r>
            <a:endParaRPr lang="ar-SA" sz="2400" b="1" dirty="0"/>
          </a:p>
        </p:txBody>
      </p:sp>
    </p:spTree>
  </p:cSld>
  <p:clrMapOvr>
    <a:masterClrMapping/>
  </p:clrMapOvr>
  <mc:AlternateContent xmlns:mc="http://schemas.openxmlformats.org/markup-compatibility/2006" xmlns:p14="http://schemas.microsoft.com/office/powerpoint/2010/main">
    <mc:Choice Requires="p14">
      <p:transition spd="slow" p14:dur="2000" advTm="12131"/>
    </mc:Choice>
    <mc:Fallback xmlns="">
      <p:transition spd="slow" advTm="12131"/>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1767715" y="5721795"/>
            <a:ext cx="5282014" cy="830997"/>
          </a:xfrm>
          <a:prstGeom prst="rect">
            <a:avLst/>
          </a:prstGeom>
          <a:noFill/>
        </p:spPr>
        <p:txBody>
          <a:bodyPr wrap="square" rtlCol="0">
            <a:spAutoFit/>
          </a:bodyPr>
          <a:lstStyle/>
          <a:p>
            <a:r>
              <a:rPr lang="ar-SY" sz="4800" b="1" dirty="0">
                <a:solidFill>
                  <a:schemeClr val="bg1"/>
                </a:solidFill>
                <a:latin typeface="Alexandria" charset="0"/>
                <a:cs typeface="Alexandria" charset="0"/>
              </a:rPr>
              <a:t>شكراً لحسن إصغائكم</a:t>
            </a:r>
            <a:endParaRPr lang="en-US" sz="4800" b="1" dirty="0">
              <a:solidFill>
                <a:schemeClr val="bg1"/>
              </a:solidFill>
              <a:latin typeface="Alexandria" charset="0"/>
              <a:cs typeface="Alexandria" charset="0"/>
            </a:endParaRPr>
          </a:p>
        </p:txBody>
      </p:sp>
      <p:pic>
        <p:nvPicPr>
          <p:cNvPr id="13" name="Graphic 12"/>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5451"/>
    </mc:Choice>
    <mc:Fallback xmlns="">
      <p:transition spd="slow" advTm="5451"/>
    </mc:Fallback>
  </mc:AlternateContent>
</p:sld>
</file>

<file path=ppt/tags/tag1.xml><?xml version="1.0" encoding="utf-8"?>
<p:tagLst xmlns:a="http://schemas.openxmlformats.org/drawingml/2006/main" xmlns:r="http://schemas.openxmlformats.org/officeDocument/2006/relationships" xmlns:p="http://schemas.openxmlformats.org/presentationml/2006/main">
  <p:tag name="TIMING" val="|1.3"/>
</p:tagLst>
</file>

<file path=ppt/tags/tag2.xml><?xml version="1.0" encoding="utf-8"?>
<p:tagLst xmlns:a="http://schemas.openxmlformats.org/drawingml/2006/main" xmlns:r="http://schemas.openxmlformats.org/officeDocument/2006/relationships" xmlns:p="http://schemas.openxmlformats.org/presentationml/2006/main">
  <p:tag name="TIMING" val="|1.5"/>
</p:tagLst>
</file>

<file path=ppt/tags/tag3.xml><?xml version="1.0" encoding="utf-8"?>
<p:tagLst xmlns:a="http://schemas.openxmlformats.org/drawingml/2006/main" xmlns:r="http://schemas.openxmlformats.org/officeDocument/2006/relationships" xmlns:p="http://schemas.openxmlformats.org/presentationml/2006/main">
  <p:tag name="TIMING" val="|0.2"/>
</p:tagLst>
</file>

<file path=ppt/tags/tag4.xml><?xml version="1.0" encoding="utf-8"?>
<p:tagLst xmlns:a="http://schemas.openxmlformats.org/drawingml/2006/main" xmlns:r="http://schemas.openxmlformats.org/officeDocument/2006/relationships" xmlns:p="http://schemas.openxmlformats.org/presentationml/2006/main">
  <p:tag name="TIMING" val="|47.4"/>
</p:tagLst>
</file>

<file path=ppt/tags/tag5.xml><?xml version="1.0" encoding="utf-8"?>
<p:tagLst xmlns:a="http://schemas.openxmlformats.org/drawingml/2006/main" xmlns:r="http://schemas.openxmlformats.org/officeDocument/2006/relationships" xmlns:p="http://schemas.openxmlformats.org/presentationml/2006/main">
  <p:tag name="TIMING" val="|47.4"/>
</p:tagLst>
</file>

<file path=ppt/tags/tag6.xml><?xml version="1.0" encoding="utf-8"?>
<p:tagLst xmlns:a="http://schemas.openxmlformats.org/drawingml/2006/main" xmlns:r="http://schemas.openxmlformats.org/officeDocument/2006/relationships" xmlns:p="http://schemas.openxmlformats.org/presentationml/2006/main">
  <p:tag name="TIMING" val="|47.4"/>
</p:tagLst>
</file>

<file path=ppt/tags/tag7.xml><?xml version="1.0" encoding="utf-8"?>
<p:tagLst xmlns:a="http://schemas.openxmlformats.org/drawingml/2006/main" xmlns:r="http://schemas.openxmlformats.org/officeDocument/2006/relationships" xmlns:p="http://schemas.openxmlformats.org/presentationml/2006/main">
  <p:tag name="TIMING" val="|47.4"/>
</p:tagLst>
</file>

<file path=ppt/tags/tag8.xml><?xml version="1.0" encoding="utf-8"?>
<p:tagLst xmlns:a="http://schemas.openxmlformats.org/drawingml/2006/main" xmlns:r="http://schemas.openxmlformats.org/officeDocument/2006/relationships" xmlns:p="http://schemas.openxmlformats.org/presentationml/2006/main">
  <p:tag name="TIMING" val="|47.4"/>
</p:tagLst>
</file>

<file path=ppt/tags/tag9.xml><?xml version="1.0" encoding="utf-8"?>
<p:tagLst xmlns:a="http://schemas.openxmlformats.org/drawingml/2006/main" xmlns:r="http://schemas.openxmlformats.org/officeDocument/2006/relationships" xmlns:p="http://schemas.openxmlformats.org/presentationml/2006/main">
  <p:tag name="TIMING" val="|0.4"/>
</p:tagLst>
</file>

<file path=ppt/tags/tag10.xml><?xml version="1.0" encoding="utf-8"?>
<p:tagLst xmlns:a="http://schemas.openxmlformats.org/drawingml/2006/main" xmlns:r="http://schemas.openxmlformats.org/officeDocument/2006/relationships" xmlns:p="http://schemas.openxmlformats.org/presentationml/2006/main">
  <p:tag name="TIMING" val="|47.4"/>
</p:tagLst>
</file>

<file path=ppt/tags/tag11.xml><?xml version="1.0" encoding="utf-8"?>
<p:tagLst xmlns:a="http://schemas.openxmlformats.org/drawingml/2006/main" xmlns:r="http://schemas.openxmlformats.org/officeDocument/2006/relationships" xmlns:p="http://schemas.openxmlformats.org/presentationml/2006/main">
  <p:tag name="TIMING" val="|47.4"/>
</p:tagLst>
</file>

<file path=ppt/tags/tag12.xml><?xml version="1.0" encoding="utf-8"?>
<p:tagLst xmlns:a="http://schemas.openxmlformats.org/drawingml/2006/main" xmlns:r="http://schemas.openxmlformats.org/officeDocument/2006/relationships" xmlns:p="http://schemas.openxmlformats.org/presentationml/2006/main">
  <p:tag name="TIMING" val="|47.4"/>
</p:tagLst>
</file>

<file path=ppt/tags/tag13.xml><?xml version="1.0" encoding="utf-8"?>
<p:tagLst xmlns:a="http://schemas.openxmlformats.org/drawingml/2006/main" xmlns:r="http://schemas.openxmlformats.org/officeDocument/2006/relationships" xmlns:p="http://schemas.openxmlformats.org/presentationml/2006/main">
  <p:tag name="TIMING" val="|47.4"/>
</p:tagLst>
</file>

<file path=ppt/tags/tag14.xml><?xml version="1.0" encoding="utf-8"?>
<p:tagLst xmlns:a="http://schemas.openxmlformats.org/drawingml/2006/main" xmlns:r="http://schemas.openxmlformats.org/officeDocument/2006/relationships" xmlns:p="http://schemas.openxmlformats.org/presentationml/2006/main">
  <p:tag name="TIMING" val="|47.4"/>
</p:tagLst>
</file>

<file path=ppt/tags/tag15.xml><?xml version="1.0" encoding="utf-8"?>
<p:tagLst xmlns:a="http://schemas.openxmlformats.org/drawingml/2006/main" xmlns:r="http://schemas.openxmlformats.org/officeDocument/2006/relationships" xmlns:p="http://schemas.openxmlformats.org/presentationml/2006/main">
  <p:tag name="TIMING" val="|47.4"/>
</p:tagLst>
</file>

<file path=ppt/tags/tag16.xml><?xml version="1.0" encoding="utf-8"?>
<p:tagLst xmlns:a="http://schemas.openxmlformats.org/drawingml/2006/main" xmlns:r="http://schemas.openxmlformats.org/officeDocument/2006/relationships" xmlns:p="http://schemas.openxmlformats.org/presentationml/2006/main">
  <p:tag name="TIMING" val="|47.4"/>
</p:tagLst>
</file>

<file path=ppt/tags/tag17.xml><?xml version="1.0" encoding="utf-8"?>
<p:tagLst xmlns:a="http://schemas.openxmlformats.org/drawingml/2006/main" xmlns:r="http://schemas.openxmlformats.org/officeDocument/2006/relationships" xmlns:p="http://schemas.openxmlformats.org/presentationml/2006/main">
  <p:tag name="TIMING" val="|47.4"/>
</p:tagLst>
</file>

<file path=ppt/tags/tag18.xml><?xml version="1.0" encoding="utf-8"?>
<p:tagLst xmlns:a="http://schemas.openxmlformats.org/drawingml/2006/main" xmlns:r="http://schemas.openxmlformats.org/officeDocument/2006/relationships" xmlns:p="http://schemas.openxmlformats.org/presentationml/2006/main">
  <p:tag name="TIMING" val="|47.4"/>
</p:tagLst>
</file>

<file path=ppt/tags/tag19.xml><?xml version="1.0" encoding="utf-8"?>
<p:tagLst xmlns:a="http://schemas.openxmlformats.org/drawingml/2006/main" xmlns:r="http://schemas.openxmlformats.org/officeDocument/2006/relationships" xmlns:p="http://schemas.openxmlformats.org/presentationml/2006/main">
  <p:tag name="TIMING" val="|47.4"/>
</p:tagLst>
</file>

<file path=ppt/tags/tag20.xml><?xml version="1.0" encoding="utf-8"?>
<p:tagLst xmlns:a="http://schemas.openxmlformats.org/drawingml/2006/main" xmlns:r="http://schemas.openxmlformats.org/officeDocument/2006/relationships" xmlns:p="http://schemas.openxmlformats.org/presentationml/2006/main">
  <p:tag name="TIMING" val="|47.4"/>
</p:tagLst>
</file>

<file path=ppt/tags/tag21.xml><?xml version="1.0" encoding="utf-8"?>
<p:tagLst xmlns:a="http://schemas.openxmlformats.org/drawingml/2006/main" xmlns:r="http://schemas.openxmlformats.org/officeDocument/2006/relationships" xmlns:p="http://schemas.openxmlformats.org/presentationml/2006/main">
  <p:tag name="TIMING" val="|47.4"/>
</p:tagLst>
</file>

<file path=ppt/tags/tag22.xml><?xml version="1.0" encoding="utf-8"?>
<p:tagLst xmlns:a="http://schemas.openxmlformats.org/drawingml/2006/main" xmlns:r="http://schemas.openxmlformats.org/officeDocument/2006/relationships" xmlns:p="http://schemas.openxmlformats.org/presentationml/2006/main">
  <p:tag name="TIMING" val="|47.4"/>
</p:tagLst>
</file>

<file path=ppt/tags/tag23.xml><?xml version="1.0" encoding="utf-8"?>
<p:tagLst xmlns:a="http://schemas.openxmlformats.org/drawingml/2006/main" xmlns:r="http://schemas.openxmlformats.org/officeDocument/2006/relationships" xmlns:p="http://schemas.openxmlformats.org/presentationml/2006/main">
  <p:tag name="TIMING" val="|47.4"/>
</p:tagLst>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5" ma:contentTypeDescription="Create a new document." ma:contentTypeScope="" ma:versionID="d4f7a16ca4924fb23f9fc1a28cdf81b6">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39ffbe5f2ef6a8fca5ec1833aec8eef8"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3:SharedWithUsers" minOccurs="0"/>
                <xsd:element ref="ns3:SharedWithDetails" minOccurs="0"/>
                <xsd:element ref="ns2:MediaServiceOCR"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21" nillable="true" ma:displayName="Extracted Text" ma:internalName="MediaServiceOCR" ma:readOnly="true">
      <xsd:simpleType>
        <xsd:restriction base="dms:Note">
          <xsd:maxLength value="255"/>
        </xsd:restriction>
      </xsd:simpleType>
    </xsd:element>
    <xsd:element name="MediaServiceBillingMetadata" ma:index="22"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fbce9ccb-a055-48b1-a76c-139ecd114ee5}"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19"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0"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549A04BC-15D4-411D-BFBC-664E7D033337}"/>
</file>

<file path=customXml/itemProps2.xml><?xml version="1.0" encoding="utf-8"?>
<ds:datastoreItem xmlns:ds="http://schemas.openxmlformats.org/officeDocument/2006/customXml" ds:itemID="{4FBA79DB-056A-40B0-82E9-98EE469737F6}"/>
</file>

<file path=customXml/itemProps3.xml><?xml version="1.0" encoding="utf-8"?>
<ds:datastoreItem xmlns:ds="http://schemas.openxmlformats.org/officeDocument/2006/customXml" ds:itemID="{EFFCF3CD-D9E3-4EEC-9E11-463079673AEA}"/>
</file>

<file path=docProps/app.xml><?xml version="1.0" encoding="utf-8"?>
<Properties xmlns="http://schemas.openxmlformats.org/officeDocument/2006/extended-properties" xmlns:vt="http://schemas.openxmlformats.org/officeDocument/2006/docPropsVTypes">
  <TotalTime>3855</TotalTime>
  <Words>3499</Words>
  <Application>Microsoft Office PowerPoint</Application>
  <PresentationFormat>Widescreen</PresentationFormat>
  <Paragraphs>245</Paragraphs>
  <Slides>40</Slides>
  <Notes>4</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40</vt:i4>
      </vt:variant>
    </vt:vector>
  </HeadingPairs>
  <TitlesOfParts>
    <vt:vector size="47" baseType="lpstr">
      <vt:lpstr>Alexandria</vt:lpstr>
      <vt:lpstr>Arial</vt:lpstr>
      <vt:lpstr>Calibri</vt:lpstr>
      <vt:lpstr>Calibri Light</vt:lpstr>
      <vt:lpstr>Tahoma</vt:lpstr>
      <vt:lpstr>Times New Roman</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Okba Alsabbagh</dc:creator>
  <cp:lastModifiedBy>Okba Alsabbagh</cp:lastModifiedBy>
  <cp:revision>881</cp:revision>
  <dcterms:created xsi:type="dcterms:W3CDTF">2025-07-01T03:58:26Z</dcterms:created>
  <dcterms:modified xsi:type="dcterms:W3CDTF">2025-10-07T13:43:02Z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0x0101006A254F5D6A14094B8840E79896A2F150</vt:lpwstr>
  </property>
</Properties>
</file>