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523" r:id="rId2"/>
    <p:sldId id="519" r:id="rId3"/>
    <p:sldId id="541" r:id="rId4"/>
    <p:sldId id="516" r:id="rId5"/>
    <p:sldId id="529" r:id="rId6"/>
    <p:sldId id="530" r:id="rId7"/>
    <p:sldId id="532" r:id="rId8"/>
    <p:sldId id="531" r:id="rId9"/>
    <p:sldId id="542" r:id="rId10"/>
    <p:sldId id="533" r:id="rId11"/>
    <p:sldId id="534" r:id="rId12"/>
    <p:sldId id="535" r:id="rId13"/>
    <p:sldId id="536" r:id="rId14"/>
    <p:sldId id="568" r:id="rId15"/>
    <p:sldId id="321" r:id="rId16"/>
    <p:sldId id="322" r:id="rId17"/>
    <p:sldId id="323" r:id="rId18"/>
    <p:sldId id="572" r:id="rId19"/>
    <p:sldId id="324" r:id="rId20"/>
    <p:sldId id="567" r:id="rId21"/>
    <p:sldId id="537" r:id="rId22"/>
    <p:sldId id="538" r:id="rId23"/>
    <p:sldId id="539" r:id="rId24"/>
    <p:sldId id="543" r:id="rId25"/>
    <p:sldId id="540" r:id="rId26"/>
    <p:sldId id="544" r:id="rId27"/>
    <p:sldId id="545" r:id="rId28"/>
    <p:sldId id="546" r:id="rId29"/>
    <p:sldId id="547" r:id="rId30"/>
    <p:sldId id="548" r:id="rId31"/>
    <p:sldId id="550" r:id="rId32"/>
    <p:sldId id="549" r:id="rId33"/>
    <p:sldId id="551" r:id="rId34"/>
    <p:sldId id="552" r:id="rId35"/>
    <p:sldId id="517" r:id="rId36"/>
    <p:sldId id="553" r:id="rId37"/>
    <p:sldId id="554" r:id="rId38"/>
    <p:sldId id="573" r:id="rId39"/>
    <p:sldId id="527" r:id="rId40"/>
    <p:sldId id="528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ECFF"/>
    <a:srgbClr val="35A8E0"/>
    <a:srgbClr val="4472C4"/>
    <a:srgbClr val="ED7D31"/>
    <a:srgbClr val="8A593C"/>
    <a:srgbClr val="D18543"/>
    <a:srgbClr val="000000"/>
    <a:srgbClr val="669BBC"/>
    <a:srgbClr val="2D3956"/>
    <a:srgbClr val="8E5A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7" autoAdjust="0"/>
    <p:restoredTop sz="93738" autoAdjust="0"/>
  </p:normalViewPr>
  <p:slideViewPr>
    <p:cSldViewPr snapToGrid="0">
      <p:cViewPr varScale="1">
        <p:scale>
          <a:sx n="54" d="100"/>
          <a:sy n="54" d="100"/>
        </p:scale>
        <p:origin x="106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8064B1-8349-4AFA-8192-4725A4F6E209}" type="doc">
      <dgm:prSet loTypeId="urn:microsoft.com/office/officeart/2005/8/layout/matrix1" loCatId="matrix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1AE5FF6-306F-4748-8866-68F51B44AD07}">
      <dgm:prSet phldrT="[Text]" custT="1"/>
      <dgm:spPr/>
      <dgm:t>
        <a:bodyPr/>
        <a:lstStyle/>
        <a:p>
          <a:r>
            <a:rPr lang="ar-EG" sz="2000" b="1" dirty="0">
              <a:solidFill>
                <a:schemeClr val="tx1"/>
              </a:solidFill>
            </a:rPr>
            <a:t>توازن الشخصية</a:t>
          </a:r>
          <a:endParaRPr lang="en-US" sz="2000" b="1" dirty="0">
            <a:solidFill>
              <a:schemeClr val="tx1"/>
            </a:solidFill>
          </a:endParaRPr>
        </a:p>
      </dgm:t>
    </dgm:pt>
    <dgm:pt modelId="{3961C38E-9964-4C3A-A311-127CC4B7E4EB}" type="parTrans" cxnId="{96D62B5C-9BF8-4E04-AD14-2C850C1B78E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7EE92D3C-5BB4-4558-B9F0-492EE9E36C82}" type="sibTrans" cxnId="{96D62B5C-9BF8-4E04-AD14-2C850C1B78E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7177B3D-53C0-45A7-AE68-3F160BFD103A}">
      <dgm:prSet phldrT="[Text]" custT="1"/>
      <dgm:spPr/>
      <dgm:t>
        <a:bodyPr/>
        <a:lstStyle/>
        <a:p>
          <a:r>
            <a:rPr lang="ar-EG" sz="2000" b="1" dirty="0">
              <a:solidFill>
                <a:schemeClr val="tx1"/>
              </a:solidFill>
            </a:rPr>
            <a:t>الجانب النفسي/الروحي</a:t>
          </a:r>
          <a:endParaRPr lang="en-US" sz="2000" b="1" dirty="0">
            <a:solidFill>
              <a:schemeClr val="tx1"/>
            </a:solidFill>
          </a:endParaRPr>
        </a:p>
      </dgm:t>
    </dgm:pt>
    <dgm:pt modelId="{2CA1181D-7EBB-40BD-8A30-A9B3A4AB9F0B}" type="parTrans" cxnId="{8D8F9A56-E680-4222-B00E-D0A36B8D57E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794921CA-B7DD-4942-8F6E-11FFF4299C98}" type="sibTrans" cxnId="{8D8F9A56-E680-4222-B00E-D0A36B8D57E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D7A89E7-52FE-429F-88E7-ABD6C27C8CD8}">
      <dgm:prSet phldrT="[Text]" custT="1"/>
      <dgm:spPr/>
      <dgm:t>
        <a:bodyPr/>
        <a:lstStyle/>
        <a:p>
          <a:r>
            <a:rPr lang="ar-EG" sz="2000" b="1" dirty="0">
              <a:solidFill>
                <a:schemeClr val="tx1"/>
              </a:solidFill>
            </a:rPr>
            <a:t>الجانب العقلي</a:t>
          </a:r>
          <a:endParaRPr lang="en-US" sz="2000" b="1" dirty="0">
            <a:solidFill>
              <a:schemeClr val="tx1"/>
            </a:solidFill>
          </a:endParaRPr>
        </a:p>
      </dgm:t>
    </dgm:pt>
    <dgm:pt modelId="{56E951E4-F26A-4AB5-86B5-E003E831FC80}" type="parTrans" cxnId="{BE99973F-C4D0-4389-94B3-54E247706E4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24E99395-0097-4D03-84DB-D395C1715D97}" type="sibTrans" cxnId="{BE99973F-C4D0-4389-94B3-54E247706E4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7E36474-8C5A-4A1D-83F0-70235FDF618D}">
      <dgm:prSet phldrT="[Text]" custT="1"/>
      <dgm:spPr/>
      <dgm:t>
        <a:bodyPr/>
        <a:lstStyle/>
        <a:p>
          <a:r>
            <a:rPr lang="ar-EG" sz="2000" b="1" dirty="0">
              <a:solidFill>
                <a:schemeClr val="tx1"/>
              </a:solidFill>
            </a:rPr>
            <a:t>الجانب الاجتماعي</a:t>
          </a:r>
          <a:endParaRPr lang="en-US" sz="2000" b="1" dirty="0">
            <a:solidFill>
              <a:schemeClr val="tx1"/>
            </a:solidFill>
          </a:endParaRPr>
        </a:p>
      </dgm:t>
    </dgm:pt>
    <dgm:pt modelId="{6734E398-F899-4560-B313-9ED5DA29D1B0}" type="parTrans" cxnId="{7118AAF2-2FC0-4FA3-BFE3-65E28534F02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1A738DF8-6F94-48B7-9B15-E8F814E6960F}" type="sibTrans" cxnId="{7118AAF2-2FC0-4FA3-BFE3-65E28534F02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C72E5873-118F-4B3C-A9C3-8497C32DC5CD}">
      <dgm:prSet phldrT="[Text]" custT="1"/>
      <dgm:spPr/>
      <dgm:t>
        <a:bodyPr/>
        <a:lstStyle/>
        <a:p>
          <a:r>
            <a:rPr lang="ar-EG" sz="2000" b="1" dirty="0">
              <a:solidFill>
                <a:schemeClr val="tx1"/>
              </a:solidFill>
            </a:rPr>
            <a:t>الجانب الجسدي</a:t>
          </a:r>
          <a:endParaRPr lang="en-US" sz="2000" b="1" dirty="0">
            <a:solidFill>
              <a:schemeClr val="tx1"/>
            </a:solidFill>
          </a:endParaRPr>
        </a:p>
      </dgm:t>
    </dgm:pt>
    <dgm:pt modelId="{27F6E1A5-4339-48E6-8CA5-BAA7DBC35E0B}" type="parTrans" cxnId="{87DB122E-C421-4EE8-85F2-A675CB7F6E3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4522B48A-A128-4160-8217-6BD3920DD085}" type="sibTrans" cxnId="{87DB122E-C421-4EE8-85F2-A675CB7F6E3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4FDA1F05-3587-4882-B99A-5EEB54E7F6AE}" type="pres">
      <dgm:prSet presAssocID="{C88064B1-8349-4AFA-8192-4725A4F6E209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598A246-04BE-4848-94CC-27473A8400B9}" type="pres">
      <dgm:prSet presAssocID="{C88064B1-8349-4AFA-8192-4725A4F6E209}" presName="matrix" presStyleCnt="0"/>
      <dgm:spPr/>
    </dgm:pt>
    <dgm:pt modelId="{5641C932-EABE-449F-9684-353D5A4D2D02}" type="pres">
      <dgm:prSet presAssocID="{C88064B1-8349-4AFA-8192-4725A4F6E209}" presName="tile1" presStyleLbl="node1" presStyleIdx="0" presStyleCnt="4"/>
      <dgm:spPr/>
    </dgm:pt>
    <dgm:pt modelId="{32DB4356-E31E-447E-A036-EFC6140DC0AB}" type="pres">
      <dgm:prSet presAssocID="{C88064B1-8349-4AFA-8192-4725A4F6E209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72435562-51E5-45DA-9928-70E177A154B9}" type="pres">
      <dgm:prSet presAssocID="{C88064B1-8349-4AFA-8192-4725A4F6E209}" presName="tile2" presStyleLbl="node1" presStyleIdx="1" presStyleCnt="4"/>
      <dgm:spPr/>
    </dgm:pt>
    <dgm:pt modelId="{6E6B7F05-E8D2-4570-B9FA-345676E70834}" type="pres">
      <dgm:prSet presAssocID="{C88064B1-8349-4AFA-8192-4725A4F6E209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64724E18-38DD-40EC-8EF2-F356F659378A}" type="pres">
      <dgm:prSet presAssocID="{C88064B1-8349-4AFA-8192-4725A4F6E209}" presName="tile3" presStyleLbl="node1" presStyleIdx="2" presStyleCnt="4"/>
      <dgm:spPr/>
    </dgm:pt>
    <dgm:pt modelId="{CBBD60B5-042D-4D0F-BD79-A7E317E1798F}" type="pres">
      <dgm:prSet presAssocID="{C88064B1-8349-4AFA-8192-4725A4F6E209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B2B6339-0EBF-48BD-81A2-96CF5AA207B7}" type="pres">
      <dgm:prSet presAssocID="{C88064B1-8349-4AFA-8192-4725A4F6E209}" presName="tile4" presStyleLbl="node1" presStyleIdx="3" presStyleCnt="4"/>
      <dgm:spPr/>
    </dgm:pt>
    <dgm:pt modelId="{BF3DF461-7909-4C40-A9BF-270AC7AC32A3}" type="pres">
      <dgm:prSet presAssocID="{C88064B1-8349-4AFA-8192-4725A4F6E209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4E8EEC82-7B89-46B3-8C0C-98583A20B6AE}" type="pres">
      <dgm:prSet presAssocID="{C88064B1-8349-4AFA-8192-4725A4F6E209}" presName="centerTile" presStyleLbl="fgShp" presStyleIdx="0" presStyleCnt="1" custScaleX="137234" custScaleY="93894">
        <dgm:presLayoutVars>
          <dgm:chMax val="0"/>
          <dgm:chPref val="0"/>
        </dgm:presLayoutVars>
      </dgm:prSet>
      <dgm:spPr/>
    </dgm:pt>
  </dgm:ptLst>
  <dgm:cxnLst>
    <dgm:cxn modelId="{449C6929-03FB-48DC-9394-C889AE24B60A}" type="presOf" srcId="{9D7A89E7-52FE-429F-88E7-ABD6C27C8CD8}" destId="{72435562-51E5-45DA-9928-70E177A154B9}" srcOrd="0" destOrd="0" presId="urn:microsoft.com/office/officeart/2005/8/layout/matrix1"/>
    <dgm:cxn modelId="{35A3402A-B39A-4A4F-8038-B9F7340C917D}" type="presOf" srcId="{C88064B1-8349-4AFA-8192-4725A4F6E209}" destId="{4FDA1F05-3587-4882-B99A-5EEB54E7F6AE}" srcOrd="0" destOrd="0" presId="urn:microsoft.com/office/officeart/2005/8/layout/matrix1"/>
    <dgm:cxn modelId="{87DB122E-C421-4EE8-85F2-A675CB7F6E33}" srcId="{71AE5FF6-306F-4748-8866-68F51B44AD07}" destId="{C72E5873-118F-4B3C-A9C3-8497C32DC5CD}" srcOrd="3" destOrd="0" parTransId="{27F6E1A5-4339-48E6-8CA5-BAA7DBC35E0B}" sibTransId="{4522B48A-A128-4160-8217-6BD3920DD085}"/>
    <dgm:cxn modelId="{3BD90E31-0C1D-440A-B947-AC92E73D5913}" type="presOf" srcId="{57177B3D-53C0-45A7-AE68-3F160BFD103A}" destId="{5641C932-EABE-449F-9684-353D5A4D2D02}" srcOrd="0" destOrd="0" presId="urn:microsoft.com/office/officeart/2005/8/layout/matrix1"/>
    <dgm:cxn modelId="{BE99973F-C4D0-4389-94B3-54E247706E49}" srcId="{71AE5FF6-306F-4748-8866-68F51B44AD07}" destId="{9D7A89E7-52FE-429F-88E7-ABD6C27C8CD8}" srcOrd="1" destOrd="0" parTransId="{56E951E4-F26A-4AB5-86B5-E003E831FC80}" sibTransId="{24E99395-0097-4D03-84DB-D395C1715D97}"/>
    <dgm:cxn modelId="{96D62B5C-9BF8-4E04-AD14-2C850C1B78E7}" srcId="{C88064B1-8349-4AFA-8192-4725A4F6E209}" destId="{71AE5FF6-306F-4748-8866-68F51B44AD07}" srcOrd="0" destOrd="0" parTransId="{3961C38E-9964-4C3A-A311-127CC4B7E4EB}" sibTransId="{7EE92D3C-5BB4-4558-B9F0-492EE9E36C82}"/>
    <dgm:cxn modelId="{6CAC946C-DDF5-4D91-AB1B-C5B600AE60C9}" type="presOf" srcId="{C72E5873-118F-4B3C-A9C3-8497C32DC5CD}" destId="{AB2B6339-0EBF-48BD-81A2-96CF5AA207B7}" srcOrd="0" destOrd="0" presId="urn:microsoft.com/office/officeart/2005/8/layout/matrix1"/>
    <dgm:cxn modelId="{18ADBD6E-0EE3-4011-8B54-BE92A83BD6B8}" type="presOf" srcId="{9D7A89E7-52FE-429F-88E7-ABD6C27C8CD8}" destId="{6E6B7F05-E8D2-4570-B9FA-345676E70834}" srcOrd="1" destOrd="0" presId="urn:microsoft.com/office/officeart/2005/8/layout/matrix1"/>
    <dgm:cxn modelId="{8D8F9A56-E680-4222-B00E-D0A36B8D57E9}" srcId="{71AE5FF6-306F-4748-8866-68F51B44AD07}" destId="{57177B3D-53C0-45A7-AE68-3F160BFD103A}" srcOrd="0" destOrd="0" parTransId="{2CA1181D-7EBB-40BD-8A30-A9B3A4AB9F0B}" sibTransId="{794921CA-B7DD-4942-8F6E-11FFF4299C98}"/>
    <dgm:cxn modelId="{ECCA3681-D06C-49A6-ABCF-92FD303EF31F}" type="presOf" srcId="{C72E5873-118F-4B3C-A9C3-8497C32DC5CD}" destId="{BF3DF461-7909-4C40-A9BF-270AC7AC32A3}" srcOrd="1" destOrd="0" presId="urn:microsoft.com/office/officeart/2005/8/layout/matrix1"/>
    <dgm:cxn modelId="{20CA8889-BFD0-41B3-B9AE-DC87747F093B}" type="presOf" srcId="{57177B3D-53C0-45A7-AE68-3F160BFD103A}" destId="{32DB4356-E31E-447E-A036-EFC6140DC0AB}" srcOrd="1" destOrd="0" presId="urn:microsoft.com/office/officeart/2005/8/layout/matrix1"/>
    <dgm:cxn modelId="{1C7E6E9D-F632-46E4-BD48-46746D262201}" type="presOf" srcId="{71AE5FF6-306F-4748-8866-68F51B44AD07}" destId="{4E8EEC82-7B89-46B3-8C0C-98583A20B6AE}" srcOrd="0" destOrd="0" presId="urn:microsoft.com/office/officeart/2005/8/layout/matrix1"/>
    <dgm:cxn modelId="{281426AF-3DCC-4822-9825-4D738D466401}" type="presOf" srcId="{37E36474-8C5A-4A1D-83F0-70235FDF618D}" destId="{64724E18-38DD-40EC-8EF2-F356F659378A}" srcOrd="0" destOrd="0" presId="urn:microsoft.com/office/officeart/2005/8/layout/matrix1"/>
    <dgm:cxn modelId="{5273CDB5-BC8C-4A9D-8300-76544E092564}" type="presOf" srcId="{37E36474-8C5A-4A1D-83F0-70235FDF618D}" destId="{CBBD60B5-042D-4D0F-BD79-A7E317E1798F}" srcOrd="1" destOrd="0" presId="urn:microsoft.com/office/officeart/2005/8/layout/matrix1"/>
    <dgm:cxn modelId="{7118AAF2-2FC0-4FA3-BFE3-65E28534F02F}" srcId="{71AE5FF6-306F-4748-8866-68F51B44AD07}" destId="{37E36474-8C5A-4A1D-83F0-70235FDF618D}" srcOrd="2" destOrd="0" parTransId="{6734E398-F899-4560-B313-9ED5DA29D1B0}" sibTransId="{1A738DF8-6F94-48B7-9B15-E8F814E6960F}"/>
    <dgm:cxn modelId="{CB3F3995-EEF6-45FD-A4BD-DF145A2F71A6}" type="presParOf" srcId="{4FDA1F05-3587-4882-B99A-5EEB54E7F6AE}" destId="{8598A246-04BE-4848-94CC-27473A8400B9}" srcOrd="0" destOrd="0" presId="urn:microsoft.com/office/officeart/2005/8/layout/matrix1"/>
    <dgm:cxn modelId="{2A138188-B148-49EE-A5DE-524B6C067505}" type="presParOf" srcId="{8598A246-04BE-4848-94CC-27473A8400B9}" destId="{5641C932-EABE-449F-9684-353D5A4D2D02}" srcOrd="0" destOrd="0" presId="urn:microsoft.com/office/officeart/2005/8/layout/matrix1"/>
    <dgm:cxn modelId="{4D5F10D2-4C26-47F2-9439-77DF66E1D339}" type="presParOf" srcId="{8598A246-04BE-4848-94CC-27473A8400B9}" destId="{32DB4356-E31E-447E-A036-EFC6140DC0AB}" srcOrd="1" destOrd="0" presId="urn:microsoft.com/office/officeart/2005/8/layout/matrix1"/>
    <dgm:cxn modelId="{56B21BF3-0384-4BEC-8C6B-32108044A374}" type="presParOf" srcId="{8598A246-04BE-4848-94CC-27473A8400B9}" destId="{72435562-51E5-45DA-9928-70E177A154B9}" srcOrd="2" destOrd="0" presId="urn:microsoft.com/office/officeart/2005/8/layout/matrix1"/>
    <dgm:cxn modelId="{6D945262-78D6-42A3-8CD0-F6CF3A4D35E3}" type="presParOf" srcId="{8598A246-04BE-4848-94CC-27473A8400B9}" destId="{6E6B7F05-E8D2-4570-B9FA-345676E70834}" srcOrd="3" destOrd="0" presId="urn:microsoft.com/office/officeart/2005/8/layout/matrix1"/>
    <dgm:cxn modelId="{67DC2FF1-309E-448C-B95E-68A3763F010A}" type="presParOf" srcId="{8598A246-04BE-4848-94CC-27473A8400B9}" destId="{64724E18-38DD-40EC-8EF2-F356F659378A}" srcOrd="4" destOrd="0" presId="urn:microsoft.com/office/officeart/2005/8/layout/matrix1"/>
    <dgm:cxn modelId="{3B9D592A-0A7D-453C-8EB9-DC8D68C51E5F}" type="presParOf" srcId="{8598A246-04BE-4848-94CC-27473A8400B9}" destId="{CBBD60B5-042D-4D0F-BD79-A7E317E1798F}" srcOrd="5" destOrd="0" presId="urn:microsoft.com/office/officeart/2005/8/layout/matrix1"/>
    <dgm:cxn modelId="{7E8D7692-B936-4F5E-9865-BE46021A3B10}" type="presParOf" srcId="{8598A246-04BE-4848-94CC-27473A8400B9}" destId="{AB2B6339-0EBF-48BD-81A2-96CF5AA207B7}" srcOrd="6" destOrd="0" presId="urn:microsoft.com/office/officeart/2005/8/layout/matrix1"/>
    <dgm:cxn modelId="{C005CC61-A305-40AF-B8BC-66BBD217F496}" type="presParOf" srcId="{8598A246-04BE-4848-94CC-27473A8400B9}" destId="{BF3DF461-7909-4C40-A9BF-270AC7AC32A3}" srcOrd="7" destOrd="0" presId="urn:microsoft.com/office/officeart/2005/8/layout/matrix1"/>
    <dgm:cxn modelId="{CDFF8340-8D36-4DA1-838F-7F665030D8B2}" type="presParOf" srcId="{4FDA1F05-3587-4882-B99A-5EEB54E7F6AE}" destId="{4E8EEC82-7B89-46B3-8C0C-98583A20B6AE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41C932-EABE-449F-9684-353D5A4D2D02}">
      <dsp:nvSpPr>
        <dsp:cNvPr id="0" name=""/>
        <dsp:cNvSpPr/>
      </dsp:nvSpPr>
      <dsp:spPr>
        <a:xfrm rot="16200000">
          <a:off x="208638" y="-208638"/>
          <a:ext cx="1215383" cy="1632660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b="1" kern="1200" dirty="0">
              <a:solidFill>
                <a:schemeClr val="tx1"/>
              </a:solidFill>
            </a:rPr>
            <a:t>الجانب النفسي/الروحي</a:t>
          </a:r>
          <a:endParaRPr lang="en-US" sz="2000" b="1" kern="1200" dirty="0">
            <a:solidFill>
              <a:schemeClr val="tx1"/>
            </a:solidFill>
          </a:endParaRPr>
        </a:p>
      </dsp:txBody>
      <dsp:txXfrm rot="5400000">
        <a:off x="0" y="0"/>
        <a:ext cx="1632660" cy="911537"/>
      </dsp:txXfrm>
    </dsp:sp>
    <dsp:sp modelId="{72435562-51E5-45DA-9928-70E177A154B9}">
      <dsp:nvSpPr>
        <dsp:cNvPr id="0" name=""/>
        <dsp:cNvSpPr/>
      </dsp:nvSpPr>
      <dsp:spPr>
        <a:xfrm>
          <a:off x="1632660" y="0"/>
          <a:ext cx="1632660" cy="1215383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b="1" kern="1200" dirty="0">
              <a:solidFill>
                <a:schemeClr val="tx1"/>
              </a:solidFill>
            </a:rPr>
            <a:t>الجانب العقلي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1632660" y="0"/>
        <a:ext cx="1632660" cy="911537"/>
      </dsp:txXfrm>
    </dsp:sp>
    <dsp:sp modelId="{64724E18-38DD-40EC-8EF2-F356F659378A}">
      <dsp:nvSpPr>
        <dsp:cNvPr id="0" name=""/>
        <dsp:cNvSpPr/>
      </dsp:nvSpPr>
      <dsp:spPr>
        <a:xfrm rot="10800000">
          <a:off x="0" y="1215383"/>
          <a:ext cx="1632660" cy="1215383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b="1" kern="1200" dirty="0">
              <a:solidFill>
                <a:schemeClr val="tx1"/>
              </a:solidFill>
            </a:rPr>
            <a:t>الجانب الاجتماعي</a:t>
          </a:r>
          <a:endParaRPr lang="en-US" sz="2000" b="1" kern="1200" dirty="0">
            <a:solidFill>
              <a:schemeClr val="tx1"/>
            </a:solidFill>
          </a:endParaRPr>
        </a:p>
      </dsp:txBody>
      <dsp:txXfrm rot="10800000">
        <a:off x="0" y="1519229"/>
        <a:ext cx="1632660" cy="911537"/>
      </dsp:txXfrm>
    </dsp:sp>
    <dsp:sp modelId="{AB2B6339-0EBF-48BD-81A2-96CF5AA207B7}">
      <dsp:nvSpPr>
        <dsp:cNvPr id="0" name=""/>
        <dsp:cNvSpPr/>
      </dsp:nvSpPr>
      <dsp:spPr>
        <a:xfrm rot="5400000">
          <a:off x="1841298" y="1006745"/>
          <a:ext cx="1215383" cy="1632660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b="1" kern="1200" dirty="0">
              <a:solidFill>
                <a:schemeClr val="tx1"/>
              </a:solidFill>
            </a:rPr>
            <a:t>الجانب الجسدي</a:t>
          </a:r>
          <a:endParaRPr lang="en-US" sz="2000" b="1" kern="1200" dirty="0">
            <a:solidFill>
              <a:schemeClr val="tx1"/>
            </a:solidFill>
          </a:endParaRPr>
        </a:p>
      </dsp:txBody>
      <dsp:txXfrm rot="-5400000">
        <a:off x="1632660" y="1519229"/>
        <a:ext cx="1632660" cy="911537"/>
      </dsp:txXfrm>
    </dsp:sp>
    <dsp:sp modelId="{4E8EEC82-7B89-46B3-8C0C-98583A20B6AE}">
      <dsp:nvSpPr>
        <dsp:cNvPr id="0" name=""/>
        <dsp:cNvSpPr/>
      </dsp:nvSpPr>
      <dsp:spPr>
        <a:xfrm>
          <a:off x="960490" y="930090"/>
          <a:ext cx="1344338" cy="570586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b="1" kern="1200" dirty="0">
              <a:solidFill>
                <a:schemeClr val="tx1"/>
              </a:solidFill>
            </a:rPr>
            <a:t>توازن الشخصية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988344" y="957944"/>
        <a:ext cx="1288630" cy="5148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490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940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  <p:transition spd="slow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  <p:sldLayoutId id="2147483668" r:id="rId15"/>
  </p:sldLayoutIdLst>
  <p:transition spd="slow">
    <p:comb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books4arabs.com/B7/books4arab.com.BOOK0205.pdf" TargetMode="External"/><Relationship Id="rId2" Type="http://schemas.openxmlformats.org/officeDocument/2006/relationships/hyperlink" Target="https://www.hindawi.org/books/80637930/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hyperlink" Target="https://books-library.net/free-68512381-download" TargetMode="Externa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5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microsoft.com/office/2007/relationships/hdphoto" Target="../media/hdphoto1.wdp"/><Relationship Id="rId4" Type="http://schemas.openxmlformats.org/officeDocument/2006/relationships/image" Target="../media/image16.sv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2082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أسس ومهارات الإقناع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 4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058176" y="4763065"/>
            <a:ext cx="4169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EG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والصورة الذهنية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D21F05-A2D2-597F-5364-704967A1B9AC}"/>
              </a:ext>
            </a:extLst>
          </p:cNvPr>
          <p:cNvSpPr txBox="1"/>
          <p:nvPr/>
        </p:nvSpPr>
        <p:spPr>
          <a:xfrm>
            <a:off x="6370224" y="3511637"/>
            <a:ext cx="11817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MKT124</a:t>
            </a:r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E4787C-9189-06C6-1418-BD89CDD89323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د. دعاء راضي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636B58-E3A7-DB69-969D-312909EF9ECF}"/>
              </a:ext>
            </a:extLst>
          </p:cNvPr>
          <p:cNvSpPr txBox="1"/>
          <p:nvPr/>
        </p:nvSpPr>
        <p:spPr>
          <a:xfrm>
            <a:off x="459186" y="5830966"/>
            <a:ext cx="2450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إعداد:</a:t>
            </a: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096609"/>
      </p:ext>
    </p:extLst>
  </p:cSld>
  <p:clrMapOvr>
    <a:masterClrMapping/>
  </p:clrMapOvr>
  <p:transition spd="slow">
    <p:comb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622099" y="5209249"/>
            <a:ext cx="5041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والصورة الذهنية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person and person sitting on a globe&#10;&#10;Description automatically generated">
            <a:extLst>
              <a:ext uri="{FF2B5EF4-FFF2-40B4-BE49-F238E27FC236}">
                <a16:creationId xmlns:a16="http://schemas.microsoft.com/office/drawing/2014/main" id="{FAB2B782-09FA-AB95-9CE8-06C5361A9E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3" r="11424"/>
          <a:stretch/>
        </p:blipFill>
        <p:spPr>
          <a:xfrm>
            <a:off x="7160121" y="1482961"/>
            <a:ext cx="3582390" cy="354587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600F384-2695-6963-D327-F59F15300035}"/>
              </a:ext>
            </a:extLst>
          </p:cNvPr>
          <p:cNvSpPr/>
          <p:nvPr/>
        </p:nvSpPr>
        <p:spPr>
          <a:xfrm>
            <a:off x="719690" y="1387141"/>
            <a:ext cx="6310502" cy="490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5A59442-79EF-C048-00DD-99FEC59DB092}"/>
              </a:ext>
            </a:extLst>
          </p:cNvPr>
          <p:cNvSpPr/>
          <p:nvPr/>
        </p:nvSpPr>
        <p:spPr>
          <a:xfrm>
            <a:off x="719690" y="1348531"/>
            <a:ext cx="6144248" cy="6605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15000"/>
              </a:lnSpc>
              <a:spcBef>
                <a:spcPts val="1200"/>
              </a:spcBef>
              <a:spcAft>
                <a:spcPts val="800"/>
              </a:spcAft>
            </a:pPr>
            <a:r>
              <a:rPr lang="ar-EG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موضوعات المحاضرة:</a:t>
            </a:r>
            <a:endParaRPr lang="ar-EG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الوسيلة الإعلامية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الوظائف النفسية لوسائل الإعلام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تأثيرات وسائل الإعلام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وسائل الإعلام وبناء الصورة 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العوامل الإعلامية والنفسية لإحداث التغيير  في الصورة 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العوامل الإعلامية والنفسية المستخدمة في بناء الصورة 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وسائل الإعلام والصورة النمطية والذهنية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r-E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r-E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r-E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EDC0D1-2E95-7E47-40F8-0B80C0015101}"/>
              </a:ext>
            </a:extLst>
          </p:cNvPr>
          <p:cNvSpPr txBox="1"/>
          <p:nvPr/>
        </p:nvSpPr>
        <p:spPr>
          <a:xfrm>
            <a:off x="8107016" y="15905"/>
            <a:ext cx="11154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مقدمة</a:t>
            </a:r>
          </a:p>
        </p:txBody>
      </p:sp>
    </p:spTree>
    <p:extLst>
      <p:ext uri="{BB962C8B-B14F-4D97-AF65-F5344CB8AC3E}">
        <p14:creationId xmlns:p14="http://schemas.microsoft.com/office/powerpoint/2010/main" val="900173904"/>
      </p:ext>
    </p:extLst>
  </p:cSld>
  <p:clrMapOvr>
    <a:masterClrMapping/>
  </p:clrMapOvr>
  <p:transition spd="slow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7404100" y="1870870"/>
            <a:ext cx="50419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A55E209-A327-D06C-E750-3A50CA66BB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12" y="1259889"/>
            <a:ext cx="8382000" cy="52387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201056720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009154" y="1414650"/>
            <a:ext cx="10173692" cy="452491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هي التي يتم من خلالها نقل الرسالة الإعلامية من المرسل إلى الجمهور المتلقي 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ar-SA" sz="12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يتوقف نجاح أو فشل الرسالة الإعلامية على مدى قدرة المرسل على الاختيار الصحيح للوسيلة في نقل الرسالة للجمهور 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ar-SA" sz="14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يعد المدخل النفسي للوسيلة الإعلامية من مداخل علم النفس الإعلامي الهامة لما تحتله من أهمية كبيرة في نجاح العملية الاتصالية </a:t>
            </a:r>
          </a:p>
        </p:txBody>
      </p:sp>
    </p:spTree>
    <p:extLst>
      <p:ext uri="{BB962C8B-B14F-4D97-AF65-F5344CB8AC3E}">
        <p14:creationId xmlns:p14="http://schemas.microsoft.com/office/powerpoint/2010/main" val="737701009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192645" y="1141594"/>
            <a:ext cx="10112662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اختيار الوسيلة المناسبة للجمهور:</a:t>
            </a:r>
          </a:p>
          <a:p>
            <a:pPr algn="r" rtl="1"/>
            <a:endParaRPr lang="ar-SA" sz="1400" b="1" dirty="0"/>
          </a:p>
          <a:p>
            <a:pPr algn="r" rtl="1">
              <a:buNone/>
            </a:pPr>
            <a:r>
              <a:rPr lang="ar-SA" sz="2800" b="1" dirty="0"/>
              <a:t>تقوم وسائل الاتصال بنقل الرسائل الاتصالية </a:t>
            </a:r>
            <a:r>
              <a:rPr lang="ar-EG" sz="2800" b="1" dirty="0"/>
              <a:t>إ</a:t>
            </a:r>
            <a:r>
              <a:rPr lang="ar-SA" sz="2800" b="1" dirty="0"/>
              <a:t>لى الجمهور المتلقي ويتوقف نجاح الخطط الإعلامية على عدة عوامل منها: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/>
              <a:t>دراسة الجمهور الموجه إليه الرسائل الاتصالية 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/>
              <a:t>دراسة أنماط وسائل الاتصال وخصائصها في المجتمع 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/>
              <a:t>دراسة الأفكار والمعتقدات الشائعة وتفسير الأحداث والوقائع المختلفة في المجتمع 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/>
              <a:t>صياغة الرسالة الإعلامية بشكل يتناسب مع كافة فئات الجمهور 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/>
              <a:t>اختيار وسائل الإعلام القادرة على الإقناع والتأثير .</a:t>
            </a:r>
          </a:p>
        </p:txBody>
      </p:sp>
    </p:spTree>
    <p:extLst>
      <p:ext uri="{BB962C8B-B14F-4D97-AF65-F5344CB8AC3E}">
        <p14:creationId xmlns:p14="http://schemas.microsoft.com/office/powerpoint/2010/main" val="2734307484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2256312" y="1124744"/>
            <a:ext cx="9215250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تعد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 الوسيلة هي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 الأداة الفاعلة في نفسية الجمهور حيث تنقل الرسائل الإعلامية من مصدرها إليه بكافة أنماط التأثير والجذب ..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تنقسم وسائل الإعلام 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إ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لى أربع مجموعات، وهي: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المجموعة الأولى ،، الوسائل المطبوعة وتشمل :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	- 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الصحف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 (الجرائد والمجلات)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kern="100" dirty="0">
                <a:latin typeface="Calibri" panose="020F0502020204030204" pitchFamily="34" charset="0"/>
                <a:cs typeface="Arial" panose="020B0604020202020204" pitchFamily="34" charset="0"/>
              </a:rPr>
              <a:t>   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		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	- 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الكتب   		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      - 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النشرات والكتيبات </a:t>
            </a:r>
          </a:p>
        </p:txBody>
      </p:sp>
    </p:spTree>
    <p:extLst>
      <p:ext uri="{BB962C8B-B14F-4D97-AF65-F5344CB8AC3E}">
        <p14:creationId xmlns:p14="http://schemas.microsoft.com/office/powerpoint/2010/main" val="3549531801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630612" y="1125122"/>
            <a:ext cx="9215250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32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المجموعة الثانية ،، الوسائل المسموعة، وتشمل :</a:t>
            </a:r>
            <a:endParaRPr lang="ar-EG" sz="32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514350" indent="-514350" algn="r" rtl="1">
              <a:buFont typeface="+mj-cs"/>
              <a:buAutoNum type="arabic2Minus"/>
            </a:pPr>
            <a:r>
              <a:rPr lang="ar-SA" b="1" dirty="0"/>
              <a:t>الراديو </a:t>
            </a:r>
            <a:r>
              <a:rPr lang="en-US" b="1" dirty="0"/>
              <a:t>     </a:t>
            </a:r>
            <a:r>
              <a:rPr lang="ar-SA" b="1" dirty="0"/>
              <a:t>ب- الكاسيت  </a:t>
            </a:r>
            <a:endParaRPr lang="ar-S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32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المجموعة الثالثة ،، الوسائل المرئية وتشمل :</a:t>
            </a:r>
          </a:p>
          <a:p>
            <a:pPr marL="0" indent="0" algn="r" rtl="1">
              <a:buNone/>
            </a:pPr>
            <a:r>
              <a:rPr lang="ar-SA" b="1" dirty="0"/>
              <a:t>التلفزيون    الفيديو     السينما 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32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المجموعة الرابعة ،، الوسائل الإعلامية التفاعلية الحديثة:</a:t>
            </a:r>
          </a:p>
          <a:p>
            <a:pPr marL="514350" indent="-514350" algn="r" rtl="1">
              <a:buFont typeface="+mj-cs"/>
              <a:buAutoNum type="arabic2Minus"/>
            </a:pPr>
            <a:r>
              <a:rPr lang="ar-SA" b="1" dirty="0"/>
              <a:t>الإنترنت والصحافة الإلكترونية</a:t>
            </a:r>
          </a:p>
          <a:p>
            <a:pPr marL="514350" indent="-514350" algn="r" rtl="1">
              <a:buFont typeface="+mj-cs"/>
              <a:buAutoNum type="arabic2Minus"/>
            </a:pPr>
            <a:r>
              <a:rPr lang="ar-SA" b="1" dirty="0"/>
              <a:t>مواقع التواصل الاجتماعي ”الفيس بوك، اليوتيوب ، تويتر“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ar-SA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3698063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728228" y="1141594"/>
            <a:ext cx="9215250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يعد التلفزيون من أكثر وسائل الاتصال قدرة على الإقناع والتأثير  لأنه: 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أكثر وسائل الإعلام جاذبية.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ar-SA" sz="18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الأكثر قرب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 إلى الاتصال الشخصي والأكثر شعبية للوصول الى الجماهير العريضة من الأطفال وطلبة المدارس ..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ar-SA" sz="18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الوسائل المطبوعة لها أهمية كبيرة في الوصول الى الصفوة وصانعي القرار </a:t>
            </a:r>
          </a:p>
        </p:txBody>
      </p:sp>
    </p:spTree>
    <p:extLst>
      <p:ext uri="{BB962C8B-B14F-4D97-AF65-F5344CB8AC3E}">
        <p14:creationId xmlns:p14="http://schemas.microsoft.com/office/powerpoint/2010/main" val="368114286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2671948" y="649797"/>
            <a:ext cx="60107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الوظائف النفسية لوسائل الإعلام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Cartoon of a person sitting in a chair watching television&#10;&#10;Description automatically generated">
            <a:extLst>
              <a:ext uri="{FF2B5EF4-FFF2-40B4-BE49-F238E27FC236}">
                <a16:creationId xmlns:a16="http://schemas.microsoft.com/office/drawing/2014/main" id="{3B27ABBF-17D0-8F90-53FD-0972E24380F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31"/>
          <a:stretch/>
        </p:blipFill>
        <p:spPr>
          <a:xfrm>
            <a:off x="2671948" y="1337990"/>
            <a:ext cx="5828264" cy="4963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624411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الوظائف النفسية لوسائل الإعلام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3173626" y="1124744"/>
            <a:ext cx="8297936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EG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ar-SA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تحقيق الإدراك والوعي :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ويعني </a:t>
            </a:r>
            <a:r>
              <a:rPr lang="ar-SA" sz="2400" b="1" kern="100" dirty="0">
                <a:solidFill>
                  <a:srgbClr val="FF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الوعي</a:t>
            </a: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 و</a:t>
            </a:r>
            <a:r>
              <a:rPr lang="ar-SA" sz="2400" b="1" kern="100" dirty="0">
                <a:solidFill>
                  <a:srgbClr val="FF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الإدراك</a:t>
            </a: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 لدى الجمهور بمشاكل المجتمع وقضاياه ولابد أن تكون المعلومات موضوعية ودقيقة وأن تراعي احتياجات المواطنين وتكون ملائمة لمستوياتهم الثقافية والفكرية والعلمية 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b="1" kern="100" dirty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دور وسائل الإعلام :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خلق رأي عام قادر على التصدي لمشاكل المجتمع وحلها 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إيقاظ الوعي الاجتماعي لدى الجمهور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أن تعمل على تحقيق الوظائف الأربعة </a:t>
            </a:r>
            <a:r>
              <a:rPr lang="ar-EG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"</a:t>
            </a: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 المعرفة ،الإقناع،</a:t>
            </a:r>
            <a:r>
              <a:rPr lang="ar-EG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القرار،</a:t>
            </a:r>
            <a:r>
              <a:rPr lang="ar-EG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تأكيد القرار </a:t>
            </a:r>
            <a:r>
              <a:rPr lang="ar-EG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"</a:t>
            </a:r>
            <a:endParaRPr lang="ar-SA" sz="24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AD09D2-EA1E-E8C6-3D8E-11E89451F5A7}"/>
              </a:ext>
            </a:extLst>
          </p:cNvPr>
          <p:cNvSpPr txBox="1"/>
          <p:nvPr/>
        </p:nvSpPr>
        <p:spPr>
          <a:xfrm>
            <a:off x="59771" y="1872578"/>
            <a:ext cx="3265320" cy="1316831"/>
          </a:xfrm>
          <a:prstGeom prst="verticalScroll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rtl="1"/>
            <a:r>
              <a:rPr lang="ar-EG" sz="1600" b="1" dirty="0">
                <a:solidFill>
                  <a:srgbClr val="FF0000"/>
                </a:solidFill>
              </a:rPr>
              <a:t>الإدراك</a:t>
            </a:r>
            <a:r>
              <a:rPr lang="ar-EG" sz="1600" b="1" dirty="0"/>
              <a:t> هو العملية العقلية التي يتم من خلالها تفسير وتأويل المثيرات وصياغتها على نحو يمكن فهمها، ومن ثم الخروج بتصور أو حكم أو قرار.</a:t>
            </a:r>
            <a:endParaRPr lang="en-US" sz="16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AC4DFE8-27DA-3112-CE1B-338ADABCE304}"/>
              </a:ext>
            </a:extLst>
          </p:cNvPr>
          <p:cNvSpPr txBox="1"/>
          <p:nvPr/>
        </p:nvSpPr>
        <p:spPr>
          <a:xfrm>
            <a:off x="931774" y="1338163"/>
            <a:ext cx="6855916" cy="451485"/>
          </a:xfrm>
          <a:prstGeom prst="verticalScroll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 rtl="1"/>
            <a:r>
              <a:rPr lang="ar-EG" b="1" dirty="0">
                <a:solidFill>
                  <a:srgbClr val="FF0000"/>
                </a:solidFill>
              </a:rPr>
              <a:t>الوعي</a:t>
            </a:r>
            <a:r>
              <a:rPr lang="ar-EG" b="1" dirty="0"/>
              <a:t> </a:t>
            </a:r>
            <a:r>
              <a:rPr lang="ar-EG" dirty="0"/>
              <a:t>«</a:t>
            </a:r>
            <a:r>
              <a:rPr lang="ar-EG" b="1" dirty="0"/>
              <a:t>حالة فهم وإدراك شيء ما</a:t>
            </a:r>
            <a:r>
              <a:rPr lang="ar-EG" dirty="0"/>
              <a:t>» </a:t>
            </a:r>
            <a:r>
              <a:rPr lang="ar-EG" b="1" dirty="0"/>
              <a:t>وكذلك «حالة دراية المرء بمحيطه والاستجابة له»</a:t>
            </a:r>
            <a:endParaRPr lang="en-US" b="1" dirty="0"/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38E93933-7931-4FB1-923B-5B8726F30D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31100899"/>
              </p:ext>
            </p:extLst>
          </p:nvPr>
        </p:nvGraphicFramePr>
        <p:xfrm>
          <a:off x="178744" y="3302110"/>
          <a:ext cx="3265320" cy="24307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63832C48-23D2-0152-F8EF-25D43F1C0BCB}"/>
              </a:ext>
            </a:extLst>
          </p:cNvPr>
          <p:cNvSpPr txBox="1"/>
          <p:nvPr/>
        </p:nvSpPr>
        <p:spPr>
          <a:xfrm>
            <a:off x="761999" y="5732877"/>
            <a:ext cx="2252439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ar-EG" dirty="0">
                <a:solidFill>
                  <a:srgbClr val="C00000"/>
                </a:solidFill>
              </a:rPr>
              <a:t>جوانب الشخصية الأربعة </a:t>
            </a:r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507631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الوظائف النفسية لوسائل الإعلام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464228" y="1124744"/>
            <a:ext cx="10007334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EG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2.</a:t>
            </a:r>
            <a:r>
              <a:rPr lang="ar-SA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اكتساب المعرفة </a:t>
            </a:r>
            <a:endParaRPr lang="ar-EG" b="1" kern="1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وتعني معاونة الأفراد والجماعات على اكتساب خبرات متنوعة والتزود بفهم أساسي عن أسباب المشكلات وأساليب حلها والنتائج المترتبة عليها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3.التحفيز على التغيير والتطوير :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وتعني خلق الطموحات لدى المواطنين وخل</a:t>
            </a:r>
            <a:r>
              <a:rPr lang="ar-EG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 الحافز لديهم بالتغيير الى الأفضل ودفعهم للتغلب على الصعاب والقيام ببعض التضحيات في سبيل الارتقاء والتطوير 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4. المشاركة :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تعد المشاركة الأساسية للجمهور في خطط التنمية هي الهدف الأول والأساسي للعملية الاتصالية 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ar-SA" sz="24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229414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الوظائف النفسية لوسائل الإعلام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3550722" y="1124744"/>
            <a:ext cx="7920840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5.التأثير في الاتجاه :</a:t>
            </a:r>
            <a:endParaRPr lang="ar-EG" sz="3200" b="1" kern="1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تهدف وسائل الإعلام في التأثير في اتجاهات المواطنين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تجاه قضاياهم ومشكلات المجتمع من خلال :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تدعيم الاتجاهات الإيجابية ومحاولة تعديل الاتجاهات السلبية 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خلق اتجاهات جديدة تجاه قضايا المجتمع ومشاكله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معاونة أفراد المجتمع وجماعاته على اكتساب القيم 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خلق حوافز المشاركة الإيجابية في تحسين وحماية البيئة </a:t>
            </a:r>
          </a:p>
        </p:txBody>
      </p:sp>
    </p:spTree>
    <p:extLst>
      <p:ext uri="{BB962C8B-B14F-4D97-AF65-F5344CB8AC3E}">
        <p14:creationId xmlns:p14="http://schemas.microsoft.com/office/powerpoint/2010/main" val="3064293439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الوظائف النفسية لوسائل الإعلام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2850078" y="2169945"/>
            <a:ext cx="7623957" cy="31859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6.تعديل السلوك :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يجب أن تعمل الرسالة على إقناع الأفراد أولا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 بضرورة التغيير وربط ذلك بحياة الأفراد والقدرة على التكيف مع المجتمع.</a:t>
            </a:r>
          </a:p>
        </p:txBody>
      </p:sp>
    </p:spTree>
    <p:extLst>
      <p:ext uri="{BB962C8B-B14F-4D97-AF65-F5344CB8AC3E}">
        <p14:creationId xmlns:p14="http://schemas.microsoft.com/office/powerpoint/2010/main" val="767204826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818371" y="3589075"/>
            <a:ext cx="50419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تأثيرات وسائل الإعلام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A puzzle pieces in the head of a person&#10;&#10;Description automatically generated">
            <a:extLst>
              <a:ext uri="{FF2B5EF4-FFF2-40B4-BE49-F238E27FC236}">
                <a16:creationId xmlns:a16="http://schemas.microsoft.com/office/drawing/2014/main" id="{393E8EAB-AF4E-B38F-8F21-205DE8211D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1999" y="2133009"/>
            <a:ext cx="6186055" cy="324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31805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1BF2D-3C10-4915-BDF9-480415B70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412776"/>
            <a:ext cx="8229600" cy="4896544"/>
          </a:xfr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lIns="274320" tIns="274320" rIns="274320">
            <a:normAutofit lnSpcReduction="10000"/>
          </a:bodyPr>
          <a:lstStyle/>
          <a:p>
            <a:pPr marL="0" indent="0" algn="just" rtl="1">
              <a:buClr>
                <a:schemeClr val="accent2"/>
              </a:buClr>
              <a:buNone/>
            </a:pPr>
            <a:r>
              <a:rPr lang="ar-SA" sz="3500" b="1" dirty="0"/>
              <a:t>أنواع التأثر:</a:t>
            </a:r>
          </a:p>
          <a:p>
            <a:pPr marL="514350" indent="-514350" algn="just" rtl="1">
              <a:buFont typeface="+mj-lt"/>
              <a:buAutoNum type="arabicPeriod"/>
            </a:pPr>
            <a:r>
              <a:rPr lang="ar-SA" sz="3000" b="1" dirty="0"/>
              <a:t>تغيير الاتجاه أو الموقف:</a:t>
            </a:r>
            <a:r>
              <a:rPr lang="ar-SA" sz="3000" dirty="0"/>
              <a:t> يقصد بالموقف رؤية الإنسان لقضية أو شخص ما وشعوره نحوها ووسائل الإعلام لديها القدرة من خلال ما تقدمه من معلومات على تغيير نظرة الناس تجاه القضايا والأحداث</a:t>
            </a:r>
            <a:endParaRPr lang="en-US" sz="3000" dirty="0"/>
          </a:p>
          <a:p>
            <a:pPr marL="514350" indent="-514350" algn="just" rtl="1">
              <a:buFont typeface="+mj-lt"/>
              <a:buAutoNum type="arabicPeriod"/>
            </a:pPr>
            <a:r>
              <a:rPr lang="ar-SA" sz="3000" b="1" dirty="0"/>
              <a:t>التغيير المعرفي:</a:t>
            </a:r>
            <a:r>
              <a:rPr lang="ar-SA" sz="3000" dirty="0"/>
              <a:t> المعرفة</a:t>
            </a:r>
            <a:r>
              <a:rPr lang="ar-EG" sz="3000" dirty="0"/>
              <a:t> </a:t>
            </a:r>
            <a:r>
              <a:rPr lang="ar-SA" sz="3000" dirty="0"/>
              <a:t>هي مجموع المعلومات لدى الأفراد وهي بذلك أشمل من الموقف   </a:t>
            </a:r>
            <a:endParaRPr lang="en-US" sz="3000" dirty="0"/>
          </a:p>
          <a:p>
            <a:pPr marL="514350" indent="-514350" algn="just" rtl="1">
              <a:buFont typeface="+mj-lt"/>
              <a:buAutoNum type="arabicPeriod"/>
            </a:pPr>
            <a:r>
              <a:rPr lang="ar-SA" sz="3000" b="1" dirty="0"/>
              <a:t>التنشئة الاجتماعية:</a:t>
            </a:r>
            <a:r>
              <a:rPr lang="ar-SA" sz="3000" dirty="0"/>
              <a:t> هناك عدة مؤسسات تتولى عملية التنشئة الاجتماعية للأفراد ومنها (البيت – المدرسة – المراكز الدينية – ووسائل الاتصال- ووسائل الإعلام التي يتعرض لها الجميع من الكبار والأطفال )</a:t>
            </a:r>
            <a:endParaRPr lang="en-US" sz="3000" dirty="0"/>
          </a:p>
          <a:p>
            <a:pPr marL="0" indent="0" algn="just" rtl="1">
              <a:buClr>
                <a:schemeClr val="accent2"/>
              </a:buClr>
              <a:buNone/>
            </a:pP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EC64AF-004C-4619-A683-E1636159635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664F2D-8F50-F561-7A0D-5EFB783408E8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تأثيرات وسائل الإعلام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D2ED27-6DBE-31D6-A0A3-18BDAFBBE3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708AA26-6839-D981-28AE-5C16456F6A7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A3626B-72D0-FE66-0CB8-44BBFCB516A7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9A193B-B16E-E90C-3DC4-402032FDFF0B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930386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1BF2D-3C10-4915-BDF9-480415B70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412776"/>
            <a:ext cx="8229600" cy="4896544"/>
          </a:xfr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lIns="274320" tIns="365760" rIns="274320">
            <a:normAutofit/>
          </a:bodyPr>
          <a:lstStyle/>
          <a:p>
            <a:pPr marL="0" indent="0" algn="just" rtl="1">
              <a:buClr>
                <a:schemeClr val="accent2"/>
              </a:buClr>
              <a:buNone/>
            </a:pPr>
            <a:r>
              <a:rPr lang="ar-SA" sz="3500" b="1" dirty="0"/>
              <a:t>أنواع التأثر:</a:t>
            </a:r>
          </a:p>
          <a:p>
            <a:pPr algn="just" rtl="1"/>
            <a:r>
              <a:rPr lang="ar-SA" b="1" dirty="0"/>
              <a:t>4</a:t>
            </a:r>
            <a:r>
              <a:rPr lang="ar-EG" b="1" dirty="0"/>
              <a:t>. </a:t>
            </a:r>
            <a:r>
              <a:rPr lang="ar-SA" b="1" dirty="0"/>
              <a:t>الإثارة الجماعية:</a:t>
            </a:r>
            <a:r>
              <a:rPr lang="ar-SA" dirty="0"/>
              <a:t> وسائل الإعلام تصل لقطاع كبير من الأفراد ويحدث أحياناً أن تصنع قلقاً جماعياً خاصة خلال فترات الأزمات والحروب مثل التهديد بالحرب والإرهاب.</a:t>
            </a:r>
            <a:endParaRPr lang="en-US" dirty="0"/>
          </a:p>
          <a:p>
            <a:pPr algn="just" rtl="1"/>
            <a:r>
              <a:rPr lang="ar-SA" b="1" dirty="0"/>
              <a:t>5</a:t>
            </a:r>
            <a:r>
              <a:rPr lang="ar-EG" b="1" dirty="0"/>
              <a:t>. </a:t>
            </a:r>
            <a:r>
              <a:rPr lang="ar-SA" b="1" dirty="0"/>
              <a:t>صياغة الواقع: </a:t>
            </a:r>
            <a:r>
              <a:rPr lang="ar-SA" dirty="0"/>
              <a:t>التعرض المستمر لوسائل الإعلام يصبح الواقع هو ذلك الجزء الذي تقدمة لنا وسائل الإعلام مما يشكل</a:t>
            </a:r>
            <a:r>
              <a:rPr lang="ar-EG" dirty="0"/>
              <a:t> الصورة</a:t>
            </a:r>
            <a:r>
              <a:rPr lang="ar-SA" dirty="0"/>
              <a:t> الذهنية ل</a:t>
            </a:r>
            <a:r>
              <a:rPr lang="ar-EG" dirty="0" err="1"/>
              <a:t>دى</a:t>
            </a:r>
            <a:r>
              <a:rPr lang="ar-EG" dirty="0"/>
              <a:t> ا</a:t>
            </a:r>
            <a:r>
              <a:rPr lang="ar-SA" dirty="0"/>
              <a:t>لمتلقي عن الواقع</a:t>
            </a:r>
            <a:r>
              <a:rPr lang="ar-EG" dirty="0"/>
              <a:t>.</a:t>
            </a:r>
            <a:r>
              <a:rPr lang="ar-SA" dirty="0"/>
              <a:t> ومن هنا تتضح خطورة الأداة الإعلامية في أيدي صناع القرار في الدول وتزداد الخطورة في الدول النامية أو ما يسمى دول العالم الثالث.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156EC4-9DF9-66F3-4C4A-C44DCB3BF32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A91F77-41D9-9B67-4E28-A89E028F8DCA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تأثيرات وسائل الإعلام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0BE0EA6-C1AC-9E23-D3C8-48CDE6019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BBB97B5-11BA-E735-0DC7-65A02595B785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8D2C8F-C7A8-2751-BBF8-88E43467C59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C2A7A4-1E0D-287B-ADB6-5F0B56446C3B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060648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1BF2D-3C10-4915-BDF9-480415B70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4228" y="1412776"/>
            <a:ext cx="9081060" cy="4896544"/>
          </a:xfr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lIns="365760" tIns="365760" rIns="365760" bIns="457200">
            <a:noAutofit/>
          </a:bodyPr>
          <a:lstStyle/>
          <a:p>
            <a:pPr marL="0" indent="0" algn="just" rtl="1">
              <a:buClr>
                <a:schemeClr val="accent2"/>
              </a:buClr>
              <a:buNone/>
            </a:pPr>
            <a:r>
              <a:rPr lang="ar-SA" sz="3200" b="1" dirty="0"/>
              <a:t>مستويات التأثير: مستوى تأثير وسائل الإعلام:</a:t>
            </a:r>
            <a:endParaRPr lang="ar-EG" sz="3200" b="1" dirty="0"/>
          </a:p>
          <a:p>
            <a:pPr marL="0" indent="0" algn="just" rtl="1">
              <a:buClr>
                <a:schemeClr val="accent2"/>
              </a:buClr>
              <a:buNone/>
            </a:pPr>
            <a:endParaRPr lang="ar-SA" sz="3200" b="1" dirty="0"/>
          </a:p>
          <a:p>
            <a:pPr algn="just" rtl="1"/>
            <a:r>
              <a:rPr lang="ar-SA" sz="3200" dirty="0"/>
              <a:t>تؤثر وسائل الإعلام على المتلقي من خلال التأثير على مستويين:</a:t>
            </a:r>
            <a:endParaRPr lang="en-US" sz="3200" dirty="0"/>
          </a:p>
          <a:p>
            <a:pPr marL="1258888" indent="-514350" algn="just" rtl="1">
              <a:buAutoNum type="arabic1Minus"/>
            </a:pPr>
            <a:r>
              <a:rPr lang="ar-SA" sz="3200" dirty="0"/>
              <a:t>مستوى التأثير النفسي    </a:t>
            </a:r>
            <a:endParaRPr lang="ar-EG" sz="3200" dirty="0"/>
          </a:p>
          <a:p>
            <a:pPr marL="1258888" indent="-514350" algn="just" rtl="1">
              <a:buAutoNum type="arabic1Minus"/>
            </a:pPr>
            <a:r>
              <a:rPr lang="ar-SA" sz="3200" dirty="0"/>
              <a:t>مستوى </a:t>
            </a:r>
            <a:r>
              <a:rPr lang="ar-SA" sz="3200" dirty="0" err="1"/>
              <a:t>التأث</a:t>
            </a:r>
            <a:r>
              <a:rPr lang="ar-EG" sz="3200" dirty="0"/>
              <a:t>ي</a:t>
            </a:r>
            <a:r>
              <a:rPr lang="ar-SA" sz="3200" dirty="0"/>
              <a:t>ر السلوكي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C1814D-FA7B-E58C-068D-DFDFCF3EB6F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B0BE29-436E-7376-FA57-02946C594A1E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تأثيرات وسائل الإعلام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1AD957-AEBE-B674-BF84-A07B1FBB8B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167318C-E019-3593-49CA-27D83FA7A0C1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2BF3EE-64B0-B8B7-F585-01B65CD5E29E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26BBA7-2BC9-1A39-346E-5495345EE47E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087553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1BF2D-3C10-4915-BDF9-480415B70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4228" y="1412776"/>
            <a:ext cx="9081060" cy="4896544"/>
          </a:xfr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lIns="365760" tIns="365760" rIns="365760" bIns="457200">
            <a:noAutofit/>
          </a:bodyPr>
          <a:lstStyle/>
          <a:p>
            <a:pPr marL="0" indent="0" algn="just" rtl="1">
              <a:buClr>
                <a:schemeClr val="accent2"/>
              </a:buClr>
              <a:buNone/>
            </a:pPr>
            <a:r>
              <a:rPr lang="ar-SA" b="1" dirty="0"/>
              <a:t>مستويات التأثير: مستوى تأثير وسائل الإعلام:</a:t>
            </a:r>
          </a:p>
          <a:p>
            <a:pPr algn="just" rtl="1"/>
            <a:r>
              <a:rPr lang="ar-SA" b="1" dirty="0"/>
              <a:t>أ- مستوى التأثير النفسي</a:t>
            </a:r>
            <a:r>
              <a:rPr lang="ar-SA" dirty="0"/>
              <a:t>: يتم من خلال تأثير وسائل الإعلام على البناء النفسي للفرد مما يحدث </a:t>
            </a:r>
            <a:r>
              <a:rPr lang="ar-SA" dirty="0" err="1"/>
              <a:t>تغ</a:t>
            </a:r>
            <a:r>
              <a:rPr lang="ar-EG" dirty="0"/>
              <a:t>ي</a:t>
            </a:r>
            <a:r>
              <a:rPr lang="ar-SA" dirty="0" err="1"/>
              <a:t>يراً</a:t>
            </a:r>
            <a:r>
              <a:rPr lang="ar-SA" dirty="0"/>
              <a:t> في الاتجاهات وذلك من خلال أحد العمليات الآتية</a:t>
            </a:r>
            <a:r>
              <a:rPr lang="ar-SA" b="1" dirty="0"/>
              <a:t>:</a:t>
            </a:r>
            <a:endParaRPr lang="en-US" dirty="0"/>
          </a:p>
          <a:p>
            <a:pPr algn="just" rtl="1"/>
            <a:r>
              <a:rPr lang="ar-SA" dirty="0"/>
              <a:t>1)    تدعيم الاتجاه .</a:t>
            </a:r>
            <a:endParaRPr lang="en-US" dirty="0"/>
          </a:p>
          <a:p>
            <a:pPr algn="just" rtl="1"/>
            <a:r>
              <a:rPr lang="ar-SA" dirty="0"/>
              <a:t>2)    تغيير الاتجاه .</a:t>
            </a:r>
            <a:endParaRPr lang="en-US" dirty="0"/>
          </a:p>
          <a:p>
            <a:pPr algn="just" rtl="1"/>
            <a:r>
              <a:rPr lang="ar-SA" dirty="0"/>
              <a:t>3)    التأثير غير المقصود .</a:t>
            </a:r>
            <a:endParaRPr lang="en-US" dirty="0"/>
          </a:p>
          <a:p>
            <a:pPr algn="just" rtl="1"/>
            <a:r>
              <a:rPr lang="ar-SA" dirty="0"/>
              <a:t>4)    المحافظة على الاتجاه .</a:t>
            </a:r>
            <a:endParaRPr lang="en-US" dirty="0"/>
          </a:p>
          <a:p>
            <a:pPr algn="just" rtl="1"/>
            <a:r>
              <a:rPr lang="ar-SA" dirty="0"/>
              <a:t>5)    أقصى تأثير ممكن .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C1814D-FA7B-E58C-068D-DFDFCF3EB6F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B0BE29-436E-7376-FA57-02946C594A1E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تأثيرات وسائل الإعلام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1AD957-AEBE-B674-BF84-A07B1FBB8B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167318C-E019-3593-49CA-27D83FA7A0C1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2BF3EE-64B0-B8B7-F585-01B65CD5E29E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26BBA7-2BC9-1A39-346E-5495345EE47E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101899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1BF2D-3C10-4915-BDF9-480415B70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412776"/>
            <a:ext cx="8229600" cy="4896544"/>
          </a:xfr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marL="0" indent="0" algn="just" rtl="1">
              <a:buClr>
                <a:schemeClr val="accent2"/>
              </a:buClr>
              <a:buNone/>
            </a:pPr>
            <a:r>
              <a:rPr lang="ar-SA" sz="3500" b="1" dirty="0"/>
              <a:t>مستويات التأثير: مستوى تأثير وسائل الإعلام:</a:t>
            </a:r>
          </a:p>
          <a:p>
            <a:pPr algn="just" rtl="1"/>
            <a:r>
              <a:rPr lang="ar-SA" sz="3200" b="1" dirty="0"/>
              <a:t>ب. مستوى التأثير السلوكي</a:t>
            </a:r>
            <a:r>
              <a:rPr lang="ar-SA" sz="3200" dirty="0"/>
              <a:t>: هو التعبير الظاهر الذي يمكن للآخرين ملاحظته وللاتصال دوراً هاماً في تغيير السلوك ومن مؤشرات تغيير السلوك المؤشرات المرتبطة بالعادات مثل قراءة صحف معينة أو متابعة قنوات تلفزيونية معينة </a:t>
            </a:r>
            <a:endParaRPr lang="ar-EG" sz="3200" dirty="0"/>
          </a:p>
          <a:p>
            <a:pPr algn="just" rtl="1"/>
            <a:r>
              <a:rPr lang="ar-SA" sz="3200" dirty="0"/>
              <a:t>المعوقات التي تواجه عملية تغيير السلوك أهمها:</a:t>
            </a:r>
            <a:endParaRPr lang="ar-EG" sz="3200" dirty="0"/>
          </a:p>
          <a:p>
            <a:pPr marL="0" indent="0" algn="just" rtl="1">
              <a:buNone/>
            </a:pPr>
            <a:endParaRPr lang="ar-SA" sz="2400" dirty="0"/>
          </a:p>
          <a:p>
            <a:pPr algn="just" rtl="1"/>
            <a:r>
              <a:rPr lang="ar-SA" sz="3200" b="1" dirty="0"/>
              <a:t>معوقات نفسية     معوقات اجتماعية</a:t>
            </a:r>
            <a:r>
              <a:rPr lang="ar-SA" sz="3200" dirty="0"/>
              <a:t>     </a:t>
            </a:r>
            <a:r>
              <a:rPr lang="ar-SA" sz="3200" b="1" dirty="0"/>
              <a:t>الاختيار الانتقائي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BB42CB-AFAF-8BC8-83A5-08C55DBBFB1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10AA1E-5B7C-4CDC-79D6-9A67144672D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تأثيرات وسائل الإعلام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29703CB-70BC-D7E7-7CAB-85692A769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6E406D1-FFBF-AE1D-5EC5-B9FD3A8D6D5E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E484F5-1414-BAF4-9A77-8A6DD6200C47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AF73A5-DCFF-D2AC-34A0-2B8E7EAE1664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12784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2549042" y="1064118"/>
            <a:ext cx="61089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وسائل الإعلام وبناء الصورة الذهنية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skull with different colored icons&#10;&#10;Description automatically generated">
            <a:extLst>
              <a:ext uri="{FF2B5EF4-FFF2-40B4-BE49-F238E27FC236}">
                <a16:creationId xmlns:a16="http://schemas.microsoft.com/office/drawing/2014/main" id="{F96C0CE7-6C78-6F8D-9F7C-13EAB0CE47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912" y="2234259"/>
            <a:ext cx="2181225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413723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وسائل الإعلام وبناء الصورة 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3040084" y="1124744"/>
            <a:ext cx="8431478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تعد وسائل الإعلام أقوى الوسائل المختلفة في تشكيل الصورة الذهنية عن الأفراد والجماعات والشعوب الخارجية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تحدث عملية تحرك للصورة الذهنية المتكونة لدى الأفراد من المضامين الإعلامية المختلفة وهذا التحرك يكون في اتجاهين هما:</a:t>
            </a:r>
            <a:endParaRPr lang="en-US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 rtl="1">
              <a:lnSpc>
                <a:spcPct val="150000"/>
              </a:lnSpc>
              <a:buNone/>
            </a:pPr>
            <a:endParaRPr lang="ar-SA" sz="1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lvl="1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sz="28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الاتجاه الأول: تدعيم الصور الذهنية القائمة بالفعل من قبل. </a:t>
            </a:r>
          </a:p>
          <a:p>
            <a:pPr lvl="1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sz="28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الاتجاه الثاني : تغيير الصورة الذهنية القائمة من قبل سواء كان هذا التغيير جزئي</a:t>
            </a:r>
            <a:r>
              <a:rPr lang="ar-EG" sz="2800" b="1" kern="100" dirty="0">
                <a:latin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sz="28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 أم كلي</a:t>
            </a:r>
            <a:r>
              <a:rPr lang="ar-EG" sz="2800" b="1" kern="100" dirty="0">
                <a:latin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sz="28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ا.</a:t>
            </a:r>
          </a:p>
        </p:txBody>
      </p:sp>
      <p:sp>
        <p:nvSpPr>
          <p:cNvPr id="3" name="Rectangle: Beveled 2">
            <a:extLst>
              <a:ext uri="{FF2B5EF4-FFF2-40B4-BE49-F238E27FC236}">
                <a16:creationId xmlns:a16="http://schemas.microsoft.com/office/drawing/2014/main" id="{77994E59-1DDA-B515-FF1D-30004F7E0798}"/>
              </a:ext>
            </a:extLst>
          </p:cNvPr>
          <p:cNvSpPr/>
          <p:nvPr/>
        </p:nvSpPr>
        <p:spPr>
          <a:xfrm>
            <a:off x="59771" y="2556126"/>
            <a:ext cx="2968831" cy="2458193"/>
          </a:xfrm>
          <a:prstGeom prst="bevel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EG" b="1" dirty="0">
                <a:solidFill>
                  <a:schemeClr val="tx1"/>
                </a:solidFill>
              </a:rPr>
              <a:t>الصورة الذهنية </a:t>
            </a:r>
          </a:p>
          <a:p>
            <a:pPr algn="ctr"/>
            <a:r>
              <a:rPr lang="ar-EG" b="1" dirty="0">
                <a:solidFill>
                  <a:schemeClr val="tx1"/>
                </a:solidFill>
              </a:rPr>
              <a:t>هي مجموعة الانطباعات التي تتكون في الأذهان عن قيم معينة سياسية أو شخصية، يساعد على تكوينها ما تبثه وسائل الاتصال الجماهيرية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611865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وسائل الإعلام والتأثير على الصورة الذهنية القائمة لدى الجمهور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3040084" y="1124744"/>
            <a:ext cx="8431478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تحدث وسائل الإعلام تأثير على الصورة الذهنية القائمة بالفعل عند الجمهور المتلقي وذلك بعد</a:t>
            </a:r>
            <a:r>
              <a:rPr lang="ar-EG" b="1" kern="100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ة</a:t>
            </a:r>
            <a:r>
              <a:rPr lang="ar-SA" b="1" kern="100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طرق منها :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استمرارية عرض الرسالة الإعلامية وتكرار تعرض الجمهور لها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تقوية وتدعيم الصورة الذهنية القائمة بالفعل 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توضيح معالم الصورة الذهنية 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حسم اتجاه الجمهور نحو صورة ذهنية معينة </a:t>
            </a:r>
          </a:p>
        </p:txBody>
      </p:sp>
    </p:spTree>
    <p:extLst>
      <p:ext uri="{BB962C8B-B14F-4D97-AF65-F5344CB8AC3E}">
        <p14:creationId xmlns:p14="http://schemas.microsoft.com/office/powerpoint/2010/main" val="2763615981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وسائل الإعلام والتأثير على الصورة الذهنية القائمة لدى الجمهور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3040084" y="1124744"/>
            <a:ext cx="8431478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تحدث وسائل الإعلام تأثير على الصورة الذهنية القائمة بالفعل عند الجمهور المتلقي وذلك بعد</a:t>
            </a:r>
            <a:r>
              <a:rPr lang="ar-EG" b="1" kern="100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ة</a:t>
            </a:r>
            <a:r>
              <a:rPr lang="ar-SA" b="1" kern="100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طرق منها :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إعادة تنظيم الصورة الذهنية 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مقاومة تغيير الصورة الذهنية 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التقدير والتقييم لصاحب الصورة 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استحالة أو صعوبة تغيير الصورة 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تحويل الصورة من النقيض 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إ</a:t>
            </a:r>
            <a:r>
              <a:rPr lang="ar-SA" b="1" kern="100" dirty="0" err="1">
                <a:latin typeface="Calibri" panose="020F0502020204030204" pitchFamily="34" charset="0"/>
                <a:cs typeface="Arial" panose="020B0604020202020204" pitchFamily="34" charset="0"/>
              </a:rPr>
              <a:t>لى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 النقيض </a:t>
            </a:r>
          </a:p>
        </p:txBody>
      </p:sp>
    </p:spTree>
    <p:extLst>
      <p:ext uri="{BB962C8B-B14F-4D97-AF65-F5344CB8AC3E}">
        <p14:creationId xmlns:p14="http://schemas.microsoft.com/office/powerpoint/2010/main" val="957998151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7172410" y="2459504"/>
            <a:ext cx="46493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العوامل الإعلامية والنفسية </a:t>
            </a:r>
          </a:p>
          <a:p>
            <a:pPr algn="ctr" rtl="1"/>
            <a:r>
              <a:rPr lang="ar-EG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لإحداث التغيير 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1"/>
            <a:r>
              <a:rPr lang="ar-EG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الصورة الذهنية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 descr="A cartoon of a person holding two phones&#10;&#10;Description automatically generated">
            <a:extLst>
              <a:ext uri="{FF2B5EF4-FFF2-40B4-BE49-F238E27FC236}">
                <a16:creationId xmlns:a16="http://schemas.microsoft.com/office/drawing/2014/main" id="{CC4DCACA-3A73-712A-C43C-ED4E574799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741" y="805780"/>
            <a:ext cx="5478483" cy="5478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004294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العوامل الإعلامية والنفسية </a:t>
            </a:r>
          </a:p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لإحداث التغيير في الصورة 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913598" y="1104149"/>
            <a:ext cx="8431478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1) </a:t>
            </a: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الأحداث : وهي الأشياء الملموسة التي تحدث ومنها: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أحداث مثيرة: مثل الحروب والأزمات والكوارث والحوادث..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الأحداث المتراكمة: وهي التي تستغرق وقت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 طويلا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 من الزمن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الأحداث الطبيعية المؤقتة: وهي التي تحدث نتيجة العوامل الطبيعية مثل الزلازل والبراكين .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الأحداث المصنعة: وهي الأحداث المقصودة والمخططة مسبق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 مثل بطولات العالم .</a:t>
            </a:r>
          </a:p>
        </p:txBody>
      </p:sp>
    </p:spTree>
    <p:extLst>
      <p:ext uri="{BB962C8B-B14F-4D97-AF65-F5344CB8AC3E}">
        <p14:creationId xmlns:p14="http://schemas.microsoft.com/office/powerpoint/2010/main" val="3301716184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العوامل الإعلامية والنفسية </a:t>
            </a:r>
          </a:p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لإحداث التغيير في الصورة 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2113809" y="1884765"/>
            <a:ext cx="8431478" cy="331662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2) </a:t>
            </a: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الاختلافات الفردية : 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ar-SA" sz="1100" b="1" kern="1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معرفة السمات النفسية والشخصية للفرد تجعلنا نتصور ردود أفعاله تجاه الآخرين .</a:t>
            </a:r>
          </a:p>
        </p:txBody>
      </p:sp>
    </p:spTree>
    <p:extLst>
      <p:ext uri="{BB962C8B-B14F-4D97-AF65-F5344CB8AC3E}">
        <p14:creationId xmlns:p14="http://schemas.microsoft.com/office/powerpoint/2010/main" val="1090775499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3177537" y="4329670"/>
            <a:ext cx="50419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العوامل الإعلامية والنفسية المستخدمة </a:t>
            </a:r>
          </a:p>
          <a:p>
            <a:pPr algn="ctr" rtl="1"/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بناء الصورة الذهنية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blue head with a brain drawn on it&#10;&#10;Description automatically generated">
            <a:extLst>
              <a:ext uri="{FF2B5EF4-FFF2-40B4-BE49-F238E27FC236}">
                <a16:creationId xmlns:a16="http://schemas.microsoft.com/office/drawing/2014/main" id="{A7B34223-9CEB-8A5C-C43D-3F64308D5D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362" y="1023540"/>
            <a:ext cx="6667500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264844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العوامل الإعلامية والنفسية المستخدمة </a:t>
            </a:r>
          </a:p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بناء الصورة 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2264712" y="1104149"/>
            <a:ext cx="8431478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1.جذب الانتباه: 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تشمل ”الموسيقى ،المؤثرات الصوتية، عناصر الإبهار، التشويق ،الحركة ،واللون ”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2.استخدام الخبرة المشتركة</a:t>
            </a: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(الإطار المرجعي): 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ويتيح نقل المعاني بسهولة من المرسل وفهمها بسهولة من قبل المتلقي.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3.</a:t>
            </a: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إ</a:t>
            </a: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شباع الاحتياجات: 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كلما توافر في الرسالة القدرة على إشباع بعض احتياجات </a:t>
            </a:r>
            <a:r>
              <a:rPr lang="ar-EG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الجمهور 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يحدث التفاعل المطلوب ومن ثم الاستجابة أيض</a:t>
            </a:r>
            <a:r>
              <a:rPr lang="ar-EG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ً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ا.</a:t>
            </a:r>
          </a:p>
        </p:txBody>
      </p:sp>
    </p:spTree>
    <p:extLst>
      <p:ext uri="{BB962C8B-B14F-4D97-AF65-F5344CB8AC3E}">
        <p14:creationId xmlns:p14="http://schemas.microsoft.com/office/powerpoint/2010/main" val="1067867608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العوامل الإعلامية والنفسية المستخدمة </a:t>
            </a:r>
          </a:p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بناء الصورة 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728228" y="1124744"/>
            <a:ext cx="9743334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ts val="4700"/>
              </a:lnSpc>
              <a:buNone/>
            </a:pPr>
            <a:r>
              <a:rPr lang="ar-SA" sz="3200" b="1" kern="10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4.</a:t>
            </a:r>
            <a:r>
              <a:rPr lang="ar-EG" sz="3200" b="1" kern="10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sz="3200" b="1" kern="10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دراسة الجمهور: لكي تنجح الرسالة الإعلامية لابد من دراسة الجمهور، من حيث:</a:t>
            </a:r>
            <a:endParaRPr lang="ar-SA" sz="3200" b="1" kern="1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rtl="1">
              <a:lnSpc>
                <a:spcPts val="4700"/>
              </a:lnSpc>
              <a:buNone/>
            </a:pP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نوع الجمهور </a:t>
            </a:r>
          </a:p>
          <a:p>
            <a:pPr marL="0" indent="0" algn="just" rtl="1">
              <a:lnSpc>
                <a:spcPts val="4700"/>
              </a:lnSpc>
              <a:buNone/>
            </a:pP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التوقيت المناسب لتوصيل الرسالة </a:t>
            </a:r>
          </a:p>
          <a:p>
            <a:pPr marL="0" indent="0" algn="just" rtl="1">
              <a:lnSpc>
                <a:spcPts val="4700"/>
              </a:lnSpc>
              <a:buNone/>
            </a:pP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الشكل الإعلامي المناسب لتقديمها </a:t>
            </a:r>
          </a:p>
          <a:p>
            <a:pPr marL="0" indent="0" algn="just" rtl="1">
              <a:lnSpc>
                <a:spcPts val="4700"/>
              </a:lnSpc>
              <a:buNone/>
            </a:pP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الأدلة والشواهد التي يجب استخدامها </a:t>
            </a:r>
          </a:p>
          <a:p>
            <a:pPr marL="0" indent="0" algn="just" rtl="1">
              <a:lnSpc>
                <a:spcPts val="4700"/>
              </a:lnSpc>
              <a:buNone/>
            </a:pP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الجماعات المحيطة التي يجب إبلاغ الرسالة بها.</a:t>
            </a:r>
          </a:p>
        </p:txBody>
      </p:sp>
    </p:spTree>
    <p:extLst>
      <p:ext uri="{BB962C8B-B14F-4D97-AF65-F5344CB8AC3E}">
        <p14:creationId xmlns:p14="http://schemas.microsoft.com/office/powerpoint/2010/main" val="469359852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العوامل الإعلامية والنفسية المستخدمة </a:t>
            </a:r>
          </a:p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بناء الصورة 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2257478" y="1597643"/>
            <a:ext cx="8431478" cy="341374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5.</a:t>
            </a: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تبديد القلق: </a:t>
            </a:r>
            <a:endParaRPr lang="ar-EG" sz="3200" b="1" kern="1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الصور الذهنية المتكونة لدى الجمهور تكون أحيان</a:t>
            </a:r>
            <a:r>
              <a:rPr lang="ar-EG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ً</a:t>
            </a: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ا 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غير دقيقة فيجب تقديم الصور الذهنية الجديدة لتبديد الشكوك السابقة.</a:t>
            </a:r>
          </a:p>
        </p:txBody>
      </p:sp>
    </p:spTree>
    <p:extLst>
      <p:ext uri="{BB962C8B-B14F-4D97-AF65-F5344CB8AC3E}">
        <p14:creationId xmlns:p14="http://schemas.microsoft.com/office/powerpoint/2010/main" val="1792330406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622099" y="2468117"/>
            <a:ext cx="50419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6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وسائل الإعلام </a:t>
            </a:r>
            <a:endParaRPr lang="en-US" sz="3600" b="1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1"/>
            <a:r>
              <a:rPr lang="ar-EG" sz="36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والصورة النمطية والذهنية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cartoon of a person taking a selfie&#10;&#10;Description automatically generated">
            <a:extLst>
              <a:ext uri="{FF2B5EF4-FFF2-40B4-BE49-F238E27FC236}">
                <a16:creationId xmlns:a16="http://schemas.microsoft.com/office/drawing/2014/main" id="{3A214155-CEDF-D7E3-E6A5-FCAC78BBB0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756" y="1387141"/>
            <a:ext cx="6191468" cy="4643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16681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وسائل الإعلام والصورة النمطية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3705100" y="1124744"/>
            <a:ext cx="7766461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>
              <a:lnSpc>
                <a:spcPts val="4700"/>
              </a:lnSpc>
              <a:buFont typeface="Wingdings" panose="05000000000000000000" pitchFamily="2" charset="2"/>
              <a:buChar char="q"/>
            </a:pP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تختلف الصورة النمطية عن الصورة الذهنية في أن الصورة النمطية تأخذ نمط</a:t>
            </a: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 عام</a:t>
            </a: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 جامد</a:t>
            </a: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 وتصبح سمة مشتركة لدى الأفراد.</a:t>
            </a:r>
          </a:p>
          <a:p>
            <a:pPr algn="just" rtl="1">
              <a:lnSpc>
                <a:spcPts val="4700"/>
              </a:lnSpc>
              <a:buFont typeface="Wingdings" panose="05000000000000000000" pitchFamily="2" charset="2"/>
              <a:buChar char="q"/>
            </a:pP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يحكم الأفراد على الأشياء من خلال الصور النمطية التي تشبه الرسوم داخل نفوس الأفراد والتي يصعب تغييرها.</a:t>
            </a:r>
          </a:p>
          <a:p>
            <a:pPr algn="just" rtl="1">
              <a:lnSpc>
                <a:spcPts val="4700"/>
              </a:lnSpc>
              <a:buFont typeface="Wingdings" panose="05000000000000000000" pitchFamily="2" charset="2"/>
              <a:buChar char="q"/>
            </a:pP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كالصورة النمطية المتكونة عن </a:t>
            </a: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دول ما 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من خلال الأفلام والمسلسلات بأنها أقوى دولة ويصعب التغلب عليها.</a:t>
            </a:r>
          </a:p>
          <a:p>
            <a:pPr algn="just" rtl="1">
              <a:lnSpc>
                <a:spcPts val="4700"/>
              </a:lnSpc>
              <a:buFont typeface="Wingdings" panose="05000000000000000000" pitchFamily="2" charset="2"/>
              <a:buChar char="q"/>
            </a:pP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بذلك تحول الصورة النمطية الى شكل من أشكال التعميم التي يطلقها الأفراد على الدول، الشعوب أو الجهات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73980D-CB57-2874-E459-3D4E60E747B2}"/>
              </a:ext>
            </a:extLst>
          </p:cNvPr>
          <p:cNvSpPr txBox="1"/>
          <p:nvPr/>
        </p:nvSpPr>
        <p:spPr>
          <a:xfrm>
            <a:off x="187962" y="2835415"/>
            <a:ext cx="3166024" cy="286035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rtl="1"/>
            <a:r>
              <a:rPr lang="ar-EG" b="1" dirty="0"/>
              <a:t>- الصورة الذهنية تبنى على الحقائق الموضوعية والمعلومات الصادقة في حين أن الصورة النمطية تبنى على حقائق مبالغ فيها ومعلومات مشوهة. </a:t>
            </a:r>
            <a:endParaRPr lang="en-US" b="1" dirty="0"/>
          </a:p>
          <a:p>
            <a:pPr algn="just" rtl="1"/>
            <a:r>
              <a:rPr lang="ar-EG" b="1" dirty="0"/>
              <a:t>- الصورة الذهنية ليست بالضرورة مشحونة عاطفيًا، عكس الصورة النمطية التي تكون محملة بالمشاعر الذاتية والعواطف الشخصية</a:t>
            </a:r>
            <a:endParaRPr lang="en-US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15AD9C3-C3F6-5472-C402-49939D396D31}"/>
              </a:ext>
            </a:extLst>
          </p:cNvPr>
          <p:cNvSpPr txBox="1"/>
          <p:nvPr/>
        </p:nvSpPr>
        <p:spPr>
          <a:xfrm>
            <a:off x="187962" y="1570851"/>
            <a:ext cx="3166024" cy="10215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rtl="1"/>
            <a:r>
              <a:rPr lang="ar-EG" b="1" dirty="0"/>
              <a:t>الصورة النمطية، أو القالب النمطي ،أو الفكرة المُقولبة ،أو القَولبة، أو التنميط السلبي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71082193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أهمية الصورة النمطية والذهنية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728228" y="1124744"/>
            <a:ext cx="9743334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تشكل آراء الفرد عن الآخرين:  تمثل الصورة الذهنية والنمطية إطار</a:t>
            </a:r>
            <a:r>
              <a:rPr lang="ar-EG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ً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 للذاكرة فهي عملية بناء تصورات وتفسير للصور والرموز والمشاعر والأفكار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تؤثر على سلوك الفرد وتصرفاته: عقل الفرد عبارة عن مخزن للذكريات والخبرات النفسية ويعد هذا المخزون صورة ذهنية تؤثر على السلوك والتصرفات بطريقة لا يستطيع الفرد أن يفهمها </a:t>
            </a:r>
          </a:p>
        </p:txBody>
      </p:sp>
    </p:spTree>
    <p:extLst>
      <p:ext uri="{BB962C8B-B14F-4D97-AF65-F5344CB8AC3E}">
        <p14:creationId xmlns:p14="http://schemas.microsoft.com/office/powerpoint/2010/main" val="919853304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أهمية الصورة النمطية والذهنية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728228" y="1124744"/>
            <a:ext cx="9743334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دعم اتخاذ القرار: الصورة الذهنية توفر البيئة السيكولوجية التي يتم من خلالها صنع القرار وتساعد الشخص على التعرف على ردود الفعل لديه تجاه المواقف المختلفة .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التأثير في العلاقات الدولية: تقوم الصورة بدور هام في حياة الدول والعلاقات الدولية، وتؤثر صورة الدولة الذهنية والنمطية على علاقتها الخارجية وآراء وتصرفات الدول الأخرى حتى تحقق أهدافها ومصالحها.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 startAt="3"/>
            </a:pPr>
            <a:endParaRPr lang="ar-SA" sz="3200" b="1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195859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أسباب اختلاف الصورة الذهنية لدى الأفراد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695325" y="1124744"/>
            <a:ext cx="10776238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EG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ar-EG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البعد الثقافي والمعرفي: </a:t>
            </a:r>
          </a:p>
          <a:p>
            <a:pPr algn="r" rtl="1">
              <a:buFont typeface="Arial" panose="020B0604020202020204" pitchFamily="34" charset="0"/>
              <a:buNone/>
            </a:pPr>
            <a:r>
              <a:rPr lang="ar-SA" sz="3200" b="1" dirty="0"/>
              <a:t>ويقصد به ما لدى الفرد من معارف سابقة ومعلومات عن موضوع معين تجعله يدرك موضوع</a:t>
            </a:r>
            <a:r>
              <a:rPr lang="ar-EG" sz="3200" b="1" dirty="0"/>
              <a:t>ً</a:t>
            </a:r>
            <a:r>
              <a:rPr lang="ar-SA" sz="3200" b="1" dirty="0"/>
              <a:t>ا معين</a:t>
            </a:r>
            <a:r>
              <a:rPr lang="ar-EG" sz="3200" b="1" dirty="0"/>
              <a:t>ً</a:t>
            </a:r>
            <a:r>
              <a:rPr lang="ar-SA" sz="3200" b="1" dirty="0"/>
              <a:t>ا ويفهمه.</a:t>
            </a:r>
          </a:p>
          <a:p>
            <a:pPr algn="r" rtl="1">
              <a:buFont typeface="Wingdings" pitchFamily="2" charset="2"/>
              <a:buChar char="ü"/>
            </a:pPr>
            <a:r>
              <a:rPr lang="ar-SA" sz="3200" b="1" dirty="0"/>
              <a:t>التعرف على ثقافة الآخرين (لغتهم ،أسلوب حياتهم ،القيم والمعتقدات،</a:t>
            </a:r>
            <a:r>
              <a:rPr lang="ar-EG" sz="3200" b="1" dirty="0"/>
              <a:t> </a:t>
            </a:r>
            <a:r>
              <a:rPr lang="ar-SA" sz="3200" b="1" dirty="0"/>
              <a:t>العادات والتقاليد) تساعد على التنبؤ بردود أفعالهم .</a:t>
            </a:r>
          </a:p>
          <a:p>
            <a:pPr algn="r" rtl="1">
              <a:buFont typeface="Arial" panose="020B0604020202020204" pitchFamily="34" charset="0"/>
              <a:buNone/>
            </a:pPr>
            <a:endParaRPr lang="ar-SA" sz="700" b="1" dirty="0"/>
          </a:p>
          <a:p>
            <a:pPr marL="0" algn="just" rtl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ar-SA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العوامل المؤثرة على دقة الصورة المتكونة:</a:t>
            </a:r>
          </a:p>
          <a:p>
            <a:pPr algn="r" rtl="1">
              <a:buFont typeface="Arial" panose="020B0604020202020204" pitchFamily="34" charset="0"/>
              <a:buNone/>
            </a:pPr>
            <a:r>
              <a:rPr lang="ar-SA" sz="3200" b="1" dirty="0"/>
              <a:t>1.كلما زادت معرفتنا بثقافة الفرد كلما أسهم في دقة الصورة المتكونة عنه</a:t>
            </a:r>
          </a:p>
          <a:p>
            <a:pPr algn="r" rtl="1">
              <a:buFont typeface="Arial" panose="020B0604020202020204" pitchFamily="34" charset="0"/>
              <a:buNone/>
            </a:pPr>
            <a:r>
              <a:rPr lang="ar-SA" sz="3200" b="1" dirty="0"/>
              <a:t>2.إن عدم معرفتنا بثقافة الفرد يؤدي </a:t>
            </a:r>
            <a:r>
              <a:rPr lang="ar-EG" sz="3200" b="1" dirty="0"/>
              <a:t>إ</a:t>
            </a:r>
            <a:r>
              <a:rPr lang="ar-SA" sz="3200" b="1" dirty="0" err="1"/>
              <a:t>لى</a:t>
            </a:r>
            <a:r>
              <a:rPr lang="ar-SA" sz="3200" b="1" dirty="0"/>
              <a:t> عدم دقة الصورة .</a:t>
            </a:r>
          </a:p>
        </p:txBody>
      </p:sp>
    </p:spTree>
    <p:extLst>
      <p:ext uri="{BB962C8B-B14F-4D97-AF65-F5344CB8AC3E}">
        <p14:creationId xmlns:p14="http://schemas.microsoft.com/office/powerpoint/2010/main" val="771524134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أسباب اختلاف الصورة الذهنية لدى الأفراد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695325" y="1124744"/>
            <a:ext cx="10776238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8975" indent="0" algn="just" rtl="1">
              <a:lnSpc>
                <a:spcPct val="150000"/>
              </a:lnSpc>
              <a:buNone/>
            </a:pP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البعد النفسي أو الوجداني:</a:t>
            </a:r>
          </a:p>
          <a:p>
            <a:pPr marL="688975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وهو يرتبط بالمشاعر مثل مدى رضا الفرد عن موضوع معين أو كراهيته له </a:t>
            </a:r>
          </a:p>
          <a:p>
            <a:pPr marL="688975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البعد النفسي يتحدد في ضوء السمات المدركة سواء بالرفض أو القبول </a:t>
            </a:r>
          </a:p>
          <a:p>
            <a:pPr marL="688975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يتدرج البعد النفسي في الشدة بين الإيجابية والسلبية </a:t>
            </a:r>
          </a:p>
        </p:txBody>
      </p:sp>
    </p:spTree>
    <p:extLst>
      <p:ext uri="{BB962C8B-B14F-4D97-AF65-F5344CB8AC3E}">
        <p14:creationId xmlns:p14="http://schemas.microsoft.com/office/powerpoint/2010/main" val="3375479684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أسباب اختلاف الصورة الذهنية لدى الأفراد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2000099" y="934738"/>
            <a:ext cx="8633360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البعد الاجتماعي: </a:t>
            </a:r>
            <a:endParaRPr lang="ar-EG" sz="3200" b="1" kern="1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ينتمي الفرد عادة </a:t>
            </a:r>
            <a:r>
              <a:rPr lang="ar-EG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إ</a:t>
            </a:r>
            <a:r>
              <a:rPr lang="ar-SA" sz="3200" b="1" kern="100" dirty="0" err="1">
                <a:latin typeface="Calibri" panose="020F0502020204030204" pitchFamily="34" charset="0"/>
                <a:cs typeface="Times New Roman" panose="02020603050405020304" pitchFamily="18" charset="0"/>
              </a:rPr>
              <a:t>لى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أكثر من جماعة من جماعات المجتمع مثل (الأسرة، الأقارب، الزملاء، الأصدقاء)..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كلما حدث تغير اجتماعي كلما أدى </a:t>
            </a:r>
            <a:r>
              <a:rPr lang="ar-EG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إ</a:t>
            </a:r>
            <a:r>
              <a:rPr lang="ar-SA" sz="3200" b="1" kern="100" dirty="0" err="1">
                <a:latin typeface="Calibri" panose="020F0502020204030204" pitchFamily="34" charset="0"/>
                <a:cs typeface="Times New Roman" panose="02020603050405020304" pitchFamily="18" charset="0"/>
              </a:rPr>
              <a:t>لى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تعديل أو تغيير الصورة الذهنية السائدة في هذا المجتمع 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البعد الاجتماعي يؤثر على استجابات الأفراد لموضوعات اجتماعية معينة مثل الهجرة </a:t>
            </a:r>
            <a:r>
              <a:rPr lang="ar-EG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إ</a:t>
            </a:r>
            <a:r>
              <a:rPr lang="ar-SA" sz="3200" b="1" kern="100" dirty="0" err="1">
                <a:latin typeface="Calibri" panose="020F0502020204030204" pitchFamily="34" charset="0"/>
                <a:cs typeface="Times New Roman" panose="02020603050405020304" pitchFamily="18" charset="0"/>
              </a:rPr>
              <a:t>لى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دولة أجنبية ..</a:t>
            </a:r>
          </a:p>
        </p:txBody>
      </p:sp>
    </p:spTree>
    <p:extLst>
      <p:ext uri="{BB962C8B-B14F-4D97-AF65-F5344CB8AC3E}">
        <p14:creationId xmlns:p14="http://schemas.microsoft.com/office/powerpoint/2010/main" val="1900282048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622099" y="5209249"/>
            <a:ext cx="5041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والصورة الذهنية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person and person sitting on a globe&#10;&#10;Description automatically generated">
            <a:extLst>
              <a:ext uri="{FF2B5EF4-FFF2-40B4-BE49-F238E27FC236}">
                <a16:creationId xmlns:a16="http://schemas.microsoft.com/office/drawing/2014/main" id="{FAB2B782-09FA-AB95-9CE8-06C5361A9E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3" r="11424"/>
          <a:stretch/>
        </p:blipFill>
        <p:spPr>
          <a:xfrm>
            <a:off x="7160121" y="1482961"/>
            <a:ext cx="3582390" cy="354587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600F384-2695-6963-D327-F59F15300035}"/>
              </a:ext>
            </a:extLst>
          </p:cNvPr>
          <p:cNvSpPr/>
          <p:nvPr/>
        </p:nvSpPr>
        <p:spPr>
          <a:xfrm>
            <a:off x="719690" y="1387141"/>
            <a:ext cx="6310502" cy="490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5A59442-79EF-C048-00DD-99FEC59DB092}"/>
              </a:ext>
            </a:extLst>
          </p:cNvPr>
          <p:cNvSpPr/>
          <p:nvPr/>
        </p:nvSpPr>
        <p:spPr>
          <a:xfrm>
            <a:off x="719690" y="1348531"/>
            <a:ext cx="6144248" cy="6605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15000"/>
              </a:lnSpc>
              <a:spcBef>
                <a:spcPts val="1200"/>
              </a:spcBef>
              <a:spcAft>
                <a:spcPts val="800"/>
              </a:spcAft>
            </a:pPr>
            <a:r>
              <a:rPr lang="ar-EG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موضوعات المحاضرة:</a:t>
            </a:r>
            <a:endParaRPr lang="ar-EG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الوسيلة الإعلامية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الوظائف النفسية لوسائل الإعلام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تأثيرات وسائل الإعلام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وسائل الإعلام وبناء الصورة 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العوامل الإعلامية والنفسية لإحداث التغيير  في الصورة 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العوامل الإعلامية والنفسية المستخدمة </a:t>
            </a:r>
            <a:r>
              <a:rPr lang="ar-EG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في بناء</a:t>
            </a: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الصورة 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وسائل الإعلام والصورة النمطية والذهنية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r-E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r-E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r-E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EDC0D1-2E95-7E47-40F8-0B80C0015101}"/>
              </a:ext>
            </a:extLst>
          </p:cNvPr>
          <p:cNvSpPr txBox="1"/>
          <p:nvPr/>
        </p:nvSpPr>
        <p:spPr>
          <a:xfrm>
            <a:off x="8107016" y="63405"/>
            <a:ext cx="11154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خاتمة</a:t>
            </a:r>
          </a:p>
        </p:txBody>
      </p:sp>
    </p:spTree>
    <p:extLst>
      <p:ext uri="{BB962C8B-B14F-4D97-AF65-F5344CB8AC3E}">
        <p14:creationId xmlns:p14="http://schemas.microsoft.com/office/powerpoint/2010/main" val="4280940570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02B31E-7905-011C-84CF-EEAEA8E33539}"/>
              </a:ext>
            </a:extLst>
          </p:cNvPr>
          <p:cNvSpPr txBox="1"/>
          <p:nvPr/>
        </p:nvSpPr>
        <p:spPr>
          <a:xfrm>
            <a:off x="762000" y="1334770"/>
            <a:ext cx="10734675" cy="48518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الشعار، محمد راتب. (2020). "مهارات الإقناع بالوسائل الإلكترونية." الجامعة الافتراضية السورية، سوريا. متاح على الرابط 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https://pedia.svuonline.org/course/view.php?id=531&amp;lang=ar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ar-EG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لاكاني</a:t>
            </a: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، ديف؛ عاطف، زينب؛ عادل، سارة. (٢٠١٦). "الإقناع: فن الفوز بما تريد.". مؤسسة هنداوي، المملكة المتحدة. متاح على الرابط </a:t>
            </a:r>
            <a:r>
              <a:rPr lang="en-US" sz="18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https://www.hindawi.org/books/80637930</a:t>
            </a:r>
            <a:r>
              <a:rPr lang="ar-EG" sz="18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/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عبد الفتاح، أماني. (2048). "مهارات الاتصال والتفاعل والعلاقات الإنسانية." مكتبة الأنجلو المصرية، مصر.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ب. </a:t>
            </a:r>
            <a:r>
              <a:rPr lang="ar-EG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سيالديني</a:t>
            </a: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، روبرت؛ الأيوبي، سامر. (2040). "كتاب التأثير: علم نفس الإقناع." العبيكان – كلمة ، المملكة العربية السعودية. متاح على الرابط </a:t>
            </a:r>
            <a:r>
              <a:rPr lang="en-US" sz="18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https://books4arabs.com/B7/books4arab.com.BOOK0205.pdf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ar-EG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بورج</a:t>
            </a: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، جيمس. (2009). "الإقناع: فن إقناع الآخرين." مكتبة جرير، المملكة العربية السعودية. متاح على الرابط 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https://maktbah.net/%D9%83%D8%AA%D8%A7%D8%A8-%D8%A7%D9%84%D8%A5%D9%82%D9%86%D8%A7%D8%B9-%D9%81%D9%86-%D8%A5%D9%82%D9%86%D8%A7%D8%B9-%D8%A7%D9%84%D8%A3%D8%AE%D8%B1%D9%8A%D9%86-%D8%AC%D9%8A%D9%85%D8%B3-%D8%A8%D9%88%D8%B1</a:t>
            </a: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15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الشوا، سوزان. (2007). "فن الإقناع: فنون ومهارات جديدة تقنيات فعالة." الأجيال للنشر والتوزيع، مصر. متاح على الرابط </a:t>
            </a:r>
            <a:r>
              <a:rPr lang="en-US" sz="18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https://books-library.net/free-68512381-download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3" y="27256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المراجع المقترحة للاستزادة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331A2F2-36E8-7EEF-BFE5-DF0B47A8AC1A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A87FB5F-3B4D-6BDF-D81D-1C639B07F350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87E92E-10DC-D2DA-C03E-BFBEC35C7BC3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305783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logo of a person&#10;&#10;Description automatically generated with medium confidence">
            <a:extLst>
              <a:ext uri="{FF2B5EF4-FFF2-40B4-BE49-F238E27FC236}">
                <a16:creationId xmlns:a16="http://schemas.microsoft.com/office/drawing/2014/main" id="{72DB3A8F-836A-2314-699B-7B017050B84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35A8E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231" r="25165"/>
          <a:stretch/>
        </p:blipFill>
        <p:spPr>
          <a:xfrm>
            <a:off x="3126309" y="5731783"/>
            <a:ext cx="709421" cy="995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627944"/>
      </p:ext>
    </p:extLst>
  </p:cSld>
  <p:clrMapOvr>
    <a:masterClrMapping/>
  </p:clrMapOvr>
  <p:transition spd="slow">
    <p:comb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4059</TotalTime>
  <Words>2534</Words>
  <Application>Microsoft Office PowerPoint</Application>
  <PresentationFormat>Widescreen</PresentationFormat>
  <Paragraphs>343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Doaa Rady</cp:lastModifiedBy>
  <cp:revision>106</cp:revision>
  <dcterms:created xsi:type="dcterms:W3CDTF">2023-04-29T09:08:23Z</dcterms:created>
  <dcterms:modified xsi:type="dcterms:W3CDTF">2023-10-26T22:48:29Z</dcterms:modified>
</cp:coreProperties>
</file>