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4"/>
  </p:notesMasterIdLst>
  <p:sldIdLst>
    <p:sldId id="480" r:id="rId5"/>
    <p:sldId id="801" r:id="rId6"/>
    <p:sldId id="785" r:id="rId7"/>
    <p:sldId id="786" r:id="rId8"/>
    <p:sldId id="787" r:id="rId9"/>
    <p:sldId id="788" r:id="rId10"/>
    <p:sldId id="789" r:id="rId11"/>
    <p:sldId id="695" r:id="rId12"/>
    <p:sldId id="720" r:id="rId13"/>
    <p:sldId id="768" r:id="rId14"/>
    <p:sldId id="769" r:id="rId15"/>
    <p:sldId id="770" r:id="rId16"/>
    <p:sldId id="771" r:id="rId17"/>
    <p:sldId id="772" r:id="rId18"/>
    <p:sldId id="790" r:id="rId19"/>
    <p:sldId id="792" r:id="rId20"/>
    <p:sldId id="793" r:id="rId21"/>
    <p:sldId id="773" r:id="rId22"/>
    <p:sldId id="774" r:id="rId23"/>
    <p:sldId id="775" r:id="rId24"/>
    <p:sldId id="776" r:id="rId25"/>
    <p:sldId id="777" r:id="rId26"/>
    <p:sldId id="778" r:id="rId27"/>
    <p:sldId id="779" r:id="rId28"/>
    <p:sldId id="780" r:id="rId29"/>
    <p:sldId id="747" r:id="rId30"/>
    <p:sldId id="781" r:id="rId31"/>
    <p:sldId id="782" r:id="rId32"/>
    <p:sldId id="783" r:id="rId33"/>
    <p:sldId id="784" r:id="rId34"/>
    <p:sldId id="795" r:id="rId35"/>
    <p:sldId id="796" r:id="rId36"/>
    <p:sldId id="797" r:id="rId37"/>
    <p:sldId id="798" r:id="rId38"/>
    <p:sldId id="799" r:id="rId39"/>
    <p:sldId id="800" r:id="rId40"/>
    <p:sldId id="802" r:id="rId41"/>
    <p:sldId id="803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801"/>
            <p14:sldId id="785"/>
            <p14:sldId id="786"/>
            <p14:sldId id="787"/>
            <p14:sldId id="788"/>
            <p14:sldId id="789"/>
            <p14:sldId id="695"/>
            <p14:sldId id="720"/>
            <p14:sldId id="768"/>
            <p14:sldId id="769"/>
            <p14:sldId id="770"/>
            <p14:sldId id="771"/>
            <p14:sldId id="772"/>
            <p14:sldId id="790"/>
            <p14:sldId id="792"/>
            <p14:sldId id="793"/>
            <p14:sldId id="773"/>
            <p14:sldId id="774"/>
            <p14:sldId id="775"/>
            <p14:sldId id="776"/>
            <p14:sldId id="777"/>
            <p14:sldId id="778"/>
            <p14:sldId id="779"/>
            <p14:sldId id="780"/>
            <p14:sldId id="747"/>
            <p14:sldId id="781"/>
            <p14:sldId id="782"/>
            <p14:sldId id="783"/>
            <p14:sldId id="784"/>
            <p14:sldId id="795"/>
            <p14:sldId id="796"/>
            <p14:sldId id="797"/>
            <p14:sldId id="798"/>
            <p14:sldId id="799"/>
            <p14:sldId id="800"/>
            <p14:sldId id="802"/>
            <p14:sldId id="80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58221"/>
    <a:srgbClr val="203E5F"/>
    <a:srgbClr val="000000"/>
    <a:srgbClr val="2D3956"/>
    <a:srgbClr val="669BBC"/>
    <a:srgbClr val="FFD200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24A09D-280F-AD7F-B5B2-A8E359942EB2}" v="8" dt="2025-01-27T14:41:10.9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50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Hesham Mousli" userId="S::heshammousli@midocean.edu.km::ca939a49-9b95-47ac-a644-1cc98fb9eee2" providerId="AD" clId="Web-{4924A09D-280F-AD7F-B5B2-A8E359942EB2}"/>
    <pc:docChg chg="modSld">
      <pc:chgData name="Hesham Mousli" userId="S::heshammousli@midocean.edu.km::ca939a49-9b95-47ac-a644-1cc98fb9eee2" providerId="AD" clId="Web-{4924A09D-280F-AD7F-B5B2-A8E359942EB2}" dt="2025-01-27T14:41:10.877" v="2" actId="20577"/>
      <pc:docMkLst>
        <pc:docMk/>
      </pc:docMkLst>
      <pc:sldChg chg="modSp">
        <pc:chgData name="Hesham Mousli" userId="S::heshammousli@midocean.edu.km::ca939a49-9b95-47ac-a644-1cc98fb9eee2" providerId="AD" clId="Web-{4924A09D-280F-AD7F-B5B2-A8E359942EB2}" dt="2025-01-27T14:41:10.877" v="2" actId="20577"/>
        <pc:sldMkLst>
          <pc:docMk/>
          <pc:sldMk cId="3318473518" sldId="646"/>
        </pc:sldMkLst>
        <pc:spChg chg="mod">
          <ac:chgData name="Hesham Mousli" userId="S::heshammousli@midocean.edu.km::ca939a49-9b95-47ac-a644-1cc98fb9eee2" providerId="AD" clId="Web-{4924A09D-280F-AD7F-B5B2-A8E359942EB2}" dt="2025-01-27T14:41:10.877" v="2" actId="20577"/>
          <ac:spMkLst>
            <pc:docMk/>
            <pc:sldMk cId="3318473518" sldId="646"/>
            <ac:spMk id="48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081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5971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105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1115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9476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599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1954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4619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5844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53574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1485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074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5223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2257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1430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9866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0528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4681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84960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75551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05847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32094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40702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10513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41274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2189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84432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782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Hesham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1661" y="2300744"/>
            <a:ext cx="5859811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Artificial Intelligence in Healthcare</a:t>
            </a:r>
          </a:p>
          <a:p>
            <a:pPr algn="ctr"/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pPr algn="ctr"/>
            <a:endParaRPr lang="en-US" sz="40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357248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MHA621</a:t>
            </a:r>
          </a:p>
          <a:p>
            <a:r>
              <a:rPr lang="en-US" b="1" dirty="0"/>
              <a:t>Healthcare Informatics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64816" y="1615964"/>
            <a:ext cx="1159740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4" y="695446"/>
            <a:ext cx="6753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F58221"/>
                </a:solidFill>
                <a:latin typeface="Alexandria"/>
              </a:rPr>
              <a:t>Intended 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38330" y="2145752"/>
            <a:ext cx="108953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Learn </a:t>
            </a:r>
            <a:r>
              <a:rPr lang="en-US" sz="2400" b="1" dirty="0">
                <a:latin typeface="Alexandria"/>
              </a:rPr>
              <a:t>three healthcare analytics types</a:t>
            </a:r>
            <a:r>
              <a:rPr lang="en-US" sz="2400" dirty="0">
                <a:latin typeface="Alexandria"/>
              </a:rPr>
              <a:t> (Descriptive, Diagnostic, Predictive) and their uses.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Explore </a:t>
            </a:r>
            <a:r>
              <a:rPr lang="en-US" sz="2400" b="1" dirty="0">
                <a:latin typeface="Alexandria"/>
              </a:rPr>
              <a:t>AI methods</a:t>
            </a:r>
            <a:r>
              <a:rPr lang="en-US" sz="2400" dirty="0">
                <a:latin typeface="Alexandria"/>
              </a:rPr>
              <a:t> (Expert Systems, ML, Neural Networks) in healthcare.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Study </a:t>
            </a:r>
            <a:r>
              <a:rPr lang="en-US" sz="2400" b="1" dirty="0">
                <a:latin typeface="Alexandria"/>
              </a:rPr>
              <a:t>AI clinical uses</a:t>
            </a:r>
            <a:r>
              <a:rPr lang="en-US" sz="2400" dirty="0">
                <a:latin typeface="Alexandria"/>
              </a:rPr>
              <a:t>, like disease detection and virtual therapy.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Understand </a:t>
            </a:r>
            <a:r>
              <a:rPr lang="en-US" sz="2400" b="1" dirty="0">
                <a:latin typeface="Alexandria"/>
              </a:rPr>
              <a:t>AI in operations</a:t>
            </a:r>
            <a:r>
              <a:rPr lang="en-US" sz="2400" dirty="0">
                <a:latin typeface="Alexandria"/>
              </a:rPr>
              <a:t>, e.g., discharge planning and claims automation.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Discuss </a:t>
            </a:r>
            <a:r>
              <a:rPr lang="en-US" sz="2400" b="1" dirty="0">
                <a:latin typeface="Alexandria"/>
              </a:rPr>
              <a:t>AI ethics</a:t>
            </a:r>
            <a:r>
              <a:rPr lang="en-US" sz="2400" dirty="0">
                <a:latin typeface="Alexandria"/>
              </a:rPr>
              <a:t>, including bias, transparency, and regulations.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3944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551475" y="128519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155465" y="1860262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58221"/>
                </a:solidFill>
                <a:latin typeface="Alexandria"/>
              </a:rPr>
              <a:t>Levels of Data Analytics in Healthcare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4373" y="1084772"/>
            <a:ext cx="3357797" cy="468845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7348594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4" y="695446"/>
            <a:ext cx="6753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Healthcare Analytics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9505" y="2389207"/>
            <a:ext cx="10672997" cy="34481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3600" b="1" dirty="0">
                <a:solidFill>
                  <a:srgbClr val="F58221"/>
                </a:solidFill>
                <a:latin typeface="Alexandria"/>
              </a:rPr>
              <a:t>Types of Healthcare Analytics:</a:t>
            </a:r>
          </a:p>
          <a:p>
            <a:pPr marL="914400" lvl="1" indent="-45720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3200" b="1" dirty="0">
                <a:latin typeface="Alexandria"/>
              </a:rPr>
              <a:t>Descriptive Analytics.</a:t>
            </a:r>
          </a:p>
          <a:p>
            <a:pPr marL="914400" lvl="1" indent="-45720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3200" b="1" dirty="0">
                <a:latin typeface="Alexandria"/>
              </a:rPr>
              <a:t>Diagnostic Analytics.</a:t>
            </a:r>
          </a:p>
          <a:p>
            <a:pPr marL="914400" lvl="1" indent="-45720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3200" b="1" dirty="0">
                <a:latin typeface="Alexandria"/>
              </a:rPr>
              <a:t>Predictive Analytics.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8722" y="2186706"/>
            <a:ext cx="4045269" cy="3735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64684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64816" y="1615964"/>
            <a:ext cx="1159740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4" y="695446"/>
            <a:ext cx="6753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Healthcare Analytics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80998" y="2000139"/>
            <a:ext cx="1136504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just">
              <a:lnSpc>
                <a:spcPct val="150000"/>
              </a:lnSpc>
              <a:buFont typeface="+mj-lt"/>
              <a:buAutoNum type="arabicPeriod"/>
            </a:pPr>
            <a:r>
              <a:rPr lang="en-US" sz="3200" b="1" i="1" dirty="0">
                <a:solidFill>
                  <a:srgbClr val="203E5F"/>
                </a:solidFill>
                <a:latin typeface="Alexandria"/>
              </a:rPr>
              <a:t>Descriptive Analytics: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Function: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Understand past events using current and historical data.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Tools: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Patient records, operational reports.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Importance: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Measures hospital performance and identifies general healthcare trends.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745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64816" y="1615964"/>
            <a:ext cx="1159740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4" y="695446"/>
            <a:ext cx="6753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Healthcare Analytics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32147" y="2000139"/>
            <a:ext cx="11062742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just">
              <a:lnSpc>
                <a:spcPct val="150000"/>
              </a:lnSpc>
              <a:buFont typeface="+mj-lt"/>
              <a:buAutoNum type="arabicPeriod" startAt="2"/>
            </a:pPr>
            <a:r>
              <a:rPr lang="en-US" sz="3200" b="1" i="1" dirty="0">
                <a:solidFill>
                  <a:srgbClr val="203E5F"/>
                </a:solidFill>
                <a:latin typeface="Alexandria"/>
              </a:rPr>
              <a:t>Diagnostic Analytics: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Function: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Identify the causes of healthcare-related problems.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Outcomes: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Discover the causes behind issues like high post-operative infection rates.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Benefit: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Enables preventive action based on insights.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898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64816" y="1615964"/>
            <a:ext cx="1159740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4" y="695446"/>
            <a:ext cx="6753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Healthcare Analytics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32147" y="2000139"/>
            <a:ext cx="11062742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just">
              <a:lnSpc>
                <a:spcPct val="150000"/>
              </a:lnSpc>
              <a:buFont typeface="+mj-lt"/>
              <a:buAutoNum type="arabicPeriod" startAt="3"/>
            </a:pPr>
            <a:r>
              <a:rPr lang="en-US" sz="3200" b="1" i="1" dirty="0">
                <a:solidFill>
                  <a:srgbClr val="203E5F"/>
                </a:solidFill>
                <a:latin typeface="Alexandria"/>
              </a:rPr>
              <a:t>Predictive Analytics: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Function: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Forecast future outcomes.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Tools: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Artificial Intelligence (AI) and Machine Learning (ML).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Benefit: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Enables proactive planning and enhances care quality.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173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551475" y="128519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155465" y="1860262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58221"/>
                </a:solidFill>
                <a:latin typeface="Alexandria"/>
              </a:rPr>
              <a:t>Introduction to AI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3107" y="998776"/>
            <a:ext cx="3537679" cy="48118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894018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4" y="695446"/>
            <a:ext cx="6753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00AEEF"/>
                </a:solidFill>
                <a:latin typeface="Alexandria"/>
              </a:rPr>
              <a:t>Introduction to AI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9505" y="2389207"/>
            <a:ext cx="10672997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What is AI?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800" b="1" dirty="0">
                <a:latin typeface="Alexandria"/>
              </a:rPr>
              <a:t>Definition: </a:t>
            </a:r>
            <a:r>
              <a:rPr lang="en-US" sz="2800" dirty="0">
                <a:latin typeface="Alexandria"/>
              </a:rPr>
              <a:t>Machines mimicking human decision-making.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800" b="1" dirty="0">
                <a:latin typeface="Alexandria"/>
              </a:rPr>
              <a:t>Quote from Andrew Ng: </a:t>
            </a:r>
            <a:r>
              <a:rPr lang="en-US" sz="2800" dirty="0">
                <a:latin typeface="Alexandria"/>
              </a:rPr>
              <a:t>"AI can perform tasks humans decide in &lt;1 second."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800" b="1" dirty="0">
                <a:latin typeface="Alexandria"/>
              </a:rPr>
              <a:t>Donald Knuth’s perspective: </a:t>
            </a:r>
            <a:r>
              <a:rPr lang="en-US" sz="2800" dirty="0">
                <a:latin typeface="Alexandria"/>
              </a:rPr>
              <a:t>AI excels at "thinking" tasks but struggles with reflexive actions (e.g., catching a ball).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11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2" y="268963"/>
            <a:ext cx="67537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00AEEF"/>
                </a:solidFill>
                <a:latin typeface="Alexandria"/>
              </a:rPr>
              <a:t>AI Categories: </a:t>
            </a: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Methods &amp; Applications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8000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5" y="804407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737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9503" y="2032617"/>
            <a:ext cx="10672997" cy="4394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AI Methods: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Expert Systems: </a:t>
            </a:r>
            <a:r>
              <a:rPr lang="en-US" sz="2400" dirty="0">
                <a:latin typeface="Alexandria"/>
              </a:rPr>
              <a:t>Rule-based logic (e.g., early diagnostic tools). Ex.: </a:t>
            </a:r>
            <a:r>
              <a:rPr lang="en-US" sz="2400" i="1" dirty="0">
                <a:latin typeface="Alexandria"/>
              </a:rPr>
              <a:t>If</a:t>
            </a:r>
            <a:r>
              <a:rPr lang="en-US" sz="2400" dirty="0">
                <a:latin typeface="Alexandria"/>
              </a:rPr>
              <a:t> the patient has a high fever </a:t>
            </a:r>
            <a:r>
              <a:rPr lang="en-US" sz="2400" b="1" dirty="0">
                <a:latin typeface="Alexandria"/>
              </a:rPr>
              <a:t>and</a:t>
            </a:r>
            <a:r>
              <a:rPr lang="en-US" sz="2400" dirty="0">
                <a:latin typeface="Alexandria"/>
              </a:rPr>
              <a:t> positive blood culture, suggest antibiotics for bacterial infection.</a:t>
            </a:r>
            <a:endParaRPr lang="en-US" sz="2400" b="1" dirty="0">
              <a:latin typeface="Alexandria"/>
            </a:endParaRP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Machine Learning: </a:t>
            </a:r>
            <a:r>
              <a:rPr lang="en-US" sz="2400" dirty="0">
                <a:latin typeface="Alexandria"/>
              </a:rPr>
              <a:t>Learns from patterns in data (e.g., predicting readmission).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Neural Networks: </a:t>
            </a:r>
            <a:r>
              <a:rPr lang="en-US" sz="2400" dirty="0">
                <a:latin typeface="Alexandria"/>
              </a:rPr>
              <a:t>Mimics brain structure to solve complex tasks (e.g., image recognition).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7290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2" y="268963"/>
            <a:ext cx="67537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00AEEF"/>
                </a:solidFill>
                <a:latin typeface="Alexandria"/>
              </a:rPr>
              <a:t>AI Categories: </a:t>
            </a: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Methods &amp; Applications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8000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5" y="804407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737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9503" y="2211872"/>
            <a:ext cx="10672997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AI Applications: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Natural Language Processing (NLP): </a:t>
            </a:r>
            <a:r>
              <a:rPr lang="en-US" sz="2400" dirty="0">
                <a:latin typeface="Alexandria"/>
              </a:rPr>
              <a:t>enables computers to understand, interpret, and generate human language.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Robotics: </a:t>
            </a:r>
            <a:r>
              <a:rPr lang="en-US" sz="2400" dirty="0">
                <a:latin typeface="Alexandria"/>
              </a:rPr>
              <a:t>combines mechanical systems with AI algorithms to perform tasks with physical movement and environmental interaction.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Predictive Analytics: </a:t>
            </a:r>
            <a:r>
              <a:rPr lang="en-US" sz="2400" dirty="0">
                <a:latin typeface="Alexandria"/>
              </a:rPr>
              <a:t>Uses statistical models and machine learning to forecast future outcomes based on historical data.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2292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0" y="588964"/>
            <a:ext cx="6753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00AEEF"/>
                </a:solidFill>
                <a:latin typeface="Alexandria"/>
              </a:rPr>
              <a:t>AI vs. Human Capabilities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8000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5" y="804407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737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84606" y="1998377"/>
            <a:ext cx="11002788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AI Strengths: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800" b="1" dirty="0">
                <a:latin typeface="Alexandria"/>
              </a:rPr>
              <a:t>Solves complex equations quickly </a:t>
            </a:r>
            <a:r>
              <a:rPr lang="en-US" sz="2800" dirty="0">
                <a:latin typeface="Alexandria"/>
              </a:rPr>
              <a:t>(e.g., differential equations).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800" b="1" dirty="0">
                <a:latin typeface="Alexandria"/>
              </a:rPr>
              <a:t>Analyzes massive datasets </a:t>
            </a:r>
            <a:r>
              <a:rPr lang="en-US" sz="2800" dirty="0">
                <a:latin typeface="Alexandria"/>
              </a:rPr>
              <a:t>(e.g., retinal scan analysis for heart disease prediction).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800" b="1" dirty="0">
                <a:latin typeface="Alexandria"/>
              </a:rPr>
              <a:t>Operates 24/7 without fatigue </a:t>
            </a:r>
            <a:r>
              <a:rPr lang="en-US" sz="2800" dirty="0">
                <a:latin typeface="Alexandria"/>
              </a:rPr>
              <a:t>(e.g., RPA in insurance claims follow-up).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390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0" y="588964"/>
            <a:ext cx="6753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00AEEF"/>
                </a:solidFill>
                <a:latin typeface="Alexandria"/>
              </a:rPr>
              <a:t>AI vs. Human Capabilities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8000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5" y="804407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737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84606" y="2100325"/>
            <a:ext cx="8843636" cy="32975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 startAt="2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Human Strengths: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Reflexive actions </a:t>
            </a:r>
            <a:r>
              <a:rPr lang="en-US" sz="2400" dirty="0">
                <a:latin typeface="Alexandria"/>
              </a:rPr>
              <a:t>(e.g., catching a ball, complex motor skills).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Emotional intelligence &amp; ethics </a:t>
            </a:r>
            <a:r>
              <a:rPr lang="en-US" sz="2400" dirty="0">
                <a:latin typeface="Alexandria"/>
              </a:rPr>
              <a:t>(e.g., palliative care, nuanced patient needs).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Nuanced pattern recognition: </a:t>
            </a:r>
            <a:r>
              <a:rPr lang="en-US" sz="2400" b="1" i="1" dirty="0">
                <a:solidFill>
                  <a:srgbClr val="00AEEF"/>
                </a:solidFill>
                <a:latin typeface="Alexandria"/>
              </a:rPr>
              <a:t>"Chihuahua or Muffin" </a:t>
            </a:r>
            <a:r>
              <a:rPr lang="en-US" sz="2400" dirty="0">
                <a:latin typeface="Alexandria"/>
              </a:rPr>
              <a:t>problem illustrates AI struggles with visual ambiguity.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8242" y="2234385"/>
            <a:ext cx="2555750" cy="3640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0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551475" y="128519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155465" y="1860262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58221"/>
                </a:solidFill>
                <a:latin typeface="Alexandria"/>
              </a:rPr>
              <a:t>Clinical Applications of AI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3107" y="998776"/>
            <a:ext cx="3537679" cy="48118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290381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49" y="450464"/>
            <a:ext cx="67537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Clinical Decision Support Systems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8000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5" y="804407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737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07089" y="2161203"/>
            <a:ext cx="109578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3200" b="1" dirty="0">
                <a:solidFill>
                  <a:srgbClr val="F58221"/>
                </a:solidFill>
                <a:latin typeface="Alexandria"/>
              </a:rPr>
              <a:t>Main Function: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Analyze patient data against large medical databases.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Provide evidence-based treatment recommendations.</a:t>
            </a:r>
          </a:p>
          <a:p>
            <a:pPr marL="457200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3200" b="1" dirty="0">
                <a:solidFill>
                  <a:srgbClr val="F58221"/>
                </a:solidFill>
                <a:latin typeface="Alexandria"/>
              </a:rPr>
              <a:t>Micromedex with IBM Watson: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Delivers accurate, comprehensive drug and disease information.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Enhances the speed and quality of clinical decision-making.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8871" y="1890545"/>
            <a:ext cx="2226038" cy="106168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8871" y="3222885"/>
            <a:ext cx="2226038" cy="119858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6242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t="12347" r="14293" b="15727"/>
          <a:stretch/>
        </p:blipFill>
        <p:spPr>
          <a:xfrm>
            <a:off x="1034321" y="1155869"/>
            <a:ext cx="10071063" cy="5261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921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5174" t="9478" r="4764" b="15523"/>
          <a:stretch/>
        </p:blipFill>
        <p:spPr>
          <a:xfrm>
            <a:off x="854439" y="1155869"/>
            <a:ext cx="10478125" cy="548640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81061" y="2559598"/>
            <a:ext cx="5699423" cy="423445"/>
          </a:xfrm>
          <a:prstGeom prst="rect">
            <a:avLst/>
          </a:prstGeom>
          <a:noFill/>
          <a:ln w="57150">
            <a:solidFill>
              <a:srgbClr val="F582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732551" y="4059386"/>
            <a:ext cx="1454046" cy="437371"/>
          </a:xfrm>
          <a:prstGeom prst="rect">
            <a:avLst/>
          </a:prstGeom>
          <a:noFill/>
          <a:ln w="57150">
            <a:solidFill>
              <a:srgbClr val="F582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750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49" y="450464"/>
            <a:ext cx="67537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2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Detecting Diabetic Retinopathy with AI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8000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5" y="804407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737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07089" y="2054349"/>
            <a:ext cx="1095782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b="1" dirty="0">
                <a:solidFill>
                  <a:srgbClr val="F58221"/>
                </a:solidFill>
                <a:latin typeface="Alexandria"/>
              </a:rPr>
              <a:t>Diabetic Retinopathy: </a:t>
            </a:r>
            <a:r>
              <a:rPr lang="en-US" altLang="en-US" sz="2400" dirty="0">
                <a:latin typeface="Alexandria"/>
              </a:rPr>
              <a:t>A diabetes-related eye disease that can cause blindness.</a:t>
            </a:r>
          </a:p>
          <a:p>
            <a:pPr marL="342900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b="1" dirty="0" err="1">
                <a:latin typeface="Alexandria"/>
              </a:rPr>
              <a:t>IDx</a:t>
            </a:r>
            <a:r>
              <a:rPr lang="en-US" altLang="en-US" sz="2400" b="1" dirty="0">
                <a:latin typeface="Alexandria"/>
              </a:rPr>
              <a:t>-DR: </a:t>
            </a:r>
            <a:r>
              <a:rPr lang="en-US" altLang="en-US" sz="2400" dirty="0">
                <a:latin typeface="Alexandria"/>
              </a:rPr>
              <a:t>First FDA-approved AI tool to detect it.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Analyzes eye images from a special camera.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Gives results without a doctor needing to interpret them.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Detected disease correctly in 87.4% of cases.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Identified healthy cases correctly in 89.5%.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b="1" dirty="0">
                <a:latin typeface="Alexandria"/>
              </a:rPr>
              <a:t>Benefit: </a:t>
            </a:r>
            <a:r>
              <a:rPr lang="en-US" altLang="en-US" sz="2400" dirty="0">
                <a:latin typeface="Alexandria"/>
              </a:rPr>
              <a:t>Makes screening easier in primary care clinics.</a:t>
            </a:r>
            <a:endParaRPr lang="en-US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3845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49" y="450464"/>
            <a:ext cx="67537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3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AI in Radiology: Breast Cancer Detection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8000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5" y="804407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737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07089" y="2054349"/>
            <a:ext cx="1095782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Google AI model: </a:t>
            </a:r>
            <a:r>
              <a:rPr lang="en-US" altLang="en-US" sz="2800" dirty="0">
                <a:latin typeface="Alexandria"/>
              </a:rPr>
              <a:t>Trained on </a:t>
            </a:r>
            <a:r>
              <a:rPr lang="en-US" altLang="en-US" sz="2800" b="1" dirty="0">
                <a:latin typeface="Alexandria"/>
              </a:rPr>
              <a:t>thousands</a:t>
            </a:r>
            <a:r>
              <a:rPr lang="en-US" altLang="en-US" sz="2800" dirty="0">
                <a:latin typeface="Alexandria"/>
              </a:rPr>
              <a:t> of mammograms.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Alexandria"/>
              </a:rPr>
              <a:t>Detect breast cancer earlier and more accurately.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Alexandria"/>
              </a:rPr>
              <a:t>Missed fewer cancers (↓9.4% in the US).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Alexandria"/>
              </a:rPr>
              <a:t>Made fewer false alarms (↓5.7% in the US).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Alexandria"/>
              </a:rPr>
              <a:t>UK radiologists said it could reduce their workload by 88%.</a:t>
            </a:r>
          </a:p>
          <a:p>
            <a:pPr marL="342900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800" b="1" dirty="0">
                <a:solidFill>
                  <a:srgbClr val="203E5F"/>
                </a:solidFill>
                <a:latin typeface="Alexandria"/>
              </a:rPr>
              <a:t>Takeaway: </a:t>
            </a:r>
            <a:r>
              <a:rPr lang="en-US" altLang="en-US" sz="2800" dirty="0">
                <a:latin typeface="Alexandria"/>
              </a:rPr>
              <a:t>AI can assist radiologists, saving time and improving accuracy.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60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49" y="450464"/>
            <a:ext cx="67537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4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Predicting Heart Disease from Eye Images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07089" y="1872749"/>
            <a:ext cx="10957820" cy="34513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Deep Learning AI: </a:t>
            </a:r>
            <a:r>
              <a:rPr lang="en-US" altLang="en-US" sz="2800" dirty="0">
                <a:latin typeface="Alexandria"/>
              </a:rPr>
              <a:t>Analyzed retinal (eye) scans of </a:t>
            </a:r>
            <a:r>
              <a:rPr lang="en-US" altLang="en-US" sz="2800" b="1" dirty="0">
                <a:latin typeface="Alexandria"/>
              </a:rPr>
              <a:t>over 284,000 </a:t>
            </a:r>
            <a:r>
              <a:rPr lang="en-US" altLang="en-US" sz="2800" dirty="0">
                <a:latin typeface="Alexandria"/>
              </a:rPr>
              <a:t>people.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b="1" dirty="0">
                <a:latin typeface="Alexandria"/>
              </a:rPr>
              <a:t>Discovered: </a:t>
            </a:r>
            <a:r>
              <a:rPr lang="en-US" altLang="en-US" sz="2400" dirty="0">
                <a:latin typeface="Alexandria"/>
              </a:rPr>
              <a:t>Subtle eye features linked to heart disease risk.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b="1" dirty="0">
                <a:latin typeface="Alexandria"/>
              </a:rPr>
              <a:t>Why it matters:</a:t>
            </a:r>
          </a:p>
          <a:p>
            <a:pPr marL="1257300" lvl="2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Doctors could not previously detect these patterns.</a:t>
            </a:r>
          </a:p>
          <a:p>
            <a:pPr marL="1257300" lvl="2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AI finds hidden clues humans might miss.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b="1" dirty="0">
                <a:latin typeface="Alexandria"/>
              </a:rPr>
              <a:t>Future potential: </a:t>
            </a:r>
            <a:r>
              <a:rPr lang="en-US" altLang="en-US" sz="2400" dirty="0">
                <a:latin typeface="Alexandria"/>
              </a:rPr>
              <a:t>Fast, non-invasive heart risk screening using eye scans.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9870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6034" y="524965"/>
            <a:ext cx="6753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5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Virtual AI Therapist: “Ellie”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07089" y="1872749"/>
            <a:ext cx="1095782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Ellie: </a:t>
            </a:r>
            <a:r>
              <a:rPr lang="en-US" altLang="en-US" sz="2800" dirty="0">
                <a:latin typeface="Alexandria"/>
              </a:rPr>
              <a:t>A virtual therapist developed for returning war veterans.</a:t>
            </a:r>
          </a:p>
          <a:p>
            <a:pPr marL="342900" lvl="0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b="1" dirty="0">
                <a:latin typeface="Alexandria"/>
              </a:rPr>
              <a:t>What Ellie does: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Makes eye contact, nods, and responds like a human.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Pauses to encourage patients to talk more.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Doesn’t give therapy: </a:t>
            </a:r>
            <a:r>
              <a:rPr lang="en-US" altLang="en-US" sz="2400" dirty="0">
                <a:latin typeface="Alexandria"/>
              </a:rPr>
              <a:t>instead, collects data to help real therapists.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Offers a sense of </a:t>
            </a:r>
            <a:r>
              <a:rPr lang="en-US" altLang="en-US" sz="2400" b="1" dirty="0">
                <a:latin typeface="Alexandria"/>
              </a:rPr>
              <a:t>privacy</a:t>
            </a:r>
            <a:r>
              <a:rPr lang="en-US" altLang="en-US" sz="2400" dirty="0">
                <a:latin typeface="Alexandria"/>
              </a:rPr>
              <a:t>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Helps patients who feel </a:t>
            </a:r>
            <a:r>
              <a:rPr lang="en-US" altLang="en-US" sz="2400" b="1" dirty="0">
                <a:latin typeface="Alexandria"/>
              </a:rPr>
              <a:t>shy or uncomfortable </a:t>
            </a:r>
            <a:r>
              <a:rPr lang="en-US" altLang="en-US" sz="2400" dirty="0">
                <a:latin typeface="Alexandria"/>
              </a:rPr>
              <a:t>talking to people.</a:t>
            </a:r>
          </a:p>
          <a:p>
            <a:pPr marL="342900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b="1" dirty="0">
                <a:latin typeface="Alexandria"/>
              </a:rPr>
              <a:t>Quote: </a:t>
            </a:r>
            <a:r>
              <a:rPr lang="en-US" altLang="en-US" sz="2400" b="1" i="1" dirty="0">
                <a:solidFill>
                  <a:srgbClr val="00AEEF"/>
                </a:solidFill>
                <a:latin typeface="Alexandria"/>
              </a:rPr>
              <a:t>“After the second question, you forget it’s a robot.”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0421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551475" y="128519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155465" y="1860262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58221"/>
                </a:solidFill>
                <a:latin typeface="Alexandria"/>
              </a:rPr>
              <a:t>Operational and Administrative AI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3107" y="998776"/>
            <a:ext cx="3537679" cy="48118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060608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6034" y="386465"/>
            <a:ext cx="67537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AI Prediction of  Discharge Delay Effects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03974" y="1906408"/>
            <a:ext cx="10957820" cy="47328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Problem: </a:t>
            </a:r>
            <a:r>
              <a:rPr lang="en-US" sz="2400" dirty="0">
                <a:latin typeface="Alexandria"/>
              </a:rPr>
              <a:t>Discharges get delayed due to bottlenecks (e.g., late physical therapy sessions, test results).</a:t>
            </a:r>
          </a:p>
          <a:p>
            <a:pPr marL="342900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AI Solution: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Analyzes historical data (e.g., patient condition, staff availability, past delays).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Flags high-risk cases early (e.g., "Patient X likely needs therapy scheduling 24hrs earlier to avoid delay").</a:t>
            </a:r>
          </a:p>
          <a:p>
            <a:pPr marL="3429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Example: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AI alerts staff if a post-surgery patient’s recovery pace suggests they’ll miss discharge goals without faster physical therapy.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200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6034" y="386465"/>
            <a:ext cx="67537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2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"Nudges" for Resource Prioritization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03974" y="2148748"/>
            <a:ext cx="1095782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600" b="1" dirty="0">
                <a:solidFill>
                  <a:srgbClr val="F58221"/>
                </a:solidFill>
                <a:latin typeface="Alexandria"/>
              </a:rPr>
              <a:t>What are "Nudges"?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3200" b="1" dirty="0">
                <a:latin typeface="Alexandria"/>
              </a:rPr>
              <a:t>Simple definition: </a:t>
            </a:r>
            <a:r>
              <a:rPr lang="en-US" sz="3200" dirty="0">
                <a:latin typeface="Alexandria"/>
              </a:rPr>
              <a:t>AI-driven gentle prompts or alerts to guide staff decisions without forcing actions.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3200" b="1" dirty="0">
                <a:latin typeface="Alexandria"/>
              </a:rPr>
              <a:t>Analogy: </a:t>
            </a:r>
            <a:r>
              <a:rPr lang="en-US" sz="3200" dirty="0">
                <a:latin typeface="Alexandria"/>
              </a:rPr>
              <a:t>Like a GPS suggesting a faster route—you can ignore it, but it optimizes efficiency.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0049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6034" y="386465"/>
            <a:ext cx="67537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2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"Nudges" for Resource Prioritization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03974" y="1790523"/>
            <a:ext cx="1095782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What are "Nudges"?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How It Works:</a:t>
            </a:r>
          </a:p>
          <a:p>
            <a:pPr marL="1257300" lvl="2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AI identifies urgent needs (e.g., MRI for stroke patients) and "nudges" schedulers to prioritize them in queues.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Example:</a:t>
            </a:r>
          </a:p>
          <a:p>
            <a:pPr marL="1257300" lvl="2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Without Nudge: </a:t>
            </a:r>
            <a:r>
              <a:rPr lang="en-US" sz="2400" dirty="0">
                <a:latin typeface="Alexandria"/>
              </a:rPr>
              <a:t>MRI schedule first-come, first-served.</a:t>
            </a:r>
          </a:p>
          <a:p>
            <a:pPr marL="1257300" lvl="2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With Nudge: </a:t>
            </a:r>
            <a:r>
              <a:rPr lang="en-US" sz="2400" dirty="0">
                <a:latin typeface="Alexandria"/>
              </a:rPr>
              <a:t>AI bumps a critical case to the top, reducing wait times for high-risk patients.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663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26" name="Picture 2" descr="Premium Vector | Cartoon Thinking man vector illustrati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2348" y="4994030"/>
            <a:ext cx="2004063" cy="170570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ular Callout 2"/>
          <p:cNvSpPr/>
          <p:nvPr/>
        </p:nvSpPr>
        <p:spPr>
          <a:xfrm>
            <a:off x="180430" y="1200932"/>
            <a:ext cx="9871917" cy="4830795"/>
          </a:xfrm>
          <a:prstGeom prst="wedgeRectCallout">
            <a:avLst>
              <a:gd name="adj1" fmla="val 54509"/>
              <a:gd name="adj2" fmla="val 4095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sz="2400" i="1" dirty="0">
              <a:solidFill>
                <a:srgbClr val="F58221"/>
              </a:solidFill>
              <a:latin typeface="Alexandri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8332" y="1602490"/>
            <a:ext cx="931611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AI leverages </a:t>
            </a:r>
            <a:r>
              <a:rPr lang="en-US" sz="2400" dirty="0">
                <a:solidFill>
                  <a:srgbClr val="203E5F"/>
                </a:solidFill>
                <a:latin typeface="Alexandria"/>
              </a:rPr>
              <a:t>predictive analytics, smart automation, and behavioral nudges to optimize healthcare workflows.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Outcome:</a:t>
            </a:r>
            <a:r>
              <a:rPr lang="en-US" sz="2400" dirty="0">
                <a:solidFill>
                  <a:srgbClr val="203E5F"/>
                </a:solidFill>
                <a:latin typeface="Alexandria"/>
              </a:rPr>
              <a:t> Faster, data-driven decision-making that reduces costs, minimizes errors, and decreases delays across both patient care and administrative workflows.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Example: </a:t>
            </a:r>
            <a:r>
              <a:rPr lang="en-US" sz="2400" i="1" dirty="0">
                <a:solidFill>
                  <a:srgbClr val="203E5F"/>
                </a:solidFill>
                <a:latin typeface="Alexandria"/>
              </a:rPr>
              <a:t>An AI prompt like </a:t>
            </a:r>
            <a:r>
              <a:rPr lang="en-US" sz="2400" b="1" i="1" dirty="0">
                <a:solidFill>
                  <a:srgbClr val="F58221"/>
                </a:solidFill>
                <a:latin typeface="Alexandria"/>
              </a:rPr>
              <a:t>"80% of similar patients benefited from earlier PT, schedule now?"</a:t>
            </a:r>
          </a:p>
        </p:txBody>
      </p:sp>
    </p:spTree>
    <p:extLst>
      <p:ext uri="{BB962C8B-B14F-4D97-AF65-F5344CB8AC3E}">
        <p14:creationId xmlns:p14="http://schemas.microsoft.com/office/powerpoint/2010/main" val="18690225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6033" y="403482"/>
            <a:ext cx="67537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3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Automating Claims Follow-Up with RPA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66122" y="1906408"/>
            <a:ext cx="1083352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Application: </a:t>
            </a:r>
            <a:r>
              <a:rPr lang="en-US" sz="3200" dirty="0">
                <a:latin typeface="Alexandria"/>
              </a:rPr>
              <a:t>AI-driven Robotic Process Automation </a:t>
            </a:r>
            <a:r>
              <a:rPr lang="en-US" sz="3200" b="1" dirty="0">
                <a:latin typeface="Alexandria"/>
              </a:rPr>
              <a:t>(RPA) </a:t>
            </a:r>
            <a:r>
              <a:rPr lang="en-US" sz="3200" dirty="0">
                <a:latin typeface="Alexandria"/>
              </a:rPr>
              <a:t>eliminates manual work.  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How it Works: </a:t>
            </a:r>
            <a:r>
              <a:rPr lang="en-US" sz="3200" dirty="0">
                <a:latin typeface="Alexandria"/>
              </a:rPr>
              <a:t>Bots handle repetitive tasks like claims status checks and data entry.  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Result: </a:t>
            </a:r>
            <a:r>
              <a:rPr lang="en-US" sz="3200" dirty="0">
                <a:latin typeface="Alexandria"/>
              </a:rPr>
              <a:t>Processing time drops from </a:t>
            </a:r>
            <a:r>
              <a:rPr lang="en-US" sz="3200" b="1" dirty="0">
                <a:latin typeface="Alexandria"/>
              </a:rPr>
              <a:t>10 minutes </a:t>
            </a:r>
            <a:r>
              <a:rPr lang="en-US" sz="3200" dirty="0">
                <a:latin typeface="Alexandria"/>
              </a:rPr>
              <a:t>to just </a:t>
            </a:r>
            <a:r>
              <a:rPr lang="en-US" sz="3200" b="1" dirty="0">
                <a:latin typeface="Alexandria"/>
              </a:rPr>
              <a:t>1 minute</a:t>
            </a:r>
            <a:r>
              <a:rPr lang="en-US" sz="3200" dirty="0">
                <a:latin typeface="Alexandria"/>
              </a:rPr>
              <a:t> per claim.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9002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6034" y="710315"/>
            <a:ext cx="6753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4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AI-Optimized Claims Matching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66122" y="1906408"/>
            <a:ext cx="1083352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Application: </a:t>
            </a:r>
            <a:r>
              <a:rPr lang="en-US" sz="3200" dirty="0">
                <a:latin typeface="Alexandria"/>
              </a:rPr>
              <a:t>AI analyzes claims and </a:t>
            </a:r>
            <a:r>
              <a:rPr lang="en-US" sz="3200" b="1" dirty="0">
                <a:latin typeface="Alexandria"/>
              </a:rPr>
              <a:t>automatically assigns</a:t>
            </a:r>
            <a:r>
              <a:rPr lang="en-US" sz="3200" dirty="0">
                <a:latin typeface="Alexandria"/>
              </a:rPr>
              <a:t> them to nurses </a:t>
            </a:r>
            <a:r>
              <a:rPr lang="en-US" sz="3200" b="1" dirty="0">
                <a:latin typeface="Alexandria"/>
              </a:rPr>
              <a:t>based on expertise</a:t>
            </a:r>
            <a:r>
              <a:rPr lang="en-US" sz="3200" dirty="0">
                <a:latin typeface="Alexandria"/>
              </a:rPr>
              <a:t>.  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How it Works: </a:t>
            </a:r>
            <a:r>
              <a:rPr lang="en-US" sz="3200" dirty="0">
                <a:latin typeface="Alexandria"/>
              </a:rPr>
              <a:t>Machine learning </a:t>
            </a:r>
            <a:r>
              <a:rPr lang="en-US" sz="3200" b="1" dirty="0">
                <a:latin typeface="Alexandria"/>
              </a:rPr>
              <a:t>matches claims </a:t>
            </a:r>
            <a:r>
              <a:rPr lang="en-US" sz="3200" dirty="0">
                <a:latin typeface="Alexandria"/>
              </a:rPr>
              <a:t>(e.g., surgery, chronic care) with the </a:t>
            </a:r>
            <a:r>
              <a:rPr lang="en-US" sz="3200" b="1" dirty="0">
                <a:latin typeface="Alexandria"/>
              </a:rPr>
              <a:t>right specialist</a:t>
            </a:r>
            <a:r>
              <a:rPr lang="en-US" sz="3200" dirty="0">
                <a:latin typeface="Alexandria"/>
              </a:rPr>
              <a:t>.  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Result: </a:t>
            </a:r>
            <a:r>
              <a:rPr lang="en-US" sz="3200" dirty="0">
                <a:latin typeface="Alexandria"/>
              </a:rPr>
              <a:t>Approval rates jump from </a:t>
            </a:r>
            <a:r>
              <a:rPr lang="en-US" sz="3200" b="1" dirty="0">
                <a:latin typeface="Alexandria"/>
              </a:rPr>
              <a:t>43% to 57% </a:t>
            </a:r>
            <a:r>
              <a:rPr lang="en-US" sz="3200" dirty="0">
                <a:latin typeface="Alexandria"/>
              </a:rPr>
              <a:t>with </a:t>
            </a:r>
            <a:r>
              <a:rPr lang="en-US" sz="3200" b="1" dirty="0">
                <a:latin typeface="Alexandria"/>
              </a:rPr>
              <a:t>fewer errors and</a:t>
            </a:r>
            <a:r>
              <a:rPr lang="en-US" sz="3200" dirty="0">
                <a:latin typeface="Alexandria"/>
              </a:rPr>
              <a:t> </a:t>
            </a:r>
            <a:r>
              <a:rPr lang="en-US" sz="3200" b="1" dirty="0">
                <a:latin typeface="Alexandria"/>
              </a:rPr>
              <a:t>faster payouts</a:t>
            </a:r>
            <a:r>
              <a:rPr lang="en-US" sz="3200" dirty="0">
                <a:latin typeface="Alexandria"/>
              </a:rPr>
              <a:t>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833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6034" y="710315"/>
            <a:ext cx="6753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203E5F"/>
                </a:solidFill>
                <a:latin typeface="Alexandria"/>
              </a:rPr>
              <a:t>The Impact of AI &amp; RPA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19725" y="1906408"/>
            <a:ext cx="1083352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Speed: </a:t>
            </a:r>
            <a:r>
              <a:rPr lang="en-US" sz="3200" dirty="0">
                <a:latin typeface="Alexandria"/>
              </a:rPr>
              <a:t>Near-instant follow-ups vs. slow manual checks.  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Accuracy: </a:t>
            </a:r>
            <a:r>
              <a:rPr lang="en-US" sz="3200" dirty="0">
                <a:latin typeface="Alexandria"/>
              </a:rPr>
              <a:t>AI ensures the right person handles each claim.  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Cost Savings: </a:t>
            </a:r>
            <a:r>
              <a:rPr lang="en-US" sz="3200" dirty="0">
                <a:latin typeface="Alexandria"/>
              </a:rPr>
              <a:t>Less rework, fewer delays, happier customers.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7196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26" name="Picture 2" descr="Premium Vector | Cartoon Thinking man vector illustrati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2348" y="4994030"/>
            <a:ext cx="2004063" cy="170570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Callout 1"/>
          <p:cNvSpPr/>
          <p:nvPr/>
        </p:nvSpPr>
        <p:spPr>
          <a:xfrm>
            <a:off x="374754" y="1155869"/>
            <a:ext cx="8859187" cy="5289900"/>
          </a:xfrm>
          <a:prstGeom prst="wedgeEllipseCallout">
            <a:avLst>
              <a:gd name="adj1" fmla="val 63689"/>
              <a:gd name="adj2" fmla="val 36385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800" b="1" dirty="0">
                <a:solidFill>
                  <a:schemeClr val="tx1"/>
                </a:solidFill>
                <a:latin typeface="Alexandria"/>
              </a:rPr>
              <a:t>AI and RPA 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turn claims processing from </a:t>
            </a:r>
            <a:r>
              <a:rPr lang="en-US" sz="2800" b="1" dirty="0">
                <a:solidFill>
                  <a:srgbClr val="00AEEF"/>
                </a:solidFill>
                <a:latin typeface="Alexandria"/>
              </a:rPr>
              <a:t>a slow, error-prone 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task into a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fast, intelligent system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 so, cutting costs and boosting efficiency.  </a:t>
            </a:r>
          </a:p>
        </p:txBody>
      </p:sp>
    </p:spTree>
    <p:extLst>
      <p:ext uri="{BB962C8B-B14F-4D97-AF65-F5344CB8AC3E}">
        <p14:creationId xmlns:p14="http://schemas.microsoft.com/office/powerpoint/2010/main" val="19308980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551475" y="128519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155465" y="1860262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58221"/>
                </a:solidFill>
                <a:latin typeface="Alexandria"/>
              </a:rPr>
              <a:t>Challenges and Ethical Considerations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3107" y="998776"/>
            <a:ext cx="3537679" cy="48118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527151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6" y="695166"/>
            <a:ext cx="6753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/>
            </a:pPr>
            <a:r>
              <a:rPr lang="en-US" sz="3600" b="1" i="1" dirty="0">
                <a:solidFill>
                  <a:srgbClr val="F58221"/>
                </a:solidFill>
                <a:latin typeface="Alexandria"/>
              </a:rPr>
              <a:t>Data Bias in AI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97042" y="1847721"/>
            <a:ext cx="10777928" cy="4728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Risk: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100" dirty="0">
                <a:latin typeface="Alexandria"/>
              </a:rPr>
              <a:t>AI systems trained on non-representative or limited datasets can lead to </a:t>
            </a:r>
            <a:r>
              <a:rPr lang="en-US" altLang="en-US" sz="2100" b="1" dirty="0">
                <a:latin typeface="Alexandria"/>
              </a:rPr>
              <a:t>biased outcomes.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100" dirty="0">
                <a:latin typeface="Alexandria"/>
              </a:rPr>
              <a:t>May result in unequal treatment across different patient groups </a:t>
            </a:r>
            <a:r>
              <a:rPr lang="en-US" altLang="en-US" sz="2100" b="1" dirty="0">
                <a:latin typeface="Alexandria"/>
              </a:rPr>
              <a:t>(e.g., by race, gender, or age).</a:t>
            </a:r>
          </a:p>
          <a:p>
            <a:pPr marL="457200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Fix: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100" dirty="0">
                <a:latin typeface="Alexandria"/>
              </a:rPr>
              <a:t>Use diverse, inclusive datasets that reflect the full patient population.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100" dirty="0">
                <a:latin typeface="Alexandria"/>
              </a:rPr>
              <a:t>Implement regular audits and validations to detect and correct biases.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100" dirty="0">
                <a:latin typeface="Alexandria"/>
              </a:rPr>
              <a:t>Involve interdisciplinary teams to review AI outputs for fairness and accuracy.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485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4" y="1612155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6" y="695166"/>
            <a:ext cx="6753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600" b="1" i="1" dirty="0">
                <a:solidFill>
                  <a:srgbClr val="F58221"/>
                </a:solidFill>
                <a:latin typeface="Alexandria"/>
              </a:rPr>
              <a:t>Black Box Problem in AI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97042" y="1919681"/>
            <a:ext cx="10777928" cy="4222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Lack of Transparency: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100" dirty="0">
                <a:latin typeface="Alexandria"/>
              </a:rPr>
              <a:t>AI systems may make recommendations without explaining the reasoning behind them.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100" dirty="0">
                <a:latin typeface="Alexandria"/>
              </a:rPr>
              <a:t>Clinicians often cannot trace how the AI reached a specific decision.</a:t>
            </a:r>
          </a:p>
          <a:p>
            <a:pPr marL="457200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Example: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100" dirty="0">
                <a:latin typeface="Alexandria"/>
              </a:rPr>
              <a:t>An AI tool recommends chemotherapy for a patient, contradicting the oncologist’s clinical judgment.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100" dirty="0">
                <a:latin typeface="Alexandria"/>
              </a:rPr>
              <a:t>Raises concerns about over-reliance on AI without understanding the context.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altLang="en-US" sz="20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890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4" y="1612155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6" y="695166"/>
            <a:ext cx="6753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600" b="1" i="1" dirty="0">
                <a:solidFill>
                  <a:srgbClr val="F58221"/>
                </a:solidFill>
                <a:latin typeface="Alexandria"/>
              </a:rPr>
              <a:t>Black Box Problem in AI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97042" y="1906408"/>
            <a:ext cx="107779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Need for Human Oversight: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Essential to have options for human override in critical decisions.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AI should support, not replace, clinical expertise.</a:t>
            </a:r>
          </a:p>
          <a:p>
            <a:pPr marL="457200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Call for Explainable AI: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Transparency in algorithms is needed to build trust.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Clinicians should be able to interpret and validate AI recommendations.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287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4" y="1612155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5" y="760531"/>
            <a:ext cx="6753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3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Regulation and Classification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97041" y="1919681"/>
            <a:ext cx="10777928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3200" b="1" dirty="0">
                <a:solidFill>
                  <a:srgbClr val="F58221"/>
                </a:solidFill>
                <a:latin typeface="Alexandria"/>
              </a:rPr>
              <a:t>AI as a "Medical Device":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Alexandria"/>
              </a:rPr>
              <a:t>Debate on whether AI should be classified as a medical device, which would require oversight from regulatory bodies like the FDA.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Alexandria"/>
              </a:rPr>
              <a:t>Such classification would ensure safety, efficacy, and accountability in AI systems used for medical purposes.</a:t>
            </a:r>
            <a:endParaRPr lang="en-US" sz="2800" dirty="0">
              <a:latin typeface="Alexandria"/>
            </a:endParaRP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60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4" y="1612155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5" y="760531"/>
            <a:ext cx="6753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3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Regulation and Classification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97041" y="1906408"/>
            <a:ext cx="1077792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3200" b="1" dirty="0">
                <a:solidFill>
                  <a:srgbClr val="F58221"/>
                </a:solidFill>
                <a:latin typeface="Alexandria"/>
              </a:rPr>
              <a:t>Dynamic Regulation for Adaptive AI: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Alexandria"/>
              </a:rPr>
              <a:t>The need for evolving regulations to accommodate the flexibility and adaptability of AI systems.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Alexandria"/>
              </a:rPr>
              <a:t>AI technology is continuously improving, requiring a regulatory framework that can adapt to new capabilities and applications in healthcare.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57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24853" y="1612155"/>
            <a:ext cx="11759138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6034" y="698975"/>
            <a:ext cx="6753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00AEEF"/>
                </a:solidFill>
                <a:latin typeface="Alexandria"/>
              </a:rPr>
              <a:t>Wrap 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0" y="1878090"/>
            <a:ext cx="11564267" cy="4039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71550" lvl="1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900" dirty="0">
                <a:latin typeface="Alexandria"/>
              </a:rPr>
              <a:t>Descriptive analytics reviews past data; diagnostic finds causes; predictive forecasts trends.</a:t>
            </a:r>
          </a:p>
          <a:p>
            <a:pPr marL="971550" lvl="1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900" dirty="0">
                <a:latin typeface="Alexandria"/>
              </a:rPr>
              <a:t>AI boosts data tasks (imaging, claims) but lacks human judgment.</a:t>
            </a:r>
          </a:p>
          <a:p>
            <a:pPr marL="971550" lvl="1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900" dirty="0">
                <a:latin typeface="Alexandria"/>
              </a:rPr>
              <a:t>Clinical AI (e.g., </a:t>
            </a:r>
            <a:r>
              <a:rPr lang="en-US" sz="2900" dirty="0" err="1">
                <a:latin typeface="Alexandria"/>
              </a:rPr>
              <a:t>IDx</a:t>
            </a:r>
            <a:r>
              <a:rPr lang="en-US" sz="2900" dirty="0">
                <a:latin typeface="Alexandria"/>
              </a:rPr>
              <a:t>-DR, mammography tools) improves accuracy but needs oversight.</a:t>
            </a:r>
          </a:p>
          <a:p>
            <a:pPr marL="971550" lvl="1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900" dirty="0">
                <a:latin typeface="Alexandria"/>
              </a:rPr>
              <a:t>Operational AI cuts delays (discharges) and automates tasks (RPA).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52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4" y="1612155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6034" y="698975"/>
            <a:ext cx="6753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00AEEF"/>
                </a:solidFill>
                <a:latin typeface="Alexandria"/>
              </a:rPr>
              <a:t>Wrap 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19724" y="1906408"/>
            <a:ext cx="10777928" cy="46113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71550" lvl="1" indent="-51435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sz="3200" dirty="0">
                <a:latin typeface="Alexandria"/>
              </a:rPr>
              <a:t>Bias risks exist; fix them with diverse data and audits.</a:t>
            </a:r>
          </a:p>
          <a:p>
            <a:pPr marL="971550" lvl="1" indent="-51435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sz="3200" b="1" dirty="0">
                <a:latin typeface="Alexandria"/>
              </a:rPr>
              <a:t>"Black box" </a:t>
            </a:r>
            <a:r>
              <a:rPr lang="en-US" sz="3200" dirty="0">
                <a:latin typeface="Alexandria"/>
              </a:rPr>
              <a:t>AI needs Transparency </a:t>
            </a:r>
            <a:r>
              <a:rPr lang="en-US" sz="3200">
                <a:latin typeface="Alexandria"/>
              </a:rPr>
              <a:t>and human </a:t>
            </a:r>
            <a:r>
              <a:rPr lang="en-US" sz="3200" dirty="0">
                <a:latin typeface="Alexandria"/>
              </a:rPr>
              <a:t>checks.</a:t>
            </a:r>
          </a:p>
          <a:p>
            <a:pPr marL="971550" lvl="1" indent="-51435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sz="3200" dirty="0">
                <a:latin typeface="Alexandria"/>
              </a:rPr>
              <a:t>Regulations must adapt to ensure AI safety and fairness.</a:t>
            </a:r>
          </a:p>
          <a:p>
            <a:pPr marL="971550" lvl="1" indent="-51435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sz="3200" dirty="0">
                <a:latin typeface="Alexandria"/>
              </a:rPr>
              <a:t>AI supports, not replaces, human expertise in healthcare.</a:t>
            </a:r>
          </a:p>
          <a:p>
            <a:pPr marL="971550" lvl="1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endParaRPr lang="en-US" altLang="en-US" sz="28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470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E120273-C48F-4227-8BEE-68A784187AF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2375</TotalTime>
  <Words>1795</Words>
  <Application>Microsoft Office PowerPoint</Application>
  <PresentationFormat>Widescreen</PresentationFormat>
  <Paragraphs>268</Paragraphs>
  <Slides>39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6" baseType="lpstr">
      <vt:lpstr>Alexandria</vt:lpstr>
      <vt:lpstr>Arial</vt:lpstr>
      <vt:lpstr>Calibri</vt:lpstr>
      <vt:lpstr>Calibri Light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Hayat Farag</cp:lastModifiedBy>
  <cp:revision>640</cp:revision>
  <dcterms:created xsi:type="dcterms:W3CDTF">2023-04-29T09:08:00Z</dcterms:created>
  <dcterms:modified xsi:type="dcterms:W3CDTF">2025-04-12T23:05:58Z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