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6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png"/><Relationship Id="rId7" Type="http://schemas.openxmlformats.org/officeDocument/2006/relationships/image" Target="../media/image11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png"/><Relationship Id="rId7" Type="http://schemas.openxmlformats.org/officeDocument/2006/relationships/image" Target="../media/image11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2" y="-93133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3777" y="3125529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715791"/>
            <a:ext cx="600401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Human Resources Management 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Ibrahem</a:t>
            </a: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Aboelseod</a:t>
            </a: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0 </a:t>
            </a:r>
            <a:r>
              <a:rPr lang="ar-SA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محاضره تمهيديه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884936" y="3395122"/>
            <a:ext cx="4980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Bachelor of Management - HRM</a:t>
            </a: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664" y="397229"/>
            <a:ext cx="6198451" cy="840667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261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Bachelor of Management - HRM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33969" y="-27434"/>
            <a:ext cx="2483250" cy="691286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8266" y="554566"/>
            <a:ext cx="3179850" cy="57488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54943" y="533330"/>
            <a:ext cx="3267424" cy="5907194"/>
          </a:xfrm>
          <a:prstGeom prst="rect">
            <a:avLst/>
          </a:prstGeom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5DC3130D-EE59-B843-B3F1-F13B2FC7EC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749064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7488B64-AEF9-0144-9F5A-0D88AE937800}"/>
              </a:ext>
            </a:extLst>
          </p:cNvPr>
          <p:cNvSpPr txBox="1"/>
          <p:nvPr/>
        </p:nvSpPr>
        <p:spPr>
          <a:xfrm>
            <a:off x="838326" y="1458563"/>
            <a:ext cx="735239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	The course will examine the evolution of HR from a primarily administrative function to a strategic partner and decision maker in the organization. Among other things, the course will look at the effective management of human capital, the importance of attracting and retaining employees, managing a diverse workforce, recognizing employee rights, and legislative requirements.</a:t>
            </a:r>
          </a:p>
          <a:p>
            <a:r>
              <a:rPr lang="en-US" dirty="0"/>
              <a:t> </a:t>
            </a:r>
          </a:p>
          <a:p>
            <a:r>
              <a:rPr lang="en-US" b="1" dirty="0"/>
              <a:t>Credit Hours</a:t>
            </a:r>
            <a:r>
              <a:rPr lang="en-US" dirty="0"/>
              <a:t>: 3 credit hours</a:t>
            </a:r>
          </a:p>
          <a:p>
            <a:r>
              <a:rPr lang="en-US" dirty="0"/>
              <a:t>The main material and reference for each course will be the textbook mentioned in the course specifications. Lecture notes and slides are additional resources that are prepared by the professor.</a:t>
            </a:r>
          </a:p>
          <a:p>
            <a:r>
              <a:rPr lang="en-US" b="1" dirty="0"/>
              <a:t>Requested Textbook</a:t>
            </a:r>
            <a:r>
              <a:rPr lang="en-US" dirty="0"/>
              <a:t>:</a:t>
            </a:r>
          </a:p>
          <a:p>
            <a:r>
              <a:rPr lang="en-US" b="1" dirty="0"/>
              <a:t>Human Resource Management </a:t>
            </a:r>
            <a:r>
              <a:rPr lang="en-US" dirty="0"/>
              <a:t>by Robert L. Mathis, John H. Jackson, Sean R. Valentine, Patricia </a:t>
            </a:r>
            <a:r>
              <a:rPr lang="en-US" dirty="0" err="1"/>
              <a:t>Meglich</a:t>
            </a:r>
            <a:endParaRPr lang="en-US" dirty="0"/>
          </a:p>
          <a:p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3A2BBA8-D845-0A4C-A03A-34DEE79ADFF8}"/>
              </a:ext>
            </a:extLst>
          </p:cNvPr>
          <p:cNvSpPr txBox="1"/>
          <p:nvPr/>
        </p:nvSpPr>
        <p:spPr>
          <a:xfrm>
            <a:off x="-4307" y="289820"/>
            <a:ext cx="208101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algn="ctr" defTabSz="914400" rtl="1" eaLnBrk="1" latinLnBrk="0" hangingPunct="1"/>
            <a:r>
              <a:rPr lang="ar-SA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محاضره تمهيديه</a:t>
            </a:r>
          </a:p>
          <a:p>
            <a:pPr marL="0" algn="ctr" defTabSz="914400" rtl="1" eaLnBrk="1" latinLnBrk="0" hangingPunct="1"/>
            <a:r>
              <a:rPr lang="en-US" sz="1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Preparation Lecture 0</a:t>
            </a:r>
            <a:endParaRPr lang="en-US" sz="14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1612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664" y="397229"/>
            <a:ext cx="6198451" cy="840667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857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22225" y="1588"/>
            <a:ext cx="2446338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131763" y="1588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608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Bachelor of Management - HRM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931" y="247206"/>
            <a:ext cx="208101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algn="ctr" defTabSz="914400" rtl="1" eaLnBrk="1" latinLnBrk="0" hangingPunct="1"/>
            <a:r>
              <a:rPr lang="ar-SA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محاضره تمهيديه</a:t>
            </a:r>
          </a:p>
          <a:p>
            <a:pPr marL="0" algn="ctr" defTabSz="914400" rtl="1" eaLnBrk="1" latinLnBrk="0" hangingPunct="1"/>
            <a:r>
              <a:rPr lang="en-US" sz="1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Preparation Lecture 0</a:t>
            </a:r>
            <a:endParaRPr lang="en-US" sz="14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33969" y="-27434"/>
            <a:ext cx="2483250" cy="691286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8266" y="554566"/>
            <a:ext cx="3179850" cy="5748868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637739" y="1530741"/>
            <a:ext cx="6486584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u="sng" dirty="0"/>
              <a:t>Learning outcomes:  </a:t>
            </a:r>
          </a:p>
          <a:p>
            <a:endParaRPr lang="en-US" sz="1400" b="1" u="sng" dirty="0"/>
          </a:p>
          <a:p>
            <a:r>
              <a:rPr lang="en-US" sz="1400" dirty="0"/>
              <a:t>Students should be able to:</a:t>
            </a:r>
            <a:endParaRPr lang="en-US" sz="1100" b="1" dirty="0"/>
          </a:p>
          <a:p>
            <a:pPr lvl="1"/>
            <a:r>
              <a:rPr lang="en-US" sz="1400" dirty="0"/>
              <a:t>Understand the basic principles, concepts, and practices of HRM.</a:t>
            </a:r>
            <a:endParaRPr lang="en-US" sz="1100" dirty="0"/>
          </a:p>
          <a:p>
            <a:pPr lvl="1"/>
            <a:r>
              <a:rPr lang="en-US" sz="1400" dirty="0"/>
              <a:t>Appreciate the contribution of HRM to organizational effectiveness.</a:t>
            </a:r>
            <a:endParaRPr lang="en-US" sz="1100" dirty="0"/>
          </a:p>
          <a:p>
            <a:pPr lvl="1"/>
            <a:r>
              <a:rPr lang="en-US" sz="1400" dirty="0"/>
              <a:t>Effectively utilize their knowledge and analytical skills in the application of HRM.</a:t>
            </a:r>
            <a:endParaRPr lang="en-US" sz="1100" dirty="0"/>
          </a:p>
          <a:p>
            <a:pPr lvl="1"/>
            <a:r>
              <a:rPr lang="en-US" sz="1400" dirty="0"/>
              <a:t> Appreciate the complex role of HRM in meeting the demands of individuals, </a:t>
            </a:r>
          </a:p>
          <a:p>
            <a:pPr lvl="1"/>
            <a:r>
              <a:rPr lang="en-US" sz="1400" dirty="0"/>
              <a:t>organizations, and society.</a:t>
            </a:r>
            <a:endParaRPr lang="en-US" sz="1100" dirty="0"/>
          </a:p>
          <a:p>
            <a:pPr lvl="1"/>
            <a:r>
              <a:rPr lang="en-US" sz="1400" dirty="0"/>
              <a:t>Link HR to organizational strategy.</a:t>
            </a:r>
            <a:endParaRPr lang="en-US" sz="2400" dirty="0"/>
          </a:p>
          <a:p>
            <a:r>
              <a:rPr lang="en-US" sz="1400" b="1" u="sng" dirty="0"/>
              <a:t>Topics:</a:t>
            </a:r>
            <a:endParaRPr lang="en-US" sz="1100" b="1" dirty="0"/>
          </a:p>
          <a:p>
            <a:pPr lvl="0"/>
            <a:r>
              <a:rPr lang="en-US" sz="1400" dirty="0"/>
              <a:t>Strategic importance of human resource management.</a:t>
            </a:r>
            <a:endParaRPr lang="en-US" sz="1100" dirty="0"/>
          </a:p>
          <a:p>
            <a:pPr lvl="0"/>
            <a:r>
              <a:rPr lang="en-US" sz="1400" dirty="0"/>
              <a:t>Human resources planning and recruiting.</a:t>
            </a:r>
            <a:endParaRPr lang="en-US" sz="1100" dirty="0"/>
          </a:p>
          <a:p>
            <a:pPr lvl="0"/>
            <a:r>
              <a:rPr lang="en-US" sz="1400" dirty="0"/>
              <a:t>Selection</a:t>
            </a:r>
            <a:endParaRPr lang="en-US" sz="1100" dirty="0"/>
          </a:p>
          <a:p>
            <a:pPr lvl="0"/>
            <a:r>
              <a:rPr lang="en-US" sz="1400" dirty="0"/>
              <a:t>Orientation and training</a:t>
            </a:r>
            <a:endParaRPr lang="en-US" sz="1100" dirty="0"/>
          </a:p>
          <a:p>
            <a:pPr lvl="0"/>
            <a:r>
              <a:rPr lang="en-US" sz="1400" dirty="0"/>
              <a:t>Career development</a:t>
            </a:r>
            <a:endParaRPr lang="en-US" sz="1100" dirty="0"/>
          </a:p>
          <a:p>
            <a:pPr lvl="0"/>
            <a:r>
              <a:rPr lang="en-US" sz="1400" dirty="0"/>
              <a:t>pay plans</a:t>
            </a:r>
            <a:endParaRPr lang="en-US" sz="1100" dirty="0"/>
          </a:p>
          <a:p>
            <a:pPr lvl="0"/>
            <a:r>
              <a:rPr lang="en-US" sz="1400" dirty="0"/>
              <a:t>employee benefits and services</a:t>
            </a:r>
            <a:endParaRPr lang="en-US" sz="11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54943" y="533330"/>
            <a:ext cx="3267424" cy="5907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073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258</Words>
  <Application>Microsoft Macintosh PowerPoint</Application>
  <PresentationFormat>Widescreen</PresentationFormat>
  <Paragraphs>33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Tajawal Medium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Microsoft Office User</cp:lastModifiedBy>
  <cp:revision>10</cp:revision>
  <dcterms:created xsi:type="dcterms:W3CDTF">2021-08-03T13:03:26Z</dcterms:created>
  <dcterms:modified xsi:type="dcterms:W3CDTF">2023-01-20T08:16:04Z</dcterms:modified>
</cp:coreProperties>
</file>