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1" r:id="rId2"/>
  </p:sldMasterIdLst>
  <p:notesMasterIdLst>
    <p:notesMasterId r:id="rId32"/>
  </p:notesMasterIdLst>
  <p:sldIdLst>
    <p:sldId id="515" r:id="rId3"/>
    <p:sldId id="653" r:id="rId4"/>
    <p:sldId id="507" r:id="rId5"/>
    <p:sldId id="256" r:id="rId6"/>
    <p:sldId id="776" r:id="rId7"/>
    <p:sldId id="775" r:id="rId8"/>
    <p:sldId id="716" r:id="rId9"/>
    <p:sldId id="777" r:id="rId10"/>
    <p:sldId id="758" r:id="rId11"/>
    <p:sldId id="779" r:id="rId12"/>
    <p:sldId id="770" r:id="rId13"/>
    <p:sldId id="780" r:id="rId14"/>
    <p:sldId id="768" r:id="rId15"/>
    <p:sldId id="783" r:id="rId16"/>
    <p:sldId id="739" r:id="rId17"/>
    <p:sldId id="774" r:id="rId18"/>
    <p:sldId id="762" r:id="rId19"/>
    <p:sldId id="781" r:id="rId20"/>
    <p:sldId id="782" r:id="rId21"/>
    <p:sldId id="767" r:id="rId22"/>
    <p:sldId id="718" r:id="rId23"/>
    <p:sldId id="764" r:id="rId24"/>
    <p:sldId id="735" r:id="rId25"/>
    <p:sldId id="290" r:id="rId26"/>
    <p:sldId id="705" r:id="rId27"/>
    <p:sldId id="759" r:id="rId28"/>
    <p:sldId id="482" r:id="rId29"/>
    <p:sldId id="655" r:id="rId30"/>
    <p:sldId id="654" r:id="rId31"/>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4" autoAdjust="0"/>
    <p:restoredTop sz="94660"/>
  </p:normalViewPr>
  <p:slideViewPr>
    <p:cSldViewPr snapToGrid="0">
      <p:cViewPr varScale="1">
        <p:scale>
          <a:sx n="60" d="100"/>
          <a:sy n="60" d="100"/>
        </p:scale>
        <p:origin x="920" y="5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3.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cs typeface="Alexandria" pitchFamily="2" charset="-78"/>
              </a:defRPr>
            </a:lvl1pPr>
          </a:lstStyle>
          <a:p>
            <a:fld id="{9CBE7961-B0C0-43D5-8150-F4B7717528CD}" type="datetimeFigureOut">
              <a:rPr lang="ar-JO" smtClean="0"/>
              <a:pPr/>
              <a:t>12/05/1446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cs typeface="Alexandria" pitchFamily="2" charset="-78"/>
              </a:defRPr>
            </a:lvl1pPr>
          </a:lstStyle>
          <a:p>
            <a:fld id="{F33C1C7F-4BBD-4F53-B03D-7231494A3442}" type="slidenum">
              <a:rPr lang="ar-JO" smtClean="0"/>
              <a:pPr/>
              <a:t>‹#›</a:t>
            </a:fld>
            <a:endParaRPr lang="ar-JO" dirty="0"/>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Alexandria" pitchFamily="2" charset="-78"/>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29</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1559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9147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66851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48532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94093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03332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0260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91140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84220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75339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9059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079835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9403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1895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0248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02830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1.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11/13/2024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7596199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www.annajah.net/%D8%A7%D9%84%D8%AA%D9%81%D9%83%D9%8A%D8%B1-%D8%A7%D9%84%D9%85%D9%86%D8%B7%D9%82%D9%8A-%D9%85%D9%81%D9%87%D9%88%D9%85%D9%87-%D9%88%D9%85%D8%A8%D8%A7%D8%AF%D8%A6%D9%87-%D9%88%D9%83%D9%8A%D9%81%D9%8A%D8%A9-%D8%AA%D9%86%D9%85%D9%8A%D8%AA%D9%87-article-32750" TargetMode="External"/><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hyperlink" Target="https://mawdoo3.com/%D9%85%D8%B9%D8%A7%D9%8A%D9%8A%D8%B1_%D8%A7%D9%84%D8%AA%D9%81%D9%83%D9%8A%D8%B1_%D8%A7%D9%84%D9%86%D8%A7%D9%82%D8%AF"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blogger.googleusercontent.com/img/b/R29vZ2xl/AVvXsEg93Jq4PLMmA4AjLVRMoqh_VVD8rrZQi2wTzoquaQy7QOIoFvrLWwb67kG4d7utBwLwtd92Qxx9dmo2hy0W-FCwTPA13SE3tpSYUUFjuvqae4sWTxR3vZ66BYDmWUVqdf-2ygANFzW8skrp26jyBX7UeZWYHzwlatAbtL05sHJMAWlneqAGKYGmG8hL/s640/logical-thinker.webp" TargetMode="Externa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975473" y="1718609"/>
            <a:ext cx="3700835" cy="461665"/>
          </a:xfrm>
          <a:prstGeom prst="rect">
            <a:avLst/>
          </a:prstGeom>
          <a:noFill/>
        </p:spPr>
        <p:txBody>
          <a:bodyPr wrap="square" rtlCol="0">
            <a:spAutoFit/>
          </a:bodyPr>
          <a:lstStyle/>
          <a:p>
            <a:pPr lvl="0">
              <a:buClrTx/>
              <a:defRPr/>
            </a:pPr>
            <a:r>
              <a:rPr lang="ar-JO" sz="2400" b="1" kern="1200" dirty="0">
                <a:latin typeface="Alexandria" pitchFamily="2" charset="-78"/>
                <a:ea typeface="+mn-ea"/>
                <a:cs typeface="Alexandria" pitchFamily="2" charset="-78"/>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9622" y="2712947"/>
            <a:ext cx="5474575" cy="461665"/>
          </a:xfrm>
          <a:prstGeom prst="rect">
            <a:avLst/>
          </a:prstGeom>
          <a:noFill/>
        </p:spPr>
        <p:txBody>
          <a:bodyPr wrap="square" rtlCol="0">
            <a:spAutoFit/>
          </a:bodyPr>
          <a:lstStyle/>
          <a:p>
            <a:pPr lvl="0">
              <a:buClrTx/>
              <a:defRPr/>
            </a:pPr>
            <a:r>
              <a:rPr lang="en-US" sz="2400" b="1" kern="1200" dirty="0">
                <a:solidFill>
                  <a:srgbClr val="00B0F0"/>
                </a:solidFill>
                <a:latin typeface="Alexandria" pitchFamily="2" charset="-78"/>
                <a:cs typeface="Alexandria" pitchFamily="2" charset="-78"/>
              </a:rPr>
              <a:t>Entrepreneurship</a:t>
            </a:r>
            <a:r>
              <a:rPr lang="ar-AE" sz="2400" b="1" kern="1200" dirty="0">
                <a:solidFill>
                  <a:srgbClr val="00B0F0"/>
                </a:solidFill>
                <a:latin typeface="Alexandria" pitchFamily="2" charset="-78"/>
                <a:cs typeface="Alexandria" pitchFamily="2" charset="-78"/>
              </a:rPr>
              <a:t> </a:t>
            </a:r>
            <a:r>
              <a:rPr lang="en-US" sz="2400" b="1" kern="1200" dirty="0">
                <a:solidFill>
                  <a:srgbClr val="00B0F0"/>
                </a:solidFill>
                <a:latin typeface="Alexandria" pitchFamily="2" charset="-78"/>
                <a:ea typeface="+mn-ea"/>
                <a:cs typeface="Alexandria" pitchFamily="2" charset="-78"/>
              </a:rPr>
              <a:t>and Innovation</a:t>
            </a:r>
          </a:p>
        </p:txBody>
      </p:sp>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a:solidFill>
                  <a:srgbClr val="2D3956"/>
                </a:solidFill>
                <a:latin typeface="Tajawal Medium"/>
                <a:ea typeface="Tajawal Medium"/>
                <a:cs typeface="Tajawal Medium"/>
                <a:sym typeface="Tajawal Medium"/>
              </a:rPr>
              <a:t>LDR 725</a:t>
            </a:r>
            <a:endParaRPr lang="en-US" sz="28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solidFill>
                  <a:srgbClr val="2D3956"/>
                </a:solidFill>
                <a:latin typeface="Tajawal Medium"/>
                <a:ea typeface="Tajawal Medium"/>
                <a:cs typeface="Tajawal Medium"/>
                <a:sym typeface="Tajawal Medium"/>
              </a:rPr>
              <a:t>Lecture 8</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1">
            <a:extLst>
              <a:ext uri="{FF2B5EF4-FFF2-40B4-BE49-F238E27FC236}">
                <a16:creationId xmlns:a16="http://schemas.microsoft.com/office/drawing/2014/main" id="{C721A921-B30F-6656-159F-ED0C16F2271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26" y="56089"/>
            <a:ext cx="2682065" cy="1488483"/>
          </a:xfrm>
          <a:prstGeom prst="rect">
            <a:avLst/>
          </a:prstGeom>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7504919" y="1778227"/>
            <a:ext cx="4481807" cy="1232508"/>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400" b="1" dirty="0">
                <a:solidFill>
                  <a:srgbClr val="333333"/>
                </a:solidFill>
                <a:latin typeface="Alexandria" pitchFamily="2" charset="-78"/>
                <a:cs typeface="Alexandria" pitchFamily="2"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515171" y="214551"/>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3" name="Graphic 21">
            <a:extLst>
              <a:ext uri="{FF2B5EF4-FFF2-40B4-BE49-F238E27FC236}">
                <a16:creationId xmlns:a16="http://schemas.microsoft.com/office/drawing/2014/main" id="{796CC816-544D-E6EF-B968-92F1C622ED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1019484"/>
          </a:xfrm>
          <a:prstGeom prst="rect">
            <a:avLst/>
          </a:prstGeom>
        </p:spPr>
      </p:pic>
    </p:spTree>
    <p:extLst>
      <p:ext uri="{BB962C8B-B14F-4D97-AF65-F5344CB8AC3E}">
        <p14:creationId xmlns:p14="http://schemas.microsoft.com/office/powerpoint/2010/main" val="863071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Alexandria" pitchFamily="2" charset="-78"/>
              <a:ea typeface="Roboto Light" panose="02000000000000000000" pitchFamily="2" charset="0"/>
              <a:cs typeface="Alexandria" pitchFamily="2" charset="-78"/>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rPr>
              <a:t>Lecture 8</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lexandria" pitchFamily="2" charset="-78"/>
                <a:cs typeface="Alexandria" pitchFamily="2" charset="-78"/>
                <a:sym typeface="Arial"/>
              </a:rPr>
              <a:t>www.midocean.ae</a:t>
            </a: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2112249175"/>
              </p:ext>
            </p:extLst>
          </p:nvPr>
        </p:nvGraphicFramePr>
        <p:xfrm>
          <a:off x="2044243" y="1961533"/>
          <a:ext cx="8175957" cy="4135379"/>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000" b="1" dirty="0">
                          <a:solidFill>
                            <a:schemeClr val="tx1"/>
                          </a:solidFill>
                          <a:effectLst/>
                          <a:latin typeface="Alexandria" pitchFamily="2" charset="-78"/>
                          <a:cs typeface="Alexandria" pitchFamily="2" charset="-78"/>
                        </a:rPr>
                        <a:t>المحاضرة</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latin typeface="Alexandria" pitchFamily="2" charset="-78"/>
                          <a:cs typeface="Alexandria" pitchFamily="2" charset="-78"/>
                        </a:rPr>
                        <a:t>الموضوع</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1</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2000" b="1" dirty="0">
                          <a:effectLst/>
                          <a:latin typeface="Alexandria" pitchFamily="2" charset="-78"/>
                          <a:cs typeface="Alexandria" pitchFamily="2" charset="-78"/>
                        </a:rPr>
                        <a:t>مفهوم </a:t>
                      </a:r>
                      <a:r>
                        <a:rPr lang="en-GB" sz="2000" b="1" dirty="0">
                          <a:effectLst/>
                          <a:latin typeface="Alexandria" pitchFamily="2" charset="-78"/>
                          <a:cs typeface="Alexandria" pitchFamily="2" charset="-78"/>
                        </a:rPr>
                        <a:t>: </a:t>
                      </a:r>
                      <a:r>
                        <a:rPr lang="ar-JO" sz="2000" b="1" dirty="0">
                          <a:effectLst/>
                          <a:latin typeface="Alexandria" pitchFamily="2" charset="-78"/>
                          <a:cs typeface="Alexandria" pitchFamily="2" charset="-78"/>
                        </a:rPr>
                        <a:t>الإبداع والابتكار</a:t>
                      </a:r>
                      <a:endParaRPr lang="en-US" sz="2000" b="1" dirty="0">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2</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نظريات</a:t>
                      </a:r>
                      <a:r>
                        <a:rPr lang="en-GB" sz="2000" b="1" dirty="0">
                          <a:solidFill>
                            <a:schemeClr val="tx1"/>
                          </a:solidFill>
                          <a:effectLst/>
                          <a:latin typeface="Alexandria" pitchFamily="2" charset="-78"/>
                          <a:cs typeface="Alexandria" pitchFamily="2" charset="-78"/>
                        </a:rPr>
                        <a:t>:</a:t>
                      </a:r>
                      <a:r>
                        <a:rPr lang="ar-JO" sz="2000" b="1" dirty="0">
                          <a:solidFill>
                            <a:schemeClr val="tx1"/>
                          </a:solidFill>
                          <a:effectLst/>
                          <a:latin typeface="Alexandria" pitchFamily="2" charset="-78"/>
                          <a:cs typeface="Alexandria" pitchFamily="2" charset="-78"/>
                        </a:rPr>
                        <a:t> الإبداع والابتكار </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3</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مهارات القائد المبدع والمبتكر</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cs typeface="Alexandria" pitchFamily="2" charset="-78"/>
                        </a:rPr>
                        <a:t>4</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الإدراك والتفكير الإبداعي</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15000"/>
                        </a:lnSpc>
                        <a:spcAft>
                          <a:spcPts val="0"/>
                        </a:spcAft>
                      </a:pPr>
                      <a:r>
                        <a:rPr lang="ar-JO" sz="2000" b="1" dirty="0">
                          <a:effectLst/>
                          <a:latin typeface="Alexandria" pitchFamily="2" charset="-78"/>
                          <a:cs typeface="Alexandria" pitchFamily="2" charset="-78"/>
                        </a:rPr>
                        <a:t>الكفاءة الإبداعية وحاضنات الأعمال</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000" b="1" dirty="0">
                          <a:solidFill>
                            <a:schemeClr val="tx1"/>
                          </a:solidFill>
                          <a:effectLst/>
                          <a:latin typeface="Alexandria" pitchFamily="2" charset="-78"/>
                          <a:cs typeface="Alexandria" pitchFamily="2" charset="-78"/>
                        </a:rPr>
                        <a:t>6 </a:t>
                      </a: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effectLst/>
                          <a:latin typeface="Alexandria" pitchFamily="2" charset="-78"/>
                          <a:cs typeface="Alexandria" pitchFamily="2" charset="-78"/>
                        </a:rPr>
                        <a:t>الإنتاجية الإبداعية وتحقيق الميزة التنافسية</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7</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solidFill>
                            <a:schemeClr val="tx1"/>
                          </a:solidFill>
                          <a:effectLst/>
                          <a:latin typeface="Alexandria" pitchFamily="2" charset="-78"/>
                          <a:cs typeface="Alexandria" pitchFamily="2" charset="-78"/>
                        </a:rPr>
                        <a:t>التفكير الناقد ومهاراته</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latin typeface="Alexandria" pitchFamily="2" charset="-78"/>
                          <a:cs typeface="Alexandria" pitchFamily="2" charset="-78"/>
                        </a:rPr>
                        <a:t> </a:t>
                      </a:r>
                      <a:r>
                        <a:rPr lang="en-US" sz="2000" b="1" dirty="0">
                          <a:solidFill>
                            <a:schemeClr val="bg1"/>
                          </a:solidFill>
                          <a:effectLst/>
                          <a:latin typeface="Alexandria" pitchFamily="2" charset="-78"/>
                          <a:cs typeface="Alexandria" pitchFamily="2" charset="-78"/>
                        </a:rPr>
                        <a:t>8</a:t>
                      </a:r>
                      <a:endParaRPr lang="en-US" sz="2000" b="1" dirty="0">
                        <a:solidFill>
                          <a:schemeClr val="bg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bg1"/>
                          </a:solidFill>
                          <a:effectLst/>
                          <a:latin typeface="Alexandria" pitchFamily="2" charset="-78"/>
                          <a:cs typeface="Alexandria" pitchFamily="2" charset="-78"/>
                        </a:rPr>
                        <a:t>التفكير المنطقي وخطواته</a:t>
                      </a:r>
                      <a:endParaRPr lang="en-US" sz="2000" b="1" dirty="0">
                        <a:solidFill>
                          <a:schemeClr val="bg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9</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effectLst/>
                          <a:latin typeface="Alexandria" pitchFamily="2" charset="-78"/>
                          <a:cs typeface="Alexandria" pitchFamily="2" charset="-78"/>
                        </a:rPr>
                        <a:t>أدوار القادة في تعزيز الإبداع والابتكار</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latin typeface="Alexandria" pitchFamily="2" charset="-78"/>
                          <a:cs typeface="Alexandria" pitchFamily="2" charset="-78"/>
                        </a:rPr>
                        <a:t> </a:t>
                      </a:r>
                      <a:r>
                        <a:rPr lang="en-US" sz="2000" b="1" dirty="0">
                          <a:solidFill>
                            <a:schemeClr val="tx1"/>
                          </a:solidFill>
                          <a:effectLst/>
                          <a:latin typeface="Alexandria" pitchFamily="2" charset="-78"/>
                          <a:cs typeface="Alexandria" pitchFamily="2" charset="-78"/>
                        </a:rPr>
                        <a:t>10</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effectLst/>
                          <a:latin typeface="Alexandria" pitchFamily="2" charset="-78"/>
                          <a:cs typeface="Alexandria" pitchFamily="2" charset="-78"/>
                        </a:rPr>
                        <a:t>تنظيم وتنسيق الإبداع التكنولوجي</a:t>
                      </a:r>
                      <a:endParaRPr lang="en-US" sz="20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293391" y="906189"/>
            <a:ext cx="8137650"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الموضوعات التي سيتم دراستها في مساق ريادة الأعمال والابتكار </a:t>
            </a:r>
          </a:p>
        </p:txBody>
      </p:sp>
      <p:pic>
        <p:nvPicPr>
          <p:cNvPr id="9" name="Graphic 21">
            <a:extLst>
              <a:ext uri="{FF2B5EF4-FFF2-40B4-BE49-F238E27FC236}">
                <a16:creationId xmlns:a16="http://schemas.microsoft.com/office/drawing/2014/main" id="{49C2E13B-B3B2-1F46-3377-1EDC116A9C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1039242"/>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949070"/>
            <a:ext cx="4128422" cy="57832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1" y="995470"/>
            <a:ext cx="9740833" cy="5736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857282" y="1026597"/>
            <a:ext cx="9345750" cy="5539978"/>
          </a:xfrm>
          <a:prstGeom prst="rect">
            <a:avLst/>
          </a:prstGeom>
          <a:noFill/>
        </p:spPr>
        <p:txBody>
          <a:bodyPr wrap="square" rtlCol="0">
            <a:spAutoFit/>
          </a:bodyPr>
          <a:lstStyle/>
          <a:p>
            <a:pPr algn="r"/>
            <a:endParaRPr lang="ar-AE" sz="1600" b="1" dirty="0">
              <a:solidFill>
                <a:schemeClr val="tx1"/>
              </a:solidFill>
              <a:latin typeface="Alexandria" pitchFamily="2" charset="-78"/>
              <a:cs typeface="Alexandria" pitchFamily="2" charset="-78"/>
            </a:endParaRPr>
          </a:p>
          <a:p>
            <a:pPr algn="r"/>
            <a:r>
              <a:rPr lang="ar-JO" sz="1600" b="1" u="sng" dirty="0">
                <a:solidFill>
                  <a:schemeClr val="tx1"/>
                </a:solidFill>
                <a:latin typeface="Alexandria" pitchFamily="2" charset="-78"/>
                <a:cs typeface="Alexandria" pitchFamily="2" charset="-78"/>
              </a:rPr>
              <a:t>في هذه المحاضرة سنتحدث عن:</a:t>
            </a:r>
            <a:endParaRPr lang="ar-AE" sz="1600" b="1" u="sng" dirty="0">
              <a:solidFill>
                <a:schemeClr val="tx1"/>
              </a:solidFill>
              <a:latin typeface="Alexandria" pitchFamily="2" charset="-78"/>
              <a:cs typeface="Alexandria" pitchFamily="2" charset="-78"/>
            </a:endParaRPr>
          </a:p>
          <a:p>
            <a:pPr algn="r"/>
            <a:endParaRPr lang="en-GB" sz="1600" b="1" u="sng" dirty="0">
              <a:solidFill>
                <a:schemeClr val="tx1"/>
              </a:solidFill>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مفهوم المنطق</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تعريف التفكير المنطقي</a:t>
            </a:r>
          </a:p>
          <a:p>
            <a:pPr marL="285750" indent="-285750" algn="r" rtl="1">
              <a:lnSpc>
                <a:spcPct val="150000"/>
              </a:lnSpc>
              <a:buFont typeface="Arial" panose="020B0604020202020204" pitchFamily="34" charset="0"/>
              <a:buChar char="•"/>
            </a:pPr>
            <a:r>
              <a:rPr lang="ar-JO" sz="1600" b="1" dirty="0">
                <a:solidFill>
                  <a:srgbClr val="2C2F34"/>
                </a:solidFill>
                <a:latin typeface="Almarai"/>
                <a:cs typeface="Alexandria" pitchFamily="2" charset="-78"/>
              </a:rPr>
              <a:t>الفرق بين التفكير العاطفي والمنطقي</a:t>
            </a:r>
          </a:p>
          <a:p>
            <a:pPr marL="285750" indent="-285750" algn="r" rtl="1">
              <a:lnSpc>
                <a:spcPct val="150000"/>
              </a:lnSpc>
              <a:buFont typeface="Arial" panose="020B0604020202020204" pitchFamily="34" charset="0"/>
              <a:buChar char="•"/>
            </a:pPr>
            <a:r>
              <a:rPr lang="ar-JO" sz="1600" b="1" dirty="0">
                <a:solidFill>
                  <a:srgbClr val="2C2F34"/>
                </a:solidFill>
                <a:latin typeface="Almarai"/>
                <a:cs typeface="Alexandria" pitchFamily="2" charset="-78"/>
              </a:rPr>
              <a:t>أنواع التفكير المنطقي </a:t>
            </a:r>
          </a:p>
          <a:p>
            <a:pPr marL="285750" indent="-285750" algn="r" rtl="1">
              <a:lnSpc>
                <a:spcPct val="150000"/>
              </a:lnSpc>
              <a:buFont typeface="Arial" panose="020B0604020202020204" pitchFamily="34" charset="0"/>
              <a:buChar char="•"/>
            </a:pPr>
            <a:r>
              <a:rPr lang="ar-JO" sz="1600" b="1" dirty="0">
                <a:solidFill>
                  <a:srgbClr val="2C2F34"/>
                </a:solidFill>
                <a:latin typeface="Almarai"/>
                <a:cs typeface="Alexandria" pitchFamily="2" charset="-78"/>
              </a:rPr>
              <a:t>معايير التفكير المنطقي </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شروط التفكير المنطقي</a:t>
            </a:r>
          </a:p>
          <a:p>
            <a:pPr marL="285750" indent="-285750" algn="r" rtl="1">
              <a:lnSpc>
                <a:spcPct val="150000"/>
              </a:lnSpc>
              <a:buFont typeface="Arial" panose="020B0604020202020204" pitchFamily="34" charset="0"/>
              <a:buChar char="•"/>
            </a:pPr>
            <a:r>
              <a:rPr lang="ar-JO" sz="1600" b="1" dirty="0">
                <a:solidFill>
                  <a:srgbClr val="000000"/>
                </a:solidFill>
                <a:latin typeface="Cairo"/>
                <a:cs typeface="Alexandria" pitchFamily="2" charset="-78"/>
              </a:rPr>
              <a:t>خطوات التفكير المنطقي</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خصائص ومهارات التفكير المنطقي</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أهمية التفكير المنطقي</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تطبيقات التفكير المنطقي </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الفرق بين المعلومات والاستنتاجات والافتراضات </a:t>
            </a:r>
          </a:p>
          <a:p>
            <a:pPr marL="285750" indent="-285750" algn="r" rtl="1">
              <a:lnSpc>
                <a:spcPct val="150000"/>
              </a:lnSpc>
              <a:buFont typeface="Arial" panose="020B0604020202020204" pitchFamily="34" charset="0"/>
              <a:buChar char="•"/>
            </a:pPr>
            <a:r>
              <a:rPr lang="ar-JO" sz="1600" b="1" dirty="0">
                <a:latin typeface="Alexandria" pitchFamily="2" charset="-78"/>
                <a:cs typeface="Alexandria" pitchFamily="2" charset="-78"/>
              </a:rPr>
              <a:t>نصائح لتطوير مهارات التفكير المنطقي</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ko-KR" altLang="en-US" sz="18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8290" y="0"/>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2488019" y="287582"/>
            <a:ext cx="6806737" cy="461665"/>
          </a:xfrm>
          <a:prstGeom prst="rect">
            <a:avLst/>
          </a:prstGeom>
          <a:noFill/>
        </p:spPr>
        <p:txBody>
          <a:bodyPr wrap="square">
            <a:spAutoFit/>
          </a:bodyPr>
          <a:lstStyle/>
          <a:p>
            <a:pPr algn="ctr" rtl="1"/>
            <a:r>
              <a:rPr lang="ar-JO" sz="2400" b="1">
                <a:solidFill>
                  <a:srgbClr val="00B0F0"/>
                </a:solidFill>
                <a:latin typeface="Alexandria" pitchFamily="2" charset="-78"/>
                <a:cs typeface="Alexandria" pitchFamily="2" charset="-78"/>
              </a:rPr>
              <a:t>  التفكير المنطقي </a:t>
            </a:r>
            <a:r>
              <a:rPr lang="en-GB" sz="2400" b="1">
                <a:solidFill>
                  <a:srgbClr val="00B0F0"/>
                </a:solidFill>
                <a:latin typeface="Alexandria" pitchFamily="2" charset="-78"/>
                <a:cs typeface="Alexandria" pitchFamily="2" charset="-78"/>
              </a:rPr>
              <a:t>Logical Thinking</a:t>
            </a:r>
            <a:endParaRPr lang="ar-JO" sz="1800" u="sng" dirty="0">
              <a:solidFill>
                <a:schemeClr val="tx1"/>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1F0A04B6-B468-6C14-9E7A-5D515A42E3FD}"/>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11" name="TextBox 10">
            <a:extLst>
              <a:ext uri="{FF2B5EF4-FFF2-40B4-BE49-F238E27FC236}">
                <a16:creationId xmlns:a16="http://schemas.microsoft.com/office/drawing/2014/main" id="{75E8F8FB-ED4D-1AC6-6B77-E5B0910439D6}"/>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pitchFamily="2" charset="-78"/>
                <a:ea typeface="+mn-ea"/>
                <a:cs typeface="Alexandria" pitchFamily="2" charset="-78"/>
              </a:rPr>
              <a:t>Lecture </a:t>
            </a:r>
            <a:r>
              <a:rPr lang="en-GB" sz="1600">
                <a:solidFill>
                  <a:prstClr val="white"/>
                </a:solidFill>
                <a:latin typeface="Alexandria" pitchFamily="2" charset="-78"/>
                <a:cs typeface="Alexandria" pitchFamily="2" charset="-78"/>
              </a:rPr>
              <a:t>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684676"/>
            <a:ext cx="12192000" cy="612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876430" y="108372"/>
            <a:ext cx="4320733"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 التفكير المنطقي </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1106238"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105352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8223" y="1135960"/>
            <a:ext cx="11688975" cy="5016758"/>
          </a:xfrm>
          <a:prstGeom prst="rect">
            <a:avLst/>
          </a:prstGeom>
          <a:noFill/>
        </p:spPr>
        <p:txBody>
          <a:bodyPr wrap="square" rtlCol="0">
            <a:spAutoFit/>
          </a:bodyPr>
          <a:lstStyle/>
          <a:p>
            <a:pPr algn="just" rtl="1"/>
            <a:r>
              <a:rPr lang="ar-AE" sz="1600" b="1" dirty="0">
                <a:cs typeface="Alexandria" pitchFamily="2" charset="-78"/>
              </a:rPr>
              <a:t>مقدمة</a:t>
            </a:r>
          </a:p>
          <a:p>
            <a:pPr algn="just" rtl="1"/>
            <a:endParaRPr lang="ar-AE" sz="1600" b="1" dirty="0">
              <a:cs typeface="Alexandria" pitchFamily="2" charset="-78"/>
            </a:endParaRPr>
          </a:p>
          <a:p>
            <a:pPr algn="just" rtl="1"/>
            <a:r>
              <a:rPr lang="ar-AE" sz="1600" dirty="0">
                <a:cs typeface="Alexandria" pitchFamily="2" charset="-78"/>
              </a:rPr>
              <a:t>         </a:t>
            </a:r>
            <a:r>
              <a:rPr lang="ar-JO" sz="1600" dirty="0">
                <a:cs typeface="Alexandria" pitchFamily="2" charset="-78"/>
              </a:rPr>
              <a:t>التفكير المنطقي هو الأساس الذي تُبنى عليه العديد من المجالات العلمية والفلسفية والرياضية، فهو يمثل الطريقة التي يستطيع بها العقل البشري تحليل المعلومات والوصول إلى استنتاجات موضوعية. يعتمد التفكير المنطقي على قواعد ومبادئ محددة تضمن سلامة الاستدلال وصحة النتائج، ويتطلب ذلك الدقة في التعامل مع المفاهيم والتمييز بين الحجج الصحيحة وغير الصحيحة. يُعد التفكير المنطقي أداة حيوية في البحث العلمي، حيث يساعد الباحثين على تطوير نظريات جديدة واختبار الفرضيات وتحليل البيانات بطريقة منهجية. كما يلعب دورًا مهمًا في الحياة اليومية، إذ يمكن للأفراد استخدامه لاتخاذ قرارات مدروسة وحل المشكلات بفعالية.</a:t>
            </a:r>
          </a:p>
          <a:p>
            <a:pPr algn="just" rtl="1"/>
            <a:endParaRPr lang="ar-JO" sz="1600" dirty="0">
              <a:cs typeface="Alexandria" pitchFamily="2" charset="-78"/>
            </a:endParaRPr>
          </a:p>
          <a:p>
            <a:pPr algn="just" rtl="1"/>
            <a:r>
              <a:rPr lang="ar-JO" sz="1600" dirty="0">
                <a:cs typeface="Alexandria" pitchFamily="2" charset="-78"/>
              </a:rPr>
              <a:t>في التعليم، يُعتبر التفكير المنطقي مكونًا أساسيًا في تطوير مهارات التفكير النقدي لدى الطلاب، مما يمكّنهم من تحليل الأفكار والنصوص بشكل أعمق وبناء حجج مقنعة. يُسهم التفكير المنطقي أيضًا في تعزيز القدرة على التواصل بوضوح وفعالية، حيث يتطلب تقديم الأفكار والحجج بطريقة منظمة ومنطقية. في مجال القانون، يُعد التفكير المنطقي أساسيًا للمحامين والقضاة الذين يحتاجون إلى تحليل القوانين والأدلة وصياغة الحجج القانونية بدقة. وفي الحوارات والمناقشات، يساعد التفكير المنطقي الأفراد على تقديم وجهات نظرهم بطريقة مقنعة وتقييم حجج الآخرين بنزاهة.</a:t>
            </a:r>
          </a:p>
          <a:p>
            <a:pPr algn="just" rtl="1"/>
            <a:endParaRPr lang="ar-JO" sz="1600" dirty="0">
              <a:cs typeface="Alexandria" pitchFamily="2" charset="-78"/>
            </a:endParaRPr>
          </a:p>
          <a:p>
            <a:pPr algn="just" rtl="1"/>
            <a:endParaRPr lang="ar-JO" sz="1600" dirty="0">
              <a:cs typeface="Alexandria" pitchFamily="2" charset="-78"/>
            </a:endParaRPr>
          </a:p>
          <a:p>
            <a:pPr algn="just" rtl="1"/>
            <a:r>
              <a:rPr lang="ar-JO" sz="1600" dirty="0">
                <a:cs typeface="Alexandria" pitchFamily="2" charset="-78"/>
              </a:rPr>
              <a:t>من المهم أن ندرك أن </a:t>
            </a:r>
            <a:r>
              <a:rPr lang="ar-JO" sz="1600" b="1" dirty="0">
                <a:cs typeface="Alexandria" pitchFamily="2" charset="-78"/>
              </a:rPr>
              <a:t>التفكير المنطقي ليس مجرد عملية آلية، بل هو عملية ديناميكية </a:t>
            </a:r>
            <a:r>
              <a:rPr lang="ar-JO" sz="1600" dirty="0">
                <a:cs typeface="Alexandria" pitchFamily="2" charset="-78"/>
              </a:rPr>
              <a:t>تتطلب الانفتاح على الأفكار الجديدة والاستعداد لتعديل الفرضيات والنظريات بناءً على الأدلة الجديدة. يجب أن يكون التفكير المنطقي مرنًا وقابلًا للتكيف مع المواقف المتغيرة، وأن يتم تطبيقه بطريقة تعزز التفاهم والتعاون بين الأفراد والمجتمعات. في النهاية، يُعد التفكير المنطقي أداة قيمة لاكتساب المعرفة وتحقيق التقدم، ولكن يجب استخدامه بحكمة ومسؤولية لضمان أن يكون له تأثير إيجابي على العالم.</a:t>
            </a: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1">
            <a:extLst>
              <a:ext uri="{FF2B5EF4-FFF2-40B4-BE49-F238E27FC236}">
                <a16:creationId xmlns:a16="http://schemas.microsoft.com/office/drawing/2014/main" id="{D7AAF17E-0AB7-E6D7-E355-593E7B7B1E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6267"/>
            <a:ext cx="1993907" cy="844832"/>
          </a:xfrm>
          <a:prstGeom prst="rect">
            <a:avLst/>
          </a:prstGeom>
        </p:spPr>
      </p:pic>
    </p:spTree>
    <p:extLst>
      <p:ext uri="{BB962C8B-B14F-4D97-AF65-F5344CB8AC3E}">
        <p14:creationId xmlns:p14="http://schemas.microsoft.com/office/powerpoint/2010/main" val="14797324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750026"/>
            <a:ext cx="12071209" cy="605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32128" y="155223"/>
            <a:ext cx="3031619"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مفهوم المنطق</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70472" y="-9208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7877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43870" y="1068699"/>
            <a:ext cx="6473977" cy="5509200"/>
          </a:xfrm>
          <a:prstGeom prst="rect">
            <a:avLst/>
          </a:prstGeom>
          <a:noFill/>
        </p:spPr>
        <p:txBody>
          <a:bodyPr wrap="square" rtlCol="0">
            <a:spAutoFit/>
          </a:bodyPr>
          <a:lstStyle/>
          <a:p>
            <a:pPr algn="just" rtl="1"/>
            <a:r>
              <a:rPr lang="ar-JO" sz="1600" dirty="0">
                <a:cs typeface="Alexandria" pitchFamily="2" charset="-78"/>
              </a:rPr>
              <a:t> </a:t>
            </a:r>
            <a:r>
              <a:rPr lang="ar-JO" sz="1600" b="1" dirty="0">
                <a:cs typeface="Alexandria" pitchFamily="2" charset="-78"/>
              </a:rPr>
              <a:t>المنطق في اللغة اليونانية: </a:t>
            </a:r>
            <a:r>
              <a:rPr lang="ar-JO" sz="1600" dirty="0">
                <a:cs typeface="Alexandria" pitchFamily="2" charset="-78"/>
              </a:rPr>
              <a:t>يُعرف المنطق بكلمة "لوجوس"، والتي تحمل معاني متعددة مثل الكلمة، العلم، العقل، التفكير، والبرهان.</a:t>
            </a:r>
          </a:p>
          <a:p>
            <a:pPr algn="just" rtl="1"/>
            <a:r>
              <a:rPr lang="ar-JO" sz="1600" b="1" dirty="0">
                <a:cs typeface="Alexandria" pitchFamily="2" charset="-78"/>
              </a:rPr>
              <a:t>المنطق في اللغة العربية</a:t>
            </a:r>
            <a:r>
              <a:rPr lang="ar-JO" sz="1600" dirty="0">
                <a:cs typeface="Alexandria" pitchFamily="2" charset="-78"/>
              </a:rPr>
              <a:t>: تشير كلمة "منطق" إلى الكلام والتلفظ، وتعكس باطنيًا التفكير العلمي والمنهجي.</a:t>
            </a:r>
            <a:endParaRPr lang="ar-AE" sz="1600" dirty="0">
              <a:cs typeface="Alexandria" pitchFamily="2" charset="-78"/>
            </a:endParaRPr>
          </a:p>
          <a:p>
            <a:pPr algn="just" rtl="1"/>
            <a:endParaRPr lang="ar-JO" sz="1600" dirty="0">
              <a:cs typeface="Alexandria" pitchFamily="2" charset="-78"/>
            </a:endParaRPr>
          </a:p>
          <a:p>
            <a:pPr algn="just" rtl="1"/>
            <a:r>
              <a:rPr lang="ar-JO" sz="1600" b="1" dirty="0">
                <a:cs typeface="Alexandria" pitchFamily="2" charset="-78"/>
              </a:rPr>
              <a:t>تعريف المنطق: </a:t>
            </a:r>
            <a:r>
              <a:rPr lang="ar-JO" sz="1600" dirty="0">
                <a:cs typeface="Alexandria" pitchFamily="2" charset="-78"/>
              </a:rPr>
              <a:t>علم يدرس طرق تقييم الحجج والدلالات لتمييز التفكير المنطقي الصحيح من الضعيف، ويهدف إلى تجنب الأخطاء في التفكير وتعزيز الوضوح والفعالية.</a:t>
            </a:r>
          </a:p>
          <a:p>
            <a:pPr algn="just" rtl="1"/>
            <a:r>
              <a:rPr lang="ar-JO" sz="1600" b="1" dirty="0">
                <a:solidFill>
                  <a:srgbClr val="00B0F0"/>
                </a:solidFill>
                <a:cs typeface="Alexandria" pitchFamily="2" charset="-78"/>
              </a:rPr>
              <a:t>أهمية علم المنطق:</a:t>
            </a:r>
          </a:p>
          <a:p>
            <a:pPr marL="342900" indent="-342900" algn="r" rtl="1">
              <a:buFont typeface="+mj-lt"/>
              <a:buAutoNum type="arabicPeriod"/>
            </a:pPr>
            <a:r>
              <a:rPr lang="ar-JO" sz="1600" dirty="0">
                <a:cs typeface="Alexandria" pitchFamily="2" charset="-78"/>
              </a:rPr>
              <a:t>  - يُعتبر المنطق أساسًا لجميع العلوم لضمان صحة المسارات والنتائج العلمية.</a:t>
            </a:r>
          </a:p>
          <a:p>
            <a:pPr marL="342900" indent="-342900" algn="r" rtl="1">
              <a:buFont typeface="+mj-lt"/>
              <a:buAutoNum type="arabicPeriod"/>
            </a:pPr>
            <a:r>
              <a:rPr lang="ar-JO" sz="1600" dirty="0">
                <a:cs typeface="Alexandria" pitchFamily="2" charset="-78"/>
              </a:rPr>
              <a:t>  - يساهم في تنمية الروح البشرية من خلال تعزيز القدرة على التفكير النظري.</a:t>
            </a:r>
          </a:p>
          <a:p>
            <a:pPr marL="342900" indent="-342900" algn="r" rtl="1">
              <a:buFont typeface="+mj-lt"/>
              <a:buAutoNum type="arabicPeriod"/>
            </a:pPr>
            <a:r>
              <a:rPr lang="ar-JO" sz="1600" dirty="0">
                <a:cs typeface="Alexandria" pitchFamily="2" charset="-78"/>
              </a:rPr>
              <a:t>  - يُمكّن من التمييز بين المناهج العلمية السليمة وغير السليمة.</a:t>
            </a:r>
          </a:p>
          <a:p>
            <a:pPr marL="342900" indent="-342900" algn="r" rtl="1">
              <a:buFont typeface="+mj-lt"/>
              <a:buAutoNum type="arabicPeriod"/>
            </a:pPr>
            <a:r>
              <a:rPr lang="ar-JO" sz="1600" dirty="0">
                <a:cs typeface="Alexandria" pitchFamily="2" charset="-78"/>
              </a:rPr>
              <a:t>  - يُعزز القدرة على المقارنة والتفريق بين القوانين العلمية المختلفة.</a:t>
            </a:r>
          </a:p>
          <a:p>
            <a:pPr algn="just" rtl="1"/>
            <a:r>
              <a:rPr lang="ar-JO" sz="1600" dirty="0">
                <a:cs typeface="Alexandria" pitchFamily="2" charset="-78"/>
              </a:rPr>
              <a:t> </a:t>
            </a:r>
            <a:r>
              <a:rPr lang="ar-JO" sz="1600" b="1" dirty="0">
                <a:solidFill>
                  <a:srgbClr val="00B0F0"/>
                </a:solidFill>
                <a:cs typeface="Alexandria" pitchFamily="2" charset="-78"/>
              </a:rPr>
              <a:t>أقسام علم المنطق:</a:t>
            </a:r>
          </a:p>
          <a:p>
            <a:pPr algn="just" rtl="1"/>
            <a:r>
              <a:rPr lang="ar-JO" sz="1600" b="1" dirty="0">
                <a:cs typeface="Alexandria" pitchFamily="2" charset="-78"/>
              </a:rPr>
              <a:t>  - المنطق الصوري: </a:t>
            </a:r>
            <a:r>
              <a:rPr lang="ar-JO" sz="1600" dirty="0">
                <a:cs typeface="Alexandria" pitchFamily="2" charset="-78"/>
              </a:rPr>
              <a:t>يركز على البحث في القضايا من حيث الصورة دون النظر إلى المادة، ويعتمد على الاستقراء كطريقة للاستدلال.</a:t>
            </a:r>
          </a:p>
          <a:p>
            <a:pPr algn="just" rtl="1"/>
            <a:r>
              <a:rPr lang="ar-JO" sz="1600" dirty="0">
                <a:cs typeface="Alexandria" pitchFamily="2" charset="-78"/>
              </a:rPr>
              <a:t>  </a:t>
            </a:r>
            <a:r>
              <a:rPr lang="ar-JO" sz="1600" b="1" dirty="0">
                <a:cs typeface="Alexandria" pitchFamily="2" charset="-78"/>
              </a:rPr>
              <a:t>- المنطق العام</a:t>
            </a:r>
            <a:r>
              <a:rPr lang="ar-JO" sz="1600" dirty="0">
                <a:cs typeface="Alexandria" pitchFamily="2" charset="-78"/>
              </a:rPr>
              <a:t>: يبحث في طرق الانتقال الفكري لتحديد ما يوصل إلى الحقيقة وما يوصل إلى الخطأ، ويعتمد على الملاحظة والفرضيات والتجربة.</a:t>
            </a: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Picture 9">
            <a:extLst>
              <a:ext uri="{FF2B5EF4-FFF2-40B4-BE49-F238E27FC236}">
                <a16:creationId xmlns:a16="http://schemas.microsoft.com/office/drawing/2014/main" id="{2DBDCB9D-BD95-2C33-1F29-DA364E03B3BB}"/>
              </a:ext>
            </a:extLst>
          </p:cNvPr>
          <p:cNvPicPr>
            <a:picLocks noChangeAspect="1"/>
          </p:cNvPicPr>
          <p:nvPr/>
        </p:nvPicPr>
        <p:blipFill>
          <a:blip r:embed="rId2"/>
          <a:stretch>
            <a:fillRect/>
          </a:stretch>
        </p:blipFill>
        <p:spPr>
          <a:xfrm>
            <a:off x="41689" y="849342"/>
            <a:ext cx="5402181" cy="5929884"/>
          </a:xfrm>
          <a:prstGeom prst="rect">
            <a:avLst/>
          </a:prstGeom>
        </p:spPr>
      </p:pic>
      <p:pic>
        <p:nvPicPr>
          <p:cNvPr id="11" name="Picture 10">
            <a:extLst>
              <a:ext uri="{FF2B5EF4-FFF2-40B4-BE49-F238E27FC236}">
                <a16:creationId xmlns:a16="http://schemas.microsoft.com/office/drawing/2014/main" id="{8F5BF701-5ED4-5807-D0CB-8E415EF925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153" y="849342"/>
            <a:ext cx="3048000" cy="1957654"/>
          </a:xfrm>
          <a:prstGeom prst="rect">
            <a:avLst/>
          </a:prstGeom>
        </p:spPr>
      </p:pic>
      <p:pic>
        <p:nvPicPr>
          <p:cNvPr id="12" name="Graphic 21">
            <a:extLst>
              <a:ext uri="{FF2B5EF4-FFF2-40B4-BE49-F238E27FC236}">
                <a16:creationId xmlns:a16="http://schemas.microsoft.com/office/drawing/2014/main" id="{9ADEA333-3E4C-4D4B-D1D2-B9463AB26B0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31248689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77971"/>
            <a:ext cx="12191999" cy="5980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00941" y="210535"/>
            <a:ext cx="6303868" cy="83099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b="1" kern="1200" dirty="0">
                <a:latin typeface="Alexandria" pitchFamily="2" charset="-78"/>
                <a:ea typeface="+mn-ea"/>
                <a:cs typeface="Alexandria" pitchFamily="2" charset="-78"/>
              </a:rPr>
              <a:t>مفهوم </a:t>
            </a:r>
            <a:r>
              <a:rPr kumimoji="0" lang="ar-EG" sz="2400" b="1" i="0" u="none" strike="noStrike" kern="1200" cap="none" spc="0" normalizeH="0" baseline="0" noProof="0" dirty="0">
                <a:ln>
                  <a:noFill/>
                </a:ln>
                <a:effectLst/>
                <a:uLnTx/>
                <a:uFillTx/>
                <a:latin typeface="Calibri" panose="020F0502020204030204"/>
                <a:ea typeface="+mn-ea"/>
                <a:cs typeface="Alexandria" pitchFamily="2" charset="-78"/>
              </a:rPr>
              <a:t>التفكير المنطقي </a:t>
            </a:r>
            <a:r>
              <a:rPr kumimoji="0" lang="en-GB" sz="2400" b="1" i="0" u="none" strike="noStrike" kern="1200" cap="none" spc="0" normalizeH="0" baseline="0" noProof="0" dirty="0">
                <a:ln>
                  <a:noFill/>
                </a:ln>
                <a:effectLst/>
                <a:uLnTx/>
                <a:uFillTx/>
                <a:latin typeface="Calibri" panose="020F0502020204030204"/>
                <a:ea typeface="+mn-ea"/>
                <a:cs typeface="+mn-cs"/>
              </a:rPr>
              <a:t>Logical Thinking</a:t>
            </a:r>
          </a:p>
          <a:p>
            <a:pPr lvl="0" algn="ctr">
              <a:buClrTx/>
            </a:pPr>
            <a:endParaRPr lang="ar-JO" sz="2400" b="1" kern="1200" dirty="0">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148065" y="1148999"/>
            <a:ext cx="11895867" cy="5878532"/>
          </a:xfrm>
          <a:prstGeom prst="rect">
            <a:avLst/>
          </a:prstGeom>
          <a:noFill/>
        </p:spPr>
        <p:txBody>
          <a:bodyPr wrap="square">
            <a:spAutoFit/>
          </a:bodyPr>
          <a:lstStyle/>
          <a:p>
            <a:pPr algn="just" rtl="1"/>
            <a:r>
              <a:rPr lang="ar-EG" b="1" dirty="0">
                <a:solidFill>
                  <a:srgbClr val="00B0F0"/>
                </a:solidFill>
                <a:cs typeface="Alexandria" pitchFamily="2" charset="-78"/>
              </a:rPr>
              <a:t> </a:t>
            </a:r>
            <a:r>
              <a:rPr lang="ar-EG" b="1" dirty="0">
                <a:cs typeface="Alexandria" pitchFamily="2" charset="-78"/>
              </a:rPr>
              <a:t>التفكير المنطقي </a:t>
            </a:r>
            <a:r>
              <a:rPr lang="ar-EG" dirty="0">
                <a:cs typeface="Alexandria" pitchFamily="2" charset="-78"/>
              </a:rPr>
              <a:t>هو نوع من أنواع التفكير يعتمد على أسس منطقية، بما في ذلك: الاستنتاج، والاستقراء، والحجج، والأدلة، من أجل إصدار الأحكام، واتخاذ القرارات أو حل المشكلات بطريقة فعالة. </a:t>
            </a:r>
            <a:r>
              <a:rPr lang="ar-AE" dirty="0">
                <a:cs typeface="Alexandria" pitchFamily="2" charset="-78"/>
              </a:rPr>
              <a:t>ويعبر عن </a:t>
            </a:r>
            <a:r>
              <a:rPr lang="ar-EG" dirty="0">
                <a:cs typeface="Alexandria" pitchFamily="2" charset="-78"/>
              </a:rPr>
              <a:t>الانتقال من بيان ذي صلة إلى آخر أو من فكرة محدّدة ذات صلة إلى فكرة أخرى، </a:t>
            </a:r>
            <a:r>
              <a:rPr lang="ar-EG" u="sng" dirty="0">
                <a:cs typeface="Alexandria" pitchFamily="2" charset="-78"/>
              </a:rPr>
              <a:t>حيث تسمى العبارات الأولى بالتفكير المنطقيّ بالسوابق والعبارات اللاحقة باللواحق</a:t>
            </a:r>
            <a:r>
              <a:rPr lang="ar-EG" dirty="0">
                <a:cs typeface="Alexandria" pitchFamily="2" charset="-78"/>
              </a:rPr>
              <a:t>.</a:t>
            </a:r>
            <a:endParaRPr lang="ar-AE" dirty="0">
              <a:cs typeface="Alexandria" pitchFamily="2" charset="-78"/>
            </a:endParaRPr>
          </a:p>
          <a:p>
            <a:pPr algn="just" rtl="1"/>
            <a:endParaRPr lang="ar-AE" dirty="0">
              <a:cs typeface="Alexandria" pitchFamily="2" charset="-78"/>
            </a:endParaRPr>
          </a:p>
          <a:p>
            <a:pPr algn="just" rtl="1"/>
            <a:r>
              <a:rPr lang="ar-EG" dirty="0">
                <a:cs typeface="Alexandria" pitchFamily="2" charset="-78"/>
              </a:rPr>
              <a:t>عرف </a:t>
            </a:r>
            <a:r>
              <a:rPr lang="ar-EG" b="1" dirty="0">
                <a:cs typeface="Alexandria" pitchFamily="2" charset="-78"/>
              </a:rPr>
              <a:t>التفكير المنطقي </a:t>
            </a:r>
            <a:r>
              <a:rPr lang="ar-EG" dirty="0">
                <a:cs typeface="Alexandria" pitchFamily="2" charset="-78"/>
              </a:rPr>
              <a:t>بأنه القدرة على التوصل إلى النتائج العقلانية وحل المشكلات المختلفة من خلال تحليل المواقف والمعطيات المتاحة وتفسيرها</a:t>
            </a:r>
            <a:r>
              <a:rPr lang="ar-JO" dirty="0">
                <a:cs typeface="Alexandria" pitchFamily="2" charset="-78"/>
              </a:rPr>
              <a:t> </a:t>
            </a:r>
            <a:r>
              <a:rPr lang="ar-EG" dirty="0">
                <a:cs typeface="Alexandria" pitchFamily="2" charset="-78"/>
              </a:rPr>
              <a:t>ومقارنتها واختيار الأنسب والأمثل منها، وذلك باتباع التسلسل المنطقي للمفاهيم والحقائق والأدلة والاستنتاجات المختلفة</a:t>
            </a:r>
          </a:p>
          <a:p>
            <a:pPr algn="just" rtl="1"/>
            <a:r>
              <a:rPr lang="ar-JO" b="1" dirty="0">
                <a:cs typeface="Alexandria" pitchFamily="2" charset="-78"/>
              </a:rPr>
              <a:t>كما عرف</a:t>
            </a:r>
            <a:r>
              <a:rPr lang="ar-EG" b="1" dirty="0">
                <a:cs typeface="Alexandria" pitchFamily="2" charset="-78"/>
              </a:rPr>
              <a:t> التفكير المنطقي</a:t>
            </a:r>
            <a:r>
              <a:rPr lang="ar-JO" dirty="0">
                <a:cs typeface="Alexandria" pitchFamily="2" charset="-78"/>
              </a:rPr>
              <a:t>: هو التفكير الذي</a:t>
            </a:r>
            <a:r>
              <a:rPr lang="ar-EG" dirty="0">
                <a:cs typeface="Alexandria" pitchFamily="2" charset="-78"/>
              </a:rPr>
              <a:t> يقوم على الأدلة، وهذا النوع من التفكير يساعدنا على الوصول إلى أفضل إجابة عن الأسئلة التي نسألها أو المشكلات التي نح</a:t>
            </a:r>
            <a:r>
              <a:rPr lang="ar-JO" dirty="0">
                <a:cs typeface="Alexandria" pitchFamily="2" charset="-78"/>
              </a:rPr>
              <a:t>ا</a:t>
            </a:r>
            <a:r>
              <a:rPr lang="ar-EG" dirty="0">
                <a:cs typeface="Alexandria" pitchFamily="2" charset="-78"/>
              </a:rPr>
              <a:t>ول أن نجد لها حلا. </a:t>
            </a:r>
            <a:endParaRPr lang="ar-AE" dirty="0">
              <a:cs typeface="Alexandria" pitchFamily="2" charset="-78"/>
            </a:endParaRPr>
          </a:p>
          <a:p>
            <a:pPr algn="just" rtl="1"/>
            <a:endParaRPr lang="ar-AE" dirty="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يعد </a:t>
            </a:r>
            <a:r>
              <a:rPr kumimoji="0" lang="ar-EG" sz="1800" b="1"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التفكير المنطقي ضرورة لازمة للتفكير العلمي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ل</a:t>
            </a:r>
            <a:r>
              <a:rPr kumimoji="0" lang="ar-EG"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أن التفكير العلمي هو تفكير استنتاجي، حيث نصوغ الفرضيات ونختبر صحتها تجريبيا لنتوصل إلى استنتاجات تخضع لقواعد منطقية. والتفكير المنطقي</a:t>
            </a:r>
            <a:r>
              <a:rPr kumimoji="0" lang="ar-AE"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 </a:t>
            </a:r>
            <a:r>
              <a:rPr kumimoji="0" lang="ar-EG"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هو </a:t>
            </a:r>
            <a:r>
              <a:rPr kumimoji="0" lang="ar-AE"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الأداة </a:t>
            </a:r>
            <a:r>
              <a:rPr kumimoji="0" lang="ar-EG"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لبيان الأسباب والعلل التي تقف خلف الأشياء لمعرفة النتائج والحصول على أدلة تثبت وجهة النظر أو تنفيها.</a:t>
            </a:r>
            <a:endParaRPr lang="ar-JO" dirty="0">
              <a:cs typeface="Alexandria" pitchFamily="2" charset="-78"/>
            </a:endParaRPr>
          </a:p>
          <a:p>
            <a:pPr algn="just" rtl="1"/>
            <a:endParaRPr lang="ar-AE" dirty="0">
              <a:cs typeface="Alexandria" pitchFamily="2" charset="-78"/>
            </a:endParaRPr>
          </a:p>
          <a:p>
            <a:pPr algn="just" rtl="1"/>
            <a:r>
              <a:rPr lang="ar-JO" dirty="0">
                <a:cs typeface="Alexandria" pitchFamily="2" charset="-78"/>
              </a:rPr>
              <a:t>مما سبق نجد أن </a:t>
            </a:r>
            <a:r>
              <a:rPr lang="ar-JO" b="1" dirty="0">
                <a:cs typeface="Alexandria" pitchFamily="2" charset="-78"/>
              </a:rPr>
              <a:t>التفكير المنطقي </a:t>
            </a:r>
            <a:r>
              <a:rPr lang="ar-JO" dirty="0">
                <a:cs typeface="Alexandria" pitchFamily="2" charset="-78"/>
              </a:rPr>
              <a:t>هو تفكير قصدي موجه نحو هدف معين وهو الوصول إلى أفضل حـل للمـشكلة أو الموقف ، وهو التعبير عن حكم صـائب للأمور والتأكد من وجود علاقات أو عدم وجودها ، كما يشمل توضـيح الأسـباب والنتائج التي تكمن وراء هذا الحكم ، وهو بذلك نشاط أو عملية عقلية معرفية ذهنية تتمثـل إيجاد العلاقات بين الأشياء والأحداث والتعرف على الأسباب والنتائج التـي تكمـن وراء هذه الأشياء أو الأحداث بغية الحصول على أدلة تثبت صحة أو عدم صحة وجهة نظر الفرد. </a:t>
            </a:r>
            <a:endParaRPr lang="en-GB" dirty="0"/>
          </a:p>
          <a:p>
            <a:pPr algn="just" rtl="1"/>
            <a:endParaRPr lang="ar-EG" sz="1600" dirty="0">
              <a:cs typeface="Alexandria" pitchFamily="2" charset="-78"/>
            </a:endParaRPr>
          </a:p>
        </p:txBody>
      </p:sp>
      <p:pic>
        <p:nvPicPr>
          <p:cNvPr id="4" name="Graphic 21">
            <a:extLst>
              <a:ext uri="{FF2B5EF4-FFF2-40B4-BE49-F238E27FC236}">
                <a16:creationId xmlns:a16="http://schemas.microsoft.com/office/drawing/2014/main" id="{B7419298-7B2A-67FB-1BF9-C4491146B1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12117261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785730" y="210535"/>
            <a:ext cx="5619219" cy="430887"/>
          </a:xfrm>
          <a:prstGeom prst="rect">
            <a:avLst/>
          </a:prstGeom>
          <a:noFill/>
        </p:spPr>
        <p:txBody>
          <a:bodyPr wrap="square" rtlCol="0">
            <a:spAutoFit/>
          </a:bodyPr>
          <a:lstStyle/>
          <a:p>
            <a:pPr lvl="0">
              <a:buClrTx/>
            </a:pPr>
            <a:r>
              <a:rPr lang="ar-JO" sz="2200" b="1" kern="1200" dirty="0">
                <a:latin typeface="Alexandria" pitchFamily="2" charset="-78"/>
                <a:ea typeface="+mn-ea"/>
                <a:cs typeface="Alexandria" pitchFamily="2" charset="-78"/>
              </a:rPr>
              <a:t>الفرق بين التفكير العاطفي والمنطقي</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7" name="Table 6">
            <a:extLst>
              <a:ext uri="{FF2B5EF4-FFF2-40B4-BE49-F238E27FC236}">
                <a16:creationId xmlns:a16="http://schemas.microsoft.com/office/drawing/2014/main" id="{03B05979-04AA-9C84-CF54-5CD5F7E45B49}"/>
              </a:ext>
            </a:extLst>
          </p:cNvPr>
          <p:cNvGraphicFramePr>
            <a:graphicFrameLocks noGrp="1"/>
          </p:cNvGraphicFramePr>
          <p:nvPr>
            <p:extLst>
              <p:ext uri="{D42A27DB-BD31-4B8C-83A1-F6EECF244321}">
                <p14:modId xmlns:p14="http://schemas.microsoft.com/office/powerpoint/2010/main" val="3886294289"/>
              </p:ext>
            </p:extLst>
          </p:nvPr>
        </p:nvGraphicFramePr>
        <p:xfrm>
          <a:off x="183504" y="877971"/>
          <a:ext cx="11726938" cy="5540942"/>
        </p:xfrm>
        <a:graphic>
          <a:graphicData uri="http://schemas.openxmlformats.org/drawingml/2006/table">
            <a:tbl>
              <a:tblPr rtl="1" firstRow="1" firstCol="1" bandRow="1">
                <a:tableStyleId>{BDBED569-4797-4DF1-A0F4-6AAB3CD982D8}</a:tableStyleId>
              </a:tblPr>
              <a:tblGrid>
                <a:gridCol w="2393212">
                  <a:extLst>
                    <a:ext uri="{9D8B030D-6E8A-4147-A177-3AD203B41FA5}">
                      <a16:colId xmlns:a16="http://schemas.microsoft.com/office/drawing/2014/main" val="2429147185"/>
                    </a:ext>
                  </a:extLst>
                </a:gridCol>
                <a:gridCol w="3579645">
                  <a:extLst>
                    <a:ext uri="{9D8B030D-6E8A-4147-A177-3AD203B41FA5}">
                      <a16:colId xmlns:a16="http://schemas.microsoft.com/office/drawing/2014/main" val="761986251"/>
                    </a:ext>
                  </a:extLst>
                </a:gridCol>
                <a:gridCol w="5754081">
                  <a:extLst>
                    <a:ext uri="{9D8B030D-6E8A-4147-A177-3AD203B41FA5}">
                      <a16:colId xmlns:a16="http://schemas.microsoft.com/office/drawing/2014/main" val="2349195134"/>
                    </a:ext>
                  </a:extLst>
                </a:gridCol>
              </a:tblGrid>
              <a:tr h="804604">
                <a:tc>
                  <a:txBody>
                    <a:bodyPr/>
                    <a:lstStyle/>
                    <a:p>
                      <a:pPr marL="0" marR="0" algn="ctr" rtl="0">
                        <a:lnSpc>
                          <a:spcPct val="107000"/>
                        </a:lnSpc>
                        <a:spcBef>
                          <a:spcPts val="0"/>
                        </a:spcBef>
                        <a:spcAft>
                          <a:spcPts val="800"/>
                        </a:spcAft>
                      </a:pPr>
                      <a:r>
                        <a:rPr lang="ar-SA" sz="1600" b="1" kern="100" dirty="0">
                          <a:effectLst/>
                          <a:latin typeface="Alexandria" pitchFamily="2" charset="-78"/>
                          <a:cs typeface="Alexandria" pitchFamily="2" charset="-78"/>
                        </a:rPr>
                        <a:t>نوع التفكير</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71450" marB="171450" anchor="ctr"/>
                </a:tc>
                <a:tc>
                  <a:txBody>
                    <a:bodyPr/>
                    <a:lstStyle/>
                    <a:p>
                      <a:pPr marL="0" marR="0" algn="ctr" rtl="0">
                        <a:lnSpc>
                          <a:spcPct val="107000"/>
                        </a:lnSpc>
                        <a:spcBef>
                          <a:spcPts val="0"/>
                        </a:spcBef>
                        <a:spcAft>
                          <a:spcPts val="800"/>
                        </a:spcAft>
                      </a:pPr>
                      <a:r>
                        <a:rPr lang="ar-SA" sz="1600" b="1" kern="100" dirty="0">
                          <a:effectLst/>
                          <a:latin typeface="Alexandria" pitchFamily="2" charset="-78"/>
                          <a:cs typeface="Alexandria" pitchFamily="2" charset="-78"/>
                        </a:rPr>
                        <a:t>الوصف</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71450" marB="171450" anchor="ctr"/>
                </a:tc>
                <a:tc>
                  <a:txBody>
                    <a:bodyPr/>
                    <a:lstStyle/>
                    <a:p>
                      <a:pPr marL="0" marR="0" algn="ctr" rtl="0">
                        <a:lnSpc>
                          <a:spcPct val="107000"/>
                        </a:lnSpc>
                        <a:spcBef>
                          <a:spcPts val="0"/>
                        </a:spcBef>
                        <a:spcAft>
                          <a:spcPts val="800"/>
                        </a:spcAft>
                      </a:pPr>
                      <a:r>
                        <a:rPr lang="ar-SA" sz="1600" b="1" kern="100" dirty="0">
                          <a:effectLst/>
                          <a:latin typeface="Alexandria" pitchFamily="2" charset="-78"/>
                          <a:cs typeface="Alexandria" pitchFamily="2" charset="-78"/>
                        </a:rPr>
                        <a:t>أمثلة توضيحية</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71450" marB="171450" anchor="ctr"/>
                </a:tc>
                <a:extLst>
                  <a:ext uri="{0D108BD9-81ED-4DB2-BD59-A6C34878D82A}">
                    <a16:rowId xmlns:a16="http://schemas.microsoft.com/office/drawing/2014/main" val="3700682403"/>
                  </a:ext>
                </a:extLst>
              </a:tr>
              <a:tr h="1305842">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1" u="none" strike="noStrike" kern="1200" cap="none" spc="0" normalizeH="0" baseline="0" noProof="0" dirty="0">
                          <a:ln>
                            <a:noFill/>
                          </a:ln>
                          <a:solidFill>
                            <a:prstClr val="black"/>
                          </a:solidFill>
                          <a:effectLst/>
                          <a:uLnTx/>
                          <a:uFillTx/>
                          <a:latin typeface="Alexandria" pitchFamily="2" charset="-78"/>
                          <a:cs typeface="Alexandria" pitchFamily="2" charset="-78"/>
                        </a:rPr>
                        <a:t>التفكير العاطفي</a:t>
                      </a:r>
                      <a:endParaRPr kumimoji="0" lang="ar-AE" sz="1600" b="1"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1"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JO" sz="1600" b="0" u="none" strike="noStrike" kern="1200" cap="none" spc="0" normalizeH="0" baseline="0" noProof="0" dirty="0">
                          <a:ln>
                            <a:noFill/>
                          </a:ln>
                          <a:solidFill>
                            <a:prstClr val="black"/>
                          </a:solidFill>
                          <a:effectLst/>
                          <a:uLnTx/>
                          <a:uFillTx/>
                          <a:latin typeface="Alexandria" pitchFamily="2" charset="-78"/>
                          <a:cs typeface="Alexandria" pitchFamily="2" charset="-78"/>
                        </a:rPr>
                        <a:t>يكون بناء على </a:t>
                      </a:r>
                      <a:r>
                        <a:rPr kumimoji="0" lang="ar-AE" sz="1600" b="0" u="none" strike="noStrike" kern="1200" cap="none" spc="0" normalizeH="0" baseline="0" noProof="0" dirty="0">
                          <a:ln>
                            <a:noFill/>
                          </a:ln>
                          <a:solidFill>
                            <a:prstClr val="black"/>
                          </a:solidFill>
                          <a:effectLst/>
                          <a:uLnTx/>
                          <a:uFillTx/>
                          <a:latin typeface="Alexandria" pitchFamily="2" charset="-78"/>
                          <a:cs typeface="Alexandria" pitchFamily="2" charset="-78"/>
                        </a:rPr>
                        <a:t>رغباتنا </a:t>
                      </a:r>
                      <a:r>
                        <a:rPr kumimoji="0" lang="ar-JO" sz="1600" b="0" u="none" strike="noStrike" kern="1200" cap="none" spc="0" normalizeH="0" baseline="0" noProof="0" dirty="0">
                          <a:ln>
                            <a:noFill/>
                          </a:ln>
                          <a:solidFill>
                            <a:prstClr val="black"/>
                          </a:solidFill>
                          <a:effectLst/>
                          <a:uLnTx/>
                          <a:uFillTx/>
                          <a:latin typeface="Alexandria" pitchFamily="2" charset="-78"/>
                          <a:cs typeface="Alexandria" pitchFamily="2" charset="-78"/>
                        </a:rPr>
                        <a:t>واعتقاداتنا، فالتفكير العاطفي يعني ان كل ما تحب هو أمر صحيح وكل ما تكره فهو أمر</a:t>
                      </a:r>
                      <a:r>
                        <a:rPr kumimoji="0" lang="ar-AE" sz="1600" b="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JO" sz="1600" b="0" u="none" strike="noStrike" kern="1200" cap="none" spc="0" normalizeH="0" baseline="0" noProof="0" dirty="0">
                          <a:ln>
                            <a:noFill/>
                          </a:ln>
                          <a:solidFill>
                            <a:prstClr val="black"/>
                          </a:solidFill>
                          <a:effectLst/>
                          <a:uLnTx/>
                          <a:uFillTx/>
                          <a:latin typeface="Alexandria" pitchFamily="2" charset="-78"/>
                          <a:cs typeface="Alexandria" pitchFamily="2" charset="-78"/>
                        </a:rPr>
                        <a:t>خاطئ.</a:t>
                      </a:r>
                    </a:p>
                    <a:p>
                      <a:pPr marL="0" marR="0" algn="r" rtl="0">
                        <a:lnSpc>
                          <a:spcPct val="107000"/>
                        </a:lnSpc>
                        <a:spcBef>
                          <a:spcPts val="0"/>
                        </a:spcBef>
                        <a:spcAft>
                          <a:spcPts val="800"/>
                        </a:spcAft>
                      </a:pPr>
                      <a:endParaRPr lang="en-US" sz="1600" kern="100" dirty="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يعتمد على المشاعر وال</a:t>
                      </a:r>
                      <a:r>
                        <a:rPr lang="ar-AE" sz="1600" kern="100" dirty="0">
                          <a:effectLst/>
                          <a:latin typeface="Alexandria" pitchFamily="2" charset="-78"/>
                          <a:cs typeface="Alexandria" pitchFamily="2" charset="-78"/>
                        </a:rPr>
                        <a:t>اتجاهات</a:t>
                      </a:r>
                      <a:r>
                        <a:rPr lang="ar-SA" sz="1600" kern="100" dirty="0">
                          <a:effectLst/>
                          <a:latin typeface="Alexandria" pitchFamily="2" charset="-78"/>
                          <a:cs typeface="Alexandria" pitchFamily="2" charset="-78"/>
                        </a:rPr>
                        <a:t> الشخصية، ويبرر التصرفات بناءً على الحب أو الكره</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285750" marR="0" indent="-285750" algn="r" rtl="1">
                        <a:lnSpc>
                          <a:spcPct val="107000"/>
                        </a:lnSpc>
                        <a:spcBef>
                          <a:spcPts val="0"/>
                        </a:spcBef>
                        <a:spcAft>
                          <a:spcPts val="800"/>
                        </a:spcAft>
                        <a:buFontTx/>
                        <a:buChar char="-"/>
                      </a:pPr>
                      <a:r>
                        <a:rPr lang="ar-SA" sz="1600" b="1" kern="100" dirty="0">
                          <a:effectLst/>
                          <a:latin typeface="Alexandria" pitchFamily="2" charset="-78"/>
                          <a:cs typeface="Alexandria" pitchFamily="2" charset="-78"/>
                        </a:rPr>
                        <a:t>تعليم الأطفال</a:t>
                      </a:r>
                      <a:r>
                        <a:rPr lang="en-US" sz="1600" kern="100" dirty="0">
                          <a:effectLst/>
                          <a:latin typeface="Alexandria" pitchFamily="2" charset="-78"/>
                          <a:cs typeface="Alexandria" pitchFamily="2" charset="-78"/>
                        </a:rPr>
                        <a:t>: </a:t>
                      </a:r>
                      <a:r>
                        <a:rPr lang="ar-SA" sz="1600" kern="100" dirty="0">
                          <a:effectLst/>
                          <a:latin typeface="Alexandria" pitchFamily="2" charset="-78"/>
                          <a:cs typeface="Alexandria" pitchFamily="2" charset="-78"/>
                        </a:rPr>
                        <a:t>يحتاج الأطفال إلى تعلم العواطف مثل الحب والتعامل مع المواقف الصعبة</a:t>
                      </a:r>
                      <a:r>
                        <a:rPr lang="ar-AE" sz="1600" kern="100" dirty="0">
                          <a:effectLst/>
                          <a:latin typeface="Alexandria" pitchFamily="2" charset="-78"/>
                          <a:cs typeface="Alexandria" pitchFamily="2" charset="-78"/>
                        </a:rPr>
                        <a:t> </a:t>
                      </a:r>
                    </a:p>
                    <a:p>
                      <a:pPr marL="285750" marR="0" indent="-285750" algn="r" rtl="1">
                        <a:lnSpc>
                          <a:spcPct val="107000"/>
                        </a:lnSpc>
                        <a:spcBef>
                          <a:spcPts val="0"/>
                        </a:spcBef>
                        <a:spcAft>
                          <a:spcPts val="800"/>
                        </a:spcAft>
                        <a:buFontTx/>
                        <a:buChar char="-"/>
                      </a:pPr>
                      <a:r>
                        <a:rPr lang="ar-SA" sz="1600" b="1" kern="100" dirty="0">
                          <a:effectLst/>
                          <a:latin typeface="Alexandria" pitchFamily="2" charset="-78"/>
                          <a:cs typeface="Alexandria" pitchFamily="2" charset="-78"/>
                        </a:rPr>
                        <a:t>العلاقات</a:t>
                      </a:r>
                      <a:r>
                        <a:rPr lang="en-US" sz="1600" kern="100" dirty="0">
                          <a:effectLst/>
                          <a:latin typeface="Alexandria" pitchFamily="2" charset="-78"/>
                          <a:cs typeface="Alexandria" pitchFamily="2" charset="-78"/>
                        </a:rPr>
                        <a:t>: </a:t>
                      </a:r>
                      <a:r>
                        <a:rPr lang="ar-SA" sz="1600" kern="100" dirty="0">
                          <a:effectLst/>
                          <a:latin typeface="Alexandria" pitchFamily="2" charset="-78"/>
                          <a:cs typeface="Alexandria" pitchFamily="2" charset="-78"/>
                        </a:rPr>
                        <a:t>إظهار الاهتمام بالأصدقاء والعائلة باستخدام العواطف</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52400" marB="152400" anchor="ctr"/>
                </a:tc>
                <a:extLst>
                  <a:ext uri="{0D108BD9-81ED-4DB2-BD59-A6C34878D82A}">
                    <a16:rowId xmlns:a16="http://schemas.microsoft.com/office/drawing/2014/main" val="1308161688"/>
                  </a:ext>
                </a:extLst>
              </a:tr>
              <a:tr h="1025841">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ar-SA" sz="1600" b="1" kern="100" dirty="0">
                          <a:effectLst/>
                          <a:latin typeface="Alexandria" pitchFamily="2" charset="-78"/>
                          <a:cs typeface="Alexandria" pitchFamily="2" charset="-78"/>
                        </a:rPr>
                        <a:t>التفكير المنطقي</a:t>
                      </a:r>
                      <a:endParaRPr lang="ar-AE" sz="1600" b="1" kern="100" dirty="0">
                        <a:effectLst/>
                        <a:latin typeface="Alexandria" pitchFamily="2" charset="-78"/>
                        <a:cs typeface="Alexandria" pitchFamily="2" charset="-78"/>
                      </a:endParaRPr>
                    </a:p>
                    <a:p>
                      <a:pPr marL="0" marR="0" lvl="0" indent="0" algn="ctr" defTabSz="914400" rtl="1" eaLnBrk="1" fontAlgn="auto" latinLnBrk="0" hangingPunct="1">
                        <a:lnSpc>
                          <a:spcPct val="107000"/>
                        </a:lnSpc>
                        <a:spcBef>
                          <a:spcPts val="0"/>
                        </a:spcBef>
                        <a:spcAft>
                          <a:spcPts val="800"/>
                        </a:spcAft>
                        <a:buClrTx/>
                        <a:buSzTx/>
                        <a:buFontTx/>
                        <a:buNone/>
                        <a:tabLst/>
                        <a:defRPr/>
                      </a:pPr>
                      <a:r>
                        <a:rPr lang="ar-JO" sz="1600" b="0" dirty="0">
                          <a:latin typeface="Alexandria" pitchFamily="2" charset="-78"/>
                          <a:cs typeface="Alexandria" pitchFamily="2" charset="-78"/>
                        </a:rPr>
                        <a:t>هو أن تفكر بعقلانية، </a:t>
                      </a:r>
                      <a:r>
                        <a:rPr lang="ar-AE" sz="1600" b="0" dirty="0">
                          <a:latin typeface="Alexandria" pitchFamily="2" charset="-78"/>
                          <a:cs typeface="Alexandria" pitchFamily="2" charset="-78"/>
                        </a:rPr>
                        <a:t>بأن كل </a:t>
                      </a:r>
                      <a:r>
                        <a:rPr lang="ar-JO" sz="1600" b="0" dirty="0">
                          <a:latin typeface="Alexandria" pitchFamily="2" charset="-78"/>
                          <a:cs typeface="Alexandria" pitchFamily="2" charset="-78"/>
                        </a:rPr>
                        <a:t>ما تفعله أمر صواب</a:t>
                      </a:r>
                      <a:r>
                        <a:rPr lang="ar-AE" sz="1600" b="0" dirty="0">
                          <a:latin typeface="Alexandria" pitchFamily="2" charset="-78"/>
                          <a:cs typeface="Alexandria" pitchFamily="2" charset="-78"/>
                        </a:rPr>
                        <a:t> ،</a:t>
                      </a:r>
                      <a:r>
                        <a:rPr lang="ar-JO" sz="1600" b="0" dirty="0">
                          <a:latin typeface="Alexandria" pitchFamily="2" charset="-78"/>
                          <a:cs typeface="Alexandria" pitchFamily="2" charset="-78"/>
                        </a:rPr>
                        <a:t>فالتفكير المنطقي يعطي جميع الاحتمالات ولا يُبنى على الاحكام من جانب واحد.</a:t>
                      </a:r>
                    </a:p>
                  </a:txBody>
                  <a:tcPr marL="152400" marR="152400" marT="152400" marB="152400" anchor="ct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يعتمد على العقلانية والتحليل الموضوعي، ويعترف بالأخطاء ويبحث عن الحلول</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285750" marR="0" indent="-285750" algn="r" rtl="1">
                        <a:lnSpc>
                          <a:spcPct val="107000"/>
                        </a:lnSpc>
                        <a:spcBef>
                          <a:spcPts val="0"/>
                        </a:spcBef>
                        <a:spcAft>
                          <a:spcPts val="800"/>
                        </a:spcAft>
                        <a:buFontTx/>
                        <a:buChar char="-"/>
                      </a:pPr>
                      <a:r>
                        <a:rPr lang="ar-SA" sz="1600" b="1" kern="100" dirty="0">
                          <a:effectLst/>
                          <a:latin typeface="Alexandria" pitchFamily="2" charset="-78"/>
                          <a:cs typeface="Alexandria" pitchFamily="2" charset="-78"/>
                        </a:rPr>
                        <a:t>الإنفاق</a:t>
                      </a:r>
                      <a:r>
                        <a:rPr lang="en-US" sz="1600" kern="100" dirty="0">
                          <a:effectLst/>
                          <a:latin typeface="Alexandria" pitchFamily="2" charset="-78"/>
                          <a:cs typeface="Alexandria" pitchFamily="2" charset="-78"/>
                        </a:rPr>
                        <a:t>: </a:t>
                      </a:r>
                      <a:r>
                        <a:rPr lang="ar-SA" sz="1600" kern="100" dirty="0">
                          <a:effectLst/>
                          <a:latin typeface="Alexandria" pitchFamily="2" charset="-78"/>
                          <a:cs typeface="Alexandria" pitchFamily="2" charset="-78"/>
                        </a:rPr>
                        <a:t>استخدام المنطق في إدارة الأموال والادخار للمستقبل</a:t>
                      </a:r>
                      <a:endParaRPr lang="ar-AE" sz="1600" kern="100" dirty="0">
                        <a:effectLst/>
                        <a:latin typeface="Alexandria" pitchFamily="2" charset="-78"/>
                        <a:cs typeface="Alexandria" pitchFamily="2" charset="-78"/>
                      </a:endParaRPr>
                    </a:p>
                    <a:p>
                      <a:pPr marL="285750" marR="0" indent="-285750" algn="r" rtl="1">
                        <a:lnSpc>
                          <a:spcPct val="107000"/>
                        </a:lnSpc>
                        <a:spcBef>
                          <a:spcPts val="0"/>
                        </a:spcBef>
                        <a:spcAft>
                          <a:spcPts val="800"/>
                        </a:spcAft>
                        <a:buFontTx/>
                        <a:buChar char="-"/>
                      </a:pPr>
                      <a:r>
                        <a:rPr lang="ar-SA" sz="1600" b="1" kern="100" dirty="0">
                          <a:effectLst/>
                          <a:latin typeface="Alexandria" pitchFamily="2" charset="-78"/>
                          <a:cs typeface="Alexandria" pitchFamily="2" charset="-78"/>
                        </a:rPr>
                        <a:t>اتخاذ القرارات</a:t>
                      </a:r>
                      <a:r>
                        <a:rPr lang="en-US" sz="1600" kern="100" dirty="0">
                          <a:effectLst/>
                          <a:latin typeface="Alexandria" pitchFamily="2" charset="-78"/>
                          <a:cs typeface="Alexandria" pitchFamily="2" charset="-78"/>
                        </a:rPr>
                        <a:t>: </a:t>
                      </a:r>
                      <a:r>
                        <a:rPr lang="ar-SA" sz="1600" kern="100" dirty="0">
                          <a:effectLst/>
                          <a:latin typeface="Alexandria" pitchFamily="2" charset="-78"/>
                          <a:cs typeface="Alexandria" pitchFamily="2" charset="-78"/>
                        </a:rPr>
                        <a:t>تحليل جميع الاحتمالات للوصول إلى أفضل قرار</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52400" marB="152400" anchor="ctr"/>
                </a:tc>
                <a:extLst>
                  <a:ext uri="{0D108BD9-81ED-4DB2-BD59-A6C34878D82A}">
                    <a16:rowId xmlns:a16="http://schemas.microsoft.com/office/drawing/2014/main" val="1950252969"/>
                  </a:ext>
                </a:extLst>
              </a:tr>
            </a:tbl>
          </a:graphicData>
        </a:graphic>
      </p:graphicFrame>
      <p:pic>
        <p:nvPicPr>
          <p:cNvPr id="9" name="Graphic 21">
            <a:extLst>
              <a:ext uri="{FF2B5EF4-FFF2-40B4-BE49-F238E27FC236}">
                <a16:creationId xmlns:a16="http://schemas.microsoft.com/office/drawing/2014/main" id="{CE30A25C-1DDF-A5D0-11E9-1EB55339FB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37123813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7242" y="733755"/>
            <a:ext cx="12017518" cy="61242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4665" y="127872"/>
            <a:ext cx="4320733"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أنواع التفكير المنطقي </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586" y="875758"/>
            <a:ext cx="11982229" cy="5878532"/>
          </a:xfrm>
          <a:prstGeom prst="rect">
            <a:avLst/>
          </a:prstGeom>
          <a:noFill/>
        </p:spPr>
        <p:txBody>
          <a:bodyPr wrap="square" rtlCol="0">
            <a:spAutoFit/>
          </a:bodyPr>
          <a:lstStyle/>
          <a:p>
            <a:pPr algn="just" rtl="1"/>
            <a:endParaRPr lang="ar-JO" b="1" dirty="0">
              <a:solidFill>
                <a:srgbClr val="00B0F0"/>
              </a:solidFill>
              <a:cs typeface="Alexandria" pitchFamily="2" charset="-78"/>
            </a:endParaRPr>
          </a:p>
          <a:p>
            <a:pPr algn="just" rtl="1"/>
            <a:r>
              <a:rPr lang="ar-JO" b="1" dirty="0">
                <a:cs typeface="Alexandria" pitchFamily="2" charset="-78"/>
              </a:rPr>
              <a:t>الاستدلال بالاستنتاج</a:t>
            </a:r>
            <a:r>
              <a:rPr lang="ar-JO" dirty="0">
                <a:cs typeface="Alexandria" pitchFamily="2" charset="-78"/>
              </a:rPr>
              <a:t>: هو الاستنتاج بالمضمون، من خلال تأكيد قاعدة عامة، ثمّ ينتهي باستدلال محدّد ومضمون، أي أنّه ينتقل من القاعدة العامة إلى التطبيق المحدّد</a:t>
            </a:r>
            <a:r>
              <a:rPr lang="ar-AE" dirty="0">
                <a:cs typeface="Alexandria" pitchFamily="2" charset="-78"/>
              </a:rPr>
              <a:t>، </a:t>
            </a:r>
            <a:r>
              <a:rPr lang="ar-JO" dirty="0">
                <a:cs typeface="Alexandria" pitchFamily="2" charset="-78"/>
              </a:rPr>
              <a:t>حيثُ أنه من الممكن استخدام هذه النوع من التفكير المنطقي من أجل إثبات صحة الحقائق المختلفة بشكل عام</a:t>
            </a:r>
            <a:r>
              <a:rPr lang="ar-AE" dirty="0">
                <a:cs typeface="Alexandria" pitchFamily="2" charset="-78"/>
              </a:rPr>
              <a:t> و</a:t>
            </a:r>
            <a:r>
              <a:rPr lang="ar-JO" dirty="0">
                <a:cs typeface="Alexandria" pitchFamily="2" charset="-78"/>
              </a:rPr>
              <a:t>الوصول إلى استنتاجات محددة، حيث يبدأ بفرضية عامة ومن ثم يتم تطبيقها على فرضية معينة في عمليات التفكير المنطقي والعقلاني.</a:t>
            </a:r>
            <a:endParaRPr lang="ar-AE" dirty="0">
              <a:cs typeface="Alexandria" pitchFamily="2" charset="-78"/>
            </a:endParaRPr>
          </a:p>
          <a:p>
            <a:pPr algn="just" rtl="1"/>
            <a:endParaRPr lang="ar-JO" dirty="0">
              <a:cs typeface="Alexandria" pitchFamily="2" charset="-78"/>
            </a:endParaRPr>
          </a:p>
          <a:p>
            <a:pPr algn="just" rtl="1"/>
            <a:r>
              <a:rPr lang="ar-JO" dirty="0">
                <a:cs typeface="Alexandria" pitchFamily="2" charset="-78"/>
              </a:rPr>
              <a:t> </a:t>
            </a:r>
            <a:r>
              <a:rPr lang="ar-JO" b="1" dirty="0">
                <a:cs typeface="Alexandria" pitchFamily="2" charset="-78"/>
              </a:rPr>
              <a:t>الاستدلال الاستقرائي</a:t>
            </a:r>
            <a:r>
              <a:rPr lang="ar-JO" dirty="0">
                <a:cs typeface="Alexandria" pitchFamily="2" charset="-78"/>
              </a:rPr>
              <a:t>: يبدأ الاستدلال الاستقرائيّ بملاحظات دقيقة ومحدّدة، حتى ينتهي باستنتاج عام، حيث يكون هذا الاستنناج مبنيّ على أدلّة متراكمة، من خلال جمع الأدلّة. في الحقيقة إن الاستدلال الاستقرائي هو عكس التفكير الاستنتاجي حيث يبدأ بملاحظة معينة أو فرضية معينة ومن ثم يتوصل إلى استنتاج عام. </a:t>
            </a:r>
          </a:p>
          <a:p>
            <a:pPr algn="just" rtl="1"/>
            <a:endParaRPr lang="ar-AE" b="1" dirty="0">
              <a:cs typeface="Alexandria" pitchFamily="2" charset="-78"/>
            </a:endParaRPr>
          </a:p>
          <a:p>
            <a:pPr algn="just" rtl="1"/>
            <a:r>
              <a:rPr lang="ar-JO" b="1" dirty="0">
                <a:cs typeface="Alexandria" pitchFamily="2" charset="-78"/>
              </a:rPr>
              <a:t>الاستدلال العقلي: </a:t>
            </a:r>
            <a:r>
              <a:rPr lang="ar-JO" dirty="0">
                <a:cs typeface="Alexandria" pitchFamily="2" charset="-78"/>
              </a:rPr>
              <a:t>وهذا النوع من التفكير المنطقيّ يكون محاولة لتجربة الحظ، حيث يبدأ بمجموعة غير مكتملة من الملاحظات، وينتهي بتفسير قريب للمجموعة، ويفيد أيضاً هذا النوع في صنع القرار اليوميّ، في ظلّ وجود معلومات غير المكتملة. . </a:t>
            </a:r>
          </a:p>
          <a:p>
            <a:pPr algn="just" rtl="1"/>
            <a:endParaRPr lang="ar-AE" b="1" dirty="0">
              <a:cs typeface="Alexandria" pitchFamily="2" charset="-78"/>
            </a:endParaRPr>
          </a:p>
          <a:p>
            <a:pPr algn="just" rtl="1"/>
            <a:r>
              <a:rPr lang="ar-JO" b="1" dirty="0">
                <a:cs typeface="Alexandria" pitchFamily="2" charset="-78"/>
              </a:rPr>
              <a:t>التفكير التقديري: </a:t>
            </a:r>
            <a:r>
              <a:rPr lang="ar-JO" dirty="0">
                <a:cs typeface="Alexandria" pitchFamily="2" charset="-78"/>
              </a:rPr>
              <a:t>يمكن تعريف التفكير التقديري على أنه الاستنتاج المستخلص من الاحتمالات وهو نوع من التفكير المنطقي الذي يستند بشكل رئيس على التخمين المبني على مجموعة من المقاييس والأدلة المطروحة.</a:t>
            </a:r>
          </a:p>
          <a:p>
            <a:pPr algn="just" rtl="1"/>
            <a:endParaRPr lang="ar-AE" b="1" dirty="0">
              <a:cs typeface="Alexandria" pitchFamily="2" charset="-78"/>
            </a:endParaRPr>
          </a:p>
          <a:p>
            <a:pPr algn="just" rtl="1"/>
            <a:r>
              <a:rPr lang="ar-JO" b="1" dirty="0">
                <a:cs typeface="Alexandria" pitchFamily="2" charset="-78"/>
              </a:rPr>
              <a:t>التفكير الاستقرائي: </a:t>
            </a:r>
            <a:r>
              <a:rPr lang="ar-JO" dirty="0">
                <a:cs typeface="Alexandria" pitchFamily="2" charset="-78"/>
              </a:rPr>
              <a:t>يمكن تعريف التفكير الاستقرائي بأنها الاستنتاجات العامة التي يتم التوصل إليها من خلال الملاحظات الدقيقة، فهي استنتاجات مبنية على الأدلة المتراكمة، وهي ليست بالضرورة أن تكون صحيحة ومؤكدة بشكل كامل وتام.</a:t>
            </a:r>
          </a:p>
          <a:p>
            <a:pPr algn="just" rtl="1"/>
            <a:endParaRPr lang="ar-JO" sz="1600" dirty="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Graphic 21">
            <a:extLst>
              <a:ext uri="{FF2B5EF4-FFF2-40B4-BE49-F238E27FC236}">
                <a16:creationId xmlns:a16="http://schemas.microsoft.com/office/drawing/2014/main" id="{80893DDE-3A35-BCA1-F945-A54318B5EAC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16593032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713649"/>
            <a:ext cx="11756571" cy="5867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522475" y="12750"/>
            <a:ext cx="5483302"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مبادئ التفكير المنطقي </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1" y="210535"/>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9011" y="877971"/>
            <a:ext cx="11393978" cy="584775"/>
          </a:xfrm>
          <a:prstGeom prst="rect">
            <a:avLst/>
          </a:prstGeom>
          <a:noFill/>
        </p:spPr>
        <p:txBody>
          <a:bodyPr wrap="square" rtlCol="0">
            <a:spAutoFit/>
          </a:bodyPr>
          <a:lstStyle/>
          <a:p>
            <a:pPr algn="just" rtl="1"/>
            <a:r>
              <a:rPr lang="ar-JO" sz="1600" b="1" dirty="0">
                <a:solidFill>
                  <a:srgbClr val="00B0F0"/>
                </a:solidFill>
                <a:cs typeface="Alexandria" pitchFamily="2" charset="-78"/>
              </a:rPr>
              <a:t>يقوم التفكير المنطقي على مبادئ رئيسية، كما يأتي:</a:t>
            </a:r>
          </a:p>
          <a:p>
            <a:pPr algn="just" rtl="1"/>
            <a:endParaRPr lang="ar-SA" sz="1600" i="0" dirty="0">
              <a:effectLst/>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7" name="Table 6">
            <a:extLst>
              <a:ext uri="{FF2B5EF4-FFF2-40B4-BE49-F238E27FC236}">
                <a16:creationId xmlns:a16="http://schemas.microsoft.com/office/drawing/2014/main" id="{EFEA8495-91B2-5409-9BDB-28BC02955B7C}"/>
              </a:ext>
            </a:extLst>
          </p:cNvPr>
          <p:cNvGraphicFramePr>
            <a:graphicFrameLocks noGrp="1"/>
          </p:cNvGraphicFramePr>
          <p:nvPr>
            <p:extLst>
              <p:ext uri="{D42A27DB-BD31-4B8C-83A1-F6EECF244321}">
                <p14:modId xmlns:p14="http://schemas.microsoft.com/office/powerpoint/2010/main" val="2785441628"/>
              </p:ext>
            </p:extLst>
          </p:nvPr>
        </p:nvGraphicFramePr>
        <p:xfrm>
          <a:off x="251926" y="1628676"/>
          <a:ext cx="11463609" cy="4446739"/>
        </p:xfrm>
        <a:graphic>
          <a:graphicData uri="http://schemas.openxmlformats.org/drawingml/2006/table">
            <a:tbl>
              <a:tblPr rtl="1" firstRow="1" firstCol="1" bandRow="1"/>
              <a:tblGrid>
                <a:gridCol w="1327528">
                  <a:extLst>
                    <a:ext uri="{9D8B030D-6E8A-4147-A177-3AD203B41FA5}">
                      <a16:colId xmlns:a16="http://schemas.microsoft.com/office/drawing/2014/main" val="2080090544"/>
                    </a:ext>
                  </a:extLst>
                </a:gridCol>
                <a:gridCol w="5932967">
                  <a:extLst>
                    <a:ext uri="{9D8B030D-6E8A-4147-A177-3AD203B41FA5}">
                      <a16:colId xmlns:a16="http://schemas.microsoft.com/office/drawing/2014/main" val="3222329955"/>
                    </a:ext>
                  </a:extLst>
                </a:gridCol>
                <a:gridCol w="4203114">
                  <a:extLst>
                    <a:ext uri="{9D8B030D-6E8A-4147-A177-3AD203B41FA5}">
                      <a16:colId xmlns:a16="http://schemas.microsoft.com/office/drawing/2014/main" val="3313502869"/>
                    </a:ext>
                  </a:extLst>
                </a:gridCol>
              </a:tblGrid>
              <a:tr h="431291">
                <a:tc>
                  <a:txBody>
                    <a:bodyPr/>
                    <a:lstStyle/>
                    <a:p>
                      <a:pPr marL="0" marR="0" algn="ctr" rtl="0">
                        <a:lnSpc>
                          <a:spcPct val="107000"/>
                        </a:lnSpc>
                        <a:spcBef>
                          <a:spcPts val="0"/>
                        </a:spcBef>
                        <a:spcAft>
                          <a:spcPts val="800"/>
                        </a:spcAft>
                      </a:pPr>
                      <a:r>
                        <a:rPr lang="ar-SA" b="1" dirty="0">
                          <a:latin typeface="Alexandria" pitchFamily="2" charset="-78"/>
                          <a:cs typeface="Alexandria" pitchFamily="2" charset="-78"/>
                        </a:rPr>
                        <a:t>المبدأ</a:t>
                      </a:r>
                      <a:endParaRPr lang="en-US" b="1" dirty="0">
                        <a:latin typeface="Alexandria" pitchFamily="2" charset="-78"/>
                        <a:cs typeface="Alexandria" pitchFamily="2" charset="-78"/>
                      </a:endParaRPr>
                    </a:p>
                  </a:txBody>
                  <a:tcPr marL="111122" marR="111122" marT="125012" marB="1250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0">
                        <a:lnSpc>
                          <a:spcPct val="107000"/>
                        </a:lnSpc>
                        <a:spcBef>
                          <a:spcPts val="0"/>
                        </a:spcBef>
                        <a:spcAft>
                          <a:spcPts val="800"/>
                        </a:spcAft>
                      </a:pPr>
                      <a:r>
                        <a:rPr lang="ar-SA" b="1" dirty="0">
                          <a:latin typeface="Alexandria" pitchFamily="2" charset="-78"/>
                          <a:cs typeface="Alexandria" pitchFamily="2" charset="-78"/>
                        </a:rPr>
                        <a:t>الوصف</a:t>
                      </a:r>
                      <a:endParaRPr lang="en-US" b="1" dirty="0">
                        <a:latin typeface="Alexandria" pitchFamily="2" charset="-78"/>
                        <a:cs typeface="Alexandria" pitchFamily="2" charset="-78"/>
                      </a:endParaRPr>
                    </a:p>
                  </a:txBody>
                  <a:tcPr marL="111122" marR="111122" marT="125012" marB="1250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0">
                        <a:lnSpc>
                          <a:spcPct val="107000"/>
                        </a:lnSpc>
                        <a:spcBef>
                          <a:spcPts val="0"/>
                        </a:spcBef>
                        <a:spcAft>
                          <a:spcPts val="800"/>
                        </a:spcAft>
                      </a:pPr>
                      <a:r>
                        <a:rPr lang="ar-SA" b="1" dirty="0">
                          <a:latin typeface="Alexandria" pitchFamily="2" charset="-78"/>
                          <a:cs typeface="Alexandria" pitchFamily="2" charset="-78"/>
                        </a:rPr>
                        <a:t>مثال</a:t>
                      </a:r>
                      <a:endParaRPr lang="en-US" b="1" dirty="0">
                        <a:latin typeface="Alexandria" pitchFamily="2" charset="-78"/>
                        <a:cs typeface="Alexandria" pitchFamily="2" charset="-78"/>
                      </a:endParaRPr>
                    </a:p>
                  </a:txBody>
                  <a:tcPr marL="111122" marR="111122" marT="125012" marB="1250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951670978"/>
                  </a:ext>
                </a:extLst>
              </a:tr>
              <a:tr h="784009">
                <a:tc>
                  <a:txBody>
                    <a:bodyPr/>
                    <a:lstStyle/>
                    <a:p>
                      <a:pPr marL="0" marR="0" algn="r" rtl="0">
                        <a:lnSpc>
                          <a:spcPct val="107000"/>
                        </a:lnSpc>
                        <a:spcBef>
                          <a:spcPts val="0"/>
                        </a:spcBef>
                        <a:spcAft>
                          <a:spcPts val="800"/>
                        </a:spcAft>
                      </a:pPr>
                      <a:r>
                        <a:rPr lang="ar-SA" sz="1700" b="1" kern="100" dirty="0">
                          <a:effectLst/>
                          <a:latin typeface="Calibri" panose="020F0502020204030204" pitchFamily="34" charset="0"/>
                          <a:ea typeface="Calibri" panose="020F0502020204030204" pitchFamily="34" charset="0"/>
                          <a:cs typeface="Alexandria" pitchFamily="2" charset="-78"/>
                        </a:rPr>
                        <a:t>التجريد</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استقصاء موضوع معين أو فكرة معينة لتصبح قضية منفصلة للتحليل</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تحليل أسباب نجاح مشروع معين بمعزل عن العوامل الخارجية الأخرى</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74124569"/>
                  </a:ext>
                </a:extLst>
              </a:tr>
              <a:tr h="784009">
                <a:tc>
                  <a:txBody>
                    <a:bodyPr/>
                    <a:lstStyle/>
                    <a:p>
                      <a:pPr marL="0" marR="0" algn="r" rtl="0">
                        <a:lnSpc>
                          <a:spcPct val="107000"/>
                        </a:lnSpc>
                        <a:spcBef>
                          <a:spcPts val="0"/>
                        </a:spcBef>
                        <a:spcAft>
                          <a:spcPts val="800"/>
                        </a:spcAft>
                      </a:pPr>
                      <a:r>
                        <a:rPr lang="ar-SA" sz="1700" b="1" kern="100" dirty="0">
                          <a:effectLst/>
                          <a:latin typeface="Calibri" panose="020F0502020204030204" pitchFamily="34" charset="0"/>
                          <a:ea typeface="Calibri" panose="020F0502020204030204" pitchFamily="34" charset="0"/>
                          <a:cs typeface="Alexandria" pitchFamily="2" charset="-78"/>
                        </a:rPr>
                        <a:t>التعميم</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استخراج فكرة عامة أو استنتاج عام بناءً على الملاحظة</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استنتاج أن جميع الطيور يمكنها الطيران بناءً على ملاحظة عدة أنواع من الطيور</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12170368"/>
                  </a:ext>
                </a:extLst>
              </a:tr>
              <a:tr h="784009">
                <a:tc>
                  <a:txBody>
                    <a:bodyPr/>
                    <a:lstStyle/>
                    <a:p>
                      <a:pPr marL="0" marR="0" algn="r" rtl="0">
                        <a:lnSpc>
                          <a:spcPct val="107000"/>
                        </a:lnSpc>
                        <a:spcBef>
                          <a:spcPts val="0"/>
                        </a:spcBef>
                        <a:spcAft>
                          <a:spcPts val="800"/>
                        </a:spcAft>
                      </a:pPr>
                      <a:r>
                        <a:rPr lang="ar-SA" sz="1700" b="1" kern="100" dirty="0">
                          <a:effectLst/>
                          <a:latin typeface="Calibri" panose="020F0502020204030204" pitchFamily="34" charset="0"/>
                          <a:ea typeface="Calibri" panose="020F0502020204030204" pitchFamily="34" charset="0"/>
                          <a:cs typeface="Alexandria" pitchFamily="2" charset="-78"/>
                        </a:rPr>
                        <a:t>الحكم</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المقارنة بين فردين أو موضوعين لإدراك أوجه التشابه والاختلاف</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مقارنة أداء موظفين لتحديد من يستحق الترقية بناءً على معايير محددة</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64218417"/>
                  </a:ext>
                </a:extLst>
              </a:tr>
              <a:tr h="784009">
                <a:tc>
                  <a:txBody>
                    <a:bodyPr/>
                    <a:lstStyle/>
                    <a:p>
                      <a:pPr marL="0" marR="0" algn="r" rtl="0">
                        <a:lnSpc>
                          <a:spcPct val="107000"/>
                        </a:lnSpc>
                        <a:spcBef>
                          <a:spcPts val="0"/>
                        </a:spcBef>
                        <a:spcAft>
                          <a:spcPts val="800"/>
                        </a:spcAft>
                      </a:pPr>
                      <a:r>
                        <a:rPr lang="ar-SA" sz="1700" b="1" kern="100" dirty="0">
                          <a:effectLst/>
                          <a:latin typeface="Calibri" panose="020F0502020204030204" pitchFamily="34" charset="0"/>
                          <a:ea typeface="Calibri" panose="020F0502020204030204" pitchFamily="34" charset="0"/>
                          <a:cs typeface="Alexandria" pitchFamily="2" charset="-78"/>
                        </a:rPr>
                        <a:t>المنطق</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تقييم الحجج والدلالات لتجنب الأخطاء في التفكير والوصول للحقيقة</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تحليل حجج الأطراف في مناظرة لتحديد أيها أكثر منطقية وصحة</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70948622"/>
                  </a:ext>
                </a:extLst>
              </a:tr>
              <a:tr h="784009">
                <a:tc>
                  <a:txBody>
                    <a:bodyPr/>
                    <a:lstStyle/>
                    <a:p>
                      <a:pPr marL="0" marR="0" algn="r" rtl="0">
                        <a:lnSpc>
                          <a:spcPct val="107000"/>
                        </a:lnSpc>
                        <a:spcBef>
                          <a:spcPts val="0"/>
                        </a:spcBef>
                        <a:spcAft>
                          <a:spcPts val="800"/>
                        </a:spcAft>
                      </a:pPr>
                      <a:r>
                        <a:rPr lang="ar-SA" sz="1700" b="1" kern="100" dirty="0">
                          <a:effectLst/>
                          <a:latin typeface="Calibri" panose="020F0502020204030204" pitchFamily="34" charset="0"/>
                          <a:ea typeface="Calibri" panose="020F0502020204030204" pitchFamily="34" charset="0"/>
                          <a:cs typeface="Alexandria" pitchFamily="2" charset="-78"/>
                        </a:rPr>
                        <a:t>الاستدلال</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التوصل إلى حقيقة أو نتيجة بناءً على حقائق موجودة</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pPr>
                      <a:r>
                        <a:rPr lang="ar-SA" sz="1700" kern="100" dirty="0">
                          <a:effectLst/>
                          <a:latin typeface="Calibri" panose="020F0502020204030204" pitchFamily="34" charset="0"/>
                          <a:ea typeface="Calibri" panose="020F0502020204030204" pitchFamily="34" charset="0"/>
                          <a:cs typeface="Alexandria" pitchFamily="2" charset="-78"/>
                        </a:rPr>
                        <a:t>استنتاج أن النبات يحتاج إلى الماء للنمو بناءً على ملاحظة نباتات تذبل بدون ماء</a:t>
                      </a:r>
                      <a:r>
                        <a:rPr lang="en-US" sz="1700" kern="100" dirty="0">
                          <a:effectLst/>
                          <a:latin typeface="Alexandria" pitchFamily="2" charset="-78"/>
                          <a:ea typeface="Calibri" panose="020F0502020204030204" pitchFamily="34" charset="0"/>
                          <a:cs typeface="Alexandria" pitchFamily="2" charset="-78"/>
                        </a:rPr>
                        <a:t>.</a:t>
                      </a:r>
                      <a:endParaRPr lang="en-US" sz="1700" kern="100" dirty="0">
                        <a:effectLst/>
                        <a:latin typeface="Calibri" panose="020F0502020204030204" pitchFamily="34" charset="0"/>
                        <a:ea typeface="Calibri" panose="020F0502020204030204" pitchFamily="34" charset="0"/>
                        <a:cs typeface="Alexandria" pitchFamily="2" charset="-78"/>
                      </a:endParaRPr>
                    </a:p>
                  </a:txBody>
                  <a:tcPr marL="111122" marR="111122" marT="111122" marB="1111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73444992"/>
                  </a:ext>
                </a:extLst>
              </a:tr>
            </a:tbl>
          </a:graphicData>
        </a:graphic>
      </p:graphicFrame>
      <p:pic>
        <p:nvPicPr>
          <p:cNvPr id="9" name="Graphic 21">
            <a:extLst>
              <a:ext uri="{FF2B5EF4-FFF2-40B4-BE49-F238E27FC236}">
                <a16:creationId xmlns:a16="http://schemas.microsoft.com/office/drawing/2014/main" id="{72171032-45D6-4411-592E-8AAFF6B931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18422103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8DFE90D-0B3D-37A2-8FD2-8AF29763FE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195" y="818708"/>
            <a:ext cx="6359154" cy="6123502"/>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94D633F8-E3F0-9F3A-13BE-83E885378409}"/>
              </a:ext>
            </a:extLst>
          </p:cNvPr>
          <p:cNvSpPr txBox="1"/>
          <p:nvPr/>
        </p:nvSpPr>
        <p:spPr>
          <a:xfrm>
            <a:off x="4162647" y="0"/>
            <a:ext cx="6980274" cy="461665"/>
          </a:xfrm>
          <a:prstGeom prst="rect">
            <a:avLst/>
          </a:prstGeom>
          <a:noFill/>
        </p:spPr>
        <p:txBody>
          <a:bodyPr wrap="square">
            <a:spAutoFit/>
          </a:bodyPr>
          <a:lstStyle/>
          <a:p>
            <a:r>
              <a:rPr kumimoji="0" lang="ar-SA" alt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معايير التفكير</a:t>
            </a:r>
            <a:r>
              <a:rPr kumimoji="0" lang="ar-AE" alt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SA" alt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alt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منطقي</a:t>
            </a:r>
            <a:r>
              <a:rPr kumimoji="0" lang="ar-SA" alt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lang="en-US" b="1" dirty="0"/>
          </a:p>
        </p:txBody>
      </p:sp>
      <p:sp>
        <p:nvSpPr>
          <p:cNvPr id="10" name="TextBox 9">
            <a:extLst>
              <a:ext uri="{FF2B5EF4-FFF2-40B4-BE49-F238E27FC236}">
                <a16:creationId xmlns:a16="http://schemas.microsoft.com/office/drawing/2014/main" id="{3618B33F-A3C7-2C73-BE8A-5237824BA26B}"/>
              </a:ext>
            </a:extLst>
          </p:cNvPr>
          <p:cNvSpPr txBox="1"/>
          <p:nvPr/>
        </p:nvSpPr>
        <p:spPr>
          <a:xfrm>
            <a:off x="6826102" y="818708"/>
            <a:ext cx="5252484" cy="5964838"/>
          </a:xfrm>
          <a:prstGeom prst="rect">
            <a:avLst/>
          </a:prstGeom>
          <a:noFill/>
        </p:spPr>
        <p:txBody>
          <a:bodyPr wrap="square">
            <a:spAutoFit/>
          </a:bodyPr>
          <a:lstStyle/>
          <a:p>
            <a:pPr marL="0" marR="0" algn="just" rtl="1">
              <a:lnSpc>
                <a:spcPct val="107000"/>
              </a:lnSpc>
              <a:spcBef>
                <a:spcPts val="0"/>
              </a:spcBef>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التفكير المنطقي يعتمد على مجموعة من المعايير التي تساعد في تحليل الأفكار والمعلومات بشكل </a:t>
            </a:r>
            <a:r>
              <a:rPr lang="ar-SA" sz="1600" kern="100">
                <a:effectLst/>
                <a:latin typeface="Calibri" panose="020F0502020204030204" pitchFamily="34" charset="0"/>
                <a:ea typeface="Calibri" panose="020F0502020204030204" pitchFamily="34" charset="0"/>
                <a:cs typeface="Alexandria" pitchFamily="2" charset="-78"/>
              </a:rPr>
              <a:t>منهجي ومنطق</a:t>
            </a:r>
            <a:r>
              <a:rPr lang="ar-JO" sz="1600" kern="100">
                <a:effectLst/>
                <a:latin typeface="Calibri" panose="020F0502020204030204" pitchFamily="34" charset="0"/>
                <a:ea typeface="Calibri" panose="020F0502020204030204" pitchFamily="34" charset="0"/>
                <a:cs typeface="Alexandria" pitchFamily="2" charset="-78"/>
              </a:rPr>
              <a:t>ي</a:t>
            </a:r>
            <a:r>
              <a:rPr lang="ar-AE" sz="1600" kern="100">
                <a:effectLst/>
                <a:latin typeface="Calibri" panose="020F0502020204030204" pitchFamily="34" charset="0"/>
                <a:ea typeface="Calibri" panose="020F0502020204030204" pitchFamily="34" charset="0"/>
                <a:cs typeface="Alexandria" pitchFamily="2" charset="-78"/>
              </a:rPr>
              <a:t>:</a:t>
            </a:r>
            <a:endParaRPr lang="ar-AE" sz="1600" kern="100" dirty="0">
              <a:effectLst/>
              <a:latin typeface="Calibri" panose="020F0502020204030204" pitchFamily="34" charset="0"/>
              <a:ea typeface="Calibri" panose="020F0502020204030204" pitchFamily="34" charset="0"/>
              <a:cs typeface="Alexandria" pitchFamily="2" charset="-78"/>
            </a:endParaRPr>
          </a:p>
          <a:p>
            <a:pPr marL="0" marR="0" algn="just" rtl="1">
              <a:lnSpc>
                <a:spcPct val="107000"/>
              </a:lnSpc>
              <a:spcBef>
                <a:spcPts val="0"/>
              </a:spcBef>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 </a:t>
            </a:r>
            <a:r>
              <a:rPr lang="ar-SA" sz="1600" b="1" kern="100" dirty="0">
                <a:effectLst/>
                <a:latin typeface="Calibri" panose="020F0502020204030204" pitchFamily="34" charset="0"/>
                <a:ea typeface="Calibri" panose="020F0502020204030204" pitchFamily="34" charset="0"/>
                <a:cs typeface="Alexandria" pitchFamily="2" charset="-78"/>
              </a:rPr>
              <a:t>الموضوعية</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يجب أن يكون التفكير خاليًا من التحيزات الشخصية والآراء المسبقة</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يعتمد على الحقائق والأدلة بدلاً من المشاعر أو المعتقدات الشخصية</a:t>
            </a:r>
            <a:r>
              <a:rPr lang="en-US" sz="1600" u="sng" kern="100" baseline="30000" dirty="0">
                <a:solidFill>
                  <a:srgbClr val="0563C1"/>
                </a:solidFill>
                <a:effectLst/>
                <a:latin typeface="Alexandria" pitchFamily="2" charset="-78"/>
                <a:ea typeface="Calibri" panose="020F0502020204030204" pitchFamily="34" charset="0"/>
                <a:cs typeface="Alexandria" pitchFamily="2" charset="-78"/>
                <a:hlinkClick r:id="rId3"/>
              </a:rPr>
              <a:t>1</a:t>
            </a:r>
            <a:r>
              <a:rPr lang="en-US" sz="1600" kern="100" dirty="0">
                <a:effectLst/>
                <a:latin typeface="Alexandria" pitchFamily="2" charset="-78"/>
                <a:ea typeface="Calibri" panose="020F0502020204030204" pitchFamily="34" charset="0"/>
                <a:cs typeface="Alexandria" pitchFamily="2" charset="-78"/>
              </a:rPr>
              <a:t>.</a:t>
            </a:r>
            <a:endParaRPr lang="en-US" sz="1600" kern="100" dirty="0">
              <a:effectLst/>
              <a:latin typeface="Calibri" panose="020F0502020204030204" pitchFamily="34" charset="0"/>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الوضوح</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يجب أن تكون الأفكار والمفاهيم واضحة ومفهومة للجميع</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إذا كانت الفكرة غير واضحة، فمن الصعب تقييمها أو مناقشتها بشكل منطقي</a:t>
            </a:r>
            <a:r>
              <a:rPr lang="en-US" sz="1600" u="sng" kern="100" baseline="30000" dirty="0">
                <a:solidFill>
                  <a:srgbClr val="0563C1"/>
                </a:solidFill>
                <a:effectLst/>
                <a:latin typeface="Alexandria" pitchFamily="2" charset="-78"/>
                <a:ea typeface="Calibri" panose="020F0502020204030204" pitchFamily="34" charset="0"/>
                <a:cs typeface="Alexandria" pitchFamily="2" charset="-78"/>
                <a:hlinkClick r:id="rId4"/>
              </a:rPr>
              <a:t>2</a:t>
            </a:r>
            <a:r>
              <a:rPr lang="en-US" sz="1600" kern="100" dirty="0">
                <a:effectLst/>
                <a:latin typeface="Alexandria" pitchFamily="2" charset="-78"/>
                <a:ea typeface="Calibri" panose="020F0502020204030204" pitchFamily="34" charset="0"/>
                <a:cs typeface="Alexandria" pitchFamily="2" charset="-78"/>
              </a:rPr>
              <a:t>.</a:t>
            </a:r>
            <a:endParaRPr lang="en-US" sz="1600" kern="100" dirty="0">
              <a:effectLst/>
              <a:latin typeface="Calibri" panose="020F0502020204030204" pitchFamily="34" charset="0"/>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الدقة</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يجب أن تكون المعلومات دقيقة وصحيحة</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الدقة تعني أن تكون المعلومات مطابقة للواقع وخالية من الأخطاء</a:t>
            </a:r>
            <a:r>
              <a:rPr lang="en-US" sz="1600" u="sng" kern="100" baseline="30000" dirty="0">
                <a:solidFill>
                  <a:srgbClr val="0563C1"/>
                </a:solidFill>
                <a:effectLst/>
                <a:latin typeface="Alexandria" pitchFamily="2" charset="-78"/>
                <a:ea typeface="Calibri" panose="020F0502020204030204" pitchFamily="34" charset="0"/>
                <a:cs typeface="Alexandria" pitchFamily="2" charset="-78"/>
                <a:hlinkClick r:id="rId4"/>
              </a:rPr>
              <a:t>2</a:t>
            </a:r>
            <a:r>
              <a:rPr lang="en-US" sz="1600" kern="100" dirty="0">
                <a:effectLst/>
                <a:latin typeface="Alexandria" pitchFamily="2" charset="-78"/>
                <a:ea typeface="Calibri" panose="020F0502020204030204" pitchFamily="34" charset="0"/>
                <a:cs typeface="Alexandria" pitchFamily="2" charset="-78"/>
              </a:rPr>
              <a:t>.</a:t>
            </a:r>
            <a:endParaRPr lang="en-US" sz="1600" kern="100" dirty="0">
              <a:effectLst/>
              <a:latin typeface="Calibri" panose="020F0502020204030204" pitchFamily="34" charset="0"/>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الاتساق</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يجب أن تكون الأفكار متسقة مع بعضها البعض ولا تتناقض</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الاتساق يساعد في بناء حجج قوية ومنطقية</a:t>
            </a:r>
            <a:r>
              <a:rPr lang="en-US" sz="1600" u="sng" kern="100" baseline="30000" dirty="0">
                <a:solidFill>
                  <a:srgbClr val="0563C1"/>
                </a:solidFill>
                <a:effectLst/>
                <a:latin typeface="Alexandria" pitchFamily="2" charset="-78"/>
                <a:ea typeface="Calibri" panose="020F0502020204030204" pitchFamily="34" charset="0"/>
                <a:cs typeface="Alexandria" pitchFamily="2" charset="-78"/>
                <a:hlinkClick r:id="rId4"/>
              </a:rPr>
              <a:t>2</a:t>
            </a:r>
            <a:r>
              <a:rPr lang="en-US" sz="1600" kern="100" dirty="0">
                <a:effectLst/>
                <a:latin typeface="Alexandria" pitchFamily="2" charset="-78"/>
                <a:ea typeface="Calibri" panose="020F0502020204030204" pitchFamily="34" charset="0"/>
                <a:cs typeface="Alexandria" pitchFamily="2" charset="-78"/>
              </a:rPr>
              <a:t>.</a:t>
            </a:r>
            <a:endParaRPr lang="en-US" sz="1600" kern="100" dirty="0">
              <a:effectLst/>
              <a:latin typeface="Calibri" panose="020F0502020204030204" pitchFamily="34" charset="0"/>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العمق</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يجب أن يتناول التفكير جميع جوانب المشكلة أو الفكرة بشكل شامل وعميق، وليس بشكل سطحي </a:t>
            </a:r>
            <a:r>
              <a:rPr lang="ar-AE" sz="1600" kern="100" dirty="0">
                <a:effectLst/>
                <a:latin typeface="Calibri" panose="020F0502020204030204" pitchFamily="34" charset="0"/>
                <a:ea typeface="Calibri" panose="020F0502020204030204" pitchFamily="34" charset="0"/>
                <a:cs typeface="Alexandria" pitchFamily="2" charset="-78"/>
              </a:rPr>
              <a:t>.</a:t>
            </a:r>
            <a:endParaRPr lang="en-US" sz="1600" kern="100" dirty="0">
              <a:effectLst/>
              <a:latin typeface="Calibri" panose="020F0502020204030204" pitchFamily="34" charset="0"/>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الاتساع</a:t>
            </a:r>
            <a:r>
              <a:rPr lang="en-US" sz="1600" kern="100" dirty="0">
                <a:effectLst/>
                <a:latin typeface="Alexandria" pitchFamily="2" charset="-78"/>
                <a:ea typeface="Calibri" panose="020F0502020204030204" pitchFamily="34" charset="0"/>
                <a:cs typeface="Alexandria" pitchFamily="2" charset="-78"/>
              </a:rPr>
              <a:t>: </a:t>
            </a:r>
            <a:r>
              <a:rPr lang="ar-SA" sz="1600" kern="100" dirty="0">
                <a:effectLst/>
                <a:latin typeface="Calibri" panose="020F0502020204030204" pitchFamily="34" charset="0"/>
                <a:ea typeface="Calibri" panose="020F0502020204030204" pitchFamily="34" charset="0"/>
                <a:cs typeface="Alexandria" pitchFamily="2" charset="-78"/>
              </a:rPr>
              <a:t>يجب أن يأخذ التفكير في الاعتبار جميع المعلومات والآراء ذات الصلة بالموضوع، وليس فقط جزءًا منها</a:t>
            </a:r>
            <a:r>
              <a:rPr lang="en-US" sz="1600" u="sng" kern="100" baseline="30000" dirty="0">
                <a:solidFill>
                  <a:srgbClr val="0563C1"/>
                </a:solidFill>
                <a:effectLst/>
                <a:latin typeface="Alexandria" pitchFamily="2" charset="-78"/>
                <a:ea typeface="Calibri" panose="020F0502020204030204" pitchFamily="34" charset="0"/>
                <a:cs typeface="Alexandria" pitchFamily="2" charset="-78"/>
                <a:hlinkClick r:id="rId4"/>
              </a:rPr>
              <a:t>2</a:t>
            </a:r>
            <a:r>
              <a:rPr lang="en-US" sz="1600" kern="100" dirty="0">
                <a:effectLst/>
                <a:latin typeface="Alexandria" pitchFamily="2" charset="-78"/>
                <a:ea typeface="Calibri" panose="020F0502020204030204" pitchFamily="34" charset="0"/>
                <a:cs typeface="Alexandria" pitchFamily="2" charset="-78"/>
              </a:rPr>
              <a:t>.</a:t>
            </a:r>
            <a:endParaRPr lang="en-US" sz="1600" kern="100" dirty="0">
              <a:effectLst/>
              <a:latin typeface="Calibri" panose="020F0502020204030204" pitchFamily="34" charset="0"/>
              <a:ea typeface="Calibri" panose="020F0502020204030204" pitchFamily="34" charset="0"/>
              <a:cs typeface="Alexandria" pitchFamily="2" charset="-78"/>
            </a:endParaRPr>
          </a:p>
        </p:txBody>
      </p:sp>
      <p:pic>
        <p:nvPicPr>
          <p:cNvPr id="11" name="Graphic 21">
            <a:extLst>
              <a:ext uri="{FF2B5EF4-FFF2-40B4-BE49-F238E27FC236}">
                <a16:creationId xmlns:a16="http://schemas.microsoft.com/office/drawing/2014/main" id="{8EC89CA5-1043-897E-1486-7C5B1BA5112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1687114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77971"/>
            <a:ext cx="12191999" cy="5980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dirty="0">
                <a:latin typeface="Alexandria" pitchFamily="2" charset="-78"/>
                <a:ea typeface="+mn-ea"/>
                <a:cs typeface="Alexandria" pitchFamily="2" charset="-78"/>
              </a:rPr>
              <a:t>شروط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417762" y="883740"/>
            <a:ext cx="11462490" cy="1569660"/>
          </a:xfrm>
          <a:prstGeom prst="rect">
            <a:avLst/>
          </a:prstGeom>
          <a:noFill/>
        </p:spPr>
        <p:txBody>
          <a:bodyPr wrap="square">
            <a:spAutoFit/>
          </a:bodyPr>
          <a:lstStyle/>
          <a:p>
            <a:pPr algn="just" rtl="1"/>
            <a:endParaRPr lang="en-GB" sz="1600" dirty="0"/>
          </a:p>
          <a:p>
            <a:pPr algn="just" rtl="1"/>
            <a:r>
              <a:rPr lang="ar-JO" sz="1600" dirty="0">
                <a:cs typeface="Alexandria" pitchFamily="2" charset="-78"/>
              </a:rPr>
              <a:t>       حتى يتمكن الفرد من الوصول إلى الاستنتاجات المنطقية لا بدّ من أن يستفيد من معلوماته وخبراته السابقة وقدراتـه الذهنية في التوصل للعلاقات المنطقية بين القضايا والمواقف الاخلاقية من أجل إصـدار القرارات المناسبة، وإعطاء التفسيرات المقنعة والتبريـرات الصحيحة للقـضايا المطروحة، ومن ثم إصدار الأحكام المنطقية ، حيث يرتّب الفرد المعلومات والحقائق في خطوات منطقية من أجل الوصول إلى أحكام ونتائج وقرارات صائبة ومناسبة، وحتى يتمكن الفرد من ذلك هناك </a:t>
            </a:r>
            <a:r>
              <a:rPr lang="ar-JO" sz="1600" b="1" dirty="0">
                <a:cs typeface="Alexandria" pitchFamily="2" charset="-78"/>
              </a:rPr>
              <a:t>شروط لا بدّ من توفرها</a:t>
            </a:r>
            <a:r>
              <a:rPr lang="ar-AE" sz="1600" b="1" dirty="0">
                <a:cs typeface="Alexandria" pitchFamily="2" charset="-78"/>
              </a:rPr>
              <a:t> </a:t>
            </a:r>
            <a:r>
              <a:rPr lang="ar-EG" sz="1600" b="1" dirty="0">
                <a:cs typeface="Alexandria" pitchFamily="2" charset="-78"/>
              </a:rPr>
              <a:t>للتفكير المنطقي وهي على النحو الآتي: </a:t>
            </a:r>
          </a:p>
        </p:txBody>
      </p:sp>
      <p:graphicFrame>
        <p:nvGraphicFramePr>
          <p:cNvPr id="4" name="Table 3">
            <a:extLst>
              <a:ext uri="{FF2B5EF4-FFF2-40B4-BE49-F238E27FC236}">
                <a16:creationId xmlns:a16="http://schemas.microsoft.com/office/drawing/2014/main" id="{5A2E278D-8B06-B05B-4263-39E5F837FB70}"/>
              </a:ext>
            </a:extLst>
          </p:cNvPr>
          <p:cNvGraphicFramePr>
            <a:graphicFrameLocks noGrp="1"/>
          </p:cNvGraphicFramePr>
          <p:nvPr>
            <p:extLst>
              <p:ext uri="{D42A27DB-BD31-4B8C-83A1-F6EECF244321}">
                <p14:modId xmlns:p14="http://schemas.microsoft.com/office/powerpoint/2010/main" val="3272914037"/>
              </p:ext>
            </p:extLst>
          </p:nvPr>
        </p:nvGraphicFramePr>
        <p:xfrm>
          <a:off x="248523" y="2627951"/>
          <a:ext cx="11462490" cy="3764655"/>
        </p:xfrm>
        <a:graphic>
          <a:graphicData uri="http://schemas.openxmlformats.org/drawingml/2006/table">
            <a:tbl>
              <a:tblPr rtl="1" firstRow="1" firstCol="1" bandRow="1">
                <a:tableStyleId>{5FD0F851-EC5A-4D38-B0AD-8093EC10F338}</a:tableStyleId>
              </a:tblPr>
              <a:tblGrid>
                <a:gridCol w="1843999">
                  <a:extLst>
                    <a:ext uri="{9D8B030D-6E8A-4147-A177-3AD203B41FA5}">
                      <a16:colId xmlns:a16="http://schemas.microsoft.com/office/drawing/2014/main" val="2695162567"/>
                    </a:ext>
                  </a:extLst>
                </a:gridCol>
                <a:gridCol w="9618491">
                  <a:extLst>
                    <a:ext uri="{9D8B030D-6E8A-4147-A177-3AD203B41FA5}">
                      <a16:colId xmlns:a16="http://schemas.microsoft.com/office/drawing/2014/main" val="1506974522"/>
                    </a:ext>
                  </a:extLst>
                </a:gridCol>
              </a:tblGrid>
              <a:tr h="411815">
                <a:tc>
                  <a:txBody>
                    <a:bodyPr/>
                    <a:lstStyle/>
                    <a:p>
                      <a:pPr marL="0" marR="0" algn="ctr" rtl="0">
                        <a:lnSpc>
                          <a:spcPct val="107000"/>
                        </a:lnSpc>
                        <a:spcBef>
                          <a:spcPts val="0"/>
                        </a:spcBef>
                        <a:spcAft>
                          <a:spcPts val="800"/>
                        </a:spcAft>
                      </a:pPr>
                      <a:r>
                        <a:rPr lang="ar-SA" sz="1600" b="1" kern="100" dirty="0">
                          <a:effectLst/>
                          <a:latin typeface="Alexandria" pitchFamily="2" charset="-78"/>
                          <a:cs typeface="Alexandria" pitchFamily="2" charset="-78"/>
                        </a:rPr>
                        <a:t>المعيار</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ar-SA" sz="1600" b="1" kern="100" dirty="0">
                          <a:effectLst/>
                          <a:latin typeface="Alexandria" pitchFamily="2" charset="-78"/>
                          <a:cs typeface="Alexandria" pitchFamily="2" charset="-78"/>
                        </a:rPr>
                        <a:t>الوصف</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51744973"/>
                  </a:ext>
                </a:extLst>
              </a:tr>
              <a:tr h="867036">
                <a:tc>
                  <a:txBody>
                    <a:bodyPr/>
                    <a:lstStyle/>
                    <a:p>
                      <a:pPr marL="0" marR="0" algn="r" rtl="0">
                        <a:lnSpc>
                          <a:spcPct val="107000"/>
                        </a:lnSpc>
                        <a:spcBef>
                          <a:spcPts val="0"/>
                        </a:spcBef>
                        <a:spcAft>
                          <a:spcPts val="800"/>
                        </a:spcAft>
                      </a:pPr>
                      <a:r>
                        <a:rPr lang="ar-SA" sz="1600" b="1" kern="100" dirty="0">
                          <a:solidFill>
                            <a:srgbClr val="00B0F0"/>
                          </a:solidFill>
                          <a:effectLst/>
                          <a:latin typeface="Alexandria" pitchFamily="2" charset="-78"/>
                          <a:cs typeface="Alexandria" pitchFamily="2" charset="-78"/>
                        </a:rPr>
                        <a:t>الكفاية</a:t>
                      </a:r>
                      <a:endParaRPr lang="en-US" sz="1100" kern="100" dirty="0">
                        <a:solidFill>
                          <a:srgbClr val="00B0F0"/>
                        </a:solidFill>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القدرة على تحقيق نشاطات قابلة للملاحظة في سياقات مختلفة، معتمدة على المعارف</a:t>
                      </a:r>
                      <a:r>
                        <a:rPr lang="ar-AE" sz="1600" kern="100" dirty="0">
                          <a:effectLst/>
                          <a:latin typeface="Alexandria" pitchFamily="2" charset="-78"/>
                          <a:cs typeface="Alexandria" pitchFamily="2" charset="-78"/>
                        </a:rPr>
                        <a:t> </a:t>
                      </a:r>
                      <a:r>
                        <a:rPr lang="ar-SA" sz="1600" kern="100" dirty="0">
                          <a:effectLst/>
                          <a:latin typeface="Alexandria" pitchFamily="2" charset="-78"/>
                          <a:cs typeface="Alexandria" pitchFamily="2" charset="-78"/>
                        </a:rPr>
                        <a:t>والمهارات</a:t>
                      </a:r>
                      <a:r>
                        <a:rPr lang="en-US" sz="1600" kern="100" dirty="0">
                          <a:effectLst/>
                          <a:latin typeface="Alexandria" pitchFamily="2" charset="-78"/>
                          <a:cs typeface="Alexandria" pitchFamily="2" charset="-78"/>
                        </a:rPr>
                        <a:t>.</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3005507"/>
                  </a:ext>
                </a:extLst>
              </a:tr>
              <a:tr h="446243">
                <a:tc>
                  <a:txBody>
                    <a:bodyPr/>
                    <a:lstStyle/>
                    <a:p>
                      <a:pPr marL="0" marR="0" algn="r" rtl="0">
                        <a:lnSpc>
                          <a:spcPct val="107000"/>
                        </a:lnSpc>
                        <a:spcBef>
                          <a:spcPts val="0"/>
                        </a:spcBef>
                        <a:spcAft>
                          <a:spcPts val="800"/>
                        </a:spcAft>
                      </a:pPr>
                      <a:r>
                        <a:rPr lang="ar-SA" sz="1600" b="1" kern="100" dirty="0">
                          <a:solidFill>
                            <a:srgbClr val="00B0F0"/>
                          </a:solidFill>
                          <a:effectLst/>
                          <a:latin typeface="Alexandria" pitchFamily="2" charset="-78"/>
                          <a:cs typeface="Alexandria" pitchFamily="2" charset="-78"/>
                        </a:rPr>
                        <a:t>الإحكام</a:t>
                      </a:r>
                      <a:endParaRPr lang="en-US" sz="1100" kern="100" dirty="0">
                        <a:solidFill>
                          <a:srgbClr val="00B0F0"/>
                        </a:solidFill>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توافق القضايا أو التصورات بحيث لا تؤدي إلى تناقضات</a:t>
                      </a:r>
                      <a:r>
                        <a:rPr lang="en-US" sz="1600" kern="100" dirty="0">
                          <a:effectLst/>
                          <a:latin typeface="Alexandria" pitchFamily="2" charset="-78"/>
                          <a:cs typeface="Alexandria" pitchFamily="2" charset="-78"/>
                        </a:rPr>
                        <a:t>.</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413507"/>
                  </a:ext>
                </a:extLst>
              </a:tr>
              <a:tr h="656639">
                <a:tc>
                  <a:txBody>
                    <a:bodyPr/>
                    <a:lstStyle/>
                    <a:p>
                      <a:pPr marL="0" marR="0" algn="r" rtl="0">
                        <a:lnSpc>
                          <a:spcPct val="107000"/>
                        </a:lnSpc>
                        <a:spcBef>
                          <a:spcPts val="0"/>
                        </a:spcBef>
                        <a:spcAft>
                          <a:spcPts val="800"/>
                        </a:spcAft>
                      </a:pPr>
                      <a:r>
                        <a:rPr lang="ar-SA" sz="1600" b="1" kern="100" dirty="0">
                          <a:solidFill>
                            <a:srgbClr val="00B0F0"/>
                          </a:solidFill>
                          <a:effectLst/>
                          <a:latin typeface="Alexandria" pitchFamily="2" charset="-78"/>
                          <a:cs typeface="Alexandria" pitchFamily="2" charset="-78"/>
                        </a:rPr>
                        <a:t>استقلال الأفكار</a:t>
                      </a:r>
                      <a:endParaRPr lang="en-US" sz="1100" kern="100" dirty="0">
                        <a:solidFill>
                          <a:srgbClr val="00B0F0"/>
                        </a:solidFill>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تحديد القضايا بشكل مستقل دون الحاجة إلى قضايا أخرى</a:t>
                      </a:r>
                      <a:r>
                        <a:rPr lang="en-US" sz="1600" kern="100" dirty="0">
                          <a:effectLst/>
                          <a:latin typeface="Alexandria" pitchFamily="2" charset="-78"/>
                          <a:cs typeface="Alexandria" pitchFamily="2" charset="-78"/>
                        </a:rPr>
                        <a:t>.</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0027952"/>
                  </a:ext>
                </a:extLst>
              </a:tr>
              <a:tr h="446243">
                <a:tc>
                  <a:txBody>
                    <a:bodyPr/>
                    <a:lstStyle/>
                    <a:p>
                      <a:pPr marL="0" marR="0" algn="r" rtl="0">
                        <a:lnSpc>
                          <a:spcPct val="107000"/>
                        </a:lnSpc>
                        <a:spcBef>
                          <a:spcPts val="0"/>
                        </a:spcBef>
                        <a:spcAft>
                          <a:spcPts val="800"/>
                        </a:spcAft>
                      </a:pPr>
                      <a:r>
                        <a:rPr lang="ar-SA" sz="1600" b="1" kern="100" dirty="0">
                          <a:solidFill>
                            <a:srgbClr val="00B0F0"/>
                          </a:solidFill>
                          <a:effectLst/>
                          <a:latin typeface="Alexandria" pitchFamily="2" charset="-78"/>
                          <a:cs typeface="Alexandria" pitchFamily="2" charset="-78"/>
                        </a:rPr>
                        <a:t>الإيجاز</a:t>
                      </a:r>
                      <a:endParaRPr lang="en-US" sz="1100" kern="100" dirty="0">
                        <a:solidFill>
                          <a:srgbClr val="00B0F0"/>
                        </a:solidFill>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اختصار القضايا إلى أقل عدد ممكن</a:t>
                      </a:r>
                      <a:r>
                        <a:rPr lang="en-US" sz="1600" kern="100" dirty="0">
                          <a:effectLst/>
                          <a:latin typeface="Alexandria" pitchFamily="2" charset="-78"/>
                          <a:cs typeface="Alexandria" pitchFamily="2" charset="-78"/>
                        </a:rPr>
                        <a:t>.</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7551065"/>
                  </a:ext>
                </a:extLst>
              </a:tr>
              <a:tr h="446243">
                <a:tc>
                  <a:txBody>
                    <a:bodyPr/>
                    <a:lstStyle/>
                    <a:p>
                      <a:pPr marL="0" marR="0" algn="r" rtl="0">
                        <a:lnSpc>
                          <a:spcPct val="107000"/>
                        </a:lnSpc>
                        <a:spcBef>
                          <a:spcPts val="0"/>
                        </a:spcBef>
                        <a:spcAft>
                          <a:spcPts val="800"/>
                        </a:spcAft>
                      </a:pPr>
                      <a:r>
                        <a:rPr lang="ar-SA" sz="1600" b="1" kern="100" dirty="0">
                          <a:solidFill>
                            <a:srgbClr val="00B0F0"/>
                          </a:solidFill>
                          <a:effectLst/>
                          <a:latin typeface="Alexandria" pitchFamily="2" charset="-78"/>
                          <a:cs typeface="Alexandria" pitchFamily="2" charset="-78"/>
                        </a:rPr>
                        <a:t>الخصوبة</a:t>
                      </a:r>
                      <a:endParaRPr lang="en-US" sz="1100" kern="100" dirty="0">
                        <a:solidFill>
                          <a:srgbClr val="00B0F0"/>
                        </a:solidFill>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rtl="0">
                        <a:lnSpc>
                          <a:spcPct val="107000"/>
                        </a:lnSpc>
                        <a:spcBef>
                          <a:spcPts val="0"/>
                        </a:spcBef>
                        <a:spcAft>
                          <a:spcPts val="800"/>
                        </a:spcAft>
                      </a:pPr>
                      <a:r>
                        <a:rPr lang="ar-SA" sz="1600" kern="100" dirty="0">
                          <a:effectLst/>
                          <a:latin typeface="Alexandria" pitchFamily="2" charset="-78"/>
                          <a:cs typeface="Alexandria" pitchFamily="2" charset="-78"/>
                        </a:rPr>
                        <a:t>احتواء الأفكار على كثير من المعلومات أو النظريات</a:t>
                      </a:r>
                      <a:r>
                        <a:rPr lang="en-US" sz="1600" kern="100" dirty="0">
                          <a:effectLst/>
                          <a:latin typeface="Alexandria" pitchFamily="2" charset="-78"/>
                          <a:cs typeface="Alexandria" pitchFamily="2" charset="-78"/>
                        </a:rPr>
                        <a:t>.</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51649372"/>
                  </a:ext>
                </a:extLst>
              </a:tr>
            </a:tbl>
          </a:graphicData>
        </a:graphic>
      </p:graphicFrame>
      <p:pic>
        <p:nvPicPr>
          <p:cNvPr id="10" name="Graphic 21">
            <a:extLst>
              <a:ext uri="{FF2B5EF4-FFF2-40B4-BE49-F238E27FC236}">
                <a16:creationId xmlns:a16="http://schemas.microsoft.com/office/drawing/2014/main" id="{BE034E91-7CE6-86B0-00F6-E40962AC34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22406638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50482" y="259341"/>
            <a:ext cx="6665375" cy="461665"/>
          </a:xfrm>
          <a:prstGeom prst="rect">
            <a:avLst/>
          </a:prstGeom>
          <a:noFill/>
        </p:spPr>
        <p:txBody>
          <a:bodyPr wrap="square" rtlCol="0">
            <a:spAutoFit/>
          </a:bodyPr>
          <a:lstStyle/>
          <a:p>
            <a:pPr lvl="0" algn="ctr">
              <a:buClrTx/>
            </a:pPr>
            <a:r>
              <a:rPr lang="ar-JO" sz="2400" b="1" kern="1200" dirty="0">
                <a:latin typeface="Alexandria" pitchFamily="2" charset="-78"/>
                <a:ea typeface="+mn-ea"/>
                <a:cs typeface="Alexandria" pitchFamily="2" charset="-78"/>
              </a:rPr>
              <a:t>خطوات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470473" y="1505596"/>
            <a:ext cx="11425394" cy="5016758"/>
          </a:xfrm>
          <a:prstGeom prst="rect">
            <a:avLst/>
          </a:prstGeom>
          <a:noFill/>
        </p:spPr>
        <p:txBody>
          <a:bodyPr wrap="square">
            <a:spAutoFit/>
          </a:bodyPr>
          <a:lstStyle/>
          <a:p>
            <a:pPr algn="r"/>
            <a:r>
              <a:rPr lang="ar-JO" sz="2000" dirty="0">
                <a:cs typeface="Alexandria" pitchFamily="2" charset="-78"/>
              </a:rPr>
              <a:t>      </a:t>
            </a:r>
            <a:r>
              <a:rPr lang="ar-EG" sz="2000" b="1" dirty="0">
                <a:cs typeface="Alexandria" pitchFamily="2" charset="-78"/>
              </a:rPr>
              <a:t>يعتمد التفكير المنطقي على عدد من المهارات أو العمليات العقلية المتكاملة </a:t>
            </a:r>
            <a:r>
              <a:rPr lang="ar-JO" sz="2000" b="1" dirty="0">
                <a:cs typeface="Alexandria" pitchFamily="2" charset="-78"/>
              </a:rPr>
              <a:t>مثل</a:t>
            </a:r>
            <a:r>
              <a:rPr lang="ar-EG" sz="2000" b="1" dirty="0">
                <a:cs typeface="Alexandria" pitchFamily="2" charset="-78"/>
              </a:rPr>
              <a:t>: </a:t>
            </a:r>
            <a:endParaRPr lang="ar-AE" sz="2000" b="1" dirty="0">
              <a:cs typeface="Alexandria" pitchFamily="2" charset="-78"/>
            </a:endParaRPr>
          </a:p>
          <a:p>
            <a:pPr algn="r">
              <a:lnSpc>
                <a:spcPct val="150000"/>
              </a:lnSpc>
            </a:pPr>
            <a:r>
              <a:rPr lang="ar-EG" sz="2000" dirty="0">
                <a:cs typeface="Alexandria" pitchFamily="2" charset="-78"/>
              </a:rPr>
              <a:t>المقارنة والتصنيف والبحث عن الـسبب والنتيجـة والتسلـسل وإدراك العلاقـات والتنظيم والتجريد والتعمـيم والحـسية والتحليـل والتركيـب والاسـتدلال والاسـتنباط والاستقراء </a:t>
            </a:r>
            <a:r>
              <a:rPr lang="ar-JO" sz="2000" dirty="0">
                <a:cs typeface="Alexandria" pitchFamily="2" charset="-78"/>
              </a:rPr>
              <a:t>.</a:t>
            </a:r>
          </a:p>
          <a:p>
            <a:pPr algn="r"/>
            <a:endParaRPr lang="ar-JO" sz="2000" b="1" dirty="0">
              <a:cs typeface="Alexandria" pitchFamily="2" charset="-78"/>
            </a:endParaRPr>
          </a:p>
          <a:p>
            <a:pPr algn="r"/>
            <a:r>
              <a:rPr lang="ar-JO" sz="2000" b="1" dirty="0">
                <a:cs typeface="Alexandria" pitchFamily="2" charset="-78"/>
              </a:rPr>
              <a:t>يمر التفكير المنطقي بأربع خطوات رئيسة وهي</a:t>
            </a:r>
            <a:r>
              <a:rPr lang="ar-JO" sz="2000" dirty="0">
                <a:cs typeface="Alexandria" pitchFamily="2" charset="-78"/>
              </a:rPr>
              <a:t>:</a:t>
            </a:r>
            <a:endParaRPr lang="ar-EG" sz="2000" dirty="0">
              <a:cs typeface="Alexandria" pitchFamily="2" charset="-78"/>
            </a:endParaRPr>
          </a:p>
          <a:p>
            <a:pPr marL="342900" indent="-342900" algn="r" rtl="1">
              <a:lnSpc>
                <a:spcPct val="150000"/>
              </a:lnSpc>
              <a:buFont typeface="Wingdings" panose="05000000000000000000" pitchFamily="2" charset="2"/>
              <a:buChar char="q"/>
            </a:pPr>
            <a:r>
              <a:rPr lang="ar-EG" sz="2000" dirty="0">
                <a:cs typeface="Alexandria" pitchFamily="2" charset="-78"/>
              </a:rPr>
              <a:t>الشعور بالحاجة إلى التفكير من أجل التعامل مع القضية</a:t>
            </a:r>
            <a:r>
              <a:rPr lang="ar-JO" sz="2000" dirty="0">
                <a:cs typeface="Alexandria" pitchFamily="2" charset="-78"/>
              </a:rPr>
              <a:t> أو الموقف</a:t>
            </a:r>
            <a:r>
              <a:rPr lang="ar-EG" sz="2000" dirty="0">
                <a:cs typeface="Alexandria" pitchFamily="2" charset="-78"/>
              </a:rPr>
              <a:t>.</a:t>
            </a:r>
          </a:p>
          <a:p>
            <a:pPr marL="342900" indent="-342900" algn="r" rtl="1">
              <a:lnSpc>
                <a:spcPct val="150000"/>
              </a:lnSpc>
              <a:buFont typeface="Wingdings" panose="05000000000000000000" pitchFamily="2" charset="2"/>
              <a:buChar char="q"/>
            </a:pPr>
            <a:r>
              <a:rPr lang="ar-EG" sz="2000" dirty="0">
                <a:cs typeface="Alexandria" pitchFamily="2" charset="-78"/>
              </a:rPr>
              <a:t>استحضار المعلومات والخبرات المختزنة للافادة منها في التعامل مع المسألة التي طرأت من أجل التوصل إلى حلول مرضية.</a:t>
            </a:r>
          </a:p>
          <a:p>
            <a:pPr marL="342900" indent="-342900" algn="r" rtl="1">
              <a:lnSpc>
                <a:spcPct val="150000"/>
              </a:lnSpc>
              <a:buFont typeface="Wingdings" panose="05000000000000000000" pitchFamily="2" charset="2"/>
              <a:buChar char="q"/>
            </a:pPr>
            <a:r>
              <a:rPr lang="ar-EG" sz="2000" dirty="0">
                <a:cs typeface="Alexandria" pitchFamily="2" charset="-78"/>
              </a:rPr>
              <a:t>البحث عن أفكار مساندة ودراستها للتعرف على مدى الافادة منها لتحقيق الأهداف والوصول إلى النتائج.</a:t>
            </a:r>
          </a:p>
          <a:p>
            <a:pPr marL="342900" indent="-342900" algn="r" rtl="1">
              <a:lnSpc>
                <a:spcPct val="150000"/>
              </a:lnSpc>
              <a:buFont typeface="Wingdings" panose="05000000000000000000" pitchFamily="2" charset="2"/>
              <a:buChar char="q"/>
            </a:pPr>
            <a:r>
              <a:rPr lang="ar-EG" sz="2000" dirty="0">
                <a:cs typeface="Alexandria" pitchFamily="2" charset="-78"/>
              </a:rPr>
              <a:t>اختيار الحل الملائم و</a:t>
            </a:r>
            <a:r>
              <a:rPr lang="ar-JO" sz="2000" dirty="0">
                <a:cs typeface="Alexandria" pitchFamily="2" charset="-78"/>
              </a:rPr>
              <a:t>ا</a:t>
            </a:r>
            <a:r>
              <a:rPr lang="ar-EG" sz="2000" dirty="0">
                <a:cs typeface="Alexandria" pitchFamily="2" charset="-78"/>
              </a:rPr>
              <a:t>ختباره للتأكد من صلاحيته</a:t>
            </a:r>
            <a:r>
              <a:rPr lang="ar-JO" sz="2000" dirty="0">
                <a:cs typeface="Alexandria" pitchFamily="2" charset="-78"/>
              </a:rPr>
              <a:t> </a:t>
            </a:r>
            <a:r>
              <a:rPr lang="ar-EG" sz="2000" dirty="0">
                <a:cs typeface="Alexandria" pitchFamily="2" charset="-78"/>
              </a:rPr>
              <a:t>(بلابـل  ،٢٠١٢) </a:t>
            </a:r>
            <a:endParaRPr lang="en-US" sz="2000" dirty="0"/>
          </a:p>
          <a:p>
            <a:pPr algn="r"/>
            <a:endParaRPr lang="ar-EG" sz="2000" dirty="0">
              <a:cs typeface="Alexandria" pitchFamily="2" charset="-78"/>
            </a:endParaRPr>
          </a:p>
        </p:txBody>
      </p:sp>
      <p:pic>
        <p:nvPicPr>
          <p:cNvPr id="4" name="Graphic 21">
            <a:extLst>
              <a:ext uri="{FF2B5EF4-FFF2-40B4-BE49-F238E27FC236}">
                <a16:creationId xmlns:a16="http://schemas.microsoft.com/office/drawing/2014/main" id="{95C3CD08-DD89-3C16-CC42-1B15E464269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34857116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07C122-CE46-5771-3B35-003EFFD15F1A}"/>
              </a:ext>
            </a:extLst>
          </p:cNvPr>
          <p:cNvSpPr txBox="1"/>
          <p:nvPr/>
        </p:nvSpPr>
        <p:spPr>
          <a:xfrm>
            <a:off x="470471" y="877971"/>
            <a:ext cx="11337371" cy="3959417"/>
          </a:xfrm>
          <a:prstGeom prst="rect">
            <a:avLst/>
          </a:prstGeom>
          <a:noFill/>
        </p:spPr>
        <p:txBody>
          <a:bodyPr wrap="square">
            <a:spAutoFit/>
          </a:bodyPr>
          <a:lstStyle/>
          <a:p>
            <a:pPr algn="r">
              <a:lnSpc>
                <a:spcPct val="200000"/>
              </a:lnSpc>
            </a:pPr>
            <a:r>
              <a:rPr lang="ar-EG" sz="1600" b="1" dirty="0">
                <a:cs typeface="Alexandria" pitchFamily="2" charset="-78"/>
              </a:rPr>
              <a:t>إذا عرفت كيف تفكر تفكي</a:t>
            </a:r>
            <a:r>
              <a:rPr lang="ar-AE" sz="1600" b="1" dirty="0">
                <a:cs typeface="Alexandria" pitchFamily="2" charset="-78"/>
              </a:rPr>
              <a:t>ر</a:t>
            </a:r>
            <a:r>
              <a:rPr lang="ar-EG" sz="1600" b="1" dirty="0">
                <a:cs typeface="Alexandria" pitchFamily="2" charset="-78"/>
              </a:rPr>
              <a:t>ا منطقيا، فإنك تستطيع أن تضع خططا أفضل لتحقيق الأهداف</a:t>
            </a:r>
            <a:r>
              <a:rPr lang="ar-JO" sz="1600" b="1" dirty="0">
                <a:cs typeface="Alexandria" pitchFamily="2" charset="-78"/>
              </a:rPr>
              <a:t>،</a:t>
            </a:r>
            <a:r>
              <a:rPr lang="ar-EG" sz="1600" b="1" dirty="0">
                <a:cs typeface="Alexandria" pitchFamily="2" charset="-78"/>
              </a:rPr>
              <a:t> و</a:t>
            </a:r>
            <a:r>
              <a:rPr lang="ar-JO" sz="1600" b="1" dirty="0">
                <a:cs typeface="Alexandria" pitchFamily="2" charset="-78"/>
              </a:rPr>
              <a:t>يمكن</a:t>
            </a:r>
            <a:r>
              <a:rPr lang="ar-EG" sz="1600" b="1" dirty="0">
                <a:cs typeface="Alexandria" pitchFamily="2" charset="-78"/>
              </a:rPr>
              <a:t> التأكد من منطقية وصحة </a:t>
            </a:r>
            <a:r>
              <a:rPr lang="ar-EG" sz="1600" b="1">
                <a:cs typeface="Alexandria" pitchFamily="2" charset="-78"/>
              </a:rPr>
              <a:t>الافتراضات </a:t>
            </a:r>
            <a:r>
              <a:rPr lang="ar-JO" sz="1600" b="1">
                <a:cs typeface="Alexandria" pitchFamily="2" charset="-78"/>
              </a:rPr>
              <a:t>من </a:t>
            </a:r>
            <a:r>
              <a:rPr lang="ar-JO" sz="1600" b="1" dirty="0">
                <a:cs typeface="Alexandria" pitchFamily="2" charset="-78"/>
              </a:rPr>
              <a:t>خلال ط</a:t>
            </a:r>
            <a:r>
              <a:rPr lang="ar-EG" sz="1600" b="1" dirty="0">
                <a:cs typeface="Alexandria" pitchFamily="2" charset="-78"/>
              </a:rPr>
              <a:t>رح الأسئلة </a:t>
            </a:r>
            <a:r>
              <a:rPr lang="ar-EG" sz="1600" b="1">
                <a:cs typeface="Alexandria" pitchFamily="2" charset="-78"/>
              </a:rPr>
              <a:t>التالية :</a:t>
            </a:r>
            <a:endParaRPr lang="en-GB" sz="1600" b="1">
              <a:cs typeface="Alexandria" pitchFamily="2" charset="-78"/>
            </a:endParaRPr>
          </a:p>
          <a:p>
            <a:pPr algn="r">
              <a:lnSpc>
                <a:spcPct val="200000"/>
              </a:lnSpc>
            </a:pPr>
            <a:endParaRPr lang="ar-EG" sz="1600" b="1" dirty="0">
              <a:cs typeface="Alexandria" pitchFamily="2" charset="-78"/>
            </a:endParaRPr>
          </a:p>
          <a:p>
            <a:pPr marL="285750" indent="-285750" algn="r" rtl="1">
              <a:lnSpc>
                <a:spcPct val="200000"/>
              </a:lnSpc>
              <a:buFont typeface="Arial" panose="020B0604020202020204" pitchFamily="34" charset="0"/>
              <a:buChar char="•"/>
            </a:pPr>
            <a:r>
              <a:rPr lang="ar-EG" sz="1600" dirty="0">
                <a:cs typeface="Alexandria" pitchFamily="2" charset="-78"/>
              </a:rPr>
              <a:t>ما مدى معقولية الفكرة أو الرأي؟</a:t>
            </a:r>
          </a:p>
          <a:p>
            <a:pPr marL="285750" indent="-285750" algn="r" rtl="1">
              <a:lnSpc>
                <a:spcPct val="200000"/>
              </a:lnSpc>
              <a:buFont typeface="Arial" panose="020B0604020202020204" pitchFamily="34" charset="0"/>
              <a:buChar char="•"/>
            </a:pPr>
            <a:r>
              <a:rPr lang="ar-EG" sz="1600" dirty="0">
                <a:cs typeface="Alexandria" pitchFamily="2" charset="-78"/>
              </a:rPr>
              <a:t>هل يوجد تناقض بين الأفكار والعبارات؟</a:t>
            </a:r>
          </a:p>
          <a:p>
            <a:pPr marL="285750" indent="-285750" algn="r" rtl="1">
              <a:lnSpc>
                <a:spcPct val="200000"/>
              </a:lnSpc>
              <a:buFont typeface="Arial" panose="020B0604020202020204" pitchFamily="34" charset="0"/>
              <a:buChar char="•"/>
            </a:pPr>
            <a:r>
              <a:rPr lang="ar-EG" sz="1600" dirty="0">
                <a:cs typeface="Alexandria" pitchFamily="2" charset="-78"/>
              </a:rPr>
              <a:t>هل العلاقة بين المقدم</a:t>
            </a:r>
            <a:r>
              <a:rPr lang="ar-JO" sz="1600" dirty="0">
                <a:cs typeface="Alexandria" pitchFamily="2" charset="-78"/>
              </a:rPr>
              <a:t>ة</a:t>
            </a:r>
            <a:r>
              <a:rPr lang="ar-EG" sz="1600" dirty="0">
                <a:cs typeface="Alexandria" pitchFamily="2" charset="-78"/>
              </a:rPr>
              <a:t> والنتيجة واضحة وغير غامضة؟</a:t>
            </a:r>
          </a:p>
          <a:p>
            <a:pPr marL="285750" indent="-285750" algn="r" rtl="1">
              <a:lnSpc>
                <a:spcPct val="200000"/>
              </a:lnSpc>
              <a:buFont typeface="Arial" panose="020B0604020202020204" pitchFamily="34" charset="0"/>
              <a:buChar char="•"/>
            </a:pPr>
            <a:r>
              <a:rPr lang="ar-EG" sz="1600" dirty="0">
                <a:cs typeface="Alexandria" pitchFamily="2" charset="-78"/>
              </a:rPr>
              <a:t>هل المبررات أو المقدمات تؤدي إلى هذه النت</a:t>
            </a:r>
            <a:r>
              <a:rPr lang="ar-JO" sz="1600" dirty="0">
                <a:cs typeface="Alexandria" pitchFamily="2" charset="-78"/>
              </a:rPr>
              <a:t>ائج</a:t>
            </a:r>
            <a:r>
              <a:rPr lang="ar-EG" sz="1600" dirty="0">
                <a:cs typeface="Alexandria" pitchFamily="2" charset="-78"/>
              </a:rPr>
              <a:t> بالضرورة؟</a:t>
            </a:r>
          </a:p>
          <a:p>
            <a:pPr marL="285750" indent="-285750" algn="r" rtl="1">
              <a:lnSpc>
                <a:spcPct val="200000"/>
              </a:lnSpc>
              <a:buFont typeface="Arial" panose="020B0604020202020204" pitchFamily="34" charset="0"/>
              <a:buChar char="•"/>
            </a:pPr>
            <a:r>
              <a:rPr lang="ar-EG" sz="1600" dirty="0">
                <a:cs typeface="Alexandria" pitchFamily="2" charset="-78"/>
              </a:rPr>
              <a:t>هل يوجد خلل في الاستدلال؟</a:t>
            </a:r>
          </a:p>
        </p:txBody>
      </p:sp>
      <p:sp>
        <p:nvSpPr>
          <p:cNvPr id="3" name="Rectangle 2">
            <a:extLst>
              <a:ext uri="{FF2B5EF4-FFF2-40B4-BE49-F238E27FC236}">
                <a16:creationId xmlns:a16="http://schemas.microsoft.com/office/drawing/2014/main" id="{54C62CA2-D706-6A5F-7E11-3D11473359FB}"/>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id="{DCC31CA1-E8EC-D821-E3E5-671B3450AD6D}"/>
              </a:ext>
            </a:extLst>
          </p:cNvPr>
          <p:cNvSpPr txBox="1"/>
          <p:nvPr/>
        </p:nvSpPr>
        <p:spPr>
          <a:xfrm>
            <a:off x="470471" y="210535"/>
            <a:ext cx="98819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6FE6E7FE-AD08-16E8-1FFD-E7C19D7874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
        <p:nvSpPr>
          <p:cNvPr id="13" name="TextBox 12">
            <a:extLst>
              <a:ext uri="{FF2B5EF4-FFF2-40B4-BE49-F238E27FC236}">
                <a16:creationId xmlns:a16="http://schemas.microsoft.com/office/drawing/2014/main" id="{EA8D853C-01A7-8350-C28F-E8FD2CA6BAD0}"/>
              </a:ext>
            </a:extLst>
          </p:cNvPr>
          <p:cNvSpPr txBox="1"/>
          <p:nvPr/>
        </p:nvSpPr>
        <p:spPr>
          <a:xfrm>
            <a:off x="2643703" y="318526"/>
            <a:ext cx="699090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خطوات التفكير المنطقي</a:t>
            </a:r>
          </a:p>
        </p:txBody>
      </p:sp>
      <p:pic>
        <p:nvPicPr>
          <p:cNvPr id="1026" name="Picture 2">
            <a:extLst>
              <a:ext uri="{FF2B5EF4-FFF2-40B4-BE49-F238E27FC236}">
                <a16:creationId xmlns:a16="http://schemas.microsoft.com/office/drawing/2014/main" id="{A09B4313-8BF0-4149-8593-B296C1F4D9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52" y="1376039"/>
            <a:ext cx="6027938" cy="5354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090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 y="1109482"/>
            <a:ext cx="12052704"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19647" y="210535"/>
            <a:ext cx="5485161" cy="461665"/>
          </a:xfrm>
          <a:prstGeom prst="rect">
            <a:avLst/>
          </a:prstGeom>
          <a:noFill/>
        </p:spPr>
        <p:txBody>
          <a:bodyPr wrap="square" rtlCol="0">
            <a:spAutoFit/>
          </a:bodyPr>
          <a:lstStyle/>
          <a:p>
            <a:pPr lvl="0" algn="ctr">
              <a:buClrTx/>
            </a:pPr>
            <a:r>
              <a:rPr lang="ar-JO" sz="2400" b="1" kern="1200" dirty="0">
                <a:latin typeface="Alexandria" pitchFamily="2" charset="-78"/>
                <a:ea typeface="+mn-ea"/>
                <a:cs typeface="Alexandria" pitchFamily="2" charset="-78"/>
              </a:rPr>
              <a:t>خصائص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213064" y="1232592"/>
            <a:ext cx="11839640" cy="4787849"/>
          </a:xfrm>
          <a:prstGeom prst="rect">
            <a:avLst/>
          </a:prstGeom>
          <a:noFill/>
        </p:spPr>
        <p:txBody>
          <a:bodyPr wrap="square">
            <a:spAutoFit/>
          </a:bodyPr>
          <a:lstStyle/>
          <a:p>
            <a:pPr algn="just" rtl="1"/>
            <a:r>
              <a:rPr lang="ar-EG" b="1" dirty="0">
                <a:cs typeface="Alexandria" pitchFamily="2" charset="-78"/>
              </a:rPr>
              <a:t>للتفكير المنطقي خصائص متعددة منها:</a:t>
            </a:r>
            <a:endParaRPr lang="ar-AE" b="1" dirty="0">
              <a:cs typeface="Alexandria" pitchFamily="2" charset="-78"/>
            </a:endParaRPr>
          </a:p>
          <a:p>
            <a:pPr algn="just" rtl="1"/>
            <a:endParaRPr lang="ar-EG" b="1" dirty="0">
              <a:cs typeface="Alexandria" pitchFamily="2" charset="-78"/>
            </a:endParaRPr>
          </a:p>
          <a:p>
            <a:pPr marL="342900" indent="-342900" algn="just" rtl="1">
              <a:buFont typeface="Arial" panose="020B0604020202020204" pitchFamily="34" charset="0"/>
              <a:buChar char="•"/>
            </a:pPr>
            <a:r>
              <a:rPr lang="ar-AE" sz="1700" dirty="0">
                <a:cs typeface="Alexandria" pitchFamily="2" charset="-78"/>
              </a:rPr>
              <a:t>أنه </a:t>
            </a:r>
            <a:r>
              <a:rPr lang="ar-EG" sz="1700" dirty="0">
                <a:cs typeface="Alexandria" pitchFamily="2" charset="-78"/>
              </a:rPr>
              <a:t>يعتمد على إيجاد </a:t>
            </a:r>
            <a:r>
              <a:rPr lang="ar-JO" sz="1700" dirty="0">
                <a:cs typeface="Alexandria" pitchFamily="2" charset="-78"/>
              </a:rPr>
              <a:t>ال</a:t>
            </a:r>
            <a:r>
              <a:rPr lang="ar-EG" sz="1700" dirty="0">
                <a:cs typeface="Alexandria" pitchFamily="2" charset="-78"/>
              </a:rPr>
              <a:t>علاقات بين القضايا والظواهر المراد فحصها وبين المعلومات والخبرات السابقة في الذاكرة.</a:t>
            </a:r>
          </a:p>
          <a:p>
            <a:pPr marL="342900" indent="-342900" algn="just" rtl="1">
              <a:lnSpc>
                <a:spcPct val="150000"/>
              </a:lnSpc>
              <a:buFont typeface="Arial" panose="020B0604020202020204" pitchFamily="34" charset="0"/>
              <a:buChar char="•"/>
            </a:pPr>
            <a:r>
              <a:rPr lang="ar-AE" sz="1700" dirty="0">
                <a:cs typeface="Alexandria" pitchFamily="2" charset="-78"/>
              </a:rPr>
              <a:t>أنه </a:t>
            </a:r>
            <a:r>
              <a:rPr lang="ar-EG" sz="1700" dirty="0">
                <a:cs typeface="Alexandria" pitchFamily="2" charset="-78"/>
              </a:rPr>
              <a:t>تفكير منهجي محدد الأدوات، و</a:t>
            </a:r>
            <a:r>
              <a:rPr lang="ar-JO" sz="1700" dirty="0">
                <a:cs typeface="Alexandria" pitchFamily="2" charset="-78"/>
              </a:rPr>
              <a:t>و</a:t>
            </a:r>
            <a:r>
              <a:rPr lang="ar-EG" sz="1700" dirty="0">
                <a:cs typeface="Alexandria" pitchFamily="2" charset="-78"/>
              </a:rPr>
              <a:t>اضح الأساليب، ويتطور من خلال البحث عن العلاقات بين الأشياء وربط بعضها ببعض.</a:t>
            </a:r>
          </a:p>
          <a:p>
            <a:pPr marL="342900" indent="-342900" algn="just" rtl="1">
              <a:lnSpc>
                <a:spcPct val="150000"/>
              </a:lnSpc>
              <a:buFont typeface="Arial" panose="020B0604020202020204" pitchFamily="34" charset="0"/>
              <a:buChar char="•"/>
            </a:pPr>
            <a:r>
              <a:rPr lang="ar-AE" sz="1700" dirty="0">
                <a:cs typeface="Alexandria" pitchFamily="2" charset="-78"/>
              </a:rPr>
              <a:t>أنه </a:t>
            </a:r>
            <a:r>
              <a:rPr lang="ar-EG" sz="1700" dirty="0">
                <a:cs typeface="Alexandria" pitchFamily="2" charset="-78"/>
              </a:rPr>
              <a:t>تفكير عملي يستند على عمليات عقلية، ويستدل عليه من </a:t>
            </a:r>
            <a:r>
              <a:rPr lang="ar-JO" sz="1700" dirty="0">
                <a:cs typeface="Alexandria" pitchFamily="2" charset="-78"/>
              </a:rPr>
              <a:t>آ</a:t>
            </a:r>
            <a:r>
              <a:rPr lang="ar-EG" sz="1700" dirty="0">
                <a:cs typeface="Alexandria" pitchFamily="2" charset="-78"/>
              </a:rPr>
              <a:t>ثاره</a:t>
            </a:r>
            <a:r>
              <a:rPr lang="ar-JO" sz="1700" dirty="0">
                <a:cs typeface="Alexandria" pitchFamily="2" charset="-78"/>
              </a:rPr>
              <a:t>، و</a:t>
            </a:r>
            <a:r>
              <a:rPr lang="ar-EG" sz="1700" dirty="0">
                <a:cs typeface="Alexandria" pitchFamily="2" charset="-78"/>
              </a:rPr>
              <a:t>يعتمد التفكير المنطقي عل</a:t>
            </a:r>
            <a:r>
              <a:rPr lang="ar-JO" sz="1700" dirty="0">
                <a:cs typeface="Alexandria" pitchFamily="2" charset="-78"/>
              </a:rPr>
              <a:t>ى</a:t>
            </a:r>
            <a:r>
              <a:rPr lang="ar-EG" sz="1700" dirty="0">
                <a:cs typeface="Alexandria" pitchFamily="2" charset="-78"/>
              </a:rPr>
              <a:t> عدد من العمليات العقلية المتصلة لتحقيق الأهداف مثل المقارنة، </a:t>
            </a:r>
            <a:r>
              <a:rPr lang="ar-JO" sz="1700" dirty="0">
                <a:cs typeface="Alexandria" pitchFamily="2" charset="-78"/>
              </a:rPr>
              <a:t>و</a:t>
            </a:r>
            <a:r>
              <a:rPr lang="ar-EG" sz="1700" dirty="0">
                <a:cs typeface="Alexandria" pitchFamily="2" charset="-78"/>
              </a:rPr>
              <a:t>التصنيف، </a:t>
            </a:r>
            <a:r>
              <a:rPr lang="ar-JO" sz="1700" dirty="0">
                <a:cs typeface="Alexandria" pitchFamily="2" charset="-78"/>
              </a:rPr>
              <a:t>و</a:t>
            </a:r>
            <a:r>
              <a:rPr lang="ar-EG" sz="1700" dirty="0">
                <a:cs typeface="Alexandria" pitchFamily="2" charset="-78"/>
              </a:rPr>
              <a:t>التنظيم، </a:t>
            </a:r>
            <a:r>
              <a:rPr lang="ar-JO" sz="1700" dirty="0">
                <a:cs typeface="Alexandria" pitchFamily="2" charset="-78"/>
              </a:rPr>
              <a:t>و</a:t>
            </a:r>
            <a:r>
              <a:rPr lang="ar-EG" sz="1700" dirty="0">
                <a:cs typeface="Alexandria" pitchFamily="2" charset="-78"/>
              </a:rPr>
              <a:t>التعميم، </a:t>
            </a:r>
            <a:r>
              <a:rPr lang="ar-JO" sz="1700" dirty="0">
                <a:cs typeface="Alexandria" pitchFamily="2" charset="-78"/>
              </a:rPr>
              <a:t>و</a:t>
            </a:r>
            <a:r>
              <a:rPr lang="ar-EG" sz="1700" dirty="0">
                <a:cs typeface="Alexandria" pitchFamily="2" charset="-78"/>
              </a:rPr>
              <a:t>التحليل، </a:t>
            </a:r>
            <a:r>
              <a:rPr lang="ar-JO" sz="1700" dirty="0">
                <a:cs typeface="Alexandria" pitchFamily="2" charset="-78"/>
              </a:rPr>
              <a:t>و</a:t>
            </a:r>
            <a:r>
              <a:rPr lang="ar-EG" sz="1700" dirty="0">
                <a:cs typeface="Alexandria" pitchFamily="2" charset="-78"/>
              </a:rPr>
              <a:t>التركيب، </a:t>
            </a:r>
            <a:r>
              <a:rPr lang="ar-JO" sz="1700" dirty="0">
                <a:cs typeface="Alexandria" pitchFamily="2" charset="-78"/>
              </a:rPr>
              <a:t>و</a:t>
            </a:r>
            <a:r>
              <a:rPr lang="ar-EG" sz="1700" dirty="0">
                <a:cs typeface="Alexandria" pitchFamily="2" charset="-78"/>
              </a:rPr>
              <a:t>الاستدلال.</a:t>
            </a:r>
          </a:p>
          <a:p>
            <a:pPr marL="342900" indent="-342900" algn="just" rtl="1">
              <a:lnSpc>
                <a:spcPct val="150000"/>
              </a:lnSpc>
              <a:buFont typeface="Arial" panose="020B0604020202020204" pitchFamily="34" charset="0"/>
              <a:buChar char="•"/>
            </a:pPr>
            <a:r>
              <a:rPr lang="ar-EG" sz="1700" dirty="0">
                <a:cs typeface="Alexandria" pitchFamily="2" charset="-78"/>
              </a:rPr>
              <a:t>يبدأ التفكير المنطقي بخبرات حسية ويتطور إلى خبرات تجريدية، وينمو مع نمو العقل وزيادة حصيلته المعرفية ونوعية الاسئلة التي توجه اليه.</a:t>
            </a:r>
          </a:p>
          <a:p>
            <a:pPr marL="342900" indent="-342900" algn="just" rtl="1">
              <a:lnSpc>
                <a:spcPct val="150000"/>
              </a:lnSpc>
              <a:buFont typeface="Arial" panose="020B0604020202020204" pitchFamily="34" charset="0"/>
              <a:buChar char="•"/>
            </a:pPr>
            <a:r>
              <a:rPr lang="ar-EG" sz="1700" dirty="0">
                <a:cs typeface="Alexandria" pitchFamily="2" charset="-78"/>
              </a:rPr>
              <a:t>يتمركز التفكير المنطقي </a:t>
            </a:r>
            <a:r>
              <a:rPr lang="ar-JO" sz="1700" dirty="0">
                <a:cs typeface="Alexandria" pitchFamily="2" charset="-78"/>
              </a:rPr>
              <a:t>ب</a:t>
            </a:r>
            <a:r>
              <a:rPr lang="ar-EG" sz="1700" dirty="0">
                <a:cs typeface="Alexandria" pitchFamily="2" charset="-78"/>
              </a:rPr>
              <a:t>تفكير الفرد في البداية ثم يتطور ليتفاعل مع القضايا التي يثيرها </a:t>
            </a:r>
            <a:r>
              <a:rPr lang="ar-JO" sz="1700" dirty="0">
                <a:cs typeface="Alexandria" pitchFamily="2" charset="-78"/>
              </a:rPr>
              <a:t>الأفراد</a:t>
            </a:r>
            <a:r>
              <a:rPr lang="ar-EG" sz="1700" dirty="0">
                <a:cs typeface="Alexandria" pitchFamily="2" charset="-78"/>
              </a:rPr>
              <a:t>.</a:t>
            </a:r>
          </a:p>
          <a:p>
            <a:pPr marL="342900" indent="-342900" algn="just" rtl="1">
              <a:lnSpc>
                <a:spcPct val="150000"/>
              </a:lnSpc>
              <a:buFont typeface="Arial" panose="020B0604020202020204" pitchFamily="34" charset="0"/>
              <a:buChar char="•"/>
            </a:pPr>
            <a:r>
              <a:rPr lang="ar-JO" sz="1700" dirty="0">
                <a:cs typeface="Alexandria" pitchFamily="2" charset="-78"/>
              </a:rPr>
              <a:t> </a:t>
            </a:r>
            <a:r>
              <a:rPr lang="ar-EG" sz="1700" dirty="0">
                <a:cs typeface="Alexandria" pitchFamily="2" charset="-78"/>
              </a:rPr>
              <a:t>يتميز التفكير المنطقي بأنه عملية تفكير متسلسلة</a:t>
            </a:r>
            <a:r>
              <a:rPr lang="ar-JO" sz="1700" dirty="0">
                <a:cs typeface="Alexandria" pitchFamily="2" charset="-78"/>
              </a:rPr>
              <a:t> تسير بخطوات منتظمة.</a:t>
            </a:r>
            <a:endParaRPr lang="ar-EG" sz="1700" dirty="0">
              <a:cs typeface="Alexandria" pitchFamily="2" charset="-78"/>
            </a:endParaRPr>
          </a:p>
          <a:p>
            <a:pPr marL="342900" indent="-342900" algn="just" rtl="1">
              <a:lnSpc>
                <a:spcPct val="150000"/>
              </a:lnSpc>
              <a:buFont typeface="Arial" panose="020B0604020202020204" pitchFamily="34" charset="0"/>
              <a:buChar char="•"/>
            </a:pPr>
            <a:r>
              <a:rPr lang="ar-JO" sz="1700" dirty="0">
                <a:cs typeface="Alexandria" pitchFamily="2" charset="-78"/>
              </a:rPr>
              <a:t>يستطيع الفرد أن</a:t>
            </a:r>
            <a:r>
              <a:rPr lang="ar-EG" sz="1700" dirty="0">
                <a:cs typeface="Alexandria" pitchFamily="2" charset="-78"/>
              </a:rPr>
              <a:t> </a:t>
            </a:r>
            <a:r>
              <a:rPr lang="ar-JO" sz="1700" dirty="0">
                <a:cs typeface="Alexandria" pitchFamily="2" charset="-78"/>
              </a:rPr>
              <a:t>يكتسب مهارات التفكير المنطقي  من خلال الممارسة والتدريب.</a:t>
            </a:r>
            <a:r>
              <a:rPr lang="ar-EG" sz="1700" dirty="0">
                <a:cs typeface="Alexandria" pitchFamily="2" charset="-78"/>
              </a:rPr>
              <a:t> </a:t>
            </a:r>
            <a:endParaRPr lang="ar-JO" sz="1700" dirty="0">
              <a:cs typeface="Alexandria" pitchFamily="2" charset="-78"/>
            </a:endParaRPr>
          </a:p>
          <a:p>
            <a:pPr marL="342900" indent="-342900" algn="just" rtl="1">
              <a:lnSpc>
                <a:spcPct val="150000"/>
              </a:lnSpc>
              <a:buFont typeface="Arial" panose="020B0604020202020204" pitchFamily="34" charset="0"/>
              <a:buChar char="•"/>
            </a:pPr>
            <a:r>
              <a:rPr lang="ar-EG" sz="1700" dirty="0">
                <a:cs typeface="Alexandria" pitchFamily="2" charset="-78"/>
              </a:rPr>
              <a:t>يهتم التفكير المنطقي بالتفاصيل</a:t>
            </a:r>
            <a:r>
              <a:rPr lang="ar-JO" sz="1700" dirty="0">
                <a:cs typeface="Alexandria" pitchFamily="2" charset="-78"/>
              </a:rPr>
              <a:t> و</a:t>
            </a:r>
            <a:r>
              <a:rPr lang="ar-EG" sz="1700" dirty="0">
                <a:cs typeface="Alexandria" pitchFamily="2" charset="-78"/>
              </a:rPr>
              <a:t>الحقائق والبيانات والأنماط والتصورات.</a:t>
            </a:r>
          </a:p>
          <a:p>
            <a:pPr marL="342900" indent="-342900" algn="just" rtl="1">
              <a:lnSpc>
                <a:spcPct val="150000"/>
              </a:lnSpc>
              <a:buFont typeface="Arial" panose="020B0604020202020204" pitchFamily="34" charset="0"/>
              <a:buChar char="•"/>
            </a:pPr>
            <a:r>
              <a:rPr lang="ar-EG" sz="1700" dirty="0">
                <a:cs typeface="Alexandria" pitchFamily="2" charset="-78"/>
              </a:rPr>
              <a:t>لا يوجد مكان للجوانب العاطفية أو التحيزات </a:t>
            </a:r>
            <a:r>
              <a:rPr lang="ar-JO" sz="1700" dirty="0">
                <a:cs typeface="Alexandria" pitchFamily="2" charset="-78"/>
              </a:rPr>
              <a:t>الشخصية </a:t>
            </a:r>
            <a:r>
              <a:rPr lang="ar-EG" sz="1700" dirty="0">
                <a:cs typeface="Alexandria" pitchFamily="2" charset="-78"/>
              </a:rPr>
              <a:t>في التفكير المنطقي.</a:t>
            </a:r>
          </a:p>
        </p:txBody>
      </p:sp>
      <p:pic>
        <p:nvPicPr>
          <p:cNvPr id="9" name="Graphic 21">
            <a:extLst>
              <a:ext uri="{FF2B5EF4-FFF2-40B4-BE49-F238E27FC236}">
                <a16:creationId xmlns:a16="http://schemas.microsoft.com/office/drawing/2014/main" id="{445DAEBF-6CD0-8998-493D-C8CC6D5B29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759071"/>
          </a:xfrm>
          <a:prstGeom prst="rect">
            <a:avLst/>
          </a:prstGeom>
        </p:spPr>
      </p:pic>
    </p:spTree>
    <p:extLst>
      <p:ext uri="{BB962C8B-B14F-4D97-AF65-F5344CB8AC3E}">
        <p14:creationId xmlns:p14="http://schemas.microsoft.com/office/powerpoint/2010/main" val="1003771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EEA0C94-0EE3-3DD8-8C2C-608F38E5D96B}"/>
              </a:ext>
            </a:extLst>
          </p:cNvPr>
          <p:cNvPicPr>
            <a:picLocks noChangeAspect="1"/>
          </p:cNvPicPr>
          <p:nvPr/>
        </p:nvPicPr>
        <p:blipFill>
          <a:blip r:embed="rId2"/>
          <a:stretch>
            <a:fillRect/>
          </a:stretch>
        </p:blipFill>
        <p:spPr>
          <a:xfrm>
            <a:off x="2577439" y="1343024"/>
            <a:ext cx="7214262" cy="491590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9" name="TextBox 8">
            <a:extLst>
              <a:ext uri="{FF2B5EF4-FFF2-40B4-BE49-F238E27FC236}">
                <a16:creationId xmlns:a16="http://schemas.microsoft.com/office/drawing/2014/main" id="{C2E5031A-B32A-E599-4DF3-B2BCA24136AF}"/>
              </a:ext>
            </a:extLst>
          </p:cNvPr>
          <p:cNvSpPr txBox="1"/>
          <p:nvPr/>
        </p:nvSpPr>
        <p:spPr>
          <a:xfrm>
            <a:off x="3997066" y="209293"/>
            <a:ext cx="419786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rPr>
              <a:t>مهارات التفكير المنطقي</a:t>
            </a:r>
          </a:p>
        </p:txBody>
      </p:sp>
      <p:pic>
        <p:nvPicPr>
          <p:cNvPr id="10" name="Graphic 21">
            <a:extLst>
              <a:ext uri="{FF2B5EF4-FFF2-40B4-BE49-F238E27FC236}">
                <a16:creationId xmlns:a16="http://schemas.microsoft.com/office/drawing/2014/main" id="{6CDB46AF-11B4-0F1D-14F8-5D683DD5B1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966321"/>
          </a:xfrm>
          <a:prstGeom prst="rect">
            <a:avLst/>
          </a:prstGeom>
          <a:solidFill>
            <a:schemeClr val="bg1"/>
          </a:solidFill>
        </p:spPr>
      </p:pic>
      <p:sp>
        <p:nvSpPr>
          <p:cNvPr id="8" name="TextBox 7">
            <a:extLst>
              <a:ext uri="{FF2B5EF4-FFF2-40B4-BE49-F238E27FC236}">
                <a16:creationId xmlns:a16="http://schemas.microsoft.com/office/drawing/2014/main" id="{32935971-7A8A-4271-955E-90D05BADDE5A}"/>
              </a:ext>
            </a:extLst>
          </p:cNvPr>
          <p:cNvSpPr txBox="1"/>
          <p:nvPr/>
        </p:nvSpPr>
        <p:spPr>
          <a:xfrm>
            <a:off x="470472" y="210535"/>
            <a:ext cx="942476" cy="584775"/>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00B0F0"/>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327534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921620" y="234705"/>
            <a:ext cx="5065097"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6093" y="1324133"/>
            <a:ext cx="11559813" cy="369332"/>
          </a:xfrm>
          <a:prstGeom prst="rect">
            <a:avLst/>
          </a:prstGeom>
          <a:noFill/>
        </p:spPr>
        <p:txBody>
          <a:bodyPr wrap="square" rtlCol="0">
            <a:spAutoFit/>
          </a:bodyPr>
          <a:lstStyle/>
          <a:p>
            <a:pPr algn="just" rtl="1"/>
            <a:r>
              <a:rPr lang="ar-SA" b="1" i="0" dirty="0">
                <a:effectLst/>
                <a:latin typeface="Alexandria" pitchFamily="2" charset="-78"/>
                <a:ea typeface="Times New Roman" panose="02020603050405020304" pitchFamily="18" charset="0"/>
                <a:cs typeface="Alexandria" pitchFamily="2" charset="-78"/>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9" name="Table 8">
            <a:extLst>
              <a:ext uri="{FF2B5EF4-FFF2-40B4-BE49-F238E27FC236}">
                <a16:creationId xmlns:a16="http://schemas.microsoft.com/office/drawing/2014/main" id="{288AB339-E443-1263-2276-EDD6B9009FF8}"/>
              </a:ext>
            </a:extLst>
          </p:cNvPr>
          <p:cNvGraphicFramePr>
            <a:graphicFrameLocks noGrp="1"/>
          </p:cNvGraphicFramePr>
          <p:nvPr>
            <p:extLst>
              <p:ext uri="{D42A27DB-BD31-4B8C-83A1-F6EECF244321}">
                <p14:modId xmlns:p14="http://schemas.microsoft.com/office/powerpoint/2010/main" val="2136071892"/>
              </p:ext>
            </p:extLst>
          </p:nvPr>
        </p:nvGraphicFramePr>
        <p:xfrm>
          <a:off x="316093" y="924205"/>
          <a:ext cx="11780874" cy="6023533"/>
        </p:xfrm>
        <a:graphic>
          <a:graphicData uri="http://schemas.openxmlformats.org/drawingml/2006/table">
            <a:tbl>
              <a:tblPr rtl="1" firstRow="1" firstCol="1" bandRow="1"/>
              <a:tblGrid>
                <a:gridCol w="2413590">
                  <a:extLst>
                    <a:ext uri="{9D8B030D-6E8A-4147-A177-3AD203B41FA5}">
                      <a16:colId xmlns:a16="http://schemas.microsoft.com/office/drawing/2014/main" val="2655606990"/>
                    </a:ext>
                  </a:extLst>
                </a:gridCol>
                <a:gridCol w="4976037">
                  <a:extLst>
                    <a:ext uri="{9D8B030D-6E8A-4147-A177-3AD203B41FA5}">
                      <a16:colId xmlns:a16="http://schemas.microsoft.com/office/drawing/2014/main" val="2536255602"/>
                    </a:ext>
                  </a:extLst>
                </a:gridCol>
                <a:gridCol w="4391247">
                  <a:extLst>
                    <a:ext uri="{9D8B030D-6E8A-4147-A177-3AD203B41FA5}">
                      <a16:colId xmlns:a16="http://schemas.microsoft.com/office/drawing/2014/main" val="1394907194"/>
                    </a:ext>
                  </a:extLst>
                </a:gridCol>
              </a:tblGrid>
              <a:tr h="495171">
                <a:tc>
                  <a:txBody>
                    <a:bodyPr/>
                    <a:lstStyle/>
                    <a:p>
                      <a:pPr marL="0" marR="0" algn="ctr" rtl="0">
                        <a:lnSpc>
                          <a:spcPct val="107000"/>
                        </a:lnSpc>
                        <a:spcBef>
                          <a:spcPts val="0"/>
                        </a:spcBef>
                        <a:spcAft>
                          <a:spcPts val="0"/>
                        </a:spcAft>
                      </a:pPr>
                      <a:r>
                        <a:rPr lang="ar-SA" sz="1800" b="1" kern="0" dirty="0">
                          <a:effectLst/>
                          <a:latin typeface="Alexandria" pitchFamily="2" charset="-78"/>
                          <a:ea typeface="Times New Roman" panose="02020603050405020304" pitchFamily="18" charset="0"/>
                          <a:cs typeface="Alexandria" pitchFamily="2" charset="-78"/>
                        </a:rPr>
                        <a:t>المهارة</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60480" marB="1604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0">
                        <a:lnSpc>
                          <a:spcPct val="107000"/>
                        </a:lnSpc>
                        <a:spcBef>
                          <a:spcPts val="0"/>
                        </a:spcBef>
                        <a:spcAft>
                          <a:spcPts val="0"/>
                        </a:spcAft>
                      </a:pPr>
                      <a:r>
                        <a:rPr lang="ar-SA" sz="1800" b="1" kern="0" dirty="0">
                          <a:effectLst/>
                          <a:latin typeface="Alexandria" pitchFamily="2" charset="-78"/>
                          <a:ea typeface="Times New Roman" panose="02020603050405020304" pitchFamily="18" charset="0"/>
                          <a:cs typeface="Alexandria" pitchFamily="2" charset="-78"/>
                        </a:rPr>
                        <a:t>الوصف</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60480" marB="1604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ctr" rtl="0">
                        <a:lnSpc>
                          <a:spcPct val="107000"/>
                        </a:lnSpc>
                        <a:spcBef>
                          <a:spcPts val="0"/>
                        </a:spcBef>
                        <a:spcAft>
                          <a:spcPts val="0"/>
                        </a:spcAft>
                      </a:pPr>
                      <a:r>
                        <a:rPr lang="ar-SA" sz="1800" b="1" kern="0" dirty="0">
                          <a:effectLst/>
                          <a:latin typeface="Alexandria" pitchFamily="2" charset="-78"/>
                          <a:ea typeface="Times New Roman" panose="02020603050405020304" pitchFamily="18" charset="0"/>
                          <a:cs typeface="Alexandria" pitchFamily="2" charset="-78"/>
                        </a:rPr>
                        <a:t>الأهمية</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60480" marB="1604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21400020"/>
                  </a:ext>
                </a:extLst>
              </a:tr>
              <a:tr h="642694">
                <a:tc>
                  <a:txBody>
                    <a:bodyPr/>
                    <a:lstStyle/>
                    <a:p>
                      <a:pPr marL="0" marR="0" algn="r" rtl="0">
                        <a:lnSpc>
                          <a:spcPct val="107000"/>
                        </a:lnSpc>
                        <a:spcBef>
                          <a:spcPts val="0"/>
                        </a:spcBef>
                        <a:spcAft>
                          <a:spcPts val="0"/>
                        </a:spcAft>
                      </a:pPr>
                      <a:r>
                        <a:rPr lang="ar-SA" sz="1800" b="1" kern="0">
                          <a:effectLst/>
                          <a:latin typeface="Alexandria" pitchFamily="2" charset="-78"/>
                          <a:ea typeface="Times New Roman" panose="02020603050405020304" pitchFamily="18" charset="0"/>
                          <a:cs typeface="Alexandria" pitchFamily="2" charset="-78"/>
                        </a:rPr>
                        <a:t>جمع المعلومات</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القدرة على تحديد المصادر المناسبة للمعلومات وجمع البيانات ذات الصلة</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r" rtl="0">
                        <a:lnSpc>
                          <a:spcPct val="107000"/>
                        </a:lnSpc>
                        <a:spcBef>
                          <a:spcPts val="0"/>
                        </a:spcBef>
                        <a:spcAft>
                          <a:spcPts val="0"/>
                        </a:spcAft>
                      </a:pPr>
                      <a:r>
                        <a:rPr lang="ar-SA" sz="1800" kern="0">
                          <a:effectLst/>
                          <a:latin typeface="Alexandria" pitchFamily="2" charset="-78"/>
                          <a:ea typeface="Times New Roman" panose="02020603050405020304" pitchFamily="18" charset="0"/>
                          <a:cs typeface="Alexandria" pitchFamily="2" charset="-78"/>
                        </a:rPr>
                        <a:t>يساعد في الحصول على معلومات دقيقة وشاملة لاتخاذ قرارات مستنيرة</a:t>
                      </a:r>
                      <a:r>
                        <a:rPr lang="en-US" sz="1800" kern="0">
                          <a:effectLst/>
                          <a:latin typeface="Alexandria" pitchFamily="2" charset="-78"/>
                          <a:ea typeface="Times New Roman" panose="02020603050405020304" pitchFamily="18" charset="0"/>
                          <a:cs typeface="Alexandria" pitchFamily="2" charset="-78"/>
                        </a:rPr>
                        <a:t>.</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18062458"/>
                  </a:ext>
                </a:extLst>
              </a:tr>
              <a:tr h="642694">
                <a:tc>
                  <a:txBody>
                    <a:bodyPr/>
                    <a:lstStyle/>
                    <a:p>
                      <a:pPr marL="0" marR="0" algn="r" rtl="0">
                        <a:lnSpc>
                          <a:spcPct val="107000"/>
                        </a:lnSpc>
                        <a:spcBef>
                          <a:spcPts val="0"/>
                        </a:spcBef>
                        <a:spcAft>
                          <a:spcPts val="0"/>
                        </a:spcAft>
                      </a:pPr>
                      <a:r>
                        <a:rPr lang="ar-SA" sz="1800" b="1" kern="0">
                          <a:effectLst/>
                          <a:latin typeface="Alexandria" pitchFamily="2" charset="-78"/>
                          <a:ea typeface="Times New Roman" panose="02020603050405020304" pitchFamily="18" charset="0"/>
                          <a:cs typeface="Alexandria" pitchFamily="2" charset="-78"/>
                        </a:rPr>
                        <a:t>تحليل المعلومات</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القدرة على تفكيك المعلومات إلى مكوناتها الأساسية لفهم العلاقات بينها</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r" rtl="0">
                        <a:lnSpc>
                          <a:spcPct val="107000"/>
                        </a:lnSpc>
                        <a:spcBef>
                          <a:spcPts val="0"/>
                        </a:spcBef>
                        <a:spcAft>
                          <a:spcPts val="0"/>
                        </a:spcAft>
                      </a:pPr>
                      <a:r>
                        <a:rPr lang="ar-SA" sz="1800" kern="0">
                          <a:effectLst/>
                          <a:latin typeface="Alexandria" pitchFamily="2" charset="-78"/>
                          <a:ea typeface="Times New Roman" panose="02020603050405020304" pitchFamily="18" charset="0"/>
                          <a:cs typeface="Alexandria" pitchFamily="2" charset="-78"/>
                        </a:rPr>
                        <a:t>يساعد في تحديد الأنماط والاتجاهات واكتشاف الأسباب والنتائج</a:t>
                      </a:r>
                      <a:r>
                        <a:rPr lang="en-US" sz="1800" kern="0">
                          <a:effectLst/>
                          <a:latin typeface="Alexandria" pitchFamily="2" charset="-78"/>
                          <a:ea typeface="Times New Roman" panose="02020603050405020304" pitchFamily="18" charset="0"/>
                          <a:cs typeface="Alexandria" pitchFamily="2" charset="-78"/>
                        </a:rPr>
                        <a:t>.</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0479456"/>
                  </a:ext>
                </a:extLst>
              </a:tr>
              <a:tr h="642694">
                <a:tc>
                  <a:txBody>
                    <a:bodyPr/>
                    <a:lstStyle/>
                    <a:p>
                      <a:pPr marL="0" marR="0" algn="r" rtl="0">
                        <a:lnSpc>
                          <a:spcPct val="107000"/>
                        </a:lnSpc>
                        <a:spcBef>
                          <a:spcPts val="0"/>
                        </a:spcBef>
                        <a:spcAft>
                          <a:spcPts val="0"/>
                        </a:spcAft>
                      </a:pPr>
                      <a:r>
                        <a:rPr lang="ar-SA" sz="1800" b="1" kern="0">
                          <a:effectLst/>
                          <a:latin typeface="Alexandria" pitchFamily="2" charset="-78"/>
                          <a:ea typeface="Times New Roman" panose="02020603050405020304" pitchFamily="18" charset="0"/>
                          <a:cs typeface="Alexandria" pitchFamily="2" charset="-78"/>
                        </a:rPr>
                        <a:t>تنظيم المعلومات</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القدرة على ترتيب المعلومات بشكل منطقي ومنهجي</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يسهل الوصول إلى المعلومات واستخدامها بفعالية في حل المشكلات</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12643170"/>
                  </a:ext>
                </a:extLst>
              </a:tr>
              <a:tr h="642694">
                <a:tc>
                  <a:txBody>
                    <a:bodyPr/>
                    <a:lstStyle/>
                    <a:p>
                      <a:pPr marL="0" marR="0" algn="r" rtl="0">
                        <a:lnSpc>
                          <a:spcPct val="107000"/>
                        </a:lnSpc>
                        <a:spcBef>
                          <a:spcPts val="0"/>
                        </a:spcBef>
                        <a:spcAft>
                          <a:spcPts val="0"/>
                        </a:spcAft>
                      </a:pPr>
                      <a:r>
                        <a:rPr lang="ar-SA" sz="1800" b="1" kern="0">
                          <a:effectLst/>
                          <a:latin typeface="Alexandria" pitchFamily="2" charset="-78"/>
                          <a:ea typeface="Times New Roman" panose="02020603050405020304" pitchFamily="18" charset="0"/>
                          <a:cs typeface="Alexandria" pitchFamily="2" charset="-78"/>
                        </a:rPr>
                        <a:t>حفظ المعلومات</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القدرة على تخزين المعلومات بشكل يمكن استرجاعها بسهولة عند الحاجة</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r" rtl="0">
                        <a:lnSpc>
                          <a:spcPct val="107000"/>
                        </a:lnSpc>
                        <a:spcBef>
                          <a:spcPts val="0"/>
                        </a:spcBef>
                        <a:spcAft>
                          <a:spcPts val="0"/>
                        </a:spcAft>
                      </a:pPr>
                      <a:r>
                        <a:rPr lang="ar-SA" sz="1800" kern="0">
                          <a:effectLst/>
                          <a:latin typeface="Alexandria" pitchFamily="2" charset="-78"/>
                          <a:ea typeface="Times New Roman" panose="02020603050405020304" pitchFamily="18" charset="0"/>
                          <a:cs typeface="Alexandria" pitchFamily="2" charset="-78"/>
                        </a:rPr>
                        <a:t>يضمن توفر المعلومات الضرورية لاتخاذ القرارات في الوقت المناسب</a:t>
                      </a:r>
                      <a:r>
                        <a:rPr lang="en-US" sz="1800" kern="0">
                          <a:effectLst/>
                          <a:latin typeface="Alexandria" pitchFamily="2" charset="-78"/>
                          <a:ea typeface="Times New Roman" panose="02020603050405020304" pitchFamily="18" charset="0"/>
                          <a:cs typeface="Alexandria" pitchFamily="2" charset="-78"/>
                        </a:rPr>
                        <a:t>.</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21167184"/>
                  </a:ext>
                </a:extLst>
              </a:tr>
              <a:tr h="642694">
                <a:tc>
                  <a:txBody>
                    <a:bodyPr/>
                    <a:lstStyle/>
                    <a:p>
                      <a:pPr marL="0" marR="0" algn="r" rtl="0">
                        <a:lnSpc>
                          <a:spcPct val="107000"/>
                        </a:lnSpc>
                        <a:spcBef>
                          <a:spcPts val="0"/>
                        </a:spcBef>
                        <a:spcAft>
                          <a:spcPts val="0"/>
                        </a:spcAft>
                      </a:pPr>
                      <a:r>
                        <a:rPr lang="ar-SA" sz="1800" b="1" kern="0">
                          <a:effectLst/>
                          <a:latin typeface="Alexandria" pitchFamily="2" charset="-78"/>
                          <a:ea typeface="Times New Roman" panose="02020603050405020304" pitchFamily="18" charset="0"/>
                          <a:cs typeface="Alexandria" pitchFamily="2" charset="-78"/>
                        </a:rPr>
                        <a:t>تقييم المعلومات</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القدرة على تقييم دقة وموثوقية المعلومات</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r" rtl="0">
                        <a:lnSpc>
                          <a:spcPct val="107000"/>
                        </a:lnSpc>
                        <a:spcBef>
                          <a:spcPts val="0"/>
                        </a:spcBef>
                        <a:spcAft>
                          <a:spcPts val="0"/>
                        </a:spcAft>
                      </a:pPr>
                      <a:r>
                        <a:rPr lang="ar-SA" sz="1800" kern="0">
                          <a:effectLst/>
                          <a:latin typeface="Alexandria" pitchFamily="2" charset="-78"/>
                          <a:ea typeface="Times New Roman" panose="02020603050405020304" pitchFamily="18" charset="0"/>
                          <a:cs typeface="Alexandria" pitchFamily="2" charset="-78"/>
                        </a:rPr>
                        <a:t>يساعد في التمييز بين المعلومات الصحيحة والمضللة واتخاذ قرارات مبنية على حقائق</a:t>
                      </a:r>
                      <a:r>
                        <a:rPr lang="en-US" sz="1800" kern="0">
                          <a:effectLst/>
                          <a:latin typeface="Alexandria" pitchFamily="2" charset="-78"/>
                          <a:ea typeface="Times New Roman" panose="02020603050405020304" pitchFamily="18" charset="0"/>
                          <a:cs typeface="Alexandria" pitchFamily="2" charset="-78"/>
                        </a:rPr>
                        <a:t>.</a:t>
                      </a:r>
                      <a:endParaRPr lang="en-US" sz="1800" kern="10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77782385"/>
                  </a:ext>
                </a:extLst>
              </a:tr>
              <a:tr h="642694">
                <a:tc>
                  <a:txBody>
                    <a:bodyPr/>
                    <a:lstStyle/>
                    <a:p>
                      <a:pPr marL="0" marR="0" algn="r" rtl="0">
                        <a:lnSpc>
                          <a:spcPct val="107000"/>
                        </a:lnSpc>
                        <a:spcBef>
                          <a:spcPts val="0"/>
                        </a:spcBef>
                        <a:spcAft>
                          <a:spcPts val="0"/>
                        </a:spcAft>
                      </a:pPr>
                      <a:r>
                        <a:rPr lang="ar-SA" sz="1800" b="1" kern="0" dirty="0">
                          <a:effectLst/>
                          <a:latin typeface="Alexandria" pitchFamily="2" charset="-78"/>
                          <a:ea typeface="Times New Roman" panose="02020603050405020304" pitchFamily="18" charset="0"/>
                          <a:cs typeface="Alexandria" pitchFamily="2" charset="-78"/>
                        </a:rPr>
                        <a:t>إنتاج المعلومات</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القدرة على توليد معلومات جديدة من خلال التفكير النقدي والإبداعي</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r" rtl="0">
                        <a:lnSpc>
                          <a:spcPct val="107000"/>
                        </a:lnSpc>
                        <a:spcBef>
                          <a:spcPts val="0"/>
                        </a:spcBef>
                        <a:spcAft>
                          <a:spcPts val="0"/>
                        </a:spcAft>
                      </a:pPr>
                      <a:r>
                        <a:rPr lang="ar-SA" sz="1800" kern="0" dirty="0">
                          <a:effectLst/>
                          <a:latin typeface="Alexandria" pitchFamily="2" charset="-78"/>
                          <a:ea typeface="Times New Roman" panose="02020603050405020304" pitchFamily="18" charset="0"/>
                          <a:cs typeface="Alexandria" pitchFamily="2" charset="-78"/>
                        </a:rPr>
                        <a:t>يسهم في تطوير حلول مبتكرة للمشكلات وتقديم رؤى جديدة</a:t>
                      </a:r>
                      <a:r>
                        <a:rPr lang="en-US" sz="1800" kern="0" dirty="0">
                          <a:effectLst/>
                          <a:latin typeface="Alexandria" pitchFamily="2" charset="-78"/>
                          <a:ea typeface="Times New Roman" panose="02020603050405020304" pitchFamily="18"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a:txBody>
                  <a:tcPr marL="142649" marR="142649" marT="142649" marB="1426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7616333"/>
                  </a:ext>
                </a:extLst>
              </a:tr>
            </a:tbl>
          </a:graphicData>
        </a:graphic>
      </p:graphicFrame>
      <p:pic>
        <p:nvPicPr>
          <p:cNvPr id="10" name="Graphic 21">
            <a:extLst>
              <a:ext uri="{FF2B5EF4-FFF2-40B4-BE49-F238E27FC236}">
                <a16:creationId xmlns:a16="http://schemas.microsoft.com/office/drawing/2014/main" id="{7332A3E9-389D-E7F0-6875-A50FC33E433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36784812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856" y="960634"/>
            <a:ext cx="12043143" cy="5897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3901" y="210535"/>
            <a:ext cx="6020907" cy="430887"/>
          </a:xfrm>
          <a:prstGeom prst="rect">
            <a:avLst/>
          </a:prstGeom>
          <a:noFill/>
        </p:spPr>
        <p:txBody>
          <a:bodyPr wrap="square" rtlCol="0">
            <a:spAutoFit/>
          </a:bodyPr>
          <a:lstStyle/>
          <a:p>
            <a:pPr lvl="0" algn="ctr">
              <a:buClrTx/>
            </a:pPr>
            <a:r>
              <a:rPr lang="ar-JO" sz="2200" b="1" kern="1200" dirty="0">
                <a:latin typeface="Alexandria" pitchFamily="2" charset="-78"/>
                <a:ea typeface="+mn-ea"/>
                <a:cs typeface="Alexandria" pitchFamily="2" charset="-78"/>
              </a:rPr>
              <a:t>مثال على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F786D838-E619-785B-577F-277633048C3F}"/>
              </a:ext>
            </a:extLst>
          </p:cNvPr>
          <p:cNvSpPr txBox="1"/>
          <p:nvPr/>
        </p:nvSpPr>
        <p:spPr>
          <a:xfrm>
            <a:off x="286572" y="1136539"/>
            <a:ext cx="11756572" cy="5847755"/>
          </a:xfrm>
          <a:prstGeom prst="rect">
            <a:avLst/>
          </a:prstGeom>
          <a:noFill/>
        </p:spPr>
        <p:txBody>
          <a:bodyPr wrap="square">
            <a:spAutoFit/>
          </a:bodyPr>
          <a:lstStyle/>
          <a:p>
            <a:pPr algn="just" rtl="1"/>
            <a:r>
              <a:rPr lang="ar-JO" sz="1700">
                <a:cs typeface="Alexandria" pitchFamily="2" charset="-78"/>
              </a:rPr>
              <a:t>هذا </a:t>
            </a:r>
            <a:r>
              <a:rPr lang="ar-JO" sz="1700" dirty="0">
                <a:cs typeface="Alexandria" pitchFamily="2" charset="-78"/>
              </a:rPr>
              <a:t>المثال يوضح كيفية استخدام </a:t>
            </a:r>
            <a:r>
              <a:rPr lang="ar-JO" sz="1700">
                <a:cs typeface="Alexandria" pitchFamily="2" charset="-78"/>
              </a:rPr>
              <a:t>التفكير المنطقي</a:t>
            </a:r>
            <a:r>
              <a:rPr lang="ar-JO" sz="1700" dirty="0">
                <a:cs typeface="Alexandria" pitchFamily="2" charset="-78"/>
              </a:rPr>
              <a:t> </a:t>
            </a:r>
            <a:r>
              <a:rPr lang="ar-JO" sz="1700" b="1">
                <a:cs typeface="Alexandria" pitchFamily="2" charset="-78"/>
              </a:rPr>
              <a:t>لنفرض </a:t>
            </a:r>
            <a:r>
              <a:rPr lang="ar-JO" sz="1700" b="1" dirty="0">
                <a:cs typeface="Alexandria" pitchFamily="2" charset="-78"/>
              </a:rPr>
              <a:t>أنك أردت الإلتحاق بإحدى الدورات التدريبية، و قيل لك أنها ستعقد نهاية الشهر الحالي. ويسألك المشرف إن كان ذلك يناسبك. </a:t>
            </a:r>
            <a:r>
              <a:rPr lang="ar-JO" sz="1700" dirty="0">
                <a:cs typeface="Alexandria" pitchFamily="2" charset="-78"/>
              </a:rPr>
              <a:t>فإنه من المنطقي أن تسأل المشرف في أي يوم بالضبط سنبدأ، أو تبحث في مفكرتك إن كان لديك أية أعمال أخرى في نفس اليوم قد تتعارض مع مو عد الدورة أو لا، فإن كانت لا تتعارض مع جدولك فإنك ستعطي الإجابة بنعم. وستسير أمورك على ما يرام، أما لو وافقت فورا فإنك ستواجه صعوبة لتعارض موعد الدورة مع موعد آخر لديك ويكون بهذه الحالة تفكيرك متسرع وغير منطقي.</a:t>
            </a:r>
          </a:p>
          <a:p>
            <a:pPr algn="just" rtl="1"/>
            <a:endParaRPr lang="ar-JO" sz="1700" dirty="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endParaRPr lang="ar-JO" sz="1700">
              <a:cs typeface="Alexandria" pitchFamily="2" charset="-78"/>
            </a:endParaRPr>
          </a:p>
          <a:p>
            <a:pPr algn="just" rtl="1"/>
            <a:r>
              <a:rPr lang="ar-JO" sz="1700">
                <a:cs typeface="Alexandria" pitchFamily="2" charset="-78"/>
              </a:rPr>
              <a:t>إن  </a:t>
            </a:r>
            <a:r>
              <a:rPr lang="ar-JO" sz="1700" dirty="0">
                <a:cs typeface="Alexandria" pitchFamily="2" charset="-78"/>
              </a:rPr>
              <a:t>المتأمل في طبيعة هذا المثال  يجد أنه حدث تفكير بين الشخص وذاته، وعادة فإن أي إنسان يتعرض للشعور بالحيرة والتردد عند طرح سؤال مباشر له في موقف ما ، يعود الإنسان إلى ذاته و يحاول التفكير ومحاورة نفسه كما في المثال "عندما لم يعط الفرد إجابة مباشرة" فإن هذا يدل على أنه يقوم بعمليات ذهنية من تصور وتذكر وانتباه وإدراك واستحضار للمعلومات السابقة .</a:t>
            </a:r>
          </a:p>
          <a:p>
            <a:pPr algn="just" rtl="1"/>
            <a:endParaRPr lang="ar-JO" sz="1700" dirty="0">
              <a:cs typeface="Alexandria" pitchFamily="2" charset="-78"/>
            </a:endParaRPr>
          </a:p>
        </p:txBody>
      </p:sp>
      <p:pic>
        <p:nvPicPr>
          <p:cNvPr id="4" name="Graphic 21">
            <a:extLst>
              <a:ext uri="{FF2B5EF4-FFF2-40B4-BE49-F238E27FC236}">
                <a16:creationId xmlns:a16="http://schemas.microsoft.com/office/drawing/2014/main" id="{26FDC5CD-539D-F937-76A4-AEF2A71D8E3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graphicFrame>
        <p:nvGraphicFramePr>
          <p:cNvPr id="2" name="Table 1">
            <a:extLst>
              <a:ext uri="{FF2B5EF4-FFF2-40B4-BE49-F238E27FC236}">
                <a16:creationId xmlns:a16="http://schemas.microsoft.com/office/drawing/2014/main" id="{F03E5629-2A61-4AEC-8323-FEE46E2313DD}"/>
              </a:ext>
            </a:extLst>
          </p:cNvPr>
          <p:cNvGraphicFramePr>
            <a:graphicFrameLocks noGrp="1"/>
          </p:cNvGraphicFramePr>
          <p:nvPr>
            <p:extLst>
              <p:ext uri="{D42A27DB-BD31-4B8C-83A1-F6EECF244321}">
                <p14:modId xmlns:p14="http://schemas.microsoft.com/office/powerpoint/2010/main" val="3361136069"/>
              </p:ext>
            </p:extLst>
          </p:nvPr>
        </p:nvGraphicFramePr>
        <p:xfrm>
          <a:off x="230665" y="2533907"/>
          <a:ext cx="11673373" cy="2750820"/>
        </p:xfrm>
        <a:graphic>
          <a:graphicData uri="http://schemas.openxmlformats.org/drawingml/2006/table">
            <a:tbl>
              <a:tblPr rtl="1" firstRow="1" firstCol="1" bandRow="1">
                <a:effectLst>
                  <a:outerShdw blurRad="50800" dist="38100" algn="l" rotWithShape="0">
                    <a:prstClr val="black">
                      <a:alpha val="40000"/>
                    </a:prstClr>
                  </a:outerShdw>
                </a:effectLst>
              </a:tblPr>
              <a:tblGrid>
                <a:gridCol w="1955917">
                  <a:extLst>
                    <a:ext uri="{9D8B030D-6E8A-4147-A177-3AD203B41FA5}">
                      <a16:colId xmlns:a16="http://schemas.microsoft.com/office/drawing/2014/main" val="201775129"/>
                    </a:ext>
                  </a:extLst>
                </a:gridCol>
                <a:gridCol w="3114081">
                  <a:extLst>
                    <a:ext uri="{9D8B030D-6E8A-4147-A177-3AD203B41FA5}">
                      <a16:colId xmlns:a16="http://schemas.microsoft.com/office/drawing/2014/main" val="1323751013"/>
                    </a:ext>
                  </a:extLst>
                </a:gridCol>
                <a:gridCol w="6603375">
                  <a:extLst>
                    <a:ext uri="{9D8B030D-6E8A-4147-A177-3AD203B41FA5}">
                      <a16:colId xmlns:a16="http://schemas.microsoft.com/office/drawing/2014/main" val="3680927594"/>
                    </a:ext>
                  </a:extLst>
                </a:gridCol>
              </a:tblGrid>
              <a:tr h="544803">
                <a:tc>
                  <a:txBody>
                    <a:bodyPr/>
                    <a:lstStyle/>
                    <a:p>
                      <a:pPr algn="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الخطوة</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a:noFill/>
                    </a:lnL>
                    <a:lnR>
                      <a:noFill/>
                    </a:lnR>
                    <a:lnT>
                      <a:noFill/>
                    </a:lnT>
                    <a:lnB w="12700" cap="flat" cmpd="sng" algn="ctr">
                      <a:solidFill>
                        <a:srgbClr val="C4C7C5"/>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الوصف</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a:noFill/>
                    </a:lnL>
                    <a:lnR>
                      <a:noFill/>
                    </a:lnR>
                    <a:lnT>
                      <a:noFill/>
                    </a:lnT>
                    <a:lnB w="12700" cap="flat" cmpd="sng" algn="ctr">
                      <a:solidFill>
                        <a:srgbClr val="C4C7C5"/>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التطبيق العملي</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a:noFill/>
                    </a:lnL>
                    <a:lnR>
                      <a:noFill/>
                    </a:lnR>
                    <a:lnT>
                      <a:noFill/>
                    </a:lnT>
                    <a:lnB w="1270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1057802754"/>
                  </a:ext>
                </a:extLst>
              </a:tr>
              <a:tr h="724772">
                <a:tc>
                  <a:txBody>
                    <a:bodyPr/>
                    <a:lstStyle/>
                    <a:p>
                      <a:pPr algn="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جمع المعلومات</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معرفة موعد الدورة التدريبية بالتحديد</a:t>
                      </a:r>
                      <a:r>
                        <a:rPr lang="en-GB" sz="1400">
                          <a:effectLst/>
                          <a:latin typeface="Alexandria" pitchFamily="2" charset="-78"/>
                          <a:ea typeface="Times New Roman" panose="02020603050405020304" pitchFamily="18" charset="0"/>
                          <a:cs typeface="Arial" panose="020B0604020202020204" pitchFamily="34" charset="0"/>
                        </a:rPr>
                        <a:t>.</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تسأل المشرف عن اليوم المحدد لبداية الدورة التدريبية</a:t>
                      </a:r>
                      <a:r>
                        <a:rPr lang="en-GB" sz="1400">
                          <a:effectLst/>
                          <a:latin typeface="Alexandria" pitchFamily="2" charset="-78"/>
                          <a:ea typeface="Times New Roman" panose="02020603050405020304" pitchFamily="18" charset="0"/>
                          <a:cs typeface="Arial" panose="020B0604020202020204" pitchFamily="34" charset="0"/>
                        </a:rPr>
                        <a:t>.</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68365508"/>
                  </a:ext>
                </a:extLst>
              </a:tr>
              <a:tr h="724772">
                <a:tc>
                  <a:txBody>
                    <a:bodyPr/>
                    <a:lstStyle/>
                    <a:p>
                      <a:pPr algn="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تحليل المعلومات</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التحقق من جدولك الشخصي للتأكد من عدم وجود تعارضات</a:t>
                      </a:r>
                      <a:r>
                        <a:rPr lang="en-GB" sz="1400">
                          <a:effectLst/>
                          <a:latin typeface="Alexandria" pitchFamily="2" charset="-78"/>
                          <a:ea typeface="Times New Roman" panose="02020603050405020304" pitchFamily="18" charset="0"/>
                          <a:cs typeface="Arial" panose="020B0604020202020204" pitchFamily="34" charset="0"/>
                        </a:rPr>
                        <a:t>.</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تبحث في مفكرتك للتأكد من عدم وجود مواعيد أخرى في نفس اليوم</a:t>
                      </a:r>
                      <a:r>
                        <a:rPr lang="en-GB" sz="1400">
                          <a:effectLst/>
                          <a:latin typeface="Alexandria" pitchFamily="2" charset="-78"/>
                          <a:ea typeface="Times New Roman" panose="02020603050405020304" pitchFamily="18" charset="0"/>
                          <a:cs typeface="Arial" panose="020B0604020202020204" pitchFamily="34" charset="0"/>
                        </a:rPr>
                        <a:t>.</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982309857"/>
                  </a:ext>
                </a:extLst>
              </a:tr>
              <a:tr h="724772">
                <a:tc>
                  <a:txBody>
                    <a:bodyPr/>
                    <a:lstStyle/>
                    <a:p>
                      <a:pPr algn="r" rtl="1">
                        <a:lnSpc>
                          <a:spcPct val="100000"/>
                        </a:lnSpc>
                        <a:spcAft>
                          <a:spcPts val="800"/>
                        </a:spcAft>
                      </a:pPr>
                      <a:r>
                        <a:rPr lang="ar-SA" sz="1400" b="1">
                          <a:effectLst/>
                          <a:latin typeface="Calibri" panose="020F0502020204030204" pitchFamily="34" charset="0"/>
                          <a:ea typeface="Times New Roman" panose="02020603050405020304" pitchFamily="18" charset="0"/>
                          <a:cs typeface="Alexandria" pitchFamily="2" charset="-78"/>
                        </a:rPr>
                        <a:t>اتخاذ القرار</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a:noFill/>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بناءً على المعلومات المتاحة، تقرر ما إذا كنت ستشارك في الدورة أم لا</a:t>
                      </a:r>
                      <a:r>
                        <a:rPr lang="en-GB" sz="1400">
                          <a:effectLst/>
                          <a:latin typeface="Alexandria" pitchFamily="2" charset="-78"/>
                          <a:ea typeface="Times New Roman" panose="02020603050405020304" pitchFamily="18" charset="0"/>
                          <a:cs typeface="Arial" panose="020B0604020202020204" pitchFamily="34" charset="0"/>
                        </a:rPr>
                        <a:t>.</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a:noFill/>
                    </a:lnB>
                    <a:solidFill>
                      <a:srgbClr val="00B0F0"/>
                    </a:solidFill>
                  </a:tcPr>
                </a:tc>
                <a:tc>
                  <a:txBody>
                    <a:bodyPr/>
                    <a:lstStyle/>
                    <a:p>
                      <a:pPr algn="r" rtl="1">
                        <a:lnSpc>
                          <a:spcPct val="100000"/>
                        </a:lnSpc>
                        <a:spcAft>
                          <a:spcPts val="800"/>
                        </a:spcAft>
                      </a:pPr>
                      <a:r>
                        <a:rPr lang="ar-SA" sz="1400">
                          <a:effectLst/>
                          <a:latin typeface="Calibri" panose="020F0502020204030204" pitchFamily="34" charset="0"/>
                          <a:ea typeface="Times New Roman" panose="02020603050405020304" pitchFamily="18" charset="0"/>
                          <a:cs typeface="Alexandria" pitchFamily="2" charset="-78"/>
                        </a:rPr>
                        <a:t>إذا لم يكن هناك تعارض، توافق على المشاركة في الدورة. وإذا كان هناك تعارض، تبحث عن حلول بديلة</a:t>
                      </a:r>
                      <a:r>
                        <a:rPr lang="en-GB" sz="1400">
                          <a:effectLst/>
                          <a:latin typeface="Alexandria" pitchFamily="2" charset="-78"/>
                          <a:ea typeface="Times New Roman" panose="02020603050405020304" pitchFamily="18" charset="0"/>
                          <a:cs typeface="Arial" panose="020B0604020202020204" pitchFamily="34" charset="0"/>
                        </a:rPr>
                        <a:t>.</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a:noFill/>
                    </a:lnL>
                    <a:lnR>
                      <a:noFill/>
                    </a:lnR>
                    <a:lnT w="12700" cap="flat" cmpd="sng" algn="ctr">
                      <a:solidFill>
                        <a:srgbClr val="C4C7C5"/>
                      </a:solidFill>
                      <a:prstDash val="solid"/>
                      <a:round/>
                      <a:headEnd type="none" w="med" len="med"/>
                      <a:tailEnd type="none" w="med" len="med"/>
                    </a:lnT>
                    <a:lnB>
                      <a:noFill/>
                    </a:lnB>
                    <a:solidFill>
                      <a:srgbClr val="00B0F0"/>
                    </a:solidFill>
                  </a:tcPr>
                </a:tc>
                <a:extLst>
                  <a:ext uri="{0D108BD9-81ED-4DB2-BD59-A6C34878D82A}">
                    <a16:rowId xmlns:a16="http://schemas.microsoft.com/office/drawing/2014/main" val="2046002920"/>
                  </a:ext>
                </a:extLst>
              </a:tr>
            </a:tbl>
          </a:graphicData>
        </a:graphic>
      </p:graphicFrame>
    </p:spTree>
    <p:extLst>
      <p:ext uri="{BB962C8B-B14F-4D97-AF65-F5344CB8AC3E}">
        <p14:creationId xmlns:p14="http://schemas.microsoft.com/office/powerpoint/2010/main" val="26111402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pic>
        <p:nvPicPr>
          <p:cNvPr id="3" name="Picture 2">
            <a:extLst>
              <a:ext uri="{FF2B5EF4-FFF2-40B4-BE49-F238E27FC236}">
                <a16:creationId xmlns:a16="http://schemas.microsoft.com/office/drawing/2014/main" id="{A0AA1231-BA60-2DC8-2B9B-889F2602E7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 y="210536"/>
            <a:ext cx="8231594" cy="64369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Graphic 21">
            <a:extLst>
              <a:ext uri="{FF2B5EF4-FFF2-40B4-BE49-F238E27FC236}">
                <a16:creationId xmlns:a16="http://schemas.microsoft.com/office/drawing/2014/main" id="{9220CEB2-DA92-079E-1851-58C8983EF1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8"/>
            <a:ext cx="1993907" cy="1033661"/>
          </a:xfrm>
          <a:prstGeom prst="rect">
            <a:avLst/>
          </a:prstGeom>
        </p:spPr>
      </p:pic>
      <p:sp>
        <p:nvSpPr>
          <p:cNvPr id="11" name="TextBox 10">
            <a:extLst>
              <a:ext uri="{FF2B5EF4-FFF2-40B4-BE49-F238E27FC236}">
                <a16:creationId xmlns:a16="http://schemas.microsoft.com/office/drawing/2014/main" id="{DB6B1C3A-735D-C37D-18A3-B70A168FA379}"/>
              </a:ext>
            </a:extLst>
          </p:cNvPr>
          <p:cNvSpPr txBox="1"/>
          <p:nvPr/>
        </p:nvSpPr>
        <p:spPr>
          <a:xfrm>
            <a:off x="8559210" y="877971"/>
            <a:ext cx="3288118" cy="5450018"/>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lexandria" pitchFamily="2" charset="-78"/>
              </a:rPr>
              <a:t>هذا المثال يوضح كيفية استخدام التفكير المنطقي لتحليل مشكلة والوصول إلى استنتاجات وحلول مبنية على الأدلة والمعلومات المتاحة</a:t>
            </a:r>
            <a:r>
              <a:rPr kumimoji="0" lang="ar-JO"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lexandria" pitchFamily="2" charset="-78"/>
              </a:rPr>
              <a:t>. من خلال اتباع هذه الخطوات، يمكن لك تحديد السبب المحتمل للصداع واتخاذ الإجراءات المناسبة للتخفيف منه.</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SA" sz="18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pitchFamily="2" charset="-78"/>
              </a:rPr>
              <a:t>المشكلة: </a:t>
            </a:r>
            <a:r>
              <a:rPr kumimoji="0" lang="ar-SA" sz="1800" b="1" i="0" u="none" strike="noStrike" kern="1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Alexandria" pitchFamily="2" charset="-78"/>
              </a:rPr>
              <a:t>لنفترض أنك تعاني من صداع متكرر وتريد معرفة السبب</a:t>
            </a:r>
            <a:r>
              <a:rPr kumimoji="0" lang="en-US" sz="1800" b="1" i="0" u="none" strike="noStrike" kern="100" cap="none" spc="0" normalizeH="0" baseline="0" noProof="0" dirty="0">
                <a:ln>
                  <a:noFill/>
                </a:ln>
                <a:solidFill>
                  <a:srgbClr val="00B0F0"/>
                </a:solidFill>
                <a:effectLst/>
                <a:uLnTx/>
                <a:uFillTx/>
                <a:latin typeface="Alexandria" pitchFamily="2" charset="-78"/>
                <a:ea typeface="Calibri" panose="020F0502020204030204" pitchFamily="34" charset="0"/>
                <a:cs typeface="Arial" panose="020B0604020202020204" pitchFamily="34" charset="0"/>
              </a:rPr>
              <a:t>.</a:t>
            </a:r>
            <a:endParaRPr kumimoji="0" lang="en-US" sz="1800" b="0" i="0" u="none" strike="noStrike" kern="1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8628504A-1867-421E-BBA1-EB3A9A0F5983}"/>
              </a:ext>
            </a:extLst>
          </p:cNvPr>
          <p:cNvSpPr txBox="1"/>
          <p:nvPr/>
        </p:nvSpPr>
        <p:spPr>
          <a:xfrm>
            <a:off x="1190625" y="693305"/>
            <a:ext cx="6096000" cy="369332"/>
          </a:xfrm>
          <a:prstGeom prst="rect">
            <a:avLst/>
          </a:prstGeom>
          <a:noFill/>
        </p:spPr>
        <p:txBody>
          <a:bodyPr wrap="square">
            <a:spAutoFit/>
          </a:bodyPr>
          <a:lstStyle/>
          <a:p>
            <a:pPr lvl="0" algn="ctr">
              <a:buClrTx/>
            </a:pPr>
            <a:r>
              <a:rPr lang="ar-JO" sz="1800" b="1" kern="1200">
                <a:solidFill>
                  <a:schemeClr val="tx1">
                    <a:lumMod val="50000"/>
                    <a:lumOff val="50000"/>
                  </a:schemeClr>
                </a:solidFill>
                <a:latin typeface="Alexandria" pitchFamily="2" charset="-78"/>
                <a:ea typeface="+mn-ea"/>
                <a:cs typeface="Alexandria" pitchFamily="2" charset="-78"/>
              </a:rPr>
              <a:t>مثال على التفكير المنطقي</a:t>
            </a:r>
            <a:endParaRPr lang="ar-JO" sz="1800" b="1" kern="1200" dirty="0">
              <a:solidFill>
                <a:schemeClr val="tx1">
                  <a:lumMod val="50000"/>
                  <a:lumOff val="50000"/>
                </a:schemeClr>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35365002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461665"/>
          </a:xfrm>
          <a:prstGeom prst="rect">
            <a:avLst/>
          </a:prstGeom>
          <a:noFill/>
        </p:spPr>
        <p:txBody>
          <a:bodyPr wrap="square" rtlCol="0">
            <a:spAutoFit/>
          </a:bodyPr>
          <a:lstStyle/>
          <a:p>
            <a:pPr lvl="0" algn="ctr">
              <a:buClrTx/>
            </a:pPr>
            <a:r>
              <a:rPr lang="ar-JO" sz="2400" b="1" kern="1200" dirty="0">
                <a:latin typeface="Alexandria" pitchFamily="2" charset="-78"/>
                <a:ea typeface="+mn-ea"/>
                <a:cs typeface="Alexandria" pitchFamily="2" charset="-78"/>
              </a:rPr>
              <a:t>المفكر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AutoShape 2" descr="من هو المفكر المنطقي">
            <a:hlinkClick r:id="rId2"/>
            <a:extLst>
              <a:ext uri="{FF2B5EF4-FFF2-40B4-BE49-F238E27FC236}">
                <a16:creationId xmlns:a16="http://schemas.microsoft.com/office/drawing/2014/main" id="{65573831-A235-6C33-AA46-18790F62AB41}"/>
              </a:ext>
            </a:extLst>
          </p:cNvPr>
          <p:cNvSpPr>
            <a:spLocks noChangeAspect="1" noChangeArrowheads="1"/>
          </p:cNvSpPr>
          <p:nvPr/>
        </p:nvSpPr>
        <p:spPr bwMode="auto">
          <a:xfrm>
            <a:off x="2590019" y="1726781"/>
            <a:ext cx="3048000" cy="750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JO" dirty="0">
              <a:cs typeface="Alexandria" pitchFamily="2" charset="-78"/>
            </a:endParaRPr>
          </a:p>
        </p:txBody>
      </p:sp>
      <p:sp>
        <p:nvSpPr>
          <p:cNvPr id="11" name="TextBox 10">
            <a:extLst>
              <a:ext uri="{FF2B5EF4-FFF2-40B4-BE49-F238E27FC236}">
                <a16:creationId xmlns:a16="http://schemas.microsoft.com/office/drawing/2014/main" id="{B0737EA5-C6EA-0222-1A5C-F90E30DCD11B}"/>
              </a:ext>
            </a:extLst>
          </p:cNvPr>
          <p:cNvSpPr txBox="1"/>
          <p:nvPr/>
        </p:nvSpPr>
        <p:spPr>
          <a:xfrm>
            <a:off x="356947" y="1442621"/>
            <a:ext cx="11478105" cy="4801314"/>
          </a:xfrm>
          <a:prstGeom prst="rect">
            <a:avLst/>
          </a:prstGeom>
          <a:noFill/>
        </p:spPr>
        <p:txBody>
          <a:bodyPr wrap="square">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ar-JO" sz="1700" b="1" i="0" u="none" strike="noStrike" cap="none" normalizeH="0" baseline="0" dirty="0">
                <a:ln>
                  <a:noFill/>
                </a:ln>
                <a:solidFill>
                  <a:srgbClr val="00B0F0"/>
                </a:solidFill>
                <a:effectLst/>
                <a:latin typeface="Arimo"/>
                <a:cs typeface="Alexandria" pitchFamily="2" charset="-78"/>
              </a:rPr>
              <a:t>من هو المفكر المنطقي؟</a:t>
            </a:r>
            <a:endParaRPr kumimoji="0" lang="ar-AE" altLang="ar-JO" sz="1700" b="1" i="0" u="none" strike="noStrike" cap="none" normalizeH="0" baseline="0" dirty="0">
              <a:ln>
                <a:noFill/>
              </a:ln>
              <a:solidFill>
                <a:srgbClr val="00B0F0"/>
              </a:solidFill>
              <a:effectLst/>
              <a:latin typeface="Arimo"/>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ar-JO" altLang="ar-JO" sz="1700" b="1" i="0" u="none" strike="noStrike" cap="none" normalizeH="0" baseline="0" dirty="0">
              <a:ln>
                <a:noFill/>
              </a:ln>
              <a:solidFill>
                <a:srgbClr val="00B0F0"/>
              </a:solidFill>
              <a:effectLst/>
              <a:latin typeface="Arimo"/>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ar-JO" sz="1700" b="1" i="0" u="none" strike="noStrike" cap="none" normalizeH="0" baseline="0" dirty="0">
                <a:ln>
                  <a:noFill/>
                </a:ln>
                <a:solidFill>
                  <a:srgbClr val="000000"/>
                </a:solidFill>
                <a:effectLst/>
                <a:cs typeface="Alexandria" pitchFamily="2" charset="-78"/>
              </a:rPr>
              <a:t>المفكر المنطقي</a:t>
            </a:r>
            <a:r>
              <a:rPr kumimoji="0" lang="ar-JO" altLang="ar-JO" sz="1700" b="1" i="0" u="none" strike="noStrike" cap="none" normalizeH="0" baseline="0" dirty="0">
                <a:ln>
                  <a:noFill/>
                </a:ln>
                <a:solidFill>
                  <a:srgbClr val="000000"/>
                </a:solidFill>
                <a:effectLst/>
                <a:cs typeface="Alexandria" pitchFamily="2" charset="-78"/>
              </a:rPr>
              <a:t>: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 </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هو الشخص الذي لديه القدرة على تحليل ومراقبة المواقف أو ردود ال</a:t>
            </a:r>
            <a:r>
              <a:rPr lang="ar-JO" altLang="ar-JO" sz="1700" dirty="0">
                <a:solidFill>
                  <a:srgbClr val="000000"/>
                </a:solidFill>
                <a:latin typeface="Alexandria" pitchFamily="2" charset="-78"/>
                <a:cs typeface="Alexandria" pitchFamily="2" charset="-78"/>
              </a:rPr>
              <a:t>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فع</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ل أو المهام </a:t>
            </a:r>
            <a:r>
              <a:rPr lang="ar-JO" altLang="ar-JO" sz="1700" dirty="0">
                <a:solidFill>
                  <a:srgbClr val="000000"/>
                </a:solidFill>
                <a:latin typeface="Alexandria" pitchFamily="2" charset="-78"/>
                <a:cs typeface="Alexandria" pitchFamily="2" charset="-78"/>
              </a:rPr>
              <a:t>ل</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لتوصل إلى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ال</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استنتاجات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ال</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منطقية. </a:t>
            </a:r>
            <a:r>
              <a:rPr kumimoji="0" lang="ar-SA" altLang="ar-JO" sz="1700" b="0" i="0" u="none" strike="noStrike" cap="none" normalizeH="0" baseline="0" dirty="0">
                <a:ln>
                  <a:noFill/>
                </a:ln>
                <a:effectLst/>
                <a:latin typeface="Alexandria" pitchFamily="2" charset="-78"/>
                <a:cs typeface="Alexandria" pitchFamily="2" charset="-78"/>
              </a:rPr>
              <a:t>يتضمن</a:t>
            </a:r>
            <a:r>
              <a:rPr kumimoji="0" lang="ar-JO" altLang="ar-JO" sz="1700" b="0" i="0" u="none" strike="noStrike" cap="none" normalizeH="0" baseline="0" dirty="0">
                <a:ln>
                  <a:noFill/>
                </a:ln>
                <a:effectLst/>
                <a:latin typeface="Alexandria" pitchFamily="2" charset="-78"/>
                <a:cs typeface="Alexandria" pitchFamily="2" charset="-78"/>
              </a:rPr>
              <a:t> </a:t>
            </a:r>
            <a:r>
              <a:rPr kumimoji="0" lang="ar-SA" altLang="ar-JO" sz="1700" b="0" i="0" u="none" strike="noStrike" cap="none" normalizeH="0" baseline="0" dirty="0">
                <a:ln>
                  <a:noFill/>
                </a:ln>
                <a:effectLst/>
                <a:latin typeface="Alexandria" pitchFamily="2" charset="-78"/>
                <a:cs typeface="Alexandria" pitchFamily="2" charset="-78"/>
              </a:rPr>
              <a:t>التفكير المنطقي</a:t>
            </a:r>
            <a:r>
              <a:rPr kumimoji="0" lang="ar-JO" altLang="ar-JO" sz="1700" b="0" i="0" u="none" strike="noStrike" cap="none" normalizeH="0" baseline="0" dirty="0">
                <a:ln>
                  <a:noFill/>
                </a:ln>
                <a:effectLst/>
                <a:latin typeface="Alexandria" pitchFamily="2" charset="-78"/>
                <a:cs typeface="Alexandria" pitchFamily="2" charset="-78"/>
              </a:rPr>
              <a:t> </a:t>
            </a:r>
            <a:r>
              <a:rPr kumimoji="0" lang="ar-SA" altLang="ar-JO" sz="1700" b="0" i="0" u="none" strike="noStrike" cap="none" normalizeH="0" baseline="0" dirty="0">
                <a:ln>
                  <a:noFill/>
                </a:ln>
                <a:effectLst/>
                <a:latin typeface="Alexandria" pitchFamily="2" charset="-78"/>
                <a:cs typeface="Alexandria" pitchFamily="2" charset="-78"/>
              </a:rPr>
              <a:t>دراسة الموقف بموضوعية واستخدام التفكير لتطوير حل قابل للتطبيق أو توليد الأفكار</a:t>
            </a:r>
            <a:r>
              <a:rPr kumimoji="0" lang="ar-JO" altLang="ar-JO" sz="1700" b="0" i="0" u="none" strike="noStrike" cap="none" normalizeH="0" baseline="0" dirty="0">
                <a:ln>
                  <a:noFill/>
                </a:ln>
                <a:effectLst/>
                <a:latin typeface="Alexandria" pitchFamily="2" charset="-78"/>
                <a:cs typeface="Alexandria" pitchFamily="2" charset="-78"/>
              </a:rPr>
              <a:t>.</a:t>
            </a:r>
            <a:r>
              <a:rPr lang="en-GB" altLang="ar-JO" sz="1700" dirty="0">
                <a:solidFill>
                  <a:srgbClr val="000000"/>
                </a:solidFill>
                <a:latin typeface="Alexandria" pitchFamily="2" charset="-78"/>
                <a:cs typeface="Alexandria" pitchFamily="2" charset="-78"/>
              </a:rPr>
              <a:t> </a:t>
            </a: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ar-JO" sz="1700" b="1" i="0" u="none" strike="noStrike" cap="none" normalizeH="0" baseline="0" dirty="0">
                <a:ln>
                  <a:noFill/>
                </a:ln>
                <a:solidFill>
                  <a:srgbClr val="000000"/>
                </a:solidFill>
                <a:effectLst/>
                <a:latin typeface="Alexandria" pitchFamily="2" charset="-78"/>
                <a:cs typeface="Alexandria" pitchFamily="2" charset="-78"/>
              </a:rPr>
              <a:t>إذا كنت تريد أن تفكر بشكل منطقي، فتعلم السلوكيات التي تُميز المفكر المنطقي عن غيره، وهي كما يلي</a:t>
            </a:r>
            <a:r>
              <a:rPr kumimoji="0" lang="ar-JO" altLang="ar-JO" sz="1700" b="1"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الشخص الذي يفكر بشكل منطقي يكون منتبهًا في جميع المواقف</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 مما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 يساعده هذا الانتباه على رؤية الأشياء التي لن يراها الآخر</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ي</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ن، مما يتيح </a:t>
            </a:r>
            <a:r>
              <a:rPr lang="ar-JO" altLang="ar-JO" sz="1700" dirty="0">
                <a:solidFill>
                  <a:srgbClr val="000000"/>
                </a:solidFill>
                <a:latin typeface="Alexandria" pitchFamily="2" charset="-78"/>
                <a:cs typeface="Alexandria" pitchFamily="2" charset="-78"/>
              </a:rPr>
              <a:t>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تخاذ القرارات بناءً على تلك التفاصيل الصغيرة التي لاحظها</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لديه القدرة على إيصال أفكاره</a:t>
            </a:r>
            <a:r>
              <a:rPr kumimoji="0" lang="ar-SA" altLang="ar-JO" sz="1700" b="0" i="0" u="none" strike="noStrike" cap="none" normalizeH="0" baseline="0">
                <a:ln>
                  <a:noFill/>
                </a:ln>
                <a:solidFill>
                  <a:srgbClr val="000000"/>
                </a:solidFill>
                <a:effectLst/>
                <a:latin typeface="Alexandria" pitchFamily="2" charset="-78"/>
                <a:cs typeface="Alexandria" pitchFamily="2" charset="-78"/>
              </a:rPr>
              <a:t>، </a:t>
            </a:r>
            <a:r>
              <a:rPr kumimoji="0" lang="ar-JO" altLang="ar-JO" sz="1700" b="0" i="0" u="none" strike="noStrike" cap="none" normalizeH="0" baseline="0">
                <a:ln>
                  <a:noFill/>
                </a:ln>
                <a:solidFill>
                  <a:srgbClr val="000000"/>
                </a:solidFill>
                <a:effectLst/>
                <a:latin typeface="Alexandria" pitchFamily="2" charset="-78"/>
                <a:cs typeface="Alexandria" pitchFamily="2" charset="-78"/>
              </a:rPr>
              <a:t>والتعبير ب</a:t>
            </a:r>
            <a:r>
              <a:rPr kumimoji="0" lang="ar-SA" altLang="ar-JO" sz="1700" b="0" i="0" u="none" strike="noStrike" cap="none" normalizeH="0" baseline="0">
                <a:ln>
                  <a:noFill/>
                </a:ln>
                <a:solidFill>
                  <a:srgbClr val="000000"/>
                </a:solidFill>
                <a:effectLst/>
                <a:latin typeface="Alexandria" pitchFamily="2" charset="-78"/>
                <a:cs typeface="Alexandria" pitchFamily="2" charset="-78"/>
              </a:rPr>
              <a:t>الكلمات </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المناسبة</a:t>
            </a:r>
            <a:r>
              <a:rPr kumimoji="0" lang="ar-SA" altLang="ar-JO" sz="1700" b="0" i="0" u="none" strike="noStrike" cap="none" normalizeH="0" baseline="0">
                <a:ln>
                  <a:noFill/>
                </a:ln>
                <a:solidFill>
                  <a:srgbClr val="000000"/>
                </a:solidFill>
                <a:effectLst/>
                <a:latin typeface="Alexandria" pitchFamily="2" charset="-78"/>
                <a:cs typeface="Alexandria" pitchFamily="2" charset="-78"/>
              </a:rPr>
              <a:t>، </a:t>
            </a:r>
            <a:r>
              <a:rPr kumimoji="0" lang="ar-JO" altLang="ar-JO" sz="1700" b="0" i="0" u="none" strike="noStrike" cap="none" normalizeH="0" baseline="0">
                <a:ln>
                  <a:noFill/>
                </a:ln>
                <a:solidFill>
                  <a:srgbClr val="000000"/>
                </a:solidFill>
                <a:effectLst/>
                <a:latin typeface="Alexandria" pitchFamily="2" charset="-78"/>
                <a:cs typeface="Alexandria" pitchFamily="2" charset="-78"/>
              </a:rPr>
              <a:t>المتطابقة </a:t>
            </a:r>
            <a:r>
              <a:rPr kumimoji="0" lang="ar-SA" altLang="ar-JO" sz="1700" b="0" i="0" u="none" strike="noStrike" cap="none" normalizeH="0" baseline="0">
                <a:ln>
                  <a:noFill/>
                </a:ln>
                <a:solidFill>
                  <a:srgbClr val="000000"/>
                </a:solidFill>
                <a:effectLst/>
                <a:latin typeface="Alexandria" pitchFamily="2" charset="-78"/>
                <a:cs typeface="Alexandria" pitchFamily="2" charset="-78"/>
              </a:rPr>
              <a:t>مع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أفكاره.</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منفتح على الأفكار الجديدة والآراء المختلفة</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 و</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يتأكد من الحصول على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جميع</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 الحقائق</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يأخذ الوقت الكافي لجمع المعلومات</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 مما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 يساعده على تجنب القفز إلى الاستنتاجات</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لا يستخدم لغة مر</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وغة</a:t>
            </a:r>
            <a:r>
              <a:rPr lang="ar-JO" altLang="ar-JO" sz="1700" dirty="0">
                <a:solidFill>
                  <a:srgbClr val="000000"/>
                </a:solidFill>
                <a:latin typeface="Alexandria" pitchFamily="2" charset="-78"/>
                <a:cs typeface="Alexandria" pitchFamily="2" charset="-78"/>
              </a:rPr>
              <a:t> أو غير واضحة، بل </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يقدم دائما المعلومات بوضوح</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يتجنب قبول المعلومات في ظاهرها</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 فهو </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يريد معرفة البيانات أو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الأدلة</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 على أي شيء يتعامل معه</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يتجنب المفكر المنطقي الإفراط في تحليل الأشياء</a:t>
            </a:r>
            <a:r>
              <a:rPr lang="ar-JO" altLang="ar-JO" sz="1700" dirty="0">
                <a:solidFill>
                  <a:srgbClr val="000000"/>
                </a:solidFill>
                <a:latin typeface="Alexandria" pitchFamily="2" charset="-78"/>
                <a:cs typeface="Alexandria" pitchFamily="2" charset="-78"/>
              </a:rPr>
              <a:t> لأنه </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يعرف متى يكون لديه معلومات كافية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ومتى </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يتوقف عن البحث عن المعلومات لتجنب الإفراط في التفكير فيها</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يسعى دائمًا لمعرفة الحقيقة</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 ولا</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 يتوقف عن البحث عن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ال</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إجابات حتى يصبح كل شيء منطقيًا </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لديه وحتى ي</a:t>
            </a: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ضع التفاصيل في مكانها الصحيح</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1700" b="0" i="0" u="none" strike="noStrike" cap="none" normalizeH="0" baseline="0" dirty="0">
                <a:ln>
                  <a:noFill/>
                </a:ln>
                <a:solidFill>
                  <a:srgbClr val="000000"/>
                </a:solidFill>
                <a:effectLst/>
                <a:latin typeface="Alexandria" pitchFamily="2" charset="-78"/>
                <a:cs typeface="Alexandria" pitchFamily="2" charset="-78"/>
              </a:rPr>
              <a:t>المفكر المنطقي يناقش الأفكار ولا يتوقف عن التعلم أبدًا</a:t>
            </a:r>
            <a:r>
              <a:rPr kumimoji="0" lang="ar-JO" altLang="ar-JO" sz="1700" b="0" i="0" u="none" strike="noStrike" cap="none" normalizeH="0" baseline="0" dirty="0">
                <a:ln>
                  <a:noFill/>
                </a:ln>
                <a:solidFill>
                  <a:srgbClr val="000000"/>
                </a:solidFill>
                <a:effectLst/>
                <a:latin typeface="Alexandria" pitchFamily="2" charset="-78"/>
                <a:cs typeface="Alexandria" pitchFamily="2" charset="-78"/>
              </a:rPr>
              <a:t>.</a:t>
            </a:r>
          </a:p>
        </p:txBody>
      </p:sp>
      <p:sp>
        <p:nvSpPr>
          <p:cNvPr id="7" name="TextBox 6">
            <a:extLst>
              <a:ext uri="{FF2B5EF4-FFF2-40B4-BE49-F238E27FC236}">
                <a16:creationId xmlns:a16="http://schemas.microsoft.com/office/drawing/2014/main" id="{DC6AE495-E261-23E7-1D76-70B1C3AD4E7E}"/>
              </a:ext>
            </a:extLst>
          </p:cNvPr>
          <p:cNvSpPr txBox="1"/>
          <p:nvPr/>
        </p:nvSpPr>
        <p:spPr>
          <a:xfrm>
            <a:off x="470472" y="6486071"/>
            <a:ext cx="6187736" cy="253916"/>
          </a:xfrm>
          <a:prstGeom prst="rect">
            <a:avLst/>
          </a:prstGeom>
          <a:noFill/>
        </p:spPr>
        <p:txBody>
          <a:bodyPr wrap="square">
            <a:spAutoFit/>
          </a:bodyPr>
          <a:lstStyle/>
          <a:p>
            <a:r>
              <a:rPr lang="en-GB" sz="1050" dirty="0"/>
              <a:t>https://www.filsof.com/2022/10/logical-thinker.html</a:t>
            </a:r>
            <a:endParaRPr lang="ar-JO" sz="1050" dirty="0">
              <a:cs typeface="Alexandria" pitchFamily="2" charset="-78"/>
            </a:endParaRPr>
          </a:p>
        </p:txBody>
      </p:sp>
      <p:pic>
        <p:nvPicPr>
          <p:cNvPr id="4" name="Graphic 21">
            <a:extLst>
              <a:ext uri="{FF2B5EF4-FFF2-40B4-BE49-F238E27FC236}">
                <a16:creationId xmlns:a16="http://schemas.microsoft.com/office/drawing/2014/main" id="{8DD57453-535C-4AEB-9454-ED8A5C6C455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16097100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60634"/>
            <a:ext cx="12105414" cy="5853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23145" y="287626"/>
            <a:ext cx="5538634"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 أهمية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76824" y="960634"/>
            <a:ext cx="6942993" cy="5855449"/>
          </a:xfrm>
          <a:prstGeom prst="rect">
            <a:avLst/>
          </a:prstGeom>
          <a:noFill/>
        </p:spPr>
        <p:txBody>
          <a:bodyPr wrap="square" rtlCol="0">
            <a:spAutoFit/>
          </a:bodyPr>
          <a:lstStyle/>
          <a:p>
            <a:pPr algn="just" rtl="1"/>
            <a:r>
              <a:rPr lang="ar-JO" sz="2000" b="1" i="0" dirty="0">
                <a:solidFill>
                  <a:srgbClr val="00B0F0"/>
                </a:solidFill>
                <a:effectLst/>
                <a:latin typeface="Alexandria" pitchFamily="2" charset="-78"/>
                <a:ea typeface="Times New Roman" panose="02020603050405020304" pitchFamily="18" charset="0"/>
                <a:cs typeface="Alexandria" pitchFamily="2" charset="-78"/>
              </a:rPr>
              <a:t>أ</a:t>
            </a:r>
            <a:r>
              <a:rPr lang="ar-SA" sz="1600" b="1" i="0" dirty="0">
                <a:solidFill>
                  <a:srgbClr val="00B0F0"/>
                </a:solidFill>
                <a:effectLst/>
                <a:latin typeface="Alexandria" pitchFamily="2" charset="-78"/>
                <a:ea typeface="Times New Roman" panose="02020603050405020304" pitchFamily="18" charset="0"/>
                <a:cs typeface="Alexandria" pitchFamily="2" charset="-78"/>
              </a:rPr>
              <a:t>همية التفكير المنطقي في حياة الفرد</a:t>
            </a:r>
            <a:endParaRPr lang="ar-AE" sz="1600" b="1" i="0" dirty="0">
              <a:solidFill>
                <a:srgbClr val="00B0F0"/>
              </a:solidFill>
              <a:effectLst/>
              <a:latin typeface="Alexandria" pitchFamily="2" charset="-78"/>
              <a:ea typeface="Times New Roman" panose="02020603050405020304" pitchFamily="18" charset="0"/>
              <a:cs typeface="Alexandria" pitchFamily="2" charset="-78"/>
            </a:endParaRPr>
          </a:p>
          <a:p>
            <a:pPr algn="just" rtl="1"/>
            <a:endParaRPr lang="ar-SA" sz="1600" b="1" i="0" dirty="0">
              <a:solidFill>
                <a:srgbClr val="00B0F0"/>
              </a:solidFill>
              <a:effectLst/>
              <a:latin typeface="Alexandria" pitchFamily="2" charset="-78"/>
              <a:ea typeface="Times New Roman" panose="02020603050405020304" pitchFamily="18" charset="0"/>
              <a:cs typeface="Alexandria" pitchFamily="2" charset="-78"/>
            </a:endParaRPr>
          </a:p>
          <a:p>
            <a:pPr marL="285750" indent="-285750" algn="just" rtl="1">
              <a:buFont typeface="Arial" panose="020B0604020202020204" pitchFamily="34" charset="0"/>
              <a:buChar char="•"/>
            </a:pPr>
            <a:r>
              <a:rPr lang="ar-SA" sz="1600" i="0" dirty="0">
                <a:effectLst/>
                <a:latin typeface="Alexandria" pitchFamily="2" charset="-78"/>
                <a:ea typeface="Times New Roman" panose="02020603050405020304" pitchFamily="18" charset="0"/>
                <a:cs typeface="Alexandria" pitchFamily="2" charset="-78"/>
              </a:rPr>
              <a:t>تشجيع التفكير المستقل</a:t>
            </a:r>
            <a:r>
              <a:rPr lang="ar-JO" sz="1600" i="0" dirty="0">
                <a:effectLst/>
                <a:latin typeface="Alexandria" pitchFamily="2" charset="-78"/>
                <a:ea typeface="Times New Roman" panose="02020603050405020304" pitchFamily="18" charset="0"/>
                <a:cs typeface="Alexandria" pitchFamily="2" charset="-78"/>
              </a:rPr>
              <a:t>: </a:t>
            </a:r>
            <a:r>
              <a:rPr lang="ar-SA" sz="1600" i="0" dirty="0">
                <a:effectLst/>
                <a:latin typeface="Alexandria" pitchFamily="2" charset="-78"/>
                <a:ea typeface="Times New Roman" panose="02020603050405020304" pitchFamily="18" charset="0"/>
                <a:cs typeface="Alexandria" pitchFamily="2" charset="-78"/>
              </a:rPr>
              <a:t>من خلال تشجيع التفكير والتحليل في سياق حل المشكلات</a:t>
            </a:r>
            <a:r>
              <a:rPr lang="ar-SA" sz="1600" i="0">
                <a:effectLst/>
                <a:latin typeface="Alexandria" pitchFamily="2" charset="-78"/>
                <a:ea typeface="Times New Roman" panose="02020603050405020304" pitchFamily="18" charset="0"/>
                <a:cs typeface="Alexandria" pitchFamily="2" charset="-78"/>
              </a:rPr>
              <a:t>. </a:t>
            </a:r>
            <a:endParaRPr lang="ar-SA" sz="1600" i="0" dirty="0">
              <a:effectLst/>
              <a:latin typeface="Alexandria" pitchFamily="2" charset="-78"/>
              <a:ea typeface="Times New Roman" panose="02020603050405020304" pitchFamily="18" charset="0"/>
              <a:cs typeface="Alexandria" pitchFamily="2" charset="-78"/>
            </a:endParaRPr>
          </a:p>
          <a:p>
            <a:pPr marL="285750" indent="-285750" algn="just" rtl="1">
              <a:buFont typeface="Arial" panose="020B0604020202020204" pitchFamily="34" charset="0"/>
              <a:buChar char="•"/>
            </a:pPr>
            <a:r>
              <a:rPr lang="ar-SA" sz="1600" i="0" dirty="0">
                <a:effectLst/>
                <a:latin typeface="Alexandria" pitchFamily="2" charset="-78"/>
                <a:ea typeface="Times New Roman" panose="02020603050405020304" pitchFamily="18" charset="0"/>
                <a:cs typeface="Alexandria" pitchFamily="2" charset="-78"/>
              </a:rPr>
              <a:t>تعزيز التفكير التحليلي</a:t>
            </a:r>
            <a:r>
              <a:rPr lang="ar-JO" sz="1600" i="0" dirty="0">
                <a:effectLst/>
                <a:latin typeface="Alexandria" pitchFamily="2" charset="-78"/>
                <a:ea typeface="Times New Roman" panose="02020603050405020304" pitchFamily="18" charset="0"/>
                <a:cs typeface="Alexandria" pitchFamily="2" charset="-78"/>
              </a:rPr>
              <a:t>: و</a:t>
            </a:r>
            <a:r>
              <a:rPr lang="ar-SA" sz="1600" i="0" dirty="0">
                <a:effectLst/>
                <a:latin typeface="Alexandria" pitchFamily="2" charset="-78"/>
                <a:ea typeface="Times New Roman" panose="02020603050405020304" pitchFamily="18" charset="0"/>
                <a:cs typeface="Alexandria" pitchFamily="2" charset="-78"/>
              </a:rPr>
              <a:t>هو جزء من التفكير المنطقي</a:t>
            </a:r>
            <a:r>
              <a:rPr lang="ar-JO" sz="1600" i="0" dirty="0">
                <a:effectLst/>
                <a:latin typeface="Alexandria" pitchFamily="2" charset="-78"/>
                <a:ea typeface="Times New Roman" panose="02020603050405020304" pitchFamily="18" charset="0"/>
                <a:cs typeface="Alexandria" pitchFamily="2" charset="-78"/>
              </a:rPr>
              <a:t>،</a:t>
            </a:r>
            <a:r>
              <a:rPr lang="ar-SA" sz="1600" i="0" dirty="0">
                <a:effectLst/>
                <a:latin typeface="Alexandria" pitchFamily="2" charset="-78"/>
                <a:ea typeface="Times New Roman" panose="02020603050405020304" pitchFamily="18" charset="0"/>
                <a:cs typeface="Alexandria" pitchFamily="2" charset="-78"/>
              </a:rPr>
              <a:t> </a:t>
            </a:r>
            <a:r>
              <a:rPr lang="ar-JO" sz="1600" i="0" dirty="0">
                <a:effectLst/>
                <a:latin typeface="Alexandria" pitchFamily="2" charset="-78"/>
                <a:ea typeface="Times New Roman" panose="02020603050405020304" pitchFamily="18" charset="0"/>
                <a:cs typeface="Alexandria" pitchFamily="2" charset="-78"/>
              </a:rPr>
              <a:t>ف</a:t>
            </a:r>
            <a:r>
              <a:rPr lang="ar-SA" sz="1600" i="0" dirty="0">
                <a:effectLst/>
                <a:latin typeface="Alexandria" pitchFamily="2" charset="-78"/>
                <a:ea typeface="Times New Roman" panose="02020603050405020304" pitchFamily="18" charset="0"/>
                <a:cs typeface="Alexandria" pitchFamily="2" charset="-78"/>
              </a:rPr>
              <a:t>على الفرد أن يحلل كل النتائج المحتملة ويقيم الخيارات المختلفة عند التفكير في موضوع معين من أجل الوصول إلى نتيجة إيجابية</a:t>
            </a:r>
          </a:p>
          <a:p>
            <a:pPr marL="285750" indent="-285750" algn="just" rtl="1">
              <a:buFont typeface="Arial" panose="020B0604020202020204" pitchFamily="34" charset="0"/>
              <a:buChar char="•"/>
            </a:pPr>
            <a:r>
              <a:rPr lang="ar-SA" sz="1600" i="0" dirty="0">
                <a:effectLst/>
                <a:latin typeface="Alexandria" pitchFamily="2" charset="-78"/>
                <a:ea typeface="Times New Roman" panose="02020603050405020304" pitchFamily="18" charset="0"/>
                <a:cs typeface="Alexandria" pitchFamily="2" charset="-78"/>
              </a:rPr>
              <a:t>تنشيط الدماغ</a:t>
            </a:r>
            <a:r>
              <a:rPr lang="ar-JO" sz="1600" i="0" dirty="0">
                <a:effectLst/>
                <a:latin typeface="Alexandria" pitchFamily="2" charset="-78"/>
                <a:ea typeface="Times New Roman" panose="02020603050405020304" pitchFamily="18" charset="0"/>
                <a:cs typeface="Alexandria" pitchFamily="2" charset="-78"/>
              </a:rPr>
              <a:t>: ف</a:t>
            </a:r>
            <a:r>
              <a:rPr lang="ar-SA" sz="1600" i="0" dirty="0">
                <a:effectLst/>
                <a:latin typeface="Alexandria" pitchFamily="2" charset="-78"/>
                <a:ea typeface="Times New Roman" panose="02020603050405020304" pitchFamily="18" charset="0"/>
                <a:cs typeface="Alexandria" pitchFamily="2" charset="-78"/>
              </a:rPr>
              <a:t>التفكير المنطقي يتضمن الكثير من المهمات التي تساعد في تنشيط أجزاء مختلفة من الدماغ بما في ذلك الذاكرة اللفظية المنطقية والذاكرة البصرية وغير ذلك مما يساعد على تقوية الدماغ.</a:t>
            </a:r>
          </a:p>
          <a:p>
            <a:pPr marL="285750" indent="-285750" algn="just" rtl="1">
              <a:buFont typeface="Arial" panose="020B0604020202020204" pitchFamily="34" charset="0"/>
              <a:buChar char="•"/>
            </a:pPr>
            <a:r>
              <a:rPr lang="ar-SA" sz="1600" i="0" dirty="0">
                <a:effectLst/>
                <a:latin typeface="Alexandria" pitchFamily="2" charset="-78"/>
                <a:ea typeface="Times New Roman" panose="02020603050405020304" pitchFamily="18" charset="0"/>
                <a:cs typeface="Alexandria" pitchFamily="2" charset="-78"/>
              </a:rPr>
              <a:t>تعزيز التركيز</a:t>
            </a:r>
            <a:r>
              <a:rPr lang="ar-JO" sz="1600" i="0" dirty="0">
                <a:effectLst/>
                <a:latin typeface="Alexandria" pitchFamily="2" charset="-78"/>
                <a:ea typeface="Times New Roman" panose="02020603050405020304" pitchFamily="18" charset="0"/>
                <a:cs typeface="Alexandria" pitchFamily="2" charset="-78"/>
              </a:rPr>
              <a:t>: ف</a:t>
            </a:r>
            <a:r>
              <a:rPr lang="ar-SA" sz="1600" i="0" dirty="0">
                <a:effectLst/>
                <a:latin typeface="Alexandria" pitchFamily="2" charset="-78"/>
                <a:ea typeface="Times New Roman" panose="02020603050405020304" pitchFamily="18" charset="0"/>
                <a:cs typeface="Alexandria" pitchFamily="2" charset="-78"/>
              </a:rPr>
              <a:t>التفكير المنطقي من أفضل الطرق لزيادة التركيز</a:t>
            </a:r>
            <a:r>
              <a:rPr lang="ar-SA" sz="1600" i="0">
                <a:effectLst/>
                <a:latin typeface="Alexandria" pitchFamily="2" charset="-78"/>
                <a:ea typeface="Times New Roman" panose="02020603050405020304" pitchFamily="18" charset="0"/>
                <a:cs typeface="Alexandria" pitchFamily="2" charset="-78"/>
              </a:rPr>
              <a:t>. </a:t>
            </a:r>
            <a:r>
              <a:rPr lang="ar-JO" sz="1600" i="0">
                <a:effectLst/>
                <a:latin typeface="Alexandria" pitchFamily="2" charset="-78"/>
                <a:ea typeface="Times New Roman" panose="02020603050405020304" pitchFamily="18" charset="0"/>
                <a:cs typeface="Alexandria" pitchFamily="2" charset="-78"/>
              </a:rPr>
              <a:t>لأنه </a:t>
            </a:r>
            <a:r>
              <a:rPr lang="ar-JO" sz="1600" dirty="0">
                <a:latin typeface="Alexandria" pitchFamily="2" charset="-78"/>
                <a:ea typeface="Times New Roman" panose="02020603050405020304" pitchFamily="18" charset="0"/>
                <a:cs typeface="Alexandria" pitchFamily="2" charset="-78"/>
              </a:rPr>
              <a:t>ي</a:t>
            </a:r>
            <a:r>
              <a:rPr lang="ar-SA" sz="1600" i="0">
                <a:effectLst/>
                <a:latin typeface="Alexandria" pitchFamily="2" charset="-78"/>
                <a:ea typeface="Times New Roman" panose="02020603050405020304" pitchFamily="18" charset="0"/>
                <a:cs typeface="Alexandria" pitchFamily="2" charset="-78"/>
              </a:rPr>
              <a:t>تطلب </a:t>
            </a:r>
            <a:r>
              <a:rPr lang="ar-SA" sz="1600" i="0" dirty="0">
                <a:effectLst/>
                <a:latin typeface="Alexandria" pitchFamily="2" charset="-78"/>
                <a:ea typeface="Times New Roman" panose="02020603050405020304" pitchFamily="18" charset="0"/>
                <a:cs typeface="Alexandria" pitchFamily="2" charset="-78"/>
              </a:rPr>
              <a:t>التركيز في الفكرة وتحليل</a:t>
            </a:r>
            <a:r>
              <a:rPr lang="ar-JO" sz="1600" i="0" dirty="0">
                <a:effectLst/>
                <a:latin typeface="Alexandria" pitchFamily="2" charset="-78"/>
                <a:ea typeface="Times New Roman" panose="02020603050405020304" pitchFamily="18" charset="0"/>
                <a:cs typeface="Alexandria" pitchFamily="2" charset="-78"/>
              </a:rPr>
              <a:t>ها</a:t>
            </a:r>
            <a:r>
              <a:rPr lang="ar-SA" sz="1600" i="0" dirty="0">
                <a:effectLst/>
                <a:latin typeface="Alexandria" pitchFamily="2" charset="-78"/>
                <a:ea typeface="Times New Roman" panose="02020603050405020304" pitchFamily="18" charset="0"/>
                <a:cs typeface="Alexandria" pitchFamily="2" charset="-78"/>
              </a:rPr>
              <a:t> إلى أجزاء والاستدلال واستخلاص </a:t>
            </a:r>
            <a:r>
              <a:rPr lang="ar-SA" sz="1600" i="0">
                <a:effectLst/>
                <a:latin typeface="Alexandria" pitchFamily="2" charset="-78"/>
                <a:ea typeface="Times New Roman" panose="02020603050405020304" pitchFamily="18" charset="0"/>
                <a:cs typeface="Alexandria" pitchFamily="2" charset="-78"/>
              </a:rPr>
              <a:t>الأدلة والحجج</a:t>
            </a:r>
            <a:endParaRPr lang="ar-JO" sz="1600" i="0" dirty="0">
              <a:effectLst/>
              <a:latin typeface="Alexandria" pitchFamily="2" charset="-78"/>
              <a:ea typeface="Times New Roman" panose="02020603050405020304" pitchFamily="18" charset="0"/>
              <a:cs typeface="Alexandria" pitchFamily="2" charset="-78"/>
            </a:endParaRPr>
          </a:p>
          <a:p>
            <a:pPr marL="342900" indent="-342900" algn="just" rtl="1">
              <a:buFont typeface="Arial" panose="020B0604020202020204" pitchFamily="34" charset="0"/>
              <a:buChar char="•"/>
            </a:pPr>
            <a:r>
              <a:rPr lang="ar-EG" sz="1600" dirty="0">
                <a:cs typeface="Alexandria" pitchFamily="2" charset="-78"/>
              </a:rPr>
              <a:t>تنظيم</a:t>
            </a:r>
            <a:r>
              <a:rPr lang="ar-JO" sz="1600" dirty="0">
                <a:cs typeface="Alexandria" pitchFamily="2" charset="-78"/>
              </a:rPr>
              <a:t> واستثمار</a:t>
            </a:r>
            <a:r>
              <a:rPr lang="ar-EG" sz="1600" dirty="0">
                <a:cs typeface="Alexandria" pitchFamily="2" charset="-78"/>
              </a:rPr>
              <a:t> الخبرات الذهنية</a:t>
            </a:r>
            <a:r>
              <a:rPr lang="ar-JO" sz="1600" dirty="0">
                <a:cs typeface="Alexandria" pitchFamily="2" charset="-78"/>
              </a:rPr>
              <a:t> </a:t>
            </a:r>
            <a:r>
              <a:rPr lang="ar-EG" sz="1600" dirty="0">
                <a:cs typeface="Alexandria" pitchFamily="2" charset="-78"/>
              </a:rPr>
              <a:t>المتوافرة لدى الفرد، و</a:t>
            </a:r>
            <a:r>
              <a:rPr lang="ar-JO" sz="1600">
                <a:cs typeface="Alexandria" pitchFamily="2" charset="-78"/>
              </a:rPr>
              <a:t>توظيفها للاستفادة </a:t>
            </a:r>
            <a:r>
              <a:rPr lang="ar-JO" sz="1600" dirty="0">
                <a:cs typeface="Alexandria" pitchFamily="2" charset="-78"/>
              </a:rPr>
              <a:t>منها</a:t>
            </a:r>
            <a:r>
              <a:rPr lang="ar-EG" sz="1600" dirty="0">
                <a:cs typeface="Alexandria" pitchFamily="2" charset="-78"/>
              </a:rPr>
              <a:t>.</a:t>
            </a:r>
          </a:p>
          <a:p>
            <a:pPr marL="342900" indent="-342900" algn="just" rtl="1">
              <a:buFont typeface="Arial" panose="020B0604020202020204" pitchFamily="34" charset="0"/>
              <a:buChar char="•"/>
            </a:pPr>
            <a:r>
              <a:rPr lang="ar-EG" sz="1600" dirty="0">
                <a:cs typeface="Alexandria" pitchFamily="2" charset="-78"/>
              </a:rPr>
              <a:t>اختبار الآراء، وتحليلها، والمقارنة، والمقابلة بين بعضها البعض</a:t>
            </a:r>
            <a:r>
              <a:rPr lang="ar-JO" sz="1600" dirty="0">
                <a:cs typeface="Alexandria" pitchFamily="2" charset="-78"/>
              </a:rPr>
              <a:t>، وا</a:t>
            </a:r>
            <a:r>
              <a:rPr lang="ar-EG" sz="1600" dirty="0">
                <a:cs typeface="Alexandria" pitchFamily="2" charset="-78"/>
              </a:rPr>
              <a:t>ختيار أفضل البدائل. </a:t>
            </a:r>
          </a:p>
          <a:p>
            <a:pPr marL="342900" indent="-342900" algn="just" rtl="1">
              <a:buFont typeface="Arial" panose="020B0604020202020204" pitchFamily="34" charset="0"/>
              <a:buChar char="•"/>
            </a:pPr>
            <a:r>
              <a:rPr lang="ar-EG" sz="1600" dirty="0">
                <a:cs typeface="Alexandria" pitchFamily="2" charset="-78"/>
              </a:rPr>
              <a:t>التعرف على الأسباب والمسببات لنتائج الاعمال أو الانشطة.</a:t>
            </a:r>
          </a:p>
          <a:p>
            <a:pPr marL="342900" indent="-342900" algn="just" rtl="1">
              <a:buFont typeface="Arial" panose="020B0604020202020204" pitchFamily="34" charset="0"/>
              <a:buChar char="•"/>
            </a:pPr>
            <a:r>
              <a:rPr lang="ar-JO" sz="1600" dirty="0">
                <a:cs typeface="Alexandria" pitchFamily="2" charset="-78"/>
              </a:rPr>
              <a:t>الوصول</a:t>
            </a:r>
            <a:r>
              <a:rPr lang="ar-EG" sz="1600" dirty="0">
                <a:cs typeface="Alexandria" pitchFamily="2" charset="-78"/>
              </a:rPr>
              <a:t> إلى </a:t>
            </a:r>
            <a:r>
              <a:rPr lang="ar-JO" sz="1600" dirty="0">
                <a:cs typeface="Alexandria" pitchFamily="2" charset="-78"/>
              </a:rPr>
              <a:t>أ</a:t>
            </a:r>
            <a:r>
              <a:rPr lang="ar-EG" sz="1600" dirty="0">
                <a:cs typeface="Alexandria" pitchFamily="2" charset="-78"/>
              </a:rPr>
              <a:t>دلة تثبت البدائل المفترضة </a:t>
            </a:r>
            <a:r>
              <a:rPr lang="ar-JO" sz="1600" dirty="0">
                <a:cs typeface="Alexandria" pitchFamily="2" charset="-78"/>
              </a:rPr>
              <a:t>أو</a:t>
            </a:r>
            <a:r>
              <a:rPr lang="ar-EG" sz="1600" dirty="0">
                <a:cs typeface="Alexandria" pitchFamily="2" charset="-78"/>
              </a:rPr>
              <a:t>تنفيها </a:t>
            </a:r>
            <a:r>
              <a:rPr lang="ar-JO" sz="1600" dirty="0">
                <a:cs typeface="Alexandria" pitchFamily="2" charset="-78"/>
              </a:rPr>
              <a:t>.</a:t>
            </a:r>
            <a:endParaRPr lang="ar-EG" sz="1600" dirty="0">
              <a:cs typeface="Alexandria" pitchFamily="2" charset="-78"/>
            </a:endParaRPr>
          </a:p>
          <a:p>
            <a:pPr marL="342900" indent="-342900" algn="just" rtl="1">
              <a:buFont typeface="Arial" panose="020B0604020202020204" pitchFamily="34" charset="0"/>
              <a:buChar char="•"/>
            </a:pPr>
            <a:r>
              <a:rPr lang="ar-JO" sz="1600" dirty="0">
                <a:cs typeface="Alexandria" pitchFamily="2" charset="-78"/>
              </a:rPr>
              <a:t>ا</a:t>
            </a:r>
            <a:r>
              <a:rPr lang="ar-EG" sz="1600" dirty="0">
                <a:cs typeface="Alexandria" pitchFamily="2" charset="-78"/>
              </a:rPr>
              <a:t>لوصول إلى افضل </a:t>
            </a:r>
            <a:r>
              <a:rPr lang="ar-JO" sz="1600" dirty="0">
                <a:cs typeface="Alexandria" pitchFamily="2" charset="-78"/>
              </a:rPr>
              <a:t>إ</a:t>
            </a:r>
            <a:r>
              <a:rPr lang="ar-EG" sz="1600" dirty="0">
                <a:cs typeface="Alexandria" pitchFamily="2" charset="-78"/>
              </a:rPr>
              <a:t>جابة للاسئلة التي يثيرها الذهن أو افضل الحلول </a:t>
            </a:r>
            <a:r>
              <a:rPr lang="ar-JO" sz="1600" dirty="0">
                <a:cs typeface="Alexandria" pitchFamily="2" charset="-78"/>
              </a:rPr>
              <a:t>ل</a:t>
            </a:r>
            <a:r>
              <a:rPr lang="ar-EG" sz="1600" dirty="0">
                <a:cs typeface="Alexandria" pitchFamily="2" charset="-78"/>
              </a:rPr>
              <a:t>لمشكلات التي تهدف إلى حلها.</a:t>
            </a:r>
          </a:p>
          <a:p>
            <a:pPr marL="342900" indent="-342900" algn="just" rtl="1">
              <a:buFont typeface="Arial" panose="020B0604020202020204" pitchFamily="34" charset="0"/>
              <a:buChar char="•"/>
            </a:pPr>
            <a:r>
              <a:rPr lang="ar-EG" sz="1600" dirty="0">
                <a:cs typeface="Alexandria" pitchFamily="2" charset="-78"/>
              </a:rPr>
              <a:t>يساعد الفرد في الوصول إلى </a:t>
            </a:r>
            <a:r>
              <a:rPr lang="ar-JO" sz="1600" dirty="0">
                <a:cs typeface="Alexandria" pitchFamily="2" charset="-78"/>
              </a:rPr>
              <a:t>البراهين اللازمة للدفاع عن الأفكار والمعتقدات والأفعال </a:t>
            </a:r>
            <a:r>
              <a:rPr lang="ar-EG" sz="1600" dirty="0">
                <a:cs typeface="Alexandria" pitchFamily="2" charset="-78"/>
              </a:rPr>
              <a:t>فيما يتعلق بالمهنة أو الدراسة أو الحياة العائلية</a:t>
            </a:r>
            <a:r>
              <a:rPr lang="ar-JO" sz="1600" dirty="0">
                <a:cs typeface="Alexandria" pitchFamily="2" charset="-78"/>
              </a:rPr>
              <a:t>.</a:t>
            </a:r>
            <a:endParaRPr lang="ar-EG" sz="1600" dirty="0">
              <a:cs typeface="Alexandria" pitchFamily="2" charset="-78"/>
            </a:endParaRPr>
          </a:p>
          <a:p>
            <a:pPr algn="just" rtl="1"/>
            <a:endParaRPr lang="ar-SA" sz="1850" i="0" dirty="0">
              <a:effectLst/>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27906079-2580-31A9-2D65-3AFC56F883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pic>
        <p:nvPicPr>
          <p:cNvPr id="1026" name="Picture 2">
            <a:extLst>
              <a:ext uri="{FF2B5EF4-FFF2-40B4-BE49-F238E27FC236}">
                <a16:creationId xmlns:a16="http://schemas.microsoft.com/office/drawing/2014/main" id="{679E9343-DF2E-4DAA-8862-FB60C8E9F6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29" y="1282829"/>
            <a:ext cx="4617139" cy="5027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44381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877971"/>
            <a:ext cx="12192000" cy="5936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572539" y="276720"/>
            <a:ext cx="5690589" cy="461665"/>
          </a:xfrm>
          <a:prstGeom prst="rect">
            <a:avLst/>
          </a:prstGeom>
          <a:noFill/>
        </p:spPr>
        <p:txBody>
          <a:bodyPr wrap="square" rtlCol="0">
            <a:spAutoFit/>
          </a:bodyPr>
          <a:lstStyle/>
          <a:p>
            <a:pPr lvl="0">
              <a:buClrTx/>
            </a:pPr>
            <a:r>
              <a:rPr lang="ar-JO" sz="2400" b="1" kern="1200" dirty="0">
                <a:latin typeface="Alexandria" pitchFamily="2" charset="-78"/>
                <a:ea typeface="+mn-ea"/>
                <a:cs typeface="Alexandria" pitchFamily="2" charset="-78"/>
              </a:rPr>
              <a:t>تطبيقات التفكير المنطقي </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87898A4-FED7-CD9A-56EC-200C316BF9FD}"/>
              </a:ext>
            </a:extLst>
          </p:cNvPr>
          <p:cNvSpPr txBox="1"/>
          <p:nvPr/>
        </p:nvSpPr>
        <p:spPr>
          <a:xfrm>
            <a:off x="125232" y="1069286"/>
            <a:ext cx="12030986" cy="2185214"/>
          </a:xfrm>
          <a:prstGeom prst="rect">
            <a:avLst/>
          </a:prstGeom>
          <a:noFill/>
        </p:spPr>
        <p:txBody>
          <a:bodyPr wrap="square">
            <a:spAutoFit/>
          </a:bodyPr>
          <a:lstStyle/>
          <a:p>
            <a:pPr algn="just" rtl="1"/>
            <a:r>
              <a:rPr lang="ar-JO" sz="1700" dirty="0">
                <a:solidFill>
                  <a:srgbClr val="2C2F34"/>
                </a:solidFill>
                <a:latin typeface="Noto Sans Kufi Arabic"/>
                <a:cs typeface="Alexandria" pitchFamily="2" charset="-78"/>
              </a:rPr>
              <a:t>         </a:t>
            </a:r>
            <a:r>
              <a:rPr lang="ar-JO" sz="1700" b="0" i="0" dirty="0">
                <a:solidFill>
                  <a:srgbClr val="2C2F34"/>
                </a:solidFill>
                <a:effectLst/>
                <a:latin typeface="Noto Sans Kufi Arabic"/>
                <a:cs typeface="Alexandria" pitchFamily="2" charset="-78"/>
              </a:rPr>
              <a:t>تتضمن </a:t>
            </a:r>
            <a:r>
              <a:rPr lang="ar-JO" sz="1700" b="1" i="0" dirty="0">
                <a:effectLst/>
                <a:latin typeface="Noto Sans Kufi Arabic"/>
                <a:cs typeface="Alexandria" pitchFamily="2" charset="-78"/>
              </a:rPr>
              <a:t>تطبيقات التفكير المنطقي </a:t>
            </a:r>
            <a:r>
              <a:rPr lang="ar-JO" sz="1700" b="0" i="0" dirty="0">
                <a:solidFill>
                  <a:srgbClr val="2C2F34"/>
                </a:solidFill>
                <a:effectLst/>
                <a:latin typeface="Noto Sans Kufi Arabic"/>
                <a:cs typeface="Alexandria" pitchFamily="2" charset="-78"/>
              </a:rPr>
              <a:t>أخذ المعلومات المتعلقة بالفكرة وتنظيم هذه المعلومات في تسلسل منطقي. وللتفكير المنطقي تطبيقات </a:t>
            </a:r>
            <a:r>
              <a:rPr lang="ar-JO" sz="1700" b="0" i="0">
                <a:solidFill>
                  <a:srgbClr val="2C2F34"/>
                </a:solidFill>
                <a:effectLst/>
                <a:latin typeface="Noto Sans Kufi Arabic"/>
                <a:cs typeface="Alexandria" pitchFamily="2" charset="-78"/>
              </a:rPr>
              <a:t>في جميع </a:t>
            </a:r>
            <a:r>
              <a:rPr lang="ar-JO" sz="1700" b="0" i="0" dirty="0">
                <a:solidFill>
                  <a:srgbClr val="2C2F34"/>
                </a:solidFill>
                <a:effectLst/>
                <a:latin typeface="Noto Sans Kufi Arabic"/>
                <a:cs typeface="Alexandria" pitchFamily="2" charset="-78"/>
              </a:rPr>
              <a:t>مجالات حياة الفرد بلا استثناء، </a:t>
            </a:r>
            <a:r>
              <a:rPr lang="ar-JO" sz="1700" b="1" i="0" dirty="0">
                <a:effectLst/>
                <a:latin typeface="Noto Sans Kufi Arabic"/>
                <a:cs typeface="Alexandria" pitchFamily="2" charset="-78"/>
              </a:rPr>
              <a:t>في المجال الاجتماعي، والمجال الأخلاقي، والمجال العلمي، والمجال الديني، والمجال الفلسفي، والمجال الاقتصادي، والمجال الإعلامي، والمجال القانوني، والمجال </a:t>
            </a:r>
            <a:r>
              <a:rPr lang="ar-JO" sz="1700" b="1" i="0">
                <a:effectLst/>
                <a:latin typeface="Noto Sans Kufi Arabic"/>
                <a:cs typeface="Alexandria" pitchFamily="2" charset="-78"/>
              </a:rPr>
              <a:t>السياسي</a:t>
            </a:r>
            <a:r>
              <a:rPr lang="ar-JO" sz="1700" b="0" i="0">
                <a:solidFill>
                  <a:srgbClr val="2C2F34"/>
                </a:solidFill>
                <a:effectLst/>
                <a:latin typeface="Noto Sans Kufi Arabic"/>
                <a:cs typeface="Alexandria" pitchFamily="2" charset="-78"/>
              </a:rPr>
              <a:t>. لذا من </a:t>
            </a:r>
            <a:r>
              <a:rPr lang="ar-JO" sz="1700" b="0" i="0" dirty="0">
                <a:solidFill>
                  <a:srgbClr val="2C2F34"/>
                </a:solidFill>
                <a:effectLst/>
                <a:latin typeface="Noto Sans Kufi Arabic"/>
                <a:cs typeface="Alexandria" pitchFamily="2" charset="-78"/>
              </a:rPr>
              <a:t>الضروري تطوير مهارات التفكير المنطقي منذ الصغر لأن التفكير المنطقي ضروري وأساسي في جميع المواد الدراسية بما في ذلك المواد الأدبية والمواد العلمية. على سبيل المثال، في مادة الرياضيات يجب على الطالب الاستفادة من المعلومات التي تم تقديمها ومعرفة ما يجب فعله بها بالإضافة إلى الخطوات اللازمة للوصول إلى حل.</a:t>
            </a:r>
            <a:r>
              <a:rPr lang="ar-AE" sz="1700" dirty="0">
                <a:solidFill>
                  <a:srgbClr val="2C2F34"/>
                </a:solidFill>
                <a:latin typeface="Noto Sans Kufi Arabic"/>
                <a:cs typeface="Alexandria" pitchFamily="2" charset="-78"/>
              </a:rPr>
              <a:t>وف</a:t>
            </a:r>
            <a:r>
              <a:rPr lang="ar-JO" sz="1700" b="0" i="0" dirty="0">
                <a:effectLst/>
                <a:latin typeface="Noto Sans Kufi Arabic"/>
                <a:cs typeface="Alexandria" pitchFamily="2" charset="-78"/>
              </a:rPr>
              <a:t>يما يلي بعض المواد الدراسية الأخرى التي تتطلب مهارة التفكير المنطقي:</a:t>
            </a:r>
            <a:endParaRPr lang="ar-AE" sz="1700" b="0" i="0" dirty="0">
              <a:effectLst/>
              <a:latin typeface="Noto Sans Kufi Arabic"/>
              <a:cs typeface="Alexandria" pitchFamily="2" charset="-78"/>
            </a:endParaRPr>
          </a:p>
          <a:p>
            <a:pPr algn="just" rtl="1"/>
            <a:endParaRPr lang="ar-JO" sz="1700" b="0" i="0" dirty="0">
              <a:effectLst/>
              <a:latin typeface="Noto Sans Kufi Arabic"/>
              <a:cs typeface="Alexandria" pitchFamily="2" charset="-78"/>
            </a:endParaRPr>
          </a:p>
        </p:txBody>
      </p:sp>
      <p:pic>
        <p:nvPicPr>
          <p:cNvPr id="9" name="Graphic 21">
            <a:extLst>
              <a:ext uri="{FF2B5EF4-FFF2-40B4-BE49-F238E27FC236}">
                <a16:creationId xmlns:a16="http://schemas.microsoft.com/office/drawing/2014/main" id="{1C8ECEA2-56E1-1DBB-FF56-4AEF718D5A4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pic>
        <p:nvPicPr>
          <p:cNvPr id="2050" name="Picture 2">
            <a:extLst>
              <a:ext uri="{FF2B5EF4-FFF2-40B4-BE49-F238E27FC236}">
                <a16:creationId xmlns:a16="http://schemas.microsoft.com/office/drawing/2014/main" id="{90B5582A-0314-40EC-B9FE-F372D7C5D0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32" y="3395671"/>
            <a:ext cx="6292601" cy="311467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C8696F8-948E-4500-8559-24CAF41D2B03}"/>
              </a:ext>
            </a:extLst>
          </p:cNvPr>
          <p:cNvSpPr txBox="1"/>
          <p:nvPr/>
        </p:nvSpPr>
        <p:spPr>
          <a:xfrm>
            <a:off x="6449764" y="3681471"/>
            <a:ext cx="5637720" cy="2964401"/>
          </a:xfrm>
          <a:prstGeom prst="rect">
            <a:avLst/>
          </a:prstGeom>
          <a:ln w="38100"/>
        </p:spPr>
        <p:style>
          <a:lnRef idx="2">
            <a:schemeClr val="accent1"/>
          </a:lnRef>
          <a:fillRef idx="1">
            <a:schemeClr val="lt1"/>
          </a:fillRef>
          <a:effectRef idx="0">
            <a:schemeClr val="accent1"/>
          </a:effectRef>
          <a:fontRef idx="minor">
            <a:schemeClr val="dk1"/>
          </a:fontRef>
        </p:style>
        <p:txBody>
          <a:bodyPr wrap="square">
            <a:spAutoFit/>
          </a:bodyPr>
          <a:lstStyle/>
          <a:p>
            <a:pPr algn="just" rtl="1">
              <a:lnSpc>
                <a:spcPct val="150000"/>
              </a:lnSpc>
            </a:pPr>
            <a:r>
              <a:rPr lang="ar-JO" sz="1400" b="1" i="0">
                <a:solidFill>
                  <a:srgbClr val="2C2F34"/>
                </a:solidFill>
                <a:effectLst/>
                <a:latin typeface="Noto Sans Kufi Arabic"/>
                <a:cs typeface="Alexandria" pitchFamily="2" charset="-78"/>
              </a:rPr>
              <a:t>الكيمياء: </a:t>
            </a:r>
            <a:r>
              <a:rPr lang="ar-JO" sz="1400" b="0" i="0">
                <a:solidFill>
                  <a:srgbClr val="2C2F34"/>
                </a:solidFill>
                <a:effectLst/>
                <a:latin typeface="Noto Sans Kufi Arabic"/>
                <a:cs typeface="Alexandria" pitchFamily="2" charset="-78"/>
              </a:rPr>
              <a:t>يتضمن إعداد التجربة الكيميائية معرفة المواد الكيميائية والأجهزة اللازمة بالإضافة إلى الخطوات الصحيحة للوصول إلى نتيجة.</a:t>
            </a:r>
          </a:p>
          <a:p>
            <a:pPr algn="just" rtl="1">
              <a:lnSpc>
                <a:spcPct val="150000"/>
              </a:lnSpc>
            </a:pPr>
            <a:r>
              <a:rPr lang="ar-JO" sz="1400" b="1" i="0">
                <a:solidFill>
                  <a:srgbClr val="2C2F34"/>
                </a:solidFill>
                <a:effectLst/>
                <a:latin typeface="Noto Sans Kufi Arabic"/>
                <a:cs typeface="Alexandria" pitchFamily="2" charset="-78"/>
              </a:rPr>
              <a:t>الحوسبة: </a:t>
            </a:r>
            <a:r>
              <a:rPr lang="ar-JO" sz="1400" b="0" i="0">
                <a:solidFill>
                  <a:srgbClr val="2C2F34"/>
                </a:solidFill>
                <a:effectLst/>
                <a:latin typeface="Noto Sans Kufi Arabic"/>
                <a:cs typeface="Alexandria" pitchFamily="2" charset="-78"/>
              </a:rPr>
              <a:t>الخوارزميات المستخدمة من قبل أجهزة الكمبيوتر والهواتف الذكية والأجهزة الإلكترونية الأخرى هي في الواقع مجموعات من التعليمات المنطقية التي أنشأها المبرمجون.</a:t>
            </a:r>
          </a:p>
          <a:p>
            <a:pPr algn="just" rtl="1">
              <a:lnSpc>
                <a:spcPct val="150000"/>
              </a:lnSpc>
            </a:pPr>
            <a:r>
              <a:rPr lang="ar-JO" sz="1400" b="1" i="0">
                <a:solidFill>
                  <a:srgbClr val="2C2F34"/>
                </a:solidFill>
                <a:effectLst/>
                <a:latin typeface="Noto Sans Kufi Arabic"/>
                <a:cs typeface="Alexandria" pitchFamily="2" charset="-78"/>
              </a:rPr>
              <a:t>التاريخ والجغرافيا</a:t>
            </a:r>
            <a:r>
              <a:rPr lang="ar-JO" sz="1400" b="0" i="0">
                <a:solidFill>
                  <a:srgbClr val="2C2F34"/>
                </a:solidFill>
                <a:effectLst/>
                <a:latin typeface="Noto Sans Kufi Arabic"/>
                <a:cs typeface="Alexandria" pitchFamily="2" charset="-78"/>
              </a:rPr>
              <a:t>: للتوصل إلى الحقائق التاريخية يجب جمع المعلومات من المصادر وتحليل هذه المعلومات. </a:t>
            </a:r>
          </a:p>
          <a:p>
            <a:pPr algn="just" rtl="1">
              <a:lnSpc>
                <a:spcPct val="150000"/>
              </a:lnSpc>
            </a:pPr>
            <a:r>
              <a:rPr lang="ar-JO" sz="1400" b="1" i="0">
                <a:solidFill>
                  <a:srgbClr val="2C2F34"/>
                </a:solidFill>
                <a:effectLst/>
                <a:latin typeface="Noto Sans Kufi Arabic"/>
                <a:cs typeface="Alexandria" pitchFamily="2" charset="-78"/>
              </a:rPr>
              <a:t>علم الاجتماع</a:t>
            </a:r>
            <a:r>
              <a:rPr lang="ar-JO" sz="1400" b="0" i="0">
                <a:solidFill>
                  <a:srgbClr val="2C2F34"/>
                </a:solidFill>
                <a:effectLst/>
                <a:latin typeface="Noto Sans Kufi Arabic"/>
                <a:cs typeface="Alexandria" pitchFamily="2" charset="-78"/>
              </a:rPr>
              <a:t>: يجب معرفة طرق جمع البيانات وتقنيات التحليل المطلوبة للوصول إلى الاستنتاجات ذات مغزى حول مجال البحث.</a:t>
            </a:r>
            <a:endParaRPr lang="ar-JO" sz="1400" b="0" i="0" dirty="0">
              <a:solidFill>
                <a:srgbClr val="2C2F34"/>
              </a:solidFill>
              <a:effectLst/>
              <a:latin typeface="Noto Sans Kufi Arabic"/>
              <a:cs typeface="Alexandria" pitchFamily="2" charset="-78"/>
            </a:endParaRPr>
          </a:p>
        </p:txBody>
      </p:sp>
    </p:spTree>
    <p:extLst>
      <p:ext uri="{BB962C8B-B14F-4D97-AF65-F5344CB8AC3E}">
        <p14:creationId xmlns:p14="http://schemas.microsoft.com/office/powerpoint/2010/main" val="10760258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0" name="TextBox 9">
            <a:extLst>
              <a:ext uri="{FF2B5EF4-FFF2-40B4-BE49-F238E27FC236}">
                <a16:creationId xmlns:a16="http://schemas.microsoft.com/office/drawing/2014/main" id="{56055DBD-692E-C573-439C-D25F9F7EEF85}"/>
              </a:ext>
            </a:extLst>
          </p:cNvPr>
          <p:cNvSpPr txBox="1"/>
          <p:nvPr/>
        </p:nvSpPr>
        <p:spPr>
          <a:xfrm>
            <a:off x="2234684" y="349840"/>
            <a:ext cx="7992737" cy="400110"/>
          </a:xfrm>
          <a:prstGeom prst="rect">
            <a:avLst/>
          </a:prstGeom>
          <a:noFill/>
        </p:spPr>
        <p:txBody>
          <a:bodyPr wrap="square">
            <a:spAutoFit/>
          </a:bodyPr>
          <a:lstStyle/>
          <a:p>
            <a:pPr algn="ctr" rtl="1"/>
            <a:r>
              <a:rPr lang="ar-JO" sz="2000" b="1" dirty="0">
                <a:cs typeface="Alexandria" pitchFamily="2" charset="-78"/>
              </a:rPr>
              <a:t>الفرق بين المعلومات والاستنتاجات والافتراضات</a:t>
            </a:r>
          </a:p>
        </p:txBody>
      </p:sp>
      <p:sp>
        <p:nvSpPr>
          <p:cNvPr id="12" name="TextBox 11">
            <a:extLst>
              <a:ext uri="{FF2B5EF4-FFF2-40B4-BE49-F238E27FC236}">
                <a16:creationId xmlns:a16="http://schemas.microsoft.com/office/drawing/2014/main" id="{2041D629-7FB8-67CB-4E30-8F40DEE9F3AB}"/>
              </a:ext>
            </a:extLst>
          </p:cNvPr>
          <p:cNvSpPr txBox="1"/>
          <p:nvPr/>
        </p:nvSpPr>
        <p:spPr>
          <a:xfrm>
            <a:off x="216195" y="905326"/>
            <a:ext cx="11759609" cy="5862502"/>
          </a:xfrm>
          <a:prstGeom prst="rect">
            <a:avLst/>
          </a:prstGeom>
          <a:ln w="28575"/>
        </p:spPr>
        <p:style>
          <a:lnRef idx="2">
            <a:schemeClr val="accent5"/>
          </a:lnRef>
          <a:fillRef idx="1">
            <a:schemeClr val="lt1"/>
          </a:fillRef>
          <a:effectRef idx="0">
            <a:schemeClr val="accent5"/>
          </a:effectRef>
          <a:fontRef idx="minor">
            <a:schemeClr val="dk1"/>
          </a:fontRef>
        </p:style>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b="1" dirty="0">
                <a:cs typeface="Alexandria" pitchFamily="2" charset="-78"/>
              </a:rPr>
              <a:t>المعلومات :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هي البيانات التي يمكن التحقق منها. وهي المادة التي تُبنَى على أساسها الفرضيات، والفرضيات بالمقابل تقودُ وتوجِّه عملية البحث عن مزيد من المعلومات </a:t>
            </a:r>
            <a:r>
              <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lexandria" pitchFamily="2" charset="-78"/>
              </a:rPr>
              <a:t>على سبيل المثال، "درجة الحرارة اليوم هي 25 درجة مئوية" هي معلومة لأنها يمكن التحقق منها بقياس درجة الحرارة.</a:t>
            </a:r>
            <a:r>
              <a:rPr kumimoji="0" lang="ar-AE" sz="1800" b="0" i="0" u="none" strike="noStrike" kern="1200" cap="none" spc="0" normalizeH="0" baseline="0" noProof="0" dirty="0">
                <a:ln>
                  <a:noFill/>
                </a:ln>
                <a:solidFill>
                  <a:srgbClr val="00B0F0"/>
                </a:solidFill>
                <a:effectLst/>
                <a:uLnTx/>
                <a:uFillTx/>
                <a:latin typeface="Calibri" panose="020F0502020204030204"/>
                <a:ea typeface="+mn-ea"/>
                <a:cs typeface="Alexandria" pitchFamily="2" charset="-78"/>
              </a:rPr>
              <a:t> </a:t>
            </a:r>
            <a:endParaRPr lang="ar-AE" dirty="0">
              <a:solidFill>
                <a:srgbClr val="00B0F0"/>
              </a:solidFill>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AE" dirty="0">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الاستنتاجات: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خلاصة عقلية لموقف معين ، تعتمد على افتراضات سابقة . وهي استخلاص الحقائق والمعلومات والبيانات والبحث حول الأسباب والتفسيرات المنطقيّة والتوصّل إلى المفاهيم المناسبة التي تحاكي العقل والمنطق </a:t>
            </a:r>
            <a:r>
              <a:rPr kumimoji="0" lang="ar-AE"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 و</a:t>
            </a:r>
            <a:r>
              <a:rPr lang="ar-JO" dirty="0">
                <a:cs typeface="Alexandria" pitchFamily="2" charset="-78"/>
              </a:rPr>
              <a:t>هي النتائج التي نتوصل إليها بناءً على المعلومات المتاحة. </a:t>
            </a:r>
            <a:r>
              <a:rPr lang="ar-JO" dirty="0">
                <a:solidFill>
                  <a:srgbClr val="00B0F0"/>
                </a:solidFill>
                <a:cs typeface="Alexandria" pitchFamily="2" charset="-78"/>
              </a:rPr>
              <a:t>على سبيل المثال، إذا كانت المعلومات تقول "درجة الحرارة اليوم هي 25 درجة مئوية"، يمكننا أن نستنتج أن الطقس معتدل.</a:t>
            </a:r>
          </a:p>
          <a:p>
            <a:pPr algn="just" rtl="1">
              <a:lnSpc>
                <a:spcPct val="150000"/>
              </a:lnSpc>
            </a:pPr>
            <a:endParaRPr lang="ar-JO" dirty="0">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b="1" dirty="0">
                <a:cs typeface="Alexandria" pitchFamily="2" charset="-78"/>
              </a:rPr>
              <a:t>الافتراضات(الفرضيات):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lexandria" pitchFamily="2" charset="-78"/>
              </a:rPr>
              <a:t>هي الأفكار أو المعتقدات التي نعتبرها صحيحة دون وجود دليل قاطع. وهي تعبيرٌ يستخدَمُ عمومًا للإشارة إلى استنتاج مبدئي، أو قول غير مثبت، ويخضعها الباحثون للفحص والتجريب من أجل التوصل إلى إجابة أو نتيجة معقولة، وتفسِّر الغموض الذي يكتنف الموقف أو المشكلة.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lexandria" pitchFamily="2" charset="-78"/>
              </a:rPr>
              <a:t>على سبيل المثال، إذا افترضنا أن "الطقس سيكون معتدلاً غداً لأن درجة الحرارة اليوم معتدلة"، فهذا افتراض لأنه لا يوجد دليل قاطع على أن الطقس غداً سيكون </a:t>
            </a:r>
            <a:r>
              <a:rPr kumimoji="0" lang="ar-JO" sz="1800" b="0" i="0" u="none" strike="noStrike" kern="1200" cap="none" spc="0" normalizeH="0" baseline="0" noProof="0">
                <a:ln>
                  <a:noFill/>
                </a:ln>
                <a:solidFill>
                  <a:srgbClr val="00B0F0"/>
                </a:solidFill>
                <a:effectLst/>
                <a:uLnTx/>
                <a:uFillTx/>
                <a:latin typeface="Calibri" panose="020F0502020204030204"/>
                <a:ea typeface="+mn-ea"/>
                <a:cs typeface="Alexandria" pitchFamily="2" charset="-78"/>
              </a:rPr>
              <a:t>مثل اليوم</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lexandria" pitchFamily="2" charset="-78"/>
            </a:endParaRPr>
          </a:p>
        </p:txBody>
      </p:sp>
      <p:pic>
        <p:nvPicPr>
          <p:cNvPr id="8" name="Graphic 21">
            <a:extLst>
              <a:ext uri="{FF2B5EF4-FFF2-40B4-BE49-F238E27FC236}">
                <a16:creationId xmlns:a16="http://schemas.microsoft.com/office/drawing/2014/main" id="{89063224-ADE8-6E76-E9BA-2DF10EE9194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34686424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Text Box 4">
            <a:extLst>
              <a:ext uri="{FF2B5EF4-FFF2-40B4-BE49-F238E27FC236}">
                <a16:creationId xmlns:a16="http://schemas.microsoft.com/office/drawing/2014/main" id="{236A7011-BA8D-DDD7-49FD-EE44ADD38915}"/>
              </a:ext>
            </a:extLst>
          </p:cNvPr>
          <p:cNvSpPr txBox="1">
            <a:spLocks noChangeArrowheads="1"/>
          </p:cNvSpPr>
          <p:nvPr/>
        </p:nvSpPr>
        <p:spPr bwMode="auto">
          <a:xfrm>
            <a:off x="2534166" y="663421"/>
            <a:ext cx="69305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a:spcBef>
                <a:spcPct val="50000"/>
              </a:spcBef>
            </a:pPr>
            <a:r>
              <a:rPr lang="ar-SA" altLang="en-US" sz="1800" dirty="0">
                <a:latin typeface="Alexandria" pitchFamily="2" charset="-78"/>
                <a:cs typeface="Alexandria" pitchFamily="2" charset="-78"/>
              </a:rPr>
              <a:t>مثال على الفرق بين المعلومات والاستنتاجات والافتراضات  </a:t>
            </a:r>
            <a:endParaRPr lang="en-US" alt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F25EF0DF-AB5A-BC07-1BD5-4D1A57E04C75}"/>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 name="TextBox 3">
            <a:extLst>
              <a:ext uri="{FF2B5EF4-FFF2-40B4-BE49-F238E27FC236}">
                <a16:creationId xmlns:a16="http://schemas.microsoft.com/office/drawing/2014/main" id="{C58284A5-8415-72FA-869E-C50A846BFA40}"/>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pic>
        <p:nvPicPr>
          <p:cNvPr id="9" name="Picture 8">
            <a:extLst>
              <a:ext uri="{FF2B5EF4-FFF2-40B4-BE49-F238E27FC236}">
                <a16:creationId xmlns:a16="http://schemas.microsoft.com/office/drawing/2014/main" id="{EC5BF16E-EB18-848E-445C-F86742589B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396" y="1271920"/>
            <a:ext cx="4819092" cy="50474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Graphic 21">
            <a:extLst>
              <a:ext uri="{FF2B5EF4-FFF2-40B4-BE49-F238E27FC236}">
                <a16:creationId xmlns:a16="http://schemas.microsoft.com/office/drawing/2014/main" id="{F5577480-0411-35A4-3239-890D64D969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pic>
        <p:nvPicPr>
          <p:cNvPr id="7" name="Picture 6">
            <a:extLst>
              <a:ext uri="{FF2B5EF4-FFF2-40B4-BE49-F238E27FC236}">
                <a16:creationId xmlns:a16="http://schemas.microsoft.com/office/drawing/2014/main" id="{845D9F94-B0AB-D6A2-FD1A-F40F2A7408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9488" y="1309535"/>
            <a:ext cx="6595926" cy="49820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453836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853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44679" y="324595"/>
            <a:ext cx="5358809" cy="407193"/>
          </a:xfrm>
          <a:prstGeom prst="rect">
            <a:avLst/>
          </a:prstGeom>
          <a:noFill/>
        </p:spPr>
        <p:txBody>
          <a:bodyPr wrap="square" rtlCol="0">
            <a:spAutoFit/>
          </a:bodyPr>
          <a:lstStyle/>
          <a:p>
            <a:pPr lvl="0">
              <a:buClrTx/>
            </a:pPr>
            <a:r>
              <a:rPr lang="ar-JO" sz="2000" b="1" kern="1200" dirty="0">
                <a:latin typeface="Alexandria" pitchFamily="2" charset="-78"/>
                <a:ea typeface="+mn-ea"/>
                <a:cs typeface="Alexandria" pitchFamily="2" charset="-78"/>
              </a:rPr>
              <a:t>تطوير 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87898A4-FED7-CD9A-56EC-200C316BF9FD}"/>
              </a:ext>
            </a:extLst>
          </p:cNvPr>
          <p:cNvSpPr txBox="1"/>
          <p:nvPr/>
        </p:nvSpPr>
        <p:spPr>
          <a:xfrm>
            <a:off x="416757" y="1348160"/>
            <a:ext cx="11426908" cy="480131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b="0" i="0">
                <a:solidFill>
                  <a:srgbClr val="2C2F34"/>
                </a:solidFill>
                <a:effectLst/>
                <a:latin typeface="Noto Sans Kufi Arabic"/>
                <a:cs typeface="Alexandria" pitchFamily="2" charset="-78"/>
              </a:rPr>
              <a:t>         </a:t>
            </a:r>
            <a:r>
              <a:rPr kumimoji="0" lang="ar-JO" sz="1800" b="0" i="0" u="none" strike="noStrike" kern="1200" cap="none" spc="0" normalizeH="0" baseline="0" noProof="0">
                <a:ln>
                  <a:noFill/>
                </a:ln>
                <a:solidFill>
                  <a:prstClr val="black"/>
                </a:solidFill>
                <a:effectLst/>
                <a:uLnTx/>
                <a:uFillTx/>
                <a:latin typeface="Calibri" panose="020F0502020204030204"/>
                <a:ea typeface="+mn-ea"/>
                <a:cs typeface="Alexandria" pitchFamily="2" charset="-78"/>
              </a:rPr>
              <a:t>إن  </a:t>
            </a:r>
            <a:r>
              <a:rPr kumimoji="0" lang="ar-JO" sz="1800" b="1" i="0" u="none" strike="noStrike" kern="1200" cap="none" spc="0" normalizeH="0" baseline="0" noProof="0">
                <a:ln>
                  <a:noFill/>
                </a:ln>
                <a:solidFill>
                  <a:prstClr val="black"/>
                </a:solidFill>
                <a:effectLst/>
                <a:uLnTx/>
                <a:uFillTx/>
                <a:latin typeface="Calibri" panose="020F0502020204030204"/>
                <a:ea typeface="+mn-ea"/>
                <a:cs typeface="Alexandria" pitchFamily="2" charset="-78"/>
              </a:rPr>
              <a:t>التفكير المنطقي نشاط متكامل </a:t>
            </a:r>
            <a:r>
              <a:rPr kumimoji="0" lang="ar-JO" sz="1800" b="0" i="0" u="none" strike="noStrike" kern="1200" cap="none" spc="0" normalizeH="0" baseline="0" noProof="0">
                <a:ln>
                  <a:noFill/>
                </a:ln>
                <a:solidFill>
                  <a:prstClr val="black"/>
                </a:solidFill>
                <a:effectLst/>
                <a:uLnTx/>
                <a:uFillTx/>
                <a:latin typeface="Calibri" panose="020F0502020204030204"/>
                <a:ea typeface="+mn-ea"/>
                <a:cs typeface="Alexandria" pitchFamily="2" charset="-78"/>
              </a:rPr>
              <a:t>يسعى من خلاله الفرد للوصول إلى نتائج مضمونة وواعية ومبررة وهادفة، و</a:t>
            </a:r>
            <a:r>
              <a:rPr lang="ar-JO" b="0" i="0">
                <a:solidFill>
                  <a:srgbClr val="2C2F34"/>
                </a:solidFill>
                <a:effectLst/>
                <a:latin typeface="Noto Sans Kufi Arabic"/>
                <a:cs typeface="Alexandria" pitchFamily="2" charset="-78"/>
              </a:rPr>
              <a:t>نظرًا </a:t>
            </a:r>
            <a:r>
              <a:rPr lang="ar-JO" b="0" i="0" dirty="0">
                <a:solidFill>
                  <a:srgbClr val="2C2F34"/>
                </a:solidFill>
                <a:effectLst/>
                <a:latin typeface="Noto Sans Kufi Arabic"/>
                <a:cs typeface="Alexandria" pitchFamily="2" charset="-78"/>
              </a:rPr>
              <a:t>لأهمية التفكير المنطقي في حياة الفرد يجب على كل انسان أن يحسن من مهارة التفكير المنطقي حتى يتمكن من الاستفادة من هذه المهارة بالشكل الأفضل، إن أفضل طريقة للمساعدة في تحسين قدرات التفكير المنطقي لديك هي القدرة على التركيز على المهمة المعينة من خلال اتباع سلسلة من عمليات التفكير حتى التوصل إلى حل منطقي وعقلاني للمشكلة.</a:t>
            </a:r>
            <a:endParaRPr lang="en-US" b="0" i="0" dirty="0">
              <a:solidFill>
                <a:srgbClr val="2C2F34"/>
              </a:solidFill>
              <a:effectLst/>
              <a:latin typeface="Noto Sans Kufi Arabic"/>
            </a:endParaRPr>
          </a:p>
          <a:p>
            <a:pPr algn="just" rtl="1"/>
            <a:endParaRPr lang="ar-JO" b="0" i="0" dirty="0">
              <a:solidFill>
                <a:srgbClr val="2C2F34"/>
              </a:solidFill>
              <a:effectLst/>
              <a:latin typeface="Noto Sans Kufi Arabic"/>
              <a:cs typeface="Alexandria" pitchFamily="2" charset="-78"/>
            </a:endParaRPr>
          </a:p>
          <a:p>
            <a:pPr algn="just" rtl="1"/>
            <a:r>
              <a:rPr lang="ar-JO" b="0" i="0" dirty="0">
                <a:solidFill>
                  <a:srgbClr val="2C2F34"/>
                </a:solidFill>
                <a:effectLst/>
                <a:latin typeface="Noto Sans Kufi Arabic"/>
                <a:cs typeface="Alexandria" pitchFamily="2" charset="-78"/>
              </a:rPr>
              <a:t>من المفيد أيضًا من أجل تحسين التفكير المنطقي تعزيز مهارات التفكير من خلال بناء الحجج والاستدلالات والاستنتاجات المنطقية. مما سيعزز من القدرة على حل المشاكل، وتحسين التفكير المنطقي سيساعد في التعامل مع المشاكل بطريقة مختلفة من أجل الوصول إلى أفضل القرارات،  ففي كثير من النواحي يحتاج كل فرد إلى مهارة التفكير المنطقي مهما كان مجال دراسته أو مجال عمله، حيث تعتبر مهارة حل المشكلات وهي جانب من جوانب التفكير المنطقي واحدة من أفضل المهارات التي يجب أن تكون موجودة عند كل </a:t>
            </a:r>
            <a:r>
              <a:rPr lang="ar-JO" b="0" i="0">
                <a:solidFill>
                  <a:srgbClr val="2C2F34"/>
                </a:solidFill>
                <a:effectLst/>
                <a:latin typeface="Noto Sans Kufi Arabic"/>
                <a:cs typeface="Alexandria" pitchFamily="2" charset="-78"/>
              </a:rPr>
              <a:t>فرد.</a:t>
            </a:r>
          </a:p>
          <a:p>
            <a:pPr algn="just" rtl="1"/>
            <a:endParaRPr lang="ar-JO" b="0" i="0" dirty="0">
              <a:solidFill>
                <a:srgbClr val="2C2F34"/>
              </a:solidFill>
              <a:effectLst/>
              <a:latin typeface="Noto Sans Kufi Arabic"/>
              <a:cs typeface="Alexandria" pitchFamily="2" charset="-78"/>
            </a:endParaRPr>
          </a:p>
          <a:p>
            <a:pPr algn="just" rtl="1"/>
            <a:r>
              <a:rPr lang="ar-JO" b="0" i="0">
                <a:solidFill>
                  <a:srgbClr val="2C2F34"/>
                </a:solidFill>
                <a:effectLst/>
                <a:latin typeface="Noto Sans Kufi Arabic"/>
                <a:cs typeface="Alexandria" pitchFamily="2" charset="-78"/>
              </a:rPr>
              <a:t>        إن الاستدلالات </a:t>
            </a:r>
            <a:r>
              <a:rPr lang="ar-JO" b="0" i="0" dirty="0">
                <a:solidFill>
                  <a:srgbClr val="2C2F34"/>
                </a:solidFill>
                <a:effectLst/>
                <a:latin typeface="Noto Sans Kufi Arabic"/>
                <a:cs typeface="Alexandria" pitchFamily="2" charset="-78"/>
              </a:rPr>
              <a:t>المنطقية بطريقة منظمة </a:t>
            </a:r>
            <a:r>
              <a:rPr lang="ar-JO" b="0" i="0">
                <a:solidFill>
                  <a:srgbClr val="2C2F34"/>
                </a:solidFill>
                <a:effectLst/>
                <a:latin typeface="Noto Sans Kufi Arabic"/>
                <a:cs typeface="Alexandria" pitchFamily="2" charset="-78"/>
              </a:rPr>
              <a:t>وصحيحة تسهم في </a:t>
            </a:r>
            <a:r>
              <a:rPr lang="ar-JO" b="0" i="0" dirty="0">
                <a:solidFill>
                  <a:srgbClr val="2C2F34"/>
                </a:solidFill>
                <a:effectLst/>
                <a:latin typeface="Noto Sans Kufi Arabic"/>
                <a:cs typeface="Alexandria" pitchFamily="2" charset="-78"/>
              </a:rPr>
              <a:t>تقديم أدلة للتوصل إلى </a:t>
            </a:r>
            <a:r>
              <a:rPr lang="ar-JO" b="0" i="0">
                <a:solidFill>
                  <a:srgbClr val="2C2F34"/>
                </a:solidFill>
                <a:effectLst/>
                <a:latin typeface="Noto Sans Kufi Arabic"/>
                <a:cs typeface="Alexandria" pitchFamily="2" charset="-78"/>
              </a:rPr>
              <a:t>النتيجة الصحيحة، </a:t>
            </a:r>
            <a:r>
              <a:rPr lang="ar-JO" b="0" i="0" dirty="0">
                <a:solidFill>
                  <a:srgbClr val="2C2F34"/>
                </a:solidFill>
                <a:effectLst/>
                <a:latin typeface="Noto Sans Kufi Arabic"/>
                <a:cs typeface="Alexandria" pitchFamily="2" charset="-78"/>
              </a:rPr>
              <a:t>كما أن التفكير المنطقي يساعد في الاقتناع </a:t>
            </a:r>
            <a:r>
              <a:rPr lang="ar-JO" b="0" i="0">
                <a:solidFill>
                  <a:srgbClr val="2C2F34"/>
                </a:solidFill>
                <a:effectLst/>
                <a:latin typeface="Noto Sans Kufi Arabic"/>
                <a:cs typeface="Alexandria" pitchFamily="2" charset="-78"/>
              </a:rPr>
              <a:t>العقلي بناءً </a:t>
            </a:r>
            <a:r>
              <a:rPr lang="ar-JO" b="0" i="0" dirty="0">
                <a:solidFill>
                  <a:srgbClr val="2C2F34"/>
                </a:solidFill>
                <a:effectLst/>
                <a:latin typeface="Noto Sans Kufi Arabic"/>
                <a:cs typeface="Alexandria" pitchFamily="2" charset="-78"/>
              </a:rPr>
              <a:t>على أسس صحيحة منطقية</a:t>
            </a:r>
            <a:r>
              <a:rPr lang="ar-JO" dirty="0">
                <a:solidFill>
                  <a:srgbClr val="2C2F34"/>
                </a:solidFill>
                <a:latin typeface="Noto Sans Kufi Arabic"/>
                <a:cs typeface="Alexandria" pitchFamily="2" charset="-78"/>
              </a:rPr>
              <a:t>. </a:t>
            </a:r>
            <a:r>
              <a:rPr lang="ar-JO" b="0" i="0" dirty="0">
                <a:solidFill>
                  <a:srgbClr val="2C2F34"/>
                </a:solidFill>
                <a:effectLst/>
                <a:latin typeface="Noto Sans Kufi Arabic"/>
                <a:cs typeface="Alexandria" pitchFamily="2" charset="-78"/>
              </a:rPr>
              <a:t>وكما ذكرنا سابقًا فإن تطبيقات التفكير المنطقي في العمل لا تقتصر على جانب واحد أو مجال واحد من مجالات العمل وإنما هي ضرورية في كل جوانب ومجالات الحياة الاجتماعي والاقتصادي والسياسي والقانوني والإعلامي والعلمي.</a:t>
            </a:r>
          </a:p>
          <a:p>
            <a:pPr algn="just" rtl="1"/>
            <a:endParaRPr lang="ar-JO" b="0" i="0" dirty="0">
              <a:solidFill>
                <a:srgbClr val="2C2F34"/>
              </a:solidFill>
              <a:effectLst/>
              <a:latin typeface="Noto Sans Kufi Arabic"/>
              <a:cs typeface="Alexandria" pitchFamily="2" charset="-78"/>
            </a:endParaRPr>
          </a:p>
        </p:txBody>
      </p:sp>
      <p:pic>
        <p:nvPicPr>
          <p:cNvPr id="9" name="Graphic 21">
            <a:extLst>
              <a:ext uri="{FF2B5EF4-FFF2-40B4-BE49-F238E27FC236}">
                <a16:creationId xmlns:a16="http://schemas.microsoft.com/office/drawing/2014/main" id="{BE53B2AF-5676-BDE6-0572-6B08989F4C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15209022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7241" y="960634"/>
            <a:ext cx="12104759" cy="5853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274080" y="159011"/>
            <a:ext cx="5411376" cy="400110"/>
          </a:xfrm>
          <a:prstGeom prst="rect">
            <a:avLst/>
          </a:prstGeom>
          <a:noFill/>
        </p:spPr>
        <p:txBody>
          <a:bodyPr wrap="square" rtlCol="0">
            <a:spAutoFit/>
          </a:bodyPr>
          <a:lstStyle/>
          <a:p>
            <a:pPr lvl="0">
              <a:buClrTx/>
            </a:pPr>
            <a:r>
              <a:rPr lang="ar-JO" sz="2000" b="1" kern="1200" dirty="0">
                <a:latin typeface="Alexandria" pitchFamily="2" charset="-78"/>
                <a:ea typeface="+mn-ea"/>
                <a:cs typeface="Alexandria" pitchFamily="2" charset="-78"/>
              </a:rPr>
              <a:t>نصائح لتطوير 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Alexandria" pitchFamily="2" charset="-78"/>
                <a:ea typeface="+mn-ea"/>
                <a:cs typeface="Alexandria" pitchFamily="2" charset="-78"/>
              </a:rPr>
              <a:t>Lecture 8</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8C869F95-2311-19BB-1831-4891200DE001}"/>
              </a:ext>
            </a:extLst>
          </p:cNvPr>
          <p:cNvSpPr txBox="1"/>
          <p:nvPr/>
        </p:nvSpPr>
        <p:spPr>
          <a:xfrm>
            <a:off x="4838699" y="1156840"/>
            <a:ext cx="7215027" cy="5693866"/>
          </a:xfrm>
          <a:prstGeom prst="rect">
            <a:avLst/>
          </a:prstGeom>
          <a:noFill/>
        </p:spPr>
        <p:txBody>
          <a:bodyPr wrap="square">
            <a:spAutoFit/>
          </a:bodyPr>
          <a:lstStyle/>
          <a:p>
            <a:pPr algn="just" rtl="1"/>
            <a:r>
              <a:rPr lang="ar-JO" sz="1400" b="1" dirty="0">
                <a:cs typeface="Alexandria" pitchFamily="2" charset="-78"/>
              </a:rPr>
              <a:t>يمكن </a:t>
            </a:r>
            <a:r>
              <a:rPr lang="ar-AE" sz="1400" b="1" dirty="0" err="1">
                <a:cs typeface="Alexandria" pitchFamily="2" charset="-78"/>
              </a:rPr>
              <a:t>لل</a:t>
            </a:r>
            <a:r>
              <a:rPr lang="ar-JO" sz="1400" b="1" dirty="0">
                <a:cs typeface="Alexandria" pitchFamily="2" charset="-78"/>
              </a:rPr>
              <a:t>فرد أن ينمّي مهارة التفكير المنطقي لديه وذلك باتباع عدد من الخطوات التي تساعد على ذلك منها:</a:t>
            </a:r>
            <a:endParaRPr lang="ar-AE" sz="1400" b="1" dirty="0">
              <a:cs typeface="Alexandria" pitchFamily="2" charset="-78"/>
            </a:endParaRPr>
          </a:p>
          <a:p>
            <a:pPr algn="just" rtl="1"/>
            <a:endParaRPr lang="ar-JO" sz="1400" b="1" dirty="0">
              <a:cs typeface="Alexandria" pitchFamily="2" charset="-78"/>
            </a:endParaRPr>
          </a:p>
          <a:p>
            <a:pPr algn="just" rtl="1"/>
            <a:r>
              <a:rPr lang="ar-JO" sz="1400" b="1" dirty="0">
                <a:cs typeface="Alexandria" pitchFamily="2" charset="-78"/>
              </a:rPr>
              <a:t>التعود على التساؤل بشكل دائم </a:t>
            </a:r>
            <a:r>
              <a:rPr lang="ar-JO" sz="1400" dirty="0">
                <a:cs typeface="Alexandria" pitchFamily="2" charset="-78"/>
              </a:rPr>
              <a:t>: على الفرد أن يتعود على إيجاد الأسئلة وذلك بالنسبة للمعطيات التي يحصل عليها، وعلى الفرد أن يقوم بالبحث والتحري من مصادر المعلومات للتأكد من المعلومات التي حصل عليها ، وليجد إجابات للتساؤلات التي قام بطرحها.</a:t>
            </a:r>
          </a:p>
          <a:p>
            <a:pPr algn="just" rtl="1"/>
            <a:r>
              <a:rPr lang="ar-JO" sz="1400" b="1" dirty="0">
                <a:cs typeface="Alexandria" pitchFamily="2" charset="-78"/>
              </a:rPr>
              <a:t>البعد عن التحيز </a:t>
            </a:r>
            <a:r>
              <a:rPr lang="ar-JO" sz="1400" dirty="0">
                <a:cs typeface="Alexandria" pitchFamily="2" charset="-78"/>
              </a:rPr>
              <a:t>:  على الفرد أن يتعرف جيدًا على أهوائه وتحيزاته الفردية التي قد تؤثر على طريقة معالجته للمعلومات وأن يتخلى عن هذه التحيزات، وأن يتقبل أي معلومات جديدة بصدر رحب وعقل متفتح، من أجل الاستفادة منها وذلك بدون تحيز لأفكاره القديمة.</a:t>
            </a:r>
          </a:p>
          <a:p>
            <a:pPr algn="just" rtl="1"/>
            <a:r>
              <a:rPr lang="ar-JO" sz="1400" b="1" dirty="0">
                <a:cs typeface="Alexandria" pitchFamily="2" charset="-78"/>
              </a:rPr>
              <a:t>إعمال العقل في ربط المعلومات والحقائق ببعضها البعض </a:t>
            </a:r>
            <a:r>
              <a:rPr lang="ar-JO" sz="1400" dirty="0">
                <a:cs typeface="Alexandria" pitchFamily="2" charset="-78"/>
              </a:rPr>
              <a:t>: على الفرد أن يتعلم ترتيب أفكاره ويمكن القيام بذلك عن طريق كتابة الأفكار وذلك لتوضيحها والتعرف عليها بشكل جيد</a:t>
            </a:r>
            <a:r>
              <a:rPr lang="ar-JO" sz="1400">
                <a:cs typeface="Alexandria" pitchFamily="2" charset="-78"/>
              </a:rPr>
              <a:t>، ثم </a:t>
            </a:r>
            <a:r>
              <a:rPr lang="ar-JO" sz="1400" dirty="0">
                <a:cs typeface="Alexandria" pitchFamily="2" charset="-78"/>
              </a:rPr>
              <a:t>يقوم بعد ذلك بربط جميع المعلومات التي لديه ببعضها البعض، وبعد ذلك يخرج بنتائج وحلول ويقوم بتقييم هذه النتائج وهذه الحلول ومعرفة أيها الأنسب بالنسبة للموقف أو المشكلة التي يعاني منها.</a:t>
            </a:r>
          </a:p>
          <a:p>
            <a:pPr algn="just" rtl="1"/>
            <a:r>
              <a:rPr lang="ar-JO" sz="1400" b="1" dirty="0">
                <a:cs typeface="Alexandria" pitchFamily="2" charset="-78"/>
              </a:rPr>
              <a:t>التقييم الذاتي : </a:t>
            </a:r>
            <a:r>
              <a:rPr lang="ar-JO" sz="1400" dirty="0">
                <a:cs typeface="Alexandria" pitchFamily="2" charset="-78"/>
              </a:rPr>
              <a:t>يعني تقييم أفكارك، والإجراءات التي تقوم باتباعها، وما تؤمن به، فالمفكر المنطقي هو الفرد الذي يستطيع أن يفهم دوافعه الداخلية وكيفية تأثيرها على الحلول والقرارات التي يتخذها. </a:t>
            </a:r>
          </a:p>
          <a:p>
            <a:pPr algn="just" rtl="1"/>
            <a:r>
              <a:rPr lang="ar-JO" sz="1400" b="1" dirty="0">
                <a:cs typeface="Alexandria" pitchFamily="2" charset="-78"/>
              </a:rPr>
              <a:t>تخصيص الوقت الكافي </a:t>
            </a:r>
            <a:r>
              <a:rPr lang="ar-JO" sz="1400" dirty="0">
                <a:cs typeface="Alexandria" pitchFamily="2" charset="-78"/>
              </a:rPr>
              <a:t>من أجل تحليل العمليات قبل اتخاذ القرارات ،مما يساعد على التصرف بموضوعية واتخاذ القرار الأفضل.</a:t>
            </a:r>
          </a:p>
          <a:p>
            <a:pPr algn="just" rtl="1"/>
            <a:r>
              <a:rPr lang="ar-JO" sz="1400" b="1" dirty="0">
                <a:cs typeface="Alexandria" pitchFamily="2" charset="-78"/>
              </a:rPr>
              <a:t>تطوير البصيرة: </a:t>
            </a:r>
            <a:r>
              <a:rPr lang="ar-JO" sz="1400" dirty="0">
                <a:cs typeface="Alexandria" pitchFamily="2" charset="-78"/>
              </a:rPr>
              <a:t>هذا يعني التفكير بالأمر من وجهة نظر شاملة، وليس من نقطة محددة لتحديد النتائج المحتملة .</a:t>
            </a:r>
          </a:p>
          <a:p>
            <a:pPr algn="just" rtl="1"/>
            <a:r>
              <a:rPr lang="ar-JO" sz="1400" b="1" dirty="0">
                <a:cs typeface="Alexandria" pitchFamily="2" charset="-78"/>
              </a:rPr>
              <a:t>تدرب على الاستماع الفعال</a:t>
            </a:r>
            <a:r>
              <a:rPr lang="ar-JO" sz="1400" dirty="0">
                <a:cs typeface="Alexandria" pitchFamily="2" charset="-78"/>
              </a:rPr>
              <a:t>: الفرد المستمع هو الفرد الذي يستطيع التوصل للنتائج الفعالة، لأن الاستماع الفعال عنصر أساسي في التفكير، ففهمك لما يريده الأفراد المحيطين بك يساعدك على التفاعل بشكل إيجابي معهم. بالإضافة إلى ذلك، يمكن أن يساعدك هذا الأمر في اكتساب خبرات أكثر وتطويرها.</a:t>
            </a:r>
          </a:p>
        </p:txBody>
      </p:sp>
      <p:sp>
        <p:nvSpPr>
          <p:cNvPr id="13" name="TextBox 12">
            <a:extLst>
              <a:ext uri="{FF2B5EF4-FFF2-40B4-BE49-F238E27FC236}">
                <a16:creationId xmlns:a16="http://schemas.microsoft.com/office/drawing/2014/main" id="{FA317905-A3BE-BC92-91D4-DCED21814F2B}"/>
              </a:ext>
            </a:extLst>
          </p:cNvPr>
          <p:cNvSpPr txBox="1"/>
          <p:nvPr/>
        </p:nvSpPr>
        <p:spPr>
          <a:xfrm>
            <a:off x="417762" y="6644723"/>
            <a:ext cx="6094520" cy="253916"/>
          </a:xfrm>
          <a:prstGeom prst="rect">
            <a:avLst/>
          </a:prstGeom>
          <a:noFill/>
        </p:spPr>
        <p:txBody>
          <a:bodyPr wrap="square">
            <a:spAutoFit/>
          </a:bodyPr>
          <a:lstStyle/>
          <a:p>
            <a:r>
              <a:rPr lang="en-GB" sz="1050" dirty="0"/>
              <a:t>https://www.almrsal.com/post/738392</a:t>
            </a:r>
            <a:endParaRPr lang="ar-JO" sz="1050" dirty="0">
              <a:cs typeface="Alexandria" pitchFamily="2" charset="-78"/>
            </a:endParaRPr>
          </a:p>
        </p:txBody>
      </p:sp>
      <p:pic>
        <p:nvPicPr>
          <p:cNvPr id="7" name="Graphic 21">
            <a:extLst>
              <a:ext uri="{FF2B5EF4-FFF2-40B4-BE49-F238E27FC236}">
                <a16:creationId xmlns:a16="http://schemas.microsoft.com/office/drawing/2014/main" id="{D4544423-A9F3-F2CC-B9B4-D49B97A0F8E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pic>
        <p:nvPicPr>
          <p:cNvPr id="5122" name="Picture 2">
            <a:extLst>
              <a:ext uri="{FF2B5EF4-FFF2-40B4-BE49-F238E27FC236}">
                <a16:creationId xmlns:a16="http://schemas.microsoft.com/office/drawing/2014/main" id="{531ADA80-4E11-4DD6-B90E-A51141705E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933" y="1068932"/>
            <a:ext cx="4410075" cy="557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26253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12002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8990" y="1291870"/>
            <a:ext cx="10916759"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2" name="TextBox 1">
            <a:extLst>
              <a:ext uri="{FF2B5EF4-FFF2-40B4-BE49-F238E27FC236}">
                <a16:creationId xmlns:a16="http://schemas.microsoft.com/office/drawing/2014/main" id="{D454EFAD-DF36-1A8A-127D-13E7B667EC09}"/>
              </a:ext>
            </a:extLst>
          </p:cNvPr>
          <p:cNvSpPr txBox="1"/>
          <p:nvPr/>
        </p:nvSpPr>
        <p:spPr>
          <a:xfrm>
            <a:off x="5032385" y="1568258"/>
            <a:ext cx="6524542" cy="410946"/>
          </a:xfrm>
          <a:prstGeom prst="rect">
            <a:avLst/>
          </a:prstGeom>
          <a:noFill/>
        </p:spPr>
        <p:txBody>
          <a:bodyPr wrap="square" rtlCol="0">
            <a:spAutoFit/>
          </a:bodyPr>
          <a:lstStyle/>
          <a:p>
            <a:pPr indent="503555" algn="just" rtl="1">
              <a:lnSpc>
                <a:spcPts val="2400"/>
              </a:lnSpc>
              <a:spcBef>
                <a:spcPts val="600"/>
              </a:spcBef>
              <a:spcAft>
                <a:spcPts val="0"/>
              </a:spcAft>
            </a:pPr>
            <a:r>
              <a:rPr lang="ar-SA" sz="2800" b="1" dirty="0">
                <a:effectLst/>
                <a:latin typeface="Alexandria" pitchFamily="2" charset="-78"/>
                <a:ea typeface="Times New Roman" panose="02020603050405020304" pitchFamily="18" charset="0"/>
                <a:cs typeface="Alexandria" pitchFamily="2" charset="-78"/>
              </a:rPr>
              <a:t>خاتمــــــة:</a:t>
            </a:r>
            <a:endParaRPr lang="en-US" sz="2800" dirty="0">
              <a:effectLst/>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65F3BE86-969D-2133-2C0D-27177C5502B7}"/>
              </a:ext>
            </a:extLst>
          </p:cNvPr>
          <p:cNvSpPr txBox="1"/>
          <p:nvPr/>
        </p:nvSpPr>
        <p:spPr>
          <a:xfrm>
            <a:off x="910798" y="2038582"/>
            <a:ext cx="10646129" cy="3970318"/>
          </a:xfrm>
          <a:prstGeom prst="rect">
            <a:avLst/>
          </a:prstGeom>
          <a:noFill/>
        </p:spPr>
        <p:txBody>
          <a:bodyPr wrap="square">
            <a:spAutoFit/>
          </a:bodyPr>
          <a:lstStyle/>
          <a:p>
            <a:pPr algn="just" rtl="1"/>
            <a:r>
              <a:rPr lang="ar-JO" dirty="0">
                <a:cs typeface="Alexandria" pitchFamily="2" charset="-78"/>
              </a:rPr>
              <a:t>    التفكير المنطقي هو عملية تحليل المواقف والمعطيات المتاحة للوصول إلى نتائج عقلانية وحل المشكلات. </a:t>
            </a:r>
            <a:r>
              <a:rPr lang="ar-AE" dirty="0">
                <a:cs typeface="Alexandria" pitchFamily="2" charset="-78"/>
              </a:rPr>
              <a:t>بالاعتماد</a:t>
            </a:r>
            <a:r>
              <a:rPr lang="ar-JO" dirty="0">
                <a:cs typeface="Alexandria" pitchFamily="2" charset="-78"/>
              </a:rPr>
              <a:t> على الأدلة الواقعية بدلاً من العواطف، ويشمل تحليل المعلومات بشكل غير متحيز، وتنظيمها، وتقييمها، وإنتاج معلومات جديدة. يهدف التفكير المنطقي إلى اتخاذ قرارات مستنيرة بعد النظر في جميع وجهات النظر المحتملة، ويتميز بالحيادية والموضوعية في معالجة المشكلات. </a:t>
            </a:r>
            <a:endParaRPr lang="ar-AE" dirty="0">
              <a:cs typeface="Alexandria" pitchFamily="2" charset="-78"/>
            </a:endParaRPr>
          </a:p>
          <a:p>
            <a:pPr algn="just" rtl="1"/>
            <a:r>
              <a:rPr lang="ar-JO" dirty="0">
                <a:cs typeface="Alexandria" pitchFamily="2" charset="-78"/>
              </a:rPr>
              <a:t>يُعبّر التفكير المنطقي عن التوصّل إلى النتائج العقلانية وحل المشكلات المختلفة من خلال تحليل المواقف والمعطيات المتاحة وتفسيرها ومقارنتها واختيار الأنسب والأمثل منها، وذلك باتباع التسلسل المنطقي للمفاهيم والحقائق والأدلة والاستنتاجات المختلفة</a:t>
            </a:r>
            <a:r>
              <a:rPr lang="ar-AE" dirty="0">
                <a:cs typeface="Alexandria" pitchFamily="2" charset="-78"/>
              </a:rPr>
              <a:t>.</a:t>
            </a:r>
          </a:p>
          <a:p>
            <a:pPr algn="just" rtl="1"/>
            <a:endParaRPr lang="ar-JO" dirty="0">
              <a:cs typeface="Alexandria" pitchFamily="2" charset="-78"/>
            </a:endParaRPr>
          </a:p>
          <a:p>
            <a:pPr algn="just" rtl="1"/>
            <a:r>
              <a:rPr lang="ar-JO" dirty="0">
                <a:cs typeface="Alexandria" pitchFamily="2" charset="-78"/>
              </a:rPr>
              <a:t>إن التفكير المنطقي هو التفكير الذي نمارسه عندما نحاول أن نتبيّن الأسباب والعلل التي تكمن وراء الأشياء. ويركز التفكير المنطقي على الأدلة الموجودة في الواقع. ويقوم بتحليل المعلومات والبيانات غير المتحيزة أو المتعلقة بالمعتقدات الفردية. فالتحليل الموضوعي يعتبر أساس عملية التفكير المنطقي. وبناءً على ذلك يقوم الفرد باتخاذ القرارات والتوصّل للحلول، بعد أن يفكر في جميع وجهات النظر المحتملة، وينظر للأمر من جميع الزوايا حتى يتوصّل للحل الصحيح.</a:t>
            </a:r>
          </a:p>
          <a:p>
            <a:pPr algn="just" rtl="1"/>
            <a:r>
              <a:rPr lang="ar-JO" dirty="0">
                <a:cs typeface="Alexandria" pitchFamily="2" charset="-78"/>
              </a:rPr>
              <a:t> </a:t>
            </a:r>
          </a:p>
        </p:txBody>
      </p:sp>
      <p:pic>
        <p:nvPicPr>
          <p:cNvPr id="7" name="Graphic 21">
            <a:extLst>
              <a:ext uri="{FF2B5EF4-FFF2-40B4-BE49-F238E27FC236}">
                <a16:creationId xmlns:a16="http://schemas.microsoft.com/office/drawing/2014/main" id="{D1A6C081-A010-1A50-6488-EB3784B633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Tree>
    <p:extLst>
      <p:ext uri="{BB962C8B-B14F-4D97-AF65-F5344CB8AC3E}">
        <p14:creationId xmlns:p14="http://schemas.microsoft.com/office/powerpoint/2010/main" val="22578209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5118351" cy="4482192"/>
          </a:xfrm>
        </p:spPr>
      </p:pic>
      <p:sp>
        <p:nvSpPr>
          <p:cNvPr id="4" name="Rectangle 3">
            <a:extLst>
              <a:ext uri="{FF2B5EF4-FFF2-40B4-BE49-F238E27FC236}">
                <a16:creationId xmlns:a16="http://schemas.microsoft.com/office/drawing/2014/main" id="{70F1FE5C-AE6F-A664-4CF6-FD420F844C37}"/>
              </a:ext>
            </a:extLst>
          </p:cNvPr>
          <p:cNvSpPr/>
          <p:nvPr/>
        </p:nvSpPr>
        <p:spPr>
          <a:xfrm>
            <a:off x="6928797" y="362092"/>
            <a:ext cx="3128229" cy="5007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2400" b="1" dirty="0">
                <a:cs typeface="Alexandria" pitchFamily="2" charset="-78"/>
              </a:rPr>
              <a:t>ملخص المحاضرة</a:t>
            </a:r>
            <a:endParaRPr kumimoji="0" lang="en-US" sz="2400" b="0" i="0" u="none" strike="noStrike" kern="1200" cap="none" spc="0" normalizeH="0" baseline="0" noProof="0" dirty="0">
              <a:ln>
                <a:noFill/>
              </a:ln>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D89A3132-3906-7FA8-8521-4742D818CDF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sp>
        <p:nvSpPr>
          <p:cNvPr id="9" name="TextBox 8">
            <a:extLst>
              <a:ext uri="{FF2B5EF4-FFF2-40B4-BE49-F238E27FC236}">
                <a16:creationId xmlns:a16="http://schemas.microsoft.com/office/drawing/2014/main" id="{DE58C406-8A59-1F0A-ABCF-1062434EB85D}"/>
              </a:ext>
            </a:extLst>
          </p:cNvPr>
          <p:cNvSpPr txBox="1"/>
          <p:nvPr/>
        </p:nvSpPr>
        <p:spPr>
          <a:xfrm>
            <a:off x="5118351" y="1294201"/>
            <a:ext cx="6987063" cy="5221301"/>
          </a:xfrm>
          <a:prstGeom prst="rect">
            <a:avLst/>
          </a:prstGeom>
          <a:ln w="19050"/>
        </p:spPr>
        <p:style>
          <a:lnRef idx="2">
            <a:schemeClr val="dk1"/>
          </a:lnRef>
          <a:fillRef idx="1">
            <a:schemeClr val="lt1"/>
          </a:fillRef>
          <a:effectRef idx="0">
            <a:schemeClr val="dk1"/>
          </a:effectRef>
          <a:fontRef idx="minor">
            <a:schemeClr val="dk1"/>
          </a:fontRef>
        </p:style>
        <p:txBody>
          <a:bodyPr wrap="square">
            <a:spAutoFit/>
          </a:bodyPr>
          <a:lstStyle/>
          <a:p>
            <a:pPr algn="just" rtl="1">
              <a:lnSpc>
                <a:spcPct val="150000"/>
              </a:lnSpc>
            </a:pPr>
            <a:r>
              <a:rPr lang="ar-JO" sz="1600" b="1" dirty="0">
                <a:latin typeface="Alexandria" pitchFamily="2" charset="-78"/>
                <a:cs typeface="Alexandria" pitchFamily="2" charset="-78"/>
              </a:rPr>
              <a:t>التفكير المنطقي </a:t>
            </a:r>
            <a:r>
              <a:rPr lang="ar-JO" sz="1600" dirty="0">
                <a:latin typeface="Alexandria" pitchFamily="2" charset="-78"/>
                <a:cs typeface="Alexandria" pitchFamily="2" charset="-78"/>
              </a:rPr>
              <a:t>هو أساس للعديد من جوانب الحياة اليومية والعلمية، حيث يُمكّن الأفراد من تجاوز الانفعالات والتحيزات للوصول إلى قرارات مدروسة وموضوعية. يُعتبر التفكير المنطقي مهارة حيوية في مجالات مثل العلوم، الرياضيات، الفلسفة، وحتى في النقاشات اليومية واتخاذ القرارات الشخصية. إنه يُعلّم الأفراد كيفية تقييم الحجج والأدلة بشكل نقدي، وكيفية بناء الاستدلالات الخاصة بهم بطريقة منظمة ومنطقية. </a:t>
            </a:r>
            <a:endParaRPr lang="ar-AE" sz="1600" dirty="0">
              <a:latin typeface="Alexandria" pitchFamily="2" charset="-78"/>
              <a:cs typeface="Alexandria" pitchFamily="2" charset="-78"/>
            </a:endParaRPr>
          </a:p>
          <a:p>
            <a:pPr algn="just" rtl="1">
              <a:lnSpc>
                <a:spcPct val="150000"/>
              </a:lnSpc>
            </a:pPr>
            <a:r>
              <a:rPr lang="ar-JO" sz="1600" b="1" dirty="0">
                <a:latin typeface="Alexandria" pitchFamily="2" charset="-78"/>
                <a:cs typeface="Alexandria" pitchFamily="2" charset="-78"/>
              </a:rPr>
              <a:t>من خلال التفكير المنطقي</a:t>
            </a:r>
            <a:r>
              <a:rPr lang="ar-JO" sz="1600" dirty="0">
                <a:latin typeface="Alexandria" pitchFamily="2" charset="-78"/>
                <a:cs typeface="Alexandria" pitchFamily="2" charset="-78"/>
              </a:rPr>
              <a:t>، يمكن للأفراد تطوير القدرة على التمييز بين الحقائق والآراء، وتحديد الأخطاء في التفكير والمنطق، وتحسين قدرتهم على التواصل بوضوح وفعالية. إن تعلم وتطبيق التفكير المنطقي يُمكن أن يُساهم في تحسين القدرة على حل المشكلات واتخاذ القرارات في مختلف المواقف، مما يُعزز من النجاح الشخصي والمهني</a:t>
            </a:r>
            <a:r>
              <a:rPr lang="ar-AE" sz="1600" dirty="0">
                <a:latin typeface="Alexandria" pitchFamily="2" charset="-78"/>
                <a:cs typeface="Alexandria" pitchFamily="2" charset="-78"/>
              </a:rPr>
              <a:t>.</a:t>
            </a:r>
          </a:p>
          <a:p>
            <a:pPr algn="just" rtl="1">
              <a:lnSpc>
                <a:spcPct val="150000"/>
              </a:lnSpc>
            </a:pPr>
            <a:r>
              <a:rPr lang="ar-JO" sz="1600" b="1" dirty="0">
                <a:latin typeface="Alexandria" pitchFamily="2" charset="-78"/>
                <a:cs typeface="Alexandria" pitchFamily="2" charset="-78"/>
              </a:rPr>
              <a:t>يُعد التفكير المنطقي ركيزة أساسية للتطور الفكري والعلمي والتقدم الحضاري</a:t>
            </a:r>
            <a:r>
              <a:rPr lang="ar-AE" sz="1600" b="1" dirty="0">
                <a:latin typeface="Alexandria" pitchFamily="2" charset="-78"/>
                <a:cs typeface="Alexandria" pitchFamily="2" charset="-78"/>
              </a:rPr>
              <a:t> </a:t>
            </a:r>
            <a:r>
              <a:rPr lang="ar-AE" sz="1600" dirty="0">
                <a:latin typeface="Alexandria" pitchFamily="2" charset="-78"/>
                <a:cs typeface="Alexandria" pitchFamily="2" charset="-78"/>
              </a:rPr>
              <a:t>ك</a:t>
            </a:r>
            <a:r>
              <a:rPr lang="ar-JO" sz="1600" dirty="0">
                <a:latin typeface="Alexandria" pitchFamily="2" charset="-78"/>
                <a:cs typeface="Alexandria" pitchFamily="2" charset="-78"/>
              </a:rPr>
              <a:t>أداة لا غنى عنها لفرز وتحليل هذه الكميات الهائلة من المعطيات بطريقة منهجية وعقلانية.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192724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7953424" y="5897180"/>
            <a:ext cx="3924577"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i="0" u="none" strike="noStrike" kern="1200" cap="none" spc="0" normalizeH="0" baseline="0" noProof="0" dirty="0">
                <a:ln>
                  <a:noFill/>
                </a:ln>
                <a:effectLst/>
                <a:uLnTx/>
                <a:uFillTx/>
                <a:latin typeface="Alexandria" pitchFamily="2" charset="-78"/>
                <a:ea typeface="+mn-ea"/>
                <a:cs typeface="Alexandria" pitchFamily="2" charset="-78"/>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i="0" u="none" strike="noStrike" kern="1200" cap="none" spc="0" normalizeH="0" baseline="0" noProof="0" dirty="0">
                <a:ln>
                  <a:noFill/>
                </a:ln>
                <a:effectLst/>
                <a:uLnTx/>
                <a:uFillTx/>
                <a:latin typeface="Alexandria" pitchFamily="2" charset="-78"/>
                <a:ea typeface="+mn-ea"/>
                <a:cs typeface="Alexandria" pitchFamily="2" charset="-78"/>
                <a:sym typeface="Arial"/>
              </a:rPr>
              <a:t>د. وردة أبو كلوب</a:t>
            </a:r>
            <a:endParaRPr kumimoji="0" lang="en-US"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2833202" y="948415"/>
            <a:ext cx="666322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000" b="1" i="0" u="none" strike="noStrike" kern="1200" cap="none" spc="0" normalizeH="0" baseline="0" noProof="0" dirty="0">
                <a:ln>
                  <a:noFill/>
                </a:ln>
                <a:effectLst/>
                <a:uLnTx/>
                <a:uFillTx/>
                <a:latin typeface="Alexandria" pitchFamily="2" charset="-78"/>
                <a:ea typeface="+mn-ea"/>
                <a:cs typeface="Alexandria" pitchFamily="2" charset="-78"/>
                <a:sym typeface="Arial"/>
              </a:rPr>
              <a:t>الموضوع القادم: أدوار القادة في تعزيز الإبداع والابتكار</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4D6B096A-9362-4C23-91F1-F2358A2D09B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1507" y="33139"/>
            <a:ext cx="1993907" cy="844832"/>
          </a:xfrm>
          <a:prstGeom prst="rect">
            <a:avLst/>
          </a:prstGeom>
        </p:spPr>
      </p:pic>
      <p:pic>
        <p:nvPicPr>
          <p:cNvPr id="3074" name="Picture 2">
            <a:extLst>
              <a:ext uri="{FF2B5EF4-FFF2-40B4-BE49-F238E27FC236}">
                <a16:creationId xmlns:a16="http://schemas.microsoft.com/office/drawing/2014/main" id="{1085ABEA-908E-4502-8154-EEEFA688FC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076" y="1779412"/>
            <a:ext cx="4914900" cy="348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58032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6A4413-971B-428C-8D9D-B1F2ECD45872}"/>
</file>

<file path=customXml/itemProps2.xml><?xml version="1.0" encoding="utf-8"?>
<ds:datastoreItem xmlns:ds="http://schemas.openxmlformats.org/officeDocument/2006/customXml" ds:itemID="{10E549A1-9315-4BD8-B393-07844E95BE7B}"/>
</file>

<file path=customXml/itemProps3.xml><?xml version="1.0" encoding="utf-8"?>
<ds:datastoreItem xmlns:ds="http://schemas.openxmlformats.org/officeDocument/2006/customXml" ds:itemID="{360D0EF5-87D6-4981-9A77-E6F6D81BBC52}"/>
</file>

<file path=docProps/app.xml><?xml version="1.0" encoding="utf-8"?>
<Properties xmlns="http://schemas.openxmlformats.org/officeDocument/2006/extended-properties" xmlns:vt="http://schemas.openxmlformats.org/officeDocument/2006/docPropsVTypes">
  <TotalTime>8543</TotalTime>
  <Words>4435</Words>
  <Application>Microsoft Office PowerPoint</Application>
  <PresentationFormat>Widescreen</PresentationFormat>
  <Paragraphs>344</Paragraphs>
  <Slides>29</Slides>
  <Notes>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29</vt:i4>
      </vt:variant>
    </vt:vector>
  </HeadingPairs>
  <TitlesOfParts>
    <vt:vector size="42" baseType="lpstr">
      <vt:lpstr>Alexandria</vt:lpstr>
      <vt:lpstr>Almarai</vt:lpstr>
      <vt:lpstr>Arial</vt:lpstr>
      <vt:lpstr>Arimo</vt:lpstr>
      <vt:lpstr>Cairo</vt:lpstr>
      <vt:lpstr>Calibri</vt:lpstr>
      <vt:lpstr>Calibri Light</vt:lpstr>
      <vt:lpstr>Noto Sans Kufi Arabic</vt:lpstr>
      <vt:lpstr>Tajawal Medium</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439</cp:revision>
  <dcterms:created xsi:type="dcterms:W3CDTF">2023-10-13T06:05:23Z</dcterms:created>
  <dcterms:modified xsi:type="dcterms:W3CDTF">2024-11-13T11:25:07Z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