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4.xml" ContentType="application/vnd.openxmlformats-officedocument.presentationml.tags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0.xml" ContentType="application/vnd.openxmlformats-officedocument.presentationml.notesSlide+xml"/>
  <Override PartName="/ppt/tags/tag6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0"/>
  </p:notesMasterIdLst>
  <p:sldIdLst>
    <p:sldId id="345" r:id="rId2"/>
    <p:sldId id="258" r:id="rId3"/>
    <p:sldId id="335" r:id="rId4"/>
    <p:sldId id="259" r:id="rId5"/>
    <p:sldId id="257" r:id="rId6"/>
    <p:sldId id="323" r:id="rId7"/>
    <p:sldId id="347" r:id="rId8"/>
    <p:sldId id="346" r:id="rId9"/>
    <p:sldId id="325" r:id="rId10"/>
    <p:sldId id="329" r:id="rId11"/>
    <p:sldId id="331" r:id="rId12"/>
    <p:sldId id="320" r:id="rId13"/>
    <p:sldId id="332" r:id="rId14"/>
    <p:sldId id="321" r:id="rId15"/>
    <p:sldId id="328" r:id="rId16"/>
    <p:sldId id="333" r:id="rId17"/>
    <p:sldId id="313" r:id="rId18"/>
    <p:sldId id="266" r:id="rId19"/>
    <p:sldId id="316" r:id="rId20"/>
    <p:sldId id="317" r:id="rId21"/>
    <p:sldId id="270" r:id="rId22"/>
    <p:sldId id="315" r:id="rId23"/>
    <p:sldId id="277" r:id="rId24"/>
    <p:sldId id="318" r:id="rId25"/>
    <p:sldId id="327" r:id="rId26"/>
    <p:sldId id="334" r:id="rId27"/>
    <p:sldId id="339" r:id="rId28"/>
    <p:sldId id="344" r:id="rId29"/>
    <p:sldId id="340" r:id="rId30"/>
    <p:sldId id="342" r:id="rId31"/>
    <p:sldId id="338" r:id="rId32"/>
    <p:sldId id="337" r:id="rId33"/>
    <p:sldId id="326" r:id="rId34"/>
    <p:sldId id="319" r:id="rId35"/>
    <p:sldId id="308" r:id="rId36"/>
    <p:sldId id="307" r:id="rId37"/>
    <p:sldId id="309" r:id="rId38"/>
    <p:sldId id="264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hf+BHnEPptgyEj12pvH+dl+JTS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222E"/>
    <a:srgbClr val="1B1E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06525B-8D1C-514C-8F2A-87101906051D}" v="2" dt="2023-10-02T05:45:30.8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60"/>
    <p:restoredTop sz="94671"/>
  </p:normalViewPr>
  <p:slideViewPr>
    <p:cSldViewPr snapToGrid="0">
      <p:cViewPr varScale="1">
        <p:scale>
          <a:sx n="86" d="100"/>
          <a:sy n="86" d="100"/>
        </p:scale>
        <p:origin x="35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customschemas.google.com/relationships/presentationmetadata" Target="metadata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1C222E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34C9B767-3B99-594B-8D50-4E70A285DDC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gm:t>
    </dgm:pt>
    <dgm:pt modelId="{75F0F395-2DE8-BE45-83DB-37F37607E3DD}" type="parTrans" cxnId="{9D7C2F12-99E6-D449-9E44-BCBD36DA846A}">
      <dgm:prSet/>
      <dgm:spPr/>
      <dgm:t>
        <a:bodyPr/>
        <a:lstStyle/>
        <a:p>
          <a:endParaRPr lang="en-US" sz="2000"/>
        </a:p>
      </dgm:t>
    </dgm:pt>
    <dgm:pt modelId="{31A9984D-C890-764F-A1BE-DEBCE3CA0988}" type="sibTrans" cxnId="{9D7C2F12-99E6-D449-9E44-BCBD36DA846A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Our highest priority is to satisfy the customer through early and continuous delivery of valuable software.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Welcome changing requirements, even late in development. Agile processes harness change for the customer’s competitive advantage.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Deliver working software frequently, from a couple of weeks to a couple of months, with a preference to the shorter timescale.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26B6BAC4-91AF-A04B-B869-C11F871F0E4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Business people and developers must work together daily throughout the project.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F5A015EE-8BAF-114E-B50A-2974735E0EF4}" type="parTrans" cxnId="{9358CB46-58B5-0D41-970C-1D3CAB0F17FD}">
      <dgm:prSet/>
      <dgm:spPr/>
      <dgm:t>
        <a:bodyPr/>
        <a:lstStyle/>
        <a:p>
          <a:endParaRPr lang="en-US" sz="2000"/>
        </a:p>
      </dgm:t>
    </dgm:pt>
    <dgm:pt modelId="{2C7D141E-82B6-764C-AC40-2090B1C754FA}" type="sibTrans" cxnId="{9358CB46-58B5-0D41-970C-1D3CAB0F17FD}">
      <dgm:prSet/>
      <dgm:spPr/>
      <dgm:t>
        <a:bodyPr/>
        <a:lstStyle/>
        <a:p>
          <a:endParaRPr lang="en-US" sz="2000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0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0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36A939DB-430F-A746-B10D-9163022CBF4E}" type="pres">
      <dgm:prSet presAssocID="{85BB6987-8A6E-B542-A19E-6F1AED8632A4}" presName="sp" presStyleCnt="0"/>
      <dgm:spPr/>
    </dgm:pt>
    <dgm:pt modelId="{1C73BA27-D617-FC42-B73A-263E01CD923D}" type="pres">
      <dgm:prSet presAssocID="{34C9B767-3B99-594B-8D50-4E70A285DDCD}" presName="linNode" presStyleCnt="0"/>
      <dgm:spPr/>
    </dgm:pt>
    <dgm:pt modelId="{4B759107-DC9F-844F-B736-CB68C055B14A}" type="pres">
      <dgm:prSet presAssocID="{34C9B767-3B99-594B-8D50-4E70A285DDCD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98371DFF-1ACC-A544-BF53-43D9A2800BFB}" type="pres">
      <dgm:prSet presAssocID="{34C9B767-3B99-594B-8D50-4E70A285DDCD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9D7C2F12-99E6-D449-9E44-BCBD36DA846A}" srcId="{B09736DE-FA14-6A4E-B719-0168E55C270E}" destId="{34C9B767-3B99-594B-8D50-4E70A285DDCD}" srcOrd="3" destOrd="0" parTransId="{75F0F395-2DE8-BE45-83DB-37F37607E3DD}" sibTransId="{31A9984D-C890-764F-A1BE-DEBCE3CA0988}"/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0C012B16-C7CA-F949-906A-142B2BFAAD7E}" type="presOf" srcId="{26B6BAC4-91AF-A04B-B869-C11F871F0E40}" destId="{98371DFF-1ACC-A544-BF53-43D9A2800BFB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9358CB46-58B5-0D41-970C-1D3CAB0F17FD}" srcId="{34C9B767-3B99-594B-8D50-4E70A285DDCD}" destId="{26B6BAC4-91AF-A04B-B869-C11F871F0E40}" srcOrd="0" destOrd="0" parTransId="{F5A015EE-8BAF-114E-B50A-2974735E0EF4}" sibTransId="{2C7D141E-82B6-764C-AC40-2090B1C754FA}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1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0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2" destOrd="0" parTransId="{9B88325B-F50F-9842-B133-41DEC276FE75}" sibTransId="{85BB6987-8A6E-B542-A19E-6F1AED8632A4}"/>
    <dgm:cxn modelId="{1B2A28D3-6BCB-994C-BFFE-B687C43CCB31}" type="presOf" srcId="{34C9B767-3B99-594B-8D50-4E70A285DDCD}" destId="{4B759107-DC9F-844F-B736-CB68C055B14A}" srcOrd="0" destOrd="0" presId="urn:microsoft.com/office/officeart/2005/8/layout/vList5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388F915C-219E-574A-A234-3A5EB91345E4}" type="presParOf" srcId="{A8111EC5-F24F-9540-BFF5-BE4A64083014}" destId="{AE284F09-72AD-CC48-B82A-557ED70B31AA}" srcOrd="0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1" destOrd="0" presId="urn:microsoft.com/office/officeart/2005/8/layout/vList5"/>
    <dgm:cxn modelId="{4FC270D2-61F3-1B42-AE0A-F1CA13D69D1C}" type="presParOf" srcId="{A8111EC5-F24F-9540-BFF5-BE4A64083014}" destId="{6CE5F342-A474-3041-BDCC-0AE8CFB81449}" srcOrd="2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3" destOrd="0" presId="urn:microsoft.com/office/officeart/2005/8/layout/vList5"/>
    <dgm:cxn modelId="{04CE491B-BCBC-334A-8D21-17808C876E27}" type="presParOf" srcId="{A8111EC5-F24F-9540-BFF5-BE4A64083014}" destId="{7509A734-3018-AC49-B79B-6414B6350B55}" srcOrd="4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  <dgm:cxn modelId="{11A60742-11EB-C645-99AC-C8FB2445B558}" type="presParOf" srcId="{A8111EC5-F24F-9540-BFF5-BE4A64083014}" destId="{36A939DB-430F-A746-B10D-9163022CBF4E}" srcOrd="5" destOrd="0" presId="urn:microsoft.com/office/officeart/2005/8/layout/vList5"/>
    <dgm:cxn modelId="{50F5BD22-F722-7844-B7F7-1B9E824AA93E}" type="presParOf" srcId="{A8111EC5-F24F-9540-BFF5-BE4A64083014}" destId="{1C73BA27-D617-FC42-B73A-263E01CD923D}" srcOrd="6" destOrd="0" presId="urn:microsoft.com/office/officeart/2005/8/layout/vList5"/>
    <dgm:cxn modelId="{954CFF12-E7B7-B940-903C-5B6DB226E990}" type="presParOf" srcId="{1C73BA27-D617-FC42-B73A-263E01CD923D}" destId="{4B759107-DC9F-844F-B736-CB68C055B14A}" srcOrd="0" destOrd="0" presId="urn:microsoft.com/office/officeart/2005/8/layout/vList5"/>
    <dgm:cxn modelId="{CB602FA4-EE35-AF4B-AA1F-03942556EB46}" type="presParOf" srcId="{1C73BA27-D617-FC42-B73A-263E01CD923D}" destId="{98371DFF-1ACC-A544-BF53-43D9A2800BF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6</a:t>
          </a:r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7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8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The most efficient and effective method of conveying information to and within a development team is face-to-face conversation.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Working software is the primary measure of progress.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Agile processes promote sustainable development. The sponsors, developers, and users should be able to maintain constant pace indefinitely.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CC152D5A-8BDF-954F-818F-476567141B3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5</a:t>
          </a:r>
        </a:p>
      </dgm:t>
    </dgm:pt>
    <dgm:pt modelId="{EA65CAE5-EE16-BC46-B78D-E0890D7C5103}" type="parTrans" cxnId="{9775F2E8-A5B9-7E42-A37F-C84680D179DD}">
      <dgm:prSet/>
      <dgm:spPr/>
      <dgm:t>
        <a:bodyPr/>
        <a:lstStyle/>
        <a:p>
          <a:endParaRPr lang="en-US"/>
        </a:p>
      </dgm:t>
    </dgm:pt>
    <dgm:pt modelId="{4D40649B-AC64-F54F-AD5F-00602A27E180}" type="sibTrans" cxnId="{9775F2E8-A5B9-7E42-A37F-C84680D179DD}">
      <dgm:prSet/>
      <dgm:spPr/>
      <dgm:t>
        <a:bodyPr/>
        <a:lstStyle/>
        <a:p>
          <a:endParaRPr lang="en-US"/>
        </a:p>
      </dgm:t>
    </dgm:pt>
    <dgm:pt modelId="{A39CE811-C74D-5843-963E-6D41D38576C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Build projects around motivated individuals. Give them the environment and the support they need, and trust them to get the job done.</a:t>
          </a:r>
        </a:p>
      </dgm:t>
    </dgm:pt>
    <dgm:pt modelId="{E19CE0A8-0AB1-5942-9262-339ED25B8155}" type="parTrans" cxnId="{731BD62F-5334-C041-959D-287C7201F61E}">
      <dgm:prSet/>
      <dgm:spPr/>
      <dgm:t>
        <a:bodyPr/>
        <a:lstStyle/>
        <a:p>
          <a:endParaRPr lang="en-US"/>
        </a:p>
      </dgm:t>
    </dgm:pt>
    <dgm:pt modelId="{971CC024-4750-CD4F-A840-70718A6C1602}" type="sibTrans" cxnId="{731BD62F-5334-C041-959D-287C7201F61E}">
      <dgm:prSet/>
      <dgm:spPr/>
      <dgm:t>
        <a:bodyPr/>
        <a:lstStyle/>
        <a:p>
          <a:endParaRPr lang="en-US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B9B86C11-DCBE-5742-9C29-295821250A71}" type="pres">
      <dgm:prSet presAssocID="{CC152D5A-8BDF-954F-818F-476567141B32}" presName="linNode" presStyleCnt="0"/>
      <dgm:spPr/>
    </dgm:pt>
    <dgm:pt modelId="{77B32D68-586F-234D-8D4E-EC340F182880}" type="pres">
      <dgm:prSet presAssocID="{CC152D5A-8BDF-954F-818F-476567141B32}" presName="parentText" presStyleLbl="node1" presStyleIdx="0" presStyleCnt="4" custScaleX="16535">
        <dgm:presLayoutVars>
          <dgm:chMax val="1"/>
          <dgm:bulletEnabled val="1"/>
        </dgm:presLayoutVars>
      </dgm:prSet>
      <dgm:spPr/>
    </dgm:pt>
    <dgm:pt modelId="{C977274F-203A-F749-921F-7CF2BF100928}" type="pres">
      <dgm:prSet presAssocID="{CC152D5A-8BDF-954F-818F-476567141B32}" presName="descendantText" presStyleLbl="alignAccFollowNode1" presStyleIdx="0" presStyleCnt="4" custScaleX="119617">
        <dgm:presLayoutVars>
          <dgm:bulletEnabled val="1"/>
        </dgm:presLayoutVars>
      </dgm:prSet>
      <dgm:spPr/>
    </dgm:pt>
    <dgm:pt modelId="{D185ED70-94FE-834F-94AE-9E354B4C19ED}" type="pres">
      <dgm:prSet presAssocID="{4D40649B-AC64-F54F-AD5F-00602A27E180}" presName="sp" presStyleCnt="0"/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5F8BF614-7B44-9047-9FDA-68FDFD3372CB}" type="presOf" srcId="{CC152D5A-8BDF-954F-818F-476567141B32}" destId="{77B32D68-586F-234D-8D4E-EC340F182880}" srcOrd="0" destOrd="0" presId="urn:microsoft.com/office/officeart/2005/8/layout/vList5"/>
    <dgm:cxn modelId="{C8BA9229-92C0-1545-A117-FC5EDE2F53FE}" type="presOf" srcId="{A39CE811-C74D-5843-963E-6D41D38576C3}" destId="{C977274F-203A-F749-921F-7CF2BF100928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731BD62F-5334-C041-959D-287C7201F61E}" srcId="{CC152D5A-8BDF-954F-818F-476567141B32}" destId="{A39CE811-C74D-5843-963E-6D41D38576C3}" srcOrd="0" destOrd="0" parTransId="{E19CE0A8-0AB1-5942-9262-339ED25B8155}" sibTransId="{971CC024-4750-CD4F-A840-70718A6C1602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2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1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3" destOrd="0" parTransId="{9B88325B-F50F-9842-B133-41DEC276FE75}" sibTransId="{85BB6987-8A6E-B542-A19E-6F1AED8632A4}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9775F2E8-A5B9-7E42-A37F-C84680D179DD}" srcId="{B09736DE-FA14-6A4E-B719-0168E55C270E}" destId="{CC152D5A-8BDF-954F-818F-476567141B32}" srcOrd="0" destOrd="0" parTransId="{EA65CAE5-EE16-BC46-B78D-E0890D7C5103}" sibTransId="{4D40649B-AC64-F54F-AD5F-00602A27E180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F3265D9D-59FD-A04D-94D3-8C9D4DC9D288}" type="presParOf" srcId="{A8111EC5-F24F-9540-BFF5-BE4A64083014}" destId="{B9B86C11-DCBE-5742-9C29-295821250A71}" srcOrd="0" destOrd="0" presId="urn:microsoft.com/office/officeart/2005/8/layout/vList5"/>
    <dgm:cxn modelId="{22DC1229-B902-9943-A768-2E7B6D8D9241}" type="presParOf" srcId="{B9B86C11-DCBE-5742-9C29-295821250A71}" destId="{77B32D68-586F-234D-8D4E-EC340F182880}" srcOrd="0" destOrd="0" presId="urn:microsoft.com/office/officeart/2005/8/layout/vList5"/>
    <dgm:cxn modelId="{3162F7D9-3F18-2544-A196-A3F0DF7396E5}" type="presParOf" srcId="{B9B86C11-DCBE-5742-9C29-295821250A71}" destId="{C977274F-203A-F749-921F-7CF2BF100928}" srcOrd="1" destOrd="0" presId="urn:microsoft.com/office/officeart/2005/8/layout/vList5"/>
    <dgm:cxn modelId="{54923ED0-4180-E84D-B72B-F1776AF4AA60}" type="presParOf" srcId="{A8111EC5-F24F-9540-BFF5-BE4A64083014}" destId="{D185ED70-94FE-834F-94AE-9E354B4C19ED}" srcOrd="1" destOrd="0" presId="urn:microsoft.com/office/officeart/2005/8/layout/vList5"/>
    <dgm:cxn modelId="{388F915C-219E-574A-A234-3A5EB91345E4}" type="presParOf" srcId="{A8111EC5-F24F-9540-BFF5-BE4A64083014}" destId="{AE284F09-72AD-CC48-B82A-557ED70B31AA}" srcOrd="2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3" destOrd="0" presId="urn:microsoft.com/office/officeart/2005/8/layout/vList5"/>
    <dgm:cxn modelId="{4FC270D2-61F3-1B42-AE0A-F1CA13D69D1C}" type="presParOf" srcId="{A8111EC5-F24F-9540-BFF5-BE4A64083014}" destId="{6CE5F342-A474-3041-BDCC-0AE8CFB81449}" srcOrd="4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5" destOrd="0" presId="urn:microsoft.com/office/officeart/2005/8/layout/vList5"/>
    <dgm:cxn modelId="{04CE491B-BCBC-334A-8D21-17808C876E27}" type="presParOf" srcId="{A8111EC5-F24F-9540-BFF5-BE4A64083014}" destId="{7509A734-3018-AC49-B79B-6414B6350B55}" srcOrd="6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The best architectures, requirements, and designs emerge from self-organizing teams.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At regular intervals, the team reflects on how to become more effective, then tunes and adjusts its behavior accordingly.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9609A245-9B4C-3643-ADF9-4A2807B0E04B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9</a:t>
          </a:r>
          <a:endParaRPr lang="en-US" sz="2000" dirty="0"/>
        </a:p>
      </dgm:t>
    </dgm:pt>
    <dgm:pt modelId="{BE2D3396-B5CB-5947-8AB8-20CF7C4B75B3}" type="parTrans" cxnId="{124AFD65-8240-1E42-8BDF-E0D33FD1985D}">
      <dgm:prSet/>
      <dgm:spPr/>
      <dgm:t>
        <a:bodyPr/>
        <a:lstStyle/>
        <a:p>
          <a:endParaRPr lang="en-US"/>
        </a:p>
      </dgm:t>
    </dgm:pt>
    <dgm:pt modelId="{14FB1CCD-432C-CC40-BC9C-117AE0006568}" type="sibTrans" cxnId="{124AFD65-8240-1E42-8BDF-E0D33FD1985D}">
      <dgm:prSet/>
      <dgm:spPr/>
      <dgm:t>
        <a:bodyPr/>
        <a:lstStyle/>
        <a:p>
          <a:endParaRPr lang="en-US"/>
        </a:p>
      </dgm:t>
    </dgm:pt>
    <dgm:pt modelId="{AD002A33-72ED-5C48-BE8D-21A71F52523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Continuous attention to technical excellence and good design enhances agility.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562E043-372E-9043-9623-8F1EC68298E6}" type="parTrans" cxnId="{D3D23AA3-73C7-4746-A389-4284A9C6B61A}">
      <dgm:prSet/>
      <dgm:spPr/>
      <dgm:t>
        <a:bodyPr/>
        <a:lstStyle/>
        <a:p>
          <a:endParaRPr lang="en-US"/>
        </a:p>
      </dgm:t>
    </dgm:pt>
    <dgm:pt modelId="{161981B2-C8FA-AE4F-9612-B97058D0091F}" type="sibTrans" cxnId="{D3D23AA3-73C7-4746-A389-4284A9C6B61A}">
      <dgm:prSet/>
      <dgm:spPr/>
      <dgm:t>
        <a:bodyPr/>
        <a:lstStyle/>
        <a:p>
          <a:endParaRPr lang="en-US"/>
        </a:p>
      </dgm:t>
    </dgm:pt>
    <dgm:pt modelId="{D9BCC9CC-FACE-1D4E-A679-788E65F29BE5}">
      <dgm:prSet custT="1"/>
      <dgm:spPr/>
      <dgm:t>
        <a:bodyPr/>
        <a:lstStyle/>
        <a:p>
          <a:r>
            <a: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rPr>
            <a:t>10</a:t>
          </a:r>
        </a:p>
      </dgm:t>
    </dgm:pt>
    <dgm:pt modelId="{4910F383-4B15-3C45-A13E-DDB913B91CF3}" type="parTrans" cxnId="{88161E24-354C-F14A-8B23-51827A896479}">
      <dgm:prSet/>
      <dgm:spPr/>
      <dgm:t>
        <a:bodyPr/>
        <a:lstStyle/>
        <a:p>
          <a:endParaRPr lang="en-US"/>
        </a:p>
      </dgm:t>
    </dgm:pt>
    <dgm:pt modelId="{E99D7746-36F0-4343-AD00-2626D0794433}" type="sibTrans" cxnId="{88161E24-354C-F14A-8B23-51827A896479}">
      <dgm:prSet/>
      <dgm:spPr/>
      <dgm:t>
        <a:bodyPr/>
        <a:lstStyle/>
        <a:p>
          <a:endParaRPr lang="en-US"/>
        </a:p>
      </dgm:t>
    </dgm:pt>
    <dgm:pt modelId="{5F2BD2CE-CDE3-0E4A-BCFE-92DDA3AF937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Simplicity--the art of maximizing the amount of work not done–is essential.</a:t>
          </a:r>
          <a:endParaRPr lang="en-US" sz="16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4C6B5186-894A-7443-A426-64426B5E96BD}" type="parTrans" cxnId="{6707D56B-7AA1-1D48-8AEB-671B3A748537}">
      <dgm:prSet/>
      <dgm:spPr/>
      <dgm:t>
        <a:bodyPr/>
        <a:lstStyle/>
        <a:p>
          <a:endParaRPr lang="en-US"/>
        </a:p>
      </dgm:t>
    </dgm:pt>
    <dgm:pt modelId="{4650ACF8-FBC9-5240-9ED7-4B8485517C39}" type="sibTrans" cxnId="{6707D56B-7AA1-1D48-8AEB-671B3A748537}">
      <dgm:prSet/>
      <dgm:spPr/>
      <dgm:t>
        <a:bodyPr/>
        <a:lstStyle/>
        <a:p>
          <a:endParaRPr lang="en-US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9049CEA1-DBA2-3449-BCA8-7FCF46D63DC4}" type="pres">
      <dgm:prSet presAssocID="{9609A245-9B4C-3643-ADF9-4A2807B0E04B}" presName="linNode" presStyleCnt="0"/>
      <dgm:spPr/>
    </dgm:pt>
    <dgm:pt modelId="{1C2A834F-F692-2140-9C13-A69652DE24B4}" type="pres">
      <dgm:prSet presAssocID="{9609A245-9B4C-3643-ADF9-4A2807B0E04B}" presName="parentText" presStyleLbl="node1" presStyleIdx="0" presStyleCnt="4" custScaleX="15251">
        <dgm:presLayoutVars>
          <dgm:chMax val="1"/>
          <dgm:bulletEnabled val="1"/>
        </dgm:presLayoutVars>
      </dgm:prSet>
      <dgm:spPr/>
    </dgm:pt>
    <dgm:pt modelId="{2B2A4FE7-8FA7-EC4C-9771-32DF8259BF04}" type="pres">
      <dgm:prSet presAssocID="{9609A245-9B4C-3643-ADF9-4A2807B0E04B}" presName="descendantText" presStyleLbl="alignAccFollowNode1" presStyleIdx="0" presStyleCnt="4" custScaleX="120168">
        <dgm:presLayoutVars>
          <dgm:bulletEnabled val="1"/>
        </dgm:presLayoutVars>
      </dgm:prSet>
      <dgm:spPr/>
    </dgm:pt>
    <dgm:pt modelId="{9117E669-E653-4D4F-85B3-D3CE1F4BFC9A}" type="pres">
      <dgm:prSet presAssocID="{14FB1CCD-432C-CC40-BC9C-117AE0006568}" presName="sp" presStyleCnt="0"/>
      <dgm:spPr/>
    </dgm:pt>
    <dgm:pt modelId="{2AC7BA03-84A9-CD47-BC8A-C01DC26F68D5}" type="pres">
      <dgm:prSet presAssocID="{D9BCC9CC-FACE-1D4E-A679-788E65F29BE5}" presName="linNode" presStyleCnt="0"/>
      <dgm:spPr/>
    </dgm:pt>
    <dgm:pt modelId="{101A68B2-F6C1-8743-A29B-461CF7942802}" type="pres">
      <dgm:prSet presAssocID="{D9BCC9CC-FACE-1D4E-A679-788E65F29BE5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86F490A3-067F-674F-98B7-2C02048B0226}" type="pres">
      <dgm:prSet presAssocID="{D9BCC9CC-FACE-1D4E-A679-788E65F29BE5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215E3BD7-7F24-A346-AF89-6F3A401301E1}" type="pres">
      <dgm:prSet presAssocID="{E99D7746-36F0-4343-AD00-2626D0794433}" presName="sp" presStyleCnt="0"/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40820418-8CE4-484F-9B56-7F4DAC903EC0}" type="presOf" srcId="{9609A245-9B4C-3643-ADF9-4A2807B0E04B}" destId="{1C2A834F-F692-2140-9C13-A69652DE24B4}" srcOrd="0" destOrd="0" presId="urn:microsoft.com/office/officeart/2005/8/layout/vList5"/>
    <dgm:cxn modelId="{88161E24-354C-F14A-8B23-51827A896479}" srcId="{B09736DE-FA14-6A4E-B719-0168E55C270E}" destId="{D9BCC9CC-FACE-1D4E-A679-788E65F29BE5}" srcOrd="1" destOrd="0" parTransId="{4910F383-4B15-3C45-A13E-DDB913B91CF3}" sibTransId="{E99D7746-36F0-4343-AD00-2626D0794433}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124AFD65-8240-1E42-8BDF-E0D33FD1985D}" srcId="{B09736DE-FA14-6A4E-B719-0168E55C270E}" destId="{9609A245-9B4C-3643-ADF9-4A2807B0E04B}" srcOrd="0" destOrd="0" parTransId="{BE2D3396-B5CB-5947-8AB8-20CF7C4B75B3}" sibTransId="{14FB1CCD-432C-CC40-BC9C-117AE0006568}"/>
    <dgm:cxn modelId="{9969FC66-09B7-D74B-AE02-08E67D5C82FC}" type="presOf" srcId="{AD002A33-72ED-5C48-BE8D-21A71F525238}" destId="{2B2A4FE7-8FA7-EC4C-9771-32DF8259BF04}" srcOrd="0" destOrd="0" presId="urn:microsoft.com/office/officeart/2005/8/layout/vList5"/>
    <dgm:cxn modelId="{6707D56B-7AA1-1D48-8AEB-671B3A748537}" srcId="{D9BCC9CC-FACE-1D4E-A679-788E65F29BE5}" destId="{5F2BD2CE-CDE3-0E4A-BCFE-92DDA3AF937F}" srcOrd="0" destOrd="0" parTransId="{4C6B5186-894A-7443-A426-64426B5E96BD}" sibTransId="{4650ACF8-FBC9-5240-9ED7-4B8485517C39}"/>
    <dgm:cxn modelId="{D96CD37E-9D07-1047-8C4D-D8349DB9EB58}" type="presOf" srcId="{D9BCC9CC-FACE-1D4E-A679-788E65F29BE5}" destId="{101A68B2-F6C1-8743-A29B-461CF7942802}" srcOrd="0" destOrd="0" presId="urn:microsoft.com/office/officeart/2005/8/layout/vList5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3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2" destOrd="0" parTransId="{FC4D6475-86C3-C94A-AD59-780BD0DAC29D}" sibTransId="{D0B8B27A-DB25-2E4F-A8F0-CE265D7CC328}"/>
    <dgm:cxn modelId="{D3D23AA3-73C7-4746-A389-4284A9C6B61A}" srcId="{9609A245-9B4C-3643-ADF9-4A2807B0E04B}" destId="{AD002A33-72ED-5C48-BE8D-21A71F525238}" srcOrd="0" destOrd="0" parTransId="{0562E043-372E-9043-9623-8F1EC68298E6}" sibTransId="{161981B2-C8FA-AE4F-9612-B97058D0091F}"/>
    <dgm:cxn modelId="{345919D4-0653-0249-97B6-374DB8750BB5}" type="presOf" srcId="{5F2BD2CE-CDE3-0E4A-BCFE-92DDA3AF937F}" destId="{86F490A3-067F-674F-98B7-2C02048B0226}" srcOrd="0" destOrd="0" presId="urn:microsoft.com/office/officeart/2005/8/layout/vList5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4C3252E3-552F-534F-95A2-51BBCA6F65F4}" type="presParOf" srcId="{A8111EC5-F24F-9540-BFF5-BE4A64083014}" destId="{9049CEA1-DBA2-3449-BCA8-7FCF46D63DC4}" srcOrd="0" destOrd="0" presId="urn:microsoft.com/office/officeart/2005/8/layout/vList5"/>
    <dgm:cxn modelId="{A7881D42-E6B3-134F-858A-2D7A8FA824AB}" type="presParOf" srcId="{9049CEA1-DBA2-3449-BCA8-7FCF46D63DC4}" destId="{1C2A834F-F692-2140-9C13-A69652DE24B4}" srcOrd="0" destOrd="0" presId="urn:microsoft.com/office/officeart/2005/8/layout/vList5"/>
    <dgm:cxn modelId="{23DA860B-9BE2-804D-8DFA-8180D42625B7}" type="presParOf" srcId="{9049CEA1-DBA2-3449-BCA8-7FCF46D63DC4}" destId="{2B2A4FE7-8FA7-EC4C-9771-32DF8259BF04}" srcOrd="1" destOrd="0" presId="urn:microsoft.com/office/officeart/2005/8/layout/vList5"/>
    <dgm:cxn modelId="{BA766745-65D8-8046-A0AD-34E12AD28651}" type="presParOf" srcId="{A8111EC5-F24F-9540-BFF5-BE4A64083014}" destId="{9117E669-E653-4D4F-85B3-D3CE1F4BFC9A}" srcOrd="1" destOrd="0" presId="urn:microsoft.com/office/officeart/2005/8/layout/vList5"/>
    <dgm:cxn modelId="{49A2DF16-E976-7942-A47A-CBF60C6F9A62}" type="presParOf" srcId="{A8111EC5-F24F-9540-BFF5-BE4A64083014}" destId="{2AC7BA03-84A9-CD47-BC8A-C01DC26F68D5}" srcOrd="2" destOrd="0" presId="urn:microsoft.com/office/officeart/2005/8/layout/vList5"/>
    <dgm:cxn modelId="{80B654F4-6BEB-C043-9D86-794E1AE5E58D}" type="presParOf" srcId="{2AC7BA03-84A9-CD47-BC8A-C01DC26F68D5}" destId="{101A68B2-F6C1-8743-A29B-461CF7942802}" srcOrd="0" destOrd="0" presId="urn:microsoft.com/office/officeart/2005/8/layout/vList5"/>
    <dgm:cxn modelId="{10756D05-5B68-D44A-8D59-97F90FEAEE97}" type="presParOf" srcId="{2AC7BA03-84A9-CD47-BC8A-C01DC26F68D5}" destId="{86F490A3-067F-674F-98B7-2C02048B0226}" srcOrd="1" destOrd="0" presId="urn:microsoft.com/office/officeart/2005/8/layout/vList5"/>
    <dgm:cxn modelId="{CAEB234F-B45D-FF44-9B4A-0A4097DF26CD}" type="presParOf" srcId="{A8111EC5-F24F-9540-BFF5-BE4A64083014}" destId="{215E3BD7-7F24-A346-AF89-6F3A401301E1}" srcOrd="3" destOrd="0" presId="urn:microsoft.com/office/officeart/2005/8/layout/vList5"/>
    <dgm:cxn modelId="{388F915C-219E-574A-A234-3A5EB91345E4}" type="presParOf" srcId="{A8111EC5-F24F-9540-BFF5-BE4A64083014}" destId="{AE284F09-72AD-CC48-B82A-557ED70B31AA}" srcOrd="4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5" destOrd="0" presId="urn:microsoft.com/office/officeart/2005/8/layout/vList5"/>
    <dgm:cxn modelId="{4FC270D2-61F3-1B42-AE0A-F1CA13D69D1C}" type="presParOf" srcId="{A8111EC5-F24F-9540-BFF5-BE4A64083014}" destId="{6CE5F342-A474-3041-BDCC-0AE8CFB81449}" srcOrd="6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529611-2821-BE47-85C3-BAF936ABBD8A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E41C86-618D-9046-9387-A18B5DD6AD60}">
      <dgm:prSet phldrT="[Text]"/>
      <dgm:spPr/>
      <dgm:t>
        <a:bodyPr/>
        <a:lstStyle/>
        <a:p>
          <a:r>
            <a:rPr lang="en-US" dirty="0"/>
            <a:t>Very </a:t>
          </a:r>
          <a:r>
            <a:rPr lang="en-US"/>
            <a:t>Short Feedback Loops</a:t>
          </a:r>
        </a:p>
      </dgm:t>
    </dgm:pt>
    <dgm:pt modelId="{D92044C3-3670-0041-AB28-F1A2393D3C3E}" type="parTrans" cxnId="{6410F3F4-8C33-0945-A0B4-50FFD81E165F}">
      <dgm:prSet/>
      <dgm:spPr/>
      <dgm:t>
        <a:bodyPr/>
        <a:lstStyle/>
        <a:p>
          <a:endParaRPr lang="en-US"/>
        </a:p>
      </dgm:t>
    </dgm:pt>
    <dgm:pt modelId="{F776FCEF-F5C8-444E-BD9C-DE936C46C649}" type="sibTrans" cxnId="{6410F3F4-8C33-0945-A0B4-50FFD81E165F}">
      <dgm:prSet/>
      <dgm:spPr/>
      <dgm:t>
        <a:bodyPr/>
        <a:lstStyle/>
        <a:p>
          <a:endParaRPr lang="en-US"/>
        </a:p>
      </dgm:t>
    </dgm:pt>
    <dgm:pt modelId="{E0F26D3A-AEAB-8E46-A5E2-BB0DEBF21BD1}">
      <dgm:prSet phldrT="[Text]"/>
      <dgm:spPr/>
      <dgm:t>
        <a:bodyPr/>
        <a:lstStyle/>
        <a:p>
          <a:pPr rtl="0"/>
          <a:r>
            <a:rPr lang="en-US" dirty="0"/>
            <a:t>Frequent Adaptation of Process </a:t>
          </a:r>
        </a:p>
      </dgm:t>
    </dgm:pt>
    <dgm:pt modelId="{40B6FFC8-06E6-0A41-93FC-9E1EFFFC91BD}" type="parTrans" cxnId="{6045AB26-F694-4541-913F-3595A16A4452}">
      <dgm:prSet/>
      <dgm:spPr/>
      <dgm:t>
        <a:bodyPr/>
        <a:lstStyle/>
        <a:p>
          <a:endParaRPr lang="en-US"/>
        </a:p>
      </dgm:t>
    </dgm:pt>
    <dgm:pt modelId="{912916CF-3A0E-D143-A5DB-A883D9DC00AA}" type="sibTrans" cxnId="{6045AB26-F694-4541-913F-3595A16A4452}">
      <dgm:prSet/>
      <dgm:spPr/>
      <dgm:t>
        <a:bodyPr/>
        <a:lstStyle/>
        <a:p>
          <a:endParaRPr lang="en-US"/>
        </a:p>
      </dgm:t>
    </dgm:pt>
    <dgm:pt modelId="{432975E8-15B0-CF41-9706-1B2322F42090}">
      <dgm:prSet phldrT="[Text]"/>
      <dgm:spPr/>
      <dgm:t>
        <a:bodyPr/>
        <a:lstStyle/>
        <a:p>
          <a:pPr rtl="0"/>
          <a:r>
            <a:rPr lang="en-US" dirty="0"/>
            <a:t>Reprioritization</a:t>
          </a:r>
        </a:p>
      </dgm:t>
    </dgm:pt>
    <dgm:pt modelId="{543A570C-441B-7B46-84AD-331E82F34909}" type="parTrans" cxnId="{B73E0253-FE5A-6E4B-B374-602F762794F5}">
      <dgm:prSet/>
      <dgm:spPr/>
      <dgm:t>
        <a:bodyPr/>
        <a:lstStyle/>
        <a:p>
          <a:endParaRPr lang="en-US"/>
        </a:p>
      </dgm:t>
    </dgm:pt>
    <dgm:pt modelId="{3B61DD4D-5E7D-5F45-B641-5AD6679D8DFA}" type="sibTrans" cxnId="{B73E0253-FE5A-6E4B-B374-602F762794F5}">
      <dgm:prSet/>
      <dgm:spPr/>
      <dgm:t>
        <a:bodyPr/>
        <a:lstStyle/>
        <a:p>
          <a:endParaRPr lang="en-US"/>
        </a:p>
      </dgm:t>
    </dgm:pt>
    <dgm:pt modelId="{C562C1E4-F584-F945-8316-2A47CB0C87B8}">
      <dgm:prSet phldrT="[Text]"/>
      <dgm:spPr/>
      <dgm:t>
        <a:bodyPr/>
        <a:lstStyle/>
        <a:p>
          <a:pPr rtl="0"/>
          <a:r>
            <a:rPr lang="en-US" dirty="0"/>
            <a:t>Regularly Updated Plans</a:t>
          </a:r>
        </a:p>
      </dgm:t>
    </dgm:pt>
    <dgm:pt modelId="{2AF430DE-F00D-A24D-82DE-B15380FA0297}" type="parTrans" cxnId="{D880A058-C870-CB44-AF03-83CA59ADBEB7}">
      <dgm:prSet/>
      <dgm:spPr/>
      <dgm:t>
        <a:bodyPr/>
        <a:lstStyle/>
        <a:p>
          <a:endParaRPr lang="en-US"/>
        </a:p>
      </dgm:t>
    </dgm:pt>
    <dgm:pt modelId="{A57E3EB1-57B7-4E4A-8A8B-825E161E4733}" type="sibTrans" cxnId="{D880A058-C870-CB44-AF03-83CA59ADBEB7}">
      <dgm:prSet/>
      <dgm:spPr/>
      <dgm:t>
        <a:bodyPr/>
        <a:lstStyle/>
        <a:p>
          <a:endParaRPr lang="en-US"/>
        </a:p>
      </dgm:t>
    </dgm:pt>
    <dgm:pt modelId="{FA992B89-4EA8-8343-936D-DBA604FC69F1}">
      <dgm:prSet phldrT="[Text]"/>
      <dgm:spPr/>
      <dgm:t>
        <a:bodyPr/>
        <a:lstStyle/>
        <a:p>
          <a:pPr rtl="0"/>
          <a:r>
            <a:rPr lang="en-US" dirty="0"/>
            <a:t>Frequent Delivery</a:t>
          </a:r>
        </a:p>
      </dgm:t>
    </dgm:pt>
    <dgm:pt modelId="{21C2771C-B47F-ED49-9EDA-1B55A51763F1}" type="parTrans" cxnId="{BFF5ED0D-611D-0246-B8AE-61D81846B398}">
      <dgm:prSet/>
      <dgm:spPr/>
      <dgm:t>
        <a:bodyPr/>
        <a:lstStyle/>
        <a:p>
          <a:endParaRPr lang="en-US"/>
        </a:p>
      </dgm:t>
    </dgm:pt>
    <dgm:pt modelId="{5BC52C0F-2199-9445-8F81-7653821CC302}" type="sibTrans" cxnId="{BFF5ED0D-611D-0246-B8AE-61D81846B398}">
      <dgm:prSet/>
      <dgm:spPr/>
      <dgm:t>
        <a:bodyPr/>
        <a:lstStyle/>
        <a:p>
          <a:endParaRPr lang="en-US"/>
        </a:p>
      </dgm:t>
    </dgm:pt>
    <dgm:pt modelId="{BE3BF082-90D4-F040-9782-E8B177D26B1B}" type="pres">
      <dgm:prSet presAssocID="{23529611-2821-BE47-85C3-BAF936ABBD8A}" presName="diagram" presStyleCnt="0">
        <dgm:presLayoutVars>
          <dgm:dir/>
          <dgm:resizeHandles val="exact"/>
        </dgm:presLayoutVars>
      </dgm:prSet>
      <dgm:spPr/>
    </dgm:pt>
    <dgm:pt modelId="{1D76E259-DCBF-E84B-AA52-ABD7A051976A}" type="pres">
      <dgm:prSet presAssocID="{5BE41C86-618D-9046-9387-A18B5DD6AD60}" presName="node" presStyleLbl="node1" presStyleIdx="0" presStyleCnt="5">
        <dgm:presLayoutVars>
          <dgm:bulletEnabled val="1"/>
        </dgm:presLayoutVars>
      </dgm:prSet>
      <dgm:spPr/>
    </dgm:pt>
    <dgm:pt modelId="{7D3714B6-0038-2246-A163-4D6B4EF72082}" type="pres">
      <dgm:prSet presAssocID="{F776FCEF-F5C8-444E-BD9C-DE936C46C649}" presName="sibTrans" presStyleCnt="0"/>
      <dgm:spPr/>
    </dgm:pt>
    <dgm:pt modelId="{FBBD3C8A-2880-9E4C-86E3-D4B81D69DC32}" type="pres">
      <dgm:prSet presAssocID="{E0F26D3A-AEAB-8E46-A5E2-BB0DEBF21BD1}" presName="node" presStyleLbl="node1" presStyleIdx="1" presStyleCnt="5">
        <dgm:presLayoutVars>
          <dgm:bulletEnabled val="1"/>
        </dgm:presLayoutVars>
      </dgm:prSet>
      <dgm:spPr/>
    </dgm:pt>
    <dgm:pt modelId="{ACFF304D-A656-5844-8691-30BBB36DC447}" type="pres">
      <dgm:prSet presAssocID="{912916CF-3A0E-D143-A5DB-A883D9DC00AA}" presName="sibTrans" presStyleCnt="0"/>
      <dgm:spPr/>
    </dgm:pt>
    <dgm:pt modelId="{F9BC98E9-1913-C94C-89DE-C31622605AA2}" type="pres">
      <dgm:prSet presAssocID="{432975E8-15B0-CF41-9706-1B2322F42090}" presName="node" presStyleLbl="node1" presStyleIdx="2" presStyleCnt="5">
        <dgm:presLayoutVars>
          <dgm:bulletEnabled val="1"/>
        </dgm:presLayoutVars>
      </dgm:prSet>
      <dgm:spPr/>
    </dgm:pt>
    <dgm:pt modelId="{39452C3D-AEF8-E04B-8B0A-30D61B01BA79}" type="pres">
      <dgm:prSet presAssocID="{3B61DD4D-5E7D-5F45-B641-5AD6679D8DFA}" presName="sibTrans" presStyleCnt="0"/>
      <dgm:spPr/>
    </dgm:pt>
    <dgm:pt modelId="{365027D8-76BC-5544-AD5F-0450F0A74E32}" type="pres">
      <dgm:prSet presAssocID="{C562C1E4-F584-F945-8316-2A47CB0C87B8}" presName="node" presStyleLbl="node1" presStyleIdx="3" presStyleCnt="5">
        <dgm:presLayoutVars>
          <dgm:bulletEnabled val="1"/>
        </dgm:presLayoutVars>
      </dgm:prSet>
      <dgm:spPr/>
    </dgm:pt>
    <dgm:pt modelId="{71C1DF41-989D-1E49-AB13-E8800D5DCF41}" type="pres">
      <dgm:prSet presAssocID="{A57E3EB1-57B7-4E4A-8A8B-825E161E4733}" presName="sibTrans" presStyleCnt="0"/>
      <dgm:spPr/>
    </dgm:pt>
    <dgm:pt modelId="{F49CFAEB-32DF-824B-A0AA-A6B888C2ED6E}" type="pres">
      <dgm:prSet presAssocID="{FA992B89-4EA8-8343-936D-DBA604FC69F1}" presName="node" presStyleLbl="node1" presStyleIdx="4" presStyleCnt="5">
        <dgm:presLayoutVars>
          <dgm:bulletEnabled val="1"/>
        </dgm:presLayoutVars>
      </dgm:prSet>
      <dgm:spPr/>
    </dgm:pt>
  </dgm:ptLst>
  <dgm:cxnLst>
    <dgm:cxn modelId="{90A6590B-352E-C44E-8129-89EBD2FC96B9}" type="presOf" srcId="{FA992B89-4EA8-8343-936D-DBA604FC69F1}" destId="{F49CFAEB-32DF-824B-A0AA-A6B888C2ED6E}" srcOrd="0" destOrd="0" presId="urn:microsoft.com/office/officeart/2005/8/layout/default"/>
    <dgm:cxn modelId="{BFF5ED0D-611D-0246-B8AE-61D81846B398}" srcId="{23529611-2821-BE47-85C3-BAF936ABBD8A}" destId="{FA992B89-4EA8-8343-936D-DBA604FC69F1}" srcOrd="4" destOrd="0" parTransId="{21C2771C-B47F-ED49-9EDA-1B55A51763F1}" sibTransId="{5BC52C0F-2199-9445-8F81-7653821CC302}"/>
    <dgm:cxn modelId="{3F0B6517-A87A-CB46-9850-C9DFB77FC8AE}" type="presOf" srcId="{C562C1E4-F584-F945-8316-2A47CB0C87B8}" destId="{365027D8-76BC-5544-AD5F-0450F0A74E32}" srcOrd="0" destOrd="0" presId="urn:microsoft.com/office/officeart/2005/8/layout/default"/>
    <dgm:cxn modelId="{6045AB26-F694-4541-913F-3595A16A4452}" srcId="{23529611-2821-BE47-85C3-BAF936ABBD8A}" destId="{E0F26D3A-AEAB-8E46-A5E2-BB0DEBF21BD1}" srcOrd="1" destOrd="0" parTransId="{40B6FFC8-06E6-0A41-93FC-9E1EFFFC91BD}" sibTransId="{912916CF-3A0E-D143-A5DB-A883D9DC00AA}"/>
    <dgm:cxn modelId="{81B4782F-6BA7-9147-A10A-0A492CC7A755}" type="presOf" srcId="{E0F26D3A-AEAB-8E46-A5E2-BB0DEBF21BD1}" destId="{FBBD3C8A-2880-9E4C-86E3-D4B81D69DC32}" srcOrd="0" destOrd="0" presId="urn:microsoft.com/office/officeart/2005/8/layout/default"/>
    <dgm:cxn modelId="{DF154443-4B9C-DD44-8EF5-93AC51A0C474}" type="presOf" srcId="{5BE41C86-618D-9046-9387-A18B5DD6AD60}" destId="{1D76E259-DCBF-E84B-AA52-ABD7A051976A}" srcOrd="0" destOrd="0" presId="urn:microsoft.com/office/officeart/2005/8/layout/default"/>
    <dgm:cxn modelId="{B73E0253-FE5A-6E4B-B374-602F762794F5}" srcId="{23529611-2821-BE47-85C3-BAF936ABBD8A}" destId="{432975E8-15B0-CF41-9706-1B2322F42090}" srcOrd="2" destOrd="0" parTransId="{543A570C-441B-7B46-84AD-331E82F34909}" sibTransId="{3B61DD4D-5E7D-5F45-B641-5AD6679D8DFA}"/>
    <dgm:cxn modelId="{D880A058-C870-CB44-AF03-83CA59ADBEB7}" srcId="{23529611-2821-BE47-85C3-BAF936ABBD8A}" destId="{C562C1E4-F584-F945-8316-2A47CB0C87B8}" srcOrd="3" destOrd="0" parTransId="{2AF430DE-F00D-A24D-82DE-B15380FA0297}" sibTransId="{A57E3EB1-57B7-4E4A-8A8B-825E161E4733}"/>
    <dgm:cxn modelId="{AF3FAEBE-1863-B54C-9D97-69D8357AB13D}" type="presOf" srcId="{23529611-2821-BE47-85C3-BAF936ABBD8A}" destId="{BE3BF082-90D4-F040-9782-E8B177D26B1B}" srcOrd="0" destOrd="0" presId="urn:microsoft.com/office/officeart/2005/8/layout/default"/>
    <dgm:cxn modelId="{C71F35F3-E28C-7B43-AE59-DA4E87266B29}" type="presOf" srcId="{432975E8-15B0-CF41-9706-1B2322F42090}" destId="{F9BC98E9-1913-C94C-89DE-C31622605AA2}" srcOrd="0" destOrd="0" presId="urn:microsoft.com/office/officeart/2005/8/layout/default"/>
    <dgm:cxn modelId="{6410F3F4-8C33-0945-A0B4-50FFD81E165F}" srcId="{23529611-2821-BE47-85C3-BAF936ABBD8A}" destId="{5BE41C86-618D-9046-9387-A18B5DD6AD60}" srcOrd="0" destOrd="0" parTransId="{D92044C3-3670-0041-AB28-F1A2393D3C3E}" sibTransId="{F776FCEF-F5C8-444E-BD9C-DE936C46C649}"/>
    <dgm:cxn modelId="{7163F194-6AC2-744B-AE80-683B2614B8C2}" type="presParOf" srcId="{BE3BF082-90D4-F040-9782-E8B177D26B1B}" destId="{1D76E259-DCBF-E84B-AA52-ABD7A051976A}" srcOrd="0" destOrd="0" presId="urn:microsoft.com/office/officeart/2005/8/layout/default"/>
    <dgm:cxn modelId="{7812929F-C335-C045-81C9-F3A4310F16B2}" type="presParOf" srcId="{BE3BF082-90D4-F040-9782-E8B177D26B1B}" destId="{7D3714B6-0038-2246-A163-4D6B4EF72082}" srcOrd="1" destOrd="0" presId="urn:microsoft.com/office/officeart/2005/8/layout/default"/>
    <dgm:cxn modelId="{794DE3E3-1D79-654B-8E32-763292693995}" type="presParOf" srcId="{BE3BF082-90D4-F040-9782-E8B177D26B1B}" destId="{FBBD3C8A-2880-9E4C-86E3-D4B81D69DC32}" srcOrd="2" destOrd="0" presId="urn:microsoft.com/office/officeart/2005/8/layout/default"/>
    <dgm:cxn modelId="{7753B737-037A-3A48-A409-0D7421ECD57A}" type="presParOf" srcId="{BE3BF082-90D4-F040-9782-E8B177D26B1B}" destId="{ACFF304D-A656-5844-8691-30BBB36DC447}" srcOrd="3" destOrd="0" presId="urn:microsoft.com/office/officeart/2005/8/layout/default"/>
    <dgm:cxn modelId="{42976456-7EB2-EE4E-9619-85F1F0B82AF3}" type="presParOf" srcId="{BE3BF082-90D4-F040-9782-E8B177D26B1B}" destId="{F9BC98E9-1913-C94C-89DE-C31622605AA2}" srcOrd="4" destOrd="0" presId="urn:microsoft.com/office/officeart/2005/8/layout/default"/>
    <dgm:cxn modelId="{1FD149CC-E408-8844-8162-769101DB121D}" type="presParOf" srcId="{BE3BF082-90D4-F040-9782-E8B177D26B1B}" destId="{39452C3D-AEF8-E04B-8B0A-30D61B01BA79}" srcOrd="5" destOrd="0" presId="urn:microsoft.com/office/officeart/2005/8/layout/default"/>
    <dgm:cxn modelId="{E60FA8ED-8097-1248-AC61-33DEDB1215C4}" type="presParOf" srcId="{BE3BF082-90D4-F040-9782-E8B177D26B1B}" destId="{365027D8-76BC-5544-AD5F-0450F0A74E32}" srcOrd="6" destOrd="0" presId="urn:microsoft.com/office/officeart/2005/8/layout/default"/>
    <dgm:cxn modelId="{28B2346F-8F58-0A43-B0D6-A99FFCDDF82B}" type="presParOf" srcId="{BE3BF082-90D4-F040-9782-E8B177D26B1B}" destId="{71C1DF41-989D-1E49-AB13-E8800D5DCF41}" srcOrd="7" destOrd="0" presId="urn:microsoft.com/office/officeart/2005/8/layout/default"/>
    <dgm:cxn modelId="{D459DD20-E3A4-3347-8E42-428A2315B06E}" type="presParOf" srcId="{BE3BF082-90D4-F040-9782-E8B177D26B1B}" destId="{F49CFAEB-32DF-824B-A0AA-A6B888C2ED6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F5EEF27-4DDB-984D-A471-4E92B09625EF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7221EE-CF6D-AF4A-ADB3-97D5129BBD0A}">
      <dgm:prSet phldrT="[Text]"/>
      <dgm:spPr/>
      <dgm:t>
        <a:bodyPr/>
        <a:lstStyle/>
        <a:p>
          <a:r>
            <a:rPr lang="en-US" dirty="0"/>
            <a:t>Agile</a:t>
          </a:r>
        </a:p>
      </dgm:t>
    </dgm:pt>
    <dgm:pt modelId="{CC2C5CA3-26C0-5A4C-BE90-6292DC0998FE}" type="parTrans" cxnId="{AA8DA088-0407-D648-9AA4-29A36F4C012A}">
      <dgm:prSet/>
      <dgm:spPr/>
      <dgm:t>
        <a:bodyPr/>
        <a:lstStyle/>
        <a:p>
          <a:endParaRPr lang="en-US"/>
        </a:p>
      </dgm:t>
    </dgm:pt>
    <dgm:pt modelId="{79D6A531-7798-DB4D-B58E-5EA2822ABC53}" type="sibTrans" cxnId="{AA8DA088-0407-D648-9AA4-29A36F4C012A}">
      <dgm:prSet/>
      <dgm:spPr/>
      <dgm:t>
        <a:bodyPr/>
        <a:lstStyle/>
        <a:p>
          <a:endParaRPr lang="en-US"/>
        </a:p>
      </dgm:t>
    </dgm:pt>
    <dgm:pt modelId="{41289187-A6F5-AD40-BB1A-AB2176D94B6A}">
      <dgm:prSet phldrT="[Text]"/>
      <dgm:spPr/>
      <dgm:t>
        <a:bodyPr/>
        <a:lstStyle/>
        <a:p>
          <a:r>
            <a:rPr lang="en-US" dirty="0"/>
            <a:t>Iterative</a:t>
          </a:r>
        </a:p>
      </dgm:t>
    </dgm:pt>
    <dgm:pt modelId="{B23792DC-2153-624E-830D-CAA7F16CA9EB}" type="parTrans" cxnId="{1CF406C5-8F19-4948-A0D7-8B1A73A94191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066FA90E-C71A-3341-9CF7-6A5F515A04FE}" type="sibTrans" cxnId="{1CF406C5-8F19-4948-A0D7-8B1A73A94191}">
      <dgm:prSet/>
      <dgm:spPr/>
      <dgm:t>
        <a:bodyPr/>
        <a:lstStyle/>
        <a:p>
          <a:endParaRPr lang="en-US"/>
        </a:p>
      </dgm:t>
    </dgm:pt>
    <dgm:pt modelId="{111B2C59-183C-654C-B1CA-E2FB242CAE71}">
      <dgm:prSet phldrT="[Text]"/>
      <dgm:spPr/>
      <dgm:t>
        <a:bodyPr/>
        <a:lstStyle/>
        <a:p>
          <a:r>
            <a:rPr lang="en-US" dirty="0"/>
            <a:t>Incremental</a:t>
          </a:r>
        </a:p>
      </dgm:t>
    </dgm:pt>
    <dgm:pt modelId="{B6B159EC-1BFC-F64D-9C23-E67C65F24FAB}" type="parTrans" cxnId="{424F6FE0-DC92-C447-9BA2-49BD17F42DC1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4B110D8F-87A7-A846-9450-29C218A1ABF6}" type="sibTrans" cxnId="{424F6FE0-DC92-C447-9BA2-49BD17F42DC1}">
      <dgm:prSet/>
      <dgm:spPr/>
      <dgm:t>
        <a:bodyPr/>
        <a:lstStyle/>
        <a:p>
          <a:endParaRPr lang="en-US"/>
        </a:p>
      </dgm:t>
    </dgm:pt>
    <dgm:pt modelId="{6B788A35-9324-324F-8F9F-97AE15E30074}" type="pres">
      <dgm:prSet presAssocID="{3F5EEF27-4DDB-984D-A471-4E92B09625E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39EC933-9847-5544-9D8C-07A95CCAD68F}" type="pres">
      <dgm:prSet presAssocID="{857221EE-CF6D-AF4A-ADB3-97D5129BBD0A}" presName="hierRoot1" presStyleCnt="0">
        <dgm:presLayoutVars>
          <dgm:hierBranch val="init"/>
        </dgm:presLayoutVars>
      </dgm:prSet>
      <dgm:spPr/>
    </dgm:pt>
    <dgm:pt modelId="{B7A81D6B-4F8E-6A4E-B154-9189E8D446B0}" type="pres">
      <dgm:prSet presAssocID="{857221EE-CF6D-AF4A-ADB3-97D5129BBD0A}" presName="rootComposite1" presStyleCnt="0"/>
      <dgm:spPr/>
    </dgm:pt>
    <dgm:pt modelId="{2B9BCB05-1021-F940-AF47-C9ABB8C1327F}" type="pres">
      <dgm:prSet presAssocID="{857221EE-CF6D-AF4A-ADB3-97D5129BBD0A}" presName="rootText1" presStyleLbl="node0" presStyleIdx="0" presStyleCnt="1" custScaleX="66711" custScaleY="65813" custLinFactNeighborX="1782">
        <dgm:presLayoutVars>
          <dgm:chPref val="3"/>
        </dgm:presLayoutVars>
      </dgm:prSet>
      <dgm:spPr/>
    </dgm:pt>
    <dgm:pt modelId="{6FC4B5A0-A096-0247-B570-82AC0F51869B}" type="pres">
      <dgm:prSet presAssocID="{857221EE-CF6D-AF4A-ADB3-97D5129BBD0A}" presName="rootConnector1" presStyleLbl="node1" presStyleIdx="0" presStyleCnt="0"/>
      <dgm:spPr/>
    </dgm:pt>
    <dgm:pt modelId="{73886DD9-9658-A143-A234-B894849ABFAC}" type="pres">
      <dgm:prSet presAssocID="{857221EE-CF6D-AF4A-ADB3-97D5129BBD0A}" presName="hierChild2" presStyleCnt="0"/>
      <dgm:spPr/>
    </dgm:pt>
    <dgm:pt modelId="{2DD66DAD-B523-904D-BA14-43657A4808FD}" type="pres">
      <dgm:prSet presAssocID="{B23792DC-2153-624E-830D-CAA7F16CA9EB}" presName="Name37" presStyleLbl="parChTrans1D2" presStyleIdx="0" presStyleCnt="2"/>
      <dgm:spPr/>
    </dgm:pt>
    <dgm:pt modelId="{D979C7FE-3988-1040-B23A-5008C8D38685}" type="pres">
      <dgm:prSet presAssocID="{41289187-A6F5-AD40-BB1A-AB2176D94B6A}" presName="hierRoot2" presStyleCnt="0">
        <dgm:presLayoutVars>
          <dgm:hierBranch val="init"/>
        </dgm:presLayoutVars>
      </dgm:prSet>
      <dgm:spPr/>
    </dgm:pt>
    <dgm:pt modelId="{A1BA87E7-6B42-8148-94B9-6B1CAC6A5651}" type="pres">
      <dgm:prSet presAssocID="{41289187-A6F5-AD40-BB1A-AB2176D94B6A}" presName="rootComposite" presStyleCnt="0"/>
      <dgm:spPr/>
    </dgm:pt>
    <dgm:pt modelId="{B5192114-C0B1-2142-98E3-1CDC98881A0E}" type="pres">
      <dgm:prSet presAssocID="{41289187-A6F5-AD40-BB1A-AB2176D94B6A}" presName="rootText" presStyleLbl="node2" presStyleIdx="0" presStyleCnt="2" custScaleX="90057" custScaleY="65813" custLinFactNeighborX="-30693">
        <dgm:presLayoutVars>
          <dgm:chPref val="3"/>
        </dgm:presLayoutVars>
      </dgm:prSet>
      <dgm:spPr/>
    </dgm:pt>
    <dgm:pt modelId="{13A7397D-236C-F240-A322-7782216F3DDF}" type="pres">
      <dgm:prSet presAssocID="{41289187-A6F5-AD40-BB1A-AB2176D94B6A}" presName="rootConnector" presStyleLbl="node2" presStyleIdx="0" presStyleCnt="2"/>
      <dgm:spPr/>
    </dgm:pt>
    <dgm:pt modelId="{47EAF065-5A61-7F48-B161-2247BD983801}" type="pres">
      <dgm:prSet presAssocID="{41289187-A6F5-AD40-BB1A-AB2176D94B6A}" presName="hierChild4" presStyleCnt="0"/>
      <dgm:spPr/>
    </dgm:pt>
    <dgm:pt modelId="{D5240B20-7001-5F4E-9870-558F06568AF3}" type="pres">
      <dgm:prSet presAssocID="{41289187-A6F5-AD40-BB1A-AB2176D94B6A}" presName="hierChild5" presStyleCnt="0"/>
      <dgm:spPr/>
    </dgm:pt>
    <dgm:pt modelId="{8B5B5FD5-0414-1E41-84FC-D4BCFFC179CB}" type="pres">
      <dgm:prSet presAssocID="{B6B159EC-1BFC-F64D-9C23-E67C65F24FAB}" presName="Name37" presStyleLbl="parChTrans1D2" presStyleIdx="1" presStyleCnt="2"/>
      <dgm:spPr/>
    </dgm:pt>
    <dgm:pt modelId="{8EF56295-07B0-5047-AA7B-AC1EF775CFDF}" type="pres">
      <dgm:prSet presAssocID="{111B2C59-183C-654C-B1CA-E2FB242CAE71}" presName="hierRoot2" presStyleCnt="0">
        <dgm:presLayoutVars>
          <dgm:hierBranch val="init"/>
        </dgm:presLayoutVars>
      </dgm:prSet>
      <dgm:spPr/>
    </dgm:pt>
    <dgm:pt modelId="{B6AD3EF4-08EA-9544-AF45-590A0BEE846B}" type="pres">
      <dgm:prSet presAssocID="{111B2C59-183C-654C-B1CA-E2FB242CAE71}" presName="rootComposite" presStyleCnt="0"/>
      <dgm:spPr/>
    </dgm:pt>
    <dgm:pt modelId="{21F2077A-45FF-1F45-9437-4A98794E8810}" type="pres">
      <dgm:prSet presAssocID="{111B2C59-183C-654C-B1CA-E2FB242CAE71}" presName="rootText" presStyleLbl="node2" presStyleIdx="1" presStyleCnt="2" custScaleX="90057" custScaleY="65813" custLinFactNeighborX="31480">
        <dgm:presLayoutVars>
          <dgm:chPref val="3"/>
        </dgm:presLayoutVars>
      </dgm:prSet>
      <dgm:spPr/>
    </dgm:pt>
    <dgm:pt modelId="{75494201-BAA0-7247-9F0A-C256AC0DA096}" type="pres">
      <dgm:prSet presAssocID="{111B2C59-183C-654C-B1CA-E2FB242CAE71}" presName="rootConnector" presStyleLbl="node2" presStyleIdx="1" presStyleCnt="2"/>
      <dgm:spPr/>
    </dgm:pt>
    <dgm:pt modelId="{B025438C-C346-8D46-851C-3CE5B0292EB9}" type="pres">
      <dgm:prSet presAssocID="{111B2C59-183C-654C-B1CA-E2FB242CAE71}" presName="hierChild4" presStyleCnt="0"/>
      <dgm:spPr/>
    </dgm:pt>
    <dgm:pt modelId="{96FF7E39-B1D4-BD4D-9120-EA266C8F146C}" type="pres">
      <dgm:prSet presAssocID="{111B2C59-183C-654C-B1CA-E2FB242CAE71}" presName="hierChild5" presStyleCnt="0"/>
      <dgm:spPr/>
    </dgm:pt>
    <dgm:pt modelId="{FB598A5E-8AFC-5D4E-A626-45273F2EFF24}" type="pres">
      <dgm:prSet presAssocID="{857221EE-CF6D-AF4A-ADB3-97D5129BBD0A}" presName="hierChild3" presStyleCnt="0"/>
      <dgm:spPr/>
    </dgm:pt>
  </dgm:ptLst>
  <dgm:cxnLst>
    <dgm:cxn modelId="{CA89D310-A03B-3C41-802A-653D36057FE5}" type="presOf" srcId="{B6B159EC-1BFC-F64D-9C23-E67C65F24FAB}" destId="{8B5B5FD5-0414-1E41-84FC-D4BCFFC179CB}" srcOrd="0" destOrd="0" presId="urn:microsoft.com/office/officeart/2005/8/layout/orgChart1"/>
    <dgm:cxn modelId="{8ABA0A6E-DA60-5A41-A05C-9397F2C968BB}" type="presOf" srcId="{857221EE-CF6D-AF4A-ADB3-97D5129BBD0A}" destId="{2B9BCB05-1021-F940-AF47-C9ABB8C1327F}" srcOrd="0" destOrd="0" presId="urn:microsoft.com/office/officeart/2005/8/layout/orgChart1"/>
    <dgm:cxn modelId="{B2B0B670-EB72-6045-B10F-FD88B3914FE9}" type="presOf" srcId="{111B2C59-183C-654C-B1CA-E2FB242CAE71}" destId="{75494201-BAA0-7247-9F0A-C256AC0DA096}" srcOrd="1" destOrd="0" presId="urn:microsoft.com/office/officeart/2005/8/layout/orgChart1"/>
    <dgm:cxn modelId="{A1D09377-5C95-3841-ABAF-1C2A5E1B46C7}" type="presOf" srcId="{111B2C59-183C-654C-B1CA-E2FB242CAE71}" destId="{21F2077A-45FF-1F45-9437-4A98794E8810}" srcOrd="0" destOrd="0" presId="urn:microsoft.com/office/officeart/2005/8/layout/orgChart1"/>
    <dgm:cxn modelId="{AA8DA088-0407-D648-9AA4-29A36F4C012A}" srcId="{3F5EEF27-4DDB-984D-A471-4E92B09625EF}" destId="{857221EE-CF6D-AF4A-ADB3-97D5129BBD0A}" srcOrd="0" destOrd="0" parTransId="{CC2C5CA3-26C0-5A4C-BE90-6292DC0998FE}" sibTransId="{79D6A531-7798-DB4D-B58E-5EA2822ABC53}"/>
    <dgm:cxn modelId="{B38900A5-31BB-EC42-86BC-3B920AF2E18A}" type="presOf" srcId="{857221EE-CF6D-AF4A-ADB3-97D5129BBD0A}" destId="{6FC4B5A0-A096-0247-B570-82AC0F51869B}" srcOrd="1" destOrd="0" presId="urn:microsoft.com/office/officeart/2005/8/layout/orgChart1"/>
    <dgm:cxn modelId="{B3C739AF-82B9-9B4B-8C79-0561646C6281}" type="presOf" srcId="{B23792DC-2153-624E-830D-CAA7F16CA9EB}" destId="{2DD66DAD-B523-904D-BA14-43657A4808FD}" srcOrd="0" destOrd="0" presId="urn:microsoft.com/office/officeart/2005/8/layout/orgChart1"/>
    <dgm:cxn modelId="{4DA5D9BE-303E-2F47-A6EE-EC0483C31482}" type="presOf" srcId="{3F5EEF27-4DDB-984D-A471-4E92B09625EF}" destId="{6B788A35-9324-324F-8F9F-97AE15E30074}" srcOrd="0" destOrd="0" presId="urn:microsoft.com/office/officeart/2005/8/layout/orgChart1"/>
    <dgm:cxn modelId="{1CF406C5-8F19-4948-A0D7-8B1A73A94191}" srcId="{857221EE-CF6D-AF4A-ADB3-97D5129BBD0A}" destId="{41289187-A6F5-AD40-BB1A-AB2176D94B6A}" srcOrd="0" destOrd="0" parTransId="{B23792DC-2153-624E-830D-CAA7F16CA9EB}" sibTransId="{066FA90E-C71A-3341-9CF7-6A5F515A04FE}"/>
    <dgm:cxn modelId="{09E5B5C7-C213-6342-BF92-5A8F140DF773}" type="presOf" srcId="{41289187-A6F5-AD40-BB1A-AB2176D94B6A}" destId="{B5192114-C0B1-2142-98E3-1CDC98881A0E}" srcOrd="0" destOrd="0" presId="urn:microsoft.com/office/officeart/2005/8/layout/orgChart1"/>
    <dgm:cxn modelId="{424F6FE0-DC92-C447-9BA2-49BD17F42DC1}" srcId="{857221EE-CF6D-AF4A-ADB3-97D5129BBD0A}" destId="{111B2C59-183C-654C-B1CA-E2FB242CAE71}" srcOrd="1" destOrd="0" parTransId="{B6B159EC-1BFC-F64D-9C23-E67C65F24FAB}" sibTransId="{4B110D8F-87A7-A846-9450-29C218A1ABF6}"/>
    <dgm:cxn modelId="{617C17E9-181D-D747-BEB3-FF1726D31B56}" type="presOf" srcId="{41289187-A6F5-AD40-BB1A-AB2176D94B6A}" destId="{13A7397D-236C-F240-A322-7782216F3DDF}" srcOrd="1" destOrd="0" presId="urn:microsoft.com/office/officeart/2005/8/layout/orgChart1"/>
    <dgm:cxn modelId="{9E10D7FB-B915-894E-A9DD-0D75170C6AF3}" type="presParOf" srcId="{6B788A35-9324-324F-8F9F-97AE15E30074}" destId="{C39EC933-9847-5544-9D8C-07A95CCAD68F}" srcOrd="0" destOrd="0" presId="urn:microsoft.com/office/officeart/2005/8/layout/orgChart1"/>
    <dgm:cxn modelId="{35C72312-C66C-5448-A0B0-5F32778DB827}" type="presParOf" srcId="{C39EC933-9847-5544-9D8C-07A95CCAD68F}" destId="{B7A81D6B-4F8E-6A4E-B154-9189E8D446B0}" srcOrd="0" destOrd="0" presId="urn:microsoft.com/office/officeart/2005/8/layout/orgChart1"/>
    <dgm:cxn modelId="{EC096E92-EAA3-C144-B1ED-7DCE90F7EDCE}" type="presParOf" srcId="{B7A81D6B-4F8E-6A4E-B154-9189E8D446B0}" destId="{2B9BCB05-1021-F940-AF47-C9ABB8C1327F}" srcOrd="0" destOrd="0" presId="urn:microsoft.com/office/officeart/2005/8/layout/orgChart1"/>
    <dgm:cxn modelId="{DA6FDE1E-90B3-8044-961D-3799E4F2AEB7}" type="presParOf" srcId="{B7A81D6B-4F8E-6A4E-B154-9189E8D446B0}" destId="{6FC4B5A0-A096-0247-B570-82AC0F51869B}" srcOrd="1" destOrd="0" presId="urn:microsoft.com/office/officeart/2005/8/layout/orgChart1"/>
    <dgm:cxn modelId="{090AC728-4622-BC49-A297-45DB00987F34}" type="presParOf" srcId="{C39EC933-9847-5544-9D8C-07A95CCAD68F}" destId="{73886DD9-9658-A143-A234-B894849ABFAC}" srcOrd="1" destOrd="0" presId="urn:microsoft.com/office/officeart/2005/8/layout/orgChart1"/>
    <dgm:cxn modelId="{CCFFAABC-D522-F347-B9E3-92041F3BFA05}" type="presParOf" srcId="{73886DD9-9658-A143-A234-B894849ABFAC}" destId="{2DD66DAD-B523-904D-BA14-43657A4808FD}" srcOrd="0" destOrd="0" presId="urn:microsoft.com/office/officeart/2005/8/layout/orgChart1"/>
    <dgm:cxn modelId="{47BC6342-E584-2546-A999-B3A7DD99BDB8}" type="presParOf" srcId="{73886DD9-9658-A143-A234-B894849ABFAC}" destId="{D979C7FE-3988-1040-B23A-5008C8D38685}" srcOrd="1" destOrd="0" presId="urn:microsoft.com/office/officeart/2005/8/layout/orgChart1"/>
    <dgm:cxn modelId="{0BBE2E98-F7AB-B54D-954E-A40040EE43C0}" type="presParOf" srcId="{D979C7FE-3988-1040-B23A-5008C8D38685}" destId="{A1BA87E7-6B42-8148-94B9-6B1CAC6A5651}" srcOrd="0" destOrd="0" presId="urn:microsoft.com/office/officeart/2005/8/layout/orgChart1"/>
    <dgm:cxn modelId="{DE3912D6-12EC-2146-8007-0D1ABA31C9C1}" type="presParOf" srcId="{A1BA87E7-6B42-8148-94B9-6B1CAC6A5651}" destId="{B5192114-C0B1-2142-98E3-1CDC98881A0E}" srcOrd="0" destOrd="0" presId="urn:microsoft.com/office/officeart/2005/8/layout/orgChart1"/>
    <dgm:cxn modelId="{63C1E4E6-2DC0-FA4A-8427-40FD16165DA9}" type="presParOf" srcId="{A1BA87E7-6B42-8148-94B9-6B1CAC6A5651}" destId="{13A7397D-236C-F240-A322-7782216F3DDF}" srcOrd="1" destOrd="0" presId="urn:microsoft.com/office/officeart/2005/8/layout/orgChart1"/>
    <dgm:cxn modelId="{DADA46E5-2509-0B4B-9B28-F8BDA8591693}" type="presParOf" srcId="{D979C7FE-3988-1040-B23A-5008C8D38685}" destId="{47EAF065-5A61-7F48-B161-2247BD983801}" srcOrd="1" destOrd="0" presId="urn:microsoft.com/office/officeart/2005/8/layout/orgChart1"/>
    <dgm:cxn modelId="{9E9E2939-F238-EC45-8EE7-C926477F6A21}" type="presParOf" srcId="{D979C7FE-3988-1040-B23A-5008C8D38685}" destId="{D5240B20-7001-5F4E-9870-558F06568AF3}" srcOrd="2" destOrd="0" presId="urn:microsoft.com/office/officeart/2005/8/layout/orgChart1"/>
    <dgm:cxn modelId="{C1396D80-951D-EB44-90AE-AD210BD95F9C}" type="presParOf" srcId="{73886DD9-9658-A143-A234-B894849ABFAC}" destId="{8B5B5FD5-0414-1E41-84FC-D4BCFFC179CB}" srcOrd="2" destOrd="0" presId="urn:microsoft.com/office/officeart/2005/8/layout/orgChart1"/>
    <dgm:cxn modelId="{EF63618F-C2EF-AA4D-872D-17A703C604AE}" type="presParOf" srcId="{73886DD9-9658-A143-A234-B894849ABFAC}" destId="{8EF56295-07B0-5047-AA7B-AC1EF775CFDF}" srcOrd="3" destOrd="0" presId="urn:microsoft.com/office/officeart/2005/8/layout/orgChart1"/>
    <dgm:cxn modelId="{0A51A42A-E803-004A-AC1A-BAB0CF40F82C}" type="presParOf" srcId="{8EF56295-07B0-5047-AA7B-AC1EF775CFDF}" destId="{B6AD3EF4-08EA-9544-AF45-590A0BEE846B}" srcOrd="0" destOrd="0" presId="urn:microsoft.com/office/officeart/2005/8/layout/orgChart1"/>
    <dgm:cxn modelId="{385797F3-5848-D54F-AAE2-09162E4D5C12}" type="presParOf" srcId="{B6AD3EF4-08EA-9544-AF45-590A0BEE846B}" destId="{21F2077A-45FF-1F45-9437-4A98794E8810}" srcOrd="0" destOrd="0" presId="urn:microsoft.com/office/officeart/2005/8/layout/orgChart1"/>
    <dgm:cxn modelId="{91BF0D37-A405-014E-9169-B4C4FB3AB134}" type="presParOf" srcId="{B6AD3EF4-08EA-9544-AF45-590A0BEE846B}" destId="{75494201-BAA0-7247-9F0A-C256AC0DA096}" srcOrd="1" destOrd="0" presId="urn:microsoft.com/office/officeart/2005/8/layout/orgChart1"/>
    <dgm:cxn modelId="{0BACD443-CCB4-DF4A-9512-7B3F4E0DC257}" type="presParOf" srcId="{8EF56295-07B0-5047-AA7B-AC1EF775CFDF}" destId="{B025438C-C346-8D46-851C-3CE5B0292EB9}" srcOrd="1" destOrd="0" presId="urn:microsoft.com/office/officeart/2005/8/layout/orgChart1"/>
    <dgm:cxn modelId="{1EAFE3E8-01A3-0841-8802-65FEC776ED81}" type="presParOf" srcId="{8EF56295-07B0-5047-AA7B-AC1EF775CFDF}" destId="{96FF7E39-B1D4-BD4D-9120-EA266C8F146C}" srcOrd="2" destOrd="0" presId="urn:microsoft.com/office/officeart/2005/8/layout/orgChart1"/>
    <dgm:cxn modelId="{62637521-7401-5149-A80F-388D502FFB21}" type="presParOf" srcId="{C39EC933-9847-5544-9D8C-07A95CCAD68F}" destId="{FB598A5E-8AFC-5D4E-A626-45273F2EFF2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1C222E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</a:t>
          </a:r>
          <a:r>
            <a:rPr lang="en-US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customer collaboration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change</a:t>
          </a: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7586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sz="1800" kern="1200" dirty="0"/>
        </a:p>
      </dsp:txBody>
      <dsp:txXfrm>
        <a:off x="32898" y="108761"/>
        <a:ext cx="8527668" cy="608124"/>
      </dsp:txXfrm>
    </dsp:sp>
    <dsp:sp modelId="{B14C813E-4D77-0749-AD3F-A45BCDC02E46}">
      <dsp:nvSpPr>
        <dsp:cNvPr id="0" name=""/>
        <dsp:cNvSpPr/>
      </dsp:nvSpPr>
      <dsp:spPr>
        <a:xfrm>
          <a:off x="0" y="80162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sp:txBody>
      <dsp:txXfrm>
        <a:off x="32898" y="834521"/>
        <a:ext cx="8527668" cy="608124"/>
      </dsp:txXfrm>
    </dsp:sp>
    <dsp:sp modelId="{E8F4ECC8-54C9-2B48-BD19-38CEA2E2AA21}">
      <dsp:nvSpPr>
        <dsp:cNvPr id="0" name=""/>
        <dsp:cNvSpPr/>
      </dsp:nvSpPr>
      <dsp:spPr>
        <a:xfrm>
          <a:off x="0" y="152738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sp:txBody>
      <dsp:txXfrm>
        <a:off x="32898" y="1560281"/>
        <a:ext cx="8527668" cy="608124"/>
      </dsp:txXfrm>
    </dsp:sp>
    <dsp:sp modelId="{AA012AAC-9FE7-2B4B-BDE2-043A9F3A3204}">
      <dsp:nvSpPr>
        <dsp:cNvPr id="0" name=""/>
        <dsp:cNvSpPr/>
      </dsp:nvSpPr>
      <dsp:spPr>
        <a:xfrm>
          <a:off x="0" y="225314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sp:txBody>
      <dsp:txXfrm>
        <a:off x="32898" y="2286041"/>
        <a:ext cx="8527668" cy="608124"/>
      </dsp:txXfrm>
    </dsp:sp>
    <dsp:sp modelId="{A83473DE-CF61-184E-8649-90BE423A33E4}">
      <dsp:nvSpPr>
        <dsp:cNvPr id="0" name=""/>
        <dsp:cNvSpPr/>
      </dsp:nvSpPr>
      <dsp:spPr>
        <a:xfrm>
          <a:off x="0" y="297890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2898" y="3011801"/>
        <a:ext cx="8527668" cy="6081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A5E4C1-A1AD-B34A-B69E-67049148A091}">
      <dsp:nvSpPr>
        <dsp:cNvPr id="0" name=""/>
        <dsp:cNvSpPr/>
      </dsp:nvSpPr>
      <dsp:spPr>
        <a:xfrm rot="5400000">
          <a:off x="5676975" y="-3960529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Our highest priority is to satisfy the customer through early and continuous delivery of valuable software.</a:t>
          </a:r>
        </a:p>
      </dsp:txBody>
      <dsp:txXfrm rot="-5400000">
        <a:off x="1629986" y="119537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1003791" y="1760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kern="1200" dirty="0"/>
        </a:p>
      </dsp:txBody>
      <dsp:txXfrm>
        <a:off x="1034359" y="32328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697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Welcome changing requirements, even late in development. Agile processes harness change for the customer’s competitive advantage.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008874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100379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sp:txBody>
      <dsp:txXfrm>
        <a:off x="1034359" y="921666"/>
        <a:ext cx="565058" cy="785851"/>
      </dsp:txXfrm>
    </dsp:sp>
    <dsp:sp modelId="{BEB6A192-A34D-424F-9849-CEED690A985C}">
      <dsp:nvSpPr>
        <dsp:cNvPr id="0" name=""/>
        <dsp:cNvSpPr/>
      </dsp:nvSpPr>
      <dsp:spPr>
        <a:xfrm rot="5400000">
          <a:off x="567697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Deliver working software frequently, from a couple of weeks to a couple of months, with a preference to the shorter timescale.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898211"/>
        <a:ext cx="8738492" cy="611436"/>
      </dsp:txXfrm>
    </dsp:sp>
    <dsp:sp modelId="{B194580A-FC07-0243-BD13-3CE437B54A7A}">
      <dsp:nvSpPr>
        <dsp:cNvPr id="0" name=""/>
        <dsp:cNvSpPr/>
      </dsp:nvSpPr>
      <dsp:spPr>
        <a:xfrm>
          <a:off x="100379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sp:txBody>
      <dsp:txXfrm>
        <a:off x="1034359" y="1811003"/>
        <a:ext cx="565058" cy="785851"/>
      </dsp:txXfrm>
    </dsp:sp>
    <dsp:sp modelId="{98371DFF-1ACC-A544-BF53-43D9A2800BFB}">
      <dsp:nvSpPr>
        <dsp:cNvPr id="0" name=""/>
        <dsp:cNvSpPr/>
      </dsp:nvSpPr>
      <dsp:spPr>
        <a:xfrm rot="5400000">
          <a:off x="567697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Business people and developers must work together daily throughout the project.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2787549"/>
        <a:ext cx="8738492" cy="611436"/>
      </dsp:txXfrm>
    </dsp:sp>
    <dsp:sp modelId="{4B759107-DC9F-844F-B736-CB68C055B14A}">
      <dsp:nvSpPr>
        <dsp:cNvPr id="0" name=""/>
        <dsp:cNvSpPr/>
      </dsp:nvSpPr>
      <dsp:spPr>
        <a:xfrm>
          <a:off x="100379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sp:txBody>
      <dsp:txXfrm>
        <a:off x="1034359" y="2700341"/>
        <a:ext cx="565058" cy="7858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7274F-203A-F749-921F-7CF2BF100928}">
      <dsp:nvSpPr>
        <dsp:cNvPr id="0" name=""/>
        <dsp:cNvSpPr/>
      </dsp:nvSpPr>
      <dsp:spPr>
        <a:xfrm rot="5400000">
          <a:off x="5703335" y="-3940419"/>
          <a:ext cx="677590" cy="873134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Build projects around motivated individuals. Give them the environment and the support they need, and trust them to get the job done.</a:t>
          </a:r>
        </a:p>
      </dsp:txBody>
      <dsp:txXfrm rot="-5400000">
        <a:off x="1676456" y="119537"/>
        <a:ext cx="8698272" cy="611436"/>
      </dsp:txXfrm>
    </dsp:sp>
    <dsp:sp modelId="{77B32D68-586F-234D-8D4E-EC340F182880}">
      <dsp:nvSpPr>
        <dsp:cNvPr id="0" name=""/>
        <dsp:cNvSpPr/>
      </dsp:nvSpPr>
      <dsp:spPr>
        <a:xfrm>
          <a:off x="997541" y="1760"/>
          <a:ext cx="67891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5</a:t>
          </a:r>
        </a:p>
      </dsp:txBody>
      <dsp:txXfrm>
        <a:off x="1030683" y="34902"/>
        <a:ext cx="612630" cy="780703"/>
      </dsp:txXfrm>
    </dsp:sp>
    <dsp:sp modelId="{CCA5E4C1-A1AD-B34A-B69E-67049148A091}">
      <dsp:nvSpPr>
        <dsp:cNvPr id="0" name=""/>
        <dsp:cNvSpPr/>
      </dsp:nvSpPr>
      <dsp:spPr>
        <a:xfrm rot="5400000">
          <a:off x="567072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The most efficient and effective method of conveying information to and within a development team is face-to-face conversation.</a:t>
          </a:r>
        </a:p>
      </dsp:txBody>
      <dsp:txXfrm rot="-5400000">
        <a:off x="1623736" y="1008874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99754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6</a:t>
          </a:r>
        </a:p>
      </dsp:txBody>
      <dsp:txXfrm>
        <a:off x="1028109" y="921666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072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Working software is the primary measure of progress.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3736" y="1898211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99754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7</a:t>
          </a:r>
        </a:p>
      </dsp:txBody>
      <dsp:txXfrm>
        <a:off x="1028109" y="1811003"/>
        <a:ext cx="565058" cy="785851"/>
      </dsp:txXfrm>
    </dsp:sp>
    <dsp:sp modelId="{BEB6A192-A34D-424F-9849-CEED690A985C}">
      <dsp:nvSpPr>
        <dsp:cNvPr id="0" name=""/>
        <dsp:cNvSpPr/>
      </dsp:nvSpPr>
      <dsp:spPr>
        <a:xfrm rot="5400000">
          <a:off x="567072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Agile processes promote sustainable development. The sponsors, developers, and users should be able to maintain constant pace indefinitely.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3736" y="2787549"/>
        <a:ext cx="8738492" cy="611436"/>
      </dsp:txXfrm>
    </dsp:sp>
    <dsp:sp modelId="{B194580A-FC07-0243-BD13-3CE437B54A7A}">
      <dsp:nvSpPr>
        <dsp:cNvPr id="0" name=""/>
        <dsp:cNvSpPr/>
      </dsp:nvSpPr>
      <dsp:spPr>
        <a:xfrm>
          <a:off x="99754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8</a:t>
          </a:r>
        </a:p>
      </dsp:txBody>
      <dsp:txXfrm>
        <a:off x="1028109" y="2700341"/>
        <a:ext cx="565058" cy="7858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2A4FE7-8FA7-EC4C-9771-32DF8259BF04}">
      <dsp:nvSpPr>
        <dsp:cNvPr id="0" name=""/>
        <dsp:cNvSpPr/>
      </dsp:nvSpPr>
      <dsp:spPr>
        <a:xfrm rot="5400000">
          <a:off x="5676975" y="-3960529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Continuous attention to technical excellence and good design enhances agility.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19537"/>
        <a:ext cx="8738492" cy="611436"/>
      </dsp:txXfrm>
    </dsp:sp>
    <dsp:sp modelId="{1C2A834F-F692-2140-9C13-A69652DE24B4}">
      <dsp:nvSpPr>
        <dsp:cNvPr id="0" name=""/>
        <dsp:cNvSpPr/>
      </dsp:nvSpPr>
      <dsp:spPr>
        <a:xfrm>
          <a:off x="1003791" y="1760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9</a:t>
          </a:r>
          <a:endParaRPr lang="en-US" sz="2000" kern="1200" dirty="0"/>
        </a:p>
      </dsp:txBody>
      <dsp:txXfrm>
        <a:off x="1034359" y="32328"/>
        <a:ext cx="565058" cy="785851"/>
      </dsp:txXfrm>
    </dsp:sp>
    <dsp:sp modelId="{86F490A3-067F-674F-98B7-2C02048B0226}">
      <dsp:nvSpPr>
        <dsp:cNvPr id="0" name=""/>
        <dsp:cNvSpPr/>
      </dsp:nvSpPr>
      <dsp:spPr>
        <a:xfrm rot="5400000">
          <a:off x="567697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Simplicity--the art of maximizing the amount of work not done–is essential.</a:t>
          </a:r>
          <a:endParaRPr lang="en-US" sz="16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 rot="-5400000">
        <a:off x="1629986" y="1008874"/>
        <a:ext cx="8738492" cy="611436"/>
      </dsp:txXfrm>
    </dsp:sp>
    <dsp:sp modelId="{101A68B2-F6C1-8743-A29B-461CF7942802}">
      <dsp:nvSpPr>
        <dsp:cNvPr id="0" name=""/>
        <dsp:cNvSpPr/>
      </dsp:nvSpPr>
      <dsp:spPr>
        <a:xfrm>
          <a:off x="100379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rPr>
            <a:t>10</a:t>
          </a:r>
        </a:p>
      </dsp:txBody>
      <dsp:txXfrm>
        <a:off x="1034359" y="921666"/>
        <a:ext cx="565058" cy="785851"/>
      </dsp:txXfrm>
    </dsp:sp>
    <dsp:sp modelId="{CCA5E4C1-A1AD-B34A-B69E-67049148A091}">
      <dsp:nvSpPr>
        <dsp:cNvPr id="0" name=""/>
        <dsp:cNvSpPr/>
      </dsp:nvSpPr>
      <dsp:spPr>
        <a:xfrm rot="5400000">
          <a:off x="567697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The best architectures, requirements, and designs emerge from self-organizing teams.</a:t>
          </a:r>
        </a:p>
      </dsp:txBody>
      <dsp:txXfrm rot="-5400000">
        <a:off x="1629986" y="1898211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100379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11</a:t>
          </a:r>
          <a:endParaRPr lang="en-US" sz="2000" kern="1200" dirty="0"/>
        </a:p>
      </dsp:txBody>
      <dsp:txXfrm>
        <a:off x="1034359" y="1811003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697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At regular intervals, the team reflects on how to become more effective, then tunes and adjusts its behavior accordingly.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2787549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100379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12</a:t>
          </a:r>
        </a:p>
      </dsp:txBody>
      <dsp:txXfrm>
        <a:off x="1034359" y="2700341"/>
        <a:ext cx="565058" cy="7858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76E259-DCBF-E84B-AA52-ABD7A051976A}">
      <dsp:nvSpPr>
        <dsp:cNvPr id="0" name=""/>
        <dsp:cNvSpPr/>
      </dsp:nvSpPr>
      <dsp:spPr>
        <a:xfrm>
          <a:off x="377904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Very </a:t>
          </a:r>
          <a:r>
            <a:rPr lang="en-US" sz="3300" kern="1200"/>
            <a:t>Short Feedback Loops</a:t>
          </a:r>
        </a:p>
      </dsp:txBody>
      <dsp:txXfrm>
        <a:off x="377904" y="329"/>
        <a:ext cx="3049934" cy="1829960"/>
      </dsp:txXfrm>
    </dsp:sp>
    <dsp:sp modelId="{FBBD3C8A-2880-9E4C-86E3-D4B81D69DC32}">
      <dsp:nvSpPr>
        <dsp:cNvPr id="0" name=""/>
        <dsp:cNvSpPr/>
      </dsp:nvSpPr>
      <dsp:spPr>
        <a:xfrm>
          <a:off x="3732832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Frequent Adaptation of Process </a:t>
          </a:r>
        </a:p>
      </dsp:txBody>
      <dsp:txXfrm>
        <a:off x="3732832" y="329"/>
        <a:ext cx="3049934" cy="1829960"/>
      </dsp:txXfrm>
    </dsp:sp>
    <dsp:sp modelId="{F9BC98E9-1913-C94C-89DE-C31622605AA2}">
      <dsp:nvSpPr>
        <dsp:cNvPr id="0" name=""/>
        <dsp:cNvSpPr/>
      </dsp:nvSpPr>
      <dsp:spPr>
        <a:xfrm>
          <a:off x="7087760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Reprioritization</a:t>
          </a:r>
        </a:p>
      </dsp:txBody>
      <dsp:txXfrm>
        <a:off x="7087760" y="329"/>
        <a:ext cx="3049934" cy="1829960"/>
      </dsp:txXfrm>
    </dsp:sp>
    <dsp:sp modelId="{365027D8-76BC-5544-AD5F-0450F0A74E32}">
      <dsp:nvSpPr>
        <dsp:cNvPr id="0" name=""/>
        <dsp:cNvSpPr/>
      </dsp:nvSpPr>
      <dsp:spPr>
        <a:xfrm>
          <a:off x="2055368" y="2135283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Regularly Updated Plans</a:t>
          </a:r>
        </a:p>
      </dsp:txBody>
      <dsp:txXfrm>
        <a:off x="2055368" y="2135283"/>
        <a:ext cx="3049934" cy="1829960"/>
      </dsp:txXfrm>
    </dsp:sp>
    <dsp:sp modelId="{F49CFAEB-32DF-824B-A0AA-A6B888C2ED6E}">
      <dsp:nvSpPr>
        <dsp:cNvPr id="0" name=""/>
        <dsp:cNvSpPr/>
      </dsp:nvSpPr>
      <dsp:spPr>
        <a:xfrm>
          <a:off x="5410296" y="2135283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Frequent Delivery</a:t>
          </a:r>
        </a:p>
      </dsp:txBody>
      <dsp:txXfrm>
        <a:off x="5410296" y="2135283"/>
        <a:ext cx="3049934" cy="18299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B5FD5-0414-1E41-84FC-D4BCFFC179CB}">
      <dsp:nvSpPr>
        <dsp:cNvPr id="0" name=""/>
        <dsp:cNvSpPr/>
      </dsp:nvSpPr>
      <dsp:spPr>
        <a:xfrm>
          <a:off x="5304864" y="869533"/>
          <a:ext cx="2250912" cy="5546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314"/>
              </a:lnTo>
              <a:lnTo>
                <a:pt x="2250912" y="277314"/>
              </a:lnTo>
              <a:lnTo>
                <a:pt x="2250912" y="554629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D66DAD-B523-904D-BA14-43657A4808FD}">
      <dsp:nvSpPr>
        <dsp:cNvPr id="0" name=""/>
        <dsp:cNvSpPr/>
      </dsp:nvSpPr>
      <dsp:spPr>
        <a:xfrm>
          <a:off x="2980608" y="869533"/>
          <a:ext cx="2324255" cy="554629"/>
        </a:xfrm>
        <a:custGeom>
          <a:avLst/>
          <a:gdLst/>
          <a:ahLst/>
          <a:cxnLst/>
          <a:rect l="0" t="0" r="0" b="0"/>
          <a:pathLst>
            <a:path>
              <a:moveTo>
                <a:pt x="2324255" y="0"/>
              </a:moveTo>
              <a:lnTo>
                <a:pt x="2324255" y="277314"/>
              </a:lnTo>
              <a:lnTo>
                <a:pt x="0" y="277314"/>
              </a:lnTo>
              <a:lnTo>
                <a:pt x="0" y="554629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9BCB05-1021-F940-AF47-C9ABB8C1327F}">
      <dsp:nvSpPr>
        <dsp:cNvPr id="0" name=""/>
        <dsp:cNvSpPr/>
      </dsp:nvSpPr>
      <dsp:spPr>
        <a:xfrm>
          <a:off x="4423913" y="441"/>
          <a:ext cx="176190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Agile</a:t>
          </a:r>
        </a:p>
      </dsp:txBody>
      <dsp:txXfrm>
        <a:off x="4423913" y="441"/>
        <a:ext cx="1761900" cy="869091"/>
      </dsp:txXfrm>
    </dsp:sp>
    <dsp:sp modelId="{B5192114-C0B1-2142-98E3-1CDC98881A0E}">
      <dsp:nvSpPr>
        <dsp:cNvPr id="0" name=""/>
        <dsp:cNvSpPr/>
      </dsp:nvSpPr>
      <dsp:spPr>
        <a:xfrm>
          <a:off x="1791363" y="1424163"/>
          <a:ext cx="237849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Iterative</a:t>
          </a:r>
        </a:p>
      </dsp:txBody>
      <dsp:txXfrm>
        <a:off x="1791363" y="1424163"/>
        <a:ext cx="2378490" cy="869091"/>
      </dsp:txXfrm>
    </dsp:sp>
    <dsp:sp modelId="{21F2077A-45FF-1F45-9437-4A98794E8810}">
      <dsp:nvSpPr>
        <dsp:cNvPr id="0" name=""/>
        <dsp:cNvSpPr/>
      </dsp:nvSpPr>
      <dsp:spPr>
        <a:xfrm>
          <a:off x="6366531" y="1424163"/>
          <a:ext cx="237849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Incremental</a:t>
          </a:r>
        </a:p>
      </dsp:txBody>
      <dsp:txXfrm>
        <a:off x="6366531" y="1424163"/>
        <a:ext cx="2378490" cy="86909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7586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sz="1800" kern="1200" dirty="0"/>
        </a:p>
      </dsp:txBody>
      <dsp:txXfrm>
        <a:off x="32898" y="108761"/>
        <a:ext cx="8527668" cy="608124"/>
      </dsp:txXfrm>
    </dsp:sp>
    <dsp:sp modelId="{B14C813E-4D77-0749-AD3F-A45BCDC02E46}">
      <dsp:nvSpPr>
        <dsp:cNvPr id="0" name=""/>
        <dsp:cNvSpPr/>
      </dsp:nvSpPr>
      <dsp:spPr>
        <a:xfrm>
          <a:off x="0" y="80162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</a:t>
          </a:r>
          <a:r>
            <a:rPr lang="en-US" sz="1800" kern="120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customer collaboration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2898" y="834521"/>
        <a:ext cx="8527668" cy="608124"/>
      </dsp:txXfrm>
    </dsp:sp>
    <dsp:sp modelId="{E8F4ECC8-54C9-2B48-BD19-38CEA2E2AA21}">
      <dsp:nvSpPr>
        <dsp:cNvPr id="0" name=""/>
        <dsp:cNvSpPr/>
      </dsp:nvSpPr>
      <dsp:spPr>
        <a:xfrm>
          <a:off x="0" y="152738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sp:txBody>
      <dsp:txXfrm>
        <a:off x="32898" y="1560281"/>
        <a:ext cx="8527668" cy="608124"/>
      </dsp:txXfrm>
    </dsp:sp>
    <dsp:sp modelId="{AA012AAC-9FE7-2B4B-BDE2-043A9F3A3204}">
      <dsp:nvSpPr>
        <dsp:cNvPr id="0" name=""/>
        <dsp:cNvSpPr/>
      </dsp:nvSpPr>
      <dsp:spPr>
        <a:xfrm>
          <a:off x="0" y="225314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sp:txBody>
      <dsp:txXfrm>
        <a:off x="32898" y="2286041"/>
        <a:ext cx="8527668" cy="608124"/>
      </dsp:txXfrm>
    </dsp:sp>
    <dsp:sp modelId="{A83473DE-CF61-184E-8649-90BE423A33E4}">
      <dsp:nvSpPr>
        <dsp:cNvPr id="0" name=""/>
        <dsp:cNvSpPr/>
      </dsp:nvSpPr>
      <dsp:spPr>
        <a:xfrm>
          <a:off x="0" y="297890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change</a:t>
          </a:r>
        </a:p>
      </dsp:txBody>
      <dsp:txXfrm>
        <a:off x="32898" y="3011801"/>
        <a:ext cx="8527668" cy="608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4" name="Google Shape;14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60806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3867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28020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18899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2419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526650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0268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04435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6840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2322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24987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47810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84880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25505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422324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69311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02704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94502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713171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79336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419173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5" name="Google Shape;205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9" name="Google Shape;3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0" name="Google Shape;4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6693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77549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3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99425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3" name="Google Shape;13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4" name="Google Shape;14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3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69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openxmlformats.org/officeDocument/2006/relationships/image" Target="../media/image2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1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openxmlformats.org/officeDocument/2006/relationships/image" Target="../media/image25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notesSlide" Target="../notesSlides/notesSlide17.xml"/><Relationship Id="rId7" Type="http://schemas.openxmlformats.org/officeDocument/2006/relationships/diagramQuickStyle" Target="../diagrams/quickStyl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.png"/><Relationship Id="rId9" Type="http://schemas.microsoft.com/office/2007/relationships/diagramDrawing" Target="../diagrams/drawing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notesSlide" Target="../notesSlides/notesSlide18.xml"/><Relationship Id="rId7" Type="http://schemas.openxmlformats.org/officeDocument/2006/relationships/diagramQuickStyle" Target="../diagrams/quickStyl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2.png"/><Relationship Id="rId9" Type="http://schemas.microsoft.com/office/2007/relationships/diagramDrawing" Target="../diagrams/drawing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notesSlide" Target="../notesSlides/notesSlide19.xml"/><Relationship Id="rId7" Type="http://schemas.openxmlformats.org/officeDocument/2006/relationships/diagramQuickStyle" Target="../diagrams/quickStyl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.png"/><Relationship Id="rId9" Type="http://schemas.microsoft.com/office/2007/relationships/diagramDrawing" Target="../diagrams/drawing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31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Relationship Id="rId9" Type="http://schemas.openxmlformats.org/officeDocument/2006/relationships/image" Target="../media/image33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sv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43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1.sv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3" Type="http://schemas.openxmlformats.org/officeDocument/2006/relationships/diagramLayout" Target="../diagrams/layout6.xml"/><Relationship Id="rId7" Type="http://schemas.openxmlformats.org/officeDocument/2006/relationships/image" Target="../media/image52.em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FUMNShU22w" TargetMode="External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ources.scrumalliance.org/Article/key-values-principles-agile-manifesto" TargetMode="External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5.png"/><Relationship Id="rId4" Type="http://schemas.openxmlformats.org/officeDocument/2006/relationships/hyperlink" Target="https://scrumguides.org/download.html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jp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5196" y="3794396"/>
            <a:ext cx="488646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Eng. Ahmed Hussein, MBA, PfMP©, PMP©, CMP APMG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Management</a:t>
            </a:r>
            <a:endParaRPr dirty="0"/>
          </a:p>
        </p:txBody>
      </p:sp>
      <p:sp>
        <p:nvSpPr>
          <p:cNvPr id="107" name="Google Shape;107;p1"/>
          <p:cNvSpPr/>
          <p:nvPr/>
        </p:nvSpPr>
        <p:spPr>
          <a:xfrm>
            <a:off x="-57152" y="5843657"/>
            <a:ext cx="3439167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0920" y="309118"/>
            <a:ext cx="2876695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"/>
          <p:cNvSpPr txBox="1"/>
          <p:nvPr/>
        </p:nvSpPr>
        <p:spPr>
          <a:xfrm>
            <a:off x="329269" y="5104240"/>
            <a:ext cx="3439167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622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Master of Project Management</a:t>
            </a:r>
            <a:endParaRPr dirty="0"/>
          </a:p>
        </p:txBody>
      </p:sp>
      <p:sp>
        <p:nvSpPr>
          <p:cNvPr id="110" name="Google Shape;110;p1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>
            <a:gsLst>
              <a:gs pos="0">
                <a:srgbClr val="262626">
                  <a:alpha val="11764"/>
                </a:srgbClr>
              </a:gs>
              <a:gs pos="10000">
                <a:srgbClr val="262626">
                  <a:alpha val="11764"/>
                </a:srgbClr>
              </a:gs>
              <a:gs pos="100000">
                <a:srgbClr val="262626">
                  <a:alpha val="89803"/>
                </a:srgbClr>
              </a:gs>
            </a:gsLst>
            <a:lin ang="4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>
            <a:gsLst>
              <a:gs pos="0">
                <a:srgbClr val="262626">
                  <a:alpha val="11764"/>
                </a:srgbClr>
              </a:gs>
              <a:gs pos="10000">
                <a:srgbClr val="262626">
                  <a:alpha val="11764"/>
                </a:srgbClr>
              </a:gs>
              <a:gs pos="100000">
                <a:srgbClr val="262626">
                  <a:alpha val="89803"/>
                </a:srgbClr>
              </a:gs>
            </a:gsLst>
            <a:lin ang="4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2" name="Google Shape;132;p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8679" b="8678"/>
          <a:stretch/>
        </p:blipFill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33" name="Google Shape;133;p3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3"/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3"/>
          <p:cNvSpPr/>
          <p:nvPr/>
        </p:nvSpPr>
        <p:spPr>
          <a:xfrm>
            <a:off x="1127760" y="4884389"/>
            <a:ext cx="4747323" cy="880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Eng. Ahmed Hussein, MBA, </a:t>
            </a:r>
            <a:r>
              <a:rPr lang="en-US" sz="1600" b="0" i="0" u="none" strike="noStrike" cap="none" dirty="0" err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PfMP</a:t>
            </a:r>
            <a:r>
              <a:rPr lang="en-US" sz="16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©, PMP©, CMP APMG</a:t>
            </a:r>
            <a:endParaRPr lang="en-US" sz="1600" dirty="0"/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3"/>
          <p:cNvSpPr txBox="1"/>
          <p:nvPr/>
        </p:nvSpPr>
        <p:spPr>
          <a:xfrm>
            <a:off x="6301339" y="1259391"/>
            <a:ext cx="475820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History, principles, and values of agile approaches and the Agile Manifesto</a:t>
            </a:r>
          </a:p>
        </p:txBody>
      </p:sp>
      <p:sp>
        <p:nvSpPr>
          <p:cNvPr id="138" name="Google Shape;138;p3"/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/>
          </a:p>
        </p:txBody>
      </p:sp>
      <p:sp>
        <p:nvSpPr>
          <p:cNvPr id="139" name="Google Shape;139;p3"/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400" b="1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3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627755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Key Points from Previous Lecture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64;p5">
            <a:extLst>
              <a:ext uri="{FF2B5EF4-FFF2-40B4-BE49-F238E27FC236}">
                <a16:creationId xmlns:a16="http://schemas.microsoft.com/office/drawing/2014/main" id="{3598D6B7-1F68-7119-46BB-DE8183289420}"/>
              </a:ext>
            </a:extLst>
          </p:cNvPr>
          <p:cNvSpPr txBox="1"/>
          <p:nvPr/>
        </p:nvSpPr>
        <p:spPr>
          <a:xfrm>
            <a:off x="903398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Google Shape;165;p5">
            <a:extLst>
              <a:ext uri="{FF2B5EF4-FFF2-40B4-BE49-F238E27FC236}">
                <a16:creationId xmlns:a16="http://schemas.microsoft.com/office/drawing/2014/main" id="{A3FDDB7A-75BB-1F84-BB13-A9818BC5F67D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/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88419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13924" r="13924"/>
          <a:stretch/>
        </p:blipFill>
        <p:spPr>
          <a:xfrm>
            <a:off x="2808" y="0"/>
            <a:ext cx="5547685" cy="557348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47" name="Google Shape;147;p4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4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dirty="0"/>
          </a:p>
        </p:txBody>
      </p:sp>
      <p:sp>
        <p:nvSpPr>
          <p:cNvPr id="150" name="Google Shape;150;p4"/>
          <p:cNvSpPr txBox="1"/>
          <p:nvPr/>
        </p:nvSpPr>
        <p:spPr>
          <a:xfrm>
            <a:off x="5550493" y="1975191"/>
            <a:ext cx="6465077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 the Evolution of Agile Project Management </a:t>
            </a:r>
          </a:p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Learn the four values and twelve principles of the Agile Manifesto</a:t>
            </a:r>
          </a:p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List the main agile project management frameworks</a:t>
            </a:r>
          </a:p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Determine factors to select which project management lifecycle to use</a:t>
            </a:r>
          </a:p>
        </p:txBody>
      </p:sp>
      <p:sp>
        <p:nvSpPr>
          <p:cNvPr id="154" name="Google Shape;154;p4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5" name="Google Shape;155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4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" name="Google Shape;164;p5">
            <a:extLst>
              <a:ext uri="{FF2B5EF4-FFF2-40B4-BE49-F238E27FC236}">
                <a16:creationId xmlns:a16="http://schemas.microsoft.com/office/drawing/2014/main" id="{379998CD-38FC-F406-D61D-1161F1E7BF93}"/>
              </a:ext>
            </a:extLst>
          </p:cNvPr>
          <p:cNvSpPr txBox="1"/>
          <p:nvPr/>
        </p:nvSpPr>
        <p:spPr>
          <a:xfrm>
            <a:off x="3262808" y="1405263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Google Shape;165;p5">
            <a:extLst>
              <a:ext uri="{FF2B5EF4-FFF2-40B4-BE49-F238E27FC236}">
                <a16:creationId xmlns:a16="http://schemas.microsoft.com/office/drawing/2014/main" id="{E4A24717-7EE2-C489-E719-BF3825D73037}"/>
              </a:ext>
            </a:extLst>
          </p:cNvPr>
          <p:cNvSpPr txBox="1"/>
          <p:nvPr/>
        </p:nvSpPr>
        <p:spPr>
          <a:xfrm>
            <a:off x="3404351" y="1843127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Google Shape;163;p5">
            <a:extLst>
              <a:ext uri="{FF2B5EF4-FFF2-40B4-BE49-F238E27FC236}">
                <a16:creationId xmlns:a16="http://schemas.microsoft.com/office/drawing/2014/main" id="{F1E37B4A-3CD8-3211-619B-6783DEE6EFEC}"/>
              </a:ext>
            </a:extLst>
          </p:cNvPr>
          <p:cNvSpPr/>
          <p:nvPr/>
        </p:nvSpPr>
        <p:spPr>
          <a:xfrm>
            <a:off x="3326466" y="1299723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4;p5">
            <a:extLst>
              <a:ext uri="{FF2B5EF4-FFF2-40B4-BE49-F238E27FC236}">
                <a16:creationId xmlns:a16="http://schemas.microsoft.com/office/drawing/2014/main" id="{AF32ADF8-7F6B-DF9B-DCCF-47348719FDCF}"/>
              </a:ext>
            </a:extLst>
          </p:cNvPr>
          <p:cNvSpPr txBox="1"/>
          <p:nvPr/>
        </p:nvSpPr>
        <p:spPr>
          <a:xfrm>
            <a:off x="3537307" y="1340301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277A5255-9646-F028-1DE6-13791BF8CB8D}"/>
              </a:ext>
            </a:extLst>
          </p:cNvPr>
          <p:cNvSpPr txBox="1"/>
          <p:nvPr/>
        </p:nvSpPr>
        <p:spPr>
          <a:xfrm>
            <a:off x="3598337" y="159611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xx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2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18" name="Google Shape;118;p2"/>
          <p:cNvSpPr txBox="1"/>
          <p:nvPr/>
        </p:nvSpPr>
        <p:spPr>
          <a:xfrm>
            <a:off x="6370224" y="2703929"/>
            <a:ext cx="5110078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 of agile project management</a:t>
            </a:r>
          </a:p>
        </p:txBody>
      </p:sp>
      <p:sp>
        <p:nvSpPr>
          <p:cNvPr id="119" name="Google Shape;119;p2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120" name="Google Shape;120;p2"/>
          <p:cNvSpPr txBox="1"/>
          <p:nvPr/>
        </p:nvSpPr>
        <p:spPr>
          <a:xfrm>
            <a:off x="6370224" y="4862512"/>
            <a:ext cx="319350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622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</a:t>
            </a:r>
            <a:endParaRPr dirty="0"/>
          </a:p>
        </p:txBody>
      </p:sp>
      <p:sp>
        <p:nvSpPr>
          <p:cNvPr id="121" name="Google Shape;121;p2"/>
          <p:cNvSpPr txBox="1"/>
          <p:nvPr/>
        </p:nvSpPr>
        <p:spPr>
          <a:xfrm>
            <a:off x="459185" y="6187539"/>
            <a:ext cx="11021117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Eng. Ahmed Hussein, MBA, </a:t>
            </a:r>
            <a:r>
              <a:rPr lang="en-US" sz="2000" b="1" dirty="0" err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PfMP</a:t>
            </a:r>
            <a:r>
              <a:rPr lang="en-US" sz="2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©, PMP©, CMP APMG</a:t>
            </a:r>
          </a:p>
        </p:txBody>
      </p:sp>
      <p:sp>
        <p:nvSpPr>
          <p:cNvPr id="122" name="Google Shape;122;p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/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532159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 of Project Management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176144"/>
            <a:ext cx="10541000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Large scale projects existed thousands of years ago and were usually managed by the </a:t>
            </a:r>
            <a:r>
              <a:rPr lang="en-US" sz="24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Technical Engineer or Designer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14FF62-236A-0112-A78F-0A700A70B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028" y="4097231"/>
            <a:ext cx="2509512" cy="16625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6BB209-90CD-4ACB-615B-873BDDF50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6996" y="3146454"/>
            <a:ext cx="2794472" cy="15649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3B374C-78E7-A055-8D53-04926B41BED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8533" b="27945"/>
          <a:stretch/>
        </p:blipFill>
        <p:spPr>
          <a:xfrm>
            <a:off x="6216207" y="4097231"/>
            <a:ext cx="2509513" cy="16625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9DA08B-EA44-709C-0152-50F428B1CF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93488" y="3146454"/>
            <a:ext cx="2509512" cy="166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791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D3BB125-F3B0-97F0-ED13-BBB3CE8E9778}"/>
              </a:ext>
            </a:extLst>
          </p:cNvPr>
          <p:cNvSpPr txBox="1"/>
          <p:nvPr/>
        </p:nvSpPr>
        <p:spPr>
          <a:xfrm>
            <a:off x="6826172" y="2151727"/>
            <a:ext cx="52832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Most people consider 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Manhattan Project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during WWII to be the first project to use “modern” project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9CC0702-2FA5-935B-1A91-6CDE61C4D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26172" cy="34783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567C78-CA0A-6590-3A1A-CED816C5A4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" y="3478303"/>
            <a:ext cx="6826171" cy="3547979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24B82E5-5B4B-A375-AA29-43DB426DD59F}"/>
              </a:ext>
            </a:extLst>
          </p:cNvPr>
          <p:cNvSpPr>
            <a:spLocks noGrp="1"/>
          </p:cNvSpPr>
          <p:nvPr>
            <p:ph type="pic" idx="2"/>
          </p:nvPr>
        </p:nvSpPr>
        <p:spPr/>
      </p:sp>
    </p:spTree>
    <p:extLst>
      <p:ext uri="{BB962C8B-B14F-4D97-AF65-F5344CB8AC3E}">
        <p14:creationId xmlns:p14="http://schemas.microsoft.com/office/powerpoint/2010/main" val="304021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532159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 of Project Management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176144"/>
            <a:ext cx="6113512" cy="5632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Manhattan Project: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Four-years (1942-1946), 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team of 130,000 personnel, and 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Spent $2.2 billion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had a </a:t>
            </a:r>
            <a:r>
              <a:rPr lang="en-US" sz="22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Manager </a:t>
            </a: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a Technical Manager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used modern Project Management techniques as the Critical Path Method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74FEA6C-306C-D4C1-9092-985D68BC91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6748" y="3730979"/>
            <a:ext cx="3139016" cy="21079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B1ACABC-1A69-A739-BB84-AB754CE2D1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6748" y="1882438"/>
            <a:ext cx="3139016" cy="180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406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532159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 of Project Management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176144"/>
            <a:ext cx="4701309" cy="5324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Management Institute (PMI) is an international professional society for project managers was founded in 1969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first PMBOK® Guide published in 1996 in the US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PRINCE was released in 1989 and PRINCE2 in 1995 in the UK.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AEB1B7-3AAB-D42F-E823-3926B3EB2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5400" y="2101396"/>
            <a:ext cx="2082800" cy="15621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6246AA-F6D2-97C0-C000-45C8C7016E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0195" y="2176144"/>
            <a:ext cx="2362200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334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5E37A-DD58-5F70-B739-193FA75D4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Characteristics of Traditional Approaches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B09511-BB6E-76E0-1F3E-FEE67416F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66160"/>
            <a:ext cx="10515600" cy="4351338"/>
          </a:xfrm>
        </p:spPr>
        <p:txBody>
          <a:bodyPr/>
          <a:lstStyle/>
          <a:p>
            <a:pPr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Define requirements in a clear, complete, and detailed manner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Develop a detailed and complete plan  (from start to finish)</a:t>
            </a:r>
          </a:p>
          <a:p>
            <a:pPr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Follow the plan, monitor and manage changes</a:t>
            </a:r>
          </a:p>
          <a:p>
            <a:pPr>
              <a:buClr>
                <a:schemeClr val="bg1"/>
              </a:buClr>
              <a:tabLst>
                <a:tab pos="3994150" algn="l"/>
              </a:tabLst>
            </a:pPr>
            <a:r>
              <a:rPr lang="en-US" sz="2000" dirty="0">
                <a:solidFill>
                  <a:schemeClr val="bg1"/>
                </a:solidFill>
              </a:rPr>
              <a:t>Characteristics:</a:t>
            </a:r>
          </a:p>
          <a:p>
            <a:pPr lvl="1"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Plan-driven</a:t>
            </a:r>
          </a:p>
          <a:p>
            <a:pPr lvl="1"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Process heavy</a:t>
            </a:r>
          </a:p>
          <a:p>
            <a:pPr lvl="1"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Documentation heavy</a:t>
            </a:r>
          </a:p>
          <a:p>
            <a:pPr>
              <a:buClr>
                <a:schemeClr val="bg1"/>
              </a:buClr>
            </a:pPr>
            <a:endParaRPr lang="ar-SA" dirty="0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BD15BE73-59E4-7299-5347-2743BBB79F67}"/>
              </a:ext>
            </a:extLst>
          </p:cNvPr>
          <p:cNvSpPr/>
          <p:nvPr/>
        </p:nvSpPr>
        <p:spPr>
          <a:xfrm>
            <a:off x="629590" y="6042066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9ED728B-0B52-96B3-4F9A-6C924AE7908A}"/>
              </a:ext>
            </a:extLst>
          </p:cNvPr>
          <p:cNvSpPr/>
          <p:nvPr/>
        </p:nvSpPr>
        <p:spPr>
          <a:xfrm>
            <a:off x="1448138" y="4356146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Plan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7A3417C-1CD5-6723-2867-465DC616ACD0}"/>
              </a:ext>
            </a:extLst>
          </p:cNvPr>
          <p:cNvSpPr/>
          <p:nvPr/>
        </p:nvSpPr>
        <p:spPr>
          <a:xfrm>
            <a:off x="3544567" y="4758219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Develop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0" name="Elbow Connector 9">
            <a:extLst>
              <a:ext uri="{FF2B5EF4-FFF2-40B4-BE49-F238E27FC236}">
                <a16:creationId xmlns:a16="http://schemas.microsoft.com/office/drawing/2014/main" id="{9FDF88BE-A26D-7A97-7CBA-2CA1BD6B585D}"/>
              </a:ext>
            </a:extLst>
          </p:cNvPr>
          <p:cNvCxnSpPr>
            <a:cxnSpLocks/>
            <a:stCxn id="7" idx="3"/>
            <a:endCxn id="8" idx="0"/>
          </p:cNvCxnSpPr>
          <p:nvPr/>
        </p:nvCxnSpPr>
        <p:spPr>
          <a:xfrm>
            <a:off x="3544567" y="4563082"/>
            <a:ext cx="1048215" cy="195137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51810FE-ADF0-55DF-E635-73677307DF2B}"/>
              </a:ext>
            </a:extLst>
          </p:cNvPr>
          <p:cNvSpPr/>
          <p:nvPr/>
        </p:nvSpPr>
        <p:spPr>
          <a:xfrm>
            <a:off x="5640996" y="5156097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Test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916C1A8-1A3D-9D66-39BA-53067859DBE3}"/>
              </a:ext>
            </a:extLst>
          </p:cNvPr>
          <p:cNvSpPr/>
          <p:nvPr/>
        </p:nvSpPr>
        <p:spPr>
          <a:xfrm>
            <a:off x="7737425" y="5538639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Deploy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68F657E4-4E7E-C864-049C-0D23338ADFEE}"/>
              </a:ext>
            </a:extLst>
          </p:cNvPr>
          <p:cNvCxnSpPr>
            <a:cxnSpLocks/>
            <a:stCxn id="11" idx="3"/>
            <a:endCxn id="12" idx="0"/>
          </p:cNvCxnSpPr>
          <p:nvPr/>
        </p:nvCxnSpPr>
        <p:spPr>
          <a:xfrm>
            <a:off x="7737425" y="5363033"/>
            <a:ext cx="1048215" cy="175606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3C309BA9-3921-58DB-1599-B9FC7AF0B194}"/>
              </a:ext>
            </a:extLst>
          </p:cNvPr>
          <p:cNvCxnSpPr>
            <a:cxnSpLocks/>
            <a:stCxn id="8" idx="3"/>
            <a:endCxn id="11" idx="0"/>
          </p:cNvCxnSpPr>
          <p:nvPr/>
        </p:nvCxnSpPr>
        <p:spPr>
          <a:xfrm>
            <a:off x="5640996" y="4965155"/>
            <a:ext cx="1048215" cy="190942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Graphic 28" descr="Bullseye with solid fill">
            <a:extLst>
              <a:ext uri="{FF2B5EF4-FFF2-40B4-BE49-F238E27FC236}">
                <a16:creationId xmlns:a16="http://schemas.microsoft.com/office/drawing/2014/main" id="{E80AAB2D-C3F3-59A7-22E5-6089681E6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93051" y="5246383"/>
            <a:ext cx="914400" cy="91440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39B90D3E-AB1C-1AD4-B06F-170DDF6DD78D}"/>
              </a:ext>
            </a:extLst>
          </p:cNvPr>
          <p:cNvSpPr txBox="1"/>
          <p:nvPr/>
        </p:nvSpPr>
        <p:spPr>
          <a:xfrm>
            <a:off x="10890828" y="5363033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Final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257C066-0067-8D18-79A7-5DABF79FEB39}"/>
              </a:ext>
            </a:extLst>
          </p:cNvPr>
          <p:cNvSpPr txBox="1"/>
          <p:nvPr/>
        </p:nvSpPr>
        <p:spPr>
          <a:xfrm>
            <a:off x="865672" y="586226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</a:rPr>
              <a:t>Classic/Traditional/Predictive/Waterfall Approach</a:t>
            </a:r>
            <a:endParaRPr lang="ar-SA" sz="18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39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74783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Early Developments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391844"/>
            <a:ext cx="10541000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business needs kept emerging and due to the rise of the knowledge work, projects became more complex with high degree of uncertainty.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Traditional project management methodologies were rigid and inflexible leading to projects being: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 budget, 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Behind schedule, or 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Their outcomes became obsolete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17663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816971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Early Developments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391844"/>
            <a:ext cx="10541000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1970s 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1980s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.there were efforts to bring flexibility into traditional project management as :</a:t>
            </a:r>
          </a:p>
          <a:p>
            <a:pPr marL="285750" lvl="4" indent="388938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Introducing phases and rolling wave planning, </a:t>
            </a:r>
          </a:p>
          <a:p>
            <a:pPr marL="285750" lvl="4" indent="388938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Development of software development methodologies such as Rapid Application Development (RAD) and Adaptive Software Development (ASD). </a:t>
            </a:r>
          </a:p>
          <a:p>
            <a:pPr marL="19050" lvl="4" indent="225425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methodologies emphasized the importance of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flexibility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adaptability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   </a:t>
            </a:r>
          </a:p>
          <a:p>
            <a:pPr marL="19050" lvl="4"/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collaboration.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late 1990s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software developers began to experiment with new, more agile approaches. These approaches were based on the principles of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iterative development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incremental delivery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continuous feedback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753401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xx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2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18" name="Google Shape;118;p2"/>
          <p:cNvSpPr txBox="1"/>
          <p:nvPr/>
        </p:nvSpPr>
        <p:spPr>
          <a:xfrm>
            <a:off x="6370224" y="2703929"/>
            <a:ext cx="5110078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</a:t>
            </a:r>
          </a:p>
        </p:txBody>
      </p:sp>
      <p:sp>
        <p:nvSpPr>
          <p:cNvPr id="119" name="Google Shape;119;p2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120" name="Google Shape;120;p2"/>
          <p:cNvSpPr txBox="1"/>
          <p:nvPr/>
        </p:nvSpPr>
        <p:spPr>
          <a:xfrm>
            <a:off x="6370224" y="4862512"/>
            <a:ext cx="319350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622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</a:t>
            </a:r>
            <a:endParaRPr dirty="0"/>
          </a:p>
        </p:txBody>
      </p:sp>
      <p:sp>
        <p:nvSpPr>
          <p:cNvPr id="121" name="Google Shape;121;p2"/>
          <p:cNvSpPr txBox="1"/>
          <p:nvPr/>
        </p:nvSpPr>
        <p:spPr>
          <a:xfrm>
            <a:off x="459185" y="6187539"/>
            <a:ext cx="797823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Eng. Ahmed Hussein, MBA, </a:t>
            </a:r>
            <a:r>
              <a:rPr lang="en-US" sz="2000" b="1" dirty="0" err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PfMP</a:t>
            </a:r>
            <a:r>
              <a:rPr lang="en-US" sz="2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©, PMP©, CMP APMG</a:t>
            </a:r>
          </a:p>
        </p:txBody>
      </p:sp>
      <p:sp>
        <p:nvSpPr>
          <p:cNvPr id="122" name="Google Shape;122;p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/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3081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7" name="Picture Placeholder 6" descr="A red cable car in the air over a snowy mountain&#10;&#10;Description automatically generated">
            <a:extLst>
              <a:ext uri="{FF2B5EF4-FFF2-40B4-BE49-F238E27FC236}">
                <a16:creationId xmlns:a16="http://schemas.microsoft.com/office/drawing/2014/main" id="{C78090FE-81FD-827F-1D2A-F9D4AC0F12BC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4"/>
          <a:srcRect l="17121" r="17121"/>
          <a:stretch>
            <a:fillRect/>
          </a:stretch>
        </p:blipFill>
        <p:spPr>
          <a:xfrm>
            <a:off x="6096000" y="1812100"/>
            <a:ext cx="5259388" cy="415286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C0C96D-8A2C-E02C-3D6E-9F6B3550A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57400"/>
            <a:ext cx="4688176" cy="3811588"/>
          </a:xfrm>
        </p:spPr>
        <p:txBody>
          <a:bodyPr>
            <a:norm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2001, a group of software developers met at Snowbird, Utah to discuss their experiences with lightweight software development methodologies. 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outcome of this meeting was the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Manifesto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 document that outlines the four core principles of agile project management.</a:t>
            </a:r>
          </a:p>
          <a:p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29228327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391844"/>
            <a:ext cx="10541000" cy="1877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unified the agile community and raised awareness of agile methodologies.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became increasingly popular and is now used by teams of all sizes, in all industries, to deliver high-quality results quickly and efficiently.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4" name="Graphic 3" descr="Continuous Improvement with solid fill">
            <a:extLst>
              <a:ext uri="{FF2B5EF4-FFF2-40B4-BE49-F238E27FC236}">
                <a16:creationId xmlns:a16="http://schemas.microsoft.com/office/drawing/2014/main" id="{27534499-05BB-ADD5-72BC-C2ACD9986D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83382" y="4597752"/>
            <a:ext cx="914400" cy="914400"/>
          </a:xfrm>
          <a:prstGeom prst="rect">
            <a:avLst/>
          </a:prstGeom>
        </p:spPr>
      </p:pic>
      <p:pic>
        <p:nvPicPr>
          <p:cNvPr id="6" name="Graphic 5" descr="Scientist male with solid fill">
            <a:extLst>
              <a:ext uri="{FF2B5EF4-FFF2-40B4-BE49-F238E27FC236}">
                <a16:creationId xmlns:a16="http://schemas.microsoft.com/office/drawing/2014/main" id="{46720371-AD3D-7592-1665-83E1DF7EFB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46765" y="4441098"/>
            <a:ext cx="1227708" cy="1227708"/>
          </a:xfrm>
          <a:prstGeom prst="rect">
            <a:avLst/>
          </a:prstGeom>
        </p:spPr>
      </p:pic>
      <p:pic>
        <p:nvPicPr>
          <p:cNvPr id="8" name="Graphic 7" descr="Workflow outline">
            <a:extLst>
              <a:ext uri="{FF2B5EF4-FFF2-40B4-BE49-F238E27FC236}">
                <a16:creationId xmlns:a16="http://schemas.microsoft.com/office/drawing/2014/main" id="{51DFEB78-990B-A24D-27B3-93E3A9D73E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506691" y="4633829"/>
            <a:ext cx="914400" cy="914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3E52AD-F5E2-E392-421E-406338B291CF}"/>
              </a:ext>
            </a:extLst>
          </p:cNvPr>
          <p:cNvSpPr txBox="1"/>
          <p:nvPr/>
        </p:nvSpPr>
        <p:spPr>
          <a:xfrm>
            <a:off x="1705281" y="5668806"/>
            <a:ext cx="2510675" cy="308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Research &amp; Development</a:t>
            </a:r>
            <a:endParaRPr lang="ar-SA" dirty="0">
              <a:solidFill>
                <a:srgbClr val="1B1E2B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094944-36D7-F9DA-073B-3B0B2EB83FFE}"/>
              </a:ext>
            </a:extLst>
          </p:cNvPr>
          <p:cNvSpPr txBox="1"/>
          <p:nvPr/>
        </p:nvSpPr>
        <p:spPr>
          <a:xfrm>
            <a:off x="4840662" y="5676682"/>
            <a:ext cx="2510675" cy="308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Product Development</a:t>
            </a:r>
            <a:endParaRPr lang="ar-SA" dirty="0">
              <a:solidFill>
                <a:srgbClr val="1B1E2B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53C8C6-03B2-0DB4-4904-AFBED291AA54}"/>
              </a:ext>
            </a:extLst>
          </p:cNvPr>
          <p:cNvSpPr txBox="1"/>
          <p:nvPr/>
        </p:nvSpPr>
        <p:spPr>
          <a:xfrm>
            <a:off x="7708553" y="5676681"/>
            <a:ext cx="2778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Business Process Management</a:t>
            </a:r>
            <a:endParaRPr lang="ar-SA" dirty="0">
              <a:solidFill>
                <a:srgbClr val="1B1E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494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391844"/>
            <a:ext cx="10541000" cy="3354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continues to evolve, new practices and tools are being developed to help deliver value to customers more quickly and efficiently. 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trends include:</a:t>
            </a:r>
          </a:p>
          <a:p>
            <a:pPr marL="285750" lvl="6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DevOps: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 set of practices that combines software development and IT operations to shorten the systems development life cycle and provide continuous delivery with high software quality.</a:t>
            </a:r>
          </a:p>
          <a:p>
            <a:pPr marL="285750" lvl="3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Scaled agile: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frameworks, such as </a:t>
            </a:r>
            <a:r>
              <a:rPr lang="en-US" sz="2000" b="1" dirty="0" err="1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SAFe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Disciplined Agile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designed to help large organizations implement agile principles at scale.</a:t>
            </a:r>
          </a:p>
          <a:p>
            <a:pPr marL="285750" lvl="3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for business: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applying agile principles to business functions other than software development, such as marketing, sales, and product management.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12698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652591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– Four Values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6F2FB77-8EF8-D468-95E6-B1312726FBA6}"/>
              </a:ext>
            </a:extLst>
          </p:cNvPr>
          <p:cNvSpPr/>
          <p:nvPr/>
        </p:nvSpPr>
        <p:spPr>
          <a:xfrm>
            <a:off x="987278" y="2244642"/>
            <a:ext cx="10210373" cy="338156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“We are uncovering better ways of developing software by doing it and helping others do it. Through this work we have come to value:</a:t>
            </a:r>
          </a:p>
          <a:p>
            <a:pPr algn="ctr"/>
            <a:endParaRPr lang="en-US" sz="2000" dirty="0"/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Individuals and interactions over processes and tools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Working software over comprehensive documentation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Customer collaboration over contract negotiation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Responding to change over following a plan</a:t>
            </a:r>
          </a:p>
          <a:p>
            <a:pPr algn="ctr">
              <a:buClr>
                <a:schemeClr val="bg1"/>
              </a:buClr>
            </a:pPr>
            <a:endParaRPr lang="en-US" sz="2000" dirty="0"/>
          </a:p>
          <a:p>
            <a:pPr algn="ctr">
              <a:buClr>
                <a:schemeClr val="bg1"/>
              </a:buClr>
            </a:pPr>
            <a:r>
              <a:rPr lang="en-US" sz="2000" dirty="0"/>
              <a:t>That is, while there is value in the items on the right, we value the items on the left more.”</a:t>
            </a:r>
          </a:p>
        </p:txBody>
      </p:sp>
    </p:spTree>
    <p:extLst>
      <p:ext uri="{BB962C8B-B14F-4D97-AF65-F5344CB8AC3E}">
        <p14:creationId xmlns:p14="http://schemas.microsoft.com/office/powerpoint/2010/main" val="2683551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733743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– Twelve Principles (1/3)</a:t>
            </a:r>
            <a:endParaRPr lang="en-US" sz="2800"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ACC51A5-81E5-B8EE-8962-E0CDFD0C2E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5395077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Google Shape;163;p5">
            <a:extLst>
              <a:ext uri="{FF2B5EF4-FFF2-40B4-BE49-F238E27FC236}">
                <a16:creationId xmlns:a16="http://schemas.microsoft.com/office/drawing/2014/main" id="{9CE5C1AC-EBD1-C6AD-3C62-729DC55887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64;p5">
            <a:extLst>
              <a:ext uri="{FF2B5EF4-FFF2-40B4-BE49-F238E27FC236}">
                <a16:creationId xmlns:a16="http://schemas.microsoft.com/office/drawing/2014/main" id="{DFAAD434-4A37-5C65-5EF6-BC9BE3A3C75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Google Shape;165;p5">
            <a:extLst>
              <a:ext uri="{FF2B5EF4-FFF2-40B4-BE49-F238E27FC236}">
                <a16:creationId xmlns:a16="http://schemas.microsoft.com/office/drawing/2014/main" id="{8C081407-78A4-A776-DB43-7C9DF177BE57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898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717117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– Twelve Principles (2/3)</a:t>
            </a:r>
            <a:endParaRPr lang="en-US" sz="2800"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ACC51A5-81E5-B8EE-8962-E0CDFD0C2E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7551481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Google Shape;163;p5">
            <a:extLst>
              <a:ext uri="{FF2B5EF4-FFF2-40B4-BE49-F238E27FC236}">
                <a16:creationId xmlns:a16="http://schemas.microsoft.com/office/drawing/2014/main" id="{9CE5C1AC-EBD1-C6AD-3C62-729DC55887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64;p5">
            <a:extLst>
              <a:ext uri="{FF2B5EF4-FFF2-40B4-BE49-F238E27FC236}">
                <a16:creationId xmlns:a16="http://schemas.microsoft.com/office/drawing/2014/main" id="{7E256C90-F028-457D-2DBF-1B09FD5855EB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Google Shape;165;p5">
            <a:extLst>
              <a:ext uri="{FF2B5EF4-FFF2-40B4-BE49-F238E27FC236}">
                <a16:creationId xmlns:a16="http://schemas.microsoft.com/office/drawing/2014/main" id="{2DFE6D74-C1E1-3A05-9A32-7E27220E0DA5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15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725430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– Twelve Principles (3/3)</a:t>
            </a:r>
            <a:endParaRPr lang="en-US" sz="2800"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ACC51A5-81E5-B8EE-8962-E0CDFD0C2E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3505605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Google Shape;163;p5">
            <a:extLst>
              <a:ext uri="{FF2B5EF4-FFF2-40B4-BE49-F238E27FC236}">
                <a16:creationId xmlns:a16="http://schemas.microsoft.com/office/drawing/2014/main" id="{9CE5C1AC-EBD1-C6AD-3C62-729DC55887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64;p5">
            <a:extLst>
              <a:ext uri="{FF2B5EF4-FFF2-40B4-BE49-F238E27FC236}">
                <a16:creationId xmlns:a16="http://schemas.microsoft.com/office/drawing/2014/main" id="{3B2439E9-08EA-4961-F911-5C44D97A69F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Google Shape;165;p5">
            <a:extLst>
              <a:ext uri="{FF2B5EF4-FFF2-40B4-BE49-F238E27FC236}">
                <a16:creationId xmlns:a16="http://schemas.microsoft.com/office/drawing/2014/main" id="{5CA92F26-B84D-267E-4C0F-D5D4CADE898E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888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942308" y="3950638"/>
            <a:ext cx="10541000" cy="130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an iterative and incremental approach to project management that emphasizes collaboration, flexibility, change, and continuous improvement.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 Mindset based on Values and Principles.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Rectangle 4" descr="Repeat">
            <a:extLst>
              <a:ext uri="{FF2B5EF4-FFF2-40B4-BE49-F238E27FC236}">
                <a16:creationId xmlns:a16="http://schemas.microsoft.com/office/drawing/2014/main" id="{0B13612F-786C-1AB4-9788-6992F90F2617}"/>
              </a:ext>
            </a:extLst>
          </p:cNvPr>
          <p:cNvSpPr/>
          <p:nvPr/>
        </p:nvSpPr>
        <p:spPr>
          <a:xfrm>
            <a:off x="1862825" y="2121977"/>
            <a:ext cx="1097489" cy="1097489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Rectangle 5" descr="Head with Gears">
            <a:extLst>
              <a:ext uri="{FF2B5EF4-FFF2-40B4-BE49-F238E27FC236}">
                <a16:creationId xmlns:a16="http://schemas.microsoft.com/office/drawing/2014/main" id="{2454DF58-AC9B-9C95-82DD-2F9060BE05F8}"/>
              </a:ext>
            </a:extLst>
          </p:cNvPr>
          <p:cNvSpPr/>
          <p:nvPr/>
        </p:nvSpPr>
        <p:spPr>
          <a:xfrm>
            <a:off x="5547255" y="2121977"/>
            <a:ext cx="1097489" cy="1097489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Rectangle 6" descr="Handshake">
            <a:extLst>
              <a:ext uri="{FF2B5EF4-FFF2-40B4-BE49-F238E27FC236}">
                <a16:creationId xmlns:a16="http://schemas.microsoft.com/office/drawing/2014/main" id="{389E6128-11FC-69D0-89E0-B809056A2DBF}"/>
              </a:ext>
            </a:extLst>
          </p:cNvPr>
          <p:cNvSpPr/>
          <p:nvPr/>
        </p:nvSpPr>
        <p:spPr>
          <a:xfrm>
            <a:off x="9231685" y="2121977"/>
            <a:ext cx="1097489" cy="1097489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Google Shape;163;p5">
            <a:extLst>
              <a:ext uri="{FF2B5EF4-FFF2-40B4-BE49-F238E27FC236}">
                <a16:creationId xmlns:a16="http://schemas.microsoft.com/office/drawing/2014/main" id="{7E7EDA10-F054-B2C0-01B7-6DBDD85323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D7B066-0A47-9B5E-50CB-2F4A5B9A722E}"/>
              </a:ext>
            </a:extLst>
          </p:cNvPr>
          <p:cNvSpPr txBox="1"/>
          <p:nvPr/>
        </p:nvSpPr>
        <p:spPr>
          <a:xfrm>
            <a:off x="1194473" y="3186909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iterative and incremental approach</a:t>
            </a:r>
            <a:endParaRPr lang="ar-SA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198008-E859-905F-3A63-668F2DE15C00}"/>
              </a:ext>
            </a:extLst>
          </p:cNvPr>
          <p:cNvSpPr txBox="1"/>
          <p:nvPr/>
        </p:nvSpPr>
        <p:spPr>
          <a:xfrm>
            <a:off x="4943707" y="3183346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Mindset Based on values and principles</a:t>
            </a:r>
            <a:endParaRPr lang="ar-SA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6C90A5-CFD1-A223-C0F5-4A305CF25873}"/>
              </a:ext>
            </a:extLst>
          </p:cNvPr>
          <p:cNvSpPr txBox="1"/>
          <p:nvPr/>
        </p:nvSpPr>
        <p:spPr>
          <a:xfrm>
            <a:off x="8540380" y="3191093"/>
            <a:ext cx="2480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Emphasizes collaboration, change, and flexibility</a:t>
            </a:r>
            <a:endParaRPr lang="ar-SA" b="1" dirty="0"/>
          </a:p>
        </p:txBody>
      </p:sp>
      <p:sp>
        <p:nvSpPr>
          <p:cNvPr id="3" name="Google Shape;164;p5">
            <a:extLst>
              <a:ext uri="{FF2B5EF4-FFF2-40B4-BE49-F238E27FC236}">
                <a16:creationId xmlns:a16="http://schemas.microsoft.com/office/drawing/2014/main" id="{8BC35BB5-0F1D-D7A5-05EE-8E881ADD9A7A}"/>
              </a:ext>
            </a:extLst>
          </p:cNvPr>
          <p:cNvSpPr txBox="1"/>
          <p:nvPr/>
        </p:nvSpPr>
        <p:spPr>
          <a:xfrm>
            <a:off x="1140659" y="96348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Google Shape;165;p5">
            <a:extLst>
              <a:ext uri="{FF2B5EF4-FFF2-40B4-BE49-F238E27FC236}">
                <a16:creationId xmlns:a16="http://schemas.microsoft.com/office/drawing/2014/main" id="{08F867DE-7E25-D8C4-1D2E-B67420FD5630}"/>
              </a:ext>
            </a:extLst>
          </p:cNvPr>
          <p:cNvSpPr txBox="1"/>
          <p:nvPr/>
        </p:nvSpPr>
        <p:spPr>
          <a:xfrm>
            <a:off x="1201689" y="121929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88865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B1CFFD-FD58-4B3F-E48F-60D110940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Agile is a mindset, defined by values, guided by principals, and manifested through many different practices.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6" name="Circular Arrow 5">
            <a:extLst>
              <a:ext uri="{FF2B5EF4-FFF2-40B4-BE49-F238E27FC236}">
                <a16:creationId xmlns:a16="http://schemas.microsoft.com/office/drawing/2014/main" id="{886F5EF4-11B8-A8D2-AB07-5D7C98609620}"/>
              </a:ext>
            </a:extLst>
          </p:cNvPr>
          <p:cNvSpPr/>
          <p:nvPr/>
        </p:nvSpPr>
        <p:spPr>
          <a:xfrm rot="5400000">
            <a:off x="2925212" y="2939003"/>
            <a:ext cx="4122511" cy="2244423"/>
          </a:xfrm>
          <a:prstGeom prst="circularArrow">
            <a:avLst>
              <a:gd name="adj1" fmla="val 12910"/>
              <a:gd name="adj2" fmla="val 22735"/>
              <a:gd name="adj3" fmla="val 21363903"/>
              <a:gd name="adj4" fmla="val 10800000"/>
              <a:gd name="adj5" fmla="val 4805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sp>
        <p:nvSpPr>
          <p:cNvPr id="8" name="Circular Arrow 7">
            <a:extLst>
              <a:ext uri="{FF2B5EF4-FFF2-40B4-BE49-F238E27FC236}">
                <a16:creationId xmlns:a16="http://schemas.microsoft.com/office/drawing/2014/main" id="{9E24378F-8D7D-3A99-D1C1-A4A5204564DF}"/>
              </a:ext>
            </a:extLst>
          </p:cNvPr>
          <p:cNvSpPr/>
          <p:nvPr/>
        </p:nvSpPr>
        <p:spPr>
          <a:xfrm rot="5400000">
            <a:off x="1076264" y="3363096"/>
            <a:ext cx="2788170" cy="1701037"/>
          </a:xfrm>
          <a:prstGeom prst="circularArrow">
            <a:avLst>
              <a:gd name="adj1" fmla="val 12520"/>
              <a:gd name="adj2" fmla="val 40925"/>
              <a:gd name="adj3" fmla="val 21558069"/>
              <a:gd name="adj4" fmla="val 10800000"/>
              <a:gd name="adj5" fmla="val 626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sp>
        <p:nvSpPr>
          <p:cNvPr id="9" name="Circular Arrow 8">
            <a:extLst>
              <a:ext uri="{FF2B5EF4-FFF2-40B4-BE49-F238E27FC236}">
                <a16:creationId xmlns:a16="http://schemas.microsoft.com/office/drawing/2014/main" id="{90EE5221-A603-6422-17C7-6579A9476D82}"/>
              </a:ext>
            </a:extLst>
          </p:cNvPr>
          <p:cNvSpPr/>
          <p:nvPr/>
        </p:nvSpPr>
        <p:spPr>
          <a:xfrm rot="5400000">
            <a:off x="5541923" y="2983026"/>
            <a:ext cx="5084956" cy="2244423"/>
          </a:xfrm>
          <a:prstGeom prst="circularArrow">
            <a:avLst>
              <a:gd name="adj1" fmla="val 12910"/>
              <a:gd name="adj2" fmla="val 11851"/>
              <a:gd name="adj3" fmla="val 21363903"/>
              <a:gd name="adj4" fmla="val 10800000"/>
              <a:gd name="adj5" fmla="val 5673"/>
            </a:avLst>
          </a:prstGeom>
          <a:solidFill>
            <a:schemeClr val="bg1"/>
          </a:solidFill>
          <a:ln>
            <a:beve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B08E71-D7BE-0054-A358-7307B08FA26F}"/>
              </a:ext>
            </a:extLst>
          </p:cNvPr>
          <p:cNvSpPr txBox="1"/>
          <p:nvPr/>
        </p:nvSpPr>
        <p:spPr>
          <a:xfrm>
            <a:off x="766900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Mindset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BBA43F-3E1A-086E-36B3-92ED9CA390A0}"/>
              </a:ext>
            </a:extLst>
          </p:cNvPr>
          <p:cNvSpPr txBox="1"/>
          <p:nvPr/>
        </p:nvSpPr>
        <p:spPr>
          <a:xfrm>
            <a:off x="3525025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4 Values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5B1D292-7198-69DC-2CC2-0D8EC42C1EDC}"/>
              </a:ext>
            </a:extLst>
          </p:cNvPr>
          <p:cNvSpPr txBox="1"/>
          <p:nvPr/>
        </p:nvSpPr>
        <p:spPr>
          <a:xfrm>
            <a:off x="6312836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12 Principles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94BCD9-9547-3958-4FBB-706E9A994572}"/>
              </a:ext>
            </a:extLst>
          </p:cNvPr>
          <p:cNvSpPr txBox="1"/>
          <p:nvPr/>
        </p:nvSpPr>
        <p:spPr>
          <a:xfrm>
            <a:off x="9624033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Practices</a:t>
            </a:r>
            <a:endParaRPr lang="ar-SA" sz="1800" b="1" dirty="0">
              <a:solidFill>
                <a:schemeClr val="bg1"/>
              </a:solidFill>
            </a:endParaRPr>
          </a:p>
        </p:txBody>
      </p:sp>
      <p:pic>
        <p:nvPicPr>
          <p:cNvPr id="15" name="Graphic 14" descr="Diamond with solid fill">
            <a:extLst>
              <a:ext uri="{FF2B5EF4-FFF2-40B4-BE49-F238E27FC236}">
                <a16:creationId xmlns:a16="http://schemas.microsoft.com/office/drawing/2014/main" id="{2FA139C1-CE50-BA8C-5D36-1FE8C88E6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51964" y="3401306"/>
            <a:ext cx="1319816" cy="1319816"/>
          </a:xfrm>
          <a:prstGeom prst="rect">
            <a:avLst/>
          </a:prstGeom>
        </p:spPr>
      </p:pic>
      <p:pic>
        <p:nvPicPr>
          <p:cNvPr id="17" name="Graphic 16" descr="Checklist with solid fill">
            <a:extLst>
              <a:ext uri="{FF2B5EF4-FFF2-40B4-BE49-F238E27FC236}">
                <a16:creationId xmlns:a16="http://schemas.microsoft.com/office/drawing/2014/main" id="{5637A92A-78D5-A5CB-24EA-7ABD73ACBE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62189" y="3512471"/>
            <a:ext cx="1119233" cy="1119233"/>
          </a:xfrm>
          <a:prstGeom prst="rect">
            <a:avLst/>
          </a:prstGeom>
        </p:spPr>
      </p:pic>
      <p:pic>
        <p:nvPicPr>
          <p:cNvPr id="19" name="Graphic 18" descr="Circles with arrows with solid fill">
            <a:extLst>
              <a:ext uri="{FF2B5EF4-FFF2-40B4-BE49-F238E27FC236}">
                <a16:creationId xmlns:a16="http://schemas.microsoft.com/office/drawing/2014/main" id="{128B7336-D77D-A425-CEE2-EFCF8FB6E0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92887" y="3221799"/>
            <a:ext cx="1766875" cy="1766875"/>
          </a:xfrm>
          <a:prstGeom prst="rect">
            <a:avLst/>
          </a:prstGeom>
        </p:spPr>
      </p:pic>
      <p:pic>
        <p:nvPicPr>
          <p:cNvPr id="21" name="Graphic 20" descr="Head with gears with solid fill">
            <a:extLst>
              <a:ext uri="{FF2B5EF4-FFF2-40B4-BE49-F238E27FC236}">
                <a16:creationId xmlns:a16="http://schemas.microsoft.com/office/drawing/2014/main" id="{4D36CEE0-F2AD-8B5F-BB0B-FF8FB11B19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70447" y="3512471"/>
            <a:ext cx="1097489" cy="109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75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5E37A-DD58-5F70-B739-193FA75D4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Agile vs Traditional Approaches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B09511-BB6E-76E0-1F3E-FEE67416F4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BD15BE73-59E4-7299-5347-2743BBB79F67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9ED728B-0B52-96B3-4F9A-6C924AE7908A}"/>
              </a:ext>
            </a:extLst>
          </p:cNvPr>
          <p:cNvSpPr/>
          <p:nvPr/>
        </p:nvSpPr>
        <p:spPr>
          <a:xfrm>
            <a:off x="1427356" y="1599249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Plan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7A3417C-1CD5-6723-2867-465DC616ACD0}"/>
              </a:ext>
            </a:extLst>
          </p:cNvPr>
          <p:cNvSpPr/>
          <p:nvPr/>
        </p:nvSpPr>
        <p:spPr>
          <a:xfrm>
            <a:off x="3523785" y="2001322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Develop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0" name="Elbow Connector 9">
            <a:extLst>
              <a:ext uri="{FF2B5EF4-FFF2-40B4-BE49-F238E27FC236}">
                <a16:creationId xmlns:a16="http://schemas.microsoft.com/office/drawing/2014/main" id="{9FDF88BE-A26D-7A97-7CBA-2CA1BD6B585D}"/>
              </a:ext>
            </a:extLst>
          </p:cNvPr>
          <p:cNvCxnSpPr>
            <a:cxnSpLocks/>
            <a:stCxn id="7" idx="3"/>
            <a:endCxn id="8" idx="0"/>
          </p:cNvCxnSpPr>
          <p:nvPr/>
        </p:nvCxnSpPr>
        <p:spPr>
          <a:xfrm>
            <a:off x="3523785" y="1806185"/>
            <a:ext cx="1048215" cy="195137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51810FE-ADF0-55DF-E635-73677307DF2B}"/>
              </a:ext>
            </a:extLst>
          </p:cNvPr>
          <p:cNvSpPr/>
          <p:nvPr/>
        </p:nvSpPr>
        <p:spPr>
          <a:xfrm>
            <a:off x="5620214" y="2399200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Test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916C1A8-1A3D-9D66-39BA-53067859DBE3}"/>
              </a:ext>
            </a:extLst>
          </p:cNvPr>
          <p:cNvSpPr/>
          <p:nvPr/>
        </p:nvSpPr>
        <p:spPr>
          <a:xfrm>
            <a:off x="7716643" y="2781742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Deploy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68F657E4-4E7E-C864-049C-0D23338ADFEE}"/>
              </a:ext>
            </a:extLst>
          </p:cNvPr>
          <p:cNvCxnSpPr>
            <a:cxnSpLocks/>
            <a:stCxn id="11" idx="3"/>
            <a:endCxn id="12" idx="0"/>
          </p:cNvCxnSpPr>
          <p:nvPr/>
        </p:nvCxnSpPr>
        <p:spPr>
          <a:xfrm>
            <a:off x="7716643" y="2606136"/>
            <a:ext cx="1048215" cy="175606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3C309BA9-3921-58DB-1599-B9FC7AF0B194}"/>
              </a:ext>
            </a:extLst>
          </p:cNvPr>
          <p:cNvCxnSpPr>
            <a:cxnSpLocks/>
            <a:stCxn id="8" idx="3"/>
            <a:endCxn id="11" idx="0"/>
          </p:cNvCxnSpPr>
          <p:nvPr/>
        </p:nvCxnSpPr>
        <p:spPr>
          <a:xfrm>
            <a:off x="5620214" y="2208258"/>
            <a:ext cx="1048215" cy="190942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Graphic 21" descr="Single gear with solid fill">
            <a:extLst>
              <a:ext uri="{FF2B5EF4-FFF2-40B4-BE49-F238E27FC236}">
                <a16:creationId xmlns:a16="http://schemas.microsoft.com/office/drawing/2014/main" id="{B4631ED5-34D7-2099-AD62-C94DDE146D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25" name="Graphic 24" descr="Single gear with solid fill">
            <a:extLst>
              <a:ext uri="{FF2B5EF4-FFF2-40B4-BE49-F238E27FC236}">
                <a16:creationId xmlns:a16="http://schemas.microsoft.com/office/drawing/2014/main" id="{5112092A-B209-11EF-A351-A5E2667BBB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26" name="Graphic 25" descr="Single gear with solid fill">
            <a:extLst>
              <a:ext uri="{FF2B5EF4-FFF2-40B4-BE49-F238E27FC236}">
                <a16:creationId xmlns:a16="http://schemas.microsoft.com/office/drawing/2014/main" id="{4D668E03-BECF-4F04-637A-B13B749FF6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27" name="Graphic 26" descr="Single gear with solid fill">
            <a:extLst>
              <a:ext uri="{FF2B5EF4-FFF2-40B4-BE49-F238E27FC236}">
                <a16:creationId xmlns:a16="http://schemas.microsoft.com/office/drawing/2014/main" id="{C860D3EE-F3C5-DBC3-1A0B-AB16D90ABB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9" name="Graphic 28" descr="Bullseye with solid fill">
            <a:extLst>
              <a:ext uri="{FF2B5EF4-FFF2-40B4-BE49-F238E27FC236}">
                <a16:creationId xmlns:a16="http://schemas.microsoft.com/office/drawing/2014/main" id="{E80AAB2D-C3F3-59A7-22E5-6089681E67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72269" y="2489486"/>
            <a:ext cx="914400" cy="914400"/>
          </a:xfrm>
          <a:prstGeom prst="rect">
            <a:avLst/>
          </a:prstGeom>
        </p:spPr>
      </p:pic>
      <p:pic>
        <p:nvPicPr>
          <p:cNvPr id="30" name="Graphic 29" descr="Bullseye with solid fill">
            <a:extLst>
              <a:ext uri="{FF2B5EF4-FFF2-40B4-BE49-F238E27FC236}">
                <a16:creationId xmlns:a16="http://schemas.microsoft.com/office/drawing/2014/main" id="{0C55A925-BAB5-A0AF-A22E-5FEDF9C7F1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31" name="Graphic 30" descr="Bullseye with solid fill">
            <a:extLst>
              <a:ext uri="{FF2B5EF4-FFF2-40B4-BE49-F238E27FC236}">
                <a16:creationId xmlns:a16="http://schemas.microsoft.com/office/drawing/2014/main" id="{31F319F2-AF79-50E1-EB30-062E9CB909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32" name="Graphic 31" descr="Bullseye with solid fill">
            <a:extLst>
              <a:ext uri="{FF2B5EF4-FFF2-40B4-BE49-F238E27FC236}">
                <a16:creationId xmlns:a16="http://schemas.microsoft.com/office/drawing/2014/main" id="{23D44EA1-8D09-AC57-0736-344FEEEF71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33" name="Graphic 32" descr="Bullseye with solid fill">
            <a:extLst>
              <a:ext uri="{FF2B5EF4-FFF2-40B4-BE49-F238E27FC236}">
                <a16:creationId xmlns:a16="http://schemas.microsoft.com/office/drawing/2014/main" id="{D5B73FE5-A2F3-366F-ABA1-E08E01F2F3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39B90D3E-AB1C-1AD4-B06F-170DDF6DD78D}"/>
              </a:ext>
            </a:extLst>
          </p:cNvPr>
          <p:cNvSpPr txBox="1"/>
          <p:nvPr/>
        </p:nvSpPr>
        <p:spPr>
          <a:xfrm>
            <a:off x="10870046" y="2606136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Final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E8D5F2B-C076-5A2D-0A52-CDF2509AE7C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Final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236AA54-5A47-AF6C-5FEF-F0A6BAF045E3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Intermediate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7C2A086-8D07-3F82-5603-C9D2C19C16C5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Intermediate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2FCD4BD-FA45-F23B-E442-FB7D45FA24A7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Intermediate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257C066-0067-8D18-79A7-5DABF79FEB39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</a:rPr>
              <a:t>Classic/Traditional/Predictive/Waterfall Approach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0964260-DD57-D879-19D9-9D28FC4C6FAC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</a:rPr>
              <a:t>Agile/Incremental/Adaptive Approach</a:t>
            </a:r>
            <a:endParaRPr lang="ar-SA" sz="1800" b="1" dirty="0">
              <a:solidFill>
                <a:schemeClr val="bg1"/>
              </a:solidFill>
            </a:endParaRP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C8ABC3B4-4E16-735F-CB40-6245AC11E05B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C29577B3-FFB4-6839-CD66-30F104DA5049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C545AD68-371F-E1DD-C316-F7CC29E89CED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E12CCF9-1F8A-6C3E-B9AB-F5B8678B7BF8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638057B-BEF4-F7B5-37D5-EE70591764B8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FB2CBBB-614F-96AA-6E6A-7D59BBBB41BE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78B88E7F-00DE-10C4-C985-02721F3B291A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C23D5EF1-4931-B8C0-DF52-EBE651B84E26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1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BD42815-705E-5EB2-3E84-FB9A0D33A329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2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22F2B9D-279B-02B2-5EDA-D80CCE204B37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3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946AB96-69D0-C1E4-D2CB-93B96F2C92C4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N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35A9768F-D0B9-8093-5F48-859381B62C14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BA8BC3C-4262-0DA7-CFBB-6F631EE90644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1800583-C5B6-F547-A1C6-54C969E15E97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3581CE1-6143-2BAE-287B-B92A9734024B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7A4E492E-63DD-C767-42E6-A1FD8C91BBD6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5B2A68B-8B40-A313-2DAD-768E28351DB9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4FB8CF7-1594-E020-BD59-F80D57DCC757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25EEA57-148A-3F1E-852A-3B97EBBB6AEF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35A8D8AB-1FE4-36D7-A26B-C5AF14C1FCCA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7105A80-ED85-1575-11A7-1C8C5BDE868B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71D53E27-DF10-03AC-4332-60BF3E3691AB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5A0246E4-02CB-DD6C-AD63-AE6B7F9C83FC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8D12A64-48D2-06BB-5AA2-6E8AA49A7B68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804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40" grpId="0"/>
      <p:bldP spid="41" grpId="0"/>
      <p:bldP spid="45" grpId="0"/>
      <p:bldP spid="46" grpId="0"/>
      <p:bldP spid="47" grpId="0"/>
      <p:bldP spid="60" grpId="0"/>
      <p:bldP spid="61" grpId="0"/>
      <p:bldP spid="62" grpId="0"/>
      <p:bldP spid="63" grpId="0"/>
      <p:bldP spid="69" grpId="0"/>
      <p:bldP spid="70" grpId="0"/>
      <p:bldP spid="71" grpId="0"/>
      <p:bldP spid="73" grpId="0"/>
      <p:bldP spid="74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lang="en-EG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337264" y="1143201"/>
            <a:ext cx="951375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many different Agile frameworks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60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E5673C8D-AABE-3D3B-EA6B-435DEDFFFD50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F55DAB5-4CB4-D03A-CD9D-6F49894FFF1D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D0E4FEF-9BF7-2EEA-A99E-9C8020A30253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0A066AA-8BC2-45F6-39C2-86822F11A5C1}"/>
              </a:ext>
            </a:extLst>
          </p:cNvPr>
          <p:cNvSpPr/>
          <p:nvPr/>
        </p:nvSpPr>
        <p:spPr>
          <a:xfrm>
            <a:off x="6641425" y="4709701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445A467-978F-02D6-9EEA-1AD60BF18A64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0CEC62D-E5FF-FCF4-CCDB-A85A5768E9C8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6B1B004-ADE1-BB48-7E33-6238A05E3816}"/>
              </a:ext>
            </a:extLst>
          </p:cNvPr>
          <p:cNvSpPr/>
          <p:nvPr/>
        </p:nvSpPr>
        <p:spPr>
          <a:xfrm>
            <a:off x="7069071" y="3994596"/>
            <a:ext cx="902855" cy="73764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AUP</a:t>
            </a:r>
            <a:endParaRPr lang="ar-SA" sz="1600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B024574-CBBE-8D6E-3A2A-0170C4F7E2DB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B308F47-B871-76F8-F603-42D3EC63C611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CB149F2-C850-FF19-05A7-7006C5A91379}"/>
              </a:ext>
            </a:extLst>
          </p:cNvPr>
          <p:cNvSpPr/>
          <p:nvPr/>
        </p:nvSpPr>
        <p:spPr>
          <a:xfrm>
            <a:off x="5766791" y="458599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9516CE-41A7-EC21-61D9-D8E7FBCB9EEF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0336B2-7417-F74B-767D-DD3F776AE845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2354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8" y="1019069"/>
            <a:ext cx="817139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 Agile Organizations and Certifications</a:t>
            </a:r>
            <a:endParaRPr lang="en-US" dirty="0"/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BA022-9DA9-3DBB-FAE6-70860193D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6929" y="2481044"/>
            <a:ext cx="2977847" cy="1111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B6791B-89B5-223C-A95F-CF6BDF2C1F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8141" y="4153548"/>
            <a:ext cx="2537632" cy="12294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9D5954-A0CA-A49B-CB28-FC8EBBD208B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9931"/>
          <a:stretch/>
        </p:blipFill>
        <p:spPr>
          <a:xfrm>
            <a:off x="2037224" y="2141974"/>
            <a:ext cx="2977847" cy="2011574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C5A2697B-F46E-E950-E982-08BD61AFBE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14179" y="4377180"/>
            <a:ext cx="4722794" cy="100578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EF72FB-0638-D37F-275E-008A6C49EB21}"/>
              </a:ext>
            </a:extLst>
          </p:cNvPr>
          <p:cNvSpPr txBox="1"/>
          <p:nvPr/>
        </p:nvSpPr>
        <p:spPr>
          <a:xfrm>
            <a:off x="525845" y="3593291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PMI Agile Certified Practitioner(PMI-ACP</a:t>
            </a:r>
            <a:r>
              <a:rPr lang="en-US" sz="2000" i="1" baseline="30000" dirty="0">
                <a:latin typeface="Arial"/>
                <a:cs typeface="Arial"/>
              </a:rPr>
              <a:t>®</a:t>
            </a:r>
            <a:r>
              <a:rPr lang="en-US" sz="2000" i="1" dirty="0">
                <a:latin typeface="Arial"/>
                <a:cs typeface="Arial"/>
              </a:rPr>
              <a:t>)</a:t>
            </a:r>
            <a:endParaRPr lang="ar-SA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8F6731-31A8-7990-7738-FB5DF6303C2E}"/>
              </a:ext>
            </a:extLst>
          </p:cNvPr>
          <p:cNvSpPr txBox="1"/>
          <p:nvPr/>
        </p:nvSpPr>
        <p:spPr>
          <a:xfrm>
            <a:off x="5707226" y="3592665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Professional Scrum Master (I,II,III)</a:t>
            </a:r>
            <a:endParaRPr lang="ar-SA" sz="2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FF729BB-165C-A5BF-1F7F-2A485771A860}"/>
              </a:ext>
            </a:extLst>
          </p:cNvPr>
          <p:cNvSpPr txBox="1"/>
          <p:nvPr/>
        </p:nvSpPr>
        <p:spPr>
          <a:xfrm>
            <a:off x="476416" y="5428230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Scaled Agile Framework (</a:t>
            </a:r>
            <a:r>
              <a:rPr lang="en-US" sz="2000" dirty="0" err="1">
                <a:latin typeface="Arial"/>
                <a:cs typeface="Arial"/>
              </a:rPr>
              <a:t>SAFe</a:t>
            </a:r>
            <a:r>
              <a:rPr lang="en-US" sz="2000" dirty="0">
                <a:latin typeface="Arial"/>
                <a:cs typeface="Arial"/>
              </a:rPr>
              <a:t>) Agilist</a:t>
            </a:r>
            <a:endParaRPr lang="ar-SA" sz="2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60C029-4A3B-554F-7D78-CC14D07D188F}"/>
              </a:ext>
            </a:extLst>
          </p:cNvPr>
          <p:cNvSpPr txBox="1"/>
          <p:nvPr/>
        </p:nvSpPr>
        <p:spPr>
          <a:xfrm>
            <a:off x="5707226" y="5428229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latin typeface="Arial"/>
                <a:cs typeface="Arial"/>
              </a:rPr>
              <a:t>ICAgile</a:t>
            </a:r>
            <a:r>
              <a:rPr lang="en-US" sz="2000" dirty="0">
                <a:latin typeface="Arial"/>
                <a:cs typeface="Arial"/>
              </a:rPr>
              <a:t> Certified Professional (ICP)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6125481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xx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2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18" name="Google Shape;118;p2"/>
          <p:cNvSpPr txBox="1"/>
          <p:nvPr/>
        </p:nvSpPr>
        <p:spPr>
          <a:xfrm>
            <a:off x="3906983" y="2703929"/>
            <a:ext cx="7973842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select appropriate Project Management approach?</a:t>
            </a:r>
          </a:p>
        </p:txBody>
      </p:sp>
      <p:sp>
        <p:nvSpPr>
          <p:cNvPr id="119" name="Google Shape;119;p2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120" name="Google Shape;120;p2"/>
          <p:cNvSpPr txBox="1"/>
          <p:nvPr/>
        </p:nvSpPr>
        <p:spPr>
          <a:xfrm>
            <a:off x="6370224" y="4862512"/>
            <a:ext cx="319350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622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</a:t>
            </a:r>
            <a:endParaRPr dirty="0"/>
          </a:p>
        </p:txBody>
      </p:sp>
      <p:sp>
        <p:nvSpPr>
          <p:cNvPr id="121" name="Google Shape;121;p2"/>
          <p:cNvSpPr txBox="1"/>
          <p:nvPr/>
        </p:nvSpPr>
        <p:spPr>
          <a:xfrm>
            <a:off x="459185" y="6187539"/>
            <a:ext cx="797823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Eng. Ahmed Hussein, MBA, </a:t>
            </a:r>
            <a:r>
              <a:rPr lang="en-US" sz="2000" b="1" dirty="0" err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PfMP</a:t>
            </a:r>
            <a:r>
              <a:rPr lang="en-US" sz="2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©, PMP©, CMP APMG</a:t>
            </a:r>
          </a:p>
        </p:txBody>
      </p:sp>
      <p:sp>
        <p:nvSpPr>
          <p:cNvPr id="122" name="Google Shape;122;p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/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449747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681758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Uncertainty leads to increased project risks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D0BC4A-0B4D-C113-B326-C0BA28F11CCB}"/>
              </a:ext>
            </a:extLst>
          </p:cNvPr>
          <p:cNvSpPr txBox="1"/>
          <p:nvPr/>
        </p:nvSpPr>
        <p:spPr>
          <a:xfrm>
            <a:off x="1507011" y="4521982"/>
            <a:ext cx="2304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Uncertainty</a:t>
            </a:r>
            <a:endParaRPr lang="ar-SA" b="1" dirty="0">
              <a:solidFill>
                <a:srgbClr val="1B1E2B"/>
              </a:solidFill>
            </a:endParaRPr>
          </a:p>
        </p:txBody>
      </p:sp>
      <p:pic>
        <p:nvPicPr>
          <p:cNvPr id="5" name="Graphic 4" descr="Questions with solid fill">
            <a:extLst>
              <a:ext uri="{FF2B5EF4-FFF2-40B4-BE49-F238E27FC236}">
                <a16:creationId xmlns:a16="http://schemas.microsoft.com/office/drawing/2014/main" id="{5736978B-449D-E19D-EBEA-639470D0C1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35613" y="3620782"/>
            <a:ext cx="914400" cy="914400"/>
          </a:xfrm>
          <a:prstGeom prst="rect">
            <a:avLst/>
          </a:prstGeom>
        </p:spPr>
      </p:pic>
      <p:pic>
        <p:nvPicPr>
          <p:cNvPr id="7" name="Graphic 6" descr="Radioactive with solid fill">
            <a:extLst>
              <a:ext uri="{FF2B5EF4-FFF2-40B4-BE49-F238E27FC236}">
                <a16:creationId xmlns:a16="http://schemas.microsoft.com/office/drawing/2014/main" id="{6462EF06-475B-8006-2380-61B88F7220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408798" y="3615749"/>
            <a:ext cx="914400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8C7353F-CB46-D46E-0224-621786752873}"/>
              </a:ext>
            </a:extLst>
          </p:cNvPr>
          <p:cNvSpPr txBox="1"/>
          <p:nvPr/>
        </p:nvSpPr>
        <p:spPr>
          <a:xfrm>
            <a:off x="1240773" y="5438509"/>
            <a:ext cx="3547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What are the requirement?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How to fulfill those requirements?</a:t>
            </a:r>
            <a:endParaRPr lang="ar-SA" b="1" dirty="0">
              <a:solidFill>
                <a:srgbClr val="00B0F0"/>
              </a:solidFill>
            </a:endParaRPr>
          </a:p>
        </p:txBody>
      </p:sp>
      <p:sp>
        <p:nvSpPr>
          <p:cNvPr id="9" name="Up Arrow 8">
            <a:extLst>
              <a:ext uri="{FF2B5EF4-FFF2-40B4-BE49-F238E27FC236}">
                <a16:creationId xmlns:a16="http://schemas.microsoft.com/office/drawing/2014/main" id="{CA31EB64-41DA-728A-860E-AADA9D328917}"/>
              </a:ext>
            </a:extLst>
          </p:cNvPr>
          <p:cNvSpPr/>
          <p:nvPr/>
        </p:nvSpPr>
        <p:spPr>
          <a:xfrm>
            <a:off x="2346765" y="2050347"/>
            <a:ext cx="803248" cy="1378653"/>
          </a:xfrm>
          <a:prstGeom prst="upArrow">
            <a:avLst/>
          </a:prstGeom>
          <a:solidFill>
            <a:srgbClr val="1B1E2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1C222E"/>
              </a:solidFill>
            </a:endParaRPr>
          </a:p>
        </p:txBody>
      </p:sp>
      <p:sp>
        <p:nvSpPr>
          <p:cNvPr id="10" name="Up Arrow 9">
            <a:extLst>
              <a:ext uri="{FF2B5EF4-FFF2-40B4-BE49-F238E27FC236}">
                <a16:creationId xmlns:a16="http://schemas.microsoft.com/office/drawing/2014/main" id="{4A6FD8F2-5E31-F44F-9C8C-48FF3B5960C8}"/>
              </a:ext>
            </a:extLst>
          </p:cNvPr>
          <p:cNvSpPr/>
          <p:nvPr/>
        </p:nvSpPr>
        <p:spPr>
          <a:xfrm>
            <a:off x="7459676" y="2096880"/>
            <a:ext cx="803248" cy="1378653"/>
          </a:xfrm>
          <a:prstGeom prst="upArrow">
            <a:avLst/>
          </a:prstGeom>
          <a:solidFill>
            <a:srgbClr val="1B1E2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Up Arrow 10">
            <a:extLst>
              <a:ext uri="{FF2B5EF4-FFF2-40B4-BE49-F238E27FC236}">
                <a16:creationId xmlns:a16="http://schemas.microsoft.com/office/drawing/2014/main" id="{C8C95146-B318-5771-D889-BD150F005D18}"/>
              </a:ext>
            </a:extLst>
          </p:cNvPr>
          <p:cNvSpPr/>
          <p:nvPr/>
        </p:nvSpPr>
        <p:spPr>
          <a:xfrm rot="5400000">
            <a:off x="5236333" y="2220687"/>
            <a:ext cx="340680" cy="1378653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FE19F3-DD5E-5461-9299-9E1E93D96CBC}"/>
              </a:ext>
            </a:extLst>
          </p:cNvPr>
          <p:cNvSpPr txBox="1"/>
          <p:nvPr/>
        </p:nvSpPr>
        <p:spPr>
          <a:xfrm>
            <a:off x="6709008" y="4516476"/>
            <a:ext cx="2304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Risk</a:t>
            </a:r>
            <a:endParaRPr lang="ar-SA" b="1" dirty="0">
              <a:solidFill>
                <a:srgbClr val="1B1E2B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6346EA-C7CF-A266-F7E7-2E7BA92D9458}"/>
              </a:ext>
            </a:extLst>
          </p:cNvPr>
          <p:cNvSpPr txBox="1"/>
          <p:nvPr/>
        </p:nvSpPr>
        <p:spPr>
          <a:xfrm>
            <a:off x="4152552" y="3399116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Anticipated high rate of Change and Complexity</a:t>
            </a:r>
            <a:endParaRPr lang="ar-SA" b="1" dirty="0">
              <a:solidFill>
                <a:srgbClr val="1B1E2B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6CB874-EA4E-D95F-2A01-96905C4A39EF}"/>
              </a:ext>
            </a:extLst>
          </p:cNvPr>
          <p:cNvSpPr txBox="1"/>
          <p:nvPr/>
        </p:nvSpPr>
        <p:spPr>
          <a:xfrm>
            <a:off x="6709008" y="5413435"/>
            <a:ext cx="3547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Rework?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Need to change approach</a:t>
            </a:r>
            <a:endParaRPr lang="ar-SA" b="1" dirty="0">
              <a:solidFill>
                <a:srgbClr val="00B0F0"/>
              </a:solidFill>
            </a:endParaRPr>
          </a:p>
        </p:txBody>
      </p:sp>
      <p:sp>
        <p:nvSpPr>
          <p:cNvPr id="15" name="Up Arrow 14">
            <a:extLst>
              <a:ext uri="{FF2B5EF4-FFF2-40B4-BE49-F238E27FC236}">
                <a16:creationId xmlns:a16="http://schemas.microsoft.com/office/drawing/2014/main" id="{D717F84D-72A6-066D-D648-CFAB48220B47}"/>
              </a:ext>
            </a:extLst>
          </p:cNvPr>
          <p:cNvSpPr/>
          <p:nvPr/>
        </p:nvSpPr>
        <p:spPr>
          <a:xfrm>
            <a:off x="2590142" y="4867354"/>
            <a:ext cx="316494" cy="546081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6" name="Up Arrow 15">
            <a:extLst>
              <a:ext uri="{FF2B5EF4-FFF2-40B4-BE49-F238E27FC236}">
                <a16:creationId xmlns:a16="http://schemas.microsoft.com/office/drawing/2014/main" id="{E6BBA523-D3CF-EEB1-AC0C-5224CF5338A5}"/>
              </a:ext>
            </a:extLst>
          </p:cNvPr>
          <p:cNvSpPr/>
          <p:nvPr/>
        </p:nvSpPr>
        <p:spPr>
          <a:xfrm rot="10800000">
            <a:off x="7703053" y="4867354"/>
            <a:ext cx="316494" cy="546081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F929939-5352-A227-D974-8C39282F14C4}"/>
              </a:ext>
            </a:extLst>
          </p:cNvPr>
          <p:cNvSpPr txBox="1"/>
          <p:nvPr/>
        </p:nvSpPr>
        <p:spPr>
          <a:xfrm>
            <a:off x="942308" y="6061399"/>
            <a:ext cx="96898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solidFill>
                  <a:schemeClr val="bg1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, Project Management Institute Inc., 2017, Page 13.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2902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31">
            <a:extLst>
              <a:ext uri="{FF2B5EF4-FFF2-40B4-BE49-F238E27FC236}">
                <a16:creationId xmlns:a16="http://schemas.microsoft.com/office/drawing/2014/main" id="{54E6B6B5-C3CB-6D5C-323A-ECB065626CA8}"/>
              </a:ext>
            </a:extLst>
          </p:cNvPr>
          <p:cNvSpPr/>
          <p:nvPr/>
        </p:nvSpPr>
        <p:spPr>
          <a:xfrm>
            <a:off x="3431383" y="1358176"/>
            <a:ext cx="5329234" cy="4824404"/>
          </a:xfrm>
          <a:prstGeom prst="roundRect">
            <a:avLst>
              <a:gd name="adj" fmla="val 1314"/>
            </a:avLst>
          </a:prstGeom>
          <a:gradFill flip="none" rotWithShape="1">
            <a:gsLst>
              <a:gs pos="11000">
                <a:schemeClr val="accent1">
                  <a:lumMod val="5000"/>
                  <a:lumOff val="95000"/>
                </a:schemeClr>
              </a:gs>
              <a:gs pos="100000">
                <a:srgbClr val="638CB9"/>
              </a:gs>
              <a:gs pos="75000">
                <a:srgbClr val="9AB3CE"/>
              </a:gs>
            </a:gsLst>
            <a:lin ang="27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: Rounded Corners 173">
            <a:extLst>
              <a:ext uri="{FF2B5EF4-FFF2-40B4-BE49-F238E27FC236}">
                <a16:creationId xmlns:a16="http://schemas.microsoft.com/office/drawing/2014/main" id="{7779EDFA-0BCB-A3B9-CE47-4A78A32C96A7}"/>
              </a:ext>
            </a:extLst>
          </p:cNvPr>
          <p:cNvSpPr/>
          <p:nvPr/>
        </p:nvSpPr>
        <p:spPr>
          <a:xfrm>
            <a:off x="4004278" y="1876653"/>
            <a:ext cx="4183772" cy="3787450"/>
          </a:xfrm>
          <a:prstGeom prst="roundRect">
            <a:avLst>
              <a:gd name="adj" fmla="val 2006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75F57B-AE06-619F-D86D-06219982BE4A}"/>
              </a:ext>
            </a:extLst>
          </p:cNvPr>
          <p:cNvSpPr/>
          <p:nvPr/>
        </p:nvSpPr>
        <p:spPr>
          <a:xfrm>
            <a:off x="4446544" y="5762144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Technical Degree of Uncertainty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8065F7-1070-796A-E6E8-D37B203D7C6D}"/>
              </a:ext>
            </a:extLst>
          </p:cNvPr>
          <p:cNvSpPr/>
          <p:nvPr/>
        </p:nvSpPr>
        <p:spPr>
          <a:xfrm rot="16200000">
            <a:off x="2042948" y="3585842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Requirements Uncertainty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AEFCE0-340E-22C0-2A38-0273EBCE1986}"/>
              </a:ext>
            </a:extLst>
          </p:cNvPr>
          <p:cNvSpPr/>
          <p:nvPr/>
        </p:nvSpPr>
        <p:spPr>
          <a:xfrm rot="2956506">
            <a:off x="4810889" y="4252689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ct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Complicated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E1DAFC-9653-F5E4-E2FB-5FF12206B8CA}"/>
              </a:ext>
            </a:extLst>
          </p:cNvPr>
          <p:cNvSpPr/>
          <p:nvPr/>
        </p:nvSpPr>
        <p:spPr>
          <a:xfrm>
            <a:off x="6473389" y="2216076"/>
            <a:ext cx="1414664" cy="264046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Chaos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C0D5FA-3136-94F0-C764-4070E0084429}"/>
              </a:ext>
            </a:extLst>
          </p:cNvPr>
          <p:cNvSpPr/>
          <p:nvPr/>
        </p:nvSpPr>
        <p:spPr>
          <a:xfrm>
            <a:off x="4111592" y="5044660"/>
            <a:ext cx="1627397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Simple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07EA13D-3D36-5ABC-C8CF-9ABFB5F4DC36}"/>
              </a:ext>
            </a:extLst>
          </p:cNvPr>
          <p:cNvSpPr/>
          <p:nvPr/>
        </p:nvSpPr>
        <p:spPr>
          <a:xfrm>
            <a:off x="3431383" y="563886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75C19C-C01B-36CB-8E29-6E655EBB11C0}"/>
              </a:ext>
            </a:extLst>
          </p:cNvPr>
          <p:cNvSpPr/>
          <p:nvPr/>
        </p:nvSpPr>
        <p:spPr>
          <a:xfrm>
            <a:off x="7054768" y="5651839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BDD0A4B-0C73-AC95-7917-0C8A2642AD28}"/>
              </a:ext>
            </a:extLst>
          </p:cNvPr>
          <p:cNvCxnSpPr>
            <a:cxnSpLocks/>
            <a:stCxn id="5" idx="0"/>
            <a:endCxn id="5" idx="2"/>
          </p:cNvCxnSpPr>
          <p:nvPr/>
        </p:nvCxnSpPr>
        <p:spPr>
          <a:xfrm>
            <a:off x="6096164" y="1876653"/>
            <a:ext cx="0" cy="3787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DC2AC90-8384-4DF4-751D-13D4126E6DF3}"/>
              </a:ext>
            </a:extLst>
          </p:cNvPr>
          <p:cNvCxnSpPr>
            <a:stCxn id="5" idx="1"/>
          </p:cNvCxnSpPr>
          <p:nvPr/>
        </p:nvCxnSpPr>
        <p:spPr>
          <a:xfrm>
            <a:off x="4004278" y="3770378"/>
            <a:ext cx="41158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A2578A6D-9044-583A-6BE1-8627C087283A}"/>
              </a:ext>
            </a:extLst>
          </p:cNvPr>
          <p:cNvSpPr/>
          <p:nvPr/>
        </p:nvSpPr>
        <p:spPr>
          <a:xfrm>
            <a:off x="3082315" y="535619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57B1319-1D3B-EE19-B19A-23F3A65220A0}"/>
              </a:ext>
            </a:extLst>
          </p:cNvPr>
          <p:cNvSpPr/>
          <p:nvPr/>
        </p:nvSpPr>
        <p:spPr>
          <a:xfrm>
            <a:off x="3080854" y="2103152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B94A49FC-EDCF-7865-1B0D-2874BB92E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7875"/>
            <a:ext cx="10515600" cy="1325563"/>
          </a:xfrm>
        </p:spPr>
        <p:txBody>
          <a:bodyPr/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Stacey Complexity Model</a:t>
            </a:r>
            <a:endParaRPr lang="en-US" dirty="0"/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0BCD2CE0-B9F6-2D6D-10AF-49654F144613}"/>
              </a:ext>
            </a:extLst>
          </p:cNvPr>
          <p:cNvSpPr/>
          <p:nvPr/>
        </p:nvSpPr>
        <p:spPr>
          <a:xfrm>
            <a:off x="2575396" y="4396600"/>
            <a:ext cx="2753897" cy="2333144"/>
          </a:xfrm>
          <a:prstGeom prst="arc">
            <a:avLst>
              <a:gd name="adj1" fmla="val 16310229"/>
              <a:gd name="adj2" fmla="val 25106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D5C4111F-6E93-81F9-E6F6-4D01907D3F3D}"/>
              </a:ext>
            </a:extLst>
          </p:cNvPr>
          <p:cNvSpPr/>
          <p:nvPr/>
        </p:nvSpPr>
        <p:spPr>
          <a:xfrm rot="10800000">
            <a:off x="6817415" y="837227"/>
            <a:ext cx="2753897" cy="2333144"/>
          </a:xfrm>
          <a:prstGeom prst="arc">
            <a:avLst>
              <a:gd name="adj1" fmla="val 16310229"/>
              <a:gd name="adj2" fmla="val 25106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9ACCD39-B641-0ED2-4A2F-6817196D2814}"/>
              </a:ext>
            </a:extLst>
          </p:cNvPr>
          <p:cNvSpPr/>
          <p:nvPr/>
        </p:nvSpPr>
        <p:spPr>
          <a:xfrm rot="2956506">
            <a:off x="5933657" y="3204727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ct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Complex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2A8AFD59-0750-E910-E4DE-59DF348D13BB}"/>
              </a:ext>
            </a:extLst>
          </p:cNvPr>
          <p:cNvSpPr/>
          <p:nvPr/>
        </p:nvSpPr>
        <p:spPr>
          <a:xfrm rot="19291715">
            <a:off x="3892837" y="2640096"/>
            <a:ext cx="3343534" cy="8901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Risk</a:t>
            </a:r>
            <a:endParaRPr lang="ar-SA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95BC7D1-1D13-6F9F-F1DE-5D4072B16AEA}"/>
              </a:ext>
            </a:extLst>
          </p:cNvPr>
          <p:cNvSpPr txBox="1"/>
          <p:nvPr/>
        </p:nvSpPr>
        <p:spPr>
          <a:xfrm>
            <a:off x="1004453" y="6418653"/>
            <a:ext cx="98791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solidFill>
                  <a:schemeClr val="bg1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, Project Management Institute Inc., 2017, Page 14.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74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  <p:bldP spid="13" grpId="0"/>
      <p:bldP spid="14" grpId="0"/>
      <p:bldP spid="18" grpId="0"/>
      <p:bldP spid="19" grpId="0"/>
      <p:bldP spid="2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452278" y="735843"/>
            <a:ext cx="9367676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Agile Project Management: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Tackling Uncertainty with small increments of work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162561"/>
            <a:ext cx="10541000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teams deliver small increments, they better understand requirements in a more accurate manner than with a static written specification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Teams verify work after each small increment and can change what they do next</a:t>
            </a: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requirements are explored iteratively and deliver more often incrementally, the teams adapt to changes more easily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898E1C-FF3B-52EF-5E71-D6AA335A5174}"/>
              </a:ext>
            </a:extLst>
          </p:cNvPr>
          <p:cNvSpPr txBox="1"/>
          <p:nvPr/>
        </p:nvSpPr>
        <p:spPr>
          <a:xfrm>
            <a:off x="942308" y="6152897"/>
            <a:ext cx="98332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solidFill>
                  <a:schemeClr val="bg1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, Project Management Institute Inc., 2017, Page 13.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5919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815D63-7265-C998-BD20-ABD8AC495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381" y="365125"/>
            <a:ext cx="11471563" cy="1325563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Iterative and Incremental Approaches reduce waste and rework because of feedback and learning</a:t>
            </a:r>
            <a:br>
              <a:rPr lang="en-US" dirty="0"/>
            </a:br>
            <a:endParaRPr lang="ar-SA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40A8B-0AAF-AEA3-1B83-69A297B5CB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1AB095B2-60EE-1733-E36D-94FA2A4122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415359"/>
              </p:ext>
            </p:extLst>
          </p:nvPr>
        </p:nvGraphicFramePr>
        <p:xfrm>
          <a:off x="838199" y="1825626"/>
          <a:ext cx="10515600" cy="3965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6F02F7C-550C-03F5-5A70-2A1FC55C1195}"/>
              </a:ext>
            </a:extLst>
          </p:cNvPr>
          <p:cNvSpPr txBox="1"/>
          <p:nvPr/>
        </p:nvSpPr>
        <p:spPr>
          <a:xfrm>
            <a:off x="1022382" y="6140764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solidFill>
                  <a:schemeClr val="bg1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, Project Management Institute Inc., 2017, Page 15.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Google Shape;168;p5">
            <a:extLst>
              <a:ext uri="{FF2B5EF4-FFF2-40B4-BE49-F238E27FC236}">
                <a16:creationId xmlns:a16="http://schemas.microsoft.com/office/drawing/2014/main" id="{C0B1A8E7-A4DE-54DE-EDF2-6687BB6225F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60637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A1F70-0A83-447C-519B-A10F07F59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324E6082-8794-F4BB-F307-7168F2D6EF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1238258"/>
              </p:ext>
            </p:extLst>
          </p:nvPr>
        </p:nvGraphicFramePr>
        <p:xfrm>
          <a:off x="838200" y="719667"/>
          <a:ext cx="10515600" cy="2293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id="{4EC17D49-1058-EB35-660C-F6BF0AAE27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81361" y="3426814"/>
            <a:ext cx="6297865" cy="1362518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28D7B5A-AC25-0CA5-5DCF-B077310A8BB0}"/>
              </a:ext>
            </a:extLst>
          </p:cNvPr>
          <p:cNvCxnSpPr>
            <a:cxnSpLocks/>
          </p:cNvCxnSpPr>
          <p:nvPr/>
        </p:nvCxnSpPr>
        <p:spPr>
          <a:xfrm flipV="1">
            <a:off x="6144126" y="1890676"/>
            <a:ext cx="0" cy="496732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>
            <a:extLst>
              <a:ext uri="{FF2B5EF4-FFF2-40B4-BE49-F238E27FC236}">
                <a16:creationId xmlns:a16="http://schemas.microsoft.com/office/drawing/2014/main" id="{51035798-F394-606C-2495-35C58B63E5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1268" y="3426814"/>
            <a:ext cx="6108031" cy="137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699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F1BB68E-3F71-5898-1308-B51A27524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The four main Project Life Cycles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DDD10A-450F-AE44-9208-D30B21B787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8367AB3-6ECD-F0AD-F7BB-4BB4DA6C91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9350367"/>
              </p:ext>
            </p:extLst>
          </p:nvPr>
        </p:nvGraphicFramePr>
        <p:xfrm>
          <a:off x="838201" y="1792720"/>
          <a:ext cx="10515600" cy="457711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3850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7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4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64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52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1623">
                <a:tc>
                  <a:txBody>
                    <a:bodyPr/>
                    <a:lstStyle/>
                    <a:p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7023" marR="97023" marT="48512" marB="48512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Predictive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Iterative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Incremental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Agile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4475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97023" marR="97023" marT="48512" marB="48512" anchor="ctr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more traditional approach, with the bulk of planning occurring upfront, then executing in a single pass; a sequential process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allows feedback for unfinished work to improve and modify that work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provides finished deliverables that the customer may be able to use immediately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is both iterative and incremental to refine work items and deliver frequently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820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</a:t>
                      </a:r>
                    </a:p>
                  </a:txBody>
                  <a:tcPr marL="97023" marR="97023" marT="48512" marB="48512" anchor="ctr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 a house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a new medication</a:t>
                      </a:r>
                    </a:p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 is released at the end only bit (product, technologies, methods might be adjusted along the way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Modifying100 processes in batches of 10 and implementing finished processes in each batch immediately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a software application and adding features while testing different technologies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DE6E8B6-37D6-8D3C-F104-2FF15A7B2B02}"/>
              </a:ext>
            </a:extLst>
          </p:cNvPr>
          <p:cNvSpPr txBox="1"/>
          <p:nvPr/>
        </p:nvSpPr>
        <p:spPr>
          <a:xfrm>
            <a:off x="1004453" y="6418653"/>
            <a:ext cx="99145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 err="1">
                <a:solidFill>
                  <a:schemeClr val="bg1"/>
                </a:solidFill>
                <a:latin typeface="Arial"/>
                <a:cs typeface="Arial"/>
              </a:rPr>
              <a:t>DefinitionSource</a:t>
            </a: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: Project Management Institute</a:t>
            </a:r>
            <a:r>
              <a:rPr lang="en-US" sz="1400" i="1" dirty="0">
                <a:solidFill>
                  <a:schemeClr val="bg1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, Project Management Institute Inc., 2017, Page 17.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2448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131">
            <a:extLst>
              <a:ext uri="{FF2B5EF4-FFF2-40B4-BE49-F238E27FC236}">
                <a16:creationId xmlns:a16="http://schemas.microsoft.com/office/drawing/2014/main" id="{900C53A1-BB6F-B8C4-A149-5F54CD7807F5}"/>
              </a:ext>
            </a:extLst>
          </p:cNvPr>
          <p:cNvSpPr/>
          <p:nvPr/>
        </p:nvSpPr>
        <p:spPr>
          <a:xfrm>
            <a:off x="3431383" y="1358176"/>
            <a:ext cx="5329234" cy="4824404"/>
          </a:xfrm>
          <a:prstGeom prst="roundRect">
            <a:avLst>
              <a:gd name="adj" fmla="val 1314"/>
            </a:avLst>
          </a:prstGeom>
          <a:gradFill flip="none" rotWithShape="1">
            <a:gsLst>
              <a:gs pos="11000">
                <a:schemeClr val="accent1">
                  <a:lumMod val="5000"/>
                  <a:lumOff val="95000"/>
                </a:schemeClr>
              </a:gs>
              <a:gs pos="100000">
                <a:srgbClr val="638CB9"/>
              </a:gs>
              <a:gs pos="75000">
                <a:srgbClr val="9AB3CE"/>
              </a:gs>
            </a:gsLst>
            <a:lin ang="27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: Rounded Corners 173">
            <a:extLst>
              <a:ext uri="{FF2B5EF4-FFF2-40B4-BE49-F238E27FC236}">
                <a16:creationId xmlns:a16="http://schemas.microsoft.com/office/drawing/2014/main" id="{66D8C555-ECF4-FFE6-DC16-A5AF35099B95}"/>
              </a:ext>
            </a:extLst>
          </p:cNvPr>
          <p:cNvSpPr/>
          <p:nvPr/>
        </p:nvSpPr>
        <p:spPr>
          <a:xfrm>
            <a:off x="4004278" y="1876653"/>
            <a:ext cx="4183772" cy="3787450"/>
          </a:xfrm>
          <a:prstGeom prst="roundRect">
            <a:avLst>
              <a:gd name="adj" fmla="val 2006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5C5D2E-97E9-99AF-92EF-9B6966D52B16}"/>
              </a:ext>
            </a:extLst>
          </p:cNvPr>
          <p:cNvSpPr/>
          <p:nvPr/>
        </p:nvSpPr>
        <p:spPr>
          <a:xfrm>
            <a:off x="4446544" y="5762144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Degree of Change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8CA16B-F980-39C4-DD93-C309FD6BADBF}"/>
              </a:ext>
            </a:extLst>
          </p:cNvPr>
          <p:cNvSpPr/>
          <p:nvPr/>
        </p:nvSpPr>
        <p:spPr>
          <a:xfrm rot="16200000">
            <a:off x="2042948" y="3585842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Frequency of Delivery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93B948-5946-9618-2C7A-0FF99AFCD17B}"/>
              </a:ext>
            </a:extLst>
          </p:cNvPr>
          <p:cNvSpPr/>
          <p:nvPr/>
        </p:nvSpPr>
        <p:spPr>
          <a:xfrm>
            <a:off x="4389598" y="2660514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Incremental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155CA4-E926-2195-5111-7F9F8D262CFC}"/>
              </a:ext>
            </a:extLst>
          </p:cNvPr>
          <p:cNvSpPr/>
          <p:nvPr/>
        </p:nvSpPr>
        <p:spPr>
          <a:xfrm>
            <a:off x="6437932" y="2660515"/>
            <a:ext cx="1414664" cy="264046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Agile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6E21159-F3C0-43C3-CB74-CE4BDF58C1D8}"/>
              </a:ext>
            </a:extLst>
          </p:cNvPr>
          <p:cNvSpPr/>
          <p:nvPr/>
        </p:nvSpPr>
        <p:spPr>
          <a:xfrm>
            <a:off x="4343800" y="4949057"/>
            <a:ext cx="1627397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Predictive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439EE8D-9387-BDBA-B5B7-05E7C6E12524}"/>
              </a:ext>
            </a:extLst>
          </p:cNvPr>
          <p:cNvSpPr/>
          <p:nvPr/>
        </p:nvSpPr>
        <p:spPr>
          <a:xfrm>
            <a:off x="6437932" y="4949057"/>
            <a:ext cx="1414664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Iterative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310CFD1E-C123-34BA-D64F-7A52367E7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195" y="175923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The Continuum of Project Lifecycles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7EB2AC4-9F23-7CF3-B194-29FDC1BE0432}"/>
              </a:ext>
            </a:extLst>
          </p:cNvPr>
          <p:cNvSpPr/>
          <p:nvPr/>
        </p:nvSpPr>
        <p:spPr>
          <a:xfrm>
            <a:off x="3431383" y="5764371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4F98BEF-6FF9-A42F-187C-62B214563E6A}"/>
              </a:ext>
            </a:extLst>
          </p:cNvPr>
          <p:cNvSpPr/>
          <p:nvPr/>
        </p:nvSpPr>
        <p:spPr>
          <a:xfrm>
            <a:off x="7133523" y="5759482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AFD0C1-A92E-6A68-15E1-0AF84FEAA163}"/>
              </a:ext>
            </a:extLst>
          </p:cNvPr>
          <p:cNvSpPr/>
          <p:nvPr/>
        </p:nvSpPr>
        <p:spPr>
          <a:xfrm>
            <a:off x="3082315" y="535619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684603B-1D89-1269-4321-9E1101F22FAA}"/>
              </a:ext>
            </a:extLst>
          </p:cNvPr>
          <p:cNvSpPr/>
          <p:nvPr/>
        </p:nvSpPr>
        <p:spPr>
          <a:xfrm>
            <a:off x="3076153" y="1880757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8" name="Up-Down Arrow 27">
            <a:extLst>
              <a:ext uri="{FF2B5EF4-FFF2-40B4-BE49-F238E27FC236}">
                <a16:creationId xmlns:a16="http://schemas.microsoft.com/office/drawing/2014/main" id="{6BF229AB-5332-6E54-406E-D6619314253F}"/>
              </a:ext>
            </a:extLst>
          </p:cNvPr>
          <p:cNvSpPr/>
          <p:nvPr/>
        </p:nvSpPr>
        <p:spPr>
          <a:xfrm rot="2942329">
            <a:off x="5799959" y="2337326"/>
            <a:ext cx="637216" cy="3095457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dirty="0"/>
              <a:t>Continuum</a:t>
            </a:r>
            <a:endParaRPr lang="ar-SA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A71F12F-3E55-63E3-AC9E-4E4EEE510AE1}"/>
              </a:ext>
            </a:extLst>
          </p:cNvPr>
          <p:cNvCxnSpPr>
            <a:endCxn id="7" idx="2"/>
          </p:cNvCxnSpPr>
          <p:nvPr/>
        </p:nvCxnSpPr>
        <p:spPr>
          <a:xfrm>
            <a:off x="6096000" y="2016508"/>
            <a:ext cx="164" cy="36475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E40B179-31D2-17AD-BD52-085DDF4CAF5E}"/>
              </a:ext>
            </a:extLst>
          </p:cNvPr>
          <p:cNvCxnSpPr>
            <a:stCxn id="7" idx="1"/>
          </p:cNvCxnSpPr>
          <p:nvPr/>
        </p:nvCxnSpPr>
        <p:spPr>
          <a:xfrm>
            <a:off x="4004278" y="3770378"/>
            <a:ext cx="41158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EB248A30-5174-A2AB-EDA5-D88D497FAFAF}"/>
              </a:ext>
            </a:extLst>
          </p:cNvPr>
          <p:cNvSpPr txBox="1"/>
          <p:nvPr/>
        </p:nvSpPr>
        <p:spPr>
          <a:xfrm>
            <a:off x="1004453" y="6418653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solidFill>
                  <a:schemeClr val="bg1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chemeClr val="bg1"/>
                </a:solidFill>
                <a:latin typeface="Arial"/>
                <a:cs typeface="Arial"/>
              </a:rPr>
              <a:t>, Project Management Institute Inc., 2017, Page 19.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47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/>
      <p:bldP spid="14" grpId="0"/>
      <p:bldP spid="15" grpId="0"/>
      <p:bldP spid="16" grpId="0"/>
      <p:bldP spid="17" grpId="0"/>
      <p:bldP spid="18" grpId="0"/>
      <p:bldP spid="23" grpId="0"/>
      <p:bldP spid="24" grpId="0"/>
      <p:bldP spid="25" grpId="0"/>
      <p:bldP spid="2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9" y="1019069"/>
            <a:ext cx="819202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Selecting the project most suitable Life Cycle</a:t>
            </a:r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89000" y="2391844"/>
            <a:ext cx="10541000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project must be rated based on:</a:t>
            </a:r>
          </a:p>
          <a:p>
            <a:pPr marL="415925" lvl="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Anticipated Degree of Change</a:t>
            </a:r>
          </a:p>
          <a:p>
            <a:pPr marL="415925" lvl="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Frequency of Delivery required</a:t>
            </a: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based on that the most suitable life cycle is selected </a:t>
            </a:r>
            <a:endParaRPr sz="18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9A0C6F-7929-7CDF-D19A-623D32617576}"/>
              </a:ext>
            </a:extLst>
          </p:cNvPr>
          <p:cNvSpPr txBox="1"/>
          <p:nvPr/>
        </p:nvSpPr>
        <p:spPr>
          <a:xfrm>
            <a:off x="3046142" y="5300744"/>
            <a:ext cx="60997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NO ONE SIZE FITS ALL</a:t>
            </a:r>
          </a:p>
        </p:txBody>
      </p:sp>
    </p:spTree>
    <p:extLst>
      <p:ext uri="{BB962C8B-B14F-4D97-AF65-F5344CB8AC3E}">
        <p14:creationId xmlns:p14="http://schemas.microsoft.com/office/powerpoint/2010/main" val="3595126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4836414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Google Shape;164;p5">
            <a:extLst>
              <a:ext uri="{FF2B5EF4-FFF2-40B4-BE49-F238E27FC236}">
                <a16:creationId xmlns:a16="http://schemas.microsoft.com/office/drawing/2014/main" id="{62A1B30A-EA99-38B4-49AD-9008F4665B3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32327E49-3C0B-8600-C32C-7B361B328DF3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0598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Case study: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“Case Study Tesla | Scrum Academy explains agile at Tesla”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Note: search for more articles/videos on Agile in Tesla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 for discussion: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is Tesla implementing Agile mindset, values, and principles?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64;p5">
            <a:extLst>
              <a:ext uri="{FF2B5EF4-FFF2-40B4-BE49-F238E27FC236}">
                <a16:creationId xmlns:a16="http://schemas.microsoft.com/office/drawing/2014/main" id="{737265F6-D653-BD34-5779-F28EED3A3A6D}"/>
              </a:ext>
            </a:extLst>
          </p:cNvPr>
          <p:cNvSpPr txBox="1"/>
          <p:nvPr/>
        </p:nvSpPr>
        <p:spPr>
          <a:xfrm>
            <a:off x="5514282" y="3381702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Google Shape;165;p5">
            <a:extLst>
              <a:ext uri="{FF2B5EF4-FFF2-40B4-BE49-F238E27FC236}">
                <a16:creationId xmlns:a16="http://schemas.microsoft.com/office/drawing/2014/main" id="{FE39805C-1612-AAD3-B142-A157B8EF7FB4}"/>
              </a:ext>
            </a:extLst>
          </p:cNvPr>
          <p:cNvSpPr txBox="1"/>
          <p:nvPr/>
        </p:nvSpPr>
        <p:spPr>
          <a:xfrm>
            <a:off x="5575312" y="3637517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2257401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Download and Read: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The Scrum Guide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64;p5">
            <a:extLst>
              <a:ext uri="{FF2B5EF4-FFF2-40B4-BE49-F238E27FC236}">
                <a16:creationId xmlns:a16="http://schemas.microsoft.com/office/drawing/2014/main" id="{BCD43B08-E884-E7F6-1767-18E316C2DB07}"/>
              </a:ext>
            </a:extLst>
          </p:cNvPr>
          <p:cNvSpPr txBox="1"/>
          <p:nvPr/>
        </p:nvSpPr>
        <p:spPr>
          <a:xfrm>
            <a:off x="5514282" y="3381702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58F53B77-EEDA-3928-252C-0BA9838903DF}"/>
              </a:ext>
            </a:extLst>
          </p:cNvPr>
          <p:cNvSpPr txBox="1"/>
          <p:nvPr/>
        </p:nvSpPr>
        <p:spPr>
          <a:xfrm>
            <a:off x="5575312" y="3637517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91782254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9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dirty="0"/>
          </a:p>
        </p:txBody>
      </p:sp>
      <p:sp>
        <p:nvSpPr>
          <p:cNvPr id="211" name="Google Shape;211;p9"/>
          <p:cNvSpPr/>
          <p:nvPr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9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0.6|14.3|2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9.8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7159</TotalTime>
  <Words>2161</Words>
  <Application>Microsoft Macintosh PowerPoint</Application>
  <PresentationFormat>Widescreen</PresentationFormat>
  <Paragraphs>397</Paragraphs>
  <Slides>38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Characteristics of Traditional 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is a mindset, defined by values, guided by principals, and manifested through many different practices.</vt:lpstr>
      <vt:lpstr>Agile vs Traditional Approaches</vt:lpstr>
      <vt:lpstr>PowerPoint Presentation</vt:lpstr>
      <vt:lpstr>PowerPoint Presentation</vt:lpstr>
      <vt:lpstr>PowerPoint Presentation</vt:lpstr>
      <vt:lpstr>PowerPoint Presentation</vt:lpstr>
      <vt:lpstr>Stacey Complexity Model</vt:lpstr>
      <vt:lpstr>PowerPoint Presentation</vt:lpstr>
      <vt:lpstr>Iterative and Incremental Approaches reduce waste and rework because of feedback and learning </vt:lpstr>
      <vt:lpstr>PowerPoint Presentation</vt:lpstr>
      <vt:lpstr>The four main Project Life Cycles</vt:lpstr>
      <vt:lpstr>The Continuum of Project Lifecycles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3</cp:revision>
  <dcterms:created xsi:type="dcterms:W3CDTF">2023-04-29T09:08:23Z</dcterms:created>
  <dcterms:modified xsi:type="dcterms:W3CDTF">2023-10-02T05:45:34Z</dcterms:modified>
</cp:coreProperties>
</file>