
<file path=[Content_Types].xml><?xml version="1.0" encoding="utf-8"?>
<Types xmlns="http://schemas.openxmlformats.org/package/2006/content-types">
  <Default Extension="png" ContentType="image/png"/>
  <Default Extension="tmp"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6"/>
  </p:notesMasterIdLst>
  <p:sldIdLst>
    <p:sldId id="303" r:id="rId5"/>
    <p:sldId id="313" r:id="rId6"/>
    <p:sldId id="276" r:id="rId7"/>
    <p:sldId id="496" r:id="rId8"/>
    <p:sldId id="497" r:id="rId9"/>
    <p:sldId id="498" r:id="rId10"/>
    <p:sldId id="499" r:id="rId11"/>
    <p:sldId id="500" r:id="rId12"/>
    <p:sldId id="502" r:id="rId13"/>
    <p:sldId id="503" r:id="rId14"/>
    <p:sldId id="510" r:id="rId15"/>
    <p:sldId id="505" r:id="rId16"/>
    <p:sldId id="544" r:id="rId17"/>
    <p:sldId id="545" r:id="rId18"/>
    <p:sldId id="548" r:id="rId19"/>
    <p:sldId id="546" r:id="rId20"/>
    <p:sldId id="549" r:id="rId21"/>
    <p:sldId id="547" r:id="rId22"/>
    <p:sldId id="550" r:id="rId23"/>
    <p:sldId id="506" r:id="rId24"/>
    <p:sldId id="507" r:id="rId25"/>
    <p:sldId id="508" r:id="rId26"/>
    <p:sldId id="509" r:id="rId27"/>
    <p:sldId id="511" r:id="rId28"/>
    <p:sldId id="513" r:id="rId29"/>
    <p:sldId id="514" r:id="rId30"/>
    <p:sldId id="534" r:id="rId31"/>
    <p:sldId id="535" r:id="rId32"/>
    <p:sldId id="515" r:id="rId33"/>
    <p:sldId id="516" r:id="rId34"/>
    <p:sldId id="517" r:id="rId35"/>
    <p:sldId id="536" r:id="rId36"/>
    <p:sldId id="518" r:id="rId37"/>
    <p:sldId id="537" r:id="rId38"/>
    <p:sldId id="538" r:id="rId39"/>
    <p:sldId id="539" r:id="rId40"/>
    <p:sldId id="540" r:id="rId41"/>
    <p:sldId id="541" r:id="rId42"/>
    <p:sldId id="542" r:id="rId43"/>
    <p:sldId id="551" r:id="rId44"/>
    <p:sldId id="34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313"/>
            <p14:sldId id="276"/>
            <p14:sldId id="496"/>
            <p14:sldId id="497"/>
            <p14:sldId id="498"/>
            <p14:sldId id="499"/>
            <p14:sldId id="500"/>
            <p14:sldId id="502"/>
            <p14:sldId id="503"/>
            <p14:sldId id="510"/>
            <p14:sldId id="505"/>
            <p14:sldId id="544"/>
            <p14:sldId id="545"/>
            <p14:sldId id="548"/>
            <p14:sldId id="546"/>
            <p14:sldId id="549"/>
            <p14:sldId id="547"/>
            <p14:sldId id="550"/>
            <p14:sldId id="506"/>
            <p14:sldId id="507"/>
            <p14:sldId id="508"/>
            <p14:sldId id="509"/>
            <p14:sldId id="511"/>
            <p14:sldId id="513"/>
            <p14:sldId id="514"/>
            <p14:sldId id="534"/>
            <p14:sldId id="535"/>
            <p14:sldId id="515"/>
            <p14:sldId id="516"/>
            <p14:sldId id="517"/>
            <p14:sldId id="536"/>
            <p14:sldId id="518"/>
            <p14:sldId id="537"/>
            <p14:sldId id="538"/>
            <p14:sldId id="539"/>
            <p14:sldId id="540"/>
            <p14:sldId id="541"/>
            <p14:sldId id="542"/>
            <p14:sldId id="551"/>
          </p14:sldIdLst>
        </p14:section>
        <p14:section name="Untitled Section" id="{2F6AD2C2-46A9-4BC4-94FF-3A698A8E8EFB}">
          <p14:sldIdLst>
            <p14:sldId id="349"/>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3E5F"/>
    <a:srgbClr val="00AEEF"/>
    <a:srgbClr val="FFD200"/>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324" autoAdjust="0"/>
    <p:restoredTop sz="93738" autoAdjust="0"/>
  </p:normalViewPr>
  <p:slideViewPr>
    <p:cSldViewPr snapToGrid="0">
      <p:cViewPr varScale="1">
        <p:scale>
          <a:sx n="70" d="100"/>
          <a:sy n="70" d="100"/>
        </p:scale>
        <p:origin x="684" y="6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9320E2-5A73-486F-95E4-14EE846EE65E}" type="doc">
      <dgm:prSet loTypeId="urn:microsoft.com/office/officeart/2005/8/layout/cycle5" loCatId="cycle" qsTypeId="urn:microsoft.com/office/officeart/2005/8/quickstyle/simple1" qsCatId="simple" csTypeId="urn:microsoft.com/office/officeart/2005/8/colors/accent1_2" csCatId="accent1" phldr="1"/>
      <dgm:spPr/>
      <dgm:t>
        <a:bodyPr/>
        <a:lstStyle/>
        <a:p>
          <a:pPr rtl="1"/>
          <a:endParaRPr lang="ar-EG"/>
        </a:p>
      </dgm:t>
    </dgm:pt>
    <dgm:pt modelId="{F8ED114D-94B7-44BB-A1FC-F7E0CCE30ABD}">
      <dgm:prSet phldrT="[نص]"/>
      <dgm:spPr>
        <a:solidFill>
          <a:srgbClr val="00AEEF"/>
        </a:solidFill>
      </dgm:spPr>
      <dgm:t>
        <a:bodyPr/>
        <a:lstStyle/>
        <a:p>
          <a:pPr rtl="1"/>
          <a:r>
            <a:rPr lang="ar-EG" b="1" smtClean="0"/>
            <a:t>الجديد</a:t>
          </a:r>
          <a:endParaRPr lang="ar-EG" b="1"/>
        </a:p>
      </dgm:t>
    </dgm:pt>
    <dgm:pt modelId="{50E0E53B-DF31-4D1B-9131-93212A20DFF2}" type="parTrans" cxnId="{5A82B3AD-A648-49BD-A691-198D7A547AFE}">
      <dgm:prSet/>
      <dgm:spPr/>
      <dgm:t>
        <a:bodyPr/>
        <a:lstStyle/>
        <a:p>
          <a:pPr rtl="1"/>
          <a:endParaRPr lang="ar-EG"/>
        </a:p>
      </dgm:t>
    </dgm:pt>
    <dgm:pt modelId="{A91BD138-CC18-4FF2-97BD-E53684B97E2E}" type="sibTrans" cxnId="{5A82B3AD-A648-49BD-A691-198D7A547AFE}">
      <dgm:prSet/>
      <dgm:spPr/>
      <dgm:t>
        <a:bodyPr/>
        <a:lstStyle/>
        <a:p>
          <a:pPr rtl="1"/>
          <a:endParaRPr lang="ar-EG"/>
        </a:p>
      </dgm:t>
    </dgm:pt>
    <dgm:pt modelId="{E146149C-8587-4B02-9D59-E54229F7416B}">
      <dgm:prSet phldrT="[نص]"/>
      <dgm:spPr>
        <a:solidFill>
          <a:srgbClr val="00AEEF"/>
        </a:solidFill>
      </dgm:spPr>
      <dgm:t>
        <a:bodyPr/>
        <a:lstStyle/>
        <a:p>
          <a:pPr rtl="1"/>
          <a:r>
            <a:rPr lang="ar-EG" b="1" smtClean="0"/>
            <a:t>التفاعلي</a:t>
          </a:r>
          <a:endParaRPr lang="ar-EG" b="1"/>
        </a:p>
      </dgm:t>
    </dgm:pt>
    <dgm:pt modelId="{F9655602-B2E2-4F60-AC75-5513F19597E2}" type="parTrans" cxnId="{72C591CE-4822-4C9C-92A1-5375AA2A4FBF}">
      <dgm:prSet/>
      <dgm:spPr/>
      <dgm:t>
        <a:bodyPr/>
        <a:lstStyle/>
        <a:p>
          <a:pPr rtl="1"/>
          <a:endParaRPr lang="ar-EG"/>
        </a:p>
      </dgm:t>
    </dgm:pt>
    <dgm:pt modelId="{8F89B84A-485E-4A82-9BDC-5D96521385E6}" type="sibTrans" cxnId="{72C591CE-4822-4C9C-92A1-5375AA2A4FBF}">
      <dgm:prSet/>
      <dgm:spPr/>
      <dgm:t>
        <a:bodyPr/>
        <a:lstStyle/>
        <a:p>
          <a:pPr rtl="1"/>
          <a:endParaRPr lang="ar-EG"/>
        </a:p>
      </dgm:t>
    </dgm:pt>
    <dgm:pt modelId="{A7FBA622-2326-4930-95D6-60728D1576A6}">
      <dgm:prSet phldrT="[نص]"/>
      <dgm:spPr>
        <a:solidFill>
          <a:srgbClr val="00AEEF"/>
        </a:solidFill>
        <a:ln>
          <a:solidFill>
            <a:srgbClr val="00AEEF"/>
          </a:solidFill>
        </a:ln>
      </dgm:spPr>
      <dgm:t>
        <a:bodyPr/>
        <a:lstStyle/>
        <a:p>
          <a:pPr rtl="1"/>
          <a:r>
            <a:rPr lang="ar-EG" b="1" smtClean="0"/>
            <a:t>المواطن</a:t>
          </a:r>
          <a:endParaRPr lang="ar-EG" b="1"/>
        </a:p>
      </dgm:t>
    </dgm:pt>
    <dgm:pt modelId="{F3A7D758-22B0-4D39-817F-AEA3FF5366DC}" type="parTrans" cxnId="{594E23A3-8718-48ED-89E2-FE1D12C43165}">
      <dgm:prSet/>
      <dgm:spPr/>
      <dgm:t>
        <a:bodyPr/>
        <a:lstStyle/>
        <a:p>
          <a:pPr rtl="1"/>
          <a:endParaRPr lang="ar-EG"/>
        </a:p>
      </dgm:t>
    </dgm:pt>
    <dgm:pt modelId="{B6E87252-D18B-490B-9316-F84ED6656DC8}" type="sibTrans" cxnId="{594E23A3-8718-48ED-89E2-FE1D12C43165}">
      <dgm:prSet/>
      <dgm:spPr/>
      <dgm:t>
        <a:bodyPr/>
        <a:lstStyle/>
        <a:p>
          <a:pPr rtl="1"/>
          <a:endParaRPr lang="ar-EG"/>
        </a:p>
      </dgm:t>
    </dgm:pt>
    <dgm:pt modelId="{92F756FA-42CE-492D-B880-F78AC6094CDE}">
      <dgm:prSet phldrT="[نص]"/>
      <dgm:spPr>
        <a:solidFill>
          <a:srgbClr val="00AEEF"/>
        </a:solidFill>
        <a:ln>
          <a:solidFill>
            <a:srgbClr val="00AEEF"/>
          </a:solidFill>
        </a:ln>
      </dgm:spPr>
      <dgm:t>
        <a:bodyPr/>
        <a:lstStyle/>
        <a:p>
          <a:pPr rtl="1"/>
          <a:r>
            <a:rPr lang="ar-EG" b="1" smtClean="0"/>
            <a:t>الاجتماعي</a:t>
          </a:r>
          <a:endParaRPr lang="ar-EG" b="1"/>
        </a:p>
      </dgm:t>
    </dgm:pt>
    <dgm:pt modelId="{6B7E6A77-1EAF-41EE-A2B4-BAEB6EE540C6}" type="parTrans" cxnId="{2132475B-6246-4971-9E21-741BA8D3894C}">
      <dgm:prSet/>
      <dgm:spPr/>
      <dgm:t>
        <a:bodyPr/>
        <a:lstStyle/>
        <a:p>
          <a:pPr rtl="1"/>
          <a:endParaRPr lang="ar-EG"/>
        </a:p>
      </dgm:t>
    </dgm:pt>
    <dgm:pt modelId="{FDBC9DAA-9574-4777-BA9C-3454AAB88643}" type="sibTrans" cxnId="{2132475B-6246-4971-9E21-741BA8D3894C}">
      <dgm:prSet/>
      <dgm:spPr/>
      <dgm:t>
        <a:bodyPr/>
        <a:lstStyle/>
        <a:p>
          <a:pPr rtl="1"/>
          <a:endParaRPr lang="ar-EG"/>
        </a:p>
      </dgm:t>
    </dgm:pt>
    <dgm:pt modelId="{82CB2115-881C-474A-8451-8D3BC1D711DE}">
      <dgm:prSet phldrT="[نص]"/>
      <dgm:spPr>
        <a:solidFill>
          <a:srgbClr val="00AEEF"/>
        </a:solidFill>
      </dgm:spPr>
      <dgm:t>
        <a:bodyPr/>
        <a:lstStyle/>
        <a:p>
          <a:pPr rtl="1"/>
          <a:r>
            <a:rPr lang="ar-EG" b="1" smtClean="0"/>
            <a:t>الوسائط المتعددة</a:t>
          </a:r>
          <a:endParaRPr lang="ar-EG" b="1"/>
        </a:p>
      </dgm:t>
    </dgm:pt>
    <dgm:pt modelId="{A97709CE-E1C3-4C62-AFBF-58024051FE66}" type="parTrans" cxnId="{5108A4EE-151E-4EA1-981C-2794B2CAB214}">
      <dgm:prSet/>
      <dgm:spPr/>
      <dgm:t>
        <a:bodyPr/>
        <a:lstStyle/>
        <a:p>
          <a:pPr rtl="1"/>
          <a:endParaRPr lang="ar-EG"/>
        </a:p>
      </dgm:t>
    </dgm:pt>
    <dgm:pt modelId="{59641FB7-1E5C-46C0-B0EB-517E493D7DE4}" type="sibTrans" cxnId="{5108A4EE-151E-4EA1-981C-2794B2CAB214}">
      <dgm:prSet/>
      <dgm:spPr/>
      <dgm:t>
        <a:bodyPr/>
        <a:lstStyle/>
        <a:p>
          <a:pPr rtl="1"/>
          <a:endParaRPr lang="ar-EG"/>
        </a:p>
      </dgm:t>
    </dgm:pt>
    <dgm:pt modelId="{EEC56FE4-EEB0-4EAE-AC8C-84C0E76C7A63}">
      <dgm:prSet/>
      <dgm:spPr>
        <a:solidFill>
          <a:srgbClr val="00AEEF"/>
        </a:solidFill>
      </dgm:spPr>
      <dgm:t>
        <a:bodyPr/>
        <a:lstStyle/>
        <a:p>
          <a:pPr rtl="1"/>
          <a:r>
            <a:rPr lang="ar-EG" b="1" smtClean="0"/>
            <a:t>المعلومات</a:t>
          </a:r>
          <a:endParaRPr lang="ar-EG" b="1"/>
        </a:p>
      </dgm:t>
    </dgm:pt>
    <dgm:pt modelId="{0B449CF8-6F7B-4B13-A87C-B35685E48FCD}" type="parTrans" cxnId="{D3EAA4ED-7503-4EEB-87E8-56C796459CB6}">
      <dgm:prSet/>
      <dgm:spPr/>
      <dgm:t>
        <a:bodyPr/>
        <a:lstStyle/>
        <a:p>
          <a:pPr rtl="1"/>
          <a:endParaRPr lang="ar-EG"/>
        </a:p>
      </dgm:t>
    </dgm:pt>
    <dgm:pt modelId="{21EB1118-29D6-4C6B-8693-654B4C49CE74}" type="sibTrans" cxnId="{D3EAA4ED-7503-4EEB-87E8-56C796459CB6}">
      <dgm:prSet/>
      <dgm:spPr/>
      <dgm:t>
        <a:bodyPr/>
        <a:lstStyle/>
        <a:p>
          <a:pPr rtl="1"/>
          <a:endParaRPr lang="ar-EG"/>
        </a:p>
      </dgm:t>
    </dgm:pt>
    <dgm:pt modelId="{DEA31074-9A70-4B7A-A978-B89A6DD4DBC7}">
      <dgm:prSet/>
      <dgm:spPr>
        <a:solidFill>
          <a:srgbClr val="00AEEF"/>
        </a:solidFill>
      </dgm:spPr>
      <dgm:t>
        <a:bodyPr/>
        <a:lstStyle/>
        <a:p>
          <a:pPr rtl="1"/>
          <a:r>
            <a:rPr lang="ar-EG" b="1" smtClean="0"/>
            <a:t>الإلكتروني</a:t>
          </a:r>
          <a:endParaRPr lang="ar-EG" b="1"/>
        </a:p>
      </dgm:t>
    </dgm:pt>
    <dgm:pt modelId="{E8BFA72D-1739-4546-A9FE-A20E0C41EFF9}" type="parTrans" cxnId="{4F70D409-25A2-4D26-A597-CC2F0396B1BF}">
      <dgm:prSet/>
      <dgm:spPr/>
      <dgm:t>
        <a:bodyPr/>
        <a:lstStyle/>
        <a:p>
          <a:pPr rtl="1"/>
          <a:endParaRPr lang="ar-EG"/>
        </a:p>
      </dgm:t>
    </dgm:pt>
    <dgm:pt modelId="{AC7D2490-3AC0-4CBD-8D15-C5BBAACDE14E}" type="sibTrans" cxnId="{4F70D409-25A2-4D26-A597-CC2F0396B1BF}">
      <dgm:prSet/>
      <dgm:spPr/>
      <dgm:t>
        <a:bodyPr/>
        <a:lstStyle/>
        <a:p>
          <a:pPr rtl="1"/>
          <a:endParaRPr lang="ar-EG"/>
        </a:p>
      </dgm:t>
    </dgm:pt>
    <dgm:pt modelId="{398B65D8-E262-4146-AFF9-29F0A0F409AE}" type="pres">
      <dgm:prSet presAssocID="{A09320E2-5A73-486F-95E4-14EE846EE65E}" presName="cycle" presStyleCnt="0">
        <dgm:presLayoutVars>
          <dgm:dir/>
          <dgm:resizeHandles val="exact"/>
        </dgm:presLayoutVars>
      </dgm:prSet>
      <dgm:spPr/>
      <dgm:t>
        <a:bodyPr/>
        <a:lstStyle/>
        <a:p>
          <a:pPr rtl="1"/>
          <a:endParaRPr lang="ar-EG"/>
        </a:p>
      </dgm:t>
    </dgm:pt>
    <dgm:pt modelId="{6A86F19D-5E80-42C1-9D1E-8B6BFE11D544}" type="pres">
      <dgm:prSet presAssocID="{F8ED114D-94B7-44BB-A1FC-F7E0CCE30ABD}" presName="node" presStyleLbl="node1" presStyleIdx="0" presStyleCnt="7">
        <dgm:presLayoutVars>
          <dgm:bulletEnabled val="1"/>
        </dgm:presLayoutVars>
      </dgm:prSet>
      <dgm:spPr/>
      <dgm:t>
        <a:bodyPr/>
        <a:lstStyle/>
        <a:p>
          <a:pPr rtl="1"/>
          <a:endParaRPr lang="ar-EG"/>
        </a:p>
      </dgm:t>
    </dgm:pt>
    <dgm:pt modelId="{F0E95BE5-3A3E-4653-850D-6DF20FBFFD7B}" type="pres">
      <dgm:prSet presAssocID="{F8ED114D-94B7-44BB-A1FC-F7E0CCE30ABD}" presName="spNode" presStyleCnt="0"/>
      <dgm:spPr/>
    </dgm:pt>
    <dgm:pt modelId="{D5D88DF6-4A2D-4BC1-A207-43DC42291BA6}" type="pres">
      <dgm:prSet presAssocID="{A91BD138-CC18-4FF2-97BD-E53684B97E2E}" presName="sibTrans" presStyleLbl="sibTrans1D1" presStyleIdx="0" presStyleCnt="7"/>
      <dgm:spPr/>
      <dgm:t>
        <a:bodyPr/>
        <a:lstStyle/>
        <a:p>
          <a:pPr rtl="1"/>
          <a:endParaRPr lang="ar-EG"/>
        </a:p>
      </dgm:t>
    </dgm:pt>
    <dgm:pt modelId="{A1846523-6D3E-4FA3-90B9-77613CDDC6E5}" type="pres">
      <dgm:prSet presAssocID="{E146149C-8587-4B02-9D59-E54229F7416B}" presName="node" presStyleLbl="node1" presStyleIdx="1" presStyleCnt="7">
        <dgm:presLayoutVars>
          <dgm:bulletEnabled val="1"/>
        </dgm:presLayoutVars>
      </dgm:prSet>
      <dgm:spPr/>
      <dgm:t>
        <a:bodyPr/>
        <a:lstStyle/>
        <a:p>
          <a:pPr rtl="1"/>
          <a:endParaRPr lang="ar-EG"/>
        </a:p>
      </dgm:t>
    </dgm:pt>
    <dgm:pt modelId="{D1061FA3-F421-4AF6-B8C8-ADBB316FE3D9}" type="pres">
      <dgm:prSet presAssocID="{E146149C-8587-4B02-9D59-E54229F7416B}" presName="spNode" presStyleCnt="0"/>
      <dgm:spPr/>
    </dgm:pt>
    <dgm:pt modelId="{60A463DA-9A8B-41A3-8FCD-4EEDA921477F}" type="pres">
      <dgm:prSet presAssocID="{8F89B84A-485E-4A82-9BDC-5D96521385E6}" presName="sibTrans" presStyleLbl="sibTrans1D1" presStyleIdx="1" presStyleCnt="7"/>
      <dgm:spPr/>
      <dgm:t>
        <a:bodyPr/>
        <a:lstStyle/>
        <a:p>
          <a:pPr rtl="1"/>
          <a:endParaRPr lang="ar-EG"/>
        </a:p>
      </dgm:t>
    </dgm:pt>
    <dgm:pt modelId="{622D5945-567B-4610-9F5C-B92DDD524997}" type="pres">
      <dgm:prSet presAssocID="{EEC56FE4-EEB0-4EAE-AC8C-84C0E76C7A63}" presName="node" presStyleLbl="node1" presStyleIdx="2" presStyleCnt="7">
        <dgm:presLayoutVars>
          <dgm:bulletEnabled val="1"/>
        </dgm:presLayoutVars>
      </dgm:prSet>
      <dgm:spPr/>
      <dgm:t>
        <a:bodyPr/>
        <a:lstStyle/>
        <a:p>
          <a:pPr rtl="1"/>
          <a:endParaRPr lang="ar-EG"/>
        </a:p>
      </dgm:t>
    </dgm:pt>
    <dgm:pt modelId="{50DA32F3-C9E1-4ED5-BFCC-08D7D04CB6E8}" type="pres">
      <dgm:prSet presAssocID="{EEC56FE4-EEB0-4EAE-AC8C-84C0E76C7A63}" presName="spNode" presStyleCnt="0"/>
      <dgm:spPr/>
    </dgm:pt>
    <dgm:pt modelId="{6086B1B4-498C-465C-A54A-E8217029D763}" type="pres">
      <dgm:prSet presAssocID="{21EB1118-29D6-4C6B-8693-654B4C49CE74}" presName="sibTrans" presStyleLbl="sibTrans1D1" presStyleIdx="2" presStyleCnt="7"/>
      <dgm:spPr/>
      <dgm:t>
        <a:bodyPr/>
        <a:lstStyle/>
        <a:p>
          <a:pPr rtl="1"/>
          <a:endParaRPr lang="ar-EG"/>
        </a:p>
      </dgm:t>
    </dgm:pt>
    <dgm:pt modelId="{E7D359FC-7075-4705-AB05-1DB1515ABF58}" type="pres">
      <dgm:prSet presAssocID="{A7FBA622-2326-4930-95D6-60728D1576A6}" presName="node" presStyleLbl="node1" presStyleIdx="3" presStyleCnt="7">
        <dgm:presLayoutVars>
          <dgm:bulletEnabled val="1"/>
        </dgm:presLayoutVars>
      </dgm:prSet>
      <dgm:spPr/>
      <dgm:t>
        <a:bodyPr/>
        <a:lstStyle/>
        <a:p>
          <a:pPr rtl="1"/>
          <a:endParaRPr lang="ar-EG"/>
        </a:p>
      </dgm:t>
    </dgm:pt>
    <dgm:pt modelId="{C01B7E95-2819-4216-B9F8-7F633D28CD48}" type="pres">
      <dgm:prSet presAssocID="{A7FBA622-2326-4930-95D6-60728D1576A6}" presName="spNode" presStyleCnt="0"/>
      <dgm:spPr/>
    </dgm:pt>
    <dgm:pt modelId="{B8D2B44D-39BD-42D1-AB28-C0D8A251AB7A}" type="pres">
      <dgm:prSet presAssocID="{B6E87252-D18B-490B-9316-F84ED6656DC8}" presName="sibTrans" presStyleLbl="sibTrans1D1" presStyleIdx="3" presStyleCnt="7"/>
      <dgm:spPr/>
      <dgm:t>
        <a:bodyPr/>
        <a:lstStyle/>
        <a:p>
          <a:pPr rtl="1"/>
          <a:endParaRPr lang="ar-EG"/>
        </a:p>
      </dgm:t>
    </dgm:pt>
    <dgm:pt modelId="{76BBA2D0-818B-4BF0-89F2-E3E06A6913C4}" type="pres">
      <dgm:prSet presAssocID="{92F756FA-42CE-492D-B880-F78AC6094CDE}" presName="node" presStyleLbl="node1" presStyleIdx="4" presStyleCnt="7">
        <dgm:presLayoutVars>
          <dgm:bulletEnabled val="1"/>
        </dgm:presLayoutVars>
      </dgm:prSet>
      <dgm:spPr/>
      <dgm:t>
        <a:bodyPr/>
        <a:lstStyle/>
        <a:p>
          <a:pPr rtl="1"/>
          <a:endParaRPr lang="ar-EG"/>
        </a:p>
      </dgm:t>
    </dgm:pt>
    <dgm:pt modelId="{18F7B191-49B4-4242-8F9A-266927E58719}" type="pres">
      <dgm:prSet presAssocID="{92F756FA-42CE-492D-B880-F78AC6094CDE}" presName="spNode" presStyleCnt="0"/>
      <dgm:spPr/>
    </dgm:pt>
    <dgm:pt modelId="{B3EDA610-FE3B-4D80-AC69-F1FE26680893}" type="pres">
      <dgm:prSet presAssocID="{FDBC9DAA-9574-4777-BA9C-3454AAB88643}" presName="sibTrans" presStyleLbl="sibTrans1D1" presStyleIdx="4" presStyleCnt="7"/>
      <dgm:spPr/>
      <dgm:t>
        <a:bodyPr/>
        <a:lstStyle/>
        <a:p>
          <a:pPr rtl="1"/>
          <a:endParaRPr lang="ar-EG"/>
        </a:p>
      </dgm:t>
    </dgm:pt>
    <dgm:pt modelId="{C58CF3C3-BDBB-496C-9DE5-55509F9DE1D4}" type="pres">
      <dgm:prSet presAssocID="{82CB2115-881C-474A-8451-8D3BC1D711DE}" presName="node" presStyleLbl="node1" presStyleIdx="5" presStyleCnt="7" custScaleX="142734" custRadScaleRad="104760" custRadScaleInc="-27809">
        <dgm:presLayoutVars>
          <dgm:bulletEnabled val="1"/>
        </dgm:presLayoutVars>
      </dgm:prSet>
      <dgm:spPr/>
      <dgm:t>
        <a:bodyPr/>
        <a:lstStyle/>
        <a:p>
          <a:pPr rtl="1"/>
          <a:endParaRPr lang="ar-EG"/>
        </a:p>
      </dgm:t>
    </dgm:pt>
    <dgm:pt modelId="{84FCADD6-F55F-4B82-8018-9DCFFCF5DCC8}" type="pres">
      <dgm:prSet presAssocID="{82CB2115-881C-474A-8451-8D3BC1D711DE}" presName="spNode" presStyleCnt="0"/>
      <dgm:spPr/>
    </dgm:pt>
    <dgm:pt modelId="{D0A3EE20-6E8F-427D-96EA-54FCE055085D}" type="pres">
      <dgm:prSet presAssocID="{59641FB7-1E5C-46C0-B0EB-517E493D7DE4}" presName="sibTrans" presStyleLbl="sibTrans1D1" presStyleIdx="5" presStyleCnt="7"/>
      <dgm:spPr/>
      <dgm:t>
        <a:bodyPr/>
        <a:lstStyle/>
        <a:p>
          <a:pPr rtl="1"/>
          <a:endParaRPr lang="ar-EG"/>
        </a:p>
      </dgm:t>
    </dgm:pt>
    <dgm:pt modelId="{91237269-8A1D-4F1A-A8DA-D1C1892DA84A}" type="pres">
      <dgm:prSet presAssocID="{DEA31074-9A70-4B7A-A978-B89A6DD4DBC7}" presName="node" presStyleLbl="node1" presStyleIdx="6" presStyleCnt="7" custRadScaleRad="102417" custRadScaleInc="-6243">
        <dgm:presLayoutVars>
          <dgm:bulletEnabled val="1"/>
        </dgm:presLayoutVars>
      </dgm:prSet>
      <dgm:spPr/>
      <dgm:t>
        <a:bodyPr/>
        <a:lstStyle/>
        <a:p>
          <a:pPr rtl="1"/>
          <a:endParaRPr lang="ar-EG"/>
        </a:p>
      </dgm:t>
    </dgm:pt>
    <dgm:pt modelId="{F9DC0930-46B1-41F1-B684-0EEB5C227A39}" type="pres">
      <dgm:prSet presAssocID="{DEA31074-9A70-4B7A-A978-B89A6DD4DBC7}" presName="spNode" presStyleCnt="0"/>
      <dgm:spPr/>
    </dgm:pt>
    <dgm:pt modelId="{B908E006-6612-48EE-A96B-7B8B06DC80D1}" type="pres">
      <dgm:prSet presAssocID="{AC7D2490-3AC0-4CBD-8D15-C5BBAACDE14E}" presName="sibTrans" presStyleLbl="sibTrans1D1" presStyleIdx="6" presStyleCnt="7"/>
      <dgm:spPr/>
      <dgm:t>
        <a:bodyPr/>
        <a:lstStyle/>
        <a:p>
          <a:pPr rtl="1"/>
          <a:endParaRPr lang="ar-EG"/>
        </a:p>
      </dgm:t>
    </dgm:pt>
  </dgm:ptLst>
  <dgm:cxnLst>
    <dgm:cxn modelId="{5A82B3AD-A648-49BD-A691-198D7A547AFE}" srcId="{A09320E2-5A73-486F-95E4-14EE846EE65E}" destId="{F8ED114D-94B7-44BB-A1FC-F7E0CCE30ABD}" srcOrd="0" destOrd="0" parTransId="{50E0E53B-DF31-4D1B-9131-93212A20DFF2}" sibTransId="{A91BD138-CC18-4FF2-97BD-E53684B97E2E}"/>
    <dgm:cxn modelId="{4F70D409-25A2-4D26-A597-CC2F0396B1BF}" srcId="{A09320E2-5A73-486F-95E4-14EE846EE65E}" destId="{DEA31074-9A70-4B7A-A978-B89A6DD4DBC7}" srcOrd="6" destOrd="0" parTransId="{E8BFA72D-1739-4546-A9FE-A20E0C41EFF9}" sibTransId="{AC7D2490-3AC0-4CBD-8D15-C5BBAACDE14E}"/>
    <dgm:cxn modelId="{72C591CE-4822-4C9C-92A1-5375AA2A4FBF}" srcId="{A09320E2-5A73-486F-95E4-14EE846EE65E}" destId="{E146149C-8587-4B02-9D59-E54229F7416B}" srcOrd="1" destOrd="0" parTransId="{F9655602-B2E2-4F60-AC75-5513F19597E2}" sibTransId="{8F89B84A-485E-4A82-9BDC-5D96521385E6}"/>
    <dgm:cxn modelId="{B502AEFA-8CFE-47CA-B7AF-E67609E2E85A}" type="presOf" srcId="{DEA31074-9A70-4B7A-A978-B89A6DD4DBC7}" destId="{91237269-8A1D-4F1A-A8DA-D1C1892DA84A}" srcOrd="0" destOrd="0" presId="urn:microsoft.com/office/officeart/2005/8/layout/cycle5"/>
    <dgm:cxn modelId="{18E8A044-CB0C-4402-8842-92539F4834E7}" type="presOf" srcId="{A7FBA622-2326-4930-95D6-60728D1576A6}" destId="{E7D359FC-7075-4705-AB05-1DB1515ABF58}" srcOrd="0" destOrd="0" presId="urn:microsoft.com/office/officeart/2005/8/layout/cycle5"/>
    <dgm:cxn modelId="{51174512-6E8B-46A6-A65F-8654143D4DDB}" type="presOf" srcId="{A91BD138-CC18-4FF2-97BD-E53684B97E2E}" destId="{D5D88DF6-4A2D-4BC1-A207-43DC42291BA6}" srcOrd="0" destOrd="0" presId="urn:microsoft.com/office/officeart/2005/8/layout/cycle5"/>
    <dgm:cxn modelId="{2132475B-6246-4971-9E21-741BA8D3894C}" srcId="{A09320E2-5A73-486F-95E4-14EE846EE65E}" destId="{92F756FA-42CE-492D-B880-F78AC6094CDE}" srcOrd="4" destOrd="0" parTransId="{6B7E6A77-1EAF-41EE-A2B4-BAEB6EE540C6}" sibTransId="{FDBC9DAA-9574-4777-BA9C-3454AAB88643}"/>
    <dgm:cxn modelId="{D3EAA4ED-7503-4EEB-87E8-56C796459CB6}" srcId="{A09320E2-5A73-486F-95E4-14EE846EE65E}" destId="{EEC56FE4-EEB0-4EAE-AC8C-84C0E76C7A63}" srcOrd="2" destOrd="0" parTransId="{0B449CF8-6F7B-4B13-A87C-B35685E48FCD}" sibTransId="{21EB1118-29D6-4C6B-8693-654B4C49CE74}"/>
    <dgm:cxn modelId="{0445A76C-367A-462B-A203-EFFC87856B2C}" type="presOf" srcId="{B6E87252-D18B-490B-9316-F84ED6656DC8}" destId="{B8D2B44D-39BD-42D1-AB28-C0D8A251AB7A}" srcOrd="0" destOrd="0" presId="urn:microsoft.com/office/officeart/2005/8/layout/cycle5"/>
    <dgm:cxn modelId="{5108A4EE-151E-4EA1-981C-2794B2CAB214}" srcId="{A09320E2-5A73-486F-95E4-14EE846EE65E}" destId="{82CB2115-881C-474A-8451-8D3BC1D711DE}" srcOrd="5" destOrd="0" parTransId="{A97709CE-E1C3-4C62-AFBF-58024051FE66}" sibTransId="{59641FB7-1E5C-46C0-B0EB-517E493D7DE4}"/>
    <dgm:cxn modelId="{826F3F3C-0DB7-4612-B879-423F4AA6D9DB}" type="presOf" srcId="{92F756FA-42CE-492D-B880-F78AC6094CDE}" destId="{76BBA2D0-818B-4BF0-89F2-E3E06A6913C4}" srcOrd="0" destOrd="0" presId="urn:microsoft.com/office/officeart/2005/8/layout/cycle5"/>
    <dgm:cxn modelId="{EB49A3B2-6D4A-4DBC-AFFE-34A989414E8D}" type="presOf" srcId="{A09320E2-5A73-486F-95E4-14EE846EE65E}" destId="{398B65D8-E262-4146-AFF9-29F0A0F409AE}" srcOrd="0" destOrd="0" presId="urn:microsoft.com/office/officeart/2005/8/layout/cycle5"/>
    <dgm:cxn modelId="{1F819942-0C96-4C30-8DEF-51DB8BA240FE}" type="presOf" srcId="{AC7D2490-3AC0-4CBD-8D15-C5BBAACDE14E}" destId="{B908E006-6612-48EE-A96B-7B8B06DC80D1}" srcOrd="0" destOrd="0" presId="urn:microsoft.com/office/officeart/2005/8/layout/cycle5"/>
    <dgm:cxn modelId="{33F8D5AD-34DF-4C62-9348-D6EAAA05B93A}" type="presOf" srcId="{E146149C-8587-4B02-9D59-E54229F7416B}" destId="{A1846523-6D3E-4FA3-90B9-77613CDDC6E5}" srcOrd="0" destOrd="0" presId="urn:microsoft.com/office/officeart/2005/8/layout/cycle5"/>
    <dgm:cxn modelId="{679204EB-ECCD-4523-BFF6-E3E685769BA7}" type="presOf" srcId="{59641FB7-1E5C-46C0-B0EB-517E493D7DE4}" destId="{D0A3EE20-6E8F-427D-96EA-54FCE055085D}" srcOrd="0" destOrd="0" presId="urn:microsoft.com/office/officeart/2005/8/layout/cycle5"/>
    <dgm:cxn modelId="{76457447-278B-4986-9DAA-924F073A54A2}" type="presOf" srcId="{82CB2115-881C-474A-8451-8D3BC1D711DE}" destId="{C58CF3C3-BDBB-496C-9DE5-55509F9DE1D4}" srcOrd="0" destOrd="0" presId="urn:microsoft.com/office/officeart/2005/8/layout/cycle5"/>
    <dgm:cxn modelId="{8FB77C85-BD2A-4B25-B871-D45DB86C6FF6}" type="presOf" srcId="{F8ED114D-94B7-44BB-A1FC-F7E0CCE30ABD}" destId="{6A86F19D-5E80-42C1-9D1E-8B6BFE11D544}" srcOrd="0" destOrd="0" presId="urn:microsoft.com/office/officeart/2005/8/layout/cycle5"/>
    <dgm:cxn modelId="{02E0BA29-BF12-40B7-8BCA-2B6768104C4A}" type="presOf" srcId="{8F89B84A-485E-4A82-9BDC-5D96521385E6}" destId="{60A463DA-9A8B-41A3-8FCD-4EEDA921477F}" srcOrd="0" destOrd="0" presId="urn:microsoft.com/office/officeart/2005/8/layout/cycle5"/>
    <dgm:cxn modelId="{9CCE4C09-002F-4309-845E-1557A34B8D46}" type="presOf" srcId="{FDBC9DAA-9574-4777-BA9C-3454AAB88643}" destId="{B3EDA610-FE3B-4D80-AC69-F1FE26680893}" srcOrd="0" destOrd="0" presId="urn:microsoft.com/office/officeart/2005/8/layout/cycle5"/>
    <dgm:cxn modelId="{594E23A3-8718-48ED-89E2-FE1D12C43165}" srcId="{A09320E2-5A73-486F-95E4-14EE846EE65E}" destId="{A7FBA622-2326-4930-95D6-60728D1576A6}" srcOrd="3" destOrd="0" parTransId="{F3A7D758-22B0-4D39-817F-AEA3FF5366DC}" sibTransId="{B6E87252-D18B-490B-9316-F84ED6656DC8}"/>
    <dgm:cxn modelId="{BA98D7E8-56F9-4260-81EE-64CC7449B187}" type="presOf" srcId="{EEC56FE4-EEB0-4EAE-AC8C-84C0E76C7A63}" destId="{622D5945-567B-4610-9F5C-B92DDD524997}" srcOrd="0" destOrd="0" presId="urn:microsoft.com/office/officeart/2005/8/layout/cycle5"/>
    <dgm:cxn modelId="{767AC825-D75A-4689-B7FD-82C3F6BD7787}" type="presOf" srcId="{21EB1118-29D6-4C6B-8693-654B4C49CE74}" destId="{6086B1B4-498C-465C-A54A-E8217029D763}" srcOrd="0" destOrd="0" presId="urn:microsoft.com/office/officeart/2005/8/layout/cycle5"/>
    <dgm:cxn modelId="{C6669E20-7A67-4463-87D8-8B0FAC436ACF}" type="presParOf" srcId="{398B65D8-E262-4146-AFF9-29F0A0F409AE}" destId="{6A86F19D-5E80-42C1-9D1E-8B6BFE11D544}" srcOrd="0" destOrd="0" presId="urn:microsoft.com/office/officeart/2005/8/layout/cycle5"/>
    <dgm:cxn modelId="{CD55EF4F-E4B5-4BA2-8E36-0B4362E6F454}" type="presParOf" srcId="{398B65D8-E262-4146-AFF9-29F0A0F409AE}" destId="{F0E95BE5-3A3E-4653-850D-6DF20FBFFD7B}" srcOrd="1" destOrd="0" presId="urn:microsoft.com/office/officeart/2005/8/layout/cycle5"/>
    <dgm:cxn modelId="{92E4C52D-79E3-4621-8A5A-264DF9D4863F}" type="presParOf" srcId="{398B65D8-E262-4146-AFF9-29F0A0F409AE}" destId="{D5D88DF6-4A2D-4BC1-A207-43DC42291BA6}" srcOrd="2" destOrd="0" presId="urn:microsoft.com/office/officeart/2005/8/layout/cycle5"/>
    <dgm:cxn modelId="{AE45CE13-5CC7-402E-AAC9-D85C6122D30C}" type="presParOf" srcId="{398B65D8-E262-4146-AFF9-29F0A0F409AE}" destId="{A1846523-6D3E-4FA3-90B9-77613CDDC6E5}" srcOrd="3" destOrd="0" presId="urn:microsoft.com/office/officeart/2005/8/layout/cycle5"/>
    <dgm:cxn modelId="{B35C050A-D976-4862-A076-CCF63449B578}" type="presParOf" srcId="{398B65D8-E262-4146-AFF9-29F0A0F409AE}" destId="{D1061FA3-F421-4AF6-B8C8-ADBB316FE3D9}" srcOrd="4" destOrd="0" presId="urn:microsoft.com/office/officeart/2005/8/layout/cycle5"/>
    <dgm:cxn modelId="{BB7C0C3C-E052-4258-B95A-545EDBC518A2}" type="presParOf" srcId="{398B65D8-E262-4146-AFF9-29F0A0F409AE}" destId="{60A463DA-9A8B-41A3-8FCD-4EEDA921477F}" srcOrd="5" destOrd="0" presId="urn:microsoft.com/office/officeart/2005/8/layout/cycle5"/>
    <dgm:cxn modelId="{516B5A4D-D256-4FB4-A5E1-FCE5E79A28A7}" type="presParOf" srcId="{398B65D8-E262-4146-AFF9-29F0A0F409AE}" destId="{622D5945-567B-4610-9F5C-B92DDD524997}" srcOrd="6" destOrd="0" presId="urn:microsoft.com/office/officeart/2005/8/layout/cycle5"/>
    <dgm:cxn modelId="{FFFAF34A-5B09-40E2-B7BD-398D2675B8DD}" type="presParOf" srcId="{398B65D8-E262-4146-AFF9-29F0A0F409AE}" destId="{50DA32F3-C9E1-4ED5-BFCC-08D7D04CB6E8}" srcOrd="7" destOrd="0" presId="urn:microsoft.com/office/officeart/2005/8/layout/cycle5"/>
    <dgm:cxn modelId="{46CC7B33-6C19-4887-8CED-F10899F80AC4}" type="presParOf" srcId="{398B65D8-E262-4146-AFF9-29F0A0F409AE}" destId="{6086B1B4-498C-465C-A54A-E8217029D763}" srcOrd="8" destOrd="0" presId="urn:microsoft.com/office/officeart/2005/8/layout/cycle5"/>
    <dgm:cxn modelId="{A4C7FC2C-D13B-4F1F-B07F-89710FFB55B5}" type="presParOf" srcId="{398B65D8-E262-4146-AFF9-29F0A0F409AE}" destId="{E7D359FC-7075-4705-AB05-1DB1515ABF58}" srcOrd="9" destOrd="0" presId="urn:microsoft.com/office/officeart/2005/8/layout/cycle5"/>
    <dgm:cxn modelId="{FCEA961E-33AD-4633-924F-0840E840C951}" type="presParOf" srcId="{398B65D8-E262-4146-AFF9-29F0A0F409AE}" destId="{C01B7E95-2819-4216-B9F8-7F633D28CD48}" srcOrd="10" destOrd="0" presId="urn:microsoft.com/office/officeart/2005/8/layout/cycle5"/>
    <dgm:cxn modelId="{A50986BC-9523-4CEB-9571-ADD0A0BF0BB1}" type="presParOf" srcId="{398B65D8-E262-4146-AFF9-29F0A0F409AE}" destId="{B8D2B44D-39BD-42D1-AB28-C0D8A251AB7A}" srcOrd="11" destOrd="0" presId="urn:microsoft.com/office/officeart/2005/8/layout/cycle5"/>
    <dgm:cxn modelId="{A42256FC-17F1-4186-83A0-A98DA5BEB952}" type="presParOf" srcId="{398B65D8-E262-4146-AFF9-29F0A0F409AE}" destId="{76BBA2D0-818B-4BF0-89F2-E3E06A6913C4}" srcOrd="12" destOrd="0" presId="urn:microsoft.com/office/officeart/2005/8/layout/cycle5"/>
    <dgm:cxn modelId="{E6AB30BA-6A3B-449C-AE1D-213FC0288B48}" type="presParOf" srcId="{398B65D8-E262-4146-AFF9-29F0A0F409AE}" destId="{18F7B191-49B4-4242-8F9A-266927E58719}" srcOrd="13" destOrd="0" presId="urn:microsoft.com/office/officeart/2005/8/layout/cycle5"/>
    <dgm:cxn modelId="{088C6ED1-493C-43DA-BF94-9A22BB2BE066}" type="presParOf" srcId="{398B65D8-E262-4146-AFF9-29F0A0F409AE}" destId="{B3EDA610-FE3B-4D80-AC69-F1FE26680893}" srcOrd="14" destOrd="0" presId="urn:microsoft.com/office/officeart/2005/8/layout/cycle5"/>
    <dgm:cxn modelId="{0F02AC76-4057-4425-B835-0A61B9451800}" type="presParOf" srcId="{398B65D8-E262-4146-AFF9-29F0A0F409AE}" destId="{C58CF3C3-BDBB-496C-9DE5-55509F9DE1D4}" srcOrd="15" destOrd="0" presId="urn:microsoft.com/office/officeart/2005/8/layout/cycle5"/>
    <dgm:cxn modelId="{357C1016-EA3E-49B2-A592-094C637D2597}" type="presParOf" srcId="{398B65D8-E262-4146-AFF9-29F0A0F409AE}" destId="{84FCADD6-F55F-4B82-8018-9DCFFCF5DCC8}" srcOrd="16" destOrd="0" presId="urn:microsoft.com/office/officeart/2005/8/layout/cycle5"/>
    <dgm:cxn modelId="{23099622-6F80-45B9-8213-693D72B54DBD}" type="presParOf" srcId="{398B65D8-E262-4146-AFF9-29F0A0F409AE}" destId="{D0A3EE20-6E8F-427D-96EA-54FCE055085D}" srcOrd="17" destOrd="0" presId="urn:microsoft.com/office/officeart/2005/8/layout/cycle5"/>
    <dgm:cxn modelId="{CBB3C9AA-EEE7-46CD-A98D-D9B2FE4FC2CF}" type="presParOf" srcId="{398B65D8-E262-4146-AFF9-29F0A0F409AE}" destId="{91237269-8A1D-4F1A-A8DA-D1C1892DA84A}" srcOrd="18" destOrd="0" presId="urn:microsoft.com/office/officeart/2005/8/layout/cycle5"/>
    <dgm:cxn modelId="{C7EF5C5A-7385-4E79-8520-2868EC6DCFE4}" type="presParOf" srcId="{398B65D8-E262-4146-AFF9-29F0A0F409AE}" destId="{F9DC0930-46B1-41F1-B684-0EEB5C227A39}" srcOrd="19" destOrd="0" presId="urn:microsoft.com/office/officeart/2005/8/layout/cycle5"/>
    <dgm:cxn modelId="{71A3A61E-29B9-40B7-8D48-7BA9BDC4BEB8}" type="presParOf" srcId="{398B65D8-E262-4146-AFF9-29F0A0F409AE}" destId="{B908E006-6612-48EE-A96B-7B8B06DC80D1}" srcOrd="20"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6/6/2024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9673434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1023627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6/6/2024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6/6/2024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6/6/2024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6/6/2024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6/6/2024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6/6/2024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3" r:id="rId13"/>
    <p:sldLayoutId id="2147483664"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tmp"/><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7.tmp"/><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8.tmp"/><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9.tmp"/><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1.tmp"/><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4.tmp"/><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image" Target="../media/image16.tmp"/><Relationship Id="rId2" Type="http://schemas.openxmlformats.org/officeDocument/2006/relationships/image" Target="../media/image15.tmp"/><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7.tmp"/><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8.tmp"/><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9.tmp"/><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1.tmp"/><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2.tmp"/><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3.tmp"/><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6.tmp"/><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7.tmp"/><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8.tmp"/><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36.tmp"/><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39.tmp"/><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42.tmp"/><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jpeg"/><Relationship Id="rId1" Type="http://schemas.openxmlformats.org/officeDocument/2006/relationships/slideLayout" Target="../slideLayouts/slideLayout15.xml"/><Relationship Id="rId5" Type="http://schemas.openxmlformats.org/officeDocument/2006/relationships/image" Target="../media/image45.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2057"/>
            <a:ext cx="12663752" cy="7053944"/>
          </a:xfrm>
          <a:prstGeom prst="rect">
            <a:avLst/>
          </a:prstGeom>
        </p:spPr>
      </p:pic>
      <p:sp>
        <p:nvSpPr>
          <p:cNvPr id="2" name="Rectangle: Single Corner Rounded 1"/>
          <p:cNvSpPr/>
          <p:nvPr/>
        </p:nvSpPr>
        <p:spPr>
          <a:xfrm flipV="1">
            <a:off x="1" y="-43542"/>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latin typeface="Alexandria" charset="0"/>
                <a:cs typeface="Alexandria" charset="0"/>
              </a:rPr>
              <a:t>DGM 266</a:t>
            </a:r>
            <a:endParaRPr lang="en-US" b="1" dirty="0">
              <a:latin typeface="Alexandria" charset="0"/>
              <a:cs typeface="Alexandria" charset="0"/>
            </a:endParaRPr>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8" y="2785710"/>
            <a:ext cx="4337356" cy="830997"/>
          </a:xfrm>
          <a:prstGeom prst="rect">
            <a:avLst/>
          </a:prstGeom>
          <a:noFill/>
        </p:spPr>
        <p:txBody>
          <a:bodyPr wrap="square" rtlCol="0">
            <a:spAutoFit/>
          </a:bodyPr>
          <a:lstStyle/>
          <a:p>
            <a:pPr algn="ctr"/>
            <a:r>
              <a:rPr lang="ar-EG" sz="4800" b="1" smtClean="0">
                <a:solidFill>
                  <a:srgbClr val="00B0F0"/>
                </a:solidFill>
                <a:latin typeface="Alexandria" charset="0"/>
                <a:cs typeface="Alexandria" charset="0"/>
              </a:rPr>
              <a:t>الإعلام والمجتمع</a:t>
            </a:r>
            <a:endParaRPr lang="en-US" sz="4800" b="1" dirty="0">
              <a:solidFill>
                <a:srgbClr val="00B0F0"/>
              </a:solidFill>
              <a:latin typeface="Alexandria" charset="0"/>
              <a:cs typeface="Alexandria" charset="0"/>
            </a:endParaRPr>
          </a:p>
        </p:txBody>
      </p:sp>
      <p:sp>
        <p:nvSpPr>
          <p:cNvPr id="10" name="Rectangle: Rounded Corners 9"/>
          <p:cNvSpPr/>
          <p:nvPr/>
        </p:nvSpPr>
        <p:spPr>
          <a:xfrm>
            <a:off x="6718272" y="3877036"/>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smtClean="0">
                <a:solidFill>
                  <a:schemeClr val="tx1"/>
                </a:solidFill>
                <a:latin typeface="Alexandria" charset="0"/>
                <a:cs typeface="Alexandria" charset="0"/>
              </a:rPr>
              <a:t>المحاضرة الأولى</a:t>
            </a:r>
            <a:endParaRPr lang="en-US" sz="2800" b="1" dirty="0">
              <a:solidFill>
                <a:schemeClr val="tx1"/>
              </a:solidFill>
              <a:latin typeface="Alexandria" charset="0"/>
              <a:cs typeface="Alexandria" charset="0"/>
            </a:endParaRPr>
          </a:p>
        </p:txBody>
      </p:sp>
      <p:sp>
        <p:nvSpPr>
          <p:cNvPr id="12" name="TextBox 11"/>
          <p:cNvSpPr txBox="1"/>
          <p:nvPr/>
        </p:nvSpPr>
        <p:spPr>
          <a:xfrm>
            <a:off x="131640" y="6291341"/>
            <a:ext cx="2092946" cy="521970"/>
          </a:xfrm>
          <a:prstGeom prst="rect">
            <a:avLst/>
          </a:prstGeom>
          <a:noFill/>
        </p:spPr>
        <p:txBody>
          <a:bodyPr wrap="square" rtlCol="0">
            <a:spAutoFit/>
          </a:bodyPr>
          <a:lstStyle/>
          <a:p>
            <a:r>
              <a:rPr lang="ar-EG" sz="2800" b="1" smtClean="0">
                <a:solidFill>
                  <a:srgbClr val="00B0F0"/>
                </a:solidFill>
                <a:latin typeface="Alexandria" charset="0"/>
                <a:cs typeface="Alexandria" charset="0"/>
              </a:rPr>
              <a:t>د/ نهلة صلاح</a:t>
            </a:r>
            <a:endParaRPr lang="en-US" sz="2800" b="1" dirty="0">
              <a:solidFill>
                <a:srgbClr val="00B0F0"/>
              </a:solidFill>
              <a:latin typeface="Alexandria" charset="0"/>
              <a:cs typeface="Alexandria" charset="0"/>
            </a:endParaRPr>
          </a:p>
        </p:txBody>
      </p:sp>
      <p:sp>
        <p:nvSpPr>
          <p:cNvPr id="13" name="TextBox 12"/>
          <p:cNvSpPr txBox="1"/>
          <p:nvPr/>
        </p:nvSpPr>
        <p:spPr>
          <a:xfrm>
            <a:off x="459185" y="5830966"/>
            <a:ext cx="5081806" cy="584775"/>
          </a:xfrm>
          <a:prstGeom prst="rect">
            <a:avLst/>
          </a:prstGeom>
          <a:noFill/>
        </p:spPr>
        <p:txBody>
          <a:bodyPr wrap="square" rtlCol="0">
            <a:spAutoFit/>
          </a:bodyPr>
          <a:lstStyle/>
          <a:p>
            <a:r>
              <a:rPr lang="ar-EG" sz="3200" smtClean="0">
                <a:solidFill>
                  <a:srgbClr val="00B0F0"/>
                </a:solidFill>
                <a:latin typeface="Alexandria" charset="0"/>
                <a:cs typeface="Alexandria" charset="0"/>
              </a:rPr>
              <a:t>إعداد</a:t>
            </a:r>
            <a:endParaRPr lang="en-US" sz="3200" dirty="0">
              <a:solidFill>
                <a:srgbClr val="00B0F0"/>
              </a:solidFill>
              <a:latin typeface="Alexandria" charset="0"/>
              <a:cs typeface="Alexandria"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1" name="TextBox 45"/>
          <p:cNvSpPr txBox="1"/>
          <p:nvPr/>
        </p:nvSpPr>
        <p:spPr>
          <a:xfrm>
            <a:off x="7808697" y="4843408"/>
            <a:ext cx="1744736" cy="461665"/>
          </a:xfrm>
          <a:prstGeom prst="rect">
            <a:avLst/>
          </a:prstGeom>
          <a:noFill/>
        </p:spPr>
        <p:txBody>
          <a:bodyPr wrap="square" rtlCol="0">
            <a:spAutoFit/>
          </a:bodyPr>
          <a:lstStyle/>
          <a:p>
            <a:r>
              <a:rPr lang="en-US" sz="2400" b="1" smtClean="0">
                <a:latin typeface="Alexandria" charset="0"/>
                <a:cs typeface="Alexandria" charset="0"/>
              </a:rPr>
              <a:t>DGM </a:t>
            </a:r>
            <a:r>
              <a:rPr lang="en-US" sz="2400" b="1" smtClean="0">
                <a:latin typeface="Alexandria" charset="0"/>
                <a:cs typeface="Alexandria" charset="0"/>
              </a:rPr>
              <a:t>226</a:t>
            </a:r>
            <a:endParaRPr lang="en-US" sz="2400" b="1" dirty="0">
              <a:latin typeface="Alexandria" charset="0"/>
              <a:cs typeface="Alexandria"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609952" y="2296808"/>
            <a:ext cx="7397006" cy="3090077"/>
          </a:xfrm>
          <a:prstGeom prst="rect">
            <a:avLst/>
          </a:prstGeom>
          <a:noFill/>
        </p:spPr>
        <p:txBody>
          <a:bodyPr wrap="square" rtlCol="0">
            <a:spAutoFit/>
          </a:bodyPr>
          <a:lstStyle/>
          <a:p>
            <a:pPr marL="285750" indent="-285750" algn="r" rtl="1">
              <a:lnSpc>
                <a:spcPct val="110000"/>
              </a:lnSpc>
              <a:spcBef>
                <a:spcPts val="110"/>
              </a:spcBef>
              <a:spcAft>
                <a:spcPts val="110"/>
              </a:spcAft>
              <a:buFont typeface="Wingdings" panose="05000000000000000000" pitchFamily="2" charset="2"/>
              <a:buChar char="§"/>
            </a:pPr>
            <a:r>
              <a:rPr lang="ar-EG" sz="2400" b="1">
                <a:latin typeface="Simplified Arabic" panose="02020603050405020304" pitchFamily="18" charset="-78"/>
                <a:cs typeface="Simplified Arabic" panose="02020603050405020304" pitchFamily="18" charset="-78"/>
              </a:rPr>
              <a:t>نشأة الإعلام الرقمي. </a:t>
            </a:r>
            <a:endParaRPr lang="en-US" sz="2400" b="1">
              <a:latin typeface="Simplified Arabic" panose="02020603050405020304" pitchFamily="18" charset="-78"/>
              <a:cs typeface="Simplified Arabic" panose="02020603050405020304" pitchFamily="18" charset="-78"/>
            </a:endParaRPr>
          </a:p>
          <a:p>
            <a:pPr marL="285750" indent="-285750" algn="r" rtl="1">
              <a:lnSpc>
                <a:spcPct val="110000"/>
              </a:lnSpc>
              <a:spcBef>
                <a:spcPts val="110"/>
              </a:spcBef>
              <a:spcAft>
                <a:spcPts val="110"/>
              </a:spcAft>
              <a:buFont typeface="Wingdings" panose="05000000000000000000" pitchFamily="2" charset="2"/>
              <a:buChar char="§"/>
            </a:pPr>
            <a:r>
              <a:rPr lang="ar-EG" sz="2400" b="1">
                <a:latin typeface="Simplified Arabic" panose="02020603050405020304" pitchFamily="18" charset="-78"/>
                <a:cs typeface="Simplified Arabic" panose="02020603050405020304" pitchFamily="18" charset="-78"/>
              </a:rPr>
              <a:t>‏مفهوم الإعلام الرقمي.</a:t>
            </a:r>
            <a:endParaRPr lang="en-US" sz="2400" b="1">
              <a:latin typeface="Simplified Arabic" panose="02020603050405020304" pitchFamily="18" charset="-78"/>
              <a:cs typeface="Simplified Arabic" panose="02020603050405020304" pitchFamily="18" charset="-78"/>
            </a:endParaRPr>
          </a:p>
          <a:p>
            <a:pPr marL="285750" indent="-285750" algn="r" rtl="1">
              <a:lnSpc>
                <a:spcPct val="110000"/>
              </a:lnSpc>
              <a:spcBef>
                <a:spcPts val="110"/>
              </a:spcBef>
              <a:spcAft>
                <a:spcPts val="110"/>
              </a:spcAft>
              <a:buFont typeface="Wingdings" panose="05000000000000000000" pitchFamily="2" charset="2"/>
              <a:buChar char="§"/>
            </a:pPr>
            <a:r>
              <a:rPr lang="ar-EG" sz="2400" b="1" smtClean="0">
                <a:latin typeface="Simplified Arabic" panose="02020603050405020304" pitchFamily="18" charset="-78"/>
                <a:cs typeface="Simplified Arabic" panose="02020603050405020304" pitchFamily="18" charset="-78"/>
              </a:rPr>
              <a:t>تسميات </a:t>
            </a:r>
            <a:r>
              <a:rPr lang="ar-EG" sz="2400" b="1">
                <a:latin typeface="Simplified Arabic" panose="02020603050405020304" pitchFamily="18" charset="-78"/>
                <a:cs typeface="Simplified Arabic" panose="02020603050405020304" pitchFamily="18" charset="-78"/>
              </a:rPr>
              <a:t>الإعلام الرقمي.</a:t>
            </a:r>
            <a:endParaRPr lang="en-US" sz="2400" b="1">
              <a:latin typeface="Simplified Arabic" panose="02020603050405020304" pitchFamily="18" charset="-78"/>
              <a:cs typeface="Simplified Arabic" panose="02020603050405020304" pitchFamily="18" charset="-78"/>
            </a:endParaRPr>
          </a:p>
          <a:p>
            <a:pPr marL="285750" indent="-285750" algn="r" rtl="1">
              <a:lnSpc>
                <a:spcPct val="110000"/>
              </a:lnSpc>
              <a:spcBef>
                <a:spcPts val="110"/>
              </a:spcBef>
              <a:spcAft>
                <a:spcPts val="110"/>
              </a:spcAft>
              <a:buFont typeface="Wingdings" panose="05000000000000000000" pitchFamily="2" charset="2"/>
              <a:buChar char="§"/>
            </a:pPr>
            <a:r>
              <a:rPr lang="ar-EG" sz="2400" b="1" smtClean="0">
                <a:latin typeface="Simplified Arabic" panose="02020603050405020304" pitchFamily="18" charset="-78"/>
                <a:cs typeface="Simplified Arabic" panose="02020603050405020304" pitchFamily="18" charset="-78"/>
              </a:rPr>
              <a:t>وسائل </a:t>
            </a:r>
            <a:r>
              <a:rPr lang="ar-EG" sz="2400" b="1">
                <a:latin typeface="Simplified Arabic" panose="02020603050405020304" pitchFamily="18" charset="-78"/>
                <a:cs typeface="Simplified Arabic" panose="02020603050405020304" pitchFamily="18" charset="-78"/>
              </a:rPr>
              <a:t>الإعلام الرقمي. </a:t>
            </a:r>
            <a:endParaRPr lang="en-US" sz="2400" b="1">
              <a:latin typeface="Simplified Arabic" panose="02020603050405020304" pitchFamily="18" charset="-78"/>
              <a:cs typeface="Simplified Arabic" panose="02020603050405020304" pitchFamily="18" charset="-78"/>
            </a:endParaRPr>
          </a:p>
          <a:p>
            <a:pPr marL="285750" indent="-285750" algn="r" rtl="1">
              <a:lnSpc>
                <a:spcPct val="110000"/>
              </a:lnSpc>
              <a:spcBef>
                <a:spcPts val="110"/>
              </a:spcBef>
              <a:spcAft>
                <a:spcPts val="110"/>
              </a:spcAft>
              <a:buFont typeface="Wingdings" panose="05000000000000000000" pitchFamily="2" charset="2"/>
              <a:buChar char="§"/>
            </a:pPr>
            <a:r>
              <a:rPr lang="ar-EG" sz="2400" b="1">
                <a:latin typeface="Simplified Arabic" panose="02020603050405020304" pitchFamily="18" charset="-78"/>
                <a:cs typeface="Simplified Arabic" panose="02020603050405020304" pitchFamily="18" charset="-78"/>
              </a:rPr>
              <a:t>مميزات الإعلام الرقمي.</a:t>
            </a:r>
            <a:endParaRPr lang="en-US" sz="2400" b="1">
              <a:latin typeface="Simplified Arabic" panose="02020603050405020304" pitchFamily="18" charset="-78"/>
              <a:cs typeface="Simplified Arabic" panose="02020603050405020304" pitchFamily="18" charset="-78"/>
            </a:endParaRPr>
          </a:p>
          <a:p>
            <a:pPr marL="285750" indent="-285750" algn="r" rtl="1">
              <a:lnSpc>
                <a:spcPct val="110000"/>
              </a:lnSpc>
              <a:spcBef>
                <a:spcPts val="110"/>
              </a:spcBef>
              <a:spcAft>
                <a:spcPts val="110"/>
              </a:spcAft>
              <a:buFont typeface="Wingdings" panose="05000000000000000000" pitchFamily="2" charset="2"/>
              <a:buChar char="§"/>
            </a:pPr>
            <a:r>
              <a:rPr lang="ar-EG" sz="2400" b="1" smtClean="0">
                <a:latin typeface="Simplified Arabic" panose="02020603050405020304" pitchFamily="18" charset="-78"/>
                <a:cs typeface="Simplified Arabic" panose="02020603050405020304" pitchFamily="18" charset="-78"/>
              </a:rPr>
              <a:t>خصائص </a:t>
            </a:r>
            <a:r>
              <a:rPr lang="ar-EG" sz="2400" b="1">
                <a:latin typeface="Simplified Arabic" panose="02020603050405020304" pitchFamily="18" charset="-78"/>
                <a:cs typeface="Simplified Arabic" panose="02020603050405020304" pitchFamily="18" charset="-78"/>
              </a:rPr>
              <a:t>الإعلام الرقمي</a:t>
            </a:r>
            <a:r>
              <a:rPr lang="ar-EG" sz="2400" b="1" smtClean="0">
                <a:latin typeface="Simplified Arabic" panose="02020603050405020304" pitchFamily="18" charset="-78"/>
                <a:cs typeface="Simplified Arabic" panose="02020603050405020304" pitchFamily="18" charset="-78"/>
              </a:rPr>
              <a:t>.</a:t>
            </a:r>
          </a:p>
          <a:p>
            <a:pPr marL="285750" indent="-285750" algn="r" rtl="1">
              <a:lnSpc>
                <a:spcPct val="110000"/>
              </a:lnSpc>
              <a:spcBef>
                <a:spcPts val="110"/>
              </a:spcBef>
              <a:spcAft>
                <a:spcPts val="110"/>
              </a:spcAft>
              <a:buFont typeface="Wingdings" panose="05000000000000000000" pitchFamily="2" charset="2"/>
              <a:buChar char="§"/>
            </a:pPr>
            <a:r>
              <a:rPr lang="ar-EG" sz="2400" b="1" smtClean="0">
                <a:latin typeface="Simplified Arabic" panose="02020603050405020304" pitchFamily="18" charset="-78"/>
                <a:cs typeface="Simplified Arabic" panose="02020603050405020304" pitchFamily="18" charset="-78"/>
              </a:rPr>
              <a:t>وظائف الإعلام الرقمي في المجتمعات المعاصرة</a:t>
            </a:r>
            <a:r>
              <a:rPr lang="ar-EG" sz="2400" b="1" smtClean="0">
                <a:latin typeface="Alexandria"/>
              </a:rPr>
              <a:t>.</a:t>
            </a:r>
            <a:endParaRPr lang="en-US" sz="2400" b="1">
              <a:latin typeface="Alexandria"/>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Chapter</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1" name="Rectangle: Rounded Corners 33"/>
          <p:cNvSpPr/>
          <p:nvPr/>
        </p:nvSpPr>
        <p:spPr>
          <a:xfrm>
            <a:off x="5438670" y="1525258"/>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smtClean="0">
                <a:solidFill>
                  <a:schemeClr val="bg1"/>
                </a:solidFill>
                <a:latin typeface="Alexandria" charset="0"/>
                <a:cs typeface="Alexandria" charset="0"/>
              </a:rPr>
              <a:t>محاور المحاضرة</a:t>
            </a:r>
            <a:endParaRPr lang="en-US" sz="2800" b="1" dirty="0">
              <a:solidFill>
                <a:schemeClr val="bg1"/>
              </a:solidFill>
              <a:latin typeface="Alexandria" charset="0"/>
              <a:cs typeface="Alexandria"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39595" y="1491633"/>
            <a:ext cx="10812720" cy="46287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4901807" y="1584618"/>
            <a:ext cx="6138815" cy="5116785"/>
          </a:xfrm>
          <a:prstGeom prst="rect">
            <a:avLst/>
          </a:prstGeom>
          <a:noFill/>
        </p:spPr>
        <p:txBody>
          <a:bodyPr wrap="square" rtlCol="0">
            <a:spAutoFit/>
          </a:bodyPr>
          <a:lstStyle/>
          <a:p>
            <a:pPr algn="r">
              <a:lnSpc>
                <a:spcPct val="110000"/>
              </a:lnSpc>
              <a:spcBef>
                <a:spcPts val="110"/>
              </a:spcBef>
              <a:spcAft>
                <a:spcPts val="110"/>
              </a:spcAft>
            </a:pPr>
            <a:r>
              <a:rPr lang="ar-EG" sz="2400" smtClean="0">
                <a:latin typeface="Simplified Arabic" panose="02020603050405020304" pitchFamily="18" charset="-78"/>
                <a:ea typeface="Arial Unicode MS" panose="020B0604020202020204" pitchFamily="34" charset="-128"/>
                <a:cs typeface="Simplified Arabic" panose="02020603050405020304" pitchFamily="18" charset="-78"/>
              </a:rPr>
              <a:t>ظهر </a:t>
            </a:r>
            <a:r>
              <a:rPr lang="ar-EG" sz="2400">
                <a:latin typeface="Simplified Arabic" panose="02020603050405020304" pitchFamily="18" charset="-78"/>
                <a:ea typeface="Arial Unicode MS" panose="020B0604020202020204" pitchFamily="34" charset="-128"/>
                <a:cs typeface="Simplified Arabic" panose="02020603050405020304" pitchFamily="18" charset="-78"/>
              </a:rPr>
              <a:t>الإعلام الرقمي كمصطلح واسع النطاق </a:t>
            </a:r>
            <a:r>
              <a:rPr lang="ar-EG" sz="2400" b="1">
                <a:latin typeface="Simplified Arabic" panose="02020603050405020304" pitchFamily="18" charset="-78"/>
                <a:ea typeface="Arial Unicode MS" panose="020B0604020202020204" pitchFamily="34" charset="-128"/>
                <a:cs typeface="Simplified Arabic" panose="02020603050405020304" pitchFamily="18" charset="-78"/>
              </a:rPr>
              <a:t>في الجزء الأخير من القرن </a:t>
            </a:r>
            <a:r>
              <a:rPr lang="ar-EG" sz="2400" b="1" smtClean="0">
                <a:latin typeface="Simplified Arabic" panose="02020603050405020304" pitchFamily="18" charset="-78"/>
                <a:ea typeface="Arial Unicode MS" panose="020B0604020202020204" pitchFamily="34" charset="-128"/>
                <a:cs typeface="Simplified Arabic" panose="02020603050405020304" pitchFamily="18" charset="-78"/>
              </a:rPr>
              <a:t>العشرين</a:t>
            </a:r>
            <a:r>
              <a:rPr lang="ar-EG" sz="2400" smtClean="0">
                <a:latin typeface="Simplified Arabic" panose="02020603050405020304" pitchFamily="18" charset="-78"/>
                <a:ea typeface="Arial Unicode MS" panose="020B0604020202020204" pitchFamily="34" charset="-128"/>
                <a:cs typeface="Simplified Arabic" panose="02020603050405020304" pitchFamily="18" charset="-78"/>
              </a:rPr>
              <a:t>، </a:t>
            </a:r>
            <a:r>
              <a:rPr lang="ar-EG" sz="2400">
                <a:latin typeface="Simplified Arabic" panose="02020603050405020304" pitchFamily="18" charset="-78"/>
                <a:ea typeface="Arial Unicode MS" panose="020B0604020202020204" pitchFamily="34" charset="-128"/>
                <a:cs typeface="Simplified Arabic" panose="02020603050405020304" pitchFamily="18" charset="-78"/>
              </a:rPr>
              <a:t>ليشمل دمج وسائل الإعلام التقليدية </a:t>
            </a:r>
            <a:r>
              <a:rPr lang="ar-EG" sz="2400" smtClean="0">
                <a:latin typeface="Simplified Arabic" panose="02020603050405020304" pitchFamily="18" charset="-78"/>
                <a:ea typeface="Arial Unicode MS" panose="020B0604020202020204" pitchFamily="34" charset="-128"/>
                <a:cs typeface="Simplified Arabic" panose="02020603050405020304" pitchFamily="18" charset="-78"/>
              </a:rPr>
              <a:t>مثل: </a:t>
            </a:r>
            <a:r>
              <a:rPr lang="ar-EG" sz="2400" b="1">
                <a:latin typeface="Simplified Arabic" panose="02020603050405020304" pitchFamily="18" charset="-78"/>
                <a:ea typeface="Arial Unicode MS" panose="020B0604020202020204" pitchFamily="34" charset="-128"/>
                <a:cs typeface="Simplified Arabic" panose="02020603050405020304" pitchFamily="18" charset="-78"/>
              </a:rPr>
              <a:t>الأفلام والصور والموسيقى والكلمة المنطوقة </a:t>
            </a:r>
            <a:r>
              <a:rPr lang="ar-EG" sz="2400" b="1" smtClean="0">
                <a:latin typeface="Simplified Arabic" panose="02020603050405020304" pitchFamily="18" charset="-78"/>
                <a:ea typeface="Arial Unicode MS" panose="020B0604020202020204" pitchFamily="34" charset="-128"/>
                <a:cs typeface="Simplified Arabic" panose="02020603050405020304" pitchFamily="18" charset="-78"/>
              </a:rPr>
              <a:t>والمطبوعة </a:t>
            </a:r>
            <a:r>
              <a:rPr lang="ar-EG" sz="2400" b="1">
                <a:latin typeface="Simplified Arabic" panose="02020603050405020304" pitchFamily="18" charset="-78"/>
                <a:ea typeface="Arial Unicode MS" panose="020B0604020202020204" pitchFamily="34" charset="-128"/>
                <a:cs typeface="Simplified Arabic" panose="02020603050405020304" pitchFamily="18" charset="-78"/>
              </a:rPr>
              <a:t>مع القدرة </a:t>
            </a:r>
            <a:r>
              <a:rPr lang="ar-EG" sz="2400" b="1" smtClean="0">
                <a:latin typeface="Simplified Arabic" panose="02020603050405020304" pitchFamily="18" charset="-78"/>
                <a:ea typeface="Arial Unicode MS" panose="020B0604020202020204" pitchFamily="34" charset="-128"/>
                <a:cs typeface="Simplified Arabic" panose="02020603050405020304" pitchFamily="18" charset="-78"/>
              </a:rPr>
              <a:t>التفاعلية </a:t>
            </a:r>
            <a:r>
              <a:rPr lang="ar-EG" sz="2400" b="1">
                <a:latin typeface="Simplified Arabic" panose="02020603050405020304" pitchFamily="18" charset="-78"/>
                <a:ea typeface="Arial Unicode MS" panose="020B0604020202020204" pitchFamily="34" charset="-128"/>
                <a:cs typeface="Simplified Arabic" panose="02020603050405020304" pitchFamily="18" charset="-78"/>
              </a:rPr>
              <a:t>للكمبيوتر وتكنولوجيا الاتصالات وتطبيقات الثورة العلمية التي </a:t>
            </a:r>
            <a:r>
              <a:rPr lang="ar-EG" sz="2400" b="1" smtClean="0">
                <a:latin typeface="Simplified Arabic" panose="02020603050405020304" pitchFamily="18" charset="-78"/>
                <a:ea typeface="Arial Unicode MS" panose="020B0604020202020204" pitchFamily="34" charset="-128"/>
                <a:cs typeface="Simplified Arabic" panose="02020603050405020304" pitchFamily="18" charset="-78"/>
              </a:rPr>
              <a:t>يشهدها </a:t>
            </a:r>
            <a:r>
              <a:rPr lang="ar-EG" sz="2400" b="1">
                <a:latin typeface="Simplified Arabic" panose="02020603050405020304" pitchFamily="18" charset="-78"/>
                <a:ea typeface="Arial Unicode MS" panose="020B0604020202020204" pitchFamily="34" charset="-128"/>
                <a:cs typeface="Simplified Arabic" panose="02020603050405020304" pitchFamily="18" charset="-78"/>
              </a:rPr>
              <a:t>مجال الاتصال والإعلام</a:t>
            </a:r>
            <a:r>
              <a:rPr lang="ar-EG" sz="2400">
                <a:latin typeface="Simplified Arabic" panose="02020603050405020304" pitchFamily="18" charset="-78"/>
                <a:ea typeface="Arial Unicode MS" panose="020B0604020202020204" pitchFamily="34" charset="-128"/>
                <a:cs typeface="Simplified Arabic" panose="02020603050405020304" pitchFamily="18" charset="-78"/>
              </a:rPr>
              <a:t>؛ حيث ساهمت الثورة التكنولوجية في مجال الاتصال في التغلب على الحيز الجغرافي والحدود </a:t>
            </a:r>
            <a:r>
              <a:rPr lang="ar-EG" sz="2400" smtClean="0">
                <a:latin typeface="Simplified Arabic" panose="02020603050405020304" pitchFamily="18" charset="-78"/>
                <a:ea typeface="Arial Unicode MS" panose="020B0604020202020204" pitchFamily="34" charset="-128"/>
                <a:cs typeface="Simplified Arabic" panose="02020603050405020304" pitchFamily="18" charset="-78"/>
              </a:rPr>
              <a:t>السياسية، </a:t>
            </a:r>
            <a:r>
              <a:rPr lang="ar-EG" sz="2400">
                <a:latin typeface="Simplified Arabic" panose="02020603050405020304" pitchFamily="18" charset="-78"/>
                <a:ea typeface="Arial Unicode MS" panose="020B0604020202020204" pitchFamily="34" charset="-128"/>
                <a:cs typeface="Simplified Arabic" panose="02020603050405020304" pitchFamily="18" charset="-78"/>
              </a:rPr>
              <a:t>والتي أحدثت تغيير بنيوي في نوعية </a:t>
            </a:r>
            <a:r>
              <a:rPr lang="ar-EG" sz="2400" smtClean="0">
                <a:latin typeface="Simplified Arabic" panose="02020603050405020304" pitchFamily="18" charset="-78"/>
                <a:ea typeface="Arial Unicode MS" panose="020B0604020202020204" pitchFamily="34" charset="-128"/>
                <a:cs typeface="Simplified Arabic" panose="02020603050405020304" pitchFamily="18" charset="-78"/>
              </a:rPr>
              <a:t>الكم </a:t>
            </a:r>
            <a:r>
              <a:rPr lang="ar-EG" sz="2400">
                <a:latin typeface="Simplified Arabic" panose="02020603050405020304" pitchFamily="18" charset="-78"/>
                <a:ea typeface="Arial Unicode MS" panose="020B0604020202020204" pitchFamily="34" charset="-128"/>
                <a:cs typeface="Simplified Arabic" panose="02020603050405020304" pitchFamily="18" charset="-78"/>
              </a:rPr>
              <a:t>والكيف في وسائل </a:t>
            </a:r>
            <a:r>
              <a:rPr lang="ar-EG" sz="2400" smtClean="0">
                <a:latin typeface="Simplified Arabic" panose="02020603050405020304" pitchFamily="18" charset="-78"/>
                <a:ea typeface="Arial Unicode MS" panose="020B0604020202020204" pitchFamily="34" charset="-128"/>
                <a:cs typeface="Simplified Arabic" panose="02020603050405020304" pitchFamily="18" charset="-78"/>
              </a:rPr>
              <a:t>الإعلام، فلقد </a:t>
            </a:r>
            <a:r>
              <a:rPr lang="ar-EG" sz="2400">
                <a:latin typeface="Simplified Arabic" panose="02020603050405020304" pitchFamily="18" charset="-78"/>
                <a:ea typeface="Arial Unicode MS" panose="020B0604020202020204" pitchFamily="34" charset="-128"/>
                <a:cs typeface="Simplified Arabic" panose="02020603050405020304" pitchFamily="18" charset="-78"/>
              </a:rPr>
              <a:t>جاءت وسائل الإعلام الرقمي ‏لتحل سيطرة مركزية وسائل الإعلام التقليدية </a:t>
            </a:r>
            <a:r>
              <a:rPr lang="ar-EG" sz="2400" smtClean="0">
                <a:latin typeface="Simplified Arabic" panose="02020603050405020304" pitchFamily="18" charset="-78"/>
                <a:ea typeface="Arial Unicode MS" panose="020B0604020202020204" pitchFamily="34" charset="-128"/>
                <a:cs typeface="Simplified Arabic" panose="02020603050405020304" pitchFamily="18" charset="-78"/>
              </a:rPr>
              <a:t>المركزية </a:t>
            </a:r>
            <a:r>
              <a:rPr lang="ar-EG" sz="2400">
                <a:latin typeface="Simplified Arabic" panose="02020603050405020304" pitchFamily="18" charset="-78"/>
                <a:ea typeface="Arial Unicode MS" panose="020B0604020202020204" pitchFamily="34" charset="-128"/>
                <a:cs typeface="Simplified Arabic" panose="02020603050405020304" pitchFamily="18" charset="-78"/>
              </a:rPr>
              <a:t>و أصبح بإمكان الأفراد والمؤسسات مخاطبة الجميع مباشرة بتكلفة معقولة.</a:t>
            </a:r>
            <a:endParaRPr lang="en-US" sz="2400" dirty="0">
              <a:latin typeface="Simplified Arabic" panose="02020603050405020304" pitchFamily="18" charset="-78"/>
              <a:ea typeface="Arial Unicode MS" panose="020B0604020202020204" pitchFamily="34" charset="-128"/>
              <a:cs typeface="Simplified Arabic" panose="02020603050405020304" pitchFamily="18" charset="-78"/>
            </a:endParaRPr>
          </a:p>
          <a:p>
            <a:pPr algn="r">
              <a:lnSpc>
                <a:spcPct val="110000"/>
              </a:lnSpc>
              <a:spcBef>
                <a:spcPts val="110"/>
              </a:spcBef>
              <a:spcAft>
                <a:spcPts val="110"/>
              </a:spcAft>
            </a:pPr>
            <a:endParaRPr lang="en-US" sz="1600" dirty="0">
              <a:latin typeface="Alexandria" charset="0"/>
              <a:cs typeface="Alexandria" charset="0"/>
            </a:endParaRPr>
          </a:p>
          <a:p>
            <a:endParaRPr lang="en-US" sz="1600" dirty="0">
              <a:latin typeface="Alexandria" charset="0"/>
              <a:cs typeface="Alexandria" charset="0"/>
            </a:endParaRPr>
          </a:p>
        </p:txBody>
      </p:sp>
      <p:sp>
        <p:nvSpPr>
          <p:cNvPr id="4" name="TextBox 3"/>
          <p:cNvSpPr txBox="1"/>
          <p:nvPr/>
        </p:nvSpPr>
        <p:spPr>
          <a:xfrm>
            <a:off x="9264624" y="6266748"/>
            <a:ext cx="2622575"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Rectangle: Rounded Corners 33"/>
          <p:cNvSpPr/>
          <p:nvPr/>
        </p:nvSpPr>
        <p:spPr>
          <a:xfrm>
            <a:off x="4152471" y="689060"/>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smtClean="0">
                <a:solidFill>
                  <a:schemeClr val="bg1"/>
                </a:solidFill>
                <a:latin typeface="Alexandria" charset="0"/>
                <a:cs typeface="Alexandria" charset="0"/>
              </a:rPr>
              <a:t>نشأة الإعلام الرقمي</a:t>
            </a:r>
            <a:endParaRPr lang="en-US" sz="2800" b="1" dirty="0">
              <a:solidFill>
                <a:schemeClr val="bg1"/>
              </a:solidFill>
              <a:latin typeface="Alexandria" charset="0"/>
              <a:cs typeface="Alexandria" charset="0"/>
            </a:endParaRPr>
          </a:p>
        </p:txBody>
      </p:sp>
      <p:sp>
        <p:nvSpPr>
          <p:cNvPr id="10" name="Rectangle 4"/>
          <p:cNvSpPr/>
          <p:nvPr/>
        </p:nvSpPr>
        <p:spPr>
          <a:xfrm>
            <a:off x="776074" y="464024"/>
            <a:ext cx="1366626" cy="88128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pic>
        <p:nvPicPr>
          <p:cNvPr id="12" name="صورة 11"/>
          <p:cNvPicPr/>
          <p:nvPr/>
        </p:nvPicPr>
        <p:blipFill>
          <a:blip r:embed="rId3">
            <a:extLst>
              <a:ext uri="{28A0092B-C50C-407E-A947-70E740481C1C}">
                <a14:useLocalDpi xmlns:a14="http://schemas.microsoft.com/office/drawing/2010/main" val="0"/>
              </a:ext>
            </a:extLst>
          </a:blip>
          <a:stretch>
            <a:fillRect/>
          </a:stretch>
        </p:blipFill>
        <p:spPr>
          <a:xfrm>
            <a:off x="776074" y="1618712"/>
            <a:ext cx="4232654" cy="4386303"/>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عنصر نائب للمحتوى 12"/>
          <p:cNvSpPr>
            <a:spLocks noGrp="1"/>
          </p:cNvSpPr>
          <p:nvPr>
            <p:ph sz="half" idx="2"/>
          </p:nvPr>
        </p:nvSpPr>
        <p:spPr>
          <a:xfrm>
            <a:off x="5131559" y="1446663"/>
            <a:ext cx="6222242" cy="4730300"/>
          </a:xfrm>
        </p:spPr>
        <p:txBody>
          <a:bodyPr>
            <a:normAutofit/>
          </a:bodyPr>
          <a:lstStyle/>
          <a:p>
            <a:pPr algn="just" rtl="1">
              <a:lnSpc>
                <a:spcPct val="110000"/>
              </a:lnSpc>
              <a:spcBef>
                <a:spcPts val="110"/>
              </a:spcBef>
              <a:spcAft>
                <a:spcPts val="110"/>
              </a:spcAft>
            </a:pPr>
            <a:r>
              <a:rPr lang="ar-EG" sz="2400">
                <a:latin typeface="Simplified Arabic" panose="02020603050405020304" pitchFamily="18" charset="-78"/>
                <a:cs typeface="Simplified Arabic" panose="02020603050405020304" pitchFamily="18" charset="-78"/>
              </a:rPr>
              <a:t>وبرغم التطور الذي شهدته تكنولوجيا الإعلام </a:t>
            </a:r>
            <a:r>
              <a:rPr lang="ar-EG" sz="2400" smtClean="0">
                <a:latin typeface="Simplified Arabic" panose="02020603050405020304" pitchFamily="18" charset="-78"/>
                <a:cs typeface="Simplified Arabic" panose="02020603050405020304" pitchFamily="18" charset="-78"/>
              </a:rPr>
              <a:t>الرقمي </a:t>
            </a:r>
            <a:r>
              <a:rPr lang="ar-EG" sz="2400">
                <a:latin typeface="Simplified Arabic" panose="02020603050405020304" pitchFamily="18" charset="-78"/>
                <a:cs typeface="Simplified Arabic" panose="02020603050405020304" pitchFamily="18" charset="-78"/>
              </a:rPr>
              <a:t>إلى أنها لم تلغ وسائل الاتصال </a:t>
            </a:r>
            <a:r>
              <a:rPr lang="ar-EG" sz="2400" smtClean="0">
                <a:latin typeface="Simplified Arabic" panose="02020603050405020304" pitchFamily="18" charset="-78"/>
                <a:cs typeface="Simplified Arabic" panose="02020603050405020304" pitchFamily="18" charset="-78"/>
              </a:rPr>
              <a:t>القديمة، </a:t>
            </a:r>
            <a:r>
              <a:rPr lang="ar-EG" sz="2400">
                <a:latin typeface="Simplified Arabic" panose="02020603050405020304" pitchFamily="18" charset="-78"/>
                <a:cs typeface="Simplified Arabic" panose="02020603050405020304" pitchFamily="18" charset="-78"/>
              </a:rPr>
              <a:t>ولكن طورتها بل غيرتها بشكل ضخم وأدت إلى اندماج وسائل الإعلام المختلفة والتي كانت في الماضي وسائل </a:t>
            </a:r>
            <a:r>
              <a:rPr lang="ar-EG" sz="2400" smtClean="0">
                <a:latin typeface="Simplified Arabic" panose="02020603050405020304" pitchFamily="18" charset="-78"/>
                <a:cs typeface="Simplified Arabic" panose="02020603050405020304" pitchFamily="18" charset="-78"/>
              </a:rPr>
              <a:t>مستقلة لا علاقة </a:t>
            </a:r>
            <a:r>
              <a:rPr lang="ar-EG" sz="2400">
                <a:latin typeface="Simplified Arabic" panose="02020603050405020304" pitchFamily="18" charset="-78"/>
                <a:cs typeface="Simplified Arabic" panose="02020603050405020304" pitchFamily="18" charset="-78"/>
              </a:rPr>
              <a:t>لكل منها </a:t>
            </a:r>
            <a:r>
              <a:rPr lang="ar-EG" sz="2400" smtClean="0">
                <a:latin typeface="Simplified Arabic" panose="02020603050405020304" pitchFamily="18" charset="-78"/>
                <a:cs typeface="Simplified Arabic" panose="02020603050405020304" pitchFamily="18" charset="-78"/>
              </a:rPr>
              <a:t>بالأخرى، بشكل </a:t>
            </a:r>
            <a:r>
              <a:rPr lang="ar-EG" sz="2400">
                <a:latin typeface="Simplified Arabic" panose="02020603050405020304" pitchFamily="18" charset="-78"/>
                <a:cs typeface="Simplified Arabic" panose="02020603050405020304" pitchFamily="18" charset="-78"/>
              </a:rPr>
              <a:t>أ</a:t>
            </a:r>
            <a:r>
              <a:rPr lang="ar-EG" sz="2400" smtClean="0">
                <a:latin typeface="Simplified Arabic" panose="02020603050405020304" pitchFamily="18" charset="-78"/>
                <a:cs typeface="Simplified Arabic" panose="02020603050405020304" pitchFamily="18" charset="-78"/>
              </a:rPr>
              <a:t>لغت </a:t>
            </a:r>
            <a:r>
              <a:rPr lang="ar-EG" sz="2400">
                <a:latin typeface="Simplified Arabic" panose="02020603050405020304" pitchFamily="18" charset="-78"/>
                <a:cs typeface="Simplified Arabic" panose="02020603050405020304" pitchFamily="18" charset="-78"/>
              </a:rPr>
              <a:t>معه  تلك الحدود الفاصلة بين تلك الوسائل، حيث أصبحت وسائل الاتصال الجماهيرية تتسم بالطابع الدولي أو العالمي </a:t>
            </a:r>
            <a:r>
              <a:rPr lang="ar-EG" sz="2400" smtClean="0">
                <a:latin typeface="Simplified Arabic" panose="02020603050405020304" pitchFamily="18" charset="-78"/>
                <a:cs typeface="Simplified Arabic" panose="02020603050405020304" pitchFamily="18" charset="-78"/>
              </a:rPr>
              <a:t>.</a:t>
            </a:r>
          </a:p>
          <a:p>
            <a:pPr algn="just" rtl="1">
              <a:lnSpc>
                <a:spcPct val="110000"/>
              </a:lnSpc>
              <a:spcBef>
                <a:spcPts val="110"/>
              </a:spcBef>
              <a:spcAft>
                <a:spcPts val="110"/>
              </a:spcAft>
            </a:pPr>
            <a:r>
              <a:rPr lang="ar-EG" sz="2400" smtClean="0">
                <a:latin typeface="Simplified Arabic" panose="02020603050405020304" pitchFamily="18" charset="-78"/>
                <a:cs typeface="Simplified Arabic" panose="02020603050405020304" pitchFamily="18" charset="-78"/>
              </a:rPr>
              <a:t>ويكتسب </a:t>
            </a:r>
            <a:r>
              <a:rPr lang="ar-EG" sz="2400">
                <a:latin typeface="Simplified Arabic" panose="02020603050405020304" pitchFamily="18" charset="-78"/>
                <a:cs typeface="Simplified Arabic" panose="02020603050405020304" pitchFamily="18" charset="-78"/>
              </a:rPr>
              <a:t>الإعلام ضمن إطار ثقافي وتاريخي وحضاري  سمات العصر الذي يولد فيه </a:t>
            </a:r>
            <a:r>
              <a:rPr lang="ar-EG" sz="2400" smtClean="0">
                <a:latin typeface="Simplified Arabic" panose="02020603050405020304" pitchFamily="18" charset="-78"/>
                <a:cs typeface="Simplified Arabic" panose="02020603050405020304" pitchFamily="18" charset="-78"/>
              </a:rPr>
              <a:t>وخصائصه</a:t>
            </a:r>
            <a:r>
              <a:rPr lang="ar-EG" sz="2400">
                <a:latin typeface="Simplified Arabic" panose="02020603050405020304" pitchFamily="18" charset="-78"/>
                <a:cs typeface="Simplified Arabic" panose="02020603050405020304" pitchFamily="18" charset="-78"/>
              </a:rPr>
              <a:t>،</a:t>
            </a:r>
            <a:r>
              <a:rPr lang="ar-EG" sz="2400" smtClean="0">
                <a:latin typeface="Simplified Arabic" panose="02020603050405020304" pitchFamily="18" charset="-78"/>
                <a:cs typeface="Simplified Arabic" panose="02020603050405020304" pitchFamily="18" charset="-78"/>
              </a:rPr>
              <a:t> </a:t>
            </a:r>
            <a:r>
              <a:rPr lang="ar-EG" sz="2400">
                <a:latin typeface="Simplified Arabic" panose="02020603050405020304" pitchFamily="18" charset="-78"/>
                <a:cs typeface="Simplified Arabic" panose="02020603050405020304" pitchFamily="18" charset="-78"/>
              </a:rPr>
              <a:t>وفي الواقع أن عصر المعلومات أفرز </a:t>
            </a:r>
            <a:r>
              <a:rPr lang="ar-EG" sz="2400" smtClean="0">
                <a:latin typeface="Simplified Arabic" panose="02020603050405020304" pitchFamily="18" charset="-78"/>
                <a:cs typeface="Simplified Arabic" panose="02020603050405020304" pitchFamily="18" charset="-78"/>
              </a:rPr>
              <a:t>نمطًا إعلاميًا جديدًا </a:t>
            </a:r>
            <a:r>
              <a:rPr lang="ar-EG" sz="2400">
                <a:latin typeface="Simplified Arabic" panose="02020603050405020304" pitchFamily="18" charset="-78"/>
                <a:cs typeface="Simplified Arabic" panose="02020603050405020304" pitchFamily="18" charset="-78"/>
              </a:rPr>
              <a:t>يختلف عن الأنماط الإعلامية السابقة في :</a:t>
            </a:r>
            <a:endParaRPr lang="en-US" sz="2400">
              <a:latin typeface="Simplified Arabic" panose="02020603050405020304" pitchFamily="18" charset="-78"/>
              <a:cs typeface="Simplified Arabic" panose="02020603050405020304" pitchFamily="18" charset="-78"/>
            </a:endParaRPr>
          </a:p>
          <a:p>
            <a:pPr algn="just" rtl="1">
              <a:lnSpc>
                <a:spcPct val="110000"/>
              </a:lnSpc>
              <a:spcBef>
                <a:spcPts val="110"/>
              </a:spcBef>
              <a:spcAft>
                <a:spcPts val="110"/>
              </a:spcAft>
            </a:pPr>
            <a:endParaRPr lang="en-US" sz="2400" b="1">
              <a:latin typeface="+mj-lt"/>
            </a:endParaRPr>
          </a:p>
        </p:txBody>
      </p:sp>
      <p:sp>
        <p:nvSpPr>
          <p:cNvPr id="5" name="TextBox 3"/>
          <p:cNvSpPr txBox="1"/>
          <p:nvPr/>
        </p:nvSpPr>
        <p:spPr>
          <a:xfrm>
            <a:off x="9264625" y="6266748"/>
            <a:ext cx="2616200" cy="400110"/>
          </a:xfrm>
          <a:prstGeom prst="rect">
            <a:avLst/>
          </a:prstGeom>
          <a:noFill/>
        </p:spPr>
        <p:txBody>
          <a:bodyPr wrap="square" rtlCol="0">
            <a:spAutoFit/>
          </a:bodyPr>
          <a:lstStyle/>
          <a:p>
            <a:pPr algn="ctr"/>
            <a:r>
              <a:rPr lang="en-US" sz="2000" b="1" dirty="0"/>
              <a:t>www.midocean.ae</a:t>
            </a:r>
          </a:p>
        </p:txBody>
      </p:sp>
      <p:sp>
        <p:nvSpPr>
          <p:cNvPr id="14" name="Rectangle: Rounded Corners 33"/>
          <p:cNvSpPr>
            <a:spLocks noGrp="1"/>
          </p:cNvSpPr>
          <p:nvPr>
            <p:ph type="title"/>
          </p:nvPr>
        </p:nvSpPr>
        <p:spPr>
          <a:xfrm>
            <a:off x="2838734" y="365126"/>
            <a:ext cx="8515065" cy="849525"/>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r>
              <a:rPr lang="ar-EG" sz="3600" b="1" smtClean="0">
                <a:solidFill>
                  <a:schemeClr val="bg1"/>
                </a:solidFill>
                <a:latin typeface="Alexandria" charset="0"/>
                <a:cs typeface="Alexandria" charset="0"/>
              </a:rPr>
              <a:t>نشأة الإعلام الرقمي</a:t>
            </a:r>
            <a:endParaRPr lang="en-US" sz="3600" b="1" dirty="0">
              <a:solidFill>
                <a:schemeClr val="bg1"/>
              </a:solidFill>
              <a:latin typeface="Alexandria" charset="0"/>
              <a:cs typeface="Alexandria" charset="0"/>
            </a:endParaRPr>
          </a:p>
        </p:txBody>
      </p:sp>
      <p:sp>
        <p:nvSpPr>
          <p:cNvPr id="6" name="Rectangle 4"/>
          <p:cNvSpPr/>
          <p:nvPr/>
        </p:nvSpPr>
        <p:spPr>
          <a:xfrm>
            <a:off x="838200" y="365126"/>
            <a:ext cx="1386385" cy="84952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pic>
        <p:nvPicPr>
          <p:cNvPr id="7" name="عنصر نائب للمحتوى 6"/>
          <p:cNvPicPr>
            <a:picLocks noGrp="1"/>
          </p:cNvPicPr>
          <p:nvPr>
            <p:ph sz="half" idx="1"/>
          </p:nvPr>
        </p:nvPicPr>
        <p:blipFill>
          <a:blip r:embed="rId2">
            <a:extLst>
              <a:ext uri="{28A0092B-C50C-407E-A947-70E740481C1C}">
                <a14:useLocalDpi xmlns:a14="http://schemas.microsoft.com/office/drawing/2010/main" val="0"/>
              </a:ext>
            </a:extLst>
          </a:blip>
          <a:stretch>
            <a:fillRect/>
          </a:stretch>
        </p:blipFill>
        <p:spPr>
          <a:xfrm>
            <a:off x="532263" y="1446663"/>
            <a:ext cx="4435522" cy="4820085"/>
          </a:xfrm>
          <a:prstGeom prst="rect">
            <a:avLst/>
          </a:prstGeom>
        </p:spPr>
      </p:pic>
    </p:spTree>
    <p:extLst>
      <p:ext uri="{BB962C8B-B14F-4D97-AF65-F5344CB8AC3E}">
        <p14:creationId xmlns:p14="http://schemas.microsoft.com/office/powerpoint/2010/main" val="17336234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عنصر نائب للمحتوى 3"/>
          <p:cNvSpPr>
            <a:spLocks noGrp="1"/>
          </p:cNvSpPr>
          <p:nvPr>
            <p:ph sz="half" idx="2"/>
          </p:nvPr>
        </p:nvSpPr>
        <p:spPr>
          <a:xfrm>
            <a:off x="4831307" y="1528550"/>
            <a:ext cx="6960357" cy="4503760"/>
          </a:xfrm>
        </p:spPr>
        <p:txBody>
          <a:bodyPr>
            <a:normAutofit/>
          </a:bodyPr>
          <a:lstStyle/>
          <a:p>
            <a:pPr algn="r" rtl="1">
              <a:lnSpc>
                <a:spcPct val="110000"/>
              </a:lnSpc>
              <a:spcBef>
                <a:spcPts val="110"/>
              </a:spcBef>
              <a:spcAft>
                <a:spcPts val="110"/>
              </a:spcAft>
            </a:pPr>
            <a:r>
              <a:rPr lang="ar-EG">
                <a:latin typeface="Simplified Arabic" panose="02020603050405020304" pitchFamily="18" charset="-78"/>
                <a:cs typeface="Simplified Arabic" panose="02020603050405020304" pitchFamily="18" charset="-78"/>
              </a:rPr>
              <a:t>مفهومه وسماته </a:t>
            </a:r>
            <a:r>
              <a:rPr lang="ar-EG" smtClean="0">
                <a:latin typeface="Simplified Arabic" panose="02020603050405020304" pitchFamily="18" charset="-78"/>
                <a:cs typeface="Simplified Arabic" panose="02020603050405020304" pitchFamily="18" charset="-78"/>
              </a:rPr>
              <a:t>وخصائصه </a:t>
            </a:r>
            <a:r>
              <a:rPr lang="ar-EG">
                <a:latin typeface="Simplified Arabic" panose="02020603050405020304" pitchFamily="18" charset="-78"/>
                <a:cs typeface="Simplified Arabic" panose="02020603050405020304" pitchFamily="18" charset="-78"/>
              </a:rPr>
              <a:t>ووسائله.</a:t>
            </a:r>
            <a:endParaRPr lang="en-US">
              <a:latin typeface="Simplified Arabic" panose="02020603050405020304" pitchFamily="18" charset="-78"/>
              <a:cs typeface="Simplified Arabic" panose="02020603050405020304" pitchFamily="18" charset="-78"/>
            </a:endParaRPr>
          </a:p>
          <a:p>
            <a:pPr algn="just" rtl="1">
              <a:lnSpc>
                <a:spcPct val="110000"/>
              </a:lnSpc>
              <a:spcBef>
                <a:spcPts val="110"/>
              </a:spcBef>
              <a:spcAft>
                <a:spcPts val="110"/>
              </a:spcAft>
            </a:pPr>
            <a:r>
              <a:rPr lang="ar-EG" smtClean="0">
                <a:latin typeface="Simplified Arabic" panose="02020603050405020304" pitchFamily="18" charset="-78"/>
                <a:cs typeface="Simplified Arabic" panose="02020603050405020304" pitchFamily="18" charset="-78"/>
              </a:rPr>
              <a:t>تأثيراته </a:t>
            </a:r>
            <a:r>
              <a:rPr lang="ar-EG">
                <a:latin typeface="Simplified Arabic" panose="02020603050405020304" pitchFamily="18" charset="-78"/>
                <a:cs typeface="Simplified Arabic" panose="02020603050405020304" pitchFamily="18" charset="-78"/>
              </a:rPr>
              <a:t>الإعلامية والسياسية والثقافية والتربوية الواسعة النطاق، لدرجة أطلق بعضهم على عصرنا هذا اسم (عصر الإعلام)، ليس لأن الإعلام ظاهرة جديدة في تاريخ البشرية، بل لأن وسائله الحديثة قد بلغت غايات بعيدة ‏في عمق الأثر وقوة التوجيه وشدة الخطورة، أدت إلى تغييرات جوهرية في دور الإعلام وجعلت منه محورًا أساسيًا في منظومة المجتمع.</a:t>
            </a:r>
            <a:endParaRPr lang="en-US">
              <a:latin typeface="Simplified Arabic" panose="02020603050405020304" pitchFamily="18" charset="-78"/>
              <a:cs typeface="Simplified Arabic" panose="02020603050405020304" pitchFamily="18" charset="-78"/>
            </a:endParaRPr>
          </a:p>
          <a:p>
            <a:pPr marL="0" indent="0" algn="r" rtl="1">
              <a:buNone/>
            </a:pPr>
            <a:endParaRPr lang="en-US" sz="2400">
              <a:latin typeface="Simplified Arabic" panose="02020603050405020304" pitchFamily="18" charset="-78"/>
              <a:cs typeface="Simplified Arabic" panose="02020603050405020304" pitchFamily="18" charset="-78"/>
            </a:endParaRPr>
          </a:p>
        </p:txBody>
      </p:sp>
      <p:sp>
        <p:nvSpPr>
          <p:cNvPr id="5" name="Rectangle 4"/>
          <p:cNvSpPr/>
          <p:nvPr/>
        </p:nvSpPr>
        <p:spPr>
          <a:xfrm>
            <a:off x="776073" y="365125"/>
            <a:ext cx="1386385" cy="980181"/>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6" name="Rectangle: Rounded Corners 33"/>
          <p:cNvSpPr>
            <a:spLocks noGrp="1"/>
          </p:cNvSpPr>
          <p:nvPr>
            <p:ph type="title"/>
          </p:nvPr>
        </p:nvSpPr>
        <p:spPr>
          <a:xfrm>
            <a:off x="2838734" y="365126"/>
            <a:ext cx="8515065" cy="849525"/>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r>
              <a:rPr lang="ar-EG" sz="3600" b="1" smtClean="0">
                <a:solidFill>
                  <a:schemeClr val="bg1"/>
                </a:solidFill>
                <a:latin typeface="Alexandria" charset="0"/>
                <a:cs typeface="Alexandria" charset="0"/>
              </a:rPr>
              <a:t>نشأة الإعلام الرقمي</a:t>
            </a:r>
            <a:endParaRPr lang="en-US" sz="3600" b="1" dirty="0">
              <a:solidFill>
                <a:schemeClr val="bg1"/>
              </a:solidFill>
              <a:latin typeface="Alexandria" charset="0"/>
              <a:cs typeface="Alexandria" charset="0"/>
            </a:endParaRPr>
          </a:p>
        </p:txBody>
      </p:sp>
      <p:sp>
        <p:nvSpPr>
          <p:cNvPr id="7" name="TextBox 3"/>
          <p:cNvSpPr txBox="1"/>
          <p:nvPr/>
        </p:nvSpPr>
        <p:spPr>
          <a:xfrm>
            <a:off x="9032613" y="6209732"/>
            <a:ext cx="2616200" cy="400110"/>
          </a:xfrm>
          <a:prstGeom prst="rect">
            <a:avLst/>
          </a:prstGeom>
          <a:noFill/>
        </p:spPr>
        <p:txBody>
          <a:bodyPr wrap="square" rtlCol="0">
            <a:spAutoFit/>
          </a:bodyPr>
          <a:lstStyle/>
          <a:p>
            <a:pPr algn="ctr"/>
            <a:r>
              <a:rPr lang="en-US" sz="2000" b="1" dirty="0"/>
              <a:t>www.midocean.ae</a:t>
            </a:r>
          </a:p>
        </p:txBody>
      </p:sp>
      <p:pic>
        <p:nvPicPr>
          <p:cNvPr id="8" name="عنصر نائب للمحتوى 7"/>
          <p:cNvPicPr>
            <a:picLocks noGrp="1"/>
          </p:cNvPicPr>
          <p:nvPr>
            <p:ph sz="half" idx="1"/>
          </p:nvPr>
        </p:nvPicPr>
        <p:blipFill>
          <a:blip r:embed="rId2">
            <a:extLst>
              <a:ext uri="{28A0092B-C50C-407E-A947-70E740481C1C}">
                <a14:useLocalDpi xmlns:a14="http://schemas.microsoft.com/office/drawing/2010/main" val="0"/>
              </a:ext>
            </a:extLst>
          </a:blip>
          <a:stretch>
            <a:fillRect/>
          </a:stretch>
        </p:blipFill>
        <p:spPr>
          <a:xfrm>
            <a:off x="423081" y="1528550"/>
            <a:ext cx="4162567" cy="4804012"/>
          </a:xfrm>
          <a:prstGeom prst="rect">
            <a:avLst/>
          </a:prstGeom>
        </p:spPr>
      </p:pic>
    </p:spTree>
    <p:extLst>
      <p:ext uri="{BB962C8B-B14F-4D97-AF65-F5344CB8AC3E}">
        <p14:creationId xmlns:p14="http://schemas.microsoft.com/office/powerpoint/2010/main" val="10901240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2838734" y="365125"/>
            <a:ext cx="8515065" cy="849525"/>
          </a:xfrm>
        </p:spPr>
        <p:txBody>
          <a:bodyPr/>
          <a:lstStyle/>
          <a:p>
            <a:pPr rtl="1"/>
            <a:endParaRPr lang="en-US"/>
          </a:p>
        </p:txBody>
      </p:sp>
      <p:sp>
        <p:nvSpPr>
          <p:cNvPr id="4" name="عنصر نائب للمحتوى 3"/>
          <p:cNvSpPr>
            <a:spLocks noGrp="1"/>
          </p:cNvSpPr>
          <p:nvPr>
            <p:ph sz="half" idx="2"/>
          </p:nvPr>
        </p:nvSpPr>
        <p:spPr>
          <a:xfrm>
            <a:off x="5431809" y="1825625"/>
            <a:ext cx="5921991" cy="4165742"/>
          </a:xfrm>
        </p:spPr>
        <p:txBody>
          <a:bodyPr>
            <a:normAutofit/>
          </a:bodyPr>
          <a:lstStyle/>
          <a:p>
            <a:pPr algn="just" rtl="1"/>
            <a:r>
              <a:rPr lang="ar-EG" sz="2400">
                <a:latin typeface="Simplified Arabic" panose="02020603050405020304" pitchFamily="18" charset="-78"/>
                <a:cs typeface="Simplified Arabic" panose="02020603050405020304" pitchFamily="18" charset="-78"/>
              </a:rPr>
              <a:t>يعرف الإعلام الرقمي بأنه علم جديد يعتمد على تدفق المعلومات عبر شبكة الإنترنت والهاتف الجوال ويعمل الإعلام الرقمي على نقل الصوت والصورة والحرف </a:t>
            </a:r>
            <a:r>
              <a:rPr lang="ar-EG" sz="2400" smtClean="0">
                <a:latin typeface="Simplified Arabic" panose="02020603050405020304" pitchFamily="18" charset="-78"/>
                <a:cs typeface="Simplified Arabic" panose="02020603050405020304" pitchFamily="18" charset="-78"/>
              </a:rPr>
              <a:t>رقميًا </a:t>
            </a:r>
            <a:r>
              <a:rPr lang="ar-EG" sz="2400">
                <a:latin typeface="Simplified Arabic" panose="02020603050405020304" pitchFamily="18" charset="-78"/>
                <a:cs typeface="Simplified Arabic" panose="02020603050405020304" pitchFamily="18" charset="-78"/>
              </a:rPr>
              <a:t>أو </a:t>
            </a:r>
            <a:r>
              <a:rPr lang="ar-EG" sz="2400" smtClean="0">
                <a:latin typeface="Simplified Arabic" panose="02020603050405020304" pitchFamily="18" charset="-78"/>
                <a:cs typeface="Simplified Arabic" panose="02020603050405020304" pitchFamily="18" charset="-78"/>
              </a:rPr>
              <a:t>إلكترونيًا </a:t>
            </a:r>
            <a:r>
              <a:rPr lang="ar-EG" sz="2400">
                <a:latin typeface="Simplified Arabic" panose="02020603050405020304" pitchFamily="18" charset="-78"/>
                <a:cs typeface="Simplified Arabic" panose="02020603050405020304" pitchFamily="18" charset="-78"/>
              </a:rPr>
              <a:t>بدلا من الطباعة بالحبر أو الصورة بما يسمى النظام المتشابه </a:t>
            </a:r>
            <a:r>
              <a:rPr lang="ar-EG" sz="2400" smtClean="0">
                <a:latin typeface="Simplified Arabic" panose="02020603050405020304" pitchFamily="18" charset="-78"/>
                <a:cs typeface="Simplified Arabic" panose="02020603050405020304" pitchFamily="18" charset="-78"/>
              </a:rPr>
              <a:t>التقليدي.</a:t>
            </a:r>
          </a:p>
          <a:p>
            <a:pPr algn="just" rtl="1"/>
            <a:r>
              <a:rPr lang="ar-EG" sz="2400"/>
              <a:t>‏وينتج الإعلام الرقمي من اندماج ثلاثة </a:t>
            </a:r>
            <a:r>
              <a:rPr lang="ar-EG" sz="2400" smtClean="0"/>
              <a:t>عناصر:</a:t>
            </a:r>
          </a:p>
          <a:p>
            <a:pPr algn="just" rtl="1"/>
            <a:r>
              <a:rPr lang="ar-EG" sz="2400" smtClean="0"/>
              <a:t> </a:t>
            </a:r>
            <a:r>
              <a:rPr lang="ar-EG" sz="2400" b="1" smtClean="0"/>
              <a:t>الكمبيوتر.</a:t>
            </a:r>
          </a:p>
          <a:p>
            <a:pPr algn="just" rtl="1"/>
            <a:r>
              <a:rPr lang="ar-EG" sz="2400" b="1" smtClean="0"/>
              <a:t>الشبكات</a:t>
            </a:r>
            <a:r>
              <a:rPr lang="ar-EG" sz="2400" smtClean="0"/>
              <a:t> .</a:t>
            </a:r>
          </a:p>
          <a:p>
            <a:pPr algn="just" rtl="1"/>
            <a:r>
              <a:rPr lang="ar-EG" sz="2400" b="1" smtClean="0"/>
              <a:t>الوسائط </a:t>
            </a:r>
            <a:r>
              <a:rPr lang="ar-EG" sz="2400" b="1"/>
              <a:t>المتعددة</a:t>
            </a:r>
            <a:r>
              <a:rPr lang="ar-EG" sz="2400"/>
              <a:t>.</a:t>
            </a:r>
            <a:endParaRPr lang="en-US" sz="2400"/>
          </a:p>
          <a:p>
            <a:pPr algn="just" rtl="1"/>
            <a:endParaRPr lang="en-US" sz="2400">
              <a:latin typeface="Simplified Arabic" panose="02020603050405020304" pitchFamily="18" charset="-78"/>
              <a:cs typeface="Simplified Arabic" panose="02020603050405020304" pitchFamily="18" charset="-78"/>
            </a:endParaRPr>
          </a:p>
        </p:txBody>
      </p:sp>
      <p:sp>
        <p:nvSpPr>
          <p:cNvPr id="5" name="Rectangle: Rounded Corners 33"/>
          <p:cNvSpPr txBox="1">
            <a:spLocks/>
          </p:cNvSpPr>
          <p:nvPr/>
        </p:nvSpPr>
        <p:spPr>
          <a:xfrm>
            <a:off x="2838735" y="365125"/>
            <a:ext cx="8515065" cy="849525"/>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Alexandria" charset="0"/>
                <a:cs typeface="Alexandria" charset="0"/>
              </a:rPr>
              <a:t>مفهوم الإعلام الرقمي</a:t>
            </a:r>
            <a:endParaRPr lang="en-US" sz="3600" b="1" dirty="0">
              <a:solidFill>
                <a:schemeClr val="bg1"/>
              </a:solidFill>
              <a:latin typeface="Alexandria" charset="0"/>
              <a:cs typeface="Alexandria" charset="0"/>
            </a:endParaRPr>
          </a:p>
        </p:txBody>
      </p:sp>
      <p:sp>
        <p:nvSpPr>
          <p:cNvPr id="8" name="Rectangle 4"/>
          <p:cNvSpPr/>
          <p:nvPr/>
        </p:nvSpPr>
        <p:spPr>
          <a:xfrm>
            <a:off x="838201" y="365126"/>
            <a:ext cx="1359090" cy="890468"/>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7" name="TextBox 3"/>
          <p:cNvSpPr txBox="1"/>
          <p:nvPr/>
        </p:nvSpPr>
        <p:spPr>
          <a:xfrm>
            <a:off x="9018964" y="6202232"/>
            <a:ext cx="2622575" cy="400110"/>
          </a:xfrm>
          <a:prstGeom prst="rect">
            <a:avLst/>
          </a:prstGeom>
          <a:noFill/>
        </p:spPr>
        <p:txBody>
          <a:bodyPr wrap="square" rtlCol="0">
            <a:spAutoFit/>
          </a:bodyPr>
          <a:lstStyle/>
          <a:p>
            <a:pPr algn="ctr"/>
            <a:r>
              <a:rPr lang="en-US" sz="2000" b="1" dirty="0"/>
              <a:t>www.midocean.ae</a:t>
            </a:r>
          </a:p>
        </p:txBody>
      </p:sp>
      <p:pic>
        <p:nvPicPr>
          <p:cNvPr id="9" name="عنصر نائب للمحتوى 8"/>
          <p:cNvPicPr>
            <a:picLocks noGrp="1"/>
          </p:cNvPicPr>
          <p:nvPr>
            <p:ph sz="half" idx="1"/>
          </p:nvPr>
        </p:nvPicPr>
        <p:blipFill>
          <a:blip r:embed="rId2">
            <a:extLst>
              <a:ext uri="{28A0092B-C50C-407E-A947-70E740481C1C}">
                <a14:useLocalDpi xmlns:a14="http://schemas.microsoft.com/office/drawing/2010/main" val="0"/>
              </a:ext>
            </a:extLst>
          </a:blip>
          <a:stretch>
            <a:fillRect/>
          </a:stretch>
        </p:blipFill>
        <p:spPr>
          <a:xfrm>
            <a:off x="477673" y="1637731"/>
            <a:ext cx="4790364" cy="4564501"/>
          </a:xfrm>
          <a:prstGeom prst="rect">
            <a:avLst/>
          </a:prstGeom>
        </p:spPr>
      </p:pic>
    </p:spTree>
    <p:extLst>
      <p:ext uri="{BB962C8B-B14F-4D97-AF65-F5344CB8AC3E}">
        <p14:creationId xmlns:p14="http://schemas.microsoft.com/office/powerpoint/2010/main" val="82399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pPr rtl="1"/>
            <a:r>
              <a:rPr lang="ar-EG" smtClean="0"/>
              <a:t>‏</a:t>
            </a:r>
            <a:endParaRPr lang="en-US"/>
          </a:p>
        </p:txBody>
      </p:sp>
      <p:sp>
        <p:nvSpPr>
          <p:cNvPr id="4" name="عنصر نائب للمحتوى 3"/>
          <p:cNvSpPr>
            <a:spLocks noGrp="1"/>
          </p:cNvSpPr>
          <p:nvPr>
            <p:ph sz="half" idx="2"/>
          </p:nvPr>
        </p:nvSpPr>
        <p:spPr>
          <a:xfrm>
            <a:off x="4763069" y="1825625"/>
            <a:ext cx="6590731" cy="4179390"/>
          </a:xfrm>
        </p:spPr>
        <p:txBody>
          <a:bodyPr>
            <a:normAutofit/>
          </a:bodyPr>
          <a:lstStyle/>
          <a:p>
            <a:pPr algn="just" rtl="1">
              <a:lnSpc>
                <a:spcPct val="110000"/>
              </a:lnSpc>
              <a:spcBef>
                <a:spcPts val="110"/>
              </a:spcBef>
              <a:spcAft>
                <a:spcPts val="110"/>
              </a:spcAft>
            </a:pPr>
            <a:r>
              <a:rPr lang="ar-EG" sz="2400">
                <a:latin typeface="Simplified Arabic" panose="02020603050405020304" pitchFamily="18" charset="-78"/>
                <a:cs typeface="Simplified Arabic" panose="02020603050405020304" pitchFamily="18" charset="-78"/>
              </a:rPr>
              <a:t>هو </a:t>
            </a:r>
            <a:r>
              <a:rPr lang="ar-EG" sz="2400" smtClean="0">
                <a:latin typeface="Simplified Arabic" panose="02020603050405020304" pitchFamily="18" charset="-78"/>
                <a:cs typeface="Simplified Arabic" panose="02020603050405020304" pitchFamily="18" charset="-78"/>
              </a:rPr>
              <a:t>مجموعة </a:t>
            </a:r>
            <a:r>
              <a:rPr lang="ar-EG" sz="2400">
                <a:latin typeface="Simplified Arabic" panose="02020603050405020304" pitchFamily="18" charset="-78"/>
                <a:cs typeface="Simplified Arabic" panose="02020603050405020304" pitchFamily="18" charset="-78"/>
              </a:rPr>
              <a:t>من الأساليب والأنشطة الرقمية الجديدة التي تمكننا من </a:t>
            </a:r>
            <a:r>
              <a:rPr lang="ar-EG" sz="2400" b="1">
                <a:latin typeface="Simplified Arabic" panose="02020603050405020304" pitchFamily="18" charset="-78"/>
                <a:cs typeface="Simplified Arabic" panose="02020603050405020304" pitchFamily="18" charset="-78"/>
              </a:rPr>
              <a:t>إنتاج ونشر المحتوى الإعلامي وتلقيه بمختلف أشكاله من خلال الأجهزة الإلكترونية و الوسائط </a:t>
            </a:r>
            <a:r>
              <a:rPr lang="ar-EG" sz="2400">
                <a:latin typeface="Simplified Arabic" panose="02020603050405020304" pitchFamily="18" charset="-78"/>
                <a:cs typeface="Simplified Arabic" panose="02020603050405020304" pitchFamily="18" charset="-78"/>
              </a:rPr>
              <a:t>(المتصلة بالإنترنت)، في عملية تفاعلية بين المرسل والمستقبل، </a:t>
            </a:r>
            <a:r>
              <a:rPr lang="ar-EG" sz="2400" b="1">
                <a:latin typeface="Simplified Arabic" panose="02020603050405020304" pitchFamily="18" charset="-78"/>
                <a:cs typeface="Simplified Arabic" panose="02020603050405020304" pitchFamily="18" charset="-78"/>
              </a:rPr>
              <a:t>بحيث تكون جميع الوسائل والأدوات المستخدمة في إنتاج المحتوى الإعلامي من صحافة وأخبار وغيرها من الأدوات ومصادر المعلومات </a:t>
            </a:r>
            <a:r>
              <a:rPr lang="ar-EG" sz="2400" b="1" smtClean="0">
                <a:latin typeface="Simplified Arabic" panose="02020603050405020304" pitchFamily="18" charset="-78"/>
                <a:cs typeface="Simplified Arabic" panose="02020603050405020304" pitchFamily="18" charset="-78"/>
              </a:rPr>
              <a:t>هى </a:t>
            </a:r>
            <a:r>
              <a:rPr lang="ar-EG" sz="2400" b="1">
                <a:latin typeface="Simplified Arabic" panose="02020603050405020304" pitchFamily="18" charset="-78"/>
                <a:cs typeface="Simplified Arabic" panose="02020603050405020304" pitchFamily="18" charset="-78"/>
              </a:rPr>
              <a:t>بشكل </a:t>
            </a:r>
            <a:r>
              <a:rPr lang="ar-EG" sz="2400" b="1" smtClean="0">
                <a:latin typeface="Simplified Arabic" panose="02020603050405020304" pitchFamily="18" charset="-78"/>
                <a:cs typeface="Simplified Arabic" panose="02020603050405020304" pitchFamily="18" charset="-78"/>
              </a:rPr>
              <a:t>رقمي،</a:t>
            </a:r>
            <a:r>
              <a:rPr lang="ar-EG" sz="2400" smtClean="0">
                <a:latin typeface="Simplified Arabic" panose="02020603050405020304" pitchFamily="18" charset="-78"/>
                <a:cs typeface="Simplified Arabic" panose="02020603050405020304" pitchFamily="18" charset="-78"/>
              </a:rPr>
              <a:t> </a:t>
            </a:r>
            <a:r>
              <a:rPr lang="ar-EG" sz="2400">
                <a:latin typeface="Simplified Arabic" panose="02020603050405020304" pitchFamily="18" charset="-78"/>
                <a:cs typeface="Simplified Arabic" panose="02020603050405020304" pitchFamily="18" charset="-78"/>
              </a:rPr>
              <a:t>وتتميز بوجود نوع من التحكم الانتقائي من جانب </a:t>
            </a:r>
            <a:r>
              <a:rPr lang="ar-EG" sz="2400" smtClean="0">
                <a:latin typeface="Simplified Arabic" panose="02020603050405020304" pitchFamily="18" charset="-78"/>
                <a:cs typeface="Simplified Arabic" panose="02020603050405020304" pitchFamily="18" charset="-78"/>
              </a:rPr>
              <a:t>أفراد </a:t>
            </a:r>
            <a:r>
              <a:rPr lang="ar-EG" sz="2400">
                <a:latin typeface="Simplified Arabic" panose="02020603050405020304" pitchFamily="18" charset="-78"/>
                <a:cs typeface="Simplified Arabic" panose="02020603050405020304" pitchFamily="18" charset="-78"/>
              </a:rPr>
              <a:t>الجمهور في نوعية المعلومات التي يختارونها بحيث يصبح الجمهور </a:t>
            </a:r>
            <a:r>
              <a:rPr lang="ar-EG" sz="2400" smtClean="0">
                <a:latin typeface="Simplified Arabic" panose="02020603050405020304" pitchFamily="18" charset="-78"/>
                <a:cs typeface="Simplified Arabic" panose="02020603050405020304" pitchFamily="18" charset="-78"/>
              </a:rPr>
              <a:t>مشاركًا </a:t>
            </a:r>
            <a:r>
              <a:rPr lang="ar-EG" sz="2400">
                <a:latin typeface="Simplified Arabic" panose="02020603050405020304" pitchFamily="18" charset="-78"/>
                <a:cs typeface="Simplified Arabic" panose="02020603050405020304" pitchFamily="18" charset="-78"/>
              </a:rPr>
              <a:t>في وسائل الإعلام بدلا من أن يكون متلقي فقط.</a:t>
            </a:r>
            <a:endParaRPr lang="en-US" sz="2400">
              <a:latin typeface="Simplified Arabic" panose="02020603050405020304" pitchFamily="18" charset="-78"/>
              <a:cs typeface="Simplified Arabic" panose="02020603050405020304" pitchFamily="18" charset="-78"/>
            </a:endParaRPr>
          </a:p>
        </p:txBody>
      </p:sp>
      <p:sp>
        <p:nvSpPr>
          <p:cNvPr id="5" name="Rectangle: Rounded Corners 33"/>
          <p:cNvSpPr txBox="1">
            <a:spLocks/>
          </p:cNvSpPr>
          <p:nvPr/>
        </p:nvSpPr>
        <p:spPr>
          <a:xfrm>
            <a:off x="2838735" y="365125"/>
            <a:ext cx="8515065" cy="849525"/>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Alexandria" charset="0"/>
                <a:cs typeface="Alexandria" charset="0"/>
              </a:rPr>
              <a:t>مفهوم الإعلام الرقمي</a:t>
            </a:r>
            <a:endParaRPr lang="en-US" sz="3600" b="1" dirty="0">
              <a:solidFill>
                <a:schemeClr val="bg1"/>
              </a:solidFill>
              <a:latin typeface="Alexandria" charset="0"/>
              <a:cs typeface="Alexandria" charset="0"/>
            </a:endParaRPr>
          </a:p>
        </p:txBody>
      </p:sp>
      <p:sp>
        <p:nvSpPr>
          <p:cNvPr id="6" name="Rectangle 4"/>
          <p:cNvSpPr/>
          <p:nvPr/>
        </p:nvSpPr>
        <p:spPr>
          <a:xfrm>
            <a:off x="838200" y="365125"/>
            <a:ext cx="1359090" cy="890468"/>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7" name="TextBox 3"/>
          <p:cNvSpPr txBox="1"/>
          <p:nvPr/>
        </p:nvSpPr>
        <p:spPr>
          <a:xfrm>
            <a:off x="8731225" y="5976908"/>
            <a:ext cx="2623712" cy="400110"/>
          </a:xfrm>
          <a:prstGeom prst="rect">
            <a:avLst/>
          </a:prstGeom>
          <a:noFill/>
        </p:spPr>
        <p:txBody>
          <a:bodyPr wrap="square" rtlCol="0">
            <a:spAutoFit/>
          </a:bodyPr>
          <a:lstStyle/>
          <a:p>
            <a:pPr algn="ctr"/>
            <a:r>
              <a:rPr lang="en-US" sz="2000" b="1" dirty="0"/>
              <a:t>www.midocean.ae</a:t>
            </a:r>
          </a:p>
        </p:txBody>
      </p:sp>
      <p:pic>
        <p:nvPicPr>
          <p:cNvPr id="8" name="عنصر نائب للمحتوى 7" descr="D:\جامعة ميدأوشن\محاضرات مادة الإعلام والمجتمع word\download.png"/>
          <p:cNvPicPr>
            <a:picLocks noGrp="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30344" y="1751913"/>
            <a:ext cx="4380930" cy="4425050"/>
          </a:xfrm>
          <a:prstGeom prst="rect">
            <a:avLst/>
          </a:prstGeom>
          <a:noFill/>
          <a:ln>
            <a:noFill/>
          </a:ln>
        </p:spPr>
      </p:pic>
    </p:spTree>
    <p:extLst>
      <p:ext uri="{BB962C8B-B14F-4D97-AF65-F5344CB8AC3E}">
        <p14:creationId xmlns:p14="http://schemas.microsoft.com/office/powerpoint/2010/main" val="11242872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عنصر نائب للمحتوى 3"/>
          <p:cNvSpPr>
            <a:spLocks noGrp="1"/>
          </p:cNvSpPr>
          <p:nvPr>
            <p:ph sz="half" idx="2"/>
          </p:nvPr>
        </p:nvSpPr>
        <p:spPr>
          <a:xfrm>
            <a:off x="4843818" y="1675500"/>
            <a:ext cx="6508845" cy="4138447"/>
          </a:xfrm>
        </p:spPr>
        <p:txBody>
          <a:bodyPr>
            <a:normAutofit lnSpcReduction="10000"/>
          </a:bodyPr>
          <a:lstStyle/>
          <a:p>
            <a:pPr algn="just" rtl="1">
              <a:lnSpc>
                <a:spcPct val="110000"/>
              </a:lnSpc>
              <a:spcBef>
                <a:spcPts val="110"/>
              </a:spcBef>
              <a:spcAft>
                <a:spcPts val="110"/>
              </a:spcAft>
            </a:pPr>
            <a:r>
              <a:rPr lang="ar-EG" sz="2400">
                <a:latin typeface="Simplified Arabic" panose="02020603050405020304" pitchFamily="18" charset="-78"/>
                <a:cs typeface="Simplified Arabic" panose="02020603050405020304" pitchFamily="18" charset="-78"/>
              </a:rPr>
              <a:t>يعد إشكالية التسمية من الصعوبات المرتبطة بالإعلام الرقمي، إذ أن تعدد تسمياته وتنوعها من باحث لآخر نابع من الزاوية التي ينظر منها كل </a:t>
            </a:r>
            <a:r>
              <a:rPr lang="ar-EG" sz="2400" smtClean="0">
                <a:latin typeface="Simplified Arabic" panose="02020603050405020304" pitchFamily="18" charset="-78"/>
                <a:cs typeface="Simplified Arabic" panose="02020603050405020304" pitchFamily="18" charset="-78"/>
              </a:rPr>
              <a:t>منهم، </a:t>
            </a:r>
            <a:r>
              <a:rPr lang="ar-EG" sz="2400">
                <a:latin typeface="Simplified Arabic" panose="02020603050405020304" pitchFamily="18" charset="-78"/>
                <a:cs typeface="Simplified Arabic" panose="02020603050405020304" pitchFamily="18" charset="-78"/>
              </a:rPr>
              <a:t>وهذه بعض الأسماء التي يوصف بها الإعلام الرقمي بناء على ما اعتمدته كل تسميه</a:t>
            </a:r>
            <a:r>
              <a:rPr lang="ar-EG" sz="2400" smtClean="0">
                <a:latin typeface="Simplified Arabic" panose="02020603050405020304" pitchFamily="18" charset="-78"/>
                <a:cs typeface="Simplified Arabic" panose="02020603050405020304" pitchFamily="18" charset="-78"/>
              </a:rPr>
              <a:t>.</a:t>
            </a:r>
          </a:p>
          <a:p>
            <a:pPr marL="0" indent="0" algn="just" rtl="1">
              <a:lnSpc>
                <a:spcPct val="110000"/>
              </a:lnSpc>
              <a:spcBef>
                <a:spcPts val="110"/>
              </a:spcBef>
              <a:spcAft>
                <a:spcPts val="110"/>
              </a:spcAft>
              <a:buNone/>
            </a:pPr>
            <a:r>
              <a:rPr lang="en-US" sz="2600" b="1" smtClean="0">
                <a:solidFill>
                  <a:srgbClr val="203E5F"/>
                </a:solidFill>
                <a:latin typeface="Simplified Arabic" panose="02020603050405020304" pitchFamily="18" charset="-78"/>
                <a:cs typeface="Simplified Arabic" panose="02020603050405020304" pitchFamily="18" charset="-78"/>
              </a:rPr>
              <a:t>.1</a:t>
            </a:r>
            <a:r>
              <a:rPr lang="ar-EG" sz="2600" b="1" smtClean="0">
                <a:solidFill>
                  <a:srgbClr val="203E5F"/>
                </a:solidFill>
                <a:latin typeface="Simplified Arabic" panose="02020603050405020304" pitchFamily="18" charset="-78"/>
                <a:cs typeface="Simplified Arabic" panose="02020603050405020304" pitchFamily="18" charset="-78"/>
              </a:rPr>
              <a:t>الإعلام الجديد:</a:t>
            </a:r>
          </a:p>
          <a:p>
            <a:pPr marL="0" indent="0" algn="just" rtl="1">
              <a:lnSpc>
                <a:spcPct val="110000"/>
              </a:lnSpc>
              <a:spcBef>
                <a:spcPts val="110"/>
              </a:spcBef>
              <a:spcAft>
                <a:spcPts val="110"/>
              </a:spcAft>
              <a:buNone/>
            </a:pPr>
            <a:r>
              <a:rPr lang="ar-EG" sz="2400" smtClean="0"/>
              <a:t>    </a:t>
            </a:r>
            <a:r>
              <a:rPr lang="ar-EG" sz="2400" b="1" smtClean="0">
                <a:latin typeface="Simplified Arabic" panose="02020603050405020304" pitchFamily="18" charset="-78"/>
                <a:cs typeface="Simplified Arabic" panose="02020603050405020304" pitchFamily="18" charset="-78"/>
              </a:rPr>
              <a:t>هو </a:t>
            </a:r>
            <a:r>
              <a:rPr lang="ar-EG" sz="2400" b="1">
                <a:latin typeface="Simplified Arabic" panose="02020603050405020304" pitchFamily="18" charset="-78"/>
                <a:cs typeface="Simplified Arabic" panose="02020603050405020304" pitchFamily="18" charset="-78"/>
              </a:rPr>
              <a:t>الذي تولد من التزاوج </a:t>
            </a:r>
            <a:r>
              <a:rPr lang="ar-EG" sz="2400" b="1" smtClean="0">
                <a:latin typeface="Simplified Arabic" panose="02020603050405020304" pitchFamily="18" charset="-78"/>
                <a:cs typeface="Simplified Arabic" panose="02020603050405020304" pitchFamily="18" charset="-78"/>
              </a:rPr>
              <a:t>بين </a:t>
            </a:r>
            <a:r>
              <a:rPr lang="ar-EG" sz="2400" b="1">
                <a:latin typeface="Simplified Arabic" panose="02020603050405020304" pitchFamily="18" charset="-78"/>
                <a:cs typeface="Simplified Arabic" panose="02020603050405020304" pitchFamily="18" charset="-78"/>
              </a:rPr>
              <a:t>تكنولوجيات الاتصال والبث الجديدة والتقليدية مع الكمبيوتر وشبكاته</a:t>
            </a:r>
            <a:r>
              <a:rPr lang="ar-EG" sz="2400">
                <a:latin typeface="Simplified Arabic" panose="02020603050405020304" pitchFamily="18" charset="-78"/>
                <a:cs typeface="Simplified Arabic" panose="02020603050405020304" pitchFamily="18" charset="-78"/>
              </a:rPr>
              <a:t>، </a:t>
            </a:r>
            <a:r>
              <a:rPr lang="ar-EG" sz="2400" smtClean="0">
                <a:latin typeface="Simplified Arabic" panose="02020603050405020304" pitchFamily="18" charset="-78"/>
                <a:cs typeface="Simplified Arabic" panose="02020603050405020304" pitchFamily="18" charset="-78"/>
              </a:rPr>
              <a:t>وتتعدد </a:t>
            </a:r>
            <a:r>
              <a:rPr lang="ar-EG" sz="2400">
                <a:latin typeface="Simplified Arabic" panose="02020603050405020304" pitchFamily="18" charset="-78"/>
                <a:cs typeface="Simplified Arabic" panose="02020603050405020304" pitchFamily="18" charset="-78"/>
              </a:rPr>
              <a:t>أسماؤه، ولم تتبلور خصائصه النهائية بعد، ويأخذ هذا الاسم باعتبار أنه لا يشبه وسائط الاتصال التقليدية، فقد نشأت داخله حالة تزامن في إرسال النصوص والصور المتحركة والثابتة والأصوات.</a:t>
            </a:r>
            <a:endParaRPr lang="en-US" sz="2400">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endParaRPr lang="ar-EG" sz="2400" smtClean="0">
              <a:solidFill>
                <a:srgbClr val="203E5F"/>
              </a:solidFill>
              <a:latin typeface="Simplified Arabic" panose="02020603050405020304" pitchFamily="18" charset="-78"/>
              <a:cs typeface="Simplified Arabic" panose="02020603050405020304" pitchFamily="18" charset="-78"/>
            </a:endParaRPr>
          </a:p>
        </p:txBody>
      </p:sp>
      <p:sp>
        <p:nvSpPr>
          <p:cNvPr id="5" name="Rectangle: Rounded Corners 33"/>
          <p:cNvSpPr txBox="1">
            <a:spLocks noGrp="1"/>
          </p:cNvSpPr>
          <p:nvPr>
            <p:ph type="title"/>
          </p:nvPr>
        </p:nvSpPr>
        <p:spPr>
          <a:xfrm>
            <a:off x="3507475" y="365126"/>
            <a:ext cx="7846325" cy="890468"/>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a:solidFill>
                  <a:schemeClr val="bg1"/>
                </a:solidFill>
                <a:latin typeface="Alexandria" charset="0"/>
                <a:cs typeface="Alexandria" charset="0"/>
              </a:rPr>
              <a:t>ت</a:t>
            </a:r>
            <a:r>
              <a:rPr lang="ar-EG" sz="3600" b="1" smtClean="0">
                <a:solidFill>
                  <a:schemeClr val="bg1"/>
                </a:solidFill>
                <a:latin typeface="Alexandria" charset="0"/>
                <a:cs typeface="Alexandria" charset="0"/>
              </a:rPr>
              <a:t>سميات الإعلام الرقمي </a:t>
            </a:r>
            <a:endParaRPr lang="en-US" sz="3600" b="1" dirty="0">
              <a:solidFill>
                <a:schemeClr val="bg1"/>
              </a:solidFill>
              <a:latin typeface="Alexandria" charset="0"/>
              <a:cs typeface="Alexandria" charset="0"/>
            </a:endParaRPr>
          </a:p>
        </p:txBody>
      </p:sp>
      <p:sp>
        <p:nvSpPr>
          <p:cNvPr id="6" name="Rectangle 4"/>
          <p:cNvSpPr/>
          <p:nvPr/>
        </p:nvSpPr>
        <p:spPr>
          <a:xfrm>
            <a:off x="838200" y="365125"/>
            <a:ext cx="1359090" cy="890468"/>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7" name="TextBox 3"/>
          <p:cNvSpPr txBox="1"/>
          <p:nvPr/>
        </p:nvSpPr>
        <p:spPr>
          <a:xfrm>
            <a:off x="8731225" y="5976908"/>
            <a:ext cx="2623712" cy="400110"/>
          </a:xfrm>
          <a:prstGeom prst="rect">
            <a:avLst/>
          </a:prstGeom>
          <a:noFill/>
        </p:spPr>
        <p:txBody>
          <a:bodyPr wrap="square" rtlCol="0">
            <a:spAutoFit/>
          </a:bodyPr>
          <a:lstStyle/>
          <a:p>
            <a:pPr algn="ctr"/>
            <a:r>
              <a:rPr lang="en-US" sz="2000" b="1" dirty="0"/>
              <a:t>www.midocean.ae</a:t>
            </a:r>
          </a:p>
        </p:txBody>
      </p:sp>
      <p:pic>
        <p:nvPicPr>
          <p:cNvPr id="8" name="عنصر نائب للمحتوى 7"/>
          <p:cNvPicPr>
            <a:picLocks noGrp="1"/>
          </p:cNvPicPr>
          <p:nvPr>
            <p:ph sz="half" idx="1"/>
          </p:nvPr>
        </p:nvPicPr>
        <p:blipFill>
          <a:blip r:embed="rId2">
            <a:extLst>
              <a:ext uri="{28A0092B-C50C-407E-A947-70E740481C1C}">
                <a14:useLocalDpi xmlns:a14="http://schemas.microsoft.com/office/drawing/2010/main" val="0"/>
              </a:ext>
            </a:extLst>
          </a:blip>
          <a:stretch>
            <a:fillRect/>
          </a:stretch>
        </p:blipFill>
        <p:spPr>
          <a:xfrm>
            <a:off x="341194" y="1594018"/>
            <a:ext cx="4299043" cy="4782999"/>
          </a:xfrm>
          <a:prstGeom prst="rect">
            <a:avLst/>
          </a:prstGeom>
        </p:spPr>
      </p:pic>
    </p:spTree>
    <p:extLst>
      <p:ext uri="{BB962C8B-B14F-4D97-AF65-F5344CB8AC3E}">
        <p14:creationId xmlns:p14="http://schemas.microsoft.com/office/powerpoint/2010/main" val="3838442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عنصر نائب للمحتوى 3"/>
          <p:cNvSpPr>
            <a:spLocks noGrp="1"/>
          </p:cNvSpPr>
          <p:nvPr>
            <p:ph sz="half" idx="2"/>
          </p:nvPr>
        </p:nvSpPr>
        <p:spPr>
          <a:xfrm>
            <a:off x="4694830" y="1725597"/>
            <a:ext cx="6658969" cy="3988321"/>
          </a:xfrm>
        </p:spPr>
        <p:txBody>
          <a:bodyPr/>
          <a:lstStyle/>
          <a:p>
            <a:pPr marL="0" indent="0" algn="r" rtl="1">
              <a:lnSpc>
                <a:spcPct val="110000"/>
              </a:lnSpc>
              <a:spcBef>
                <a:spcPts val="110"/>
              </a:spcBef>
              <a:spcAft>
                <a:spcPts val="110"/>
              </a:spcAft>
              <a:buNone/>
            </a:pPr>
            <a:r>
              <a:rPr lang="en-US" smtClean="0">
                <a:solidFill>
                  <a:srgbClr val="203E5F"/>
                </a:solidFill>
                <a:latin typeface="Simplified Arabic" panose="02020603050405020304" pitchFamily="18" charset="-78"/>
                <a:cs typeface="Simplified Arabic" panose="02020603050405020304" pitchFamily="18" charset="-78"/>
              </a:rPr>
              <a:t>.</a:t>
            </a:r>
            <a:r>
              <a:rPr lang="en-US" b="1" smtClean="0">
                <a:solidFill>
                  <a:srgbClr val="203E5F"/>
                </a:solidFill>
                <a:latin typeface="Simplified Arabic" panose="02020603050405020304" pitchFamily="18" charset="-78"/>
                <a:cs typeface="Simplified Arabic" panose="02020603050405020304" pitchFamily="18" charset="-78"/>
              </a:rPr>
              <a:t>2</a:t>
            </a:r>
            <a:r>
              <a:rPr lang="ar-EG" sz="2400" b="1" smtClean="0">
                <a:solidFill>
                  <a:srgbClr val="203E5F"/>
                </a:solidFill>
                <a:latin typeface="Simplified Arabic" panose="02020603050405020304" pitchFamily="18" charset="-78"/>
                <a:cs typeface="Simplified Arabic" panose="02020603050405020304" pitchFamily="18" charset="-78"/>
              </a:rPr>
              <a:t>الإعلام التفاعلي:</a:t>
            </a:r>
            <a:r>
              <a:rPr lang="en-US" sz="2400" b="1" smtClean="0">
                <a:solidFill>
                  <a:srgbClr val="203E5F"/>
                </a:solidFill>
                <a:latin typeface="Simplified Arabic" panose="02020603050405020304" pitchFamily="18" charset="-78"/>
                <a:cs typeface="Simplified Arabic" panose="02020603050405020304" pitchFamily="18" charset="-78"/>
              </a:rPr>
              <a:t> </a:t>
            </a:r>
            <a:endParaRPr lang="ar-EG" sz="2400" b="1">
              <a:solidFill>
                <a:srgbClr val="203E5F"/>
              </a:solidFill>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r>
              <a:rPr lang="ar-EG"/>
              <a:t>‏ </a:t>
            </a:r>
            <a:r>
              <a:rPr lang="ar-EG" smtClean="0"/>
              <a:t>  </a:t>
            </a:r>
            <a:r>
              <a:rPr lang="ar-EG" sz="2400" smtClean="0">
                <a:latin typeface="Simplified Arabic" panose="02020603050405020304" pitchFamily="18" charset="-78"/>
                <a:cs typeface="Simplified Arabic" panose="02020603050405020304" pitchFamily="18" charset="-78"/>
              </a:rPr>
              <a:t>هو </a:t>
            </a:r>
            <a:r>
              <a:rPr lang="ar-EG" sz="2400">
                <a:latin typeface="Simplified Arabic" panose="02020603050405020304" pitchFamily="18" charset="-78"/>
                <a:cs typeface="Simplified Arabic" panose="02020603050405020304" pitchFamily="18" charset="-78"/>
              </a:rPr>
              <a:t>حالة من العطاء </a:t>
            </a:r>
            <a:r>
              <a:rPr lang="ar-EG" sz="2400" smtClean="0">
                <a:latin typeface="Simplified Arabic" panose="02020603050405020304" pitchFamily="18" charset="-78"/>
                <a:cs typeface="Simplified Arabic" panose="02020603050405020304" pitchFamily="18" charset="-78"/>
              </a:rPr>
              <a:t>والاستجابة </a:t>
            </a:r>
            <a:r>
              <a:rPr lang="ar-EG" sz="2400">
                <a:latin typeface="Simplified Arabic" panose="02020603050405020304" pitchFamily="18" charset="-78"/>
                <a:cs typeface="Simplified Arabic" panose="02020603050405020304" pitchFamily="18" charset="-78"/>
              </a:rPr>
              <a:t>بين المستخدمين لشبكة الإنترنت </a:t>
            </a:r>
            <a:r>
              <a:rPr lang="ar-EG" sz="2400" smtClean="0">
                <a:latin typeface="Simplified Arabic" panose="02020603050405020304" pitchFamily="18" charset="-78"/>
                <a:cs typeface="Simplified Arabic" panose="02020603050405020304" pitchFamily="18" charset="-78"/>
              </a:rPr>
              <a:t>والتلفزيون والراديو </a:t>
            </a:r>
            <a:r>
              <a:rPr lang="ar-EG" sz="2400">
                <a:latin typeface="Simplified Arabic" panose="02020603050405020304" pitchFamily="18" charset="-78"/>
                <a:cs typeface="Simplified Arabic" panose="02020603050405020304" pitchFamily="18" charset="-78"/>
              </a:rPr>
              <a:t>التفاعليين وغيرهم من النظم الإعلامية التفاعلية، و بصيغة أخرى استخدام الإنترنت للتسلية أو التعلم لأغراض اجتماعية وثقافية </a:t>
            </a:r>
            <a:r>
              <a:rPr lang="ar-EG" sz="2400" smtClean="0">
                <a:latin typeface="Simplified Arabic" panose="02020603050405020304" pitchFamily="18" charset="-78"/>
                <a:cs typeface="Simplified Arabic" panose="02020603050405020304" pitchFamily="18" charset="-78"/>
              </a:rPr>
              <a:t>وسياسية، وأطلق عليه الإعلام التفاعلي لأن أساسه التفاعل بين المرسل والمتلقي.</a:t>
            </a:r>
          </a:p>
          <a:p>
            <a:pPr marL="0" indent="0" algn="r" rtl="1">
              <a:lnSpc>
                <a:spcPct val="110000"/>
              </a:lnSpc>
              <a:spcBef>
                <a:spcPts val="110"/>
              </a:spcBef>
              <a:spcAft>
                <a:spcPts val="110"/>
              </a:spcAft>
              <a:buNone/>
            </a:pPr>
            <a:r>
              <a:rPr lang="en-US" sz="2400" b="1" smtClean="0">
                <a:solidFill>
                  <a:srgbClr val="203E5F"/>
                </a:solidFill>
                <a:latin typeface="Simplified Arabic" panose="02020603050405020304" pitchFamily="18" charset="-78"/>
                <a:cs typeface="Simplified Arabic" panose="02020603050405020304" pitchFamily="18" charset="-78"/>
              </a:rPr>
              <a:t>.3</a:t>
            </a:r>
            <a:r>
              <a:rPr lang="ar-EG" sz="2400" b="1" smtClean="0">
                <a:solidFill>
                  <a:srgbClr val="203E5F"/>
                </a:solidFill>
                <a:latin typeface="Simplified Arabic" panose="02020603050405020304" pitchFamily="18" charset="-78"/>
                <a:cs typeface="Simplified Arabic" panose="02020603050405020304" pitchFamily="18" charset="-78"/>
              </a:rPr>
              <a:t>إعلام </a:t>
            </a:r>
            <a:r>
              <a:rPr lang="ar-EG" sz="2400" b="1">
                <a:solidFill>
                  <a:srgbClr val="203E5F"/>
                </a:solidFill>
                <a:latin typeface="Simplified Arabic" panose="02020603050405020304" pitchFamily="18" charset="-78"/>
                <a:cs typeface="Simplified Arabic" panose="02020603050405020304" pitchFamily="18" charset="-78"/>
              </a:rPr>
              <a:t>الوسائط </a:t>
            </a:r>
            <a:r>
              <a:rPr lang="ar-EG" sz="2400" b="1" smtClean="0">
                <a:solidFill>
                  <a:srgbClr val="203E5F"/>
                </a:solidFill>
                <a:latin typeface="Simplified Arabic" panose="02020603050405020304" pitchFamily="18" charset="-78"/>
                <a:cs typeface="Simplified Arabic" panose="02020603050405020304" pitchFamily="18" charset="-78"/>
              </a:rPr>
              <a:t>المتعددة:</a:t>
            </a:r>
          </a:p>
          <a:p>
            <a:pPr marL="0" indent="0" algn="r" rtl="1">
              <a:lnSpc>
                <a:spcPct val="110000"/>
              </a:lnSpc>
              <a:spcBef>
                <a:spcPts val="110"/>
              </a:spcBef>
              <a:spcAft>
                <a:spcPts val="110"/>
              </a:spcAft>
              <a:buNone/>
            </a:pPr>
            <a:r>
              <a:rPr lang="ar-EG" sz="2400" smtClean="0"/>
              <a:t>‏   ويعني </a:t>
            </a:r>
            <a:r>
              <a:rPr lang="ar-EG" sz="2400" smtClean="0">
                <a:latin typeface="Simplified Arabic" panose="02020603050405020304" pitchFamily="18" charset="-78"/>
                <a:cs typeface="Simplified Arabic" panose="02020603050405020304" pitchFamily="18" charset="-78"/>
              </a:rPr>
              <a:t>حالة </a:t>
            </a:r>
            <a:r>
              <a:rPr lang="ar-EG" sz="2400">
                <a:latin typeface="Simplified Arabic" panose="02020603050405020304" pitchFamily="18" charset="-78"/>
                <a:cs typeface="Simplified Arabic" panose="02020603050405020304" pitchFamily="18" charset="-78"/>
              </a:rPr>
              <a:t>الاندماج التي تحدث بين النص والصورة </a:t>
            </a:r>
            <a:r>
              <a:rPr lang="ar-EG" sz="2400" smtClean="0">
                <a:latin typeface="Simplified Arabic" panose="02020603050405020304" pitchFamily="18" charset="-78"/>
                <a:cs typeface="Simplified Arabic" panose="02020603050405020304" pitchFamily="18" charset="-78"/>
              </a:rPr>
              <a:t>والفيديو.</a:t>
            </a:r>
            <a:endParaRPr lang="en-US" sz="2400">
              <a:latin typeface="Simplified Arabic" panose="02020603050405020304" pitchFamily="18" charset="-78"/>
              <a:cs typeface="Simplified Arabic" panose="02020603050405020304" pitchFamily="18" charset="-78"/>
            </a:endParaRPr>
          </a:p>
          <a:p>
            <a:pPr marL="0" indent="0" algn="r" rtl="1">
              <a:lnSpc>
                <a:spcPct val="110000"/>
              </a:lnSpc>
              <a:spcBef>
                <a:spcPts val="110"/>
              </a:spcBef>
              <a:spcAft>
                <a:spcPts val="110"/>
              </a:spcAft>
              <a:buNone/>
            </a:pPr>
            <a:endParaRPr lang="en-US" sz="2400">
              <a:solidFill>
                <a:srgbClr val="203E5F"/>
              </a:solidFill>
            </a:endParaRPr>
          </a:p>
          <a:p>
            <a:pPr marL="0" indent="0" algn="r" rtl="1">
              <a:lnSpc>
                <a:spcPct val="110000"/>
              </a:lnSpc>
              <a:spcBef>
                <a:spcPts val="110"/>
              </a:spcBef>
              <a:spcAft>
                <a:spcPts val="110"/>
              </a:spcAft>
              <a:buNone/>
            </a:pPr>
            <a:endParaRPr lang="ar-EG" sz="2400" smtClean="0">
              <a:latin typeface="Simplified Arabic" panose="02020603050405020304" pitchFamily="18" charset="-78"/>
              <a:cs typeface="Simplified Arabic" panose="02020603050405020304" pitchFamily="18" charset="-78"/>
            </a:endParaRPr>
          </a:p>
          <a:p>
            <a:pPr marL="0" indent="0" algn="r" rtl="1">
              <a:lnSpc>
                <a:spcPct val="110000"/>
              </a:lnSpc>
              <a:spcBef>
                <a:spcPts val="110"/>
              </a:spcBef>
              <a:spcAft>
                <a:spcPts val="110"/>
              </a:spcAft>
              <a:buNone/>
            </a:pPr>
            <a:endParaRPr lang="en-US" sz="2400">
              <a:latin typeface="Simplified Arabic" panose="02020603050405020304" pitchFamily="18" charset="-78"/>
              <a:cs typeface="Simplified Arabic" panose="02020603050405020304" pitchFamily="18" charset="-78"/>
            </a:endParaRPr>
          </a:p>
          <a:p>
            <a:pPr marL="0" indent="0" algn="r" rtl="1">
              <a:lnSpc>
                <a:spcPct val="110000"/>
              </a:lnSpc>
              <a:spcBef>
                <a:spcPts val="110"/>
              </a:spcBef>
              <a:spcAft>
                <a:spcPts val="110"/>
              </a:spcAft>
              <a:buNone/>
            </a:pPr>
            <a:endParaRPr lang="ar-EG">
              <a:solidFill>
                <a:srgbClr val="203E5F"/>
              </a:solidFill>
            </a:endParaRPr>
          </a:p>
        </p:txBody>
      </p:sp>
      <p:sp>
        <p:nvSpPr>
          <p:cNvPr id="5" name="Rectangle: Rounded Corners 33"/>
          <p:cNvSpPr txBox="1">
            <a:spLocks noGrp="1"/>
          </p:cNvSpPr>
          <p:nvPr>
            <p:ph type="title"/>
          </p:nvPr>
        </p:nvSpPr>
        <p:spPr>
          <a:xfrm>
            <a:off x="3835020" y="365125"/>
            <a:ext cx="7518779" cy="99965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a:solidFill>
                  <a:schemeClr val="bg1"/>
                </a:solidFill>
                <a:latin typeface="Alexandria" charset="0"/>
                <a:cs typeface="Alexandria" charset="0"/>
              </a:rPr>
              <a:t>ت</a:t>
            </a:r>
            <a:r>
              <a:rPr lang="ar-EG" sz="3600" b="1" smtClean="0">
                <a:solidFill>
                  <a:schemeClr val="bg1"/>
                </a:solidFill>
                <a:latin typeface="Alexandria" charset="0"/>
                <a:cs typeface="Alexandria" charset="0"/>
              </a:rPr>
              <a:t>سميات الإعلام الرقمي </a:t>
            </a:r>
            <a:endParaRPr lang="en-US" sz="3600" b="1" dirty="0">
              <a:solidFill>
                <a:schemeClr val="bg1"/>
              </a:solidFill>
              <a:latin typeface="Alexandria" charset="0"/>
              <a:cs typeface="Alexandria" charset="0"/>
            </a:endParaRPr>
          </a:p>
        </p:txBody>
      </p:sp>
      <p:sp>
        <p:nvSpPr>
          <p:cNvPr id="6" name="Rectangle 4"/>
          <p:cNvSpPr/>
          <p:nvPr/>
        </p:nvSpPr>
        <p:spPr>
          <a:xfrm>
            <a:off x="974678" y="365125"/>
            <a:ext cx="1304498" cy="8836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7" name="TextBox 3"/>
          <p:cNvSpPr txBox="1"/>
          <p:nvPr/>
        </p:nvSpPr>
        <p:spPr>
          <a:xfrm>
            <a:off x="8731224" y="6074740"/>
            <a:ext cx="2622575" cy="400110"/>
          </a:xfrm>
          <a:prstGeom prst="rect">
            <a:avLst/>
          </a:prstGeom>
          <a:noFill/>
        </p:spPr>
        <p:txBody>
          <a:bodyPr wrap="square" rtlCol="0">
            <a:spAutoFit/>
          </a:bodyPr>
          <a:lstStyle/>
          <a:p>
            <a:pPr algn="ctr"/>
            <a:r>
              <a:rPr lang="en-US" sz="2000" b="1" dirty="0"/>
              <a:t>www.midocean.ae</a:t>
            </a:r>
          </a:p>
        </p:txBody>
      </p:sp>
      <p:pic>
        <p:nvPicPr>
          <p:cNvPr id="10" name="عنصر نائب للمحتوى 9" descr="D:\جامعة ميدأوشن\محاضرات مادة الإعلام والمجتمع word\unnamed.jpg"/>
          <p:cNvPicPr>
            <a:picLocks noGrp="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72955" y="1725597"/>
            <a:ext cx="4299045" cy="4749253"/>
          </a:xfrm>
          <a:prstGeom prst="rect">
            <a:avLst/>
          </a:prstGeom>
          <a:noFill/>
          <a:ln>
            <a:noFill/>
          </a:ln>
        </p:spPr>
      </p:pic>
    </p:spTree>
    <p:extLst>
      <p:ext uri="{BB962C8B-B14F-4D97-AF65-F5344CB8AC3E}">
        <p14:creationId xmlns:p14="http://schemas.microsoft.com/office/powerpoint/2010/main" val="24635358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عنصر نائب للمحتوى 3"/>
          <p:cNvSpPr>
            <a:spLocks noGrp="1"/>
          </p:cNvSpPr>
          <p:nvPr>
            <p:ph sz="half" idx="2"/>
          </p:nvPr>
        </p:nvSpPr>
        <p:spPr>
          <a:xfrm>
            <a:off x="4777854" y="1671006"/>
            <a:ext cx="6536140" cy="4097503"/>
          </a:xfrm>
        </p:spPr>
        <p:txBody>
          <a:bodyPr/>
          <a:lstStyle/>
          <a:p>
            <a:pPr marL="0" indent="0" algn="r" rtl="1">
              <a:lnSpc>
                <a:spcPct val="110000"/>
              </a:lnSpc>
              <a:spcBef>
                <a:spcPts val="110"/>
              </a:spcBef>
              <a:spcAft>
                <a:spcPts val="110"/>
              </a:spcAft>
              <a:buNone/>
            </a:pPr>
            <a:r>
              <a:rPr lang="en-US" sz="2400" b="1" smtClean="0">
                <a:solidFill>
                  <a:srgbClr val="203E5F"/>
                </a:solidFill>
                <a:latin typeface="Simplified Arabic" panose="02020603050405020304" pitchFamily="18" charset="-78"/>
                <a:cs typeface="Simplified Arabic" panose="02020603050405020304" pitchFamily="18" charset="-78"/>
              </a:rPr>
              <a:t> .4</a:t>
            </a:r>
            <a:r>
              <a:rPr lang="ar-EG" sz="2400" b="1" smtClean="0">
                <a:solidFill>
                  <a:srgbClr val="203E5F"/>
                </a:solidFill>
                <a:latin typeface="Simplified Arabic" panose="02020603050405020304" pitchFamily="18" charset="-78"/>
                <a:cs typeface="Simplified Arabic" panose="02020603050405020304" pitchFamily="18" charset="-78"/>
              </a:rPr>
              <a:t>إعلام المعلومات:</a:t>
            </a:r>
            <a:endParaRPr lang="ar-EG" sz="2400" b="1">
              <a:solidFill>
                <a:srgbClr val="203E5F"/>
              </a:solidFill>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r>
              <a:rPr lang="ar-EG" sz="2400" smtClean="0"/>
              <a:t>‏   </a:t>
            </a:r>
            <a:r>
              <a:rPr lang="ar-EG" sz="2400" smtClean="0">
                <a:latin typeface="Simplified Arabic" panose="02020603050405020304" pitchFamily="18" charset="-78"/>
                <a:cs typeface="Simplified Arabic" panose="02020603050405020304" pitchFamily="18" charset="-78"/>
              </a:rPr>
              <a:t>للدلالة على </a:t>
            </a:r>
            <a:r>
              <a:rPr lang="ar-EG" sz="2400">
                <a:latin typeface="Simplified Arabic" panose="02020603050405020304" pitchFamily="18" charset="-78"/>
                <a:cs typeface="Simplified Arabic" panose="02020603050405020304" pitchFamily="18" charset="-78"/>
              </a:rPr>
              <a:t>التزاوج بين الكمبيوتر والاتصال وعلى </a:t>
            </a:r>
            <a:r>
              <a:rPr lang="ar-EG" sz="2400" smtClean="0">
                <a:latin typeface="Simplified Arabic" panose="02020603050405020304" pitchFamily="18" charset="-78"/>
                <a:cs typeface="Simplified Arabic" panose="02020603050405020304" pitchFamily="18" charset="-78"/>
              </a:rPr>
              <a:t>ظهور نظام </a:t>
            </a:r>
            <a:r>
              <a:rPr lang="ar-EG" sz="2400">
                <a:latin typeface="Simplified Arabic" panose="02020603050405020304" pitchFamily="18" charset="-78"/>
                <a:cs typeface="Simplified Arabic" panose="02020603050405020304" pitchFamily="18" charset="-78"/>
              </a:rPr>
              <a:t>إعلامي جديد يستفيد من تطور التكنولوجيا المعلوماتية </a:t>
            </a:r>
            <a:r>
              <a:rPr lang="ar-EG" sz="2400" smtClean="0">
                <a:latin typeface="Simplified Arabic" panose="02020603050405020304" pitchFamily="18" charset="-78"/>
                <a:cs typeface="Simplified Arabic" panose="02020603050405020304" pitchFamily="18" charset="-78"/>
              </a:rPr>
              <a:t>و يندمج فيها، </a:t>
            </a:r>
            <a:r>
              <a:rPr lang="ar-EG" sz="2400">
                <a:latin typeface="Simplified Arabic" panose="02020603050405020304" pitchFamily="18" charset="-78"/>
                <a:cs typeface="Simplified Arabic" panose="02020603050405020304" pitchFamily="18" charset="-78"/>
              </a:rPr>
              <a:t>‏</a:t>
            </a:r>
            <a:r>
              <a:rPr lang="ar-EG" sz="2400" b="1">
                <a:latin typeface="Simplified Arabic" panose="02020603050405020304" pitchFamily="18" charset="-78"/>
                <a:cs typeface="Simplified Arabic" panose="02020603050405020304" pitchFamily="18" charset="-78"/>
              </a:rPr>
              <a:t>ومن </a:t>
            </a:r>
            <a:r>
              <a:rPr lang="ar-EG" sz="2400" b="1" smtClean="0">
                <a:latin typeface="Simplified Arabic" panose="02020603050405020304" pitchFamily="18" charset="-78"/>
                <a:cs typeface="Simplified Arabic" panose="02020603050405020304" pitchFamily="18" charset="-78"/>
              </a:rPr>
              <a:t>خصائصه نشر </a:t>
            </a:r>
            <a:r>
              <a:rPr lang="ar-EG" sz="2400" b="1">
                <a:latin typeface="Simplified Arabic" panose="02020603050405020304" pitchFamily="18" charset="-78"/>
                <a:cs typeface="Simplified Arabic" panose="02020603050405020304" pitchFamily="18" charset="-78"/>
              </a:rPr>
              <a:t>المعلومات </a:t>
            </a:r>
            <a:r>
              <a:rPr lang="ar-EG" sz="2400" b="1" smtClean="0">
                <a:latin typeface="Simplified Arabic" panose="02020603050405020304" pitchFamily="18" charset="-78"/>
                <a:cs typeface="Simplified Arabic" panose="02020603050405020304" pitchFamily="18" charset="-78"/>
              </a:rPr>
              <a:t>ووفرتها.</a:t>
            </a:r>
          </a:p>
          <a:p>
            <a:pPr marL="0" indent="0" algn="just" rtl="1">
              <a:lnSpc>
                <a:spcPct val="110000"/>
              </a:lnSpc>
              <a:spcBef>
                <a:spcPts val="110"/>
              </a:spcBef>
              <a:spcAft>
                <a:spcPts val="110"/>
              </a:spcAft>
              <a:buNone/>
            </a:pPr>
            <a:r>
              <a:rPr lang="ar-EG" sz="2400" smtClean="0">
                <a:solidFill>
                  <a:srgbClr val="203E5F"/>
                </a:solidFill>
              </a:rPr>
              <a:t> </a:t>
            </a:r>
            <a:r>
              <a:rPr lang="en-US" sz="2400" b="1" smtClean="0">
                <a:solidFill>
                  <a:srgbClr val="203E5F"/>
                </a:solidFill>
                <a:latin typeface="Simplified Arabic" panose="02020603050405020304" pitchFamily="18" charset="-78"/>
                <a:cs typeface="Simplified Arabic" panose="02020603050405020304" pitchFamily="18" charset="-78"/>
              </a:rPr>
              <a:t>.5</a:t>
            </a:r>
            <a:r>
              <a:rPr lang="ar-EG" sz="2400" smtClean="0">
                <a:solidFill>
                  <a:srgbClr val="203E5F"/>
                </a:solidFill>
              </a:rPr>
              <a:t>ا</a:t>
            </a:r>
            <a:r>
              <a:rPr lang="ar-EG" sz="2400" b="1" smtClean="0">
                <a:solidFill>
                  <a:srgbClr val="203E5F"/>
                </a:solidFill>
                <a:latin typeface="Simplified Arabic" panose="02020603050405020304" pitchFamily="18" charset="-78"/>
                <a:cs typeface="Simplified Arabic" panose="02020603050405020304" pitchFamily="18" charset="-78"/>
              </a:rPr>
              <a:t>لإعلام </a:t>
            </a:r>
            <a:r>
              <a:rPr lang="ar-EG" sz="2400" b="1">
                <a:solidFill>
                  <a:srgbClr val="203E5F"/>
                </a:solidFill>
                <a:latin typeface="Simplified Arabic" panose="02020603050405020304" pitchFamily="18" charset="-78"/>
                <a:cs typeface="Simplified Arabic" panose="02020603050405020304" pitchFamily="18" charset="-78"/>
              </a:rPr>
              <a:t>الاجتماعي </a:t>
            </a:r>
            <a:r>
              <a:rPr lang="ar-EG" sz="2400" b="1" smtClean="0">
                <a:solidFill>
                  <a:srgbClr val="203E5F"/>
                </a:solidFill>
                <a:latin typeface="Simplified Arabic" panose="02020603050405020304" pitchFamily="18" charset="-78"/>
                <a:cs typeface="Simplified Arabic" panose="02020603050405020304" pitchFamily="18" charset="-78"/>
              </a:rPr>
              <a:t>أو إعلام المجتمع.</a:t>
            </a:r>
          </a:p>
          <a:p>
            <a:pPr marL="0" indent="0" algn="just" rtl="1">
              <a:lnSpc>
                <a:spcPct val="110000"/>
              </a:lnSpc>
              <a:spcBef>
                <a:spcPts val="110"/>
              </a:spcBef>
              <a:spcAft>
                <a:spcPts val="110"/>
              </a:spcAft>
              <a:buNone/>
            </a:pPr>
            <a:r>
              <a:rPr lang="en-US" sz="2400" smtClean="0"/>
              <a:t>.</a:t>
            </a:r>
            <a:r>
              <a:rPr lang="en-US" sz="2400" b="1" smtClean="0">
                <a:solidFill>
                  <a:srgbClr val="203E5F"/>
                </a:solidFill>
                <a:latin typeface="Simplified Arabic" panose="02020603050405020304" pitchFamily="18" charset="-78"/>
                <a:cs typeface="Simplified Arabic" panose="02020603050405020304" pitchFamily="18" charset="-78"/>
              </a:rPr>
              <a:t>6</a:t>
            </a:r>
            <a:r>
              <a:rPr lang="ar-EG" sz="2400" b="1" smtClean="0">
                <a:solidFill>
                  <a:srgbClr val="203E5F"/>
                </a:solidFill>
                <a:latin typeface="Simplified Arabic" panose="02020603050405020304" pitchFamily="18" charset="-78"/>
                <a:cs typeface="Simplified Arabic" panose="02020603050405020304" pitchFamily="18" charset="-78"/>
              </a:rPr>
              <a:t> إعلام المواطن:</a:t>
            </a:r>
            <a:endParaRPr lang="en-US" sz="2400" b="1">
              <a:solidFill>
                <a:srgbClr val="203E5F"/>
              </a:solidFill>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r>
              <a:rPr lang="ar-EG" sz="2400" smtClean="0"/>
              <a:t>‏</a:t>
            </a:r>
            <a:r>
              <a:rPr lang="ar-EG" sz="2400" b="1" smtClean="0">
                <a:latin typeface="Simplified Arabic" panose="02020603050405020304" pitchFamily="18" charset="-78"/>
                <a:cs typeface="Simplified Arabic" panose="02020603050405020304" pitchFamily="18" charset="-78"/>
              </a:rPr>
              <a:t>بمعني </a:t>
            </a:r>
            <a:r>
              <a:rPr lang="ar-EG" sz="2400" b="1">
                <a:latin typeface="Simplified Arabic" panose="02020603050405020304" pitchFamily="18" charset="-78"/>
                <a:cs typeface="Simplified Arabic" panose="02020603050405020304" pitchFamily="18" charset="-78"/>
              </a:rPr>
              <a:t>توجه لكل مواطن بمفرده ويوفر له ما يحتاج </a:t>
            </a:r>
            <a:r>
              <a:rPr lang="ar-EG" sz="2400" b="1" smtClean="0">
                <a:latin typeface="Simplified Arabic" panose="02020603050405020304" pitchFamily="18" charset="-78"/>
                <a:cs typeface="Simplified Arabic" panose="02020603050405020304" pitchFamily="18" charset="-78"/>
              </a:rPr>
              <a:t>ويمكنه </a:t>
            </a:r>
            <a:r>
              <a:rPr lang="ar-EG" sz="2400" b="1">
                <a:latin typeface="Simplified Arabic" panose="02020603050405020304" pitchFamily="18" charset="-78"/>
                <a:cs typeface="Simplified Arabic" panose="02020603050405020304" pitchFamily="18" charset="-78"/>
              </a:rPr>
              <a:t>من المشاركة فيه</a:t>
            </a:r>
            <a:r>
              <a:rPr lang="ar-EG" sz="2400" smtClean="0">
                <a:latin typeface="Simplified Arabic" panose="02020603050405020304" pitchFamily="18" charset="-78"/>
                <a:cs typeface="Simplified Arabic" panose="02020603050405020304" pitchFamily="18" charset="-78"/>
              </a:rPr>
              <a:t>.</a:t>
            </a:r>
          </a:p>
          <a:p>
            <a:pPr marL="0" indent="0" algn="just" rtl="1">
              <a:lnSpc>
                <a:spcPct val="110000"/>
              </a:lnSpc>
              <a:spcBef>
                <a:spcPts val="110"/>
              </a:spcBef>
              <a:spcAft>
                <a:spcPts val="110"/>
              </a:spcAft>
              <a:buNone/>
            </a:pPr>
            <a:endParaRPr lang="en-US" sz="2400">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endParaRPr lang="en-US" sz="2400">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endParaRPr lang="ar-EG" sz="2400" smtClean="0">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endParaRPr lang="en-US" sz="2400">
              <a:latin typeface="Simplified Arabic" panose="02020603050405020304" pitchFamily="18" charset="-78"/>
              <a:cs typeface="Simplified Arabic" panose="02020603050405020304" pitchFamily="18" charset="-78"/>
            </a:endParaRPr>
          </a:p>
          <a:p>
            <a:pPr marL="0" indent="0" algn="r" rtl="1">
              <a:buNone/>
            </a:pPr>
            <a:endParaRPr lang="en-US">
              <a:solidFill>
                <a:srgbClr val="203E5F"/>
              </a:solidFill>
            </a:endParaRPr>
          </a:p>
        </p:txBody>
      </p:sp>
      <p:sp>
        <p:nvSpPr>
          <p:cNvPr id="5" name="Rectangle: Rounded Corners 33"/>
          <p:cNvSpPr txBox="1">
            <a:spLocks noGrp="1"/>
          </p:cNvSpPr>
          <p:nvPr>
            <p:ph type="title"/>
          </p:nvPr>
        </p:nvSpPr>
        <p:spPr>
          <a:xfrm>
            <a:off x="4244454" y="365125"/>
            <a:ext cx="7109346" cy="99965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a:solidFill>
                  <a:schemeClr val="bg1"/>
                </a:solidFill>
                <a:latin typeface="Simplified Arabic" panose="02020603050405020304" pitchFamily="18" charset="-78"/>
                <a:cs typeface="Simplified Arabic" panose="02020603050405020304" pitchFamily="18" charset="-78"/>
              </a:rPr>
              <a:t>ت</a:t>
            </a:r>
            <a:r>
              <a:rPr lang="ar-EG" sz="3600" b="1" smtClean="0">
                <a:solidFill>
                  <a:schemeClr val="bg1"/>
                </a:solidFill>
                <a:latin typeface="Simplified Arabic" panose="02020603050405020304" pitchFamily="18" charset="-78"/>
                <a:cs typeface="Simplified Arabic" panose="02020603050405020304" pitchFamily="18" charset="-78"/>
              </a:rPr>
              <a:t>سميات</a:t>
            </a:r>
            <a:r>
              <a:rPr lang="ar-EG" sz="3600" b="1" smtClean="0">
                <a:solidFill>
                  <a:schemeClr val="bg1"/>
                </a:solidFill>
                <a:latin typeface="Alexandria" charset="0"/>
                <a:cs typeface="Alexandria" charset="0"/>
              </a:rPr>
              <a:t> الإعلام الرقمي </a:t>
            </a:r>
            <a:endParaRPr lang="en-US" sz="3600" b="1" dirty="0">
              <a:solidFill>
                <a:schemeClr val="bg1"/>
              </a:solidFill>
              <a:latin typeface="Alexandria" charset="0"/>
              <a:cs typeface="Alexandria" charset="0"/>
            </a:endParaRPr>
          </a:p>
        </p:txBody>
      </p:sp>
      <p:sp>
        <p:nvSpPr>
          <p:cNvPr id="6" name="Rectangle 4"/>
          <p:cNvSpPr/>
          <p:nvPr/>
        </p:nvSpPr>
        <p:spPr>
          <a:xfrm>
            <a:off x="974678" y="365125"/>
            <a:ext cx="1304498" cy="8836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8" name="TextBox 3"/>
          <p:cNvSpPr txBox="1"/>
          <p:nvPr/>
        </p:nvSpPr>
        <p:spPr>
          <a:xfrm>
            <a:off x="8731225" y="6074740"/>
            <a:ext cx="2582769" cy="400110"/>
          </a:xfrm>
          <a:prstGeom prst="rect">
            <a:avLst/>
          </a:prstGeom>
          <a:noFill/>
        </p:spPr>
        <p:txBody>
          <a:bodyPr wrap="square" rtlCol="0">
            <a:spAutoFit/>
          </a:bodyPr>
          <a:lstStyle/>
          <a:p>
            <a:pPr algn="ctr"/>
            <a:r>
              <a:rPr lang="en-US" sz="2000" b="1" dirty="0"/>
              <a:t>www.midocean.ae</a:t>
            </a:r>
          </a:p>
        </p:txBody>
      </p:sp>
      <p:pic>
        <p:nvPicPr>
          <p:cNvPr id="7" name="عنصر نائب للمحتوى 6" descr="D:\جامعة ميدأوشن\محاضرات مادة الإعلام والمجتمع word\unnamed-1-512x330.jpg"/>
          <p:cNvPicPr>
            <a:picLocks noGrp="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59308" y="1627685"/>
            <a:ext cx="4353635" cy="4647110"/>
          </a:xfrm>
          <a:prstGeom prst="rect">
            <a:avLst/>
          </a:prstGeom>
          <a:noFill/>
          <a:ln>
            <a:noFill/>
          </a:ln>
        </p:spPr>
      </p:pic>
    </p:spTree>
    <p:extLst>
      <p:ext uri="{BB962C8B-B14F-4D97-AF65-F5344CB8AC3E}">
        <p14:creationId xmlns:p14="http://schemas.microsoft.com/office/powerpoint/2010/main" val="24010335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عنصر نائب للمحتوى 3"/>
          <p:cNvSpPr>
            <a:spLocks noGrp="1"/>
          </p:cNvSpPr>
          <p:nvPr>
            <p:ph sz="half" idx="2"/>
          </p:nvPr>
        </p:nvSpPr>
        <p:spPr>
          <a:xfrm>
            <a:off x="5610367" y="1678674"/>
            <a:ext cx="5744570" cy="4396065"/>
          </a:xfrm>
        </p:spPr>
        <p:txBody>
          <a:bodyPr>
            <a:normAutofit lnSpcReduction="10000"/>
          </a:bodyPr>
          <a:lstStyle/>
          <a:p>
            <a:pPr marL="0" indent="0" algn="r" rtl="1">
              <a:lnSpc>
                <a:spcPct val="110000"/>
              </a:lnSpc>
              <a:buNone/>
            </a:pPr>
            <a:r>
              <a:rPr lang="en-US" sz="2400" b="1" smtClean="0">
                <a:solidFill>
                  <a:srgbClr val="203E5F"/>
                </a:solidFill>
                <a:latin typeface="Simplified Arabic" panose="02020603050405020304" pitchFamily="18" charset="-78"/>
                <a:cs typeface="Simplified Arabic" panose="02020603050405020304" pitchFamily="18" charset="-78"/>
              </a:rPr>
              <a:t>.7</a:t>
            </a:r>
            <a:r>
              <a:rPr lang="ar-EG" sz="2400" b="1" smtClean="0">
                <a:solidFill>
                  <a:srgbClr val="203E5F"/>
                </a:solidFill>
                <a:latin typeface="Simplified Arabic" panose="02020603050405020304" pitchFamily="18" charset="-78"/>
                <a:cs typeface="Simplified Arabic" panose="02020603050405020304" pitchFamily="18" charset="-78"/>
              </a:rPr>
              <a:t>الإعلام الإلكتروني:</a:t>
            </a:r>
          </a:p>
          <a:p>
            <a:pPr marL="0" indent="0" algn="r">
              <a:lnSpc>
                <a:spcPct val="110000"/>
              </a:lnSpc>
              <a:buNone/>
            </a:pPr>
            <a:r>
              <a:rPr lang="ar-EG" sz="2400">
                <a:latin typeface="Simplified Arabic" panose="02020603050405020304" pitchFamily="18" charset="-78"/>
                <a:cs typeface="Simplified Arabic" panose="02020603050405020304" pitchFamily="18" charset="-78"/>
              </a:rPr>
              <a:t>وأساسه آلات إلكترونية تعالج الصوت والصورة والكتابة الإلكترونية.</a:t>
            </a:r>
            <a:endParaRPr lang="en-US" sz="2400">
              <a:latin typeface="Simplified Arabic" panose="02020603050405020304" pitchFamily="18" charset="-78"/>
              <a:cs typeface="Simplified Arabic" panose="02020603050405020304" pitchFamily="18" charset="-78"/>
            </a:endParaRPr>
          </a:p>
          <a:p>
            <a:pPr algn="just" rtl="1">
              <a:lnSpc>
                <a:spcPct val="110000"/>
              </a:lnSpc>
              <a:buFont typeface="Wingdings" panose="05000000000000000000" pitchFamily="2" charset="2"/>
              <a:buChar char="ü"/>
            </a:pPr>
            <a:r>
              <a:rPr lang="ar-EG" sz="2400" smtClean="0"/>
              <a:t>   </a:t>
            </a:r>
            <a:r>
              <a:rPr lang="ar-EG" sz="2400" smtClean="0">
                <a:latin typeface="Simplified Arabic" panose="02020603050405020304" pitchFamily="18" charset="-78"/>
                <a:cs typeface="Simplified Arabic" panose="02020603050405020304" pitchFamily="18" charset="-78"/>
              </a:rPr>
              <a:t>ويتضح من العرض السابق، </a:t>
            </a:r>
            <a:r>
              <a:rPr lang="ar-EG" sz="2400">
                <a:latin typeface="Simplified Arabic" panose="02020603050405020304" pitchFamily="18" charset="-78"/>
                <a:cs typeface="Simplified Arabic" panose="02020603050405020304" pitchFamily="18" charset="-78"/>
              </a:rPr>
              <a:t>أن كل تسمية من هذه التسميات قد ركزت على ميزة من مميزات هذا الإعلام، فالذين </a:t>
            </a:r>
            <a:r>
              <a:rPr lang="ar-EG" sz="2400" b="1">
                <a:latin typeface="Simplified Arabic" panose="02020603050405020304" pitchFamily="18" charset="-78"/>
                <a:cs typeface="Simplified Arabic" panose="02020603050405020304" pitchFamily="18" charset="-78"/>
              </a:rPr>
              <a:t>يركزون على الوسيلة وطبيعتها أطلقوا عليه (الرقمي أو الآلي) أو الإلكتروني</a:t>
            </a:r>
            <a:r>
              <a:rPr lang="ar-EG" sz="2400">
                <a:latin typeface="Simplified Arabic" panose="02020603050405020304" pitchFamily="18" charset="-78"/>
                <a:cs typeface="Simplified Arabic" panose="02020603050405020304" pitchFamily="18" charset="-78"/>
              </a:rPr>
              <a:t>، والذين اهتموا </a:t>
            </a:r>
            <a:r>
              <a:rPr lang="ar-EG" sz="2400" b="1">
                <a:latin typeface="Simplified Arabic" panose="02020603050405020304" pitchFamily="18" charset="-78"/>
                <a:cs typeface="Simplified Arabic" panose="02020603050405020304" pitchFamily="18" charset="-78"/>
              </a:rPr>
              <a:t>بطريقة وطبيعية اشتغاله فضلوا تسميته بالتفاعلي أو المعلوماتي </a:t>
            </a:r>
            <a:r>
              <a:rPr lang="ar-EG" sz="2400">
                <a:latin typeface="Simplified Arabic" panose="02020603050405020304" pitchFamily="18" charset="-78"/>
                <a:cs typeface="Simplified Arabic" panose="02020603050405020304" pitchFamily="18" charset="-78"/>
              </a:rPr>
              <a:t>بينما فضل آخرون </a:t>
            </a:r>
            <a:r>
              <a:rPr lang="ar-EG" sz="2400" b="1">
                <a:latin typeface="Simplified Arabic" panose="02020603050405020304" pitchFamily="18" charset="-78"/>
                <a:cs typeface="Simplified Arabic" panose="02020603050405020304" pitchFamily="18" charset="-78"/>
              </a:rPr>
              <a:t>تسمية بناء على طبيعة المتلقي، فاختاروا تسميته الاجتماعي أو إعلام المواطن</a:t>
            </a:r>
            <a:r>
              <a:rPr lang="ar-EG" sz="2400">
                <a:latin typeface="Simplified Arabic" panose="02020603050405020304" pitchFamily="18" charset="-78"/>
                <a:cs typeface="Simplified Arabic" panose="02020603050405020304" pitchFamily="18" charset="-78"/>
              </a:rPr>
              <a:t>.</a:t>
            </a:r>
            <a:endParaRPr lang="en-US" sz="2400">
              <a:latin typeface="Simplified Arabic" panose="02020603050405020304" pitchFamily="18" charset="-78"/>
              <a:cs typeface="Simplified Arabic" panose="02020603050405020304" pitchFamily="18" charset="-78"/>
            </a:endParaRPr>
          </a:p>
          <a:p>
            <a:pPr marL="0" indent="0" algn="r">
              <a:lnSpc>
                <a:spcPct val="110000"/>
              </a:lnSpc>
              <a:buNone/>
            </a:pPr>
            <a:endParaRPr lang="ar-EG" sz="2400" smtClean="0">
              <a:latin typeface="Simplified Arabic" panose="02020603050405020304" pitchFamily="18" charset="-78"/>
              <a:cs typeface="Simplified Arabic" panose="02020603050405020304" pitchFamily="18" charset="-78"/>
            </a:endParaRPr>
          </a:p>
        </p:txBody>
      </p:sp>
      <p:sp>
        <p:nvSpPr>
          <p:cNvPr id="5" name="Rectangle: Rounded Corners 33"/>
          <p:cNvSpPr txBox="1">
            <a:spLocks noGrp="1"/>
          </p:cNvSpPr>
          <p:nvPr>
            <p:ph type="title"/>
          </p:nvPr>
        </p:nvSpPr>
        <p:spPr>
          <a:xfrm>
            <a:off x="4107976" y="365126"/>
            <a:ext cx="7124131" cy="1026946"/>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a:solidFill>
                  <a:schemeClr val="bg1"/>
                </a:solidFill>
                <a:latin typeface="Simplified Arabic" panose="02020603050405020304" pitchFamily="18" charset="-78"/>
                <a:cs typeface="Simplified Arabic" panose="02020603050405020304" pitchFamily="18" charset="-78"/>
              </a:rPr>
              <a:t>ت</a:t>
            </a:r>
            <a:r>
              <a:rPr lang="ar-EG" sz="3600" b="1" smtClean="0">
                <a:solidFill>
                  <a:schemeClr val="bg1"/>
                </a:solidFill>
                <a:latin typeface="Simplified Arabic" panose="02020603050405020304" pitchFamily="18" charset="-78"/>
                <a:cs typeface="Simplified Arabic" panose="02020603050405020304" pitchFamily="18" charset="-78"/>
              </a:rPr>
              <a:t>سميات</a:t>
            </a:r>
            <a:r>
              <a:rPr lang="ar-EG" sz="3600" b="1" smtClean="0">
                <a:solidFill>
                  <a:schemeClr val="bg1"/>
                </a:solidFill>
                <a:latin typeface="Alexandria" charset="0"/>
                <a:cs typeface="Alexandria" charset="0"/>
              </a:rPr>
              <a:t> الإعلام الرقمي </a:t>
            </a:r>
            <a:endParaRPr lang="en-US" sz="3600" b="1" dirty="0">
              <a:solidFill>
                <a:schemeClr val="bg1"/>
              </a:solidFill>
              <a:latin typeface="Alexandria" charset="0"/>
              <a:cs typeface="Alexandria" charset="0"/>
            </a:endParaRPr>
          </a:p>
        </p:txBody>
      </p:sp>
      <p:sp>
        <p:nvSpPr>
          <p:cNvPr id="7" name="Rectangle 4"/>
          <p:cNvSpPr/>
          <p:nvPr/>
        </p:nvSpPr>
        <p:spPr>
          <a:xfrm>
            <a:off x="1015621" y="283381"/>
            <a:ext cx="1304498" cy="8836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8" name="TextBox 3"/>
          <p:cNvSpPr txBox="1"/>
          <p:nvPr/>
        </p:nvSpPr>
        <p:spPr>
          <a:xfrm>
            <a:off x="8731225" y="6074740"/>
            <a:ext cx="2582769" cy="400110"/>
          </a:xfrm>
          <a:prstGeom prst="rect">
            <a:avLst/>
          </a:prstGeom>
          <a:noFill/>
        </p:spPr>
        <p:txBody>
          <a:bodyPr wrap="square" rtlCol="0">
            <a:spAutoFit/>
          </a:bodyPr>
          <a:lstStyle/>
          <a:p>
            <a:pPr algn="ctr"/>
            <a:r>
              <a:rPr lang="en-US" sz="2000" b="1" dirty="0"/>
              <a:t>www.midocean.ae</a:t>
            </a:r>
          </a:p>
        </p:txBody>
      </p:sp>
      <p:pic>
        <p:nvPicPr>
          <p:cNvPr id="9" name="عنصر نائب للمحتوى 8"/>
          <p:cNvPicPr>
            <a:picLocks noGrp="1"/>
          </p:cNvPicPr>
          <p:nvPr>
            <p:ph sz="half" idx="1"/>
          </p:nvPr>
        </p:nvPicPr>
        <p:blipFill>
          <a:blip r:embed="rId2">
            <a:extLst>
              <a:ext uri="{28A0092B-C50C-407E-A947-70E740481C1C}">
                <a14:useLocalDpi xmlns:a14="http://schemas.microsoft.com/office/drawing/2010/main" val="0"/>
              </a:ext>
            </a:extLst>
          </a:blip>
          <a:stretch>
            <a:fillRect/>
          </a:stretch>
        </p:blipFill>
        <p:spPr>
          <a:xfrm>
            <a:off x="409432" y="1678675"/>
            <a:ext cx="4954137" cy="4531056"/>
          </a:xfrm>
          <a:prstGeom prst="rect">
            <a:avLst/>
          </a:prstGeom>
        </p:spPr>
      </p:pic>
    </p:spTree>
    <p:extLst>
      <p:ext uri="{BB962C8B-B14F-4D97-AF65-F5344CB8AC3E}">
        <p14:creationId xmlns:p14="http://schemas.microsoft.com/office/powerpoint/2010/main" val="33901418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7" name="رسم تخطيطي 16"/>
          <p:cNvGraphicFramePr/>
          <p:nvPr>
            <p:extLst>
              <p:ext uri="{D42A27DB-BD31-4B8C-83A1-F6EECF244321}">
                <p14:modId xmlns:p14="http://schemas.microsoft.com/office/powerpoint/2010/main" val="4280417253"/>
              </p:ext>
            </p:extLst>
          </p:nvPr>
        </p:nvGraphicFramePr>
        <p:xfrm>
          <a:off x="1446663" y="566129"/>
          <a:ext cx="9130352"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 name="مستطيل 17"/>
          <p:cNvSpPr/>
          <p:nvPr/>
        </p:nvSpPr>
        <p:spPr>
          <a:xfrm>
            <a:off x="4749421" y="2661314"/>
            <a:ext cx="2988858" cy="1228299"/>
          </a:xfrm>
          <a:prstGeom prst="rect">
            <a:avLst/>
          </a:prstGeom>
          <a:ln>
            <a:solidFill>
              <a:srgbClr val="00AEEF"/>
            </a:solidFill>
          </a:ln>
        </p:spPr>
        <p:style>
          <a:lnRef idx="2">
            <a:schemeClr val="accent6"/>
          </a:lnRef>
          <a:fillRef idx="1">
            <a:schemeClr val="lt1"/>
          </a:fillRef>
          <a:effectRef idx="0">
            <a:schemeClr val="accent6"/>
          </a:effectRef>
          <a:fontRef idx="minor">
            <a:schemeClr val="dk1"/>
          </a:fontRef>
        </p:style>
        <p:txBody>
          <a:bodyPr rtlCol="1" anchor="ctr"/>
          <a:lstStyle/>
          <a:p>
            <a:pPr algn="ctr"/>
            <a:r>
              <a:rPr lang="ar-EG" sz="2800" b="1">
                <a:latin typeface="Simplified Arabic" panose="02020603050405020304" pitchFamily="18" charset="-78"/>
                <a:cs typeface="Simplified Arabic" panose="02020603050405020304" pitchFamily="18" charset="-78"/>
              </a:rPr>
              <a:t>ت</a:t>
            </a:r>
            <a:r>
              <a:rPr lang="ar-EG" sz="2800" b="1" smtClean="0">
                <a:latin typeface="Simplified Arabic" panose="02020603050405020304" pitchFamily="18" charset="-78"/>
                <a:cs typeface="Simplified Arabic" panose="02020603050405020304" pitchFamily="18" charset="-78"/>
              </a:rPr>
              <a:t>سميات الإعلام الرقمي</a:t>
            </a:r>
            <a:endParaRPr lang="ar-EG" sz="2800" b="1">
              <a:latin typeface="Simplified Arabic" panose="02020603050405020304" pitchFamily="18" charset="-78"/>
              <a:cs typeface="Simplified Arabic" panose="02020603050405020304" pitchFamily="18" charset="-78"/>
            </a:endParaRPr>
          </a:p>
        </p:txBody>
      </p:sp>
      <p:sp>
        <p:nvSpPr>
          <p:cNvPr id="19" name="TextBox 3"/>
          <p:cNvSpPr txBox="1"/>
          <p:nvPr/>
        </p:nvSpPr>
        <p:spPr>
          <a:xfrm>
            <a:off x="8731225" y="6074740"/>
            <a:ext cx="2582769" cy="400110"/>
          </a:xfrm>
          <a:prstGeom prst="rect">
            <a:avLst/>
          </a:prstGeom>
          <a:noFill/>
        </p:spPr>
        <p:txBody>
          <a:bodyPr wrap="square" rtlCol="0">
            <a:spAutoFit/>
          </a:bodyPr>
          <a:lstStyle/>
          <a:p>
            <a:pPr algn="ctr"/>
            <a:r>
              <a:rPr lang="en-US" sz="2000" b="1" dirty="0"/>
              <a:t>www.midocean.ae</a:t>
            </a:r>
          </a:p>
        </p:txBody>
      </p:sp>
      <p:sp>
        <p:nvSpPr>
          <p:cNvPr id="20" name="Rectangle 4"/>
          <p:cNvSpPr/>
          <p:nvPr/>
        </p:nvSpPr>
        <p:spPr>
          <a:xfrm>
            <a:off x="974678" y="365125"/>
            <a:ext cx="1304498" cy="8836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Tree>
    <p:extLst>
      <p:ext uri="{BB962C8B-B14F-4D97-AF65-F5344CB8AC3E}">
        <p14:creationId xmlns:p14="http://schemas.microsoft.com/office/powerpoint/2010/main" val="3568315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عنصر نائب للمحتوى 3"/>
          <p:cNvSpPr>
            <a:spLocks noGrp="1"/>
          </p:cNvSpPr>
          <p:nvPr>
            <p:ph sz="half" idx="2"/>
          </p:nvPr>
        </p:nvSpPr>
        <p:spPr>
          <a:xfrm>
            <a:off x="4926842" y="1825624"/>
            <a:ext cx="6426958" cy="4249115"/>
          </a:xfrm>
        </p:spPr>
        <p:txBody>
          <a:bodyPr>
            <a:normAutofit/>
          </a:bodyPr>
          <a:lstStyle/>
          <a:p>
            <a:pPr algn="just" rtl="1">
              <a:lnSpc>
                <a:spcPct val="120000"/>
              </a:lnSpc>
              <a:buFont typeface="Wingdings" panose="05000000000000000000" pitchFamily="2" charset="2"/>
              <a:buChar char="Ø"/>
            </a:pPr>
            <a:r>
              <a:rPr lang="ar-EG" sz="2400" b="1" smtClean="0">
                <a:latin typeface="Simplified Arabic" panose="02020603050405020304" pitchFamily="18" charset="-78"/>
                <a:cs typeface="Simplified Arabic" panose="02020603050405020304" pitchFamily="18" charset="-78"/>
              </a:rPr>
              <a:t>المحطات التلفزيونية التفاعلية والكابل الرقمي</a:t>
            </a:r>
            <a:r>
              <a:rPr lang="ar-EG" sz="2400" smtClean="0">
                <a:latin typeface="Simplified Arabic" panose="02020603050405020304" pitchFamily="18" charset="-78"/>
                <a:cs typeface="Simplified Arabic" panose="02020603050405020304" pitchFamily="18" charset="-78"/>
              </a:rPr>
              <a:t>، والصحافة الإلكترونية، ومنتديات الحوار، </a:t>
            </a:r>
            <a:r>
              <a:rPr lang="ar-EG" sz="2400" b="1" smtClean="0">
                <a:latin typeface="Simplified Arabic" panose="02020603050405020304" pitchFamily="18" charset="-78"/>
                <a:cs typeface="Simplified Arabic" panose="02020603050405020304" pitchFamily="18" charset="-78"/>
              </a:rPr>
              <a:t>والمدونات والمواقع الشخصية </a:t>
            </a:r>
            <a:r>
              <a:rPr lang="ar-EG" sz="2400" smtClean="0">
                <a:latin typeface="Simplified Arabic" panose="02020603050405020304" pitchFamily="18" charset="-78"/>
                <a:cs typeface="Simplified Arabic" panose="02020603050405020304" pitchFamily="18" charset="-78"/>
              </a:rPr>
              <a:t>والمؤسساتية والتجارية، </a:t>
            </a:r>
            <a:r>
              <a:rPr lang="ar-EG" sz="2400" b="1" smtClean="0">
                <a:latin typeface="Simplified Arabic" panose="02020603050405020304" pitchFamily="18" charset="-78"/>
                <a:cs typeface="Simplified Arabic" panose="02020603050405020304" pitchFamily="18" charset="-78"/>
              </a:rPr>
              <a:t>ومواقع الشبكات الاجتماعية، ومقاطع الفيديو والإذاعات الرقمية</a:t>
            </a:r>
            <a:r>
              <a:rPr lang="ar-EG" sz="2400" smtClean="0">
                <a:latin typeface="Simplified Arabic" panose="02020603050405020304" pitchFamily="18" charset="-78"/>
                <a:cs typeface="Simplified Arabic" panose="02020603050405020304" pitchFamily="18" charset="-78"/>
              </a:rPr>
              <a:t> ، وشبكات المجتمع الافتراضي، </a:t>
            </a:r>
            <a:r>
              <a:rPr lang="ar-EG" sz="2400" b="1" smtClean="0">
                <a:latin typeface="Simplified Arabic" panose="02020603050405020304" pitchFamily="18" charset="-78"/>
                <a:cs typeface="Simplified Arabic" panose="02020603050405020304" pitchFamily="18" charset="-78"/>
              </a:rPr>
              <a:t>والمجموعات البريدية</a:t>
            </a:r>
            <a:r>
              <a:rPr lang="ar-EG" sz="2400" smtClean="0">
                <a:latin typeface="Simplified Arabic" panose="02020603050405020304" pitchFamily="18" charset="-78"/>
                <a:cs typeface="Simplified Arabic" panose="02020603050405020304" pitchFamily="18" charset="-78"/>
              </a:rPr>
              <a:t> وغيرها.</a:t>
            </a:r>
          </a:p>
          <a:p>
            <a:pPr algn="just" rtl="1">
              <a:lnSpc>
                <a:spcPct val="120000"/>
              </a:lnSpc>
              <a:buFont typeface="Wingdings" panose="05000000000000000000" pitchFamily="2" charset="2"/>
              <a:buChar char="Ø"/>
            </a:pPr>
            <a:r>
              <a:rPr lang="ar-EG" sz="2400" smtClean="0">
                <a:latin typeface="Simplified Arabic" panose="02020603050405020304" pitchFamily="18" charset="-78"/>
                <a:cs typeface="Simplified Arabic" panose="02020603050405020304" pitchFamily="18" charset="-78"/>
              </a:rPr>
              <a:t>‏</a:t>
            </a:r>
            <a:r>
              <a:rPr lang="ar-EG" sz="2400" b="1">
                <a:latin typeface="Simplified Arabic" panose="02020603050405020304" pitchFamily="18" charset="-78"/>
                <a:cs typeface="Simplified Arabic" panose="02020603050405020304" pitchFamily="18" charset="-78"/>
              </a:rPr>
              <a:t>الهواتف الجوالة التي تنقل الإذاعات الرقمية </a:t>
            </a:r>
            <a:r>
              <a:rPr lang="ar-EG" sz="2400" b="1" smtClean="0">
                <a:latin typeface="Simplified Arabic" panose="02020603050405020304" pitchFamily="18" charset="-78"/>
                <a:cs typeface="Simplified Arabic" panose="02020603050405020304" pitchFamily="18" charset="-78"/>
              </a:rPr>
              <a:t>والبث </a:t>
            </a:r>
            <a:r>
              <a:rPr lang="ar-EG" sz="2400" b="1">
                <a:latin typeface="Simplified Arabic" panose="02020603050405020304" pitchFamily="18" charset="-78"/>
                <a:cs typeface="Simplified Arabic" panose="02020603050405020304" pitchFamily="18" charset="-78"/>
              </a:rPr>
              <a:t>التلفزيوني </a:t>
            </a:r>
            <a:r>
              <a:rPr lang="ar-EG" sz="2400" b="1" smtClean="0">
                <a:latin typeface="Simplified Arabic" panose="02020603050405020304" pitchFamily="18" charset="-78"/>
                <a:cs typeface="Simplified Arabic" panose="02020603050405020304" pitchFamily="18" charset="-78"/>
              </a:rPr>
              <a:t>التفاعلي</a:t>
            </a:r>
            <a:r>
              <a:rPr lang="ar-EG" sz="2400" smtClean="0">
                <a:latin typeface="Simplified Arabic" panose="02020603050405020304" pitchFamily="18" charset="-78"/>
                <a:cs typeface="Simplified Arabic" panose="02020603050405020304" pitchFamily="18" charset="-78"/>
              </a:rPr>
              <a:t>، </a:t>
            </a:r>
            <a:r>
              <a:rPr lang="ar-EG" sz="2400">
                <a:latin typeface="Simplified Arabic" panose="02020603050405020304" pitchFamily="18" charset="-78"/>
                <a:cs typeface="Simplified Arabic" panose="02020603050405020304" pitchFamily="18" charset="-78"/>
              </a:rPr>
              <a:t>ومواقع الإنترنت والموسيقى ومقاطع </a:t>
            </a:r>
            <a:r>
              <a:rPr lang="ar-EG" sz="2400" smtClean="0">
                <a:latin typeface="Simplified Arabic" panose="02020603050405020304" pitchFamily="18" charset="-78"/>
                <a:cs typeface="Simplified Arabic" panose="02020603050405020304" pitchFamily="18" charset="-78"/>
              </a:rPr>
              <a:t>الفيديو، والمتاجر الإلكترونية </a:t>
            </a:r>
            <a:r>
              <a:rPr lang="ar-EG" sz="2400">
                <a:latin typeface="Simplified Arabic" panose="02020603050405020304" pitchFamily="18" charset="-78"/>
                <a:cs typeface="Simplified Arabic" panose="02020603050405020304" pitchFamily="18" charset="-78"/>
              </a:rPr>
              <a:t>والأحوال الجوية وحركة </a:t>
            </a:r>
            <a:r>
              <a:rPr lang="ar-EG" sz="2400" smtClean="0">
                <a:latin typeface="Simplified Arabic" panose="02020603050405020304" pitchFamily="18" charset="-78"/>
                <a:cs typeface="Simplified Arabic" panose="02020603050405020304" pitchFamily="18" charset="-78"/>
              </a:rPr>
              <a:t>الطيران، </a:t>
            </a:r>
            <a:r>
              <a:rPr lang="ar-EG" sz="2400">
                <a:latin typeface="Simplified Arabic" panose="02020603050405020304" pitchFamily="18" charset="-78"/>
                <a:cs typeface="Simplified Arabic" panose="02020603050405020304" pitchFamily="18" charset="-78"/>
              </a:rPr>
              <a:t>والخرائط الرقمية ومجموعات الرسائل النصية و </a:t>
            </a:r>
            <a:r>
              <a:rPr lang="ar-EG" sz="2400" b="1">
                <a:latin typeface="Simplified Arabic" panose="02020603050405020304" pitchFamily="18" charset="-78"/>
                <a:cs typeface="Simplified Arabic" panose="02020603050405020304" pitchFamily="18" charset="-78"/>
              </a:rPr>
              <a:t>الوسائط المتعددة</a:t>
            </a:r>
            <a:r>
              <a:rPr lang="ar-EG" sz="2400">
                <a:latin typeface="Simplified Arabic" panose="02020603050405020304" pitchFamily="18" charset="-78"/>
                <a:cs typeface="Simplified Arabic" panose="02020603050405020304" pitchFamily="18" charset="-78"/>
              </a:rPr>
              <a:t>.</a:t>
            </a:r>
            <a:endParaRPr lang="en-US" sz="2400">
              <a:latin typeface="Simplified Arabic" panose="02020603050405020304" pitchFamily="18" charset="-78"/>
              <a:cs typeface="Simplified Arabic" panose="02020603050405020304" pitchFamily="18" charset="-78"/>
            </a:endParaRPr>
          </a:p>
          <a:p>
            <a:pPr marL="0" indent="0" algn="just" rtl="1">
              <a:lnSpc>
                <a:spcPct val="110000"/>
              </a:lnSpc>
              <a:buNone/>
            </a:pPr>
            <a:endParaRPr lang="ar-EG" sz="2400" smtClean="0">
              <a:latin typeface="Simplified Arabic" panose="02020603050405020304" pitchFamily="18" charset="-78"/>
              <a:cs typeface="Simplified Arabic" panose="02020603050405020304" pitchFamily="18" charset="-78"/>
            </a:endParaRPr>
          </a:p>
        </p:txBody>
      </p:sp>
      <p:sp>
        <p:nvSpPr>
          <p:cNvPr id="5" name="Rectangle: Rounded Corners 33"/>
          <p:cNvSpPr txBox="1">
            <a:spLocks noGrp="1"/>
          </p:cNvSpPr>
          <p:nvPr>
            <p:ph type="title"/>
          </p:nvPr>
        </p:nvSpPr>
        <p:spPr>
          <a:xfrm>
            <a:off x="4107976" y="365126"/>
            <a:ext cx="7124131" cy="1026946"/>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Simplified Arabic" panose="02020603050405020304" pitchFamily="18" charset="-78"/>
                <a:cs typeface="Simplified Arabic" panose="02020603050405020304" pitchFamily="18" charset="-78"/>
              </a:rPr>
              <a:t>وسائل الإعلام الرقمي</a:t>
            </a:r>
            <a:r>
              <a:rPr lang="ar-EG" sz="3600" b="1" smtClean="0">
                <a:solidFill>
                  <a:schemeClr val="bg1"/>
                </a:solidFill>
                <a:latin typeface="Alexandria" charset="0"/>
                <a:cs typeface="Alexandria" charset="0"/>
              </a:rPr>
              <a:t> </a:t>
            </a:r>
            <a:endParaRPr lang="en-US" sz="3600" b="1" dirty="0">
              <a:solidFill>
                <a:schemeClr val="bg1"/>
              </a:solidFill>
              <a:latin typeface="Alexandria" charset="0"/>
              <a:cs typeface="Alexandria" charset="0"/>
            </a:endParaRPr>
          </a:p>
        </p:txBody>
      </p:sp>
      <p:sp>
        <p:nvSpPr>
          <p:cNvPr id="7" name="Rectangle 4"/>
          <p:cNvSpPr/>
          <p:nvPr/>
        </p:nvSpPr>
        <p:spPr>
          <a:xfrm>
            <a:off x="1015621" y="283381"/>
            <a:ext cx="1304498" cy="8836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8" name="TextBox 3"/>
          <p:cNvSpPr txBox="1"/>
          <p:nvPr/>
        </p:nvSpPr>
        <p:spPr>
          <a:xfrm>
            <a:off x="8731225" y="6074740"/>
            <a:ext cx="2582769" cy="400110"/>
          </a:xfrm>
          <a:prstGeom prst="rect">
            <a:avLst/>
          </a:prstGeom>
          <a:noFill/>
        </p:spPr>
        <p:txBody>
          <a:bodyPr wrap="square" rtlCol="0">
            <a:spAutoFit/>
          </a:bodyPr>
          <a:lstStyle/>
          <a:p>
            <a:pPr algn="ctr"/>
            <a:r>
              <a:rPr lang="en-US" sz="2000" b="1" dirty="0"/>
              <a:t>www.midocean.ae</a:t>
            </a:r>
          </a:p>
        </p:txBody>
      </p:sp>
      <p:pic>
        <p:nvPicPr>
          <p:cNvPr id="9" name="عنصر نائب للمحتوى 8"/>
          <p:cNvPicPr>
            <a:picLocks noGrp="1"/>
          </p:cNvPicPr>
          <p:nvPr>
            <p:ph sz="half" idx="1"/>
          </p:nvPr>
        </p:nvPicPr>
        <p:blipFill>
          <a:blip r:embed="rId2">
            <a:extLst>
              <a:ext uri="{28A0092B-C50C-407E-A947-70E740481C1C}">
                <a14:useLocalDpi xmlns:a14="http://schemas.microsoft.com/office/drawing/2010/main" val="0"/>
              </a:ext>
            </a:extLst>
          </a:blip>
          <a:stretch>
            <a:fillRect/>
          </a:stretch>
        </p:blipFill>
        <p:spPr>
          <a:xfrm>
            <a:off x="197892" y="3900747"/>
            <a:ext cx="4244453" cy="2374048"/>
          </a:xfrm>
          <a:prstGeom prst="rect">
            <a:avLst/>
          </a:prstGeom>
        </p:spPr>
      </p:pic>
      <p:pic>
        <p:nvPicPr>
          <p:cNvPr id="10" name="صورة 9"/>
          <p:cNvPicPr/>
          <p:nvPr/>
        </p:nvPicPr>
        <p:blipFill>
          <a:blip r:embed="rId3">
            <a:extLst>
              <a:ext uri="{28A0092B-C50C-407E-A947-70E740481C1C}">
                <a14:useLocalDpi xmlns:a14="http://schemas.microsoft.com/office/drawing/2010/main" val="0"/>
              </a:ext>
            </a:extLst>
          </a:blip>
          <a:stretch>
            <a:fillRect/>
          </a:stretch>
        </p:blipFill>
        <p:spPr>
          <a:xfrm>
            <a:off x="197892" y="1707619"/>
            <a:ext cx="4244453" cy="2077636"/>
          </a:xfrm>
          <a:prstGeom prst="rect">
            <a:avLst/>
          </a:prstGeom>
        </p:spPr>
      </p:pic>
    </p:spTree>
    <p:extLst>
      <p:ext uri="{BB962C8B-B14F-4D97-AF65-F5344CB8AC3E}">
        <p14:creationId xmlns:p14="http://schemas.microsoft.com/office/powerpoint/2010/main" val="4187199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عنصر نائب للمحتوى 3"/>
          <p:cNvSpPr>
            <a:spLocks noGrp="1"/>
          </p:cNvSpPr>
          <p:nvPr>
            <p:ph sz="half" idx="2"/>
          </p:nvPr>
        </p:nvSpPr>
        <p:spPr>
          <a:xfrm>
            <a:off x="5281684" y="1825625"/>
            <a:ext cx="6072116" cy="4179390"/>
          </a:xfrm>
        </p:spPr>
        <p:txBody>
          <a:bodyPr>
            <a:normAutofit fontScale="92500" lnSpcReduction="10000"/>
          </a:bodyPr>
          <a:lstStyle/>
          <a:p>
            <a:pPr algn="r" rtl="1">
              <a:buFont typeface="Wingdings" panose="05000000000000000000" pitchFamily="2" charset="2"/>
              <a:buChar char="Ø"/>
            </a:pPr>
            <a:r>
              <a:rPr lang="ar-EG" sz="2600" b="1">
                <a:solidFill>
                  <a:srgbClr val="203E5F"/>
                </a:solidFill>
                <a:latin typeface="Simplified Arabic" panose="02020603050405020304" pitchFamily="18" charset="-78"/>
                <a:cs typeface="Simplified Arabic" panose="02020603050405020304" pitchFamily="18" charset="-78"/>
              </a:rPr>
              <a:t>وكالات الأنباء</a:t>
            </a:r>
            <a:r>
              <a:rPr lang="ar-EG" sz="3500" b="1" smtClean="0">
                <a:solidFill>
                  <a:srgbClr val="203E5F"/>
                </a:solidFill>
                <a:latin typeface="Simplified Arabic" panose="02020603050405020304" pitchFamily="18" charset="-78"/>
                <a:cs typeface="Simplified Arabic" panose="02020603050405020304" pitchFamily="18" charset="-78"/>
              </a:rPr>
              <a:t>:</a:t>
            </a:r>
          </a:p>
          <a:p>
            <a:pPr marL="0" indent="0" algn="just" rtl="1">
              <a:lnSpc>
                <a:spcPct val="110000"/>
              </a:lnSpc>
              <a:spcBef>
                <a:spcPts val="110"/>
              </a:spcBef>
              <a:spcAft>
                <a:spcPts val="110"/>
              </a:spcAft>
              <a:buNone/>
            </a:pPr>
            <a:r>
              <a:rPr lang="ar-EG" sz="2400">
                <a:latin typeface="Simplified Arabic" panose="02020603050405020304" pitchFamily="18" charset="-78"/>
                <a:cs typeface="Simplified Arabic" panose="02020603050405020304" pitchFamily="18" charset="-78"/>
              </a:rPr>
              <a:t>لا تختلف أي وكالة أنباء عالمية كانت أم محلية عن حجز مواقع لها على شبكة الإنترنت، ‏</a:t>
            </a:r>
            <a:r>
              <a:rPr lang="ar-EG" sz="2400" b="1">
                <a:latin typeface="Simplified Arabic" panose="02020603050405020304" pitchFamily="18" charset="-78"/>
                <a:cs typeface="Simplified Arabic" panose="02020603050405020304" pitchFamily="18" charset="-78"/>
              </a:rPr>
              <a:t>فأسماء الوكالات الكبيرة كرويترز، ووكالة الأنباء الفرنسية، ويونايتدبرس توفر جنبًا إلى جنب مع وكالات إقليمية وقومية ‏ومحلية خدمات إخبارية بمختلف أنواعها شاملة على النصوص والصور</a:t>
            </a:r>
            <a:r>
              <a:rPr lang="ar-EG" sz="2400">
                <a:latin typeface="Simplified Arabic" panose="02020603050405020304" pitchFamily="18" charset="-78"/>
                <a:cs typeface="Simplified Arabic" panose="02020603050405020304" pitchFamily="18" charset="-78"/>
              </a:rPr>
              <a:t>، بعضها مجانًا وبعضها بالمقابل، ‏وتقدم بعض الوكالات خدماتها </a:t>
            </a:r>
            <a:r>
              <a:rPr lang="ar-EG" sz="2400" b="1">
                <a:latin typeface="Simplified Arabic" panose="02020603050405020304" pitchFamily="18" charset="-78"/>
                <a:cs typeface="Simplified Arabic" panose="02020603050405020304" pitchFamily="18" charset="-78"/>
              </a:rPr>
              <a:t>الإخبارية السياسية والاقتصادية والرياضية بلغات عالمية مختلفة كوكالة الصحافة الفرنسية و رويترز، ‏كما تمتاز خدمات هذه الوكالات بتقديم منتجات شبكية من خدمات الصور والرسوم، ‏بالإضافة إلى خدمة تلفزيونية ‏تقدم نماذج للقطات تلفزيونية.</a:t>
            </a:r>
            <a:endParaRPr lang="en-US" sz="2400" b="1">
              <a:latin typeface="Simplified Arabic" panose="02020603050405020304" pitchFamily="18" charset="-78"/>
              <a:cs typeface="Simplified Arabic" panose="02020603050405020304" pitchFamily="18" charset="-78"/>
            </a:endParaRPr>
          </a:p>
          <a:p>
            <a:pPr marL="0" indent="0" algn="r" rtl="1">
              <a:buNone/>
            </a:pPr>
            <a:endParaRPr lang="en-US" sz="2400"/>
          </a:p>
        </p:txBody>
      </p:sp>
      <p:sp>
        <p:nvSpPr>
          <p:cNvPr id="5" name="Rectangle: Rounded Corners 33"/>
          <p:cNvSpPr txBox="1">
            <a:spLocks noGrp="1"/>
          </p:cNvSpPr>
          <p:nvPr>
            <p:ph type="title"/>
          </p:nvPr>
        </p:nvSpPr>
        <p:spPr>
          <a:xfrm>
            <a:off x="4107976" y="365126"/>
            <a:ext cx="7124131" cy="1026946"/>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Simplified Arabic" panose="02020603050405020304" pitchFamily="18" charset="-78"/>
                <a:cs typeface="Simplified Arabic" panose="02020603050405020304" pitchFamily="18" charset="-78"/>
              </a:rPr>
              <a:t>وسائل الإعلام الرقمي</a:t>
            </a:r>
            <a:r>
              <a:rPr lang="ar-EG" sz="3600" b="1" smtClean="0">
                <a:solidFill>
                  <a:schemeClr val="bg1"/>
                </a:solidFill>
                <a:latin typeface="Alexandria" charset="0"/>
                <a:cs typeface="Alexandria" charset="0"/>
              </a:rPr>
              <a:t> </a:t>
            </a:r>
            <a:endParaRPr lang="en-US" sz="3600" b="1" dirty="0">
              <a:solidFill>
                <a:schemeClr val="bg1"/>
              </a:solidFill>
              <a:latin typeface="Alexandria" charset="0"/>
              <a:cs typeface="Alexandria" charset="0"/>
            </a:endParaRPr>
          </a:p>
        </p:txBody>
      </p:sp>
      <p:sp>
        <p:nvSpPr>
          <p:cNvPr id="7" name="Rectangle 4"/>
          <p:cNvSpPr/>
          <p:nvPr/>
        </p:nvSpPr>
        <p:spPr>
          <a:xfrm>
            <a:off x="1015621" y="283381"/>
            <a:ext cx="1304498" cy="8836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8" name="TextBox 3"/>
          <p:cNvSpPr txBox="1"/>
          <p:nvPr/>
        </p:nvSpPr>
        <p:spPr>
          <a:xfrm>
            <a:off x="8731225" y="6074740"/>
            <a:ext cx="2582769" cy="400110"/>
          </a:xfrm>
          <a:prstGeom prst="rect">
            <a:avLst/>
          </a:prstGeom>
          <a:noFill/>
        </p:spPr>
        <p:txBody>
          <a:bodyPr wrap="square" rtlCol="0">
            <a:spAutoFit/>
          </a:bodyPr>
          <a:lstStyle/>
          <a:p>
            <a:pPr algn="ctr"/>
            <a:r>
              <a:rPr lang="en-US" sz="2000" b="1" dirty="0"/>
              <a:t>www.midocean.ae</a:t>
            </a:r>
          </a:p>
        </p:txBody>
      </p:sp>
      <p:pic>
        <p:nvPicPr>
          <p:cNvPr id="9" name="عنصر نائب للمحتوى 8"/>
          <p:cNvPicPr>
            <a:picLocks noGrp="1"/>
          </p:cNvPicPr>
          <p:nvPr>
            <p:ph sz="half" idx="1"/>
          </p:nvPr>
        </p:nvPicPr>
        <p:blipFill>
          <a:blip r:embed="rId2">
            <a:extLst>
              <a:ext uri="{28A0092B-C50C-407E-A947-70E740481C1C}">
                <a14:useLocalDpi xmlns:a14="http://schemas.microsoft.com/office/drawing/2010/main" val="0"/>
              </a:ext>
            </a:extLst>
          </a:blip>
          <a:stretch>
            <a:fillRect/>
          </a:stretch>
        </p:blipFill>
        <p:spPr>
          <a:xfrm>
            <a:off x="600503" y="1992573"/>
            <a:ext cx="4312692" cy="4012442"/>
          </a:xfrm>
          <a:prstGeom prst="rect">
            <a:avLst/>
          </a:prstGeom>
        </p:spPr>
      </p:pic>
    </p:spTree>
    <p:extLst>
      <p:ext uri="{BB962C8B-B14F-4D97-AF65-F5344CB8AC3E}">
        <p14:creationId xmlns:p14="http://schemas.microsoft.com/office/powerpoint/2010/main" val="8055981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عنصر نائب للمحتوى 3"/>
          <p:cNvSpPr>
            <a:spLocks noGrp="1"/>
          </p:cNvSpPr>
          <p:nvPr>
            <p:ph sz="half" idx="2"/>
          </p:nvPr>
        </p:nvSpPr>
        <p:spPr>
          <a:xfrm>
            <a:off x="4831307" y="1825625"/>
            <a:ext cx="6522493" cy="4179390"/>
          </a:xfrm>
        </p:spPr>
        <p:txBody>
          <a:bodyPr>
            <a:normAutofit fontScale="92500" lnSpcReduction="20000"/>
          </a:bodyPr>
          <a:lstStyle/>
          <a:p>
            <a:pPr algn="just" rtl="1">
              <a:lnSpc>
                <a:spcPct val="120000"/>
              </a:lnSpc>
              <a:spcBef>
                <a:spcPts val="110"/>
              </a:spcBef>
              <a:spcAft>
                <a:spcPts val="110"/>
              </a:spcAft>
              <a:buFont typeface="Wingdings" panose="05000000000000000000" pitchFamily="2" charset="2"/>
              <a:buChar char="Ø"/>
            </a:pPr>
            <a:r>
              <a:rPr lang="ar-EG" b="1">
                <a:solidFill>
                  <a:srgbClr val="203E5F"/>
                </a:solidFill>
                <a:latin typeface="Simplified Arabic" panose="02020603050405020304" pitchFamily="18" charset="-78"/>
                <a:cs typeface="Simplified Arabic" panose="02020603050405020304" pitchFamily="18" charset="-78"/>
              </a:rPr>
              <a:t>البث التلفزيوني عبر الإنترنت</a:t>
            </a:r>
            <a:r>
              <a:rPr lang="ar-EG" smtClean="0">
                <a:latin typeface="Simplified Arabic" panose="02020603050405020304" pitchFamily="18" charset="-78"/>
                <a:cs typeface="Simplified Arabic" panose="02020603050405020304" pitchFamily="18" charset="-78"/>
              </a:rPr>
              <a:t>:</a:t>
            </a:r>
          </a:p>
          <a:p>
            <a:pPr marL="0" indent="0" algn="just" rtl="1">
              <a:lnSpc>
                <a:spcPct val="120000"/>
              </a:lnSpc>
              <a:spcBef>
                <a:spcPts val="110"/>
              </a:spcBef>
              <a:spcAft>
                <a:spcPts val="110"/>
              </a:spcAft>
              <a:buNone/>
            </a:pPr>
            <a:r>
              <a:rPr lang="ar-EG" b="1">
                <a:latin typeface="Simplified Arabic" panose="02020603050405020304" pitchFamily="18" charset="-78"/>
                <a:cs typeface="Simplified Arabic" panose="02020603050405020304" pitchFamily="18" charset="-78"/>
              </a:rPr>
              <a:t>يستخدم البث التلفزيوني عبر الإنترنت تكنولوجيا التدفق المتزامن للإشارات الصوتية والمرئية لتظهر على شكل بث حي مباشر يمكن مشاهدتها باستخدام عدة برامج تبعًا لحزمة الملفات ‏المستخدمة في عملية البث</a:t>
            </a:r>
            <a:r>
              <a:rPr lang="ar-EG">
                <a:latin typeface="Simplified Arabic" panose="02020603050405020304" pitchFamily="18" charset="-78"/>
                <a:cs typeface="Simplified Arabic" panose="02020603050405020304" pitchFamily="18" charset="-78"/>
              </a:rPr>
              <a:t>، ‏ويتم تغذية محطة التقاط البث الخاصة بالإشارات الصوتية والمرئية التي تقوم مجتمعة في الملف المراد </a:t>
            </a:r>
            <a:r>
              <a:rPr lang="ar-EG" smtClean="0">
                <a:latin typeface="Simplified Arabic" panose="02020603050405020304" pitchFamily="18" charset="-78"/>
                <a:cs typeface="Simplified Arabic" panose="02020603050405020304" pitchFamily="18" charset="-78"/>
              </a:rPr>
              <a:t>بثه </a:t>
            </a:r>
            <a:r>
              <a:rPr lang="ar-EG">
                <a:latin typeface="Simplified Arabic" panose="02020603050405020304" pitchFamily="18" charset="-78"/>
                <a:cs typeface="Simplified Arabic" panose="02020603050405020304" pitchFamily="18" charset="-78"/>
              </a:rPr>
              <a:t>ويقلص حجم الملف بعد الالتقاط والتحول إلى هيئة العرض وترسل هذه الملفات عبر اتصال شبكة رقمية إلى أحد محطات الإنترنت ‏المحلية والمزودة بتسهيلات تدفق البث الفوري.</a:t>
            </a:r>
            <a:endParaRPr lang="en-US">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endParaRPr lang="en-US"/>
          </a:p>
          <a:p>
            <a:pPr marL="0" indent="0" algn="just" rtl="1">
              <a:lnSpc>
                <a:spcPct val="110000"/>
              </a:lnSpc>
              <a:spcBef>
                <a:spcPts val="110"/>
              </a:spcBef>
              <a:spcAft>
                <a:spcPts val="110"/>
              </a:spcAft>
              <a:buNone/>
            </a:pPr>
            <a:endParaRPr lang="en-US">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endParaRPr lang="en-US">
              <a:latin typeface="Simplified Arabic" panose="02020603050405020304" pitchFamily="18" charset="-78"/>
              <a:cs typeface="Simplified Arabic" panose="02020603050405020304" pitchFamily="18" charset="-78"/>
            </a:endParaRPr>
          </a:p>
        </p:txBody>
      </p:sp>
      <p:sp>
        <p:nvSpPr>
          <p:cNvPr id="5" name="Rectangle: Rounded Corners 33"/>
          <p:cNvSpPr txBox="1">
            <a:spLocks noGrp="1"/>
          </p:cNvSpPr>
          <p:nvPr>
            <p:ph type="title"/>
          </p:nvPr>
        </p:nvSpPr>
        <p:spPr>
          <a:xfrm>
            <a:off x="4107976" y="365126"/>
            <a:ext cx="7124131" cy="1026946"/>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Simplified Arabic" panose="02020603050405020304" pitchFamily="18" charset="-78"/>
                <a:cs typeface="Simplified Arabic" panose="02020603050405020304" pitchFamily="18" charset="-78"/>
              </a:rPr>
              <a:t>وسائل الإعلام الرقمي</a:t>
            </a:r>
            <a:r>
              <a:rPr lang="ar-EG" sz="3600" b="1" smtClean="0">
                <a:solidFill>
                  <a:schemeClr val="bg1"/>
                </a:solidFill>
                <a:latin typeface="Alexandria" charset="0"/>
                <a:cs typeface="Alexandria" charset="0"/>
              </a:rPr>
              <a:t> </a:t>
            </a:r>
            <a:endParaRPr lang="en-US" sz="3600" b="1" dirty="0">
              <a:solidFill>
                <a:schemeClr val="bg1"/>
              </a:solidFill>
              <a:latin typeface="Alexandria" charset="0"/>
              <a:cs typeface="Alexandria" charset="0"/>
            </a:endParaRPr>
          </a:p>
        </p:txBody>
      </p:sp>
      <p:sp>
        <p:nvSpPr>
          <p:cNvPr id="7" name="Rectangle 4"/>
          <p:cNvSpPr/>
          <p:nvPr/>
        </p:nvSpPr>
        <p:spPr>
          <a:xfrm>
            <a:off x="1015621" y="283381"/>
            <a:ext cx="1304498" cy="8836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8" name="TextBox 3"/>
          <p:cNvSpPr txBox="1"/>
          <p:nvPr/>
        </p:nvSpPr>
        <p:spPr>
          <a:xfrm>
            <a:off x="8731225" y="6074740"/>
            <a:ext cx="2582769" cy="400110"/>
          </a:xfrm>
          <a:prstGeom prst="rect">
            <a:avLst/>
          </a:prstGeom>
          <a:noFill/>
        </p:spPr>
        <p:txBody>
          <a:bodyPr wrap="square" rtlCol="0">
            <a:spAutoFit/>
          </a:bodyPr>
          <a:lstStyle/>
          <a:p>
            <a:pPr algn="ctr"/>
            <a:r>
              <a:rPr lang="en-US" sz="2000" b="1" dirty="0"/>
              <a:t>www.midocean.ae</a:t>
            </a:r>
          </a:p>
        </p:txBody>
      </p:sp>
      <p:pic>
        <p:nvPicPr>
          <p:cNvPr id="9" name="عنصر نائب للمحتوى 8"/>
          <p:cNvPicPr>
            <a:picLocks noGrp="1"/>
          </p:cNvPicPr>
          <p:nvPr>
            <p:ph sz="half" idx="1"/>
          </p:nvPr>
        </p:nvPicPr>
        <p:blipFill>
          <a:blip r:embed="rId2">
            <a:extLst>
              <a:ext uri="{28A0092B-C50C-407E-A947-70E740481C1C}">
                <a14:useLocalDpi xmlns:a14="http://schemas.microsoft.com/office/drawing/2010/main" val="0"/>
              </a:ext>
            </a:extLst>
          </a:blip>
          <a:stretch>
            <a:fillRect/>
          </a:stretch>
        </p:blipFill>
        <p:spPr>
          <a:xfrm>
            <a:off x="450377" y="1825625"/>
            <a:ext cx="4203510" cy="4249115"/>
          </a:xfrm>
          <a:prstGeom prst="rect">
            <a:avLst/>
          </a:prstGeom>
        </p:spPr>
      </p:pic>
    </p:spTree>
    <p:extLst>
      <p:ext uri="{BB962C8B-B14F-4D97-AF65-F5344CB8AC3E}">
        <p14:creationId xmlns:p14="http://schemas.microsoft.com/office/powerpoint/2010/main" val="14656293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عنصر نائب للمحتوى 3"/>
          <p:cNvSpPr>
            <a:spLocks noGrp="1"/>
          </p:cNvSpPr>
          <p:nvPr>
            <p:ph sz="half" idx="2"/>
          </p:nvPr>
        </p:nvSpPr>
        <p:spPr>
          <a:xfrm>
            <a:off x="4831307" y="1719618"/>
            <a:ext cx="6522493" cy="4285397"/>
          </a:xfrm>
        </p:spPr>
        <p:txBody>
          <a:bodyPr>
            <a:normAutofit fontScale="85000" lnSpcReduction="10000"/>
          </a:bodyPr>
          <a:lstStyle/>
          <a:p>
            <a:pPr algn="just" rtl="1">
              <a:lnSpc>
                <a:spcPct val="110000"/>
              </a:lnSpc>
              <a:spcBef>
                <a:spcPts val="110"/>
              </a:spcBef>
              <a:spcAft>
                <a:spcPts val="110"/>
              </a:spcAft>
              <a:buFont typeface="Wingdings" panose="05000000000000000000" pitchFamily="2" charset="2"/>
              <a:buChar char="Ø"/>
            </a:pPr>
            <a:r>
              <a:rPr lang="ar-EG" b="1">
                <a:solidFill>
                  <a:srgbClr val="203E5F"/>
                </a:solidFill>
                <a:latin typeface="Simplified Arabic" panose="02020603050405020304" pitchFamily="18" charset="-78"/>
                <a:cs typeface="Simplified Arabic" panose="02020603050405020304" pitchFamily="18" charset="-78"/>
              </a:rPr>
              <a:t>إذاعة الإنترنت:</a:t>
            </a:r>
            <a:endParaRPr lang="en-US" b="1">
              <a:solidFill>
                <a:srgbClr val="203E5F"/>
              </a:solidFill>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r>
              <a:rPr lang="ar-EG" sz="2600" b="1" smtClean="0">
                <a:latin typeface="Simplified Arabic" panose="02020603050405020304" pitchFamily="18" charset="-78"/>
                <a:cs typeface="Simplified Arabic" panose="02020603050405020304" pitchFamily="18" charset="-78"/>
              </a:rPr>
              <a:t>     وهى </a:t>
            </a:r>
            <a:r>
              <a:rPr lang="ar-EG" sz="2600" b="1">
                <a:latin typeface="Simplified Arabic" panose="02020603050405020304" pitchFamily="18" charset="-78"/>
                <a:cs typeface="Simplified Arabic" panose="02020603050405020304" pitchFamily="18" charset="-78"/>
              </a:rPr>
              <a:t>عبارة عن تطبيقات برامج صوتية كمبيوترية، ‏يتم استخدامها للبث عبر الشبكة اعتمادًا على تكنولوجيا تدفق المعلومات </a:t>
            </a:r>
            <a:r>
              <a:rPr lang="en-US" sz="2600" b="1">
                <a:latin typeface="Simplified Arabic" panose="02020603050405020304" pitchFamily="18" charset="-78"/>
                <a:cs typeface="Simplified Arabic" panose="02020603050405020304" pitchFamily="18" charset="-78"/>
              </a:rPr>
              <a:t>Streaming</a:t>
            </a:r>
            <a:r>
              <a:rPr lang="ar-EG" sz="2600" b="1">
                <a:latin typeface="Simplified Arabic" panose="02020603050405020304" pitchFamily="18" charset="-78"/>
                <a:cs typeface="Simplified Arabic" panose="02020603050405020304" pitchFamily="18" charset="-78"/>
              </a:rPr>
              <a:t>؛ ‏لتشغيل المواد الصوتية </a:t>
            </a:r>
            <a:r>
              <a:rPr lang="en-US" sz="2600" b="1">
                <a:latin typeface="Simplified Arabic" panose="02020603050405020304" pitchFamily="18" charset="-78"/>
                <a:cs typeface="Simplified Arabic" panose="02020603050405020304" pitchFamily="18" charset="-78"/>
              </a:rPr>
              <a:t>Audio</a:t>
            </a:r>
            <a:r>
              <a:rPr lang="ar-EG" sz="2600" b="1">
                <a:latin typeface="Simplified Arabic" panose="02020603050405020304" pitchFamily="18" charset="-78"/>
                <a:cs typeface="Simplified Arabic" panose="02020603050405020304" pitchFamily="18" charset="-78"/>
              </a:rPr>
              <a:t> ‏أو الفيديو </a:t>
            </a:r>
            <a:r>
              <a:rPr lang="en-US" sz="2600" b="1" smtClean="0">
                <a:latin typeface="Simplified Arabic" panose="02020603050405020304" pitchFamily="18" charset="-78"/>
                <a:cs typeface="Simplified Arabic" panose="02020603050405020304" pitchFamily="18" charset="-78"/>
              </a:rPr>
              <a:t>Video</a:t>
            </a:r>
            <a:r>
              <a:rPr lang="ar-EG" sz="2600" b="1" smtClean="0">
                <a:latin typeface="Simplified Arabic" panose="02020603050405020304" pitchFamily="18" charset="-78"/>
                <a:cs typeface="Simplified Arabic" panose="02020603050405020304" pitchFamily="18" charset="-78"/>
              </a:rPr>
              <a:t>، </a:t>
            </a:r>
            <a:r>
              <a:rPr lang="ar-EG" sz="2600" smtClean="0">
                <a:latin typeface="Simplified Arabic" panose="02020603050405020304" pitchFamily="18" charset="-78"/>
                <a:cs typeface="Simplified Arabic" panose="02020603050405020304" pitchFamily="18" charset="-78"/>
              </a:rPr>
              <a:t>‏</a:t>
            </a:r>
            <a:r>
              <a:rPr lang="ar-EG" sz="2600">
                <a:latin typeface="Simplified Arabic" panose="02020603050405020304" pitchFamily="18" charset="-78"/>
                <a:cs typeface="Simplified Arabic" panose="02020603050405020304" pitchFamily="18" charset="-78"/>
              </a:rPr>
              <a:t>فلم تعد الإذاعة عملية مركبة تحتاج إلى </a:t>
            </a:r>
            <a:r>
              <a:rPr lang="ar-EG" sz="2600" smtClean="0">
                <a:latin typeface="Simplified Arabic" panose="02020603050405020304" pitchFamily="18" charset="-78"/>
                <a:cs typeface="Simplified Arabic" panose="02020603050405020304" pitchFamily="18" charset="-78"/>
              </a:rPr>
              <a:t>تشغيل </a:t>
            </a:r>
            <a:r>
              <a:rPr lang="ar-EG" sz="2600">
                <a:latin typeface="Simplified Arabic" panose="02020603050405020304" pitchFamily="18" charset="-78"/>
                <a:cs typeface="Simplified Arabic" panose="02020603050405020304" pitchFamily="18" charset="-78"/>
              </a:rPr>
              <a:t>قناة محددة في أوقات محددة</a:t>
            </a:r>
            <a:r>
              <a:rPr lang="ar-EG" sz="2600" smtClean="0">
                <a:latin typeface="Simplified Arabic" panose="02020603050405020304" pitchFamily="18" charset="-78"/>
                <a:cs typeface="Simplified Arabic" panose="02020603050405020304" pitchFamily="18" charset="-78"/>
              </a:rPr>
              <a:t>.</a:t>
            </a:r>
          </a:p>
          <a:p>
            <a:pPr marL="0" indent="0" algn="just" rtl="1">
              <a:lnSpc>
                <a:spcPct val="110000"/>
              </a:lnSpc>
              <a:spcBef>
                <a:spcPts val="110"/>
              </a:spcBef>
              <a:spcAft>
                <a:spcPts val="110"/>
              </a:spcAft>
              <a:buNone/>
            </a:pPr>
            <a:r>
              <a:rPr lang="ar-EG" sz="2600" smtClean="0">
                <a:latin typeface="Simplified Arabic" panose="02020603050405020304" pitchFamily="18" charset="-78"/>
                <a:cs typeface="Simplified Arabic" panose="02020603050405020304" pitchFamily="18" charset="-78"/>
              </a:rPr>
              <a:t>   ويعرف« </a:t>
            </a:r>
            <a:r>
              <a:rPr lang="ar-EG" sz="2600" b="1" smtClean="0">
                <a:latin typeface="Simplified Arabic" panose="02020603050405020304" pitchFamily="18" charset="-78"/>
                <a:cs typeface="Simplified Arabic" panose="02020603050405020304" pitchFamily="18" charset="-78"/>
              </a:rPr>
              <a:t>محمد عارف</a:t>
            </a:r>
            <a:r>
              <a:rPr lang="ar-EG" sz="2600" smtClean="0">
                <a:latin typeface="Simplified Arabic" panose="02020603050405020304" pitchFamily="18" charset="-78"/>
                <a:cs typeface="Simplified Arabic" panose="02020603050405020304" pitchFamily="18" charset="-78"/>
              </a:rPr>
              <a:t>» </a:t>
            </a:r>
            <a:r>
              <a:rPr lang="ar-EG" sz="2600" b="1">
                <a:latin typeface="Simplified Arabic" panose="02020603050405020304" pitchFamily="18" charset="-78"/>
                <a:cs typeface="Simplified Arabic" panose="02020603050405020304" pitchFamily="18" charset="-78"/>
              </a:rPr>
              <a:t>راديو </a:t>
            </a:r>
            <a:r>
              <a:rPr lang="ar-EG" sz="2600" b="1" smtClean="0">
                <a:latin typeface="Simplified Arabic" panose="02020603050405020304" pitchFamily="18" charset="-78"/>
                <a:cs typeface="Simplified Arabic" panose="02020603050405020304" pitchFamily="18" charset="-78"/>
              </a:rPr>
              <a:t>الإنترنت </a:t>
            </a:r>
            <a:r>
              <a:rPr lang="ar-EG" sz="2600" b="1">
                <a:latin typeface="Simplified Arabic" panose="02020603050405020304" pitchFamily="18" charset="-78"/>
                <a:cs typeface="Simplified Arabic" panose="02020603050405020304" pitchFamily="18" charset="-78"/>
              </a:rPr>
              <a:t>أنه </a:t>
            </a:r>
            <a:r>
              <a:rPr lang="ar-EG" sz="2600" b="1" smtClean="0">
                <a:latin typeface="Simplified Arabic" panose="02020603050405020304" pitchFamily="18" charset="-78"/>
                <a:cs typeface="Simplified Arabic" panose="02020603050405020304" pitchFamily="18" charset="-78"/>
              </a:rPr>
              <a:t>راديو تفاعلي متعدد الوظائف </a:t>
            </a:r>
            <a:r>
              <a:rPr lang="ar-EG" sz="2600" b="1">
                <a:latin typeface="Simplified Arabic" panose="02020603050405020304" pitchFamily="18" charset="-78"/>
                <a:cs typeface="Simplified Arabic" panose="02020603050405020304" pitchFamily="18" charset="-78"/>
              </a:rPr>
              <a:t>يمكن أن ينقل التحكم في الوسيلة الإعلامية من الدولة ومؤسسات الإذاعة والتلفزيون إلى جمهور المستمعين والمشاهدين وموردي المعلومات وسيتحول الجمهور من الاستهلاك السلبي للراديو والتلفزيون إلى استخدام قوة التسجيلات الصوتية والمرئية وذكاء الكمبيوتر والمعلومات الضخمة المعروضة في شبكة </a:t>
            </a:r>
            <a:r>
              <a:rPr lang="ar-EG" sz="2600" b="1" smtClean="0">
                <a:latin typeface="Simplified Arabic" panose="02020603050405020304" pitchFamily="18" charset="-78"/>
                <a:cs typeface="Simplified Arabic" panose="02020603050405020304" pitchFamily="18" charset="-78"/>
              </a:rPr>
              <a:t>الإنترنت، </a:t>
            </a:r>
            <a:r>
              <a:rPr lang="ar-EG" sz="2600">
                <a:latin typeface="Simplified Arabic" panose="02020603050405020304" pitchFamily="18" charset="-78"/>
                <a:cs typeface="Simplified Arabic" panose="02020603050405020304" pitchFamily="18" charset="-78"/>
              </a:rPr>
              <a:t>وتتيح الشبكة الرقمية لكل فرد أن </a:t>
            </a:r>
            <a:r>
              <a:rPr lang="ar-EG" sz="2600" smtClean="0">
                <a:latin typeface="Simplified Arabic" panose="02020603050405020304" pitchFamily="18" charset="-78"/>
                <a:cs typeface="Simplified Arabic" panose="02020603050405020304" pitchFamily="18" charset="-78"/>
              </a:rPr>
              <a:t>يبث </a:t>
            </a:r>
            <a:r>
              <a:rPr lang="ar-EG" sz="2600">
                <a:latin typeface="Simplified Arabic" panose="02020603050405020304" pitchFamily="18" charset="-78"/>
                <a:cs typeface="Simplified Arabic" panose="02020603050405020304" pitchFamily="18" charset="-78"/>
              </a:rPr>
              <a:t>برامج إذاعية أو تلفزيونية. </a:t>
            </a:r>
            <a:endParaRPr lang="en-US" sz="2600">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endParaRPr lang="en-US">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endParaRPr lang="en-US">
              <a:latin typeface="Simplified Arabic" panose="02020603050405020304" pitchFamily="18" charset="-78"/>
              <a:cs typeface="Simplified Arabic" panose="02020603050405020304" pitchFamily="18" charset="-78"/>
            </a:endParaRPr>
          </a:p>
        </p:txBody>
      </p:sp>
      <p:sp>
        <p:nvSpPr>
          <p:cNvPr id="5" name="Rectangle: Rounded Corners 33"/>
          <p:cNvSpPr txBox="1">
            <a:spLocks noGrp="1"/>
          </p:cNvSpPr>
          <p:nvPr>
            <p:ph type="title"/>
          </p:nvPr>
        </p:nvSpPr>
        <p:spPr>
          <a:xfrm>
            <a:off x="4107976" y="365126"/>
            <a:ext cx="7124131" cy="1026946"/>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Simplified Arabic" panose="02020603050405020304" pitchFamily="18" charset="-78"/>
                <a:cs typeface="Simplified Arabic" panose="02020603050405020304" pitchFamily="18" charset="-78"/>
              </a:rPr>
              <a:t>وسائل الإعلام الرقمي</a:t>
            </a:r>
            <a:r>
              <a:rPr lang="ar-EG" sz="3600" b="1" smtClean="0">
                <a:solidFill>
                  <a:schemeClr val="bg1"/>
                </a:solidFill>
                <a:latin typeface="Alexandria" charset="0"/>
                <a:cs typeface="Alexandria" charset="0"/>
              </a:rPr>
              <a:t> </a:t>
            </a:r>
            <a:endParaRPr lang="en-US" sz="3600" b="1" dirty="0">
              <a:solidFill>
                <a:schemeClr val="bg1"/>
              </a:solidFill>
              <a:latin typeface="Alexandria" charset="0"/>
              <a:cs typeface="Alexandria" charset="0"/>
            </a:endParaRPr>
          </a:p>
        </p:txBody>
      </p:sp>
      <p:sp>
        <p:nvSpPr>
          <p:cNvPr id="7" name="Rectangle 4"/>
          <p:cNvSpPr/>
          <p:nvPr/>
        </p:nvSpPr>
        <p:spPr>
          <a:xfrm>
            <a:off x="1042917" y="440331"/>
            <a:ext cx="1304498" cy="8836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8" name="TextBox 3"/>
          <p:cNvSpPr txBox="1"/>
          <p:nvPr/>
        </p:nvSpPr>
        <p:spPr>
          <a:xfrm>
            <a:off x="8731225" y="6074740"/>
            <a:ext cx="2582769" cy="400110"/>
          </a:xfrm>
          <a:prstGeom prst="rect">
            <a:avLst/>
          </a:prstGeom>
          <a:noFill/>
        </p:spPr>
        <p:txBody>
          <a:bodyPr wrap="square" rtlCol="0">
            <a:spAutoFit/>
          </a:bodyPr>
          <a:lstStyle/>
          <a:p>
            <a:pPr algn="ctr"/>
            <a:r>
              <a:rPr lang="en-US" sz="2000" b="1" dirty="0"/>
              <a:t>www.midocean.ae</a:t>
            </a:r>
          </a:p>
        </p:txBody>
      </p:sp>
      <p:pic>
        <p:nvPicPr>
          <p:cNvPr id="9" name="عنصر نائب للمحتوى 8"/>
          <p:cNvPicPr>
            <a:picLocks noGrp="1"/>
          </p:cNvPicPr>
          <p:nvPr>
            <p:ph sz="half" idx="1"/>
          </p:nvPr>
        </p:nvPicPr>
        <p:blipFill>
          <a:blip r:embed="rId2">
            <a:extLst>
              <a:ext uri="{28A0092B-C50C-407E-A947-70E740481C1C}">
                <a14:useLocalDpi xmlns:a14="http://schemas.microsoft.com/office/drawing/2010/main" val="0"/>
              </a:ext>
            </a:extLst>
          </a:blip>
          <a:stretch>
            <a:fillRect/>
          </a:stretch>
        </p:blipFill>
        <p:spPr>
          <a:xfrm>
            <a:off x="491319" y="1825624"/>
            <a:ext cx="4121623" cy="4029265"/>
          </a:xfrm>
          <a:prstGeom prst="rect">
            <a:avLst/>
          </a:prstGeom>
        </p:spPr>
      </p:pic>
    </p:spTree>
    <p:extLst>
      <p:ext uri="{BB962C8B-B14F-4D97-AF65-F5344CB8AC3E}">
        <p14:creationId xmlns:p14="http://schemas.microsoft.com/office/powerpoint/2010/main" val="38004071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عنصر نائب للمحتوى 3"/>
          <p:cNvSpPr>
            <a:spLocks noGrp="1"/>
          </p:cNvSpPr>
          <p:nvPr>
            <p:ph sz="half" idx="2"/>
          </p:nvPr>
        </p:nvSpPr>
        <p:spPr>
          <a:xfrm>
            <a:off x="4831307" y="1825625"/>
            <a:ext cx="6522493" cy="4179390"/>
          </a:xfrm>
        </p:spPr>
        <p:txBody>
          <a:bodyPr>
            <a:normAutofit fontScale="85000" lnSpcReduction="10000"/>
          </a:bodyPr>
          <a:lstStyle/>
          <a:p>
            <a:pPr algn="just" rtl="1">
              <a:lnSpc>
                <a:spcPct val="110000"/>
              </a:lnSpc>
              <a:spcBef>
                <a:spcPts val="110"/>
              </a:spcBef>
              <a:spcAft>
                <a:spcPts val="110"/>
              </a:spcAft>
              <a:buFont typeface="Wingdings" panose="05000000000000000000" pitchFamily="2" charset="2"/>
              <a:buChar char="Ø"/>
            </a:pPr>
            <a:r>
              <a:rPr lang="ar-EG" b="1">
                <a:solidFill>
                  <a:srgbClr val="203E5F"/>
                </a:solidFill>
                <a:latin typeface="Simplified Arabic" panose="02020603050405020304" pitchFamily="18" charset="-78"/>
                <a:cs typeface="Simplified Arabic" panose="02020603050405020304" pitchFamily="18" charset="-78"/>
              </a:rPr>
              <a:t>خدمة الأخبار بالهاتف المحمول</a:t>
            </a:r>
            <a:r>
              <a:rPr lang="ar-EG" b="1" smtClean="0">
                <a:solidFill>
                  <a:srgbClr val="203E5F"/>
                </a:solidFill>
                <a:latin typeface="Simplified Arabic" panose="02020603050405020304" pitchFamily="18" charset="-78"/>
                <a:cs typeface="Simplified Arabic" panose="02020603050405020304" pitchFamily="18" charset="-78"/>
              </a:rPr>
              <a:t>:</a:t>
            </a:r>
          </a:p>
          <a:p>
            <a:pPr marL="0" indent="0" algn="just" rtl="1">
              <a:lnSpc>
                <a:spcPct val="110000"/>
              </a:lnSpc>
              <a:spcBef>
                <a:spcPts val="110"/>
              </a:spcBef>
              <a:spcAft>
                <a:spcPts val="110"/>
              </a:spcAft>
              <a:buNone/>
            </a:pPr>
            <a:r>
              <a:rPr lang="ar-EG">
                <a:latin typeface="Simplified Arabic" panose="02020603050405020304" pitchFamily="18" charset="-78"/>
                <a:cs typeface="Simplified Arabic" panose="02020603050405020304" pitchFamily="18" charset="-78"/>
              </a:rPr>
              <a:t>وبالنظر لاشتراك الهاتف المحمول بالكمبيوتر وكذلك الإنترنت؛ ‏لذلك فقد تم الاستفادة من المشترك بين الهاتف المحمول والإنترنت، فتم توفير ميزة تلقي البريد الإلكتروني ويتم </a:t>
            </a:r>
            <a:r>
              <a:rPr lang="ar-EG" b="1">
                <a:latin typeface="Simplified Arabic" panose="02020603050405020304" pitchFamily="18" charset="-78"/>
                <a:cs typeface="Simplified Arabic" panose="02020603050405020304" pitchFamily="18" charset="-78"/>
              </a:rPr>
              <a:t>عبر خدمة الرسائل الهاتفية </a:t>
            </a:r>
            <a:r>
              <a:rPr lang="en-US" b="1">
                <a:latin typeface="Simplified Arabic" panose="02020603050405020304" pitchFamily="18" charset="-78"/>
                <a:cs typeface="Simplified Arabic" panose="02020603050405020304" pitchFamily="18" charset="-78"/>
              </a:rPr>
              <a:t>short Message Service</a:t>
            </a:r>
            <a:r>
              <a:rPr lang="ar-EG" b="1">
                <a:latin typeface="Simplified Arabic" panose="02020603050405020304" pitchFamily="18" charset="-78"/>
                <a:cs typeface="Simplified Arabic" panose="02020603050405020304" pitchFamily="18" charset="-78"/>
              </a:rPr>
              <a:t>  ‏تقديم طيفًا واسعًا من الخدمات الإخبارية للمشتركين، ‏تشمل خدمات وكالات الأنباء وبعض الصحف اليومية والمواقع الإخبارية في شكل نصوص أو وسائط متعددة تستقبل بواسطة الهاتف </a:t>
            </a:r>
            <a:r>
              <a:rPr lang="ar-EG" b="1" smtClean="0">
                <a:latin typeface="Simplified Arabic" panose="02020603050405020304" pitchFamily="18" charset="-78"/>
                <a:cs typeface="Simplified Arabic" panose="02020603050405020304" pitchFamily="18" charset="-78"/>
              </a:rPr>
              <a:t>المحمول، </a:t>
            </a:r>
            <a:r>
              <a:rPr lang="ar-EG">
                <a:latin typeface="Simplified Arabic" panose="02020603050405020304" pitchFamily="18" charset="-78"/>
                <a:cs typeface="Simplified Arabic" panose="02020603050405020304" pitchFamily="18" charset="-78"/>
              </a:rPr>
              <a:t>هذا بالإضافة </a:t>
            </a:r>
            <a:r>
              <a:rPr lang="ar-EG" b="1">
                <a:latin typeface="Simplified Arabic" panose="02020603050405020304" pitchFamily="18" charset="-78"/>
                <a:cs typeface="Simplified Arabic" panose="02020603050405020304" pitchFamily="18" charset="-78"/>
              </a:rPr>
              <a:t>لاستقبال وإرسال وعرض الصور الملونة والرسوم المتحركة والمقاطع الصوتية والبصرية كل ذلك عبر شبكة الهاتف المحمول </a:t>
            </a:r>
            <a:r>
              <a:rPr lang="ar-EG">
                <a:latin typeface="Simplified Arabic" panose="02020603050405020304" pitchFamily="18" charset="-78"/>
                <a:cs typeface="Simplified Arabic" panose="02020603050405020304" pitchFamily="18" charset="-78"/>
              </a:rPr>
              <a:t>من هاتف إلى آخر، أو من هاتف إلى بريد إلكتروني على شبكة الإنترنت.</a:t>
            </a:r>
            <a:endParaRPr lang="en-US">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endParaRPr lang="en-US"/>
          </a:p>
          <a:p>
            <a:pPr marL="0" indent="0" algn="just" rtl="1">
              <a:lnSpc>
                <a:spcPct val="110000"/>
              </a:lnSpc>
              <a:spcBef>
                <a:spcPts val="110"/>
              </a:spcBef>
              <a:spcAft>
                <a:spcPts val="110"/>
              </a:spcAft>
              <a:buNone/>
            </a:pPr>
            <a:endParaRPr lang="en-US">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endParaRPr lang="en-US">
              <a:latin typeface="Simplified Arabic" panose="02020603050405020304" pitchFamily="18" charset="-78"/>
              <a:cs typeface="Simplified Arabic" panose="02020603050405020304" pitchFamily="18" charset="-78"/>
            </a:endParaRPr>
          </a:p>
        </p:txBody>
      </p:sp>
      <p:sp>
        <p:nvSpPr>
          <p:cNvPr id="5" name="Rectangle: Rounded Corners 33"/>
          <p:cNvSpPr txBox="1">
            <a:spLocks noGrp="1"/>
          </p:cNvSpPr>
          <p:nvPr>
            <p:ph type="title"/>
          </p:nvPr>
        </p:nvSpPr>
        <p:spPr>
          <a:xfrm>
            <a:off x="4107976" y="365126"/>
            <a:ext cx="7124131" cy="1026946"/>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Simplified Arabic" panose="02020603050405020304" pitchFamily="18" charset="-78"/>
                <a:cs typeface="Simplified Arabic" panose="02020603050405020304" pitchFamily="18" charset="-78"/>
              </a:rPr>
              <a:t>وسائل الإعلام الرقمي</a:t>
            </a:r>
            <a:r>
              <a:rPr lang="ar-EG" sz="3600" b="1" smtClean="0">
                <a:solidFill>
                  <a:schemeClr val="bg1"/>
                </a:solidFill>
                <a:latin typeface="Alexandria" charset="0"/>
                <a:cs typeface="Alexandria" charset="0"/>
              </a:rPr>
              <a:t> </a:t>
            </a:r>
            <a:endParaRPr lang="en-US" sz="3600" b="1" dirty="0">
              <a:solidFill>
                <a:schemeClr val="bg1"/>
              </a:solidFill>
              <a:latin typeface="Alexandria" charset="0"/>
              <a:cs typeface="Alexandria" charset="0"/>
            </a:endParaRPr>
          </a:p>
        </p:txBody>
      </p:sp>
      <p:sp>
        <p:nvSpPr>
          <p:cNvPr id="7" name="Rectangle 4"/>
          <p:cNvSpPr/>
          <p:nvPr/>
        </p:nvSpPr>
        <p:spPr>
          <a:xfrm>
            <a:off x="1015621" y="283381"/>
            <a:ext cx="1304498" cy="8836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8" name="TextBox 3"/>
          <p:cNvSpPr txBox="1"/>
          <p:nvPr/>
        </p:nvSpPr>
        <p:spPr>
          <a:xfrm>
            <a:off x="8731225" y="6074740"/>
            <a:ext cx="2582769" cy="400110"/>
          </a:xfrm>
          <a:prstGeom prst="rect">
            <a:avLst/>
          </a:prstGeom>
          <a:noFill/>
        </p:spPr>
        <p:txBody>
          <a:bodyPr wrap="square" rtlCol="0">
            <a:spAutoFit/>
          </a:bodyPr>
          <a:lstStyle/>
          <a:p>
            <a:pPr algn="ctr"/>
            <a:r>
              <a:rPr lang="en-US" sz="2000" b="1" dirty="0"/>
              <a:t>www.midocean.ae</a:t>
            </a:r>
          </a:p>
        </p:txBody>
      </p:sp>
      <p:pic>
        <p:nvPicPr>
          <p:cNvPr id="9" name="عنصر نائب للمحتوى 8" descr="D:\جامعة ميدأوشن\محاضرات مادة الإعلام والمجتمع word\images.png"/>
          <p:cNvPicPr>
            <a:picLocks noGrp="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313899" y="1602024"/>
            <a:ext cx="4244453" cy="4626591"/>
          </a:xfrm>
          <a:prstGeom prst="rect">
            <a:avLst/>
          </a:prstGeom>
          <a:noFill/>
          <a:ln>
            <a:noFill/>
          </a:ln>
        </p:spPr>
      </p:pic>
    </p:spTree>
    <p:extLst>
      <p:ext uri="{BB962C8B-B14F-4D97-AF65-F5344CB8AC3E}">
        <p14:creationId xmlns:p14="http://schemas.microsoft.com/office/powerpoint/2010/main" val="32863266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عنصر نائب للمحتوى 3"/>
          <p:cNvSpPr>
            <a:spLocks noGrp="1"/>
          </p:cNvSpPr>
          <p:nvPr>
            <p:ph sz="half" idx="2"/>
          </p:nvPr>
        </p:nvSpPr>
        <p:spPr>
          <a:xfrm>
            <a:off x="4831307" y="1825625"/>
            <a:ext cx="6522493" cy="4179390"/>
          </a:xfrm>
        </p:spPr>
        <p:txBody>
          <a:bodyPr>
            <a:normAutofit fontScale="92500" lnSpcReduction="10000"/>
          </a:bodyPr>
          <a:lstStyle/>
          <a:p>
            <a:pPr algn="just" rtl="1">
              <a:lnSpc>
                <a:spcPct val="110000"/>
              </a:lnSpc>
              <a:spcBef>
                <a:spcPts val="110"/>
              </a:spcBef>
              <a:spcAft>
                <a:spcPts val="110"/>
              </a:spcAft>
              <a:buFont typeface="Wingdings" panose="05000000000000000000" pitchFamily="2" charset="2"/>
              <a:buChar char="Ø"/>
            </a:pPr>
            <a:r>
              <a:rPr lang="ar-EG" b="1">
                <a:solidFill>
                  <a:srgbClr val="203E5F"/>
                </a:solidFill>
                <a:latin typeface="Simplified Arabic" panose="02020603050405020304" pitchFamily="18" charset="-78"/>
                <a:cs typeface="Simplified Arabic" panose="02020603050405020304" pitchFamily="18" charset="-78"/>
              </a:rPr>
              <a:t>مواقع التواصل </a:t>
            </a:r>
            <a:r>
              <a:rPr lang="ar-EG" b="1" smtClean="0">
                <a:solidFill>
                  <a:srgbClr val="203E5F"/>
                </a:solidFill>
                <a:latin typeface="Simplified Arabic" panose="02020603050405020304" pitchFamily="18" charset="-78"/>
                <a:cs typeface="Simplified Arabic" panose="02020603050405020304" pitchFamily="18" charset="-78"/>
              </a:rPr>
              <a:t>الاجتماعي:</a:t>
            </a:r>
          </a:p>
          <a:p>
            <a:pPr marL="0" indent="0" algn="just" rtl="1">
              <a:lnSpc>
                <a:spcPct val="110000"/>
              </a:lnSpc>
              <a:spcBef>
                <a:spcPts val="110"/>
              </a:spcBef>
              <a:spcAft>
                <a:spcPts val="110"/>
              </a:spcAft>
              <a:buNone/>
            </a:pPr>
            <a:r>
              <a:rPr lang="ar-EG"/>
              <a:t>‏   </a:t>
            </a:r>
            <a:r>
              <a:rPr lang="ar-EG">
                <a:latin typeface="Simplified Arabic" panose="02020603050405020304" pitchFamily="18" charset="-78"/>
                <a:cs typeface="Simplified Arabic" panose="02020603050405020304" pitchFamily="18" charset="-78"/>
              </a:rPr>
              <a:t>وتسمى كذلك الشبكات الاجتماعية ومواقع التشبيك </a:t>
            </a:r>
            <a:r>
              <a:rPr lang="ar-EG" smtClean="0">
                <a:latin typeface="Simplified Arabic" panose="02020603050405020304" pitchFamily="18" charset="-78"/>
                <a:cs typeface="Simplified Arabic" panose="02020603050405020304" pitchFamily="18" charset="-78"/>
              </a:rPr>
              <a:t>الاجتماعي، </a:t>
            </a:r>
            <a:r>
              <a:rPr lang="ar-EG">
                <a:latin typeface="Simplified Arabic" panose="02020603050405020304" pitchFamily="18" charset="-78"/>
                <a:cs typeface="Simplified Arabic" panose="02020603050405020304" pitchFamily="18" charset="-78"/>
              </a:rPr>
              <a:t>وهى عبارة عن مواقع تستعمل من طرف الأفراد من أجل التواصل الاجتماعي وإقامة العلاقات والتعارف وتكوين صداقات حول العالم وبناء جماعات افتراضية ‏وفقًا للاهتمامات أو انتماءات </a:t>
            </a:r>
            <a:r>
              <a:rPr lang="ar-EG" smtClean="0">
                <a:latin typeface="Simplified Arabic" panose="02020603050405020304" pitchFamily="18" charset="-78"/>
                <a:cs typeface="Simplified Arabic" panose="02020603050405020304" pitchFamily="18" charset="-78"/>
              </a:rPr>
              <a:t>مشتركة، </a:t>
            </a:r>
            <a:r>
              <a:rPr lang="ar-EG">
                <a:latin typeface="Simplified Arabic" panose="02020603050405020304" pitchFamily="18" charset="-78"/>
                <a:cs typeface="Simplified Arabic" panose="02020603050405020304" pitchFamily="18" charset="-78"/>
              </a:rPr>
              <a:t>ويمكن للفرد عبرها أن </a:t>
            </a:r>
            <a:r>
              <a:rPr lang="ar-EG" b="1" smtClean="0">
                <a:latin typeface="Simplified Arabic" panose="02020603050405020304" pitchFamily="18" charset="-78"/>
                <a:cs typeface="Simplified Arabic" panose="02020603050405020304" pitchFamily="18" charset="-78"/>
              </a:rPr>
              <a:t>ينشئ </a:t>
            </a:r>
            <a:r>
              <a:rPr lang="ar-EG" b="1">
                <a:latin typeface="Simplified Arabic" panose="02020603050405020304" pitchFamily="18" charset="-78"/>
                <a:cs typeface="Simplified Arabic" panose="02020603050405020304" pitchFamily="18" charset="-78"/>
              </a:rPr>
              <a:t>صفحته الخاصة وينشر فيها سيرته، ‏وصوره ومعلوماته الشخصية، ويكتب مقالات ونصوص وينشر تسجيلات </a:t>
            </a:r>
            <a:r>
              <a:rPr lang="ar-EG" b="1" smtClean="0">
                <a:latin typeface="Simplified Arabic" panose="02020603050405020304" pitchFamily="18" charset="-78"/>
                <a:cs typeface="Simplified Arabic" panose="02020603050405020304" pitchFamily="18" charset="-78"/>
              </a:rPr>
              <a:t>فيديو، مثل : الفيس بوك وتويتر ولينكد إن وإنستجرام.</a:t>
            </a:r>
            <a:endParaRPr lang="en-US" b="1">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endParaRPr lang="en-US"/>
          </a:p>
          <a:p>
            <a:pPr marL="0" indent="0" algn="just" rtl="1">
              <a:lnSpc>
                <a:spcPct val="110000"/>
              </a:lnSpc>
              <a:spcBef>
                <a:spcPts val="110"/>
              </a:spcBef>
              <a:spcAft>
                <a:spcPts val="110"/>
              </a:spcAft>
              <a:buNone/>
            </a:pPr>
            <a:endParaRPr lang="en-US">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endParaRPr lang="en-US">
              <a:latin typeface="Simplified Arabic" panose="02020603050405020304" pitchFamily="18" charset="-78"/>
              <a:cs typeface="Simplified Arabic" panose="02020603050405020304" pitchFamily="18" charset="-78"/>
            </a:endParaRPr>
          </a:p>
        </p:txBody>
      </p:sp>
      <p:sp>
        <p:nvSpPr>
          <p:cNvPr id="5" name="Rectangle: Rounded Corners 33"/>
          <p:cNvSpPr txBox="1">
            <a:spLocks noGrp="1"/>
          </p:cNvSpPr>
          <p:nvPr>
            <p:ph type="title"/>
          </p:nvPr>
        </p:nvSpPr>
        <p:spPr>
          <a:xfrm>
            <a:off x="4107976" y="365126"/>
            <a:ext cx="7124131" cy="1026946"/>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Simplified Arabic" panose="02020603050405020304" pitchFamily="18" charset="-78"/>
                <a:cs typeface="Simplified Arabic" panose="02020603050405020304" pitchFamily="18" charset="-78"/>
              </a:rPr>
              <a:t>وسائل الإعلام الرقمي</a:t>
            </a:r>
            <a:r>
              <a:rPr lang="ar-EG" sz="3600" b="1" smtClean="0">
                <a:solidFill>
                  <a:schemeClr val="bg1"/>
                </a:solidFill>
                <a:latin typeface="Alexandria" charset="0"/>
                <a:cs typeface="Alexandria" charset="0"/>
              </a:rPr>
              <a:t> </a:t>
            </a:r>
            <a:endParaRPr lang="en-US" sz="3600" b="1" dirty="0">
              <a:solidFill>
                <a:schemeClr val="bg1"/>
              </a:solidFill>
              <a:latin typeface="Alexandria" charset="0"/>
              <a:cs typeface="Alexandria" charset="0"/>
            </a:endParaRPr>
          </a:p>
        </p:txBody>
      </p:sp>
      <p:sp>
        <p:nvSpPr>
          <p:cNvPr id="7" name="Rectangle 4"/>
          <p:cNvSpPr/>
          <p:nvPr/>
        </p:nvSpPr>
        <p:spPr>
          <a:xfrm>
            <a:off x="1015621" y="283381"/>
            <a:ext cx="1304498" cy="8836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8" name="TextBox 3"/>
          <p:cNvSpPr txBox="1"/>
          <p:nvPr/>
        </p:nvSpPr>
        <p:spPr>
          <a:xfrm>
            <a:off x="8731225" y="6074740"/>
            <a:ext cx="2582769" cy="400110"/>
          </a:xfrm>
          <a:prstGeom prst="rect">
            <a:avLst/>
          </a:prstGeom>
          <a:noFill/>
        </p:spPr>
        <p:txBody>
          <a:bodyPr wrap="square" rtlCol="0">
            <a:spAutoFit/>
          </a:bodyPr>
          <a:lstStyle/>
          <a:p>
            <a:pPr algn="ctr"/>
            <a:r>
              <a:rPr lang="en-US" sz="2000" b="1" dirty="0"/>
              <a:t>www.midocean.ae</a:t>
            </a:r>
          </a:p>
        </p:txBody>
      </p:sp>
      <p:pic>
        <p:nvPicPr>
          <p:cNvPr id="9" name="عنصر نائب للمحتوى 8"/>
          <p:cNvPicPr>
            <a:picLocks noGrp="1"/>
          </p:cNvPicPr>
          <p:nvPr>
            <p:ph sz="half" idx="1"/>
          </p:nvPr>
        </p:nvPicPr>
        <p:blipFill>
          <a:blip r:embed="rId2">
            <a:extLst>
              <a:ext uri="{28A0092B-C50C-407E-A947-70E740481C1C}">
                <a14:useLocalDpi xmlns:a14="http://schemas.microsoft.com/office/drawing/2010/main" val="0"/>
              </a:ext>
            </a:extLst>
          </a:blip>
          <a:stretch>
            <a:fillRect/>
          </a:stretch>
        </p:blipFill>
        <p:spPr>
          <a:xfrm>
            <a:off x="559558" y="1730091"/>
            <a:ext cx="4080681" cy="4649225"/>
          </a:xfrm>
          <a:prstGeom prst="rect">
            <a:avLst/>
          </a:prstGeom>
        </p:spPr>
      </p:pic>
    </p:spTree>
    <p:extLst>
      <p:ext uri="{BB962C8B-B14F-4D97-AF65-F5344CB8AC3E}">
        <p14:creationId xmlns:p14="http://schemas.microsoft.com/office/powerpoint/2010/main" val="8860232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عنصر نائب للمحتوى 3"/>
          <p:cNvSpPr>
            <a:spLocks noGrp="1"/>
          </p:cNvSpPr>
          <p:nvPr>
            <p:ph sz="half" idx="2"/>
          </p:nvPr>
        </p:nvSpPr>
        <p:spPr>
          <a:xfrm>
            <a:off x="4831307" y="1825625"/>
            <a:ext cx="6522493" cy="4179390"/>
          </a:xfrm>
        </p:spPr>
        <p:txBody>
          <a:bodyPr>
            <a:normAutofit fontScale="92500" lnSpcReduction="20000"/>
          </a:bodyPr>
          <a:lstStyle/>
          <a:p>
            <a:pPr algn="just" rtl="1">
              <a:lnSpc>
                <a:spcPct val="110000"/>
              </a:lnSpc>
              <a:spcBef>
                <a:spcPts val="110"/>
              </a:spcBef>
              <a:spcAft>
                <a:spcPts val="110"/>
              </a:spcAft>
              <a:buFont typeface="Wingdings" panose="05000000000000000000" pitchFamily="2" charset="2"/>
              <a:buChar char="Ø"/>
            </a:pPr>
            <a:r>
              <a:rPr lang="ar-EG"/>
              <a:t>‏</a:t>
            </a:r>
            <a:r>
              <a:rPr lang="ar-EG" b="1">
                <a:solidFill>
                  <a:srgbClr val="203E5F"/>
                </a:solidFill>
                <a:latin typeface="Simplified Arabic" panose="02020603050405020304" pitchFamily="18" charset="-78"/>
                <a:cs typeface="Simplified Arabic" panose="02020603050405020304" pitchFamily="18" charset="-78"/>
              </a:rPr>
              <a:t>المدونات الإلكترونية:</a:t>
            </a:r>
            <a:endParaRPr lang="en-US" b="1">
              <a:solidFill>
                <a:srgbClr val="203E5F"/>
              </a:solidFill>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r>
              <a:rPr lang="ar-EG" sz="2600">
                <a:latin typeface="Simplified Arabic" panose="02020603050405020304" pitchFamily="18" charset="-78"/>
                <a:cs typeface="Simplified Arabic" panose="02020603050405020304" pitchFamily="18" charset="-78"/>
              </a:rPr>
              <a:t>هى مواقع إلكترونية يمتلكها أفراد (غالبًا) ومؤسسات وجماعات ويتم الكتابة فيها بأساليب مختلفة يقترب معظمها الأسلوب الصحفي، فهي تحاول دائما إيجاد سبق صحفي، ويتم فيها نشر المقالات والتسجيلات بشكل </a:t>
            </a:r>
            <a:r>
              <a:rPr lang="ar-EG" sz="2600" smtClean="0">
                <a:latin typeface="Simplified Arabic" panose="02020603050405020304" pitchFamily="18" charset="-78"/>
                <a:cs typeface="Simplified Arabic" panose="02020603050405020304" pitchFamily="18" charset="-78"/>
              </a:rPr>
              <a:t>ترتيبي، ويمكن </a:t>
            </a:r>
            <a:r>
              <a:rPr lang="ar-EG" sz="2600">
                <a:latin typeface="Simplified Arabic" panose="02020603050405020304" pitchFamily="18" charset="-78"/>
                <a:cs typeface="Simplified Arabic" panose="02020603050405020304" pitchFamily="18" charset="-78"/>
              </a:rPr>
              <a:t>للقراء والمستخدمين التعليق عليها، والمدونة هي منصة لممارسة حرية التعبير عن الرأي فقد </a:t>
            </a:r>
            <a:r>
              <a:rPr lang="ar-EG" sz="2600" smtClean="0">
                <a:latin typeface="Simplified Arabic" panose="02020603050405020304" pitchFamily="18" charset="-78"/>
                <a:cs typeface="Simplified Arabic" panose="02020603050405020304" pitchFamily="18" charset="-78"/>
              </a:rPr>
              <a:t>أتاحت حرية </a:t>
            </a:r>
            <a:r>
              <a:rPr lang="ar-EG" sz="2600">
                <a:latin typeface="Simplified Arabic" panose="02020603050405020304" pitchFamily="18" charset="-78"/>
                <a:cs typeface="Simplified Arabic" panose="02020603050405020304" pitchFamily="18" charset="-78"/>
              </a:rPr>
              <a:t>النشر في المدونات الفرصة للكثير من الناس التعبير عن الهموم الشخصية والعامة هذا بفضل الحرية المطلقة انعدام الرقابة في نشر </a:t>
            </a:r>
            <a:r>
              <a:rPr lang="ar-EG" sz="2600" smtClean="0">
                <a:latin typeface="Simplified Arabic" panose="02020603050405020304" pitchFamily="18" charset="-78"/>
                <a:cs typeface="Simplified Arabic" panose="02020603050405020304" pitchFamily="18" charset="-78"/>
              </a:rPr>
              <a:t>المعلومات، ومن أشهر المواقع الإلكترونية التي تقدم خدمة إنشاء المدونات الإلكترونية : </a:t>
            </a:r>
            <a:r>
              <a:rPr lang="ar-EG" sz="2600" b="1" smtClean="0">
                <a:latin typeface="Simplified Arabic" panose="02020603050405020304" pitchFamily="18" charset="-78"/>
                <a:cs typeface="Simplified Arabic" panose="02020603050405020304" pitchFamily="18" charset="-78"/>
              </a:rPr>
              <a:t>ويندوز لايف سيبس </a:t>
            </a:r>
            <a:r>
              <a:rPr lang="en-US" sz="2600" b="1" smtClean="0">
                <a:latin typeface="Simplified Arabic" panose="02020603050405020304" pitchFamily="18" charset="-78"/>
                <a:cs typeface="Simplified Arabic" panose="02020603050405020304" pitchFamily="18" charset="-78"/>
              </a:rPr>
              <a:t>Windows live Spaces </a:t>
            </a:r>
            <a:r>
              <a:rPr lang="ar-EG" sz="2600" b="1" smtClean="0">
                <a:latin typeface="Simplified Arabic" panose="02020603050405020304" pitchFamily="18" charset="-78"/>
                <a:cs typeface="Simplified Arabic" panose="02020603050405020304" pitchFamily="18" charset="-78"/>
              </a:rPr>
              <a:t> من مايكروسوفت ، والياهو </a:t>
            </a:r>
            <a:r>
              <a:rPr lang="en-US" sz="2600" b="1" smtClean="0">
                <a:latin typeface="Simplified Arabic" panose="02020603050405020304" pitchFamily="18" charset="-78"/>
                <a:cs typeface="Simplified Arabic" panose="02020603050405020304" pitchFamily="18" charset="-78"/>
              </a:rPr>
              <a:t>Yahoo</a:t>
            </a:r>
            <a:r>
              <a:rPr lang="ar-EG" sz="2600" b="1" smtClean="0">
                <a:latin typeface="Simplified Arabic" panose="02020603050405020304" pitchFamily="18" charset="-78"/>
                <a:cs typeface="Simplified Arabic" panose="02020603050405020304" pitchFamily="18" charset="-78"/>
              </a:rPr>
              <a:t>، وموقع وورد بريس </a:t>
            </a:r>
            <a:r>
              <a:rPr lang="en-US" sz="2600" b="1" smtClean="0">
                <a:latin typeface="Simplified Arabic" panose="02020603050405020304" pitchFamily="18" charset="-78"/>
                <a:cs typeface="Simplified Arabic" panose="02020603050405020304" pitchFamily="18" charset="-78"/>
              </a:rPr>
              <a:t>word press</a:t>
            </a:r>
            <a:r>
              <a:rPr lang="ar-EG" sz="2600" b="1" smtClean="0">
                <a:latin typeface="Simplified Arabic" panose="02020603050405020304" pitchFamily="18" charset="-78"/>
                <a:cs typeface="Simplified Arabic" panose="02020603050405020304" pitchFamily="18" charset="-78"/>
              </a:rPr>
              <a:t>.</a:t>
            </a:r>
            <a:endParaRPr lang="en-US" sz="2600" b="1">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endParaRPr lang="en-US">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endParaRPr lang="en-US">
              <a:latin typeface="Simplified Arabic" panose="02020603050405020304" pitchFamily="18" charset="-78"/>
              <a:cs typeface="Simplified Arabic" panose="02020603050405020304" pitchFamily="18" charset="-78"/>
            </a:endParaRPr>
          </a:p>
        </p:txBody>
      </p:sp>
      <p:sp>
        <p:nvSpPr>
          <p:cNvPr id="5" name="Rectangle: Rounded Corners 33"/>
          <p:cNvSpPr txBox="1">
            <a:spLocks noGrp="1"/>
          </p:cNvSpPr>
          <p:nvPr>
            <p:ph type="title"/>
          </p:nvPr>
        </p:nvSpPr>
        <p:spPr>
          <a:xfrm>
            <a:off x="4107976" y="365126"/>
            <a:ext cx="7124131" cy="1026946"/>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Simplified Arabic" panose="02020603050405020304" pitchFamily="18" charset="-78"/>
                <a:cs typeface="Simplified Arabic" panose="02020603050405020304" pitchFamily="18" charset="-78"/>
              </a:rPr>
              <a:t>وسائل الإعلام الرقمي</a:t>
            </a:r>
            <a:r>
              <a:rPr lang="ar-EG" sz="3600" b="1" smtClean="0">
                <a:solidFill>
                  <a:schemeClr val="bg1"/>
                </a:solidFill>
                <a:latin typeface="Alexandria" charset="0"/>
                <a:cs typeface="Alexandria" charset="0"/>
              </a:rPr>
              <a:t> </a:t>
            </a:r>
            <a:endParaRPr lang="en-US" sz="3600" b="1" dirty="0">
              <a:solidFill>
                <a:schemeClr val="bg1"/>
              </a:solidFill>
              <a:latin typeface="Alexandria" charset="0"/>
              <a:cs typeface="Alexandria" charset="0"/>
            </a:endParaRPr>
          </a:p>
        </p:txBody>
      </p:sp>
      <p:sp>
        <p:nvSpPr>
          <p:cNvPr id="7" name="Rectangle 4"/>
          <p:cNvSpPr/>
          <p:nvPr/>
        </p:nvSpPr>
        <p:spPr>
          <a:xfrm>
            <a:off x="1015621" y="283381"/>
            <a:ext cx="1304498" cy="8836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8" name="TextBox 3"/>
          <p:cNvSpPr txBox="1"/>
          <p:nvPr/>
        </p:nvSpPr>
        <p:spPr>
          <a:xfrm>
            <a:off x="8731225" y="6074740"/>
            <a:ext cx="2582769" cy="400110"/>
          </a:xfrm>
          <a:prstGeom prst="rect">
            <a:avLst/>
          </a:prstGeom>
          <a:noFill/>
        </p:spPr>
        <p:txBody>
          <a:bodyPr wrap="square" rtlCol="0">
            <a:spAutoFit/>
          </a:bodyPr>
          <a:lstStyle/>
          <a:p>
            <a:pPr algn="ctr"/>
            <a:r>
              <a:rPr lang="en-US" sz="2000" b="1" dirty="0"/>
              <a:t>www.midocean.ae</a:t>
            </a:r>
          </a:p>
        </p:txBody>
      </p:sp>
      <p:pic>
        <p:nvPicPr>
          <p:cNvPr id="10" name="عنصر نائب للمحتوى 9"/>
          <p:cNvPicPr>
            <a:picLocks noGrp="1"/>
          </p:cNvPicPr>
          <p:nvPr>
            <p:ph sz="half" idx="1"/>
          </p:nvPr>
        </p:nvPicPr>
        <p:blipFill>
          <a:blip r:embed="rId2">
            <a:extLst>
              <a:ext uri="{28A0092B-C50C-407E-A947-70E740481C1C}">
                <a14:useLocalDpi xmlns:a14="http://schemas.microsoft.com/office/drawing/2010/main" val="0"/>
              </a:ext>
            </a:extLst>
          </a:blip>
          <a:stretch>
            <a:fillRect/>
          </a:stretch>
        </p:blipFill>
        <p:spPr>
          <a:xfrm>
            <a:off x="382138" y="1825625"/>
            <a:ext cx="4326340" cy="4249115"/>
          </a:xfrm>
          <a:prstGeom prst="rect">
            <a:avLst/>
          </a:prstGeom>
        </p:spPr>
      </p:pic>
    </p:spTree>
    <p:extLst>
      <p:ext uri="{BB962C8B-B14F-4D97-AF65-F5344CB8AC3E}">
        <p14:creationId xmlns:p14="http://schemas.microsoft.com/office/powerpoint/2010/main" val="26341258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عنصر نائب للمحتوى 3"/>
          <p:cNvSpPr>
            <a:spLocks noGrp="1"/>
          </p:cNvSpPr>
          <p:nvPr>
            <p:ph sz="half" idx="2"/>
          </p:nvPr>
        </p:nvSpPr>
        <p:spPr>
          <a:xfrm>
            <a:off x="5349923" y="1825625"/>
            <a:ext cx="6003878" cy="4097503"/>
          </a:xfrm>
        </p:spPr>
        <p:txBody>
          <a:bodyPr>
            <a:normAutofit/>
          </a:bodyPr>
          <a:lstStyle/>
          <a:p>
            <a:pPr marL="0" indent="0" algn="just" rtl="1">
              <a:lnSpc>
                <a:spcPct val="110000"/>
              </a:lnSpc>
              <a:spcBef>
                <a:spcPts val="110"/>
              </a:spcBef>
              <a:spcAft>
                <a:spcPts val="110"/>
              </a:spcAft>
              <a:buNone/>
            </a:pPr>
            <a:r>
              <a:rPr lang="en-US" sz="2400" smtClean="0">
                <a:latin typeface="Simplified Arabic" panose="02020603050405020304" pitchFamily="18" charset="-78"/>
                <a:cs typeface="Simplified Arabic" panose="02020603050405020304" pitchFamily="18" charset="-78"/>
              </a:rPr>
              <a:t> .</a:t>
            </a:r>
            <a:r>
              <a:rPr lang="en-US" sz="2400" b="1" smtClean="0">
                <a:latin typeface="Simplified Arabic" panose="02020603050405020304" pitchFamily="18" charset="-78"/>
                <a:cs typeface="Simplified Arabic" panose="02020603050405020304" pitchFamily="18" charset="-78"/>
              </a:rPr>
              <a:t>1</a:t>
            </a:r>
            <a:r>
              <a:rPr lang="ar-EG" sz="2400" b="1" smtClean="0">
                <a:latin typeface="Simplified Arabic" panose="02020603050405020304" pitchFamily="18" charset="-78"/>
                <a:cs typeface="Simplified Arabic" panose="02020603050405020304" pitchFamily="18" charset="-78"/>
              </a:rPr>
              <a:t>تكنولوجيا </a:t>
            </a:r>
            <a:r>
              <a:rPr lang="ar-EG" sz="2400" b="1">
                <a:latin typeface="Simplified Arabic" panose="02020603050405020304" pitchFamily="18" charset="-78"/>
                <a:cs typeface="Simplified Arabic" panose="02020603050405020304" pitchFamily="18" charset="-78"/>
              </a:rPr>
              <a:t>الإعلام الرقمي غيرت بشكل أساسي من أنماط السلوك الخاصة بوسائل الاتصال</a:t>
            </a:r>
            <a:r>
              <a:rPr lang="ar-EG" sz="2400">
                <a:latin typeface="Simplified Arabic" panose="02020603050405020304" pitchFamily="18" charset="-78"/>
                <a:cs typeface="Simplified Arabic" panose="02020603050405020304" pitchFamily="18" charset="-78"/>
              </a:rPr>
              <a:t> من حيث تطلبها لدرجة عالية من الانتباه، فالمستخدم يجب أن يقوم بعمل فعل يختار فيه المحتوى الذي يريد الحصول عليه</a:t>
            </a:r>
            <a:r>
              <a:rPr lang="ar-EG" sz="2400" smtClean="0">
                <a:latin typeface="Simplified Arabic" panose="02020603050405020304" pitchFamily="18" charset="-78"/>
                <a:cs typeface="Simplified Arabic" panose="02020603050405020304" pitchFamily="18" charset="-78"/>
              </a:rPr>
              <a:t>.</a:t>
            </a:r>
          </a:p>
          <a:p>
            <a:pPr marL="0" indent="0" algn="just" rtl="1">
              <a:lnSpc>
                <a:spcPct val="110000"/>
              </a:lnSpc>
              <a:spcBef>
                <a:spcPts val="110"/>
              </a:spcBef>
              <a:spcAft>
                <a:spcPts val="110"/>
              </a:spcAft>
              <a:buNone/>
            </a:pPr>
            <a:r>
              <a:rPr lang="en-US" sz="2400" smtClean="0">
                <a:latin typeface="Simplified Arabic" panose="02020603050405020304" pitchFamily="18" charset="-78"/>
                <a:cs typeface="Simplified Arabic" panose="02020603050405020304" pitchFamily="18" charset="-78"/>
              </a:rPr>
              <a:t> .</a:t>
            </a:r>
            <a:r>
              <a:rPr lang="en-US" sz="2400" b="1" smtClean="0">
                <a:latin typeface="Simplified Arabic" panose="02020603050405020304" pitchFamily="18" charset="-78"/>
                <a:cs typeface="Simplified Arabic" panose="02020603050405020304" pitchFamily="18" charset="-78"/>
              </a:rPr>
              <a:t>2</a:t>
            </a:r>
            <a:r>
              <a:rPr lang="ar-EG" sz="2400" b="1" smtClean="0">
                <a:latin typeface="Simplified Arabic" panose="02020603050405020304" pitchFamily="18" charset="-78"/>
                <a:cs typeface="Simplified Arabic" panose="02020603050405020304" pitchFamily="18" charset="-78"/>
              </a:rPr>
              <a:t>تكنولوجيا </a:t>
            </a:r>
            <a:r>
              <a:rPr lang="ar-EG" sz="2400" b="1">
                <a:latin typeface="Simplified Arabic" panose="02020603050405020304" pitchFamily="18" charset="-78"/>
                <a:cs typeface="Simplified Arabic" panose="02020603050405020304" pitchFamily="18" charset="-78"/>
              </a:rPr>
              <a:t>الإعلام الرقمي أدت إلى اندماج وسائل الإعلام المختلفة </a:t>
            </a:r>
            <a:r>
              <a:rPr lang="ar-EG" sz="2400">
                <a:latin typeface="Simplified Arabic" panose="02020603050405020304" pitchFamily="18" charset="-78"/>
                <a:cs typeface="Simplified Arabic" panose="02020603050405020304" pitchFamily="18" charset="-78"/>
              </a:rPr>
              <a:t>والتي كانت في الماضي وسائل مستقلة لا علاقة له كل منها الأخرى بشكل ألغيت معه تلك الحدود الفاصلة بين تلك الوسائل.</a:t>
            </a:r>
            <a:endParaRPr lang="en-US" sz="2400">
              <a:latin typeface="Simplified Arabic" panose="02020603050405020304" pitchFamily="18" charset="-78"/>
              <a:cs typeface="Simplified Arabic" panose="02020603050405020304" pitchFamily="18" charset="-78"/>
            </a:endParaRPr>
          </a:p>
          <a:p>
            <a:pPr marL="0" indent="0" algn="r" rtl="1">
              <a:buNone/>
            </a:pPr>
            <a:endParaRPr lang="en-US">
              <a:latin typeface="Simplified Arabic" panose="02020603050405020304" pitchFamily="18" charset="-78"/>
              <a:cs typeface="Simplified Arabic" panose="02020603050405020304" pitchFamily="18" charset="-78"/>
            </a:endParaRPr>
          </a:p>
        </p:txBody>
      </p:sp>
      <p:sp>
        <p:nvSpPr>
          <p:cNvPr id="5" name="Rectangle: Rounded Corners 33"/>
          <p:cNvSpPr txBox="1">
            <a:spLocks noGrp="1"/>
          </p:cNvSpPr>
          <p:nvPr>
            <p:ph type="title"/>
          </p:nvPr>
        </p:nvSpPr>
        <p:spPr>
          <a:xfrm>
            <a:off x="4544703" y="331006"/>
            <a:ext cx="6769291" cy="1081538"/>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Simplified Arabic" panose="02020603050405020304" pitchFamily="18" charset="-78"/>
                <a:cs typeface="Simplified Arabic" panose="02020603050405020304" pitchFamily="18" charset="-78"/>
              </a:rPr>
              <a:t>مميزات</a:t>
            </a:r>
            <a:r>
              <a:rPr lang="ar-EG" sz="3600" b="1" smtClean="0">
                <a:solidFill>
                  <a:schemeClr val="bg1"/>
                </a:solidFill>
                <a:latin typeface="Alexandria" charset="0"/>
                <a:cs typeface="Alexandria" charset="0"/>
              </a:rPr>
              <a:t> الإعلام الرقمي </a:t>
            </a:r>
            <a:endParaRPr lang="en-US" sz="3600" b="1" dirty="0">
              <a:solidFill>
                <a:schemeClr val="bg1"/>
              </a:solidFill>
              <a:latin typeface="Alexandria" charset="0"/>
              <a:cs typeface="Alexandria" charset="0"/>
            </a:endParaRPr>
          </a:p>
        </p:txBody>
      </p:sp>
      <p:sp>
        <p:nvSpPr>
          <p:cNvPr id="6" name="Rectangle 4"/>
          <p:cNvSpPr/>
          <p:nvPr/>
        </p:nvSpPr>
        <p:spPr>
          <a:xfrm>
            <a:off x="1152099" y="464072"/>
            <a:ext cx="1304498" cy="8836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7" name="TextBox 3"/>
          <p:cNvSpPr txBox="1"/>
          <p:nvPr/>
        </p:nvSpPr>
        <p:spPr>
          <a:xfrm>
            <a:off x="8731226" y="6074740"/>
            <a:ext cx="2555474" cy="400110"/>
          </a:xfrm>
          <a:prstGeom prst="rect">
            <a:avLst/>
          </a:prstGeom>
          <a:noFill/>
        </p:spPr>
        <p:txBody>
          <a:bodyPr wrap="square" rtlCol="0">
            <a:spAutoFit/>
          </a:bodyPr>
          <a:lstStyle/>
          <a:p>
            <a:pPr algn="ctr"/>
            <a:r>
              <a:rPr lang="en-US" sz="2000" b="1" dirty="0"/>
              <a:t>www.midocean.ae</a:t>
            </a:r>
          </a:p>
        </p:txBody>
      </p:sp>
      <p:pic>
        <p:nvPicPr>
          <p:cNvPr id="8" name="عنصر نائب للمحتوى 7"/>
          <p:cNvPicPr>
            <a:picLocks noGrp="1"/>
          </p:cNvPicPr>
          <p:nvPr>
            <p:ph sz="half" idx="1"/>
          </p:nvPr>
        </p:nvPicPr>
        <p:blipFill>
          <a:blip r:embed="rId2">
            <a:extLst>
              <a:ext uri="{28A0092B-C50C-407E-A947-70E740481C1C}">
                <a14:useLocalDpi xmlns:a14="http://schemas.microsoft.com/office/drawing/2010/main" val="0"/>
              </a:ext>
            </a:extLst>
          </a:blip>
          <a:stretch>
            <a:fillRect/>
          </a:stretch>
        </p:blipFill>
        <p:spPr>
          <a:xfrm>
            <a:off x="368489" y="1603207"/>
            <a:ext cx="4694830" cy="4796174"/>
          </a:xfrm>
          <a:prstGeom prst="rect">
            <a:avLst/>
          </a:prstGeom>
        </p:spPr>
      </p:pic>
    </p:spTree>
    <p:extLst>
      <p:ext uri="{BB962C8B-B14F-4D97-AF65-F5344CB8AC3E}">
        <p14:creationId xmlns:p14="http://schemas.microsoft.com/office/powerpoint/2010/main" val="16243866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عنصر نائب للمحتوى 1"/>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13899" y="1692322"/>
            <a:ext cx="5213444" cy="4782527"/>
          </a:xfrm>
        </p:spPr>
      </p:pic>
      <p:sp>
        <p:nvSpPr>
          <p:cNvPr id="4" name="عنصر نائب للمحتوى 3"/>
          <p:cNvSpPr>
            <a:spLocks noGrp="1"/>
          </p:cNvSpPr>
          <p:nvPr>
            <p:ph sz="half" idx="2"/>
          </p:nvPr>
        </p:nvSpPr>
        <p:spPr>
          <a:xfrm>
            <a:off x="5773003" y="1825625"/>
            <a:ext cx="5513697" cy="4097503"/>
          </a:xfrm>
        </p:spPr>
        <p:txBody>
          <a:bodyPr>
            <a:normAutofit/>
          </a:bodyPr>
          <a:lstStyle/>
          <a:p>
            <a:pPr marL="0" indent="0" algn="just" rtl="1">
              <a:lnSpc>
                <a:spcPct val="120000"/>
              </a:lnSpc>
              <a:spcBef>
                <a:spcPts val="110"/>
              </a:spcBef>
              <a:spcAft>
                <a:spcPts val="110"/>
              </a:spcAft>
              <a:buNone/>
            </a:pPr>
            <a:r>
              <a:rPr lang="en-US" sz="2600" smtClean="0">
                <a:latin typeface="Simplified Arabic" panose="02020603050405020304" pitchFamily="18" charset="-78"/>
                <a:cs typeface="Simplified Arabic" panose="02020603050405020304" pitchFamily="18" charset="-78"/>
              </a:rPr>
              <a:t> .</a:t>
            </a:r>
            <a:r>
              <a:rPr lang="en-US" sz="2600" b="1" smtClean="0">
                <a:latin typeface="Simplified Arabic" panose="02020603050405020304" pitchFamily="18" charset="-78"/>
                <a:cs typeface="Simplified Arabic" panose="02020603050405020304" pitchFamily="18" charset="-78"/>
              </a:rPr>
              <a:t>3</a:t>
            </a:r>
            <a:r>
              <a:rPr lang="ar-EG" sz="2600" smtClean="0">
                <a:latin typeface="Simplified Arabic" panose="02020603050405020304" pitchFamily="18" charset="-78"/>
                <a:cs typeface="Simplified Arabic" panose="02020603050405020304" pitchFamily="18" charset="-78"/>
              </a:rPr>
              <a:t>تكنولوجيا </a:t>
            </a:r>
            <a:r>
              <a:rPr lang="ar-EG" sz="2600">
                <a:latin typeface="Simplified Arabic" panose="02020603050405020304" pitchFamily="18" charset="-78"/>
                <a:cs typeface="Simplified Arabic" panose="02020603050405020304" pitchFamily="18" charset="-78"/>
              </a:rPr>
              <a:t>الإعلام الرقمي ‏جعلت من حرية الإعلام حقيقة لا مفر منها في الشبكة العنكبوتية العالمية: مثلًا جعلت بإمكان أي شخص لديه ارتباط بالأنترنت أن يصبح ناشرًا، وأن يوصل رسالته إلى جميع أنحاء العالم بتكلفة لا تذكر</a:t>
            </a:r>
            <a:r>
              <a:rPr lang="ar-EG" sz="2600" smtClean="0">
                <a:latin typeface="Simplified Arabic" panose="02020603050405020304" pitchFamily="18" charset="-78"/>
                <a:cs typeface="Simplified Arabic" panose="02020603050405020304" pitchFamily="18" charset="-78"/>
              </a:rPr>
              <a:t>.</a:t>
            </a:r>
          </a:p>
          <a:p>
            <a:pPr algn="just" rtl="1"/>
            <a:endParaRPr lang="ar-EG" smtClean="0">
              <a:latin typeface="Simplified Arabic" panose="02020603050405020304" pitchFamily="18" charset="-78"/>
              <a:cs typeface="Simplified Arabic" panose="02020603050405020304" pitchFamily="18" charset="-78"/>
            </a:endParaRPr>
          </a:p>
          <a:p>
            <a:pPr algn="just" rtl="1"/>
            <a:endParaRPr lang="en-US"/>
          </a:p>
        </p:txBody>
      </p:sp>
      <p:sp>
        <p:nvSpPr>
          <p:cNvPr id="5" name="Rectangle: Rounded Corners 33"/>
          <p:cNvSpPr txBox="1">
            <a:spLocks noGrp="1"/>
          </p:cNvSpPr>
          <p:nvPr>
            <p:ph type="title"/>
          </p:nvPr>
        </p:nvSpPr>
        <p:spPr>
          <a:xfrm>
            <a:off x="4299045" y="365126"/>
            <a:ext cx="7054755" cy="1149776"/>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Simplified Arabic" panose="02020603050405020304" pitchFamily="18" charset="-78"/>
                <a:cs typeface="Simplified Arabic" panose="02020603050405020304" pitchFamily="18" charset="-78"/>
              </a:rPr>
              <a:t>مميزات</a:t>
            </a:r>
            <a:r>
              <a:rPr lang="ar-EG" sz="3600" b="1" smtClean="0">
                <a:solidFill>
                  <a:schemeClr val="bg1"/>
                </a:solidFill>
                <a:latin typeface="Alexandria" charset="0"/>
                <a:cs typeface="Alexandria" charset="0"/>
              </a:rPr>
              <a:t> الإعلام الرقمي </a:t>
            </a:r>
            <a:endParaRPr lang="en-US" sz="3600" b="1" dirty="0">
              <a:solidFill>
                <a:schemeClr val="bg1"/>
              </a:solidFill>
              <a:latin typeface="Alexandria" charset="0"/>
              <a:cs typeface="Alexandria" charset="0"/>
            </a:endParaRPr>
          </a:p>
        </p:txBody>
      </p:sp>
      <p:sp>
        <p:nvSpPr>
          <p:cNvPr id="6" name="Rectangle 4"/>
          <p:cNvSpPr/>
          <p:nvPr/>
        </p:nvSpPr>
        <p:spPr>
          <a:xfrm>
            <a:off x="1152099" y="464072"/>
            <a:ext cx="1304498" cy="8836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7" name="TextBox 3"/>
          <p:cNvSpPr txBox="1"/>
          <p:nvPr/>
        </p:nvSpPr>
        <p:spPr>
          <a:xfrm>
            <a:off x="8731226" y="6074740"/>
            <a:ext cx="2555474"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20304522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عنصر نائب للمحتوى 1"/>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04967" y="1730091"/>
            <a:ext cx="5117911" cy="4493288"/>
          </a:xfrm>
        </p:spPr>
      </p:pic>
      <p:sp>
        <p:nvSpPr>
          <p:cNvPr id="4" name="عنصر نائب للمحتوى 3"/>
          <p:cNvSpPr>
            <a:spLocks noGrp="1"/>
          </p:cNvSpPr>
          <p:nvPr>
            <p:ph sz="half" idx="2"/>
          </p:nvPr>
        </p:nvSpPr>
        <p:spPr>
          <a:xfrm>
            <a:off x="6018663" y="1825625"/>
            <a:ext cx="5335137" cy="3974674"/>
          </a:xfrm>
        </p:spPr>
        <p:txBody>
          <a:bodyPr>
            <a:normAutofit fontScale="92500"/>
          </a:bodyPr>
          <a:lstStyle/>
          <a:p>
            <a:pPr marL="0" indent="0" algn="just" rtl="1">
              <a:lnSpc>
                <a:spcPct val="120000"/>
              </a:lnSpc>
              <a:spcBef>
                <a:spcPts val="110"/>
              </a:spcBef>
              <a:spcAft>
                <a:spcPts val="110"/>
              </a:spcAft>
              <a:buNone/>
            </a:pPr>
            <a:r>
              <a:rPr lang="en-US" smtClean="0">
                <a:latin typeface="Simplified Arabic" panose="02020603050405020304" pitchFamily="18" charset="-78"/>
                <a:cs typeface="Simplified Arabic" panose="02020603050405020304" pitchFamily="18" charset="-78"/>
              </a:rPr>
              <a:t> .</a:t>
            </a:r>
            <a:r>
              <a:rPr lang="en-US" smtClean="0">
                <a:solidFill>
                  <a:srgbClr val="203E5F"/>
                </a:solidFill>
                <a:latin typeface="Simplified Arabic" panose="02020603050405020304" pitchFamily="18" charset="-78"/>
                <a:cs typeface="Simplified Arabic" panose="02020603050405020304" pitchFamily="18" charset="-78"/>
              </a:rPr>
              <a:t>4</a:t>
            </a:r>
            <a:r>
              <a:rPr lang="ar-EG" smtClean="0">
                <a:latin typeface="Simplified Arabic" panose="02020603050405020304" pitchFamily="18" charset="-78"/>
                <a:cs typeface="Simplified Arabic" panose="02020603050405020304" pitchFamily="18" charset="-78"/>
              </a:rPr>
              <a:t>الإعلام </a:t>
            </a:r>
            <a:r>
              <a:rPr lang="ar-EG">
                <a:latin typeface="Simplified Arabic" panose="02020603050405020304" pitchFamily="18" charset="-78"/>
                <a:cs typeface="Simplified Arabic" panose="02020603050405020304" pitchFamily="18" charset="-78"/>
              </a:rPr>
              <a:t>الرقمي هو إعلام متعدد الوسائط؛ حيث انه </a:t>
            </a:r>
            <a:r>
              <a:rPr lang="ar-EG" b="1">
                <a:latin typeface="Simplified Arabic" panose="02020603050405020304" pitchFamily="18" charset="-78"/>
                <a:cs typeface="Simplified Arabic" panose="02020603050405020304" pitchFamily="18" charset="-78"/>
              </a:rPr>
              <a:t>أحدث ثورًة نوعيًة في المحتوى الاتصالي الذي يتضمن مزيج من النصوص والصور وملفات الصوت ولقطات الفيديو</a:t>
            </a:r>
            <a:r>
              <a:rPr lang="ar-EG">
                <a:latin typeface="Simplified Arabic" panose="02020603050405020304" pitchFamily="18" charset="-78"/>
                <a:cs typeface="Simplified Arabic" panose="02020603050405020304" pitchFamily="18" charset="-78"/>
              </a:rPr>
              <a:t>، </a:t>
            </a:r>
            <a:r>
              <a:rPr lang="ar-EG" b="1">
                <a:latin typeface="Simplified Arabic" panose="02020603050405020304" pitchFamily="18" charset="-78"/>
                <a:cs typeface="Simplified Arabic" panose="02020603050405020304" pitchFamily="18" charset="-78"/>
              </a:rPr>
              <a:t>هذا المحتوى متعدد الوسائط منتشرة بشكل هائل خلال السنوات الماضية بشكل خاص عبر ما يعرف صحافة المواطن</a:t>
            </a:r>
            <a:r>
              <a:rPr lang="ar-EG">
                <a:latin typeface="Simplified Arabic" panose="02020603050405020304" pitchFamily="18" charset="-78"/>
                <a:cs typeface="Simplified Arabic" panose="02020603050405020304" pitchFamily="18" charset="-78"/>
              </a:rPr>
              <a:t> وكان له تأثيرات اجتماعية وسياسية وتجارية كبيرة تستلزم التدبر والدراسة.</a:t>
            </a:r>
            <a:endParaRPr lang="en-US">
              <a:latin typeface="Simplified Arabic" panose="02020603050405020304" pitchFamily="18" charset="-78"/>
              <a:cs typeface="Simplified Arabic" panose="02020603050405020304" pitchFamily="18" charset="-78"/>
            </a:endParaRPr>
          </a:p>
        </p:txBody>
      </p:sp>
      <p:sp>
        <p:nvSpPr>
          <p:cNvPr id="5" name="Rectangle: Rounded Corners 33"/>
          <p:cNvSpPr txBox="1">
            <a:spLocks noGrp="1"/>
          </p:cNvSpPr>
          <p:nvPr>
            <p:ph type="title"/>
          </p:nvPr>
        </p:nvSpPr>
        <p:spPr>
          <a:xfrm>
            <a:off x="4790364" y="365126"/>
            <a:ext cx="6563436" cy="9825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Simplified Arabic" panose="02020603050405020304" pitchFamily="18" charset="-78"/>
                <a:cs typeface="Simplified Arabic" panose="02020603050405020304" pitchFamily="18" charset="-78"/>
              </a:rPr>
              <a:t>مميزات</a:t>
            </a:r>
            <a:r>
              <a:rPr lang="ar-EG" sz="3600" b="1" smtClean="0">
                <a:solidFill>
                  <a:schemeClr val="bg1"/>
                </a:solidFill>
                <a:latin typeface="Alexandria" charset="0"/>
                <a:cs typeface="Alexandria" charset="0"/>
              </a:rPr>
              <a:t> الإعلام الرقمي </a:t>
            </a:r>
            <a:endParaRPr lang="en-US" sz="3600" b="1" dirty="0">
              <a:solidFill>
                <a:schemeClr val="bg1"/>
              </a:solidFill>
              <a:latin typeface="Alexandria" charset="0"/>
              <a:cs typeface="Alexandria" charset="0"/>
            </a:endParaRPr>
          </a:p>
        </p:txBody>
      </p:sp>
      <p:sp>
        <p:nvSpPr>
          <p:cNvPr id="7" name="Rectangle 4"/>
          <p:cNvSpPr/>
          <p:nvPr/>
        </p:nvSpPr>
        <p:spPr>
          <a:xfrm>
            <a:off x="1152099" y="464072"/>
            <a:ext cx="1304498" cy="8836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8" name="TextBox 3"/>
          <p:cNvSpPr txBox="1"/>
          <p:nvPr/>
        </p:nvSpPr>
        <p:spPr>
          <a:xfrm>
            <a:off x="8798326" y="6074740"/>
            <a:ext cx="2555474"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31252425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عنصر نائب للمحتوى 3"/>
          <p:cNvSpPr>
            <a:spLocks noGrp="1"/>
          </p:cNvSpPr>
          <p:nvPr>
            <p:ph sz="half" idx="2"/>
          </p:nvPr>
        </p:nvSpPr>
        <p:spPr>
          <a:xfrm>
            <a:off x="5431809" y="1825625"/>
            <a:ext cx="5921991" cy="4097503"/>
          </a:xfrm>
        </p:spPr>
        <p:txBody>
          <a:bodyPr>
            <a:normAutofit/>
          </a:bodyPr>
          <a:lstStyle/>
          <a:p>
            <a:pPr marL="0" indent="0" algn="just" rtl="1">
              <a:lnSpc>
                <a:spcPct val="110000"/>
              </a:lnSpc>
              <a:spcBef>
                <a:spcPts val="110"/>
              </a:spcBef>
              <a:spcAft>
                <a:spcPts val="110"/>
              </a:spcAft>
              <a:buNone/>
            </a:pPr>
            <a:r>
              <a:rPr lang="en-US" smtClean="0"/>
              <a:t>.5</a:t>
            </a:r>
            <a:r>
              <a:rPr lang="ar-EG" smtClean="0"/>
              <a:t> </a:t>
            </a:r>
            <a:r>
              <a:rPr lang="ar-EG" b="1" smtClean="0">
                <a:solidFill>
                  <a:srgbClr val="203E5F"/>
                </a:solidFill>
                <a:latin typeface="Simplified Arabic" panose="02020603050405020304" pitchFamily="18" charset="-78"/>
                <a:cs typeface="Simplified Arabic" panose="02020603050405020304" pitchFamily="18" charset="-78"/>
              </a:rPr>
              <a:t>تفتيت </a:t>
            </a:r>
            <a:r>
              <a:rPr lang="ar-EG" b="1">
                <a:solidFill>
                  <a:srgbClr val="203E5F"/>
                </a:solidFill>
                <a:latin typeface="Simplified Arabic" panose="02020603050405020304" pitchFamily="18" charset="-78"/>
                <a:cs typeface="Simplified Arabic" panose="02020603050405020304" pitchFamily="18" charset="-78"/>
              </a:rPr>
              <a:t>الجماهير</a:t>
            </a:r>
            <a:r>
              <a:rPr lang="ar-EG">
                <a:solidFill>
                  <a:srgbClr val="203E5F"/>
                </a:solidFill>
                <a:latin typeface="Simplified Arabic" panose="02020603050405020304" pitchFamily="18" charset="-78"/>
                <a:cs typeface="Simplified Arabic" panose="02020603050405020304" pitchFamily="18" charset="-78"/>
              </a:rPr>
              <a:t> </a:t>
            </a:r>
            <a:r>
              <a:rPr lang="ar-EG" smtClean="0">
                <a:solidFill>
                  <a:srgbClr val="203E5F"/>
                </a:solidFill>
                <a:latin typeface="Simplified Arabic" panose="02020603050405020304" pitchFamily="18" charset="-78"/>
                <a:cs typeface="Simplified Arabic" panose="02020603050405020304" pitchFamily="18" charset="-78"/>
              </a:rPr>
              <a:t>:</a:t>
            </a:r>
          </a:p>
          <a:p>
            <a:pPr marL="0" indent="0" algn="just" rtl="1">
              <a:lnSpc>
                <a:spcPct val="110000"/>
              </a:lnSpc>
              <a:spcBef>
                <a:spcPts val="110"/>
              </a:spcBef>
              <a:spcAft>
                <a:spcPts val="110"/>
              </a:spcAft>
              <a:buNone/>
            </a:pPr>
            <a:r>
              <a:rPr lang="ar-EG" sz="2400" smtClean="0">
                <a:latin typeface="Simplified Arabic" panose="02020603050405020304" pitchFamily="18" charset="-78"/>
                <a:cs typeface="Simplified Arabic" panose="02020603050405020304" pitchFamily="18" charset="-78"/>
              </a:rPr>
              <a:t>ويقصد </a:t>
            </a:r>
            <a:r>
              <a:rPr lang="ar-EG" sz="2400">
                <a:latin typeface="Simplified Arabic" panose="02020603050405020304" pitchFamily="18" charset="-78"/>
                <a:cs typeface="Simplified Arabic" panose="02020603050405020304" pitchFamily="18" charset="-78"/>
              </a:rPr>
              <a:t>بذلك زيادة وتعدد الخيارات أمام مستهلك وسائل الإعلام و الذين </a:t>
            </a:r>
            <a:r>
              <a:rPr lang="ar-EG" sz="2400" smtClean="0">
                <a:latin typeface="Simplified Arabic" panose="02020603050405020304" pitchFamily="18" charset="-78"/>
                <a:cs typeface="Simplified Arabic" panose="02020603050405020304" pitchFamily="18" charset="-78"/>
              </a:rPr>
              <a:t>أصبح </a:t>
            </a:r>
            <a:r>
              <a:rPr lang="ar-EG" sz="2400">
                <a:latin typeface="Simplified Arabic" panose="02020603050405020304" pitchFamily="18" charset="-78"/>
                <a:cs typeface="Simplified Arabic" panose="02020603050405020304" pitchFamily="18" charset="-78"/>
              </a:rPr>
              <a:t>وقتهم </a:t>
            </a:r>
            <a:r>
              <a:rPr lang="ar-EG" sz="2400" smtClean="0">
                <a:latin typeface="Simplified Arabic" panose="02020603050405020304" pitchFamily="18" charset="-78"/>
                <a:cs typeface="Simplified Arabic" panose="02020603050405020304" pitchFamily="18" charset="-78"/>
              </a:rPr>
              <a:t>موزعًا </a:t>
            </a:r>
            <a:r>
              <a:rPr lang="ar-EG" sz="2400">
                <a:latin typeface="Simplified Arabic" panose="02020603050405020304" pitchFamily="18" charset="-78"/>
                <a:cs typeface="Simplified Arabic" panose="02020603050405020304" pitchFamily="18" charset="-78"/>
              </a:rPr>
              <a:t>بين العديد من الوسائل </a:t>
            </a:r>
            <a:r>
              <a:rPr lang="ar-EG" sz="2400" smtClean="0">
                <a:latin typeface="Simplified Arabic" panose="02020603050405020304" pitchFamily="18" charset="-78"/>
                <a:cs typeface="Simplified Arabic" panose="02020603050405020304" pitchFamily="18" charset="-78"/>
              </a:rPr>
              <a:t>مثل: </a:t>
            </a:r>
            <a:r>
              <a:rPr lang="ar-EG" sz="2400" b="1">
                <a:latin typeface="Simplified Arabic" panose="02020603050405020304" pitchFamily="18" charset="-78"/>
                <a:cs typeface="Simplified Arabic" panose="02020603050405020304" pitchFamily="18" charset="-78"/>
              </a:rPr>
              <a:t>المواقع الإلكترونية وشبكات التواصل الاجتماعي والهواتف الذكية و ألعاب الفيديو الإلكترونية بجانب الوسائل التقليدية من صحف وإذاعة وتلفزيون</a:t>
            </a:r>
            <a:r>
              <a:rPr lang="ar-EG" sz="2400" smtClean="0">
                <a:latin typeface="Simplified Arabic" panose="02020603050405020304" pitchFamily="18" charset="-78"/>
                <a:cs typeface="Simplified Arabic" panose="02020603050405020304" pitchFamily="18" charset="-78"/>
              </a:rPr>
              <a:t>.</a:t>
            </a:r>
          </a:p>
          <a:p>
            <a:pPr marL="0" indent="0" algn="just" rtl="1">
              <a:lnSpc>
                <a:spcPct val="110000"/>
              </a:lnSpc>
              <a:spcBef>
                <a:spcPts val="110"/>
              </a:spcBef>
              <a:spcAft>
                <a:spcPts val="110"/>
              </a:spcAft>
              <a:buNone/>
            </a:pPr>
            <a:r>
              <a:rPr lang="en-US" smtClean="0"/>
              <a:t>.</a:t>
            </a:r>
            <a:r>
              <a:rPr lang="en-US" smtClean="0">
                <a:solidFill>
                  <a:srgbClr val="203E5F"/>
                </a:solidFill>
              </a:rPr>
              <a:t>6</a:t>
            </a:r>
            <a:r>
              <a:rPr lang="ar-EG" smtClean="0"/>
              <a:t> </a:t>
            </a:r>
            <a:r>
              <a:rPr lang="ar-EG" sz="2400" b="1" smtClean="0"/>
              <a:t>قابلية </a:t>
            </a:r>
            <a:r>
              <a:rPr lang="ar-EG" sz="2400" b="1"/>
              <a:t>التواصل بصرف النظر عن مواصفات ومقاييس المنشئ للمحتوى.</a:t>
            </a:r>
            <a:endParaRPr lang="en-US" sz="2400" b="1"/>
          </a:p>
          <a:p>
            <a:pPr marL="0" indent="0" algn="just" rtl="1">
              <a:lnSpc>
                <a:spcPct val="110000"/>
              </a:lnSpc>
              <a:spcBef>
                <a:spcPts val="110"/>
              </a:spcBef>
              <a:spcAft>
                <a:spcPts val="110"/>
              </a:spcAft>
              <a:buNone/>
            </a:pPr>
            <a:endParaRPr lang="en-US">
              <a:latin typeface="Simplified Arabic" panose="02020603050405020304" pitchFamily="18" charset="-78"/>
              <a:cs typeface="Simplified Arabic" panose="02020603050405020304" pitchFamily="18" charset="-78"/>
            </a:endParaRPr>
          </a:p>
        </p:txBody>
      </p:sp>
      <p:sp>
        <p:nvSpPr>
          <p:cNvPr id="5" name="Rectangle: Rounded Corners 33"/>
          <p:cNvSpPr txBox="1">
            <a:spLocks noGrp="1"/>
          </p:cNvSpPr>
          <p:nvPr>
            <p:ph type="title"/>
          </p:nvPr>
        </p:nvSpPr>
        <p:spPr>
          <a:xfrm>
            <a:off x="4612941" y="365126"/>
            <a:ext cx="6755643" cy="1081537"/>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Simplified Arabic" panose="02020603050405020304" pitchFamily="18" charset="-78"/>
                <a:cs typeface="Simplified Arabic" panose="02020603050405020304" pitchFamily="18" charset="-78"/>
              </a:rPr>
              <a:t>مميزات</a:t>
            </a:r>
            <a:r>
              <a:rPr lang="ar-EG" sz="3600" b="1" smtClean="0">
                <a:solidFill>
                  <a:schemeClr val="bg1"/>
                </a:solidFill>
                <a:latin typeface="Alexandria" charset="0"/>
                <a:cs typeface="Alexandria" charset="0"/>
              </a:rPr>
              <a:t> الإعلام الرقمي </a:t>
            </a:r>
            <a:endParaRPr lang="en-US" sz="3600" b="1" dirty="0">
              <a:solidFill>
                <a:schemeClr val="bg1"/>
              </a:solidFill>
              <a:latin typeface="Alexandria" charset="0"/>
              <a:cs typeface="Alexandria" charset="0"/>
            </a:endParaRPr>
          </a:p>
        </p:txBody>
      </p:sp>
      <p:sp>
        <p:nvSpPr>
          <p:cNvPr id="6" name="Rectangle 4"/>
          <p:cNvSpPr/>
          <p:nvPr/>
        </p:nvSpPr>
        <p:spPr>
          <a:xfrm>
            <a:off x="1152099" y="464072"/>
            <a:ext cx="1304498" cy="8836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7" name="TextBox 3"/>
          <p:cNvSpPr txBox="1"/>
          <p:nvPr/>
        </p:nvSpPr>
        <p:spPr>
          <a:xfrm>
            <a:off x="8798326" y="6074740"/>
            <a:ext cx="2555474" cy="400110"/>
          </a:xfrm>
          <a:prstGeom prst="rect">
            <a:avLst/>
          </a:prstGeom>
          <a:noFill/>
        </p:spPr>
        <p:txBody>
          <a:bodyPr wrap="square" rtlCol="0">
            <a:spAutoFit/>
          </a:bodyPr>
          <a:lstStyle/>
          <a:p>
            <a:pPr algn="ctr"/>
            <a:r>
              <a:rPr lang="en-US" sz="2000" b="1" dirty="0"/>
              <a:t>www.midocean.ae</a:t>
            </a:r>
          </a:p>
        </p:txBody>
      </p:sp>
      <p:pic>
        <p:nvPicPr>
          <p:cNvPr id="8" name="عنصر نائب للمحتوى 7"/>
          <p:cNvPicPr>
            <a:picLocks noGrp="1"/>
          </p:cNvPicPr>
          <p:nvPr>
            <p:ph sz="half" idx="1"/>
          </p:nvPr>
        </p:nvPicPr>
        <p:blipFill>
          <a:blip r:embed="rId2">
            <a:extLst>
              <a:ext uri="{28A0092B-C50C-407E-A947-70E740481C1C}">
                <a14:useLocalDpi xmlns:a14="http://schemas.microsoft.com/office/drawing/2010/main" val="0"/>
              </a:ext>
            </a:extLst>
          </a:blip>
          <a:stretch>
            <a:fillRect/>
          </a:stretch>
        </p:blipFill>
        <p:spPr>
          <a:xfrm>
            <a:off x="395784" y="1825625"/>
            <a:ext cx="4885899" cy="4465993"/>
          </a:xfrm>
          <a:prstGeom prst="rect">
            <a:avLst/>
          </a:prstGeom>
        </p:spPr>
      </p:pic>
    </p:spTree>
    <p:extLst>
      <p:ext uri="{BB962C8B-B14F-4D97-AF65-F5344CB8AC3E}">
        <p14:creationId xmlns:p14="http://schemas.microsoft.com/office/powerpoint/2010/main" val="5734464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عنصر نائب للمحتوى 3"/>
          <p:cNvSpPr>
            <a:spLocks noGrp="1"/>
          </p:cNvSpPr>
          <p:nvPr>
            <p:ph sz="half" idx="2"/>
          </p:nvPr>
        </p:nvSpPr>
        <p:spPr>
          <a:xfrm>
            <a:off x="5704764" y="1825625"/>
            <a:ext cx="5649036" cy="4179390"/>
          </a:xfrm>
        </p:spPr>
        <p:txBody>
          <a:bodyPr/>
          <a:lstStyle/>
          <a:p>
            <a:pPr marL="0" indent="0" algn="just" rtl="1">
              <a:lnSpc>
                <a:spcPct val="110000"/>
              </a:lnSpc>
              <a:spcBef>
                <a:spcPts val="110"/>
              </a:spcBef>
              <a:spcAft>
                <a:spcPts val="110"/>
              </a:spcAft>
              <a:buNone/>
            </a:pPr>
            <a:r>
              <a:rPr lang="en-US" b="1" smtClean="0">
                <a:solidFill>
                  <a:srgbClr val="203E5F"/>
                </a:solidFill>
                <a:latin typeface="Simplified Arabic" panose="02020603050405020304" pitchFamily="18" charset="-78"/>
                <a:cs typeface="Simplified Arabic" panose="02020603050405020304" pitchFamily="18" charset="-78"/>
              </a:rPr>
              <a:t>.7</a:t>
            </a:r>
            <a:r>
              <a:rPr lang="ar-EG" b="1" smtClean="0">
                <a:solidFill>
                  <a:srgbClr val="203E5F"/>
                </a:solidFill>
                <a:latin typeface="Simplified Arabic" panose="02020603050405020304" pitchFamily="18" charset="-78"/>
                <a:cs typeface="Simplified Arabic" panose="02020603050405020304" pitchFamily="18" charset="-78"/>
              </a:rPr>
              <a:t>غياب التزامنية: </a:t>
            </a:r>
            <a:r>
              <a:rPr lang="ar-EG" smtClean="0">
                <a:latin typeface="Simplified Arabic" panose="02020603050405020304" pitchFamily="18" charset="-78"/>
                <a:cs typeface="Simplified Arabic" panose="02020603050405020304" pitchFamily="18" charset="-78"/>
              </a:rPr>
              <a:t>ويقصد بها </a:t>
            </a:r>
            <a:r>
              <a:rPr lang="ar-EG">
                <a:latin typeface="Simplified Arabic" panose="02020603050405020304" pitchFamily="18" charset="-78"/>
                <a:cs typeface="Simplified Arabic" panose="02020603050405020304" pitchFamily="18" charset="-78"/>
              </a:rPr>
              <a:t>عدم الحاجة لوجود المرسل والمتلقي في نفس الوقت، فالمتلقي بإمكانه الحصول على المحتوى في أي وقت يريده</a:t>
            </a:r>
            <a:r>
              <a:rPr lang="ar-EG" smtClean="0">
                <a:latin typeface="Simplified Arabic" panose="02020603050405020304" pitchFamily="18" charset="-78"/>
                <a:cs typeface="Simplified Arabic" panose="02020603050405020304" pitchFamily="18" charset="-78"/>
              </a:rPr>
              <a:t>.</a:t>
            </a:r>
          </a:p>
          <a:p>
            <a:pPr marL="0" indent="0" algn="just" rtl="1">
              <a:lnSpc>
                <a:spcPct val="110000"/>
              </a:lnSpc>
              <a:spcBef>
                <a:spcPts val="110"/>
              </a:spcBef>
              <a:spcAft>
                <a:spcPts val="110"/>
              </a:spcAft>
              <a:buNone/>
            </a:pPr>
            <a:r>
              <a:rPr lang="en-US" smtClean="0">
                <a:solidFill>
                  <a:srgbClr val="203E5F"/>
                </a:solidFill>
              </a:rPr>
              <a:t>.8</a:t>
            </a:r>
            <a:r>
              <a:rPr lang="ar-EG" b="1" smtClean="0">
                <a:solidFill>
                  <a:srgbClr val="203E5F"/>
                </a:solidFill>
                <a:latin typeface="Simplified Arabic" panose="02020603050405020304" pitchFamily="18" charset="-78"/>
                <a:cs typeface="Simplified Arabic" panose="02020603050405020304" pitchFamily="18" charset="-78"/>
              </a:rPr>
              <a:t>الانتشار </a:t>
            </a:r>
            <a:r>
              <a:rPr lang="ar-EG" b="1">
                <a:solidFill>
                  <a:srgbClr val="203E5F"/>
                </a:solidFill>
                <a:latin typeface="Simplified Arabic" panose="02020603050405020304" pitchFamily="18" charset="-78"/>
                <a:cs typeface="Simplified Arabic" panose="02020603050405020304" pitchFamily="18" charset="-78"/>
              </a:rPr>
              <a:t>وعالمية الوصول</a:t>
            </a:r>
            <a:r>
              <a:rPr lang="ar-EG">
                <a:solidFill>
                  <a:srgbClr val="203E5F"/>
                </a:solidFill>
                <a:latin typeface="Simplified Arabic" panose="02020603050405020304" pitchFamily="18" charset="-78"/>
                <a:cs typeface="Simplified Arabic" panose="02020603050405020304" pitchFamily="18" charset="-78"/>
              </a:rPr>
              <a:t>، </a:t>
            </a:r>
            <a:r>
              <a:rPr lang="ar-EG">
                <a:latin typeface="Simplified Arabic" panose="02020603050405020304" pitchFamily="18" charset="-78"/>
                <a:cs typeface="Simplified Arabic" panose="02020603050405020304" pitchFamily="18" charset="-78"/>
              </a:rPr>
              <a:t>ويقصد بالانتشار شيوعه ووصوله إلى جميع شرائح المجتمع تقريبًا إضافة إلى عالميته وقدرته على تجاوز الحدود الجغرافية.</a:t>
            </a:r>
            <a:endParaRPr lang="en-US">
              <a:latin typeface="Simplified Arabic" panose="02020603050405020304" pitchFamily="18" charset="-78"/>
              <a:cs typeface="Simplified Arabic" panose="02020603050405020304" pitchFamily="18" charset="-78"/>
            </a:endParaRPr>
          </a:p>
          <a:p>
            <a:pPr algn="just" rtl="1">
              <a:lnSpc>
                <a:spcPct val="110000"/>
              </a:lnSpc>
              <a:spcBef>
                <a:spcPts val="110"/>
              </a:spcBef>
              <a:spcAft>
                <a:spcPts val="110"/>
              </a:spcAft>
            </a:pPr>
            <a:endParaRPr lang="en-US">
              <a:latin typeface="Simplified Arabic" panose="02020603050405020304" pitchFamily="18" charset="-78"/>
              <a:cs typeface="Simplified Arabic" panose="02020603050405020304" pitchFamily="18" charset="-78"/>
            </a:endParaRPr>
          </a:p>
        </p:txBody>
      </p:sp>
      <p:sp>
        <p:nvSpPr>
          <p:cNvPr id="5" name="Rectangle: Rounded Corners 33"/>
          <p:cNvSpPr txBox="1">
            <a:spLocks noGrp="1"/>
          </p:cNvSpPr>
          <p:nvPr>
            <p:ph type="title"/>
          </p:nvPr>
        </p:nvSpPr>
        <p:spPr>
          <a:xfrm>
            <a:off x="4544704" y="296885"/>
            <a:ext cx="6809096" cy="1081538"/>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Simplified Arabic" panose="02020603050405020304" pitchFamily="18" charset="-78"/>
                <a:cs typeface="Simplified Arabic" panose="02020603050405020304" pitchFamily="18" charset="-78"/>
              </a:rPr>
              <a:t>مميزات</a:t>
            </a:r>
            <a:r>
              <a:rPr lang="ar-EG" sz="3600" b="1" smtClean="0">
                <a:solidFill>
                  <a:schemeClr val="bg1"/>
                </a:solidFill>
                <a:latin typeface="Alexandria" charset="0"/>
                <a:cs typeface="Alexandria" charset="0"/>
              </a:rPr>
              <a:t> الإعلام الرقمي </a:t>
            </a:r>
            <a:endParaRPr lang="en-US" sz="3600" b="1" dirty="0">
              <a:solidFill>
                <a:schemeClr val="bg1"/>
              </a:solidFill>
              <a:latin typeface="Alexandria" charset="0"/>
              <a:cs typeface="Alexandria" charset="0"/>
            </a:endParaRPr>
          </a:p>
        </p:txBody>
      </p:sp>
      <p:sp>
        <p:nvSpPr>
          <p:cNvPr id="6" name="Rectangle 4"/>
          <p:cNvSpPr/>
          <p:nvPr/>
        </p:nvSpPr>
        <p:spPr>
          <a:xfrm>
            <a:off x="1152099" y="464072"/>
            <a:ext cx="1263555" cy="8870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7" name="TextBox 3"/>
          <p:cNvSpPr txBox="1"/>
          <p:nvPr/>
        </p:nvSpPr>
        <p:spPr>
          <a:xfrm>
            <a:off x="8798326" y="6074740"/>
            <a:ext cx="2555474" cy="400110"/>
          </a:xfrm>
          <a:prstGeom prst="rect">
            <a:avLst/>
          </a:prstGeom>
          <a:noFill/>
        </p:spPr>
        <p:txBody>
          <a:bodyPr wrap="square" rtlCol="0">
            <a:spAutoFit/>
          </a:bodyPr>
          <a:lstStyle/>
          <a:p>
            <a:pPr algn="ctr"/>
            <a:r>
              <a:rPr lang="en-US" sz="2000" b="1" dirty="0"/>
              <a:t>www.midocean.ae</a:t>
            </a:r>
          </a:p>
        </p:txBody>
      </p:sp>
      <p:pic>
        <p:nvPicPr>
          <p:cNvPr id="8" name="عنصر نائب للمحتوى 7"/>
          <p:cNvPicPr>
            <a:picLocks noGrp="1"/>
          </p:cNvPicPr>
          <p:nvPr>
            <p:ph sz="half" idx="1"/>
          </p:nvPr>
        </p:nvPicPr>
        <p:blipFill>
          <a:blip r:embed="rId2">
            <a:extLst>
              <a:ext uri="{28A0092B-C50C-407E-A947-70E740481C1C}">
                <a14:useLocalDpi xmlns:a14="http://schemas.microsoft.com/office/drawing/2010/main" val="0"/>
              </a:ext>
            </a:extLst>
          </a:blip>
          <a:stretch>
            <a:fillRect/>
          </a:stretch>
        </p:blipFill>
        <p:spPr>
          <a:xfrm>
            <a:off x="423081" y="1590707"/>
            <a:ext cx="5172501" cy="4884143"/>
          </a:xfrm>
          <a:prstGeom prst="rect">
            <a:avLst/>
          </a:prstGeom>
        </p:spPr>
      </p:pic>
    </p:spTree>
    <p:extLst>
      <p:ext uri="{BB962C8B-B14F-4D97-AF65-F5344CB8AC3E}">
        <p14:creationId xmlns:p14="http://schemas.microsoft.com/office/powerpoint/2010/main" val="35059983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عنصر نائب للمحتوى 3"/>
          <p:cNvSpPr>
            <a:spLocks noGrp="1"/>
          </p:cNvSpPr>
          <p:nvPr>
            <p:ph sz="half" idx="2"/>
          </p:nvPr>
        </p:nvSpPr>
        <p:spPr>
          <a:xfrm>
            <a:off x="4954137" y="1310186"/>
            <a:ext cx="6578221" cy="4869076"/>
          </a:xfrm>
        </p:spPr>
        <p:txBody>
          <a:bodyPr>
            <a:normAutofit fontScale="85000" lnSpcReduction="10000"/>
          </a:bodyPr>
          <a:lstStyle/>
          <a:p>
            <a:pPr marL="0" indent="0" algn="r" rtl="1">
              <a:buNone/>
            </a:pPr>
            <a:r>
              <a:rPr lang="en-US" sz="3000" b="1" smtClean="0">
                <a:solidFill>
                  <a:srgbClr val="203E5F"/>
                </a:solidFill>
                <a:latin typeface="Simplified Arabic" panose="02020603050405020304" pitchFamily="18" charset="-78"/>
                <a:cs typeface="Simplified Arabic" panose="02020603050405020304" pitchFamily="18" charset="-78"/>
              </a:rPr>
              <a:t>.1</a:t>
            </a:r>
            <a:r>
              <a:rPr lang="ar-EG" sz="3000" b="1" smtClean="0">
                <a:solidFill>
                  <a:srgbClr val="203E5F"/>
                </a:solidFill>
                <a:latin typeface="Simplified Arabic" panose="02020603050405020304" pitchFamily="18" charset="-78"/>
                <a:cs typeface="Simplified Arabic" panose="02020603050405020304" pitchFamily="18" charset="-78"/>
              </a:rPr>
              <a:t>التفاعلية:</a:t>
            </a:r>
          </a:p>
          <a:p>
            <a:pPr marL="0" indent="0" algn="just" rtl="1">
              <a:lnSpc>
                <a:spcPct val="120000"/>
              </a:lnSpc>
              <a:spcBef>
                <a:spcPts val="110"/>
              </a:spcBef>
              <a:spcAft>
                <a:spcPts val="110"/>
              </a:spcAft>
              <a:buNone/>
            </a:pPr>
            <a:r>
              <a:rPr lang="ar-EG" smtClean="0"/>
              <a:t>   </a:t>
            </a:r>
            <a:r>
              <a:rPr lang="ar-EG" b="1" smtClean="0"/>
              <a:t>تعني قدرة وسائل الاتصال الجديدة على الاستجابة لحديث المستخدم، كما يحدث في عملية المحادثة بين شخصين</a:t>
            </a:r>
            <a:r>
              <a:rPr lang="ar-EG" smtClean="0"/>
              <a:t>، </a:t>
            </a:r>
            <a:r>
              <a:rPr lang="ar-EG" smtClean="0">
                <a:latin typeface="Simplified Arabic" panose="02020603050405020304" pitchFamily="18" charset="-78"/>
                <a:cs typeface="Simplified Arabic" panose="02020603050405020304" pitchFamily="18" charset="-78"/>
              </a:rPr>
              <a:t>وتطلق </a:t>
            </a:r>
            <a:r>
              <a:rPr lang="ar-EG">
                <a:latin typeface="Simplified Arabic" panose="02020603050405020304" pitchFamily="18" charset="-78"/>
                <a:cs typeface="Simplified Arabic" panose="02020603050405020304" pitchFamily="18" charset="-78"/>
              </a:rPr>
              <a:t>هذه السمة على الدرجة التي يكون فيها للمشاركين في عملية الاتصال تأثير في أدوار الآخرين و باستطاعتهم تبادلها ويطلق على ممارستهم الممارسة </a:t>
            </a:r>
            <a:r>
              <a:rPr lang="ar-EG" b="1">
                <a:latin typeface="Simplified Arabic" panose="02020603050405020304" pitchFamily="18" charset="-78"/>
                <a:cs typeface="Simplified Arabic" panose="02020603050405020304" pitchFamily="18" charset="-78"/>
              </a:rPr>
              <a:t>المتبادلة</a:t>
            </a:r>
            <a:r>
              <a:rPr lang="ar-EG">
                <a:latin typeface="Simplified Arabic" panose="02020603050405020304" pitchFamily="18" charset="-78"/>
                <a:cs typeface="Simplified Arabic" panose="02020603050405020304" pitchFamily="18" charset="-78"/>
              </a:rPr>
              <a:t> أو </a:t>
            </a:r>
            <a:r>
              <a:rPr lang="ar-EG" b="1">
                <a:latin typeface="Simplified Arabic" panose="02020603050405020304" pitchFamily="18" charset="-78"/>
                <a:cs typeface="Simplified Arabic" panose="02020603050405020304" pitchFamily="18" charset="-78"/>
              </a:rPr>
              <a:t>التفاعلية</a:t>
            </a:r>
            <a:r>
              <a:rPr lang="ar-EG">
                <a:latin typeface="Simplified Arabic" panose="02020603050405020304" pitchFamily="18" charset="-78"/>
                <a:cs typeface="Simplified Arabic" panose="02020603050405020304" pitchFamily="18" charset="-78"/>
              </a:rPr>
              <a:t> وهى تفاعلية </a:t>
            </a:r>
            <a:r>
              <a:rPr lang="ar-EG" b="1">
                <a:latin typeface="Simplified Arabic" panose="02020603050405020304" pitchFamily="18" charset="-78"/>
                <a:cs typeface="Simplified Arabic" panose="02020603050405020304" pitchFamily="18" charset="-78"/>
              </a:rPr>
              <a:t>بمعنيين هناك سلسلة من الأفعال الاتصالية التي يستطيع الفرد(أ) أن يأخذ فيها موقع الشخص(ب) ويقوم بأفعاله الاتصالية</a:t>
            </a:r>
            <a:r>
              <a:rPr lang="ar-EG">
                <a:latin typeface="Simplified Arabic" panose="02020603050405020304" pitchFamily="18" charset="-78"/>
                <a:cs typeface="Simplified Arabic" panose="02020603050405020304" pitchFamily="18" charset="-78"/>
              </a:rPr>
              <a:t>، المرسل يستقبل ويرسل في الوقت نفسه وكذلك المستقبل </a:t>
            </a:r>
            <a:r>
              <a:rPr lang="ar-EG" b="1">
                <a:latin typeface="Simplified Arabic" panose="02020603050405020304" pitchFamily="18" charset="-78"/>
                <a:cs typeface="Simplified Arabic" panose="02020603050405020304" pitchFamily="18" charset="-78"/>
              </a:rPr>
              <a:t>ويطلق على القائمين بالاتصال لفظ مشاركين بدلًا من مصادر</a:t>
            </a:r>
            <a:r>
              <a:rPr lang="ar-EG">
                <a:latin typeface="Simplified Arabic" panose="02020603050405020304" pitchFamily="18" charset="-78"/>
                <a:cs typeface="Simplified Arabic" panose="02020603050405020304" pitchFamily="18" charset="-78"/>
              </a:rPr>
              <a:t>، بذلك تدخل مصطلحات جديدة في عملية الاتصال مثل: </a:t>
            </a:r>
            <a:r>
              <a:rPr lang="ar-EG" b="1">
                <a:latin typeface="Simplified Arabic" panose="02020603050405020304" pitchFamily="18" charset="-78"/>
                <a:cs typeface="Simplified Arabic" panose="02020603050405020304" pitchFamily="18" charset="-78"/>
              </a:rPr>
              <a:t>الممارسة الثنائية، والتبادل، والتحكم، </a:t>
            </a:r>
            <a:r>
              <a:rPr lang="ar-EG" b="1" smtClean="0">
                <a:latin typeface="Simplified Arabic" panose="02020603050405020304" pitchFamily="18" charset="-78"/>
                <a:cs typeface="Simplified Arabic" panose="02020603050405020304" pitchFamily="18" charset="-78"/>
              </a:rPr>
              <a:t>والمشاركين</a:t>
            </a:r>
            <a:r>
              <a:rPr lang="ar-EG">
                <a:latin typeface="Simplified Arabic" panose="02020603050405020304" pitchFamily="18" charset="-78"/>
                <a:cs typeface="Simplified Arabic" panose="02020603050405020304" pitchFamily="18" charset="-78"/>
              </a:rPr>
              <a:t>.</a:t>
            </a:r>
          </a:p>
        </p:txBody>
      </p:sp>
      <p:sp>
        <p:nvSpPr>
          <p:cNvPr id="5" name="Rectangle: Rounded Corners 33"/>
          <p:cNvSpPr txBox="1">
            <a:spLocks noGrp="1"/>
          </p:cNvSpPr>
          <p:nvPr>
            <p:ph type="title"/>
          </p:nvPr>
        </p:nvSpPr>
        <p:spPr>
          <a:xfrm>
            <a:off x="4490114" y="347370"/>
            <a:ext cx="5921991" cy="794935"/>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Simplified Arabic" panose="02020603050405020304" pitchFamily="18" charset="-78"/>
                <a:cs typeface="Simplified Arabic" panose="02020603050405020304" pitchFamily="18" charset="-78"/>
              </a:rPr>
              <a:t>خصائص</a:t>
            </a:r>
            <a:r>
              <a:rPr lang="ar-EG" sz="3600" b="1" smtClean="0">
                <a:solidFill>
                  <a:schemeClr val="bg1"/>
                </a:solidFill>
                <a:latin typeface="Alexandria" charset="0"/>
                <a:cs typeface="Alexandria" charset="0"/>
              </a:rPr>
              <a:t> الإعلام الرقمي </a:t>
            </a:r>
            <a:endParaRPr lang="en-US" sz="3600" b="1" dirty="0">
              <a:solidFill>
                <a:schemeClr val="bg1"/>
              </a:solidFill>
              <a:latin typeface="Alexandria" charset="0"/>
              <a:cs typeface="Alexandria" charset="0"/>
            </a:endParaRPr>
          </a:p>
        </p:txBody>
      </p:sp>
      <p:sp>
        <p:nvSpPr>
          <p:cNvPr id="6" name="Rectangle 4"/>
          <p:cNvSpPr/>
          <p:nvPr/>
        </p:nvSpPr>
        <p:spPr>
          <a:xfrm>
            <a:off x="1097508" y="288672"/>
            <a:ext cx="1263555" cy="8870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7" name="TextBox 3"/>
          <p:cNvSpPr txBox="1"/>
          <p:nvPr/>
        </p:nvSpPr>
        <p:spPr>
          <a:xfrm>
            <a:off x="8784678" y="6189516"/>
            <a:ext cx="2555474" cy="400110"/>
          </a:xfrm>
          <a:prstGeom prst="rect">
            <a:avLst/>
          </a:prstGeom>
          <a:noFill/>
        </p:spPr>
        <p:txBody>
          <a:bodyPr wrap="square" rtlCol="0">
            <a:spAutoFit/>
          </a:bodyPr>
          <a:lstStyle/>
          <a:p>
            <a:pPr algn="ctr"/>
            <a:r>
              <a:rPr lang="en-US" sz="2000" b="1" dirty="0"/>
              <a:t>www.midocean.ae</a:t>
            </a:r>
          </a:p>
        </p:txBody>
      </p:sp>
      <p:pic>
        <p:nvPicPr>
          <p:cNvPr id="9" name="عنصر نائب للمحتوى 8"/>
          <p:cNvPicPr>
            <a:picLocks noGrp="1"/>
          </p:cNvPicPr>
          <p:nvPr>
            <p:ph sz="half" idx="1"/>
          </p:nvPr>
        </p:nvPicPr>
        <p:blipFill>
          <a:blip r:embed="rId2">
            <a:extLst>
              <a:ext uri="{28A0092B-C50C-407E-A947-70E740481C1C}">
                <a14:useLocalDpi xmlns:a14="http://schemas.microsoft.com/office/drawing/2010/main" val="0"/>
              </a:ext>
            </a:extLst>
          </a:blip>
          <a:stretch>
            <a:fillRect/>
          </a:stretch>
        </p:blipFill>
        <p:spPr>
          <a:xfrm>
            <a:off x="325307" y="1310185"/>
            <a:ext cx="4367283" cy="4932653"/>
          </a:xfrm>
          <a:prstGeom prst="rect">
            <a:avLst/>
          </a:prstGeom>
        </p:spPr>
      </p:pic>
    </p:spTree>
    <p:extLst>
      <p:ext uri="{BB962C8B-B14F-4D97-AF65-F5344CB8AC3E}">
        <p14:creationId xmlns:p14="http://schemas.microsoft.com/office/powerpoint/2010/main" val="42366184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عنصر نائب للمحتوى 1"/>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764275" y="1676918"/>
            <a:ext cx="4148920" cy="4476804"/>
          </a:xfrm>
        </p:spPr>
      </p:pic>
      <p:sp>
        <p:nvSpPr>
          <p:cNvPr id="4" name="عنصر نائب للمحتوى 3"/>
          <p:cNvSpPr>
            <a:spLocks noGrp="1"/>
          </p:cNvSpPr>
          <p:nvPr>
            <p:ph sz="half" idx="2"/>
          </p:nvPr>
        </p:nvSpPr>
        <p:spPr>
          <a:xfrm>
            <a:off x="5609230" y="1825625"/>
            <a:ext cx="5744570" cy="4179390"/>
          </a:xfrm>
        </p:spPr>
        <p:txBody>
          <a:bodyPr/>
          <a:lstStyle/>
          <a:p>
            <a:pPr marL="0" indent="0" algn="r" rtl="1">
              <a:lnSpc>
                <a:spcPct val="110000"/>
              </a:lnSpc>
              <a:spcBef>
                <a:spcPts val="110"/>
              </a:spcBef>
              <a:spcAft>
                <a:spcPts val="110"/>
              </a:spcAft>
              <a:buNone/>
            </a:pPr>
            <a:r>
              <a:rPr lang="en-US" b="1" smtClean="0">
                <a:solidFill>
                  <a:srgbClr val="203E5F"/>
                </a:solidFill>
                <a:latin typeface="Simplified Arabic" panose="02020603050405020304" pitchFamily="18" charset="-78"/>
                <a:cs typeface="Simplified Arabic" panose="02020603050405020304" pitchFamily="18" charset="-78"/>
              </a:rPr>
              <a:t> .2</a:t>
            </a:r>
            <a:r>
              <a:rPr lang="ar-EG" b="1" smtClean="0">
                <a:solidFill>
                  <a:srgbClr val="203E5F"/>
                </a:solidFill>
                <a:latin typeface="Simplified Arabic" panose="02020603050405020304" pitchFamily="18" charset="-78"/>
                <a:cs typeface="Simplified Arabic" panose="02020603050405020304" pitchFamily="18" charset="-78"/>
              </a:rPr>
              <a:t>تفتيت الاتصال:</a:t>
            </a:r>
            <a:endParaRPr lang="en-US" b="1">
              <a:solidFill>
                <a:srgbClr val="203E5F"/>
              </a:solidFill>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r>
              <a:rPr lang="ar-EG" smtClean="0">
                <a:latin typeface="Simplified Arabic" panose="02020603050405020304" pitchFamily="18" charset="-78"/>
                <a:cs typeface="Simplified Arabic" panose="02020603050405020304" pitchFamily="18" charset="-78"/>
              </a:rPr>
              <a:t>وتعني </a:t>
            </a:r>
            <a:r>
              <a:rPr lang="ar-EG">
                <a:latin typeface="Simplified Arabic" panose="02020603050405020304" pitchFamily="18" charset="-78"/>
                <a:cs typeface="Simplified Arabic" panose="02020603050405020304" pitchFamily="18" charset="-78"/>
              </a:rPr>
              <a:t>أن الرسالة الاتصالية من الممكن أن تتوجه إلى فرد واحد أو إلى جماعة معينة وليس إلى جماهير ضخمة كما كان في </a:t>
            </a:r>
            <a:r>
              <a:rPr lang="ar-EG" smtClean="0">
                <a:latin typeface="Simplified Arabic" panose="02020603050405020304" pitchFamily="18" charset="-78"/>
                <a:cs typeface="Simplified Arabic" panose="02020603050405020304" pitchFamily="18" charset="-78"/>
              </a:rPr>
              <a:t>الماضي، </a:t>
            </a:r>
            <a:r>
              <a:rPr lang="ar-EG">
                <a:latin typeface="Simplified Arabic" panose="02020603050405020304" pitchFamily="18" charset="-78"/>
                <a:cs typeface="Simplified Arabic" panose="02020603050405020304" pitchFamily="18" charset="-78"/>
              </a:rPr>
              <a:t>وتعني </a:t>
            </a:r>
            <a:r>
              <a:rPr lang="ar-EG" smtClean="0">
                <a:latin typeface="Simplified Arabic" panose="02020603050405020304" pitchFamily="18" charset="-78"/>
                <a:cs typeface="Simplified Arabic" panose="02020603050405020304" pitchFamily="18" charset="-78"/>
              </a:rPr>
              <a:t>أيضًا </a:t>
            </a:r>
            <a:r>
              <a:rPr lang="ar-EG">
                <a:latin typeface="Simplified Arabic" panose="02020603050405020304" pitchFamily="18" charset="-78"/>
                <a:cs typeface="Simplified Arabic" panose="02020603050405020304" pitchFamily="18" charset="-78"/>
              </a:rPr>
              <a:t>درجة التحكم في نظام الاتصال بحيث تصل الرسالة مباشرة من المنتج رسالة إلى ‏مستهلكها.</a:t>
            </a:r>
            <a:endParaRPr lang="en-US">
              <a:latin typeface="Simplified Arabic" panose="02020603050405020304" pitchFamily="18" charset="-78"/>
              <a:cs typeface="Simplified Arabic" panose="02020603050405020304" pitchFamily="18" charset="-78"/>
            </a:endParaRPr>
          </a:p>
          <a:p>
            <a:pPr algn="just"/>
            <a:endParaRPr lang="ar-EG"/>
          </a:p>
        </p:txBody>
      </p:sp>
      <p:sp>
        <p:nvSpPr>
          <p:cNvPr id="5" name="Rectangle: Rounded Corners 33"/>
          <p:cNvSpPr txBox="1">
            <a:spLocks noGrp="1"/>
          </p:cNvSpPr>
          <p:nvPr>
            <p:ph type="title"/>
          </p:nvPr>
        </p:nvSpPr>
        <p:spPr>
          <a:xfrm>
            <a:off x="4626591" y="365125"/>
            <a:ext cx="6687403" cy="1013299"/>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Simplified Arabic" panose="02020603050405020304" pitchFamily="18" charset="-78"/>
                <a:cs typeface="Simplified Arabic" panose="02020603050405020304" pitchFamily="18" charset="-78"/>
              </a:rPr>
              <a:t>خصائص</a:t>
            </a:r>
            <a:r>
              <a:rPr lang="ar-EG" sz="3600" b="1" smtClean="0">
                <a:solidFill>
                  <a:schemeClr val="bg1"/>
                </a:solidFill>
                <a:latin typeface="Alexandria" charset="0"/>
                <a:cs typeface="Alexandria" charset="0"/>
              </a:rPr>
              <a:t> الإعلام الرقمي </a:t>
            </a:r>
            <a:endParaRPr lang="en-US" sz="3600" b="1" dirty="0">
              <a:solidFill>
                <a:schemeClr val="bg1"/>
              </a:solidFill>
              <a:latin typeface="Alexandria" charset="0"/>
              <a:cs typeface="Alexandria" charset="0"/>
            </a:endParaRPr>
          </a:p>
        </p:txBody>
      </p:sp>
      <p:sp>
        <p:nvSpPr>
          <p:cNvPr id="6" name="Rectangle 4"/>
          <p:cNvSpPr/>
          <p:nvPr/>
        </p:nvSpPr>
        <p:spPr>
          <a:xfrm>
            <a:off x="1152099" y="464072"/>
            <a:ext cx="1263555" cy="8870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7" name="TextBox 3"/>
          <p:cNvSpPr txBox="1"/>
          <p:nvPr/>
        </p:nvSpPr>
        <p:spPr>
          <a:xfrm>
            <a:off x="8798325" y="6082915"/>
            <a:ext cx="2555474"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42677925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عنصر نائب للمحتوى 1"/>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14149" y="1825625"/>
            <a:ext cx="4449169" cy="4035751"/>
          </a:xfrm>
        </p:spPr>
      </p:pic>
      <p:sp>
        <p:nvSpPr>
          <p:cNvPr id="4" name="عنصر نائب للمحتوى 3"/>
          <p:cNvSpPr>
            <a:spLocks noGrp="1"/>
          </p:cNvSpPr>
          <p:nvPr>
            <p:ph sz="half" idx="2"/>
          </p:nvPr>
        </p:nvSpPr>
        <p:spPr>
          <a:xfrm>
            <a:off x="5363570" y="1825625"/>
            <a:ext cx="5990230" cy="3933730"/>
          </a:xfrm>
        </p:spPr>
        <p:txBody>
          <a:bodyPr/>
          <a:lstStyle/>
          <a:p>
            <a:pPr marL="0" indent="0" algn="r" rtl="1">
              <a:lnSpc>
                <a:spcPct val="110000"/>
              </a:lnSpc>
              <a:spcBef>
                <a:spcPts val="110"/>
              </a:spcBef>
              <a:spcAft>
                <a:spcPts val="110"/>
              </a:spcAft>
              <a:buNone/>
            </a:pPr>
            <a:r>
              <a:rPr lang="en-US" smtClean="0"/>
              <a:t>.</a:t>
            </a:r>
            <a:r>
              <a:rPr lang="en-US" b="1" smtClean="0">
                <a:solidFill>
                  <a:srgbClr val="203E5F"/>
                </a:solidFill>
                <a:latin typeface="Simplified Arabic" panose="02020603050405020304" pitchFamily="18" charset="-78"/>
                <a:cs typeface="Simplified Arabic" panose="02020603050405020304" pitchFamily="18" charset="-78"/>
              </a:rPr>
              <a:t>3</a:t>
            </a:r>
            <a:r>
              <a:rPr lang="en-US" smtClean="0">
                <a:solidFill>
                  <a:srgbClr val="203E5F"/>
                </a:solidFill>
              </a:rPr>
              <a:t> </a:t>
            </a:r>
            <a:r>
              <a:rPr lang="ar-EG" b="1" smtClean="0">
                <a:solidFill>
                  <a:srgbClr val="203E5F"/>
                </a:solidFill>
                <a:latin typeface="Simplified Arabic" panose="02020603050405020304" pitchFamily="18" charset="-78"/>
                <a:cs typeface="Simplified Arabic" panose="02020603050405020304" pitchFamily="18" charset="-78"/>
              </a:rPr>
              <a:t>اللاتزامنية:</a:t>
            </a:r>
          </a:p>
          <a:p>
            <a:pPr marL="0" indent="0" algn="just" rtl="1">
              <a:lnSpc>
                <a:spcPct val="110000"/>
              </a:lnSpc>
              <a:spcBef>
                <a:spcPts val="110"/>
              </a:spcBef>
              <a:spcAft>
                <a:spcPts val="110"/>
              </a:spcAft>
              <a:buNone/>
            </a:pPr>
            <a:r>
              <a:rPr lang="ar-EG" smtClean="0"/>
              <a:t>    </a:t>
            </a:r>
            <a:r>
              <a:rPr lang="ar-EG" smtClean="0">
                <a:latin typeface="Simplified Arabic" panose="02020603050405020304" pitchFamily="18" charset="-78"/>
                <a:cs typeface="Simplified Arabic" panose="02020603050405020304" pitchFamily="18" charset="-78"/>
              </a:rPr>
              <a:t>وتعني </a:t>
            </a:r>
            <a:r>
              <a:rPr lang="ar-EG">
                <a:latin typeface="Simplified Arabic" panose="02020603050405020304" pitchFamily="18" charset="-78"/>
                <a:cs typeface="Simplified Arabic" panose="02020603050405020304" pitchFamily="18" charset="-78"/>
              </a:rPr>
              <a:t>إمكانية إرسال الرسائل واستقبالها في وقت مناسب للفرد المستخدم ولا تتطلب من المشاركين كلهم أن يستخدم النظام في الوقت نفسه، فمثلا: في نظام البريد الإلكتروني ترسل رسالة مباشرة من منتج الرسالة إلى مستقبلها في أي وقت دون الحاجة لوجود المستقبل للرسالة.</a:t>
            </a:r>
            <a:endParaRPr lang="en-US">
              <a:latin typeface="Simplified Arabic" panose="02020603050405020304" pitchFamily="18" charset="-78"/>
              <a:cs typeface="Simplified Arabic" panose="02020603050405020304" pitchFamily="18" charset="-78"/>
            </a:endParaRPr>
          </a:p>
          <a:p>
            <a:pPr marL="0" indent="0" algn="r" rtl="1">
              <a:lnSpc>
                <a:spcPct val="110000"/>
              </a:lnSpc>
              <a:spcBef>
                <a:spcPts val="110"/>
              </a:spcBef>
              <a:spcAft>
                <a:spcPts val="110"/>
              </a:spcAft>
              <a:buNone/>
            </a:pPr>
            <a:endParaRPr lang="en-US" b="1">
              <a:solidFill>
                <a:srgbClr val="203E5F"/>
              </a:solidFill>
              <a:latin typeface="Simplified Arabic" panose="02020603050405020304" pitchFamily="18" charset="-78"/>
              <a:cs typeface="Simplified Arabic" panose="02020603050405020304" pitchFamily="18" charset="-78"/>
            </a:endParaRPr>
          </a:p>
        </p:txBody>
      </p:sp>
      <p:sp>
        <p:nvSpPr>
          <p:cNvPr id="5" name="Rectangle: Rounded Corners 33"/>
          <p:cNvSpPr txBox="1">
            <a:spLocks noGrp="1"/>
          </p:cNvSpPr>
          <p:nvPr>
            <p:ph type="title"/>
          </p:nvPr>
        </p:nvSpPr>
        <p:spPr>
          <a:xfrm>
            <a:off x="5527342" y="296887"/>
            <a:ext cx="5826457" cy="105424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Simplified Arabic" panose="02020603050405020304" pitchFamily="18" charset="-78"/>
                <a:cs typeface="Simplified Arabic" panose="02020603050405020304" pitchFamily="18" charset="-78"/>
              </a:rPr>
              <a:t>خصائص</a:t>
            </a:r>
            <a:r>
              <a:rPr lang="ar-EG" sz="3600" b="1" smtClean="0">
                <a:solidFill>
                  <a:schemeClr val="bg1"/>
                </a:solidFill>
                <a:latin typeface="Alexandria" charset="0"/>
                <a:cs typeface="Alexandria" charset="0"/>
              </a:rPr>
              <a:t> الإعلام الرقمي </a:t>
            </a:r>
            <a:endParaRPr lang="en-US" sz="3600" b="1" dirty="0">
              <a:solidFill>
                <a:schemeClr val="bg1"/>
              </a:solidFill>
              <a:latin typeface="Alexandria" charset="0"/>
              <a:cs typeface="Alexandria" charset="0"/>
            </a:endParaRPr>
          </a:p>
        </p:txBody>
      </p:sp>
      <p:sp>
        <p:nvSpPr>
          <p:cNvPr id="6" name="Rectangle 4"/>
          <p:cNvSpPr/>
          <p:nvPr/>
        </p:nvSpPr>
        <p:spPr>
          <a:xfrm>
            <a:off x="1152099" y="464072"/>
            <a:ext cx="1263555" cy="8870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7" name="TextBox 3"/>
          <p:cNvSpPr txBox="1"/>
          <p:nvPr/>
        </p:nvSpPr>
        <p:spPr>
          <a:xfrm>
            <a:off x="8798325" y="6082915"/>
            <a:ext cx="2555474"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12101285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عنصر نائب للمحتوى 1"/>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18364" y="1460310"/>
            <a:ext cx="4967785" cy="5022715"/>
          </a:xfrm>
        </p:spPr>
      </p:pic>
      <p:sp>
        <p:nvSpPr>
          <p:cNvPr id="4" name="عنصر نائب للمحتوى 3"/>
          <p:cNvSpPr>
            <a:spLocks noGrp="1"/>
          </p:cNvSpPr>
          <p:nvPr>
            <p:ph sz="half" idx="2"/>
          </p:nvPr>
        </p:nvSpPr>
        <p:spPr>
          <a:xfrm>
            <a:off x="5363570" y="1825625"/>
            <a:ext cx="5990230" cy="3974674"/>
          </a:xfrm>
        </p:spPr>
        <p:txBody>
          <a:bodyPr/>
          <a:lstStyle/>
          <a:p>
            <a:pPr marL="0" indent="0" algn="just" rtl="1">
              <a:lnSpc>
                <a:spcPct val="110000"/>
              </a:lnSpc>
              <a:spcBef>
                <a:spcPts val="110"/>
              </a:spcBef>
              <a:spcAft>
                <a:spcPts val="110"/>
              </a:spcAft>
              <a:buNone/>
            </a:pPr>
            <a:r>
              <a:rPr lang="en-US" b="1" smtClean="0">
                <a:solidFill>
                  <a:srgbClr val="203E5F"/>
                </a:solidFill>
                <a:latin typeface="Simplified Arabic" panose="02020603050405020304" pitchFamily="18" charset="-78"/>
                <a:cs typeface="Simplified Arabic" panose="02020603050405020304" pitchFamily="18" charset="-78"/>
              </a:rPr>
              <a:t> .4</a:t>
            </a:r>
            <a:r>
              <a:rPr lang="ar-EG" b="1" smtClean="0">
                <a:solidFill>
                  <a:srgbClr val="203E5F"/>
                </a:solidFill>
                <a:latin typeface="Simplified Arabic" panose="02020603050405020304" pitchFamily="18" charset="-78"/>
                <a:cs typeface="Simplified Arabic" panose="02020603050405020304" pitchFamily="18" charset="-78"/>
              </a:rPr>
              <a:t>قابلية </a:t>
            </a:r>
            <a:r>
              <a:rPr lang="ar-EG" b="1">
                <a:solidFill>
                  <a:srgbClr val="203E5F"/>
                </a:solidFill>
                <a:latin typeface="Simplified Arabic" panose="02020603050405020304" pitchFamily="18" charset="-78"/>
                <a:cs typeface="Simplified Arabic" panose="02020603050405020304" pitchFamily="18" charset="-78"/>
              </a:rPr>
              <a:t>التحرك أو </a:t>
            </a:r>
            <a:r>
              <a:rPr lang="ar-EG" b="1" smtClean="0">
                <a:solidFill>
                  <a:srgbClr val="203E5F"/>
                </a:solidFill>
                <a:latin typeface="Simplified Arabic" panose="02020603050405020304" pitchFamily="18" charset="-78"/>
                <a:cs typeface="Simplified Arabic" panose="02020603050405020304" pitchFamily="18" charset="-78"/>
              </a:rPr>
              <a:t>الحركية:</a:t>
            </a:r>
          </a:p>
          <a:p>
            <a:pPr marL="0" indent="0" algn="just" rtl="1">
              <a:lnSpc>
                <a:spcPct val="110000"/>
              </a:lnSpc>
              <a:spcBef>
                <a:spcPts val="110"/>
              </a:spcBef>
              <a:spcAft>
                <a:spcPts val="110"/>
              </a:spcAft>
              <a:buNone/>
            </a:pPr>
            <a:r>
              <a:rPr lang="ar-EG" smtClean="0">
                <a:latin typeface="Simplified Arabic" panose="02020603050405020304" pitchFamily="18" charset="-78"/>
                <a:cs typeface="Simplified Arabic" panose="02020603050405020304" pitchFamily="18" charset="-78"/>
              </a:rPr>
              <a:t>تتجه </a:t>
            </a:r>
            <a:r>
              <a:rPr lang="ar-EG">
                <a:latin typeface="Simplified Arabic" panose="02020603050405020304" pitchFamily="18" charset="-78"/>
                <a:cs typeface="Simplified Arabic" panose="02020603050405020304" pitchFamily="18" charset="-78"/>
              </a:rPr>
              <a:t>وسائل الاتصال الجديدة إلى صغر الحجم مع إمكانية الاستفادة منها في الاتصال من أي مكان إلى آخر في أثناء تحرك مستخدميها، ومثال هذا </a:t>
            </a:r>
            <a:r>
              <a:rPr lang="ar-EG" b="1">
                <a:latin typeface="Simplified Arabic" panose="02020603050405020304" pitchFamily="18" charset="-78"/>
                <a:cs typeface="Simplified Arabic" panose="02020603050405020304" pitchFamily="18" charset="-78"/>
              </a:rPr>
              <a:t>أجهزة التلفاز ذات الشاشة الصغيرة التي يمكن استخدامها في السيارة مثلا أو في الطائرة</a:t>
            </a:r>
            <a:r>
              <a:rPr lang="ar-EG">
                <a:latin typeface="Simplified Arabic" panose="02020603050405020304" pitchFamily="18" charset="-78"/>
                <a:cs typeface="Simplified Arabic" panose="02020603050405020304" pitchFamily="18" charset="-78"/>
              </a:rPr>
              <a:t>.</a:t>
            </a:r>
            <a:endParaRPr lang="en-US">
              <a:latin typeface="Simplified Arabic" panose="02020603050405020304" pitchFamily="18" charset="-78"/>
              <a:cs typeface="Simplified Arabic" panose="02020603050405020304" pitchFamily="18" charset="-78"/>
            </a:endParaRPr>
          </a:p>
          <a:p>
            <a:pPr algn="r" rtl="1"/>
            <a:endParaRPr lang="ar-EG" b="1">
              <a:solidFill>
                <a:srgbClr val="203E5F"/>
              </a:solidFill>
            </a:endParaRPr>
          </a:p>
          <a:p>
            <a:pPr marL="0" indent="0" algn="r" rtl="1">
              <a:buNone/>
            </a:pPr>
            <a:endParaRPr lang="en-US" b="1">
              <a:solidFill>
                <a:srgbClr val="203E5F"/>
              </a:solidFill>
            </a:endParaRPr>
          </a:p>
        </p:txBody>
      </p:sp>
      <p:sp>
        <p:nvSpPr>
          <p:cNvPr id="5" name="Rectangle: Rounded Corners 33"/>
          <p:cNvSpPr txBox="1">
            <a:spLocks noGrp="1"/>
          </p:cNvSpPr>
          <p:nvPr>
            <p:ph type="title"/>
          </p:nvPr>
        </p:nvSpPr>
        <p:spPr>
          <a:xfrm>
            <a:off x="5513696" y="365125"/>
            <a:ext cx="5840104" cy="1095185"/>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Simplified Arabic" panose="02020603050405020304" pitchFamily="18" charset="-78"/>
                <a:cs typeface="Simplified Arabic" panose="02020603050405020304" pitchFamily="18" charset="-78"/>
              </a:rPr>
              <a:t>خصائص</a:t>
            </a:r>
            <a:r>
              <a:rPr lang="ar-EG" sz="3600" b="1" smtClean="0">
                <a:solidFill>
                  <a:schemeClr val="bg1"/>
                </a:solidFill>
                <a:latin typeface="Alexandria" charset="0"/>
                <a:cs typeface="Alexandria" charset="0"/>
              </a:rPr>
              <a:t> الإعلام الرقمي </a:t>
            </a:r>
            <a:endParaRPr lang="en-US" sz="3600" b="1" dirty="0">
              <a:solidFill>
                <a:schemeClr val="bg1"/>
              </a:solidFill>
              <a:latin typeface="Alexandria" charset="0"/>
              <a:cs typeface="Alexandria" charset="0"/>
            </a:endParaRPr>
          </a:p>
        </p:txBody>
      </p:sp>
      <p:sp>
        <p:nvSpPr>
          <p:cNvPr id="6" name="Rectangle 4"/>
          <p:cNvSpPr/>
          <p:nvPr/>
        </p:nvSpPr>
        <p:spPr>
          <a:xfrm>
            <a:off x="1152099" y="365125"/>
            <a:ext cx="1263555" cy="8870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7" name="TextBox 3"/>
          <p:cNvSpPr txBox="1"/>
          <p:nvPr/>
        </p:nvSpPr>
        <p:spPr>
          <a:xfrm>
            <a:off x="8798325" y="6082915"/>
            <a:ext cx="2556612"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13984901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عنصر نائب للمحتوى 1"/>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0377" y="1735091"/>
            <a:ext cx="4763068" cy="4547879"/>
          </a:xfrm>
        </p:spPr>
      </p:pic>
      <p:sp>
        <p:nvSpPr>
          <p:cNvPr id="4" name="عنصر نائب للمحتوى 3"/>
          <p:cNvSpPr>
            <a:spLocks noGrp="1"/>
          </p:cNvSpPr>
          <p:nvPr>
            <p:ph sz="half" idx="2"/>
          </p:nvPr>
        </p:nvSpPr>
        <p:spPr>
          <a:xfrm>
            <a:off x="5568287" y="1735091"/>
            <a:ext cx="5785513" cy="4124799"/>
          </a:xfrm>
        </p:spPr>
        <p:txBody>
          <a:bodyPr/>
          <a:lstStyle/>
          <a:p>
            <a:pPr marL="0" indent="0" algn="r" rtl="1">
              <a:lnSpc>
                <a:spcPct val="110000"/>
              </a:lnSpc>
              <a:spcBef>
                <a:spcPts val="110"/>
              </a:spcBef>
              <a:spcAft>
                <a:spcPts val="110"/>
              </a:spcAft>
              <a:buNone/>
            </a:pPr>
            <a:r>
              <a:rPr lang="en-US" b="1" smtClean="0">
                <a:solidFill>
                  <a:srgbClr val="203E5F"/>
                </a:solidFill>
                <a:latin typeface="Simplified Arabic" panose="02020603050405020304" pitchFamily="18" charset="-78"/>
                <a:cs typeface="Simplified Arabic" panose="02020603050405020304" pitchFamily="18" charset="-78"/>
              </a:rPr>
              <a:t>.5</a:t>
            </a:r>
            <a:r>
              <a:rPr lang="ar-EG" b="1" smtClean="0">
                <a:solidFill>
                  <a:srgbClr val="203E5F"/>
                </a:solidFill>
                <a:latin typeface="Simplified Arabic" panose="02020603050405020304" pitchFamily="18" charset="-78"/>
                <a:cs typeface="Simplified Arabic" panose="02020603050405020304" pitchFamily="18" charset="-78"/>
              </a:rPr>
              <a:t> قابلية التحويل:</a:t>
            </a:r>
            <a:endParaRPr lang="ar-EG" b="1">
              <a:solidFill>
                <a:srgbClr val="203E5F"/>
              </a:solidFill>
              <a:latin typeface="Simplified Arabic" panose="02020603050405020304" pitchFamily="18" charset="-78"/>
              <a:cs typeface="Simplified Arabic" panose="02020603050405020304" pitchFamily="18" charset="-78"/>
            </a:endParaRPr>
          </a:p>
          <a:p>
            <a:pPr marL="0" indent="0" algn="r" rtl="1">
              <a:lnSpc>
                <a:spcPct val="110000"/>
              </a:lnSpc>
              <a:spcBef>
                <a:spcPts val="110"/>
              </a:spcBef>
              <a:spcAft>
                <a:spcPts val="110"/>
              </a:spcAft>
              <a:buNone/>
            </a:pPr>
            <a:r>
              <a:rPr lang="ar-EG"/>
              <a:t>‏ </a:t>
            </a:r>
            <a:r>
              <a:rPr lang="ar-EG" smtClean="0"/>
              <a:t>وهى </a:t>
            </a:r>
            <a:r>
              <a:rPr lang="ar-EG"/>
              <a:t>قدرة وسائل الاتصال على نقل المعلومات من وسيط إلى آخر كالتقنيات التي يمكنها تحويل الرسالة المسموعة إلى رسالة </a:t>
            </a:r>
            <a:r>
              <a:rPr lang="ar-EG" smtClean="0"/>
              <a:t>مكتوبة والعكس</a:t>
            </a:r>
            <a:r>
              <a:rPr lang="ar-EG"/>
              <a:t>.</a:t>
            </a:r>
            <a:endParaRPr lang="en-US"/>
          </a:p>
          <a:p>
            <a:pPr marL="0" indent="0" algn="r" rtl="1">
              <a:lnSpc>
                <a:spcPct val="110000"/>
              </a:lnSpc>
              <a:spcBef>
                <a:spcPts val="110"/>
              </a:spcBef>
              <a:spcAft>
                <a:spcPts val="110"/>
              </a:spcAft>
              <a:buNone/>
            </a:pPr>
            <a:endParaRPr lang="en-US" b="1">
              <a:solidFill>
                <a:srgbClr val="203E5F"/>
              </a:solidFill>
              <a:latin typeface="Simplified Arabic" panose="02020603050405020304" pitchFamily="18" charset="-78"/>
              <a:cs typeface="Simplified Arabic" panose="02020603050405020304" pitchFamily="18" charset="-78"/>
            </a:endParaRPr>
          </a:p>
        </p:txBody>
      </p:sp>
      <p:sp>
        <p:nvSpPr>
          <p:cNvPr id="5" name="Rectangle: Rounded Corners 33"/>
          <p:cNvSpPr txBox="1">
            <a:spLocks noGrp="1"/>
          </p:cNvSpPr>
          <p:nvPr>
            <p:ph type="title"/>
          </p:nvPr>
        </p:nvSpPr>
        <p:spPr>
          <a:xfrm>
            <a:off x="4926842" y="365125"/>
            <a:ext cx="6426958" cy="1190719"/>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Simplified Arabic" panose="02020603050405020304" pitchFamily="18" charset="-78"/>
                <a:cs typeface="Simplified Arabic" panose="02020603050405020304" pitchFamily="18" charset="-78"/>
              </a:rPr>
              <a:t>خصائص</a:t>
            </a:r>
            <a:r>
              <a:rPr lang="ar-EG" sz="3600" b="1" smtClean="0">
                <a:solidFill>
                  <a:schemeClr val="bg1"/>
                </a:solidFill>
                <a:latin typeface="Alexandria" charset="0"/>
                <a:cs typeface="Alexandria" charset="0"/>
              </a:rPr>
              <a:t> الإعلام الرقمي </a:t>
            </a:r>
            <a:endParaRPr lang="en-US" sz="3600" b="1" dirty="0">
              <a:solidFill>
                <a:schemeClr val="bg1"/>
              </a:solidFill>
              <a:latin typeface="Alexandria" charset="0"/>
              <a:cs typeface="Alexandria" charset="0"/>
            </a:endParaRPr>
          </a:p>
        </p:txBody>
      </p:sp>
      <p:sp>
        <p:nvSpPr>
          <p:cNvPr id="6" name="Rectangle 4"/>
          <p:cNvSpPr/>
          <p:nvPr/>
        </p:nvSpPr>
        <p:spPr>
          <a:xfrm>
            <a:off x="1152099" y="464072"/>
            <a:ext cx="1263555" cy="8870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7" name="TextBox 3"/>
          <p:cNvSpPr txBox="1"/>
          <p:nvPr/>
        </p:nvSpPr>
        <p:spPr>
          <a:xfrm>
            <a:off x="8798325" y="6082915"/>
            <a:ext cx="2556612"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17901630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عنصر نائب للمحتوى 1"/>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573206" y="1665027"/>
            <a:ext cx="4940490" cy="4667534"/>
          </a:xfrm>
        </p:spPr>
      </p:pic>
      <p:sp>
        <p:nvSpPr>
          <p:cNvPr id="4" name="عنصر نائب للمحتوى 3"/>
          <p:cNvSpPr>
            <a:spLocks noGrp="1"/>
          </p:cNvSpPr>
          <p:nvPr>
            <p:ph sz="half" idx="2"/>
          </p:nvPr>
        </p:nvSpPr>
        <p:spPr>
          <a:xfrm>
            <a:off x="5868537" y="1825625"/>
            <a:ext cx="5485263" cy="4083856"/>
          </a:xfrm>
        </p:spPr>
        <p:txBody>
          <a:bodyPr/>
          <a:lstStyle/>
          <a:p>
            <a:pPr marL="0" indent="0" algn="r" rtl="1">
              <a:lnSpc>
                <a:spcPct val="110000"/>
              </a:lnSpc>
              <a:spcBef>
                <a:spcPts val="110"/>
              </a:spcBef>
              <a:spcAft>
                <a:spcPts val="110"/>
              </a:spcAft>
              <a:buNone/>
            </a:pPr>
            <a:r>
              <a:rPr lang="en-US" b="1" smtClean="0">
                <a:latin typeface="Simplified Arabic" panose="02020603050405020304" pitchFamily="18" charset="-78"/>
                <a:cs typeface="Simplified Arabic" panose="02020603050405020304" pitchFamily="18" charset="-78"/>
              </a:rPr>
              <a:t> </a:t>
            </a:r>
            <a:r>
              <a:rPr lang="en-US" b="1">
                <a:latin typeface="Simplified Arabic" panose="02020603050405020304" pitchFamily="18" charset="-78"/>
                <a:cs typeface="Simplified Arabic" panose="02020603050405020304" pitchFamily="18" charset="-78"/>
              </a:rPr>
              <a:t>.</a:t>
            </a:r>
            <a:r>
              <a:rPr lang="en-US" b="1" smtClean="0">
                <a:solidFill>
                  <a:srgbClr val="203E5F"/>
                </a:solidFill>
                <a:latin typeface="Simplified Arabic" panose="02020603050405020304" pitchFamily="18" charset="-78"/>
                <a:cs typeface="Simplified Arabic" panose="02020603050405020304" pitchFamily="18" charset="-78"/>
              </a:rPr>
              <a:t>6</a:t>
            </a:r>
            <a:r>
              <a:rPr lang="ar-EG" b="1" smtClean="0">
                <a:solidFill>
                  <a:srgbClr val="203E5F"/>
                </a:solidFill>
                <a:latin typeface="Simplified Arabic" panose="02020603050405020304" pitchFamily="18" charset="-78"/>
                <a:cs typeface="Simplified Arabic" panose="02020603050405020304" pitchFamily="18" charset="-78"/>
              </a:rPr>
              <a:t>قابلية </a:t>
            </a:r>
            <a:r>
              <a:rPr lang="ar-EG" b="1">
                <a:solidFill>
                  <a:srgbClr val="203E5F"/>
                </a:solidFill>
                <a:latin typeface="Simplified Arabic" panose="02020603050405020304" pitchFamily="18" charset="-78"/>
                <a:cs typeface="Simplified Arabic" panose="02020603050405020304" pitchFamily="18" charset="-78"/>
              </a:rPr>
              <a:t>التوصيل</a:t>
            </a:r>
            <a:r>
              <a:rPr lang="ar-EG" b="1" smtClean="0">
                <a:solidFill>
                  <a:srgbClr val="203E5F"/>
                </a:solidFill>
                <a:latin typeface="Simplified Arabic" panose="02020603050405020304" pitchFamily="18" charset="-78"/>
                <a:cs typeface="Simplified Arabic" panose="02020603050405020304" pitchFamily="18" charset="-78"/>
              </a:rPr>
              <a:t>:</a:t>
            </a:r>
          </a:p>
          <a:p>
            <a:pPr marL="0" indent="0" algn="just" rtl="1">
              <a:lnSpc>
                <a:spcPct val="110000"/>
              </a:lnSpc>
              <a:spcBef>
                <a:spcPts val="110"/>
              </a:spcBef>
              <a:spcAft>
                <a:spcPts val="110"/>
              </a:spcAft>
              <a:buNone/>
            </a:pPr>
            <a:r>
              <a:rPr lang="ar-EG" smtClean="0">
                <a:latin typeface="Simplified Arabic" panose="02020603050405020304" pitchFamily="18" charset="-78"/>
                <a:cs typeface="Simplified Arabic" panose="02020603050405020304" pitchFamily="18" charset="-78"/>
              </a:rPr>
              <a:t>‏    وتعني </a:t>
            </a:r>
            <a:r>
              <a:rPr lang="ar-EG">
                <a:latin typeface="Simplified Arabic" panose="02020603050405020304" pitchFamily="18" charset="-78"/>
                <a:cs typeface="Simplified Arabic" panose="02020603050405020304" pitchFamily="18" charset="-78"/>
              </a:rPr>
              <a:t>إمكانية توصيل </a:t>
            </a:r>
            <a:r>
              <a:rPr lang="ar-EG" smtClean="0">
                <a:latin typeface="Simplified Arabic" panose="02020603050405020304" pitchFamily="18" charset="-78"/>
                <a:cs typeface="Simplified Arabic" panose="02020603050405020304" pitchFamily="18" charset="-78"/>
              </a:rPr>
              <a:t>الأجهزة </a:t>
            </a:r>
            <a:r>
              <a:rPr lang="ar-EG">
                <a:latin typeface="Simplified Arabic" panose="02020603050405020304" pitchFamily="18" charset="-78"/>
                <a:cs typeface="Simplified Arabic" panose="02020603050405020304" pitchFamily="18" charset="-78"/>
              </a:rPr>
              <a:t>الاتصالية بأنواع كثيرة من أجهزة أخرى بغض النظر عن الشركة الصانعة لها أو البلد الذي تم فيه الصنع، </a:t>
            </a:r>
            <a:r>
              <a:rPr lang="ar-EG" smtClean="0">
                <a:latin typeface="Simplified Arabic" panose="02020603050405020304" pitchFamily="18" charset="-78"/>
                <a:cs typeface="Simplified Arabic" panose="02020603050405020304" pitchFamily="18" charset="-78"/>
              </a:rPr>
              <a:t>ومثال: </a:t>
            </a:r>
            <a:r>
              <a:rPr lang="ar-EG">
                <a:latin typeface="Simplified Arabic" panose="02020603050405020304" pitchFamily="18" charset="-78"/>
                <a:cs typeface="Simplified Arabic" panose="02020603050405020304" pitchFamily="18" charset="-78"/>
              </a:rPr>
              <a:t>على ذلك توصيل جهاز التلفاز بجهاز </a:t>
            </a:r>
            <a:r>
              <a:rPr lang="ar-EG" smtClean="0">
                <a:latin typeface="Simplified Arabic" panose="02020603050405020304" pitchFamily="18" charset="-78"/>
                <a:cs typeface="Simplified Arabic" panose="02020603050405020304" pitchFamily="18" charset="-78"/>
              </a:rPr>
              <a:t>الفيديو</a:t>
            </a:r>
            <a:r>
              <a:rPr lang="en-US" smtClean="0">
                <a:latin typeface="Simplified Arabic" panose="02020603050405020304" pitchFamily="18" charset="-78"/>
                <a:cs typeface="Simplified Arabic" panose="02020603050405020304" pitchFamily="18" charset="-78"/>
              </a:rPr>
              <a:t>DVD</a:t>
            </a:r>
            <a:endParaRPr lang="ar-EG">
              <a:latin typeface="Simplified Arabic" panose="02020603050405020304" pitchFamily="18" charset="-78"/>
              <a:cs typeface="Simplified Arabic" panose="02020603050405020304" pitchFamily="18" charset="-78"/>
            </a:endParaRPr>
          </a:p>
          <a:p>
            <a:pPr marL="0" indent="0" algn="r">
              <a:buNone/>
            </a:pPr>
            <a:r>
              <a:rPr lang="en-US" smtClean="0"/>
              <a:t> </a:t>
            </a:r>
            <a:endParaRPr lang="ar-EG"/>
          </a:p>
        </p:txBody>
      </p:sp>
      <p:sp>
        <p:nvSpPr>
          <p:cNvPr id="5" name="Rectangle: Rounded Corners 33"/>
          <p:cNvSpPr txBox="1">
            <a:spLocks noGrp="1"/>
          </p:cNvSpPr>
          <p:nvPr>
            <p:ph type="title"/>
          </p:nvPr>
        </p:nvSpPr>
        <p:spPr>
          <a:xfrm>
            <a:off x="5090614" y="365125"/>
            <a:ext cx="6263185" cy="112248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Simplified Arabic" panose="02020603050405020304" pitchFamily="18" charset="-78"/>
                <a:cs typeface="Simplified Arabic" panose="02020603050405020304" pitchFamily="18" charset="-78"/>
              </a:rPr>
              <a:t>خصائص</a:t>
            </a:r>
            <a:r>
              <a:rPr lang="ar-EG" sz="3600" b="1" smtClean="0">
                <a:solidFill>
                  <a:schemeClr val="bg1"/>
                </a:solidFill>
                <a:latin typeface="Alexandria" charset="0"/>
                <a:cs typeface="Alexandria" charset="0"/>
              </a:rPr>
              <a:t> الإعلام الرقمي </a:t>
            </a:r>
            <a:endParaRPr lang="en-US" sz="3600" b="1" dirty="0">
              <a:solidFill>
                <a:schemeClr val="bg1"/>
              </a:solidFill>
              <a:latin typeface="Alexandria" charset="0"/>
              <a:cs typeface="Alexandria" charset="0"/>
            </a:endParaRPr>
          </a:p>
        </p:txBody>
      </p:sp>
      <p:sp>
        <p:nvSpPr>
          <p:cNvPr id="6" name="Rectangle 4"/>
          <p:cNvSpPr/>
          <p:nvPr/>
        </p:nvSpPr>
        <p:spPr>
          <a:xfrm>
            <a:off x="1152099" y="464072"/>
            <a:ext cx="1263555" cy="8870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7" name="TextBox 3"/>
          <p:cNvSpPr txBox="1"/>
          <p:nvPr/>
        </p:nvSpPr>
        <p:spPr>
          <a:xfrm>
            <a:off x="8798325" y="6082915"/>
            <a:ext cx="2556612"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16109059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عنصر نائب للمحتوى 3"/>
          <p:cNvSpPr>
            <a:spLocks noGrp="1"/>
          </p:cNvSpPr>
          <p:nvPr>
            <p:ph sz="half" idx="2"/>
          </p:nvPr>
        </p:nvSpPr>
        <p:spPr>
          <a:xfrm>
            <a:off x="5622878" y="1825625"/>
            <a:ext cx="5730922" cy="4206685"/>
          </a:xfrm>
        </p:spPr>
        <p:txBody>
          <a:bodyPr/>
          <a:lstStyle/>
          <a:p>
            <a:pPr marL="0" indent="0" algn="r" rtl="1">
              <a:lnSpc>
                <a:spcPct val="110000"/>
              </a:lnSpc>
              <a:spcBef>
                <a:spcPts val="110"/>
              </a:spcBef>
              <a:spcAft>
                <a:spcPts val="110"/>
              </a:spcAft>
              <a:buNone/>
            </a:pPr>
            <a:r>
              <a:rPr lang="en-US" b="1" smtClean="0">
                <a:solidFill>
                  <a:srgbClr val="203E5F"/>
                </a:solidFill>
                <a:latin typeface="Simplified Arabic" panose="02020603050405020304" pitchFamily="18" charset="-78"/>
                <a:cs typeface="Simplified Arabic" panose="02020603050405020304" pitchFamily="18" charset="-78"/>
              </a:rPr>
              <a:t>.7</a:t>
            </a:r>
            <a:r>
              <a:rPr lang="ar-EG" b="1" smtClean="0">
                <a:solidFill>
                  <a:srgbClr val="203E5F"/>
                </a:solidFill>
                <a:latin typeface="Simplified Arabic" panose="02020603050405020304" pitchFamily="18" charset="-78"/>
                <a:cs typeface="Simplified Arabic" panose="02020603050405020304" pitchFamily="18" charset="-78"/>
              </a:rPr>
              <a:t>الشيوع </a:t>
            </a:r>
            <a:r>
              <a:rPr lang="ar-EG" b="1">
                <a:solidFill>
                  <a:srgbClr val="203E5F"/>
                </a:solidFill>
                <a:latin typeface="Simplified Arabic" panose="02020603050405020304" pitchFamily="18" charset="-78"/>
                <a:cs typeface="Simplified Arabic" panose="02020603050405020304" pitchFamily="18" charset="-78"/>
              </a:rPr>
              <a:t>أو </a:t>
            </a:r>
            <a:r>
              <a:rPr lang="ar-EG" b="1" smtClean="0">
                <a:solidFill>
                  <a:srgbClr val="203E5F"/>
                </a:solidFill>
                <a:latin typeface="Simplified Arabic" panose="02020603050405020304" pitchFamily="18" charset="-78"/>
                <a:cs typeface="Simplified Arabic" panose="02020603050405020304" pitchFamily="18" charset="-78"/>
              </a:rPr>
              <a:t>الانتشار:</a:t>
            </a:r>
          </a:p>
          <a:p>
            <a:pPr marL="0" indent="0" algn="just" rtl="1">
              <a:lnSpc>
                <a:spcPct val="110000"/>
              </a:lnSpc>
              <a:spcBef>
                <a:spcPts val="110"/>
              </a:spcBef>
              <a:spcAft>
                <a:spcPts val="110"/>
              </a:spcAft>
              <a:buNone/>
            </a:pPr>
            <a:r>
              <a:rPr lang="ar-EG" smtClean="0">
                <a:latin typeface="Simplified Arabic" panose="02020603050405020304" pitchFamily="18" charset="-78"/>
                <a:cs typeface="Simplified Arabic" panose="02020603050405020304" pitchFamily="18" charset="-78"/>
              </a:rPr>
              <a:t>   ويعني </a:t>
            </a:r>
            <a:r>
              <a:rPr lang="ar-EG">
                <a:latin typeface="Simplified Arabic" panose="02020603050405020304" pitchFamily="18" charset="-78"/>
                <a:cs typeface="Simplified Arabic" panose="02020603050405020304" pitchFamily="18" charset="-78"/>
              </a:rPr>
              <a:t>به الانتشار المنهجي لنظام وسائل الاتصال حول العالم ‏وفي داخل كل طبقة من طبقات المجتمع، وكل وسيلة تظهر تبدو في البداية على أنها ترف، ثم تتحول إلى ضرورة، </a:t>
            </a:r>
            <a:r>
              <a:rPr lang="ar-EG" b="1">
                <a:latin typeface="Simplified Arabic" panose="02020603050405020304" pitchFamily="18" charset="-78"/>
                <a:cs typeface="Simplified Arabic" panose="02020603050405020304" pitchFamily="18" charset="-78"/>
              </a:rPr>
              <a:t>ونلاحظ ذلك في جهاز الفيديو وبعده التلفاز عالي الوضوح والتلفاز الرقمي والتلفاز ذو الشاشة البلازمية، ‏والسينما المنزلية.</a:t>
            </a:r>
            <a:endParaRPr lang="en-US" b="1">
              <a:latin typeface="Simplified Arabic" panose="02020603050405020304" pitchFamily="18" charset="-78"/>
              <a:cs typeface="Simplified Arabic" panose="02020603050405020304" pitchFamily="18" charset="-78"/>
            </a:endParaRPr>
          </a:p>
          <a:p>
            <a:pPr marL="0" indent="0" algn="r" rtl="1">
              <a:lnSpc>
                <a:spcPct val="110000"/>
              </a:lnSpc>
              <a:spcBef>
                <a:spcPts val="110"/>
              </a:spcBef>
              <a:spcAft>
                <a:spcPts val="110"/>
              </a:spcAft>
              <a:buNone/>
            </a:pPr>
            <a:endParaRPr lang="ar-EG" b="1">
              <a:solidFill>
                <a:srgbClr val="203E5F"/>
              </a:solidFill>
              <a:latin typeface="Simplified Arabic" panose="02020603050405020304" pitchFamily="18" charset="-78"/>
              <a:cs typeface="Simplified Arabic" panose="02020603050405020304" pitchFamily="18" charset="-78"/>
            </a:endParaRPr>
          </a:p>
        </p:txBody>
      </p:sp>
      <p:sp>
        <p:nvSpPr>
          <p:cNvPr id="5" name="Rectangle: Rounded Corners 33"/>
          <p:cNvSpPr txBox="1">
            <a:spLocks noGrp="1"/>
          </p:cNvSpPr>
          <p:nvPr>
            <p:ph type="title"/>
          </p:nvPr>
        </p:nvSpPr>
        <p:spPr>
          <a:xfrm>
            <a:off x="5773002" y="365126"/>
            <a:ext cx="5580797" cy="1081538"/>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Simplified Arabic" panose="02020603050405020304" pitchFamily="18" charset="-78"/>
                <a:cs typeface="Simplified Arabic" panose="02020603050405020304" pitchFamily="18" charset="-78"/>
              </a:rPr>
              <a:t>خصائص</a:t>
            </a:r>
            <a:r>
              <a:rPr lang="ar-EG" sz="3600" b="1" smtClean="0">
                <a:solidFill>
                  <a:schemeClr val="bg1"/>
                </a:solidFill>
                <a:latin typeface="Alexandria" charset="0"/>
                <a:cs typeface="Alexandria" charset="0"/>
              </a:rPr>
              <a:t> الإعلام الرقمي </a:t>
            </a:r>
            <a:endParaRPr lang="en-US" sz="3600" b="1" dirty="0">
              <a:solidFill>
                <a:schemeClr val="bg1"/>
              </a:solidFill>
              <a:latin typeface="Alexandria" charset="0"/>
              <a:cs typeface="Alexandria" charset="0"/>
            </a:endParaRPr>
          </a:p>
        </p:txBody>
      </p:sp>
      <p:sp>
        <p:nvSpPr>
          <p:cNvPr id="6" name="Rectangle 4"/>
          <p:cNvSpPr/>
          <p:nvPr/>
        </p:nvSpPr>
        <p:spPr>
          <a:xfrm>
            <a:off x="1152099" y="464072"/>
            <a:ext cx="1263555" cy="98259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7" name="TextBox 3"/>
          <p:cNvSpPr txBox="1"/>
          <p:nvPr/>
        </p:nvSpPr>
        <p:spPr>
          <a:xfrm>
            <a:off x="8798325" y="6082915"/>
            <a:ext cx="2556612" cy="400110"/>
          </a:xfrm>
          <a:prstGeom prst="rect">
            <a:avLst/>
          </a:prstGeom>
          <a:noFill/>
        </p:spPr>
        <p:txBody>
          <a:bodyPr wrap="square" rtlCol="0">
            <a:spAutoFit/>
          </a:bodyPr>
          <a:lstStyle/>
          <a:p>
            <a:pPr algn="ctr"/>
            <a:r>
              <a:rPr lang="en-US" sz="2000" b="1" dirty="0"/>
              <a:t>www.midocean.ae</a:t>
            </a:r>
          </a:p>
        </p:txBody>
      </p:sp>
      <p:pic>
        <p:nvPicPr>
          <p:cNvPr id="8" name="عنصر نائب للمحتوى 7" descr="D:\جامعة ميدأوشن\محاضرات مادة الإعلام والمجتمع word\images (1).jpg"/>
          <p:cNvPicPr>
            <a:picLocks noGrp="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18364" y="1825625"/>
            <a:ext cx="5295332" cy="4257290"/>
          </a:xfrm>
          <a:prstGeom prst="rect">
            <a:avLst/>
          </a:prstGeom>
          <a:noFill/>
          <a:ln>
            <a:noFill/>
          </a:ln>
        </p:spPr>
      </p:pic>
    </p:spTree>
    <p:extLst>
      <p:ext uri="{BB962C8B-B14F-4D97-AF65-F5344CB8AC3E}">
        <p14:creationId xmlns:p14="http://schemas.microsoft.com/office/powerpoint/2010/main" val="4105042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عنصر نائب للمحتوى 3"/>
          <p:cNvSpPr>
            <a:spLocks noGrp="1"/>
          </p:cNvSpPr>
          <p:nvPr>
            <p:ph sz="half" idx="2"/>
          </p:nvPr>
        </p:nvSpPr>
        <p:spPr>
          <a:xfrm>
            <a:off x="4790364" y="1825625"/>
            <a:ext cx="6563436" cy="4206685"/>
          </a:xfrm>
        </p:spPr>
        <p:txBody>
          <a:bodyPr/>
          <a:lstStyle/>
          <a:p>
            <a:pPr marL="0" indent="0" algn="r" rtl="1">
              <a:lnSpc>
                <a:spcPct val="110000"/>
              </a:lnSpc>
              <a:spcBef>
                <a:spcPts val="110"/>
              </a:spcBef>
              <a:spcAft>
                <a:spcPts val="110"/>
              </a:spcAft>
              <a:buNone/>
            </a:pPr>
            <a:r>
              <a:rPr lang="en-US" b="1" smtClean="0">
                <a:solidFill>
                  <a:srgbClr val="203E5F"/>
                </a:solidFill>
                <a:latin typeface="Simplified Arabic" panose="02020603050405020304" pitchFamily="18" charset="-78"/>
                <a:cs typeface="Simplified Arabic" panose="02020603050405020304" pitchFamily="18" charset="-78"/>
              </a:rPr>
              <a:t>.8</a:t>
            </a:r>
            <a:r>
              <a:rPr lang="ar-EG" b="1" smtClean="0">
                <a:solidFill>
                  <a:srgbClr val="203E5F"/>
                </a:solidFill>
                <a:latin typeface="Simplified Arabic" panose="02020603050405020304" pitchFamily="18" charset="-78"/>
                <a:cs typeface="Simplified Arabic" panose="02020603050405020304" pitchFamily="18" charset="-78"/>
              </a:rPr>
              <a:t>الكونية:</a:t>
            </a:r>
            <a:endParaRPr lang="ar-EG" b="1">
              <a:solidFill>
                <a:srgbClr val="203E5F"/>
              </a:solidFill>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r>
              <a:rPr lang="ar-EG">
                <a:latin typeface="Simplified Arabic" panose="02020603050405020304" pitchFamily="18" charset="-78"/>
                <a:cs typeface="Simplified Arabic" panose="02020603050405020304" pitchFamily="18" charset="-78"/>
              </a:rPr>
              <a:t>البيئة الأساسية الجديدة لوسائل الاتصال هى بيئة عالمية دولية، حتى تستطيع المعلومات أن تتبع المسارات المعقدة، تعقد المسالك التي يتدفق عليها رأس المال إلكترونيا عبر الحدود الدولية  من أقصى مكان في الأرض إلى أدناه ‏في أجزاء على الألف من الثانية، إلى جانب تتبع مسار الأحداث الدولية في أي مكان في العالم.</a:t>
            </a:r>
            <a:endParaRPr lang="en-US">
              <a:latin typeface="Simplified Arabic" panose="02020603050405020304" pitchFamily="18" charset="-78"/>
              <a:cs typeface="Simplified Arabic" panose="02020603050405020304" pitchFamily="18" charset="-78"/>
            </a:endParaRPr>
          </a:p>
          <a:p>
            <a:pPr marL="0" indent="0" algn="r" rtl="1">
              <a:lnSpc>
                <a:spcPct val="110000"/>
              </a:lnSpc>
              <a:spcBef>
                <a:spcPts val="110"/>
              </a:spcBef>
              <a:spcAft>
                <a:spcPts val="110"/>
              </a:spcAft>
              <a:buNone/>
            </a:pPr>
            <a:endParaRPr lang="ar-EG" b="1">
              <a:solidFill>
                <a:srgbClr val="203E5F"/>
              </a:solidFill>
              <a:latin typeface="Simplified Arabic" panose="02020603050405020304" pitchFamily="18" charset="-78"/>
              <a:cs typeface="Simplified Arabic" panose="02020603050405020304" pitchFamily="18" charset="-78"/>
            </a:endParaRPr>
          </a:p>
        </p:txBody>
      </p:sp>
      <p:sp>
        <p:nvSpPr>
          <p:cNvPr id="5" name="Rectangle: Rounded Corners 33"/>
          <p:cNvSpPr txBox="1">
            <a:spLocks noGrp="1"/>
          </p:cNvSpPr>
          <p:nvPr>
            <p:ph type="title"/>
          </p:nvPr>
        </p:nvSpPr>
        <p:spPr>
          <a:xfrm>
            <a:off x="5773002" y="365126"/>
            <a:ext cx="5580797" cy="1081538"/>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Simplified Arabic" panose="02020603050405020304" pitchFamily="18" charset="-78"/>
                <a:cs typeface="Simplified Arabic" panose="02020603050405020304" pitchFamily="18" charset="-78"/>
              </a:rPr>
              <a:t>خصائص</a:t>
            </a:r>
            <a:r>
              <a:rPr lang="ar-EG" sz="3600" b="1" smtClean="0">
                <a:solidFill>
                  <a:schemeClr val="bg1"/>
                </a:solidFill>
                <a:latin typeface="Alexandria" charset="0"/>
                <a:cs typeface="Alexandria" charset="0"/>
              </a:rPr>
              <a:t> الإعلام الرقمي </a:t>
            </a:r>
            <a:endParaRPr lang="en-US" sz="3600" b="1" dirty="0">
              <a:solidFill>
                <a:schemeClr val="bg1"/>
              </a:solidFill>
              <a:latin typeface="Alexandria" charset="0"/>
              <a:cs typeface="Alexandria" charset="0"/>
            </a:endParaRPr>
          </a:p>
        </p:txBody>
      </p:sp>
      <p:sp>
        <p:nvSpPr>
          <p:cNvPr id="6" name="Rectangle 4"/>
          <p:cNvSpPr/>
          <p:nvPr/>
        </p:nvSpPr>
        <p:spPr>
          <a:xfrm>
            <a:off x="1152099" y="464072"/>
            <a:ext cx="1263555" cy="98259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7" name="TextBox 3"/>
          <p:cNvSpPr txBox="1"/>
          <p:nvPr/>
        </p:nvSpPr>
        <p:spPr>
          <a:xfrm>
            <a:off x="8798325" y="6082915"/>
            <a:ext cx="2556612" cy="400110"/>
          </a:xfrm>
          <a:prstGeom prst="rect">
            <a:avLst/>
          </a:prstGeom>
          <a:noFill/>
        </p:spPr>
        <p:txBody>
          <a:bodyPr wrap="square" rtlCol="0">
            <a:spAutoFit/>
          </a:bodyPr>
          <a:lstStyle/>
          <a:p>
            <a:pPr algn="ctr"/>
            <a:r>
              <a:rPr lang="en-US" sz="2000" b="1" dirty="0"/>
              <a:t>www.midocean.ae</a:t>
            </a:r>
          </a:p>
        </p:txBody>
      </p:sp>
      <p:pic>
        <p:nvPicPr>
          <p:cNvPr id="8" name="عنصر نائب للمحتوى 7" descr="D:\جامعة ميدأوشن\محاضرات مادة الإعلام والمجتمع word\network-3569734_1280.jpg"/>
          <p:cNvPicPr>
            <a:picLocks noGrp="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504967" y="1596789"/>
            <a:ext cx="4176215" cy="4486126"/>
          </a:xfrm>
          <a:prstGeom prst="rect">
            <a:avLst/>
          </a:prstGeom>
          <a:noFill/>
          <a:ln>
            <a:noFill/>
          </a:ln>
        </p:spPr>
      </p:pic>
    </p:spTree>
    <p:extLst>
      <p:ext uri="{BB962C8B-B14F-4D97-AF65-F5344CB8AC3E}">
        <p14:creationId xmlns:p14="http://schemas.microsoft.com/office/powerpoint/2010/main" val="39058837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عنصر نائب للمحتوى 3"/>
          <p:cNvSpPr>
            <a:spLocks noGrp="1"/>
          </p:cNvSpPr>
          <p:nvPr>
            <p:ph sz="half" idx="2"/>
          </p:nvPr>
        </p:nvSpPr>
        <p:spPr>
          <a:xfrm>
            <a:off x="4954136" y="1825625"/>
            <a:ext cx="6399663" cy="4351338"/>
          </a:xfrm>
        </p:spPr>
        <p:txBody>
          <a:bodyPr>
            <a:normAutofit fontScale="85000" lnSpcReduction="10000"/>
          </a:bodyPr>
          <a:lstStyle/>
          <a:p>
            <a:pPr marL="0" indent="0" algn="just" rtl="1">
              <a:lnSpc>
                <a:spcPct val="120000"/>
              </a:lnSpc>
              <a:spcBef>
                <a:spcPts val="110"/>
              </a:spcBef>
              <a:spcAft>
                <a:spcPts val="110"/>
              </a:spcAft>
              <a:buNone/>
            </a:pPr>
            <a:r>
              <a:rPr lang="ar-EG" b="1" smtClean="0">
                <a:solidFill>
                  <a:srgbClr val="203E5F"/>
                </a:solidFill>
                <a:latin typeface="Simplified Arabic" panose="02020603050405020304" pitchFamily="18" charset="-78"/>
                <a:cs typeface="Simplified Arabic" panose="02020603050405020304" pitchFamily="18" charset="-78"/>
              </a:rPr>
              <a:t>لقد </a:t>
            </a:r>
            <a:r>
              <a:rPr lang="ar-EG" b="1">
                <a:solidFill>
                  <a:srgbClr val="203E5F"/>
                </a:solidFill>
                <a:latin typeface="Simplified Arabic" panose="02020603050405020304" pitchFamily="18" charset="-78"/>
                <a:cs typeface="Simplified Arabic" panose="02020603050405020304" pitchFamily="18" charset="-78"/>
              </a:rPr>
              <a:t>أدى تطور الحاجات الاجتماعية والسياسية والاقتصادية للمجتمعات المختلفة لوظائف للإعلام الرقمي المعاصر منها: </a:t>
            </a:r>
            <a:endParaRPr lang="ar-EG" b="1" smtClean="0">
              <a:solidFill>
                <a:srgbClr val="203E5F"/>
              </a:solidFill>
              <a:latin typeface="Simplified Arabic" panose="02020603050405020304" pitchFamily="18" charset="-78"/>
              <a:cs typeface="Simplified Arabic" panose="02020603050405020304" pitchFamily="18" charset="-78"/>
            </a:endParaRPr>
          </a:p>
          <a:p>
            <a:pPr marL="0" indent="0" algn="just" rtl="1">
              <a:lnSpc>
                <a:spcPct val="120000"/>
              </a:lnSpc>
              <a:spcBef>
                <a:spcPts val="110"/>
              </a:spcBef>
              <a:spcAft>
                <a:spcPts val="110"/>
              </a:spcAft>
              <a:buNone/>
            </a:pPr>
            <a:r>
              <a:rPr lang="en-US" smtClean="0">
                <a:latin typeface="Simplified Arabic" panose="02020603050405020304" pitchFamily="18" charset="-78"/>
                <a:cs typeface="Simplified Arabic" panose="02020603050405020304" pitchFamily="18" charset="-78"/>
              </a:rPr>
              <a:t>.</a:t>
            </a:r>
            <a:r>
              <a:rPr lang="en-US" b="1" smtClean="0">
                <a:latin typeface="Simplified Arabic" panose="02020603050405020304" pitchFamily="18" charset="-78"/>
                <a:cs typeface="Simplified Arabic" panose="02020603050405020304" pitchFamily="18" charset="-78"/>
              </a:rPr>
              <a:t>1</a:t>
            </a:r>
            <a:r>
              <a:rPr lang="ar-EG" smtClean="0">
                <a:latin typeface="Simplified Arabic" panose="02020603050405020304" pitchFamily="18" charset="-78"/>
                <a:cs typeface="Simplified Arabic" panose="02020603050405020304" pitchFamily="18" charset="-78"/>
              </a:rPr>
              <a:t> تجاوز </a:t>
            </a:r>
            <a:r>
              <a:rPr lang="ar-EG">
                <a:latin typeface="Simplified Arabic" panose="02020603050405020304" pitchFamily="18" charset="-78"/>
                <a:cs typeface="Simplified Arabic" panose="02020603050405020304" pitchFamily="18" charset="-78"/>
              </a:rPr>
              <a:t>قيود العزلة التي يفرضها الاتصال </a:t>
            </a:r>
            <a:r>
              <a:rPr lang="ar-EG" smtClean="0">
                <a:latin typeface="Simplified Arabic" panose="02020603050405020304" pitchFamily="18" charset="-78"/>
                <a:cs typeface="Simplified Arabic" panose="02020603050405020304" pitchFamily="18" charset="-78"/>
              </a:rPr>
              <a:t>الرقمي؛ </a:t>
            </a:r>
            <a:r>
              <a:rPr lang="ar-EG">
                <a:latin typeface="Simplified Arabic" panose="02020603050405020304" pitchFamily="18" charset="-78"/>
                <a:cs typeface="Simplified Arabic" panose="02020603050405020304" pitchFamily="18" charset="-78"/>
              </a:rPr>
              <a:t>حيث يتعامل الفرد لساعات طويلة مع الحاسب الشخصي </a:t>
            </a:r>
            <a:r>
              <a:rPr lang="ar-EG" smtClean="0">
                <a:latin typeface="Simplified Arabic" panose="02020603050405020304" pitchFamily="18" charset="-78"/>
                <a:cs typeface="Simplified Arabic" panose="02020603050405020304" pitchFamily="18" charset="-78"/>
              </a:rPr>
              <a:t>بعيدًا </a:t>
            </a:r>
            <a:r>
              <a:rPr lang="ar-EG">
                <a:latin typeface="Simplified Arabic" panose="02020603050405020304" pitchFamily="18" charset="-78"/>
                <a:cs typeface="Simplified Arabic" panose="02020603050405020304" pitchFamily="18" charset="-78"/>
              </a:rPr>
              <a:t>عن الاتصال بالآخرين في الواقع </a:t>
            </a:r>
            <a:r>
              <a:rPr lang="ar-EG" smtClean="0">
                <a:latin typeface="Simplified Arabic" panose="02020603050405020304" pitchFamily="18" charset="-78"/>
                <a:cs typeface="Simplified Arabic" panose="02020603050405020304" pitchFamily="18" charset="-78"/>
              </a:rPr>
              <a:t>الحقيقي، </a:t>
            </a:r>
            <a:r>
              <a:rPr lang="ar-EG">
                <a:latin typeface="Simplified Arabic" panose="02020603050405020304" pitchFamily="18" charset="-78"/>
                <a:cs typeface="Simplified Arabic" panose="02020603050405020304" pitchFamily="18" charset="-78"/>
              </a:rPr>
              <a:t>وتجاوز قيود العزلة هذه </a:t>
            </a:r>
            <a:r>
              <a:rPr lang="ar-EG" smtClean="0">
                <a:latin typeface="Simplified Arabic" panose="02020603050405020304" pitchFamily="18" charset="-78"/>
                <a:cs typeface="Simplified Arabic" panose="02020603050405020304" pitchFamily="18" charset="-78"/>
              </a:rPr>
              <a:t>يتم عن طريق </a:t>
            </a:r>
            <a:r>
              <a:rPr lang="ar-EG">
                <a:latin typeface="Simplified Arabic" panose="02020603050405020304" pitchFamily="18" charset="-78"/>
                <a:cs typeface="Simplified Arabic" panose="02020603050405020304" pitchFamily="18" charset="-78"/>
              </a:rPr>
              <a:t>الاتصال بالآخرين </a:t>
            </a:r>
            <a:r>
              <a:rPr lang="ar-EG" b="1">
                <a:latin typeface="Simplified Arabic" panose="02020603050405020304" pitchFamily="18" charset="-78"/>
                <a:cs typeface="Simplified Arabic" panose="02020603050405020304" pitchFamily="18" charset="-78"/>
              </a:rPr>
              <a:t>من خلال برامج الحاسوب أو الشبكات في إطار واقع وهمي </a:t>
            </a:r>
            <a:r>
              <a:rPr lang="ar-EG" b="1" smtClean="0">
                <a:latin typeface="Simplified Arabic" panose="02020603050405020304" pitchFamily="18" charset="-78"/>
                <a:cs typeface="Simplified Arabic" panose="02020603050405020304" pitchFamily="18" charset="-78"/>
              </a:rPr>
              <a:t>أو </a:t>
            </a:r>
            <a:r>
              <a:rPr lang="ar-EG" b="1">
                <a:latin typeface="Simplified Arabic" panose="02020603050405020304" pitchFamily="18" charset="-78"/>
                <a:cs typeface="Simplified Arabic" panose="02020603050405020304" pitchFamily="18" charset="-78"/>
              </a:rPr>
              <a:t>افتراضي يرسم أطراف </a:t>
            </a:r>
            <a:r>
              <a:rPr lang="ar-EG" b="1" smtClean="0">
                <a:latin typeface="Simplified Arabic" panose="02020603050405020304" pitchFamily="18" charset="-78"/>
                <a:cs typeface="Simplified Arabic" panose="02020603050405020304" pitchFamily="18" charset="-78"/>
              </a:rPr>
              <a:t>الاتصال؛ </a:t>
            </a:r>
            <a:r>
              <a:rPr lang="ar-EG" b="1">
                <a:latin typeface="Simplified Arabic" panose="02020603050405020304" pitchFamily="18" charset="-78"/>
                <a:cs typeface="Simplified Arabic" panose="02020603050405020304" pitchFamily="18" charset="-78"/>
              </a:rPr>
              <a:t>حيث لا يتم الاتصال </a:t>
            </a:r>
            <a:r>
              <a:rPr lang="ar-EG" b="1" smtClean="0">
                <a:latin typeface="Simplified Arabic" panose="02020603050405020304" pitchFamily="18" charset="-78"/>
                <a:cs typeface="Simplified Arabic" panose="02020603050405020304" pitchFamily="18" charset="-78"/>
              </a:rPr>
              <a:t>وجهًا </a:t>
            </a:r>
            <a:r>
              <a:rPr lang="ar-EG" b="1">
                <a:latin typeface="Simplified Arabic" panose="02020603050405020304" pitchFamily="18" charset="-78"/>
                <a:cs typeface="Simplified Arabic" panose="02020603050405020304" pitchFamily="18" charset="-78"/>
              </a:rPr>
              <a:t>لوجه، ‏ولكن من خلال المحادثات والحوارات والبريد الإلكتروني </a:t>
            </a:r>
            <a:r>
              <a:rPr lang="ar-EG">
                <a:latin typeface="Simplified Arabic" panose="02020603050405020304" pitchFamily="18" charset="-78"/>
                <a:cs typeface="Simplified Arabic" panose="02020603050405020304" pitchFamily="18" charset="-78"/>
              </a:rPr>
              <a:t>ومع الآخرين يعرف بعضهم البعض ولا تجمعهم سمات خاصة سوى ما يفرضه هذا الواقع و حاجاته.</a:t>
            </a:r>
            <a:endParaRPr lang="en-US">
              <a:latin typeface="Simplified Arabic" panose="02020603050405020304" pitchFamily="18" charset="-78"/>
              <a:cs typeface="Simplified Arabic" panose="02020603050405020304" pitchFamily="18" charset="-78"/>
            </a:endParaRPr>
          </a:p>
          <a:p>
            <a:pPr marL="0" indent="0" algn="just" rtl="1">
              <a:buNone/>
            </a:pPr>
            <a:endParaRPr lang="ar-EG" b="1" smtClean="0">
              <a:solidFill>
                <a:srgbClr val="203E5F"/>
              </a:solidFill>
              <a:latin typeface="Simplified Arabic" panose="02020603050405020304" pitchFamily="18" charset="-78"/>
              <a:cs typeface="Simplified Arabic" panose="02020603050405020304" pitchFamily="18" charset="-78"/>
            </a:endParaRPr>
          </a:p>
          <a:p>
            <a:pPr marL="0" indent="0" algn="just" rtl="1">
              <a:buNone/>
            </a:pPr>
            <a:endParaRPr lang="en-US" b="1">
              <a:solidFill>
                <a:srgbClr val="203E5F"/>
              </a:solidFill>
              <a:latin typeface="Simplified Arabic" panose="02020603050405020304" pitchFamily="18" charset="-78"/>
              <a:cs typeface="Simplified Arabic" panose="02020603050405020304" pitchFamily="18" charset="-78"/>
            </a:endParaRPr>
          </a:p>
        </p:txBody>
      </p:sp>
      <p:sp>
        <p:nvSpPr>
          <p:cNvPr id="5" name="Rectangle: Rounded Corners 33"/>
          <p:cNvSpPr txBox="1">
            <a:spLocks noGrp="1"/>
          </p:cNvSpPr>
          <p:nvPr>
            <p:ph type="title"/>
          </p:nvPr>
        </p:nvSpPr>
        <p:spPr>
          <a:xfrm>
            <a:off x="4476466" y="365125"/>
            <a:ext cx="6877333" cy="1081539"/>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Simplified Arabic" panose="02020603050405020304" pitchFamily="18" charset="-78"/>
                <a:cs typeface="Simplified Arabic" panose="02020603050405020304" pitchFamily="18" charset="-78"/>
              </a:rPr>
              <a:t>وظائف</a:t>
            </a:r>
            <a:r>
              <a:rPr lang="ar-EG" sz="3600" b="1" smtClean="0">
                <a:solidFill>
                  <a:schemeClr val="bg1"/>
                </a:solidFill>
                <a:latin typeface="Alexandria" charset="0"/>
                <a:cs typeface="Alexandria" charset="0"/>
              </a:rPr>
              <a:t> الإعلام الرقمي </a:t>
            </a:r>
            <a:endParaRPr lang="en-US" sz="3600" b="1" dirty="0">
              <a:solidFill>
                <a:schemeClr val="bg1"/>
              </a:solidFill>
              <a:latin typeface="Alexandria" charset="0"/>
              <a:cs typeface="Alexandria" charset="0"/>
            </a:endParaRPr>
          </a:p>
        </p:txBody>
      </p:sp>
      <p:sp>
        <p:nvSpPr>
          <p:cNvPr id="6" name="Rectangle 4"/>
          <p:cNvSpPr/>
          <p:nvPr/>
        </p:nvSpPr>
        <p:spPr>
          <a:xfrm>
            <a:off x="1152099" y="464072"/>
            <a:ext cx="1263555" cy="98259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7" name="TextBox 3"/>
          <p:cNvSpPr txBox="1"/>
          <p:nvPr/>
        </p:nvSpPr>
        <p:spPr>
          <a:xfrm>
            <a:off x="8797187" y="6155814"/>
            <a:ext cx="2556612" cy="400110"/>
          </a:xfrm>
          <a:prstGeom prst="rect">
            <a:avLst/>
          </a:prstGeom>
          <a:noFill/>
        </p:spPr>
        <p:txBody>
          <a:bodyPr wrap="square" rtlCol="0">
            <a:spAutoFit/>
          </a:bodyPr>
          <a:lstStyle/>
          <a:p>
            <a:pPr algn="ctr"/>
            <a:r>
              <a:rPr lang="en-US" sz="2000" b="1" dirty="0"/>
              <a:t>www.midocean.ae</a:t>
            </a:r>
          </a:p>
        </p:txBody>
      </p:sp>
      <p:pic>
        <p:nvPicPr>
          <p:cNvPr id="8" name="عنصر نائب للمحتوى 7"/>
          <p:cNvPicPr>
            <a:picLocks noGrp="1"/>
          </p:cNvPicPr>
          <p:nvPr>
            <p:ph sz="half" idx="1"/>
          </p:nvPr>
        </p:nvPicPr>
        <p:blipFill>
          <a:blip r:embed="rId2">
            <a:extLst>
              <a:ext uri="{28A0092B-C50C-407E-A947-70E740481C1C}">
                <a14:useLocalDpi xmlns:a14="http://schemas.microsoft.com/office/drawing/2010/main" val="0"/>
              </a:ext>
            </a:extLst>
          </a:blip>
          <a:stretch>
            <a:fillRect/>
          </a:stretch>
        </p:blipFill>
        <p:spPr>
          <a:xfrm>
            <a:off x="450376" y="1804476"/>
            <a:ext cx="4380931" cy="4351338"/>
          </a:xfrm>
          <a:prstGeom prst="rect">
            <a:avLst/>
          </a:prstGeom>
        </p:spPr>
      </p:pic>
    </p:spTree>
    <p:extLst>
      <p:ext uri="{BB962C8B-B14F-4D97-AF65-F5344CB8AC3E}">
        <p14:creationId xmlns:p14="http://schemas.microsoft.com/office/powerpoint/2010/main" val="35444526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عنصر نائب للمحتوى 1"/>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313898" y="1588951"/>
            <a:ext cx="4203511" cy="4694019"/>
          </a:xfrm>
        </p:spPr>
      </p:pic>
      <p:sp>
        <p:nvSpPr>
          <p:cNvPr id="4" name="عنصر نائب للمحتوى 3"/>
          <p:cNvSpPr>
            <a:spLocks noGrp="1"/>
          </p:cNvSpPr>
          <p:nvPr>
            <p:ph sz="half" idx="2"/>
          </p:nvPr>
        </p:nvSpPr>
        <p:spPr>
          <a:xfrm>
            <a:off x="4640239" y="1825625"/>
            <a:ext cx="6713561" cy="4097503"/>
          </a:xfrm>
        </p:spPr>
        <p:txBody>
          <a:bodyPr>
            <a:normAutofit/>
          </a:bodyPr>
          <a:lstStyle/>
          <a:p>
            <a:pPr marL="0" indent="0" algn="just" rtl="1">
              <a:lnSpc>
                <a:spcPct val="110000"/>
              </a:lnSpc>
              <a:spcBef>
                <a:spcPts val="110"/>
              </a:spcBef>
              <a:spcAft>
                <a:spcPts val="110"/>
              </a:spcAft>
              <a:buNone/>
            </a:pPr>
            <a:r>
              <a:rPr lang="en-US" smtClean="0">
                <a:latin typeface="Simplified Arabic" panose="02020603050405020304" pitchFamily="18" charset="-78"/>
                <a:cs typeface="Simplified Arabic" panose="02020603050405020304" pitchFamily="18" charset="-78"/>
              </a:rPr>
              <a:t> .2</a:t>
            </a:r>
            <a:r>
              <a:rPr lang="ar-EG" smtClean="0">
                <a:latin typeface="Simplified Arabic" panose="02020603050405020304" pitchFamily="18" charset="-78"/>
                <a:cs typeface="Simplified Arabic" panose="02020603050405020304" pitchFamily="18" charset="-78"/>
              </a:rPr>
              <a:t>القدرة </a:t>
            </a:r>
            <a:r>
              <a:rPr lang="ar-EG">
                <a:latin typeface="Simplified Arabic" panose="02020603050405020304" pitchFamily="18" charset="-78"/>
                <a:cs typeface="Simplified Arabic" panose="02020603050405020304" pitchFamily="18" charset="-78"/>
              </a:rPr>
              <a:t>على القيام بالتعبئة </a:t>
            </a:r>
            <a:r>
              <a:rPr lang="ar-EG" b="1">
                <a:latin typeface="Simplified Arabic" panose="02020603050405020304" pitchFamily="18" charset="-78"/>
                <a:cs typeface="Simplified Arabic" panose="02020603050405020304" pitchFamily="18" charset="-78"/>
              </a:rPr>
              <a:t>لتأييد الأفكار التي تنادي بها ومناهضة غيرها من الأفكار بحيث يمكن أن تسهم في تكوين رأي عام إقليمي أو عالمي نحو المواقف والقضايا والأفراد في وقت معين</a:t>
            </a:r>
            <a:r>
              <a:rPr lang="ar-EG">
                <a:latin typeface="Simplified Arabic" panose="02020603050405020304" pitchFamily="18" charset="-78"/>
                <a:cs typeface="Simplified Arabic" panose="02020603050405020304" pitchFamily="18" charset="-78"/>
              </a:rPr>
              <a:t>، </a:t>
            </a:r>
            <a:r>
              <a:rPr lang="ar-EG" smtClean="0">
                <a:latin typeface="Simplified Arabic" panose="02020603050405020304" pitchFamily="18" charset="-78"/>
                <a:cs typeface="Simplified Arabic" panose="02020603050405020304" pitchFamily="18" charset="-78"/>
              </a:rPr>
              <a:t>وذلك عن طريق المواقع </a:t>
            </a:r>
            <a:r>
              <a:rPr lang="ar-EG">
                <a:latin typeface="Simplified Arabic" panose="02020603050405020304" pitchFamily="18" charset="-78"/>
                <a:cs typeface="Simplified Arabic" panose="02020603050405020304" pitchFamily="18" charset="-78"/>
              </a:rPr>
              <a:t>الإعلامية </a:t>
            </a:r>
            <a:r>
              <a:rPr lang="ar-EG" smtClean="0">
                <a:latin typeface="Simplified Arabic" panose="02020603050405020304" pitchFamily="18" charset="-78"/>
                <a:cs typeface="Simplified Arabic" panose="02020603050405020304" pitchFamily="18" charset="-78"/>
              </a:rPr>
              <a:t>المنتشرة على شبكة الإنترنت، </a:t>
            </a:r>
            <a:r>
              <a:rPr lang="ar-EG">
                <a:latin typeface="Simplified Arabic" panose="02020603050405020304" pitchFamily="18" charset="-78"/>
                <a:cs typeface="Simplified Arabic" panose="02020603050405020304" pitchFamily="18" charset="-78"/>
              </a:rPr>
              <a:t>مما يجعلنا نطلق </a:t>
            </a:r>
            <a:r>
              <a:rPr lang="ar-EG" smtClean="0">
                <a:latin typeface="Simplified Arabic" panose="02020603050405020304" pitchFamily="18" charset="-78"/>
                <a:cs typeface="Simplified Arabic" panose="02020603050405020304" pitchFamily="18" charset="-78"/>
              </a:rPr>
              <a:t>على هذه المواقع " </a:t>
            </a:r>
            <a:r>
              <a:rPr lang="ar-EG" b="1">
                <a:latin typeface="Simplified Arabic" panose="02020603050405020304" pitchFamily="18" charset="-78"/>
                <a:cs typeface="Simplified Arabic" panose="02020603050405020304" pitchFamily="18" charset="-78"/>
              </a:rPr>
              <a:t>المواقع الرقمية </a:t>
            </a:r>
            <a:r>
              <a:rPr lang="ar-EG" b="1" smtClean="0">
                <a:latin typeface="Simplified Arabic" panose="02020603050405020304" pitchFamily="18" charset="-78"/>
                <a:cs typeface="Simplified Arabic" panose="02020603050405020304" pitchFamily="18" charset="-78"/>
              </a:rPr>
              <a:t>التعبوية </a:t>
            </a:r>
            <a:r>
              <a:rPr lang="ar-EG" smtClean="0">
                <a:latin typeface="Simplified Arabic" panose="02020603050405020304" pitchFamily="18" charset="-78"/>
                <a:cs typeface="Simplified Arabic" panose="02020603050405020304" pitchFamily="18" charset="-78"/>
              </a:rPr>
              <a:t>" </a:t>
            </a:r>
            <a:r>
              <a:rPr lang="ar-EG">
                <a:latin typeface="Simplified Arabic" panose="02020603050405020304" pitchFamily="18" charset="-78"/>
                <a:cs typeface="Simplified Arabic" panose="02020603050405020304" pitchFamily="18" charset="-78"/>
              </a:rPr>
              <a:t>التي تعمل بمعزل عن كل النظم والأشكال التنظيمية المتاحة في المجتمعات، </a:t>
            </a:r>
            <a:r>
              <a:rPr lang="ar-EG" b="1">
                <a:latin typeface="Simplified Arabic" panose="02020603050405020304" pitchFamily="18" charset="-78"/>
                <a:cs typeface="Simplified Arabic" panose="02020603050405020304" pitchFamily="18" charset="-78"/>
              </a:rPr>
              <a:t>بالتالي تسهم في تنمية المشاركة الديمقراطية.</a:t>
            </a:r>
            <a:endParaRPr lang="en-US" b="1">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endParaRPr lang="ar-EG" b="1" smtClean="0">
              <a:solidFill>
                <a:srgbClr val="203E5F"/>
              </a:solidFill>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endParaRPr lang="en-US" b="1">
              <a:solidFill>
                <a:srgbClr val="203E5F"/>
              </a:solidFill>
              <a:latin typeface="Simplified Arabic" panose="02020603050405020304" pitchFamily="18" charset="-78"/>
              <a:cs typeface="Simplified Arabic" panose="02020603050405020304" pitchFamily="18" charset="-78"/>
            </a:endParaRPr>
          </a:p>
        </p:txBody>
      </p:sp>
      <p:sp>
        <p:nvSpPr>
          <p:cNvPr id="5" name="Rectangle: Rounded Corners 33"/>
          <p:cNvSpPr txBox="1">
            <a:spLocks noGrp="1"/>
          </p:cNvSpPr>
          <p:nvPr>
            <p:ph type="title"/>
          </p:nvPr>
        </p:nvSpPr>
        <p:spPr>
          <a:xfrm>
            <a:off x="5431808" y="365125"/>
            <a:ext cx="5921991" cy="1325563"/>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Simplified Arabic" panose="02020603050405020304" pitchFamily="18" charset="-78"/>
                <a:cs typeface="Simplified Arabic" panose="02020603050405020304" pitchFamily="18" charset="-78"/>
              </a:rPr>
              <a:t>وظائف</a:t>
            </a:r>
            <a:r>
              <a:rPr lang="ar-EG" sz="3600" b="1" smtClean="0">
                <a:solidFill>
                  <a:schemeClr val="bg1"/>
                </a:solidFill>
                <a:latin typeface="Alexandria" charset="0"/>
                <a:cs typeface="Alexandria" charset="0"/>
              </a:rPr>
              <a:t> الإعلام الرقمي </a:t>
            </a:r>
            <a:endParaRPr lang="en-US" sz="3600" b="1" dirty="0">
              <a:solidFill>
                <a:schemeClr val="bg1"/>
              </a:solidFill>
              <a:latin typeface="Alexandria" charset="0"/>
              <a:cs typeface="Alexandria" charset="0"/>
            </a:endParaRPr>
          </a:p>
        </p:txBody>
      </p:sp>
      <p:sp>
        <p:nvSpPr>
          <p:cNvPr id="6" name="Rectangle 4"/>
          <p:cNvSpPr/>
          <p:nvPr/>
        </p:nvSpPr>
        <p:spPr>
          <a:xfrm>
            <a:off x="1152099" y="464072"/>
            <a:ext cx="1263555" cy="98259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7" name="TextBox 3"/>
          <p:cNvSpPr txBox="1"/>
          <p:nvPr/>
        </p:nvSpPr>
        <p:spPr>
          <a:xfrm>
            <a:off x="8798325" y="6082915"/>
            <a:ext cx="2556612"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6249760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عنصر نائب للمحتوى 1"/>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36729" y="1610436"/>
            <a:ext cx="4640238" cy="4872589"/>
          </a:xfrm>
        </p:spPr>
      </p:pic>
      <p:sp>
        <p:nvSpPr>
          <p:cNvPr id="4" name="عنصر نائب للمحتوى 3"/>
          <p:cNvSpPr>
            <a:spLocks noGrp="1"/>
          </p:cNvSpPr>
          <p:nvPr>
            <p:ph sz="half" idx="2"/>
          </p:nvPr>
        </p:nvSpPr>
        <p:spPr>
          <a:xfrm>
            <a:off x="5281684" y="1825625"/>
            <a:ext cx="6072116" cy="4097503"/>
          </a:xfrm>
        </p:spPr>
        <p:txBody>
          <a:bodyPr>
            <a:normAutofit/>
          </a:bodyPr>
          <a:lstStyle/>
          <a:p>
            <a:pPr marL="0" indent="0" algn="just" rtl="1">
              <a:lnSpc>
                <a:spcPct val="110000"/>
              </a:lnSpc>
              <a:spcBef>
                <a:spcPts val="110"/>
              </a:spcBef>
              <a:spcAft>
                <a:spcPts val="110"/>
              </a:spcAft>
              <a:buNone/>
            </a:pPr>
            <a:r>
              <a:rPr lang="en-US" smtClean="0"/>
              <a:t> .3</a:t>
            </a:r>
            <a:r>
              <a:rPr lang="ar-EG" b="1" smtClean="0">
                <a:latin typeface="Simplified Arabic" panose="02020603050405020304" pitchFamily="18" charset="-78"/>
                <a:cs typeface="Simplified Arabic" panose="02020603050405020304" pitchFamily="18" charset="-78"/>
              </a:rPr>
              <a:t>تقديم </a:t>
            </a:r>
            <a:r>
              <a:rPr lang="ar-EG" b="1">
                <a:latin typeface="Simplified Arabic" panose="02020603050405020304" pitchFamily="18" charset="-78"/>
                <a:cs typeface="Simplified Arabic" panose="02020603050405020304" pitchFamily="18" charset="-78"/>
              </a:rPr>
              <a:t>المعلومات </a:t>
            </a:r>
            <a:r>
              <a:rPr lang="ar-EG" b="1" smtClean="0">
                <a:latin typeface="Simplified Arabic" panose="02020603050405020304" pitchFamily="18" charset="-78"/>
                <a:cs typeface="Simplified Arabic" panose="02020603050405020304" pitchFamily="18" charset="-78"/>
              </a:rPr>
              <a:t>المتعددة و </a:t>
            </a:r>
            <a:r>
              <a:rPr lang="ar-EG" b="1">
                <a:latin typeface="Simplified Arabic" panose="02020603050405020304" pitchFamily="18" charset="-78"/>
                <a:cs typeface="Simplified Arabic" panose="02020603050405020304" pitchFamily="18" charset="-78"/>
              </a:rPr>
              <a:t>المتنوعة التي تتميز بالضخامة بشكل غير </a:t>
            </a:r>
            <a:r>
              <a:rPr lang="ar-EG" b="1" smtClean="0">
                <a:latin typeface="Simplified Arabic" panose="02020603050405020304" pitchFamily="18" charset="-78"/>
                <a:cs typeface="Simplified Arabic" panose="02020603050405020304" pitchFamily="18" charset="-78"/>
              </a:rPr>
              <a:t>مسبوق</a:t>
            </a:r>
            <a:r>
              <a:rPr lang="ar-EG" smtClean="0">
                <a:latin typeface="Simplified Arabic" panose="02020603050405020304" pitchFamily="18" charset="-78"/>
                <a:cs typeface="Simplified Arabic" panose="02020603050405020304" pitchFamily="18" charset="-78"/>
              </a:rPr>
              <a:t>؛ </a:t>
            </a:r>
            <a:r>
              <a:rPr lang="ar-EG">
                <a:latin typeface="Simplified Arabic" panose="02020603050405020304" pitchFamily="18" charset="-78"/>
                <a:cs typeface="Simplified Arabic" panose="02020603050405020304" pitchFamily="18" charset="-78"/>
              </a:rPr>
              <a:t>نتيجة الخصائص التي تميزت بها تكنولوجيا الاتصال والمعلومات وهما سعة التخزين وسهولة </a:t>
            </a:r>
            <a:r>
              <a:rPr lang="ar-EG" smtClean="0">
                <a:latin typeface="Simplified Arabic" panose="02020603050405020304" pitchFamily="18" charset="-78"/>
                <a:cs typeface="Simplified Arabic" panose="02020603050405020304" pitchFamily="18" charset="-78"/>
              </a:rPr>
              <a:t>الإتاحة.</a:t>
            </a:r>
          </a:p>
          <a:p>
            <a:pPr marL="0" indent="0" algn="just" rtl="1">
              <a:lnSpc>
                <a:spcPct val="110000"/>
              </a:lnSpc>
              <a:spcBef>
                <a:spcPts val="110"/>
              </a:spcBef>
              <a:spcAft>
                <a:spcPts val="110"/>
              </a:spcAft>
              <a:buNone/>
            </a:pPr>
            <a:r>
              <a:rPr lang="en-US" smtClean="0">
                <a:latin typeface="Simplified Arabic" panose="02020603050405020304" pitchFamily="18" charset="-78"/>
                <a:cs typeface="Simplified Arabic" panose="02020603050405020304" pitchFamily="18" charset="-78"/>
              </a:rPr>
              <a:t> .4</a:t>
            </a:r>
            <a:r>
              <a:rPr lang="ar-EG" smtClean="0">
                <a:latin typeface="Simplified Arabic" panose="02020603050405020304" pitchFamily="18" charset="-78"/>
                <a:cs typeface="Simplified Arabic" panose="02020603050405020304" pitchFamily="18" charset="-78"/>
              </a:rPr>
              <a:t>إتاحة </a:t>
            </a:r>
            <a:r>
              <a:rPr lang="ar-EG">
                <a:latin typeface="Simplified Arabic" panose="02020603050405020304" pitchFamily="18" charset="-78"/>
                <a:cs typeface="Simplified Arabic" panose="02020603050405020304" pitchFamily="18" charset="-78"/>
              </a:rPr>
              <a:t>الفرصة للجمهور لإبداء </a:t>
            </a:r>
            <a:r>
              <a:rPr lang="ar-EG" smtClean="0">
                <a:latin typeface="Simplified Arabic" panose="02020603050405020304" pitchFamily="18" charset="-78"/>
                <a:cs typeface="Simplified Arabic" panose="02020603050405020304" pitchFamily="18" charset="-78"/>
              </a:rPr>
              <a:t>الرأي في كل ما ينشر.</a:t>
            </a:r>
            <a:endParaRPr lang="en-US">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endParaRPr lang="ar-EG" b="1" smtClean="0">
              <a:solidFill>
                <a:srgbClr val="203E5F"/>
              </a:solidFill>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endParaRPr lang="en-US" b="1">
              <a:solidFill>
                <a:srgbClr val="203E5F"/>
              </a:solidFill>
              <a:latin typeface="Simplified Arabic" panose="02020603050405020304" pitchFamily="18" charset="-78"/>
              <a:cs typeface="Simplified Arabic" panose="02020603050405020304" pitchFamily="18" charset="-78"/>
            </a:endParaRPr>
          </a:p>
        </p:txBody>
      </p:sp>
      <p:sp>
        <p:nvSpPr>
          <p:cNvPr id="5" name="Rectangle: Rounded Corners 33"/>
          <p:cNvSpPr txBox="1">
            <a:spLocks noGrp="1"/>
          </p:cNvSpPr>
          <p:nvPr>
            <p:ph type="title"/>
          </p:nvPr>
        </p:nvSpPr>
        <p:spPr>
          <a:xfrm>
            <a:off x="5431808" y="365125"/>
            <a:ext cx="5921991" cy="1081539"/>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Simplified Arabic" panose="02020603050405020304" pitchFamily="18" charset="-78"/>
                <a:cs typeface="Simplified Arabic" panose="02020603050405020304" pitchFamily="18" charset="-78"/>
              </a:rPr>
              <a:t>وظائف</a:t>
            </a:r>
            <a:r>
              <a:rPr lang="ar-EG" sz="3600" b="1" smtClean="0">
                <a:solidFill>
                  <a:schemeClr val="bg1"/>
                </a:solidFill>
                <a:latin typeface="Alexandria" charset="0"/>
                <a:cs typeface="Alexandria" charset="0"/>
              </a:rPr>
              <a:t> الإعلام الرقمي </a:t>
            </a:r>
            <a:endParaRPr lang="en-US" sz="3600" b="1" dirty="0">
              <a:solidFill>
                <a:schemeClr val="bg1"/>
              </a:solidFill>
              <a:latin typeface="Alexandria" charset="0"/>
              <a:cs typeface="Alexandria" charset="0"/>
            </a:endParaRPr>
          </a:p>
        </p:txBody>
      </p:sp>
      <p:sp>
        <p:nvSpPr>
          <p:cNvPr id="6" name="Rectangle 4"/>
          <p:cNvSpPr/>
          <p:nvPr/>
        </p:nvSpPr>
        <p:spPr>
          <a:xfrm>
            <a:off x="1152099" y="464072"/>
            <a:ext cx="1263555" cy="98259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7" name="TextBox 3"/>
          <p:cNvSpPr txBox="1"/>
          <p:nvPr/>
        </p:nvSpPr>
        <p:spPr>
          <a:xfrm>
            <a:off x="8798325" y="6082915"/>
            <a:ext cx="2556612"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40044116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عنصر نائب للمحتوى 3"/>
          <p:cNvSpPr>
            <a:spLocks noGrp="1"/>
          </p:cNvSpPr>
          <p:nvPr>
            <p:ph sz="half" idx="2"/>
          </p:nvPr>
        </p:nvSpPr>
        <p:spPr>
          <a:xfrm>
            <a:off x="5117909" y="1716038"/>
            <a:ext cx="6235889" cy="4097503"/>
          </a:xfrm>
        </p:spPr>
        <p:txBody>
          <a:bodyPr>
            <a:normAutofit/>
          </a:bodyPr>
          <a:lstStyle/>
          <a:p>
            <a:pPr marL="0" indent="0" algn="just" rtl="1">
              <a:lnSpc>
                <a:spcPct val="110000"/>
              </a:lnSpc>
              <a:spcBef>
                <a:spcPts val="110"/>
              </a:spcBef>
              <a:spcAft>
                <a:spcPts val="110"/>
              </a:spcAft>
              <a:buNone/>
            </a:pPr>
            <a:r>
              <a:rPr lang="en-US" smtClean="0"/>
              <a:t> .5</a:t>
            </a:r>
            <a:r>
              <a:rPr lang="ar-EG" sz="2400" smtClean="0">
                <a:latin typeface="Simplified Arabic" panose="02020603050405020304" pitchFamily="18" charset="-78"/>
                <a:cs typeface="Simplified Arabic" panose="02020603050405020304" pitchFamily="18" charset="-78"/>
              </a:rPr>
              <a:t>التوسع </a:t>
            </a:r>
            <a:r>
              <a:rPr lang="ar-EG" sz="2400">
                <a:latin typeface="Simplified Arabic" panose="02020603050405020304" pitchFamily="18" charset="-78"/>
                <a:cs typeface="Simplified Arabic" panose="02020603050405020304" pitchFamily="18" charset="-78"/>
              </a:rPr>
              <a:t>في استخدام وسائل الإعلام الرقمي في التعليم، ففي مجال التعليم عن بعد حققت دول العالم </a:t>
            </a:r>
            <a:r>
              <a:rPr lang="ar-EG" sz="2400" smtClean="0">
                <a:latin typeface="Simplified Arabic" panose="02020603050405020304" pitchFamily="18" charset="-78"/>
                <a:cs typeface="Simplified Arabic" panose="02020603050405020304" pitchFamily="18" charset="-78"/>
              </a:rPr>
              <a:t>تقدمًا </a:t>
            </a:r>
            <a:r>
              <a:rPr lang="ar-EG" sz="2400">
                <a:latin typeface="Simplified Arabic" panose="02020603050405020304" pitchFamily="18" charset="-78"/>
                <a:cs typeface="Simplified Arabic" panose="02020603050405020304" pitchFamily="18" charset="-78"/>
              </a:rPr>
              <a:t>ملموسًا للاستفادة من شبكة الإنترنت في تقديم الخدمة التعليمية للمستويات التعليمية المختلفة، وانتشرت المفاهيم و الاستراتيجيات الخاصة </a:t>
            </a:r>
            <a:r>
              <a:rPr lang="ar-EG" sz="2400" b="1" smtClean="0">
                <a:latin typeface="Simplified Arabic" panose="02020603050405020304" pitchFamily="18" charset="-78"/>
                <a:cs typeface="Simplified Arabic" panose="02020603050405020304" pitchFamily="18" charset="-78"/>
              </a:rPr>
              <a:t>بالتعليم </a:t>
            </a:r>
            <a:r>
              <a:rPr lang="ar-EG" sz="2400" b="1">
                <a:latin typeface="Simplified Arabic" panose="02020603050405020304" pitchFamily="18" charset="-78"/>
                <a:cs typeface="Simplified Arabic" panose="02020603050405020304" pitchFamily="18" charset="-78"/>
              </a:rPr>
              <a:t>عن بعد، والتعلم من خلال الشبكات والتعليم الافتراضي، </a:t>
            </a:r>
            <a:r>
              <a:rPr lang="ar-EG" sz="2400" b="1" smtClean="0">
                <a:latin typeface="Simplified Arabic" panose="02020603050405020304" pitchFamily="18" charset="-78"/>
                <a:cs typeface="Simplified Arabic" panose="02020603050405020304" pitchFamily="18" charset="-78"/>
              </a:rPr>
              <a:t>والفصول الافتراضية وغيرها</a:t>
            </a:r>
            <a:r>
              <a:rPr lang="ar-EG" sz="2400" b="1">
                <a:latin typeface="Simplified Arabic" panose="02020603050405020304" pitchFamily="18" charset="-78"/>
                <a:cs typeface="Simplified Arabic" panose="02020603050405020304" pitchFamily="18" charset="-78"/>
              </a:rPr>
              <a:t>، ‏التي تشير إلى وظيفة الحواسب والشبكات في التعليم.</a:t>
            </a:r>
            <a:endParaRPr lang="en-US" sz="2400" b="1">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endParaRPr lang="en-US" b="1">
              <a:solidFill>
                <a:srgbClr val="203E5F"/>
              </a:solidFill>
              <a:latin typeface="Simplified Arabic" panose="02020603050405020304" pitchFamily="18" charset="-78"/>
              <a:cs typeface="Simplified Arabic" panose="02020603050405020304" pitchFamily="18" charset="-78"/>
            </a:endParaRPr>
          </a:p>
        </p:txBody>
      </p:sp>
      <p:sp>
        <p:nvSpPr>
          <p:cNvPr id="5" name="Rectangle: Rounded Corners 33"/>
          <p:cNvSpPr txBox="1">
            <a:spLocks noGrp="1"/>
          </p:cNvSpPr>
          <p:nvPr>
            <p:ph type="title"/>
          </p:nvPr>
        </p:nvSpPr>
        <p:spPr>
          <a:xfrm>
            <a:off x="5431808" y="365125"/>
            <a:ext cx="5921991" cy="1081539"/>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Simplified Arabic" panose="02020603050405020304" pitchFamily="18" charset="-78"/>
                <a:cs typeface="Simplified Arabic" panose="02020603050405020304" pitchFamily="18" charset="-78"/>
              </a:rPr>
              <a:t>وظائف</a:t>
            </a:r>
            <a:r>
              <a:rPr lang="ar-EG" sz="3600" b="1" smtClean="0">
                <a:solidFill>
                  <a:schemeClr val="bg1"/>
                </a:solidFill>
                <a:latin typeface="Alexandria" charset="0"/>
                <a:cs typeface="Alexandria" charset="0"/>
              </a:rPr>
              <a:t> الإعلام الرقمي </a:t>
            </a:r>
            <a:endParaRPr lang="en-US" sz="3600" b="1" dirty="0">
              <a:solidFill>
                <a:schemeClr val="bg1"/>
              </a:solidFill>
              <a:latin typeface="Alexandria" charset="0"/>
              <a:cs typeface="Alexandria" charset="0"/>
            </a:endParaRPr>
          </a:p>
        </p:txBody>
      </p:sp>
      <p:sp>
        <p:nvSpPr>
          <p:cNvPr id="6" name="Rectangle 4"/>
          <p:cNvSpPr/>
          <p:nvPr/>
        </p:nvSpPr>
        <p:spPr>
          <a:xfrm>
            <a:off x="1152099" y="464072"/>
            <a:ext cx="1263555" cy="98259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7" name="TextBox 3"/>
          <p:cNvSpPr txBox="1"/>
          <p:nvPr/>
        </p:nvSpPr>
        <p:spPr>
          <a:xfrm>
            <a:off x="8798325" y="6082915"/>
            <a:ext cx="2556612" cy="400110"/>
          </a:xfrm>
          <a:prstGeom prst="rect">
            <a:avLst/>
          </a:prstGeom>
          <a:noFill/>
        </p:spPr>
        <p:txBody>
          <a:bodyPr wrap="square" rtlCol="0">
            <a:spAutoFit/>
          </a:bodyPr>
          <a:lstStyle/>
          <a:p>
            <a:pPr algn="ctr"/>
            <a:r>
              <a:rPr lang="en-US" sz="2000" b="1" dirty="0"/>
              <a:t>www.midocean.ae</a:t>
            </a:r>
          </a:p>
        </p:txBody>
      </p:sp>
      <p:pic>
        <p:nvPicPr>
          <p:cNvPr id="8" name="عنصر نائب للمحتوى 7"/>
          <p:cNvPicPr>
            <a:picLocks noGrp="1"/>
          </p:cNvPicPr>
          <p:nvPr>
            <p:ph sz="half" idx="1"/>
          </p:nvPr>
        </p:nvPicPr>
        <p:blipFill>
          <a:blip r:embed="rId2">
            <a:extLst>
              <a:ext uri="{28A0092B-C50C-407E-A947-70E740481C1C}">
                <a14:useLocalDpi xmlns:a14="http://schemas.microsoft.com/office/drawing/2010/main" val="0"/>
              </a:ext>
            </a:extLst>
          </a:blip>
          <a:stretch>
            <a:fillRect/>
          </a:stretch>
        </p:blipFill>
        <p:spPr>
          <a:xfrm>
            <a:off x="477672" y="1716038"/>
            <a:ext cx="4339988" cy="4466398"/>
          </a:xfrm>
          <a:prstGeom prst="rect">
            <a:avLst/>
          </a:prstGeom>
        </p:spPr>
      </p:pic>
    </p:spTree>
    <p:extLst>
      <p:ext uri="{BB962C8B-B14F-4D97-AF65-F5344CB8AC3E}">
        <p14:creationId xmlns:p14="http://schemas.microsoft.com/office/powerpoint/2010/main" val="903459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عنصر نائب للمحتوى 3"/>
          <p:cNvSpPr>
            <a:spLocks noGrp="1"/>
          </p:cNvSpPr>
          <p:nvPr>
            <p:ph sz="half" idx="2"/>
          </p:nvPr>
        </p:nvSpPr>
        <p:spPr>
          <a:xfrm>
            <a:off x="4722125" y="1716038"/>
            <a:ext cx="6631674" cy="4097503"/>
          </a:xfrm>
        </p:spPr>
        <p:txBody>
          <a:bodyPr>
            <a:normAutofit/>
          </a:bodyPr>
          <a:lstStyle/>
          <a:p>
            <a:pPr marL="0" indent="0" algn="just" rtl="1">
              <a:lnSpc>
                <a:spcPct val="110000"/>
              </a:lnSpc>
              <a:spcBef>
                <a:spcPts val="110"/>
              </a:spcBef>
              <a:spcAft>
                <a:spcPts val="110"/>
              </a:spcAft>
              <a:buNone/>
            </a:pPr>
            <a:r>
              <a:rPr lang="en-US" smtClean="0"/>
              <a:t> .</a:t>
            </a:r>
            <a:r>
              <a:rPr lang="en-US" b="1" smtClean="0">
                <a:latin typeface="Simplified Arabic" panose="02020603050405020304" pitchFamily="18" charset="-78"/>
                <a:cs typeface="Simplified Arabic" panose="02020603050405020304" pitchFamily="18" charset="-78"/>
              </a:rPr>
              <a:t>6</a:t>
            </a:r>
            <a:r>
              <a:rPr lang="ar-EG" smtClean="0">
                <a:latin typeface="Simplified Arabic" panose="02020603050405020304" pitchFamily="18" charset="-78"/>
                <a:cs typeface="Simplified Arabic" panose="02020603050405020304" pitchFamily="18" charset="-78"/>
              </a:rPr>
              <a:t>أصبحت </a:t>
            </a:r>
            <a:r>
              <a:rPr lang="ar-EG">
                <a:latin typeface="Simplified Arabic" panose="02020603050405020304" pitchFamily="18" charset="-78"/>
                <a:cs typeface="Simplified Arabic" panose="02020603050405020304" pitchFamily="18" charset="-78"/>
              </a:rPr>
              <a:t>وظيفة التسويق والإعلان تجد صدى كبيرًا لدى المعلنين، وخصوصًا بالنسبة للمواقع التي تحقق نسبة أكبر في الاستخدام </a:t>
            </a:r>
            <a:r>
              <a:rPr lang="ar-EG" smtClean="0">
                <a:latin typeface="Simplified Arabic" panose="02020603050405020304" pitchFamily="18" charset="-78"/>
                <a:cs typeface="Simplified Arabic" panose="02020603050405020304" pitchFamily="18" charset="-78"/>
              </a:rPr>
              <a:t>و الدخول </a:t>
            </a:r>
            <a:r>
              <a:rPr lang="ar-EG">
                <a:latin typeface="Simplified Arabic" panose="02020603050405020304" pitchFamily="18" charset="-78"/>
                <a:cs typeface="Simplified Arabic" panose="02020603050405020304" pitchFamily="18" charset="-78"/>
              </a:rPr>
              <a:t>عليها، شانها في ذلك شأن وسائل الإعلام الأخرى، ويعتبر تحقيق هذه الوظيفة بالنسبة لجمهور المتلقين دليلًا إلى اتخاذ القرارات الشرائية، بجانب أنها تحقق تمويلًا لهذه المواقع والشركات التي تقدم الخدمات المتعددة، سواء كانت مجانية أو مدفوعة.</a:t>
            </a:r>
            <a:endParaRPr lang="en-US">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endParaRPr lang="en-US" b="1">
              <a:solidFill>
                <a:srgbClr val="203E5F"/>
              </a:solidFill>
              <a:latin typeface="Simplified Arabic" panose="02020603050405020304" pitchFamily="18" charset="-78"/>
              <a:cs typeface="Simplified Arabic" panose="02020603050405020304" pitchFamily="18" charset="-78"/>
            </a:endParaRPr>
          </a:p>
        </p:txBody>
      </p:sp>
      <p:sp>
        <p:nvSpPr>
          <p:cNvPr id="5" name="Rectangle: Rounded Corners 33"/>
          <p:cNvSpPr txBox="1">
            <a:spLocks noGrp="1"/>
          </p:cNvSpPr>
          <p:nvPr>
            <p:ph type="title"/>
          </p:nvPr>
        </p:nvSpPr>
        <p:spPr>
          <a:xfrm>
            <a:off x="5431808" y="365125"/>
            <a:ext cx="5921991" cy="1081539"/>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Simplified Arabic" panose="02020603050405020304" pitchFamily="18" charset="-78"/>
                <a:cs typeface="Simplified Arabic" panose="02020603050405020304" pitchFamily="18" charset="-78"/>
              </a:rPr>
              <a:t>وظائف</a:t>
            </a:r>
            <a:r>
              <a:rPr lang="ar-EG" sz="3600" b="1" smtClean="0">
                <a:solidFill>
                  <a:schemeClr val="bg1"/>
                </a:solidFill>
                <a:latin typeface="Alexandria" charset="0"/>
                <a:cs typeface="Alexandria" charset="0"/>
              </a:rPr>
              <a:t> الإعلام الرقمي </a:t>
            </a:r>
            <a:endParaRPr lang="en-US" sz="3600" b="1" dirty="0">
              <a:solidFill>
                <a:schemeClr val="bg1"/>
              </a:solidFill>
              <a:latin typeface="Alexandria" charset="0"/>
              <a:cs typeface="Alexandria" charset="0"/>
            </a:endParaRPr>
          </a:p>
        </p:txBody>
      </p:sp>
      <p:sp>
        <p:nvSpPr>
          <p:cNvPr id="6" name="Rectangle 4"/>
          <p:cNvSpPr/>
          <p:nvPr/>
        </p:nvSpPr>
        <p:spPr>
          <a:xfrm>
            <a:off x="1152099" y="464072"/>
            <a:ext cx="1263555" cy="98259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7" name="TextBox 3"/>
          <p:cNvSpPr txBox="1"/>
          <p:nvPr/>
        </p:nvSpPr>
        <p:spPr>
          <a:xfrm>
            <a:off x="8798325" y="6082915"/>
            <a:ext cx="2556612" cy="400110"/>
          </a:xfrm>
          <a:prstGeom prst="rect">
            <a:avLst/>
          </a:prstGeom>
          <a:noFill/>
        </p:spPr>
        <p:txBody>
          <a:bodyPr wrap="square" rtlCol="0">
            <a:spAutoFit/>
          </a:bodyPr>
          <a:lstStyle/>
          <a:p>
            <a:pPr algn="ctr"/>
            <a:r>
              <a:rPr lang="en-US" sz="2000" b="1" dirty="0"/>
              <a:t>www.midocean.ae</a:t>
            </a:r>
          </a:p>
        </p:txBody>
      </p:sp>
      <p:pic>
        <p:nvPicPr>
          <p:cNvPr id="8" name="عنصر نائب للمحتوى 7" descr="D:\جامعة ميدأوشن\محاضرات مادة الإعلام والمجتمع word\images (2).jpg"/>
          <p:cNvPicPr>
            <a:picLocks noGrp="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45660" y="1611857"/>
            <a:ext cx="4339988" cy="4871168"/>
          </a:xfrm>
          <a:prstGeom prst="rect">
            <a:avLst/>
          </a:prstGeom>
          <a:noFill/>
          <a:ln>
            <a:noFill/>
          </a:ln>
        </p:spPr>
      </p:pic>
    </p:spTree>
    <p:extLst>
      <p:ext uri="{BB962C8B-B14F-4D97-AF65-F5344CB8AC3E}">
        <p14:creationId xmlns:p14="http://schemas.microsoft.com/office/powerpoint/2010/main" val="37525392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عنصر نائب للمحتوى 3"/>
          <p:cNvSpPr>
            <a:spLocks noGrp="1"/>
          </p:cNvSpPr>
          <p:nvPr>
            <p:ph sz="half" idx="2"/>
          </p:nvPr>
        </p:nvSpPr>
        <p:spPr>
          <a:xfrm>
            <a:off x="4722125" y="1716038"/>
            <a:ext cx="6631674" cy="4097503"/>
          </a:xfrm>
        </p:spPr>
        <p:txBody>
          <a:bodyPr>
            <a:normAutofit lnSpcReduction="10000"/>
          </a:bodyPr>
          <a:lstStyle/>
          <a:p>
            <a:pPr marL="0" indent="0" algn="just" rtl="1">
              <a:lnSpc>
                <a:spcPct val="120000"/>
              </a:lnSpc>
              <a:spcBef>
                <a:spcPts val="110"/>
              </a:spcBef>
              <a:spcAft>
                <a:spcPts val="110"/>
              </a:spcAft>
              <a:buNone/>
            </a:pPr>
            <a:r>
              <a:rPr lang="en-US" smtClean="0">
                <a:latin typeface="Simplified Arabic" panose="02020603050405020304" pitchFamily="18" charset="-78"/>
                <a:cs typeface="Simplified Arabic" panose="02020603050405020304" pitchFamily="18" charset="-78"/>
              </a:rPr>
              <a:t> .</a:t>
            </a:r>
            <a:r>
              <a:rPr lang="en-US" b="1" smtClean="0">
                <a:latin typeface="Simplified Arabic" panose="02020603050405020304" pitchFamily="18" charset="-78"/>
                <a:cs typeface="Simplified Arabic" panose="02020603050405020304" pitchFamily="18" charset="-78"/>
              </a:rPr>
              <a:t>7</a:t>
            </a:r>
            <a:r>
              <a:rPr lang="ar-EG" smtClean="0">
                <a:latin typeface="Simplified Arabic" panose="02020603050405020304" pitchFamily="18" charset="-78"/>
                <a:cs typeface="Simplified Arabic" panose="02020603050405020304" pitchFamily="18" charset="-78"/>
              </a:rPr>
              <a:t>مع </a:t>
            </a:r>
            <a:r>
              <a:rPr lang="ar-EG" b="1">
                <a:latin typeface="Simplified Arabic" panose="02020603050405020304" pitchFamily="18" charset="-78"/>
                <a:cs typeface="Simplified Arabic" panose="02020603050405020304" pitchFamily="18" charset="-78"/>
              </a:rPr>
              <a:t>انتشار برامج المسابقات والألعاب على مواقع شبكة الإنترنت أو في البرامج الرقمية التي تعد لهذا </a:t>
            </a:r>
            <a:r>
              <a:rPr lang="ar-EG" b="1" smtClean="0">
                <a:latin typeface="Simplified Arabic" panose="02020603050405020304" pitchFamily="18" charset="-78"/>
                <a:cs typeface="Simplified Arabic" panose="02020603050405020304" pitchFamily="18" charset="-78"/>
              </a:rPr>
              <a:t>الغرض </a:t>
            </a:r>
            <a:r>
              <a:rPr lang="ar-EG" smtClean="0">
                <a:latin typeface="Simplified Arabic" panose="02020603050405020304" pitchFamily="18" charset="-78"/>
                <a:cs typeface="Simplified Arabic" panose="02020603050405020304" pitchFamily="18" charset="-78"/>
              </a:rPr>
              <a:t>وتناسب </a:t>
            </a:r>
            <a:r>
              <a:rPr lang="ar-EG">
                <a:latin typeface="Simplified Arabic" panose="02020603050405020304" pitchFamily="18" charset="-78"/>
                <a:cs typeface="Simplified Arabic" panose="02020603050405020304" pitchFamily="18" charset="-78"/>
              </a:rPr>
              <a:t>فئات مستويات عمرية عديدة </a:t>
            </a:r>
            <a:r>
              <a:rPr lang="ar-EG" smtClean="0">
                <a:latin typeface="Simplified Arabic" panose="02020603050405020304" pitchFamily="18" charset="-78"/>
                <a:cs typeface="Simplified Arabic" panose="02020603050405020304" pitchFamily="18" charset="-78"/>
              </a:rPr>
              <a:t>أسهم، </a:t>
            </a:r>
            <a:r>
              <a:rPr lang="ar-EG" b="1">
                <a:latin typeface="Simplified Arabic" panose="02020603050405020304" pitchFamily="18" charset="-78"/>
                <a:cs typeface="Simplified Arabic" panose="02020603050405020304" pitchFamily="18" charset="-78"/>
              </a:rPr>
              <a:t>الإعلام الرقمي في ذلك بتحقيق وظيفة التسلية والترفيه التي أصبحت تجذب مستويات عمرية مختلفة، بجانب ما تقدمه المواقع الإعلامية من إذاعة للمواد الإعلامية التي تسهم في تحقيق هذه الوظيفة</a:t>
            </a:r>
            <a:r>
              <a:rPr lang="ar-EG">
                <a:latin typeface="Simplified Arabic" panose="02020603050405020304" pitchFamily="18" charset="-78"/>
                <a:cs typeface="Simplified Arabic" panose="02020603050405020304" pitchFamily="18" charset="-78"/>
              </a:rPr>
              <a:t> وحاجات جمهور المستخدمين منها</a:t>
            </a:r>
            <a:r>
              <a:rPr lang="ar-EG" smtClean="0">
                <a:latin typeface="Simplified Arabic" panose="02020603050405020304" pitchFamily="18" charset="-78"/>
                <a:cs typeface="Simplified Arabic" panose="02020603050405020304" pitchFamily="18" charset="-78"/>
              </a:rPr>
              <a:t>.</a:t>
            </a:r>
          </a:p>
          <a:p>
            <a:pPr marL="0" indent="0" algn="just" rtl="1">
              <a:lnSpc>
                <a:spcPct val="110000"/>
              </a:lnSpc>
              <a:spcBef>
                <a:spcPts val="110"/>
              </a:spcBef>
              <a:spcAft>
                <a:spcPts val="110"/>
              </a:spcAft>
              <a:buNone/>
            </a:pPr>
            <a:endParaRPr lang="en-US" b="1">
              <a:solidFill>
                <a:srgbClr val="203E5F"/>
              </a:solidFill>
              <a:latin typeface="Simplified Arabic" panose="02020603050405020304" pitchFamily="18" charset="-78"/>
              <a:cs typeface="Simplified Arabic" panose="02020603050405020304" pitchFamily="18" charset="-78"/>
            </a:endParaRPr>
          </a:p>
        </p:txBody>
      </p:sp>
      <p:sp>
        <p:nvSpPr>
          <p:cNvPr id="5" name="Rectangle: Rounded Corners 33"/>
          <p:cNvSpPr txBox="1">
            <a:spLocks noGrp="1"/>
          </p:cNvSpPr>
          <p:nvPr>
            <p:ph type="title"/>
          </p:nvPr>
        </p:nvSpPr>
        <p:spPr>
          <a:xfrm>
            <a:off x="5431808" y="365125"/>
            <a:ext cx="5921991" cy="1081539"/>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Simplified Arabic" panose="02020603050405020304" pitchFamily="18" charset="-78"/>
                <a:cs typeface="Simplified Arabic" panose="02020603050405020304" pitchFamily="18" charset="-78"/>
              </a:rPr>
              <a:t>وظائف</a:t>
            </a:r>
            <a:r>
              <a:rPr lang="ar-EG" sz="3600" b="1" smtClean="0">
                <a:solidFill>
                  <a:schemeClr val="bg1"/>
                </a:solidFill>
                <a:latin typeface="Alexandria" charset="0"/>
                <a:cs typeface="Alexandria" charset="0"/>
              </a:rPr>
              <a:t> الإعلام الرقمي </a:t>
            </a:r>
            <a:endParaRPr lang="en-US" sz="3600" b="1" dirty="0">
              <a:solidFill>
                <a:schemeClr val="bg1"/>
              </a:solidFill>
              <a:latin typeface="Alexandria" charset="0"/>
              <a:cs typeface="Alexandria" charset="0"/>
            </a:endParaRPr>
          </a:p>
        </p:txBody>
      </p:sp>
      <p:sp>
        <p:nvSpPr>
          <p:cNvPr id="6" name="Rectangle 4"/>
          <p:cNvSpPr/>
          <p:nvPr/>
        </p:nvSpPr>
        <p:spPr>
          <a:xfrm>
            <a:off x="1152099" y="464072"/>
            <a:ext cx="1263555" cy="98259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7" name="TextBox 3"/>
          <p:cNvSpPr txBox="1"/>
          <p:nvPr/>
        </p:nvSpPr>
        <p:spPr>
          <a:xfrm>
            <a:off x="8798325" y="6082915"/>
            <a:ext cx="2556612" cy="400110"/>
          </a:xfrm>
          <a:prstGeom prst="rect">
            <a:avLst/>
          </a:prstGeom>
          <a:noFill/>
        </p:spPr>
        <p:txBody>
          <a:bodyPr wrap="square" rtlCol="0">
            <a:spAutoFit/>
          </a:bodyPr>
          <a:lstStyle/>
          <a:p>
            <a:pPr algn="ctr"/>
            <a:r>
              <a:rPr lang="en-US" sz="2000" b="1" dirty="0"/>
              <a:t>www.midocean.ae</a:t>
            </a:r>
          </a:p>
        </p:txBody>
      </p:sp>
      <p:pic>
        <p:nvPicPr>
          <p:cNvPr id="8" name="عنصر نائب للمحتوى 7" descr="D:\جامعة ميدأوشن\محاضرات مادة الإعلام والمجتمع word\1313429358_.png.dffe58e176fd7b30b84d897404ceb6d4.png"/>
          <p:cNvPicPr>
            <a:picLocks noGrp="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72955" y="1611857"/>
            <a:ext cx="4285397" cy="4871168"/>
          </a:xfrm>
          <a:prstGeom prst="rect">
            <a:avLst/>
          </a:prstGeom>
          <a:noFill/>
          <a:ln>
            <a:noFill/>
          </a:ln>
        </p:spPr>
      </p:pic>
    </p:spTree>
    <p:extLst>
      <p:ext uri="{BB962C8B-B14F-4D97-AF65-F5344CB8AC3E}">
        <p14:creationId xmlns:p14="http://schemas.microsoft.com/office/powerpoint/2010/main" val="28933068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عنصر نائب للمحتوى 3"/>
          <p:cNvSpPr>
            <a:spLocks noGrp="1"/>
          </p:cNvSpPr>
          <p:nvPr>
            <p:ph sz="half" idx="2"/>
          </p:nvPr>
        </p:nvSpPr>
        <p:spPr>
          <a:xfrm>
            <a:off x="4722125" y="1716038"/>
            <a:ext cx="6631674" cy="4097503"/>
          </a:xfrm>
        </p:spPr>
        <p:txBody>
          <a:bodyPr>
            <a:normAutofit fontScale="85000" lnSpcReduction="10000"/>
          </a:bodyPr>
          <a:lstStyle/>
          <a:p>
            <a:pPr marL="0" indent="0" algn="just" rtl="1">
              <a:lnSpc>
                <a:spcPct val="120000"/>
              </a:lnSpc>
              <a:spcBef>
                <a:spcPts val="110"/>
              </a:spcBef>
              <a:spcAft>
                <a:spcPts val="110"/>
              </a:spcAft>
              <a:buNone/>
            </a:pPr>
            <a:r>
              <a:rPr lang="en-US" smtClean="0"/>
              <a:t>.</a:t>
            </a:r>
            <a:r>
              <a:rPr lang="en-US" b="1" smtClean="0">
                <a:latin typeface="Simplified Arabic" panose="02020603050405020304" pitchFamily="18" charset="-78"/>
                <a:cs typeface="Simplified Arabic" panose="02020603050405020304" pitchFamily="18" charset="-78"/>
              </a:rPr>
              <a:t>8</a:t>
            </a:r>
            <a:r>
              <a:rPr lang="ar-EG" smtClean="0"/>
              <a:t> </a:t>
            </a:r>
            <a:r>
              <a:rPr lang="ar-EG" b="1" smtClean="0">
                <a:latin typeface="Simplified Arabic" panose="02020603050405020304" pitchFamily="18" charset="-78"/>
                <a:cs typeface="Simplified Arabic" panose="02020603050405020304" pitchFamily="18" charset="-78"/>
              </a:rPr>
              <a:t>سرعة نقل المعلومات وعدم التأخر فيها، مع وضوح ذكر مصدرها</a:t>
            </a:r>
            <a:r>
              <a:rPr lang="ar-EG" smtClean="0">
                <a:latin typeface="Simplified Arabic" panose="02020603050405020304" pitchFamily="18" charset="-78"/>
                <a:cs typeface="Simplified Arabic" panose="02020603050405020304" pitchFamily="18" charset="-78"/>
              </a:rPr>
              <a:t>؛ حيث تتوافر الآلاف من المواقع الإعلامية التي تقدم الوظيفة الإخبارية، وتنشر الوقائع والأحداث التي تتم في بقاع كثيرة من العالم في لحظة وقوعها.</a:t>
            </a:r>
            <a:endParaRPr lang="en-US" smtClean="0">
              <a:latin typeface="Simplified Arabic" panose="02020603050405020304" pitchFamily="18" charset="-78"/>
              <a:cs typeface="Simplified Arabic" panose="02020603050405020304" pitchFamily="18" charset="-78"/>
            </a:endParaRPr>
          </a:p>
          <a:p>
            <a:pPr marL="0" indent="0" algn="just" rtl="1">
              <a:lnSpc>
                <a:spcPct val="120000"/>
              </a:lnSpc>
              <a:spcBef>
                <a:spcPts val="110"/>
              </a:spcBef>
              <a:spcAft>
                <a:spcPts val="110"/>
              </a:spcAft>
              <a:buNone/>
            </a:pPr>
            <a:r>
              <a:rPr lang="en-US" smtClean="0">
                <a:latin typeface="Simplified Arabic" panose="02020603050405020304" pitchFamily="18" charset="-78"/>
                <a:cs typeface="Simplified Arabic" panose="02020603050405020304" pitchFamily="18" charset="-78"/>
              </a:rPr>
              <a:t>.</a:t>
            </a:r>
            <a:r>
              <a:rPr lang="en-US" b="1" smtClean="0">
                <a:latin typeface="Simplified Arabic" panose="02020603050405020304" pitchFamily="18" charset="-78"/>
                <a:cs typeface="Simplified Arabic" panose="02020603050405020304" pitchFamily="18" charset="-78"/>
              </a:rPr>
              <a:t>9</a:t>
            </a:r>
            <a:r>
              <a:rPr lang="ar-EG" smtClean="0">
                <a:latin typeface="Simplified Arabic" panose="02020603050405020304" pitchFamily="18" charset="-78"/>
                <a:cs typeface="Simplified Arabic" panose="02020603050405020304" pitchFamily="18" charset="-78"/>
              </a:rPr>
              <a:t> وضوح </a:t>
            </a:r>
            <a:r>
              <a:rPr lang="ar-EG">
                <a:latin typeface="Simplified Arabic" panose="02020603050405020304" pitchFamily="18" charset="-78"/>
                <a:cs typeface="Simplified Arabic" panose="02020603050405020304" pitchFamily="18" charset="-78"/>
              </a:rPr>
              <a:t>المعلومة أو الخبر المنقول دون لبس ولكن بنفس الوقت دون إطالة مملة فنحن الآن نعيش في عصر السرعة.</a:t>
            </a:r>
            <a:endParaRPr lang="en-US">
              <a:latin typeface="Simplified Arabic" panose="02020603050405020304" pitchFamily="18" charset="-78"/>
              <a:cs typeface="Simplified Arabic" panose="02020603050405020304" pitchFamily="18" charset="-78"/>
            </a:endParaRPr>
          </a:p>
          <a:p>
            <a:pPr marL="0" indent="0" algn="just" rtl="1">
              <a:lnSpc>
                <a:spcPct val="120000"/>
              </a:lnSpc>
              <a:spcBef>
                <a:spcPts val="110"/>
              </a:spcBef>
              <a:spcAft>
                <a:spcPts val="110"/>
              </a:spcAft>
              <a:buNone/>
            </a:pPr>
            <a:r>
              <a:rPr lang="en-US" smtClean="0">
                <a:latin typeface="Simplified Arabic" panose="02020603050405020304" pitchFamily="18" charset="-78"/>
                <a:cs typeface="Simplified Arabic" panose="02020603050405020304" pitchFamily="18" charset="-78"/>
              </a:rPr>
              <a:t>.</a:t>
            </a:r>
            <a:r>
              <a:rPr lang="en-US" b="1" smtClean="0">
                <a:latin typeface="Simplified Arabic" panose="02020603050405020304" pitchFamily="18" charset="-78"/>
                <a:cs typeface="Simplified Arabic" panose="02020603050405020304" pitchFamily="18" charset="-78"/>
              </a:rPr>
              <a:t>10</a:t>
            </a:r>
            <a:r>
              <a:rPr lang="ar-EG" smtClean="0">
                <a:latin typeface="Simplified Arabic" panose="02020603050405020304" pitchFamily="18" charset="-78"/>
                <a:cs typeface="Simplified Arabic" panose="02020603050405020304" pitchFamily="18" charset="-78"/>
              </a:rPr>
              <a:t> </a:t>
            </a:r>
            <a:r>
              <a:rPr lang="ar-EG" b="1" smtClean="0">
                <a:latin typeface="Simplified Arabic" panose="02020603050405020304" pitchFamily="18" charset="-78"/>
                <a:cs typeface="Simplified Arabic" panose="02020603050405020304" pitchFamily="18" charset="-78"/>
              </a:rPr>
              <a:t>احترام </a:t>
            </a:r>
            <a:r>
              <a:rPr lang="ar-EG" b="1">
                <a:latin typeface="Simplified Arabic" panose="02020603050405020304" pitchFamily="18" charset="-78"/>
                <a:cs typeface="Simplified Arabic" panose="02020603050405020304" pitchFamily="18" charset="-78"/>
              </a:rPr>
              <a:t>مبدأ وجود الآخر في عصر أصبح </a:t>
            </a:r>
            <a:r>
              <a:rPr lang="ar-EG" b="1" smtClean="0">
                <a:latin typeface="Simplified Arabic" panose="02020603050405020304" pitchFamily="18" charset="-78"/>
                <a:cs typeface="Simplified Arabic" panose="02020603050405020304" pitchFamily="18" charset="-78"/>
              </a:rPr>
              <a:t>الآخر موجودًا </a:t>
            </a:r>
            <a:r>
              <a:rPr lang="ar-EG" b="1">
                <a:latin typeface="Simplified Arabic" panose="02020603050405020304" pitchFamily="18" charset="-78"/>
                <a:cs typeface="Simplified Arabic" panose="02020603050405020304" pitchFamily="18" charset="-78"/>
              </a:rPr>
              <a:t>في كل مكان</a:t>
            </a:r>
            <a:r>
              <a:rPr lang="ar-EG">
                <a:latin typeface="Simplified Arabic" panose="02020603050405020304" pitchFamily="18" charset="-78"/>
                <a:cs typeface="Simplified Arabic" panose="02020603050405020304" pitchFamily="18" charset="-78"/>
              </a:rPr>
              <a:t> وهذا يشمل التوقف عن أشكال الإعلام التقليدي التي قد تنحاز في بعض الأحيان لبعض الأشخاص أو الهيئات.</a:t>
            </a:r>
            <a:endParaRPr lang="en-US">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endParaRPr lang="en-US"/>
          </a:p>
          <a:p>
            <a:pPr marL="0" indent="0" algn="just" rtl="1">
              <a:lnSpc>
                <a:spcPct val="110000"/>
              </a:lnSpc>
              <a:spcBef>
                <a:spcPts val="110"/>
              </a:spcBef>
              <a:spcAft>
                <a:spcPts val="110"/>
              </a:spcAft>
              <a:buNone/>
            </a:pPr>
            <a:endParaRPr lang="en-US" b="1">
              <a:solidFill>
                <a:srgbClr val="203E5F"/>
              </a:solidFill>
              <a:latin typeface="Simplified Arabic" panose="02020603050405020304" pitchFamily="18" charset="-78"/>
              <a:cs typeface="Simplified Arabic" panose="02020603050405020304" pitchFamily="18" charset="-78"/>
            </a:endParaRPr>
          </a:p>
        </p:txBody>
      </p:sp>
      <p:sp>
        <p:nvSpPr>
          <p:cNvPr id="5" name="Rectangle: Rounded Corners 33"/>
          <p:cNvSpPr txBox="1">
            <a:spLocks noGrp="1"/>
          </p:cNvSpPr>
          <p:nvPr>
            <p:ph type="title"/>
          </p:nvPr>
        </p:nvSpPr>
        <p:spPr>
          <a:xfrm>
            <a:off x="5431808" y="365125"/>
            <a:ext cx="5921991" cy="1081539"/>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Simplified Arabic" panose="02020603050405020304" pitchFamily="18" charset="-78"/>
                <a:cs typeface="Simplified Arabic" panose="02020603050405020304" pitchFamily="18" charset="-78"/>
              </a:rPr>
              <a:t>وظائف</a:t>
            </a:r>
            <a:r>
              <a:rPr lang="ar-EG" sz="3600" b="1" smtClean="0">
                <a:solidFill>
                  <a:schemeClr val="bg1"/>
                </a:solidFill>
                <a:latin typeface="Alexandria" charset="0"/>
                <a:cs typeface="Alexandria" charset="0"/>
              </a:rPr>
              <a:t> الإعلام الرقمي </a:t>
            </a:r>
            <a:endParaRPr lang="en-US" sz="3600" b="1" dirty="0">
              <a:solidFill>
                <a:schemeClr val="bg1"/>
              </a:solidFill>
              <a:latin typeface="Alexandria" charset="0"/>
              <a:cs typeface="Alexandria" charset="0"/>
            </a:endParaRPr>
          </a:p>
        </p:txBody>
      </p:sp>
      <p:sp>
        <p:nvSpPr>
          <p:cNvPr id="6" name="Rectangle 4"/>
          <p:cNvSpPr/>
          <p:nvPr/>
        </p:nvSpPr>
        <p:spPr>
          <a:xfrm>
            <a:off x="1240809" y="414598"/>
            <a:ext cx="1263555" cy="98259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7" name="TextBox 3"/>
          <p:cNvSpPr txBox="1"/>
          <p:nvPr/>
        </p:nvSpPr>
        <p:spPr>
          <a:xfrm>
            <a:off x="8798325" y="6082915"/>
            <a:ext cx="2556612" cy="400110"/>
          </a:xfrm>
          <a:prstGeom prst="rect">
            <a:avLst/>
          </a:prstGeom>
          <a:noFill/>
        </p:spPr>
        <p:txBody>
          <a:bodyPr wrap="square" rtlCol="0">
            <a:spAutoFit/>
          </a:bodyPr>
          <a:lstStyle/>
          <a:p>
            <a:pPr algn="ctr"/>
            <a:r>
              <a:rPr lang="en-US" sz="2000" b="1" dirty="0"/>
              <a:t>www.midocean.ae</a:t>
            </a:r>
          </a:p>
        </p:txBody>
      </p:sp>
      <p:pic>
        <p:nvPicPr>
          <p:cNvPr id="8" name="عنصر نائب للمحتوى 7"/>
          <p:cNvPicPr>
            <a:picLocks noGrp="1"/>
          </p:cNvPicPr>
          <p:nvPr>
            <p:ph sz="half" idx="1"/>
          </p:nvPr>
        </p:nvPicPr>
        <p:blipFill>
          <a:blip r:embed="rId2">
            <a:extLst>
              <a:ext uri="{28A0092B-C50C-407E-A947-70E740481C1C}">
                <a14:useLocalDpi xmlns:a14="http://schemas.microsoft.com/office/drawing/2010/main" val="0"/>
              </a:ext>
            </a:extLst>
          </a:blip>
          <a:stretch>
            <a:fillRect/>
          </a:stretch>
        </p:blipFill>
        <p:spPr>
          <a:xfrm>
            <a:off x="436728" y="1515983"/>
            <a:ext cx="4135272" cy="4766987"/>
          </a:xfrm>
          <a:prstGeom prst="rect">
            <a:avLst/>
          </a:prstGeom>
        </p:spPr>
      </p:pic>
    </p:spTree>
    <p:extLst>
      <p:ext uri="{BB962C8B-B14F-4D97-AF65-F5344CB8AC3E}">
        <p14:creationId xmlns:p14="http://schemas.microsoft.com/office/powerpoint/2010/main" val="28043379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33"/>
          <p:cNvSpPr txBox="1">
            <a:spLocks noGrp="1"/>
          </p:cNvSpPr>
          <p:nvPr>
            <p:ph type="title"/>
          </p:nvPr>
        </p:nvSpPr>
        <p:spPr>
          <a:xfrm>
            <a:off x="2988860" y="406880"/>
            <a:ext cx="7859972" cy="982592"/>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3600" b="1" smtClean="0">
                <a:solidFill>
                  <a:schemeClr val="bg1"/>
                </a:solidFill>
                <a:latin typeface="Alexandria" charset="0"/>
                <a:cs typeface="Alexandria" charset="0"/>
              </a:rPr>
              <a:t>ملخص المحاضرة</a:t>
            </a:r>
            <a:endParaRPr lang="en-US" sz="3600" b="1" dirty="0">
              <a:solidFill>
                <a:schemeClr val="bg1"/>
              </a:solidFill>
              <a:latin typeface="Alexandria" charset="0"/>
              <a:cs typeface="Alexandria" charset="0"/>
            </a:endParaRPr>
          </a:p>
        </p:txBody>
      </p:sp>
      <p:sp>
        <p:nvSpPr>
          <p:cNvPr id="6" name="Rectangle 4"/>
          <p:cNvSpPr/>
          <p:nvPr/>
        </p:nvSpPr>
        <p:spPr>
          <a:xfrm>
            <a:off x="1097508" y="406879"/>
            <a:ext cx="1263555" cy="98259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EG" sz="24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r>
              <a:rPr lang="ar-EG" sz="2400" b="1" smtClean="0">
                <a:latin typeface="Simplified Arabic" panose="02020603050405020304" pitchFamily="18" charset="-78"/>
                <a:ea typeface="Roboto Light" panose="02000000000000000000" pitchFamily="2" charset="0"/>
                <a:cs typeface="Simplified Arabic" panose="02020603050405020304" pitchFamily="18" charset="-78"/>
              </a:rPr>
              <a:t>محاضرة</a:t>
            </a:r>
          </a:p>
          <a:p>
            <a:pPr algn="ctr"/>
            <a:r>
              <a:rPr lang="en-US" sz="2800" b="1">
                <a:latin typeface="Simplified Arabic" panose="02020603050405020304" pitchFamily="18" charset="-78"/>
                <a:ea typeface="Roboto Light" panose="02000000000000000000" pitchFamily="2" charset="0"/>
                <a:cs typeface="Simplified Arabic" panose="02020603050405020304" pitchFamily="18" charset="-78"/>
              </a:rPr>
              <a:t>1</a:t>
            </a:r>
            <a:endParaRPr lang="ar-EG" sz="2800" b="1" smtClean="0">
              <a:latin typeface="Simplified Arabic" panose="02020603050405020304" pitchFamily="18" charset="-78"/>
              <a:ea typeface="Roboto Light" panose="02000000000000000000" pitchFamily="2" charset="0"/>
              <a:cs typeface="Simplified Arabic" panose="02020603050405020304" pitchFamily="18" charset="-78"/>
            </a:endParaRPr>
          </a:p>
          <a:p>
            <a:pPr algn="ctr"/>
            <a:endParaRPr lang="en-US" sz="2400" b="1">
              <a:latin typeface="Simplified Arabic" panose="02020603050405020304" pitchFamily="18" charset="-78"/>
              <a:ea typeface="Roboto Light" panose="02000000000000000000" pitchFamily="2" charset="0"/>
              <a:cs typeface="Simplified Arabic" panose="02020603050405020304" pitchFamily="18" charset="-78"/>
            </a:endParaRPr>
          </a:p>
        </p:txBody>
      </p:sp>
      <p:sp>
        <p:nvSpPr>
          <p:cNvPr id="7" name="TextBox 3"/>
          <p:cNvSpPr txBox="1"/>
          <p:nvPr/>
        </p:nvSpPr>
        <p:spPr>
          <a:xfrm>
            <a:off x="8798325" y="6082915"/>
            <a:ext cx="2556612" cy="400110"/>
          </a:xfrm>
          <a:prstGeom prst="rect">
            <a:avLst/>
          </a:prstGeom>
          <a:noFill/>
        </p:spPr>
        <p:txBody>
          <a:bodyPr wrap="square" rtlCol="0">
            <a:spAutoFit/>
          </a:bodyPr>
          <a:lstStyle/>
          <a:p>
            <a:pPr algn="ctr"/>
            <a:r>
              <a:rPr lang="en-US" sz="2000" b="1" dirty="0"/>
              <a:t>www.midocean.ae</a:t>
            </a:r>
          </a:p>
        </p:txBody>
      </p:sp>
      <p:sp>
        <p:nvSpPr>
          <p:cNvPr id="8" name="TextBox 30"/>
          <p:cNvSpPr txBox="1">
            <a:spLocks noGrp="1"/>
          </p:cNvSpPr>
          <p:nvPr>
            <p:ph sz="half" idx="2"/>
          </p:nvPr>
        </p:nvSpPr>
        <p:spPr>
          <a:xfrm>
            <a:off x="1282889" y="2091803"/>
            <a:ext cx="9565943" cy="3553280"/>
          </a:xfrm>
          <a:prstGeom prst="rect">
            <a:avLst/>
          </a:prstGeom>
          <a:noFill/>
        </p:spPr>
        <p:txBody>
          <a:bodyPr wrap="square" rtlCol="0">
            <a:spAutoFit/>
          </a:bodyPr>
          <a:lstStyle/>
          <a:p>
            <a:pPr marL="285750" indent="-285750" algn="r" rtl="1">
              <a:lnSpc>
                <a:spcPct val="110000"/>
              </a:lnSpc>
              <a:spcBef>
                <a:spcPts val="110"/>
              </a:spcBef>
              <a:spcAft>
                <a:spcPts val="110"/>
              </a:spcAft>
              <a:buFont typeface="Wingdings" panose="05000000000000000000" pitchFamily="2" charset="2"/>
              <a:buChar char="§"/>
            </a:pPr>
            <a:r>
              <a:rPr lang="ar-EG" b="1">
                <a:latin typeface="Simplified Arabic" panose="02020603050405020304" pitchFamily="18" charset="-78"/>
                <a:cs typeface="Simplified Arabic" panose="02020603050405020304" pitchFamily="18" charset="-78"/>
              </a:rPr>
              <a:t>نشأة الإعلام الرقمي. </a:t>
            </a:r>
            <a:endParaRPr lang="en-US" b="1">
              <a:latin typeface="Simplified Arabic" panose="02020603050405020304" pitchFamily="18" charset="-78"/>
              <a:cs typeface="Simplified Arabic" panose="02020603050405020304" pitchFamily="18" charset="-78"/>
            </a:endParaRPr>
          </a:p>
          <a:p>
            <a:pPr marL="285750" indent="-285750" algn="r" rtl="1">
              <a:lnSpc>
                <a:spcPct val="110000"/>
              </a:lnSpc>
              <a:spcBef>
                <a:spcPts val="110"/>
              </a:spcBef>
              <a:spcAft>
                <a:spcPts val="110"/>
              </a:spcAft>
              <a:buFont typeface="Wingdings" panose="05000000000000000000" pitchFamily="2" charset="2"/>
              <a:buChar char="§"/>
            </a:pPr>
            <a:r>
              <a:rPr lang="ar-EG" b="1">
                <a:latin typeface="Simplified Arabic" panose="02020603050405020304" pitchFamily="18" charset="-78"/>
                <a:cs typeface="Simplified Arabic" panose="02020603050405020304" pitchFamily="18" charset="-78"/>
              </a:rPr>
              <a:t>‏مفهوم الإعلام الرقمي.</a:t>
            </a:r>
            <a:endParaRPr lang="en-US" b="1">
              <a:latin typeface="Simplified Arabic" panose="02020603050405020304" pitchFamily="18" charset="-78"/>
              <a:cs typeface="Simplified Arabic" panose="02020603050405020304" pitchFamily="18" charset="-78"/>
            </a:endParaRPr>
          </a:p>
          <a:p>
            <a:pPr marL="285750" indent="-285750" algn="r" rtl="1">
              <a:lnSpc>
                <a:spcPct val="110000"/>
              </a:lnSpc>
              <a:spcBef>
                <a:spcPts val="110"/>
              </a:spcBef>
              <a:spcAft>
                <a:spcPts val="110"/>
              </a:spcAft>
              <a:buFont typeface="Wingdings" panose="05000000000000000000" pitchFamily="2" charset="2"/>
              <a:buChar char="§"/>
            </a:pPr>
            <a:r>
              <a:rPr lang="ar-EG" b="1" smtClean="0">
                <a:latin typeface="Simplified Arabic" panose="02020603050405020304" pitchFamily="18" charset="-78"/>
                <a:cs typeface="Simplified Arabic" panose="02020603050405020304" pitchFamily="18" charset="-78"/>
              </a:rPr>
              <a:t>تسميات </a:t>
            </a:r>
            <a:r>
              <a:rPr lang="ar-EG" b="1">
                <a:latin typeface="Simplified Arabic" panose="02020603050405020304" pitchFamily="18" charset="-78"/>
                <a:cs typeface="Simplified Arabic" panose="02020603050405020304" pitchFamily="18" charset="-78"/>
              </a:rPr>
              <a:t>الإعلام الرقمي.</a:t>
            </a:r>
            <a:endParaRPr lang="en-US" b="1">
              <a:latin typeface="Simplified Arabic" panose="02020603050405020304" pitchFamily="18" charset="-78"/>
              <a:cs typeface="Simplified Arabic" panose="02020603050405020304" pitchFamily="18" charset="-78"/>
            </a:endParaRPr>
          </a:p>
          <a:p>
            <a:pPr marL="285750" indent="-285750" algn="r" rtl="1">
              <a:lnSpc>
                <a:spcPct val="110000"/>
              </a:lnSpc>
              <a:spcBef>
                <a:spcPts val="110"/>
              </a:spcBef>
              <a:spcAft>
                <a:spcPts val="110"/>
              </a:spcAft>
              <a:buFont typeface="Wingdings" panose="05000000000000000000" pitchFamily="2" charset="2"/>
              <a:buChar char="§"/>
            </a:pPr>
            <a:r>
              <a:rPr lang="ar-EG" b="1" smtClean="0">
                <a:latin typeface="Simplified Arabic" panose="02020603050405020304" pitchFamily="18" charset="-78"/>
                <a:cs typeface="Simplified Arabic" panose="02020603050405020304" pitchFamily="18" charset="-78"/>
              </a:rPr>
              <a:t>وسائل </a:t>
            </a:r>
            <a:r>
              <a:rPr lang="ar-EG" b="1">
                <a:latin typeface="Simplified Arabic" panose="02020603050405020304" pitchFamily="18" charset="-78"/>
                <a:cs typeface="Simplified Arabic" panose="02020603050405020304" pitchFamily="18" charset="-78"/>
              </a:rPr>
              <a:t>الإعلام الرقمي. </a:t>
            </a:r>
            <a:endParaRPr lang="en-US" b="1">
              <a:latin typeface="Simplified Arabic" panose="02020603050405020304" pitchFamily="18" charset="-78"/>
              <a:cs typeface="Simplified Arabic" panose="02020603050405020304" pitchFamily="18" charset="-78"/>
            </a:endParaRPr>
          </a:p>
          <a:p>
            <a:pPr marL="285750" indent="-285750" algn="r" rtl="1">
              <a:lnSpc>
                <a:spcPct val="110000"/>
              </a:lnSpc>
              <a:spcBef>
                <a:spcPts val="110"/>
              </a:spcBef>
              <a:spcAft>
                <a:spcPts val="110"/>
              </a:spcAft>
              <a:buFont typeface="Wingdings" panose="05000000000000000000" pitchFamily="2" charset="2"/>
              <a:buChar char="§"/>
            </a:pPr>
            <a:r>
              <a:rPr lang="ar-EG" b="1">
                <a:latin typeface="Simplified Arabic" panose="02020603050405020304" pitchFamily="18" charset="-78"/>
                <a:cs typeface="Simplified Arabic" panose="02020603050405020304" pitchFamily="18" charset="-78"/>
              </a:rPr>
              <a:t>مميزات الإعلام الرقمي.</a:t>
            </a:r>
            <a:endParaRPr lang="en-US" b="1">
              <a:latin typeface="Simplified Arabic" panose="02020603050405020304" pitchFamily="18" charset="-78"/>
              <a:cs typeface="Simplified Arabic" panose="02020603050405020304" pitchFamily="18" charset="-78"/>
            </a:endParaRPr>
          </a:p>
          <a:p>
            <a:pPr marL="285750" indent="-285750" algn="r" rtl="1">
              <a:lnSpc>
                <a:spcPct val="110000"/>
              </a:lnSpc>
              <a:spcBef>
                <a:spcPts val="110"/>
              </a:spcBef>
              <a:spcAft>
                <a:spcPts val="110"/>
              </a:spcAft>
              <a:buFont typeface="Wingdings" panose="05000000000000000000" pitchFamily="2" charset="2"/>
              <a:buChar char="§"/>
            </a:pPr>
            <a:r>
              <a:rPr lang="ar-EG" b="1" smtClean="0">
                <a:latin typeface="Simplified Arabic" panose="02020603050405020304" pitchFamily="18" charset="-78"/>
                <a:cs typeface="Simplified Arabic" panose="02020603050405020304" pitchFamily="18" charset="-78"/>
              </a:rPr>
              <a:t>خصائص </a:t>
            </a:r>
            <a:r>
              <a:rPr lang="ar-EG" b="1">
                <a:latin typeface="Simplified Arabic" panose="02020603050405020304" pitchFamily="18" charset="-78"/>
                <a:cs typeface="Simplified Arabic" panose="02020603050405020304" pitchFamily="18" charset="-78"/>
              </a:rPr>
              <a:t>الإعلام الرقمي</a:t>
            </a:r>
            <a:r>
              <a:rPr lang="ar-EG" b="1" smtClean="0">
                <a:latin typeface="Simplified Arabic" panose="02020603050405020304" pitchFamily="18" charset="-78"/>
                <a:cs typeface="Simplified Arabic" panose="02020603050405020304" pitchFamily="18" charset="-78"/>
              </a:rPr>
              <a:t>.</a:t>
            </a:r>
          </a:p>
          <a:p>
            <a:pPr marL="285750" indent="-285750" algn="r" rtl="1">
              <a:lnSpc>
                <a:spcPct val="110000"/>
              </a:lnSpc>
              <a:spcBef>
                <a:spcPts val="110"/>
              </a:spcBef>
              <a:spcAft>
                <a:spcPts val="110"/>
              </a:spcAft>
              <a:buFont typeface="Wingdings" panose="05000000000000000000" pitchFamily="2" charset="2"/>
              <a:buChar char="§"/>
            </a:pPr>
            <a:r>
              <a:rPr lang="ar-EG" b="1" smtClean="0">
                <a:latin typeface="Simplified Arabic" panose="02020603050405020304" pitchFamily="18" charset="-78"/>
                <a:cs typeface="Simplified Arabic" panose="02020603050405020304" pitchFamily="18" charset="-78"/>
              </a:rPr>
              <a:t>وظائف الإعلام الرقمي في المجتمعات المعاصرة</a:t>
            </a:r>
            <a:r>
              <a:rPr lang="ar-EG" b="1" smtClean="0">
                <a:latin typeface="Alexandria"/>
              </a:rPr>
              <a:t>.</a:t>
            </a:r>
            <a:endParaRPr lang="en-US" b="1">
              <a:latin typeface="Alexandria"/>
            </a:endParaRPr>
          </a:p>
        </p:txBody>
      </p:sp>
    </p:spTree>
    <p:extLst>
      <p:ext uri="{BB962C8B-B14F-4D97-AF65-F5344CB8AC3E}">
        <p14:creationId xmlns:p14="http://schemas.microsoft.com/office/powerpoint/2010/main" val="3633972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19993" y="0"/>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38921" y="5707075"/>
            <a:ext cx="4524565" cy="923330"/>
          </a:xfrm>
          <a:prstGeom prst="rect">
            <a:avLst/>
          </a:prstGeom>
          <a:noFill/>
        </p:spPr>
        <p:txBody>
          <a:bodyPr wrap="square" rtlCol="0">
            <a:spAutoFit/>
          </a:bodyPr>
          <a:lstStyle/>
          <a:p>
            <a:r>
              <a:rPr lang="ar-EG" sz="5400" b="1" smtClean="0">
                <a:solidFill>
                  <a:schemeClr val="bg1"/>
                </a:solidFill>
                <a:latin typeface="Alexandria" charset="0"/>
                <a:cs typeface="Alexandria" charset="0"/>
              </a:rPr>
              <a:t>شكرًا لاستماعكم</a:t>
            </a:r>
            <a:endParaRPr lang="en-US" sz="5400" b="1" dirty="0">
              <a:solidFill>
                <a:schemeClr val="bg1"/>
              </a:solidFill>
              <a:latin typeface="Alexandria" charset="0"/>
              <a:cs typeface="Alexandria" charset="0"/>
            </a:endParaRPr>
          </a:p>
        </p:txBody>
      </p:sp>
      <p:pic>
        <p:nvPicPr>
          <p:cNvPr id="13" name="Graphic 12"/>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C69378573D04C4981F1C0E645EFE562" ma:contentTypeVersion="15" ma:contentTypeDescription="Create a new document." ma:contentTypeScope="" ma:versionID="2e1979ed7a40a032d8738234fb7d5638">
  <xsd:schema xmlns:xsd="http://www.w3.org/2001/XMLSchema" xmlns:xs="http://www.w3.org/2001/XMLSchema" xmlns:p="http://schemas.microsoft.com/office/2006/metadata/properties" xmlns:ns2="aca13214-df29-4e3c-a050-857c0bf7bd8e" xmlns:ns3="688354b5-287c-4cda-825e-1d7935aea40e" targetNamespace="http://schemas.microsoft.com/office/2006/metadata/properties" ma:root="true" ma:fieldsID="c2fc5af8d57f54d914d942766a1048b8" ns2:_="" ns3:_="">
    <xsd:import namespace="aca13214-df29-4e3c-a050-857c0bf7bd8e"/>
    <xsd:import namespace="688354b5-287c-4cda-825e-1d7935aea40e"/>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ServiceDateTaken" minOccurs="0"/>
                <xsd:element ref="ns2:MediaLengthInSeconds" minOccurs="0"/>
                <xsd:element ref="ns2:MediaServiceOCR" minOccurs="0"/>
                <xsd:element ref="ns2:MediaServiceSearchProperties"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a13214-df29-4e3c-a050-857c0bf7bd8e"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88354b5-287c-4cda-825e-1d7935aea40e"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772eb0a4-9da0-4036-9770-4dcdef9fdc33}" ma:internalName="TaxCatchAll" ma:showField="CatchAllData" ma:web="688354b5-287c-4cda-825e-1d7935aea40e">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aca13214-df29-4e3c-a050-857c0bf7bd8e">
      <Terms xmlns="http://schemas.microsoft.com/office/infopath/2007/PartnerControls"/>
    </lcf76f155ced4ddcb4097134ff3c332f>
    <TaxCatchAll xmlns="688354b5-287c-4cda-825e-1d7935aea40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1F37DF6-44CB-4806-BC5F-3CBF13C386B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ca13214-df29-4e3c-a050-857c0bf7bd8e"/>
    <ds:schemaRef ds:uri="688354b5-287c-4cda-825e-1d7935aea4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CC9A911-23AF-4D6B-960B-1A780C58D828}">
  <ds:schemaRefs>
    <ds:schemaRef ds:uri="http://schemas.microsoft.com/office/2006/metadata/properties"/>
    <ds:schemaRef ds:uri="http://schemas.microsoft.com/office/infopath/2007/PartnerControls"/>
    <ds:schemaRef ds:uri="aca13214-df29-4e3c-a050-857c0bf7bd8e"/>
    <ds:schemaRef ds:uri="688354b5-287c-4cda-825e-1d7935aea40e"/>
  </ds:schemaRefs>
</ds:datastoreItem>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1279</TotalTime>
  <Words>2871</Words>
  <Application>Microsoft Office PowerPoint</Application>
  <PresentationFormat>ملء الشاشة</PresentationFormat>
  <Paragraphs>311</Paragraphs>
  <Slides>41</Slides>
  <Notes>2</Notes>
  <HiddenSlides>0</HiddenSlides>
  <MMClips>0</MMClips>
  <ScaleCrop>false</ScaleCrop>
  <HeadingPairs>
    <vt:vector size="6" baseType="variant">
      <vt:variant>
        <vt:lpstr>الخطوط المستخدمة</vt:lpstr>
      </vt:variant>
      <vt:variant>
        <vt:i4>9</vt:i4>
      </vt:variant>
      <vt:variant>
        <vt:lpstr>نسق</vt:lpstr>
      </vt:variant>
      <vt:variant>
        <vt:i4>1</vt:i4>
      </vt:variant>
      <vt:variant>
        <vt:lpstr>عناوين الشرائح</vt:lpstr>
      </vt:variant>
      <vt:variant>
        <vt:i4>41</vt:i4>
      </vt:variant>
    </vt:vector>
  </HeadingPairs>
  <TitlesOfParts>
    <vt:vector size="51" baseType="lpstr">
      <vt:lpstr>Arial Unicode MS</vt:lpstr>
      <vt:lpstr>Alexandria</vt:lpstr>
      <vt:lpstr>Arial</vt:lpstr>
      <vt:lpstr>Calibri</vt:lpstr>
      <vt:lpstr>Calibri Light</vt:lpstr>
      <vt:lpstr>Roboto Light</vt:lpstr>
      <vt:lpstr>Simplified Arabic</vt:lpstr>
      <vt:lpstr>Times New Roman</vt:lpstr>
      <vt:lpstr>Wingdings</vt:lpstr>
      <vt:lpstr>Office Theme</vt:lpstr>
      <vt:lpstr>عرض تقديمي في PowerPoint</vt:lpstr>
      <vt:lpstr>عرض تقديمي في PowerPoint</vt:lpstr>
      <vt:lpstr>عرض تقديمي في PowerPoint</vt:lpstr>
      <vt:lpstr>نشأة الإعلام الرقمي</vt:lpstr>
      <vt:lpstr>نشأة الإعلام الرقمي</vt:lpstr>
      <vt:lpstr>عرض تقديمي في PowerPoint</vt:lpstr>
      <vt:lpstr>‏</vt:lpstr>
      <vt:lpstr>تسميات الإعلام الرقمي </vt:lpstr>
      <vt:lpstr>تسميات الإعلام الرقمي </vt:lpstr>
      <vt:lpstr>تسميات الإعلام الرقمي </vt:lpstr>
      <vt:lpstr>تسميات الإعلام الرقمي </vt:lpstr>
      <vt:lpstr>عرض تقديمي في PowerPoint</vt:lpstr>
      <vt:lpstr>وسائل الإعلام الرقمي </vt:lpstr>
      <vt:lpstr>وسائل الإعلام الرقمي </vt:lpstr>
      <vt:lpstr>وسائل الإعلام الرقمي </vt:lpstr>
      <vt:lpstr>وسائل الإعلام الرقمي </vt:lpstr>
      <vt:lpstr>وسائل الإعلام الرقمي </vt:lpstr>
      <vt:lpstr>وسائل الإعلام الرقمي </vt:lpstr>
      <vt:lpstr>وسائل الإعلام الرقمي </vt:lpstr>
      <vt:lpstr>مميزات الإعلام الرقمي </vt:lpstr>
      <vt:lpstr>مميزات الإعلام الرقمي </vt:lpstr>
      <vt:lpstr>مميزات الإعلام الرقمي </vt:lpstr>
      <vt:lpstr>مميزات الإعلام الرقمي </vt:lpstr>
      <vt:lpstr>مميزات الإعلام الرقمي </vt:lpstr>
      <vt:lpstr>خصائص الإعلام الرقمي </vt:lpstr>
      <vt:lpstr>خصائص الإعلام الرقمي </vt:lpstr>
      <vt:lpstr>خصائص الإعلام الرقمي </vt:lpstr>
      <vt:lpstr>خصائص الإعلام الرقمي </vt:lpstr>
      <vt:lpstr>خصائص الإعلام الرقمي </vt:lpstr>
      <vt:lpstr>خصائص الإعلام الرقمي </vt:lpstr>
      <vt:lpstr>خصائص الإعلام الرقمي </vt:lpstr>
      <vt:lpstr>خصائص الإعلام الرقمي </vt:lpstr>
      <vt:lpstr>وظائف الإعلام الرقمي </vt:lpstr>
      <vt:lpstr>وظائف الإعلام الرقمي </vt:lpstr>
      <vt:lpstr>وظائف الإعلام الرقمي </vt:lpstr>
      <vt:lpstr>وظائف الإعلام الرقمي </vt:lpstr>
      <vt:lpstr>وظائف الإعلام الرقمي </vt:lpstr>
      <vt:lpstr>وظائف الإعلام الرقمي </vt:lpstr>
      <vt:lpstr>وظائف الإعلام الرقمي </vt:lpstr>
      <vt:lpstr>ملخص المحاضرة</vt:lpstr>
      <vt:lpstr>عرض تقديمي في PowerPoint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elfady</cp:lastModifiedBy>
  <cp:revision>159</cp:revision>
  <dcterms:created xsi:type="dcterms:W3CDTF">2023-04-29T09:08:00Z</dcterms:created>
  <dcterms:modified xsi:type="dcterms:W3CDTF">2024-06-06T16:15:46Z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0x010100DC69378573D04C4981F1C0E645EFE562</vt:lpwstr>
  </property>
</Properties>
</file>