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2" r:id="rId2"/>
    <p:sldId id="483" r:id="rId3"/>
    <p:sldId id="484" r:id="rId4"/>
    <p:sldId id="577" r:id="rId5"/>
    <p:sldId id="547" r:id="rId6"/>
    <p:sldId id="545" r:id="rId7"/>
    <p:sldId id="546" r:id="rId8"/>
    <p:sldId id="578" r:id="rId9"/>
    <p:sldId id="549" r:id="rId10"/>
    <p:sldId id="550" r:id="rId11"/>
    <p:sldId id="553" r:id="rId12"/>
    <p:sldId id="579" r:id="rId13"/>
    <p:sldId id="556" r:id="rId14"/>
    <p:sldId id="558" r:id="rId15"/>
    <p:sldId id="580" r:id="rId16"/>
    <p:sldId id="559" r:id="rId17"/>
    <p:sldId id="560" r:id="rId18"/>
    <p:sldId id="581" r:id="rId19"/>
    <p:sldId id="561" r:id="rId20"/>
    <p:sldId id="563" r:id="rId21"/>
    <p:sldId id="564" r:id="rId22"/>
    <p:sldId id="565" r:id="rId23"/>
    <p:sldId id="566" r:id="rId24"/>
    <p:sldId id="567" r:id="rId25"/>
    <p:sldId id="568" r:id="rId26"/>
    <p:sldId id="582" r:id="rId27"/>
    <p:sldId id="569" r:id="rId28"/>
    <p:sldId id="583" r:id="rId29"/>
    <p:sldId id="502" r:id="rId30"/>
    <p:sldId id="570" r:id="rId31"/>
    <p:sldId id="571" r:id="rId32"/>
    <p:sldId id="572" r:id="rId33"/>
    <p:sldId id="573" r:id="rId34"/>
    <p:sldId id="574" r:id="rId35"/>
    <p:sldId id="575" r:id="rId36"/>
    <p:sldId id="584" r:id="rId37"/>
    <p:sldId id="489" r:id="rId38"/>
    <p:sldId id="585" r:id="rId39"/>
    <p:sldId id="57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484"/>
            <p14:sldId id="577"/>
            <p14:sldId id="547"/>
            <p14:sldId id="545"/>
            <p14:sldId id="546"/>
            <p14:sldId id="578"/>
            <p14:sldId id="549"/>
            <p14:sldId id="550"/>
            <p14:sldId id="553"/>
            <p14:sldId id="579"/>
            <p14:sldId id="556"/>
            <p14:sldId id="558"/>
            <p14:sldId id="580"/>
            <p14:sldId id="559"/>
            <p14:sldId id="560"/>
            <p14:sldId id="581"/>
            <p14:sldId id="561"/>
            <p14:sldId id="563"/>
            <p14:sldId id="564"/>
            <p14:sldId id="565"/>
            <p14:sldId id="566"/>
            <p14:sldId id="567"/>
            <p14:sldId id="568"/>
            <p14:sldId id="582"/>
            <p14:sldId id="569"/>
            <p14:sldId id="583"/>
            <p14:sldId id="502"/>
            <p14:sldId id="570"/>
            <p14:sldId id="571"/>
            <p14:sldId id="572"/>
            <p14:sldId id="573"/>
            <p14:sldId id="574"/>
            <p14:sldId id="575"/>
            <p14:sldId id="584"/>
            <p14:sldId id="489"/>
            <p14:sldId id="585"/>
            <p14:sldId id="57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63529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12066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63717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1276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97113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45169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6037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95000"/>
                  </a:schemeClr>
                </a:solidFill>
              </a:rPr>
              <a:t>Introduction</a:t>
            </a:r>
          </a:p>
          <a:p>
            <a:pPr marL="457200" indent="-457200">
              <a:buFont typeface="Wingdings" panose="05000000000000000000" pitchFamily="2" charset="2"/>
              <a:buChar char="Ø"/>
            </a:pPr>
            <a:r>
              <a:rPr lang="en-US" sz="3200" dirty="0">
                <a:solidFill>
                  <a:schemeClr val="bg1">
                    <a:lumMod val="95000"/>
                  </a:schemeClr>
                </a:solidFill>
              </a:rPr>
              <a:t>What is a group and when is it a team?</a:t>
            </a:r>
          </a:p>
          <a:p>
            <a:pPr marL="457200" indent="-457200">
              <a:buFont typeface="Wingdings" panose="05000000000000000000" pitchFamily="2" charset="2"/>
              <a:buChar char="Ø"/>
            </a:pPr>
            <a:r>
              <a:rPr lang="en-US" sz="3200" dirty="0">
                <a:solidFill>
                  <a:schemeClr val="bg1">
                    <a:lumMod val="95000"/>
                  </a:schemeClr>
                </a:solidFill>
              </a:rPr>
              <a:t>What is the difference between Groups And Teams?</a:t>
            </a:r>
          </a:p>
          <a:p>
            <a:pPr marL="457200" indent="-457200">
              <a:buFont typeface="Wingdings" panose="05000000000000000000" pitchFamily="2" charset="2"/>
              <a:buChar char="Ø"/>
            </a:pPr>
            <a:r>
              <a:rPr lang="en-US" sz="3200" dirty="0">
                <a:solidFill>
                  <a:schemeClr val="bg1">
                    <a:lumMod val="95000"/>
                  </a:schemeClr>
                </a:solidFill>
              </a:rPr>
              <a:t>Why do you need teams?</a:t>
            </a:r>
          </a:p>
          <a:p>
            <a:pPr marL="457200" indent="-457200">
              <a:buFont typeface="Wingdings" panose="05000000000000000000" pitchFamily="2" charset="2"/>
              <a:buChar char="Ø"/>
            </a:pPr>
            <a:r>
              <a:rPr lang="en-US" sz="3200" dirty="0">
                <a:solidFill>
                  <a:schemeClr val="bg1">
                    <a:lumMod val="95000"/>
                  </a:schemeClr>
                </a:solidFill>
              </a:rPr>
              <a:t>What types of organizational teams are there?</a:t>
            </a:r>
          </a:p>
          <a:p>
            <a:pPr marL="457200" indent="-457200">
              <a:buFont typeface="Wingdings" panose="05000000000000000000" pitchFamily="2" charset="2"/>
              <a:buChar char="Ø"/>
            </a:pPr>
            <a:r>
              <a:rPr lang="en-US" sz="3200" dirty="0">
                <a:solidFill>
                  <a:schemeClr val="bg1">
                    <a:lumMod val="95000"/>
                  </a:schemeClr>
                </a:solidFill>
              </a:rPr>
              <a:t>How do you improve team effectiveness?</a:t>
            </a:r>
          </a:p>
          <a:p>
            <a:pPr marL="457200" indent="-457200">
              <a:buFont typeface="Wingdings" panose="05000000000000000000" pitchFamily="2" charset="2"/>
              <a:buChar char="Ø"/>
            </a:pPr>
            <a:r>
              <a:rPr lang="en-US" sz="3200" dirty="0">
                <a:solidFill>
                  <a:schemeClr val="bg1">
                    <a:lumMod val="95000"/>
                  </a:schemeClr>
                </a:solidFill>
              </a:rPr>
              <a:t>What does team change look like?</a:t>
            </a:r>
          </a:p>
          <a:p>
            <a:pPr marL="457200" indent="-457200">
              <a:buFont typeface="Wingdings" panose="05000000000000000000" pitchFamily="2" charset="2"/>
              <a:buChar char="Ø"/>
            </a:pPr>
            <a:r>
              <a:rPr lang="en-US" sz="3200" dirty="0">
                <a:solidFill>
                  <a:schemeClr val="bg1">
                    <a:lumMod val="95000"/>
                  </a:schemeClr>
                </a:solidFill>
              </a:rPr>
              <a:t>How do individuals affect team dynamics?</a:t>
            </a:r>
          </a:p>
          <a:p>
            <a:pPr marL="457200" indent="-457200">
              <a:buFont typeface="Wingdings" panose="05000000000000000000" pitchFamily="2" charset="2"/>
              <a:buChar char="Ø"/>
            </a:pPr>
            <a:r>
              <a:rPr lang="en-US" sz="3200" dirty="0">
                <a:solidFill>
                  <a:schemeClr val="bg1">
                    <a:lumMod val="95000"/>
                  </a:schemeClr>
                </a:solidFill>
              </a:rPr>
              <a:t>How well do teams initiate and adapt to organizational change?</a:t>
            </a:r>
            <a:endParaRPr lang="en-US" sz="3200" dirty="0">
              <a:solidFill>
                <a:schemeClr val="bg1"/>
              </a:solidFill>
            </a:endParaRPr>
          </a:p>
        </p:txBody>
      </p:sp>
    </p:spTree>
    <p:extLst>
      <p:ext uri="{BB962C8B-B14F-4D97-AF65-F5344CB8AC3E}">
        <p14:creationId xmlns:p14="http://schemas.microsoft.com/office/powerpoint/2010/main" val="138948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lumMod val="9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3004368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9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2719573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1"/>
                </a:solidFill>
              </a:rPr>
              <a:t>Groups And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830997"/>
          </a:xfrm>
          <a:prstGeom prst="rect">
            <a:avLst/>
          </a:prstGeom>
          <a:noFill/>
        </p:spPr>
        <p:txBody>
          <a:bodyPr wrap="square" rtlCol="0">
            <a:spAutoFit/>
          </a:bodyPr>
          <a:lstStyle/>
          <a:p>
            <a:r>
              <a:rPr lang="en-US" sz="2400" b="1" dirty="0">
                <a:solidFill>
                  <a:schemeClr val="bg1"/>
                </a:solidFill>
              </a:rPr>
              <a:t>What is the difference between Groups And </a:t>
            </a:r>
            <a:r>
              <a:rPr lang="en-US" sz="2400" b="1" dirty="0" smtClean="0">
                <a:solidFill>
                  <a:schemeClr val="bg1"/>
                </a:solidFill>
              </a:rPr>
              <a:t>Teams?</a:t>
            </a:r>
            <a:endParaRPr lang="en-US" sz="2400" b="1"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3850325" y="3028392"/>
            <a:ext cx="5801535" cy="3249961"/>
          </a:xfrm>
          <a:prstGeom prst="rect">
            <a:avLst/>
          </a:prstGeom>
        </p:spPr>
      </p:pic>
    </p:spTree>
    <p:extLst>
      <p:ext uri="{BB962C8B-B14F-4D97-AF65-F5344CB8AC3E}">
        <p14:creationId xmlns:p14="http://schemas.microsoft.com/office/powerpoint/2010/main" val="1130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1"/>
                </a:solidFill>
              </a:rPr>
              <a:t>The Groups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2677656"/>
          </a:xfrm>
          <a:prstGeom prst="rect">
            <a:avLst/>
          </a:prstGeom>
          <a:noFill/>
        </p:spPr>
        <p:txBody>
          <a:bodyPr wrap="square" rtlCol="0">
            <a:spAutoFit/>
          </a:bodyPr>
          <a:lstStyle/>
          <a:p>
            <a:r>
              <a:rPr lang="en-US" sz="2400" dirty="0">
                <a:solidFill>
                  <a:schemeClr val="bg1"/>
                </a:solidFill>
              </a:rPr>
              <a:t>What is </a:t>
            </a:r>
            <a:r>
              <a:rPr lang="en-US" sz="2400" dirty="0" smtClean="0">
                <a:solidFill>
                  <a:schemeClr val="bg1"/>
                </a:solidFill>
              </a:rPr>
              <a:t>meaning Group?</a:t>
            </a:r>
          </a:p>
          <a:p>
            <a:endParaRPr lang="en-US" sz="2400" b="1" dirty="0">
              <a:solidFill>
                <a:schemeClr val="bg1"/>
              </a:solidFill>
              <a:latin typeface="Times New Roman" panose="02020603050405020304" pitchFamily="18" charset="0"/>
              <a:cs typeface="Times New Roman" panose="02020603050405020304" pitchFamily="18" charset="0"/>
            </a:endParaRPr>
          </a:p>
          <a:p>
            <a:r>
              <a:rPr lang="en-US" sz="2400" b="1" dirty="0">
                <a:solidFill>
                  <a:schemeClr val="bg1"/>
                </a:solidFill>
                <a:latin typeface="Times New Roman" panose="02020603050405020304" pitchFamily="18" charset="0"/>
                <a:cs typeface="Times New Roman" panose="02020603050405020304" pitchFamily="18" charset="0"/>
              </a:rPr>
              <a:t>Schein and </a:t>
            </a:r>
            <a:r>
              <a:rPr lang="en-US" sz="2400" b="1" dirty="0" err="1">
                <a:solidFill>
                  <a:schemeClr val="bg1"/>
                </a:solidFill>
                <a:latin typeface="Times New Roman" panose="02020603050405020304" pitchFamily="18" charset="0"/>
                <a:cs typeface="Times New Roman" panose="02020603050405020304" pitchFamily="18" charset="0"/>
              </a:rPr>
              <a:t>Bennis</a:t>
            </a:r>
            <a:r>
              <a:rPr lang="en-US" sz="2400" b="1" dirty="0">
                <a:solidFill>
                  <a:schemeClr val="bg1"/>
                </a:solidFill>
                <a:latin typeface="Times New Roman" panose="02020603050405020304" pitchFamily="18" charset="0"/>
                <a:cs typeface="Times New Roman" panose="02020603050405020304" pitchFamily="18" charset="0"/>
              </a:rPr>
              <a:t> (1965) suggest that a group is ‘any number of people who interact with each other, are psychologically aware of each other, and who perceive themselves to be a group’.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1"/>
                </a:solidFill>
              </a:rPr>
              <a:t>The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3046988"/>
          </a:xfrm>
          <a:prstGeom prst="rect">
            <a:avLst/>
          </a:prstGeom>
          <a:noFill/>
        </p:spPr>
        <p:txBody>
          <a:bodyPr wrap="square" rtlCol="0">
            <a:spAutoFit/>
          </a:bodyPr>
          <a:lstStyle/>
          <a:p>
            <a:r>
              <a:rPr lang="en-US" sz="2400" dirty="0">
                <a:solidFill>
                  <a:schemeClr val="bg1"/>
                </a:solidFill>
              </a:rPr>
              <a:t>What is </a:t>
            </a:r>
            <a:r>
              <a:rPr lang="en-US" sz="2400" dirty="0" smtClean="0">
                <a:solidFill>
                  <a:schemeClr val="bg1"/>
                </a:solidFill>
              </a:rPr>
              <a:t>meaning Teams?</a:t>
            </a:r>
          </a:p>
          <a:p>
            <a:endParaRPr lang="en-US" sz="2400" b="1" dirty="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solidFill>
                  <a:schemeClr val="bg1"/>
                </a:solidFill>
                <a:latin typeface="Times New Roman" panose="02020603050405020304" pitchFamily="18" charset="0"/>
                <a:cs typeface="Times New Roman" panose="02020603050405020304" pitchFamily="18" charset="0"/>
              </a:rPr>
              <a:t>Morgan et al (1986) suggest that a team is a distinguishable set of two or more individuals who interact </a:t>
            </a:r>
            <a:r>
              <a:rPr lang="en-US" sz="2400" dirty="0" smtClean="0">
                <a:solidFill>
                  <a:schemeClr val="bg1"/>
                </a:solidFill>
                <a:latin typeface="Times New Roman" panose="02020603050405020304" pitchFamily="18" charset="0"/>
                <a:cs typeface="Times New Roman" panose="02020603050405020304" pitchFamily="18" charset="0"/>
              </a:rPr>
              <a:t>adaptively </a:t>
            </a:r>
            <a:r>
              <a:rPr lang="en-US" sz="2400" dirty="0">
                <a:solidFill>
                  <a:schemeClr val="bg1"/>
                </a:solidFill>
                <a:latin typeface="Times New Roman" panose="02020603050405020304" pitchFamily="18" charset="0"/>
                <a:cs typeface="Times New Roman" panose="02020603050405020304" pitchFamily="18" charset="0"/>
              </a:rPr>
              <a:t>to achieve specified, shared, and valued objectives</a:t>
            </a:r>
            <a:r>
              <a:rPr lang="en-US" sz="2400" dirty="0" smtClean="0">
                <a:solidFill>
                  <a:schemeClr val="bg1"/>
                </a:solidFill>
                <a:latin typeface="Times New Roman" panose="02020603050405020304" pitchFamily="18" charset="0"/>
                <a:cs typeface="Times New Roman" panose="02020603050405020304" pitchFamily="18" charset="0"/>
              </a:rPr>
              <a:t>.</a:t>
            </a:r>
          </a:p>
          <a:p>
            <a:endParaRPr lang="en-US" sz="2400" b="1" dirty="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smtClean="0">
                <a:solidFill>
                  <a:schemeClr val="bg1"/>
                </a:solidFill>
                <a:latin typeface="Times New Roman" panose="02020603050405020304" pitchFamily="18" charset="0"/>
                <a:cs typeface="Times New Roman" panose="02020603050405020304" pitchFamily="18" charset="0"/>
              </a:rPr>
              <a:t>A </a:t>
            </a:r>
            <a:r>
              <a:rPr lang="en-US" sz="2400" dirty="0">
                <a:solidFill>
                  <a:schemeClr val="bg1"/>
                </a:solidFill>
                <a:latin typeface="Times New Roman" panose="02020603050405020304" pitchFamily="18" charset="0"/>
                <a:cs typeface="Times New Roman" panose="02020603050405020304" pitchFamily="18" charset="0"/>
              </a:rPr>
              <a:t>small group of individuals who share responsibility for outcomes for their organizations</a:t>
            </a:r>
            <a:r>
              <a:rPr lang="en-US" sz="2400" dirty="0" smtClean="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7630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3200" b="1" dirty="0">
                <a:solidFill>
                  <a:schemeClr val="bg1">
                    <a:lumMod val="9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289530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a:solidFill>
                  <a:schemeClr val="bg1"/>
                </a:solidFill>
              </a:rPr>
              <a:t>Key differences between Group and Team</a:t>
            </a:r>
            <a:endParaRPr lang="en-US" sz="2800"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9" name="Table 8"/>
          <p:cNvGraphicFramePr>
            <a:graphicFrameLocks noGrp="1"/>
          </p:cNvGraphicFramePr>
          <p:nvPr>
            <p:extLst>
              <p:ext uri="{D42A27DB-BD31-4B8C-83A1-F6EECF244321}">
                <p14:modId xmlns:p14="http://schemas.microsoft.com/office/powerpoint/2010/main" val="3992347709"/>
              </p:ext>
            </p:extLst>
          </p:nvPr>
        </p:nvGraphicFramePr>
        <p:xfrm>
          <a:off x="2406711" y="1882138"/>
          <a:ext cx="8743510" cy="3957128"/>
        </p:xfrm>
        <a:graphic>
          <a:graphicData uri="http://schemas.openxmlformats.org/drawingml/2006/table">
            <a:tbl>
              <a:tblPr>
                <a:tableStyleId>{5C22544A-7EE6-4342-B048-85BDC9FD1C3A}</a:tableStyleId>
              </a:tblPr>
              <a:tblGrid>
                <a:gridCol w="4062328"/>
                <a:gridCol w="4681182"/>
              </a:tblGrid>
              <a:tr h="475054">
                <a:tc>
                  <a:txBody>
                    <a:bodyPr/>
                    <a:lstStyle/>
                    <a:p>
                      <a:pPr algn="ctr" fontAlgn="ctr"/>
                      <a:r>
                        <a:rPr lang="en-US" sz="2400" b="1" u="none" strike="noStrike" dirty="0" smtClean="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dirty="0" smtClean="0">
                          <a:effectLst>
                            <a:outerShdw blurRad="38100" dist="38100" dir="2700000" algn="tl">
                              <a:srgbClr val="000000">
                                <a:alpha val="43137"/>
                              </a:srgbClr>
                            </a:outerShdw>
                          </a:effectLst>
                        </a:rPr>
                        <a:t>Team </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r>
              <a:tr h="475054">
                <a:tc>
                  <a:txBody>
                    <a:bodyPr/>
                    <a:lstStyle/>
                    <a:p>
                      <a:pPr algn="ctr" fontAlgn="ctr"/>
                      <a:r>
                        <a:rPr lang="en-US" sz="2400" u="none" strike="noStrike" dirty="0">
                          <a:effectLst/>
                        </a:rPr>
                        <a:t>Indeterminate size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smtClean="0">
                          <a:effectLst/>
                        </a:rPr>
                        <a:t>Restricted in size</a:t>
                      </a:r>
                      <a:endParaRPr lang="en-US" sz="2400" b="0" i="0" u="none" strike="noStrike" dirty="0">
                        <a:solidFill>
                          <a:srgbClr val="000000"/>
                        </a:solidFill>
                        <a:effectLst/>
                        <a:latin typeface="Calibri" panose="020F0502020204030204" pitchFamily="34" charset="0"/>
                      </a:endParaRPr>
                    </a:p>
                  </a:txBody>
                  <a:tcPr marL="9525" marR="9525" marT="9525" marB="0" anchor="ctr"/>
                </a:tc>
              </a:tr>
              <a:tr h="475054">
                <a:tc>
                  <a:txBody>
                    <a:bodyPr/>
                    <a:lstStyle/>
                    <a:p>
                      <a:pPr algn="ctr" fontAlgn="ctr"/>
                      <a:r>
                        <a:rPr lang="en-US" sz="2400" u="none" strike="noStrike" dirty="0">
                          <a:effectLst/>
                        </a:rPr>
                        <a:t>Common interests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smtClean="0">
                          <a:effectLst/>
                        </a:rPr>
                        <a:t>Common general objectives</a:t>
                      </a:r>
                      <a:endParaRPr lang="en-US" sz="2400" u="none" strike="noStrike" dirty="0">
                        <a:effectLst/>
                      </a:endParaRPr>
                    </a:p>
                  </a:txBody>
                  <a:tcPr marL="9525" marR="9525" marT="9525" marB="0" anchor="ctr"/>
                </a:tc>
              </a:tr>
              <a:tr h="1425161">
                <a:tc>
                  <a:txBody>
                    <a:bodyPr/>
                    <a:lstStyle/>
                    <a:p>
                      <a:pPr algn="ctr" fontAlgn="ctr"/>
                      <a:r>
                        <a:rPr lang="en-US" sz="2400" u="none" strike="noStrike" dirty="0">
                          <a:effectLst/>
                        </a:rPr>
                        <a:t>Sense of being part of something or seen as being part of something</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Interaction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tr>
              <a:tr h="950107">
                <a:tc>
                  <a:txBody>
                    <a:bodyPr/>
                    <a:lstStyle/>
                    <a:p>
                      <a:pPr algn="ctr" fontAlgn="ctr"/>
                      <a:r>
                        <a:rPr lang="en-US" sz="2400" u="none" strike="noStrike" dirty="0">
                          <a:effectLst/>
                        </a:rPr>
                        <a:t>Interdependent as much as individuals might wish to be</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Interdependency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a:solidFill>
                  <a:schemeClr val="bg1"/>
                </a:solidFill>
              </a:rPr>
              <a:t>Key differences between Group and Team</a:t>
            </a:r>
            <a:endParaRPr lang="en-US" sz="2800"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2064563323"/>
              </p:ext>
            </p:extLst>
          </p:nvPr>
        </p:nvGraphicFramePr>
        <p:xfrm>
          <a:off x="2459842" y="1882139"/>
          <a:ext cx="8376480" cy="4054638"/>
        </p:xfrm>
        <a:graphic>
          <a:graphicData uri="http://schemas.openxmlformats.org/drawingml/2006/table">
            <a:tbl>
              <a:tblPr>
                <a:tableStyleId>{5C22544A-7EE6-4342-B048-85BDC9FD1C3A}</a:tableStyleId>
              </a:tblPr>
              <a:tblGrid>
                <a:gridCol w="4104731"/>
                <a:gridCol w="4271749"/>
              </a:tblGrid>
              <a:tr h="450516">
                <a:tc>
                  <a:txBody>
                    <a:bodyPr/>
                    <a:lstStyle/>
                    <a:p>
                      <a:pPr algn="ctr" fontAlgn="ctr"/>
                      <a:r>
                        <a:rPr lang="en-US" sz="2400" b="1" u="none" strike="noStrike" dirty="0" smtClean="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smtClean="0">
                          <a:effectLst>
                            <a:outerShdw blurRad="38100" dist="38100" dir="2700000" algn="tl">
                              <a:srgbClr val="000000">
                                <a:alpha val="43137"/>
                              </a:srgbClr>
                            </a:outerShdw>
                          </a:effectLst>
                        </a:rPr>
                        <a:t>Team</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r>
              <a:tr h="1351546">
                <a:tc>
                  <a:txBody>
                    <a:bodyPr/>
                    <a:lstStyle/>
                    <a:p>
                      <a:pPr algn="ctr" fontAlgn="ctr"/>
                      <a:r>
                        <a:rPr lang="en-US" sz="2400" u="none" strike="noStrike" dirty="0">
                          <a:effectLst/>
                        </a:rPr>
                        <a:t>May have no responsibilities other than a sense of belonging to the group</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Shared responsibilities</a:t>
                      </a:r>
                      <a:endParaRPr lang="en-US" sz="2400" b="0" i="0" u="none" strike="noStrike" dirty="0">
                        <a:solidFill>
                          <a:srgbClr val="000000"/>
                        </a:solidFill>
                        <a:effectLst/>
                        <a:latin typeface="Calibri" panose="020F0502020204030204" pitchFamily="34" charset="0"/>
                      </a:endParaRPr>
                    </a:p>
                  </a:txBody>
                  <a:tcPr marL="9525" marR="9525" marT="9525" marB="0" anchor="ctr"/>
                </a:tc>
              </a:tr>
              <a:tr h="901030">
                <a:tc>
                  <a:txBody>
                    <a:bodyPr/>
                    <a:lstStyle/>
                    <a:p>
                      <a:pPr algn="ctr" fontAlgn="ctr"/>
                      <a:r>
                        <a:rPr lang="en-US" sz="2400" u="none" strike="noStrike" dirty="0">
                          <a:effectLst/>
                        </a:rPr>
                        <a:t>May have no accountabilities other than ‘contractual’ ones</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a:effectLst/>
                        </a:rPr>
                        <a:t>Individual accountabilities</a:t>
                      </a:r>
                      <a:endParaRPr lang="en-US" sz="2400" b="0" i="0" u="none" strike="noStrike">
                        <a:solidFill>
                          <a:srgbClr val="000000"/>
                        </a:solidFill>
                        <a:effectLst/>
                        <a:latin typeface="Calibri" panose="020F0502020204030204" pitchFamily="34" charset="0"/>
                      </a:endParaRPr>
                    </a:p>
                  </a:txBody>
                  <a:tcPr marL="9525" marR="9525" marT="9525" marB="0" anchor="ctr"/>
                </a:tc>
              </a:tr>
              <a:tr h="1351546">
                <a:tc>
                  <a:txBody>
                    <a:bodyPr/>
                    <a:lstStyle/>
                    <a:p>
                      <a:pPr algn="ctr" fontAlgn="ctr"/>
                      <a:r>
                        <a:rPr lang="en-US" sz="2400" u="none" strike="noStrike">
                          <a:effectLst/>
                        </a:rPr>
                        <a:t>A group does not necessarily have any work to do or goals to accomplish</a:t>
                      </a:r>
                      <a:endParaRPr lang="en-US"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The team works together, physically or virtually</a:t>
                      </a:r>
                      <a:endParaRPr lang="en-US" sz="24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3784461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3200" b="1" dirty="0">
                <a:solidFill>
                  <a:schemeClr val="bg1">
                    <a:lumMod val="9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2844107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1"/>
                </a:solidFill>
              </a:rPr>
              <a:t>Why do we need teams and teamwork?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Casey (1993), researched this question by asking a simple question: ‘Why should you work together as a team?’ The simplest answer is, ‘Because of the work we need to accomplish</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3908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1"/>
                </a:solidFill>
              </a:rPr>
              <a:t>Why do we need teams and teamwork?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rPr>
              <a:t>Casey believes that there is a clear link between the level of </a:t>
            </a:r>
            <a:r>
              <a:rPr lang="en-US" sz="2400" dirty="0" smtClean="0">
                <a:solidFill>
                  <a:schemeClr val="bg1"/>
                </a:solidFill>
              </a:rPr>
              <a:t>uncertainty of </a:t>
            </a:r>
            <a:r>
              <a:rPr lang="en-US" sz="2400" dirty="0">
                <a:solidFill>
                  <a:schemeClr val="bg1"/>
                </a:solidFill>
              </a:rPr>
              <a:t>the task being handled and the level of teamwork needed.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4751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3200" b="1" dirty="0">
                <a:solidFill>
                  <a:schemeClr val="bg1">
                    <a:lumMod val="9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224311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4787900" y="2185832"/>
            <a:ext cx="6144107" cy="3921153"/>
          </a:xfrm>
          <a:prstGeom prst="rect">
            <a:avLst/>
          </a:prstGeom>
        </p:spPr>
      </p:pic>
    </p:spTree>
    <p:extLst>
      <p:ext uri="{BB962C8B-B14F-4D97-AF65-F5344CB8AC3E}">
        <p14:creationId xmlns:p14="http://schemas.microsoft.com/office/powerpoint/2010/main" val="172109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Work team</a:t>
            </a:r>
          </a:p>
          <a:p>
            <a:endParaRPr lang="en-US" sz="2800" b="1" dirty="0">
              <a:solidFill>
                <a:schemeClr val="tx1"/>
              </a:solidFill>
            </a:endParaRPr>
          </a:p>
          <a:p>
            <a:r>
              <a:rPr lang="en-US" sz="2800" dirty="0">
                <a:solidFill>
                  <a:schemeClr val="tx1"/>
                </a:solidFill>
              </a:rPr>
              <a:t>Work teams are usually part of the normal hierarchical structure of an organization. This means that one person manages a group of individuals, and that person is responsible for delivering a particular product or service either to the customer or to another part of the organization. Their agenda is normally focused on the maintenance and management of what is.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207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Project </a:t>
            </a:r>
            <a:r>
              <a:rPr lang="en-US" sz="2800" b="1" dirty="0" smtClean="0">
                <a:solidFill>
                  <a:schemeClr val="tx1"/>
                </a:solidFill>
              </a:rPr>
              <a:t>team</a:t>
            </a:r>
          </a:p>
          <a:p>
            <a:endParaRPr lang="en-US" sz="2800" b="1" dirty="0">
              <a:solidFill>
                <a:schemeClr val="tx1"/>
              </a:solidFill>
            </a:endParaRPr>
          </a:p>
          <a:p>
            <a:r>
              <a:rPr lang="en-US" sz="2800" dirty="0" smtClean="0">
                <a:solidFill>
                  <a:schemeClr val="tx1"/>
                </a:solidFill>
              </a:rPr>
              <a:t>Project </a:t>
            </a:r>
            <a:r>
              <a:rPr lang="en-US" sz="2800" dirty="0">
                <a:solidFill>
                  <a:schemeClr val="tx1"/>
                </a:solidFill>
              </a:rPr>
              <a:t>teams are teams that are formed for the specific purpose of completing a project. They therefore are time-limited, and we would expect to find clarity of objectives. The project might be focused on an external client or it might be an internal one-off or cross-cutting project with an internal client group.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5216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smtClean="0">
                <a:solidFill>
                  <a:schemeClr val="tx1"/>
                </a:solidFill>
              </a:rPr>
              <a:t>- </a:t>
            </a:r>
            <a:r>
              <a:rPr lang="en-US" sz="2800" b="1" dirty="0">
                <a:solidFill>
                  <a:schemeClr val="tx1"/>
                </a:solidFill>
              </a:rPr>
              <a:t>Matrix team</a:t>
            </a:r>
          </a:p>
          <a:p>
            <a:r>
              <a:rPr lang="en-US" sz="2800" dirty="0" smtClean="0">
                <a:solidFill>
                  <a:schemeClr val="tx1"/>
                </a:solidFill>
              </a:rPr>
              <a:t>Matrix </a:t>
            </a:r>
            <a:r>
              <a:rPr lang="en-US" sz="2800" dirty="0">
                <a:solidFill>
                  <a:schemeClr val="tx1"/>
                </a:solidFill>
              </a:rPr>
              <a:t>teams generally occur in organizations that are run along project lines. The organization typically has to deliver a number of projects to achieve its objectives. Each project has a project manager, but the project team members are drawn from functional areas of the organization. (for example, aerospace, </a:t>
            </a:r>
            <a:r>
              <a:rPr lang="en-US" sz="2800" dirty="0" err="1">
                <a:solidFill>
                  <a:schemeClr val="tx1"/>
                </a:solidFill>
              </a:rPr>
              <a:t>defence</a:t>
            </a:r>
            <a:r>
              <a:rPr lang="en-US" sz="2800" dirty="0">
                <a:solidFill>
                  <a:schemeClr val="tx1"/>
                </a:solidFill>
              </a:rPr>
              <a:t> or oil industry projects).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30849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a:t>
            </a:r>
            <a:r>
              <a:rPr lang="en-US" sz="2800" b="1" dirty="0" smtClean="0">
                <a:solidFill>
                  <a:schemeClr val="tx1"/>
                </a:solidFill>
              </a:rPr>
              <a:t>- </a:t>
            </a:r>
            <a:r>
              <a:rPr lang="en-US" sz="2800" b="1" dirty="0">
                <a:solidFill>
                  <a:schemeClr val="tx1"/>
                </a:solidFill>
              </a:rPr>
              <a:t>Virtual </a:t>
            </a:r>
            <a:r>
              <a:rPr lang="en-US" sz="2800" b="1" dirty="0" smtClean="0">
                <a:solidFill>
                  <a:schemeClr val="tx1"/>
                </a:solidFill>
              </a:rPr>
              <a:t>team</a:t>
            </a:r>
            <a:endParaRPr lang="en-US" sz="2800" b="1" dirty="0">
              <a:solidFill>
                <a:schemeClr val="tx1"/>
              </a:solidFill>
            </a:endParaRPr>
          </a:p>
          <a:p>
            <a:r>
              <a:rPr lang="en-US" sz="2800" dirty="0" smtClean="0">
                <a:solidFill>
                  <a:schemeClr val="tx1"/>
                </a:solidFill>
              </a:rPr>
              <a:t>Increasing </a:t>
            </a:r>
            <a:r>
              <a:rPr lang="en-US" sz="2800" dirty="0">
                <a:solidFill>
                  <a:schemeClr val="tx1"/>
                </a:solidFill>
              </a:rPr>
              <a:t>globalization and developments in the use of new technologies mean that teams are not necessarily co-located any more. Townsend et al (1998) defined virtual teams as ‘groups of geographically and/or organizationally dispersed co-workers that are assembled using a combination of telecommunications and information technologies to accomplish an organizational task’.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7064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5-Management </a:t>
            </a:r>
            <a:r>
              <a:rPr lang="en-US" sz="2800" b="1" dirty="0">
                <a:solidFill>
                  <a:schemeClr val="tx1"/>
                </a:solidFill>
              </a:rPr>
              <a:t>team</a:t>
            </a:r>
          </a:p>
          <a:p>
            <a:endParaRPr lang="en-US" sz="2800" dirty="0">
              <a:solidFill>
                <a:schemeClr val="tx1"/>
              </a:solidFill>
            </a:endParaRPr>
          </a:p>
          <a:p>
            <a:r>
              <a:rPr lang="en-US" sz="2800" dirty="0">
                <a:solidFill>
                  <a:schemeClr val="tx1"/>
                </a:solidFill>
              </a:rPr>
              <a:t>The management team is ultimately responsible for the overall performance of the business unit. Management teams are pivotal in translating the organization’s overarching goals into specific objectives for the various sub-units to do their share of the organization's tasks.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52581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Change </a:t>
            </a:r>
            <a:r>
              <a:rPr lang="en-US" sz="2800" b="1" dirty="0">
                <a:solidFill>
                  <a:schemeClr val="tx1"/>
                </a:solidFill>
              </a:rPr>
              <a:t>team</a:t>
            </a:r>
          </a:p>
          <a:p>
            <a:endParaRPr lang="en-US" sz="2800" dirty="0">
              <a:solidFill>
                <a:schemeClr val="tx1"/>
              </a:solidFill>
            </a:endParaRPr>
          </a:p>
          <a:p>
            <a:r>
              <a:rPr lang="en-US" sz="2800" dirty="0" smtClean="0">
                <a:solidFill>
                  <a:schemeClr val="tx1"/>
                </a:solidFill>
              </a:rPr>
              <a:t>Change </a:t>
            </a:r>
            <a:r>
              <a:rPr lang="en-US" sz="2800" dirty="0">
                <a:solidFill>
                  <a:schemeClr val="tx1"/>
                </a:solidFill>
              </a:rPr>
              <a:t>teams are often formed within organizations when a planned or unplanned change of significant proportions is necessary. Sometimes the senior management team is called the change team, responsible for directing and sponsoring the changes. Sometimes the change team is a special project team set up to implement change.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Types of organizational teams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44253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3200" b="1" dirty="0">
                <a:solidFill>
                  <a:schemeClr val="bg1">
                    <a:lumMod val="9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1013816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Rollin </a:t>
            </a:r>
            <a:r>
              <a:rPr lang="en-US" sz="2800" b="1" dirty="0">
                <a:solidFill>
                  <a:schemeClr val="tx1"/>
                </a:solidFill>
              </a:rPr>
              <a:t>and Christine Glaser (1992) have identified </a:t>
            </a:r>
            <a:r>
              <a:rPr lang="en-US" sz="2800" b="1" dirty="0" smtClean="0">
                <a:solidFill>
                  <a:schemeClr val="tx1"/>
                </a:solidFill>
              </a:rPr>
              <a:t>four </a:t>
            </a:r>
            <a:r>
              <a:rPr lang="en-US" sz="2800" b="1" dirty="0">
                <a:solidFill>
                  <a:schemeClr val="tx1"/>
                </a:solidFill>
              </a:rPr>
              <a:t>elements that</a:t>
            </a:r>
          </a:p>
          <a:p>
            <a:r>
              <a:rPr lang="en-US" sz="2800" b="1" dirty="0">
                <a:solidFill>
                  <a:schemeClr val="tx1"/>
                </a:solidFill>
              </a:rPr>
              <a:t>contribute to the level of a team’s effectiveness or ineffectiveness over time. They are:</a:t>
            </a:r>
          </a:p>
          <a:p>
            <a:r>
              <a:rPr lang="en-US" sz="2800" dirty="0">
                <a:solidFill>
                  <a:schemeClr val="tx1"/>
                </a:solidFill>
              </a:rPr>
              <a:t>1 team mission, planning and goal setting;</a:t>
            </a:r>
          </a:p>
          <a:p>
            <a:r>
              <a:rPr lang="en-US" sz="2800" dirty="0">
                <a:solidFill>
                  <a:schemeClr val="tx1"/>
                </a:solidFill>
              </a:rPr>
              <a:t>2 team roles;</a:t>
            </a:r>
          </a:p>
          <a:p>
            <a:r>
              <a:rPr lang="en-US" sz="2800" dirty="0">
                <a:solidFill>
                  <a:schemeClr val="tx1"/>
                </a:solidFill>
              </a:rPr>
              <a:t>3 team operating processes;</a:t>
            </a:r>
          </a:p>
          <a:p>
            <a:r>
              <a:rPr lang="en-US" sz="2800" dirty="0">
                <a:solidFill>
                  <a:schemeClr val="tx1"/>
                </a:solidFill>
              </a:rPr>
              <a:t>4 team interpersonal relationships; </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1"/>
                </a:solidFill>
              </a:rPr>
              <a:t>HOW TO IMPROVE TEAM EFFECTIVENESS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263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3200" b="1" dirty="0">
                <a:solidFill>
                  <a:schemeClr val="bg1">
                    <a:lumMod val="9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4162162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WHAT TEAM CHANGE LOOKS LIKE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1938992"/>
          </a:xfrm>
          <a:prstGeom prst="rect">
            <a:avLst/>
          </a:prstGeom>
          <a:noFill/>
        </p:spPr>
        <p:txBody>
          <a:bodyPr wrap="square" rtlCol="0">
            <a:spAutoFit/>
          </a:bodyPr>
          <a:lstStyle/>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All teams go through a change process when they are first formed, and when significant events occur such as a new member arriving, a key member leaving, a change of scope, increased pressure from outside, or a change in organizational climate.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27425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WHAT TEAM CHANGE LOOKS LIKE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2308324"/>
          </a:xfrm>
          <a:prstGeom prst="rect">
            <a:avLst/>
          </a:prstGeom>
          <a:noFill/>
        </p:spPr>
        <p:txBody>
          <a:bodyPr wrap="square" rtlCol="0">
            <a:spAutoFit/>
          </a:bodyPr>
          <a:lstStyle/>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err="1">
                <a:solidFill>
                  <a:schemeClr val="bg1"/>
                </a:solidFill>
                <a:latin typeface="Times New Roman" panose="02020603050405020304" pitchFamily="18" charset="0"/>
                <a:cs typeface="Times New Roman" panose="02020603050405020304" pitchFamily="18" charset="0"/>
              </a:rPr>
              <a:t>Tuckman</a:t>
            </a:r>
            <a:r>
              <a:rPr lang="en-US" sz="2400" dirty="0">
                <a:solidFill>
                  <a:schemeClr val="bg1"/>
                </a:solidFill>
                <a:latin typeface="Times New Roman" panose="02020603050405020304" pitchFamily="18" charset="0"/>
                <a:cs typeface="Times New Roman" panose="02020603050405020304" pitchFamily="18" charset="0"/>
              </a:rPr>
              <a:t> (1965) is one of the most widely quoted researchers into</a:t>
            </a:r>
          </a:p>
          <a:p>
            <a:r>
              <a:rPr lang="en-US" sz="2400" dirty="0">
                <a:solidFill>
                  <a:schemeClr val="bg1"/>
                </a:solidFill>
                <a:latin typeface="Times New Roman" panose="02020603050405020304" pitchFamily="18" charset="0"/>
                <a:cs typeface="Times New Roman" panose="02020603050405020304" pitchFamily="18" charset="0"/>
              </a:rPr>
              <a:t>the linear model of team development.</a:t>
            </a:r>
          </a:p>
          <a:p>
            <a:r>
              <a:rPr lang="en-US" sz="2400" dirty="0">
                <a:solidFill>
                  <a:schemeClr val="bg1"/>
                </a:solidFill>
                <a:latin typeface="Times New Roman" panose="02020603050405020304" pitchFamily="18" charset="0"/>
                <a:cs typeface="Times New Roman" panose="02020603050405020304" pitchFamily="18" charset="0"/>
              </a:rPr>
              <a:t>T</a:t>
            </a:r>
            <a:r>
              <a:rPr lang="en-US" sz="2400" dirty="0" smtClean="0">
                <a:solidFill>
                  <a:schemeClr val="bg1"/>
                </a:solidFill>
                <a:latin typeface="Times New Roman" panose="02020603050405020304" pitchFamily="18" charset="0"/>
                <a:cs typeface="Times New Roman" panose="02020603050405020304" pitchFamily="18" charset="0"/>
              </a:rPr>
              <a:t>eam </a:t>
            </a:r>
            <a:r>
              <a:rPr lang="en-US" sz="2400" dirty="0">
                <a:solidFill>
                  <a:schemeClr val="bg1"/>
                </a:solidFill>
                <a:latin typeface="Times New Roman" panose="02020603050405020304" pitchFamily="18" charset="0"/>
                <a:cs typeface="Times New Roman" panose="02020603050405020304" pitchFamily="18" charset="0"/>
              </a:rPr>
              <a:t>building within organizations. Most people will have heard of it as the ‘forming, storming, norming, performing’ model of team development.</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904108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Forming</a:t>
            </a:r>
          </a:p>
          <a:p>
            <a:r>
              <a:rPr lang="en-US" sz="2400" dirty="0">
                <a:solidFill>
                  <a:schemeClr val="tx1"/>
                </a:solidFill>
              </a:rPr>
              <a:t>Forming is the first stage. This involves the team asking a set of fundamental questions</a:t>
            </a:r>
            <a:r>
              <a:rPr lang="en-US" sz="2400" dirty="0" smtClean="0">
                <a:solidFill>
                  <a:schemeClr val="tx1"/>
                </a:solidFill>
              </a:rPr>
              <a:t>:</a:t>
            </a:r>
          </a:p>
          <a:p>
            <a:endParaRPr lang="en-US" sz="2400" dirty="0">
              <a:solidFill>
                <a:schemeClr val="tx1"/>
              </a:solidFill>
            </a:endParaRPr>
          </a:p>
          <a:p>
            <a:r>
              <a:rPr lang="en-US" sz="2400" dirty="0">
                <a:solidFill>
                  <a:schemeClr val="tx1"/>
                </a:solidFill>
              </a:rPr>
              <a:t>• What is our primary purpose?</a:t>
            </a:r>
          </a:p>
          <a:p>
            <a:r>
              <a:rPr lang="en-US" sz="2400" dirty="0">
                <a:solidFill>
                  <a:schemeClr val="tx1"/>
                </a:solidFill>
              </a:rPr>
              <a:t>• How do we structure ourselves as a team to achieve our purpose?</a:t>
            </a:r>
          </a:p>
          <a:p>
            <a:r>
              <a:rPr lang="en-US" sz="2400" dirty="0">
                <a:solidFill>
                  <a:schemeClr val="tx1"/>
                </a:solidFill>
              </a:rPr>
              <a:t>• What roles do we each have?</a:t>
            </a:r>
          </a:p>
          <a:p>
            <a:r>
              <a:rPr lang="en-US" sz="2400" dirty="0">
                <a:solidFill>
                  <a:schemeClr val="tx1"/>
                </a:solidFill>
              </a:rPr>
              <a:t>• Who is the leader?</a:t>
            </a:r>
          </a:p>
          <a:p>
            <a:r>
              <a:rPr lang="en-US" sz="2400" dirty="0">
                <a:solidFill>
                  <a:schemeClr val="tx1"/>
                </a:solidFill>
              </a:rPr>
              <a:t>• How will we work together?</a:t>
            </a:r>
          </a:p>
          <a:p>
            <a:r>
              <a:rPr lang="en-US" sz="2400" dirty="0">
                <a:solidFill>
                  <a:schemeClr val="tx1"/>
                </a:solidFill>
              </a:rPr>
              <a:t>• How will we relate together?</a:t>
            </a:r>
          </a:p>
          <a:p>
            <a:r>
              <a:rPr lang="en-US" sz="2400" dirty="0">
                <a:solidFill>
                  <a:schemeClr val="tx1"/>
                </a:solidFill>
              </a:rPr>
              <a:t>• What are the boundaries of the team?</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1"/>
                </a:solidFill>
              </a:rPr>
              <a:t>Tuckman’s</a:t>
            </a:r>
            <a:r>
              <a:rPr lang="en-US" sz="2800" b="1" dirty="0">
                <a:solidFill>
                  <a:schemeClr val="bg1"/>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12736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a:t>
            </a:r>
            <a:r>
              <a:rPr lang="en-US" sz="2800" b="1" dirty="0">
                <a:solidFill>
                  <a:schemeClr val="tx1"/>
                </a:solidFill>
              </a:rPr>
              <a:t>Storming</a:t>
            </a:r>
          </a:p>
          <a:p>
            <a:r>
              <a:rPr lang="en-US" sz="2400" dirty="0" err="1" smtClean="0">
                <a:solidFill>
                  <a:schemeClr val="tx1"/>
                </a:solidFill>
              </a:rPr>
              <a:t>Tuckman’s</a:t>
            </a:r>
            <a:r>
              <a:rPr lang="en-US" sz="2400" dirty="0" smtClean="0">
                <a:solidFill>
                  <a:schemeClr val="tx1"/>
                </a:solidFill>
              </a:rPr>
              <a:t> </a:t>
            </a:r>
            <a:r>
              <a:rPr lang="en-US" sz="2400" dirty="0">
                <a:solidFill>
                  <a:schemeClr val="tx1"/>
                </a:solidFill>
              </a:rPr>
              <a:t>next stage is storming.  Statements articulated (or left unsaid) in some fashion or form might include ones such as</a:t>
            </a:r>
            <a:r>
              <a:rPr lang="en-US" sz="2400" dirty="0" smtClean="0">
                <a:solidFill>
                  <a:schemeClr val="tx1"/>
                </a:solidFill>
              </a:rPr>
              <a:t>:</a:t>
            </a:r>
          </a:p>
          <a:p>
            <a:endParaRPr lang="en-US" sz="2400" dirty="0">
              <a:solidFill>
                <a:schemeClr val="tx1"/>
              </a:solidFill>
            </a:endParaRPr>
          </a:p>
          <a:p>
            <a:r>
              <a:rPr lang="en-US" sz="2400" dirty="0">
                <a:solidFill>
                  <a:schemeClr val="tx1"/>
                </a:solidFill>
              </a:rPr>
              <a:t>• I don’t think we should be aiming for that.</a:t>
            </a:r>
          </a:p>
          <a:p>
            <a:r>
              <a:rPr lang="en-US" sz="2400" dirty="0">
                <a:solidFill>
                  <a:schemeClr val="tx1"/>
                </a:solidFill>
              </a:rPr>
              <a:t>• This structure hasn’t taken account of this.</a:t>
            </a:r>
          </a:p>
          <a:p>
            <a:r>
              <a:rPr lang="en-US" sz="2400" dirty="0">
                <a:solidFill>
                  <a:schemeClr val="tx1"/>
                </a:solidFill>
              </a:rPr>
              <a:t>• There are rather a lot of grey areas in our individual accountabilities.</a:t>
            </a:r>
          </a:p>
          <a:p>
            <a:r>
              <a:rPr lang="en-US" sz="2400" dirty="0">
                <a:solidFill>
                  <a:schemeClr val="tx1"/>
                </a:solidFill>
              </a:rPr>
              <a:t>• Why was he appointed as team leader when he hasn’t done </a:t>
            </a:r>
            <a:r>
              <a:rPr lang="en-US" sz="2400" dirty="0" smtClean="0">
                <a:solidFill>
                  <a:schemeClr val="tx1"/>
                </a:solidFill>
              </a:rPr>
              <a:t>this before</a:t>
            </a:r>
            <a:r>
              <a:rPr lang="en-US" sz="2400" dirty="0">
                <a:solidFill>
                  <a:schemeClr val="tx1"/>
                </a:solidFill>
              </a:rPr>
              <a:t>?</a:t>
            </a:r>
          </a:p>
          <a:p>
            <a:r>
              <a:rPr lang="en-US" sz="2400" dirty="0">
                <a:solidFill>
                  <a:schemeClr val="tx1"/>
                </a:solidFill>
              </a:rPr>
              <a:t>• I don’t know whether I can work productively with these people.</a:t>
            </a:r>
          </a:p>
          <a:p>
            <a:r>
              <a:rPr lang="en-US" sz="2400" dirty="0">
                <a:solidFill>
                  <a:schemeClr val="tx1"/>
                </a:solidFill>
              </a:rPr>
              <a:t>• How can we achieve our goals without the support from others </a:t>
            </a:r>
            <a:r>
              <a:rPr lang="en-US" sz="2400" dirty="0" smtClean="0">
                <a:solidFill>
                  <a:schemeClr val="tx1"/>
                </a:solidFill>
              </a:rPr>
              <a:t>in the </a:t>
            </a:r>
            <a:r>
              <a:rPr lang="en-US" sz="2400" dirty="0">
                <a:solidFill>
                  <a:schemeClr val="tx1"/>
                </a:solidFill>
              </a:rPr>
              <a:t>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1"/>
                </a:solidFill>
              </a:rPr>
              <a:t>Tuckman’s</a:t>
            </a:r>
            <a:r>
              <a:rPr lang="en-US" sz="2800" b="1" dirty="0">
                <a:solidFill>
                  <a:schemeClr val="bg1"/>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8046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a:t>
            </a:r>
            <a:r>
              <a:rPr lang="en-US" sz="2800" b="1" dirty="0">
                <a:solidFill>
                  <a:schemeClr val="tx1"/>
                </a:solidFill>
              </a:rPr>
              <a:t>Storming</a:t>
            </a:r>
          </a:p>
          <a:p>
            <a:r>
              <a:rPr lang="en-US" sz="2400" dirty="0" err="1" smtClean="0">
                <a:solidFill>
                  <a:schemeClr val="tx1"/>
                </a:solidFill>
              </a:rPr>
              <a:t>Tuckman’s</a:t>
            </a:r>
            <a:r>
              <a:rPr lang="en-US" sz="2400" dirty="0" smtClean="0">
                <a:solidFill>
                  <a:schemeClr val="tx1"/>
                </a:solidFill>
              </a:rPr>
              <a:t> </a:t>
            </a:r>
            <a:r>
              <a:rPr lang="en-US" sz="2400" dirty="0">
                <a:solidFill>
                  <a:schemeClr val="tx1"/>
                </a:solidFill>
              </a:rPr>
              <a:t>next stage is storming.  Statements articulated (or left unsaid) in some fashion or form might include ones such as</a:t>
            </a:r>
            <a:r>
              <a:rPr lang="en-US" sz="2400" dirty="0" smtClean="0">
                <a:solidFill>
                  <a:schemeClr val="tx1"/>
                </a:solidFill>
              </a:rPr>
              <a:t>:</a:t>
            </a:r>
          </a:p>
          <a:p>
            <a:endParaRPr lang="en-US" sz="2400" dirty="0" smtClean="0">
              <a:solidFill>
                <a:schemeClr val="tx1"/>
              </a:solidFill>
            </a:endParaRPr>
          </a:p>
          <a:p>
            <a:r>
              <a:rPr lang="en-US" sz="2400" dirty="0" smtClean="0">
                <a:solidFill>
                  <a:schemeClr val="tx1"/>
                </a:solidFill>
              </a:rPr>
              <a:t>• </a:t>
            </a:r>
            <a:r>
              <a:rPr lang="en-US" sz="2400" dirty="0">
                <a:solidFill>
                  <a:schemeClr val="tx1"/>
                </a:solidFill>
              </a:rPr>
              <a:t>It is a natural part of the process.</a:t>
            </a:r>
          </a:p>
          <a:p>
            <a:r>
              <a:rPr lang="en-US" sz="2400" dirty="0">
                <a:solidFill>
                  <a:schemeClr val="tx1"/>
                </a:solidFill>
              </a:rPr>
              <a:t>• It is a healthy part of the process.</a:t>
            </a:r>
          </a:p>
          <a:p>
            <a:r>
              <a:rPr lang="en-US" sz="2400" dirty="0">
                <a:solidFill>
                  <a:schemeClr val="tx1"/>
                </a:solidFill>
              </a:rPr>
              <a:t>• It is an important part of the process.</a:t>
            </a:r>
          </a:p>
          <a:p>
            <a:r>
              <a:rPr lang="en-US" sz="2400" dirty="0">
                <a:solidFill>
                  <a:schemeClr val="tx1"/>
                </a:solidFill>
              </a:rPr>
              <a:t>The storming phase – if successfully traversed – will achieve clarity on all the fundamental questions of the first phase, and enable a common understanding of purpose and roles to be achieved.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1"/>
                </a:solidFill>
              </a:rPr>
              <a:t>Tuckman’s</a:t>
            </a:r>
            <a:r>
              <a:rPr lang="en-US" sz="2800" b="1" dirty="0">
                <a:solidFill>
                  <a:schemeClr val="bg1"/>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26318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Norming</a:t>
            </a:r>
          </a:p>
          <a:p>
            <a:r>
              <a:rPr lang="en-US" sz="2400" dirty="0" smtClean="0">
                <a:solidFill>
                  <a:schemeClr val="tx1"/>
                </a:solidFill>
              </a:rPr>
              <a:t>The </a:t>
            </a:r>
            <a:r>
              <a:rPr lang="en-US" sz="2400" dirty="0">
                <a:solidFill>
                  <a:schemeClr val="tx1"/>
                </a:solidFill>
              </a:rPr>
              <a:t>third stage of team development occurs when the team finally settles down into working towards the achievement of its task without too much attention needed on the fundamental questions.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1"/>
                </a:solidFill>
              </a:rPr>
              <a:t>Tuckman’s</a:t>
            </a:r>
            <a:r>
              <a:rPr lang="en-US" sz="2800" b="1" dirty="0">
                <a:solidFill>
                  <a:schemeClr val="bg1"/>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0181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a:t>
            </a:r>
            <a:r>
              <a:rPr lang="en-US" sz="2800" b="1" dirty="0" smtClean="0">
                <a:solidFill>
                  <a:schemeClr val="tx1"/>
                </a:solidFill>
              </a:rPr>
              <a:t>- Performing</a:t>
            </a:r>
            <a:endParaRPr lang="en-US" sz="2800" b="1" dirty="0">
              <a:solidFill>
                <a:schemeClr val="tx1"/>
              </a:solidFill>
            </a:endParaRPr>
          </a:p>
          <a:p>
            <a:r>
              <a:rPr lang="en-US" sz="2800" dirty="0">
                <a:solidFill>
                  <a:schemeClr val="tx1"/>
                </a:solidFill>
              </a:rPr>
              <a:t>The final stage of team development is performing. The team has successfully traversed the three previous stages and therefore has clarity about its purpose, its structure and its roles. It has engaged in a </a:t>
            </a:r>
            <a:r>
              <a:rPr lang="en-US" sz="2800" dirty="0" smtClean="0">
                <a:solidFill>
                  <a:schemeClr val="tx1"/>
                </a:solidFill>
              </a:rPr>
              <a:t>strict process </a:t>
            </a:r>
            <a:r>
              <a:rPr lang="en-US" sz="2800" dirty="0">
                <a:solidFill>
                  <a:schemeClr val="tx1"/>
                </a:solidFill>
              </a:rPr>
              <a:t>of working out how it should work and relate together and is comfortable with the team norms it has established.</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1"/>
                </a:solidFill>
              </a:rPr>
              <a:t>Tuckman’s</a:t>
            </a:r>
            <a:r>
              <a:rPr lang="en-US" sz="2800" b="1" dirty="0">
                <a:solidFill>
                  <a:schemeClr val="bg1"/>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82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r>
              <a:rPr lang="en-US" sz="3200" dirty="0">
                <a:solidFill>
                  <a:schemeClr val="bg1">
                    <a:lumMod val="95000"/>
                  </a:schemeClr>
                </a:solidFill>
              </a:rPr>
              <a:t>?</a:t>
            </a:r>
          </a:p>
          <a:p>
            <a:pPr marL="457200" indent="-457200">
              <a:buFont typeface="Wingdings" panose="05000000000000000000" pitchFamily="2" charset="2"/>
              <a:buChar char="Ø"/>
            </a:pPr>
            <a:r>
              <a:rPr lang="en-US" sz="3200" b="1" dirty="0">
                <a:solidFill>
                  <a:schemeClr val="bg1">
                    <a:lumMod val="95000"/>
                  </a:schemeClr>
                </a:solidFill>
              </a:rPr>
              <a:t>How do individuals affect team dynamics?</a:t>
            </a:r>
          </a:p>
          <a:p>
            <a:pPr marL="457200" indent="-457200">
              <a:buFont typeface="Wingdings" panose="05000000000000000000" pitchFamily="2" charset="2"/>
              <a:buChar char="Ø"/>
            </a:pPr>
            <a:r>
              <a:rPr lang="en-US" sz="2800" dirty="0">
                <a:solidFill>
                  <a:schemeClr val="bg1">
                    <a:lumMod val="75000"/>
                  </a:schemeClr>
                </a:solidFill>
              </a:rPr>
              <a:t>How well do teams initiate and adapt to organizational change?</a:t>
            </a:r>
          </a:p>
        </p:txBody>
      </p:sp>
    </p:spTree>
    <p:extLst>
      <p:ext uri="{BB962C8B-B14F-4D97-AF65-F5344CB8AC3E}">
        <p14:creationId xmlns:p14="http://schemas.microsoft.com/office/powerpoint/2010/main" val="6779432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326311" cy="523220"/>
          </a:xfrm>
          <a:prstGeom prst="rect">
            <a:avLst/>
          </a:prstGeom>
          <a:noFill/>
        </p:spPr>
        <p:txBody>
          <a:bodyPr wrap="square" rtlCol="0">
            <a:spAutoFit/>
          </a:bodyPr>
          <a:lstStyle/>
          <a:p>
            <a:r>
              <a:rPr lang="en-US" sz="2800" dirty="0">
                <a:solidFill>
                  <a:schemeClr val="bg1"/>
                </a:solidFill>
              </a:rPr>
              <a:t>HOW INDIVIDUALS AFFECT TEAM DYNAMICS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a:solidFill>
                  <a:schemeClr val="bg1"/>
                </a:solidFill>
              </a:rPr>
              <a:t>The individual personalities might influence and be influenced by the team &amp; tasks.  This means that when it comes to change, people with different preferences react differently to change, both when they initiate it and when they are on the receiving end of it. This is also true when you are a member of a team. Different people will bring their individual preferences to the table and behave in differing ways.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8734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What is a group and when is it a team?</a:t>
            </a:r>
          </a:p>
          <a:p>
            <a:pPr marL="457200" indent="-457200">
              <a:buFont typeface="Wingdings" panose="05000000000000000000" pitchFamily="2" charset="2"/>
              <a:buChar char="Ø"/>
            </a:pPr>
            <a:r>
              <a:rPr lang="en-US" sz="2800" dirty="0">
                <a:solidFill>
                  <a:schemeClr val="bg1">
                    <a:lumMod val="75000"/>
                  </a:schemeClr>
                </a:solidFill>
              </a:rPr>
              <a:t>What is the difference between Groups And Teams?</a:t>
            </a:r>
          </a:p>
          <a:p>
            <a:pPr marL="457200" indent="-457200">
              <a:buFont typeface="Wingdings" panose="05000000000000000000" pitchFamily="2" charset="2"/>
              <a:buChar char="Ø"/>
            </a:pPr>
            <a:r>
              <a:rPr lang="en-US" sz="2800" dirty="0">
                <a:solidFill>
                  <a:schemeClr val="bg1">
                    <a:lumMod val="75000"/>
                  </a:schemeClr>
                </a:solidFill>
              </a:rPr>
              <a:t>Why do you need teams?</a:t>
            </a:r>
          </a:p>
          <a:p>
            <a:pPr marL="457200" indent="-457200">
              <a:buFont typeface="Wingdings" panose="05000000000000000000" pitchFamily="2" charset="2"/>
              <a:buChar char="Ø"/>
            </a:pPr>
            <a:r>
              <a:rPr lang="en-US" sz="2800" dirty="0">
                <a:solidFill>
                  <a:schemeClr val="bg1">
                    <a:lumMod val="75000"/>
                  </a:schemeClr>
                </a:solidFill>
              </a:rPr>
              <a:t>What types of organizational teams are there?</a:t>
            </a:r>
          </a:p>
          <a:p>
            <a:pPr marL="457200" indent="-457200">
              <a:buFont typeface="Wingdings" panose="05000000000000000000" pitchFamily="2" charset="2"/>
              <a:buChar char="Ø"/>
            </a:pPr>
            <a:r>
              <a:rPr lang="en-US" sz="2800" dirty="0">
                <a:solidFill>
                  <a:schemeClr val="bg1">
                    <a:lumMod val="75000"/>
                  </a:schemeClr>
                </a:solidFill>
              </a:rPr>
              <a:t>How do you improve team effectiveness?</a:t>
            </a:r>
          </a:p>
          <a:p>
            <a:pPr marL="457200" indent="-457200">
              <a:buFont typeface="Wingdings" panose="05000000000000000000" pitchFamily="2" charset="2"/>
              <a:buChar char="Ø"/>
            </a:pPr>
            <a:r>
              <a:rPr lang="en-US" sz="2800" dirty="0">
                <a:solidFill>
                  <a:schemeClr val="bg1">
                    <a:lumMod val="75000"/>
                  </a:schemeClr>
                </a:solidFill>
              </a:rPr>
              <a:t>What does team change look like?</a:t>
            </a:r>
          </a:p>
          <a:p>
            <a:pPr marL="457200" indent="-457200">
              <a:buFont typeface="Wingdings" panose="05000000000000000000" pitchFamily="2" charset="2"/>
              <a:buChar char="Ø"/>
            </a:pPr>
            <a:r>
              <a:rPr lang="en-US" sz="2800" dirty="0">
                <a:solidFill>
                  <a:schemeClr val="bg1">
                    <a:lumMod val="75000"/>
                  </a:schemeClr>
                </a:solidFill>
              </a:rPr>
              <a:t>How do individuals affect team dynamics?</a:t>
            </a:r>
          </a:p>
          <a:p>
            <a:pPr marL="457200" indent="-457200">
              <a:buFont typeface="Wingdings" panose="05000000000000000000" pitchFamily="2" charset="2"/>
              <a:buChar char="Ø"/>
            </a:pPr>
            <a:r>
              <a:rPr lang="en-US" sz="3200" b="1" dirty="0">
                <a:solidFill>
                  <a:schemeClr val="bg1">
                    <a:lumMod val="95000"/>
                  </a:schemeClr>
                </a:solidFill>
              </a:rPr>
              <a:t>How well do teams initiate and adapt to organizational change?</a:t>
            </a:r>
            <a:endParaRPr lang="en-US" sz="3200" b="1" dirty="0">
              <a:solidFill>
                <a:schemeClr val="bg1"/>
              </a:solidFill>
            </a:endParaRPr>
          </a:p>
        </p:txBody>
      </p:sp>
    </p:spTree>
    <p:extLst>
      <p:ext uri="{BB962C8B-B14F-4D97-AF65-F5344CB8AC3E}">
        <p14:creationId xmlns:p14="http://schemas.microsoft.com/office/powerpoint/2010/main" val="3877589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326311" cy="954107"/>
          </a:xfrm>
          <a:prstGeom prst="rect">
            <a:avLst/>
          </a:prstGeom>
          <a:noFill/>
        </p:spPr>
        <p:txBody>
          <a:bodyPr wrap="square" rtlCol="0">
            <a:spAutoFit/>
          </a:bodyPr>
          <a:lstStyle/>
          <a:p>
            <a:r>
              <a:rPr lang="en-US" sz="2800" dirty="0">
                <a:solidFill>
                  <a:schemeClr val="bg1"/>
                </a:solidFill>
              </a:rPr>
              <a:t>HOW WELL TEAMS INITIATE AND ADAPT TO</a:t>
            </a:r>
          </a:p>
          <a:p>
            <a:r>
              <a:rPr lang="en-US" sz="2800" dirty="0">
                <a:solidFill>
                  <a:schemeClr val="bg1"/>
                </a:solidFill>
              </a:rPr>
              <a:t>ORGANIZATIONAL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smtClean="0">
                <a:solidFill>
                  <a:schemeClr val="bg1"/>
                </a:solidFill>
              </a:rPr>
              <a:t>Throughout </a:t>
            </a:r>
            <a:r>
              <a:rPr lang="en-US" sz="2800" dirty="0">
                <a:solidFill>
                  <a:schemeClr val="bg1"/>
                </a:solidFill>
              </a:rPr>
              <a:t>the last decades of the 20th century, many organizations</a:t>
            </a:r>
          </a:p>
          <a:p>
            <a:r>
              <a:rPr lang="en-US" sz="2800" dirty="0">
                <a:solidFill>
                  <a:schemeClr val="bg1"/>
                </a:solidFill>
              </a:rPr>
              <a:t>repeated the mantra, ‘people are our greatest assets’, and many would then apologize profusely when they were forced into downsizing or ‘rightsizing’ the workforce. Similarly, many organizations have sung the praises of teams and how essential they are within the modern organization.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829798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2172</TotalTime>
  <Words>2369</Words>
  <Application>Microsoft Office PowerPoint</Application>
  <PresentationFormat>Widescreen</PresentationFormat>
  <Paragraphs>352</Paragraphs>
  <Slides>41</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84</cp:revision>
  <dcterms:created xsi:type="dcterms:W3CDTF">2023-04-29T09:08:23Z</dcterms:created>
  <dcterms:modified xsi:type="dcterms:W3CDTF">2023-10-10T05:48:45Z</dcterms:modified>
</cp:coreProperties>
</file>