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0"/>
  </p:notesMasterIdLst>
  <p:sldIdLst>
    <p:sldId id="256" r:id="rId2"/>
    <p:sldId id="257" r:id="rId3"/>
    <p:sldId id="258" r:id="rId4"/>
    <p:sldId id="410" r:id="rId5"/>
    <p:sldId id="412" r:id="rId6"/>
    <p:sldId id="413" r:id="rId7"/>
    <p:sldId id="414" r:id="rId8"/>
    <p:sldId id="415" r:id="rId9"/>
    <p:sldId id="416" r:id="rId10"/>
    <p:sldId id="417" r:id="rId11"/>
    <p:sldId id="418" r:id="rId12"/>
    <p:sldId id="419" r:id="rId13"/>
    <p:sldId id="420" r:id="rId14"/>
    <p:sldId id="421" r:id="rId15"/>
    <p:sldId id="422" r:id="rId16"/>
    <p:sldId id="285" r:id="rId17"/>
    <p:sldId id="423" r:id="rId18"/>
    <p:sldId id="424" r:id="rId19"/>
    <p:sldId id="411" r:id="rId20"/>
    <p:sldId id="425" r:id="rId21"/>
    <p:sldId id="426" r:id="rId22"/>
    <p:sldId id="427" r:id="rId23"/>
    <p:sldId id="428" r:id="rId24"/>
    <p:sldId id="429" r:id="rId25"/>
    <p:sldId id="430" r:id="rId26"/>
    <p:sldId id="431" r:id="rId27"/>
    <p:sldId id="304" r:id="rId28"/>
    <p:sldId id="263" r:id="rId29"/>
  </p:sldIdLst>
  <p:sldSz cx="12192000" cy="6858000"/>
  <p:notesSz cx="6858000" cy="9144000"/>
  <p:embeddedFontLst>
    <p:embeddedFont>
      <p:font typeface="Calibri" pitchFamily="34" charset="0"/>
      <p:regular r:id="rId31"/>
      <p:bold r:id="rId32"/>
      <p:italic r:id="rId33"/>
      <p:boldItalic r:id="rId34"/>
    </p:embeddedFont>
    <p:embeddedFont>
      <p:font typeface="Simplified Arabic" pitchFamily="18" charset="-78"/>
      <p:regular r:id="rId35"/>
      <p:bold r:id="rId36"/>
    </p:embeddedFont>
    <p:embeddedFont>
      <p:font typeface="Sultan Medium" pitchFamily="2" charset="-78"/>
      <p:regular r:id="rId37"/>
    </p:embeddedFont>
    <p:embeddedFont>
      <p:font typeface="Tajawal Medium" charset="-78"/>
      <p:regular r:id="rId38"/>
      <p:bold r:id="rId39"/>
    </p:embeddedFont>
    <p:embeddedFont>
      <p:font typeface="Sultan bold" pitchFamily="2" charset="-78"/>
      <p:regular r:id="rId4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57" roundtripDataSignature="AMtx7mhtqlSc01x902OJq0fLPgE7+S4ej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15" autoAdjust="0"/>
    <p:restoredTop sz="94660"/>
  </p:normalViewPr>
  <p:slideViewPr>
    <p:cSldViewPr>
      <p:cViewPr>
        <p:scale>
          <a:sx n="70" d="100"/>
          <a:sy n="70" d="100"/>
        </p:scale>
        <p:origin x="-720"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3.fntdata"/><Relationship Id="rId38" Type="http://schemas.openxmlformats.org/officeDocument/2006/relationships/font" Target="fonts/font8.fntdata"/><Relationship Id="rId59"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font" Target="fonts/font10.fntdata"/><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6.fntdata"/><Relationship Id="rId57" Type="http://customschemas.google.com/relationships/presentationmetadata" Target="metadata"/><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fntdata"/><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font" Target="fonts/font5.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976587425"/>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8" name="Google Shape;118;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19" name="Google Shape;119;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a:t>
            </a:fld>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a:t>
            </a:fld>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a:t>
            </a:fld>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7</a:t>
            </a:fld>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8</a:t>
            </a:fld>
            <a:endParaRP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9</a:t>
            </a:fld>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10</a:t>
            </a:fld>
            <a:endParaRPr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11</a:t>
            </a:fld>
            <a:endParaRPr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12</a:t>
            </a:fld>
            <a:endParaRPr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13</a:t>
            </a:fld>
            <a:endParaRPr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14</a:t>
            </a:fld>
            <a:endParaRPr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15</a:t>
            </a:fld>
            <a:endParaRPr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10"/>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7"/>
        <p:cNvGrpSpPr/>
        <p:nvPr/>
      </p:nvGrpSpPr>
      <p:grpSpPr>
        <a:xfrm>
          <a:off x="0" y="0"/>
          <a:ext cx="0" cy="0"/>
          <a:chOff x="0" y="0"/>
          <a:chExt cx="0" cy="0"/>
        </a:xfrm>
      </p:grpSpPr>
      <p:sp>
        <p:nvSpPr>
          <p:cNvPr id="18" name="Google Shape;18;p11"/>
          <p:cNvSpPr>
            <a:spLocks noGrp="1"/>
          </p:cNvSpPr>
          <p:nvPr>
            <p:ph type="pic" idx="2"/>
          </p:nvPr>
        </p:nvSpPr>
        <p:spPr>
          <a:xfrm>
            <a:off x="1" y="0"/>
            <a:ext cx="9740898" cy="59626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21"/>
        <p:cNvGrpSpPr/>
        <p:nvPr/>
      </p:nvGrpSpPr>
      <p:grpSpPr>
        <a:xfrm>
          <a:off x="0" y="0"/>
          <a:ext cx="0" cy="0"/>
          <a:chOff x="0" y="0"/>
          <a:chExt cx="0" cy="0"/>
        </a:xfrm>
      </p:grpSpPr>
      <p:sp>
        <p:nvSpPr>
          <p:cNvPr id="22" name="Google Shape;22;p13"/>
          <p:cNvSpPr>
            <a:spLocks noGrp="1"/>
          </p:cNvSpPr>
          <p:nvPr>
            <p:ph type="pic" idx="2"/>
          </p:nvPr>
        </p:nvSpPr>
        <p:spPr>
          <a:xfrm>
            <a:off x="0" y="1"/>
            <a:ext cx="6826172" cy="6857998"/>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3_Title Slide">
  <p:cSld name="3_Title Slide">
    <p:bg>
      <p:bgPr>
        <a:gradFill>
          <a:gsLst>
            <a:gs pos="0">
              <a:schemeClr val="lt1"/>
            </a:gs>
            <a:gs pos="1000">
              <a:schemeClr val="lt1"/>
            </a:gs>
            <a:gs pos="100000">
              <a:srgbClr val="F5F5F5"/>
            </a:gs>
          </a:gsLst>
          <a:lin ang="5400000" scaled="0"/>
        </a:gradFill>
        <a:effectLst/>
      </p:bgPr>
    </p:bg>
    <p:spTree>
      <p:nvGrpSpPr>
        <p:cNvPr id="1" name="Shape 23"/>
        <p:cNvGrpSpPr/>
        <p:nvPr/>
      </p:nvGrpSpPr>
      <p:grpSpPr>
        <a:xfrm>
          <a:off x="0" y="0"/>
          <a:ext cx="0" cy="0"/>
          <a:chOff x="0" y="0"/>
          <a:chExt cx="0" cy="0"/>
        </a:xfrm>
      </p:grpSpPr>
      <p:sp>
        <p:nvSpPr>
          <p:cNvPr id="24" name="Google Shape;24;p14"/>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5"/>
        <p:cNvGrpSpPr/>
        <p:nvPr/>
      </p:nvGrpSpPr>
      <p:grpSpPr>
        <a:xfrm>
          <a:off x="0" y="0"/>
          <a:ext cx="0" cy="0"/>
          <a:chOff x="0" y="0"/>
          <a:chExt cx="0" cy="0"/>
        </a:xfrm>
      </p:grpSpPr>
      <p:sp>
        <p:nvSpPr>
          <p:cNvPr id="26" name="Google Shape;26;p1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1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8" name="Google Shape;28;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9" name="Google Shape;29;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0" name="Google Shape;30;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6" name="Google Shape;66;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7" name="Google Shape;67;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0" name="Google Shape;70;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1" name="Google Shape;71;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9">
            <a:alphaModFix amt="76000"/>
          </a:blip>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6" r:id="rId7"/>
    <p:sldLayoutId id="2147483657" r:id="rId8"/>
    <p:sldLayoutId id="2147483658" r:id="rId9"/>
    <p:sldLayoutId id="2147483659" r:id="rId10"/>
    <p:sldLayoutId id="2147483660" r:id="rId11"/>
    <p:sldLayoutId id="2147483661" r:id="rId12"/>
    <p:sldLayoutId id="2147483662" r:id="rId13"/>
    <p:sldLayoutId id="2147483663" r:id="rId14"/>
    <p:sldLayoutId id="2147483664" r:id="rId15"/>
    <p:sldLayoutId id="2147483665" r:id="rId16"/>
    <p:sldLayoutId id="2147483666" r:id="rId1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7"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4.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10.jpg"/><Relationship Id="rId7" Type="http://schemas.openxmlformats.org/officeDocument/2006/relationships/image" Target="../media/image12.jpe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7.png"/><Relationship Id="rId5" Type="http://schemas.openxmlformats.org/officeDocument/2006/relationships/image" Target="../media/image11.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11.png"/></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0.jpe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8.png"/><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grpSp>
        <p:nvGrpSpPr>
          <p:cNvPr id="103" name="Google Shape;103;p1"/>
          <p:cNvGrpSpPr/>
          <p:nvPr/>
        </p:nvGrpSpPr>
        <p:grpSpPr>
          <a:xfrm>
            <a:off x="321733" y="0"/>
            <a:ext cx="2024825" cy="1879600"/>
            <a:chOff x="321733" y="0"/>
            <a:chExt cx="2024825" cy="1879600"/>
          </a:xfrm>
        </p:grpSpPr>
        <p:sp>
          <p:nvSpPr>
            <p:cNvPr id="104" name="Google Shape;104;p1"/>
            <p:cNvSpPr/>
            <p:nvPr/>
          </p:nvSpPr>
          <p:spPr>
            <a:xfrm>
              <a:off x="321733" y="0"/>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05" name="Google Shape;105;p1"/>
            <p:cNvSpPr/>
            <p:nvPr/>
          </p:nvSpPr>
          <p:spPr>
            <a:xfrm>
              <a:off x="524933" y="778933"/>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grpSp>
      <p:sp>
        <p:nvSpPr>
          <p:cNvPr id="106" name="Google Shape;106;p1"/>
          <p:cNvSpPr/>
          <p:nvPr/>
        </p:nvSpPr>
        <p:spPr>
          <a:xfrm rot="10800000" flipH="1">
            <a:off x="4889591" y="-44450"/>
            <a:ext cx="1549309" cy="2063750"/>
          </a:xfrm>
          <a:custGeom>
            <a:avLst/>
            <a:gdLst/>
            <a:ahLst/>
            <a:cxnLst/>
            <a:rect l="l" t="t" r="r" b="b"/>
            <a:pathLst>
              <a:path w="1549309" h="2063750" extrusionOk="0">
                <a:moveTo>
                  <a:pt x="0" y="2063750"/>
                </a:moveTo>
                <a:lnTo>
                  <a:pt x="812755" y="0"/>
                </a:lnTo>
                <a:lnTo>
                  <a:pt x="1549309" y="2057400"/>
                </a:lnTo>
                <a:lnTo>
                  <a:pt x="0" y="2063750"/>
                </a:lnTo>
                <a:close/>
              </a:path>
            </a:pathLst>
          </a:cu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07" name="Google Shape;107;p1"/>
          <p:cNvSpPr txBox="1"/>
          <p:nvPr/>
        </p:nvSpPr>
        <p:spPr>
          <a:xfrm>
            <a:off x="6600686" y="3814575"/>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u="none" strike="noStrike" cap="none" dirty="0">
                <a:solidFill>
                  <a:srgbClr val="2D3956"/>
                </a:solidFill>
                <a:latin typeface="Tajawal Medium"/>
                <a:ea typeface="Tajawal Medium"/>
                <a:cs typeface="+mj-cs"/>
                <a:sym typeface="Tajawal Medium"/>
              </a:rPr>
              <a:t>Prepared by Dr. </a:t>
            </a:r>
            <a:r>
              <a:rPr lang="en-US" sz="2400" b="1" i="0" u="none" strike="noStrike" cap="none" dirty="0" smtClean="0">
                <a:solidFill>
                  <a:srgbClr val="2D3956"/>
                </a:solidFill>
                <a:latin typeface="Tajawal Medium"/>
                <a:ea typeface="Tajawal Medium"/>
                <a:cs typeface="+mj-cs"/>
                <a:sym typeface="Tajawal Medium"/>
              </a:rPr>
              <a:t>Galal Elmasry</a:t>
            </a:r>
            <a:endParaRPr b="1" dirty="0">
              <a:cs typeface="+mj-cs"/>
            </a:endParaRPr>
          </a:p>
        </p:txBody>
      </p:sp>
      <p:sp>
        <p:nvSpPr>
          <p:cNvPr id="108" name="Google Shape;108;p1"/>
          <p:cNvSpPr/>
          <p:nvPr/>
        </p:nvSpPr>
        <p:spPr>
          <a:xfrm>
            <a:off x="-57150" y="-19050"/>
            <a:ext cx="7452000" cy="6912000"/>
          </a:xfrm>
          <a:custGeom>
            <a:avLst/>
            <a:gdLst/>
            <a:ahLst/>
            <a:cxnLst/>
            <a:rect l="l" t="t" r="r" b="b"/>
            <a:pathLst>
              <a:path w="7372350" h="6934200" extrusionOk="0">
                <a:moveTo>
                  <a:pt x="38100" y="19050"/>
                </a:moveTo>
                <a:lnTo>
                  <a:pt x="4743450" y="0"/>
                </a:lnTo>
                <a:lnTo>
                  <a:pt x="7372350" y="6915150"/>
                </a:lnTo>
                <a:lnTo>
                  <a:pt x="0" y="6934200"/>
                </a:lnTo>
                <a:lnTo>
                  <a:pt x="38100" y="19050"/>
                </a:lnTo>
                <a:close/>
              </a:path>
            </a:pathLst>
          </a:custGeom>
          <a:blipFill rotWithShape="1">
            <a:blip r:embed="rId3">
              <a:alphaModFix amt="76000"/>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09" name="Google Shape;109;p1"/>
          <p:cNvSpPr txBox="1"/>
          <p:nvPr/>
        </p:nvSpPr>
        <p:spPr>
          <a:xfrm>
            <a:off x="6550866" y="2424037"/>
            <a:ext cx="4703532" cy="769401"/>
          </a:xfrm>
          <a:prstGeom prst="rect">
            <a:avLst/>
          </a:prstGeom>
          <a:noFill/>
          <a:ln>
            <a:noFill/>
          </a:ln>
        </p:spPr>
        <p:txBody>
          <a:bodyPr spcFirstLastPara="1" wrap="square" lIns="91425" tIns="45700" rIns="91425" bIns="45700" anchor="t" anchorCtr="0">
            <a:spAutoFit/>
          </a:bodyPr>
          <a:lstStyle/>
          <a:p>
            <a:r>
              <a:rPr lang="ar-EG" sz="4400" dirty="0">
                <a:solidFill>
                  <a:srgbClr val="8E5A6D"/>
                </a:solidFill>
                <a:latin typeface="Tajawal Medium" panose="00000600000000000000" pitchFamily="2" charset="-78"/>
                <a:cs typeface="Sultan bold" pitchFamily="2" charset="-78"/>
              </a:rPr>
              <a:t>مبادئ الدراسات القانونية </a:t>
            </a:r>
            <a:endParaRPr lang="en-US" sz="4400" dirty="0">
              <a:solidFill>
                <a:srgbClr val="8E5A6D"/>
              </a:solidFill>
              <a:latin typeface="Tajawal Medium" panose="00000600000000000000" pitchFamily="2" charset="-78"/>
              <a:cs typeface="Sultan bold" pitchFamily="2" charset="-78"/>
            </a:endParaRPr>
          </a:p>
        </p:txBody>
      </p:sp>
      <p:sp>
        <p:nvSpPr>
          <p:cNvPr id="110" name="Google Shape;110;p1"/>
          <p:cNvSpPr/>
          <p:nvPr/>
        </p:nvSpPr>
        <p:spPr>
          <a:xfrm>
            <a:off x="6594457" y="6043084"/>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solidFill>
                  <a:srgbClr val="2D3956"/>
                </a:solidFill>
                <a:latin typeface="Tajawal Medium"/>
                <a:ea typeface="Tajawal Medium"/>
                <a:cs typeface="Tajawal Medium"/>
                <a:sym typeface="Tajawal Medium"/>
              </a:rPr>
              <a:t>Lecture </a:t>
            </a:r>
            <a:r>
              <a:rPr lang="en-US" sz="2800" b="1" dirty="0" smtClean="0">
                <a:solidFill>
                  <a:srgbClr val="2D3956"/>
                </a:solidFill>
                <a:latin typeface="Tajawal Medium"/>
                <a:ea typeface="Tajawal Medium"/>
                <a:cs typeface="Tajawal Medium"/>
                <a:sym typeface="Tajawal Medium"/>
              </a:rPr>
              <a:t>7</a:t>
            </a:r>
            <a:endParaRPr dirty="0"/>
          </a:p>
        </p:txBody>
      </p:sp>
      <p:pic>
        <p:nvPicPr>
          <p:cNvPr id="111" name="Google Shape;111;p1"/>
          <p:cNvPicPr preferRelativeResize="0"/>
          <p:nvPr/>
        </p:nvPicPr>
        <p:blipFill rotWithShape="1">
          <a:blip r:embed="rId4">
            <a:alphaModFix/>
          </a:blip>
          <a:srcRect/>
          <a:stretch/>
        </p:blipFill>
        <p:spPr>
          <a:xfrm>
            <a:off x="8993573" y="-394321"/>
            <a:ext cx="2876694" cy="2544327"/>
          </a:xfrm>
          <a:prstGeom prst="rect">
            <a:avLst/>
          </a:prstGeom>
          <a:noFill/>
          <a:ln>
            <a:noFill/>
          </a:ln>
        </p:spPr>
      </p:pic>
      <p:sp>
        <p:nvSpPr>
          <p:cNvPr id="112" name="Google Shape;112;p1"/>
          <p:cNvSpPr/>
          <p:nvPr/>
        </p:nvSpPr>
        <p:spPr>
          <a:xfrm rot="4043456">
            <a:off x="-459862" y="6293391"/>
            <a:ext cx="5381392" cy="134671"/>
          </a:xfrm>
          <a:prstGeom prst="parallelogram">
            <a:avLst>
              <a:gd name="adj" fmla="val 25000"/>
            </a:avLst>
          </a:prstGeom>
          <a:solidFill>
            <a:srgbClr val="FAC74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13" name="Google Shape;113;p1"/>
          <p:cNvSpPr/>
          <p:nvPr/>
        </p:nvSpPr>
        <p:spPr>
          <a:xfrm>
            <a:off x="-57150" y="1756704"/>
            <a:ext cx="2084784" cy="5143500"/>
          </a:xfrm>
          <a:prstGeom prst="rtTriangle">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14" name="Google Shape;114;p1"/>
          <p:cNvSpPr txBox="1"/>
          <p:nvPr/>
        </p:nvSpPr>
        <p:spPr>
          <a:xfrm>
            <a:off x="7081460" y="5327472"/>
            <a:ext cx="3060453"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smtClean="0">
                <a:solidFill>
                  <a:srgbClr val="2D3956"/>
                </a:solidFill>
                <a:latin typeface="Tajawal Medium"/>
                <a:ea typeface="Tajawal Medium"/>
                <a:cs typeface="Tajawal Medium"/>
                <a:sym typeface="Tajawal Medium"/>
              </a:rPr>
              <a:t>LAW 612</a:t>
            </a:r>
            <a:endParaRPr dirty="0"/>
          </a:p>
          <a:p>
            <a:pPr marL="0" marR="0" lvl="0" indent="0" algn="l" rtl="0">
              <a:spcBef>
                <a:spcPts val="0"/>
              </a:spcBef>
              <a:spcAft>
                <a:spcPts val="0"/>
              </a:spcAft>
              <a:buNone/>
            </a:pPr>
            <a:r>
              <a:rPr lang="en-US" sz="2000" dirty="0" smtClean="0">
                <a:solidFill>
                  <a:srgbClr val="2D3956"/>
                </a:solidFill>
                <a:latin typeface="Tajawal Medium"/>
                <a:ea typeface="Tajawal Medium"/>
                <a:cs typeface="Tajawal Medium"/>
                <a:sym typeface="Tajawal Medium"/>
              </a:rPr>
              <a:t>Principles of legal study</a:t>
            </a:r>
            <a:endParaRPr dirty="0"/>
          </a:p>
        </p:txBody>
      </p:sp>
      <p:pic>
        <p:nvPicPr>
          <p:cNvPr id="115" name="Google Shape;115;p1"/>
          <p:cNvPicPr preferRelativeResize="0"/>
          <p:nvPr/>
        </p:nvPicPr>
        <p:blipFill rotWithShape="1">
          <a:blip r:embed="rId5">
            <a:alphaModFix/>
          </a:blip>
          <a:srcRect/>
          <a:stretch/>
        </p:blipFill>
        <p:spPr>
          <a:xfrm>
            <a:off x="313679" y="372325"/>
            <a:ext cx="2457656" cy="670874"/>
          </a:xfrm>
          <a:prstGeom prst="rect">
            <a:avLst/>
          </a:prstGeom>
          <a:noFill/>
          <a:ln>
            <a:noFill/>
          </a:ln>
        </p:spPr>
      </p:pic>
      <p:pic>
        <p:nvPicPr>
          <p:cNvPr id="15"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7.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05" y="1012491"/>
            <a:ext cx="2567608" cy="25717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2"/>
          <p:cNvSpPr/>
          <p:nvPr/>
        </p:nvSpPr>
        <p:spPr>
          <a:xfrm rot="10800000" flipH="1">
            <a:off x="-1" y="-43544"/>
            <a:ext cx="12191999" cy="5816453"/>
          </a:xfrm>
          <a:prstGeom prst="round1Rect">
            <a:avLst>
              <a:gd name="adj" fmla="val 32222"/>
            </a:avLst>
          </a:prstGeom>
          <a:gradFill>
            <a:gsLst>
              <a:gs pos="0">
                <a:srgbClr val="54313E"/>
              </a:gs>
              <a:gs pos="50000">
                <a:srgbClr val="79475A"/>
              </a:gs>
              <a:gs pos="100000">
                <a:srgbClr val="91566B"/>
              </a:gs>
            </a:gsLst>
            <a:lin ang="81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22" name="Google Shape;122;p2"/>
          <p:cNvPicPr preferRelativeResize="0">
            <a:picLocks noGrp="1"/>
          </p:cNvPicPr>
          <p:nvPr>
            <p:ph type="pic" idx="2"/>
          </p:nvPr>
        </p:nvPicPr>
        <p:blipFill rotWithShape="1">
          <a:blip r:embed="rId3">
            <a:alphaModFix/>
          </a:blip>
          <a:srcRect l="4175" r="4175"/>
          <a:stretch/>
        </p:blipFill>
        <p:spPr>
          <a:xfrm>
            <a:off x="0" y="-43542"/>
            <a:ext cx="8659664" cy="5300798"/>
          </a:xfrm>
          <a:prstGeom prst="rect">
            <a:avLst/>
          </a:prstGeom>
          <a:solidFill>
            <a:srgbClr val="D8D8D8">
              <a:alpha val="49803"/>
            </a:srgbClr>
          </a:solidFill>
          <a:ln>
            <a:noFill/>
          </a:ln>
        </p:spPr>
      </p:pic>
      <p:sp>
        <p:nvSpPr>
          <p:cNvPr id="123" name="Google Shape;123;p2"/>
          <p:cNvSpPr txBox="1"/>
          <p:nvPr/>
        </p:nvSpPr>
        <p:spPr>
          <a:xfrm>
            <a:off x="6159437" y="2708920"/>
            <a:ext cx="4703532" cy="769401"/>
          </a:xfrm>
          <a:prstGeom prst="rect">
            <a:avLst/>
          </a:prstGeom>
          <a:noFill/>
          <a:ln>
            <a:noFill/>
          </a:ln>
        </p:spPr>
        <p:txBody>
          <a:bodyPr spcFirstLastPara="1" wrap="square" lIns="91425" tIns="45700" rIns="91425" bIns="45700" anchor="t" anchorCtr="0">
            <a:spAutoFit/>
          </a:bodyPr>
          <a:lstStyle/>
          <a:p>
            <a:r>
              <a:rPr lang="ar-EG" sz="4400" dirty="0">
                <a:solidFill>
                  <a:schemeClr val="bg1"/>
                </a:solidFill>
                <a:latin typeface="Tajawal Medium" panose="00000600000000000000" pitchFamily="2" charset="-78"/>
                <a:cs typeface="Sultan bold" pitchFamily="2" charset="-78"/>
              </a:rPr>
              <a:t>مبادئ الدراسات القانونية </a:t>
            </a:r>
            <a:endParaRPr lang="en-US" sz="4400" dirty="0">
              <a:solidFill>
                <a:schemeClr val="bg1"/>
              </a:solidFill>
              <a:latin typeface="Tajawal Medium" panose="00000600000000000000" pitchFamily="2" charset="-78"/>
              <a:cs typeface="Sultan bold" pitchFamily="2" charset="-78"/>
            </a:endParaRPr>
          </a:p>
        </p:txBody>
      </p:sp>
      <p:sp>
        <p:nvSpPr>
          <p:cNvPr id="124" name="Google Shape;124;p2"/>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solidFill>
                  <a:srgbClr val="669BBC"/>
                </a:solidFill>
                <a:latin typeface="Tajawal Medium"/>
                <a:ea typeface="Tajawal Medium"/>
                <a:cs typeface="Tajawal Medium"/>
                <a:sym typeface="Tajawal Medium"/>
              </a:rPr>
              <a:t>Lecture </a:t>
            </a:r>
            <a:r>
              <a:rPr lang="en-US" sz="2800" b="1" dirty="0" smtClean="0">
                <a:solidFill>
                  <a:srgbClr val="669BBC"/>
                </a:solidFill>
                <a:latin typeface="Tajawal Medium"/>
                <a:ea typeface="Tajawal Medium"/>
                <a:cs typeface="Tajawal Medium"/>
                <a:sym typeface="Tajawal Medium"/>
              </a:rPr>
              <a:t>7</a:t>
            </a:r>
            <a:endParaRPr dirty="0"/>
          </a:p>
        </p:txBody>
      </p:sp>
      <p:sp>
        <p:nvSpPr>
          <p:cNvPr id="125" name="Google Shape;125;p2"/>
          <p:cNvSpPr txBox="1"/>
          <p:nvPr/>
        </p:nvSpPr>
        <p:spPr>
          <a:xfrm>
            <a:off x="6440948" y="4778583"/>
            <a:ext cx="3060453" cy="707846"/>
          </a:xfrm>
          <a:prstGeom prst="rect">
            <a:avLst/>
          </a:prstGeom>
          <a:noFill/>
          <a:ln>
            <a:noFill/>
          </a:ln>
        </p:spPr>
        <p:txBody>
          <a:bodyPr spcFirstLastPara="1" wrap="square" lIns="91425" tIns="45700" rIns="91425" bIns="45700" anchor="t" anchorCtr="0">
            <a:spAutoFit/>
          </a:bodyPr>
          <a:lstStyle/>
          <a:p>
            <a:pPr lvl="0"/>
            <a:r>
              <a:rPr lang="en-US" sz="2000" dirty="0">
                <a:solidFill>
                  <a:srgbClr val="FAC748"/>
                </a:solidFill>
                <a:latin typeface="Tajawal Medium"/>
                <a:ea typeface="Tajawal Medium"/>
                <a:cs typeface="Tajawal Medium"/>
                <a:sym typeface="Tajawal Medium"/>
              </a:rPr>
              <a:t>LAW 612</a:t>
            </a:r>
          </a:p>
          <a:p>
            <a:pPr lvl="0"/>
            <a:r>
              <a:rPr lang="en-US" sz="2000" dirty="0">
                <a:solidFill>
                  <a:srgbClr val="FAC748"/>
                </a:solidFill>
                <a:latin typeface="Tajawal Medium"/>
                <a:ea typeface="Tajawal Medium"/>
                <a:cs typeface="Tajawal Medium"/>
                <a:sym typeface="Tajawal Medium"/>
              </a:rPr>
              <a:t>Principles of legal </a:t>
            </a:r>
            <a:r>
              <a:rPr lang="en-US" sz="2000" dirty="0" smtClean="0">
                <a:solidFill>
                  <a:srgbClr val="FAC748"/>
                </a:solidFill>
                <a:latin typeface="Tajawal Medium"/>
                <a:ea typeface="Tajawal Medium"/>
                <a:cs typeface="Tajawal Medium"/>
                <a:sym typeface="Tajawal Medium"/>
              </a:rPr>
              <a:t>study</a:t>
            </a:r>
            <a:endParaRPr lang="en-US" sz="2000" dirty="0">
              <a:solidFill>
                <a:srgbClr val="FAC748"/>
              </a:solidFill>
              <a:latin typeface="Tajawal Medium"/>
              <a:ea typeface="Tajawal Medium"/>
              <a:cs typeface="Tajawal Medium"/>
              <a:sym typeface="Tajawal Medium"/>
            </a:endParaRPr>
          </a:p>
        </p:txBody>
      </p:sp>
      <p:sp>
        <p:nvSpPr>
          <p:cNvPr id="126" name="Google Shape;126;p2"/>
          <p:cNvSpPr txBox="1"/>
          <p:nvPr/>
        </p:nvSpPr>
        <p:spPr>
          <a:xfrm>
            <a:off x="459185" y="6187539"/>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2D3956"/>
                </a:solidFill>
                <a:latin typeface="Tajawal Medium"/>
                <a:ea typeface="Tajawal Medium"/>
                <a:cs typeface="Tajawal Medium"/>
                <a:sym typeface="Tajawal Medium"/>
              </a:rPr>
              <a:t>Dr. </a:t>
            </a:r>
            <a:r>
              <a:rPr lang="en-US" sz="2800" b="1" dirty="0" smtClean="0">
                <a:solidFill>
                  <a:srgbClr val="2D3956"/>
                </a:solidFill>
                <a:latin typeface="Tajawal Medium"/>
                <a:ea typeface="Tajawal Medium"/>
                <a:cs typeface="Tajawal Medium"/>
                <a:sym typeface="Tajawal Medium"/>
              </a:rPr>
              <a:t>Galal Elmasry</a:t>
            </a:r>
            <a:endParaRPr dirty="0"/>
          </a:p>
        </p:txBody>
      </p:sp>
      <p:sp>
        <p:nvSpPr>
          <p:cNvPr id="127" name="Google Shape;127;p2"/>
          <p:cNvSpPr txBox="1"/>
          <p:nvPr/>
        </p:nvSpPr>
        <p:spPr>
          <a:xfrm>
            <a:off x="459185" y="5830966"/>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rgbClr val="2D3956"/>
                </a:solidFill>
                <a:latin typeface="Tajawal Medium"/>
                <a:ea typeface="Tajawal Medium"/>
                <a:cs typeface="Tajawal Medium"/>
                <a:sym typeface="Tajawal Medium"/>
              </a:rPr>
              <a:t>Prepared by</a:t>
            </a:r>
            <a:endParaRPr dirty="0"/>
          </a:p>
        </p:txBody>
      </p:sp>
      <p:pic>
        <p:nvPicPr>
          <p:cNvPr id="128" name="Google Shape;128;p2"/>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129" name="Google Shape;129;p2"/>
          <p:cNvPicPr preferRelativeResize="0"/>
          <p:nvPr/>
        </p:nvPicPr>
        <p:blipFill rotWithShape="1">
          <a:blip r:embed="rId5">
            <a:alphaModFix/>
          </a:blip>
          <a:srcRect/>
          <a:stretch/>
        </p:blipFill>
        <p:spPr>
          <a:xfrm>
            <a:off x="313679" y="372325"/>
            <a:ext cx="2457656" cy="670874"/>
          </a:xfrm>
          <a:prstGeom prst="rect">
            <a:avLst/>
          </a:prstGeom>
          <a:noFill/>
          <a:ln>
            <a:noFill/>
          </a:ln>
        </p:spPr>
      </p:pic>
      <p:pic>
        <p:nvPicPr>
          <p:cNvPr id="130" name="Google Shape;130;p2"/>
          <p:cNvPicPr preferRelativeResize="0"/>
          <p:nvPr/>
        </p:nvPicPr>
        <p:blipFill rotWithShape="1">
          <a:blip r:embed="rId6">
            <a:alphaModFix/>
          </a:blip>
          <a:srcRect/>
          <a:stretch/>
        </p:blipFill>
        <p:spPr>
          <a:xfrm>
            <a:off x="9175057" y="248508"/>
            <a:ext cx="2649477" cy="1166001"/>
          </a:xfrm>
          <a:prstGeom prst="rect">
            <a:avLst/>
          </a:prstGeom>
          <a:noFill/>
          <a:ln>
            <a:noFill/>
          </a:ln>
        </p:spPr>
      </p:pic>
      <p:pic>
        <p:nvPicPr>
          <p:cNvPr id="4099"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6.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1180" y="1068599"/>
            <a:ext cx="2571750" cy="2571750"/>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5" name="Google Shape;135;p3"/>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36" name="Google Shape;136;p3"/>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37" name="Google Shape;137;p3"/>
          <p:cNvPicPr preferRelativeResize="0">
            <a:picLocks noGrp="1"/>
          </p:cNvPicPr>
          <p:nvPr>
            <p:ph type="pic" idx="2"/>
          </p:nvPr>
        </p:nvPicPr>
        <p:blipFill rotWithShape="1">
          <a:blip r:embed="rId3">
            <a:alphaModFix/>
          </a:blip>
          <a:srcRect t="8679" b="8678"/>
          <a:stretch/>
        </p:blipFill>
        <p:spPr>
          <a:xfrm>
            <a:off x="407368" y="1123950"/>
            <a:ext cx="10945216" cy="4610100"/>
          </a:xfrm>
          <a:prstGeom prst="rect">
            <a:avLst/>
          </a:prstGeom>
          <a:solidFill>
            <a:srgbClr val="D8D8D8">
              <a:alpha val="49803"/>
            </a:srgbClr>
          </a:solidFill>
          <a:ln>
            <a:noFill/>
          </a:ln>
        </p:spPr>
      </p:pic>
      <p:sp>
        <p:nvSpPr>
          <p:cNvPr id="138" name="Google Shape;138;p3"/>
          <p:cNvSpPr/>
          <p:nvPr/>
        </p:nvSpPr>
        <p:spPr>
          <a:xfrm>
            <a:off x="3921389" y="1099498"/>
            <a:ext cx="1116793" cy="962568"/>
          </a:xfrm>
          <a:prstGeom prst="rect">
            <a:avLst/>
          </a:prstGeom>
          <a:solidFill>
            <a:srgbClr val="FAC74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100" dirty="0">
              <a:solidFill>
                <a:schemeClr val="lt1"/>
              </a:solidFill>
              <a:latin typeface="Calibri"/>
              <a:ea typeface="Calibri"/>
              <a:cs typeface="Calibri"/>
              <a:sym typeface="Calibri"/>
            </a:endParaRPr>
          </a:p>
        </p:txBody>
      </p:sp>
      <p:sp>
        <p:nvSpPr>
          <p:cNvPr id="142" name="Google Shape;142;p3"/>
          <p:cNvSpPr/>
          <p:nvPr/>
        </p:nvSpPr>
        <p:spPr>
          <a:xfrm>
            <a:off x="2626179" y="500900"/>
            <a:ext cx="9565822"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4">
            <a:alphaModFix/>
          </a:blip>
          <a:srcRect/>
          <a:stretch/>
        </p:blipFill>
        <p:spPr>
          <a:xfrm>
            <a:off x="245860" y="-372928"/>
            <a:ext cx="2036258" cy="1800993"/>
          </a:xfrm>
          <a:prstGeom prst="rect">
            <a:avLst/>
          </a:prstGeom>
          <a:noFill/>
          <a:ln>
            <a:noFill/>
          </a:ln>
        </p:spPr>
      </p:pic>
      <p:sp>
        <p:nvSpPr>
          <p:cNvPr id="144" name="Google Shape;144;p3"/>
          <p:cNvSpPr/>
          <p:nvPr/>
        </p:nvSpPr>
        <p:spPr>
          <a:xfrm>
            <a:off x="3830121" y="2980393"/>
            <a:ext cx="7483625" cy="1384954"/>
          </a:xfrm>
          <a:prstGeom prst="rect">
            <a:avLst/>
          </a:prstGeom>
          <a:noFill/>
          <a:ln>
            <a:noFill/>
          </a:ln>
        </p:spPr>
        <p:txBody>
          <a:bodyPr spcFirstLastPara="1" wrap="square" lIns="91425" tIns="45700" rIns="91425" bIns="45700" anchor="t" anchorCtr="0">
            <a:spAutoFit/>
          </a:bodyPr>
          <a:lstStyle/>
          <a:p>
            <a:pPr algn="r"/>
            <a:r>
              <a:rPr lang="ar-EG" sz="2800" u="sng" dirty="0" smtClean="0">
                <a:cs typeface="Sultan bold" pitchFamily="2" charset="-78"/>
              </a:rPr>
              <a:t>أهم النقاط الأساسية للمحاضرة: </a:t>
            </a:r>
          </a:p>
          <a:p>
            <a:pPr algn="r"/>
            <a:r>
              <a:rPr lang="ar-EG" sz="2800" dirty="0" smtClean="0">
                <a:cs typeface="Sultan bold" pitchFamily="2" charset="-78"/>
              </a:rPr>
              <a:t> 1- نطاق تطبيق القانون من حيث النطاق المكاني والزمني.</a:t>
            </a:r>
            <a:endParaRPr lang="en-US" sz="2800" dirty="0">
              <a:cs typeface="Sultan bold" pitchFamily="2" charset="-78"/>
            </a:endParaRPr>
          </a:p>
          <a:p>
            <a:pPr algn="r"/>
            <a:r>
              <a:rPr lang="ar-EG" sz="2800" dirty="0" smtClean="0">
                <a:cs typeface="Sultan bold" pitchFamily="2" charset="-78"/>
              </a:rPr>
              <a:t>2- إلغاء القانون وطرقه.</a:t>
            </a:r>
            <a:endParaRPr lang="ar-EG" sz="2800" dirty="0">
              <a:cs typeface="Sultan bold" pitchFamily="2" charset="-78"/>
            </a:endParaRPr>
          </a:p>
        </p:txBody>
      </p:sp>
      <p:sp>
        <p:nvSpPr>
          <p:cNvPr id="145" name="Google Shape;145;p3"/>
          <p:cNvSpPr txBox="1"/>
          <p:nvPr/>
        </p:nvSpPr>
        <p:spPr>
          <a:xfrm>
            <a:off x="5447928" y="1179228"/>
            <a:ext cx="5611612" cy="584735"/>
          </a:xfrm>
          <a:prstGeom prst="rect">
            <a:avLst/>
          </a:prstGeom>
          <a:noFill/>
          <a:ln>
            <a:noFill/>
          </a:ln>
        </p:spPr>
        <p:txBody>
          <a:bodyPr spcFirstLastPara="1" wrap="square" lIns="91425" tIns="45700" rIns="91425" bIns="45700" anchor="t" anchorCtr="0">
            <a:spAutoFit/>
          </a:bodyPr>
          <a:lstStyle/>
          <a:p>
            <a:pPr lvl="0" algn="ctr" rtl="1"/>
            <a:r>
              <a:rPr lang="ar-EG" sz="3200" b="1" dirty="0" smtClean="0">
                <a:solidFill>
                  <a:srgbClr val="8E5A6D"/>
                </a:solidFill>
                <a:latin typeface="Tajawal Medium"/>
                <a:cs typeface="Sultan Medium" pitchFamily="2" charset="-78"/>
                <a:sym typeface="Tajawal Medium"/>
              </a:rPr>
              <a:t>تطبيق القانون وإلغاءه</a:t>
            </a:r>
            <a:endParaRPr sz="3200" b="1" dirty="0">
              <a:cs typeface="Sultan Medium" pitchFamily="2" charset="-78"/>
            </a:endParaRPr>
          </a:p>
        </p:txBody>
      </p:sp>
      <p:sp>
        <p:nvSpPr>
          <p:cNvPr id="146" name="Google Shape;146;p3"/>
          <p:cNvSpPr txBox="1"/>
          <p:nvPr/>
        </p:nvSpPr>
        <p:spPr>
          <a:xfrm>
            <a:off x="3921389" y="1123950"/>
            <a:ext cx="126054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600" dirty="0" smtClean="0">
                <a:solidFill>
                  <a:schemeClr val="lt1"/>
                </a:solidFill>
                <a:latin typeface="Tajawal Medium"/>
                <a:cs typeface="Tajawal Medium"/>
                <a:sym typeface="Tajawal Medium"/>
              </a:rPr>
              <a:t>المحاضرة</a:t>
            </a:r>
            <a:endParaRPr dirty="0"/>
          </a:p>
        </p:txBody>
      </p:sp>
      <p:sp>
        <p:nvSpPr>
          <p:cNvPr id="147" name="Google Shape;147;p3"/>
          <p:cNvSpPr txBox="1"/>
          <p:nvPr/>
        </p:nvSpPr>
        <p:spPr>
          <a:xfrm>
            <a:off x="4028346" y="1354194"/>
            <a:ext cx="942618" cy="83099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800" b="1" dirty="0" smtClean="0">
                <a:solidFill>
                  <a:srgbClr val="8E5A6D"/>
                </a:solidFill>
                <a:latin typeface="Tajawal Medium"/>
                <a:ea typeface="Tajawal Medium"/>
                <a:cs typeface="Tajawal Medium"/>
                <a:sym typeface="Tajawal Medium"/>
              </a:rPr>
              <a:t>07</a:t>
            </a:r>
            <a:endParaRPr sz="1400" b="1" dirty="0">
              <a:solidFill>
                <a:srgbClr val="8E5A6D"/>
              </a:solidFill>
              <a:latin typeface="Tajawal Medium"/>
              <a:ea typeface="Tajawal Medium"/>
              <a:cs typeface="Tajawal Medium"/>
              <a:sym typeface="Tajawal Medium"/>
            </a:endParaRPr>
          </a:p>
        </p:txBody>
      </p:sp>
      <p:pic>
        <p:nvPicPr>
          <p:cNvPr id="148" name="Google Shape;148;p3"/>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6">
            <a:alphaModFix/>
          </a:blip>
          <a:srcRect/>
          <a:stretch/>
        </p:blipFill>
        <p:spPr>
          <a:xfrm>
            <a:off x="9923145" y="6311380"/>
            <a:ext cx="1879649" cy="309233"/>
          </a:xfrm>
          <a:prstGeom prst="rect">
            <a:avLst/>
          </a:prstGeom>
          <a:noFill/>
          <a:ln>
            <a:noFill/>
          </a:ln>
        </p:spPr>
      </p:pic>
      <p:pic>
        <p:nvPicPr>
          <p:cNvPr id="102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2.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9376" y="1229433"/>
            <a:ext cx="2571750" cy="25717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36"/>
                                        </p:tgtEl>
                                        <p:attrNameLst>
                                          <p:attrName>style.visibility</p:attrName>
                                        </p:attrNameLst>
                                      </p:cBhvr>
                                      <p:to>
                                        <p:strVal val="visible"/>
                                      </p:to>
                                    </p:set>
                                    <p:animEffect transition="in" filter="fade">
                                      <p:cBhvr>
                                        <p:cTn id="7" dur="500"/>
                                        <p:tgtEl>
                                          <p:spTgt spid="136"/>
                                        </p:tgtEl>
                                      </p:cBhvr>
                                    </p:animEffect>
                                  </p:childTnLst>
                                </p:cTn>
                              </p:par>
                              <p:par>
                                <p:cTn id="8" presetID="10" presetClass="entr" presetSubtype="0" fill="hold" nodeType="withEffect">
                                  <p:stCondLst>
                                    <p:cond delay="250"/>
                                  </p:stCondLst>
                                  <p:childTnLst>
                                    <p:set>
                                      <p:cBhvr>
                                        <p:cTn id="9" dur="1" fill="hold">
                                          <p:stCondLst>
                                            <p:cond delay="0"/>
                                          </p:stCondLst>
                                        </p:cTn>
                                        <p:tgtEl>
                                          <p:spTgt spid="135"/>
                                        </p:tgtEl>
                                        <p:attrNameLst>
                                          <p:attrName>style.visibility</p:attrName>
                                        </p:attrNameLst>
                                      </p:cBhvr>
                                      <p:to>
                                        <p:strVal val="visible"/>
                                      </p:to>
                                    </p:set>
                                    <p:animEffect transition="in" filter="fade">
                                      <p:cBhvr>
                                        <p:cTn id="10" dur="500"/>
                                        <p:tgtEl>
                                          <p:spTgt spid="1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1077178"/>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1- نطاق تطبيق القانون من  حيث النطاق المكاني والنطاق الزمني:</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07</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4524315"/>
          </a:xfrm>
          <a:prstGeom prst="rect">
            <a:avLst/>
          </a:prstGeom>
        </p:spPr>
        <p:txBody>
          <a:bodyPr wrap="square">
            <a:spAutoFit/>
          </a:bodyPr>
          <a:lstStyle/>
          <a:p>
            <a:pPr marL="342900" indent="-342900" algn="just" rtl="1">
              <a:buFont typeface="Wingdings" pitchFamily="2" charset="2"/>
              <a:buChar char="§"/>
            </a:pPr>
            <a:r>
              <a:rPr lang="ar-EG" sz="2400" b="1" dirty="0" smtClean="0">
                <a:latin typeface="Simplified Arabic" pitchFamily="18" charset="-78"/>
                <a:cs typeface="+mn-cs"/>
              </a:rPr>
              <a:t>يقصد بتطبيق القانون، معرفة حكم القانون </a:t>
            </a:r>
            <a:r>
              <a:rPr lang="ar-EG" sz="2400" b="1" dirty="0">
                <a:latin typeface="Simplified Arabic" pitchFamily="18" charset="-78"/>
                <a:cs typeface="+mn-cs"/>
              </a:rPr>
              <a:t>بالنسبة لمسألة معينة، </a:t>
            </a:r>
            <a:r>
              <a:rPr lang="ar-EG" sz="2400" dirty="0">
                <a:latin typeface="Simplified Arabic" pitchFamily="18" charset="-78"/>
                <a:cs typeface="+mn-cs"/>
              </a:rPr>
              <a:t>فالقانون ينظم سلوك الأفراد في المجتمع، وعلى الأفراد أن يوفقوا سلوكهم </a:t>
            </a:r>
            <a:r>
              <a:rPr lang="ar-EG" sz="2400" dirty="0" smtClean="0">
                <a:latin typeface="Simplified Arabic" pitchFamily="18" charset="-78"/>
                <a:cs typeface="+mn-cs"/>
              </a:rPr>
              <a:t>وفقاً </a:t>
            </a:r>
            <a:r>
              <a:rPr lang="ar-EG" sz="2400" dirty="0">
                <a:latin typeface="Simplified Arabic" pitchFamily="18" charset="-78"/>
                <a:cs typeface="+mn-cs"/>
              </a:rPr>
              <a:t>له، فالقانون أداة لحل مشاكل الأفراد في </a:t>
            </a:r>
            <a:r>
              <a:rPr lang="ar-EG" sz="2400" dirty="0" smtClean="0">
                <a:latin typeface="Simplified Arabic" pitchFamily="18" charset="-78"/>
                <a:cs typeface="+mn-cs"/>
              </a:rPr>
              <a:t>المجتمع. </a:t>
            </a:r>
            <a:r>
              <a:rPr lang="ar-EG" sz="2400" b="1" u="sng" dirty="0" smtClean="0">
                <a:latin typeface="Simplified Arabic" pitchFamily="18" charset="-78"/>
                <a:cs typeface="+mn-cs"/>
              </a:rPr>
              <a:t>وتطبيق </a:t>
            </a:r>
            <a:r>
              <a:rPr lang="ar-EG" sz="2400" b="1" u="sng" dirty="0">
                <a:latin typeface="Simplified Arabic" pitchFamily="18" charset="-78"/>
                <a:cs typeface="+mn-cs"/>
              </a:rPr>
              <a:t>القانون يقتضى تحديد مجال تطبيق من حيث الزمان ومن حيث المكان، أي تحديد نطاق القانون الزمنى والمكاني</a:t>
            </a:r>
            <a:r>
              <a:rPr lang="ar-EG" sz="2400" dirty="0">
                <a:latin typeface="Simplified Arabic" pitchFamily="18" charset="-78"/>
                <a:cs typeface="+mn-cs"/>
              </a:rPr>
              <a:t>. وهذا ما ندرسه تحت مسمى نطاق القانون. </a:t>
            </a:r>
            <a:endParaRPr lang="ar-EG" sz="2400" dirty="0" smtClean="0">
              <a:latin typeface="Simplified Arabic" pitchFamily="18" charset="-78"/>
              <a:cs typeface="+mn-cs"/>
            </a:endParaRPr>
          </a:p>
          <a:p>
            <a:pPr marL="342900" indent="-342900" algn="just" rtl="1">
              <a:buFont typeface="Wingdings" pitchFamily="2" charset="2"/>
              <a:buChar char="§"/>
            </a:pPr>
            <a:r>
              <a:rPr lang="ar-EG" sz="2400" b="1" u="sng" dirty="0" smtClean="0">
                <a:latin typeface="Simplified Arabic" pitchFamily="18" charset="-78"/>
                <a:cs typeface="+mn-cs"/>
              </a:rPr>
              <a:t>وعندما </a:t>
            </a:r>
            <a:r>
              <a:rPr lang="ar-EG" sz="2400" b="1" u="sng" dirty="0">
                <a:latin typeface="Simplified Arabic" pitchFamily="18" charset="-78"/>
                <a:cs typeface="+mn-cs"/>
              </a:rPr>
              <a:t>نتحدث عن تطبيق القانون، فإنه ينبغي أن نأخذ في الاعتبار العديد من العوامل، منها</a:t>
            </a:r>
            <a:r>
              <a:rPr lang="ar-EG" sz="2400" b="1" u="sng" dirty="0" smtClean="0">
                <a:latin typeface="Simplified Arabic" pitchFamily="18" charset="-78"/>
                <a:cs typeface="+mn-cs"/>
              </a:rPr>
              <a:t>:</a:t>
            </a:r>
            <a:endParaRPr lang="ar-EG" sz="2400" b="1" u="sng" dirty="0">
              <a:latin typeface="Simplified Arabic" pitchFamily="18" charset="-78"/>
              <a:cs typeface="+mn-cs"/>
            </a:endParaRPr>
          </a:p>
          <a:p>
            <a:pPr algn="just" rtl="1"/>
            <a:r>
              <a:rPr lang="ar-EG" sz="2400" b="1" dirty="0" smtClean="0">
                <a:latin typeface="Simplified Arabic" pitchFamily="18" charset="-78"/>
                <a:cs typeface="+mn-cs"/>
              </a:rPr>
              <a:t>1- </a:t>
            </a:r>
            <a:r>
              <a:rPr lang="ar-EG" sz="2400" b="1" dirty="0">
                <a:latin typeface="Simplified Arabic" pitchFamily="18" charset="-78"/>
              </a:rPr>
              <a:t>نطاق التطبيق المكاني: </a:t>
            </a:r>
            <a:r>
              <a:rPr lang="ar-EG" sz="2400" dirty="0">
                <a:latin typeface="Simplified Arabic" pitchFamily="18" charset="-78"/>
              </a:rPr>
              <a:t>يعني تحديد المكان الذي يتم فيه تطبيق القانون. يمكن أن تكون القوانين محلية لدولة معينة أو إقليمية أو دولية، ويتم تحديد نطاق تطبيقها بناءً على نطاق السلطة القانونية.</a:t>
            </a:r>
          </a:p>
          <a:p>
            <a:pPr algn="just" rtl="1"/>
            <a:r>
              <a:rPr lang="ar-EG" sz="2400" b="1" dirty="0">
                <a:latin typeface="Simplified Arabic" pitchFamily="18" charset="-78"/>
              </a:rPr>
              <a:t>2- </a:t>
            </a:r>
            <a:r>
              <a:rPr lang="ar-EG" sz="2400" b="1" dirty="0" smtClean="0">
                <a:latin typeface="Simplified Arabic" pitchFamily="18" charset="-78"/>
                <a:cs typeface="+mn-cs"/>
              </a:rPr>
              <a:t>نطاق </a:t>
            </a:r>
            <a:r>
              <a:rPr lang="ar-EG" sz="2400" b="1" dirty="0">
                <a:latin typeface="Simplified Arabic" pitchFamily="18" charset="-78"/>
                <a:cs typeface="+mn-cs"/>
              </a:rPr>
              <a:t>التطبيق الزمني: </a:t>
            </a:r>
            <a:r>
              <a:rPr lang="ar-EG" sz="2400" dirty="0">
                <a:latin typeface="Simplified Arabic" pitchFamily="18" charset="-78"/>
                <a:cs typeface="+mn-cs"/>
              </a:rPr>
              <a:t>يعني تحديد متى يصبح القانون نافذًا وقابلًا للتطبيق. فبعض القوانين قد تكون سارية المفعول فور صدورها، بينما قد يتطلب البعض الآخر فترة زمنية للاعتماد عليه</a:t>
            </a:r>
            <a:r>
              <a:rPr lang="ar-EG" sz="2400" dirty="0" smtClean="0">
                <a:latin typeface="Simplified Arabic" pitchFamily="18" charset="-78"/>
                <a:cs typeface="+mn-cs"/>
              </a:rPr>
              <a:t>.</a:t>
            </a:r>
            <a:endParaRPr lang="ar-EG" sz="2400" dirty="0">
              <a:latin typeface="Simplified Arabic" pitchFamily="18" charset="-78"/>
              <a:cs typeface="+mn-cs"/>
            </a:endParaRPr>
          </a:p>
          <a:p>
            <a:pPr algn="just" rtl="1"/>
            <a:r>
              <a:rPr lang="ar-EG" sz="2400" b="1" dirty="0" smtClean="0">
                <a:latin typeface="Simplified Arabic" pitchFamily="18" charset="-78"/>
                <a:cs typeface="+mn-cs"/>
              </a:rPr>
              <a:t>تطبيق </a:t>
            </a:r>
            <a:r>
              <a:rPr lang="ar-EG" sz="2400" b="1" dirty="0">
                <a:latin typeface="Simplified Arabic" pitchFamily="18" charset="-78"/>
                <a:cs typeface="+mn-cs"/>
              </a:rPr>
              <a:t>القانون هو جزء أساسي من النظام القانوني، حيث يساهم في إنشاء مجتمع مُنظم ومتوازن يعيش فيه الأفراد بسلام وعدل. </a:t>
            </a:r>
            <a:r>
              <a:rPr lang="ar-EG" sz="2400" dirty="0">
                <a:latin typeface="Simplified Arabic" pitchFamily="18" charset="-78"/>
                <a:cs typeface="+mn-cs"/>
              </a:rPr>
              <a:t>يجتمع القانون وتطبيقه في تقديم حلاً للمشاكل والتحديات التي تواجه المجتمعات والأفراد، ويساهم في الحفاظ على النظام والاستقرار في المجتمعات المختلفة.</a:t>
            </a:r>
            <a:endParaRPr lang="ar-EG" sz="2400" dirty="0" smtClean="0">
              <a:latin typeface="Simplified Arabic" pitchFamily="18" charset="-78"/>
              <a:cs typeface="+mn-cs"/>
            </a:endParaRP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630097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1077178"/>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1- نطاق تطبيق القانون من  حيث النطاق المكاني والنطاق الزمني:</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07</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4893647"/>
          </a:xfrm>
          <a:prstGeom prst="rect">
            <a:avLst/>
          </a:prstGeom>
        </p:spPr>
        <p:txBody>
          <a:bodyPr wrap="square">
            <a:spAutoFit/>
          </a:bodyPr>
          <a:lstStyle/>
          <a:p>
            <a:pPr algn="just" rtl="1"/>
            <a:r>
              <a:rPr lang="ar-EG" sz="2400" b="1" u="sng" dirty="0" smtClean="0">
                <a:solidFill>
                  <a:srgbClr val="FF0000"/>
                </a:solidFill>
                <a:effectLst>
                  <a:outerShdw blurRad="38100" dist="38100" dir="2700000" algn="tl">
                    <a:srgbClr val="000000">
                      <a:alpha val="43137"/>
                    </a:srgbClr>
                  </a:outerShdw>
                </a:effectLst>
                <a:latin typeface="Simplified Arabic" pitchFamily="18" charset="-78"/>
                <a:cs typeface="+mn-cs"/>
              </a:rPr>
              <a:t>أولاً: النطاق المكاني للقانون:</a:t>
            </a:r>
          </a:p>
          <a:p>
            <a:pPr algn="just" rtl="1"/>
            <a:r>
              <a:rPr lang="ar-EG" sz="2400" b="1" dirty="0" smtClean="0">
                <a:solidFill>
                  <a:schemeClr val="tx1"/>
                </a:solidFill>
                <a:latin typeface="Simplified Arabic" pitchFamily="18" charset="-78"/>
                <a:cs typeface="+mn-cs"/>
              </a:rPr>
              <a:t>** مبدأ </a:t>
            </a:r>
            <a:r>
              <a:rPr lang="ar-EG" sz="2400" b="1" dirty="0">
                <a:solidFill>
                  <a:schemeClr val="tx1"/>
                </a:solidFill>
                <a:latin typeface="Simplified Arabic" pitchFamily="18" charset="-78"/>
                <a:cs typeface="+mn-cs"/>
              </a:rPr>
              <a:t>إقليمية القوانين:</a:t>
            </a:r>
          </a:p>
          <a:p>
            <a:pPr marL="342900" indent="-342900" algn="just" rtl="1">
              <a:buFont typeface="Arial" pitchFamily="34" charset="0"/>
              <a:buChar char="•"/>
            </a:pPr>
            <a:r>
              <a:rPr lang="ar-EG" sz="2400" b="1" dirty="0">
                <a:solidFill>
                  <a:schemeClr val="tx1"/>
                </a:solidFill>
                <a:latin typeface="Simplified Arabic" pitchFamily="18" charset="-78"/>
                <a:cs typeface="+mn-cs"/>
              </a:rPr>
              <a:t>يوجد مبدأ عام معترف به بين جميع الدول والمجتمعات يقضى بأن سلطان الدولة التشريعي ينحصر داخل حدودها، أي داخل إقليمها</a:t>
            </a:r>
            <a:r>
              <a:rPr lang="ar-EG" sz="2400" dirty="0">
                <a:solidFill>
                  <a:schemeClr val="tx1"/>
                </a:solidFill>
                <a:latin typeface="Simplified Arabic" pitchFamily="18" charset="-78"/>
                <a:cs typeface="+mn-cs"/>
              </a:rPr>
              <a:t>.. </a:t>
            </a:r>
            <a:r>
              <a:rPr lang="ar-EG" sz="2400" b="1" u="sng" dirty="0">
                <a:solidFill>
                  <a:schemeClr val="tx1"/>
                </a:solidFill>
                <a:latin typeface="Simplified Arabic" pitchFamily="18" charset="-78"/>
                <a:cs typeface="+mn-cs"/>
              </a:rPr>
              <a:t>فالمعروف أن أهم عناصر الدولة الإقليم والشعب</a:t>
            </a:r>
            <a:r>
              <a:rPr lang="ar-EG" sz="2400" dirty="0">
                <a:solidFill>
                  <a:schemeClr val="tx1"/>
                </a:solidFill>
                <a:latin typeface="Simplified Arabic" pitchFamily="18" charset="-78"/>
                <a:cs typeface="+mn-cs"/>
              </a:rPr>
              <a:t>، أي أن لكل دولة إقليمها أو أرضها التي توجد عليها. وكذلك الشعب أي الأفراد الذين يعيشون داخل هذه الدولة وينتمون إليها بجنسيتهم.</a:t>
            </a:r>
          </a:p>
          <a:p>
            <a:pPr marL="342900" indent="-342900" algn="just" rtl="1">
              <a:buFont typeface="Arial" pitchFamily="34" charset="0"/>
              <a:buChar char="•"/>
            </a:pPr>
            <a:r>
              <a:rPr lang="ar-EG" sz="2400" dirty="0">
                <a:solidFill>
                  <a:schemeClr val="tx1"/>
                </a:solidFill>
                <a:latin typeface="Simplified Arabic" pitchFamily="18" charset="-78"/>
                <a:cs typeface="+mn-cs"/>
              </a:rPr>
              <a:t>والقانون يصدر عن إرادة الدولة ويتحدد نطاقه بالنطاق الذي تسود فيه هذه الإرادة والدولة لها حق في السيادة على كل إقليمها، وعلى كل من يوجد وكل ما يقع على هذا الإقليم، ولها كذلك حق السيادة على كل الأشخاص الذين ينتمون إليها بجنسيتهم.</a:t>
            </a:r>
          </a:p>
          <a:p>
            <a:pPr marL="342900" indent="-342900" algn="just" rtl="1">
              <a:buFont typeface="Arial" pitchFamily="34" charset="0"/>
              <a:buChar char="•"/>
            </a:pPr>
            <a:r>
              <a:rPr lang="ar-EG" sz="2400" dirty="0">
                <a:solidFill>
                  <a:schemeClr val="tx1"/>
                </a:solidFill>
                <a:latin typeface="Simplified Arabic" pitchFamily="18" charset="-78"/>
                <a:cs typeface="+mn-cs"/>
              </a:rPr>
              <a:t>والدولة تصدر التشريعات التي تحكم كل يقع على إقليمها سواء أكانت أطرافه وطنيين أم أجانب، ولكن ليس لها أن تضع تشريعا لدولة أخرى أو أن تترك قانونها يطبق في إقليم أجنبي وإلا كان في ذلك اعتداء على سيادة الدولة الأخرى</a:t>
            </a:r>
            <a:r>
              <a:rPr lang="ar-EG" sz="2400" b="1" dirty="0">
                <a:solidFill>
                  <a:schemeClr val="tx1"/>
                </a:solidFill>
                <a:latin typeface="Simplified Arabic" pitchFamily="18" charset="-78"/>
                <a:cs typeface="+mn-cs"/>
              </a:rPr>
              <a:t>. </a:t>
            </a:r>
            <a:r>
              <a:rPr lang="ar-EG" sz="2400" b="1" u="sng" dirty="0">
                <a:solidFill>
                  <a:schemeClr val="tx1"/>
                </a:solidFill>
                <a:latin typeface="Simplified Arabic" pitchFamily="18" charset="-78"/>
                <a:cs typeface="+mn-cs"/>
              </a:rPr>
              <a:t>وهذا المبدأ يعرف بمبدأ إقليمية </a:t>
            </a:r>
            <a:r>
              <a:rPr lang="ar-EG" sz="2400" b="1" u="sng" dirty="0" smtClean="0">
                <a:solidFill>
                  <a:schemeClr val="tx1"/>
                </a:solidFill>
                <a:latin typeface="Simplified Arabic" pitchFamily="18" charset="-78"/>
                <a:cs typeface="+mn-cs"/>
              </a:rPr>
              <a:t>القوانين</a:t>
            </a:r>
            <a:r>
              <a:rPr lang="ar-EG" sz="2400" u="sng" dirty="0" smtClean="0">
                <a:solidFill>
                  <a:schemeClr val="tx1"/>
                </a:solidFill>
                <a:latin typeface="Simplified Arabic" pitchFamily="18" charset="-78"/>
                <a:cs typeface="+mn-cs"/>
              </a:rPr>
              <a:t>. </a:t>
            </a:r>
            <a:r>
              <a:rPr lang="ar-EG" sz="2400" dirty="0" smtClean="0">
                <a:solidFill>
                  <a:schemeClr val="tx1"/>
                </a:solidFill>
                <a:latin typeface="Simplified Arabic" pitchFamily="18" charset="-78"/>
                <a:cs typeface="+mn-cs"/>
              </a:rPr>
              <a:t>ويمكن </a:t>
            </a:r>
            <a:r>
              <a:rPr lang="ar-EG" sz="2400" dirty="0">
                <a:solidFill>
                  <a:schemeClr val="tx1"/>
                </a:solidFill>
                <a:latin typeface="Simplified Arabic" pitchFamily="18" charset="-78"/>
                <a:cs typeface="+mn-cs"/>
              </a:rPr>
              <a:t>أيضا أن </a:t>
            </a:r>
            <a:r>
              <a:rPr lang="ar-EG" sz="2400" b="1" u="sng" dirty="0">
                <a:solidFill>
                  <a:schemeClr val="tx1"/>
                </a:solidFill>
                <a:latin typeface="Simplified Arabic" pitchFamily="18" charset="-78"/>
                <a:cs typeface="+mn-cs"/>
              </a:rPr>
              <a:t>يطلق مبدأ شخصية القوانين </a:t>
            </a:r>
            <a:r>
              <a:rPr lang="ar-EG" sz="2400" dirty="0">
                <a:solidFill>
                  <a:schemeClr val="tx1"/>
                </a:solidFill>
                <a:latin typeface="Simplified Arabic" pitchFamily="18" charset="-78"/>
                <a:cs typeface="+mn-cs"/>
              </a:rPr>
              <a:t>حينما نتحدث عن سريان القانون في دولة معينة على الأشخاص التابعين لها حتى ولو كانوا خارج </a:t>
            </a:r>
            <a:r>
              <a:rPr lang="ar-EG" sz="2400" dirty="0" smtClean="0">
                <a:solidFill>
                  <a:schemeClr val="tx1"/>
                </a:solidFill>
                <a:latin typeface="Simplified Arabic" pitchFamily="18" charset="-78"/>
                <a:cs typeface="+mn-cs"/>
              </a:rPr>
              <a:t>حدودها.</a:t>
            </a:r>
            <a:endParaRPr lang="ar-EG" sz="2400" dirty="0">
              <a:solidFill>
                <a:schemeClr val="tx1"/>
              </a:solidFill>
              <a:latin typeface="Simplified Arabic" pitchFamily="18" charset="-78"/>
              <a:cs typeface="+mn-cs"/>
            </a:endParaRPr>
          </a:p>
          <a:p>
            <a:pPr algn="just" rtl="1"/>
            <a:endParaRPr lang="ar-EG" sz="2400" dirty="0" smtClean="0">
              <a:solidFill>
                <a:schemeClr val="bg1"/>
              </a:solidFill>
              <a:latin typeface="Simplified Arabic" pitchFamily="18" charset="-78"/>
              <a:cs typeface="+mn-cs"/>
            </a:endParaRP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320955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1077178"/>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1- نطاق تطبيق القانون من  حيث النطاق المكاني والنطاق الزمني:</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07</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4893647"/>
          </a:xfrm>
          <a:prstGeom prst="rect">
            <a:avLst/>
          </a:prstGeom>
        </p:spPr>
        <p:txBody>
          <a:bodyPr wrap="square">
            <a:spAutoFit/>
          </a:bodyPr>
          <a:lstStyle/>
          <a:p>
            <a:pPr algn="just" rtl="1"/>
            <a:r>
              <a:rPr lang="ar-EG" sz="2400" b="1" u="sng" dirty="0" smtClean="0">
                <a:solidFill>
                  <a:srgbClr val="FF0000"/>
                </a:solidFill>
                <a:effectLst>
                  <a:outerShdw blurRad="38100" dist="38100" dir="2700000" algn="tl">
                    <a:srgbClr val="000000">
                      <a:alpha val="43137"/>
                    </a:srgbClr>
                  </a:outerShdw>
                </a:effectLst>
                <a:latin typeface="Simplified Arabic" pitchFamily="18" charset="-78"/>
                <a:cs typeface="+mn-cs"/>
              </a:rPr>
              <a:t>أولاً: النطاق المكاني للقانون:</a:t>
            </a:r>
          </a:p>
          <a:p>
            <a:pPr algn="just" rtl="1"/>
            <a:r>
              <a:rPr lang="ar-EG" sz="2400" b="1" dirty="0" smtClean="0">
                <a:solidFill>
                  <a:schemeClr val="tx1"/>
                </a:solidFill>
                <a:latin typeface="Simplified Arabic" pitchFamily="18" charset="-78"/>
                <a:cs typeface="+mn-cs"/>
              </a:rPr>
              <a:t>** استثناء </a:t>
            </a:r>
            <a:r>
              <a:rPr lang="ar-EG" sz="2400" b="1" dirty="0">
                <a:solidFill>
                  <a:schemeClr val="tx1"/>
                </a:solidFill>
                <a:latin typeface="Simplified Arabic" pitchFamily="18" charset="-78"/>
                <a:cs typeface="+mn-cs"/>
              </a:rPr>
              <a:t>على </a:t>
            </a:r>
            <a:r>
              <a:rPr lang="ar-EG" sz="2400" b="1" dirty="0" smtClean="0">
                <a:solidFill>
                  <a:schemeClr val="tx1"/>
                </a:solidFill>
                <a:latin typeface="Simplified Arabic" pitchFamily="18" charset="-78"/>
                <a:cs typeface="+mn-cs"/>
              </a:rPr>
              <a:t>مبدأ إقليمية القوانين:</a:t>
            </a:r>
            <a:endParaRPr lang="ar-EG" sz="2400" b="1" dirty="0">
              <a:solidFill>
                <a:schemeClr val="tx1"/>
              </a:solidFill>
              <a:latin typeface="Simplified Arabic" pitchFamily="18" charset="-78"/>
              <a:cs typeface="+mn-cs"/>
            </a:endParaRPr>
          </a:p>
          <a:p>
            <a:pPr marL="342900" indent="-342900" algn="just" rtl="1">
              <a:buFont typeface="Arial" pitchFamily="34" charset="0"/>
              <a:buChar char="•"/>
            </a:pPr>
            <a:r>
              <a:rPr lang="ar-EG" sz="2400" b="1" u="sng" dirty="0">
                <a:solidFill>
                  <a:schemeClr val="tx1"/>
                </a:solidFill>
                <a:latin typeface="Simplified Arabic" pitchFamily="18" charset="-78"/>
                <a:cs typeface="+mn-cs"/>
              </a:rPr>
              <a:t>لا يتفق تطبيق مبدأ الإقليمية بحذافيره مع واقع الحياة الحديثة، بل أنه لا يمكن تطبيقه </a:t>
            </a:r>
            <a:r>
              <a:rPr lang="ar-EG" sz="2400" b="1" u="sng" dirty="0" smtClean="0">
                <a:solidFill>
                  <a:schemeClr val="tx1"/>
                </a:solidFill>
                <a:latin typeface="Simplified Arabic" pitchFamily="18" charset="-78"/>
                <a:cs typeface="+mn-cs"/>
              </a:rPr>
              <a:t>تطبيقاً </a:t>
            </a:r>
            <a:r>
              <a:rPr lang="ar-EG" sz="2400" b="1" u="sng" dirty="0">
                <a:solidFill>
                  <a:schemeClr val="tx1"/>
                </a:solidFill>
                <a:latin typeface="Simplified Arabic" pitchFamily="18" charset="-78"/>
                <a:cs typeface="+mn-cs"/>
              </a:rPr>
              <a:t>صارما اليوم. </a:t>
            </a:r>
            <a:r>
              <a:rPr lang="ar-EG" sz="2400" dirty="0">
                <a:solidFill>
                  <a:schemeClr val="tx1"/>
                </a:solidFill>
                <a:latin typeface="Simplified Arabic" pitchFamily="18" charset="-78"/>
                <a:cs typeface="+mn-cs"/>
              </a:rPr>
              <a:t>ولذلك سمحت الدول بسريان القانون الأجنبي على إقليمها حيث تركت له بعض المسائل ليمتد فيحكيها. </a:t>
            </a:r>
            <a:r>
              <a:rPr lang="ar-EG" sz="2400" b="1" dirty="0">
                <a:solidFill>
                  <a:schemeClr val="tx1"/>
                </a:solidFill>
                <a:latin typeface="Simplified Arabic" pitchFamily="18" charset="-78"/>
                <a:cs typeface="+mn-cs"/>
              </a:rPr>
              <a:t>وأول ما يثور في الذهن هنا هو التساؤل عما إذا كان في هذا السماح انتقاص من سيادة الدولة على إقليمها؟</a:t>
            </a:r>
          </a:p>
          <a:p>
            <a:pPr marL="342900" indent="-342900" algn="just" rtl="1">
              <a:buFont typeface="Arial" pitchFamily="34" charset="0"/>
              <a:buChar char="•"/>
            </a:pPr>
            <a:r>
              <a:rPr lang="ar-EG" sz="2400" b="1" u="sng" dirty="0">
                <a:solidFill>
                  <a:schemeClr val="tx1"/>
                </a:solidFill>
                <a:latin typeface="Simplified Arabic" pitchFamily="18" charset="-78"/>
                <a:cs typeface="+mn-cs"/>
              </a:rPr>
              <a:t>نجد أنه قد اجتهد الفقه في تبرير الخروج على مبدأ </a:t>
            </a:r>
            <a:r>
              <a:rPr lang="ar-EG" sz="2400" b="1" u="sng" dirty="0" smtClean="0">
                <a:solidFill>
                  <a:schemeClr val="tx1"/>
                </a:solidFill>
                <a:latin typeface="Simplified Arabic" pitchFamily="18" charset="-78"/>
                <a:cs typeface="+mn-cs"/>
              </a:rPr>
              <a:t>الإقليمية، </a:t>
            </a:r>
            <a:r>
              <a:rPr lang="ar-EG" sz="2400" b="1" u="sng" dirty="0">
                <a:solidFill>
                  <a:schemeClr val="tx1"/>
                </a:solidFill>
                <a:latin typeface="Simplified Arabic" pitchFamily="18" charset="-78"/>
                <a:cs typeface="+mn-cs"/>
              </a:rPr>
              <a:t>فقد قال البعض بأن </a:t>
            </a:r>
            <a:r>
              <a:rPr lang="ar-EG" sz="2400" dirty="0">
                <a:solidFill>
                  <a:schemeClr val="tx1"/>
                </a:solidFill>
                <a:latin typeface="Simplified Arabic" pitchFamily="18" charset="-78"/>
                <a:cs typeface="+mn-cs"/>
              </a:rPr>
              <a:t>أساسه مجاملة الدول بعضها البعض الآخر، </a:t>
            </a:r>
            <a:r>
              <a:rPr lang="ar-EG" sz="2400" b="1" u="sng" dirty="0">
                <a:solidFill>
                  <a:schemeClr val="tx1"/>
                </a:solidFill>
                <a:latin typeface="Simplified Arabic" pitchFamily="18" charset="-78"/>
                <a:cs typeface="+mn-cs"/>
              </a:rPr>
              <a:t>ومن قائل بأن </a:t>
            </a:r>
            <a:r>
              <a:rPr lang="ar-EG" sz="2400" dirty="0">
                <a:solidFill>
                  <a:schemeClr val="tx1"/>
                </a:solidFill>
                <a:latin typeface="Simplified Arabic" pitchFamily="18" charset="-78"/>
                <a:cs typeface="+mn-cs"/>
              </a:rPr>
              <a:t>هذا الانتقاص تقتضيه طبيعة الأمور بل ويفرضه العرف الدولي ولولاه لصعب انتقال الأفراد من دولة إلى أخرى، لاسيما وأنه انتقاص متبادل، بمعنى أن كل دولة تقره وتطبقه، وبهذه المثابة فإنه لا يعد انتقاصا. </a:t>
            </a:r>
            <a:r>
              <a:rPr lang="ar-EG" sz="2400" b="1" u="sng" dirty="0">
                <a:solidFill>
                  <a:schemeClr val="tx1"/>
                </a:solidFill>
                <a:latin typeface="Simplified Arabic" pitchFamily="18" charset="-78"/>
                <a:cs typeface="+mn-cs"/>
              </a:rPr>
              <a:t>ويرى البعض دون الدخول في تفاصيل هذه التبريرات، </a:t>
            </a:r>
            <a:r>
              <a:rPr lang="ar-EG" sz="2400" dirty="0">
                <a:solidFill>
                  <a:schemeClr val="tx1"/>
                </a:solidFill>
                <a:latin typeface="Simplified Arabic" pitchFamily="18" charset="-78"/>
                <a:cs typeface="+mn-cs"/>
              </a:rPr>
              <a:t>أن هذا الانتقاص حقيقة واقعة في كافة الدول ذلك أن المراعاة الصارمة لمبدأ الإقليمية يفترض أن الدولة تغلق نفسها على أفرادها فلا تسمح لهم بالخروج منها ولا تسمح لغيرهم بالدخول فيها. وإذن فقد يجتاز القانون حدود دولته ويدخل حدود دولة أخرى ليحكم بعض المسائل التي تتعلق برعاياه، وإذن فهو يتتبع أشخاصه، ومن هنا سمي </a:t>
            </a:r>
            <a:r>
              <a:rPr lang="ar-EG" sz="2400" dirty="0" smtClean="0">
                <a:solidFill>
                  <a:schemeClr val="tx1"/>
                </a:solidFill>
                <a:latin typeface="Simplified Arabic" pitchFamily="18" charset="-78"/>
                <a:cs typeface="+mn-cs"/>
              </a:rPr>
              <a:t>تبعا لذلك </a:t>
            </a:r>
            <a:r>
              <a:rPr lang="ar-EG" sz="2400" dirty="0">
                <a:solidFill>
                  <a:schemeClr val="tx1"/>
                </a:solidFill>
                <a:latin typeface="Simplified Arabic" pitchFamily="18" charset="-78"/>
                <a:cs typeface="+mn-cs"/>
              </a:rPr>
              <a:t>بشخصية </a:t>
            </a:r>
            <a:r>
              <a:rPr lang="ar-EG" sz="2400" dirty="0" smtClean="0">
                <a:solidFill>
                  <a:schemeClr val="tx1"/>
                </a:solidFill>
                <a:latin typeface="Simplified Arabic" pitchFamily="18" charset="-78"/>
                <a:cs typeface="+mn-cs"/>
              </a:rPr>
              <a:t>القانون.</a:t>
            </a:r>
            <a:endParaRPr lang="ar-EG" sz="2400" dirty="0">
              <a:solidFill>
                <a:schemeClr val="tx1"/>
              </a:solidFill>
              <a:latin typeface="Simplified Arabic" pitchFamily="18" charset="-78"/>
              <a:cs typeface="+mn-cs"/>
            </a:endParaRPr>
          </a:p>
          <a:p>
            <a:pPr algn="just" rtl="1"/>
            <a:endParaRPr lang="ar-EG" sz="2400" dirty="0" smtClean="0">
              <a:solidFill>
                <a:schemeClr val="bg1"/>
              </a:solidFill>
              <a:latin typeface="Simplified Arabic" pitchFamily="18" charset="-78"/>
              <a:cs typeface="+mn-cs"/>
            </a:endParaRP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307057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1077178"/>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1- نطاق تطبيق القانون من  حيث النطاق المكاني والنطاق الزمني:</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07</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4893647"/>
          </a:xfrm>
          <a:prstGeom prst="rect">
            <a:avLst/>
          </a:prstGeom>
        </p:spPr>
        <p:txBody>
          <a:bodyPr wrap="square">
            <a:spAutoFit/>
          </a:bodyPr>
          <a:lstStyle/>
          <a:p>
            <a:pPr algn="just" rtl="1"/>
            <a:r>
              <a:rPr lang="ar-EG" sz="2400" b="1" u="sng" dirty="0" smtClean="0">
                <a:solidFill>
                  <a:srgbClr val="FF0000"/>
                </a:solidFill>
                <a:effectLst>
                  <a:outerShdw blurRad="38100" dist="38100" dir="2700000" algn="tl">
                    <a:srgbClr val="000000">
                      <a:alpha val="43137"/>
                    </a:srgbClr>
                  </a:outerShdw>
                </a:effectLst>
                <a:latin typeface="Simplified Arabic" pitchFamily="18" charset="-78"/>
                <a:cs typeface="+mn-cs"/>
              </a:rPr>
              <a:t>أولاً: النطاق المكاني للقانون:</a:t>
            </a:r>
          </a:p>
          <a:p>
            <a:pPr algn="just" rtl="1"/>
            <a:r>
              <a:rPr lang="ar-EG" sz="2400" b="1" dirty="0" smtClean="0">
                <a:solidFill>
                  <a:schemeClr val="tx1"/>
                </a:solidFill>
                <a:latin typeface="Simplified Arabic" pitchFamily="18" charset="-78"/>
                <a:cs typeface="+mn-cs"/>
              </a:rPr>
              <a:t>** استثناء </a:t>
            </a:r>
            <a:r>
              <a:rPr lang="ar-EG" sz="2400" b="1" dirty="0">
                <a:solidFill>
                  <a:schemeClr val="tx1"/>
                </a:solidFill>
                <a:latin typeface="Simplified Arabic" pitchFamily="18" charset="-78"/>
                <a:cs typeface="+mn-cs"/>
              </a:rPr>
              <a:t>على </a:t>
            </a:r>
            <a:r>
              <a:rPr lang="ar-EG" sz="2400" b="1" dirty="0" smtClean="0">
                <a:solidFill>
                  <a:schemeClr val="tx1"/>
                </a:solidFill>
                <a:latin typeface="Simplified Arabic" pitchFamily="18" charset="-78"/>
                <a:cs typeface="+mn-cs"/>
              </a:rPr>
              <a:t>مبدأ إقليمية القوانين:</a:t>
            </a:r>
            <a:endParaRPr lang="ar-EG" sz="2400" b="1" dirty="0">
              <a:solidFill>
                <a:schemeClr val="tx1"/>
              </a:solidFill>
              <a:latin typeface="Simplified Arabic" pitchFamily="18" charset="-78"/>
              <a:cs typeface="+mn-cs"/>
            </a:endParaRPr>
          </a:p>
          <a:p>
            <a:pPr marL="342900" indent="-342900" algn="just" rtl="1">
              <a:buFont typeface="Arial" pitchFamily="34" charset="0"/>
              <a:buChar char="•"/>
            </a:pPr>
            <a:r>
              <a:rPr lang="ar-EG" sz="2400" dirty="0" smtClean="0">
                <a:solidFill>
                  <a:schemeClr val="tx1"/>
                </a:solidFill>
                <a:latin typeface="Simplified Arabic" pitchFamily="18" charset="-78"/>
                <a:cs typeface="+mn-cs"/>
              </a:rPr>
              <a:t>ولذلك يرى البعض وبحق، </a:t>
            </a:r>
            <a:r>
              <a:rPr lang="ar-EG" sz="2400" b="1" u="sng" dirty="0" smtClean="0">
                <a:solidFill>
                  <a:schemeClr val="tx1"/>
                </a:solidFill>
                <a:latin typeface="Simplified Arabic" pitchFamily="18" charset="-78"/>
                <a:cs typeface="+mn-cs"/>
              </a:rPr>
              <a:t>أن </a:t>
            </a:r>
            <a:r>
              <a:rPr lang="ar-EG" sz="2400" b="1" u="sng" dirty="0">
                <a:solidFill>
                  <a:schemeClr val="tx1"/>
                </a:solidFill>
                <a:latin typeface="Simplified Arabic" pitchFamily="18" charset="-78"/>
                <a:cs typeface="+mn-cs"/>
              </a:rPr>
              <a:t>الاستثناء على مبدأ </a:t>
            </a:r>
            <a:r>
              <a:rPr lang="ar-EG" sz="2400" b="1" u="sng" dirty="0" smtClean="0">
                <a:solidFill>
                  <a:schemeClr val="tx1"/>
                </a:solidFill>
                <a:latin typeface="Simplified Arabic" pitchFamily="18" charset="-78"/>
                <a:cs typeface="+mn-cs"/>
              </a:rPr>
              <a:t>إقليمية القوانين بامتداد </a:t>
            </a:r>
            <a:r>
              <a:rPr lang="ar-EG" sz="2400" b="1" u="sng" dirty="0">
                <a:solidFill>
                  <a:schemeClr val="tx1"/>
                </a:solidFill>
                <a:latin typeface="Simplified Arabic" pitchFamily="18" charset="-78"/>
                <a:cs typeface="+mn-cs"/>
              </a:rPr>
              <a:t>نطاق تطبيق القانون إلى خارج حدود دولته أو تطبيق قانون أجنبي داخل حدود الدولة إن كان يعد </a:t>
            </a:r>
            <a:r>
              <a:rPr lang="ar-EG" sz="2400" b="1" u="sng" dirty="0" smtClean="0">
                <a:solidFill>
                  <a:schemeClr val="tx1"/>
                </a:solidFill>
                <a:latin typeface="Simplified Arabic" pitchFamily="18" charset="-78"/>
                <a:cs typeface="+mn-cs"/>
              </a:rPr>
              <a:t>خروجاً </a:t>
            </a:r>
            <a:r>
              <a:rPr lang="ar-EG" sz="2400" b="1" u="sng" dirty="0">
                <a:solidFill>
                  <a:schemeClr val="tx1"/>
                </a:solidFill>
                <a:latin typeface="Simplified Arabic" pitchFamily="18" charset="-78"/>
                <a:cs typeface="+mn-cs"/>
              </a:rPr>
              <a:t>على سيادة الدولة من الناحية الشكلية فهو ليس كذلك من الناحية الموضوعية، </a:t>
            </a:r>
            <a:r>
              <a:rPr lang="ar-EG" sz="2400" dirty="0">
                <a:solidFill>
                  <a:schemeClr val="tx1"/>
                </a:solidFill>
                <a:latin typeface="Simplified Arabic" pitchFamily="18" charset="-78"/>
                <a:cs typeface="+mn-cs"/>
              </a:rPr>
              <a:t>فالحقيقة أنه لا غضاضة في السماح بأعمال قانون أجنبي داخل الدولة أو العكس مادام ذلك يتم باتفاق بين الدول سواء اتفاقات ثنائية أو اتفاقات دولية كما هو الحال في شأن اختصاص محكمة العدل الدولية والسماح لها بعقد محاكمات لأفراد من دول شتى. واتفاقات تسليم المجرين بين الدول وغيرها</a:t>
            </a:r>
            <a:r>
              <a:rPr lang="ar-EG" sz="2400" dirty="0" smtClean="0">
                <a:solidFill>
                  <a:schemeClr val="tx1"/>
                </a:solidFill>
                <a:latin typeface="Simplified Arabic" pitchFamily="18" charset="-78"/>
                <a:cs typeface="+mn-cs"/>
              </a:rPr>
              <a:t>.</a:t>
            </a:r>
          </a:p>
          <a:p>
            <a:pPr marL="342900" indent="-342900" algn="just" rtl="1">
              <a:buFont typeface="Arial" pitchFamily="34" charset="0"/>
              <a:buChar char="•"/>
            </a:pPr>
            <a:r>
              <a:rPr lang="ar-EG" sz="2400" b="1" u="sng" dirty="0">
                <a:solidFill>
                  <a:schemeClr val="tx1"/>
                </a:solidFill>
                <a:latin typeface="Simplified Arabic" pitchFamily="18" charset="-78"/>
                <a:cs typeface="+mn-cs"/>
              </a:rPr>
              <a:t>لكن من المهم ومن المتفق عليه </a:t>
            </a:r>
            <a:r>
              <a:rPr lang="ar-EG" sz="2400" b="1" u="sng" dirty="0" smtClean="0">
                <a:solidFill>
                  <a:schemeClr val="tx1"/>
                </a:solidFill>
                <a:latin typeface="Simplified Arabic" pitchFamily="18" charset="-78"/>
                <a:cs typeface="+mn-cs"/>
              </a:rPr>
              <a:t>دولياً أنه يجب </a:t>
            </a:r>
            <a:r>
              <a:rPr lang="ar-EG" sz="2400" b="1" u="sng" dirty="0">
                <a:solidFill>
                  <a:schemeClr val="tx1"/>
                </a:solidFill>
                <a:latin typeface="Simplified Arabic" pitchFamily="18" charset="-78"/>
                <a:cs typeface="+mn-cs"/>
              </a:rPr>
              <a:t>ألا يترتب علـــــى تلك الإستثناءات الإخلال أو الاصطدام بالنظام العام والآداب العامة في الدولة التي يطبق فيها القانون الأجنبي </a:t>
            </a:r>
            <a:r>
              <a:rPr lang="ar-EG" sz="2400" dirty="0">
                <a:solidFill>
                  <a:schemeClr val="tx1"/>
                </a:solidFill>
                <a:latin typeface="Simplified Arabic" pitchFamily="18" charset="-78"/>
                <a:cs typeface="+mn-cs"/>
              </a:rPr>
              <a:t>وهذا ما نص عليـه المشرع المصري في المادة ۲۸ من القانون المدني حيث نصت علـــى أنـــه "لا يجوز تطبيق أحكام قانون أجنبي عينته النصوص السابقة (المواد من ١٠ إلى ٢٧) إذا كانت هذه الأحكام مخالفة للنظام العام أو </a:t>
            </a:r>
            <a:r>
              <a:rPr lang="ar-EG" sz="2400" dirty="0" smtClean="0">
                <a:solidFill>
                  <a:schemeClr val="tx1"/>
                </a:solidFill>
                <a:latin typeface="Simplified Arabic" pitchFamily="18" charset="-78"/>
                <a:cs typeface="+mn-cs"/>
              </a:rPr>
              <a:t>للآداب.وعلى </a:t>
            </a:r>
            <a:r>
              <a:rPr lang="ar-EG" sz="2400" dirty="0">
                <a:solidFill>
                  <a:schemeClr val="tx1"/>
                </a:solidFill>
                <a:latin typeface="Simplified Arabic" pitchFamily="18" charset="-78"/>
                <a:cs typeface="+mn-cs"/>
              </a:rPr>
              <a:t>ذلك فإنه لو تبين للقاضي المصري عند تطبيقه للقانون الأجنبي أن هذا القانون يصطدم مع النظام العام فإنه يستبعده ويطبق أحكام القانون المصري على النزاع.</a:t>
            </a:r>
            <a:endParaRPr lang="ar-EG" sz="2400" dirty="0" smtClean="0">
              <a:solidFill>
                <a:schemeClr val="tx1"/>
              </a:solidFill>
              <a:latin typeface="Simplified Arabic" pitchFamily="18" charset="-78"/>
              <a:cs typeface="+mn-cs"/>
            </a:endParaRP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280214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1077178"/>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1- نطاق تطبيق القانون من  حيث النطاق المكاني والنطاق الزمني:</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07</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4154984"/>
          </a:xfrm>
          <a:prstGeom prst="rect">
            <a:avLst/>
          </a:prstGeom>
        </p:spPr>
        <p:txBody>
          <a:bodyPr wrap="square">
            <a:spAutoFit/>
          </a:bodyPr>
          <a:lstStyle/>
          <a:p>
            <a:pPr algn="just" rtl="1"/>
            <a:r>
              <a:rPr lang="ar-EG" sz="2400" b="1" u="sng" dirty="0" smtClean="0">
                <a:solidFill>
                  <a:srgbClr val="FF0000"/>
                </a:solidFill>
                <a:effectLst>
                  <a:outerShdw blurRad="38100" dist="38100" dir="2700000" algn="tl">
                    <a:srgbClr val="000000">
                      <a:alpha val="43137"/>
                    </a:srgbClr>
                  </a:outerShdw>
                </a:effectLst>
                <a:latin typeface="Simplified Arabic" pitchFamily="18" charset="-78"/>
                <a:cs typeface="+mn-cs"/>
              </a:rPr>
              <a:t>ثانياً: النطاق الزمني للقانون:</a:t>
            </a:r>
          </a:p>
          <a:p>
            <a:pPr marL="342900" indent="-342900" algn="just" rtl="1">
              <a:buFont typeface="Wingdings" pitchFamily="2" charset="2"/>
              <a:buChar char="§"/>
            </a:pPr>
            <a:r>
              <a:rPr lang="ar-EG" sz="2400" b="1" u="sng" dirty="0">
                <a:solidFill>
                  <a:schemeClr val="tx1"/>
                </a:solidFill>
                <a:latin typeface="Simplified Arabic" pitchFamily="18" charset="-78"/>
                <a:cs typeface="+mn-cs"/>
              </a:rPr>
              <a:t>نعني بالنطاق الزمني للقانون تحديد الفترة التي يطبق فيها، أو عمر القانون فالقانون ليس </a:t>
            </a:r>
            <a:r>
              <a:rPr lang="ar-EG" sz="2400" b="1" u="sng" dirty="0" smtClean="0">
                <a:solidFill>
                  <a:schemeClr val="tx1"/>
                </a:solidFill>
                <a:latin typeface="Simplified Arabic" pitchFamily="18" charset="-78"/>
                <a:cs typeface="+mn-cs"/>
              </a:rPr>
              <a:t>مؤبداً، </a:t>
            </a:r>
            <a:r>
              <a:rPr lang="ar-EG" sz="2400" dirty="0">
                <a:solidFill>
                  <a:schemeClr val="tx1"/>
                </a:solidFill>
                <a:latin typeface="Simplified Arabic" pitchFamily="18" charset="-78"/>
                <a:cs typeface="+mn-cs"/>
              </a:rPr>
              <a:t>وإذا كان من صفات القانون الدوام، بمعنى الاستقرار والثبات، وعدم التغيير والتعديل بين عشية وضحاها، وذلك من أجل مبدأ استقرار </a:t>
            </a:r>
            <a:r>
              <a:rPr lang="ar-EG" sz="2400" dirty="0" smtClean="0">
                <a:solidFill>
                  <a:schemeClr val="tx1"/>
                </a:solidFill>
                <a:latin typeface="Simplified Arabic" pitchFamily="18" charset="-78"/>
                <a:cs typeface="+mn-cs"/>
              </a:rPr>
              <a:t>المعاملات؛ </a:t>
            </a:r>
            <a:r>
              <a:rPr lang="ar-EG" sz="2400" b="1" u="sng" dirty="0" smtClean="0">
                <a:solidFill>
                  <a:schemeClr val="tx1"/>
                </a:solidFill>
                <a:latin typeface="Simplified Arabic" pitchFamily="18" charset="-78"/>
                <a:cs typeface="+mn-cs"/>
              </a:rPr>
              <a:t>فإنه </a:t>
            </a:r>
            <a:r>
              <a:rPr lang="ar-EG" sz="2400" b="1" u="sng" dirty="0">
                <a:solidFill>
                  <a:schemeClr val="tx1"/>
                </a:solidFill>
                <a:latin typeface="Simplified Arabic" pitchFamily="18" charset="-78"/>
                <a:cs typeface="+mn-cs"/>
              </a:rPr>
              <a:t>ليس معنى ذلك أن يوضع ليكون مؤبدا. وإنما يكون له وقت يطبق فيه أو يسرى فيه وتكون أحكامه نافذة فيه وتبدأ هذه الفترة من الوقت المحدد لنفاذه</a:t>
            </a:r>
            <a:r>
              <a:rPr lang="ar-EG" sz="2400" dirty="0">
                <a:solidFill>
                  <a:schemeClr val="tx1"/>
                </a:solidFill>
                <a:latin typeface="Simplified Arabic" pitchFamily="18" charset="-78"/>
                <a:cs typeface="+mn-cs"/>
              </a:rPr>
              <a:t> أي لدخوله حيز التنفيذ إما بمجرد نشره أو بانقضاء المهلة المحددة للعمل به وفي خلال فترة  نفاذ القانون ما يطبق على ما يحدث قبل هذه الفترة أو بعد انقضاء هذه الفترة، فإنه لا يسرى أو لا يطبق عليها هذا بحسب الأصل. </a:t>
            </a:r>
            <a:endParaRPr lang="ar-EG" sz="2400" dirty="0" smtClean="0">
              <a:solidFill>
                <a:schemeClr val="tx1"/>
              </a:solidFill>
              <a:latin typeface="Simplified Arabic" pitchFamily="18" charset="-78"/>
              <a:cs typeface="+mn-cs"/>
            </a:endParaRPr>
          </a:p>
          <a:p>
            <a:pPr marL="342900" indent="-342900" algn="just" rtl="1">
              <a:buFont typeface="Wingdings" pitchFamily="2" charset="2"/>
              <a:buChar char="§"/>
            </a:pPr>
            <a:r>
              <a:rPr lang="ar-EG" sz="2400" dirty="0">
                <a:solidFill>
                  <a:schemeClr val="tx1"/>
                </a:solidFill>
                <a:latin typeface="Simplified Arabic" pitchFamily="18" charset="-78"/>
                <a:cs typeface="+mn-cs"/>
              </a:rPr>
              <a:t>لكن الأمور لا تسير دائما على هذا النحو من </a:t>
            </a:r>
            <a:r>
              <a:rPr lang="ar-EG" sz="2400" dirty="0" smtClean="0">
                <a:solidFill>
                  <a:schemeClr val="tx1"/>
                </a:solidFill>
                <a:latin typeface="Simplified Arabic" pitchFamily="18" charset="-78"/>
                <a:cs typeface="+mn-cs"/>
              </a:rPr>
              <a:t>السهولة؛  </a:t>
            </a:r>
            <a:r>
              <a:rPr lang="ar-EG" sz="2400" b="1" u="sng" dirty="0">
                <a:solidFill>
                  <a:schemeClr val="tx1"/>
                </a:solidFill>
                <a:latin typeface="Simplified Arabic" pitchFamily="18" charset="-78"/>
                <a:cs typeface="+mn-cs"/>
              </a:rPr>
              <a:t>ذلك أننا نواجه بعقبات سواء من الناحية الواقعية أم من الناحية القانونية تجعل من المناسب أو من العدل أن يسرى القانون على وقائع أو علاقات حدثت قبل نفاذه</a:t>
            </a:r>
            <a:r>
              <a:rPr lang="ar-EG" sz="2400" dirty="0">
                <a:solidFill>
                  <a:schemeClr val="tx1"/>
                </a:solidFill>
                <a:latin typeface="Simplified Arabic" pitchFamily="18" charset="-78"/>
                <a:cs typeface="+mn-cs"/>
              </a:rPr>
              <a:t>. وهو </a:t>
            </a:r>
            <a:r>
              <a:rPr lang="ar-EG" sz="2400" b="1" u="sng" dirty="0">
                <a:solidFill>
                  <a:schemeClr val="tx1"/>
                </a:solidFill>
                <a:effectLst>
                  <a:outerShdw blurRad="38100" dist="38100" dir="2700000" algn="tl">
                    <a:srgbClr val="000000">
                      <a:alpha val="43137"/>
                    </a:srgbClr>
                  </a:outerShdw>
                </a:effectLst>
                <a:latin typeface="Simplified Arabic" pitchFamily="18" charset="-78"/>
                <a:cs typeface="+mn-cs"/>
              </a:rPr>
              <a:t>ما يعرف </a:t>
            </a:r>
            <a:r>
              <a:rPr lang="ar-EG" sz="2400" b="1" u="sng" dirty="0" smtClean="0">
                <a:solidFill>
                  <a:schemeClr val="tx1"/>
                </a:solidFill>
                <a:effectLst>
                  <a:outerShdw blurRad="38100" dist="38100" dir="2700000" algn="tl">
                    <a:srgbClr val="000000">
                      <a:alpha val="43137"/>
                    </a:srgbClr>
                  </a:outerShdw>
                </a:effectLst>
                <a:latin typeface="Simplified Arabic" pitchFamily="18" charset="-78"/>
                <a:cs typeface="+mn-cs"/>
              </a:rPr>
              <a:t>بإسم «الأثر </a:t>
            </a:r>
            <a:r>
              <a:rPr lang="ar-EG" sz="2400" b="1" u="sng" dirty="0">
                <a:solidFill>
                  <a:schemeClr val="tx1"/>
                </a:solidFill>
                <a:effectLst>
                  <a:outerShdw blurRad="38100" dist="38100" dir="2700000" algn="tl">
                    <a:srgbClr val="000000">
                      <a:alpha val="43137"/>
                    </a:srgbClr>
                  </a:outerShdw>
                </a:effectLst>
                <a:latin typeface="Simplified Arabic" pitchFamily="18" charset="-78"/>
                <a:cs typeface="+mn-cs"/>
              </a:rPr>
              <a:t>الرجعي </a:t>
            </a:r>
            <a:r>
              <a:rPr lang="ar-EG" sz="2400" b="1" u="sng" dirty="0" smtClean="0">
                <a:solidFill>
                  <a:schemeClr val="tx1"/>
                </a:solidFill>
                <a:effectLst>
                  <a:outerShdw blurRad="38100" dist="38100" dir="2700000" algn="tl">
                    <a:srgbClr val="000000">
                      <a:alpha val="43137"/>
                    </a:srgbClr>
                  </a:outerShdw>
                </a:effectLst>
                <a:latin typeface="Simplified Arabic" pitchFamily="18" charset="-78"/>
                <a:cs typeface="+mn-cs"/>
              </a:rPr>
              <a:t>للقانون»، </a:t>
            </a:r>
            <a:r>
              <a:rPr lang="ar-EG" sz="2400" dirty="0">
                <a:solidFill>
                  <a:schemeClr val="tx1"/>
                </a:solidFill>
                <a:latin typeface="Simplified Arabic" pitchFamily="18" charset="-78"/>
                <a:cs typeface="+mn-cs"/>
              </a:rPr>
              <a:t>لأنه يسرى على الماضي أو أرجعت على </a:t>
            </a:r>
            <a:r>
              <a:rPr lang="ar-EG" sz="2400" dirty="0" smtClean="0">
                <a:solidFill>
                  <a:schemeClr val="tx1"/>
                </a:solidFill>
                <a:latin typeface="Simplified Arabic" pitchFamily="18" charset="-78"/>
                <a:cs typeface="+mn-cs"/>
              </a:rPr>
              <a:t>الماضي، </a:t>
            </a:r>
            <a:r>
              <a:rPr lang="ar-EG" sz="2400" dirty="0">
                <a:solidFill>
                  <a:schemeClr val="tx1"/>
                </a:solidFill>
                <a:latin typeface="Simplified Arabic" pitchFamily="18" charset="-78"/>
                <a:cs typeface="+mn-cs"/>
              </a:rPr>
              <a:t>كما أن الوقائع قد لا تحدث أو تنشأ وتنتج كل آثارها دائما، في ظل قانون معين، أو قاعدة قانونية وهنا لا تكون ثمة </a:t>
            </a:r>
            <a:r>
              <a:rPr lang="ar-EG" sz="2400" dirty="0" smtClean="0">
                <a:solidFill>
                  <a:schemeClr val="tx1"/>
                </a:solidFill>
                <a:latin typeface="Simplified Arabic" pitchFamily="18" charset="-78"/>
                <a:cs typeface="+mn-cs"/>
              </a:rPr>
              <a:t>مشكلة. </a:t>
            </a:r>
            <a:endParaRPr lang="ar-EG" sz="2400" dirty="0" smtClean="0">
              <a:solidFill>
                <a:schemeClr val="tx1"/>
              </a:solidFill>
              <a:latin typeface="Simplified Arabic" pitchFamily="18" charset="-78"/>
              <a:cs typeface="+mn-cs"/>
            </a:endParaRP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675446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1077178"/>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1- نطاق تطبيق القانون من  حيث النطاق المكاني والنطاق الزمني:</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07</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3785652"/>
          </a:xfrm>
          <a:prstGeom prst="rect">
            <a:avLst/>
          </a:prstGeom>
        </p:spPr>
        <p:txBody>
          <a:bodyPr wrap="square">
            <a:spAutoFit/>
          </a:bodyPr>
          <a:lstStyle/>
          <a:p>
            <a:pPr algn="just" rtl="1"/>
            <a:r>
              <a:rPr lang="ar-EG" sz="2400" b="1" u="sng" dirty="0" smtClean="0">
                <a:solidFill>
                  <a:srgbClr val="FF0000"/>
                </a:solidFill>
                <a:effectLst>
                  <a:outerShdw blurRad="38100" dist="38100" dir="2700000" algn="tl">
                    <a:srgbClr val="000000">
                      <a:alpha val="43137"/>
                    </a:srgbClr>
                  </a:outerShdw>
                </a:effectLst>
                <a:latin typeface="Simplified Arabic" pitchFamily="18" charset="-78"/>
                <a:cs typeface="+mn-cs"/>
              </a:rPr>
              <a:t>ثانياً: النطاق الزمني للقانون:</a:t>
            </a:r>
          </a:p>
          <a:p>
            <a:pPr marL="342900" indent="-342900" algn="just" rtl="1">
              <a:buFont typeface="Wingdings" pitchFamily="2" charset="2"/>
              <a:buChar char="§"/>
            </a:pPr>
            <a:r>
              <a:rPr lang="ar-EG" sz="2400" dirty="0">
                <a:solidFill>
                  <a:schemeClr val="tx1"/>
                </a:solidFill>
                <a:latin typeface="Simplified Arabic" pitchFamily="18" charset="-78"/>
                <a:cs typeface="+mn-cs"/>
              </a:rPr>
              <a:t>لكن المشكلة تتأتى من أن نشوء الواقعة قد يحدث في ظل قانون أو قاعدة معينة وتنتج آثارها في ظل قانون آخر يحل محله. </a:t>
            </a:r>
            <a:r>
              <a:rPr lang="ar-EG" sz="2400" b="1" dirty="0">
                <a:solidFill>
                  <a:schemeClr val="tx1"/>
                </a:solidFill>
                <a:latin typeface="Simplified Arabic" pitchFamily="18" charset="-78"/>
                <a:cs typeface="+mn-cs"/>
              </a:rPr>
              <a:t>فهنا تتمثل الصعوبة في نشوء الواقعة في النطاق الزمني لقانون معين وتنتج آثارها في النطاق الزمني لقانون آخر. وهناك نكون بصدد تحديد ما هو القانون الذي يحكم هذه الوقائع والمعاملات وآثارها هل هو القانون القديم أم الجديد</a:t>
            </a:r>
            <a:r>
              <a:rPr lang="ar-EG" sz="2400" b="1" dirty="0" smtClean="0">
                <a:solidFill>
                  <a:schemeClr val="tx1"/>
                </a:solidFill>
                <a:latin typeface="Simplified Arabic" pitchFamily="18" charset="-78"/>
                <a:cs typeface="+mn-cs"/>
              </a:rPr>
              <a:t>؟</a:t>
            </a:r>
          </a:p>
          <a:p>
            <a:pPr marL="342900" indent="-342900" algn="just" rtl="1">
              <a:buFont typeface="Wingdings" pitchFamily="2" charset="2"/>
              <a:buChar char="§"/>
            </a:pPr>
            <a:r>
              <a:rPr lang="ar-EG" sz="2400" b="1" u="sng" dirty="0">
                <a:solidFill>
                  <a:schemeClr val="tx1"/>
                </a:solidFill>
                <a:latin typeface="Simplified Arabic" pitchFamily="18" charset="-78"/>
                <a:cs typeface="+mn-cs"/>
              </a:rPr>
              <a:t>الإجابة على هذا السؤال ليست سهلة وللتدليل على ذلك نضرب المثال التالي:</a:t>
            </a:r>
          </a:p>
          <a:p>
            <a:pPr algn="just" rtl="1"/>
            <a:r>
              <a:rPr lang="ar-EG" sz="2400" b="1" dirty="0" smtClean="0">
                <a:solidFill>
                  <a:schemeClr val="tx1"/>
                </a:solidFill>
                <a:latin typeface="Simplified Arabic" pitchFamily="18" charset="-78"/>
                <a:cs typeface="+mn-cs"/>
              </a:rPr>
              <a:t>- الأهلية</a:t>
            </a:r>
            <a:r>
              <a:rPr lang="ar-EG" sz="2400" b="1" dirty="0">
                <a:solidFill>
                  <a:schemeClr val="tx1"/>
                </a:solidFill>
                <a:latin typeface="Simplified Arabic" pitchFamily="18" charset="-78"/>
                <a:cs typeface="+mn-cs"/>
              </a:rPr>
              <a:t>: </a:t>
            </a:r>
            <a:r>
              <a:rPr lang="ar-EG" sz="2400" dirty="0">
                <a:solidFill>
                  <a:schemeClr val="tx1"/>
                </a:solidFill>
                <a:latin typeface="Simplified Arabic" pitchFamily="18" charset="-78"/>
                <a:cs typeface="+mn-cs"/>
              </a:rPr>
              <a:t>كانت سن الرشد المالي قبل سنة ١٩٢٥ ثماني عشرة سنة، ثم رفعها قانون المجالس الحسبية الصادر في تلك السنة إلى إحدى </a:t>
            </a:r>
            <a:r>
              <a:rPr lang="ar-EG" sz="2400" dirty="0" smtClean="0">
                <a:solidFill>
                  <a:schemeClr val="tx1"/>
                </a:solidFill>
                <a:latin typeface="Simplified Arabic" pitchFamily="18" charset="-78"/>
                <a:cs typeface="+mn-cs"/>
              </a:rPr>
              <a:t>وعشرين، فما </a:t>
            </a:r>
            <a:r>
              <a:rPr lang="ar-EG" sz="2400" dirty="0">
                <a:solidFill>
                  <a:schemeClr val="tx1"/>
                </a:solidFill>
                <a:latin typeface="Simplified Arabic" pitchFamily="18" charset="-78"/>
                <a:cs typeface="+mn-cs"/>
              </a:rPr>
              <a:t>حكم الأشخاص الذين بلغوا الثامنة عشرة قبل صدور التشريع الجديد؛ أيستمر اعتبارهم بالغبن طبقا للقانون القديم أو يعودون </a:t>
            </a:r>
            <a:r>
              <a:rPr lang="ar-EG" sz="2400" dirty="0" smtClean="0">
                <a:solidFill>
                  <a:schemeClr val="tx1"/>
                </a:solidFill>
                <a:latin typeface="Simplified Arabic" pitchFamily="18" charset="-78"/>
                <a:cs typeface="+mn-cs"/>
              </a:rPr>
              <a:t>قصراً عملاً </a:t>
            </a:r>
            <a:r>
              <a:rPr lang="ar-EG" sz="2400" dirty="0">
                <a:solidFill>
                  <a:schemeClr val="tx1"/>
                </a:solidFill>
                <a:latin typeface="Simplified Arabic" pitchFamily="18" charset="-78"/>
                <a:cs typeface="+mn-cs"/>
              </a:rPr>
              <a:t>بالتشريع الجديد؛ وإذا كان التشريع الجديد هو الواجب تطبيقه عليهم، فماذا يكون حكم التصرفات التي عقدوها فيما بين بلوغهم الثامنة عشرة وتاريخ العمل بالتشريع الجديد</a:t>
            </a:r>
            <a:r>
              <a:rPr lang="ar-EG" sz="2400" dirty="0" smtClean="0">
                <a:solidFill>
                  <a:schemeClr val="tx1"/>
                </a:solidFill>
                <a:latin typeface="Simplified Arabic" pitchFamily="18" charset="-78"/>
                <a:cs typeface="+mn-cs"/>
              </a:rPr>
              <a:t>.</a:t>
            </a:r>
            <a:endParaRPr lang="ar-EG" sz="2400" dirty="0">
              <a:solidFill>
                <a:schemeClr val="tx1"/>
              </a:solidFill>
              <a:latin typeface="Simplified Arabic" pitchFamily="18" charset="-78"/>
              <a:cs typeface="+mn-cs"/>
            </a:endParaRP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913018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1077178"/>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1- نطاق تطبيق القانون من  حيث النطاق المكاني والنطاق الزمني:</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07</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4154984"/>
          </a:xfrm>
          <a:prstGeom prst="rect">
            <a:avLst/>
          </a:prstGeom>
        </p:spPr>
        <p:txBody>
          <a:bodyPr wrap="square">
            <a:spAutoFit/>
          </a:bodyPr>
          <a:lstStyle/>
          <a:p>
            <a:pPr algn="just" rtl="1"/>
            <a:r>
              <a:rPr lang="ar-EG" sz="2400" b="1" u="sng" dirty="0" smtClean="0">
                <a:solidFill>
                  <a:srgbClr val="FF0000"/>
                </a:solidFill>
                <a:effectLst>
                  <a:outerShdw blurRad="38100" dist="38100" dir="2700000" algn="tl">
                    <a:srgbClr val="000000">
                      <a:alpha val="43137"/>
                    </a:srgbClr>
                  </a:outerShdw>
                </a:effectLst>
                <a:latin typeface="Simplified Arabic" pitchFamily="18" charset="-78"/>
                <a:cs typeface="+mn-cs"/>
              </a:rPr>
              <a:t>ثانياً: النطاق الزمني للقانون:</a:t>
            </a:r>
          </a:p>
          <a:p>
            <a:pPr algn="just" rtl="1"/>
            <a:r>
              <a:rPr lang="ar-EG" sz="2400" b="1" dirty="0" smtClean="0">
                <a:solidFill>
                  <a:schemeClr val="tx1"/>
                </a:solidFill>
                <a:latin typeface="Simplified Arabic" pitchFamily="18" charset="-78"/>
                <a:cs typeface="+mn-cs"/>
              </a:rPr>
              <a:t>** استثناءات </a:t>
            </a:r>
            <a:r>
              <a:rPr lang="ar-EG" sz="2400" b="1" dirty="0">
                <a:solidFill>
                  <a:schemeClr val="tx1"/>
                </a:solidFill>
                <a:latin typeface="Simplified Arabic" pitchFamily="18" charset="-78"/>
                <a:cs typeface="+mn-cs"/>
              </a:rPr>
              <a:t>مبدأ عدم </a:t>
            </a:r>
            <a:r>
              <a:rPr lang="ar-EG" sz="2400" b="1" dirty="0" smtClean="0">
                <a:solidFill>
                  <a:schemeClr val="tx1"/>
                </a:solidFill>
                <a:latin typeface="Simplified Arabic" pitchFamily="18" charset="-78"/>
                <a:cs typeface="+mn-cs"/>
              </a:rPr>
              <a:t>الرجعية:</a:t>
            </a:r>
            <a:endParaRPr lang="ar-EG" sz="2400" b="1" dirty="0">
              <a:solidFill>
                <a:schemeClr val="tx1"/>
              </a:solidFill>
              <a:latin typeface="Simplified Arabic" pitchFamily="18" charset="-78"/>
              <a:cs typeface="+mn-cs"/>
            </a:endParaRPr>
          </a:p>
          <a:p>
            <a:pPr marL="342900" indent="-342900" algn="just" rtl="1">
              <a:buFont typeface="Wingdings" pitchFamily="2" charset="2"/>
              <a:buChar char="§"/>
            </a:pPr>
            <a:r>
              <a:rPr lang="ar-EG" sz="2400" b="1" u="sng" dirty="0">
                <a:solidFill>
                  <a:schemeClr val="tx1"/>
                </a:solidFill>
                <a:latin typeface="Simplified Arabic" pitchFamily="18" charset="-78"/>
                <a:cs typeface="+mn-cs"/>
              </a:rPr>
              <a:t>بالرغم من أهمية مبدأ عدم رجعية القانون إلا أنه توجد اعتبارات تبرر الرجعية، أي أن هناك استثناءات على مبدأ الرجعية هي</a:t>
            </a:r>
            <a:r>
              <a:rPr lang="ar-EG" sz="2400" b="1" u="sng" dirty="0" smtClean="0">
                <a:solidFill>
                  <a:schemeClr val="tx1"/>
                </a:solidFill>
                <a:latin typeface="Simplified Arabic" pitchFamily="18" charset="-78"/>
                <a:cs typeface="+mn-cs"/>
              </a:rPr>
              <a:t>:</a:t>
            </a:r>
          </a:p>
          <a:p>
            <a:pPr algn="just" rtl="1"/>
            <a:r>
              <a:rPr lang="ar-EG" sz="2400" b="1" dirty="0">
                <a:solidFill>
                  <a:schemeClr val="tx1"/>
                </a:solidFill>
                <a:latin typeface="Simplified Arabic" pitchFamily="18" charset="-78"/>
                <a:cs typeface="+mn-cs"/>
              </a:rPr>
              <a:t>1- </a:t>
            </a:r>
            <a:r>
              <a:rPr lang="ar-EG" sz="2400" b="1" dirty="0" smtClean="0">
                <a:solidFill>
                  <a:schemeClr val="tx1"/>
                </a:solidFill>
                <a:latin typeface="Simplified Arabic" pitchFamily="18" charset="-78"/>
                <a:cs typeface="+mn-cs"/>
              </a:rPr>
              <a:t>النص </a:t>
            </a:r>
            <a:r>
              <a:rPr lang="ar-EG" sz="2400" b="1" dirty="0">
                <a:solidFill>
                  <a:schemeClr val="tx1"/>
                </a:solidFill>
                <a:latin typeface="Simplified Arabic" pitchFamily="18" charset="-78"/>
                <a:cs typeface="+mn-cs"/>
              </a:rPr>
              <a:t>الصريح على رجعية القانون الجديد.</a:t>
            </a:r>
          </a:p>
          <a:p>
            <a:pPr algn="just" rtl="1"/>
            <a:r>
              <a:rPr lang="ar-EG" sz="2400" b="1" dirty="0" smtClean="0">
                <a:solidFill>
                  <a:schemeClr val="tx1"/>
                </a:solidFill>
                <a:latin typeface="Simplified Arabic" pitchFamily="18" charset="-78"/>
                <a:cs typeface="+mn-cs"/>
              </a:rPr>
              <a:t>2- القوانين </a:t>
            </a:r>
            <a:r>
              <a:rPr lang="ar-EG" sz="2400" b="1" dirty="0">
                <a:solidFill>
                  <a:schemeClr val="tx1"/>
                </a:solidFill>
                <a:latin typeface="Simplified Arabic" pitchFamily="18" charset="-78"/>
                <a:cs typeface="+mn-cs"/>
              </a:rPr>
              <a:t>الأصلح للمتهم</a:t>
            </a:r>
            <a:r>
              <a:rPr lang="ar-EG" sz="2400" b="1" dirty="0" smtClean="0">
                <a:solidFill>
                  <a:schemeClr val="tx1"/>
                </a:solidFill>
                <a:latin typeface="Simplified Arabic" pitchFamily="18" charset="-78"/>
                <a:cs typeface="+mn-cs"/>
              </a:rPr>
              <a:t>.</a:t>
            </a:r>
          </a:p>
          <a:p>
            <a:pPr algn="just" rtl="1"/>
            <a:r>
              <a:rPr lang="ar-EG" sz="2400" b="1" dirty="0" smtClean="0">
                <a:solidFill>
                  <a:schemeClr val="tx1"/>
                </a:solidFill>
                <a:latin typeface="Simplified Arabic" pitchFamily="18" charset="-78"/>
                <a:cs typeface="+mn-cs"/>
              </a:rPr>
              <a:t>وسنتناول ذلك بشئ من التفصيل على النحو التالي:</a:t>
            </a:r>
          </a:p>
          <a:p>
            <a:pPr algn="just" rtl="1"/>
            <a:r>
              <a:rPr lang="ar-EG" sz="2400" b="1" u="sng" dirty="0">
                <a:solidFill>
                  <a:schemeClr val="tx1"/>
                </a:solidFill>
                <a:latin typeface="Simplified Arabic" pitchFamily="18" charset="-78"/>
                <a:cs typeface="+mn-cs"/>
              </a:rPr>
              <a:t>أولاً: </a:t>
            </a:r>
            <a:r>
              <a:rPr lang="ar-EG" sz="2400" b="1" u="sng" dirty="0" smtClean="0">
                <a:solidFill>
                  <a:schemeClr val="tx1"/>
                </a:solidFill>
                <a:latin typeface="Simplified Arabic" pitchFamily="18" charset="-78"/>
                <a:cs typeface="+mn-cs"/>
              </a:rPr>
              <a:t>النص </a:t>
            </a:r>
            <a:r>
              <a:rPr lang="ar-EG" sz="2400" b="1" u="sng" dirty="0">
                <a:solidFill>
                  <a:schemeClr val="tx1"/>
                </a:solidFill>
                <a:latin typeface="Simplified Arabic" pitchFamily="18" charset="-78"/>
                <a:cs typeface="+mn-cs"/>
              </a:rPr>
              <a:t>صراحة على </a:t>
            </a:r>
            <a:r>
              <a:rPr lang="ar-EG" sz="2400" b="1" u="sng" dirty="0" smtClean="0">
                <a:solidFill>
                  <a:schemeClr val="tx1"/>
                </a:solidFill>
                <a:latin typeface="Simplified Arabic" pitchFamily="18" charset="-78"/>
                <a:cs typeface="+mn-cs"/>
              </a:rPr>
              <a:t>الرجعية:</a:t>
            </a:r>
          </a:p>
          <a:p>
            <a:pPr marL="342900" indent="-342900" algn="just" rtl="1">
              <a:buFont typeface="Wingdings" pitchFamily="2" charset="2"/>
              <a:buChar char="§"/>
            </a:pPr>
            <a:r>
              <a:rPr lang="ar-EG" sz="2400" dirty="0">
                <a:solidFill>
                  <a:schemeClr val="tx1"/>
                </a:solidFill>
                <a:latin typeface="Simplified Arabic" pitchFamily="18" charset="-78"/>
                <a:cs typeface="+mn-cs"/>
              </a:rPr>
              <a:t>سبق القول بأن مبدأ عدم الرجعية يقيد القاضي والسلطة التنفيذية في إصدارها للوائح، وأنه لا يقيد المشرع إلا في مجال القانون الجنائي. ومن ثم فهو لا يقيد إرادة المشرع، الذى يستطيع أن يصدر قانونا ينطبق على الماضي بأثر </a:t>
            </a:r>
            <a:r>
              <a:rPr lang="ar-EG" sz="2400" dirty="0" smtClean="0">
                <a:solidFill>
                  <a:schemeClr val="tx1"/>
                </a:solidFill>
                <a:latin typeface="Simplified Arabic" pitchFamily="18" charset="-78"/>
                <a:cs typeface="+mn-cs"/>
              </a:rPr>
              <a:t>رجعي.</a:t>
            </a:r>
            <a:endParaRPr lang="ar-EG" sz="2400" dirty="0">
              <a:solidFill>
                <a:schemeClr val="tx1"/>
              </a:solidFill>
              <a:latin typeface="Simplified Arabic" pitchFamily="18" charset="-78"/>
              <a:cs typeface="+mn-cs"/>
            </a:endParaRP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633140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1077178"/>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1- نطاق تطبيق القانون من  حيث النطاق المكاني والنطاق الزمني:</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07</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3785652"/>
          </a:xfrm>
          <a:prstGeom prst="rect">
            <a:avLst/>
          </a:prstGeom>
        </p:spPr>
        <p:txBody>
          <a:bodyPr wrap="square">
            <a:spAutoFit/>
          </a:bodyPr>
          <a:lstStyle/>
          <a:p>
            <a:pPr algn="just" rtl="1"/>
            <a:r>
              <a:rPr lang="ar-EG" sz="2400" b="1" u="sng" dirty="0" smtClean="0">
                <a:solidFill>
                  <a:srgbClr val="FF0000"/>
                </a:solidFill>
                <a:effectLst>
                  <a:outerShdw blurRad="38100" dist="38100" dir="2700000" algn="tl">
                    <a:srgbClr val="000000">
                      <a:alpha val="43137"/>
                    </a:srgbClr>
                  </a:outerShdw>
                </a:effectLst>
                <a:latin typeface="Simplified Arabic" pitchFamily="18" charset="-78"/>
                <a:cs typeface="+mn-cs"/>
              </a:rPr>
              <a:t>ثانياً: النطاق الزمني للقانون:</a:t>
            </a:r>
          </a:p>
          <a:p>
            <a:pPr algn="just" rtl="1"/>
            <a:r>
              <a:rPr lang="ar-EG" sz="2400" b="1" u="sng" dirty="0" smtClean="0">
                <a:solidFill>
                  <a:schemeClr val="tx1"/>
                </a:solidFill>
                <a:latin typeface="Simplified Arabic" pitchFamily="18" charset="-78"/>
                <a:cs typeface="+mn-cs"/>
              </a:rPr>
              <a:t>أولاً: النص صراحة على الرجعية:</a:t>
            </a:r>
          </a:p>
          <a:p>
            <a:pPr marL="342900" indent="-342900" algn="just" rtl="1">
              <a:buFont typeface="Wingdings" pitchFamily="2" charset="2"/>
              <a:buChar char="§"/>
            </a:pPr>
            <a:r>
              <a:rPr lang="ar-EG" sz="2400" dirty="0">
                <a:solidFill>
                  <a:schemeClr val="tx1"/>
                </a:solidFill>
                <a:latin typeface="Simplified Arabic" pitchFamily="18" charset="-78"/>
                <a:cs typeface="+mn-cs"/>
              </a:rPr>
              <a:t>وهذا الاستثناء </a:t>
            </a:r>
            <a:r>
              <a:rPr lang="ar-EG" sz="2400" dirty="0" smtClean="0">
                <a:solidFill>
                  <a:schemeClr val="tx1"/>
                </a:solidFill>
                <a:latin typeface="Simplified Arabic" pitchFamily="18" charset="-78"/>
                <a:cs typeface="+mn-cs"/>
              </a:rPr>
              <a:t>نصت عليه </a:t>
            </a:r>
            <a:r>
              <a:rPr lang="ar-EG" sz="2400" dirty="0">
                <a:solidFill>
                  <a:schemeClr val="tx1"/>
                </a:solidFill>
                <a:latin typeface="Simplified Arabic" pitchFamily="18" charset="-78"/>
                <a:cs typeface="+mn-cs"/>
              </a:rPr>
              <a:t>صراحة الدساتير المصرية المتعاقبة كما سبق القول </a:t>
            </a:r>
            <a:r>
              <a:rPr lang="ar-EG" sz="2400" b="1" u="sng" dirty="0">
                <a:solidFill>
                  <a:schemeClr val="tx1"/>
                </a:solidFill>
                <a:latin typeface="Simplified Arabic" pitchFamily="18" charset="-78"/>
                <a:cs typeface="+mn-cs"/>
              </a:rPr>
              <a:t>وهو استثناء مبرر حينما يتطلب الصالح العام الرجوع إلى الماضي ونقض ما اكتسب فيه من حقوق أو تكون من مراكز قانونية أو ترتب عليها من آثار، أي حينما تصبح الرجعية ضرورة تفوق ضرورة الاستقرار في المعاملات</a:t>
            </a:r>
            <a:r>
              <a:rPr lang="ar-EG" sz="2400" b="1" u="sng" dirty="0" smtClean="0">
                <a:solidFill>
                  <a:schemeClr val="tx1"/>
                </a:solidFill>
                <a:latin typeface="Simplified Arabic" pitchFamily="18" charset="-78"/>
                <a:cs typeface="+mn-cs"/>
              </a:rPr>
              <a:t>..</a:t>
            </a:r>
            <a:r>
              <a:rPr lang="ar-EG" sz="2400" dirty="0" smtClean="0">
                <a:solidFill>
                  <a:schemeClr val="tx1"/>
                </a:solidFill>
                <a:latin typeface="Simplified Arabic" pitchFamily="18" charset="-78"/>
                <a:cs typeface="+mn-cs"/>
              </a:rPr>
              <a:t>ومن </a:t>
            </a:r>
            <a:r>
              <a:rPr lang="ar-EG" sz="2400" dirty="0">
                <a:solidFill>
                  <a:schemeClr val="tx1"/>
                </a:solidFill>
                <a:latin typeface="Simplified Arabic" pitchFamily="18" charset="-78"/>
                <a:cs typeface="+mn-cs"/>
              </a:rPr>
              <a:t>هنا ينبغي على المشرع القصد في استعمال ماله من حق النص على رجعية القوانين، إلا فيما يحقق مصلحة للجماعة يهون في سبيلها الإخلال باستقرار </a:t>
            </a:r>
            <a:r>
              <a:rPr lang="ar-EG" sz="2400" dirty="0" smtClean="0">
                <a:solidFill>
                  <a:schemeClr val="tx1"/>
                </a:solidFill>
                <a:latin typeface="Simplified Arabic" pitchFamily="18" charset="-78"/>
                <a:cs typeface="+mn-cs"/>
              </a:rPr>
              <a:t>المعاملات. </a:t>
            </a:r>
            <a:r>
              <a:rPr lang="ar-EG" sz="2400" dirty="0">
                <a:solidFill>
                  <a:schemeClr val="tx1"/>
                </a:solidFill>
                <a:latin typeface="Simplified Arabic" pitchFamily="18" charset="-78"/>
                <a:cs typeface="+mn-cs"/>
              </a:rPr>
              <a:t>فهناك حالات كثيرة تكون الرجعية فيها ليست فقط </a:t>
            </a:r>
            <a:r>
              <a:rPr lang="ar-EG" sz="2400" dirty="0" smtClean="0">
                <a:solidFill>
                  <a:schemeClr val="tx1"/>
                </a:solidFill>
                <a:latin typeface="Simplified Arabic" pitchFamily="18" charset="-78"/>
                <a:cs typeface="+mn-cs"/>
              </a:rPr>
              <a:t>أمراً مقبولاً </a:t>
            </a:r>
            <a:r>
              <a:rPr lang="ar-EG" sz="2400" dirty="0">
                <a:solidFill>
                  <a:schemeClr val="tx1"/>
                </a:solidFill>
                <a:latin typeface="Simplified Arabic" pitchFamily="18" charset="-78"/>
                <a:cs typeface="+mn-cs"/>
              </a:rPr>
              <a:t>بل </a:t>
            </a:r>
            <a:r>
              <a:rPr lang="ar-EG" sz="2400" dirty="0" smtClean="0">
                <a:solidFill>
                  <a:schemeClr val="tx1"/>
                </a:solidFill>
                <a:latin typeface="Simplified Arabic" pitchFamily="18" charset="-78"/>
                <a:cs typeface="+mn-cs"/>
              </a:rPr>
              <a:t>وأمراً مرغوباً </a:t>
            </a:r>
            <a:r>
              <a:rPr lang="ar-EG" sz="2400" dirty="0">
                <a:solidFill>
                  <a:schemeClr val="tx1"/>
                </a:solidFill>
                <a:latin typeface="Simplified Arabic" pitchFamily="18" charset="-78"/>
                <a:cs typeface="+mn-cs"/>
              </a:rPr>
              <a:t>فيه. </a:t>
            </a:r>
            <a:r>
              <a:rPr lang="ar-EG" sz="2400" b="1" u="sng" dirty="0">
                <a:solidFill>
                  <a:schemeClr val="tx1"/>
                </a:solidFill>
                <a:latin typeface="Simplified Arabic" pitchFamily="18" charset="-78"/>
                <a:cs typeface="+mn-cs"/>
              </a:rPr>
              <a:t>ومن هذا القبيل التشريعات التي تصحح تصرفات وقعت باطلة طبقا للقانون القديم، لتخلف شرط من الشروط التي يتطلبها هذا القانون</a:t>
            </a:r>
            <a:r>
              <a:rPr lang="ar-EG" sz="2400" dirty="0">
                <a:solidFill>
                  <a:schemeClr val="tx1"/>
                </a:solidFill>
                <a:latin typeface="Simplified Arabic" pitchFamily="18" charset="-78"/>
                <a:cs typeface="+mn-cs"/>
              </a:rPr>
              <a:t>. فالمشرع يصدر </a:t>
            </a:r>
            <a:r>
              <a:rPr lang="ar-EG" sz="2400" dirty="0" smtClean="0">
                <a:solidFill>
                  <a:schemeClr val="tx1"/>
                </a:solidFill>
                <a:latin typeface="Simplified Arabic" pitchFamily="18" charset="-78"/>
                <a:cs typeface="+mn-cs"/>
              </a:rPr>
              <a:t>تشريعاً جديداً </a:t>
            </a:r>
            <a:r>
              <a:rPr lang="ar-EG" sz="2400" dirty="0">
                <a:solidFill>
                  <a:schemeClr val="tx1"/>
                </a:solidFill>
                <a:latin typeface="Simplified Arabic" pitchFamily="18" charset="-78"/>
                <a:cs typeface="+mn-cs"/>
              </a:rPr>
              <a:t>يقرر فيه صحة التصرفات المذكورة، ويطلق على هذا النوع من التشريعات اسم التشريعات المقررة أو </a:t>
            </a:r>
            <a:r>
              <a:rPr lang="ar-EG" sz="2400" dirty="0" smtClean="0">
                <a:solidFill>
                  <a:schemeClr val="tx1"/>
                </a:solidFill>
                <a:latin typeface="Simplified Arabic" pitchFamily="18" charset="-78"/>
                <a:cs typeface="+mn-cs"/>
              </a:rPr>
              <a:t>المصححة.</a:t>
            </a:r>
            <a:endParaRPr lang="ar-EG" sz="2400" dirty="0">
              <a:solidFill>
                <a:schemeClr val="tx1"/>
              </a:solidFill>
              <a:latin typeface="Simplified Arabic" pitchFamily="18" charset="-78"/>
              <a:cs typeface="+mn-cs"/>
            </a:endParaRP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435001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1077178"/>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1- نطاق تطبيق القانون من  حيث النطاق المكاني والنطاق الزمني:</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07</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4524315"/>
          </a:xfrm>
          <a:prstGeom prst="rect">
            <a:avLst/>
          </a:prstGeom>
        </p:spPr>
        <p:txBody>
          <a:bodyPr wrap="square">
            <a:spAutoFit/>
          </a:bodyPr>
          <a:lstStyle/>
          <a:p>
            <a:pPr algn="just" rtl="1"/>
            <a:r>
              <a:rPr lang="ar-EG" sz="2400" b="1" u="sng" dirty="0" smtClean="0">
                <a:solidFill>
                  <a:srgbClr val="FF0000"/>
                </a:solidFill>
                <a:effectLst>
                  <a:outerShdw blurRad="38100" dist="38100" dir="2700000" algn="tl">
                    <a:srgbClr val="000000">
                      <a:alpha val="43137"/>
                    </a:srgbClr>
                  </a:outerShdw>
                </a:effectLst>
                <a:latin typeface="Simplified Arabic" pitchFamily="18" charset="-78"/>
                <a:cs typeface="+mn-cs"/>
              </a:rPr>
              <a:t>ثانياً: النطاق الزمني للقانون:</a:t>
            </a:r>
          </a:p>
          <a:p>
            <a:pPr algn="just" rtl="1"/>
            <a:r>
              <a:rPr lang="ar-EG" sz="2400" b="1" u="sng" dirty="0" smtClean="0">
                <a:solidFill>
                  <a:schemeClr val="tx1"/>
                </a:solidFill>
                <a:latin typeface="Simplified Arabic" pitchFamily="18" charset="-78"/>
                <a:cs typeface="+mn-cs"/>
              </a:rPr>
              <a:t>أولاً: النص صراحة على الرجعية:</a:t>
            </a:r>
          </a:p>
          <a:p>
            <a:pPr marL="342900" indent="-342900" algn="just" rtl="1">
              <a:buFont typeface="Wingdings" pitchFamily="2" charset="2"/>
              <a:buChar char="§"/>
            </a:pPr>
            <a:r>
              <a:rPr lang="ar-EG" sz="2400" dirty="0">
                <a:solidFill>
                  <a:schemeClr val="tx1"/>
                </a:solidFill>
                <a:latin typeface="Simplified Arabic" pitchFamily="18" charset="-78"/>
                <a:cs typeface="+mn-cs"/>
              </a:rPr>
              <a:t>ومن قبيل التشريعات الرجعية المرغوب فيها، </a:t>
            </a:r>
            <a:r>
              <a:rPr lang="ar-EG" sz="2400" b="1" u="sng" dirty="0">
                <a:solidFill>
                  <a:schemeClr val="tx1"/>
                </a:solidFill>
                <a:latin typeface="Simplified Arabic" pitchFamily="18" charset="-78"/>
                <a:cs typeface="+mn-cs"/>
              </a:rPr>
              <a:t>التشريع الذي ينشئ لأول مرة نظاما لشهر الحقوق العينية الأصلية أو التبعية كالملكية وما يتفرع عنها أو الرهن أو غيرها</a:t>
            </a:r>
            <a:r>
              <a:rPr lang="ar-EG" sz="2400" dirty="0">
                <a:solidFill>
                  <a:schemeClr val="tx1"/>
                </a:solidFill>
                <a:latin typeface="Simplified Arabic" pitchFamily="18" charset="-78"/>
                <a:cs typeface="+mn-cs"/>
              </a:rPr>
              <a:t>. فمن الواجب أن يسرى هذا القانون على جميع الحقوق القائمة، لأنه يهدف إلى تحقيق الاستقرار والثقة في المعاملات، وكذلك التشريعات التي تحارب الغش نحو القانون أو التحايل على القانون، </a:t>
            </a:r>
            <a:r>
              <a:rPr lang="ar-EG" sz="2400" b="1" dirty="0">
                <a:solidFill>
                  <a:schemeClr val="tx1"/>
                </a:solidFill>
                <a:latin typeface="Simplified Arabic" pitchFamily="18" charset="-78"/>
                <a:cs typeface="+mn-cs"/>
              </a:rPr>
              <a:t>ومن هذا القبيل أن المرسوم بقانون رقم ۱۷۸ لسنة ١٩٥٢ بشأن الإصلاح الزراعي المعمول به منذ 9 سبتمبر سنة ١٩٥٢ </a:t>
            </a:r>
            <a:r>
              <a:rPr lang="ar-EG" sz="2400" dirty="0">
                <a:solidFill>
                  <a:schemeClr val="tx1"/>
                </a:solidFill>
                <a:latin typeface="Simplified Arabic" pitchFamily="18" charset="-78"/>
                <a:cs typeface="+mn-cs"/>
              </a:rPr>
              <a:t>والذي حدد ملكية الفرد بما لا يجاوز مائتي فدان نص في المادة ۳/۳ منه على عدم الاعتداد بتصرفات المالك التي لم يثبت تاريخها قبل يوم ٢٣ يوليو سنة ١٩٥٢، وهو يوم قيام الثورة التي أصبح متوقعا بعدها صدور قانون بتحديد الملكية الزراعية مما دفع بعض الناس إلى التهرب والغش والتحايل قبل صدور القانون فقاموا بإبرام تصرفات صورية في أراضيهم فرد عليهم المشرع قصدهم وذلك بأن قضى بالرجوع بأثر القانـون إلى اليوم الذي يتصور أن يكون بداية لمثل هذا التحايل، أي لم يسر القانون بأثر فورى وإنما بأثر رجعي. </a:t>
            </a: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252530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1077178"/>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1- نطاق تطبيق القانون من  حيث النطاق المكاني والنطاق الزمني:</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07</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3785652"/>
          </a:xfrm>
          <a:prstGeom prst="rect">
            <a:avLst/>
          </a:prstGeom>
        </p:spPr>
        <p:txBody>
          <a:bodyPr wrap="square">
            <a:spAutoFit/>
          </a:bodyPr>
          <a:lstStyle/>
          <a:p>
            <a:pPr algn="just" rtl="1"/>
            <a:r>
              <a:rPr lang="ar-EG" sz="2400" b="1" u="sng" dirty="0" smtClean="0">
                <a:solidFill>
                  <a:srgbClr val="FF0000"/>
                </a:solidFill>
                <a:effectLst>
                  <a:outerShdw blurRad="38100" dist="38100" dir="2700000" algn="tl">
                    <a:srgbClr val="000000">
                      <a:alpha val="43137"/>
                    </a:srgbClr>
                  </a:outerShdw>
                </a:effectLst>
                <a:latin typeface="Simplified Arabic" pitchFamily="18" charset="-78"/>
                <a:cs typeface="+mn-cs"/>
              </a:rPr>
              <a:t>ثانياً: النطاق الزمني للقانون:</a:t>
            </a:r>
          </a:p>
          <a:p>
            <a:pPr algn="just" rtl="1"/>
            <a:r>
              <a:rPr lang="ar-EG" sz="2400" b="1" u="sng" dirty="0" smtClean="0">
                <a:solidFill>
                  <a:schemeClr val="tx1"/>
                </a:solidFill>
                <a:latin typeface="Simplified Arabic" pitchFamily="18" charset="-78"/>
                <a:cs typeface="+mn-cs"/>
              </a:rPr>
              <a:t>ثانياً</a:t>
            </a:r>
            <a:r>
              <a:rPr lang="ar-EG" sz="2400" b="1" u="sng" dirty="0">
                <a:solidFill>
                  <a:schemeClr val="tx1"/>
                </a:solidFill>
                <a:latin typeface="Simplified Arabic" pitchFamily="18" charset="-78"/>
                <a:cs typeface="+mn-cs"/>
              </a:rPr>
              <a:t>: القوانين الجنائية الأصلح </a:t>
            </a:r>
            <a:r>
              <a:rPr lang="ar-EG" sz="2400" b="1" u="sng" dirty="0" smtClean="0">
                <a:solidFill>
                  <a:schemeClr val="tx1"/>
                </a:solidFill>
                <a:latin typeface="Simplified Arabic" pitchFamily="18" charset="-78"/>
                <a:cs typeface="+mn-cs"/>
              </a:rPr>
              <a:t>للمتهم:</a:t>
            </a:r>
          </a:p>
          <a:p>
            <a:pPr marL="342900" indent="-342900" algn="just" rtl="1">
              <a:buFont typeface="Wingdings" pitchFamily="2" charset="2"/>
              <a:buChar char="§"/>
            </a:pPr>
            <a:r>
              <a:rPr lang="ar-EG" sz="2400" b="1" u="sng" dirty="0">
                <a:solidFill>
                  <a:schemeClr val="tx1"/>
                </a:solidFill>
                <a:latin typeface="Simplified Arabic" pitchFamily="18" charset="-78"/>
                <a:cs typeface="+mn-cs"/>
              </a:rPr>
              <a:t>نصت المادة الخامسة من قانون العقوبات على أنه </a:t>
            </a:r>
            <a:r>
              <a:rPr lang="ar-EG" sz="2400" dirty="0">
                <a:solidFill>
                  <a:schemeClr val="tx1"/>
                </a:solidFill>
                <a:latin typeface="Simplified Arabic" pitchFamily="18" charset="-78"/>
                <a:cs typeface="+mn-cs"/>
              </a:rPr>
              <a:t>"يعاقب على الجرائم بمقتضى القانون المعمول به وقت ارتكابها. ومع هذا إذا صدر بعد وقوع الفعل وقبل الحكم فيه </a:t>
            </a:r>
            <a:r>
              <a:rPr lang="ar-EG" sz="2400" dirty="0" smtClean="0">
                <a:solidFill>
                  <a:schemeClr val="tx1"/>
                </a:solidFill>
                <a:latin typeface="Simplified Arabic" pitchFamily="18" charset="-78"/>
                <a:cs typeface="+mn-cs"/>
              </a:rPr>
              <a:t>نهائياً </a:t>
            </a:r>
            <a:r>
              <a:rPr lang="ar-EG" sz="2400" dirty="0">
                <a:solidFill>
                  <a:schemeClr val="tx1"/>
                </a:solidFill>
                <a:latin typeface="Simplified Arabic" pitchFamily="18" charset="-78"/>
                <a:cs typeface="+mn-cs"/>
              </a:rPr>
              <a:t>قانون أصلح للمتهم فهو الذي يتبع دون غيره....".</a:t>
            </a:r>
          </a:p>
          <a:p>
            <a:pPr marL="342900" indent="-342900" algn="just" rtl="1">
              <a:buFont typeface="Wingdings" pitchFamily="2" charset="2"/>
              <a:buChar char="§"/>
            </a:pPr>
            <a:r>
              <a:rPr lang="ar-EG" sz="2400" b="1" u="sng" dirty="0">
                <a:solidFill>
                  <a:schemeClr val="tx1"/>
                </a:solidFill>
                <a:latin typeface="Simplified Arabic" pitchFamily="18" charset="-78"/>
                <a:cs typeface="+mn-cs"/>
              </a:rPr>
              <a:t>معنى ذلك أنه إذا كان الأصل هو مبدأ عدم رجعية القوانين وأن هذا المبدأ لا يقيد المشرع كقاعدة </a:t>
            </a:r>
            <a:r>
              <a:rPr lang="ar-EG" sz="2400" b="1" u="sng" dirty="0" smtClean="0">
                <a:solidFill>
                  <a:schemeClr val="tx1"/>
                </a:solidFill>
                <a:latin typeface="Simplified Arabic" pitchFamily="18" charset="-78"/>
                <a:cs typeface="+mn-cs"/>
              </a:rPr>
              <a:t>عامة، </a:t>
            </a:r>
            <a:r>
              <a:rPr lang="ar-EG" sz="2400" dirty="0" smtClean="0">
                <a:solidFill>
                  <a:schemeClr val="tx1"/>
                </a:solidFill>
                <a:latin typeface="Simplified Arabic" pitchFamily="18" charset="-78"/>
                <a:cs typeface="+mn-cs"/>
              </a:rPr>
              <a:t>فللمشرع </a:t>
            </a:r>
            <a:r>
              <a:rPr lang="ar-EG" sz="2400" dirty="0">
                <a:solidFill>
                  <a:schemeClr val="tx1"/>
                </a:solidFill>
                <a:latin typeface="Simplified Arabic" pitchFamily="18" charset="-78"/>
                <a:cs typeface="+mn-cs"/>
              </a:rPr>
              <a:t>إذا أراد أن تسرى القوانين على الماضي فله ذلك بالنص الصريح على تلك </a:t>
            </a:r>
            <a:r>
              <a:rPr lang="ar-EG" sz="2400" dirty="0" smtClean="0">
                <a:solidFill>
                  <a:schemeClr val="tx1"/>
                </a:solidFill>
                <a:latin typeface="Simplified Arabic" pitchFamily="18" charset="-78"/>
                <a:cs typeface="+mn-cs"/>
              </a:rPr>
              <a:t>الرجعية؛ غير </a:t>
            </a:r>
            <a:r>
              <a:rPr lang="ar-EG" sz="2400" dirty="0">
                <a:solidFill>
                  <a:schemeClr val="tx1"/>
                </a:solidFill>
                <a:latin typeface="Simplified Arabic" pitchFamily="18" charset="-78"/>
                <a:cs typeface="+mn-cs"/>
              </a:rPr>
              <a:t>أن سلطة المشرع في هذا الشأن في مسائل العقوبات تعتبر معدومة. فالمبدأ هو عدم رجعية القوانين الجنائية الموضوعية أي تلك التي تبين الجرائم وتقرر العقوبات </a:t>
            </a:r>
            <a:r>
              <a:rPr lang="ar-EG" sz="2400" dirty="0" smtClean="0">
                <a:solidFill>
                  <a:schemeClr val="tx1"/>
                </a:solidFill>
                <a:latin typeface="Simplified Arabic" pitchFamily="18" charset="-78"/>
                <a:cs typeface="+mn-cs"/>
              </a:rPr>
              <a:t>عليها، وهو </a:t>
            </a:r>
            <a:r>
              <a:rPr lang="ar-EG" sz="2400" dirty="0">
                <a:solidFill>
                  <a:schemeClr val="tx1"/>
                </a:solidFill>
                <a:latin typeface="Simplified Arabic" pitchFamily="18" charset="-78"/>
                <a:cs typeface="+mn-cs"/>
              </a:rPr>
              <a:t>مبدأ يقيد المشرع كما يقيد القاضي، فلا يملك المشرع - حتى بنص صريح فيه - الخروج عليه.. </a:t>
            </a:r>
            <a:r>
              <a:rPr lang="ar-EG" sz="2400" b="1" u="sng" dirty="0">
                <a:solidFill>
                  <a:schemeClr val="tx1"/>
                </a:solidFill>
                <a:latin typeface="Simplified Arabic" pitchFamily="18" charset="-78"/>
                <a:cs typeface="+mn-cs"/>
              </a:rPr>
              <a:t>والواقع أن هذا المبدأ ألزم ما يكون في قوانين العقوبات بخاصة، وذلك كفالة للحريات الفردية ومنعا من التوصل إلى أفعال كانت مباحة وقت ارتكابها</a:t>
            </a:r>
            <a:r>
              <a:rPr lang="ar-EG" sz="2400" dirty="0">
                <a:solidFill>
                  <a:schemeClr val="tx1"/>
                </a:solidFill>
                <a:latin typeface="Simplified Arabic" pitchFamily="18" charset="-78"/>
                <a:cs typeface="+mn-cs"/>
              </a:rPr>
              <a:t>.</a:t>
            </a: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910414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1077178"/>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1- نطاق تطبيق القانون من  حيث النطاق المكاني والنطاق الزمني:</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07</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3785652"/>
          </a:xfrm>
          <a:prstGeom prst="rect">
            <a:avLst/>
          </a:prstGeom>
        </p:spPr>
        <p:txBody>
          <a:bodyPr wrap="square">
            <a:spAutoFit/>
          </a:bodyPr>
          <a:lstStyle/>
          <a:p>
            <a:pPr algn="just" rtl="1"/>
            <a:r>
              <a:rPr lang="ar-EG" sz="2400" b="1" u="sng" dirty="0" smtClean="0">
                <a:solidFill>
                  <a:srgbClr val="FF0000"/>
                </a:solidFill>
                <a:effectLst>
                  <a:outerShdw blurRad="38100" dist="38100" dir="2700000" algn="tl">
                    <a:srgbClr val="000000">
                      <a:alpha val="43137"/>
                    </a:srgbClr>
                  </a:outerShdw>
                </a:effectLst>
                <a:latin typeface="Simplified Arabic" pitchFamily="18" charset="-78"/>
                <a:cs typeface="+mn-cs"/>
              </a:rPr>
              <a:t>ثانياً: النطاق الزمني للقانون:</a:t>
            </a:r>
          </a:p>
          <a:p>
            <a:pPr algn="just" rtl="1"/>
            <a:r>
              <a:rPr lang="ar-EG" sz="2400" b="1" u="sng" dirty="0" smtClean="0">
                <a:solidFill>
                  <a:schemeClr val="tx1"/>
                </a:solidFill>
                <a:latin typeface="Simplified Arabic" pitchFamily="18" charset="-78"/>
                <a:cs typeface="+mn-cs"/>
              </a:rPr>
              <a:t>ثانياً</a:t>
            </a:r>
            <a:r>
              <a:rPr lang="ar-EG" sz="2400" b="1" u="sng" dirty="0">
                <a:solidFill>
                  <a:schemeClr val="tx1"/>
                </a:solidFill>
                <a:latin typeface="Simplified Arabic" pitchFamily="18" charset="-78"/>
                <a:cs typeface="+mn-cs"/>
              </a:rPr>
              <a:t>: القوانين الجنائية الأصلح </a:t>
            </a:r>
            <a:r>
              <a:rPr lang="ar-EG" sz="2400" b="1" u="sng" dirty="0" smtClean="0">
                <a:solidFill>
                  <a:schemeClr val="tx1"/>
                </a:solidFill>
                <a:latin typeface="Simplified Arabic" pitchFamily="18" charset="-78"/>
                <a:cs typeface="+mn-cs"/>
              </a:rPr>
              <a:t>للمتهم:</a:t>
            </a:r>
          </a:p>
          <a:p>
            <a:pPr marL="342900" indent="-342900" algn="just" rtl="1">
              <a:buFont typeface="Wingdings" pitchFamily="2" charset="2"/>
              <a:buChar char="§"/>
            </a:pPr>
            <a:r>
              <a:rPr lang="ar-EG" sz="2400" dirty="0">
                <a:solidFill>
                  <a:schemeClr val="tx1"/>
                </a:solidFill>
                <a:latin typeface="Simplified Arabic" pitchFamily="18" charset="-78"/>
                <a:cs typeface="+mn-cs"/>
              </a:rPr>
              <a:t>ولكن استثناء من مبدأ عدم الرجعية ورد هذا النص (م.٥ عقوبات) </a:t>
            </a:r>
            <a:r>
              <a:rPr lang="ar-EG" sz="2400" dirty="0" smtClean="0">
                <a:solidFill>
                  <a:schemeClr val="tx1"/>
                </a:solidFill>
                <a:latin typeface="Simplified Arabic" pitchFamily="18" charset="-78"/>
                <a:cs typeface="+mn-cs"/>
              </a:rPr>
              <a:t>والذي يقرر </a:t>
            </a:r>
            <a:r>
              <a:rPr lang="ar-EG" sz="2400" dirty="0">
                <a:solidFill>
                  <a:schemeClr val="tx1"/>
                </a:solidFill>
                <a:latin typeface="Simplified Arabic" pitchFamily="18" charset="-78"/>
                <a:cs typeface="+mn-cs"/>
              </a:rPr>
              <a:t>رجعية القوانين الجنائية الأصلح للمتهم. فيكون للمتهم الاستفادة من القوانين التي تصدر بعد ارتكاب الجريمة إذا كانت أصلح له من القوانين التي ارتكب الجريمة في </a:t>
            </a:r>
            <a:r>
              <a:rPr lang="ar-EG" sz="2400" dirty="0" smtClean="0">
                <a:solidFill>
                  <a:schemeClr val="tx1"/>
                </a:solidFill>
                <a:latin typeface="Simplified Arabic" pitchFamily="18" charset="-78"/>
                <a:cs typeface="+mn-cs"/>
              </a:rPr>
              <a:t>ظلها. </a:t>
            </a:r>
            <a:r>
              <a:rPr lang="ar-EG" sz="2400" b="1" u="sng" dirty="0" smtClean="0">
                <a:solidFill>
                  <a:schemeClr val="tx1"/>
                </a:solidFill>
                <a:latin typeface="Simplified Arabic" pitchFamily="18" charset="-78"/>
                <a:cs typeface="+mn-cs"/>
              </a:rPr>
              <a:t>وحكمة </a:t>
            </a:r>
            <a:r>
              <a:rPr lang="ar-EG" sz="2400" b="1" u="sng" dirty="0">
                <a:solidFill>
                  <a:schemeClr val="tx1"/>
                </a:solidFill>
                <a:latin typeface="Simplified Arabic" pitchFamily="18" charset="-78"/>
                <a:cs typeface="+mn-cs"/>
              </a:rPr>
              <a:t>هذا الاستثناء ظاهرة - إذ يقضى الصالح العام - وهو الذي تتكيف به الجريمة والعقوبة على السواء بعدم أخذ المتهمين بجرائم قد غدت معتبرة أفعالا مباحة، أو بعقوبات قد ظهرت شدتها فانتهى الأمر إلى </a:t>
            </a:r>
            <a:r>
              <a:rPr lang="ar-EG" sz="2400" b="1" u="sng" dirty="0" smtClean="0">
                <a:solidFill>
                  <a:schemeClr val="tx1"/>
                </a:solidFill>
                <a:latin typeface="Simplified Arabic" pitchFamily="18" charset="-78"/>
                <a:cs typeface="+mn-cs"/>
              </a:rPr>
              <a:t>تخفيفها. </a:t>
            </a:r>
          </a:p>
          <a:p>
            <a:pPr marL="342900" indent="-342900" algn="just" rtl="1">
              <a:buFont typeface="Wingdings" pitchFamily="2" charset="2"/>
              <a:buChar char="§"/>
            </a:pPr>
            <a:r>
              <a:rPr lang="ar-EG" sz="2400" dirty="0" smtClean="0">
                <a:solidFill>
                  <a:schemeClr val="tx1"/>
                </a:solidFill>
                <a:latin typeface="Simplified Arabic" pitchFamily="18" charset="-78"/>
                <a:cs typeface="+mn-cs"/>
              </a:rPr>
              <a:t>ويتضح </a:t>
            </a:r>
            <a:r>
              <a:rPr lang="ar-EG" sz="2400" dirty="0">
                <a:solidFill>
                  <a:schemeClr val="tx1"/>
                </a:solidFill>
                <a:latin typeface="Simplified Arabic" pitchFamily="18" charset="-78"/>
                <a:cs typeface="+mn-cs"/>
              </a:rPr>
              <a:t>من نص المادة الخامسة من قانون العقوبات السابق ذكرها أن مبدأ رجعية القانون الأصلح للمتهم يسرى سواء كان القانون الجديد يخفف العقوبة أو يلغى الجريمة تماما بجعله الفعل </a:t>
            </a:r>
            <a:r>
              <a:rPr lang="ar-EG" sz="2400" dirty="0" smtClean="0">
                <a:solidFill>
                  <a:schemeClr val="tx1"/>
                </a:solidFill>
                <a:latin typeface="Simplified Arabic" pitchFamily="18" charset="-78"/>
                <a:cs typeface="+mn-cs"/>
              </a:rPr>
              <a:t>مباحا بعد </a:t>
            </a:r>
            <a:r>
              <a:rPr lang="ar-EG" sz="2400" dirty="0">
                <a:solidFill>
                  <a:schemeClr val="tx1"/>
                </a:solidFill>
                <a:latin typeface="Simplified Arabic" pitchFamily="18" charset="-78"/>
                <a:cs typeface="+mn-cs"/>
              </a:rPr>
              <a:t>أن كان مجرما أو يمنع العقوبة فقط أو ما يعرف بموانع </a:t>
            </a:r>
            <a:r>
              <a:rPr lang="ar-EG" sz="2400" dirty="0" smtClean="0">
                <a:solidFill>
                  <a:schemeClr val="tx1"/>
                </a:solidFill>
                <a:latin typeface="Simplified Arabic" pitchFamily="18" charset="-78"/>
                <a:cs typeface="+mn-cs"/>
              </a:rPr>
              <a:t>العقاب.</a:t>
            </a:r>
            <a:endParaRPr lang="ar-EG" sz="2400" dirty="0">
              <a:solidFill>
                <a:schemeClr val="tx1"/>
              </a:solidFill>
              <a:latin typeface="Simplified Arabic" pitchFamily="18" charset="-78"/>
              <a:cs typeface="+mn-cs"/>
            </a:endParaRP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568747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1077178"/>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1- نطاق تطبيق القانون من  حيث النطاق المكاني والنطاق الزمني:</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07</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3416320"/>
          </a:xfrm>
          <a:prstGeom prst="rect">
            <a:avLst/>
          </a:prstGeom>
        </p:spPr>
        <p:txBody>
          <a:bodyPr wrap="square">
            <a:spAutoFit/>
          </a:bodyPr>
          <a:lstStyle/>
          <a:p>
            <a:pPr algn="just" rtl="1"/>
            <a:r>
              <a:rPr lang="ar-EG" sz="2400" b="1" u="sng" dirty="0" smtClean="0">
                <a:solidFill>
                  <a:srgbClr val="FF0000"/>
                </a:solidFill>
                <a:effectLst>
                  <a:outerShdw blurRad="38100" dist="38100" dir="2700000" algn="tl">
                    <a:srgbClr val="000000">
                      <a:alpha val="43137"/>
                    </a:srgbClr>
                  </a:outerShdw>
                </a:effectLst>
                <a:latin typeface="Simplified Arabic" pitchFamily="18" charset="-78"/>
                <a:cs typeface="+mn-cs"/>
              </a:rPr>
              <a:t>ثانياً: النطاق الزمني للقانون:</a:t>
            </a:r>
          </a:p>
          <a:p>
            <a:pPr algn="just" rtl="1"/>
            <a:r>
              <a:rPr lang="ar-EG" sz="2400" b="1" u="sng" dirty="0" smtClean="0">
                <a:solidFill>
                  <a:schemeClr val="tx1"/>
                </a:solidFill>
                <a:latin typeface="Simplified Arabic" pitchFamily="18" charset="-78"/>
                <a:cs typeface="+mn-cs"/>
              </a:rPr>
              <a:t>ثانياً</a:t>
            </a:r>
            <a:r>
              <a:rPr lang="ar-EG" sz="2400" b="1" u="sng" dirty="0">
                <a:solidFill>
                  <a:schemeClr val="tx1"/>
                </a:solidFill>
                <a:latin typeface="Simplified Arabic" pitchFamily="18" charset="-78"/>
                <a:cs typeface="+mn-cs"/>
              </a:rPr>
              <a:t>: القوانين الجنائية الأصلح </a:t>
            </a:r>
            <a:r>
              <a:rPr lang="ar-EG" sz="2400" b="1" u="sng" dirty="0" smtClean="0">
                <a:solidFill>
                  <a:schemeClr val="tx1"/>
                </a:solidFill>
                <a:latin typeface="Simplified Arabic" pitchFamily="18" charset="-78"/>
                <a:cs typeface="+mn-cs"/>
              </a:rPr>
              <a:t>للمتهم:</a:t>
            </a:r>
          </a:p>
          <a:p>
            <a:pPr marL="342900" indent="-342900" algn="just" rtl="1">
              <a:buFont typeface="Wingdings" pitchFamily="2" charset="2"/>
              <a:buChar char="§"/>
            </a:pPr>
            <a:r>
              <a:rPr lang="ar-EG" sz="2400" dirty="0">
                <a:solidFill>
                  <a:schemeClr val="tx1"/>
                </a:solidFill>
                <a:latin typeface="Simplified Arabic" pitchFamily="18" charset="-78"/>
                <a:cs typeface="+mn-cs"/>
              </a:rPr>
              <a:t>ويستفيد المتهم من القانون الجديد الأصلح له حتى ولو كان قد صدر ضده حكم نهائي، بل حتى ولو كان قد بدأ تنفيذ الحكم، وهنا يوقف تنفيذ الحكم وانتهاء آثاره الجنائية.</a:t>
            </a:r>
          </a:p>
          <a:p>
            <a:pPr marL="342900" indent="-342900" algn="just" rtl="1">
              <a:buFont typeface="Wingdings" pitchFamily="2" charset="2"/>
              <a:buChar char="§"/>
            </a:pPr>
            <a:r>
              <a:rPr lang="ar-EG" sz="2400" b="1" u="sng" dirty="0" smtClean="0">
                <a:solidFill>
                  <a:schemeClr val="tx1"/>
                </a:solidFill>
                <a:latin typeface="Simplified Arabic" pitchFamily="18" charset="-78"/>
                <a:cs typeface="+mn-cs"/>
              </a:rPr>
              <a:t>ومن الملاحظ أنه </a:t>
            </a:r>
            <a:r>
              <a:rPr lang="ar-EG" sz="2400" b="1" u="sng" dirty="0">
                <a:solidFill>
                  <a:schemeClr val="tx1"/>
                </a:solidFill>
                <a:latin typeface="Simplified Arabic" pitchFamily="18" charset="-78"/>
                <a:cs typeface="+mn-cs"/>
              </a:rPr>
              <a:t>في حالة تخفيف العقوبة </a:t>
            </a:r>
            <a:r>
              <a:rPr lang="ar-EG" sz="2400" dirty="0">
                <a:solidFill>
                  <a:schemeClr val="tx1"/>
                </a:solidFill>
                <a:latin typeface="Simplified Arabic" pitchFamily="18" charset="-78"/>
                <a:cs typeface="+mn-cs"/>
              </a:rPr>
              <a:t>أي حالة ما إذا كان القانون الجديد الأصلح يخفف العقوبة فقط عما كانت عليه في القانون السابق، </a:t>
            </a:r>
            <a:r>
              <a:rPr lang="ar-EG" sz="2400" b="1" u="sng" dirty="0">
                <a:solidFill>
                  <a:schemeClr val="tx1"/>
                </a:solidFill>
                <a:latin typeface="Simplified Arabic" pitchFamily="18" charset="-78"/>
                <a:cs typeface="+mn-cs"/>
              </a:rPr>
              <a:t>فيسرى القانون الجديد على الجرائم التي ارتكبت في ظل القانون القديم مادام لم يصدر حكم نهائي بشأنها (</a:t>
            </a:r>
            <a:r>
              <a:rPr lang="ar-EG" sz="2400" b="1" u="sng" dirty="0" smtClean="0">
                <a:solidFill>
                  <a:schemeClr val="tx1"/>
                </a:solidFill>
                <a:latin typeface="Simplified Arabic" pitchFamily="18" charset="-78"/>
                <a:cs typeface="+mn-cs"/>
              </a:rPr>
              <a:t>م٣/٥</a:t>
            </a:r>
            <a:r>
              <a:rPr lang="ar-EG" sz="2400" b="1" u="sng" dirty="0">
                <a:solidFill>
                  <a:schemeClr val="tx1"/>
                </a:solidFill>
                <a:latin typeface="Simplified Arabic" pitchFamily="18" charset="-78"/>
                <a:cs typeface="+mn-cs"/>
              </a:rPr>
              <a:t>)، </a:t>
            </a:r>
            <a:r>
              <a:rPr lang="ar-EG" sz="2400" dirty="0">
                <a:solidFill>
                  <a:schemeClr val="tx1"/>
                </a:solidFill>
                <a:latin typeface="Simplified Arabic" pitchFamily="18" charset="-78"/>
                <a:cs typeface="+mn-cs"/>
              </a:rPr>
              <a:t>بمعنى أن شرط استفادة المتهم في هذه الحالة هو ألا يكون قد صدر ضده حكم نهائي، أما إذا كان قد صدر ضده حكم نهائي أي استنفذ الحكم كافة طرق الطعن فإنه لا يستفيد من القانون الجديد الأصلح له. لأن الحكم قد حاز قوة الأمر المقضي.</a:t>
            </a: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10716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694663" y="674378"/>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إلغاء القانون وطرقه:</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07</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rtl="1"/>
            <a:r>
              <a:rPr lang="ar-EG" sz="2400" b="1" u="sng" dirty="0" smtClean="0"/>
              <a:t>أولاً: المقصود بإلغاء القانون: </a:t>
            </a:r>
          </a:p>
          <a:p>
            <a:pPr marL="342900" indent="-342900" algn="just" rtl="1">
              <a:buFont typeface="Wingdings" pitchFamily="2" charset="2"/>
              <a:buChar char="§"/>
            </a:pPr>
            <a:r>
              <a:rPr lang="ar-EG" sz="2400" b="1" u="sng" dirty="0" smtClean="0"/>
              <a:t>الإلغاء هو </a:t>
            </a:r>
            <a:r>
              <a:rPr lang="ar-EG" sz="2400" b="1" u="sng" dirty="0"/>
              <a:t>تجريد القاعدة القانونية من كل قوة ملزمة سواء بإصدار تشريع آخر بدلاً منه أو بدون إصدار تشريع آخر، وسواء أكانت القاعدة الملغاة قاعدة تشريعية أم قاعدة عرفية</a:t>
            </a:r>
            <a:r>
              <a:rPr lang="ar-EG" sz="2400" dirty="0"/>
              <a:t>. فالإلغاء يعنـــــي إنهاء سريان القاعدة القانونية ومنع العمل بها ابتداء من هذا الإنهاء. </a:t>
            </a:r>
            <a:r>
              <a:rPr lang="ar-EG" sz="2400" b="1" u="sng" dirty="0"/>
              <a:t>والأصل أن القاعدة القانونية إذا صدرت صحيحة وصارت نافذة، فهي سارية معمول بها حتى يحصل إلغاؤها قانوناً</a:t>
            </a:r>
            <a:r>
              <a:rPr lang="ar-EG" sz="2400" dirty="0"/>
              <a:t>، ويترتب على إلغاء القاعدة القانونية إما إحلال قاعدة قانونية جديدة محلها وإما الاستغناء عنها بعدم استبدال </a:t>
            </a:r>
            <a:r>
              <a:rPr lang="ar-EG" sz="2400" dirty="0" smtClean="0"/>
              <a:t>غيرها.</a:t>
            </a:r>
            <a:endParaRPr lang="ar-EG" sz="2400" dirty="0"/>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505821" y="248508"/>
            <a:ext cx="2318713"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799597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694663" y="674378"/>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إلغاء القانون وطرقه:</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07</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rtl="1"/>
            <a:r>
              <a:rPr lang="ar-EG" sz="2400" b="1" u="sng" dirty="0" smtClean="0"/>
              <a:t>أولاً: المقصود بإلغاء القانون: </a:t>
            </a:r>
          </a:p>
          <a:p>
            <a:pPr marL="342900" indent="-342900" algn="just" rtl="1">
              <a:buFont typeface="Wingdings" pitchFamily="2" charset="2"/>
              <a:buChar char="§"/>
            </a:pPr>
            <a:r>
              <a:rPr lang="ar-EG" sz="2400" b="1" u="sng" dirty="0"/>
              <a:t>فالقاعدة القانونية لها بداية ونهاية، فالقاعدة القانونية، كما سبق القول، ليست موضوعة لتكون مؤبدة. لأن القاعدة القانونية تعبير عن رغبات الجماعة واحتياجاتها. </a:t>
            </a:r>
            <a:r>
              <a:rPr lang="ar-EG" sz="2400" dirty="0"/>
              <a:t>ولما كانت هذه الرغبات عرضة للتغير والتبدل فكذلك </a:t>
            </a:r>
            <a:r>
              <a:rPr lang="ar-EG" sz="2400" dirty="0" smtClean="0"/>
              <a:t>القانون، </a:t>
            </a:r>
            <a:r>
              <a:rPr lang="ar-EG" sz="2400" dirty="0"/>
              <a:t>فما يصلح لمجتمع من المجتمعات من قواعد قانونية في وقت السلم قد لا يصلح في وقت </a:t>
            </a:r>
            <a:r>
              <a:rPr lang="ar-EG" sz="2400" dirty="0" smtClean="0"/>
              <a:t>الحرب، وما </a:t>
            </a:r>
            <a:r>
              <a:rPr lang="ar-EG" sz="2400" dirty="0"/>
              <a:t>يصلح له في وقت الانتعاش الاقتصادي قد لا يكون ملائماً في وقت الأزمات الاقتصادية وما كان يصلح في القرون الماضية لم يعد يصلح في الوقت الحالي. وعندما يتبين للسلطة القائمة على التشريع بأن قاعدة قانونية معينة أصبحت غير ملائمة للمجتمع وجب علي إلغائها وإحلال محلها. وكذلك القاعدة العرفية إذا اتضح أنها لم تعد تستجيب لحاجة الجماعة، فإنه سرعان ما يظهر محلها قاعدة عرفية </a:t>
            </a:r>
            <a:r>
              <a:rPr lang="ar-EG" sz="2400" dirty="0" smtClean="0"/>
              <a:t>أخرى.</a:t>
            </a:r>
            <a:endParaRPr lang="ar-EG" sz="2400" dirty="0"/>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505821" y="248508"/>
            <a:ext cx="2318713"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089984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694663" y="674378"/>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إلغاء القانون وطرقه:</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07</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rtl="1"/>
            <a:r>
              <a:rPr lang="ar-EG" sz="2400" b="1" u="sng" dirty="0" smtClean="0"/>
              <a:t>أولاً: المقصود بإلغاء القانون: </a:t>
            </a:r>
          </a:p>
          <a:p>
            <a:pPr marL="342900" indent="-342900" algn="just" rtl="1">
              <a:buFont typeface="Wingdings" pitchFamily="2" charset="2"/>
              <a:buChar char="§"/>
            </a:pPr>
            <a:r>
              <a:rPr lang="ar-EG" sz="2400" b="1" dirty="0"/>
              <a:t>وقد نصت المادة الثانية من التقنين المدني على أنه </a:t>
            </a:r>
            <a:r>
              <a:rPr lang="ar-EG" sz="2400" dirty="0"/>
              <a:t>"لا يجوز إلغاء نص تشريعي إلا بتشريع لاحق ينص صراحة على هذا الإلغاء أو يشتمل على نص يتعارض مع نص صراحة على هذا الإلغاء، يشتمل على نص يتعارض مع نص التشريع القديم، أو ينظم من جديد الموضوع الذى سبق أن يقر قواعده ذلك التشريع".</a:t>
            </a:r>
          </a:p>
          <a:p>
            <a:pPr marL="342900" indent="-342900" algn="just" rtl="1">
              <a:buFont typeface="Wingdings" pitchFamily="2" charset="2"/>
              <a:buChar char="§"/>
            </a:pPr>
            <a:r>
              <a:rPr lang="ar-EG" sz="2400" b="1" u="sng" dirty="0">
                <a:effectLst>
                  <a:outerShdw blurRad="38100" dist="38100" dir="2700000" algn="tl">
                    <a:srgbClr val="000000">
                      <a:alpha val="43137"/>
                    </a:srgbClr>
                  </a:outerShdw>
                </a:effectLst>
              </a:rPr>
              <a:t>وحسبما يستفاد من هذا النص </a:t>
            </a:r>
            <a:r>
              <a:rPr lang="ar-EG" sz="2400" b="1" u="sng" dirty="0" smtClean="0">
                <a:effectLst>
                  <a:outerShdw blurRad="38100" dist="38100" dir="2700000" algn="tl">
                    <a:srgbClr val="000000">
                      <a:alpha val="43137"/>
                    </a:srgbClr>
                  </a:outerShdw>
                </a:effectLst>
              </a:rPr>
              <a:t>فإن </a:t>
            </a:r>
            <a:r>
              <a:rPr lang="ar-EG" sz="2400" b="1" u="sng" dirty="0">
                <a:effectLst>
                  <a:outerShdw blurRad="38100" dist="38100" dir="2700000" algn="tl">
                    <a:srgbClr val="000000">
                      <a:alpha val="43137"/>
                    </a:srgbClr>
                  </a:outerShdw>
                </a:effectLst>
              </a:rPr>
              <a:t>إلغاء القاعدة القانونيــة قــد يكون صريحاً وقد يكون ضمنياً</a:t>
            </a:r>
            <a:r>
              <a:rPr lang="ar-EG" sz="2400" dirty="0"/>
              <a:t>. </a:t>
            </a:r>
            <a:r>
              <a:rPr lang="ar-EG" sz="2400" dirty="0" smtClean="0"/>
              <a:t>وعلى الرغم من أن </a:t>
            </a:r>
            <a:r>
              <a:rPr lang="ar-EG" sz="2400" dirty="0"/>
              <a:t>النص يتكلم عن إلغاء القاعدة القانونية التشريعية، </a:t>
            </a:r>
            <a:r>
              <a:rPr lang="ar-EG" sz="2400" b="1" u="sng" dirty="0" smtClean="0">
                <a:effectLst>
                  <a:outerShdw blurRad="38100" dist="38100" dir="2700000" algn="tl">
                    <a:srgbClr val="000000">
                      <a:alpha val="43137"/>
                    </a:srgbClr>
                  </a:outerShdw>
                </a:effectLst>
              </a:rPr>
              <a:t>إلا أنه ومع </a:t>
            </a:r>
            <a:r>
              <a:rPr lang="ar-EG" sz="2400" b="1" u="sng" dirty="0">
                <a:effectLst>
                  <a:outerShdw blurRad="38100" dist="38100" dir="2700000" algn="tl">
                    <a:srgbClr val="000000">
                      <a:alpha val="43137"/>
                    </a:srgbClr>
                  </a:outerShdw>
                </a:effectLst>
              </a:rPr>
              <a:t>ذلك فالرأي متفق على أن الإلغاء قــد يكون صريحاً أو ضمناً أياً كان نوع القاعدة القانونية أي سواء أكانــــت قاعدة تشريعية أم قاعدة عرفية.</a:t>
            </a:r>
          </a:p>
          <a:p>
            <a:pPr marL="342900" indent="-342900" algn="just" rtl="1">
              <a:buFont typeface="Wingdings" pitchFamily="2" charset="2"/>
              <a:buChar char="§"/>
            </a:pPr>
            <a:r>
              <a:rPr lang="ar-EG" sz="2400" b="1" dirty="0"/>
              <a:t>ووفقاً لمبدأ التدرج التشريعي فإنه لا تلغى القاعدة التشريعية إلا بقاعدة تشريعية مثلها في نفس قوتها أو أقوى منها: </a:t>
            </a:r>
            <a:r>
              <a:rPr lang="ar-EG" sz="2400" dirty="0"/>
              <a:t>فالتشريع الدستوري لا يلغيه إلا تشريع دستوري، والتشريع العادي لا يلغيه إلا تشريع عادى أو تشريع دستوري والتشريع الفرعي لا يلغيه إلا تشريع فرعــــى أو تشريع عادى، والقاعدة العرفية لا تلغى إلا بمقتضى قاعدة عرفية أو بمقتضى تشريع </a:t>
            </a:r>
            <a:r>
              <a:rPr lang="ar-EG" sz="2400" dirty="0" smtClean="0"/>
              <a:t>عادى وهكذا.</a:t>
            </a:r>
            <a:endParaRPr lang="ar-EG" sz="2400" dirty="0"/>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505821" y="248508"/>
            <a:ext cx="2318713"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186880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smtClean="0">
                <a:solidFill>
                  <a:srgbClr val="000000"/>
                </a:solidFill>
                <a:latin typeface="+mn-lt"/>
                <a:ea typeface="Arial"/>
                <a:cs typeface="Arial"/>
                <a:sym typeface="Arial"/>
              </a:rPr>
              <a:t>ثانياً: طرق الإلغاء:</a:t>
            </a:r>
            <a:r>
              <a:rPr lang="ar-EG" sz="2400" dirty="0">
                <a:solidFill>
                  <a:srgbClr val="000000"/>
                </a:solidFill>
                <a:latin typeface="+mn-lt"/>
                <a:ea typeface="Arial"/>
                <a:cs typeface="Arial"/>
                <a:sym typeface="Arial"/>
              </a:rPr>
              <a:t/>
            </a:r>
            <a:br>
              <a:rPr lang="ar-EG" sz="2400" dirty="0">
                <a:solidFill>
                  <a:srgbClr val="000000"/>
                </a:solidFill>
                <a:latin typeface="+mn-lt"/>
                <a:ea typeface="Arial"/>
                <a:cs typeface="Arial"/>
                <a:sym typeface="Arial"/>
              </a:rPr>
            </a:br>
            <a:r>
              <a:rPr lang="ar-EG" sz="2400" b="1" u="sng" dirty="0" smtClean="0">
                <a:solidFill>
                  <a:srgbClr val="000000"/>
                </a:solidFill>
                <a:latin typeface="+mn-lt"/>
                <a:ea typeface="Arial"/>
                <a:cs typeface="Arial"/>
                <a:sym typeface="Arial"/>
              </a:rPr>
              <a:t>- </a:t>
            </a:r>
            <a:r>
              <a:rPr lang="ar-EG" sz="2400" b="1" u="sng" dirty="0">
                <a:solidFill>
                  <a:srgbClr val="000000"/>
                </a:solidFill>
                <a:latin typeface="+mn-lt"/>
                <a:ea typeface="Arial"/>
                <a:cs typeface="Arial"/>
                <a:sym typeface="Arial"/>
              </a:rPr>
              <a:t>الإلغاء قد يكون صريحاً وقد يكون </a:t>
            </a:r>
            <a:r>
              <a:rPr lang="ar-EG" sz="2400" b="1" u="sng" dirty="0" smtClean="0">
                <a:solidFill>
                  <a:srgbClr val="000000"/>
                </a:solidFill>
                <a:latin typeface="+mn-lt"/>
                <a:ea typeface="Arial"/>
                <a:cs typeface="Arial"/>
                <a:sym typeface="Arial"/>
              </a:rPr>
              <a:t>ضمنياً</a:t>
            </a:r>
            <a:r>
              <a:rPr lang="ar-EG" sz="2400" dirty="0" smtClean="0">
                <a:solidFill>
                  <a:srgbClr val="000000"/>
                </a:solidFill>
                <a:latin typeface="+mn-lt"/>
                <a:ea typeface="Arial"/>
                <a:cs typeface="Arial"/>
                <a:sym typeface="Arial"/>
              </a:rPr>
              <a:t>، ويترتب </a:t>
            </a:r>
            <a:r>
              <a:rPr lang="ar-EG" sz="2400" dirty="0">
                <a:solidFill>
                  <a:srgbClr val="000000"/>
                </a:solidFill>
                <a:latin typeface="+mn-lt"/>
                <a:ea typeface="Arial"/>
                <a:cs typeface="Arial"/>
                <a:sym typeface="Arial"/>
              </a:rPr>
              <a:t>على الإلغاء في الحالتين إنهاء القاعدة القانونية الملغاة وتجريدها من قوتها الملزمة وتقسيم الإلغاء إلى الإلغاء الصريح والإلغاء الضمني لا يبرز إلا بالنسبة للقواعد التشريعية مأخوذة بالمعنى الواسع.</a:t>
            </a:r>
            <a:br>
              <a:rPr lang="ar-EG" sz="2400" dirty="0">
                <a:solidFill>
                  <a:srgbClr val="000000"/>
                </a:solidFill>
                <a:latin typeface="+mn-lt"/>
                <a:ea typeface="Arial"/>
                <a:cs typeface="Arial"/>
                <a:sym typeface="Arial"/>
              </a:rPr>
            </a:br>
            <a:r>
              <a:rPr lang="ar-EG" sz="2400" b="1" u="sng" dirty="0" smtClean="0">
                <a:solidFill>
                  <a:srgbClr val="000000"/>
                </a:solidFill>
                <a:latin typeface="+mn-lt"/>
                <a:ea typeface="Arial"/>
                <a:cs typeface="Arial"/>
                <a:sym typeface="Arial"/>
              </a:rPr>
              <a:t>1- الإلغاء </a:t>
            </a:r>
            <a:r>
              <a:rPr lang="ar-EG" sz="2400" b="1" u="sng" dirty="0">
                <a:solidFill>
                  <a:srgbClr val="000000"/>
                </a:solidFill>
                <a:latin typeface="+mn-lt"/>
                <a:ea typeface="Arial"/>
                <a:cs typeface="Arial"/>
                <a:sym typeface="Arial"/>
              </a:rPr>
              <a:t>الصريح: </a:t>
            </a:r>
            <a:r>
              <a:rPr lang="ar-EG" sz="2400" dirty="0">
                <a:solidFill>
                  <a:srgbClr val="000000"/>
                </a:solidFill>
                <a:latin typeface="+mn-lt"/>
                <a:ea typeface="Arial"/>
                <a:cs typeface="Arial"/>
                <a:sym typeface="Arial"/>
              </a:rPr>
              <a:t/>
            </a:r>
            <a:br>
              <a:rPr lang="ar-EG" sz="2400" dirty="0">
                <a:solidFill>
                  <a:srgbClr val="000000"/>
                </a:solidFill>
                <a:latin typeface="+mn-lt"/>
                <a:ea typeface="Arial"/>
                <a:cs typeface="Arial"/>
                <a:sym typeface="Arial"/>
              </a:rPr>
            </a:br>
            <a:r>
              <a:rPr lang="ar-EG" sz="2400" dirty="0">
                <a:solidFill>
                  <a:srgbClr val="000000"/>
                </a:solidFill>
                <a:latin typeface="+mn-lt"/>
                <a:ea typeface="Arial"/>
                <a:cs typeface="Arial"/>
                <a:sym typeface="Arial"/>
              </a:rPr>
              <a:t>ويتخذ الإلغاء الصريح إحدى صورتين:</a:t>
            </a:r>
            <a:r>
              <a:rPr lang="ar-EG" sz="2400" b="1" dirty="0">
                <a:solidFill>
                  <a:srgbClr val="000000"/>
                </a:solidFill>
                <a:latin typeface="+mn-lt"/>
                <a:ea typeface="Arial"/>
                <a:cs typeface="Arial"/>
                <a:sym typeface="Arial"/>
              </a:rPr>
              <a:t> </a:t>
            </a:r>
            <a:r>
              <a:rPr lang="ar-EG" sz="2400" b="1" dirty="0" smtClean="0">
                <a:solidFill>
                  <a:srgbClr val="000000"/>
                </a:solidFill>
                <a:latin typeface="+mn-lt"/>
                <a:ea typeface="Arial"/>
                <a:cs typeface="Arial"/>
                <a:sym typeface="Arial"/>
              </a:rPr>
              <a:t>الأولى، </a:t>
            </a:r>
            <a:r>
              <a:rPr lang="ar-EG" sz="2400" dirty="0">
                <a:solidFill>
                  <a:srgbClr val="000000"/>
                </a:solidFill>
                <a:latin typeface="+mn-lt"/>
                <a:ea typeface="Arial"/>
                <a:cs typeface="Arial"/>
                <a:sym typeface="Arial"/>
              </a:rPr>
              <a:t>وردت في نص المادة الثانية من التقنين المدني </a:t>
            </a:r>
            <a:r>
              <a:rPr lang="ar-EG" sz="2400" b="1" dirty="0" smtClean="0">
                <a:solidFill>
                  <a:srgbClr val="000000"/>
                </a:solidFill>
                <a:latin typeface="+mn-lt"/>
                <a:ea typeface="Arial"/>
                <a:cs typeface="Arial"/>
                <a:sym typeface="Arial"/>
              </a:rPr>
              <a:t>والثانية،</a:t>
            </a:r>
            <a:r>
              <a:rPr lang="ar-EG" sz="2400" dirty="0" smtClean="0">
                <a:solidFill>
                  <a:srgbClr val="000000"/>
                </a:solidFill>
                <a:latin typeface="+mn-lt"/>
                <a:ea typeface="Arial"/>
                <a:cs typeface="Arial"/>
                <a:sym typeface="Arial"/>
              </a:rPr>
              <a:t> </a:t>
            </a:r>
            <a:r>
              <a:rPr lang="ar-EG" sz="2400" dirty="0">
                <a:solidFill>
                  <a:srgbClr val="000000"/>
                </a:solidFill>
                <a:latin typeface="+mn-lt"/>
                <a:ea typeface="Arial"/>
                <a:cs typeface="Arial"/>
                <a:sym typeface="Arial"/>
              </a:rPr>
              <a:t>أجمع عليها </a:t>
            </a:r>
            <a:r>
              <a:rPr lang="ar-EG" sz="2400" dirty="0" smtClean="0">
                <a:solidFill>
                  <a:srgbClr val="000000"/>
                </a:solidFill>
                <a:latin typeface="+mn-lt"/>
                <a:ea typeface="Arial"/>
                <a:cs typeface="Arial"/>
                <a:sym typeface="Arial"/>
              </a:rPr>
              <a:t>الفقه:</a:t>
            </a:r>
            <a:r>
              <a:rPr lang="ar-EG" sz="2400" dirty="0">
                <a:solidFill>
                  <a:srgbClr val="000000"/>
                </a:solidFill>
                <a:latin typeface="+mn-lt"/>
                <a:ea typeface="Arial"/>
                <a:cs typeface="Arial"/>
                <a:sym typeface="Arial"/>
              </a:rPr>
              <a:t/>
            </a:r>
            <a:br>
              <a:rPr lang="ar-EG" sz="2400" dirty="0">
                <a:solidFill>
                  <a:srgbClr val="000000"/>
                </a:solidFill>
                <a:latin typeface="+mn-lt"/>
                <a:ea typeface="Arial"/>
                <a:cs typeface="Arial"/>
                <a:sym typeface="Arial"/>
              </a:rPr>
            </a:br>
            <a:r>
              <a:rPr lang="ar-EG" sz="2400" b="1" u="sng" dirty="0">
                <a:solidFill>
                  <a:srgbClr val="000000"/>
                </a:solidFill>
                <a:latin typeface="+mn-lt"/>
                <a:ea typeface="Arial"/>
                <a:cs typeface="Arial"/>
                <a:sym typeface="Arial"/>
              </a:rPr>
              <a:t>الصورة </a:t>
            </a:r>
            <a:r>
              <a:rPr lang="ar-EG" sz="2400" b="1" u="sng" dirty="0" smtClean="0">
                <a:solidFill>
                  <a:srgbClr val="000000"/>
                </a:solidFill>
                <a:latin typeface="+mn-lt"/>
                <a:ea typeface="Arial"/>
                <a:cs typeface="Arial"/>
                <a:sym typeface="Arial"/>
              </a:rPr>
              <a:t>الأولى:</a:t>
            </a:r>
            <a:r>
              <a:rPr lang="ar-EG" sz="2400" dirty="0" smtClean="0">
                <a:solidFill>
                  <a:srgbClr val="000000"/>
                </a:solidFill>
                <a:latin typeface="+mn-lt"/>
                <a:ea typeface="Arial"/>
                <a:cs typeface="Arial"/>
                <a:sym typeface="Arial"/>
              </a:rPr>
              <a:t> وهي </a:t>
            </a:r>
            <a:r>
              <a:rPr lang="ar-EG" sz="2400" dirty="0">
                <a:solidFill>
                  <a:srgbClr val="000000"/>
                </a:solidFill>
                <a:latin typeface="+mn-lt"/>
                <a:ea typeface="Arial"/>
                <a:cs typeface="Arial"/>
                <a:sym typeface="Arial"/>
              </a:rPr>
              <a:t>تتحقق حين يصدر تشريع جديد ينص على إلغاء قاعدة أو قواعد معينة من القواعد القائمة وقت صدوره. وقد يعين القانون الجديد ما يلغيه من قواعد على سبيل التخصيص، وقد ينص على إلغاء كــل قاعدة مخالفة لحكمه، وقد يجمع بين الطريقتين. </a:t>
            </a:r>
            <a:r>
              <a:rPr lang="ar-EG" sz="2400" b="1" u="sng" dirty="0">
                <a:solidFill>
                  <a:srgbClr val="000000"/>
                </a:solidFill>
                <a:latin typeface="+mn-lt"/>
                <a:ea typeface="Arial"/>
                <a:cs typeface="Arial"/>
                <a:sym typeface="Arial"/>
              </a:rPr>
              <a:t>ويمكن أن نضرب أمثلة </a:t>
            </a:r>
            <a:r>
              <a:rPr lang="ar-EG" sz="2400" b="1" u="sng" dirty="0" smtClean="0">
                <a:solidFill>
                  <a:srgbClr val="000000"/>
                </a:solidFill>
                <a:latin typeface="+mn-lt"/>
                <a:ea typeface="Arial"/>
                <a:cs typeface="Arial"/>
                <a:sym typeface="Arial"/>
              </a:rPr>
              <a:t>لذلك: </a:t>
            </a:r>
            <a:r>
              <a:rPr lang="ar-EG" sz="2400" dirty="0" smtClean="0">
                <a:solidFill>
                  <a:srgbClr val="000000"/>
                </a:solidFill>
                <a:latin typeface="+mn-lt"/>
                <a:ea typeface="Arial"/>
                <a:cs typeface="Arial"/>
                <a:sym typeface="Arial"/>
              </a:rPr>
              <a:t>القانون </a:t>
            </a:r>
            <a:r>
              <a:rPr lang="ar-EG" sz="2400" dirty="0">
                <a:solidFill>
                  <a:srgbClr val="000000"/>
                </a:solidFill>
                <a:latin typeface="+mn-lt"/>
                <a:ea typeface="Arial"/>
                <a:cs typeface="Arial"/>
                <a:sym typeface="Arial"/>
              </a:rPr>
              <a:t>رقم ١١٤ لسنة ١٩٤٦ بتنظيم الشهر العقاري الذي نص فيه على إلغاء القانون رقم ۱۸، والقانون رقم ١٩ لسنة ١٩٢٣ من قانون التسجيل.</a:t>
            </a:r>
            <a:br>
              <a:rPr lang="ar-EG" sz="2400" dirty="0">
                <a:solidFill>
                  <a:srgbClr val="000000"/>
                </a:solidFill>
                <a:latin typeface="+mn-lt"/>
                <a:ea typeface="Arial"/>
                <a:cs typeface="Arial"/>
                <a:sym typeface="Arial"/>
              </a:rPr>
            </a:br>
            <a:endParaRPr lang="ar-EG" sz="2400"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878193" y="235180"/>
            <a:ext cx="6984776" cy="584775"/>
          </a:xfrm>
          <a:prstGeom prst="rect">
            <a:avLst/>
          </a:prstGeom>
        </p:spPr>
        <p:txBody>
          <a:bodyPr wrap="square">
            <a:spAutoFit/>
          </a:bodyPr>
          <a:lstStyle/>
          <a:p>
            <a:pPr lvl="0" algn="ctr"/>
            <a:r>
              <a:rPr lang="ar-EG" sz="3200" dirty="0">
                <a:solidFill>
                  <a:srgbClr val="2D3956"/>
                </a:solidFill>
                <a:latin typeface="Tajawal Medium"/>
                <a:cs typeface="Sultan Medium" pitchFamily="2" charset="-78"/>
                <a:sym typeface="Tajawal Medium"/>
              </a:rPr>
              <a:t>2- </a:t>
            </a:r>
            <a:r>
              <a:rPr lang="ar-EG" sz="3200" dirty="0" smtClean="0">
                <a:solidFill>
                  <a:srgbClr val="2D3956"/>
                </a:solidFill>
                <a:latin typeface="Tajawal Medium"/>
                <a:cs typeface="Sultan Medium" pitchFamily="2" charset="-78"/>
                <a:sym typeface="Tajawal Medium"/>
              </a:rPr>
              <a:t>إلغاء القانون وطرقه:</a:t>
            </a:r>
            <a:endParaRPr lang="ar-EG" sz="3200" dirty="0">
              <a:solidFill>
                <a:srgbClr val="2D3956"/>
              </a:solidFill>
              <a:latin typeface="Tajawal Medium"/>
              <a:cs typeface="Sultan Medium" pitchFamily="2" charset="-78"/>
              <a:sym typeface="Tajawal Medium"/>
            </a:endParaRP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65590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smtClean="0">
                <a:solidFill>
                  <a:srgbClr val="000000"/>
                </a:solidFill>
                <a:latin typeface="+mn-lt"/>
                <a:ea typeface="Arial"/>
                <a:cs typeface="Arial"/>
                <a:sym typeface="Arial"/>
              </a:rPr>
              <a:t>ثانياً: طرق الإلغاء:</a:t>
            </a:r>
            <a:r>
              <a:rPr lang="ar-EG" sz="2400" dirty="0">
                <a:solidFill>
                  <a:srgbClr val="000000"/>
                </a:solidFill>
                <a:latin typeface="+mn-lt"/>
                <a:ea typeface="Arial"/>
                <a:cs typeface="Arial"/>
                <a:sym typeface="Arial"/>
              </a:rPr>
              <a:t/>
            </a:r>
            <a:br>
              <a:rPr lang="ar-EG" sz="2400" dirty="0">
                <a:solidFill>
                  <a:srgbClr val="000000"/>
                </a:solidFill>
                <a:latin typeface="+mn-lt"/>
                <a:ea typeface="Arial"/>
                <a:cs typeface="Arial"/>
                <a:sym typeface="Arial"/>
              </a:rPr>
            </a:br>
            <a:r>
              <a:rPr lang="ar-EG" sz="2400" b="1" u="sng" dirty="0">
                <a:solidFill>
                  <a:srgbClr val="000000"/>
                </a:solidFill>
                <a:latin typeface="+mn-lt"/>
                <a:ea typeface="Arial"/>
                <a:cs typeface="Arial"/>
                <a:sym typeface="Arial"/>
              </a:rPr>
              <a:t>الصورة الثانية: إلغاء القوانين المؤقتة:</a:t>
            </a:r>
            <a:br>
              <a:rPr lang="ar-EG" sz="2400" b="1" u="sng" dirty="0">
                <a:solidFill>
                  <a:srgbClr val="000000"/>
                </a:solidFill>
                <a:latin typeface="+mn-lt"/>
                <a:ea typeface="Arial"/>
                <a:cs typeface="Arial"/>
                <a:sym typeface="Arial"/>
              </a:rPr>
            </a:br>
            <a:r>
              <a:rPr lang="ar-EG" sz="2400" b="1" u="sng" dirty="0" smtClean="0">
                <a:solidFill>
                  <a:srgbClr val="000000"/>
                </a:solidFill>
                <a:latin typeface="+mn-lt"/>
                <a:ea typeface="Arial"/>
                <a:cs typeface="Arial"/>
                <a:sym typeface="Arial"/>
              </a:rPr>
              <a:t>- بالرغم </a:t>
            </a:r>
            <a:r>
              <a:rPr lang="ar-EG" sz="2400" b="1" u="sng" dirty="0">
                <a:solidFill>
                  <a:srgbClr val="000000"/>
                </a:solidFill>
                <a:latin typeface="+mn-lt"/>
                <a:ea typeface="Arial"/>
                <a:cs typeface="Arial"/>
                <a:sym typeface="Arial"/>
              </a:rPr>
              <a:t>من أن نص المادة الثانية من القانون المدني قـد جــرى على أنه "لا يجوز إلغاء نص تشريعي إلا بتشريع لاحق ينص صراحة على هذا الإلغاء..." </a:t>
            </a:r>
            <a:r>
              <a:rPr lang="ar-EG" sz="2400" dirty="0">
                <a:solidFill>
                  <a:srgbClr val="000000"/>
                </a:solidFill>
                <a:latin typeface="+mn-lt"/>
                <a:ea typeface="Arial"/>
                <a:cs typeface="Arial"/>
                <a:sym typeface="Arial"/>
              </a:rPr>
              <a:t>وبالرغم من أن هذه الصياغة تفيد قصر الإلغاء الصريح على حالة صدور تشريع لاحق، إلا أنه من المتفق عليه أن للإلغاء صورة أخرى هي صورة القوانين المؤقتة، وهـي تشريعات تصدر متضمنة أجلاً يعمل بها خلاله أو تعين واقعة متى تحققت انتهى العمل بها، ويغلب أن يصدر هذه التشريعات في فترات الأزمات كحالة الحرب أو أزمة اقتصادية </a:t>
            </a:r>
            <a:r>
              <a:rPr lang="ar-EG" sz="2400" dirty="0" smtClean="0">
                <a:solidFill>
                  <a:srgbClr val="000000"/>
                </a:solidFill>
                <a:latin typeface="+mn-lt"/>
                <a:ea typeface="Arial"/>
                <a:cs typeface="Arial"/>
                <a:sym typeface="Arial"/>
              </a:rPr>
              <a:t>معينة. </a:t>
            </a:r>
            <a:r>
              <a:rPr lang="ar-EG" sz="2400" dirty="0">
                <a:solidFill>
                  <a:srgbClr val="000000"/>
                </a:solidFill>
                <a:latin typeface="+mn-lt"/>
                <a:ea typeface="Arial"/>
                <a:cs typeface="Arial"/>
                <a:sym typeface="Arial"/>
              </a:rPr>
              <a:t>مثال ذلك قوانين التسعيرة الجبرية لبعض السلع. فقوانين التسعيرة الجبرية تكون في الغالب محددة بأجل معين تطبق خلاله ومن ثم فهي قوانين مؤقتة تتضمن أجلاً للعمل بها متى انتهى هذا الأجل ألغى وكان إلغاؤها صريحاً بالرغم من عـــــدم استعمال لفظ إلغاء أو انتهاء صراحة. </a:t>
            </a: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878193" y="235180"/>
            <a:ext cx="6984776" cy="584775"/>
          </a:xfrm>
          <a:prstGeom prst="rect">
            <a:avLst/>
          </a:prstGeom>
        </p:spPr>
        <p:txBody>
          <a:bodyPr wrap="square">
            <a:spAutoFit/>
          </a:bodyPr>
          <a:lstStyle/>
          <a:p>
            <a:pPr lvl="0" algn="ctr"/>
            <a:r>
              <a:rPr lang="ar-EG" sz="3200" dirty="0">
                <a:solidFill>
                  <a:srgbClr val="2D3956"/>
                </a:solidFill>
                <a:latin typeface="Tajawal Medium"/>
                <a:cs typeface="Sultan Medium" pitchFamily="2" charset="-78"/>
                <a:sym typeface="Tajawal Medium"/>
              </a:rPr>
              <a:t>2- </a:t>
            </a:r>
            <a:r>
              <a:rPr lang="ar-EG" sz="3200" dirty="0" smtClean="0">
                <a:solidFill>
                  <a:srgbClr val="2D3956"/>
                </a:solidFill>
                <a:latin typeface="Tajawal Medium"/>
                <a:cs typeface="Sultan Medium" pitchFamily="2" charset="-78"/>
                <a:sym typeface="Tajawal Medium"/>
              </a:rPr>
              <a:t>إلغاء القانون وطرقه:</a:t>
            </a:r>
            <a:endParaRPr lang="ar-EG" sz="3200" dirty="0">
              <a:solidFill>
                <a:srgbClr val="2D3956"/>
              </a:solidFill>
              <a:latin typeface="Tajawal Medium"/>
              <a:cs typeface="Sultan Medium" pitchFamily="2" charset="-78"/>
              <a:sym typeface="Tajawal Medium"/>
            </a:endParaRP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23279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smtClean="0">
                <a:solidFill>
                  <a:srgbClr val="000000"/>
                </a:solidFill>
                <a:latin typeface="+mn-lt"/>
                <a:ea typeface="Arial"/>
                <a:cs typeface="Arial"/>
                <a:sym typeface="Arial"/>
              </a:rPr>
              <a:t>ثانياً: طرق الإلغاء:</a:t>
            </a:r>
            <a:r>
              <a:rPr lang="ar-EG" sz="2400" dirty="0">
                <a:solidFill>
                  <a:srgbClr val="000000"/>
                </a:solidFill>
                <a:latin typeface="+mn-lt"/>
                <a:ea typeface="Arial"/>
                <a:cs typeface="Arial"/>
                <a:sym typeface="Arial"/>
              </a:rPr>
              <a:t/>
            </a:r>
            <a:br>
              <a:rPr lang="ar-EG" sz="2400" dirty="0">
                <a:solidFill>
                  <a:srgbClr val="000000"/>
                </a:solidFill>
                <a:latin typeface="+mn-lt"/>
                <a:ea typeface="Arial"/>
                <a:cs typeface="Arial"/>
                <a:sym typeface="Arial"/>
              </a:rPr>
            </a:br>
            <a:r>
              <a:rPr lang="ar-EG" sz="2400" b="1" u="sng" dirty="0" smtClean="0">
                <a:solidFill>
                  <a:srgbClr val="000000"/>
                </a:solidFill>
                <a:latin typeface="+mn-lt"/>
                <a:ea typeface="Arial"/>
                <a:cs typeface="Arial"/>
                <a:sym typeface="Arial"/>
              </a:rPr>
              <a:t>2- الإلغاء </a:t>
            </a:r>
            <a:r>
              <a:rPr lang="ar-EG" sz="2400" b="1" u="sng" dirty="0">
                <a:solidFill>
                  <a:srgbClr val="000000"/>
                </a:solidFill>
                <a:latin typeface="+mn-lt"/>
                <a:ea typeface="Arial"/>
                <a:cs typeface="Arial"/>
                <a:sym typeface="Arial"/>
              </a:rPr>
              <a:t>الضمني </a:t>
            </a:r>
            <a:r>
              <a:rPr lang="en-US" sz="2400" b="1" u="sng" dirty="0" smtClean="0">
                <a:solidFill>
                  <a:srgbClr val="000000"/>
                </a:solidFill>
                <a:latin typeface="+mn-lt"/>
                <a:ea typeface="Arial"/>
                <a:cs typeface="Arial"/>
                <a:sym typeface="Arial"/>
              </a:rPr>
              <a:t>:</a:t>
            </a:r>
            <a:br>
              <a:rPr lang="en-US" sz="2400" b="1" u="sng" dirty="0" smtClean="0">
                <a:solidFill>
                  <a:srgbClr val="000000"/>
                </a:solidFill>
                <a:latin typeface="+mn-lt"/>
                <a:ea typeface="Arial"/>
                <a:cs typeface="Arial"/>
                <a:sym typeface="Arial"/>
              </a:rPr>
            </a:br>
            <a:r>
              <a:rPr lang="ar-EG" sz="2400" dirty="0" smtClean="0">
                <a:solidFill>
                  <a:srgbClr val="000000"/>
                </a:solidFill>
                <a:latin typeface="+mn-lt"/>
                <a:ea typeface="Arial"/>
                <a:cs typeface="Arial"/>
                <a:sym typeface="Arial"/>
              </a:rPr>
              <a:t>- </a:t>
            </a:r>
            <a:r>
              <a:rPr lang="ar-EG" sz="2400" b="1" u="sng" dirty="0" smtClean="0">
                <a:solidFill>
                  <a:srgbClr val="000000"/>
                </a:solidFill>
                <a:latin typeface="+mn-lt"/>
                <a:ea typeface="Arial"/>
                <a:cs typeface="Arial"/>
                <a:sym typeface="Arial"/>
              </a:rPr>
              <a:t>لا </a:t>
            </a:r>
            <a:r>
              <a:rPr lang="ar-EG" sz="2400" b="1" u="sng" dirty="0">
                <a:solidFill>
                  <a:srgbClr val="000000"/>
                </a:solidFill>
                <a:latin typeface="+mn-lt"/>
                <a:ea typeface="Arial"/>
                <a:cs typeface="Arial"/>
                <a:sym typeface="Arial"/>
              </a:rPr>
              <a:t>يشترط أن يكون الإلغاء </a:t>
            </a:r>
            <a:r>
              <a:rPr lang="ar-EG" sz="2400" b="1" u="sng" dirty="0" smtClean="0">
                <a:solidFill>
                  <a:srgbClr val="000000"/>
                </a:solidFill>
                <a:latin typeface="+mn-lt"/>
                <a:ea typeface="Arial"/>
                <a:cs typeface="Arial"/>
                <a:sym typeface="Arial"/>
              </a:rPr>
              <a:t>صريحاً، بل </a:t>
            </a:r>
            <a:r>
              <a:rPr lang="ar-EG" sz="2400" b="1" u="sng" dirty="0">
                <a:solidFill>
                  <a:srgbClr val="000000"/>
                </a:solidFill>
                <a:latin typeface="+mn-lt"/>
                <a:ea typeface="Arial"/>
                <a:cs typeface="Arial"/>
                <a:sym typeface="Arial"/>
              </a:rPr>
              <a:t>يمكن أن يكون ضمنياً وهذا ما يستفاد من نص المادة الثانية حيث نصت على أنه </a:t>
            </a:r>
            <a:r>
              <a:rPr lang="ar-EG" sz="2400" dirty="0">
                <a:solidFill>
                  <a:srgbClr val="000000"/>
                </a:solidFill>
                <a:latin typeface="+mn-lt"/>
                <a:ea typeface="Arial"/>
                <a:cs typeface="Arial"/>
                <a:sym typeface="Arial"/>
              </a:rPr>
              <a:t>"لا يجوز إلغاء نص تشريعي إلا بتشريع لاحق ينص صراحة على هذا الإلغاء، أو يشتمل على نص يتعارض مع التشريع القديم، أو ينظم من جديد الموضوع الذي سبق أن قرر قواعده ذلك </a:t>
            </a:r>
            <a:r>
              <a:rPr lang="ar-EG" sz="2400" dirty="0" smtClean="0">
                <a:solidFill>
                  <a:srgbClr val="000000"/>
                </a:solidFill>
                <a:latin typeface="+mn-lt"/>
                <a:ea typeface="Arial"/>
                <a:cs typeface="Arial"/>
                <a:sym typeface="Arial"/>
              </a:rPr>
              <a:t>التشريع». </a:t>
            </a:r>
            <a:r>
              <a:rPr lang="ar-EG" sz="2400" b="1" u="sng" dirty="0" smtClean="0">
                <a:solidFill>
                  <a:srgbClr val="000000"/>
                </a:solidFill>
                <a:effectLst>
                  <a:outerShdw blurRad="38100" dist="38100" dir="2700000" algn="tl">
                    <a:srgbClr val="000000">
                      <a:alpha val="43137"/>
                    </a:srgbClr>
                  </a:outerShdw>
                </a:effectLst>
                <a:latin typeface="+mn-lt"/>
                <a:ea typeface="Arial"/>
                <a:cs typeface="Arial"/>
                <a:sym typeface="Arial"/>
              </a:rPr>
              <a:t>فيكــون </a:t>
            </a:r>
            <a:r>
              <a:rPr lang="ar-EG" sz="2400" b="1" u="sng" dirty="0">
                <a:solidFill>
                  <a:srgbClr val="000000"/>
                </a:solidFill>
                <a:effectLst>
                  <a:outerShdw blurRad="38100" dist="38100" dir="2700000" algn="tl">
                    <a:srgbClr val="000000">
                      <a:alpha val="43137"/>
                    </a:srgbClr>
                  </a:outerShdw>
                </a:effectLst>
                <a:latin typeface="+mn-lt"/>
                <a:ea typeface="Arial"/>
                <a:cs typeface="Arial"/>
                <a:sym typeface="Arial"/>
              </a:rPr>
              <a:t>الإلغاء </a:t>
            </a:r>
            <a:r>
              <a:rPr lang="ar-EG" sz="2400" b="1" u="sng" dirty="0" smtClean="0">
                <a:solidFill>
                  <a:srgbClr val="000000"/>
                </a:solidFill>
                <a:effectLst>
                  <a:outerShdw blurRad="38100" dist="38100" dir="2700000" algn="tl">
                    <a:srgbClr val="000000">
                      <a:alpha val="43137"/>
                    </a:srgbClr>
                  </a:outerShdw>
                </a:effectLst>
                <a:latin typeface="+mn-lt"/>
                <a:ea typeface="Arial"/>
                <a:cs typeface="Arial"/>
                <a:sym typeface="Arial"/>
              </a:rPr>
              <a:t>ضمنياً </a:t>
            </a:r>
            <a:r>
              <a:rPr lang="ar-EG" sz="2400" b="1" u="sng" dirty="0">
                <a:solidFill>
                  <a:srgbClr val="000000"/>
                </a:solidFill>
                <a:effectLst>
                  <a:outerShdw blurRad="38100" dist="38100" dir="2700000" algn="tl">
                    <a:srgbClr val="000000">
                      <a:alpha val="43137"/>
                    </a:srgbClr>
                  </a:outerShdw>
                </a:effectLst>
                <a:latin typeface="+mn-lt"/>
                <a:ea typeface="Arial"/>
                <a:cs typeface="Arial"/>
                <a:sym typeface="Arial"/>
              </a:rPr>
              <a:t>إذا لم ينص عليه صراحة وإنما يستفاد أو يستخلص بطريقـة ضمنية أو يفهم أمره ضمناً من التعارض مع نص التشريع القديم، أو من تنظيم نفس موضوع القانون القديم من </a:t>
            </a:r>
            <a:r>
              <a:rPr lang="ar-EG" sz="2400" b="1" u="sng" dirty="0" smtClean="0">
                <a:solidFill>
                  <a:srgbClr val="000000"/>
                </a:solidFill>
                <a:effectLst>
                  <a:outerShdw blurRad="38100" dist="38100" dir="2700000" algn="tl">
                    <a:srgbClr val="000000">
                      <a:alpha val="43137"/>
                    </a:srgbClr>
                  </a:outerShdw>
                </a:effectLst>
                <a:latin typeface="+mn-lt"/>
                <a:ea typeface="Arial"/>
                <a:cs typeface="Arial"/>
                <a:sym typeface="Arial"/>
              </a:rPr>
              <a:t>جديد.وعلى ذلك توجد ثلاث صور للإلغاء الضمني وهما:</a:t>
            </a:r>
            <a:endParaRPr lang="ar-EG" sz="2400" b="1" u="sng" dirty="0">
              <a:solidFill>
                <a:srgbClr val="000000"/>
              </a:solidFill>
              <a:effectLst>
                <a:outerShdw blurRad="38100" dist="38100" dir="2700000" algn="tl">
                  <a:srgbClr val="000000">
                    <a:alpha val="43137"/>
                  </a:srgbClr>
                </a:outerShdw>
              </a:effectLst>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878193" y="235180"/>
            <a:ext cx="6984776" cy="584775"/>
          </a:xfrm>
          <a:prstGeom prst="rect">
            <a:avLst/>
          </a:prstGeom>
        </p:spPr>
        <p:txBody>
          <a:bodyPr wrap="square">
            <a:spAutoFit/>
          </a:bodyPr>
          <a:lstStyle/>
          <a:p>
            <a:pPr lvl="0" algn="ctr"/>
            <a:r>
              <a:rPr lang="ar-EG" sz="3200" dirty="0">
                <a:solidFill>
                  <a:srgbClr val="2D3956"/>
                </a:solidFill>
                <a:latin typeface="Tajawal Medium"/>
                <a:cs typeface="Sultan Medium" pitchFamily="2" charset="-78"/>
                <a:sym typeface="Tajawal Medium"/>
              </a:rPr>
              <a:t>2- </a:t>
            </a:r>
            <a:r>
              <a:rPr lang="ar-EG" sz="3200" dirty="0" smtClean="0">
                <a:solidFill>
                  <a:srgbClr val="2D3956"/>
                </a:solidFill>
                <a:latin typeface="Tajawal Medium"/>
                <a:cs typeface="Sultan Medium" pitchFamily="2" charset="-78"/>
                <a:sym typeface="Tajawal Medium"/>
              </a:rPr>
              <a:t>إلغاء القانون وطرقه:</a:t>
            </a:r>
            <a:endParaRPr lang="ar-EG" sz="3200" dirty="0">
              <a:solidFill>
                <a:srgbClr val="2D3956"/>
              </a:solidFill>
              <a:latin typeface="Tajawal Medium"/>
              <a:cs typeface="Sultan Medium" pitchFamily="2" charset="-78"/>
              <a:sym typeface="Tajawal Medium"/>
            </a:endParaRP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07423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smtClean="0">
                <a:solidFill>
                  <a:srgbClr val="000000"/>
                </a:solidFill>
                <a:latin typeface="+mn-lt"/>
                <a:ea typeface="Arial"/>
                <a:cs typeface="Arial"/>
                <a:sym typeface="Arial"/>
              </a:rPr>
              <a:t>الصورة </a:t>
            </a:r>
            <a:r>
              <a:rPr lang="ar-EG" sz="2400" b="1" u="sng" dirty="0">
                <a:solidFill>
                  <a:srgbClr val="000000"/>
                </a:solidFill>
                <a:latin typeface="+mn-lt"/>
                <a:ea typeface="Arial"/>
                <a:cs typeface="Arial"/>
                <a:sym typeface="Arial"/>
              </a:rPr>
              <a:t>الأولى: التعارض بين القانون القديم والجديد:</a:t>
            </a:r>
            <a:r>
              <a:rPr lang="ar-EG" sz="2400" dirty="0">
                <a:solidFill>
                  <a:srgbClr val="000000"/>
                </a:solidFill>
                <a:latin typeface="+mn-lt"/>
                <a:ea typeface="Arial"/>
                <a:cs typeface="Arial"/>
                <a:sym typeface="Arial"/>
              </a:rPr>
              <a:t/>
            </a:r>
            <a:br>
              <a:rPr lang="ar-EG" sz="2400" dirty="0">
                <a:solidFill>
                  <a:srgbClr val="000000"/>
                </a:solidFill>
                <a:latin typeface="+mn-lt"/>
                <a:ea typeface="Arial"/>
                <a:cs typeface="Arial"/>
                <a:sym typeface="Arial"/>
              </a:rPr>
            </a:br>
            <a:r>
              <a:rPr lang="ar-EG" sz="2300" b="1" u="sng" dirty="0" smtClean="0">
                <a:solidFill>
                  <a:srgbClr val="000000"/>
                </a:solidFill>
                <a:latin typeface="+mn-lt"/>
                <a:ea typeface="Arial"/>
                <a:cs typeface="Arial"/>
                <a:sym typeface="Arial"/>
              </a:rPr>
              <a:t>- تتحقق </a:t>
            </a:r>
            <a:r>
              <a:rPr lang="ar-EG" sz="2300" b="1" u="sng" dirty="0">
                <a:solidFill>
                  <a:srgbClr val="000000"/>
                </a:solidFill>
                <a:latin typeface="+mn-lt"/>
                <a:ea typeface="Arial"/>
                <a:cs typeface="Arial"/>
                <a:sym typeface="Arial"/>
              </a:rPr>
              <a:t>هذه الصورة الأولى من صور الإلغاء الضمني بصدور تشريع جديد يشتمل على نص يتعارض تعارضاً تاماً مـــع نـــص فــــي التشريع السابق. </a:t>
            </a:r>
            <a:r>
              <a:rPr lang="ar-EG" sz="2300" dirty="0">
                <a:solidFill>
                  <a:srgbClr val="000000"/>
                </a:solidFill>
                <a:latin typeface="+mn-lt"/>
                <a:ea typeface="Arial"/>
                <a:cs typeface="Arial"/>
                <a:sym typeface="Arial"/>
              </a:rPr>
              <a:t>فهنا يقوم تعارض بين قاعدتان إحداهما في قانون سابق والأخرى في قانون لاحق بشكل لا يمكن الجمع بين تطبيق حكميهما، </a:t>
            </a:r>
            <a:r>
              <a:rPr lang="ar-EG" sz="2300" b="1" u="sng" dirty="0">
                <a:solidFill>
                  <a:srgbClr val="000000"/>
                </a:solidFill>
                <a:latin typeface="+mn-lt"/>
                <a:ea typeface="Arial"/>
                <a:cs typeface="Arial"/>
                <a:sym typeface="Arial"/>
              </a:rPr>
              <a:t>فإن هذا المسلك يفيد أن المشرع قد غير رأيه الذي تتضمنه القاعدة السابقة أي ألغاه ووجب الاقتصار على تطبيق القاعدة اللاحقة</a:t>
            </a:r>
            <a:r>
              <a:rPr lang="ar-EG" sz="2300" dirty="0">
                <a:solidFill>
                  <a:srgbClr val="000000"/>
                </a:solidFill>
                <a:latin typeface="+mn-lt"/>
                <a:ea typeface="Arial"/>
                <a:cs typeface="Arial"/>
                <a:sym typeface="Arial"/>
              </a:rPr>
              <a:t> تأسيساً على المبدأ القائل: أن القانون اللاحق يلغى القانون </a:t>
            </a:r>
            <a:r>
              <a:rPr lang="ar-EG" sz="2300" dirty="0" smtClean="0">
                <a:solidFill>
                  <a:srgbClr val="000000"/>
                </a:solidFill>
                <a:latin typeface="+mn-lt"/>
                <a:ea typeface="Arial"/>
                <a:cs typeface="Arial"/>
                <a:sym typeface="Arial"/>
              </a:rPr>
              <a:t>السابق، بمعنى </a:t>
            </a:r>
            <a:r>
              <a:rPr lang="ar-EG" sz="2300" dirty="0">
                <a:solidFill>
                  <a:srgbClr val="000000"/>
                </a:solidFill>
                <a:latin typeface="+mn-lt"/>
                <a:ea typeface="Arial"/>
                <a:cs typeface="Arial"/>
                <a:sym typeface="Arial"/>
              </a:rPr>
              <a:t>أنه يفهم ضمنياً من صدور التشريع الجديد وتنظيمــه نفس موضوع القانون القديم، واستحالة تطبيقهما معا، أن القانون الجديد قد نسخ وألغى القانون القديم، وبديهي أن الإلغاء الضمني في هذه الصورة لا يكون إلا في حدود التعارض والتنافر بين القواعد القديمة </a:t>
            </a:r>
            <a:r>
              <a:rPr lang="ar-EG" sz="2300" dirty="0" smtClean="0">
                <a:solidFill>
                  <a:srgbClr val="000000"/>
                </a:solidFill>
                <a:latin typeface="+mn-lt"/>
                <a:ea typeface="Arial"/>
                <a:cs typeface="Arial"/>
                <a:sym typeface="Arial"/>
              </a:rPr>
              <a:t>الحديثةأي </a:t>
            </a:r>
            <a:r>
              <a:rPr lang="ar-EG" sz="2300" dirty="0">
                <a:solidFill>
                  <a:srgbClr val="000000"/>
                </a:solidFill>
                <a:latin typeface="+mn-lt"/>
                <a:ea typeface="Arial"/>
                <a:cs typeface="Arial"/>
                <a:sym typeface="Arial"/>
              </a:rPr>
              <a:t>يقتصر إلغاء التشريع السابق إلغاء ضمنياً على القدر اللازم لرفع التضارب بينه وبين التشريع </a:t>
            </a:r>
            <a:r>
              <a:rPr lang="ar-EG" sz="2300" dirty="0" smtClean="0">
                <a:solidFill>
                  <a:srgbClr val="000000"/>
                </a:solidFill>
                <a:latin typeface="+mn-lt"/>
                <a:ea typeface="Arial"/>
                <a:cs typeface="Arial"/>
                <a:sym typeface="Arial"/>
              </a:rPr>
              <a:t>الجديد فإذا </a:t>
            </a:r>
            <a:r>
              <a:rPr lang="ar-EG" sz="2300" dirty="0">
                <a:solidFill>
                  <a:srgbClr val="000000"/>
                </a:solidFill>
                <a:latin typeface="+mn-lt"/>
                <a:ea typeface="Arial"/>
                <a:cs typeface="Arial"/>
                <a:sym typeface="Arial"/>
              </a:rPr>
              <a:t>صدر قانونان متعاقبان في الزمان ومتناقضان في الأحكام، اعتبر القانون القديم منسوخاً ضمنياً بالقانون الحديث إذا كان التعارض بين أحكامهما تاماً وكلياً، أما إذا كان التعارض جزئياً بأن كان واقعاً بين أحكامهما فحسب، فلا ينسحب أو الإلغاء الضمني منطقاً إلا على ما ثبت تعارضه من أحكام القانون القديم مع القانون القديم مع القانون </a:t>
            </a:r>
            <a:r>
              <a:rPr lang="ar-EG" sz="2300" dirty="0" smtClean="0">
                <a:solidFill>
                  <a:srgbClr val="000000"/>
                </a:solidFill>
                <a:latin typeface="+mn-lt"/>
                <a:ea typeface="Arial"/>
                <a:cs typeface="Arial"/>
                <a:sym typeface="Arial"/>
              </a:rPr>
              <a:t>الجديد.</a:t>
            </a:r>
            <a:endParaRPr lang="ar-EG" sz="2300"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878193" y="235180"/>
            <a:ext cx="6984776" cy="584775"/>
          </a:xfrm>
          <a:prstGeom prst="rect">
            <a:avLst/>
          </a:prstGeom>
        </p:spPr>
        <p:txBody>
          <a:bodyPr wrap="square">
            <a:spAutoFit/>
          </a:bodyPr>
          <a:lstStyle/>
          <a:p>
            <a:pPr lvl="0" algn="ctr"/>
            <a:r>
              <a:rPr lang="ar-EG" sz="3200" dirty="0">
                <a:solidFill>
                  <a:srgbClr val="2D3956"/>
                </a:solidFill>
                <a:latin typeface="Tajawal Medium"/>
                <a:cs typeface="Sultan Medium" pitchFamily="2" charset="-78"/>
                <a:sym typeface="Tajawal Medium"/>
              </a:rPr>
              <a:t>2- </a:t>
            </a:r>
            <a:r>
              <a:rPr lang="ar-EG" sz="3200" dirty="0" smtClean="0">
                <a:solidFill>
                  <a:srgbClr val="2D3956"/>
                </a:solidFill>
                <a:latin typeface="Tajawal Medium"/>
                <a:cs typeface="Sultan Medium" pitchFamily="2" charset="-78"/>
                <a:sym typeface="Tajawal Medium"/>
              </a:rPr>
              <a:t>إلغاء القانون وطرقه:</a:t>
            </a:r>
            <a:endParaRPr lang="ar-EG" sz="3200" dirty="0">
              <a:solidFill>
                <a:srgbClr val="2D3956"/>
              </a:solidFill>
              <a:latin typeface="Tajawal Medium"/>
              <a:cs typeface="Sultan Medium" pitchFamily="2" charset="-78"/>
              <a:sym typeface="Tajawal Medium"/>
            </a:endParaRP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55112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smtClean="0">
                <a:solidFill>
                  <a:srgbClr val="000000"/>
                </a:solidFill>
                <a:latin typeface="+mn-lt"/>
                <a:ea typeface="Arial"/>
                <a:cs typeface="Arial"/>
                <a:sym typeface="Arial"/>
              </a:rPr>
              <a:t>الصورة </a:t>
            </a:r>
            <a:r>
              <a:rPr lang="ar-EG" sz="2400" b="1" u="sng" dirty="0">
                <a:solidFill>
                  <a:srgbClr val="000000"/>
                </a:solidFill>
                <a:latin typeface="+mn-lt"/>
                <a:ea typeface="Arial"/>
                <a:cs typeface="Arial"/>
                <a:sym typeface="Arial"/>
              </a:rPr>
              <a:t>الأولى: التعارض بين القانون القديم والجديد:</a:t>
            </a:r>
            <a:r>
              <a:rPr lang="ar-EG" sz="2400" dirty="0">
                <a:solidFill>
                  <a:srgbClr val="000000"/>
                </a:solidFill>
                <a:latin typeface="+mn-lt"/>
                <a:ea typeface="Arial"/>
                <a:cs typeface="Arial"/>
                <a:sym typeface="Arial"/>
              </a:rPr>
              <a:t/>
            </a:r>
            <a:br>
              <a:rPr lang="ar-EG" sz="2400" dirty="0">
                <a:solidFill>
                  <a:srgbClr val="000000"/>
                </a:solidFill>
                <a:latin typeface="+mn-lt"/>
                <a:ea typeface="Arial"/>
                <a:cs typeface="Arial"/>
                <a:sym typeface="Arial"/>
              </a:rPr>
            </a:br>
            <a:r>
              <a:rPr lang="ar-EG" sz="2300" b="1" dirty="0">
                <a:solidFill>
                  <a:srgbClr val="000000"/>
                </a:solidFill>
                <a:latin typeface="+mn-lt"/>
                <a:ea typeface="Arial"/>
                <a:cs typeface="Arial"/>
                <a:sym typeface="Arial"/>
              </a:rPr>
              <a:t>- </a:t>
            </a:r>
            <a:r>
              <a:rPr lang="ar-EG" sz="2300" dirty="0">
                <a:solidFill>
                  <a:srgbClr val="000000"/>
                </a:solidFill>
                <a:latin typeface="+mn-lt"/>
                <a:ea typeface="Arial"/>
                <a:cs typeface="Arial"/>
                <a:sym typeface="Arial"/>
              </a:rPr>
              <a:t>ومثال ذلك في المادة ٤٥ من التقنين المدني الملغى كانت تنص على أن الملكية في الأموال منقولة كانت أو ثابتة، تنتقل بمجرد حصول العقد المتضمن التمليك متى كان المال ملكاً للملك"، فلمـــا صــدر قانون ۱۹۲۳، ونص فيه على أن ملكية الأموال الثابتة لا تنتقل إلا بالتسجيل، أي أنها لا تنتقل بمجرد العقد، وقع التضارب بين المادة ٤٥ مدني قديم وقانون التسجيل المذكور فيما يتعلق بانتقال ملكية الأموال الثابتة وحدها ولم ينص قانون التسجيل على إلغاء هذه المادة ضمن مــا نص على إلغائه صراحة. وتعتبر هذه المادة ملغية ضمنا فيما يتعلـق بانتقال ملكية الأموال الثابتة فقط دون حكمها المتعلق بانتقال ملكيــــة الأموال المنقولة فهذه الأخيرة تنتقل ملكيتها بمجرد العقـد كمـا كـــان الوضع القانون المدني السابق.</a:t>
            </a: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878193" y="235180"/>
            <a:ext cx="6984776" cy="584775"/>
          </a:xfrm>
          <a:prstGeom prst="rect">
            <a:avLst/>
          </a:prstGeom>
        </p:spPr>
        <p:txBody>
          <a:bodyPr wrap="square">
            <a:spAutoFit/>
          </a:bodyPr>
          <a:lstStyle/>
          <a:p>
            <a:pPr lvl="0" algn="ctr"/>
            <a:r>
              <a:rPr lang="ar-EG" sz="3200" dirty="0">
                <a:solidFill>
                  <a:srgbClr val="2D3956"/>
                </a:solidFill>
                <a:latin typeface="Tajawal Medium"/>
                <a:cs typeface="Sultan Medium" pitchFamily="2" charset="-78"/>
                <a:sym typeface="Tajawal Medium"/>
              </a:rPr>
              <a:t>2- </a:t>
            </a:r>
            <a:r>
              <a:rPr lang="ar-EG" sz="3200" dirty="0" smtClean="0">
                <a:solidFill>
                  <a:srgbClr val="2D3956"/>
                </a:solidFill>
                <a:latin typeface="Tajawal Medium"/>
                <a:cs typeface="Sultan Medium" pitchFamily="2" charset="-78"/>
                <a:sym typeface="Tajawal Medium"/>
              </a:rPr>
              <a:t>إلغاء القانون وطرقه:</a:t>
            </a:r>
            <a:endParaRPr lang="ar-EG" sz="3200" dirty="0">
              <a:solidFill>
                <a:srgbClr val="2D3956"/>
              </a:solidFill>
              <a:latin typeface="Tajawal Medium"/>
              <a:cs typeface="Sultan Medium" pitchFamily="2" charset="-78"/>
              <a:sym typeface="Tajawal Medium"/>
            </a:endParaRP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43756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a:solidFill>
                  <a:srgbClr val="000000"/>
                </a:solidFill>
                <a:latin typeface="+mn-lt"/>
                <a:ea typeface="Arial"/>
                <a:cs typeface="Arial"/>
                <a:sym typeface="Arial"/>
              </a:rPr>
              <a:t>الصورة </a:t>
            </a:r>
            <a:r>
              <a:rPr lang="ar-EG" sz="2400" b="1" u="sng" dirty="0" smtClean="0">
                <a:solidFill>
                  <a:srgbClr val="000000"/>
                </a:solidFill>
                <a:latin typeface="+mn-lt"/>
                <a:ea typeface="Arial"/>
                <a:cs typeface="Arial"/>
                <a:sym typeface="Arial"/>
              </a:rPr>
              <a:t>الثانية: صدور </a:t>
            </a:r>
            <a:r>
              <a:rPr lang="ar-EG" sz="2400" b="1" u="sng" dirty="0">
                <a:solidFill>
                  <a:srgbClr val="000000"/>
                </a:solidFill>
                <a:latin typeface="+mn-lt"/>
                <a:ea typeface="Arial"/>
                <a:cs typeface="Arial"/>
                <a:sym typeface="Arial"/>
              </a:rPr>
              <a:t>تشريع جديد ينظم نفس الموضوع من جديد:</a:t>
            </a:r>
            <a:br>
              <a:rPr lang="ar-EG" sz="2400" b="1" u="sng" dirty="0">
                <a:solidFill>
                  <a:srgbClr val="000000"/>
                </a:solidFill>
                <a:latin typeface="+mn-lt"/>
                <a:ea typeface="Arial"/>
                <a:cs typeface="Arial"/>
                <a:sym typeface="Arial"/>
              </a:rPr>
            </a:br>
            <a:r>
              <a:rPr lang="ar-EG" sz="2400" b="1" dirty="0" smtClean="0">
                <a:solidFill>
                  <a:srgbClr val="000000"/>
                </a:solidFill>
                <a:latin typeface="+mn-lt"/>
                <a:ea typeface="Arial"/>
                <a:cs typeface="Arial"/>
                <a:sym typeface="Arial"/>
              </a:rPr>
              <a:t>- وتتحقق </a:t>
            </a:r>
            <a:r>
              <a:rPr lang="ar-EG" sz="2400" b="1" dirty="0">
                <a:solidFill>
                  <a:srgbClr val="000000"/>
                </a:solidFill>
                <a:latin typeface="+mn-lt"/>
                <a:ea typeface="Arial"/>
                <a:cs typeface="Arial"/>
                <a:sym typeface="Arial"/>
              </a:rPr>
              <a:t>هذه الصورة إذا صدر تشريع جديد ينظم تنظيماً كاملاً موضوعاً سبق أن نظمه تشريع </a:t>
            </a:r>
            <a:r>
              <a:rPr lang="ar-EG" sz="2400" b="1" dirty="0" smtClean="0">
                <a:solidFill>
                  <a:srgbClr val="000000"/>
                </a:solidFill>
                <a:latin typeface="+mn-lt"/>
                <a:ea typeface="Arial"/>
                <a:cs typeface="Arial"/>
                <a:sym typeface="Arial"/>
              </a:rPr>
              <a:t>سابق، </a:t>
            </a:r>
            <a:r>
              <a:rPr lang="ar-EG" sz="2400" dirty="0" smtClean="0">
                <a:solidFill>
                  <a:srgbClr val="000000"/>
                </a:solidFill>
                <a:latin typeface="+mn-lt"/>
                <a:ea typeface="Arial"/>
                <a:cs typeface="Arial"/>
                <a:sym typeface="Arial"/>
              </a:rPr>
              <a:t>في </a:t>
            </a:r>
            <a:r>
              <a:rPr lang="ar-EG" sz="2400" dirty="0">
                <a:solidFill>
                  <a:srgbClr val="000000"/>
                </a:solidFill>
                <a:latin typeface="+mn-lt"/>
                <a:ea typeface="Arial"/>
                <a:cs typeface="Arial"/>
                <a:sym typeface="Arial"/>
              </a:rPr>
              <a:t>هذه الحالة فإن التشريع السابق يعتبر منسوخاً جملة وتفصيلاً حتى ولو لم يكن هناك تعارض مع التشريع الجديد أو كان هناك تعارض، وسواء اقتصر التعارض علــــى بعض الأجزاء أم شملها كلها، وسواء تعارض حكم خاص مع عــام، أم خاص مع خاص أم عام مع عام</a:t>
            </a:r>
            <a:r>
              <a:rPr lang="ar-EG" sz="2400" dirty="0" smtClean="0">
                <a:solidFill>
                  <a:srgbClr val="000000"/>
                </a:solidFill>
                <a:latin typeface="+mn-lt"/>
                <a:ea typeface="Arial"/>
                <a:cs typeface="Arial"/>
                <a:sym typeface="Arial"/>
              </a:rPr>
              <a:t>.</a:t>
            </a:r>
            <a:br>
              <a:rPr lang="ar-EG" sz="2400" dirty="0" smtClean="0">
                <a:solidFill>
                  <a:srgbClr val="000000"/>
                </a:solidFill>
                <a:latin typeface="+mn-lt"/>
                <a:ea typeface="Arial"/>
                <a:cs typeface="Arial"/>
                <a:sym typeface="Arial"/>
              </a:rPr>
            </a:br>
            <a:r>
              <a:rPr lang="ar-EG" sz="2400" dirty="0">
                <a:solidFill>
                  <a:srgbClr val="000000"/>
                </a:solidFill>
                <a:latin typeface="+mn-lt"/>
                <a:ea typeface="Arial"/>
                <a:cs typeface="Arial"/>
                <a:sym typeface="Arial"/>
              </a:rPr>
              <a:t>- </a:t>
            </a:r>
            <a:r>
              <a:rPr lang="ar-EG" sz="2400" b="1" dirty="0">
                <a:solidFill>
                  <a:srgbClr val="000000"/>
                </a:solidFill>
                <a:latin typeface="+mn-lt"/>
                <a:ea typeface="Arial"/>
                <a:cs typeface="Arial"/>
                <a:sym typeface="Arial"/>
              </a:rPr>
              <a:t>ولكن يشترط لذلك أن يغير المشرع (في التشريع الجديد) المبدأ </a:t>
            </a:r>
            <a:r>
              <a:rPr lang="ar-EG" sz="2400" b="1" dirty="0" smtClean="0">
                <a:solidFill>
                  <a:srgbClr val="000000"/>
                </a:solidFill>
                <a:latin typeface="+mn-lt"/>
                <a:ea typeface="Arial"/>
                <a:cs typeface="Arial"/>
                <a:sym typeface="Arial"/>
              </a:rPr>
              <a:t>ذاته، الذي </a:t>
            </a:r>
            <a:r>
              <a:rPr lang="ar-EG" sz="2400" b="1" dirty="0">
                <a:solidFill>
                  <a:srgbClr val="000000"/>
                </a:solidFill>
                <a:latin typeface="+mn-lt"/>
                <a:ea typeface="Arial"/>
                <a:cs typeface="Arial"/>
                <a:sym typeface="Arial"/>
              </a:rPr>
              <a:t>أسس عليه التشريع </a:t>
            </a:r>
            <a:r>
              <a:rPr lang="ar-EG" sz="2400" b="1" dirty="0" smtClean="0">
                <a:solidFill>
                  <a:srgbClr val="000000"/>
                </a:solidFill>
                <a:latin typeface="+mn-lt"/>
                <a:ea typeface="Arial"/>
                <a:cs typeface="Arial"/>
                <a:sym typeface="Arial"/>
              </a:rPr>
              <a:t>السابق؛ </a:t>
            </a:r>
            <a:r>
              <a:rPr lang="ar-EG" sz="2400" dirty="0">
                <a:solidFill>
                  <a:srgbClr val="000000"/>
                </a:solidFill>
                <a:latin typeface="+mn-lt"/>
                <a:ea typeface="Arial"/>
                <a:cs typeface="Arial"/>
                <a:sym typeface="Arial"/>
              </a:rPr>
              <a:t>ذلك أنه حين يعيد المشرع تنظيم موضوع تنظيماً كاملاً فمعنى ذلك أنه يريد تغيير المبدأ ذاته الذي انبني عليه التشريع السابق، وتغيير المبدأ يقتضى تغيير كل ما يترتــــب عليه من تفاصيل.</a:t>
            </a: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878193" y="235180"/>
            <a:ext cx="6984776" cy="584775"/>
          </a:xfrm>
          <a:prstGeom prst="rect">
            <a:avLst/>
          </a:prstGeom>
        </p:spPr>
        <p:txBody>
          <a:bodyPr wrap="square">
            <a:spAutoFit/>
          </a:bodyPr>
          <a:lstStyle/>
          <a:p>
            <a:pPr lvl="0" algn="ctr"/>
            <a:r>
              <a:rPr lang="ar-EG" sz="3200" dirty="0">
                <a:solidFill>
                  <a:srgbClr val="2D3956"/>
                </a:solidFill>
                <a:latin typeface="Tajawal Medium"/>
                <a:cs typeface="Sultan Medium" pitchFamily="2" charset="-78"/>
                <a:sym typeface="Tajawal Medium"/>
              </a:rPr>
              <a:t>2- </a:t>
            </a:r>
            <a:r>
              <a:rPr lang="ar-EG" sz="3200" dirty="0" smtClean="0">
                <a:solidFill>
                  <a:srgbClr val="2D3956"/>
                </a:solidFill>
                <a:latin typeface="Tajawal Medium"/>
                <a:cs typeface="Sultan Medium" pitchFamily="2" charset="-78"/>
                <a:sym typeface="Tajawal Medium"/>
              </a:rPr>
              <a:t>إلغاء القانون وطرقه:</a:t>
            </a:r>
            <a:endParaRPr lang="ar-EG" sz="3200" dirty="0">
              <a:solidFill>
                <a:srgbClr val="2D3956"/>
              </a:solidFill>
              <a:latin typeface="Tajawal Medium"/>
              <a:cs typeface="Sultan Medium" pitchFamily="2" charset="-78"/>
              <a:sym typeface="Tajawal Medium"/>
            </a:endParaRP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169864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a:solidFill>
                  <a:srgbClr val="000000"/>
                </a:solidFill>
                <a:latin typeface="+mn-lt"/>
                <a:ea typeface="Arial"/>
                <a:cs typeface="Arial"/>
                <a:sym typeface="Arial"/>
              </a:rPr>
              <a:t>الصورة </a:t>
            </a:r>
            <a:r>
              <a:rPr lang="ar-EG" sz="2400" b="1" u="sng" dirty="0" smtClean="0">
                <a:solidFill>
                  <a:srgbClr val="000000"/>
                </a:solidFill>
                <a:latin typeface="+mn-lt"/>
                <a:ea typeface="Arial"/>
                <a:cs typeface="Arial"/>
                <a:sym typeface="Arial"/>
              </a:rPr>
              <a:t>الثانية: صدور </a:t>
            </a:r>
            <a:r>
              <a:rPr lang="ar-EG" sz="2400" b="1" u="sng" dirty="0">
                <a:solidFill>
                  <a:srgbClr val="000000"/>
                </a:solidFill>
                <a:latin typeface="+mn-lt"/>
                <a:ea typeface="Arial"/>
                <a:cs typeface="Arial"/>
                <a:sym typeface="Arial"/>
              </a:rPr>
              <a:t>تشريع جديد ينظم نفس الموضوع من جديد:</a:t>
            </a:r>
            <a:br>
              <a:rPr lang="ar-EG" sz="2400" b="1" u="sng" dirty="0">
                <a:solidFill>
                  <a:srgbClr val="000000"/>
                </a:solidFill>
                <a:latin typeface="+mn-lt"/>
                <a:ea typeface="Arial"/>
                <a:cs typeface="Arial"/>
                <a:sym typeface="Arial"/>
              </a:rPr>
            </a:br>
            <a:r>
              <a:rPr lang="ar-EG" sz="2400" b="1" dirty="0">
                <a:solidFill>
                  <a:srgbClr val="000000"/>
                </a:solidFill>
                <a:effectLst>
                  <a:outerShdw blurRad="38100" dist="38100" dir="2700000" algn="tl">
                    <a:srgbClr val="000000">
                      <a:alpha val="43137"/>
                    </a:srgbClr>
                  </a:outerShdw>
                </a:effectLst>
                <a:latin typeface="+mn-lt"/>
                <a:ea typeface="Arial"/>
                <a:cs typeface="Arial"/>
                <a:sym typeface="Arial"/>
              </a:rPr>
              <a:t>- ومن ثم فإن معيار قيام هذه الصورة الثانية أن يغير المشرع المبدأ ذاته، </a:t>
            </a:r>
            <a:r>
              <a:rPr lang="ar-EG" sz="2400" dirty="0" smtClean="0">
                <a:solidFill>
                  <a:srgbClr val="000000"/>
                </a:solidFill>
                <a:latin typeface="+mn-lt"/>
                <a:ea typeface="Arial"/>
                <a:cs typeface="Arial"/>
                <a:sym typeface="Arial"/>
              </a:rPr>
              <a:t>فإذا </a:t>
            </a:r>
            <a:r>
              <a:rPr lang="ar-EG" sz="2400" dirty="0">
                <a:solidFill>
                  <a:srgbClr val="000000"/>
                </a:solidFill>
                <a:latin typeface="+mn-lt"/>
                <a:ea typeface="Arial"/>
                <a:cs typeface="Arial"/>
                <a:sym typeface="Arial"/>
              </a:rPr>
              <a:t>لم يغيره بل غير بعض أحكام تفصيلية لــــه فـــإن الإلغاء في هذه الحالة تحكمه حلول الصورة الأولى وليس حلـول الصورة الثانية. فالفرق إذن بين الصورة الأولى والصورة </a:t>
            </a:r>
            <a:r>
              <a:rPr lang="ar-EG" sz="2400" dirty="0" smtClean="0">
                <a:solidFill>
                  <a:srgbClr val="000000"/>
                </a:solidFill>
                <a:latin typeface="+mn-lt"/>
                <a:ea typeface="Arial"/>
                <a:cs typeface="Arial"/>
                <a:sym typeface="Arial"/>
              </a:rPr>
              <a:t>الثانية، أنه </a:t>
            </a:r>
            <a:r>
              <a:rPr lang="ar-EG" sz="2400" dirty="0">
                <a:solidFill>
                  <a:srgbClr val="000000"/>
                </a:solidFill>
                <a:latin typeface="+mn-lt"/>
                <a:ea typeface="Arial"/>
                <a:cs typeface="Arial"/>
                <a:sym typeface="Arial"/>
              </a:rPr>
              <a:t>في الأولى لا يعيد المشرع تنظيم موضوع كامل، أما في الصورة الثانية فإنه يقوم بهذا التنظيم.</a:t>
            </a:r>
            <a:br>
              <a:rPr lang="ar-EG" sz="2400" dirty="0">
                <a:solidFill>
                  <a:srgbClr val="000000"/>
                </a:solidFill>
                <a:latin typeface="+mn-lt"/>
                <a:ea typeface="Arial"/>
                <a:cs typeface="Arial"/>
                <a:sym typeface="Arial"/>
              </a:rPr>
            </a:br>
            <a:r>
              <a:rPr lang="ar-EG" sz="2400" dirty="0" smtClean="0">
                <a:solidFill>
                  <a:srgbClr val="000000"/>
                </a:solidFill>
                <a:latin typeface="+mn-lt"/>
                <a:ea typeface="Arial"/>
                <a:cs typeface="Arial"/>
                <a:sym typeface="Arial"/>
              </a:rPr>
              <a:t>- ولا </a:t>
            </a:r>
            <a:r>
              <a:rPr lang="ar-EG" sz="2400" dirty="0">
                <a:solidFill>
                  <a:srgbClr val="000000"/>
                </a:solidFill>
                <a:latin typeface="+mn-lt"/>
                <a:ea typeface="Arial"/>
                <a:cs typeface="Arial"/>
                <a:sym typeface="Arial"/>
              </a:rPr>
              <a:t>يشترط لقيام هذا الحكم الذي يقضى بإلغاء القانون السابق الذي أعيد تنظيم موضوعه بقانون جديد </a:t>
            </a:r>
            <a:r>
              <a:rPr lang="ar-EG" sz="2400" b="1" dirty="0">
                <a:solidFill>
                  <a:srgbClr val="000000"/>
                </a:solidFill>
                <a:effectLst>
                  <a:outerShdw blurRad="38100" dist="38100" dir="2700000" algn="tl">
                    <a:srgbClr val="000000">
                      <a:alpha val="43137"/>
                    </a:srgbClr>
                  </a:outerShdw>
                </a:effectLst>
                <a:latin typeface="+mn-lt"/>
                <a:ea typeface="Arial"/>
                <a:cs typeface="Arial"/>
                <a:sym typeface="Arial"/>
              </a:rPr>
              <a:t>أن ينص القانون الجديد صراحة على نسخ القديم وإلا كنا بصدد الإلغاء الصريح. فالنسخ للقانون القديم يقوم دون حاجة إلى أن ينص القانون الجديد على هذا النسخ. </a:t>
            </a:r>
            <a:br>
              <a:rPr lang="ar-EG" sz="2400" b="1" dirty="0">
                <a:solidFill>
                  <a:srgbClr val="000000"/>
                </a:solidFill>
                <a:effectLst>
                  <a:outerShdw blurRad="38100" dist="38100" dir="2700000" algn="tl">
                    <a:srgbClr val="000000">
                      <a:alpha val="43137"/>
                    </a:srgbClr>
                  </a:outerShdw>
                </a:effectLst>
                <a:latin typeface="+mn-lt"/>
                <a:ea typeface="Arial"/>
                <a:cs typeface="Arial"/>
                <a:sym typeface="Arial"/>
              </a:rPr>
            </a:br>
            <a:r>
              <a:rPr lang="ar-EG" sz="2400" b="1" dirty="0" smtClean="0">
                <a:solidFill>
                  <a:srgbClr val="000000"/>
                </a:solidFill>
                <a:effectLst>
                  <a:outerShdw blurRad="38100" dist="38100" dir="2700000" algn="tl">
                    <a:srgbClr val="000000">
                      <a:alpha val="43137"/>
                    </a:srgbClr>
                  </a:outerShdw>
                </a:effectLst>
                <a:latin typeface="+mn-lt"/>
                <a:ea typeface="Arial"/>
                <a:cs typeface="Arial"/>
                <a:sym typeface="Arial"/>
              </a:rPr>
              <a:t>- ومن </a:t>
            </a:r>
            <a:r>
              <a:rPr lang="ar-EG" sz="2400" b="1" dirty="0">
                <a:solidFill>
                  <a:srgbClr val="000000"/>
                </a:solidFill>
                <a:effectLst>
                  <a:outerShdw blurRad="38100" dist="38100" dir="2700000" algn="tl">
                    <a:srgbClr val="000000">
                      <a:alpha val="43137"/>
                    </a:srgbClr>
                  </a:outerShdw>
                </a:effectLst>
                <a:latin typeface="+mn-lt"/>
                <a:ea typeface="Arial"/>
                <a:cs typeface="Arial"/>
                <a:sym typeface="Arial"/>
              </a:rPr>
              <a:t>الأمثلة على هذه الصورة من </a:t>
            </a:r>
            <a:r>
              <a:rPr lang="ar-EG" sz="2400" b="1" dirty="0" smtClean="0">
                <a:solidFill>
                  <a:srgbClr val="000000"/>
                </a:solidFill>
                <a:effectLst>
                  <a:outerShdw blurRad="38100" dist="38100" dir="2700000" algn="tl">
                    <a:srgbClr val="000000">
                      <a:alpha val="43137"/>
                    </a:srgbClr>
                  </a:outerShdw>
                </a:effectLst>
                <a:latin typeface="+mn-lt"/>
                <a:ea typeface="Arial"/>
                <a:cs typeface="Arial"/>
                <a:sym typeface="Arial"/>
              </a:rPr>
              <a:t>الإلغاء، موضوع </a:t>
            </a:r>
            <a:r>
              <a:rPr lang="ar-EG" sz="2400" b="1" dirty="0">
                <a:solidFill>
                  <a:srgbClr val="000000"/>
                </a:solidFill>
                <a:effectLst>
                  <a:outerShdw blurRad="38100" dist="38100" dir="2700000" algn="tl">
                    <a:srgbClr val="000000">
                      <a:alpha val="43137"/>
                    </a:srgbClr>
                  </a:outerShdw>
                </a:effectLst>
                <a:latin typeface="+mn-lt"/>
                <a:ea typeface="Arial"/>
                <a:cs typeface="Arial"/>
                <a:sym typeface="Arial"/>
              </a:rPr>
              <a:t>قيد الحقوق العينية التبعية، </a:t>
            </a:r>
            <a:r>
              <a:rPr lang="ar-EG" sz="2400" dirty="0">
                <a:solidFill>
                  <a:srgbClr val="000000"/>
                </a:solidFill>
                <a:latin typeface="+mn-lt"/>
                <a:ea typeface="Arial"/>
                <a:cs typeface="Arial"/>
                <a:sym typeface="Arial"/>
              </a:rPr>
              <a:t>فقد كان القانون المدني القديم وكذلك قانون التسجيل سنة ۱۹۳۲ كانا ينظمان قيد الحقوق العينية التبعية وقد نظم قانون الشهر العقاري رقم </a:t>
            </a:r>
            <a:r>
              <a:rPr lang="ar-EG" sz="2400" dirty="0" smtClean="0">
                <a:solidFill>
                  <a:srgbClr val="000000"/>
                </a:solidFill>
                <a:latin typeface="+mn-lt"/>
                <a:ea typeface="Arial"/>
                <a:cs typeface="Arial"/>
                <a:sym typeface="Arial"/>
              </a:rPr>
              <a:t>١١٤ لسنة </a:t>
            </a:r>
            <a:r>
              <a:rPr lang="ar-EG" sz="2400" dirty="0">
                <a:solidFill>
                  <a:srgbClr val="000000"/>
                </a:solidFill>
                <a:latin typeface="+mn-lt"/>
                <a:ea typeface="Arial"/>
                <a:cs typeface="Arial"/>
                <a:sym typeface="Arial"/>
              </a:rPr>
              <a:t>١٩٤٦ نفس الموضوع، فيعتبر القانون الأخيـــر ناسخا لقانون التسجيل ونصوص التقنين المدني القديم المتعلقة بهذا الموضوع ولو لم يكن قد نص فيه صراحة على إلغائها.</a:t>
            </a: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878193" y="235180"/>
            <a:ext cx="6984776" cy="584775"/>
          </a:xfrm>
          <a:prstGeom prst="rect">
            <a:avLst/>
          </a:prstGeom>
        </p:spPr>
        <p:txBody>
          <a:bodyPr wrap="square">
            <a:spAutoFit/>
          </a:bodyPr>
          <a:lstStyle/>
          <a:p>
            <a:pPr lvl="0" algn="ctr"/>
            <a:r>
              <a:rPr lang="ar-EG" sz="3200" dirty="0">
                <a:solidFill>
                  <a:srgbClr val="2D3956"/>
                </a:solidFill>
                <a:latin typeface="Tajawal Medium"/>
                <a:cs typeface="Sultan Medium" pitchFamily="2" charset="-78"/>
                <a:sym typeface="Tajawal Medium"/>
              </a:rPr>
              <a:t>2- </a:t>
            </a:r>
            <a:r>
              <a:rPr lang="ar-EG" sz="3200" dirty="0" smtClean="0">
                <a:solidFill>
                  <a:srgbClr val="2D3956"/>
                </a:solidFill>
                <a:latin typeface="Tajawal Medium"/>
                <a:cs typeface="Sultan Medium" pitchFamily="2" charset="-78"/>
                <a:sym typeface="Tajawal Medium"/>
              </a:rPr>
              <a:t>إلغاء القانون وطرقه:</a:t>
            </a:r>
            <a:endParaRPr lang="ar-EG" sz="3200" dirty="0">
              <a:solidFill>
                <a:srgbClr val="2D3956"/>
              </a:solidFill>
              <a:latin typeface="Tajawal Medium"/>
              <a:cs typeface="Sultan Medium" pitchFamily="2" charset="-78"/>
              <a:sym typeface="Tajawal Medium"/>
            </a:endParaRP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934129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300" b="1" u="sng" dirty="0">
                <a:solidFill>
                  <a:srgbClr val="000000"/>
                </a:solidFill>
                <a:latin typeface="+mn-lt"/>
                <a:ea typeface="Arial"/>
                <a:cs typeface="Arial"/>
                <a:sym typeface="Arial"/>
              </a:rPr>
              <a:t>الصورة </a:t>
            </a:r>
            <a:r>
              <a:rPr lang="ar-EG" sz="2300" b="1" u="sng" dirty="0" smtClean="0">
                <a:solidFill>
                  <a:srgbClr val="000000"/>
                </a:solidFill>
                <a:latin typeface="+mn-lt"/>
                <a:ea typeface="Arial"/>
                <a:cs typeface="Arial"/>
                <a:sym typeface="Arial"/>
              </a:rPr>
              <a:t>الثالثة: إلغاء </a:t>
            </a:r>
            <a:r>
              <a:rPr lang="ar-EG" sz="2300" b="1" u="sng" dirty="0">
                <a:solidFill>
                  <a:srgbClr val="000000"/>
                </a:solidFill>
                <a:latin typeface="+mn-lt"/>
                <a:ea typeface="Arial"/>
                <a:cs typeface="Arial"/>
                <a:sym typeface="Arial"/>
              </a:rPr>
              <a:t>التشريع لإلغاء النظام القانوني الذي ينظمه:</a:t>
            </a:r>
            <a:br>
              <a:rPr lang="ar-EG" sz="2300" b="1" u="sng" dirty="0">
                <a:solidFill>
                  <a:srgbClr val="000000"/>
                </a:solidFill>
                <a:latin typeface="+mn-lt"/>
                <a:ea typeface="Arial"/>
                <a:cs typeface="Arial"/>
                <a:sym typeface="Arial"/>
              </a:rPr>
            </a:br>
            <a:r>
              <a:rPr lang="ar-EG" sz="2300" dirty="0" smtClean="0">
                <a:solidFill>
                  <a:srgbClr val="000000"/>
                </a:solidFill>
                <a:latin typeface="+mn-lt"/>
                <a:ea typeface="Arial"/>
                <a:cs typeface="Arial"/>
                <a:sym typeface="Arial"/>
              </a:rPr>
              <a:t>- </a:t>
            </a:r>
            <a:r>
              <a:rPr lang="ar-EG" sz="2300" b="1" u="sng" dirty="0" smtClean="0">
                <a:solidFill>
                  <a:srgbClr val="000000"/>
                </a:solidFill>
                <a:latin typeface="+mn-lt"/>
                <a:ea typeface="Arial"/>
                <a:cs typeface="Arial"/>
                <a:sym typeface="Arial"/>
              </a:rPr>
              <a:t>وتتأتى </a:t>
            </a:r>
            <a:r>
              <a:rPr lang="ar-EG" sz="2300" b="1" u="sng" dirty="0">
                <a:solidFill>
                  <a:srgbClr val="000000"/>
                </a:solidFill>
                <a:latin typeface="+mn-lt"/>
                <a:ea typeface="Arial"/>
                <a:cs typeface="Arial"/>
                <a:sym typeface="Arial"/>
              </a:rPr>
              <a:t>إذا كان هناك نظام قانوني معين ينظمه تشريع أو تشريعات قائمة ثم يلغى هذا النظام فإن كل القواعد المنظمة لـه تعتبر ملغاة </a:t>
            </a:r>
            <a:r>
              <a:rPr lang="ar-EG" sz="2300" b="1" u="sng" dirty="0" smtClean="0">
                <a:solidFill>
                  <a:srgbClr val="000000"/>
                </a:solidFill>
                <a:latin typeface="+mn-lt"/>
                <a:ea typeface="Arial"/>
                <a:cs typeface="Arial"/>
                <a:sym typeface="Arial"/>
              </a:rPr>
              <a:t>. </a:t>
            </a:r>
            <a:r>
              <a:rPr lang="ar-EG" sz="2300" dirty="0" smtClean="0">
                <a:solidFill>
                  <a:srgbClr val="000000"/>
                </a:solidFill>
                <a:latin typeface="+mn-lt"/>
                <a:ea typeface="Arial"/>
                <a:cs typeface="Arial"/>
                <a:sym typeface="Arial"/>
              </a:rPr>
              <a:t>ومثال </a:t>
            </a:r>
            <a:r>
              <a:rPr lang="ar-EG" sz="2300" dirty="0">
                <a:solidFill>
                  <a:srgbClr val="000000"/>
                </a:solidFill>
                <a:latin typeface="+mn-lt"/>
                <a:ea typeface="Arial"/>
                <a:cs typeface="Arial"/>
                <a:sym typeface="Arial"/>
              </a:rPr>
              <a:t>ذلك النظام الملكي قبل الثورة فقد كانت هناك قوانين متعددة تحميه وبمجرد أن ألغى فإن كافة هذه القوانين تعتبر ملغاة، إذ هي كانت تستند على النظام الملكي، فإذا انهار هـذا النظام انهــارت </a:t>
            </a:r>
            <a:r>
              <a:rPr lang="ar-EG" sz="2300" dirty="0" smtClean="0">
                <a:solidFill>
                  <a:srgbClr val="000000"/>
                </a:solidFill>
                <a:latin typeface="+mn-lt"/>
                <a:ea typeface="Arial"/>
                <a:cs typeface="Arial"/>
                <a:sym typeface="Arial"/>
              </a:rPr>
              <a:t>معه، </a:t>
            </a:r>
            <a:r>
              <a:rPr lang="ar-EG" sz="2300" dirty="0">
                <a:solidFill>
                  <a:srgbClr val="000000"/>
                </a:solidFill>
                <a:latin typeface="+mn-lt"/>
                <a:ea typeface="Arial"/>
                <a:cs typeface="Arial"/>
                <a:sym typeface="Arial"/>
              </a:rPr>
              <a:t>فهي تابعة </a:t>
            </a:r>
            <a:r>
              <a:rPr lang="ar-EG" sz="2300" dirty="0" smtClean="0">
                <a:solidFill>
                  <a:srgbClr val="000000"/>
                </a:solidFill>
                <a:latin typeface="+mn-lt"/>
                <a:ea typeface="Arial"/>
                <a:cs typeface="Arial"/>
                <a:sym typeface="Arial"/>
              </a:rPr>
              <a:t>له، مثل </a:t>
            </a:r>
            <a:r>
              <a:rPr lang="ar-EG" sz="2300" dirty="0">
                <a:solidFill>
                  <a:srgbClr val="000000"/>
                </a:solidFill>
                <a:latin typeface="+mn-lt"/>
                <a:ea typeface="Arial"/>
                <a:cs typeface="Arial"/>
                <a:sym typeface="Arial"/>
              </a:rPr>
              <a:t>القوانين المنظمة لوراثة العرش وجريمة العيب في الذات الملكية وغيرها.</a:t>
            </a:r>
            <a:br>
              <a:rPr lang="ar-EG" sz="2300" dirty="0">
                <a:solidFill>
                  <a:srgbClr val="000000"/>
                </a:solidFill>
                <a:latin typeface="+mn-lt"/>
                <a:ea typeface="Arial"/>
                <a:cs typeface="Arial"/>
                <a:sym typeface="Arial"/>
              </a:rPr>
            </a:br>
            <a:r>
              <a:rPr lang="ar-EG" sz="2300" b="1" dirty="0" smtClean="0">
                <a:solidFill>
                  <a:srgbClr val="000000"/>
                </a:solidFill>
                <a:latin typeface="+mn-lt"/>
                <a:ea typeface="Arial"/>
                <a:cs typeface="Arial"/>
                <a:sym typeface="Arial"/>
              </a:rPr>
              <a:t>- ومثال </a:t>
            </a:r>
            <a:r>
              <a:rPr lang="ar-EG" sz="2300" b="1" dirty="0">
                <a:solidFill>
                  <a:srgbClr val="000000"/>
                </a:solidFill>
                <a:latin typeface="+mn-lt"/>
                <a:ea typeface="Arial"/>
                <a:cs typeface="Arial"/>
                <a:sym typeface="Arial"/>
              </a:rPr>
              <a:t>ذلك قانون سنة ١٨١٦ الذي ألغى الطلاق في فرنسا، </a:t>
            </a:r>
            <a:r>
              <a:rPr lang="ar-EG" sz="2300" dirty="0">
                <a:solidFill>
                  <a:srgbClr val="000000"/>
                </a:solidFill>
                <a:latin typeface="+mn-lt"/>
                <a:ea typeface="Arial"/>
                <a:cs typeface="Arial"/>
                <a:sym typeface="Arial"/>
              </a:rPr>
              <a:t>فإنه قد ترتب على إلغاء جميع نصوص قانون نابليون التي كانت تنظم أحكام الطلاق. وقد ظلت هذه النصوص ملغاة حتى بعد صدور قانون سنة ١٨٨٤ الذي أعاد </a:t>
            </a:r>
            <a:r>
              <a:rPr lang="ar-EG" sz="2300" dirty="0" smtClean="0">
                <a:solidFill>
                  <a:srgbClr val="000000"/>
                </a:solidFill>
                <a:latin typeface="+mn-lt"/>
                <a:ea typeface="Arial"/>
                <a:cs typeface="Arial"/>
                <a:sym typeface="Arial"/>
              </a:rPr>
              <a:t>مكنة، الطلاق</a:t>
            </a:r>
            <a:r>
              <a:rPr lang="ar-EG" sz="2300" dirty="0">
                <a:solidFill>
                  <a:srgbClr val="000000"/>
                </a:solidFill>
                <a:latin typeface="+mn-lt"/>
                <a:ea typeface="Arial"/>
                <a:cs typeface="Arial"/>
                <a:sym typeface="Arial"/>
              </a:rPr>
              <a:t>، واقتضى الأمر وضع أحكام جديدة للطلاق.</a:t>
            </a:r>
            <a:br>
              <a:rPr lang="ar-EG" sz="2300" dirty="0">
                <a:solidFill>
                  <a:srgbClr val="000000"/>
                </a:solidFill>
                <a:latin typeface="+mn-lt"/>
                <a:ea typeface="Arial"/>
                <a:cs typeface="Arial"/>
                <a:sym typeface="Arial"/>
              </a:rPr>
            </a:br>
            <a:r>
              <a:rPr lang="ar-EG" sz="2300" b="1" u="sng" dirty="0" smtClean="0">
                <a:solidFill>
                  <a:srgbClr val="000000"/>
                </a:solidFill>
                <a:latin typeface="+mn-lt"/>
                <a:ea typeface="Arial"/>
                <a:cs typeface="Arial"/>
                <a:sym typeface="Arial"/>
              </a:rPr>
              <a:t>- لكن </a:t>
            </a:r>
            <a:r>
              <a:rPr lang="ar-EG" sz="2300" b="1" u="sng" dirty="0">
                <a:solidFill>
                  <a:srgbClr val="000000"/>
                </a:solidFill>
                <a:latin typeface="+mn-lt"/>
                <a:ea typeface="Arial"/>
                <a:cs typeface="Arial"/>
                <a:sym typeface="Arial"/>
              </a:rPr>
              <a:t>إلغاء التشريع لإلغاء النظام القانوني الذي ينظمه لا يؤثر علـــى اللوائح المنفذة للتشريع القديم، </a:t>
            </a:r>
            <a:r>
              <a:rPr lang="ar-EG" sz="2300" dirty="0">
                <a:solidFill>
                  <a:srgbClr val="000000"/>
                </a:solidFill>
                <a:latin typeface="+mn-lt"/>
                <a:ea typeface="Arial"/>
                <a:cs typeface="Arial"/>
                <a:sym typeface="Arial"/>
              </a:rPr>
              <a:t>بمعنى أن إلغاء نظام قانوني معـــين يستبدل به نظام قانوني جديد وإن ترتب عليه نسخ القواعد القديمة، فإن ما صدر من لوائح الإدارة العامة تنفيذا للقانون القديم وبالنسبة للنصوص الواردة فيها التي لا تتعارض مع القانون الجديد، فإنها تبقى نافذة المفعول إلى ما بعد صدور القانون الجديد، ما لم ينص صراحة علـــى إلغاء مثل هذه اللوائح.</a:t>
            </a: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878193" y="235180"/>
            <a:ext cx="6984776" cy="584775"/>
          </a:xfrm>
          <a:prstGeom prst="rect">
            <a:avLst/>
          </a:prstGeom>
        </p:spPr>
        <p:txBody>
          <a:bodyPr wrap="square">
            <a:spAutoFit/>
          </a:bodyPr>
          <a:lstStyle/>
          <a:p>
            <a:pPr lvl="0" algn="ctr"/>
            <a:r>
              <a:rPr lang="ar-EG" sz="3200" dirty="0">
                <a:solidFill>
                  <a:srgbClr val="2D3956"/>
                </a:solidFill>
                <a:latin typeface="Tajawal Medium"/>
                <a:cs typeface="Sultan Medium" pitchFamily="2" charset="-78"/>
                <a:sym typeface="Tajawal Medium"/>
              </a:rPr>
              <a:t>2- </a:t>
            </a:r>
            <a:r>
              <a:rPr lang="ar-EG" sz="3200" dirty="0" smtClean="0">
                <a:solidFill>
                  <a:srgbClr val="2D3956"/>
                </a:solidFill>
                <a:latin typeface="Tajawal Medium"/>
                <a:cs typeface="Sultan Medium" pitchFamily="2" charset="-78"/>
                <a:sym typeface="Tajawal Medium"/>
              </a:rPr>
              <a:t>إلغاء القانون وطرقه:</a:t>
            </a:r>
            <a:endParaRPr lang="ar-EG" sz="3200" dirty="0">
              <a:solidFill>
                <a:srgbClr val="2D3956"/>
              </a:solidFill>
              <a:latin typeface="Tajawal Medium"/>
              <a:cs typeface="Sultan Medium" pitchFamily="2" charset="-78"/>
              <a:sym typeface="Tajawal Medium"/>
            </a:endParaRP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91857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ln/>
        </p:spPr>
        <p:style>
          <a:lnRef idx="0">
            <a:schemeClr val="accent1"/>
          </a:lnRef>
          <a:fillRef idx="1003">
            <a:schemeClr val="dk2"/>
          </a:fillRef>
          <a:effectRef idx="3">
            <a:schemeClr val="accent1"/>
          </a:effectRef>
          <a:fontRef idx="minor">
            <a:schemeClr val="lt1"/>
          </a:fontRef>
        </p:style>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0308" y="1012030"/>
            <a:ext cx="11551421" cy="51532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695400" y="2215651"/>
            <a:ext cx="9976725" cy="2677656"/>
          </a:xfrm>
          <a:prstGeom prst="rect">
            <a:avLst/>
          </a:prstGeom>
        </p:spPr>
        <p:txBody>
          <a:bodyPr wrap="square">
            <a:spAutoFit/>
          </a:bodyPr>
          <a:lstStyle/>
          <a:p>
            <a:pPr algn="just" rtl="1"/>
            <a:r>
              <a:rPr lang="ar-EG" sz="2400" dirty="0" smtClean="0"/>
              <a:t>1- د.أحمد السعيد الزقرد، </a:t>
            </a:r>
            <a:r>
              <a:rPr lang="ar-EG" sz="2400" b="1" u="sng" dirty="0" smtClean="0">
                <a:effectLst>
                  <a:outerShdw blurRad="38100" dist="38100" dir="2700000" algn="tl">
                    <a:srgbClr val="000000">
                      <a:alpha val="43137"/>
                    </a:srgbClr>
                  </a:outerShdw>
                </a:effectLst>
              </a:rPr>
              <a:t>المدخل للعلوم القانونية، الكتاب الأول، نظرية القانون</a:t>
            </a:r>
            <a:r>
              <a:rPr lang="ar-EG" sz="2400" dirty="0" smtClean="0"/>
              <a:t>، كلية الحقوق، جامعة المنصورة، مصر، 2003/2002.</a:t>
            </a:r>
          </a:p>
          <a:p>
            <a:pPr algn="just" rtl="1"/>
            <a:r>
              <a:rPr lang="ar-EG" sz="2400" dirty="0" smtClean="0"/>
              <a:t>2- د.عمرو طه بدوي، </a:t>
            </a:r>
            <a:r>
              <a:rPr lang="ar-EG" sz="2400" b="1" u="sng" dirty="0">
                <a:effectLst>
                  <a:outerShdw blurRad="38100" dist="38100" dir="2700000" algn="tl">
                    <a:srgbClr val="000000">
                      <a:alpha val="43137"/>
                    </a:srgbClr>
                  </a:outerShdw>
                </a:effectLst>
              </a:rPr>
              <a:t>المدخل </a:t>
            </a:r>
            <a:r>
              <a:rPr lang="ar-EG" sz="2400" b="1" u="sng" dirty="0" smtClean="0">
                <a:effectLst>
                  <a:outerShdw blurRad="38100" dist="38100" dir="2700000" algn="tl">
                    <a:srgbClr val="000000">
                      <a:alpha val="43137"/>
                    </a:srgbClr>
                  </a:outerShdw>
                </a:effectLst>
              </a:rPr>
              <a:t>لدراسة القانون، </a:t>
            </a:r>
            <a:r>
              <a:rPr lang="ar-EG" sz="2400" b="1" u="sng" dirty="0">
                <a:effectLst>
                  <a:outerShdw blurRad="38100" dist="38100" dir="2700000" algn="tl">
                    <a:srgbClr val="000000">
                      <a:alpha val="43137"/>
                    </a:srgbClr>
                  </a:outerShdw>
                </a:effectLst>
              </a:rPr>
              <a:t>الكتاب الأول، نظرية القانون</a:t>
            </a:r>
            <a:r>
              <a:rPr lang="ar-EG" sz="2400" dirty="0"/>
              <a:t>، كلية الحقوق، جامعة </a:t>
            </a:r>
            <a:r>
              <a:rPr lang="ar-EG" sz="2400" dirty="0" smtClean="0"/>
              <a:t>القاهرة، </a:t>
            </a:r>
            <a:r>
              <a:rPr lang="ar-EG" sz="2400" dirty="0"/>
              <a:t>مصر، </a:t>
            </a:r>
            <a:r>
              <a:rPr lang="ar-EG" sz="2400" dirty="0" smtClean="0"/>
              <a:t>2008.</a:t>
            </a:r>
          </a:p>
          <a:p>
            <a:pPr algn="just" rtl="1"/>
            <a:r>
              <a:rPr lang="ar-EG" sz="2400" dirty="0" smtClean="0"/>
              <a:t>3- أحمد محمد الرفاعي، </a:t>
            </a:r>
            <a:r>
              <a:rPr lang="ar-EG" sz="2400" b="1" u="sng" dirty="0">
                <a:effectLst>
                  <a:outerShdw blurRad="38100" dist="38100" dir="2700000" algn="tl">
                    <a:srgbClr val="000000">
                      <a:alpha val="43137"/>
                    </a:srgbClr>
                  </a:outerShdw>
                </a:effectLst>
              </a:rPr>
              <a:t>المدخل للعلوم القانونية، نظرية القانون</a:t>
            </a:r>
            <a:r>
              <a:rPr lang="ar-EG" sz="2400" dirty="0" smtClean="0"/>
              <a:t>، كلية الحقوق، جامعة بنها، مصر، 2008.</a:t>
            </a:r>
            <a:endParaRPr lang="ar-EG" sz="2400" dirty="0"/>
          </a:p>
          <a:p>
            <a:pPr algn="just" rtl="1"/>
            <a:endParaRPr lang="ar-EG" sz="2400" dirty="0"/>
          </a:p>
        </p:txBody>
      </p:sp>
      <p:sp>
        <p:nvSpPr>
          <p:cNvPr id="9" name="Google Shape;173;p5"/>
          <p:cNvSpPr txBox="1"/>
          <p:nvPr/>
        </p:nvSpPr>
        <p:spPr>
          <a:xfrm>
            <a:off x="3132894" y="1433849"/>
            <a:ext cx="5846248"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smtClean="0">
                <a:solidFill>
                  <a:schemeClr val="tx1"/>
                </a:solidFill>
                <a:latin typeface="Tajawal Medium"/>
                <a:cs typeface="Sultan bold" pitchFamily="2" charset="-78"/>
                <a:sym typeface="Tajawal Medium"/>
              </a:rPr>
              <a:t>:</a:t>
            </a:r>
            <a:r>
              <a:rPr lang="ar-EG" sz="2800" dirty="0" smtClean="0">
                <a:solidFill>
                  <a:schemeClr val="tx1"/>
                </a:solidFill>
                <a:latin typeface="Tajawal Medium"/>
                <a:cs typeface="Sultan bold" pitchFamily="2" charset="-78"/>
                <a:sym typeface="Tajawal Medium"/>
              </a:rPr>
              <a:t>أهم المراجع الموصى بها</a:t>
            </a:r>
            <a:endParaRPr dirty="0">
              <a:solidFill>
                <a:schemeClr val="tx1"/>
              </a:solidFill>
              <a:cs typeface="Sultan bold" pitchFamily="2" charset="-78"/>
            </a:endParaRPr>
          </a:p>
        </p:txBody>
      </p:sp>
      <p:pic>
        <p:nvPicPr>
          <p:cNvPr id="3074"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4.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46538" y="116632"/>
            <a:ext cx="2136054" cy="1080120"/>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49283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pic>
        <p:nvPicPr>
          <p:cNvPr id="213" name="Google Shape;213;p8"/>
          <p:cNvPicPr preferRelativeResize="0"/>
          <p:nvPr/>
        </p:nvPicPr>
        <p:blipFill rotWithShape="1">
          <a:blip r:embed="rId3">
            <a:alphaModFix/>
          </a:blip>
          <a:srcRect/>
          <a:stretch/>
        </p:blipFill>
        <p:spPr>
          <a:xfrm>
            <a:off x="0" y="7112"/>
            <a:ext cx="12192000" cy="6843776"/>
          </a:xfrm>
          <a:prstGeom prst="rect">
            <a:avLst/>
          </a:prstGeom>
          <a:noFill/>
          <a:ln>
            <a:noFill/>
          </a:ln>
        </p:spPr>
      </p:pic>
      <p:sp>
        <p:nvSpPr>
          <p:cNvPr id="214" name="Google Shape;214;p8"/>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215" name="Google Shape;215;p8"/>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5400" b="1" dirty="0">
                <a:solidFill>
                  <a:schemeClr val="lt1"/>
                </a:solidFill>
                <a:latin typeface="Tajawal Medium"/>
                <a:ea typeface="Tajawal Medium"/>
                <a:cs typeface="Tajawal Medium"/>
                <a:sym typeface="Tajawal Medium"/>
              </a:rPr>
              <a:t>Thank You</a:t>
            </a:r>
            <a:endParaRPr dirty="0"/>
          </a:p>
        </p:txBody>
      </p:sp>
      <p:pic>
        <p:nvPicPr>
          <p:cNvPr id="216" name="Google Shape;216;p8"/>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217" name="Google Shape;217;p8"/>
          <p:cNvSpPr/>
          <p:nvPr/>
        </p:nvSpPr>
        <p:spPr>
          <a:xfrm rot="5400000" flipH="1">
            <a:off x="-2058944" y="440141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pic>
        <p:nvPicPr>
          <p:cNvPr id="218" name="Google Shape;218;p8"/>
          <p:cNvPicPr preferRelativeResize="0"/>
          <p:nvPr/>
        </p:nvPicPr>
        <p:blipFill rotWithShape="1">
          <a:blip r:embed="rId5">
            <a:alphaModFix/>
          </a:blip>
          <a:srcRect/>
          <a:stretch/>
        </p:blipFill>
        <p:spPr>
          <a:xfrm>
            <a:off x="9175057" y="248508"/>
            <a:ext cx="2649477" cy="1166001"/>
          </a:xfrm>
          <a:prstGeom prst="rect">
            <a:avLst/>
          </a:prstGeom>
          <a:noFill/>
          <a:ln>
            <a:noFill/>
          </a:ln>
        </p:spPr>
      </p:pic>
      <p:pic>
        <p:nvPicPr>
          <p:cNvPr id="219" name="Google Shape;219;p8"/>
          <p:cNvPicPr preferRelativeResize="0"/>
          <p:nvPr/>
        </p:nvPicPr>
        <p:blipFill rotWithShape="1">
          <a:blip r:embed="rId6">
            <a:alphaModFix/>
          </a:blip>
          <a:srcRect/>
          <a:stretch/>
        </p:blipFill>
        <p:spPr>
          <a:xfrm>
            <a:off x="367466" y="542565"/>
            <a:ext cx="2758843" cy="753090"/>
          </a:xfrm>
          <a:prstGeom prst="rect">
            <a:avLst/>
          </a:prstGeom>
          <a:noFill/>
          <a:ln>
            <a:noFill/>
          </a:ln>
        </p:spPr>
      </p:pic>
      <p:pic>
        <p:nvPicPr>
          <p:cNvPr id="5122"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8.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20305" y="1414509"/>
            <a:ext cx="2571750" cy="25717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1690</TotalTime>
  <Words>2866</Words>
  <Application>Microsoft Office PowerPoint</Application>
  <PresentationFormat>Custom</PresentationFormat>
  <Paragraphs>156</Paragraphs>
  <Slides>28</Slides>
  <Notes>16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28</vt:i4>
      </vt:variant>
    </vt:vector>
  </HeadingPairs>
  <TitlesOfParts>
    <vt:vector size="36" baseType="lpstr">
      <vt:lpstr>Arial</vt:lpstr>
      <vt:lpstr>Calibri</vt:lpstr>
      <vt:lpstr>Simplified Arabic</vt:lpstr>
      <vt:lpstr>Sultan Medium</vt:lpstr>
      <vt:lpstr>Wingdings</vt:lpstr>
      <vt:lpstr>Tajawal Medium</vt:lpstr>
      <vt:lpstr>Sultan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ثانياً: طرق الإلغاء: - الإلغاء قد يكون صريحاً وقد يكون ضمنياً، ويترتب على الإلغاء في الحالتين إنهاء القاعدة القانونية الملغاة وتجريدها من قوتها الملزمة وتقسيم الإلغاء إلى الإلغاء الصريح والإلغاء الضمني لا يبرز إلا بالنسبة للقواعد التشريعية مأخوذة بالمعنى الواسع. 1- الإلغاء الصريح:  ويتخذ الإلغاء الصريح إحدى صورتين: الأولى، وردت في نص المادة الثانية من التقنين المدني والثانية، أجمع عليها الفقه: الصورة الأولى: وهي تتحقق حين يصدر تشريع جديد ينص على إلغاء قاعدة أو قواعد معينة من القواعد القائمة وقت صدوره. وقد يعين القانون الجديد ما يلغيه من قواعد على سبيل التخصيص، وقد ينص على إلغاء كــل قاعدة مخالفة لحكمه، وقد يجمع بين الطريقتين. ويمكن أن نضرب أمثلة لذلك: القانون رقم ١١٤ لسنة ١٩٤٦ بتنظيم الشهر العقاري الذي نص فيه على إلغاء القانون رقم ۱۸، والقانون رقم ١٩ لسنة ١٩٢٣ من قانون التسجيل. </vt:lpstr>
      <vt:lpstr>ثانياً: طرق الإلغاء: الصورة الثانية: إلغاء القوانين المؤقتة: - بالرغم من أن نص المادة الثانية من القانون المدني قـد جــرى على أنه "لا يجوز إلغاء نص تشريعي إلا بتشريع لاحق ينص صراحة على هذا الإلغاء..." وبالرغم من أن هذه الصياغة تفيد قصر الإلغاء الصريح على حالة صدور تشريع لاحق، إلا أنه من المتفق عليه أن للإلغاء صورة أخرى هي صورة القوانين المؤقتة، وهـي تشريعات تصدر متضمنة أجلاً يعمل بها خلاله أو تعين واقعة متى تحققت انتهى العمل بها، ويغلب أن يصدر هذه التشريعات في فترات الأزمات كحالة الحرب أو أزمة اقتصادية معينة. مثال ذلك قوانين التسعيرة الجبرية لبعض السلع. فقوانين التسعيرة الجبرية تكون في الغالب محددة بأجل معين تطبق خلاله ومن ثم فهي قوانين مؤقتة تتضمن أجلاً للعمل بها متى انتهى هذا الأجل ألغى وكان إلغاؤها صريحاً بالرغم من عـــــدم استعمال لفظ إلغاء أو انتهاء صراحة. </vt:lpstr>
      <vt:lpstr>ثانياً: طرق الإلغاء: 2- الإلغاء الضمني : - لا يشترط أن يكون الإلغاء صريحاً، بل يمكن أن يكون ضمنياً وهذا ما يستفاد من نص المادة الثانية حيث نصت على أنه "لا يجوز إلغاء نص تشريعي إلا بتشريع لاحق ينص صراحة على هذا الإلغاء، أو يشتمل على نص يتعارض مع التشريع القديم، أو ينظم من جديد الموضوع الذي سبق أن قرر قواعده ذلك التشريع». فيكــون الإلغاء ضمنياً إذا لم ينص عليه صراحة وإنما يستفاد أو يستخلص بطريقـة ضمنية أو يفهم أمره ضمناً من التعارض مع نص التشريع القديم، أو من تنظيم نفس موضوع القانون القديم من جديد.وعلى ذلك توجد ثلاث صور للإلغاء الضمني وهما:</vt:lpstr>
      <vt:lpstr>الصورة الأولى: التعارض بين القانون القديم والجديد: - تتحقق هذه الصورة الأولى من صور الإلغاء الضمني بصدور تشريع جديد يشتمل على نص يتعارض تعارضاً تاماً مـــع نـــص فــــي التشريع السابق. فهنا يقوم تعارض بين قاعدتان إحداهما في قانون سابق والأخرى في قانون لاحق بشكل لا يمكن الجمع بين تطبيق حكميهما، فإن هذا المسلك يفيد أن المشرع قد غير رأيه الذي تتضمنه القاعدة السابقة أي ألغاه ووجب الاقتصار على تطبيق القاعدة اللاحقة تأسيساً على المبدأ القائل: أن القانون اللاحق يلغى القانون السابق، بمعنى أنه يفهم ضمنياً من صدور التشريع الجديد وتنظيمــه نفس موضوع القانون القديم، واستحالة تطبيقهما معا، أن القانون الجديد قد نسخ وألغى القانون القديم، وبديهي أن الإلغاء الضمني في هذه الصورة لا يكون إلا في حدود التعارض والتنافر بين القواعد القديمة الحديثةأي يقتصر إلغاء التشريع السابق إلغاء ضمنياً على القدر اللازم لرفع التضارب بينه وبين التشريع الجديد فإذا صدر قانونان متعاقبان في الزمان ومتناقضان في الأحكام، اعتبر القانون القديم منسوخاً ضمنياً بالقانون الحديث إذا كان التعارض بين أحكامهما تاماً وكلياً، أما إذا كان التعارض جزئياً بأن كان واقعاً بين أحكامهما فحسب، فلا ينسحب أو الإلغاء الضمني منطقاً إلا على ما ثبت تعارضه من أحكام القانون القديم مع القانون القديم مع القانون الجديد.</vt:lpstr>
      <vt:lpstr>الصورة الأولى: التعارض بين القانون القديم والجديد: - ومثال ذلك في المادة ٤٥ من التقنين المدني الملغى كانت تنص على أن الملكية في الأموال منقولة كانت أو ثابتة، تنتقل بمجرد حصول العقد المتضمن التمليك متى كان المال ملكاً للملك"، فلمـــا صــدر قانون ۱۹۲۳، ونص فيه على أن ملكية الأموال الثابتة لا تنتقل إلا بالتسجيل، أي أنها لا تنتقل بمجرد العقد، وقع التضارب بين المادة ٤٥ مدني قديم وقانون التسجيل المذكور فيما يتعلق بانتقال ملكية الأموال الثابتة وحدها ولم ينص قانون التسجيل على إلغاء هذه المادة ضمن مــا نص على إلغائه صراحة. وتعتبر هذه المادة ملغية ضمنا فيما يتعلـق بانتقال ملكية الأموال الثابتة فقط دون حكمها المتعلق بانتقال ملكيــــة الأموال المنقولة فهذه الأخيرة تنتقل ملكيتها بمجرد العقـد كمـا كـــان الوضع القانون المدني السابق.</vt:lpstr>
      <vt:lpstr>الصورة الثانية: صدور تشريع جديد ينظم نفس الموضوع من جديد: - وتتحقق هذه الصورة إذا صدر تشريع جديد ينظم تنظيماً كاملاً موضوعاً سبق أن نظمه تشريع سابق، في هذه الحالة فإن التشريع السابق يعتبر منسوخاً جملة وتفصيلاً حتى ولو لم يكن هناك تعارض مع التشريع الجديد أو كان هناك تعارض، وسواء اقتصر التعارض علــــى بعض الأجزاء أم شملها كلها، وسواء تعارض حكم خاص مع عــام، أم خاص مع خاص أم عام مع عام. - ولكن يشترط لذلك أن يغير المشرع (في التشريع الجديد) المبدأ ذاته، الذي أسس عليه التشريع السابق؛ ذلك أنه حين يعيد المشرع تنظيم موضوع تنظيماً كاملاً فمعنى ذلك أنه يريد تغيير المبدأ ذاته الذي انبني عليه التشريع السابق، وتغيير المبدأ يقتضى تغيير كل ما يترتــــب عليه من تفاصيل.</vt:lpstr>
      <vt:lpstr>الصورة الثانية: صدور تشريع جديد ينظم نفس الموضوع من جديد: - ومن ثم فإن معيار قيام هذه الصورة الثانية أن يغير المشرع المبدأ ذاته، فإذا لم يغيره بل غير بعض أحكام تفصيلية لــــه فـــإن الإلغاء في هذه الحالة تحكمه حلول الصورة الأولى وليس حلـول الصورة الثانية. فالفرق إذن بين الصورة الأولى والصورة الثانية، أنه في الأولى لا يعيد المشرع تنظيم موضوع كامل، أما في الصورة الثانية فإنه يقوم بهذا التنظيم. - ولا يشترط لقيام هذا الحكم الذي يقضى بإلغاء القانون السابق الذي أعيد تنظيم موضوعه بقانون جديد أن ينص القانون الجديد صراحة على نسخ القديم وإلا كنا بصدد الإلغاء الصريح. فالنسخ للقانون القديم يقوم دون حاجة إلى أن ينص القانون الجديد على هذا النسخ.  - ومن الأمثلة على هذه الصورة من الإلغاء، موضوع قيد الحقوق العينية التبعية، فقد كان القانون المدني القديم وكذلك قانون التسجيل سنة ۱۹۳۲ كانا ينظمان قيد الحقوق العينية التبعية وقد نظم قانون الشهر العقاري رقم ١١٤ لسنة ١٩٤٦ نفس الموضوع، فيعتبر القانون الأخيـــر ناسخا لقانون التسجيل ونصوص التقنين المدني القديم المتعلقة بهذا الموضوع ولو لم يكن قد نص فيه صراحة على إلغائها.</vt:lpstr>
      <vt:lpstr>الصورة الثالثة: إلغاء التشريع لإلغاء النظام القانوني الذي ينظمه: - وتتأتى إذا كان هناك نظام قانوني معين ينظمه تشريع أو تشريعات قائمة ثم يلغى هذا النظام فإن كل القواعد المنظمة لـه تعتبر ملغاة . ومثال ذلك النظام الملكي قبل الثورة فقد كانت هناك قوانين متعددة تحميه وبمجرد أن ألغى فإن كافة هذه القوانين تعتبر ملغاة، إذ هي كانت تستند على النظام الملكي، فإذا انهار هـذا النظام انهــارت معه، فهي تابعة له، مثل القوانين المنظمة لوراثة العرش وجريمة العيب في الذات الملكية وغيرها. - ومثال ذلك قانون سنة ١٨١٦ الذي ألغى الطلاق في فرنسا، فإنه قد ترتب على إلغاء جميع نصوص قانون نابليون التي كانت تنظم أحكام الطلاق. وقد ظلت هذه النصوص ملغاة حتى بعد صدور قانون سنة ١٨٨٤ الذي أعاد مكنة، الطلاق، واقتضى الأمر وضع أحكام جديدة للطلاق. - لكن إلغاء التشريع لإلغاء النظام القانوني الذي ينظمه لا يؤثر علـــى اللوائح المنفذة للتشريع القديم، بمعنى أن إلغاء نظام قانوني معـــين يستبدل به نظام قانوني جديد وإن ترتب عليه نسخ القواعد القديمة، فإن ما صدر من لوائح الإدارة العامة تنفيذا للقانون القديم وبالنسبة للنصوص الواردة فيها التي لا تتعارض مع القانون الجديد، فإنها تبقى نافذة المفعول إلى ما بعد صدور القانون الجديد، ما لم ينص صراحة علـــى إلغاء مثل هذه اللوائح.</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oo</cp:lastModifiedBy>
  <cp:revision>433</cp:revision>
  <dcterms:created xsi:type="dcterms:W3CDTF">2023-04-29T09:08:23Z</dcterms:created>
  <dcterms:modified xsi:type="dcterms:W3CDTF">2023-07-27T07:37:30Z</dcterms:modified>
</cp:coreProperties>
</file>