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309" r:id="rId3"/>
    <p:sldId id="310" r:id="rId4"/>
    <p:sldId id="261" r:id="rId5"/>
    <p:sldId id="262" r:id="rId6"/>
    <p:sldId id="263" r:id="rId7"/>
    <p:sldId id="264" r:id="rId8"/>
    <p:sldId id="265" r:id="rId9"/>
    <p:sldId id="266" r:id="rId10"/>
    <p:sldId id="304" r:id="rId11"/>
    <p:sldId id="267" r:id="rId12"/>
    <p:sldId id="314" r:id="rId13"/>
    <p:sldId id="268" r:id="rId14"/>
    <p:sldId id="269" r:id="rId15"/>
    <p:sldId id="271" r:id="rId16"/>
    <p:sldId id="272" r:id="rId17"/>
    <p:sldId id="273" r:id="rId18"/>
    <p:sldId id="313" r:id="rId19"/>
    <p:sldId id="274" r:id="rId20"/>
    <p:sldId id="312" r:id="rId21"/>
    <p:sldId id="275" r:id="rId22"/>
    <p:sldId id="311" r:id="rId23"/>
    <p:sldId id="276" r:id="rId24"/>
    <p:sldId id="278" r:id="rId25"/>
    <p:sldId id="279" r:id="rId26"/>
    <p:sldId id="280" r:id="rId27"/>
    <p:sldId id="281" r:id="rId28"/>
    <p:sldId id="282" r:id="rId29"/>
    <p:sldId id="283" r:id="rId30"/>
    <p:sldId id="284" r:id="rId31"/>
    <p:sldId id="305" r:id="rId32"/>
    <p:sldId id="286" r:id="rId33"/>
    <p:sldId id="306" r:id="rId34"/>
    <p:sldId id="307" r:id="rId35"/>
    <p:sldId id="308" r:id="rId36"/>
    <p:sldId id="288" r:id="rId37"/>
    <p:sldId id="302" r:id="rId3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559" autoAdjust="0"/>
    <p:restoredTop sz="94660"/>
  </p:normalViewPr>
  <p:slideViewPr>
    <p:cSldViewPr snapToGrid="0">
      <p:cViewPr>
        <p:scale>
          <a:sx n="81" d="100"/>
          <a:sy n="81" d="100"/>
        </p:scale>
        <p:origin x="-306" y="114"/>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11/11/2022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11/11/2022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11/11/2022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8C74A31B-FF56-417B-8DEE-958FFCC6BCD5}" type="datetimeFigureOut">
              <a:rPr lang="en-US" smtClean="0"/>
              <a:t>11/11/2022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8C74A31B-FF56-417B-8DEE-958FFCC6BCD5}" type="datetimeFigureOut">
              <a:rPr lang="en-US" smtClean="0"/>
              <a:t>11/11/2022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8C74A31B-FF56-417B-8DEE-958FFCC6BCD5}" type="datetimeFigureOut">
              <a:rPr lang="en-US" smtClean="0"/>
              <a:t>11/11/2022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11/11/2022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11/11/2022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11/11/2022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11/11/2022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11/11/2022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11/11/2022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9.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9.png"/><Relationship Id="rId1" Type="http://schemas.openxmlformats.org/officeDocument/2006/relationships/slideLayout" Target="../slideLayouts/slideLayout2.xml"/><Relationship Id="rId5" Type="http://schemas.openxmlformats.org/officeDocument/2006/relationships/image" Target="../media/image8.emf"/><Relationship Id="rId4" Type="http://schemas.openxmlformats.org/officeDocument/2006/relationships/image" Target="../media/image7.emf"/></Relationships>
</file>

<file path=ppt/slides/_rels/slide10.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1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1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1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1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1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1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1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18.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1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20.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2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22.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2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2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2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2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2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28.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10.png"/><Relationship Id="rId1" Type="http://schemas.openxmlformats.org/officeDocument/2006/relationships/slideLayout" Target="../slideLayouts/slideLayout2.xml"/><Relationship Id="rId5" Type="http://schemas.openxmlformats.org/officeDocument/2006/relationships/image" Target="../media/image8.emf"/><Relationship Id="rId4" Type="http://schemas.openxmlformats.org/officeDocument/2006/relationships/image" Target="../media/image7.emf"/></Relationships>
</file>

<file path=ppt/slides/_rels/slide2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3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3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3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image" Target="../media/image8.emf"/></Relationships>
</file>

<file path=ppt/slides/_rels/slide3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3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3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3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3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5" Type="http://schemas.openxmlformats.org/officeDocument/2006/relationships/image" Target="../media/image12.png"/><Relationship Id="rId4" Type="http://schemas.openxmlformats.org/officeDocument/2006/relationships/image" Target="../media/image8.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70314" y="416922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195942" y="422122"/>
            <a:ext cx="8974183" cy="1972334"/>
          </a:xfrm>
          <a:prstGeom prst="rect">
            <a:avLst/>
          </a:prstGeom>
        </p:spPr>
      </p:pic>
      <p:pic>
        <p:nvPicPr>
          <p:cNvPr id="13" name="Picture 12"/>
          <p:cNvPicPr>
            <a:picLocks noChangeAspect="1"/>
          </p:cNvPicPr>
          <p:nvPr/>
        </p:nvPicPr>
        <p:blipFill>
          <a:blip r:embed="rId6"/>
          <a:stretch>
            <a:fillRect/>
          </a:stretch>
        </p:blipFill>
        <p:spPr>
          <a:xfrm>
            <a:off x="5133703" y="3125529"/>
            <a:ext cx="7058297" cy="1707728"/>
          </a:xfrm>
          <a:prstGeom prst="rect">
            <a:avLst/>
          </a:prstGeom>
        </p:spPr>
      </p:pic>
      <p:sp>
        <p:nvSpPr>
          <p:cNvPr id="14" name="TextBox 13"/>
          <p:cNvSpPr txBox="1"/>
          <p:nvPr/>
        </p:nvSpPr>
        <p:spPr>
          <a:xfrm>
            <a:off x="300993" y="485300"/>
            <a:ext cx="8778240" cy="1938992"/>
          </a:xfrm>
          <a:prstGeom prst="rect">
            <a:avLst/>
          </a:prstGeom>
          <a:noFill/>
        </p:spPr>
        <p:txBody>
          <a:bodyPr wrap="square" rtlCol="0">
            <a:spAutoFit/>
          </a:bodyPr>
          <a:lstStyle/>
          <a:p>
            <a:r>
              <a:rPr lang="en-US" sz="4000" b="1" dirty="0">
                <a:solidFill>
                  <a:schemeClr val="bg1"/>
                </a:solidFill>
                <a:latin typeface="Tajawal Medium" panose="00000600000000000000" pitchFamily="2" charset="-78"/>
                <a:cs typeface="Tajawal Medium" panose="00000600000000000000" pitchFamily="2" charset="-78"/>
              </a:rPr>
              <a:t>E-Commerce </a:t>
            </a:r>
            <a:endParaRPr lang="en-US" sz="4000" b="1" dirty="0" smtClean="0">
              <a:solidFill>
                <a:schemeClr val="bg1"/>
              </a:solidFill>
              <a:latin typeface="Tajawal Medium" panose="00000600000000000000" pitchFamily="2" charset="-78"/>
              <a:cs typeface="Tajawal Medium" panose="00000600000000000000" pitchFamily="2" charset="-78"/>
            </a:endParaRPr>
          </a:p>
          <a:p>
            <a:r>
              <a:rPr lang="en-US" sz="4000" b="1" dirty="0" smtClean="0">
                <a:solidFill>
                  <a:srgbClr val="FFFF00"/>
                </a:solidFill>
                <a:latin typeface="Tajawal Medium" panose="00000600000000000000" pitchFamily="2" charset="-78"/>
                <a:cs typeface="Tajawal Medium" panose="00000600000000000000" pitchFamily="2" charset="-78"/>
              </a:rPr>
              <a:t>Prepared </a:t>
            </a:r>
            <a:r>
              <a:rPr lang="en-US" sz="4000" b="1" dirty="0">
                <a:solidFill>
                  <a:srgbClr val="FFFF00"/>
                </a:solidFill>
                <a:latin typeface="Tajawal Medium" panose="00000600000000000000" pitchFamily="2" charset="-78"/>
                <a:cs typeface="Tajawal Medium" panose="00000600000000000000" pitchFamily="2" charset="-78"/>
              </a:rPr>
              <a:t>by Dr. Adam Yagoub</a:t>
            </a:r>
          </a:p>
          <a:p>
            <a:r>
              <a:rPr lang="en-US" sz="4000" b="1" dirty="0">
                <a:solidFill>
                  <a:srgbClr val="FF9518"/>
                </a:solidFill>
                <a:latin typeface="Tajawal Medium" panose="00000600000000000000" pitchFamily="2" charset="-78"/>
                <a:cs typeface="Tajawal Medium" panose="00000600000000000000" pitchFamily="2" charset="-78"/>
              </a:rPr>
              <a:t>Lecture </a:t>
            </a:r>
            <a:r>
              <a:rPr lang="en-US" sz="4000" b="1" dirty="0" smtClean="0">
                <a:solidFill>
                  <a:srgbClr val="FF9518"/>
                </a:solidFill>
                <a:latin typeface="Tajawal Medium" panose="00000600000000000000" pitchFamily="2" charset="-78"/>
                <a:cs typeface="Tajawal Medium" panose="00000600000000000000" pitchFamily="2" charset="-78"/>
              </a:rPr>
              <a:t>6</a:t>
            </a:r>
            <a:endParaRPr lang="en-US" sz="4000" b="1" dirty="0">
              <a:solidFill>
                <a:srgbClr val="FF9518"/>
              </a:solidFill>
              <a:latin typeface="Tajawal Medium" panose="00000600000000000000" pitchFamily="2" charset="-78"/>
              <a:cs typeface="Tajawal Medium" panose="00000600000000000000" pitchFamily="2" charset="-78"/>
            </a:endParaRPr>
          </a:p>
        </p:txBody>
      </p:sp>
      <p:sp>
        <p:nvSpPr>
          <p:cNvPr id="16" name="TextBox 15"/>
          <p:cNvSpPr txBox="1"/>
          <p:nvPr/>
        </p:nvSpPr>
        <p:spPr>
          <a:xfrm>
            <a:off x="5487282" y="3322442"/>
            <a:ext cx="7058297" cy="1323439"/>
          </a:xfrm>
          <a:prstGeom prst="rect">
            <a:avLst/>
          </a:prstGeom>
          <a:noFill/>
        </p:spPr>
        <p:txBody>
          <a:bodyPr wrap="square" rtlCol="0">
            <a:spAutoFit/>
          </a:bodyPr>
          <a:lstStyle/>
          <a:p>
            <a:r>
              <a:rPr lang="en-US" sz="4000" b="1" dirty="0">
                <a:solidFill>
                  <a:srgbClr val="FFFF00"/>
                </a:solidFill>
                <a:latin typeface="Tajawal Medium" panose="00000600000000000000" pitchFamily="2" charset="-78"/>
                <a:cs typeface="Tajawal Medium" panose="00000600000000000000" pitchFamily="2" charset="-78"/>
              </a:rPr>
              <a:t>MGM 212</a:t>
            </a:r>
          </a:p>
          <a:p>
            <a:r>
              <a:rPr lang="en-US" sz="4000" b="1" dirty="0">
                <a:solidFill>
                  <a:srgbClr val="FFFF00"/>
                </a:solidFill>
                <a:latin typeface="Tajawal Medium" panose="00000600000000000000" pitchFamily="2" charset="-78"/>
                <a:cs typeface="Tajawal Medium" panose="00000600000000000000" pitchFamily="2" charset="-78"/>
              </a:rPr>
              <a:t>E-procurement</a:t>
            </a:r>
          </a:p>
        </p:txBody>
      </p:sp>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48639" y="1825625"/>
            <a:ext cx="11077303" cy="4351338"/>
          </a:xfrm>
        </p:spPr>
        <p:txBody>
          <a:bodyPr>
            <a:normAutofit fontScale="92500" lnSpcReduction="20000"/>
          </a:bodyPr>
          <a:lstStyle/>
          <a:p>
            <a:pPr marL="0" indent="0">
              <a:buNone/>
            </a:pPr>
            <a:r>
              <a:rPr lang="en-US" dirty="0"/>
              <a:t>Lecture 1: Introduction to e-business and e-commerce.</a:t>
            </a:r>
          </a:p>
          <a:p>
            <a:pPr marL="0" indent="0">
              <a:buNone/>
            </a:pPr>
            <a:r>
              <a:rPr lang="en-US" dirty="0"/>
              <a:t>Lecture 2: E-commerce fundamentals.</a:t>
            </a:r>
          </a:p>
          <a:p>
            <a:pPr marL="0" indent="0">
              <a:buNone/>
            </a:pPr>
            <a:r>
              <a:rPr lang="en-US" dirty="0"/>
              <a:t>Lecture 3: E-business infrastructure.</a:t>
            </a:r>
            <a:endParaRPr lang="ar-SA" dirty="0"/>
          </a:p>
          <a:p>
            <a:pPr marL="0" indent="0">
              <a:buNone/>
            </a:pPr>
            <a:r>
              <a:rPr lang="en-US" dirty="0"/>
              <a:t>Lecture 4: - E-environment.</a:t>
            </a:r>
          </a:p>
          <a:p>
            <a:pPr marL="0" indent="0">
              <a:buNone/>
            </a:pPr>
            <a:r>
              <a:rPr lang="en-US" dirty="0"/>
              <a:t>Lecture 5: E-business strategy</a:t>
            </a:r>
            <a:r>
              <a:rPr lang="ar-SA" dirty="0"/>
              <a:t>.</a:t>
            </a:r>
            <a:endParaRPr lang="en-US" dirty="0"/>
          </a:p>
          <a:p>
            <a:pPr marL="0" indent="0">
              <a:buNone/>
            </a:pPr>
            <a:r>
              <a:rPr lang="en-US" b="1" dirty="0">
                <a:solidFill>
                  <a:srgbClr val="00B050"/>
                </a:solidFill>
              </a:rPr>
              <a:t>Lecture 6: E-procurement.</a:t>
            </a:r>
          </a:p>
          <a:p>
            <a:pPr marL="0" indent="0">
              <a:buNone/>
            </a:pPr>
            <a:r>
              <a:rPr lang="en-US" dirty="0"/>
              <a:t>Lecture 7: E-marketing.</a:t>
            </a:r>
          </a:p>
          <a:p>
            <a:pPr marL="0" indent="0">
              <a:buNone/>
            </a:pPr>
            <a:r>
              <a:rPr lang="en-US" dirty="0"/>
              <a:t>Lecture 8: Customer relationship management.</a:t>
            </a:r>
          </a:p>
          <a:p>
            <a:pPr marL="0" indent="0">
              <a:buNone/>
            </a:pPr>
            <a:r>
              <a:rPr lang="en-US" dirty="0"/>
              <a:t>Lecture 9: Analysis and design.</a:t>
            </a:r>
          </a:p>
          <a:p>
            <a:pPr marL="0" indent="0">
              <a:buNone/>
            </a:pPr>
            <a:r>
              <a:rPr lang="en-US" dirty="0"/>
              <a:t>Lecture 10: Implementation and maintenance.</a:t>
            </a:r>
          </a:p>
          <a:p>
            <a:pPr marL="0" indent="0">
              <a:buNone/>
            </a:pPr>
            <a:endParaRPr lang="en-US" dirty="0"/>
          </a:p>
        </p:txBody>
      </p:sp>
      <p:pic>
        <p:nvPicPr>
          <p:cNvPr id="4" name="Picture 3"/>
          <p:cNvPicPr>
            <a:picLocks noChangeAspect="1"/>
          </p:cNvPicPr>
          <p:nvPr/>
        </p:nvPicPr>
        <p:blipFill>
          <a:blip r:embed="rId2"/>
          <a:stretch>
            <a:fillRect/>
          </a:stretch>
        </p:blipFill>
        <p:spPr>
          <a:xfrm>
            <a:off x="157165" y="86290"/>
            <a:ext cx="11877670" cy="1610200"/>
          </a:xfrm>
          <a:prstGeom prst="rect">
            <a:avLst/>
          </a:prstGeom>
        </p:spPr>
      </p:pic>
      <p:sp>
        <p:nvSpPr>
          <p:cNvPr id="5" name="TextBox 4"/>
          <p:cNvSpPr txBox="1"/>
          <p:nvPr/>
        </p:nvSpPr>
        <p:spPr>
          <a:xfrm>
            <a:off x="157165" y="424180"/>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6</a:t>
            </a:r>
          </a:p>
        </p:txBody>
      </p:sp>
      <p:pic>
        <p:nvPicPr>
          <p:cNvPr id="6" name="Picture 5"/>
          <p:cNvPicPr>
            <a:picLocks noChangeAspect="1"/>
          </p:cNvPicPr>
          <p:nvPr/>
        </p:nvPicPr>
        <p:blipFill>
          <a:blip r:embed="rId3"/>
          <a:stretch>
            <a:fillRect/>
          </a:stretch>
        </p:blipFill>
        <p:spPr>
          <a:xfrm>
            <a:off x="-108036" y="2204822"/>
            <a:ext cx="238650" cy="2709534"/>
          </a:xfrm>
          <a:prstGeom prst="rect">
            <a:avLst/>
          </a:prstGeom>
        </p:spPr>
      </p:pic>
      <p:pic>
        <p:nvPicPr>
          <p:cNvPr id="7" name="Picture 6"/>
          <p:cNvPicPr>
            <a:picLocks noChangeAspect="1"/>
          </p:cNvPicPr>
          <p:nvPr/>
        </p:nvPicPr>
        <p:blipFill>
          <a:blip r:embed="rId3"/>
          <a:stretch>
            <a:fillRect/>
          </a:stretch>
        </p:blipFill>
        <p:spPr>
          <a:xfrm>
            <a:off x="12072675" y="2204822"/>
            <a:ext cx="238650" cy="2709534"/>
          </a:xfrm>
          <a:prstGeom prst="rect">
            <a:avLst/>
          </a:prstGeom>
        </p:spPr>
      </p:pic>
      <p:pic>
        <p:nvPicPr>
          <p:cNvPr id="8" name="Picture 7"/>
          <p:cNvPicPr>
            <a:picLocks noChangeAspect="1"/>
          </p:cNvPicPr>
          <p:nvPr/>
        </p:nvPicPr>
        <p:blipFill>
          <a:blip r:embed="rId4"/>
          <a:stretch>
            <a:fillRect/>
          </a:stretch>
        </p:blipFill>
        <p:spPr>
          <a:xfrm>
            <a:off x="1399738" y="6645747"/>
            <a:ext cx="9902229" cy="204838"/>
          </a:xfrm>
          <a:prstGeom prst="rect">
            <a:avLst/>
          </a:prstGeom>
        </p:spPr>
      </p:pic>
      <p:sp>
        <p:nvSpPr>
          <p:cNvPr id="9" name="Rectangle 8"/>
          <p:cNvSpPr/>
          <p:nvPr/>
        </p:nvSpPr>
        <p:spPr>
          <a:xfrm>
            <a:off x="3853543" y="664496"/>
            <a:ext cx="4519748" cy="707886"/>
          </a:xfrm>
          <a:prstGeom prst="rect">
            <a:avLst/>
          </a:prstGeom>
        </p:spPr>
        <p:txBody>
          <a:bodyPr wrap="square">
            <a:spAutoFit/>
          </a:bodyPr>
          <a:lstStyle/>
          <a:p>
            <a:r>
              <a:rPr lang="en-US" sz="4000" dirty="0" smtClean="0">
                <a:solidFill>
                  <a:srgbClr val="FFFF00"/>
                </a:solidFill>
              </a:rPr>
              <a:t>Course Outline </a:t>
            </a:r>
            <a:endParaRPr lang="en-US" sz="4000" dirty="0">
              <a:solidFill>
                <a:srgbClr val="FFFF00"/>
              </a:solidFill>
            </a:endParaRPr>
          </a:p>
        </p:txBody>
      </p:sp>
    </p:spTree>
    <p:extLst>
      <p:ext uri="{BB962C8B-B14F-4D97-AF65-F5344CB8AC3E}">
        <p14:creationId xmlns:p14="http://schemas.microsoft.com/office/powerpoint/2010/main" val="35481733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92331" y="1825625"/>
            <a:ext cx="10661469" cy="4351338"/>
          </a:xfrm>
        </p:spPr>
        <p:txBody>
          <a:bodyPr>
            <a:normAutofit/>
          </a:bodyPr>
          <a:lstStyle/>
          <a:p>
            <a:pPr marL="0" indent="0">
              <a:buNone/>
            </a:pPr>
            <a:r>
              <a:rPr lang="en-US" dirty="0" smtClean="0"/>
              <a:t>1.Introduction.</a:t>
            </a:r>
            <a:endParaRPr lang="en-US" dirty="0"/>
          </a:p>
          <a:p>
            <a:pPr marL="0" indent="0">
              <a:buNone/>
            </a:pPr>
            <a:r>
              <a:rPr lang="en-US" dirty="0" smtClean="0"/>
              <a:t>2. What </a:t>
            </a:r>
            <a:r>
              <a:rPr lang="en-US" dirty="0"/>
              <a:t>is e-procurement? </a:t>
            </a:r>
          </a:p>
          <a:p>
            <a:pPr marL="0" indent="0">
              <a:buNone/>
            </a:pPr>
            <a:r>
              <a:rPr lang="en-US" dirty="0" smtClean="0"/>
              <a:t>3. </a:t>
            </a:r>
            <a:r>
              <a:rPr lang="en-US" dirty="0"/>
              <a:t>Estimating Focus on e-procurement costs</a:t>
            </a:r>
            <a:r>
              <a:rPr lang="en-US" dirty="0" smtClean="0"/>
              <a:t>.</a:t>
            </a:r>
          </a:p>
          <a:p>
            <a:pPr marL="0" indent="0">
              <a:buNone/>
            </a:pPr>
            <a:r>
              <a:rPr lang="en-US" dirty="0"/>
              <a:t>4. Risks and impacts of </a:t>
            </a:r>
            <a:r>
              <a:rPr lang="en-US" dirty="0" smtClean="0"/>
              <a:t>e-procurement.</a:t>
            </a:r>
          </a:p>
          <a:p>
            <a:pPr marL="0" indent="0">
              <a:buNone/>
            </a:pPr>
            <a:r>
              <a:rPr lang="en-US" dirty="0"/>
              <a:t>5. Implementing </a:t>
            </a:r>
            <a:r>
              <a:rPr lang="en-US" dirty="0" smtClean="0"/>
              <a:t>e-procurement.</a:t>
            </a:r>
          </a:p>
          <a:p>
            <a:pPr marL="0" indent="0">
              <a:buNone/>
            </a:pPr>
            <a:r>
              <a:rPr lang="en-US" dirty="0"/>
              <a:t>6. Electronic B2B </a:t>
            </a:r>
            <a:r>
              <a:rPr lang="en-US" dirty="0" smtClean="0"/>
              <a:t>marketplaces.</a:t>
            </a:r>
          </a:p>
          <a:p>
            <a:pPr marL="0" indent="0">
              <a:buNone/>
            </a:pPr>
            <a:r>
              <a:rPr lang="en-US" dirty="0"/>
              <a:t>7.The future of </a:t>
            </a:r>
            <a:r>
              <a:rPr lang="en-US" dirty="0" smtClean="0"/>
              <a:t>e-procurement?</a:t>
            </a:r>
            <a:endParaRPr lang="en-US" dirty="0"/>
          </a:p>
        </p:txBody>
      </p:sp>
      <p:pic>
        <p:nvPicPr>
          <p:cNvPr id="4" name="Picture 3"/>
          <p:cNvPicPr>
            <a:picLocks noChangeAspect="1"/>
          </p:cNvPicPr>
          <p:nvPr/>
        </p:nvPicPr>
        <p:blipFill>
          <a:blip r:embed="rId2"/>
          <a:stretch>
            <a:fillRect/>
          </a:stretch>
        </p:blipFill>
        <p:spPr>
          <a:xfrm>
            <a:off x="157165" y="86290"/>
            <a:ext cx="11877670" cy="1610200"/>
          </a:xfrm>
          <a:prstGeom prst="rect">
            <a:avLst/>
          </a:prstGeom>
        </p:spPr>
      </p:pic>
      <p:pic>
        <p:nvPicPr>
          <p:cNvPr id="5" name="Picture 4"/>
          <p:cNvPicPr>
            <a:picLocks noChangeAspect="1"/>
          </p:cNvPicPr>
          <p:nvPr/>
        </p:nvPicPr>
        <p:blipFill>
          <a:blip r:embed="rId3"/>
          <a:stretch>
            <a:fillRect/>
          </a:stretch>
        </p:blipFill>
        <p:spPr>
          <a:xfrm>
            <a:off x="-108036" y="2217885"/>
            <a:ext cx="238650" cy="2709534"/>
          </a:xfrm>
          <a:prstGeom prst="rect">
            <a:avLst/>
          </a:prstGeom>
        </p:spPr>
      </p:pic>
      <p:pic>
        <p:nvPicPr>
          <p:cNvPr id="6" name="Picture 5"/>
          <p:cNvPicPr>
            <a:picLocks noChangeAspect="1"/>
          </p:cNvPicPr>
          <p:nvPr/>
        </p:nvPicPr>
        <p:blipFill>
          <a:blip r:embed="rId3"/>
          <a:stretch>
            <a:fillRect/>
          </a:stretch>
        </p:blipFill>
        <p:spPr>
          <a:xfrm>
            <a:off x="12072675" y="2204822"/>
            <a:ext cx="238650" cy="2709534"/>
          </a:xfrm>
          <a:prstGeom prst="rect">
            <a:avLst/>
          </a:prstGeom>
        </p:spPr>
      </p:pic>
      <p:pic>
        <p:nvPicPr>
          <p:cNvPr id="7" name="Picture 6"/>
          <p:cNvPicPr>
            <a:picLocks noChangeAspect="1"/>
          </p:cNvPicPr>
          <p:nvPr/>
        </p:nvPicPr>
        <p:blipFill>
          <a:blip r:embed="rId4"/>
          <a:stretch>
            <a:fillRect/>
          </a:stretch>
        </p:blipFill>
        <p:spPr>
          <a:xfrm>
            <a:off x="1399738" y="6645747"/>
            <a:ext cx="9902229" cy="204838"/>
          </a:xfrm>
          <a:prstGeom prst="rect">
            <a:avLst/>
          </a:prstGeom>
        </p:spPr>
      </p:pic>
      <p:sp>
        <p:nvSpPr>
          <p:cNvPr id="8" name="TextBox 7"/>
          <p:cNvSpPr txBox="1"/>
          <p:nvPr/>
        </p:nvSpPr>
        <p:spPr>
          <a:xfrm>
            <a:off x="157165" y="424180"/>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6</a:t>
            </a:r>
          </a:p>
        </p:txBody>
      </p:sp>
      <p:sp>
        <p:nvSpPr>
          <p:cNvPr id="10" name="Rectangle 9"/>
          <p:cNvSpPr/>
          <p:nvPr/>
        </p:nvSpPr>
        <p:spPr>
          <a:xfrm>
            <a:off x="3853543" y="664496"/>
            <a:ext cx="4519748" cy="707886"/>
          </a:xfrm>
          <a:prstGeom prst="rect">
            <a:avLst/>
          </a:prstGeom>
        </p:spPr>
        <p:txBody>
          <a:bodyPr wrap="square">
            <a:spAutoFit/>
          </a:bodyPr>
          <a:lstStyle/>
          <a:p>
            <a:r>
              <a:rPr lang="en-US" sz="4000" dirty="0" smtClean="0">
                <a:solidFill>
                  <a:srgbClr val="FFFF00"/>
                </a:solidFill>
              </a:rPr>
              <a:t>Lecture Outline </a:t>
            </a:r>
            <a:endParaRPr lang="en-US" sz="4000" dirty="0">
              <a:solidFill>
                <a:srgbClr val="FFFF00"/>
              </a:solidFill>
            </a:endParaRPr>
          </a:p>
        </p:txBody>
      </p:sp>
    </p:spTree>
    <p:extLst>
      <p:ext uri="{BB962C8B-B14F-4D97-AF65-F5344CB8AC3E}">
        <p14:creationId xmlns:p14="http://schemas.microsoft.com/office/powerpoint/2010/main" val="310453102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43319" y="2008858"/>
            <a:ext cx="10745490" cy="4351338"/>
          </a:xfrm>
        </p:spPr>
        <p:txBody>
          <a:bodyPr>
            <a:normAutofit/>
          </a:bodyPr>
          <a:lstStyle/>
          <a:p>
            <a:pPr marL="0" indent="0" algn="just">
              <a:buNone/>
            </a:pPr>
            <a:r>
              <a:rPr lang="en-US" b="1" dirty="0"/>
              <a:t>After reading this chapter the student should be able to:</a:t>
            </a:r>
          </a:p>
          <a:p>
            <a:pPr marL="0" indent="0" algn="just">
              <a:buNone/>
            </a:pPr>
            <a:r>
              <a:rPr lang="en-US" dirty="0"/>
              <a:t>1. Identify the benefits and risks of </a:t>
            </a:r>
            <a:r>
              <a:rPr lang="en-US" dirty="0" smtClean="0"/>
              <a:t>e-procurement.</a:t>
            </a:r>
            <a:endParaRPr lang="en-US" dirty="0"/>
          </a:p>
          <a:p>
            <a:pPr marL="0" indent="0" algn="just">
              <a:buNone/>
            </a:pPr>
            <a:r>
              <a:rPr lang="en-US" dirty="0"/>
              <a:t>2. </a:t>
            </a:r>
            <a:r>
              <a:rPr lang="en-US" dirty="0" smtClean="0"/>
              <a:t>Analyze </a:t>
            </a:r>
            <a:r>
              <a:rPr lang="en-US" dirty="0"/>
              <a:t>procurement methods to evaluate cost </a:t>
            </a:r>
            <a:r>
              <a:rPr lang="en-US" dirty="0" smtClean="0"/>
              <a:t>savings.</a:t>
            </a:r>
            <a:endParaRPr lang="en-US" dirty="0"/>
          </a:p>
          <a:p>
            <a:pPr marL="0" indent="0" algn="just">
              <a:buNone/>
            </a:pPr>
            <a:r>
              <a:rPr lang="en-US" dirty="0"/>
              <a:t>3. Assess different options for integration of </a:t>
            </a:r>
            <a:r>
              <a:rPr lang="en-US" dirty="0" smtClean="0"/>
              <a:t>organizations’</a:t>
            </a:r>
            <a:r>
              <a:rPr lang="en-US" dirty="0"/>
              <a:t> </a:t>
            </a:r>
            <a:r>
              <a:rPr lang="en-US" dirty="0" smtClean="0"/>
              <a:t>information </a:t>
            </a:r>
            <a:r>
              <a:rPr lang="en-US" dirty="0"/>
              <a:t>systems with e-procurement suppliers.</a:t>
            </a:r>
            <a:endParaRPr lang="en-US" dirty="0" smtClean="0"/>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6</a:t>
            </a:r>
          </a:p>
        </p:txBody>
      </p:sp>
      <p:pic>
        <p:nvPicPr>
          <p:cNvPr id="7" name="Picture 6"/>
          <p:cNvPicPr>
            <a:picLocks noChangeAspect="1"/>
          </p:cNvPicPr>
          <p:nvPr/>
        </p:nvPicPr>
        <p:blipFill>
          <a:blip r:embed="rId3"/>
          <a:stretch>
            <a:fillRect/>
          </a:stretch>
        </p:blipFill>
        <p:spPr>
          <a:xfrm>
            <a:off x="-108036" y="2217885"/>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45515"/>
            <a:ext cx="9902229" cy="204838"/>
          </a:xfrm>
          <a:prstGeom prst="rect">
            <a:avLst/>
          </a:prstGeom>
        </p:spPr>
      </p:pic>
      <p:sp>
        <p:nvSpPr>
          <p:cNvPr id="10" name="Rectangle 9"/>
          <p:cNvSpPr/>
          <p:nvPr/>
        </p:nvSpPr>
        <p:spPr>
          <a:xfrm>
            <a:off x="3853542" y="664496"/>
            <a:ext cx="5982789" cy="707886"/>
          </a:xfrm>
          <a:prstGeom prst="rect">
            <a:avLst/>
          </a:prstGeom>
        </p:spPr>
        <p:txBody>
          <a:bodyPr wrap="square">
            <a:spAutoFit/>
          </a:bodyPr>
          <a:lstStyle/>
          <a:p>
            <a:r>
              <a:rPr lang="en-US" sz="4000" b="1" dirty="0" smtClean="0">
                <a:solidFill>
                  <a:srgbClr val="FFFF00"/>
                </a:solidFill>
                <a:latin typeface="Tajawal Medium" panose="00000600000000000000" pitchFamily="2" charset="-78"/>
                <a:cs typeface="Tajawal Medium" panose="00000600000000000000" pitchFamily="2" charset="-78"/>
              </a:rPr>
              <a:t>Learning Outcomes</a:t>
            </a:r>
            <a:endParaRPr lang="en-US" sz="4000" b="1" dirty="0">
              <a:solidFill>
                <a:srgbClr val="FFFF00"/>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83994259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76056" y="2008858"/>
            <a:ext cx="11051177" cy="4351338"/>
          </a:xfrm>
        </p:spPr>
        <p:txBody>
          <a:bodyPr>
            <a:normAutofit/>
          </a:bodyPr>
          <a:lstStyle/>
          <a:p>
            <a:pPr marL="0" indent="0" algn="just">
              <a:buNone/>
            </a:pPr>
            <a:r>
              <a:rPr lang="en-US" b="1" dirty="0" smtClean="0">
                <a:solidFill>
                  <a:srgbClr val="FF0000"/>
                </a:solidFill>
              </a:rPr>
              <a:t>1. Introduction: </a:t>
            </a:r>
          </a:p>
          <a:p>
            <a:pPr marL="0" indent="0" algn="just">
              <a:buNone/>
            </a:pPr>
            <a:r>
              <a:rPr lang="en-US" dirty="0" smtClean="0"/>
              <a:t>Procurement </a:t>
            </a:r>
            <a:r>
              <a:rPr lang="en-US" dirty="0"/>
              <a:t>has not traditionally been a significant topic for management study in comparison with other areas such as marketing, operations or strategy. The concept of e-business has, however, highlighted its importance as a strategic issue since introducing electronic procurement or e-procurement can achieve significant savings and other benefits which directly impact upon the customer.</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6</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45515"/>
            <a:ext cx="9902229" cy="204838"/>
          </a:xfrm>
          <a:prstGeom prst="rect">
            <a:avLst/>
          </a:prstGeom>
        </p:spPr>
      </p:pic>
      <p:sp>
        <p:nvSpPr>
          <p:cNvPr id="10" name="Rectangle 9"/>
          <p:cNvSpPr/>
          <p:nvPr/>
        </p:nvSpPr>
        <p:spPr>
          <a:xfrm>
            <a:off x="3853543" y="664496"/>
            <a:ext cx="4519748"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E-procurement</a:t>
            </a:r>
          </a:p>
        </p:txBody>
      </p:sp>
    </p:spTree>
    <p:extLst>
      <p:ext uri="{BB962C8B-B14F-4D97-AF65-F5344CB8AC3E}">
        <p14:creationId xmlns:p14="http://schemas.microsoft.com/office/powerpoint/2010/main" val="159334514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92331" y="2105419"/>
            <a:ext cx="10959737" cy="4351338"/>
          </a:xfrm>
        </p:spPr>
        <p:txBody>
          <a:bodyPr/>
          <a:lstStyle/>
          <a:p>
            <a:pPr marL="0" indent="0" algn="just">
              <a:buNone/>
            </a:pPr>
            <a:r>
              <a:rPr lang="en-US" b="1" dirty="0" smtClean="0">
                <a:solidFill>
                  <a:srgbClr val="FF0000"/>
                </a:solidFill>
              </a:rPr>
              <a:t>2. What </a:t>
            </a:r>
            <a:r>
              <a:rPr lang="en-US" b="1" dirty="0">
                <a:solidFill>
                  <a:srgbClr val="FF0000"/>
                </a:solidFill>
              </a:rPr>
              <a:t>is e-procurement</a:t>
            </a:r>
            <a:r>
              <a:rPr lang="en-US" b="1" dirty="0" smtClean="0">
                <a:solidFill>
                  <a:srgbClr val="FF0000"/>
                </a:solidFill>
              </a:rPr>
              <a:t>?</a:t>
            </a:r>
          </a:p>
          <a:p>
            <a:pPr marL="0" indent="0" algn="just">
              <a:buNone/>
            </a:pPr>
            <a:r>
              <a:rPr lang="en-US" dirty="0"/>
              <a:t>The terms ‘purchasing’ and ‘procurement’ are sometimes used interchangeably, but as </a:t>
            </a:r>
            <a:r>
              <a:rPr lang="en-US" b="1" dirty="0">
                <a:solidFill>
                  <a:srgbClr val="FF0000"/>
                </a:solidFill>
              </a:rPr>
              <a:t>Kalakota and Robinson </a:t>
            </a:r>
            <a:r>
              <a:rPr lang="en-US" dirty="0" smtClean="0"/>
              <a:t>point </a:t>
            </a:r>
            <a:r>
              <a:rPr lang="en-US" dirty="0"/>
              <a:t>out, ‘procurement’ generally has a broader meaning. </a:t>
            </a:r>
            <a:r>
              <a:rPr lang="en-US" b="1" dirty="0"/>
              <a:t>‘Procurement’ refers </a:t>
            </a:r>
            <a:r>
              <a:rPr lang="en-US" dirty="0"/>
              <a:t>to all activities involved with obtaining items from a supplier; this includes purchasing, but also inbound logistics such as transportation, goods-in and warehousing before the item is used.</a:t>
            </a:r>
            <a:endParaRPr lang="en-US" dirty="0" smtClean="0"/>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6</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45515"/>
            <a:ext cx="9902229" cy="204838"/>
          </a:xfrm>
          <a:prstGeom prst="rect">
            <a:avLst/>
          </a:prstGeom>
        </p:spPr>
      </p:pic>
      <p:sp>
        <p:nvSpPr>
          <p:cNvPr id="10" name="Rectangle 9"/>
          <p:cNvSpPr/>
          <p:nvPr/>
        </p:nvSpPr>
        <p:spPr>
          <a:xfrm>
            <a:off x="3853543" y="664496"/>
            <a:ext cx="4519748"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E-procurement</a:t>
            </a:r>
          </a:p>
        </p:txBody>
      </p:sp>
    </p:spTree>
    <p:extLst>
      <p:ext uri="{BB962C8B-B14F-4D97-AF65-F5344CB8AC3E}">
        <p14:creationId xmlns:p14="http://schemas.microsoft.com/office/powerpoint/2010/main" val="426471106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80061" y="213339"/>
            <a:ext cx="11472007" cy="1610200"/>
          </a:xfrm>
          <a:prstGeom prst="rect">
            <a:avLst/>
          </a:prstGeom>
        </p:spPr>
      </p:pic>
      <p:pic>
        <p:nvPicPr>
          <p:cNvPr id="6" name="Picture 5"/>
          <p:cNvPicPr>
            <a:picLocks noChangeAspect="1"/>
          </p:cNvPicPr>
          <p:nvPr/>
        </p:nvPicPr>
        <p:blipFill>
          <a:blip r:embed="rId3"/>
          <a:stretch>
            <a:fillRect/>
          </a:stretch>
        </p:blipFill>
        <p:spPr>
          <a:xfrm>
            <a:off x="-108036" y="2204822"/>
            <a:ext cx="238650" cy="2709534"/>
          </a:xfrm>
          <a:prstGeom prst="rect">
            <a:avLst/>
          </a:prstGeom>
        </p:spPr>
      </p:pic>
      <p:pic>
        <p:nvPicPr>
          <p:cNvPr id="7" name="Picture 6"/>
          <p:cNvPicPr>
            <a:picLocks noChangeAspect="1"/>
          </p:cNvPicPr>
          <p:nvPr/>
        </p:nvPicPr>
        <p:blipFill>
          <a:blip r:embed="rId3"/>
          <a:stretch>
            <a:fillRect/>
          </a:stretch>
        </p:blipFill>
        <p:spPr>
          <a:xfrm>
            <a:off x="12072675" y="2204822"/>
            <a:ext cx="238650" cy="2709534"/>
          </a:xfrm>
          <a:prstGeom prst="rect">
            <a:avLst/>
          </a:prstGeom>
        </p:spPr>
      </p:pic>
      <p:pic>
        <p:nvPicPr>
          <p:cNvPr id="8" name="Picture 7"/>
          <p:cNvPicPr>
            <a:picLocks noChangeAspect="1"/>
          </p:cNvPicPr>
          <p:nvPr/>
        </p:nvPicPr>
        <p:blipFill>
          <a:blip r:embed="rId4"/>
          <a:stretch>
            <a:fillRect/>
          </a:stretch>
        </p:blipFill>
        <p:spPr>
          <a:xfrm>
            <a:off x="2170446" y="6545515"/>
            <a:ext cx="9902229" cy="204838"/>
          </a:xfrm>
          <a:prstGeom prst="rect">
            <a:avLst/>
          </a:prstGeom>
        </p:spPr>
      </p:pic>
      <p:sp>
        <p:nvSpPr>
          <p:cNvPr id="3" name="Content Placeholder 2"/>
          <p:cNvSpPr>
            <a:spLocks noGrp="1"/>
          </p:cNvSpPr>
          <p:nvPr>
            <p:ph idx="1"/>
          </p:nvPr>
        </p:nvSpPr>
        <p:spPr>
          <a:xfrm>
            <a:off x="658264" y="2008858"/>
            <a:ext cx="10515600" cy="4351338"/>
          </a:xfrm>
        </p:spPr>
        <p:txBody>
          <a:bodyPr/>
          <a:lstStyle/>
          <a:p>
            <a:pPr marL="0" indent="0" algn="just">
              <a:buNone/>
            </a:pPr>
            <a:r>
              <a:rPr lang="en-US" dirty="0"/>
              <a:t>The key procurement activities and associated information flows within an organization are shown in Figure 7.1. In this chapter we focus on these activities which include searching and specification of product by the end-user, purchasing by the buyer, payment by an account, and receipt and distribution of goods within a warehouse. </a:t>
            </a:r>
            <a:r>
              <a:rPr lang="en-US" b="1" dirty="0"/>
              <a:t>E-procurement should be directed at improving performance for each of the ‘five rights of </a:t>
            </a:r>
            <a:r>
              <a:rPr lang="en-US" b="1" dirty="0" smtClean="0"/>
              <a:t>purchasing’, which </a:t>
            </a:r>
            <a:r>
              <a:rPr lang="en-US" b="1" dirty="0"/>
              <a:t>are sourcing items:</a:t>
            </a:r>
          </a:p>
        </p:txBody>
      </p:sp>
      <p:sp>
        <p:nvSpPr>
          <p:cNvPr id="9" name="TextBox 8"/>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6</a:t>
            </a:r>
          </a:p>
        </p:txBody>
      </p:sp>
      <p:sp>
        <p:nvSpPr>
          <p:cNvPr id="10" name="Rectangle 9"/>
          <p:cNvSpPr/>
          <p:nvPr/>
        </p:nvSpPr>
        <p:spPr>
          <a:xfrm>
            <a:off x="3853543" y="664496"/>
            <a:ext cx="4519748"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E-procurement</a:t>
            </a:r>
          </a:p>
        </p:txBody>
      </p:sp>
    </p:spTree>
    <p:extLst>
      <p:ext uri="{BB962C8B-B14F-4D97-AF65-F5344CB8AC3E}">
        <p14:creationId xmlns:p14="http://schemas.microsoft.com/office/powerpoint/2010/main" val="222834439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600891" y="1958464"/>
            <a:ext cx="11051177" cy="4351338"/>
          </a:xfrm>
        </p:spPr>
        <p:txBody>
          <a:bodyPr/>
          <a:lstStyle/>
          <a:p>
            <a:pPr marL="0" indent="0">
              <a:buNone/>
            </a:pPr>
            <a:r>
              <a:rPr lang="en-US" dirty="0"/>
              <a:t>1. at the right </a:t>
            </a:r>
            <a:r>
              <a:rPr lang="en-US" dirty="0" smtClean="0"/>
              <a:t>price.</a:t>
            </a:r>
            <a:endParaRPr lang="en-US" dirty="0"/>
          </a:p>
          <a:p>
            <a:pPr marL="0" indent="0">
              <a:buNone/>
            </a:pPr>
            <a:r>
              <a:rPr lang="en-US" dirty="0"/>
              <a:t>2. delivered at the right </a:t>
            </a:r>
            <a:r>
              <a:rPr lang="en-US" dirty="0" smtClean="0"/>
              <a:t>time.</a:t>
            </a:r>
            <a:endParaRPr lang="en-US" dirty="0"/>
          </a:p>
          <a:p>
            <a:pPr marL="0" indent="0">
              <a:buNone/>
            </a:pPr>
            <a:r>
              <a:rPr lang="en-US" dirty="0"/>
              <a:t>3. of the right </a:t>
            </a:r>
            <a:r>
              <a:rPr lang="en-US" dirty="0" smtClean="0"/>
              <a:t>quality.</a:t>
            </a:r>
            <a:endParaRPr lang="en-US" dirty="0"/>
          </a:p>
          <a:p>
            <a:pPr marL="0" indent="0">
              <a:buNone/>
            </a:pPr>
            <a:r>
              <a:rPr lang="en-US" dirty="0"/>
              <a:t>4. of the right </a:t>
            </a:r>
            <a:r>
              <a:rPr lang="en-US" dirty="0" smtClean="0"/>
              <a:t>quantity.</a:t>
            </a:r>
            <a:endParaRPr lang="en-US" dirty="0"/>
          </a:p>
          <a:p>
            <a:pPr marL="0" indent="0">
              <a:buNone/>
            </a:pPr>
            <a:r>
              <a:rPr lang="en-US" dirty="0"/>
              <a:t>5. from the right source.</a:t>
            </a:r>
            <a:endParaRPr lang="en-US" dirty="0" smtClean="0"/>
          </a:p>
        </p:txBody>
      </p:sp>
      <p:pic>
        <p:nvPicPr>
          <p:cNvPr id="3" name="Picture 2"/>
          <p:cNvPicPr>
            <a:picLocks noChangeAspect="1"/>
          </p:cNvPicPr>
          <p:nvPr/>
        </p:nvPicPr>
        <p:blipFill>
          <a:blip r:embed="rId2"/>
          <a:stretch>
            <a:fillRect/>
          </a:stretch>
        </p:blipFill>
        <p:spPr>
          <a:xfrm>
            <a:off x="180061" y="213339"/>
            <a:ext cx="11472007"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6</a:t>
            </a:r>
          </a:p>
        </p:txBody>
      </p:sp>
      <p:pic>
        <p:nvPicPr>
          <p:cNvPr id="6" name="Picture 5"/>
          <p:cNvPicPr>
            <a:picLocks noChangeAspect="1"/>
          </p:cNvPicPr>
          <p:nvPr/>
        </p:nvPicPr>
        <p:blipFill>
          <a:blip r:embed="rId3"/>
          <a:stretch>
            <a:fillRect/>
          </a:stretch>
        </p:blipFill>
        <p:spPr>
          <a:xfrm>
            <a:off x="-108036" y="2204822"/>
            <a:ext cx="238650" cy="2709534"/>
          </a:xfrm>
          <a:prstGeom prst="rect">
            <a:avLst/>
          </a:prstGeom>
        </p:spPr>
      </p:pic>
      <p:pic>
        <p:nvPicPr>
          <p:cNvPr id="7" name="Picture 6"/>
          <p:cNvPicPr>
            <a:picLocks noChangeAspect="1"/>
          </p:cNvPicPr>
          <p:nvPr/>
        </p:nvPicPr>
        <p:blipFill>
          <a:blip r:embed="rId3"/>
          <a:stretch>
            <a:fillRect/>
          </a:stretch>
        </p:blipFill>
        <p:spPr>
          <a:xfrm>
            <a:off x="12072675" y="2204822"/>
            <a:ext cx="238650" cy="2709534"/>
          </a:xfrm>
          <a:prstGeom prst="rect">
            <a:avLst/>
          </a:prstGeom>
        </p:spPr>
      </p:pic>
      <p:pic>
        <p:nvPicPr>
          <p:cNvPr id="8" name="Picture 7"/>
          <p:cNvPicPr>
            <a:picLocks noChangeAspect="1"/>
          </p:cNvPicPr>
          <p:nvPr/>
        </p:nvPicPr>
        <p:blipFill>
          <a:blip r:embed="rId4"/>
          <a:stretch>
            <a:fillRect/>
          </a:stretch>
        </p:blipFill>
        <p:spPr>
          <a:xfrm>
            <a:off x="2170446" y="6545515"/>
            <a:ext cx="9902229" cy="204838"/>
          </a:xfrm>
          <a:prstGeom prst="rect">
            <a:avLst/>
          </a:prstGeom>
        </p:spPr>
      </p:pic>
      <p:sp>
        <p:nvSpPr>
          <p:cNvPr id="9" name="Rectangle 8"/>
          <p:cNvSpPr/>
          <p:nvPr/>
        </p:nvSpPr>
        <p:spPr>
          <a:xfrm>
            <a:off x="3853543" y="664496"/>
            <a:ext cx="4519748"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E-procurement</a:t>
            </a:r>
          </a:p>
        </p:txBody>
      </p:sp>
    </p:spTree>
    <p:extLst>
      <p:ext uri="{BB962C8B-B14F-4D97-AF65-F5344CB8AC3E}">
        <p14:creationId xmlns:p14="http://schemas.microsoft.com/office/powerpoint/2010/main" val="313599188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Content Placeholder 1"/>
          <p:cNvPicPr>
            <a:picLocks noGrp="1" noChangeAspect="1"/>
          </p:cNvPicPr>
          <p:nvPr>
            <p:ph idx="1"/>
          </p:nvPr>
        </p:nvPicPr>
        <p:blipFill>
          <a:blip r:embed="rId2"/>
          <a:stretch>
            <a:fillRect/>
          </a:stretch>
        </p:blipFill>
        <p:spPr>
          <a:xfrm>
            <a:off x="2170446" y="1711234"/>
            <a:ext cx="7639760" cy="4599079"/>
          </a:xfrm>
          <a:prstGeom prst="rect">
            <a:avLst/>
          </a:prstGeom>
        </p:spPr>
      </p:pic>
      <p:pic>
        <p:nvPicPr>
          <p:cNvPr id="4" name="Picture 3"/>
          <p:cNvPicPr>
            <a:picLocks noChangeAspect="1"/>
          </p:cNvPicPr>
          <p:nvPr/>
        </p:nvPicPr>
        <p:blipFill>
          <a:blip r:embed="rId3"/>
          <a:stretch>
            <a:fillRect/>
          </a:stretch>
        </p:blipFill>
        <p:spPr>
          <a:xfrm>
            <a:off x="180061" y="213339"/>
            <a:ext cx="11472007" cy="1610200"/>
          </a:xfrm>
          <a:prstGeom prst="rect">
            <a:avLst/>
          </a:prstGeom>
        </p:spPr>
      </p:pic>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6</a:t>
            </a:r>
          </a:p>
        </p:txBody>
      </p:sp>
      <p:pic>
        <p:nvPicPr>
          <p:cNvPr id="7" name="Picture 6"/>
          <p:cNvPicPr>
            <a:picLocks noChangeAspect="1"/>
          </p:cNvPicPr>
          <p:nvPr/>
        </p:nvPicPr>
        <p:blipFill>
          <a:blip r:embed="rId4"/>
          <a:stretch>
            <a:fillRect/>
          </a:stretch>
        </p:blipFill>
        <p:spPr>
          <a:xfrm>
            <a:off x="-108036" y="2204822"/>
            <a:ext cx="238650" cy="2709534"/>
          </a:xfrm>
          <a:prstGeom prst="rect">
            <a:avLst/>
          </a:prstGeom>
        </p:spPr>
      </p:pic>
      <p:pic>
        <p:nvPicPr>
          <p:cNvPr id="8" name="Picture 7"/>
          <p:cNvPicPr>
            <a:picLocks noChangeAspect="1"/>
          </p:cNvPicPr>
          <p:nvPr/>
        </p:nvPicPr>
        <p:blipFill>
          <a:blip r:embed="rId4"/>
          <a:stretch>
            <a:fillRect/>
          </a:stretch>
        </p:blipFill>
        <p:spPr>
          <a:xfrm>
            <a:off x="12072675" y="2204822"/>
            <a:ext cx="238650" cy="2709534"/>
          </a:xfrm>
          <a:prstGeom prst="rect">
            <a:avLst/>
          </a:prstGeom>
        </p:spPr>
      </p:pic>
      <p:pic>
        <p:nvPicPr>
          <p:cNvPr id="9" name="Picture 8"/>
          <p:cNvPicPr>
            <a:picLocks noChangeAspect="1"/>
          </p:cNvPicPr>
          <p:nvPr/>
        </p:nvPicPr>
        <p:blipFill>
          <a:blip r:embed="rId5"/>
          <a:stretch>
            <a:fillRect/>
          </a:stretch>
        </p:blipFill>
        <p:spPr>
          <a:xfrm>
            <a:off x="2170446" y="6545515"/>
            <a:ext cx="9902229" cy="204838"/>
          </a:xfrm>
          <a:prstGeom prst="rect">
            <a:avLst/>
          </a:prstGeom>
        </p:spPr>
      </p:pic>
      <p:sp>
        <p:nvSpPr>
          <p:cNvPr id="10" name="Rectangle 9"/>
          <p:cNvSpPr/>
          <p:nvPr/>
        </p:nvSpPr>
        <p:spPr>
          <a:xfrm>
            <a:off x="3853543" y="664496"/>
            <a:ext cx="4519748"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E-procurement</a:t>
            </a:r>
          </a:p>
        </p:txBody>
      </p:sp>
    </p:spTree>
    <p:extLst>
      <p:ext uri="{BB962C8B-B14F-4D97-AF65-F5344CB8AC3E}">
        <p14:creationId xmlns:p14="http://schemas.microsoft.com/office/powerpoint/2010/main" val="174998712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982379"/>
            <a:ext cx="10515600" cy="4351338"/>
          </a:xfrm>
        </p:spPr>
        <p:txBody>
          <a:bodyPr/>
          <a:lstStyle/>
          <a:p>
            <a:pPr marL="0" indent="0" algn="just">
              <a:buNone/>
            </a:pPr>
            <a:r>
              <a:rPr lang="en-US" dirty="0" smtClean="0">
                <a:solidFill>
                  <a:srgbClr val="FF0000"/>
                </a:solidFill>
              </a:rPr>
              <a:t>- Types </a:t>
            </a:r>
            <a:r>
              <a:rPr lang="en-US" dirty="0">
                <a:solidFill>
                  <a:srgbClr val="FF0000"/>
                </a:solidFill>
              </a:rPr>
              <a:t>of procurement</a:t>
            </a:r>
          </a:p>
          <a:p>
            <a:pPr marL="0" indent="0" algn="just">
              <a:buNone/>
            </a:pPr>
            <a:r>
              <a:rPr lang="en-US" dirty="0"/>
              <a:t>To understand the benefits of e-procurement, and also to highlight some of the practical considerations with introducing e-procurement, we need to briefly consider the different types of items that are obtained by procurement (what is bought?) and types of ordering (how is it bought?).</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6</a:t>
            </a:r>
          </a:p>
        </p:txBody>
      </p:sp>
      <p:pic>
        <p:nvPicPr>
          <p:cNvPr id="8" name="Picture 7"/>
          <p:cNvPicPr>
            <a:picLocks noChangeAspect="1"/>
          </p:cNvPicPr>
          <p:nvPr/>
        </p:nvPicPr>
        <p:blipFill>
          <a:blip r:embed="rId3"/>
          <a:stretch>
            <a:fillRect/>
          </a:stretch>
        </p:blipFill>
        <p:spPr>
          <a:xfrm>
            <a:off x="2170446" y="6545515"/>
            <a:ext cx="9902229" cy="204838"/>
          </a:xfrm>
          <a:prstGeom prst="rect">
            <a:avLst/>
          </a:prstGeom>
        </p:spPr>
      </p:pic>
      <p:pic>
        <p:nvPicPr>
          <p:cNvPr id="9" name="Picture 8"/>
          <p:cNvPicPr>
            <a:picLocks noChangeAspect="1"/>
          </p:cNvPicPr>
          <p:nvPr/>
        </p:nvPicPr>
        <p:blipFill>
          <a:blip r:embed="rId4"/>
          <a:stretch>
            <a:fillRect/>
          </a:stretch>
        </p:blipFill>
        <p:spPr>
          <a:xfrm>
            <a:off x="-108036" y="2204822"/>
            <a:ext cx="238650" cy="2709534"/>
          </a:xfrm>
          <a:prstGeom prst="rect">
            <a:avLst/>
          </a:prstGeom>
        </p:spPr>
      </p:pic>
      <p:pic>
        <p:nvPicPr>
          <p:cNvPr id="10" name="Picture 9"/>
          <p:cNvPicPr>
            <a:picLocks noChangeAspect="1"/>
          </p:cNvPicPr>
          <p:nvPr/>
        </p:nvPicPr>
        <p:blipFill>
          <a:blip r:embed="rId4"/>
          <a:stretch>
            <a:fillRect/>
          </a:stretch>
        </p:blipFill>
        <p:spPr>
          <a:xfrm>
            <a:off x="12072675" y="2204822"/>
            <a:ext cx="238650" cy="2709534"/>
          </a:xfrm>
          <a:prstGeom prst="rect">
            <a:avLst/>
          </a:prstGeom>
        </p:spPr>
      </p:pic>
      <p:sp>
        <p:nvSpPr>
          <p:cNvPr id="11" name="Rectangle 10"/>
          <p:cNvSpPr/>
          <p:nvPr/>
        </p:nvSpPr>
        <p:spPr>
          <a:xfrm>
            <a:off x="3853543" y="664496"/>
            <a:ext cx="4519748"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E-procurement</a:t>
            </a:r>
          </a:p>
        </p:txBody>
      </p:sp>
    </p:spTree>
    <p:extLst>
      <p:ext uri="{BB962C8B-B14F-4D97-AF65-F5344CB8AC3E}">
        <p14:creationId xmlns:p14="http://schemas.microsoft.com/office/powerpoint/2010/main" val="107830663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05447" y="2105419"/>
            <a:ext cx="10992394" cy="3968810"/>
          </a:xfrm>
        </p:spPr>
        <p:txBody>
          <a:bodyPr>
            <a:normAutofit/>
          </a:bodyPr>
          <a:lstStyle/>
          <a:p>
            <a:pPr marL="0" indent="0" algn="just">
              <a:buNone/>
            </a:pPr>
            <a:r>
              <a:rPr lang="en-US" dirty="0"/>
              <a:t>Let us start us by reviewing what is bought by businesses. A B2B company might buy everything from steel for manufacturing products, through equipment to help machine products, to paper clips and pens for office use. </a:t>
            </a:r>
            <a:r>
              <a:rPr lang="en-US" b="1" dirty="0"/>
              <a:t>There are two broad categories of procurement</a:t>
            </a:r>
            <a:r>
              <a:rPr lang="en-US" b="1" dirty="0" smtClean="0"/>
              <a:t>:</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6</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653162"/>
            <a:ext cx="9902229" cy="204838"/>
          </a:xfrm>
          <a:prstGeom prst="rect">
            <a:avLst/>
          </a:prstGeom>
        </p:spPr>
      </p:pic>
      <p:sp>
        <p:nvSpPr>
          <p:cNvPr id="10" name="Rectangle 9"/>
          <p:cNvSpPr/>
          <p:nvPr/>
        </p:nvSpPr>
        <p:spPr>
          <a:xfrm>
            <a:off x="3853543" y="664496"/>
            <a:ext cx="4519748"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E-procurement</a:t>
            </a:r>
          </a:p>
        </p:txBody>
      </p:sp>
    </p:spTree>
    <p:extLst>
      <p:ext uri="{BB962C8B-B14F-4D97-AF65-F5344CB8AC3E}">
        <p14:creationId xmlns:p14="http://schemas.microsoft.com/office/powerpoint/2010/main" val="242840883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lgn="just">
              <a:buNone/>
            </a:pPr>
            <a:r>
              <a:rPr lang="en-US" dirty="0"/>
              <a:t>those that relate to manufacturing of products (production-related procurement) and operating or nonproduction- related procurement that supports the operations of the whole business and includes office supplies, furniture, information systems, MRO goods and a range of services from catering, buying travel, and professional services such as consulting and training. Raw materials for the production of goods and MRO goods are particularly important since they are critical to the operation of a business.</a:t>
            </a:r>
          </a:p>
          <a:p>
            <a:pPr marL="0" indent="0" algn="just">
              <a:buNone/>
            </a:pPr>
            <a:endParaRPr lang="en-US" dirty="0"/>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pic>
        <p:nvPicPr>
          <p:cNvPr id="5" name="Picture 4"/>
          <p:cNvPicPr>
            <a:picLocks noChangeAspect="1"/>
          </p:cNvPicPr>
          <p:nvPr/>
        </p:nvPicPr>
        <p:blipFill>
          <a:blip r:embed="rId3"/>
          <a:stretch>
            <a:fillRect/>
          </a:stretch>
        </p:blipFill>
        <p:spPr>
          <a:xfrm>
            <a:off x="-108036" y="2204822"/>
            <a:ext cx="238650" cy="2709534"/>
          </a:xfrm>
          <a:prstGeom prst="rect">
            <a:avLst/>
          </a:prstGeom>
        </p:spPr>
      </p:pic>
      <p:pic>
        <p:nvPicPr>
          <p:cNvPr id="6" name="Picture 5"/>
          <p:cNvPicPr>
            <a:picLocks noChangeAspect="1"/>
          </p:cNvPicPr>
          <p:nvPr/>
        </p:nvPicPr>
        <p:blipFill>
          <a:blip r:embed="rId3"/>
          <a:stretch>
            <a:fillRect/>
          </a:stretch>
        </p:blipFill>
        <p:spPr>
          <a:xfrm>
            <a:off x="12072675" y="2204822"/>
            <a:ext cx="238650" cy="2709534"/>
          </a:xfrm>
          <a:prstGeom prst="rect">
            <a:avLst/>
          </a:prstGeom>
        </p:spPr>
      </p:pic>
      <p:pic>
        <p:nvPicPr>
          <p:cNvPr id="7" name="Picture 6"/>
          <p:cNvPicPr>
            <a:picLocks noChangeAspect="1"/>
          </p:cNvPicPr>
          <p:nvPr/>
        </p:nvPicPr>
        <p:blipFill>
          <a:blip r:embed="rId4"/>
          <a:stretch>
            <a:fillRect/>
          </a:stretch>
        </p:blipFill>
        <p:spPr>
          <a:xfrm>
            <a:off x="2170446" y="6653162"/>
            <a:ext cx="9902229" cy="204838"/>
          </a:xfrm>
          <a:prstGeom prst="rect">
            <a:avLst/>
          </a:prstGeom>
        </p:spPr>
      </p:pic>
      <p:sp>
        <p:nvSpPr>
          <p:cNvPr id="8" name="TextBox 7"/>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6</a:t>
            </a:r>
          </a:p>
        </p:txBody>
      </p:sp>
      <p:sp>
        <p:nvSpPr>
          <p:cNvPr id="9" name="Rectangle 8"/>
          <p:cNvSpPr/>
          <p:nvPr/>
        </p:nvSpPr>
        <p:spPr>
          <a:xfrm>
            <a:off x="3853543" y="664496"/>
            <a:ext cx="4519748"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E-procurement</a:t>
            </a:r>
          </a:p>
        </p:txBody>
      </p:sp>
    </p:spTree>
    <p:extLst>
      <p:ext uri="{BB962C8B-B14F-4D97-AF65-F5344CB8AC3E}">
        <p14:creationId xmlns:p14="http://schemas.microsoft.com/office/powerpoint/2010/main" val="121881284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43844" y="1922783"/>
            <a:ext cx="10515600" cy="4719890"/>
          </a:xfrm>
        </p:spPr>
        <p:txBody>
          <a:bodyPr>
            <a:normAutofit/>
          </a:bodyPr>
          <a:lstStyle/>
          <a:p>
            <a:pPr marL="0" indent="0" algn="just">
              <a:buNone/>
            </a:pPr>
            <a:r>
              <a:rPr lang="en-US" dirty="0"/>
              <a:t>For the B2B company, they would include manufacturing equipment, network cables and computers to control the process. Moving to how items are bought, </a:t>
            </a:r>
            <a:r>
              <a:rPr lang="en-US" b="1" dirty="0"/>
              <a:t>businesses tend to buy by one of two methods:</a:t>
            </a:r>
          </a:p>
          <a:p>
            <a:pPr marL="0" indent="0" algn="just">
              <a:buNone/>
            </a:pPr>
            <a:r>
              <a:rPr lang="en-US" b="1" dirty="0" smtClean="0"/>
              <a:t>1. Systematic </a:t>
            </a:r>
            <a:r>
              <a:rPr lang="en-US" b="1" dirty="0"/>
              <a:t>sourcing </a:t>
            </a:r>
            <a:r>
              <a:rPr lang="en-US" dirty="0"/>
              <a:t>– negotiated contracts with regular suppliers, typically in long-term relationships.</a:t>
            </a:r>
          </a:p>
          <a:p>
            <a:pPr marL="0" indent="0" algn="just">
              <a:buNone/>
            </a:pPr>
            <a:r>
              <a:rPr lang="en-US" b="1" dirty="0" smtClean="0"/>
              <a:t>2. Spot </a:t>
            </a:r>
            <a:r>
              <a:rPr lang="en-US" b="1" dirty="0"/>
              <a:t>sourcing – </a:t>
            </a:r>
            <a:r>
              <a:rPr lang="en-US" dirty="0"/>
              <a:t>fulfilment of an immediate need, typically of a commoditized item for which it is less important to know the credibility of the supplier.</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6</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45515"/>
            <a:ext cx="9902229" cy="204838"/>
          </a:xfrm>
          <a:prstGeom prst="rect">
            <a:avLst/>
          </a:prstGeom>
        </p:spPr>
      </p:pic>
      <p:sp>
        <p:nvSpPr>
          <p:cNvPr id="10" name="Rectangle 9"/>
          <p:cNvSpPr/>
          <p:nvPr/>
        </p:nvSpPr>
        <p:spPr>
          <a:xfrm>
            <a:off x="3853543" y="664496"/>
            <a:ext cx="4519748"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E-procurement</a:t>
            </a:r>
          </a:p>
        </p:txBody>
      </p:sp>
    </p:spTree>
    <p:extLst>
      <p:ext uri="{BB962C8B-B14F-4D97-AF65-F5344CB8AC3E}">
        <p14:creationId xmlns:p14="http://schemas.microsoft.com/office/powerpoint/2010/main" val="367554837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522514" y="1825625"/>
            <a:ext cx="11273246" cy="4351338"/>
          </a:xfrm>
        </p:spPr>
        <p:txBody>
          <a:bodyPr/>
          <a:lstStyle/>
          <a:p>
            <a:pPr marL="0" indent="0" algn="just">
              <a:buNone/>
            </a:pPr>
            <a:r>
              <a:rPr lang="en-US" dirty="0" smtClean="0">
                <a:solidFill>
                  <a:srgbClr val="FF0000"/>
                </a:solidFill>
              </a:rPr>
              <a:t>- Participants in online procurement</a:t>
            </a:r>
          </a:p>
          <a:p>
            <a:pPr marL="0" indent="0" algn="just">
              <a:buNone/>
            </a:pPr>
            <a:r>
              <a:rPr lang="en-US" dirty="0" smtClean="0"/>
              <a:t> </a:t>
            </a:r>
            <a:r>
              <a:rPr lang="en-US" b="1" dirty="0" smtClean="0">
                <a:solidFill>
                  <a:srgbClr val="FF0000"/>
                </a:solidFill>
              </a:rPr>
              <a:t>Riggins and Mitra </a:t>
            </a:r>
            <a:r>
              <a:rPr lang="en-US" dirty="0" smtClean="0"/>
              <a:t>identify eight types of intermediary that need to be reviewed to understand options for changes to procurement as part of developing an e-procurement strategy:</a:t>
            </a:r>
          </a:p>
          <a:p>
            <a:pPr marL="0" indent="0" algn="just">
              <a:buNone/>
            </a:pPr>
            <a:r>
              <a:rPr lang="en-US" b="1" dirty="0" smtClean="0"/>
              <a:t>1. Traditional </a:t>
            </a:r>
            <a:r>
              <a:rPr lang="en-US" b="1" dirty="0"/>
              <a:t>manufacturers </a:t>
            </a:r>
            <a:r>
              <a:rPr lang="en-US" dirty="0"/>
              <a:t>which produce physical goods that are generally sold to other </a:t>
            </a:r>
            <a:r>
              <a:rPr lang="en-US" dirty="0" smtClean="0"/>
              <a:t>corporate </a:t>
            </a:r>
            <a:r>
              <a:rPr lang="en-US" dirty="0"/>
              <a:t>customers</a:t>
            </a:r>
            <a:r>
              <a:rPr lang="en-US" dirty="0" smtClean="0"/>
              <a:t>.</a:t>
            </a:r>
          </a:p>
          <a:p>
            <a:pPr marL="0" indent="0" algn="just">
              <a:buNone/>
            </a:pPr>
            <a:r>
              <a:rPr lang="en-US" b="1" dirty="0" smtClean="0"/>
              <a:t>2.  Direct </a:t>
            </a:r>
            <a:r>
              <a:rPr lang="en-US" b="1" dirty="0"/>
              <a:t>sales manufacturers </a:t>
            </a:r>
            <a:r>
              <a:rPr lang="en-US" dirty="0"/>
              <a:t>similar to traditional manufacturers except that they bypass intermediaries and sell direct to end consumers via web or phone channels.</a:t>
            </a:r>
            <a:endParaRPr lang="en-US" dirty="0" smtClean="0"/>
          </a:p>
        </p:txBody>
      </p:sp>
      <p:pic>
        <p:nvPicPr>
          <p:cNvPr id="3" name="Picture 2"/>
          <p:cNvPicPr>
            <a:picLocks noChangeAspect="1"/>
          </p:cNvPicPr>
          <p:nvPr/>
        </p:nvPicPr>
        <p:blipFill>
          <a:blip r:embed="rId2"/>
          <a:stretch>
            <a:fillRect/>
          </a:stretch>
        </p:blipFill>
        <p:spPr>
          <a:xfrm>
            <a:off x="180061" y="213339"/>
            <a:ext cx="11472007"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6</a:t>
            </a:r>
          </a:p>
        </p:txBody>
      </p:sp>
      <p:pic>
        <p:nvPicPr>
          <p:cNvPr id="6" name="Picture 5"/>
          <p:cNvPicPr>
            <a:picLocks noChangeAspect="1"/>
          </p:cNvPicPr>
          <p:nvPr/>
        </p:nvPicPr>
        <p:blipFill>
          <a:blip r:embed="rId3"/>
          <a:stretch>
            <a:fillRect/>
          </a:stretch>
        </p:blipFill>
        <p:spPr>
          <a:xfrm>
            <a:off x="-108036" y="2204822"/>
            <a:ext cx="238650" cy="2709534"/>
          </a:xfrm>
          <a:prstGeom prst="rect">
            <a:avLst/>
          </a:prstGeom>
        </p:spPr>
      </p:pic>
      <p:pic>
        <p:nvPicPr>
          <p:cNvPr id="7" name="Picture 6"/>
          <p:cNvPicPr>
            <a:picLocks noChangeAspect="1"/>
          </p:cNvPicPr>
          <p:nvPr/>
        </p:nvPicPr>
        <p:blipFill>
          <a:blip r:embed="rId3"/>
          <a:stretch>
            <a:fillRect/>
          </a:stretch>
        </p:blipFill>
        <p:spPr>
          <a:xfrm>
            <a:off x="12072675" y="2204822"/>
            <a:ext cx="238650" cy="2709534"/>
          </a:xfrm>
          <a:prstGeom prst="rect">
            <a:avLst/>
          </a:prstGeom>
        </p:spPr>
      </p:pic>
      <p:pic>
        <p:nvPicPr>
          <p:cNvPr id="8" name="Picture 7"/>
          <p:cNvPicPr>
            <a:picLocks noChangeAspect="1"/>
          </p:cNvPicPr>
          <p:nvPr/>
        </p:nvPicPr>
        <p:blipFill>
          <a:blip r:embed="rId4"/>
          <a:stretch>
            <a:fillRect/>
          </a:stretch>
        </p:blipFill>
        <p:spPr>
          <a:xfrm>
            <a:off x="2170446" y="6545515"/>
            <a:ext cx="9902229" cy="204838"/>
          </a:xfrm>
          <a:prstGeom prst="rect">
            <a:avLst/>
          </a:prstGeom>
        </p:spPr>
      </p:pic>
      <p:sp>
        <p:nvSpPr>
          <p:cNvPr id="9" name="Rectangle 8"/>
          <p:cNvSpPr/>
          <p:nvPr/>
        </p:nvSpPr>
        <p:spPr>
          <a:xfrm>
            <a:off x="3853543" y="664496"/>
            <a:ext cx="4519748"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E-procurement</a:t>
            </a:r>
          </a:p>
        </p:txBody>
      </p:sp>
    </p:spTree>
    <p:extLst>
      <p:ext uri="{BB962C8B-B14F-4D97-AF65-F5344CB8AC3E}">
        <p14:creationId xmlns:p14="http://schemas.microsoft.com/office/powerpoint/2010/main" val="369537013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84616" y="2008858"/>
            <a:ext cx="11234057" cy="4351338"/>
          </a:xfrm>
        </p:spPr>
        <p:txBody>
          <a:bodyPr>
            <a:normAutofit/>
          </a:bodyPr>
          <a:lstStyle/>
          <a:p>
            <a:pPr marL="0" indent="0" algn="just">
              <a:buNone/>
            </a:pPr>
            <a:r>
              <a:rPr lang="en-US" b="1" dirty="0" smtClean="0"/>
              <a:t>3. Value-added </a:t>
            </a:r>
            <a:r>
              <a:rPr lang="en-US" b="1" dirty="0"/>
              <a:t>procurement partners </a:t>
            </a:r>
            <a:r>
              <a:rPr lang="en-US" dirty="0"/>
              <a:t>act as intermediaries to sell products and services to other businesses; examples include travel agents and office solutions companies.</a:t>
            </a:r>
          </a:p>
          <a:p>
            <a:pPr marL="0" indent="0" algn="just">
              <a:buNone/>
            </a:pPr>
            <a:r>
              <a:rPr lang="en-US" dirty="0" smtClean="0"/>
              <a:t>4. </a:t>
            </a:r>
            <a:r>
              <a:rPr lang="en-US" b="1" dirty="0" smtClean="0"/>
              <a:t>Online </a:t>
            </a:r>
            <a:r>
              <a:rPr lang="en-US" b="1" dirty="0"/>
              <a:t>hubs </a:t>
            </a:r>
            <a:r>
              <a:rPr lang="en-US" dirty="0"/>
              <a:t>are industry-specific vertical portals such as </a:t>
            </a:r>
            <a:r>
              <a:rPr lang="en-US" dirty="0" err="1"/>
              <a:t>Elemica</a:t>
            </a:r>
            <a:r>
              <a:rPr lang="en-US" dirty="0"/>
              <a:t> (www.elemica.com) that generate revenues via B2B exchanges.</a:t>
            </a:r>
          </a:p>
          <a:p>
            <a:pPr marL="0" indent="0" algn="just">
              <a:buNone/>
            </a:pPr>
            <a:r>
              <a:rPr lang="en-US" b="1" dirty="0" smtClean="0"/>
              <a:t>5. Knowledge </a:t>
            </a:r>
            <a:r>
              <a:rPr lang="en-US" b="1" dirty="0"/>
              <a:t>experts </a:t>
            </a:r>
            <a:r>
              <a:rPr lang="en-US" dirty="0"/>
              <a:t>who produce information goods</a:t>
            </a:r>
            <a:r>
              <a:rPr lang="en-US" dirty="0" smtClean="0"/>
              <a:t>. </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6</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45515"/>
            <a:ext cx="9902229" cy="204838"/>
          </a:xfrm>
          <a:prstGeom prst="rect">
            <a:avLst/>
          </a:prstGeom>
        </p:spPr>
      </p:pic>
      <p:sp>
        <p:nvSpPr>
          <p:cNvPr id="10" name="Rectangle 9"/>
          <p:cNvSpPr/>
          <p:nvPr/>
        </p:nvSpPr>
        <p:spPr>
          <a:xfrm>
            <a:off x="3853543" y="664496"/>
            <a:ext cx="4519748"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E-procurement</a:t>
            </a:r>
          </a:p>
        </p:txBody>
      </p:sp>
    </p:spTree>
    <p:extLst>
      <p:ext uri="{BB962C8B-B14F-4D97-AF65-F5344CB8AC3E}">
        <p14:creationId xmlns:p14="http://schemas.microsoft.com/office/powerpoint/2010/main" val="183175629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95650" y="1924114"/>
            <a:ext cx="11011988" cy="4484177"/>
          </a:xfrm>
        </p:spPr>
        <p:txBody>
          <a:bodyPr>
            <a:normAutofit/>
          </a:bodyPr>
          <a:lstStyle/>
          <a:p>
            <a:pPr marL="0" indent="0" algn="just">
              <a:buNone/>
            </a:pPr>
            <a:r>
              <a:rPr lang="en-US" b="1" dirty="0" smtClean="0"/>
              <a:t>6. Online </a:t>
            </a:r>
            <a:r>
              <a:rPr lang="en-US" b="1" dirty="0"/>
              <a:t>information services</a:t>
            </a:r>
            <a:r>
              <a:rPr lang="en-US" dirty="0"/>
              <a:t> provide unique information to end users that is either original in its development or provides a unique editorial perspective.</a:t>
            </a:r>
          </a:p>
          <a:p>
            <a:pPr marL="0" indent="0" algn="just">
              <a:buNone/>
            </a:pPr>
            <a:r>
              <a:rPr lang="en-US" b="1" dirty="0" smtClean="0"/>
              <a:t>7. Online </a:t>
            </a:r>
            <a:r>
              <a:rPr lang="en-US" b="1" dirty="0"/>
              <a:t>retailers </a:t>
            </a:r>
            <a:r>
              <a:rPr lang="en-US" dirty="0"/>
              <a:t>include start-up e-businesses and more traditional multi-channel retailers.</a:t>
            </a:r>
          </a:p>
          <a:p>
            <a:pPr marL="0" indent="0" algn="just">
              <a:buNone/>
            </a:pPr>
            <a:r>
              <a:rPr lang="en-US" b="1" dirty="0" smtClean="0"/>
              <a:t>8. Portal </a:t>
            </a:r>
            <a:r>
              <a:rPr lang="en-US" b="1" dirty="0"/>
              <a:t>communities </a:t>
            </a:r>
            <a:r>
              <a:rPr lang="en-US" dirty="0"/>
              <a:t>seek to aggregate different online information services into an integrated customer experience.</a:t>
            </a:r>
            <a:endParaRPr lang="en-US" dirty="0" smtClean="0"/>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6</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45515"/>
            <a:ext cx="9902229" cy="204838"/>
          </a:xfrm>
          <a:prstGeom prst="rect">
            <a:avLst/>
          </a:prstGeom>
        </p:spPr>
      </p:pic>
      <p:sp>
        <p:nvSpPr>
          <p:cNvPr id="10" name="Rectangle 9"/>
          <p:cNvSpPr/>
          <p:nvPr/>
        </p:nvSpPr>
        <p:spPr>
          <a:xfrm>
            <a:off x="3853543" y="664496"/>
            <a:ext cx="4519748"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E-procurement</a:t>
            </a:r>
          </a:p>
        </p:txBody>
      </p:sp>
    </p:spTree>
    <p:extLst>
      <p:ext uri="{BB962C8B-B14F-4D97-AF65-F5344CB8AC3E}">
        <p14:creationId xmlns:p14="http://schemas.microsoft.com/office/powerpoint/2010/main" val="78767781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13954" y="2008858"/>
            <a:ext cx="10646229" cy="4351338"/>
          </a:xfrm>
        </p:spPr>
        <p:txBody>
          <a:bodyPr>
            <a:normAutofit/>
          </a:bodyPr>
          <a:lstStyle/>
          <a:p>
            <a:pPr marL="0" indent="0" algn="just">
              <a:buNone/>
            </a:pPr>
            <a:r>
              <a:rPr lang="en-US" b="1" dirty="0" smtClean="0">
                <a:solidFill>
                  <a:srgbClr val="FF0000"/>
                </a:solidFill>
              </a:rPr>
              <a:t>3. Estimating </a:t>
            </a:r>
            <a:r>
              <a:rPr lang="en-US" b="1" dirty="0">
                <a:solidFill>
                  <a:srgbClr val="FF0000"/>
                </a:solidFill>
              </a:rPr>
              <a:t>Focus on e-procurement </a:t>
            </a:r>
            <a:r>
              <a:rPr lang="en-US" b="1" dirty="0" smtClean="0">
                <a:solidFill>
                  <a:srgbClr val="FF0000"/>
                </a:solidFill>
              </a:rPr>
              <a:t>costs:</a:t>
            </a:r>
            <a:endParaRPr lang="en-US" b="1" dirty="0">
              <a:solidFill>
                <a:srgbClr val="FF0000"/>
              </a:solidFill>
            </a:endParaRPr>
          </a:p>
          <a:p>
            <a:pPr marL="0" indent="0" algn="just">
              <a:buNone/>
            </a:pPr>
            <a:r>
              <a:rPr lang="en-US" dirty="0"/>
              <a:t>While cost savings are commonly cited as the key benefit of e-procurement, more than half the companies in the Tranmit (1999) survey (54 per cent) did not know the procurement costs of their organization! This suggests that calculating costs is not straightforward, but it is clearly an important part of the cost justification of introducing an e-procurement system</a:t>
            </a:r>
            <a:r>
              <a:rPr lang="en-US" dirty="0" smtClean="0"/>
              <a:t>.</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6</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45515"/>
            <a:ext cx="9902229" cy="204838"/>
          </a:xfrm>
          <a:prstGeom prst="rect">
            <a:avLst/>
          </a:prstGeom>
        </p:spPr>
      </p:pic>
      <p:sp>
        <p:nvSpPr>
          <p:cNvPr id="10" name="Rectangle 9"/>
          <p:cNvSpPr/>
          <p:nvPr/>
        </p:nvSpPr>
        <p:spPr>
          <a:xfrm>
            <a:off x="3853543" y="664496"/>
            <a:ext cx="4519748"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E-procurement</a:t>
            </a:r>
          </a:p>
        </p:txBody>
      </p:sp>
    </p:spTree>
    <p:extLst>
      <p:ext uri="{BB962C8B-B14F-4D97-AF65-F5344CB8AC3E}">
        <p14:creationId xmlns:p14="http://schemas.microsoft.com/office/powerpoint/2010/main" val="328660490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lgn="just">
              <a:buNone/>
            </a:pPr>
            <a:r>
              <a:rPr lang="en-US" dirty="0"/>
              <a:t>The general approach to estimating procurement costs is straightforward. First, we calculate the average procurement cost per item, then we multiply by the average number of requisitions.</a:t>
            </a:r>
          </a:p>
          <a:p>
            <a:pPr marL="0" indent="0" algn="just">
              <a:buNone/>
            </a:pPr>
            <a:endParaRPr lang="en-US" dirty="0"/>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pic>
        <p:nvPicPr>
          <p:cNvPr id="5" name="Picture 4"/>
          <p:cNvPicPr>
            <a:picLocks noChangeAspect="1"/>
          </p:cNvPicPr>
          <p:nvPr/>
        </p:nvPicPr>
        <p:blipFill>
          <a:blip r:embed="rId3"/>
          <a:stretch>
            <a:fillRect/>
          </a:stretch>
        </p:blipFill>
        <p:spPr>
          <a:xfrm>
            <a:off x="2170446" y="6545515"/>
            <a:ext cx="9902229" cy="204838"/>
          </a:xfrm>
          <a:prstGeom prst="rect">
            <a:avLst/>
          </a:prstGeom>
        </p:spPr>
      </p:pic>
      <p:pic>
        <p:nvPicPr>
          <p:cNvPr id="6" name="Picture 5"/>
          <p:cNvPicPr>
            <a:picLocks noChangeAspect="1"/>
          </p:cNvPicPr>
          <p:nvPr/>
        </p:nvPicPr>
        <p:blipFill>
          <a:blip r:embed="rId4"/>
          <a:stretch>
            <a:fillRect/>
          </a:stretch>
        </p:blipFill>
        <p:spPr>
          <a:xfrm>
            <a:off x="-108036" y="2204822"/>
            <a:ext cx="238650" cy="2709534"/>
          </a:xfrm>
          <a:prstGeom prst="rect">
            <a:avLst/>
          </a:prstGeom>
        </p:spPr>
      </p:pic>
      <p:pic>
        <p:nvPicPr>
          <p:cNvPr id="7" name="Picture 6"/>
          <p:cNvPicPr>
            <a:picLocks noChangeAspect="1"/>
          </p:cNvPicPr>
          <p:nvPr/>
        </p:nvPicPr>
        <p:blipFill>
          <a:blip r:embed="rId4"/>
          <a:stretch>
            <a:fillRect/>
          </a:stretch>
        </p:blipFill>
        <p:spPr>
          <a:xfrm>
            <a:off x="12072675" y="2204822"/>
            <a:ext cx="238650" cy="2709534"/>
          </a:xfrm>
          <a:prstGeom prst="rect">
            <a:avLst/>
          </a:prstGeom>
        </p:spPr>
      </p:pic>
      <p:sp>
        <p:nvSpPr>
          <p:cNvPr id="8" name="TextBox 7"/>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6</a:t>
            </a:r>
          </a:p>
        </p:txBody>
      </p:sp>
      <p:sp>
        <p:nvSpPr>
          <p:cNvPr id="9" name="Rectangle 8"/>
          <p:cNvSpPr/>
          <p:nvPr/>
        </p:nvSpPr>
        <p:spPr>
          <a:xfrm>
            <a:off x="3853543" y="664496"/>
            <a:ext cx="4519748"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E-procurement</a:t>
            </a:r>
          </a:p>
        </p:txBody>
      </p:sp>
    </p:spTree>
    <p:extLst>
      <p:ext uri="{BB962C8B-B14F-4D97-AF65-F5344CB8AC3E}">
        <p14:creationId xmlns:p14="http://schemas.microsoft.com/office/powerpoint/2010/main" val="98558789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13954" y="1927077"/>
            <a:ext cx="10763795" cy="4351338"/>
          </a:xfrm>
        </p:spPr>
        <p:txBody>
          <a:bodyPr>
            <a:normAutofit/>
          </a:bodyPr>
          <a:lstStyle/>
          <a:p>
            <a:pPr marL="0" indent="0" algn="just">
              <a:buNone/>
            </a:pPr>
            <a:r>
              <a:rPr lang="en-US" b="1" dirty="0">
                <a:solidFill>
                  <a:srgbClr val="FF0000"/>
                </a:solidFill>
              </a:rPr>
              <a:t>4. Risks and impacts of </a:t>
            </a:r>
            <a:r>
              <a:rPr lang="en-US" b="1" dirty="0" smtClean="0">
                <a:solidFill>
                  <a:srgbClr val="FF0000"/>
                </a:solidFill>
              </a:rPr>
              <a:t>e-procurement:</a:t>
            </a:r>
          </a:p>
          <a:p>
            <a:pPr marL="0" indent="0" algn="just">
              <a:buNone/>
            </a:pPr>
            <a:r>
              <a:rPr lang="en-US" dirty="0" smtClean="0">
                <a:solidFill>
                  <a:srgbClr val="FF0000"/>
                </a:solidFill>
              </a:rPr>
              <a:t>1- Organizational </a:t>
            </a:r>
            <a:r>
              <a:rPr lang="en-US" dirty="0">
                <a:solidFill>
                  <a:srgbClr val="FF0000"/>
                </a:solidFill>
              </a:rPr>
              <a:t>risks</a:t>
            </a:r>
          </a:p>
          <a:p>
            <a:pPr marL="0" indent="0" algn="just">
              <a:buNone/>
            </a:pPr>
            <a:r>
              <a:rPr lang="en-US" dirty="0"/>
              <a:t>If the cost savings referred to earlier </a:t>
            </a:r>
            <a:r>
              <a:rPr lang="en-US" dirty="0" smtClean="0"/>
              <a:t>are </a:t>
            </a:r>
            <a:r>
              <a:rPr lang="en-US" dirty="0"/>
              <a:t>to be achieved it may be necessary to redeploy staff, or in the worst case make them redundant. For a medium-sized company such </a:t>
            </a:r>
            <a:r>
              <a:rPr lang="en-US" dirty="0" smtClean="0"/>
              <a:t>the </a:t>
            </a:r>
            <a:r>
              <a:rPr lang="en-US" dirty="0"/>
              <a:t>purchasing team of five people was reduced to four. The threat of redundancy or redeployment is likely to lead to resistance to the introduction of the system and this needs to be managed. </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6</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45515"/>
            <a:ext cx="9902229" cy="204838"/>
          </a:xfrm>
          <a:prstGeom prst="rect">
            <a:avLst/>
          </a:prstGeom>
        </p:spPr>
      </p:pic>
      <p:sp>
        <p:nvSpPr>
          <p:cNvPr id="10" name="Rectangle 9"/>
          <p:cNvSpPr/>
          <p:nvPr/>
        </p:nvSpPr>
        <p:spPr>
          <a:xfrm>
            <a:off x="3853543" y="664496"/>
            <a:ext cx="4519748"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E-procurement</a:t>
            </a:r>
          </a:p>
        </p:txBody>
      </p:sp>
    </p:spTree>
    <p:extLst>
      <p:ext uri="{BB962C8B-B14F-4D97-AF65-F5344CB8AC3E}">
        <p14:creationId xmlns:p14="http://schemas.microsoft.com/office/powerpoint/2010/main" val="188635092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58264" y="2008858"/>
            <a:ext cx="10515600" cy="4351338"/>
          </a:xfrm>
        </p:spPr>
        <p:txBody>
          <a:bodyPr/>
          <a:lstStyle/>
          <a:p>
            <a:pPr marL="0" indent="0" algn="just">
              <a:buNone/>
            </a:pPr>
            <a:r>
              <a:rPr lang="en-US" dirty="0"/>
              <a:t>The purchasing manager will have to carefully explain the reasons for introducing the new system, emphasizing the benefits to the company as a whole and how it should enable more variety to be introduced to the buying role.</a:t>
            </a:r>
          </a:p>
          <a:p>
            <a:pPr marL="0" indent="0" algn="just">
              <a:buNone/>
            </a:pPr>
            <a:endParaRPr lang="en-US" dirty="0"/>
          </a:p>
        </p:txBody>
      </p:sp>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180061" y="213339"/>
            <a:ext cx="11472007" cy="1610200"/>
          </a:xfrm>
          <a:prstGeom prst="rect">
            <a:avLst/>
          </a:prstGeom>
        </p:spPr>
      </p:pic>
      <p:sp>
        <p:nvSpPr>
          <p:cNvPr id="7" name="TextBox 6"/>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6</a:t>
            </a:r>
          </a:p>
        </p:txBody>
      </p:sp>
      <p:sp>
        <p:nvSpPr>
          <p:cNvPr id="8" name="Rectangle 7"/>
          <p:cNvSpPr/>
          <p:nvPr/>
        </p:nvSpPr>
        <p:spPr>
          <a:xfrm>
            <a:off x="3853543" y="664496"/>
            <a:ext cx="4519748"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E-procurement</a:t>
            </a:r>
          </a:p>
        </p:txBody>
      </p:sp>
      <p:pic>
        <p:nvPicPr>
          <p:cNvPr id="9" name="Picture 8"/>
          <p:cNvPicPr>
            <a:picLocks noChangeAspect="1"/>
          </p:cNvPicPr>
          <p:nvPr/>
        </p:nvPicPr>
        <p:blipFill>
          <a:blip r:embed="rId4"/>
          <a:stretch>
            <a:fillRect/>
          </a:stretch>
        </p:blipFill>
        <p:spPr>
          <a:xfrm>
            <a:off x="2170446" y="6545515"/>
            <a:ext cx="9902229" cy="204838"/>
          </a:xfrm>
          <a:prstGeom prst="rect">
            <a:avLst/>
          </a:prstGeom>
        </p:spPr>
      </p:pic>
    </p:spTree>
    <p:extLst>
      <p:ext uri="{BB962C8B-B14F-4D97-AF65-F5344CB8AC3E}">
        <p14:creationId xmlns:p14="http://schemas.microsoft.com/office/powerpoint/2010/main" val="118492217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43844" y="2008858"/>
            <a:ext cx="10515600" cy="4351338"/>
          </a:xfrm>
        </p:spPr>
        <p:txBody>
          <a:bodyPr>
            <a:normAutofit/>
          </a:bodyPr>
          <a:lstStyle/>
          <a:p>
            <a:pPr marL="0" indent="0" algn="just">
              <a:buNone/>
            </a:pPr>
            <a:r>
              <a:rPr lang="en-US" dirty="0" smtClean="0">
                <a:solidFill>
                  <a:srgbClr val="FF0000"/>
                </a:solidFill>
              </a:rPr>
              <a:t>2- Failure </a:t>
            </a:r>
            <a:r>
              <a:rPr lang="en-US" dirty="0">
                <a:solidFill>
                  <a:srgbClr val="FF0000"/>
                </a:solidFill>
              </a:rPr>
              <a:t>to achieve real cost reductions</a:t>
            </a:r>
          </a:p>
          <a:p>
            <a:pPr marL="0" indent="0" algn="just">
              <a:buNone/>
            </a:pPr>
            <a:r>
              <a:rPr lang="en-US" dirty="0"/>
              <a:t>There is a risk that the return on investment (ROI) from introducing e-procurement may be lower than that forecast and the introduction of the e-procurement system may not pay for  itself</a:t>
            </a:r>
            <a:r>
              <a:rPr lang="en-US" dirty="0" smtClean="0"/>
              <a:t>.</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6</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45515"/>
            <a:ext cx="9902229" cy="204838"/>
          </a:xfrm>
          <a:prstGeom prst="rect">
            <a:avLst/>
          </a:prstGeom>
        </p:spPr>
      </p:pic>
      <p:sp>
        <p:nvSpPr>
          <p:cNvPr id="10" name="Rectangle 9"/>
          <p:cNvSpPr/>
          <p:nvPr/>
        </p:nvSpPr>
        <p:spPr>
          <a:xfrm>
            <a:off x="3853543" y="664496"/>
            <a:ext cx="4519748"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E-procurement</a:t>
            </a:r>
          </a:p>
        </p:txBody>
      </p:sp>
    </p:spTree>
    <p:extLst>
      <p:ext uri="{BB962C8B-B14F-4D97-AF65-F5344CB8AC3E}">
        <p14:creationId xmlns:p14="http://schemas.microsoft.com/office/powerpoint/2010/main" val="318022578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43844" y="2008858"/>
            <a:ext cx="10515600" cy="3986993"/>
          </a:xfrm>
        </p:spPr>
        <p:txBody>
          <a:bodyPr/>
          <a:lstStyle/>
          <a:p>
            <a:pPr marL="0" indent="0" algn="just">
              <a:buNone/>
            </a:pPr>
            <a:r>
              <a:rPr lang="en-US" dirty="0">
                <a:solidFill>
                  <a:srgbClr val="FF0000"/>
                </a:solidFill>
              </a:rPr>
              <a:t>3</a:t>
            </a:r>
            <a:r>
              <a:rPr lang="en-US" dirty="0" smtClean="0">
                <a:solidFill>
                  <a:srgbClr val="FF0000"/>
                </a:solidFill>
              </a:rPr>
              <a:t>- Technology </a:t>
            </a:r>
            <a:r>
              <a:rPr lang="en-US" dirty="0">
                <a:solidFill>
                  <a:srgbClr val="FF0000"/>
                </a:solidFill>
              </a:rPr>
              <a:t>risks</a:t>
            </a:r>
          </a:p>
          <a:p>
            <a:pPr marL="0" indent="0" algn="just">
              <a:buNone/>
            </a:pPr>
            <a:r>
              <a:rPr lang="en-US" b="1" dirty="0">
                <a:solidFill>
                  <a:srgbClr val="FF0000"/>
                </a:solidFill>
              </a:rPr>
              <a:t>Tranmit</a:t>
            </a:r>
            <a:r>
              <a:rPr lang="en-US" dirty="0"/>
              <a:t> </a:t>
            </a:r>
            <a:r>
              <a:rPr lang="en-US" dirty="0" smtClean="0"/>
              <a:t>reported </a:t>
            </a:r>
            <a:r>
              <a:rPr lang="en-US" dirty="0"/>
              <a:t>the biggest barrier to automation of e-procurement as integration with existing financial systems, according to 60 per cent of respondents.</a:t>
            </a:r>
          </a:p>
          <a:p>
            <a:pPr marL="0" indent="0">
              <a:buNone/>
            </a:pPr>
            <a:endParaRPr lang="en-US" dirty="0"/>
          </a:p>
        </p:txBody>
      </p:sp>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180061" y="213339"/>
            <a:ext cx="11472007" cy="1610200"/>
          </a:xfrm>
          <a:prstGeom prst="rect">
            <a:avLst/>
          </a:prstGeom>
        </p:spPr>
      </p:pic>
      <p:sp>
        <p:nvSpPr>
          <p:cNvPr id="7" name="TextBox 6"/>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6</a:t>
            </a:r>
          </a:p>
        </p:txBody>
      </p:sp>
      <p:sp>
        <p:nvSpPr>
          <p:cNvPr id="8" name="Rectangle 7"/>
          <p:cNvSpPr/>
          <p:nvPr/>
        </p:nvSpPr>
        <p:spPr>
          <a:xfrm>
            <a:off x="3853543" y="664496"/>
            <a:ext cx="4519748"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E-procurement</a:t>
            </a:r>
          </a:p>
        </p:txBody>
      </p:sp>
      <p:pic>
        <p:nvPicPr>
          <p:cNvPr id="9" name="Picture 8"/>
          <p:cNvPicPr>
            <a:picLocks noChangeAspect="1"/>
          </p:cNvPicPr>
          <p:nvPr/>
        </p:nvPicPr>
        <p:blipFill>
          <a:blip r:embed="rId4"/>
          <a:stretch>
            <a:fillRect/>
          </a:stretch>
        </p:blipFill>
        <p:spPr>
          <a:xfrm>
            <a:off x="2170446" y="6545515"/>
            <a:ext cx="9902229" cy="204838"/>
          </a:xfrm>
          <a:prstGeom prst="rect">
            <a:avLst/>
          </a:prstGeom>
        </p:spPr>
      </p:pic>
    </p:spTree>
    <p:extLst>
      <p:ext uri="{BB962C8B-B14F-4D97-AF65-F5344CB8AC3E}">
        <p14:creationId xmlns:p14="http://schemas.microsoft.com/office/powerpoint/2010/main" val="375675385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58264" y="2011157"/>
            <a:ext cx="10515600" cy="4351338"/>
          </a:xfrm>
        </p:spPr>
        <p:txBody>
          <a:bodyPr>
            <a:normAutofit/>
          </a:bodyPr>
          <a:lstStyle/>
          <a:p>
            <a:pPr marL="0" indent="0" algn="just">
              <a:buNone/>
            </a:pPr>
            <a:r>
              <a:rPr lang="en-US" b="1" dirty="0" smtClean="0">
                <a:solidFill>
                  <a:srgbClr val="FF0000"/>
                </a:solidFill>
              </a:rPr>
              <a:t>5. Implementing e-procurement:</a:t>
            </a:r>
          </a:p>
          <a:p>
            <a:pPr marL="0" indent="0" algn="just">
              <a:buNone/>
            </a:pPr>
            <a:r>
              <a:rPr lang="en-US" dirty="0"/>
              <a:t>Implementing e-procurement has the challenges of change management associated with any information  If the implementation can mirror existing practices, then it will be most straightforward, but many of the benefits will not be gained and the use of new technology often forces new processes to be considered.</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6</a:t>
            </a:r>
          </a:p>
        </p:txBody>
      </p:sp>
      <p:pic>
        <p:nvPicPr>
          <p:cNvPr id="7" name="Picture 6"/>
          <p:cNvPicPr>
            <a:picLocks noChangeAspect="1"/>
          </p:cNvPicPr>
          <p:nvPr/>
        </p:nvPicPr>
        <p:blipFill>
          <a:blip r:embed="rId3"/>
          <a:stretch>
            <a:fillRect/>
          </a:stretch>
        </p:blipFill>
        <p:spPr>
          <a:xfrm>
            <a:off x="-58589"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45515"/>
            <a:ext cx="9902229" cy="204838"/>
          </a:xfrm>
          <a:prstGeom prst="rect">
            <a:avLst/>
          </a:prstGeom>
        </p:spPr>
      </p:pic>
      <p:sp>
        <p:nvSpPr>
          <p:cNvPr id="10" name="Rectangle 9"/>
          <p:cNvSpPr/>
          <p:nvPr/>
        </p:nvSpPr>
        <p:spPr>
          <a:xfrm>
            <a:off x="3853543" y="664496"/>
            <a:ext cx="4519748"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E-procurement</a:t>
            </a:r>
          </a:p>
        </p:txBody>
      </p:sp>
    </p:spTree>
    <p:extLst>
      <p:ext uri="{BB962C8B-B14F-4D97-AF65-F5344CB8AC3E}">
        <p14:creationId xmlns:p14="http://schemas.microsoft.com/office/powerpoint/2010/main" val="227879837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62993" y="1857467"/>
            <a:ext cx="11077302" cy="4351338"/>
          </a:xfrm>
        </p:spPr>
        <p:txBody>
          <a:bodyPr>
            <a:normAutofit/>
          </a:bodyPr>
          <a:lstStyle/>
          <a:p>
            <a:pPr marL="0" indent="0" algn="just">
              <a:buNone/>
            </a:pPr>
            <a:r>
              <a:rPr lang="en-US" b="1" dirty="0" smtClean="0">
                <a:solidFill>
                  <a:srgbClr val="FF0000"/>
                </a:solidFill>
              </a:rPr>
              <a:t>Hildebrand</a:t>
            </a:r>
            <a:r>
              <a:rPr lang="en-US" dirty="0" smtClean="0"/>
              <a:t> </a:t>
            </a:r>
            <a:r>
              <a:rPr lang="en-US" dirty="0"/>
              <a:t>illustrates the challenges of implementing e-procurement when he cites a 2002 </a:t>
            </a:r>
            <a:r>
              <a:rPr lang="en-US" dirty="0">
                <a:solidFill>
                  <a:srgbClr val="FF0000"/>
                </a:solidFill>
              </a:rPr>
              <a:t>Forrester Research </a:t>
            </a:r>
            <a:r>
              <a:rPr lang="en-US" dirty="0"/>
              <a:t>poll of 50 global </a:t>
            </a:r>
            <a:r>
              <a:rPr lang="en-US" dirty="0" smtClean="0"/>
              <a:t>companies</a:t>
            </a:r>
            <a:r>
              <a:rPr lang="en-US" dirty="0"/>
              <a:t>. </a:t>
            </a:r>
            <a:r>
              <a:rPr lang="en-US" b="1" dirty="0"/>
              <a:t>For these large, international companies, the biggest implementation ‘headache’ was rated as</a:t>
            </a:r>
            <a:r>
              <a:rPr lang="en-US" b="1" dirty="0" smtClean="0"/>
              <a:t>:</a:t>
            </a:r>
          </a:p>
          <a:p>
            <a:pPr marL="0" indent="0" algn="just">
              <a:buNone/>
            </a:pPr>
            <a:r>
              <a:rPr lang="en-US" dirty="0"/>
              <a:t>- Training/change management (32%)</a:t>
            </a:r>
          </a:p>
          <a:p>
            <a:pPr marL="0" indent="0" algn="just">
              <a:buNone/>
            </a:pPr>
            <a:r>
              <a:rPr lang="en-US" dirty="0"/>
              <a:t>- Supplier relationship management (30%)</a:t>
            </a:r>
          </a:p>
          <a:p>
            <a:pPr marL="0" indent="0" algn="just">
              <a:buNone/>
            </a:pPr>
            <a:r>
              <a:rPr lang="en-US" dirty="0"/>
              <a:t>-  Catalogue management (10%)</a:t>
            </a:r>
          </a:p>
          <a:p>
            <a:pPr marL="0" indent="0" algn="just">
              <a:buNone/>
            </a:pPr>
            <a:r>
              <a:rPr lang="en-US" dirty="0"/>
              <a:t>- Project management (4%).</a:t>
            </a:r>
            <a:endParaRPr lang="en-US" dirty="0" smtClean="0"/>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6</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45515"/>
            <a:ext cx="9902229" cy="204838"/>
          </a:xfrm>
          <a:prstGeom prst="rect">
            <a:avLst/>
          </a:prstGeom>
        </p:spPr>
      </p:pic>
      <p:sp>
        <p:nvSpPr>
          <p:cNvPr id="10" name="Rectangle 9"/>
          <p:cNvSpPr/>
          <p:nvPr/>
        </p:nvSpPr>
        <p:spPr>
          <a:xfrm>
            <a:off x="3853543" y="664496"/>
            <a:ext cx="4519748"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E-procurement</a:t>
            </a:r>
          </a:p>
        </p:txBody>
      </p:sp>
    </p:spTree>
    <p:extLst>
      <p:ext uri="{BB962C8B-B14F-4D97-AF65-F5344CB8AC3E}">
        <p14:creationId xmlns:p14="http://schemas.microsoft.com/office/powerpoint/2010/main" val="278668086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49850" y="1972782"/>
            <a:ext cx="10732427" cy="4423490"/>
          </a:xfrm>
        </p:spPr>
        <p:txBody>
          <a:bodyPr>
            <a:normAutofit/>
          </a:bodyPr>
          <a:lstStyle/>
          <a:p>
            <a:pPr marL="0" indent="0" algn="just">
              <a:buNone/>
            </a:pPr>
            <a:r>
              <a:rPr lang="en-US" dirty="0"/>
              <a:t>To introduce e-procurement the IS manager and procurement team must work together to find a solution that links together the different people and tasks of procurement . Historically, it has been easier to introduce systems that only cover some parts of the procurement cycle. Figure 7.4 shows how different types of information system cover different parts of the procurement cycle. </a:t>
            </a:r>
            <a:r>
              <a:rPr lang="en-US" b="1" dirty="0"/>
              <a:t>The different type of systems are as </a:t>
            </a:r>
            <a:r>
              <a:rPr lang="en-US" b="1" dirty="0" smtClean="0"/>
              <a:t>follows:</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6</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45515"/>
            <a:ext cx="9902229" cy="204838"/>
          </a:xfrm>
          <a:prstGeom prst="rect">
            <a:avLst/>
          </a:prstGeom>
        </p:spPr>
      </p:pic>
      <p:sp>
        <p:nvSpPr>
          <p:cNvPr id="10" name="Rectangle 9"/>
          <p:cNvSpPr/>
          <p:nvPr/>
        </p:nvSpPr>
        <p:spPr>
          <a:xfrm>
            <a:off x="3853543" y="664496"/>
            <a:ext cx="4519748"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E-procurement</a:t>
            </a:r>
          </a:p>
        </p:txBody>
      </p:sp>
    </p:spTree>
    <p:extLst>
      <p:ext uri="{BB962C8B-B14F-4D97-AF65-F5344CB8AC3E}">
        <p14:creationId xmlns:p14="http://schemas.microsoft.com/office/powerpoint/2010/main" val="315186036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58264" y="1969669"/>
            <a:ext cx="10515600" cy="4351338"/>
          </a:xfrm>
        </p:spPr>
        <p:txBody>
          <a:bodyPr/>
          <a:lstStyle/>
          <a:p>
            <a:pPr marL="0" indent="0" algn="just">
              <a:buNone/>
            </a:pPr>
            <a:r>
              <a:rPr lang="en-US" b="1" dirty="0"/>
              <a:t>1. Stock control system– </a:t>
            </a:r>
            <a:r>
              <a:rPr lang="en-US" dirty="0"/>
              <a:t>this </a:t>
            </a:r>
            <a:r>
              <a:rPr lang="en-US" dirty="0" smtClean="0"/>
              <a:t>relates mainly </a:t>
            </a:r>
            <a:r>
              <a:rPr lang="en-US" dirty="0"/>
              <a:t>to production-related procurement; the </a:t>
            </a:r>
            <a:r>
              <a:rPr lang="en-US" dirty="0" smtClean="0"/>
              <a:t>system highlights </a:t>
            </a:r>
            <a:r>
              <a:rPr lang="en-US" dirty="0"/>
              <a:t>when reordering is required when the number in stock falls below reorder thresholds.</a:t>
            </a:r>
          </a:p>
          <a:p>
            <a:pPr marL="0" indent="0" algn="just">
              <a:buNone/>
            </a:pPr>
            <a:r>
              <a:rPr lang="en-US" b="1" dirty="0"/>
              <a:t>2. CD or web-based catalogue </a:t>
            </a:r>
            <a:r>
              <a:rPr lang="en-US" dirty="0"/>
              <a:t>– paper catalogues have been replaced by electronic forms that make it quicker to find suppliers.</a:t>
            </a:r>
          </a:p>
          <a:p>
            <a:pPr marL="0" indent="0" algn="just">
              <a:buNone/>
            </a:pPr>
            <a:r>
              <a:rPr lang="en-US" b="1" dirty="0"/>
              <a:t>3. E-mail- or database-based workflow systems </a:t>
            </a:r>
            <a:r>
              <a:rPr lang="en-US" dirty="0"/>
              <a:t>integrate the entry of the order by the originator, approval by manager and placement by buyer.</a:t>
            </a:r>
            <a:endParaRPr lang="en-US" dirty="0" smtClean="0"/>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6</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467138"/>
            <a:ext cx="9902229" cy="204838"/>
          </a:xfrm>
          <a:prstGeom prst="rect">
            <a:avLst/>
          </a:prstGeom>
        </p:spPr>
      </p:pic>
      <p:sp>
        <p:nvSpPr>
          <p:cNvPr id="10" name="Rectangle 9"/>
          <p:cNvSpPr/>
          <p:nvPr/>
        </p:nvSpPr>
        <p:spPr>
          <a:xfrm>
            <a:off x="3853543" y="664496"/>
            <a:ext cx="4519748"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E-procurement</a:t>
            </a:r>
          </a:p>
        </p:txBody>
      </p:sp>
    </p:spTree>
    <p:extLst>
      <p:ext uri="{BB962C8B-B14F-4D97-AF65-F5344CB8AC3E}">
        <p14:creationId xmlns:p14="http://schemas.microsoft.com/office/powerpoint/2010/main" val="277749623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83326" y="1969669"/>
            <a:ext cx="11168742" cy="4351338"/>
          </a:xfrm>
        </p:spPr>
        <p:txBody>
          <a:bodyPr>
            <a:normAutofit/>
          </a:bodyPr>
          <a:lstStyle/>
          <a:p>
            <a:pPr marL="0" indent="0" algn="just">
              <a:buNone/>
            </a:pPr>
            <a:r>
              <a:rPr lang="en-US" b="1" dirty="0"/>
              <a:t>4.Order-entry on web site </a:t>
            </a:r>
            <a:r>
              <a:rPr lang="en-US" dirty="0"/>
              <a:t>– the buyer often has the opportunity to order directly on the supplier’s web site, but this will involve rekeying and there is no integration with systems for requisitioning or accounting.</a:t>
            </a:r>
          </a:p>
          <a:p>
            <a:pPr marL="0" indent="0" algn="just">
              <a:buNone/>
            </a:pPr>
            <a:r>
              <a:rPr lang="en-US" b="1" dirty="0"/>
              <a:t>5. Accounting systems </a:t>
            </a:r>
            <a:r>
              <a:rPr lang="en-US" dirty="0"/>
              <a:t>– networked accounting systems enable staff in the buying department to enter an order which can then be used by accounting staff to make payment when the invoice arrives.</a:t>
            </a:r>
          </a:p>
          <a:p>
            <a:pPr marL="0" indent="0" algn="just">
              <a:buNone/>
            </a:pPr>
            <a:r>
              <a:rPr lang="en-US" b="1" dirty="0"/>
              <a:t>6. Integrated e-procurement or ERP systems </a:t>
            </a:r>
            <a:r>
              <a:rPr lang="en-US" dirty="0"/>
              <a:t>– these aim to integrate all the facilities above and will also include integration with suppliers’ systems.</a:t>
            </a:r>
            <a:endParaRPr lang="en-US" dirty="0" smtClean="0"/>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6</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467138"/>
            <a:ext cx="9902229" cy="204838"/>
          </a:xfrm>
          <a:prstGeom prst="rect">
            <a:avLst/>
          </a:prstGeom>
        </p:spPr>
      </p:pic>
      <p:sp>
        <p:nvSpPr>
          <p:cNvPr id="10" name="Rectangle 9"/>
          <p:cNvSpPr/>
          <p:nvPr/>
        </p:nvSpPr>
        <p:spPr>
          <a:xfrm>
            <a:off x="3853543" y="664496"/>
            <a:ext cx="4519748"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E-procurement</a:t>
            </a:r>
          </a:p>
        </p:txBody>
      </p:sp>
    </p:spTree>
    <p:extLst>
      <p:ext uri="{BB962C8B-B14F-4D97-AF65-F5344CB8AC3E}">
        <p14:creationId xmlns:p14="http://schemas.microsoft.com/office/powerpoint/2010/main" val="73128542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Content Placeholder 1"/>
          <p:cNvPicPr>
            <a:picLocks noGrp="1" noChangeAspect="1"/>
          </p:cNvPicPr>
          <p:nvPr>
            <p:ph idx="1"/>
          </p:nvPr>
        </p:nvPicPr>
        <p:blipFill>
          <a:blip r:embed="rId2"/>
          <a:stretch>
            <a:fillRect/>
          </a:stretch>
        </p:blipFill>
        <p:spPr>
          <a:xfrm>
            <a:off x="2170445" y="1823540"/>
            <a:ext cx="7548321" cy="4497886"/>
          </a:xfrm>
          <a:prstGeom prst="rect">
            <a:avLst/>
          </a:prstGeom>
        </p:spPr>
      </p:pic>
      <p:pic>
        <p:nvPicPr>
          <p:cNvPr id="4" name="Picture 3"/>
          <p:cNvPicPr>
            <a:picLocks noChangeAspect="1"/>
          </p:cNvPicPr>
          <p:nvPr/>
        </p:nvPicPr>
        <p:blipFill>
          <a:blip r:embed="rId3"/>
          <a:stretch>
            <a:fillRect/>
          </a:stretch>
        </p:blipFill>
        <p:spPr>
          <a:xfrm>
            <a:off x="180061" y="213339"/>
            <a:ext cx="11472007" cy="1610200"/>
          </a:xfrm>
          <a:prstGeom prst="rect">
            <a:avLst/>
          </a:prstGeom>
        </p:spPr>
      </p:pic>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6</a:t>
            </a:r>
          </a:p>
        </p:txBody>
      </p:sp>
      <p:pic>
        <p:nvPicPr>
          <p:cNvPr id="7" name="Picture 6"/>
          <p:cNvPicPr>
            <a:picLocks noChangeAspect="1"/>
          </p:cNvPicPr>
          <p:nvPr/>
        </p:nvPicPr>
        <p:blipFill>
          <a:blip r:embed="rId4"/>
          <a:stretch>
            <a:fillRect/>
          </a:stretch>
        </p:blipFill>
        <p:spPr>
          <a:xfrm>
            <a:off x="-108036" y="2204822"/>
            <a:ext cx="238650" cy="2709534"/>
          </a:xfrm>
          <a:prstGeom prst="rect">
            <a:avLst/>
          </a:prstGeom>
        </p:spPr>
      </p:pic>
      <p:pic>
        <p:nvPicPr>
          <p:cNvPr id="8" name="Picture 7"/>
          <p:cNvPicPr>
            <a:picLocks noChangeAspect="1"/>
          </p:cNvPicPr>
          <p:nvPr/>
        </p:nvPicPr>
        <p:blipFill>
          <a:blip r:embed="rId4"/>
          <a:stretch>
            <a:fillRect/>
          </a:stretch>
        </p:blipFill>
        <p:spPr>
          <a:xfrm>
            <a:off x="12072675" y="2204822"/>
            <a:ext cx="238650" cy="2709534"/>
          </a:xfrm>
          <a:prstGeom prst="rect">
            <a:avLst/>
          </a:prstGeom>
        </p:spPr>
      </p:pic>
      <p:pic>
        <p:nvPicPr>
          <p:cNvPr id="9" name="Picture 8"/>
          <p:cNvPicPr>
            <a:picLocks noChangeAspect="1"/>
          </p:cNvPicPr>
          <p:nvPr/>
        </p:nvPicPr>
        <p:blipFill>
          <a:blip r:embed="rId5"/>
          <a:stretch>
            <a:fillRect/>
          </a:stretch>
        </p:blipFill>
        <p:spPr>
          <a:xfrm>
            <a:off x="2170446" y="6467138"/>
            <a:ext cx="9902229" cy="204838"/>
          </a:xfrm>
          <a:prstGeom prst="rect">
            <a:avLst/>
          </a:prstGeom>
        </p:spPr>
      </p:pic>
      <p:sp>
        <p:nvSpPr>
          <p:cNvPr id="10" name="Rectangle 9"/>
          <p:cNvSpPr/>
          <p:nvPr/>
        </p:nvSpPr>
        <p:spPr>
          <a:xfrm>
            <a:off x="3853543" y="664496"/>
            <a:ext cx="4519748"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E-procurement</a:t>
            </a:r>
          </a:p>
        </p:txBody>
      </p:sp>
    </p:spTree>
    <p:extLst>
      <p:ext uri="{BB962C8B-B14F-4D97-AF65-F5344CB8AC3E}">
        <p14:creationId xmlns:p14="http://schemas.microsoft.com/office/powerpoint/2010/main" val="266020092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27676" y="1969669"/>
            <a:ext cx="10515600" cy="4351338"/>
          </a:xfrm>
        </p:spPr>
        <p:txBody>
          <a:bodyPr/>
          <a:lstStyle/>
          <a:p>
            <a:pPr marL="0" indent="0" algn="just">
              <a:buNone/>
            </a:pPr>
            <a:r>
              <a:rPr lang="en-US" b="1" dirty="0">
                <a:solidFill>
                  <a:srgbClr val="FF0000"/>
                </a:solidFill>
              </a:rPr>
              <a:t>6. Electronic B2B marketplaces</a:t>
            </a:r>
            <a:r>
              <a:rPr lang="en-US" b="1" dirty="0" smtClean="0">
                <a:solidFill>
                  <a:srgbClr val="FF0000"/>
                </a:solidFill>
              </a:rPr>
              <a:t>:</a:t>
            </a:r>
          </a:p>
          <a:p>
            <a:pPr marL="0" indent="0" algn="just">
              <a:buNone/>
            </a:pPr>
            <a:r>
              <a:rPr lang="en-US" dirty="0"/>
              <a:t>Electronic B2B marketplaces are variously known as ‘marketplaces, exchanges or hubs’. Typically they are intermediaries that are part of the </a:t>
            </a:r>
            <a:r>
              <a:rPr lang="en-US" dirty="0" smtClean="0"/>
              <a:t>reinter mediation </a:t>
            </a:r>
            <a:r>
              <a:rPr lang="en-US" dirty="0"/>
              <a:t>phenomenon and are independent of buyers and suppliers.</a:t>
            </a:r>
            <a:endParaRPr lang="en-US" dirty="0" smtClean="0"/>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6</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467138"/>
            <a:ext cx="9902229" cy="204838"/>
          </a:xfrm>
          <a:prstGeom prst="rect">
            <a:avLst/>
          </a:prstGeom>
        </p:spPr>
      </p:pic>
      <p:sp>
        <p:nvSpPr>
          <p:cNvPr id="10" name="Rectangle 9"/>
          <p:cNvSpPr/>
          <p:nvPr/>
        </p:nvSpPr>
        <p:spPr>
          <a:xfrm>
            <a:off x="3853543" y="664496"/>
            <a:ext cx="4519748"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E-procurement</a:t>
            </a:r>
          </a:p>
        </p:txBody>
      </p:sp>
    </p:spTree>
    <p:extLst>
      <p:ext uri="{BB962C8B-B14F-4D97-AF65-F5344CB8AC3E}">
        <p14:creationId xmlns:p14="http://schemas.microsoft.com/office/powerpoint/2010/main" val="417397271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32538" y="1823540"/>
            <a:ext cx="10938212" cy="4185374"/>
          </a:xfrm>
        </p:spPr>
        <p:txBody>
          <a:bodyPr>
            <a:normAutofit/>
          </a:bodyPr>
          <a:lstStyle/>
          <a:p>
            <a:pPr marL="0" indent="0" algn="just">
              <a:buNone/>
            </a:pPr>
            <a:r>
              <a:rPr lang="en-US" b="1" dirty="0" smtClean="0">
                <a:solidFill>
                  <a:srgbClr val="FF0000"/>
                </a:solidFill>
              </a:rPr>
              <a:t>- Types </a:t>
            </a:r>
            <a:r>
              <a:rPr lang="en-US" b="1" dirty="0">
                <a:solidFill>
                  <a:srgbClr val="FF0000"/>
                </a:solidFill>
              </a:rPr>
              <a:t>of marketplace</a:t>
            </a:r>
          </a:p>
          <a:p>
            <a:pPr marL="0" indent="0" algn="just">
              <a:buNone/>
            </a:pPr>
            <a:r>
              <a:rPr lang="en-US" b="1" dirty="0">
                <a:solidFill>
                  <a:srgbClr val="FF0000"/>
                </a:solidFill>
              </a:rPr>
              <a:t>Kaplan and Sawhney</a:t>
            </a:r>
            <a:r>
              <a:rPr lang="en-US" dirty="0"/>
              <a:t> </a:t>
            </a:r>
            <a:r>
              <a:rPr lang="en-US" dirty="0" smtClean="0"/>
              <a:t>have </a:t>
            </a:r>
            <a:r>
              <a:rPr lang="en-US" dirty="0"/>
              <a:t>developed a taxonomy of B2B marketplaces by applying existing classifications of corporate purchasing, namely how businesses buy (systematic purchasing or spot purchasing) and what businesses buy (manufacturing inputs or operating resource inputs). </a:t>
            </a:r>
            <a:endParaRPr lang="en-US" dirty="0" smtClean="0"/>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6</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467138"/>
            <a:ext cx="9902229" cy="204838"/>
          </a:xfrm>
          <a:prstGeom prst="rect">
            <a:avLst/>
          </a:prstGeom>
        </p:spPr>
      </p:pic>
      <p:sp>
        <p:nvSpPr>
          <p:cNvPr id="10" name="Rectangle 9"/>
          <p:cNvSpPr/>
          <p:nvPr/>
        </p:nvSpPr>
        <p:spPr>
          <a:xfrm>
            <a:off x="3853543" y="664496"/>
            <a:ext cx="4519748"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E-procurement</a:t>
            </a:r>
          </a:p>
        </p:txBody>
      </p:sp>
    </p:spTree>
    <p:extLst>
      <p:ext uri="{BB962C8B-B14F-4D97-AF65-F5344CB8AC3E}">
        <p14:creationId xmlns:p14="http://schemas.microsoft.com/office/powerpoint/2010/main" val="138281014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04656" y="2016659"/>
            <a:ext cx="10515600" cy="3587307"/>
          </a:xfrm>
        </p:spPr>
        <p:txBody>
          <a:bodyPr/>
          <a:lstStyle/>
          <a:p>
            <a:pPr marL="0" indent="0" algn="just">
              <a:buNone/>
            </a:pPr>
            <a:r>
              <a:rPr lang="en-US" dirty="0"/>
              <a:t>They identify the types of marketplace shown in Table 7.7. Note that manufacturing- input marketplaces tend to be vertical marketplaces set up for a particular industry such as steel, construction or chemicals while operating resources tend to be horizontal marketplaces offering a range of products to differing industries.</a:t>
            </a:r>
          </a:p>
          <a:p>
            <a:pPr marL="0" indent="0" algn="just">
              <a:buNone/>
            </a:pPr>
            <a:endParaRPr lang="en-US" dirty="0" smtClean="0"/>
          </a:p>
        </p:txBody>
      </p:sp>
      <p:pic>
        <p:nvPicPr>
          <p:cNvPr id="5" name="Picture 4"/>
          <p:cNvPicPr>
            <a:picLocks noChangeAspect="1"/>
          </p:cNvPicPr>
          <p:nvPr/>
        </p:nvPicPr>
        <p:blipFill>
          <a:blip r:embed="rId2"/>
          <a:stretch>
            <a:fillRect/>
          </a:stretch>
        </p:blipFill>
        <p:spPr>
          <a:xfrm>
            <a:off x="180061" y="213339"/>
            <a:ext cx="11472007" cy="1610200"/>
          </a:xfrm>
          <a:prstGeom prst="rect">
            <a:avLst/>
          </a:prstGeom>
        </p:spPr>
      </p:pic>
      <p:sp>
        <p:nvSpPr>
          <p:cNvPr id="7" name="TextBox 6"/>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6</a:t>
            </a:r>
          </a:p>
        </p:txBody>
      </p:sp>
      <p:pic>
        <p:nvPicPr>
          <p:cNvPr id="8" name="Picture 7"/>
          <p:cNvPicPr>
            <a:picLocks noChangeAspect="1"/>
          </p:cNvPicPr>
          <p:nvPr/>
        </p:nvPicPr>
        <p:blipFill>
          <a:blip r:embed="rId3"/>
          <a:stretch>
            <a:fillRect/>
          </a:stretch>
        </p:blipFill>
        <p:spPr>
          <a:xfrm>
            <a:off x="-108036" y="2204822"/>
            <a:ext cx="238650" cy="2709534"/>
          </a:xfrm>
          <a:prstGeom prst="rect">
            <a:avLst/>
          </a:prstGeom>
        </p:spPr>
      </p:pic>
      <p:pic>
        <p:nvPicPr>
          <p:cNvPr id="9" name="Picture 8"/>
          <p:cNvPicPr>
            <a:picLocks noChangeAspect="1"/>
          </p:cNvPicPr>
          <p:nvPr/>
        </p:nvPicPr>
        <p:blipFill>
          <a:blip r:embed="rId3"/>
          <a:stretch>
            <a:fillRect/>
          </a:stretch>
        </p:blipFill>
        <p:spPr>
          <a:xfrm>
            <a:off x="12072675" y="2204822"/>
            <a:ext cx="238650" cy="2709534"/>
          </a:xfrm>
          <a:prstGeom prst="rect">
            <a:avLst/>
          </a:prstGeom>
        </p:spPr>
      </p:pic>
      <p:pic>
        <p:nvPicPr>
          <p:cNvPr id="10" name="Picture 9"/>
          <p:cNvPicPr>
            <a:picLocks noChangeAspect="1"/>
          </p:cNvPicPr>
          <p:nvPr/>
        </p:nvPicPr>
        <p:blipFill>
          <a:blip r:embed="rId4"/>
          <a:stretch>
            <a:fillRect/>
          </a:stretch>
        </p:blipFill>
        <p:spPr>
          <a:xfrm>
            <a:off x="2170446" y="6467138"/>
            <a:ext cx="9902229" cy="204838"/>
          </a:xfrm>
          <a:prstGeom prst="rect">
            <a:avLst/>
          </a:prstGeom>
        </p:spPr>
      </p:pic>
      <p:sp>
        <p:nvSpPr>
          <p:cNvPr id="11" name="Rectangle 10"/>
          <p:cNvSpPr/>
          <p:nvPr/>
        </p:nvSpPr>
        <p:spPr>
          <a:xfrm>
            <a:off x="3853543" y="664496"/>
            <a:ext cx="4519748"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E-procurement</a:t>
            </a:r>
          </a:p>
        </p:txBody>
      </p:sp>
    </p:spTree>
    <p:extLst>
      <p:ext uri="{BB962C8B-B14F-4D97-AF65-F5344CB8AC3E}">
        <p14:creationId xmlns:p14="http://schemas.microsoft.com/office/powerpoint/2010/main" val="108214391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6</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9" name="Picture 8"/>
          <p:cNvPicPr>
            <a:picLocks noChangeAspect="1"/>
          </p:cNvPicPr>
          <p:nvPr/>
        </p:nvPicPr>
        <p:blipFill>
          <a:blip r:embed="rId3"/>
          <a:stretch>
            <a:fillRect/>
          </a:stretch>
        </p:blipFill>
        <p:spPr>
          <a:xfrm>
            <a:off x="12225075" y="2357222"/>
            <a:ext cx="238650" cy="2709534"/>
          </a:xfrm>
          <a:prstGeom prst="rect">
            <a:avLst/>
          </a:prstGeom>
        </p:spPr>
      </p:pic>
      <p:pic>
        <p:nvPicPr>
          <p:cNvPr id="10" name="Picture 9"/>
          <p:cNvPicPr>
            <a:picLocks noChangeAspect="1"/>
          </p:cNvPicPr>
          <p:nvPr/>
        </p:nvPicPr>
        <p:blipFill>
          <a:blip r:embed="rId4"/>
          <a:stretch>
            <a:fillRect/>
          </a:stretch>
        </p:blipFill>
        <p:spPr>
          <a:xfrm>
            <a:off x="2170446" y="6467138"/>
            <a:ext cx="9902229" cy="204838"/>
          </a:xfrm>
          <a:prstGeom prst="rect">
            <a:avLst/>
          </a:prstGeom>
        </p:spPr>
      </p:pic>
      <p:pic>
        <p:nvPicPr>
          <p:cNvPr id="2" name="Content Placeholder 1"/>
          <p:cNvPicPr>
            <a:picLocks noGrp="1" noChangeAspect="1"/>
          </p:cNvPicPr>
          <p:nvPr>
            <p:ph idx="1"/>
          </p:nvPr>
        </p:nvPicPr>
        <p:blipFill>
          <a:blip r:embed="rId5"/>
          <a:stretch>
            <a:fillRect/>
          </a:stretch>
        </p:blipFill>
        <p:spPr>
          <a:xfrm>
            <a:off x="2050870" y="1685109"/>
            <a:ext cx="8072844" cy="4493622"/>
          </a:xfrm>
          <a:prstGeom prst="rect">
            <a:avLst/>
          </a:prstGeom>
        </p:spPr>
      </p:pic>
      <p:sp>
        <p:nvSpPr>
          <p:cNvPr id="11" name="Rectangle 10"/>
          <p:cNvSpPr/>
          <p:nvPr/>
        </p:nvSpPr>
        <p:spPr>
          <a:xfrm>
            <a:off x="3853543" y="664496"/>
            <a:ext cx="4519748"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E-procurement</a:t>
            </a:r>
          </a:p>
        </p:txBody>
      </p:sp>
    </p:spTree>
    <p:extLst>
      <p:ext uri="{BB962C8B-B14F-4D97-AF65-F5344CB8AC3E}">
        <p14:creationId xmlns:p14="http://schemas.microsoft.com/office/powerpoint/2010/main" val="423971917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180061" y="213339"/>
            <a:ext cx="11472007" cy="1610200"/>
          </a:xfrm>
          <a:prstGeom prst="rect">
            <a:avLst/>
          </a:prstGeom>
        </p:spPr>
      </p:pic>
      <p:sp>
        <p:nvSpPr>
          <p:cNvPr id="8" name="TextBox 7"/>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6</a:t>
            </a:r>
          </a:p>
        </p:txBody>
      </p:sp>
      <p:pic>
        <p:nvPicPr>
          <p:cNvPr id="9" name="Picture 8"/>
          <p:cNvPicPr>
            <a:picLocks noChangeAspect="1"/>
          </p:cNvPicPr>
          <p:nvPr/>
        </p:nvPicPr>
        <p:blipFill>
          <a:blip r:embed="rId3"/>
          <a:stretch>
            <a:fillRect/>
          </a:stretch>
        </p:blipFill>
        <p:spPr>
          <a:xfrm>
            <a:off x="-108036" y="2204822"/>
            <a:ext cx="238650" cy="2709534"/>
          </a:xfrm>
          <a:prstGeom prst="rect">
            <a:avLst/>
          </a:prstGeom>
        </p:spPr>
      </p:pic>
      <p:pic>
        <p:nvPicPr>
          <p:cNvPr id="10" name="Picture 9"/>
          <p:cNvPicPr>
            <a:picLocks noChangeAspect="1"/>
          </p:cNvPicPr>
          <p:nvPr/>
        </p:nvPicPr>
        <p:blipFill>
          <a:blip r:embed="rId3"/>
          <a:stretch>
            <a:fillRect/>
          </a:stretch>
        </p:blipFill>
        <p:spPr>
          <a:xfrm>
            <a:off x="12072675" y="2204822"/>
            <a:ext cx="238650" cy="2709534"/>
          </a:xfrm>
          <a:prstGeom prst="rect">
            <a:avLst/>
          </a:prstGeom>
        </p:spPr>
      </p:pic>
      <p:pic>
        <p:nvPicPr>
          <p:cNvPr id="11" name="Picture 10"/>
          <p:cNvPicPr>
            <a:picLocks noChangeAspect="1"/>
          </p:cNvPicPr>
          <p:nvPr/>
        </p:nvPicPr>
        <p:blipFill>
          <a:blip r:embed="rId4"/>
          <a:stretch>
            <a:fillRect/>
          </a:stretch>
        </p:blipFill>
        <p:spPr>
          <a:xfrm>
            <a:off x="2170446" y="6467138"/>
            <a:ext cx="9902229" cy="204838"/>
          </a:xfrm>
          <a:prstGeom prst="rect">
            <a:avLst/>
          </a:prstGeom>
        </p:spPr>
      </p:pic>
      <p:sp>
        <p:nvSpPr>
          <p:cNvPr id="2" name="Content Placeholder 1"/>
          <p:cNvSpPr>
            <a:spLocks noGrp="1"/>
          </p:cNvSpPr>
          <p:nvPr>
            <p:ph idx="1"/>
          </p:nvPr>
        </p:nvSpPr>
        <p:spPr>
          <a:xfrm>
            <a:off x="843844" y="1951345"/>
            <a:ext cx="10515600" cy="4351338"/>
          </a:xfrm>
        </p:spPr>
        <p:txBody>
          <a:bodyPr>
            <a:normAutofit/>
          </a:bodyPr>
          <a:lstStyle/>
          <a:p>
            <a:pPr marL="0" indent="0" algn="just">
              <a:buNone/>
            </a:pPr>
            <a:r>
              <a:rPr lang="en-US" b="1" dirty="0">
                <a:solidFill>
                  <a:srgbClr val="FF0000"/>
                </a:solidFill>
              </a:rPr>
              <a:t>7.The future of e-procurement</a:t>
            </a:r>
            <a:r>
              <a:rPr lang="en-US" b="1" dirty="0" smtClean="0">
                <a:solidFill>
                  <a:srgbClr val="FF0000"/>
                </a:solidFill>
              </a:rPr>
              <a:t>?</a:t>
            </a:r>
          </a:p>
          <a:p>
            <a:pPr marL="0" indent="0" algn="just">
              <a:buNone/>
            </a:pPr>
            <a:r>
              <a:rPr lang="en-US" dirty="0"/>
              <a:t>In the future, some suggest that the task of searching for suppliers and products may be taken over by software agents which have defined rules or some degree of intelligence that replicates intelligence in humans. An agent is a software program that can perform tasks to assist humans. </a:t>
            </a:r>
          </a:p>
        </p:txBody>
      </p:sp>
      <p:sp>
        <p:nvSpPr>
          <p:cNvPr id="12" name="Rectangle 11"/>
          <p:cNvSpPr/>
          <p:nvPr/>
        </p:nvSpPr>
        <p:spPr>
          <a:xfrm>
            <a:off x="3853543" y="664496"/>
            <a:ext cx="4519748"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E-procurement</a:t>
            </a:r>
          </a:p>
        </p:txBody>
      </p:sp>
    </p:spTree>
    <p:extLst>
      <p:ext uri="{BB962C8B-B14F-4D97-AF65-F5344CB8AC3E}">
        <p14:creationId xmlns:p14="http://schemas.microsoft.com/office/powerpoint/2010/main" val="383812734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180061" y="213339"/>
            <a:ext cx="11472007" cy="1610200"/>
          </a:xfrm>
          <a:prstGeom prst="rect">
            <a:avLst/>
          </a:prstGeom>
        </p:spPr>
      </p:pic>
      <p:sp>
        <p:nvSpPr>
          <p:cNvPr id="8" name="TextBox 7"/>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6</a:t>
            </a:r>
          </a:p>
        </p:txBody>
      </p:sp>
      <p:pic>
        <p:nvPicPr>
          <p:cNvPr id="9" name="Picture 8"/>
          <p:cNvPicPr>
            <a:picLocks noChangeAspect="1"/>
          </p:cNvPicPr>
          <p:nvPr/>
        </p:nvPicPr>
        <p:blipFill>
          <a:blip r:embed="rId3"/>
          <a:stretch>
            <a:fillRect/>
          </a:stretch>
        </p:blipFill>
        <p:spPr>
          <a:xfrm>
            <a:off x="-108036" y="2204822"/>
            <a:ext cx="238650" cy="2709534"/>
          </a:xfrm>
          <a:prstGeom prst="rect">
            <a:avLst/>
          </a:prstGeom>
        </p:spPr>
      </p:pic>
      <p:pic>
        <p:nvPicPr>
          <p:cNvPr id="10" name="Picture 9"/>
          <p:cNvPicPr>
            <a:picLocks noChangeAspect="1"/>
          </p:cNvPicPr>
          <p:nvPr/>
        </p:nvPicPr>
        <p:blipFill>
          <a:blip r:embed="rId3"/>
          <a:stretch>
            <a:fillRect/>
          </a:stretch>
        </p:blipFill>
        <p:spPr>
          <a:xfrm>
            <a:off x="12072675" y="2204822"/>
            <a:ext cx="238650" cy="2709534"/>
          </a:xfrm>
          <a:prstGeom prst="rect">
            <a:avLst/>
          </a:prstGeom>
        </p:spPr>
      </p:pic>
      <p:pic>
        <p:nvPicPr>
          <p:cNvPr id="11" name="Picture 10"/>
          <p:cNvPicPr>
            <a:picLocks noChangeAspect="1"/>
          </p:cNvPicPr>
          <p:nvPr/>
        </p:nvPicPr>
        <p:blipFill>
          <a:blip r:embed="rId4"/>
          <a:stretch>
            <a:fillRect/>
          </a:stretch>
        </p:blipFill>
        <p:spPr>
          <a:xfrm>
            <a:off x="2170446" y="6467138"/>
            <a:ext cx="9902229" cy="204838"/>
          </a:xfrm>
          <a:prstGeom prst="rect">
            <a:avLst/>
          </a:prstGeom>
        </p:spPr>
      </p:pic>
      <p:sp>
        <p:nvSpPr>
          <p:cNvPr id="2" name="Content Placeholder 1"/>
          <p:cNvSpPr>
            <a:spLocks noGrp="1"/>
          </p:cNvSpPr>
          <p:nvPr>
            <p:ph idx="1"/>
          </p:nvPr>
        </p:nvSpPr>
        <p:spPr>
          <a:xfrm>
            <a:off x="843844" y="1969669"/>
            <a:ext cx="10515600" cy="4351338"/>
          </a:xfrm>
        </p:spPr>
        <p:txBody>
          <a:bodyPr/>
          <a:lstStyle/>
          <a:p>
            <a:pPr marL="0" indent="0" algn="just">
              <a:buNone/>
            </a:pPr>
            <a:r>
              <a:rPr lang="en-US" dirty="0"/>
              <a:t>On the Internet, agents can already be used for marketing research by performing searches using many search engines and in the future they may also be used to search for products or even purchase products. Agents work using predetermined rules or may learn rules using neural network techniques. Such rules will govern whether purchases should be made or not.</a:t>
            </a:r>
          </a:p>
          <a:p>
            <a:pPr marL="0" indent="0" algn="just">
              <a:buNone/>
            </a:pPr>
            <a:endParaRPr lang="en-US" dirty="0"/>
          </a:p>
        </p:txBody>
      </p:sp>
      <p:sp>
        <p:nvSpPr>
          <p:cNvPr id="12" name="Rectangle 11"/>
          <p:cNvSpPr/>
          <p:nvPr/>
        </p:nvSpPr>
        <p:spPr>
          <a:xfrm>
            <a:off x="3853543" y="664496"/>
            <a:ext cx="4519748"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E-procurement</a:t>
            </a:r>
          </a:p>
        </p:txBody>
      </p:sp>
    </p:spTree>
    <p:extLst>
      <p:ext uri="{BB962C8B-B14F-4D97-AF65-F5344CB8AC3E}">
        <p14:creationId xmlns:p14="http://schemas.microsoft.com/office/powerpoint/2010/main" val="366310860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180061" y="213339"/>
            <a:ext cx="11472007" cy="1610200"/>
          </a:xfrm>
          <a:prstGeom prst="rect">
            <a:avLst/>
          </a:prstGeom>
        </p:spPr>
      </p:pic>
      <p:sp>
        <p:nvSpPr>
          <p:cNvPr id="8" name="TextBox 7"/>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6</a:t>
            </a:r>
          </a:p>
        </p:txBody>
      </p:sp>
      <p:pic>
        <p:nvPicPr>
          <p:cNvPr id="9" name="Picture 8"/>
          <p:cNvPicPr>
            <a:picLocks noChangeAspect="1"/>
          </p:cNvPicPr>
          <p:nvPr/>
        </p:nvPicPr>
        <p:blipFill>
          <a:blip r:embed="rId3"/>
          <a:stretch>
            <a:fillRect/>
          </a:stretch>
        </p:blipFill>
        <p:spPr>
          <a:xfrm>
            <a:off x="-108036" y="2204822"/>
            <a:ext cx="238650" cy="2709534"/>
          </a:xfrm>
          <a:prstGeom prst="rect">
            <a:avLst/>
          </a:prstGeom>
        </p:spPr>
      </p:pic>
      <p:pic>
        <p:nvPicPr>
          <p:cNvPr id="10" name="Picture 9"/>
          <p:cNvPicPr>
            <a:picLocks noChangeAspect="1"/>
          </p:cNvPicPr>
          <p:nvPr/>
        </p:nvPicPr>
        <p:blipFill>
          <a:blip r:embed="rId3"/>
          <a:stretch>
            <a:fillRect/>
          </a:stretch>
        </p:blipFill>
        <p:spPr>
          <a:xfrm>
            <a:off x="12072675" y="2204822"/>
            <a:ext cx="238650" cy="2709534"/>
          </a:xfrm>
          <a:prstGeom prst="rect">
            <a:avLst/>
          </a:prstGeom>
        </p:spPr>
      </p:pic>
      <p:pic>
        <p:nvPicPr>
          <p:cNvPr id="11" name="Picture 10"/>
          <p:cNvPicPr>
            <a:picLocks noChangeAspect="1"/>
          </p:cNvPicPr>
          <p:nvPr/>
        </p:nvPicPr>
        <p:blipFill>
          <a:blip r:embed="rId4"/>
          <a:stretch>
            <a:fillRect/>
          </a:stretch>
        </p:blipFill>
        <p:spPr>
          <a:xfrm>
            <a:off x="2170446" y="6364854"/>
            <a:ext cx="9902229" cy="204838"/>
          </a:xfrm>
          <a:prstGeom prst="rect">
            <a:avLst/>
          </a:prstGeom>
        </p:spPr>
      </p:pic>
      <p:sp>
        <p:nvSpPr>
          <p:cNvPr id="2" name="Content Placeholder 1"/>
          <p:cNvSpPr>
            <a:spLocks noGrp="1"/>
          </p:cNvSpPr>
          <p:nvPr>
            <p:ph idx="1"/>
          </p:nvPr>
        </p:nvSpPr>
        <p:spPr>
          <a:xfrm>
            <a:off x="658264" y="1990534"/>
            <a:ext cx="10515600" cy="4351338"/>
          </a:xfrm>
        </p:spPr>
        <p:txBody>
          <a:bodyPr/>
          <a:lstStyle/>
          <a:p>
            <a:pPr marL="0" indent="0" algn="just">
              <a:buNone/>
            </a:pPr>
            <a:r>
              <a:rPr lang="en-US" dirty="0"/>
              <a:t>Some of the implications of agent technology on marketing are explored by </a:t>
            </a:r>
            <a:r>
              <a:rPr lang="en-US" b="1" dirty="0">
                <a:solidFill>
                  <a:srgbClr val="FF0000"/>
                </a:solidFill>
              </a:rPr>
              <a:t>Gatarski and </a:t>
            </a:r>
            <a:r>
              <a:rPr lang="en-US" b="1" dirty="0" smtClean="0">
                <a:solidFill>
                  <a:srgbClr val="FF0000"/>
                </a:solidFill>
              </a:rPr>
              <a:t>Lundkvist</a:t>
            </a:r>
            <a:r>
              <a:rPr lang="en-US" dirty="0" smtClean="0"/>
              <a:t>. </a:t>
            </a:r>
            <a:r>
              <a:rPr lang="en-US" dirty="0"/>
              <a:t>They suggest that agent technology may create artificial consumers who will undertake supplier search, product evaluation and product selection functions. The authors suggest that such actors in a supplier-to-consumer dialogue will behave in a more rational way than their human equivalents and existing marketing theories may not apply.</a:t>
            </a:r>
          </a:p>
        </p:txBody>
      </p:sp>
      <p:sp>
        <p:nvSpPr>
          <p:cNvPr id="12" name="Rectangle 11"/>
          <p:cNvSpPr/>
          <p:nvPr/>
        </p:nvSpPr>
        <p:spPr>
          <a:xfrm>
            <a:off x="3853543" y="664496"/>
            <a:ext cx="4519748"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E-procurement</a:t>
            </a:r>
          </a:p>
        </p:txBody>
      </p:sp>
    </p:spTree>
    <p:extLst>
      <p:ext uri="{BB962C8B-B14F-4D97-AF65-F5344CB8AC3E}">
        <p14:creationId xmlns:p14="http://schemas.microsoft.com/office/powerpoint/2010/main" val="92709040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61703" y="1969669"/>
            <a:ext cx="11090365" cy="4351338"/>
          </a:xfrm>
        </p:spPr>
        <p:txBody>
          <a:bodyPr>
            <a:normAutofit/>
          </a:bodyPr>
          <a:lstStyle/>
          <a:p>
            <a:pPr marL="0" indent="0" algn="just">
              <a:buNone/>
            </a:pPr>
            <a:r>
              <a:rPr lang="en-US" b="1" dirty="0">
                <a:solidFill>
                  <a:srgbClr val="FF0000"/>
                </a:solidFill>
              </a:rPr>
              <a:t>Tucker and </a:t>
            </a:r>
            <a:r>
              <a:rPr lang="en-US" b="1" dirty="0" smtClean="0">
                <a:solidFill>
                  <a:srgbClr val="FF0000"/>
                </a:solidFill>
              </a:rPr>
              <a:t>Jones </a:t>
            </a:r>
            <a:r>
              <a:rPr lang="en-US" dirty="0"/>
              <a:t>also review the use of intelligent agents for sourcing. They foresee agents undertaking evaluation of a wide range of possible alternative suppliers based on predefined quantitative selection criteria including price, availability and delivery. They believe the technology is already available – indeed, similar intelligent software is used for making investments in financial markets. What is not clear is how the software will assess trustworthiness of a supplier or their competence as a business partner or associate.</a:t>
            </a:r>
            <a:endParaRPr lang="en-US" dirty="0" smtClean="0"/>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6</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467138"/>
            <a:ext cx="9902229" cy="204838"/>
          </a:xfrm>
          <a:prstGeom prst="rect">
            <a:avLst/>
          </a:prstGeom>
        </p:spPr>
      </p:pic>
      <p:sp>
        <p:nvSpPr>
          <p:cNvPr id="10" name="Rectangle 9"/>
          <p:cNvSpPr/>
          <p:nvPr/>
        </p:nvSpPr>
        <p:spPr>
          <a:xfrm>
            <a:off x="3853543" y="664496"/>
            <a:ext cx="4519748"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E-procurement</a:t>
            </a:r>
          </a:p>
        </p:txBody>
      </p:sp>
    </p:spTree>
    <p:extLst>
      <p:ext uri="{BB962C8B-B14F-4D97-AF65-F5344CB8AC3E}">
        <p14:creationId xmlns:p14="http://schemas.microsoft.com/office/powerpoint/2010/main" val="41741417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42228" y="1825625"/>
            <a:ext cx="5753624" cy="4351338"/>
          </a:xfrm>
        </p:spPr>
        <p:txBody>
          <a:bodyPr>
            <a:normAutofit/>
          </a:bodyPr>
          <a:lstStyle/>
          <a:p>
            <a:pPr marL="0" indent="0">
              <a:buNone/>
            </a:pPr>
            <a:r>
              <a:rPr lang="en-US" b="1" dirty="0"/>
              <a:t>References: </a:t>
            </a:r>
          </a:p>
          <a:p>
            <a:pPr marL="0" indent="0">
              <a:buNone/>
            </a:pPr>
            <a:r>
              <a:rPr lang="en-US" dirty="0"/>
              <a:t>E-Business and E-Commerce Management : strategy, implementation and practice, fourth edition.</a:t>
            </a:r>
          </a:p>
          <a:p>
            <a:pPr marL="0" indent="0">
              <a:buNone/>
            </a:pPr>
            <a:r>
              <a:rPr lang="en-US" dirty="0"/>
              <a:t>By: </a:t>
            </a:r>
            <a:r>
              <a:rPr lang="en-US" dirty="0" err="1"/>
              <a:t>dave</a:t>
            </a:r>
            <a:r>
              <a:rPr lang="en-US" dirty="0"/>
              <a:t> </a:t>
            </a:r>
            <a:r>
              <a:rPr lang="en-US" dirty="0" err="1"/>
              <a:t>chaffey</a:t>
            </a:r>
            <a:r>
              <a:rPr lang="en-US" dirty="0"/>
              <a:t>.</a:t>
            </a:r>
          </a:p>
          <a:p>
            <a:pPr marL="0" indent="0">
              <a:buNone/>
            </a:pPr>
            <a:endParaRPr lang="en-US" dirty="0"/>
          </a:p>
          <a:p>
            <a:pPr marL="0" indent="0">
              <a:buNone/>
            </a:pPr>
            <a:endParaRPr lang="en-US" dirty="0"/>
          </a:p>
          <a:p>
            <a:pPr marL="0" indent="0">
              <a:buNone/>
            </a:pPr>
            <a:r>
              <a:rPr lang="en-US" b="1" dirty="0"/>
              <a:t>Chapter </a:t>
            </a:r>
            <a:r>
              <a:rPr lang="en-US" b="1" dirty="0" smtClean="0"/>
              <a:t>7</a:t>
            </a:r>
            <a:endParaRPr lang="en-US" b="1" dirty="0"/>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6</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1861453" y="6519389"/>
            <a:ext cx="9902229" cy="204838"/>
          </a:xfrm>
          <a:prstGeom prst="rect">
            <a:avLst/>
          </a:prstGeom>
        </p:spPr>
      </p:pic>
      <p:pic>
        <p:nvPicPr>
          <p:cNvPr id="11" name="Picture 10"/>
          <p:cNvPicPr>
            <a:picLocks noChangeAspect="1"/>
          </p:cNvPicPr>
          <p:nvPr/>
        </p:nvPicPr>
        <p:blipFill>
          <a:blip r:embed="rId5"/>
          <a:stretch>
            <a:fillRect/>
          </a:stretch>
        </p:blipFill>
        <p:spPr>
          <a:xfrm>
            <a:off x="6453051" y="1567543"/>
            <a:ext cx="5048323" cy="4437165"/>
          </a:xfrm>
          <a:prstGeom prst="rect">
            <a:avLst/>
          </a:prstGeom>
        </p:spPr>
      </p:pic>
      <p:sp>
        <p:nvSpPr>
          <p:cNvPr id="10" name="Rectangle 9"/>
          <p:cNvSpPr/>
          <p:nvPr/>
        </p:nvSpPr>
        <p:spPr>
          <a:xfrm>
            <a:off x="3853543" y="664496"/>
            <a:ext cx="4519748"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E-procurement</a:t>
            </a:r>
          </a:p>
        </p:txBody>
      </p:sp>
    </p:spTree>
    <p:extLst>
      <p:ext uri="{BB962C8B-B14F-4D97-AF65-F5344CB8AC3E}">
        <p14:creationId xmlns:p14="http://schemas.microsoft.com/office/powerpoint/2010/main" val="13328033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2117</TotalTime>
  <Words>2065</Words>
  <Application>Microsoft Office PowerPoint</Application>
  <PresentationFormat>مخصص</PresentationFormat>
  <Paragraphs>166</Paragraphs>
  <Slides>37</Slides>
  <Notes>0</Notes>
  <HiddenSlides>0</HiddenSlides>
  <MMClips>0</MMClips>
  <ScaleCrop>false</ScaleCrop>
  <HeadingPairs>
    <vt:vector size="4" baseType="variant">
      <vt:variant>
        <vt:lpstr>نسق</vt:lpstr>
      </vt:variant>
      <vt:variant>
        <vt:i4>1</vt:i4>
      </vt:variant>
      <vt:variant>
        <vt:lpstr>عناوين الشرائح</vt:lpstr>
      </vt:variant>
      <vt:variant>
        <vt:i4>37</vt:i4>
      </vt:variant>
    </vt:vector>
  </HeadingPairs>
  <TitlesOfParts>
    <vt:vector size="38" baseType="lpstr">
      <vt:lpstr>Office Theme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Maher</cp:lastModifiedBy>
  <cp:revision>127</cp:revision>
  <dcterms:created xsi:type="dcterms:W3CDTF">2021-08-03T13:03:26Z</dcterms:created>
  <dcterms:modified xsi:type="dcterms:W3CDTF">2022-11-11T09:05:27Z</dcterms:modified>
</cp:coreProperties>
</file>