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8"/>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26"/>
  </p:normalViewPr>
  <p:slideViewPr>
    <p:cSldViewPr snapToGrid="0">
      <p:cViewPr varScale="1">
        <p:scale>
          <a:sx n="60" d="100"/>
          <a:sy n="60" d="100"/>
        </p:scale>
        <p:origin x="109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 name="aksub.jpg" descr="aksub.jpg"/>
          <p:cNvPicPr>
            <a:picLocks noChangeAspect="1"/>
          </p:cNvPicPr>
          <p:nvPr/>
        </p:nvPicPr>
        <p:blipFill>
          <a:blip r:embed="rId2"/>
          <a:srcRect l="467" r="467"/>
          <a:stretch>
            <a:fillRect/>
          </a:stretch>
        </p:blipFill>
        <p:spPr>
          <a:xfrm>
            <a:off x="-57150" y="-44450"/>
            <a:ext cx="12311979" cy="6858000"/>
          </a:xfrm>
          <a:prstGeom prst="rect">
            <a:avLst/>
          </a:prstGeom>
          <a:ln w="12700">
            <a:miter lim="400000"/>
          </a:ln>
        </p:spPr>
      </p:pic>
      <p:sp>
        <p:nvSpPr>
          <p:cNvPr id="151" name="Oval 17"/>
          <p:cNvSpPr/>
          <p:nvPr/>
        </p:nvSpPr>
        <p:spPr>
          <a:xfrm>
            <a:off x="6054428" y="-720725"/>
            <a:ext cx="7782360" cy="7578726"/>
          </a:xfrm>
          <a:prstGeom prst="ellipse">
            <a:avLst/>
          </a:prstGeom>
          <a:solidFill>
            <a:srgbClr val="00B0F0"/>
          </a:solidFill>
          <a:ln w="12700">
            <a:miter lim="400000"/>
          </a:ln>
        </p:spPr>
        <p:txBody>
          <a:bodyPr lIns="45719" rIns="45719" anchor="ctr"/>
          <a:lstStyle/>
          <a:p>
            <a:pPr algn="ctr">
              <a:defRPr>
                <a:solidFill>
                  <a:srgbClr val="FFFFFF"/>
                </a:solidFill>
              </a:defRPr>
            </a:pPr>
            <a:endParaRPr/>
          </a:p>
        </p:txBody>
      </p:sp>
      <p:sp>
        <p:nvSpPr>
          <p:cNvPr id="152" name="TextBox 29"/>
          <p:cNvSpPr txBox="1"/>
          <p:nvPr/>
        </p:nvSpPr>
        <p:spPr>
          <a:xfrm>
            <a:off x="554015" y="3794395"/>
            <a:ext cx="4795024" cy="4597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400">
                <a:latin typeface="Alexandria Regular Regular"/>
                <a:ea typeface="Alexandria Regular Regular"/>
                <a:cs typeface="Alexandria Regular Regular"/>
                <a:sym typeface="Alexandria Regular Regular"/>
              </a:defRPr>
            </a:lvl1pPr>
          </a:lstStyle>
          <a:p>
            <a:r>
              <a:t>by Samara Jasim</a:t>
            </a:r>
          </a:p>
        </p:txBody>
      </p:sp>
      <p:sp>
        <p:nvSpPr>
          <p:cNvPr id="153" name="TextBox 30"/>
          <p:cNvSpPr txBox="1"/>
          <p:nvPr/>
        </p:nvSpPr>
        <p:spPr>
          <a:xfrm>
            <a:off x="327141" y="2424036"/>
            <a:ext cx="5615351" cy="13614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4100">
                <a:solidFill>
                  <a:srgbClr val="00B0F0"/>
                </a:solidFill>
                <a:latin typeface="Alexandria Regular Bold"/>
                <a:ea typeface="Alexandria Regular Bold"/>
                <a:cs typeface="Alexandria Regular Bold"/>
                <a:sym typeface="Alexandria Regular Bold"/>
              </a:defRPr>
            </a:lvl1pPr>
          </a:lstStyle>
          <a:p>
            <a:r>
              <a:t>English Language for Digital Law</a:t>
            </a:r>
          </a:p>
        </p:txBody>
      </p:sp>
      <p:grpSp>
        <p:nvGrpSpPr>
          <p:cNvPr id="156" name="Rectangle: Rounded Corners 33"/>
          <p:cNvGrpSpPr/>
          <p:nvPr/>
        </p:nvGrpSpPr>
        <p:grpSpPr>
          <a:xfrm>
            <a:off x="41359" y="5769782"/>
            <a:ext cx="3516608" cy="529168"/>
            <a:chOff x="-1802540" y="73874"/>
            <a:chExt cx="3516607" cy="529167"/>
          </a:xfrm>
        </p:grpSpPr>
        <p:sp>
          <p:nvSpPr>
            <p:cNvPr id="154" name="Rounded Rectangle"/>
            <p:cNvSpPr/>
            <p:nvPr/>
          </p:nvSpPr>
          <p:spPr>
            <a:xfrm>
              <a:off x="-1802541" y="73874"/>
              <a:ext cx="3516609" cy="529168"/>
            </a:xfrm>
            <a:prstGeom prst="roundRect">
              <a:avLst>
                <a:gd name="adj" fmla="val 16667"/>
              </a:avLst>
            </a:prstGeom>
            <a:solidFill>
              <a:srgbClr val="4EADEA"/>
            </a:solidFill>
            <a:ln w="12700" cap="flat">
              <a:solidFill>
                <a:srgbClr val="00B0F0"/>
              </a:solidFill>
              <a:prstDash val="solid"/>
              <a:miter lim="800000"/>
            </a:ln>
            <a:effectLst/>
          </p:spPr>
          <p:txBody>
            <a:bodyPr wrap="square" lIns="45719" tIns="45719" rIns="45719" bIns="45719" numCol="1" anchor="ctr">
              <a:noAutofit/>
            </a:bodyPr>
            <a:lstStyle/>
            <a:p>
              <a:pPr algn="ctr">
                <a:defRPr>
                  <a:solidFill>
                    <a:srgbClr val="4EADEA"/>
                  </a:solidFill>
                </a:defRPr>
              </a:pPr>
              <a:endParaRPr/>
            </a:p>
          </p:txBody>
        </p:sp>
        <p:sp>
          <p:nvSpPr>
            <p:cNvPr id="155" name="Orientation Lecture"/>
            <p:cNvSpPr txBox="1"/>
            <p:nvPr/>
          </p:nvSpPr>
          <p:spPr>
            <a:xfrm>
              <a:off x="-1724638" y="102238"/>
              <a:ext cx="3360804" cy="4724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lvl1pPr algn="ctr">
                <a:defRPr sz="2500">
                  <a:latin typeface="Alexandria Regular Bold"/>
                  <a:ea typeface="Alexandria Regular Bold"/>
                  <a:cs typeface="Alexandria Regular Bold"/>
                  <a:sym typeface="Alexandria Regular Bold"/>
                </a:defRPr>
              </a:lvl1pPr>
            </a:lstStyle>
            <a:p>
              <a:r>
                <a:t>Orientation Lecture</a:t>
              </a:r>
            </a:p>
          </p:txBody>
        </p:sp>
      </p:grpSp>
      <p:sp>
        <p:nvSpPr>
          <p:cNvPr id="157" name="TextBox 45"/>
          <p:cNvSpPr txBox="1"/>
          <p:nvPr/>
        </p:nvSpPr>
        <p:spPr>
          <a:xfrm>
            <a:off x="374988" y="5413224"/>
            <a:ext cx="1162813"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defRPr sz="2000">
                <a:latin typeface="Alexandria Regular Regular"/>
                <a:ea typeface="Alexandria Regular Regular"/>
                <a:cs typeface="Alexandria Regular Regular"/>
                <a:sym typeface="Alexandria Regular Regular"/>
              </a:defRPr>
            </a:lvl1pPr>
          </a:lstStyle>
          <a:p>
            <a:r>
              <a:t>LAW 614</a:t>
            </a:r>
          </a:p>
        </p:txBody>
      </p:sp>
      <p:sp>
        <p:nvSpPr>
          <p:cNvPr id="158" name="Oval 13"/>
          <p:cNvSpPr/>
          <p:nvPr/>
        </p:nvSpPr>
        <p:spPr>
          <a:xfrm>
            <a:off x="6200342" y="-320675"/>
            <a:ext cx="7410451" cy="7410450"/>
          </a:xfrm>
          <a:prstGeom prst="ellipse">
            <a:avLst/>
          </a:prstGeom>
          <a:blipFill>
            <a:blip r:embed="rId3"/>
            <a:stretch>
              <a:fillRect/>
            </a:stretch>
          </a:blipFill>
          <a:ln w="12700">
            <a:miter lim="400000"/>
          </a:ln>
        </p:spPr>
        <p:txBody>
          <a:bodyPr lIns="45719" rIns="45719" anchor="ctr"/>
          <a:lstStyle/>
          <a:p>
            <a:pPr algn="ctr">
              <a:defRPr>
                <a:solidFill>
                  <a:srgbClr val="FFFFFF"/>
                </a:solidFill>
              </a:defRPr>
            </a:pPr>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61" name="TextBox 2"/>
          <p:cNvSpPr txBox="1"/>
          <p:nvPr/>
        </p:nvSpPr>
        <p:spPr>
          <a:xfrm>
            <a:off x="2558870" y="1019068"/>
            <a:ext cx="3810592"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Who am I?</a:t>
            </a:r>
          </a:p>
        </p:txBody>
      </p:sp>
      <p:sp>
        <p:nvSpPr>
          <p:cNvPr id="16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63" name="TextBox 47"/>
          <p:cNvSpPr txBox="1"/>
          <p:nvPr/>
        </p:nvSpPr>
        <p:spPr>
          <a:xfrm>
            <a:off x="934719" y="2061643"/>
            <a:ext cx="10449561" cy="40335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nSpc>
                <a:spcPct val="120000"/>
              </a:lnSpc>
              <a:defRPr sz="2600">
                <a:solidFill>
                  <a:srgbClr val="4EABE7"/>
                </a:solidFill>
                <a:latin typeface="Alexandria Regular Bold"/>
                <a:ea typeface="Alexandria Regular Bold"/>
                <a:cs typeface="Alexandria Regular Bold"/>
                <a:sym typeface="Alexandria Regular Bold"/>
              </a:defRPr>
            </a:pPr>
            <a:r>
              <a:t>Samara Jasim</a:t>
            </a:r>
          </a:p>
          <a:p>
            <a:pPr marL="581526" lvl="1" indent="-200526">
              <a:lnSpc>
                <a:spcPct val="150000"/>
              </a:lnSpc>
              <a:spcBef>
                <a:spcPts val="1200"/>
              </a:spcBef>
              <a:buSzPct val="60000"/>
              <a:buBlip>
                <a:blip r:embed="rId3"/>
              </a:buBlip>
              <a:defRPr sz="2600">
                <a:latin typeface="Alexandria Regular Regular"/>
                <a:ea typeface="Alexandria Regular Regular"/>
                <a:cs typeface="Alexandria Regular Regular"/>
                <a:sym typeface="Alexandria Regular Regular"/>
              </a:defRPr>
            </a:pPr>
            <a:r>
              <a:t>Lecturer: specialized in </a:t>
            </a:r>
            <a:r>
              <a:rPr>
                <a:latin typeface="Alexandria Regular Bold"/>
                <a:ea typeface="Alexandria Regular Bold"/>
                <a:cs typeface="Alexandria Regular Bold"/>
                <a:sym typeface="Alexandria Regular Bold"/>
              </a:rPr>
              <a:t>Teaching English as a Foreign Language </a:t>
            </a:r>
            <a:r>
              <a:t>Field;</a:t>
            </a:r>
          </a:p>
          <a:p>
            <a:pPr marL="581526" lvl="1" indent="-200526">
              <a:lnSpc>
                <a:spcPct val="150000"/>
              </a:lnSpc>
              <a:spcBef>
                <a:spcPts val="1200"/>
              </a:spcBef>
              <a:buSzPct val="60000"/>
              <a:buBlip>
                <a:blip r:embed="rId3"/>
              </a:buBlip>
              <a:defRPr sz="2600">
                <a:latin typeface="Alexandria Regular Regular"/>
                <a:ea typeface="Alexandria Regular Regular"/>
                <a:cs typeface="Alexandria Regular Regular"/>
                <a:sym typeface="Alexandria Regular Regular"/>
              </a:defRPr>
            </a:pPr>
            <a:r>
              <a:t>Educational Consultant;</a:t>
            </a:r>
          </a:p>
          <a:p>
            <a:pPr marL="581526" lvl="1" indent="-200526">
              <a:lnSpc>
                <a:spcPct val="150000"/>
              </a:lnSpc>
              <a:spcBef>
                <a:spcPts val="1200"/>
              </a:spcBef>
              <a:buSzPct val="60000"/>
              <a:buBlip>
                <a:blip r:embed="rId3"/>
              </a:buBlip>
              <a:defRPr sz="2600">
                <a:latin typeface="Alexandria Regular Regular"/>
                <a:ea typeface="Alexandria Regular Regular"/>
                <a:cs typeface="Alexandria Regular Regular"/>
                <a:sym typeface="Alexandria Regular Regular"/>
              </a:defRPr>
            </a:pPr>
            <a:r>
              <a:t>Sworn Translator; and</a:t>
            </a:r>
          </a:p>
          <a:p>
            <a:pPr marL="581526" lvl="1" indent="-200526">
              <a:lnSpc>
                <a:spcPct val="150000"/>
              </a:lnSpc>
              <a:spcBef>
                <a:spcPts val="1200"/>
              </a:spcBef>
              <a:buSzPct val="60000"/>
              <a:buBlip>
                <a:blip r:embed="rId3"/>
              </a:buBlip>
              <a:defRPr sz="2600">
                <a:latin typeface="Alexandria Regular Regular"/>
                <a:ea typeface="Alexandria Regular Regular"/>
                <a:cs typeface="Alexandria Regular Regular"/>
                <a:sym typeface="Alexandria Regular Regular"/>
              </a:defRPr>
            </a:pPr>
            <a:r>
              <a:t>Paralegal</a:t>
            </a:r>
          </a:p>
        </p:txBody>
      </p:sp>
      <p:sp>
        <p:nvSpPr>
          <p:cNvPr id="164" name="TextBox 7"/>
          <p:cNvSpPr txBox="1"/>
          <p:nvPr/>
        </p:nvSpPr>
        <p:spPr>
          <a:xfrm>
            <a:off x="4833620" y="6400765"/>
            <a:ext cx="2524761" cy="34018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defRPr>
            </a:lvl1pPr>
          </a:lstStyle>
          <a:p>
            <a:r>
              <a:t>www.midocean.ae</a:t>
            </a:r>
          </a:p>
        </p:txBody>
      </p:sp>
      <p:pic>
        <p:nvPicPr>
          <p:cNvPr id="165" name="english-course-2829679-2350623.png" descr="english-course-2829679-2350623.png"/>
          <p:cNvPicPr>
            <a:picLocks noChangeAspect="1"/>
          </p:cNvPicPr>
          <p:nvPr/>
        </p:nvPicPr>
        <p:blipFill>
          <a:blip r:embed="rId4"/>
          <a:stretch>
            <a:fillRect/>
          </a:stretch>
        </p:blipFill>
        <p:spPr>
          <a:xfrm>
            <a:off x="1079825" y="919883"/>
            <a:ext cx="1125124" cy="1125124"/>
          </a:xfrm>
          <a:prstGeom prst="rect">
            <a:avLst/>
          </a:prstGeom>
          <a:ln w="12700">
            <a:miter lim="400000"/>
          </a:ln>
        </p:spPr>
      </p:pic>
      <p:sp>
        <p:nvSpPr>
          <p:cNvPr id="166"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67"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168"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71" name="TextBox 2"/>
          <p:cNvSpPr txBox="1"/>
          <p:nvPr/>
        </p:nvSpPr>
        <p:spPr>
          <a:xfrm>
            <a:off x="2558870" y="1019068"/>
            <a:ext cx="3810592"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Course Details</a:t>
            </a:r>
          </a:p>
        </p:txBody>
      </p:sp>
      <p:sp>
        <p:nvSpPr>
          <p:cNvPr id="17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73" name="TextBox 47"/>
          <p:cNvSpPr txBox="1"/>
          <p:nvPr/>
        </p:nvSpPr>
        <p:spPr>
          <a:xfrm>
            <a:off x="820419" y="2188643"/>
            <a:ext cx="10449561" cy="354076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70000"/>
              </a:lnSpc>
              <a:buClr>
                <a:srgbClr val="232735"/>
              </a:buClr>
              <a:buSzPct val="100000"/>
              <a:buChar char="✦"/>
              <a:defRPr sz="2300">
                <a:solidFill>
                  <a:srgbClr val="E2913D"/>
                </a:solidFill>
                <a:latin typeface="Alexandria Regular Bold"/>
                <a:ea typeface="Alexandria Regular Bold"/>
                <a:cs typeface="Alexandria Regular Bold"/>
                <a:sym typeface="Alexandria Regular Bold"/>
              </a:defRPr>
            </a:pPr>
            <a:r>
              <a:rPr>
                <a:solidFill>
                  <a:srgbClr val="4EADEA"/>
                </a:solidFill>
              </a:rPr>
              <a:t>This course</a:t>
            </a:r>
            <a:r>
              <a:t> </a:t>
            </a:r>
            <a:r>
              <a:rPr>
                <a:solidFill>
                  <a:srgbClr val="000000"/>
                </a:solidFill>
                <a:latin typeface="Alexandria Regular Regular"/>
                <a:ea typeface="Alexandria Regular Regular"/>
                <a:cs typeface="Alexandria Regular Regular"/>
                <a:sym typeface="Alexandria Regular Regular"/>
              </a:rPr>
              <a:t>is designed to give students a deep understanding of the legal issues and challenges brought by the digital transformation of our economy and the regulation of the innovations it implies.</a:t>
            </a:r>
          </a:p>
          <a:p>
            <a:pPr algn="just">
              <a:lnSpc>
                <a:spcPct val="180000"/>
              </a:lnSpc>
              <a:defRPr sz="2300">
                <a:latin typeface="Alexandria Regular Regular"/>
                <a:ea typeface="Alexandria Regular Regular"/>
                <a:cs typeface="Alexandria Regular Regular"/>
                <a:sym typeface="Alexandria Regular Regular"/>
              </a:defRPr>
            </a:pPr>
            <a:r>
              <a:t>The aim of the course is to provide in-depth knowledge of legal English as well as an increased ability to communicate in international legal contexts, both academic and professional, in an effective manner.</a:t>
            </a:r>
          </a:p>
        </p:txBody>
      </p:sp>
      <p:pic>
        <p:nvPicPr>
          <p:cNvPr id="174"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175"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76"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177"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9"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80" name="TextBox 2"/>
          <p:cNvSpPr txBox="1"/>
          <p:nvPr/>
        </p:nvSpPr>
        <p:spPr>
          <a:xfrm>
            <a:off x="2558870" y="1019068"/>
            <a:ext cx="3810592"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Learning Resources</a:t>
            </a:r>
          </a:p>
        </p:txBody>
      </p:sp>
      <p:sp>
        <p:nvSpPr>
          <p:cNvPr id="181"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82" name="TextBox 47"/>
          <p:cNvSpPr txBox="1"/>
          <p:nvPr/>
        </p:nvSpPr>
        <p:spPr>
          <a:xfrm>
            <a:off x="820419" y="2188643"/>
            <a:ext cx="10449561" cy="375666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nSpc>
                <a:spcPct val="130000"/>
              </a:lnSpc>
              <a:buClr>
                <a:srgbClr val="1F2330"/>
              </a:buClr>
              <a:buSzPct val="100000"/>
              <a:buChar char="✦"/>
              <a:defRPr sz="2600">
                <a:solidFill>
                  <a:srgbClr val="4EADEA"/>
                </a:solidFill>
                <a:latin typeface="Alexandria Regular Bold"/>
                <a:ea typeface="Alexandria Regular Bold"/>
                <a:cs typeface="Alexandria Regular Bold"/>
                <a:sym typeface="Alexandria Regular Bold"/>
              </a:defRPr>
            </a:pPr>
            <a:r>
              <a:t> Credit Hours: </a:t>
            </a:r>
          </a:p>
          <a:p>
            <a:pPr marL="446087" indent="-446087">
              <a:lnSpc>
                <a:spcPct val="130000"/>
              </a:lnSpc>
              <a:defRPr sz="2600">
                <a:latin typeface="Alexandria Regular Regular"/>
                <a:ea typeface="Alexandria Regular Regular"/>
                <a:cs typeface="Alexandria Regular Regular"/>
                <a:sym typeface="Alexandria Regular Regular"/>
              </a:defRPr>
            </a:pPr>
            <a:r>
              <a:t>3 credit hours.  </a:t>
            </a:r>
          </a:p>
          <a:p>
            <a:pPr marL="457199" lvl="1" indent="-457199">
              <a:lnSpc>
                <a:spcPct val="130000"/>
              </a:lnSpc>
              <a:buClr>
                <a:srgbClr val="242836"/>
              </a:buClr>
              <a:buSzPct val="100000"/>
              <a:buChar char="✦"/>
              <a:defRPr sz="2600">
                <a:solidFill>
                  <a:srgbClr val="4EADEA"/>
                </a:solidFill>
                <a:latin typeface="Alexandria Regular Bold"/>
                <a:ea typeface="Alexandria Regular Bold"/>
                <a:cs typeface="Alexandria Regular Bold"/>
                <a:sym typeface="Alexandria Regular Bold"/>
              </a:defRPr>
            </a:pPr>
            <a:r>
              <a:t>Recommended Resources: </a:t>
            </a:r>
            <a:endParaRPr>
              <a:solidFill>
                <a:srgbClr val="FF0000"/>
              </a:solidFill>
            </a:endParaRPr>
          </a:p>
          <a:p>
            <a:pPr marL="514350" lvl="1" indent="-514350">
              <a:lnSpc>
                <a:spcPct val="130000"/>
              </a:lnSpc>
              <a:buSzPct val="100000"/>
              <a:buAutoNum type="arabicPeriod"/>
              <a:defRPr sz="2600">
                <a:latin typeface="Alexandria Regular Regular"/>
                <a:ea typeface="Alexandria Regular Regular"/>
                <a:cs typeface="Alexandria Regular Regular"/>
                <a:sym typeface="Alexandria Regular Regular"/>
              </a:defRPr>
            </a:pPr>
            <a:r>
              <a:t>IT Security Risk Control Management by Raymond Pompon</a:t>
            </a:r>
          </a:p>
          <a:p>
            <a:pPr marL="514350" lvl="1" indent="-514350">
              <a:lnSpc>
                <a:spcPct val="130000"/>
              </a:lnSpc>
              <a:buSzPct val="100000"/>
              <a:buAutoNum type="arabicPeriod"/>
              <a:defRPr sz="2600">
                <a:latin typeface="Alexandria Regular Regular"/>
                <a:ea typeface="Alexandria Regular Regular"/>
                <a:cs typeface="Alexandria Regular Regular"/>
                <a:sym typeface="Alexandria Regular Regular"/>
              </a:defRPr>
            </a:pPr>
            <a:r>
              <a:t> Law and Technology in a Global Digital Society</a:t>
            </a:r>
          </a:p>
          <a:p>
            <a:pPr marL="457199" lvl="1" indent="-457199">
              <a:lnSpc>
                <a:spcPct val="130000"/>
              </a:lnSpc>
              <a:spcBef>
                <a:spcPts val="700"/>
              </a:spcBef>
              <a:buClr>
                <a:srgbClr val="242836"/>
              </a:buClr>
              <a:buSzPct val="100000"/>
              <a:buChar char="✦"/>
              <a:defRPr sz="2600">
                <a:solidFill>
                  <a:srgbClr val="4EADEA"/>
                </a:solidFill>
                <a:latin typeface="Alexandria Regular Bold"/>
                <a:ea typeface="Alexandria Regular Bold"/>
                <a:cs typeface="Alexandria Regular Bold"/>
                <a:sym typeface="Alexandria Regular Bold"/>
              </a:defRPr>
            </a:pPr>
            <a:r>
              <a:t>Essential References:</a:t>
            </a:r>
            <a:endParaRPr>
              <a:solidFill>
                <a:srgbClr val="E2913D"/>
              </a:solidFill>
            </a:endParaRPr>
          </a:p>
          <a:p>
            <a:pPr>
              <a:lnSpc>
                <a:spcPct val="130000"/>
              </a:lnSpc>
              <a:defRPr sz="2600">
                <a:solidFill>
                  <a:srgbClr val="F14124"/>
                </a:solidFill>
                <a:latin typeface="Alexandria Regular Bold"/>
                <a:ea typeface="Alexandria Regular Bold"/>
                <a:cs typeface="Alexandria Regular Bold"/>
                <a:sym typeface="Alexandria Regular Bold"/>
              </a:defRPr>
            </a:pPr>
            <a:r>
              <a:rPr>
                <a:solidFill>
                  <a:srgbClr val="000000"/>
                </a:solidFill>
                <a:latin typeface="Alexandria Regular Regular"/>
                <a:ea typeface="Alexandria Regular Regular"/>
                <a:cs typeface="Alexandria Regular Regular"/>
                <a:sym typeface="Alexandria Regular Regular"/>
              </a:rPr>
              <a:t>1. A Dictionary</a:t>
            </a:r>
          </a:p>
        </p:txBody>
      </p:sp>
      <p:pic>
        <p:nvPicPr>
          <p:cNvPr id="18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184" name="978-3-030-90513-2.jpeg" descr="978-3-030-90513-2.jpeg"/>
          <p:cNvPicPr>
            <a:picLocks noChangeAspect="1"/>
          </p:cNvPicPr>
          <p:nvPr/>
        </p:nvPicPr>
        <p:blipFill>
          <a:blip r:embed="rId4"/>
          <a:stretch>
            <a:fillRect/>
          </a:stretch>
        </p:blipFill>
        <p:spPr>
          <a:xfrm>
            <a:off x="7957753" y="1757094"/>
            <a:ext cx="1346431" cy="2026973"/>
          </a:xfrm>
          <a:prstGeom prst="rect">
            <a:avLst/>
          </a:prstGeom>
          <a:ln w="12700">
            <a:miter lim="400000"/>
          </a:ln>
        </p:spPr>
      </p:pic>
      <p:pic>
        <p:nvPicPr>
          <p:cNvPr id="185" name="it-security-risk-control-management.jpeg" descr="it-security-risk-control-management.jpeg"/>
          <p:cNvPicPr>
            <a:picLocks noChangeAspect="1"/>
          </p:cNvPicPr>
          <p:nvPr/>
        </p:nvPicPr>
        <p:blipFill>
          <a:blip r:embed="rId5"/>
          <a:stretch>
            <a:fillRect/>
          </a:stretch>
        </p:blipFill>
        <p:spPr>
          <a:xfrm>
            <a:off x="9480822" y="1740354"/>
            <a:ext cx="1442558" cy="2060453"/>
          </a:xfrm>
          <a:prstGeom prst="rect">
            <a:avLst/>
          </a:prstGeom>
          <a:ln w="12700">
            <a:miter lim="400000"/>
          </a:ln>
        </p:spPr>
      </p:pic>
      <p:sp>
        <p:nvSpPr>
          <p:cNvPr id="186"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87"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188" name="Graphic 21" descr="Graphic 21"/>
          <p:cNvPicPr>
            <a:picLocks noChangeAspect="1"/>
          </p:cNvPicPr>
          <p:nvPr/>
        </p:nvPicPr>
        <p:blipFill>
          <a:blip r:embed="rId6"/>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91" name="TextBox 2"/>
          <p:cNvSpPr txBox="1"/>
          <p:nvPr/>
        </p:nvSpPr>
        <p:spPr>
          <a:xfrm>
            <a:off x="2558870" y="1019068"/>
            <a:ext cx="5303134"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What is this course about?</a:t>
            </a:r>
          </a:p>
        </p:txBody>
      </p:sp>
      <p:sp>
        <p:nvSpPr>
          <p:cNvPr id="19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93" name="TextBox 47"/>
          <p:cNvSpPr txBox="1"/>
          <p:nvPr/>
        </p:nvSpPr>
        <p:spPr>
          <a:xfrm>
            <a:off x="820419" y="2188643"/>
            <a:ext cx="10449561" cy="3749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defTabSz="457200">
              <a:lnSpc>
                <a:spcPct val="160000"/>
              </a:lnSpc>
              <a:spcBef>
                <a:spcPts val="1200"/>
              </a:spcBef>
              <a:defRPr sz="2633">
                <a:latin typeface="Alexandria Regular Regular"/>
                <a:ea typeface="Alexandria Regular Regular"/>
                <a:cs typeface="Alexandria Regular Regular"/>
                <a:sym typeface="Alexandria Regular Regular"/>
              </a:defRPr>
            </a:lvl1pPr>
          </a:lstStyle>
          <a:p>
            <a:r>
              <a:t>The transformation of society into a digital society, in which essential areas of life are carried out through the exchange of data via electronic networks and machines equipped with artificial intelligence to carry out activities that were previously the preserve of humans, is taking place worldwide with great dynamics. </a:t>
            </a:r>
          </a:p>
        </p:txBody>
      </p:sp>
      <p:pic>
        <p:nvPicPr>
          <p:cNvPr id="194"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195"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96"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197"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9"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00" name="TextBox 2"/>
          <p:cNvSpPr txBox="1"/>
          <p:nvPr/>
        </p:nvSpPr>
        <p:spPr>
          <a:xfrm>
            <a:off x="2558870" y="1019068"/>
            <a:ext cx="5885820"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What is this course about?</a:t>
            </a:r>
          </a:p>
        </p:txBody>
      </p:sp>
      <p:sp>
        <p:nvSpPr>
          <p:cNvPr id="201"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02" name="TextBox 47"/>
          <p:cNvSpPr txBox="1"/>
          <p:nvPr/>
        </p:nvSpPr>
        <p:spPr>
          <a:xfrm>
            <a:off x="820419" y="2188643"/>
            <a:ext cx="10449561" cy="3749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defTabSz="457200">
              <a:lnSpc>
                <a:spcPct val="160000"/>
              </a:lnSpc>
              <a:spcBef>
                <a:spcPts val="1200"/>
              </a:spcBef>
              <a:defRPr sz="2633">
                <a:latin typeface="Alexandria Regular Regular"/>
                <a:ea typeface="Alexandria Regular Regular"/>
                <a:cs typeface="Alexandria Regular Regular"/>
                <a:sym typeface="Alexandria Regular Regular"/>
              </a:defRPr>
            </a:lvl1pPr>
          </a:lstStyle>
          <a:p>
            <a:r>
              <a:t>This transformation process involves the law in two ways: On the one hand, law has to adapt in order to provide the changed society with appropriate rules, and on the other hand, it acts as a driving factor of the transformation by setting limits to technological development while at the same time providing a framework and basis for it. </a:t>
            </a:r>
          </a:p>
        </p:txBody>
      </p:sp>
      <p:pic>
        <p:nvPicPr>
          <p:cNvPr id="20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204"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05"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206"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08" name="TextBox 2"/>
          <p:cNvSpPr txBox="1"/>
          <p:nvPr/>
        </p:nvSpPr>
        <p:spPr>
          <a:xfrm>
            <a:off x="2558870" y="650768"/>
            <a:ext cx="4212561" cy="4827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b="1">
                <a:latin typeface="Times New Roman"/>
                <a:ea typeface="Times New Roman"/>
                <a:cs typeface="Times New Roman"/>
                <a:sym typeface="Times New Roman"/>
              </a:defRPr>
            </a:lvl1pPr>
          </a:lstStyle>
          <a:p>
            <a:r>
              <a:t>Course Content</a:t>
            </a:r>
          </a:p>
        </p:txBody>
      </p:sp>
      <p:sp>
        <p:nvSpPr>
          <p:cNvPr id="209" name="TextBox 7"/>
          <p:cNvSpPr txBox="1"/>
          <p:nvPr/>
        </p:nvSpPr>
        <p:spPr>
          <a:xfrm>
            <a:off x="4833620" y="6400765"/>
            <a:ext cx="2524761" cy="34018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defRPr>
            </a:lvl1pPr>
          </a:lstStyle>
          <a:p>
            <a:r>
              <a:t>www.midocean.ae</a:t>
            </a:r>
          </a:p>
        </p:txBody>
      </p:sp>
      <p:graphicFrame>
        <p:nvGraphicFramePr>
          <p:cNvPr id="210" name="Table 9"/>
          <p:cNvGraphicFramePr/>
          <p:nvPr/>
        </p:nvGraphicFramePr>
        <p:xfrm>
          <a:off x="1269494" y="1272281"/>
          <a:ext cx="10507638" cy="5502363"/>
        </p:xfrm>
        <a:graphic>
          <a:graphicData uri="http://schemas.openxmlformats.org/drawingml/2006/table">
            <a:tbl>
              <a:tblPr firstRow="1" bandRow="1">
                <a:tableStyleId>{4C3C2611-4C71-4FC5-86AE-919BDF0F9419}</a:tableStyleId>
              </a:tblPr>
              <a:tblGrid>
                <a:gridCol w="6487594">
                  <a:extLst>
                    <a:ext uri="{9D8B030D-6E8A-4147-A177-3AD203B41FA5}">
                      <a16:colId xmlns:a16="http://schemas.microsoft.com/office/drawing/2014/main" val="20000"/>
                    </a:ext>
                  </a:extLst>
                </a:gridCol>
                <a:gridCol w="2121262">
                  <a:extLst>
                    <a:ext uri="{9D8B030D-6E8A-4147-A177-3AD203B41FA5}">
                      <a16:colId xmlns:a16="http://schemas.microsoft.com/office/drawing/2014/main" val="20001"/>
                    </a:ext>
                  </a:extLst>
                </a:gridCol>
                <a:gridCol w="1898782">
                  <a:extLst>
                    <a:ext uri="{9D8B030D-6E8A-4147-A177-3AD203B41FA5}">
                      <a16:colId xmlns:a16="http://schemas.microsoft.com/office/drawing/2014/main" val="20002"/>
                    </a:ext>
                  </a:extLst>
                </a:gridCol>
              </a:tblGrid>
              <a:tr h="777943">
                <a:tc>
                  <a:txBody>
                    <a:bodyPr/>
                    <a:lstStyle/>
                    <a:p>
                      <a:pPr algn="ctr" defTabSz="457200">
                        <a:defRPr sz="1800" b="0">
                          <a:solidFill>
                            <a:srgbClr val="000000"/>
                          </a:solidFill>
                        </a:defRPr>
                      </a:pPr>
                      <a:r>
                        <a:rPr sz="2500" b="1">
                          <a:solidFill>
                            <a:srgbClr val="FFFFFF"/>
                          </a:solidFill>
                          <a:latin typeface="Arial Narrow"/>
                          <a:ea typeface="Arial Narrow"/>
                          <a:cs typeface="Arial Narrow"/>
                          <a:sym typeface="Arial Narrow"/>
                        </a:rPr>
                        <a:t>Course Unit</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c>
                  <a:txBody>
                    <a:bodyPr/>
                    <a:lstStyle/>
                    <a:p>
                      <a:pPr algn="ctr" defTabSz="457200">
                        <a:defRPr sz="1800" b="0">
                          <a:solidFill>
                            <a:srgbClr val="000000"/>
                          </a:solidFill>
                        </a:defRPr>
                      </a:pPr>
                      <a:r>
                        <a:rPr sz="2500" b="1">
                          <a:solidFill>
                            <a:srgbClr val="FFFFFF"/>
                          </a:solidFill>
                          <a:latin typeface="Arial Narrow"/>
                          <a:ea typeface="Arial Narrow"/>
                          <a:cs typeface="Arial Narrow"/>
                          <a:sym typeface="Arial Narrow"/>
                        </a:rPr>
                        <a:t>No.of. Weeks </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c>
                  <a:txBody>
                    <a:bodyPr/>
                    <a:lstStyle/>
                    <a:p>
                      <a:pPr algn="ctr" defTabSz="457200">
                        <a:defRPr sz="1800" b="0">
                          <a:solidFill>
                            <a:srgbClr val="000000"/>
                          </a:solidFill>
                        </a:defRPr>
                      </a:pPr>
                      <a:r>
                        <a:rPr sz="2500" b="1">
                          <a:solidFill>
                            <a:srgbClr val="FFFFFF"/>
                          </a:solidFill>
                          <a:latin typeface="Arial Narrow"/>
                          <a:ea typeface="Arial Narrow"/>
                          <a:cs typeface="Arial Narrow"/>
                          <a:sym typeface="Arial Narrow"/>
                        </a:rPr>
                        <a:t>Contact Hours</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extLst>
                  <a:ext uri="{0D108BD9-81ED-4DB2-BD59-A6C34878D82A}">
                    <a16:rowId xmlns:a16="http://schemas.microsoft.com/office/drawing/2014/main" val="10000"/>
                  </a:ext>
                </a:extLst>
              </a:tr>
              <a:tr h="422022">
                <a:tc>
                  <a:txBody>
                    <a:bodyPr/>
                    <a:lstStyle/>
                    <a:p>
                      <a:pPr algn="l" defTabSz="457200">
                        <a:defRPr sz="1800"/>
                      </a:pPr>
                      <a:r>
                        <a:rPr sz="2500">
                          <a:solidFill>
                            <a:srgbClr val="FFFFFF"/>
                          </a:solidFill>
                          <a:latin typeface="Arial Narrow"/>
                          <a:ea typeface="Arial Narrow"/>
                          <a:cs typeface="Arial Narrow"/>
                          <a:sym typeface="Arial Narrow"/>
                        </a:rPr>
                        <a:t>1. Introduction to Digital Law</a:t>
                      </a:r>
                    </a:p>
                  </a:txBody>
                  <a:tcPr marL="45721" marR="45721" marT="45721" marB="45721" anchor="ctr" horzOverflow="overflow">
                    <a:lnL w="12700">
                      <a:solidFill>
                        <a:srgbClr val="000000"/>
                      </a:solidFill>
                      <a:miter lim="400000"/>
                    </a:lnL>
                    <a:lnR w="12700">
                      <a:solidFill>
                        <a:srgbClr val="000000"/>
                      </a:solidFill>
                    </a:lnR>
                    <a:lnT w="381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2nd</a:t>
                      </a:r>
                    </a:p>
                  </a:txBody>
                  <a:tcPr marL="45721" marR="45721" marT="45721" marB="45721" anchor="ctr" horzOverflow="overflow">
                    <a:lnL w="12700">
                      <a:solidFill>
                        <a:srgbClr val="000000"/>
                      </a:solidFill>
                    </a:lnL>
                    <a:lnR w="12700">
                      <a:solidFill>
                        <a:srgbClr val="000000"/>
                      </a:solidFill>
                    </a:lnR>
                    <a:lnT w="381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38100">
                      <a:solidFill>
                        <a:srgbClr val="000000"/>
                      </a:solidFill>
                    </a:lnT>
                    <a:lnB w="12700">
                      <a:solidFill>
                        <a:srgbClr val="000000"/>
                      </a:solidFill>
                    </a:lnB>
                    <a:solidFill>
                      <a:srgbClr val="4EADEA"/>
                    </a:solidFill>
                  </a:tcPr>
                </a:tc>
                <a:extLst>
                  <a:ext uri="{0D108BD9-81ED-4DB2-BD59-A6C34878D82A}">
                    <a16:rowId xmlns:a16="http://schemas.microsoft.com/office/drawing/2014/main" val="10001"/>
                  </a:ext>
                </a:extLst>
              </a:tr>
              <a:tr h="412656">
                <a:tc>
                  <a:txBody>
                    <a:bodyPr/>
                    <a:lstStyle/>
                    <a:p>
                      <a:pPr algn="l">
                        <a:defRPr sz="1800"/>
                      </a:pPr>
                      <a:r>
                        <a:rPr sz="2500">
                          <a:solidFill>
                            <a:srgbClr val="FFFFFF"/>
                          </a:solidFill>
                          <a:latin typeface="Arial Narrow"/>
                          <a:ea typeface="Arial Narrow"/>
                          <a:cs typeface="Arial Narrow"/>
                          <a:sym typeface="Arial Narrow"/>
                        </a:rPr>
                        <a:t>2. IT Security</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3rd</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2"/>
                  </a:ext>
                </a:extLst>
              </a:tr>
              <a:tr h="409311">
                <a:tc>
                  <a:txBody>
                    <a:bodyPr/>
                    <a:lstStyle/>
                    <a:p>
                      <a:pPr algn="l">
                        <a:defRPr sz="1800"/>
                      </a:pPr>
                      <a:r>
                        <a:rPr sz="2500">
                          <a:solidFill>
                            <a:srgbClr val="FFFFFF"/>
                          </a:solidFill>
                          <a:latin typeface="Arial Narrow"/>
                          <a:ea typeface="Arial Narrow"/>
                          <a:cs typeface="Arial Narrow"/>
                          <a:sym typeface="Arial Narrow"/>
                        </a:rPr>
                        <a:t>3. Artificial Intelligence</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4th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3"/>
                  </a:ext>
                </a:extLst>
              </a:tr>
              <a:tr h="409311">
                <a:tc>
                  <a:txBody>
                    <a:bodyPr/>
                    <a:lstStyle/>
                    <a:p>
                      <a:pPr algn="l" defTabSz="457200">
                        <a:defRPr sz="1800"/>
                      </a:pPr>
                      <a:r>
                        <a:rPr sz="2500">
                          <a:solidFill>
                            <a:srgbClr val="FFFFFF"/>
                          </a:solidFill>
                          <a:latin typeface="Arial Narrow"/>
                          <a:ea typeface="Arial Narrow"/>
                          <a:cs typeface="Arial Narrow"/>
                          <a:sym typeface="Arial Narrow"/>
                        </a:rPr>
                        <a:t>4. Data Protection</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4"/>
                  </a:ext>
                </a:extLst>
              </a:tr>
              <a:tr h="409311">
                <a:tc>
                  <a:txBody>
                    <a:bodyPr/>
                    <a:lstStyle/>
                    <a:p>
                      <a:pPr algn="l" defTabSz="457200">
                        <a:defRPr sz="1800"/>
                      </a:pPr>
                      <a:r>
                        <a:rPr sz="2500">
                          <a:solidFill>
                            <a:srgbClr val="FFFFFF"/>
                          </a:solidFill>
                          <a:latin typeface="Arial Narrow"/>
                          <a:ea typeface="Arial Narrow"/>
                          <a:cs typeface="Arial Narrow"/>
                          <a:sym typeface="Arial Narrow"/>
                        </a:rPr>
                        <a:t>5. Smart Contracts</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6th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5"/>
                  </a:ext>
                </a:extLst>
              </a:tr>
              <a:tr h="427086">
                <a:tc>
                  <a:txBody>
                    <a:bodyPr/>
                    <a:lstStyle/>
                    <a:p>
                      <a:pPr algn="l" defTabSz="457200">
                        <a:defRPr sz="1800"/>
                      </a:pPr>
                      <a:r>
                        <a:rPr sz="2500">
                          <a:solidFill>
                            <a:srgbClr val="FFFFFF"/>
                          </a:solidFill>
                          <a:latin typeface="Arial Narrow"/>
                          <a:ea typeface="Arial Narrow"/>
                          <a:cs typeface="Arial Narrow"/>
                          <a:sym typeface="Arial Narrow"/>
                        </a:rPr>
                        <a:t>6. Ethics of Digital Law</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7th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6"/>
                  </a:ext>
                </a:extLst>
              </a:tr>
              <a:tr h="409311">
                <a:tc>
                  <a:txBody>
                    <a:bodyPr/>
                    <a:lstStyle/>
                    <a:p>
                      <a:pPr algn="l" defTabSz="457200">
                        <a:defRPr sz="1800"/>
                      </a:pPr>
                      <a:r>
                        <a:rPr sz="2500">
                          <a:solidFill>
                            <a:srgbClr val="FFFFFF"/>
                          </a:solidFill>
                          <a:latin typeface="Arial Narrow"/>
                          <a:ea typeface="Arial Narrow"/>
                          <a:cs typeface="Arial Narrow"/>
                          <a:sym typeface="Arial Narrow"/>
                        </a:rPr>
                        <a:t>7. Internet of Things and Consumers’ Privacy</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8th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7"/>
                  </a:ext>
                </a:extLst>
              </a:tr>
              <a:tr h="409311">
                <a:tc>
                  <a:txBody>
                    <a:bodyPr/>
                    <a:lstStyle/>
                    <a:p>
                      <a:pPr algn="l" defTabSz="457200">
                        <a:defRPr sz="1800"/>
                      </a:pPr>
                      <a:r>
                        <a:rPr sz="2500">
                          <a:solidFill>
                            <a:srgbClr val="FFFFFF"/>
                          </a:solidFill>
                          <a:latin typeface="Arial Narrow"/>
                          <a:ea typeface="Arial Narrow"/>
                          <a:cs typeface="Arial Narrow"/>
                          <a:sym typeface="Arial Narrow"/>
                        </a:rPr>
                        <a:t>8. Phishing in Online Banking</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9th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8"/>
                  </a:ext>
                </a:extLst>
              </a:tr>
              <a:tr h="409311">
                <a:tc>
                  <a:txBody>
                    <a:bodyPr/>
                    <a:lstStyle/>
                    <a:p>
                      <a:pPr algn="l" defTabSz="457200">
                        <a:defRPr sz="1800"/>
                      </a:pPr>
                      <a:r>
                        <a:rPr sz="2500">
                          <a:solidFill>
                            <a:srgbClr val="FFFFFF"/>
                          </a:solidFill>
                          <a:latin typeface="Arial Narrow"/>
                          <a:ea typeface="Arial Narrow"/>
                          <a:cs typeface="Arial Narrow"/>
                          <a:sym typeface="Arial Narrow"/>
                        </a:rPr>
                        <a:t>9. Digital Media</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10th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9"/>
                  </a:ext>
                </a:extLst>
              </a:tr>
              <a:tr h="409311">
                <a:tc>
                  <a:txBody>
                    <a:bodyPr/>
                    <a:lstStyle/>
                    <a:p>
                      <a:pPr algn="l" defTabSz="457200">
                        <a:defRPr sz="1800"/>
                      </a:pPr>
                      <a:r>
                        <a:rPr sz="2500">
                          <a:solidFill>
                            <a:srgbClr val="FFFFFF"/>
                          </a:solidFill>
                          <a:latin typeface="Arial Narrow"/>
                          <a:ea typeface="Arial Narrow"/>
                          <a:cs typeface="Arial Narrow"/>
                          <a:sym typeface="Arial Narrow"/>
                        </a:rPr>
                        <a:t>10. Human Rights in the Digital Law</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11th</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miter lim="400000"/>
                    </a:lnB>
                    <a:solidFill>
                      <a:srgbClr val="4EADEA"/>
                    </a:solidFill>
                  </a:tcPr>
                </a:tc>
                <a:extLst>
                  <a:ext uri="{0D108BD9-81ED-4DB2-BD59-A6C34878D82A}">
                    <a16:rowId xmlns:a16="http://schemas.microsoft.com/office/drawing/2014/main" val="10010"/>
                  </a:ext>
                </a:extLst>
              </a:tr>
            </a:tbl>
          </a:graphicData>
        </a:graphic>
      </p:graphicFrame>
      <p:sp>
        <p:nvSpPr>
          <p:cNvPr id="211"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12"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213" name="Graphic 21" descr="Graphic 21"/>
          <p:cNvPicPr>
            <a:picLocks noChangeAspect="1"/>
          </p:cNvPicPr>
          <p:nvPr/>
        </p:nvPicPr>
        <p:blipFill>
          <a:blip r:embed="rId3"/>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15"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16" name="TextBox 2"/>
          <p:cNvSpPr txBox="1"/>
          <p:nvPr/>
        </p:nvSpPr>
        <p:spPr>
          <a:xfrm>
            <a:off x="2558870" y="1019068"/>
            <a:ext cx="4212561"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17"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18" name="TextBox 47"/>
          <p:cNvSpPr txBox="1"/>
          <p:nvPr/>
        </p:nvSpPr>
        <p:spPr>
          <a:xfrm>
            <a:off x="528319" y="2099744"/>
            <a:ext cx="10983312" cy="39649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457200" lvl="1"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Multiple Choice, T&amp;F, Matching, Arranging, Audio Questions</a:t>
            </a:r>
          </a:p>
          <a:p>
            <a:pPr marL="457200" lvl="1"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80% marks</a:t>
            </a:r>
          </a:p>
          <a:p>
            <a:pPr marL="1206500" lvl="2"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10 weekly quizzes (open on Saturdays, at </a:t>
            </a:r>
            <a:r>
              <a:rPr>
                <a:latin typeface="Alexandria Regular Bold"/>
                <a:ea typeface="Alexandria Regular Bold"/>
                <a:cs typeface="Alexandria Regular Bold"/>
                <a:sym typeface="Alexandria Regular Bold"/>
              </a:rPr>
              <a:t>22:00</a:t>
            </a:r>
            <a:r>
              <a:t> ksa and close next Saturday at </a:t>
            </a:r>
            <a:r>
              <a:rPr>
                <a:latin typeface="Alexandria Regular Bold"/>
                <a:ea typeface="Alexandria Regular Bold"/>
                <a:cs typeface="Alexandria Regular Bold"/>
                <a:sym typeface="Alexandria Regular Bold"/>
              </a:rPr>
              <a:t>21:00</a:t>
            </a:r>
            <a:r>
              <a:t> ksa)</a:t>
            </a:r>
          </a:p>
          <a:p>
            <a:pPr marL="1206500" lvl="2"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The duration of each quiz is (</a:t>
            </a:r>
            <a:r>
              <a:rPr>
                <a:latin typeface="Alexandria Regular Bold"/>
                <a:ea typeface="Alexandria Regular Bold"/>
                <a:cs typeface="Alexandria Regular Bold"/>
                <a:sym typeface="Alexandria Regular Bold"/>
              </a:rPr>
              <a:t>24 </a:t>
            </a:r>
            <a:r>
              <a:t>minutes only = 3 minutes for each question)</a:t>
            </a:r>
          </a:p>
          <a:p>
            <a:pPr marL="1206500" lvl="2"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8 Marks for each of short exam. </a:t>
            </a:r>
          </a:p>
          <a:p>
            <a:pPr marL="1206500" lvl="2" indent="-292100" defTabSz="457200">
              <a:lnSpc>
                <a:spcPct val="110000"/>
              </a:lnSpc>
              <a:spcBef>
                <a:spcPts val="1000"/>
              </a:spcBef>
              <a:buClr>
                <a:srgbClr val="7B8AA7"/>
              </a:buClr>
              <a:buSzPct val="80000"/>
              <a:buChar char=""/>
              <a:defRPr sz="2100">
                <a:solidFill>
                  <a:srgbClr val="404040"/>
                </a:solidFill>
                <a:latin typeface="Alexandria Regular Regular"/>
                <a:ea typeface="Alexandria Regular Regular"/>
                <a:cs typeface="Alexandria Regular Regular"/>
                <a:sym typeface="Alexandria Regular Regular"/>
              </a:defRPr>
            </a:pPr>
            <a:r>
              <a:t>8 questions </a:t>
            </a:r>
          </a:p>
          <a:p>
            <a:pPr marL="457200" lvl="1"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20% Final Examination</a:t>
            </a:r>
          </a:p>
        </p:txBody>
      </p:sp>
      <p:pic>
        <p:nvPicPr>
          <p:cNvPr id="219"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220"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21"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222"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24"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25" name="TextBox 2"/>
          <p:cNvSpPr txBox="1"/>
          <p:nvPr/>
        </p:nvSpPr>
        <p:spPr>
          <a:xfrm>
            <a:off x="2558870" y="1019068"/>
            <a:ext cx="4212561"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26"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27"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28" name="WhatsApp Image 2023-09-25 at 11.27.11 PM.jpeg" descr="WhatsApp Image 2023-09-25 at 11.27.11 PM.jpeg"/>
          <p:cNvPicPr>
            <a:picLocks noChangeAspect="1"/>
          </p:cNvPicPr>
          <p:nvPr/>
        </p:nvPicPr>
        <p:blipFill>
          <a:blip r:embed="rId4"/>
          <a:srcRect t="18821" b="39801"/>
          <a:stretch>
            <a:fillRect/>
          </a:stretch>
        </p:blipFill>
        <p:spPr>
          <a:xfrm>
            <a:off x="1453575" y="2117126"/>
            <a:ext cx="9233735" cy="3820673"/>
          </a:xfrm>
          <a:prstGeom prst="rect">
            <a:avLst/>
          </a:prstGeom>
          <a:ln w="12700">
            <a:miter lim="400000"/>
          </a:ln>
        </p:spPr>
      </p:pic>
      <p:sp>
        <p:nvSpPr>
          <p:cNvPr id="229"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30"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231"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33"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34" name="TextBox 2"/>
          <p:cNvSpPr txBox="1"/>
          <p:nvPr/>
        </p:nvSpPr>
        <p:spPr>
          <a:xfrm>
            <a:off x="2558870" y="1019068"/>
            <a:ext cx="4212561"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35"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36"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37" name="WhatsApp Image 2023-09-25 at 11.27.11 PM.jpeg" descr="WhatsApp Image 2023-09-25 at 11.27.11 PM.jpeg"/>
          <p:cNvPicPr>
            <a:picLocks noChangeAspect="1"/>
          </p:cNvPicPr>
          <p:nvPr/>
        </p:nvPicPr>
        <p:blipFill>
          <a:blip r:embed="rId4"/>
          <a:srcRect l="45" t="60425" r="45" b="3932"/>
          <a:stretch>
            <a:fillRect/>
          </a:stretch>
        </p:blipFill>
        <p:spPr>
          <a:xfrm>
            <a:off x="835123" y="2195022"/>
            <a:ext cx="10377123" cy="3702031"/>
          </a:xfrm>
          <a:prstGeom prst="rect">
            <a:avLst/>
          </a:prstGeom>
          <a:ln w="12700">
            <a:miter lim="400000"/>
          </a:ln>
        </p:spPr>
      </p:pic>
      <p:sp>
        <p:nvSpPr>
          <p:cNvPr id="238"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39"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240"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42"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43" name="TextBox 2"/>
          <p:cNvSpPr txBox="1"/>
          <p:nvPr/>
        </p:nvSpPr>
        <p:spPr>
          <a:xfrm>
            <a:off x="2558870" y="1019068"/>
            <a:ext cx="4212561"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Online Session</a:t>
            </a:r>
          </a:p>
        </p:txBody>
      </p:sp>
      <p:sp>
        <p:nvSpPr>
          <p:cNvPr id="244"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45"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46" name="hjb.jpg" descr="hjb.jpg"/>
          <p:cNvPicPr>
            <a:picLocks noChangeAspect="1"/>
          </p:cNvPicPr>
          <p:nvPr/>
        </p:nvPicPr>
        <p:blipFill>
          <a:blip r:embed="rId4"/>
          <a:srcRect l="3866" r="935"/>
          <a:stretch>
            <a:fillRect/>
          </a:stretch>
        </p:blipFill>
        <p:spPr>
          <a:xfrm>
            <a:off x="837604" y="3452196"/>
            <a:ext cx="10516680" cy="836903"/>
          </a:xfrm>
          <a:prstGeom prst="rect">
            <a:avLst/>
          </a:prstGeom>
          <a:ln w="12700">
            <a:miter lim="400000"/>
          </a:ln>
        </p:spPr>
      </p:pic>
      <p:sp>
        <p:nvSpPr>
          <p:cNvPr id="247"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48"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249"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51"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52" name="TextBox 2"/>
          <p:cNvSpPr txBox="1"/>
          <p:nvPr/>
        </p:nvSpPr>
        <p:spPr>
          <a:xfrm>
            <a:off x="2558870" y="1019068"/>
            <a:ext cx="4212561" cy="523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Contact Us</a:t>
            </a:r>
          </a:p>
        </p:txBody>
      </p:sp>
      <p:sp>
        <p:nvSpPr>
          <p:cNvPr id="253"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54" name="TextBox 47"/>
          <p:cNvSpPr txBox="1"/>
          <p:nvPr/>
        </p:nvSpPr>
        <p:spPr>
          <a:xfrm>
            <a:off x="820419" y="2188643"/>
            <a:ext cx="10449561" cy="70294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defTabSz="457200">
              <a:lnSpc>
                <a:spcPct val="190000"/>
              </a:lnSpc>
              <a:spcBef>
                <a:spcPts val="1200"/>
              </a:spcBef>
              <a:defRPr sz="2433">
                <a:latin typeface="Alexandria Regular Regular"/>
                <a:ea typeface="Alexandria Regular Regular"/>
                <a:cs typeface="Alexandria Regular Regular"/>
                <a:sym typeface="Alexandria Regular Regular"/>
              </a:defRPr>
            </a:pPr>
            <a:endParaRPr dirty="0"/>
          </a:p>
        </p:txBody>
      </p:sp>
      <p:pic>
        <p:nvPicPr>
          <p:cNvPr id="255"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56" name="vfxg.jpg" descr="vfxg.jpg"/>
          <p:cNvPicPr>
            <a:picLocks noChangeAspect="1"/>
          </p:cNvPicPr>
          <p:nvPr/>
        </p:nvPicPr>
        <p:blipFill>
          <a:blip r:embed="rId4"/>
          <a:stretch>
            <a:fillRect/>
          </a:stretch>
        </p:blipFill>
        <p:spPr>
          <a:xfrm>
            <a:off x="5367556" y="2068066"/>
            <a:ext cx="5989517" cy="3605270"/>
          </a:xfrm>
          <a:prstGeom prst="rect">
            <a:avLst/>
          </a:prstGeom>
          <a:ln w="12700">
            <a:miter lim="400000"/>
          </a:ln>
        </p:spPr>
      </p:pic>
      <p:sp>
        <p:nvSpPr>
          <p:cNvPr id="257"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58" name="TextBox 2"/>
          <p:cNvSpPr txBox="1"/>
          <p:nvPr/>
        </p:nvSpPr>
        <p:spPr>
          <a:xfrm>
            <a:off x="9329419" y="279400"/>
            <a:ext cx="2524761" cy="3835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endParaRPr dirty="0"/>
          </a:p>
        </p:txBody>
      </p:sp>
      <p:pic>
        <p:nvPicPr>
          <p:cNvPr id="259"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typing on a computer&#10;&#10;Description automatically generated">
            <a:extLst>
              <a:ext uri="{FF2B5EF4-FFF2-40B4-BE49-F238E27FC236}">
                <a16:creationId xmlns:a16="http://schemas.microsoft.com/office/drawing/2014/main" id="{F7F23F5B-47FB-C734-A238-2E4BB5A49961}"/>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a:noFill/>
        </p:spPr>
      </p:pic>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7657F4-D4BF-4A50-8DDA-335B1DD0A06C}">
  <ds:schemaRefs>
    <ds:schemaRef ds:uri="http://purl.org/dc/dcmitype/"/>
    <ds:schemaRef ds:uri="http://schemas.microsoft.com/office/2006/documentManagement/types"/>
    <ds:schemaRef ds:uri="http://schemas.microsoft.com/office/2006/metadata/properties"/>
    <ds:schemaRef ds:uri="http://schemas.microsoft.com/office/infopath/2007/PartnerControls"/>
    <ds:schemaRef ds:uri="d13aca44-ef33-4cf4-9980-7f0b00e6eeb9"/>
    <ds:schemaRef ds:uri="http://purl.org/dc/elements/1.1/"/>
    <ds:schemaRef ds:uri="http://purl.org/dc/terms/"/>
    <ds:schemaRef ds:uri="http://schemas.openxmlformats.org/package/2006/metadata/core-properties"/>
    <ds:schemaRef ds:uri="49100919-8a76-4266-be0c-7dc583902cb4"/>
    <ds:schemaRef ds:uri="http://www.w3.org/XML/1998/namespace"/>
  </ds:schemaRefs>
</ds:datastoreItem>
</file>

<file path=customXml/itemProps2.xml><?xml version="1.0" encoding="utf-8"?>
<ds:datastoreItem xmlns:ds="http://schemas.openxmlformats.org/officeDocument/2006/customXml" ds:itemID="{591E8414-109F-4E13-BC5B-A1790861932E}">
  <ds:schemaRefs>
    <ds:schemaRef ds:uri="http://schemas.microsoft.com/sharepoint/v3/contenttype/forms"/>
  </ds:schemaRefs>
</ds:datastoreItem>
</file>

<file path=customXml/itemProps3.xml><?xml version="1.0" encoding="utf-8"?>
<ds:datastoreItem xmlns:ds="http://schemas.openxmlformats.org/officeDocument/2006/customXml" ds:itemID="{1B61E241-E845-4E54-93B6-3320750D96A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TotalTime>
  <Words>446</Words>
  <Application>Microsoft Office PowerPoint</Application>
  <PresentationFormat>شاشة عريضة</PresentationFormat>
  <Paragraphs>73</Paragraphs>
  <Slides>13</Slides>
  <Notes>0</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13</vt:i4>
      </vt:variant>
    </vt:vector>
  </HeadingPairs>
  <TitlesOfParts>
    <vt:vector size="20" baseType="lpstr">
      <vt:lpstr>Alexandria Regular Bold</vt:lpstr>
      <vt:lpstr>Alexandria Regular Regular</vt:lpstr>
      <vt:lpstr>Arial</vt:lpstr>
      <vt:lpstr>Arial Narrow</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Amal Alghanem</cp:lastModifiedBy>
  <cp:revision>2</cp:revision>
  <dcterms:modified xsi:type="dcterms:W3CDTF">2026-01-31T13:01:08Z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