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2"/>
  </p:notesMasterIdLst>
  <p:sldIdLst>
    <p:sldId id="480" r:id="rId6"/>
    <p:sldId id="303" r:id="rId7"/>
    <p:sldId id="271" r:id="rId8"/>
    <p:sldId id="313" r:id="rId9"/>
    <p:sldId id="518" r:id="rId10"/>
    <p:sldId id="517" r:id="rId11"/>
    <p:sldId id="482" r:id="rId12"/>
    <p:sldId id="256" r:id="rId13"/>
    <p:sldId id="486" r:id="rId14"/>
    <p:sldId id="488" r:id="rId15"/>
    <p:sldId id="306" r:id="rId16"/>
    <p:sldId id="487" r:id="rId17"/>
    <p:sldId id="490" r:id="rId18"/>
    <p:sldId id="481" r:id="rId19"/>
    <p:sldId id="492" r:id="rId20"/>
    <p:sldId id="493" r:id="rId21"/>
    <p:sldId id="494" r:id="rId22"/>
    <p:sldId id="495" r:id="rId23"/>
    <p:sldId id="496" r:id="rId24"/>
    <p:sldId id="497" r:id="rId25"/>
    <p:sldId id="525" r:id="rId26"/>
    <p:sldId id="534" r:id="rId27"/>
    <p:sldId id="535" r:id="rId28"/>
    <p:sldId id="498" r:id="rId29"/>
    <p:sldId id="491" r:id="rId30"/>
    <p:sldId id="502" r:id="rId31"/>
    <p:sldId id="504" r:id="rId32"/>
    <p:sldId id="506" r:id="rId33"/>
    <p:sldId id="509" r:id="rId34"/>
    <p:sldId id="510" r:id="rId35"/>
    <p:sldId id="511" r:id="rId36"/>
    <p:sldId id="512" r:id="rId37"/>
    <p:sldId id="514" r:id="rId38"/>
    <p:sldId id="516" r:id="rId39"/>
    <p:sldId id="526" r:id="rId40"/>
    <p:sldId id="530" r:id="rId41"/>
    <p:sldId id="531" r:id="rId42"/>
    <p:sldId id="529" r:id="rId43"/>
    <p:sldId id="539" r:id="rId44"/>
    <p:sldId id="540" r:id="rId45"/>
    <p:sldId id="541" r:id="rId46"/>
    <p:sldId id="542" r:id="rId47"/>
    <p:sldId id="532" r:id="rId48"/>
    <p:sldId id="537" r:id="rId49"/>
    <p:sldId id="538" r:id="rId50"/>
    <p:sldId id="53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534"/>
            <p14:sldId id="535"/>
            <p14:sldId id="498"/>
            <p14:sldId id="491"/>
            <p14:sldId id="502"/>
            <p14:sldId id="504"/>
            <p14:sldId id="506"/>
            <p14:sldId id="509"/>
            <p14:sldId id="510"/>
            <p14:sldId id="511"/>
            <p14:sldId id="512"/>
            <p14:sldId id="514"/>
            <p14:sldId id="516"/>
            <p14:sldId id="526"/>
            <p14:sldId id="530"/>
            <p14:sldId id="531"/>
            <p14:sldId id="529"/>
            <p14:sldId id="539"/>
            <p14:sldId id="540"/>
            <p14:sldId id="541"/>
            <p14:sldId id="542"/>
          </p14:sldIdLst>
        </p14:section>
        <p14:section name="Untitled Section" id="{2F6AD2C2-46A9-4BC4-94FF-3A698A8E8EFB}">
          <p14:sldIdLst>
            <p14:sldId id="532"/>
            <p14:sldId id="537"/>
            <p14:sldId id="53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3738" autoAdjust="0"/>
  </p:normalViewPr>
  <p:slideViewPr>
    <p:cSldViewPr snapToGrid="0">
      <p:cViewPr varScale="1">
        <p:scale>
          <a:sx n="74" d="100"/>
          <a:sy n="74" d="100"/>
        </p:scale>
        <p:origin x="33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9/25/2024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1</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1</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345048"/>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مفهوم البحث العلمي وأهميته، وكذا التعرف على ما المقصود بالبحث ومفهوم العلم وخصائصه، وأهداف العلم والفرق بين العلم والمعرفة وخصائص البحث العلمي ودوافع اجراء البحوث والدراسات وأهمية البحث العلمي.</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01</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البحث</a:t>
            </a:r>
          </a:p>
          <a:p>
            <a:pPr marL="342900" indent="-342900" algn="justLow" rtl="1">
              <a:lnSpc>
                <a:spcPct val="150000"/>
              </a:lnSpc>
              <a:buFontTx/>
              <a:buChar char="-"/>
            </a:pPr>
            <a:r>
              <a:rPr lang="ar-EG" sz="1400" dirty="0" smtClean="0">
                <a:latin typeface="Alexandria" charset="0"/>
                <a:cs typeface="Alexandria" charset="0"/>
              </a:rPr>
              <a:t>مفهوم العلم وخصائصه</a:t>
            </a:r>
          </a:p>
          <a:p>
            <a:pPr marL="342900" indent="-342900" algn="justLow" rtl="1">
              <a:lnSpc>
                <a:spcPct val="150000"/>
              </a:lnSpc>
              <a:buFontTx/>
              <a:buChar char="-"/>
            </a:pPr>
            <a:r>
              <a:rPr lang="ar-EG" sz="1400" dirty="0" smtClean="0">
                <a:latin typeface="Alexandria" charset="0"/>
                <a:cs typeface="Alexandria" charset="0"/>
              </a:rPr>
              <a:t>أهداف العلم</a:t>
            </a:r>
          </a:p>
          <a:p>
            <a:pPr marL="342900" indent="-342900" algn="justLow" rtl="1">
              <a:lnSpc>
                <a:spcPct val="150000"/>
              </a:lnSpc>
              <a:buFontTx/>
              <a:buChar char="-"/>
            </a:pPr>
            <a:r>
              <a:rPr lang="ar-EG" sz="1400" dirty="0" smtClean="0">
                <a:latin typeface="Alexandria" charset="0"/>
                <a:cs typeface="Alexandria" charset="0"/>
              </a:rPr>
              <a:t>الفرق بين العلم والمعرفة</a:t>
            </a:r>
          </a:p>
          <a:p>
            <a:pPr marL="342900" indent="-342900" algn="justLow" rtl="1">
              <a:lnSpc>
                <a:spcPct val="150000"/>
              </a:lnSpc>
              <a:buFontTx/>
              <a:buChar char="-"/>
            </a:pPr>
            <a:r>
              <a:rPr lang="ar-EG" sz="1400" dirty="0" smtClean="0">
                <a:latin typeface="Alexandria" charset="0"/>
                <a:cs typeface="Alexandria" charset="0"/>
              </a:rPr>
              <a:t>مفهوم البحث العلمي</a:t>
            </a:r>
          </a:p>
          <a:p>
            <a:pPr marL="342900" indent="-342900" algn="justLow" rtl="1">
              <a:lnSpc>
                <a:spcPct val="150000"/>
              </a:lnSpc>
              <a:buFontTx/>
              <a:buChar char="-"/>
            </a:pPr>
            <a:r>
              <a:rPr lang="ar-EG" sz="1400" dirty="0" smtClean="0">
                <a:latin typeface="Alexandria" charset="0"/>
                <a:cs typeface="Alexandria" charset="0"/>
              </a:rPr>
              <a:t>خصائص البحث العلمي</a:t>
            </a:r>
          </a:p>
          <a:p>
            <a:pPr marL="342900" indent="-342900" algn="justLow" rtl="1">
              <a:lnSpc>
                <a:spcPct val="150000"/>
              </a:lnSpc>
              <a:buFontTx/>
              <a:buChar char="-"/>
            </a:pPr>
            <a:r>
              <a:rPr lang="ar-EG" sz="1400" dirty="0" smtClean="0">
                <a:latin typeface="Alexandria" charset="0"/>
                <a:cs typeface="Alexandria" charset="0"/>
              </a:rPr>
              <a:t>دوافع اجراء البحوث والدراسات</a:t>
            </a:r>
          </a:p>
          <a:p>
            <a:pPr marL="342900" indent="-342900" algn="justLow" rtl="1">
              <a:lnSpc>
                <a:spcPct val="150000"/>
              </a:lnSpc>
              <a:buFontTx/>
              <a:buChar char="-"/>
            </a:pPr>
            <a:r>
              <a:rPr lang="ar-EG" sz="1400" dirty="0" smtClean="0">
                <a:latin typeface="Alexandria" charset="0"/>
                <a:cs typeface="Alexandria" charset="0"/>
              </a:rPr>
              <a:t>أهمية البحث العلمي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01</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139321"/>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مفهوم العلم وخصائصه</a:t>
            </a:r>
          </a:p>
          <a:p>
            <a:pPr marL="342900" lvl="0" indent="-342900" algn="justLow" rtl="1">
              <a:lnSpc>
                <a:spcPct val="150000"/>
              </a:lnSpc>
              <a:buFontTx/>
              <a:buChar char="-"/>
            </a:pPr>
            <a:r>
              <a:rPr lang="ar-EG" sz="1400" dirty="0">
                <a:solidFill>
                  <a:prstClr val="black"/>
                </a:solidFill>
                <a:latin typeface="Alexandria" charset="0"/>
                <a:cs typeface="Alexandria" charset="0"/>
              </a:rPr>
              <a:t>أهداف العلم</a:t>
            </a:r>
          </a:p>
          <a:p>
            <a:pPr marL="342900" lvl="0" indent="-342900" algn="justLow" rtl="1">
              <a:lnSpc>
                <a:spcPct val="150000"/>
              </a:lnSpc>
              <a:buFontTx/>
              <a:buChar char="-"/>
            </a:pPr>
            <a:r>
              <a:rPr lang="ar-EG" sz="1400" dirty="0">
                <a:solidFill>
                  <a:prstClr val="black"/>
                </a:solidFill>
                <a:latin typeface="Alexandria" charset="0"/>
                <a:cs typeface="Alexandria" charset="0"/>
              </a:rPr>
              <a:t>الفرق بين العلم والمعرفة</a:t>
            </a:r>
          </a:p>
          <a:p>
            <a:pPr marL="342900" lvl="0" indent="-342900" algn="justLow" rtl="1">
              <a:lnSpc>
                <a:spcPct val="150000"/>
              </a:lnSpc>
              <a:buFontTx/>
              <a:buChar char="-"/>
            </a:pPr>
            <a:r>
              <a:rPr lang="ar-EG" sz="1400" dirty="0">
                <a:solidFill>
                  <a:prstClr val="black"/>
                </a:solidFill>
                <a:latin typeface="Alexandria" charset="0"/>
                <a:cs typeface="Alexandria" charset="0"/>
              </a:rPr>
              <a:t>مفهوم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خصائص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دوافع اجراء البحوث والدراسات</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البحث العلمي</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01</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مفهوم البحث</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3693319"/>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يرتبط مفهوم البحث العلمي بمصطلحين، هما: البحث، والعلم، يكمل </a:t>
            </a:r>
            <a:r>
              <a:rPr lang="ar-EG" sz="1400" dirty="0" smtClean="0">
                <a:latin typeface="Alexandria" charset="0"/>
                <a:cs typeface="Alexandria" charset="0"/>
              </a:rPr>
              <a:t>كل منهما </a:t>
            </a:r>
            <a:r>
              <a:rPr lang="ar-EG" sz="1400" dirty="0">
                <a:latin typeface="Alexandria" charset="0"/>
                <a:cs typeface="Alexandria" charset="0"/>
              </a:rPr>
              <a:t>الآخر، ويتصل به اتصالا وثيقا، فالبحث لكي يكون جادا ومفيدا وله</a:t>
            </a:r>
          </a:p>
          <a:p>
            <a:pPr algn="r" rtl="1">
              <a:lnSpc>
                <a:spcPct val="150000"/>
              </a:lnSpc>
            </a:pPr>
            <a:r>
              <a:rPr lang="ar-EG" sz="1400" dirty="0">
                <a:latin typeface="Alexandria" charset="0"/>
                <a:cs typeface="Alexandria" charset="0"/>
              </a:rPr>
              <a:t>إضافاته لا يكون إلا علميا، كما ان العلم لا يمكن له ان يتطور ويتقدم إلا بالبحث </a:t>
            </a:r>
            <a:r>
              <a:rPr lang="ar-EG" sz="1400" dirty="0" smtClean="0">
                <a:latin typeface="Alexandria" charset="0"/>
                <a:cs typeface="Alexandria" charset="0"/>
              </a:rPr>
              <a:t>. وإذا </a:t>
            </a:r>
            <a:r>
              <a:rPr lang="ar-EG" sz="1400" dirty="0">
                <a:latin typeface="Alexandria" charset="0"/>
                <a:cs typeface="Alexandria" charset="0"/>
              </a:rPr>
              <a:t>كان البحث هو التقصي وتوظيف الامكانيات والأدوات المختلفة</a:t>
            </a:r>
          </a:p>
          <a:p>
            <a:pPr algn="r" rtl="1">
              <a:lnSpc>
                <a:spcPct val="150000"/>
              </a:lnSpc>
            </a:pPr>
            <a:r>
              <a:rPr lang="ar-EG" sz="1400" dirty="0">
                <a:latin typeface="Alexandria" charset="0"/>
                <a:cs typeface="Alexandria" charset="0"/>
              </a:rPr>
              <a:t>للوصول إلى الحقائق، فإن استخدام العلم في البحث يعني توظيف أساليب </a:t>
            </a:r>
            <a:r>
              <a:rPr lang="ar-EG" sz="1400" dirty="0" smtClean="0">
                <a:latin typeface="Alexandria" charset="0"/>
                <a:cs typeface="Alexandria" charset="0"/>
              </a:rPr>
              <a:t>علمية منظمة </a:t>
            </a:r>
            <a:r>
              <a:rPr lang="ar-EG" sz="1400" dirty="0">
                <a:latin typeface="Alexandria" charset="0"/>
                <a:cs typeface="Alexandria" charset="0"/>
              </a:rPr>
              <a:t>في عملية التقصي، للوصول إلى نتائج مطمئنة يمكن القبول بها </a:t>
            </a:r>
            <a:r>
              <a:rPr lang="ar-EG" sz="1400" dirty="0" smtClean="0">
                <a:latin typeface="Alexandria" charset="0"/>
                <a:cs typeface="Alexandria" charset="0"/>
              </a:rPr>
              <a:t>والاستفادة منها </a:t>
            </a:r>
            <a:r>
              <a:rPr lang="ar-EG" sz="1400" dirty="0">
                <a:latin typeface="Alexandria" charset="0"/>
                <a:cs typeface="Alexandria" charset="0"/>
              </a:rPr>
              <a:t>وتعميمها .</a:t>
            </a:r>
          </a:p>
          <a:p>
            <a:pPr algn="r" rtl="1">
              <a:lnSpc>
                <a:spcPct val="150000"/>
              </a:lnSpc>
            </a:pPr>
            <a:r>
              <a:rPr lang="ar-EG" sz="1400" dirty="0">
                <a:latin typeface="Alexandria" charset="0"/>
                <a:cs typeface="Alexandria" charset="0"/>
              </a:rPr>
              <a:t>والبحث لغة كما جاء في المعجم الوجيز "بحث في الأرض بحثا: </a:t>
            </a:r>
            <a:r>
              <a:rPr lang="ar-EG" sz="1400" dirty="0" smtClean="0">
                <a:latin typeface="Alexandria" charset="0"/>
                <a:cs typeface="Alexandria" charset="0"/>
              </a:rPr>
              <a:t>حفرها وطلب </a:t>
            </a:r>
            <a:r>
              <a:rPr lang="ar-EG" sz="1400" dirty="0">
                <a:latin typeface="Alexandria" charset="0"/>
                <a:cs typeface="Alexandria" charset="0"/>
              </a:rPr>
              <a:t>شيئا فيها .. وبحث عن الشيء طلبه وفتش عنه، أو سأل عنه </a:t>
            </a:r>
            <a:r>
              <a:rPr lang="ar-EG" sz="1400" dirty="0" smtClean="0">
                <a:latin typeface="Alexandria" charset="0"/>
                <a:cs typeface="Alexandria" charset="0"/>
              </a:rPr>
              <a:t>واستقصى .. </a:t>
            </a:r>
            <a:r>
              <a:rPr lang="ar-EG" sz="1400" dirty="0">
                <a:latin typeface="Alexandria" charset="0"/>
                <a:cs typeface="Alexandria" charset="0"/>
              </a:rPr>
              <a:t>والبحث بذل المجهود في موضوع ما، وجمع المسائل التي تتصل به، </a:t>
            </a:r>
            <a:r>
              <a:rPr lang="ar-EG" sz="1400" dirty="0" smtClean="0">
                <a:latin typeface="Alexandria" charset="0"/>
                <a:cs typeface="Alexandria" charset="0"/>
              </a:rPr>
              <a:t>وثمرة هذا </a:t>
            </a:r>
            <a:r>
              <a:rPr lang="ar-EG" sz="1400" dirty="0">
                <a:latin typeface="Alexandria" charset="0"/>
                <a:cs typeface="Alexandria" charset="0"/>
              </a:rPr>
              <a:t>الجهد ونتيجته بحوث </a:t>
            </a:r>
            <a:r>
              <a:rPr lang="ar-EG" sz="1400" dirty="0" smtClean="0">
                <a:latin typeface="Alexandria" charset="0"/>
                <a:cs typeface="Alexandria" charset="0"/>
              </a:rPr>
              <a:t>وابحاث.</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فالبحث كما يتضح هنا هو عملية سعي دؤوبة وراء المجهول بقصد المعرفة</a:t>
            </a:r>
            <a:r>
              <a:rPr lang="ar-EG" sz="1400" dirty="0" smtClean="0">
                <a:latin typeface="Alexandria" charset="0"/>
                <a:cs typeface="Alexandria" charset="0"/>
              </a:rPr>
              <a:t>، وهي </a:t>
            </a:r>
            <a:r>
              <a:rPr lang="ar-EG" sz="1400" dirty="0">
                <a:latin typeface="Alexandria" charset="0"/>
                <a:cs typeface="Alexandria" charset="0"/>
              </a:rPr>
              <a:t>حالة انسانية مرتبطة بوجود الانسان في هذا الكون، فمحاولة رصد </a:t>
            </a:r>
            <a:r>
              <a:rPr lang="ar-EG" sz="1400" dirty="0" smtClean="0">
                <a:latin typeface="Alexandria" charset="0"/>
                <a:cs typeface="Alexandria" charset="0"/>
              </a:rPr>
              <a:t>وتلمس الحقائق </a:t>
            </a:r>
            <a:r>
              <a:rPr lang="ar-EG" sz="1400" dirty="0">
                <a:latin typeface="Alexandria" charset="0"/>
                <a:cs typeface="Alexandria" charset="0"/>
              </a:rPr>
              <a:t>وفهمها وفك ما يحيط بها من غموض واسرار هي هاجس ظل </a:t>
            </a:r>
            <a:r>
              <a:rPr lang="ar-EG" sz="1400" dirty="0" smtClean="0">
                <a:latin typeface="Alexandria" charset="0"/>
                <a:cs typeface="Alexandria" charset="0"/>
              </a:rPr>
              <a:t>يراود الانسان </a:t>
            </a:r>
            <a:r>
              <a:rPr lang="ar-EG" sz="1400" dirty="0">
                <a:latin typeface="Alexandria" charset="0"/>
                <a:cs typeface="Alexandria" charset="0"/>
              </a:rPr>
              <a:t>ويلازمه منذ ان خلق </a:t>
            </a:r>
            <a:r>
              <a:rPr lang="ar-EG" sz="1400" dirty="0" smtClean="0">
                <a:latin typeface="Alexandria" charset="0"/>
                <a:cs typeface="Alexandria" charset="0"/>
              </a:rPr>
              <a:t>الله </a:t>
            </a:r>
            <a:r>
              <a:rPr lang="ar-EG" sz="1400" dirty="0">
                <a:latin typeface="Alexandria" charset="0"/>
                <a:cs typeface="Alexandria" charset="0"/>
              </a:rPr>
              <a:t>ادم وحواء ووضعهما في الجنة، ولعل ما قام </a:t>
            </a:r>
            <a:r>
              <a:rPr lang="ar-EG" sz="1400" dirty="0" smtClean="0">
                <a:latin typeface="Alexandria" charset="0"/>
                <a:cs typeface="Alexandria" charset="0"/>
              </a:rPr>
              <a:t>به سيدنا </a:t>
            </a:r>
            <a:r>
              <a:rPr lang="ar-EG" sz="1400" dirty="0">
                <a:latin typeface="Alexandria" charset="0"/>
                <a:cs typeface="Alexandria" charset="0"/>
              </a:rPr>
              <a:t>ادم من معصية بأكله من الشجرة التي حرمها </a:t>
            </a:r>
            <a:r>
              <a:rPr lang="ar-EG" sz="1400" dirty="0" smtClean="0">
                <a:latin typeface="Alexandria" charset="0"/>
                <a:cs typeface="Alexandria" charset="0"/>
              </a:rPr>
              <a:t>الله </a:t>
            </a:r>
            <a:r>
              <a:rPr lang="ar-EG" sz="1400" dirty="0">
                <a:latin typeface="Alexandria" charset="0"/>
                <a:cs typeface="Alexandria" charset="0"/>
              </a:rPr>
              <a:t>عليه إلا محاولة </a:t>
            </a:r>
            <a:r>
              <a:rPr lang="ar-EG" sz="1400" dirty="0" smtClean="0">
                <a:latin typeface="Alexandria" charset="0"/>
                <a:cs typeface="Alexandria" charset="0"/>
              </a:rPr>
              <a:t>لفهم اسباب </a:t>
            </a:r>
            <a:r>
              <a:rPr lang="ar-EG" sz="1400" dirty="0">
                <a:latin typeface="Alexandria" charset="0"/>
                <a:cs typeface="Alexandria" charset="0"/>
              </a:rPr>
              <a:t>التحريم تلك، وبالتالي هي نوع من البحث عن معرفة متصلة بالشجرة </a:t>
            </a:r>
            <a:r>
              <a:rPr lang="ar-EG" sz="1400" dirty="0" smtClean="0">
                <a:latin typeface="Alexandria" charset="0"/>
                <a:cs typeface="Alexandria" charset="0"/>
              </a:rPr>
              <a:t>وما يحيط </a:t>
            </a:r>
            <a:r>
              <a:rPr lang="ar-EG" sz="1400" dirty="0">
                <a:latin typeface="Alexandria" charset="0"/>
                <a:cs typeface="Alexandria" charset="0"/>
              </a:rPr>
              <a:t>بها من غموض .</a:t>
            </a:r>
            <a:endParaRPr lang="ar-EG" sz="1600" dirty="0" smtClean="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1384995"/>
          </a:xfrm>
          <a:prstGeom prst="rect">
            <a:avLst/>
          </a:prstGeom>
          <a:noFill/>
        </p:spPr>
        <p:txBody>
          <a:bodyPr wrap="square" rtlCol="0">
            <a:spAutoFit/>
          </a:bodyPr>
          <a:lstStyle/>
          <a:p>
            <a:pPr algn="justLow" rtl="1">
              <a:lnSpc>
                <a:spcPct val="150000"/>
              </a:lnSpc>
            </a:pPr>
            <a:r>
              <a:rPr lang="en-US" sz="1400" dirty="0" smtClean="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والانسان بهذا الفهم مجبول على البحث، مندفعا نحوه، وقد زود </a:t>
            </a:r>
            <a:r>
              <a:rPr lang="ar-EG" sz="1400" dirty="0" smtClean="0">
                <a:ln w="0"/>
                <a:latin typeface="Alexandria" charset="0"/>
                <a:cs typeface="Simplified Arabic" panose="02020603050405020304" pitchFamily="18" charset="-78"/>
              </a:rPr>
              <a:t>الله </a:t>
            </a:r>
            <a:r>
              <a:rPr lang="ar-EG" sz="1400" dirty="0">
                <a:ln w="0"/>
                <a:latin typeface="Alexandria" charset="0"/>
                <a:cs typeface="Simplified Arabic" panose="02020603050405020304" pitchFamily="18" charset="-78"/>
              </a:rPr>
              <a:t>تعالى </a:t>
            </a:r>
            <a:r>
              <a:rPr lang="ar-EG" sz="1400" dirty="0" smtClean="0">
                <a:ln w="0"/>
                <a:latin typeface="Alexandria" charset="0"/>
                <a:cs typeface="Simplified Arabic" panose="02020603050405020304" pitchFamily="18" charset="-78"/>
              </a:rPr>
              <a:t>الانسان بالعقل </a:t>
            </a:r>
            <a:r>
              <a:rPr lang="ar-EG" sz="1400" dirty="0">
                <a:ln w="0"/>
                <a:latin typeface="Alexandria" charset="0"/>
                <a:cs typeface="Simplified Arabic" panose="02020603050405020304" pitchFamily="18" charset="-78"/>
              </a:rPr>
              <a:t>ودعاه إلى التفكر والتأمل للوصول إلى المعرفة اليقينية، وهي معرفة </a:t>
            </a:r>
            <a:r>
              <a:rPr lang="ar-EG" sz="1400" dirty="0" smtClean="0">
                <a:ln w="0"/>
                <a:latin typeface="Alexandria" charset="0"/>
                <a:cs typeface="Simplified Arabic" panose="02020603050405020304" pitchFamily="18" charset="-78"/>
              </a:rPr>
              <a:t>لا تتأتى </a:t>
            </a:r>
            <a:r>
              <a:rPr lang="ar-EG" sz="1400" dirty="0">
                <a:ln w="0"/>
                <a:latin typeface="Alexandria" charset="0"/>
                <a:cs typeface="Simplified Arabic" panose="02020603050405020304" pitchFamily="18" charset="-78"/>
              </a:rPr>
              <a:t>إلا بالبحث بمختلف السبل والوسائل، فقد قال تعالى (ألم ترى ان </a:t>
            </a:r>
            <a:r>
              <a:rPr lang="ar-EG" sz="1400" dirty="0" smtClean="0">
                <a:ln w="0"/>
                <a:latin typeface="Alexandria" charset="0"/>
                <a:cs typeface="Simplified Arabic" panose="02020603050405020304" pitchFamily="18" charset="-78"/>
              </a:rPr>
              <a:t>الله انزل من </a:t>
            </a:r>
            <a:r>
              <a:rPr lang="ar-EG" sz="1400" dirty="0">
                <a:ln w="0"/>
                <a:latin typeface="Alexandria" charset="0"/>
                <a:cs typeface="Simplified Arabic" panose="02020603050405020304" pitchFamily="18" charset="-78"/>
              </a:rPr>
              <a:t>السماء ماء فأخرجنا </a:t>
            </a:r>
            <a:r>
              <a:rPr lang="ar-EG" sz="1400" dirty="0" smtClean="0">
                <a:ln w="0"/>
                <a:latin typeface="Alexandria" charset="0"/>
                <a:cs typeface="Simplified Arabic" panose="02020603050405020304" pitchFamily="18" charset="-78"/>
              </a:rPr>
              <a:t>يه ثمرات </a:t>
            </a:r>
            <a:r>
              <a:rPr lang="ar-EG" sz="1400" dirty="0">
                <a:ln w="0"/>
                <a:latin typeface="Alexandria" charset="0"/>
                <a:cs typeface="Simplified Arabic" panose="02020603050405020304" pitchFamily="18" charset="-78"/>
              </a:rPr>
              <a:t>مختلفا الوانها ومن الجبال جدد بيض وحمر مختلف الوانها وغرابيب </a:t>
            </a:r>
            <a:r>
              <a:rPr lang="ar-EG" sz="1400" dirty="0" smtClean="0">
                <a:ln w="0"/>
                <a:latin typeface="Alexandria" charset="0"/>
                <a:cs typeface="Simplified Arabic" panose="02020603050405020304" pitchFamily="18" charset="-78"/>
              </a:rPr>
              <a:t>سود ومن </a:t>
            </a:r>
            <a:r>
              <a:rPr lang="ar-EG" sz="1400" dirty="0">
                <a:ln w="0"/>
                <a:latin typeface="Alexandria" charset="0"/>
                <a:cs typeface="Simplified Arabic" panose="02020603050405020304" pitchFamily="18" charset="-78"/>
              </a:rPr>
              <a:t>الناس والدواب والانعام مختلف الوانه كذلك إنما يخشى </a:t>
            </a:r>
            <a:r>
              <a:rPr lang="ar-EG" sz="1400" dirty="0" smtClean="0">
                <a:ln w="0"/>
                <a:latin typeface="Alexandria" charset="0"/>
                <a:cs typeface="Simplified Arabic" panose="02020603050405020304" pitchFamily="18" charset="-78"/>
              </a:rPr>
              <a:t>الله </a:t>
            </a:r>
            <a:r>
              <a:rPr lang="ar-EG" sz="1400" dirty="0">
                <a:ln w="0"/>
                <a:latin typeface="Alexandria" charset="0"/>
                <a:cs typeface="Simplified Arabic" panose="02020603050405020304" pitchFamily="18" charset="-78"/>
              </a:rPr>
              <a:t>من عباده </a:t>
            </a:r>
            <a:r>
              <a:rPr lang="ar-EG" sz="1400" dirty="0" smtClean="0">
                <a:ln w="0"/>
                <a:latin typeface="Alexandria" charset="0"/>
                <a:cs typeface="Simplified Arabic" panose="02020603050405020304" pitchFamily="18" charset="-78"/>
              </a:rPr>
              <a:t>العلماء ان الله </a:t>
            </a:r>
            <a:r>
              <a:rPr lang="ar-EG" sz="1400" dirty="0">
                <a:ln w="0"/>
                <a:latin typeface="Alexandria" charset="0"/>
                <a:cs typeface="Simplified Arabic" panose="02020603050405020304" pitchFamily="18" charset="-78"/>
              </a:rPr>
              <a:t>عزيز </a:t>
            </a:r>
            <a:r>
              <a:rPr lang="ar-EG" sz="1400" dirty="0" smtClean="0">
                <a:ln w="0"/>
                <a:latin typeface="Alexandria" charset="0"/>
                <a:cs typeface="Simplified Arabic" panose="02020603050405020304" pitchFamily="18" charset="-78"/>
              </a:rPr>
              <a:t>غفور.</a:t>
            </a:r>
            <a:r>
              <a:rPr lang="en-US" sz="1400" dirty="0" smtClean="0">
                <a:ln w="0"/>
                <a:latin typeface="Alexandria" charset="0"/>
                <a:cs typeface="Simplified Arabic" panose="02020603050405020304" pitchFamily="18" charset="-78"/>
              </a:rPr>
              <a:t> </a:t>
            </a:r>
            <a:endParaRPr lang="ar-EG" sz="1400" dirty="0" smtClean="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01</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smtClean="0">
                <a:solidFill>
                  <a:srgbClr val="00AEEF"/>
                </a:solidFill>
              </a:rPr>
              <a:t>تابع مفهوم البحث</a:t>
            </a:r>
            <a:endParaRPr lang="ar-EG" b="1" dirty="0">
              <a:solidFill>
                <a:srgbClr val="00AEEF"/>
              </a:solidFill>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4154984"/>
          </a:xfrm>
          <a:prstGeom prst="rect">
            <a:avLst/>
          </a:prstGeom>
          <a:noFill/>
        </p:spPr>
        <p:txBody>
          <a:bodyPr wrap="square" rtlCol="0">
            <a:spAutoFit/>
          </a:bodyPr>
          <a:lstStyle/>
          <a:p>
            <a:pPr algn="justLow" rtl="1">
              <a:lnSpc>
                <a:spcPct val="150000"/>
              </a:lnSpc>
            </a:pPr>
            <a:r>
              <a:rPr lang="ar-EG" sz="1600" b="1" dirty="0" smtClean="0">
                <a:solidFill>
                  <a:srgbClr val="2D3956"/>
                </a:solidFill>
                <a:latin typeface="Alexandria" charset="0"/>
                <a:cs typeface="Alexandria" charset="0"/>
              </a:rPr>
              <a:t>مفهوم </a:t>
            </a:r>
            <a:r>
              <a:rPr lang="ar-EG" sz="1600" b="1" dirty="0">
                <a:solidFill>
                  <a:srgbClr val="2D3956"/>
                </a:solidFill>
                <a:latin typeface="Alexandria" charset="0"/>
                <a:cs typeface="Alexandria" charset="0"/>
              </a:rPr>
              <a:t>العلم وخصائصه </a:t>
            </a:r>
            <a:r>
              <a:rPr lang="ar-EG" sz="1600" dirty="0">
                <a:solidFill>
                  <a:srgbClr val="2D3956"/>
                </a:solidFill>
                <a:latin typeface="Alexandria" charset="0"/>
                <a:cs typeface="Alexandria" charset="0"/>
              </a:rPr>
              <a:t>:</a:t>
            </a:r>
          </a:p>
          <a:p>
            <a:pPr algn="justLow" rtl="1">
              <a:lnSpc>
                <a:spcPct val="150000"/>
              </a:lnSpc>
            </a:pPr>
            <a:r>
              <a:rPr lang="ar-EG" sz="1600" dirty="0">
                <a:solidFill>
                  <a:srgbClr val="2D3956"/>
                </a:solidFill>
                <a:latin typeface="Alexandria" charset="0"/>
                <a:cs typeface="Alexandria" charset="0"/>
              </a:rPr>
              <a:t>لا يكون البحث مفيدا ومجديا إلا اذا عاد بالنفع على المجتمع الانساني، </a:t>
            </a:r>
            <a:r>
              <a:rPr lang="ar-EG" sz="1600" dirty="0" smtClean="0">
                <a:solidFill>
                  <a:srgbClr val="2D3956"/>
                </a:solidFill>
                <a:latin typeface="Alexandria" charset="0"/>
                <a:cs typeface="Alexandria" charset="0"/>
              </a:rPr>
              <a:t>ولكي يكون </a:t>
            </a:r>
            <a:r>
              <a:rPr lang="ar-EG" sz="1600" dirty="0">
                <a:solidFill>
                  <a:srgbClr val="2D3956"/>
                </a:solidFill>
                <a:latin typeface="Alexandria" charset="0"/>
                <a:cs typeface="Alexandria" charset="0"/>
              </a:rPr>
              <a:t>كذلك لابد ان يكون البحث علميا، فما هو العلم؟ وما هي </a:t>
            </a:r>
            <a:r>
              <a:rPr lang="ar-EG" sz="1600" dirty="0" smtClean="0">
                <a:solidFill>
                  <a:srgbClr val="2D3956"/>
                </a:solidFill>
                <a:latin typeface="Alexandria" charset="0"/>
                <a:cs typeface="Alexandria" charset="0"/>
              </a:rPr>
              <a:t>أهدافه وخصائصه</a:t>
            </a:r>
            <a:r>
              <a:rPr lang="ar-EG" sz="1600" dirty="0">
                <a:solidFill>
                  <a:srgbClr val="2D3956"/>
                </a:solidFill>
                <a:latin typeface="Alexandria" charset="0"/>
                <a:cs typeface="Alexandria" charset="0"/>
              </a:rPr>
              <a:t>؟ وما مراحل التفكير العلمي التي مرت بها البشرية</a:t>
            </a:r>
            <a:r>
              <a:rPr lang="ar-EG" sz="1600" dirty="0" smtClean="0">
                <a:solidFill>
                  <a:srgbClr val="2D3956"/>
                </a:solidFill>
                <a:latin typeface="Alexandria" charset="0"/>
                <a:cs typeface="Alexandria" charset="0"/>
              </a:rPr>
              <a:t>؟</a:t>
            </a:r>
          </a:p>
          <a:p>
            <a:pPr algn="justLow" rtl="1">
              <a:lnSpc>
                <a:spcPct val="150000"/>
              </a:lnSpc>
            </a:pPr>
            <a:r>
              <a:rPr lang="ar-EG" sz="1600" dirty="0">
                <a:solidFill>
                  <a:srgbClr val="2D3956"/>
                </a:solidFill>
                <a:latin typeface="Alexandria" charset="0"/>
                <a:cs typeface="Alexandria" charset="0"/>
              </a:rPr>
              <a:t>يعرف العلم بانه: سلسلة مترابطة من المفاهيم والقوانين والاطارات </a:t>
            </a:r>
            <a:r>
              <a:rPr lang="ar-EG" sz="1600" dirty="0" smtClean="0">
                <a:solidFill>
                  <a:srgbClr val="2D3956"/>
                </a:solidFill>
                <a:latin typeface="Alexandria" charset="0"/>
                <a:cs typeface="Alexandria" charset="0"/>
              </a:rPr>
              <a:t>النظرية التي </a:t>
            </a:r>
            <a:r>
              <a:rPr lang="ar-EG" sz="1600" dirty="0">
                <a:solidFill>
                  <a:srgbClr val="2D3956"/>
                </a:solidFill>
                <a:latin typeface="Alexandria" charset="0"/>
                <a:cs typeface="Alexandria" charset="0"/>
              </a:rPr>
              <a:t>نشأت نتيجة للتجريب أو المشاهدات </a:t>
            </a:r>
            <a:r>
              <a:rPr lang="ar-EG" sz="1600" dirty="0" smtClean="0">
                <a:solidFill>
                  <a:srgbClr val="2D3956"/>
                </a:solidFill>
                <a:latin typeface="Alexandria" charset="0"/>
                <a:cs typeface="Alexandria" charset="0"/>
              </a:rPr>
              <a:t>المنتظمة، </a:t>
            </a:r>
            <a:r>
              <a:rPr lang="ar-EG" sz="1600" dirty="0">
                <a:solidFill>
                  <a:srgbClr val="2D3956"/>
                </a:solidFill>
                <a:latin typeface="Alexandria" charset="0"/>
                <a:cs typeface="Alexandria" charset="0"/>
              </a:rPr>
              <a:t>كما يعرف كذلك </a:t>
            </a:r>
            <a:r>
              <a:rPr lang="ar-EG" sz="1600" dirty="0" smtClean="0">
                <a:solidFill>
                  <a:srgbClr val="2D3956"/>
                </a:solidFill>
                <a:latin typeface="Alexandria" charset="0"/>
                <a:cs typeface="Alexandria" charset="0"/>
              </a:rPr>
              <a:t>بانه "المعرفة </a:t>
            </a:r>
            <a:r>
              <a:rPr lang="ar-EG" sz="1600" dirty="0">
                <a:solidFill>
                  <a:srgbClr val="2D3956"/>
                </a:solidFill>
                <a:latin typeface="Alexandria" charset="0"/>
                <a:cs typeface="Alexandria" charset="0"/>
              </a:rPr>
              <a:t>المصنفة التي تنسق في نظام من الأفكار له مفاهيمه </a:t>
            </a:r>
            <a:r>
              <a:rPr lang="ar-EG" sz="1600" dirty="0" smtClean="0">
                <a:solidFill>
                  <a:srgbClr val="2D3956"/>
                </a:solidFill>
                <a:latin typeface="Alexandria" charset="0"/>
                <a:cs typeface="Alexandria" charset="0"/>
              </a:rPr>
              <a:t>الخاصة« ، </a:t>
            </a:r>
            <a:r>
              <a:rPr lang="ar-EG" sz="1600" dirty="0">
                <a:solidFill>
                  <a:srgbClr val="2D3956"/>
                </a:solidFill>
                <a:latin typeface="Alexandria" charset="0"/>
                <a:cs typeface="Alexandria" charset="0"/>
              </a:rPr>
              <a:t>كما </a:t>
            </a:r>
            <a:r>
              <a:rPr lang="ar-EG" sz="1600" dirty="0" smtClean="0">
                <a:solidFill>
                  <a:srgbClr val="2D3956"/>
                </a:solidFill>
                <a:latin typeface="Alexandria" charset="0"/>
                <a:cs typeface="Alexandria" charset="0"/>
              </a:rPr>
              <a:t>ان العلم </a:t>
            </a:r>
            <a:r>
              <a:rPr lang="ar-EG" sz="1600" dirty="0">
                <a:solidFill>
                  <a:srgbClr val="2D3956"/>
                </a:solidFill>
                <a:latin typeface="Alexandria" charset="0"/>
                <a:cs typeface="Alexandria" charset="0"/>
              </a:rPr>
              <a:t>هو "المعرفة المنظمة المتحصلة عن التجريب والدراسة والملاحظة </a:t>
            </a:r>
            <a:r>
              <a:rPr lang="ar-EG" sz="1600" dirty="0" smtClean="0">
                <a:solidFill>
                  <a:srgbClr val="2D3956"/>
                </a:solidFill>
                <a:latin typeface="Alexandria" charset="0"/>
                <a:cs typeface="Alexandria" charset="0"/>
              </a:rPr>
              <a:t>التي تهدف </a:t>
            </a:r>
            <a:r>
              <a:rPr lang="ar-EG" sz="1600" dirty="0">
                <a:solidFill>
                  <a:srgbClr val="2D3956"/>
                </a:solidFill>
                <a:latin typeface="Alexandria" charset="0"/>
                <a:cs typeface="Alexandria" charset="0"/>
              </a:rPr>
              <a:t>إلى تحديد اصول الظواهر وطبيعة تلك الظواهر التي تخضع </a:t>
            </a:r>
            <a:r>
              <a:rPr lang="ar-EG" sz="1600" dirty="0" smtClean="0">
                <a:solidFill>
                  <a:srgbClr val="2D3956"/>
                </a:solidFill>
                <a:latin typeface="Alexandria" charset="0"/>
                <a:cs typeface="Alexandria" charset="0"/>
              </a:rPr>
              <a:t>للدراسة والملاحظة"</a:t>
            </a:r>
            <a:endParaRPr lang="ar-EG" sz="1600" dirty="0">
              <a:solidFill>
                <a:srgbClr val="2D3956"/>
              </a:solidFill>
              <a:latin typeface="Alexandria" charset="0"/>
              <a:cs typeface="Alexandria" charset="0"/>
            </a:endParaRPr>
          </a:p>
          <a:p>
            <a:pPr algn="justLow" rtl="1">
              <a:lnSpc>
                <a:spcPct val="150000"/>
              </a:lnSpc>
            </a:pPr>
            <a:r>
              <a:rPr lang="ar-EG" sz="1600" dirty="0">
                <a:solidFill>
                  <a:srgbClr val="2D3956"/>
                </a:solidFill>
                <a:latin typeface="Alexandria" charset="0"/>
                <a:cs typeface="Alexandria" charset="0"/>
              </a:rPr>
              <a:t>، وجاء في قاموس اكسفورد المختصر بان العلم هو "ذلك الفرع </a:t>
            </a:r>
            <a:r>
              <a:rPr lang="ar-EG" sz="1600" dirty="0" smtClean="0">
                <a:solidFill>
                  <a:srgbClr val="2D3956"/>
                </a:solidFill>
                <a:latin typeface="Alexandria" charset="0"/>
                <a:cs typeface="Alexandria" charset="0"/>
              </a:rPr>
              <a:t>من الدراسة </a:t>
            </a:r>
            <a:r>
              <a:rPr lang="ar-EG" sz="1600" dirty="0">
                <a:solidFill>
                  <a:srgbClr val="2D3956"/>
                </a:solidFill>
                <a:latin typeface="Alexandria" charset="0"/>
                <a:cs typeface="Alexandria" charset="0"/>
              </a:rPr>
              <a:t>الذي يتعلق بجسد مترابط من الحقائق الثابتة المصنفة والتي </a:t>
            </a:r>
            <a:r>
              <a:rPr lang="ar-EG" sz="1600" dirty="0" smtClean="0">
                <a:solidFill>
                  <a:srgbClr val="2D3956"/>
                </a:solidFill>
                <a:latin typeface="Alexandria" charset="0"/>
                <a:cs typeface="Alexandria" charset="0"/>
              </a:rPr>
              <a:t>تحكمها قوانين </a:t>
            </a:r>
            <a:r>
              <a:rPr lang="ar-EG" sz="1600" dirty="0">
                <a:solidFill>
                  <a:srgbClr val="2D3956"/>
                </a:solidFill>
                <a:latin typeface="Alexandria" charset="0"/>
                <a:cs typeface="Alexandria" charset="0"/>
              </a:rPr>
              <a:t>عامة، وتحتوي على طرق ومناهج موثوق </a:t>
            </a:r>
            <a:r>
              <a:rPr lang="ar-EG" sz="1600" dirty="0" smtClean="0">
                <a:solidFill>
                  <a:srgbClr val="2D3956"/>
                </a:solidFill>
                <a:latin typeface="Alexandria" charset="0"/>
                <a:cs typeface="Alexandria" charset="0"/>
              </a:rPr>
              <a:t>بها.</a:t>
            </a:r>
            <a:endParaRPr lang="ar-EG" sz="1600" dirty="0">
              <a:solidFill>
                <a:srgbClr val="2D3956"/>
              </a:solidFill>
              <a:latin typeface="Alexandria" charset="0"/>
              <a:cs typeface="Alexandria" charset="0"/>
            </a:endParaRPr>
          </a:p>
          <a:p>
            <a:pPr algn="justLow" rtl="1">
              <a:lnSpc>
                <a:spcPct val="15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2677656"/>
          </a:xfrm>
          <a:prstGeom prst="rect">
            <a:avLst/>
          </a:prstGeom>
          <a:noFill/>
        </p:spPr>
        <p:txBody>
          <a:bodyPr wrap="square" rtlCol="0">
            <a:spAutoFit/>
          </a:bodyPr>
          <a:lstStyle/>
          <a:p>
            <a:pPr algn="r" rtl="1"/>
            <a:endParaRPr lang="ar-EG" sz="1400" dirty="0">
              <a:solidFill>
                <a:srgbClr val="2D3956"/>
              </a:solidFill>
              <a:latin typeface="Alexandria" charset="0"/>
              <a:cs typeface="Alexandria" charset="0"/>
            </a:endParaRPr>
          </a:p>
          <a:p>
            <a:pPr algn="r" rtl="1"/>
            <a:r>
              <a:rPr lang="ar-EG" sz="1400" dirty="0">
                <a:solidFill>
                  <a:srgbClr val="2D3956"/>
                </a:solidFill>
                <a:latin typeface="Alexandria" charset="0"/>
                <a:cs typeface="Alexandria" charset="0"/>
              </a:rPr>
              <a:t>  يعرف </a:t>
            </a:r>
            <a:r>
              <a:rPr lang="ar-EG" sz="1400" dirty="0" smtClean="0">
                <a:solidFill>
                  <a:srgbClr val="2D3956"/>
                </a:solidFill>
                <a:latin typeface="Alexandria" charset="0"/>
                <a:cs typeface="Alexandria" charset="0"/>
              </a:rPr>
              <a:t>العلم (بكسر العين) </a:t>
            </a:r>
            <a:r>
              <a:rPr lang="ar-EG" sz="1400" dirty="0">
                <a:solidFill>
                  <a:srgbClr val="2D3956"/>
                </a:solidFill>
                <a:latin typeface="Alexandria" charset="0"/>
                <a:cs typeface="Alexandria" charset="0"/>
              </a:rPr>
              <a:t>لغة: بأنه نقيض الجهل، وهو: إدراك الشيء </a:t>
            </a:r>
            <a:r>
              <a:rPr lang="ar-EG" sz="1400" dirty="0" smtClean="0">
                <a:solidFill>
                  <a:srgbClr val="2D3956"/>
                </a:solidFill>
                <a:latin typeface="Alexandria" charset="0"/>
                <a:cs typeface="Alexandria" charset="0"/>
              </a:rPr>
              <a:t>على ما </a:t>
            </a:r>
            <a:r>
              <a:rPr lang="ar-EG" sz="1400" dirty="0">
                <a:solidFill>
                  <a:srgbClr val="2D3956"/>
                </a:solidFill>
                <a:latin typeface="Alexandria" charset="0"/>
                <a:cs typeface="Alexandria" charset="0"/>
              </a:rPr>
              <a:t>هو عليه </a:t>
            </a:r>
            <a:r>
              <a:rPr lang="ar-EG" sz="1400" dirty="0" smtClean="0">
                <a:solidFill>
                  <a:srgbClr val="2D3956"/>
                </a:solidFill>
                <a:latin typeface="Alexandria" charset="0"/>
                <a:cs typeface="Alexandria" charset="0"/>
              </a:rPr>
              <a:t>إدراكاً جازماً </a:t>
            </a:r>
            <a:r>
              <a:rPr lang="ar-EG" sz="1400" dirty="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وأما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الاصطلاح فيعرف العلم بعدة تعريفات من أبرزها أنه </a:t>
            </a:r>
            <a:r>
              <a:rPr lang="ar-EG" sz="1400" dirty="0" smtClean="0">
                <a:solidFill>
                  <a:srgbClr val="2D3956"/>
                </a:solidFill>
                <a:latin typeface="Alexandria" charset="0"/>
                <a:cs typeface="Alexandria" charset="0"/>
              </a:rPr>
              <a:t>: جهد </a:t>
            </a:r>
            <a:r>
              <a:rPr lang="ar-EG" sz="1400" dirty="0">
                <a:solidFill>
                  <a:srgbClr val="2D3956"/>
                </a:solidFill>
                <a:latin typeface="Alexandria" charset="0"/>
                <a:cs typeface="Alexandria" charset="0"/>
              </a:rPr>
              <a:t>إنساني عقلي منظم، وفق منهج </a:t>
            </a:r>
            <a:r>
              <a:rPr lang="ar-EG" sz="1400">
                <a:solidFill>
                  <a:srgbClr val="2D3956"/>
                </a:solidFill>
                <a:latin typeface="Alexandria" charset="0"/>
                <a:cs typeface="Alexandria" charset="0"/>
              </a:rPr>
              <a:t>محدد </a:t>
            </a:r>
            <a:r>
              <a:rPr lang="ar-EG" sz="140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البحث يشتمل </a:t>
            </a:r>
            <a:r>
              <a:rPr lang="ar-EG" sz="1400" dirty="0" smtClean="0">
                <a:solidFill>
                  <a:srgbClr val="2D3956"/>
                </a:solidFill>
                <a:latin typeface="Alexandria" charset="0"/>
                <a:cs typeface="Alexandria" charset="0"/>
              </a:rPr>
              <a:t>على خطوات </a:t>
            </a:r>
            <a:r>
              <a:rPr lang="ar-EG" sz="1400" dirty="0">
                <a:solidFill>
                  <a:srgbClr val="2D3956"/>
                </a:solidFill>
                <a:latin typeface="Alexandria" charset="0"/>
                <a:cs typeface="Alexandria" charset="0"/>
              </a:rPr>
              <a:t>وطرائق محددة، ويؤدي إلى معرفة عن الكون والنفس </a:t>
            </a:r>
            <a:r>
              <a:rPr lang="ar-EG" sz="1400" dirty="0" smtClean="0">
                <a:solidFill>
                  <a:srgbClr val="2D3956"/>
                </a:solidFill>
                <a:latin typeface="Alexandria" charset="0"/>
                <a:cs typeface="Alexandria" charset="0"/>
              </a:rPr>
              <a:t>والمجتمع يمكن </a:t>
            </a:r>
            <a:r>
              <a:rPr lang="ar-EG" sz="1400">
                <a:solidFill>
                  <a:srgbClr val="2D3956"/>
                </a:solidFill>
                <a:latin typeface="Alexandria" charset="0"/>
                <a:cs typeface="Alexandria" charset="0"/>
              </a:rPr>
              <a:t>توظيفها </a:t>
            </a:r>
            <a:r>
              <a:rPr lang="ar-EG" sz="140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تطوير أنماط الحياة وحل مشكلاتها</a:t>
            </a:r>
            <a:r>
              <a:rPr lang="ar-EG" sz="1400" dirty="0" smtClean="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كما يعرف أيضاً </a:t>
            </a:r>
            <a:r>
              <a:rPr lang="ar-EG" sz="1400" dirty="0" smtClean="0">
                <a:solidFill>
                  <a:srgbClr val="2D3956"/>
                </a:solidFill>
                <a:latin typeface="Alexandria" charset="0"/>
                <a:cs typeface="Alexandria" charset="0"/>
              </a:rPr>
              <a:t>بأنه: نشاط </a:t>
            </a:r>
            <a:r>
              <a:rPr lang="ar-EG" sz="1400" dirty="0">
                <a:solidFill>
                  <a:srgbClr val="2D3956"/>
                </a:solidFill>
                <a:latin typeface="Alexandria" charset="0"/>
                <a:cs typeface="Alexandria" charset="0"/>
              </a:rPr>
              <a:t>يهدف إلى زيادة قدرة الإنسان على السيطرة على الطبيعة</a:t>
            </a:r>
            <a:r>
              <a:rPr lang="ar-EG" sz="1400" dirty="0" smtClean="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والعلم وفقا لما تقدم يرتبط بالحقائق التي توصل اليها الانسان من </a:t>
            </a:r>
            <a:r>
              <a:rPr lang="ar-EG" sz="1400" dirty="0" smtClean="0">
                <a:solidFill>
                  <a:srgbClr val="2D3956"/>
                </a:solidFill>
                <a:latin typeface="Alexandria" charset="0"/>
                <a:cs typeface="Alexandria" charset="0"/>
              </a:rPr>
              <a:t>خلال استخدام </a:t>
            </a:r>
            <a:r>
              <a:rPr lang="ar-EG" sz="1400" dirty="0">
                <a:solidFill>
                  <a:srgbClr val="2D3956"/>
                </a:solidFill>
                <a:latin typeface="Alexandria" charset="0"/>
                <a:cs typeface="Alexandria" charset="0"/>
              </a:rPr>
              <a:t>الاساليب المنظمة في البحث، وما يستدعيه ذلك من توظيف </a:t>
            </a:r>
            <a:r>
              <a:rPr lang="ar-EG" sz="1400" dirty="0" smtClean="0">
                <a:solidFill>
                  <a:srgbClr val="2D3956"/>
                </a:solidFill>
                <a:latin typeface="Alexandria" charset="0"/>
                <a:cs typeface="Alexandria" charset="0"/>
              </a:rPr>
              <a:t>لمجموعة من </a:t>
            </a:r>
            <a:r>
              <a:rPr lang="ar-EG" sz="1400" dirty="0">
                <a:solidFill>
                  <a:srgbClr val="2D3956"/>
                </a:solidFill>
                <a:latin typeface="Alexandria" charset="0"/>
                <a:cs typeface="Alexandria" charset="0"/>
              </a:rPr>
              <a:t>الاجراءات الصارمة تقود إلى الوصول إلى الحقائق والأفكار المنظمة القائمة</a:t>
            </a:r>
          </a:p>
          <a:p>
            <a:pPr algn="r" rtl="1"/>
            <a:r>
              <a:rPr lang="ar-EG" sz="1400" dirty="0">
                <a:solidFill>
                  <a:srgbClr val="2D3956"/>
                </a:solidFill>
                <a:latin typeface="Alexandria" charset="0"/>
                <a:cs typeface="Alexandria" charset="0"/>
              </a:rPr>
              <a:t>على الأسانيد والبراهين، فالعلم هو الحقائق التي يتم التوصل إليها نتاج </a:t>
            </a:r>
            <a:r>
              <a:rPr lang="ar-EG" sz="1400" dirty="0" smtClean="0">
                <a:solidFill>
                  <a:srgbClr val="2D3956"/>
                </a:solidFill>
                <a:latin typeface="Alexandria" charset="0"/>
                <a:cs typeface="Alexandria" charset="0"/>
              </a:rPr>
              <a:t>جهود منظمة </a:t>
            </a:r>
            <a:r>
              <a:rPr lang="ar-EG" sz="1400" dirty="0">
                <a:solidFill>
                  <a:srgbClr val="2D3956"/>
                </a:solidFill>
                <a:latin typeface="Alexandria" charset="0"/>
                <a:cs typeface="Alexandria" charset="0"/>
              </a:rPr>
              <a:t>ووفق خطوات واجراءات متفق عليها ومعترف بها، تقود بالضرورة </a:t>
            </a:r>
            <a:r>
              <a:rPr lang="ar-EG" sz="1400" dirty="0" smtClean="0">
                <a:solidFill>
                  <a:srgbClr val="2D3956"/>
                </a:solidFill>
                <a:latin typeface="Alexandria" charset="0"/>
                <a:cs typeface="Alexandria" charset="0"/>
              </a:rPr>
              <a:t>إلى  نتائج </a:t>
            </a:r>
            <a:r>
              <a:rPr lang="ar-EG" sz="1400" dirty="0">
                <a:solidFill>
                  <a:srgbClr val="2D3956"/>
                </a:solidFill>
                <a:latin typeface="Alexandria" charset="0"/>
                <a:cs typeface="Alexandria" charset="0"/>
              </a:rPr>
              <a:t>معتبرة، نطلق عليها المعرفة العلمية </a:t>
            </a:r>
            <a:r>
              <a:rPr lang="ar-EG" sz="1400" dirty="0" smtClean="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"والعلم لا يكون علما إلا بالمنهج الذي يستخدمه، فالعلم منهج قبل ان </a:t>
            </a:r>
            <a:r>
              <a:rPr lang="ar-EG" sz="1400" dirty="0" smtClean="0">
                <a:solidFill>
                  <a:srgbClr val="2D3956"/>
                </a:solidFill>
                <a:latin typeface="Alexandria" charset="0"/>
                <a:cs typeface="Alexandria" charset="0"/>
              </a:rPr>
              <a:t>يكون موضوعا </a:t>
            </a:r>
            <a:r>
              <a:rPr lang="ar-EG" sz="1400" dirty="0">
                <a:solidFill>
                  <a:srgbClr val="2D3956"/>
                </a:solidFill>
                <a:latin typeface="Alexandria" charset="0"/>
                <a:cs typeface="Alexandria" charset="0"/>
              </a:rPr>
              <a:t>أو مجموعة من المعارف أو النظريات لأننا لا نستطيع ان نتوصل </a:t>
            </a:r>
            <a:r>
              <a:rPr lang="ar-EG" sz="1400" dirty="0" smtClean="0">
                <a:solidFill>
                  <a:srgbClr val="2D3956"/>
                </a:solidFill>
                <a:latin typeface="Alexandria" charset="0"/>
                <a:cs typeface="Alexandria" charset="0"/>
              </a:rPr>
              <a:t>إلى المعارف </a:t>
            </a:r>
            <a:r>
              <a:rPr lang="ar-EG" sz="1400" dirty="0">
                <a:solidFill>
                  <a:srgbClr val="2D3956"/>
                </a:solidFill>
                <a:latin typeface="Alexandria" charset="0"/>
                <a:cs typeface="Alexandria" charset="0"/>
              </a:rPr>
              <a:t>العلمية بدون استخدام طريقة أو منهج علمي</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4099" y="617697"/>
            <a:ext cx="983790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68531"/>
            <a:ext cx="5982199" cy="3077766"/>
          </a:xfrm>
          <a:prstGeom prst="rect">
            <a:avLst/>
          </a:prstGeom>
          <a:noFill/>
        </p:spPr>
        <p:txBody>
          <a:bodyPr wrap="square" rtlCol="0">
            <a:spAutoFit/>
          </a:bodyPr>
          <a:lstStyle/>
          <a:p>
            <a:pPr algn="justLow" rtl="1"/>
            <a:r>
              <a:rPr lang="ar-EG" sz="1600" b="1" dirty="0" smtClean="0">
                <a:solidFill>
                  <a:srgbClr val="00AEEF"/>
                </a:solidFill>
                <a:latin typeface="Alexandria" charset="0"/>
                <a:cs typeface="Alexandria" charset="0"/>
              </a:rPr>
              <a:t> </a:t>
            </a:r>
            <a:r>
              <a:rPr lang="ar-EG" sz="1600" b="1" dirty="0">
                <a:solidFill>
                  <a:srgbClr val="00AEEF"/>
                </a:solidFill>
                <a:latin typeface="Alexandria" charset="0"/>
                <a:cs typeface="Alexandria" charset="0"/>
              </a:rPr>
              <a:t>وبشكل عام تتفق التعريفات المختلفة للعلم </a:t>
            </a:r>
            <a:r>
              <a:rPr lang="ar-EG" sz="1600" b="1" dirty="0" smtClean="0">
                <a:solidFill>
                  <a:srgbClr val="00AEEF"/>
                </a:solidFill>
                <a:latin typeface="Alexandria" charset="0"/>
                <a:cs typeface="Alexandria" charset="0"/>
              </a:rPr>
              <a:t>في </a:t>
            </a:r>
            <a:r>
              <a:rPr lang="ar-EG" sz="1600" b="1" dirty="0">
                <a:solidFill>
                  <a:srgbClr val="00AEEF"/>
                </a:solidFill>
                <a:latin typeface="Alexandria" charset="0"/>
                <a:cs typeface="Alexandria" charset="0"/>
              </a:rPr>
              <a:t>عدة نقاط أهمها:</a:t>
            </a:r>
          </a:p>
          <a:p>
            <a:pPr algn="justLow" rtl="1"/>
            <a:r>
              <a:rPr lang="ar-EG" sz="1400" dirty="0">
                <a:solidFill>
                  <a:srgbClr val="00AEEF"/>
                </a:solidFill>
                <a:latin typeface="Alexandria" charset="0"/>
                <a:cs typeface="Alexandria" charset="0"/>
              </a:rPr>
              <a:t>✓ </a:t>
            </a:r>
            <a:r>
              <a:rPr lang="ar-EG" sz="1400" dirty="0">
                <a:latin typeface="Alexandria" charset="0"/>
                <a:cs typeface="Alexandria" charset="0"/>
              </a:rPr>
              <a:t>أن العلم جهد إنساني منظم ومحكوم بخطوات علمية.</a:t>
            </a:r>
          </a:p>
          <a:p>
            <a:pPr algn="justLow" rtl="1"/>
            <a:r>
              <a:rPr lang="ar-EG" sz="1400" dirty="0">
                <a:latin typeface="Alexandria" charset="0"/>
                <a:cs typeface="Alexandria" charset="0"/>
              </a:rPr>
              <a:t>✓ أن العلم ينشأ نتيجة الدراسات والتجارب</a:t>
            </a:r>
            <a:r>
              <a:rPr lang="ar-EG" sz="1400" dirty="0" smtClean="0">
                <a:latin typeface="Alexandria" charset="0"/>
                <a:cs typeface="Alexandria" charset="0"/>
              </a:rPr>
              <a:t>.</a:t>
            </a:r>
          </a:p>
          <a:p>
            <a:pPr marL="285750" indent="-285750" algn="justLow" rtl="1">
              <a:buFont typeface="Wingdings" panose="05000000000000000000" pitchFamily="2" charset="2"/>
              <a:buChar char="ü"/>
            </a:pPr>
            <a:r>
              <a:rPr lang="ar-EG" sz="1400" dirty="0">
                <a:latin typeface="Alexandria" charset="0"/>
                <a:cs typeface="Alexandria" charset="0"/>
              </a:rPr>
              <a:t>أن العلم يهدف إلى السيطرة العلمية والمعرفية على الكون </a:t>
            </a:r>
            <a:r>
              <a:rPr lang="ar-EG" sz="1400" dirty="0" smtClean="0">
                <a:latin typeface="Alexandria" charset="0"/>
                <a:cs typeface="Alexandria" charset="0"/>
              </a:rPr>
              <a:t>والنفس والمجتمع </a:t>
            </a:r>
            <a:r>
              <a:rPr lang="ar-EG" sz="1400" dirty="0">
                <a:latin typeface="Alexandria" charset="0"/>
                <a:cs typeface="Alexandria" charset="0"/>
              </a:rPr>
              <a:t>.</a:t>
            </a:r>
          </a:p>
          <a:p>
            <a:pPr algn="justLow" rtl="1"/>
            <a:r>
              <a:rPr lang="ar-EG" sz="1400" dirty="0">
                <a:latin typeface="Alexandria" charset="0"/>
                <a:cs typeface="Alexandria" charset="0"/>
              </a:rPr>
              <a:t>✓ أن العلم يمكن توظيف حقائقه </a:t>
            </a:r>
            <a:r>
              <a:rPr lang="ar-EG" sz="1400" dirty="0" smtClean="0">
                <a:latin typeface="Alexandria" charset="0"/>
                <a:cs typeface="Alexandria" charset="0"/>
              </a:rPr>
              <a:t>في </a:t>
            </a:r>
            <a:r>
              <a:rPr lang="ar-EG" sz="1400" dirty="0">
                <a:latin typeface="Alexandria" charset="0"/>
                <a:cs typeface="Alexandria" charset="0"/>
              </a:rPr>
              <a:t>تطوير أنماط </a:t>
            </a:r>
            <a:r>
              <a:rPr lang="ar-EG" sz="1400" dirty="0" smtClean="0">
                <a:latin typeface="Alexandria" charset="0"/>
                <a:cs typeface="Alexandria" charset="0"/>
              </a:rPr>
              <a:t>الحياة </a:t>
            </a:r>
            <a:r>
              <a:rPr lang="ar-EG" sz="1400" dirty="0">
                <a:latin typeface="Alexandria" charset="0"/>
                <a:cs typeface="Alexandria" charset="0"/>
              </a:rPr>
              <a:t>وحل مشكلاتها .</a:t>
            </a:r>
            <a:endParaRPr lang="ar-EG" sz="1400" dirty="0" smtClean="0">
              <a:latin typeface="Alexandria" charset="0"/>
              <a:cs typeface="Alexandria" charset="0"/>
            </a:endParaRPr>
          </a:p>
          <a:p>
            <a:pPr algn="justLow" rtl="1"/>
            <a:r>
              <a:rPr lang="ar-EG" sz="2000" b="1" dirty="0" smtClean="0">
                <a:solidFill>
                  <a:srgbClr val="00AEEF"/>
                </a:solidFill>
                <a:latin typeface="Alexandria" charset="0"/>
                <a:cs typeface="Alexandria" charset="0"/>
              </a:rPr>
              <a:t>خصائص العلم:-</a:t>
            </a:r>
          </a:p>
          <a:p>
            <a:pPr algn="justLow" rtl="1"/>
            <a:r>
              <a:rPr lang="ar-EG" sz="1400" dirty="0">
                <a:solidFill>
                  <a:srgbClr val="2D3956"/>
                </a:solidFill>
                <a:latin typeface="Alexandria" charset="0"/>
                <a:cs typeface="Alexandria" charset="0"/>
              </a:rPr>
              <a:t>1 – العلم يعني بوضع الفرضيات، فهو يقترح الفروض الجديدة، ويختبرها .</a:t>
            </a:r>
          </a:p>
          <a:p>
            <a:pPr algn="justLow" rtl="1"/>
            <a:r>
              <a:rPr lang="ar-EG" sz="1400" dirty="0">
                <a:solidFill>
                  <a:srgbClr val="2D3956"/>
                </a:solidFill>
                <a:latin typeface="Alexandria" charset="0"/>
                <a:cs typeface="Alexandria" charset="0"/>
              </a:rPr>
              <a:t>2 – العلم يعني بتعريف المصطلحات .</a:t>
            </a:r>
          </a:p>
          <a:p>
            <a:pPr algn="justLow" rtl="1"/>
            <a:r>
              <a:rPr lang="ar-EG" sz="1400" dirty="0">
                <a:solidFill>
                  <a:srgbClr val="2D3956"/>
                </a:solidFill>
                <a:latin typeface="Alexandria" charset="0"/>
                <a:cs typeface="Alexandria" charset="0"/>
              </a:rPr>
              <a:t>3 – يستخدم العلم الطرق الموضوعية للملاحظة .</a:t>
            </a:r>
          </a:p>
          <a:p>
            <a:pPr algn="justLow" rtl="1"/>
            <a:r>
              <a:rPr lang="ar-EG" sz="1400" dirty="0">
                <a:solidFill>
                  <a:srgbClr val="2D3956"/>
                </a:solidFill>
                <a:latin typeface="Alexandria" charset="0"/>
                <a:cs typeface="Alexandria" charset="0"/>
              </a:rPr>
              <a:t>4 – العلم يسهم في تصنيف الظاهرة موضع الملاحظة .</a:t>
            </a:r>
          </a:p>
          <a:p>
            <a:pPr algn="justLow" rtl="1"/>
            <a:r>
              <a:rPr lang="ar-EG" sz="1400" dirty="0">
                <a:solidFill>
                  <a:srgbClr val="2D3956"/>
                </a:solidFill>
                <a:latin typeface="Alexandria" charset="0"/>
                <a:cs typeface="Alexandria" charset="0"/>
              </a:rPr>
              <a:t>5 – ينتهج العلم اسلوب التعبير بمصطلحات كمية قدر الامكان .</a:t>
            </a:r>
          </a:p>
          <a:p>
            <a:pPr algn="justLow" rtl="1"/>
            <a:r>
              <a:rPr lang="ar-EG" sz="1400" dirty="0">
                <a:solidFill>
                  <a:srgbClr val="2D3956"/>
                </a:solidFill>
                <a:latin typeface="Alexandria" charset="0"/>
                <a:cs typeface="Alexandria" charset="0"/>
              </a:rPr>
              <a:t>6 – العلم ينمي ويطور النظرية .</a:t>
            </a:r>
          </a:p>
          <a:p>
            <a:pPr algn="justLow" rtl="1"/>
            <a:r>
              <a:rPr lang="ar-EG" sz="1400" dirty="0">
                <a:solidFill>
                  <a:srgbClr val="2D3956"/>
                </a:solidFill>
                <a:latin typeface="Alexandria" charset="0"/>
                <a:cs typeface="Alexandria" charset="0"/>
              </a:rPr>
              <a:t>7 – العلم يسهم بصورة مستمرة في عملية النقد، وإعادة فحص </a:t>
            </a:r>
            <a:r>
              <a:rPr lang="ar-EG" sz="1400" dirty="0" smtClean="0">
                <a:solidFill>
                  <a:srgbClr val="2D3956"/>
                </a:solidFill>
                <a:latin typeface="Alexandria" charset="0"/>
                <a:cs typeface="Alexandria" charset="0"/>
              </a:rPr>
              <a:t>التعميمات في </a:t>
            </a:r>
            <a:r>
              <a:rPr lang="ar-EG" sz="1400" dirty="0">
                <a:solidFill>
                  <a:srgbClr val="2D3956"/>
                </a:solidFill>
                <a:latin typeface="Alexandria" charset="0"/>
                <a:cs typeface="Alexandria" charset="0"/>
              </a:rPr>
              <a:t>ظل المعطيات </a:t>
            </a:r>
            <a:r>
              <a:rPr lang="ar-EG" sz="1400" dirty="0" smtClean="0">
                <a:solidFill>
                  <a:srgbClr val="2D3956"/>
                </a:solidFill>
                <a:latin typeface="Alexandria" charset="0"/>
                <a:cs typeface="Alexandria" charset="0"/>
              </a:rPr>
              <a:t>الجديدة </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4293483"/>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a:t>
            </a:r>
            <a:r>
              <a:rPr lang="ar-EG" sz="1400" dirty="0" smtClean="0">
                <a:latin typeface="Simplified Arabic" panose="02020603050405020304" pitchFamily="18" charset="-78"/>
                <a:cs typeface="Simplified Arabic" panose="02020603050405020304" pitchFamily="18" charset="-78"/>
              </a:rPr>
              <a:t>8- </a:t>
            </a:r>
            <a:r>
              <a:rPr lang="ar-EG" sz="1400" b="1" dirty="0" smtClean="0">
                <a:latin typeface="Simplified Arabic" panose="02020603050405020304" pitchFamily="18" charset="-78"/>
                <a:cs typeface="Simplified Arabic" panose="02020603050405020304" pitchFamily="18" charset="-78"/>
              </a:rPr>
              <a:t>حقائقه </a:t>
            </a:r>
            <a:r>
              <a:rPr lang="ar-EG" sz="1400" b="1" dirty="0">
                <a:latin typeface="Simplified Arabic" panose="02020603050405020304" pitchFamily="18" charset="-78"/>
                <a:cs typeface="Simplified Arabic" panose="02020603050405020304" pitchFamily="18" charset="-78"/>
              </a:rPr>
              <a:t>قابلة للتعديل أو </a:t>
            </a:r>
            <a:r>
              <a:rPr lang="ar-EG" sz="1400" b="1" dirty="0" smtClean="0">
                <a:latin typeface="Simplified Arabic" panose="02020603050405020304" pitchFamily="18" charset="-78"/>
                <a:cs typeface="Simplified Arabic" panose="02020603050405020304" pitchFamily="18" charset="-78"/>
              </a:rPr>
              <a:t>التغيير</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r>
              <a:rPr lang="ar-EG" sz="1400" dirty="0">
                <a:latin typeface="Simplified Arabic" panose="02020603050405020304" pitchFamily="18" charset="-78"/>
                <a:cs typeface="Simplified Arabic" panose="02020603050405020304" pitchFamily="18" charset="-78"/>
              </a:rPr>
              <a:t>إن حقائق العلم ليست مطلقة أو أبدية لا تتغير ولا تتبدل، فهي </a:t>
            </a:r>
            <a:r>
              <a:rPr lang="ar-EG" sz="1400" dirty="0" smtClean="0">
                <a:latin typeface="Simplified Arabic" panose="02020603050405020304" pitchFamily="18" charset="-78"/>
                <a:cs typeface="Simplified Arabic" panose="02020603050405020304" pitchFamily="18" charset="-78"/>
              </a:rPr>
              <a:t>ليست بالأشياء </a:t>
            </a:r>
            <a:r>
              <a:rPr lang="ar-EG" sz="1400" dirty="0">
                <a:latin typeface="Simplified Arabic" panose="02020603050405020304" pitchFamily="18" charset="-78"/>
                <a:cs typeface="Simplified Arabic" panose="02020603050405020304" pitchFamily="18" charset="-78"/>
              </a:rPr>
              <a:t>المقدسة أو المعصومة من الخطأ، لأنها صادرة من الإنسان، </a:t>
            </a:r>
            <a:r>
              <a:rPr lang="ar-EG" sz="1400" dirty="0" smtClean="0">
                <a:latin typeface="Simplified Arabic" panose="02020603050405020304" pitchFamily="18" charset="-78"/>
                <a:cs typeface="Simplified Arabic" panose="02020603050405020304" pitchFamily="18" charset="-78"/>
              </a:rPr>
              <a:t>وترتبط بزمان </a:t>
            </a:r>
            <a:r>
              <a:rPr lang="ar-EG" sz="1400" dirty="0">
                <a:latin typeface="Simplified Arabic" panose="02020603050405020304" pitchFamily="18" charset="-78"/>
                <a:cs typeface="Simplified Arabic" panose="02020603050405020304" pitchFamily="18" charset="-78"/>
              </a:rPr>
              <a:t>معين، وظروف </a:t>
            </a:r>
            <a:r>
              <a:rPr lang="ar-EG" sz="1400" dirty="0" smtClean="0">
                <a:latin typeface="Simplified Arabic" panose="02020603050405020304" pitchFamily="18" charset="-78"/>
                <a:cs typeface="Simplified Arabic" panose="02020603050405020304" pitchFamily="18" charset="-78"/>
              </a:rPr>
              <a:t>معينة</a:t>
            </a:r>
            <a:r>
              <a:rPr lang="ar-EG" sz="1400" dirty="0">
                <a:latin typeface="Simplified Arabic" panose="02020603050405020304" pitchFamily="18" charset="-78"/>
                <a:cs typeface="Simplified Arabic" panose="02020603050405020304" pitchFamily="18" charset="-78"/>
              </a:rPr>
              <a:t>، وهي صحيحة </a:t>
            </a:r>
            <a:r>
              <a:rPr lang="ar-EG" sz="1400" dirty="0" smtClean="0">
                <a:latin typeface="Simplified Arabic" panose="02020603050405020304" pitchFamily="18" charset="-78"/>
                <a:cs typeface="Simplified Arabic" panose="02020603050405020304" pitchFamily="18" charset="-78"/>
              </a:rPr>
              <a:t>في </a:t>
            </a:r>
            <a:r>
              <a:rPr lang="ar-EG" sz="1400" dirty="0">
                <a:latin typeface="Simplified Arabic" panose="02020603050405020304" pitchFamily="18" charset="-78"/>
                <a:cs typeface="Simplified Arabic" panose="02020603050405020304" pitchFamily="18" charset="-78"/>
              </a:rPr>
              <a:t>حدود ما يتوفر لها من </a:t>
            </a:r>
            <a:r>
              <a:rPr lang="ar-EG" sz="1400" dirty="0" smtClean="0">
                <a:latin typeface="Simplified Arabic" panose="02020603050405020304" pitchFamily="18" charset="-78"/>
                <a:cs typeface="Simplified Arabic" panose="02020603050405020304" pitchFamily="18" charset="-78"/>
              </a:rPr>
              <a:t>الأدلة والبراهين </a:t>
            </a:r>
            <a:r>
              <a:rPr lang="ar-EG" sz="1400" dirty="0">
                <a:latin typeface="Simplified Arabic" panose="02020603050405020304" pitchFamily="18" charset="-78"/>
                <a:cs typeface="Simplified Arabic" panose="02020603050405020304" pitchFamily="18" charset="-78"/>
              </a:rPr>
              <a:t>التي تدعمها وتثبت صحتها وقت اكتشافها، </a:t>
            </a:r>
            <a:r>
              <a:rPr lang="ar-EG" sz="1400" dirty="0" smtClean="0">
                <a:latin typeface="Simplified Arabic" panose="02020603050405020304" pitchFamily="18" charset="-78"/>
                <a:cs typeface="Simplified Arabic" panose="02020603050405020304" pitchFamily="18" charset="-78"/>
              </a:rPr>
              <a:t>وفي حدود </a:t>
            </a:r>
            <a:r>
              <a:rPr lang="ar-EG" sz="1400" dirty="0">
                <a:latin typeface="Simplified Arabic" panose="02020603050405020304" pitchFamily="18" charset="-78"/>
                <a:cs typeface="Simplified Arabic" panose="02020603050405020304" pitchFamily="18" charset="-78"/>
              </a:rPr>
              <a:t>الظروف</a:t>
            </a:r>
          </a:p>
          <a:p>
            <a:pPr algn="justLow" rtl="1">
              <a:lnSpc>
                <a:spcPct val="150000"/>
              </a:lnSpc>
            </a:pPr>
            <a:r>
              <a:rPr lang="ar-EG" sz="1400" dirty="0">
                <a:latin typeface="Simplified Arabic" panose="02020603050405020304" pitchFamily="18" charset="-78"/>
                <a:cs typeface="Simplified Arabic" panose="02020603050405020304" pitchFamily="18" charset="-78"/>
              </a:rPr>
              <a:t>والوسائل والإمكانات </a:t>
            </a:r>
            <a:r>
              <a:rPr lang="ar-EG" sz="1400" dirty="0" smtClean="0">
                <a:latin typeface="Simplified Arabic" panose="02020603050405020304" pitchFamily="18" charset="-78"/>
                <a:cs typeface="Simplified Arabic" panose="02020603050405020304" pitchFamily="18" charset="-78"/>
              </a:rPr>
              <a:t>المتوفرة </a:t>
            </a:r>
            <a:r>
              <a:rPr lang="ar-EG" sz="1400" dirty="0">
                <a:latin typeface="Simplified Arabic" panose="02020603050405020304" pitchFamily="18" charset="-78"/>
                <a:cs typeface="Simplified Arabic" panose="02020603050405020304" pitchFamily="18" charset="-78"/>
              </a:rPr>
              <a:t>وقتئذ، فإذا ما استجدت أدلة </a:t>
            </a:r>
            <a:r>
              <a:rPr lang="ar-EG" sz="1400" dirty="0" smtClean="0">
                <a:latin typeface="Simplified Arabic" panose="02020603050405020304" pitchFamily="18" charset="-78"/>
                <a:cs typeface="Simplified Arabic" panose="02020603050405020304" pitchFamily="18" charset="-78"/>
              </a:rPr>
              <a:t>أو </a:t>
            </a:r>
            <a:r>
              <a:rPr lang="ar-EG" sz="1400" dirty="0" smtClean="0">
                <a:latin typeface="Simplified Arabic" panose="02020603050405020304" pitchFamily="18" charset="-78"/>
                <a:cs typeface="Simplified Arabic" panose="02020603050405020304" pitchFamily="18" charset="-78"/>
              </a:rPr>
              <a:t>ظروف</a:t>
            </a: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وإمكانات تبين </a:t>
            </a:r>
            <a:r>
              <a:rPr lang="ar-EG" sz="1400" dirty="0">
                <a:latin typeface="Simplified Arabic" panose="02020603050405020304" pitchFamily="18" charset="-78"/>
                <a:cs typeface="Simplified Arabic" panose="02020603050405020304" pitchFamily="18" charset="-78"/>
              </a:rPr>
              <a:t>خطأها أو عدم صحتها فإن الحقيقة العلمية تتغير </a:t>
            </a:r>
            <a:r>
              <a:rPr lang="ar-EG" sz="1400" dirty="0" smtClean="0">
                <a:latin typeface="Simplified Arabic" panose="02020603050405020304" pitchFamily="18" charset="-78"/>
                <a:cs typeface="Simplified Arabic" panose="02020603050405020304" pitchFamily="18" charset="-78"/>
              </a:rPr>
              <a:t>أو تتطور.</a:t>
            </a:r>
          </a:p>
          <a:p>
            <a:pPr algn="justLow" rtl="1">
              <a:lnSpc>
                <a:spcPct val="150000"/>
              </a:lnSpc>
            </a:pPr>
            <a:r>
              <a:rPr lang="ar-EG" sz="1400" b="1" dirty="0">
                <a:latin typeface="Simplified Arabic" panose="02020603050405020304" pitchFamily="18" charset="-78"/>
                <a:cs typeface="Simplified Arabic" panose="02020603050405020304" pitchFamily="18" charset="-78"/>
              </a:rPr>
              <a:t>9- العلم يصحح نفسه بنفسه</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فالعلم لا ينبذ الحقائق والنظريات القديمة ولا يعدل فيها ويصححها إلا </a:t>
            </a:r>
            <a:r>
              <a:rPr lang="ar-EG" sz="1400" dirty="0" smtClean="0">
                <a:latin typeface="Simplified Arabic" panose="02020603050405020304" pitchFamily="18" charset="-78"/>
                <a:cs typeface="Simplified Arabic" panose="02020603050405020304" pitchFamily="18" charset="-78"/>
              </a:rPr>
              <a:t>بعد التأكد </a:t>
            </a:r>
            <a:r>
              <a:rPr lang="ar-EG" sz="1400" dirty="0">
                <a:latin typeface="Simplified Arabic" panose="02020603050405020304" pitchFamily="18" charset="-78"/>
                <a:cs typeface="Simplified Arabic" panose="02020603050405020304" pitchFamily="18" charset="-78"/>
              </a:rPr>
              <a:t>وإعادة التأكد من أنها خاطئة أو قاصرة عن التفسير الصحيح </a:t>
            </a:r>
            <a:r>
              <a:rPr lang="ar-EG" sz="1400" dirty="0" smtClean="0">
                <a:latin typeface="Simplified Arabic" panose="02020603050405020304" pitchFamily="18" charset="-78"/>
                <a:cs typeface="Simplified Arabic" panose="02020603050405020304" pitchFamily="18" charset="-78"/>
              </a:rPr>
              <a:t>للأشياء والظواهر </a:t>
            </a:r>
            <a:r>
              <a:rPr lang="ar-EG" sz="1400" dirty="0">
                <a:latin typeface="Simplified Arabic" panose="02020603050405020304" pitchFamily="18" charset="-78"/>
                <a:cs typeface="Simplified Arabic" panose="02020603050405020304" pitchFamily="18" charset="-78"/>
              </a:rPr>
              <a:t>المرتبطة بها، وهو بنفس هذه النظرة يخضع أفكاره وحقائقه </a:t>
            </a:r>
            <a:r>
              <a:rPr lang="ar-EG" sz="1400" dirty="0" smtClean="0">
                <a:latin typeface="Simplified Arabic" panose="02020603050405020304" pitchFamily="18" charset="-78"/>
                <a:cs typeface="Simplified Arabic" panose="02020603050405020304" pitchFamily="18" charset="-78"/>
              </a:rPr>
              <a:t>ونظرياته </a:t>
            </a:r>
            <a:r>
              <a:rPr lang="ar-EG" sz="1400" dirty="0">
                <a:latin typeface="Simplified Arabic" panose="02020603050405020304" pitchFamily="18" charset="-78"/>
                <a:cs typeface="Simplified Arabic" panose="02020603050405020304" pitchFamily="18" charset="-78"/>
              </a:rPr>
              <a:t>الجديدة للتحقق الدقيق، ومثل هذه الخصائص التي تجعل العلم يجدد </a:t>
            </a:r>
            <a:r>
              <a:rPr lang="ar-EG" sz="1400" dirty="0" smtClean="0">
                <a:latin typeface="Simplified Arabic" panose="02020603050405020304" pitchFamily="18" charset="-78"/>
                <a:cs typeface="Simplified Arabic" panose="02020603050405020304" pitchFamily="18" charset="-78"/>
              </a:rPr>
              <a:t>نفسه وينمو </a:t>
            </a:r>
            <a:r>
              <a:rPr lang="ar-EG" sz="1400" dirty="0">
                <a:latin typeface="Simplified Arabic" panose="02020603050405020304" pitchFamily="18" charset="-78"/>
                <a:cs typeface="Simplified Arabic" panose="02020603050405020304" pitchFamily="18" charset="-78"/>
              </a:rPr>
              <a:t>ويتطور </a:t>
            </a:r>
            <a:r>
              <a:rPr lang="ar-EG" sz="1400" dirty="0" smtClean="0">
                <a:latin typeface="Simplified Arabic" panose="02020603050405020304" pitchFamily="18" charset="-78"/>
                <a:cs typeface="Simplified Arabic" panose="02020603050405020304" pitchFamily="18" charset="-78"/>
              </a:rPr>
              <a:t>باستمرار.</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تابع خصائص العلم</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3647152"/>
          </a:xfrm>
          <a:prstGeom prst="rect">
            <a:avLst/>
          </a:prstGeom>
        </p:spPr>
        <p:txBody>
          <a:bodyPr wrap="square">
            <a:spAutoFit/>
          </a:bodyPr>
          <a:lstStyle/>
          <a:p>
            <a:pPr algn="justLow" rtl="1">
              <a:lnSpc>
                <a:spcPct val="150000"/>
              </a:lnSpc>
            </a:pPr>
            <a:r>
              <a:rPr lang="ar-EG" sz="1400" b="1" dirty="0" smtClean="0">
                <a:latin typeface="Alexandria"/>
                <a:cs typeface="Simplified Arabic" panose="02020603050405020304" pitchFamily="18" charset="-78"/>
              </a:rPr>
              <a:t>10- العلم </a:t>
            </a:r>
            <a:r>
              <a:rPr lang="ar-EG" sz="1400" b="1" dirty="0">
                <a:latin typeface="Alexandria"/>
                <a:cs typeface="Simplified Arabic" panose="02020603050405020304" pitchFamily="18" charset="-78"/>
              </a:rPr>
              <a:t>تراكمي </a:t>
            </a:r>
            <a:r>
              <a:rPr lang="ar-EG" sz="1400" b="1" dirty="0" smtClean="0">
                <a:latin typeface="Alexandria"/>
                <a:cs typeface="Simplified Arabic" panose="02020603050405020304" pitchFamily="18" charset="-78"/>
              </a:rPr>
              <a:t>البناء:</a:t>
            </a:r>
            <a:endParaRPr lang="ar-EG" sz="1400" b="1" dirty="0">
              <a:latin typeface="Alexandria"/>
              <a:cs typeface="Simplified Arabic" panose="02020603050405020304" pitchFamily="18" charset="-78"/>
            </a:endParaRPr>
          </a:p>
          <a:p>
            <a:pPr algn="justLow" rtl="1">
              <a:lnSpc>
                <a:spcPct val="150000"/>
              </a:lnSpc>
            </a:pPr>
            <a:r>
              <a:rPr lang="ar-EG" sz="1400" dirty="0">
                <a:latin typeface="Alexandria"/>
                <a:cs typeface="Simplified Arabic" panose="02020603050405020304" pitchFamily="18" charset="-78"/>
              </a:rPr>
              <a:t>تزداد المعرفة </a:t>
            </a:r>
            <a:r>
              <a:rPr lang="ar-EG" sz="1400" dirty="0" smtClean="0">
                <a:latin typeface="Alexandria"/>
                <a:cs typeface="Simplified Arabic" panose="02020603050405020304" pitchFamily="18" charset="-78"/>
              </a:rPr>
              <a:t>العلمية </a:t>
            </a:r>
            <a:r>
              <a:rPr lang="ar-EG" sz="1400" dirty="0">
                <a:latin typeface="Alexandria"/>
                <a:cs typeface="Simplified Arabic" panose="02020603050405020304" pitchFamily="18" charset="-78"/>
              </a:rPr>
              <a:t>اتساعاً وعمقاً عندما توجد الإضافات المستمرة إليها</a:t>
            </a:r>
            <a:r>
              <a:rPr lang="ar-EG" sz="1400" dirty="0" smtClean="0">
                <a:latin typeface="Alexandria"/>
                <a:cs typeface="Simplified Arabic" panose="02020603050405020304" pitchFamily="18" charset="-78"/>
              </a:rPr>
              <a:t>، فتشكل </a:t>
            </a:r>
            <a:r>
              <a:rPr lang="ar-EG" sz="1400" dirty="0">
                <a:latin typeface="Alexandria"/>
                <a:cs typeface="Simplified Arabic" panose="02020603050405020304" pitchFamily="18" charset="-78"/>
              </a:rPr>
              <a:t>التراكم </a:t>
            </a:r>
            <a:r>
              <a:rPr lang="ar-EG" sz="1400" dirty="0" smtClean="0">
                <a:latin typeface="Alexandria"/>
                <a:cs typeface="Simplified Arabic" panose="02020603050405020304" pitchFamily="18" charset="-78"/>
              </a:rPr>
              <a:t>المعرفي </a:t>
            </a:r>
            <a:r>
              <a:rPr lang="ar-EG" sz="1400" dirty="0">
                <a:latin typeface="Alexandria"/>
                <a:cs typeface="Simplified Arabic" panose="02020603050405020304" pitchFamily="18" charset="-78"/>
              </a:rPr>
              <a:t>يجعل العلماء </a:t>
            </a:r>
            <a:r>
              <a:rPr lang="ar-EG" sz="1400" dirty="0" smtClean="0">
                <a:latin typeface="Alexandria"/>
                <a:cs typeface="Simplified Arabic" panose="02020603050405020304" pitchFamily="18" charset="-78"/>
              </a:rPr>
              <a:t>في </a:t>
            </a:r>
            <a:r>
              <a:rPr lang="ar-EG" sz="1400" dirty="0">
                <a:latin typeface="Alexandria"/>
                <a:cs typeface="Simplified Arabic" panose="02020603050405020304" pitchFamily="18" charset="-78"/>
              </a:rPr>
              <a:t>نشاطهم العلمي لا </a:t>
            </a:r>
            <a:r>
              <a:rPr lang="ar-EG" sz="1400" dirty="0" smtClean="0">
                <a:latin typeface="Alexandria"/>
                <a:cs typeface="Simplified Arabic" panose="02020603050405020304" pitchFamily="18" charset="-78"/>
              </a:rPr>
              <a:t>يبدؤون </a:t>
            </a:r>
            <a:r>
              <a:rPr lang="ar-EG" sz="1400" dirty="0">
                <a:latin typeface="Alexandria"/>
                <a:cs typeface="Simplified Arabic" panose="02020603050405020304" pitchFamily="18" charset="-78"/>
              </a:rPr>
              <a:t>من </a:t>
            </a:r>
            <a:r>
              <a:rPr lang="ar-EG" sz="1400" dirty="0" smtClean="0">
                <a:latin typeface="Alexandria"/>
                <a:cs typeface="Simplified Arabic" panose="02020603050405020304" pitchFamily="18" charset="-78"/>
              </a:rPr>
              <a:t>نقطة الصفر في </a:t>
            </a:r>
            <a:r>
              <a:rPr lang="ar-EG" sz="1400" dirty="0">
                <a:latin typeface="Alexandria"/>
                <a:cs typeface="Simplified Arabic" panose="02020603050405020304" pitchFamily="18" charset="-78"/>
              </a:rPr>
              <a:t>كل مرة يدرسون فيها مشكلة أو ظاهرة معينة؛ ذلك أنهم </a:t>
            </a:r>
            <a:r>
              <a:rPr lang="ar-EG" sz="1400" dirty="0" smtClean="0">
                <a:latin typeface="Alexandria"/>
                <a:cs typeface="Simplified Arabic" panose="02020603050405020304" pitchFamily="18" charset="-78"/>
              </a:rPr>
              <a:t>في معظم الحالات يبدؤون </a:t>
            </a:r>
            <a:r>
              <a:rPr lang="ar-EG" sz="1400" dirty="0">
                <a:latin typeface="Alexandria"/>
                <a:cs typeface="Simplified Arabic" panose="02020603050405020304" pitchFamily="18" charset="-78"/>
              </a:rPr>
              <a:t>من حيث توقف من سبقوهم وعلى أساس ما توصلوا </a:t>
            </a:r>
            <a:r>
              <a:rPr lang="ar-EG" sz="1400" dirty="0" smtClean="0">
                <a:latin typeface="Alexandria"/>
                <a:cs typeface="Simplified Arabic" panose="02020603050405020304" pitchFamily="18" charset="-78"/>
              </a:rPr>
              <a:t>إليه من </a:t>
            </a:r>
            <a:r>
              <a:rPr lang="ar-EG" sz="1400" dirty="0">
                <a:latin typeface="Alexandria"/>
                <a:cs typeface="Simplified Arabic" panose="02020603050405020304" pitchFamily="18" charset="-78"/>
              </a:rPr>
              <a:t>حقائق ونظريات ومعرفة علمية.</a:t>
            </a:r>
          </a:p>
          <a:p>
            <a:pPr algn="justLow" rtl="1">
              <a:lnSpc>
                <a:spcPct val="150000"/>
              </a:lnSpc>
            </a:pPr>
            <a:r>
              <a:rPr lang="ar-EG" sz="1400" dirty="0">
                <a:latin typeface="Alexandria"/>
                <a:cs typeface="Simplified Arabic" panose="02020603050405020304" pitchFamily="18" charset="-78"/>
              </a:rPr>
              <a:t>وقد ساعد استخدام المنهج العلمي </a:t>
            </a:r>
            <a:r>
              <a:rPr lang="ar-EG" sz="1400" dirty="0" smtClean="0">
                <a:latin typeface="Alexandria"/>
                <a:cs typeface="Simplified Arabic" panose="02020603050405020304" pitchFamily="18" charset="-78"/>
              </a:rPr>
              <a:t>في </a:t>
            </a:r>
            <a:r>
              <a:rPr lang="ar-EG" sz="1400" dirty="0">
                <a:latin typeface="Alexandria"/>
                <a:cs typeface="Simplified Arabic" panose="02020603050405020304" pitchFamily="18" charset="-78"/>
              </a:rPr>
              <a:t>البحث على زيادة معدلات </a:t>
            </a:r>
            <a:r>
              <a:rPr lang="ar-EG" sz="1400" dirty="0" smtClean="0">
                <a:latin typeface="Alexandria"/>
                <a:cs typeface="Simplified Arabic" panose="02020603050405020304" pitchFamily="18" charset="-78"/>
              </a:rPr>
              <a:t>سرعة التراكم </a:t>
            </a:r>
            <a:r>
              <a:rPr lang="ar-EG" sz="1400" dirty="0">
                <a:latin typeface="Alexandria"/>
                <a:cs typeface="Simplified Arabic" panose="02020603050405020304" pitchFamily="18" charset="-78"/>
              </a:rPr>
              <a:t>العلمي ومقداره ويشار إلى هذه الظاهرة </a:t>
            </a:r>
            <a:r>
              <a:rPr lang="ar-EG" sz="1400" dirty="0" smtClean="0">
                <a:latin typeface="Alexandria"/>
                <a:cs typeface="Simplified Arabic" panose="02020603050405020304" pitchFamily="18" charset="-78"/>
              </a:rPr>
              <a:t>في </a:t>
            </a:r>
            <a:r>
              <a:rPr lang="ar-EG" sz="1400" dirty="0">
                <a:latin typeface="Alexandria"/>
                <a:cs typeface="Simplified Arabic" panose="02020603050405020304" pitchFamily="18" charset="-78"/>
              </a:rPr>
              <a:t>وقتنا الحاضر </a:t>
            </a:r>
            <a:r>
              <a:rPr lang="ar-EG" sz="1400" dirty="0" smtClean="0">
                <a:latin typeface="Alexandria"/>
                <a:cs typeface="Simplified Arabic" panose="02020603050405020304" pitchFamily="18" charset="-78"/>
              </a:rPr>
              <a:t>باسم الانفجار المعرفي»  في </a:t>
            </a:r>
            <a:r>
              <a:rPr lang="ar-EG" sz="1400" dirty="0">
                <a:latin typeface="Alexandria"/>
                <a:cs typeface="Simplified Arabic" panose="02020603050405020304" pitchFamily="18" charset="-78"/>
              </a:rPr>
              <a:t>مجال العلم، فالمعرفة العلمية </a:t>
            </a:r>
            <a:r>
              <a:rPr lang="ar-EG" sz="1400" dirty="0" smtClean="0">
                <a:latin typeface="Alexandria"/>
                <a:cs typeface="Simplified Arabic" panose="02020603050405020304" pitchFamily="18" charset="-78"/>
              </a:rPr>
              <a:t>في </a:t>
            </a:r>
            <a:r>
              <a:rPr lang="ar-EG" sz="1400" dirty="0">
                <a:latin typeface="Alexandria"/>
                <a:cs typeface="Simplified Arabic" panose="02020603050405020304" pitchFamily="18" charset="-78"/>
              </a:rPr>
              <a:t>مختلف فروع العلم </a:t>
            </a:r>
            <a:r>
              <a:rPr lang="ar-EG" sz="1400" dirty="0" smtClean="0">
                <a:latin typeface="Alexandria"/>
                <a:cs typeface="Simplified Arabic" panose="02020603050405020304" pitchFamily="18" charset="-78"/>
              </a:rPr>
              <a:t>في تزايد </a:t>
            </a:r>
            <a:r>
              <a:rPr lang="ar-EG" sz="1400" dirty="0">
                <a:latin typeface="Alexandria"/>
                <a:cs typeface="Simplified Arabic" panose="02020603050405020304" pitchFamily="18" charset="-78"/>
              </a:rPr>
              <a:t>هائل ومستمر </a:t>
            </a:r>
            <a:r>
              <a:rPr lang="ar-EG" sz="1400" dirty="0" smtClean="0">
                <a:latin typeface="Alexandria"/>
                <a:cs typeface="Simplified Arabic" panose="02020603050405020304" pitchFamily="18" charset="-78"/>
              </a:rPr>
              <a:t>.</a:t>
            </a: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خصائص العلم</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3000821"/>
          </a:xfrm>
          <a:prstGeom prst="rect">
            <a:avLst/>
          </a:prstGeom>
        </p:spPr>
        <p:txBody>
          <a:bodyPr wrap="square">
            <a:spAutoFit/>
          </a:bodyPr>
          <a:lstStyle/>
          <a:p>
            <a:pPr lvl="0" algn="justLow" rtl="1">
              <a:lnSpc>
                <a:spcPct val="150000"/>
              </a:lnSpc>
            </a:pPr>
            <a:r>
              <a:rPr lang="ar-EG" sz="1400" b="1" dirty="0" smtClean="0">
                <a:solidFill>
                  <a:prstClr val="black"/>
                </a:solidFill>
                <a:latin typeface="Alexandria"/>
                <a:cs typeface="Simplified Arabic" panose="02020603050405020304" pitchFamily="18" charset="-78"/>
              </a:rPr>
              <a:t>11-العلم </a:t>
            </a:r>
            <a:r>
              <a:rPr lang="ar-EG" sz="1400" b="1" dirty="0">
                <a:solidFill>
                  <a:prstClr val="black"/>
                </a:solidFill>
                <a:latin typeface="Alexandria"/>
                <a:cs typeface="Simplified Arabic" panose="02020603050405020304" pitchFamily="18" charset="-78"/>
              </a:rPr>
              <a:t>وثيق الصلة بالمجتمع يؤثر فيه ويتأثر به :</a:t>
            </a:r>
          </a:p>
          <a:p>
            <a:pPr lvl="0" algn="justLow" rtl="1">
              <a:lnSpc>
                <a:spcPct val="150000"/>
              </a:lnSpc>
            </a:pPr>
            <a:r>
              <a:rPr lang="ar-EG" sz="1400" dirty="0">
                <a:solidFill>
                  <a:prstClr val="black"/>
                </a:solidFill>
                <a:latin typeface="Alexandria"/>
                <a:cs typeface="Simplified Arabic" panose="02020603050405020304" pitchFamily="18" charset="-78"/>
              </a:rPr>
              <a:t>لقد ارتبط العلم بالمجتمع والمشكلات والتحديات التي </a:t>
            </a:r>
            <a:r>
              <a:rPr lang="ar-EG" sz="1400" dirty="0" err="1">
                <a:solidFill>
                  <a:prstClr val="black"/>
                </a:solidFill>
                <a:latin typeface="Alexandria"/>
                <a:cs typeface="Simplified Arabic" panose="02020603050405020304" pitchFamily="18" charset="-78"/>
              </a:rPr>
              <a:t>يواجهها</a:t>
            </a:r>
            <a:r>
              <a:rPr lang="ar-EG" sz="1400" dirty="0">
                <a:solidFill>
                  <a:prstClr val="black"/>
                </a:solidFill>
                <a:latin typeface="Alexandria"/>
                <a:cs typeface="Simplified Arabic" panose="02020603050405020304" pitchFamily="18" charset="-78"/>
              </a:rPr>
              <a:t> الإنسان </a:t>
            </a:r>
            <a:r>
              <a:rPr lang="ar-EG" sz="1400" dirty="0" smtClean="0">
                <a:solidFill>
                  <a:prstClr val="black"/>
                </a:solidFill>
                <a:latin typeface="Alexandria"/>
                <a:cs typeface="Simplified Arabic" panose="02020603050405020304" pitchFamily="18" charset="-78"/>
              </a:rPr>
              <a:t>في</a:t>
            </a:r>
            <a:endParaRPr lang="ar-EG" sz="1400" dirty="0">
              <a:solidFill>
                <a:prstClr val="black"/>
              </a:solidFill>
              <a:latin typeface="Alexandria"/>
              <a:cs typeface="Simplified Arabic" panose="02020603050405020304" pitchFamily="18" charset="-78"/>
            </a:endParaRPr>
          </a:p>
          <a:p>
            <a:pPr lvl="0" algn="justLow" rtl="1">
              <a:lnSpc>
                <a:spcPct val="150000"/>
              </a:lnSpc>
            </a:pPr>
            <a:r>
              <a:rPr lang="ar-EG" sz="1400" dirty="0">
                <a:solidFill>
                  <a:prstClr val="black"/>
                </a:solidFill>
                <a:latin typeface="Alexandria"/>
                <a:cs typeface="Simplified Arabic" panose="02020603050405020304" pitchFamily="18" charset="-78"/>
              </a:rPr>
              <a:t>حياته وذلك منذ المراحل الأولى </a:t>
            </a:r>
            <a:r>
              <a:rPr lang="ar-EG" sz="1400" dirty="0" smtClean="0">
                <a:solidFill>
                  <a:prstClr val="black"/>
                </a:solidFill>
                <a:latin typeface="Alexandria"/>
                <a:cs typeface="Simplified Arabic" panose="02020603050405020304" pitchFamily="18" charset="-78"/>
              </a:rPr>
              <a:t>في </a:t>
            </a:r>
            <a:r>
              <a:rPr lang="ar-EG" sz="1400" dirty="0">
                <a:solidFill>
                  <a:prstClr val="black"/>
                </a:solidFill>
                <a:latin typeface="Alexandria"/>
                <a:cs typeface="Simplified Arabic" panose="02020603050405020304" pitchFamily="18" charset="-78"/>
              </a:rPr>
              <a:t>بناء العلم وتطوره، فعن طريق محاولات</a:t>
            </a:r>
          </a:p>
          <a:p>
            <a:pPr lvl="0" algn="justLow" rtl="1">
              <a:lnSpc>
                <a:spcPct val="150000"/>
              </a:lnSpc>
            </a:pPr>
            <a:r>
              <a:rPr lang="ar-EG" sz="1400" dirty="0">
                <a:solidFill>
                  <a:prstClr val="black"/>
                </a:solidFill>
                <a:latin typeface="Alexandria"/>
                <a:cs typeface="Simplified Arabic" panose="02020603050405020304" pitchFamily="18" charset="-78"/>
              </a:rPr>
              <a:t>الإنسان المستمرة وملاحظاته اليومية </a:t>
            </a:r>
            <a:r>
              <a:rPr lang="ar-EG" sz="1400" dirty="0" smtClean="0">
                <a:solidFill>
                  <a:prstClr val="black"/>
                </a:solidFill>
                <a:latin typeface="Alexandria"/>
                <a:cs typeface="Simplified Arabic" panose="02020603050405020304" pitchFamily="18" charset="-78"/>
              </a:rPr>
              <a:t>استطاع </a:t>
            </a:r>
            <a:r>
              <a:rPr lang="ar-EG" sz="1400" dirty="0">
                <a:solidFill>
                  <a:prstClr val="black"/>
                </a:solidFill>
                <a:latin typeface="Alexandria"/>
                <a:cs typeface="Simplified Arabic" panose="02020603050405020304" pitchFamily="18" charset="-78"/>
              </a:rPr>
              <a:t>أن يتوصل إلى حقائق كثيرة،</a:t>
            </a:r>
          </a:p>
          <a:p>
            <a:pPr lvl="0" algn="justLow" rtl="1">
              <a:lnSpc>
                <a:spcPct val="150000"/>
              </a:lnSpc>
            </a:pPr>
            <a:r>
              <a:rPr lang="ar-EG" sz="1400" dirty="0" smtClean="0">
                <a:solidFill>
                  <a:prstClr val="black"/>
                </a:solidFill>
                <a:latin typeface="Alexandria"/>
                <a:cs typeface="Simplified Arabic" panose="02020603050405020304" pitchFamily="18" charset="-78"/>
              </a:rPr>
              <a:t>والعلم في </a:t>
            </a:r>
            <a:r>
              <a:rPr lang="ar-EG" sz="1400" dirty="0">
                <a:solidFill>
                  <a:prstClr val="black"/>
                </a:solidFill>
                <a:latin typeface="Alexandria"/>
                <a:cs typeface="Simplified Arabic" panose="02020603050405020304" pitchFamily="18" charset="-78"/>
              </a:rPr>
              <a:t>معظم الحالات لم يكن غاية </a:t>
            </a:r>
            <a:r>
              <a:rPr lang="ar-EG" sz="1400" dirty="0" smtClean="0">
                <a:solidFill>
                  <a:prstClr val="black"/>
                </a:solidFill>
                <a:latin typeface="Alexandria"/>
                <a:cs typeface="Simplified Arabic" panose="02020603050405020304" pitchFamily="18" charset="-78"/>
              </a:rPr>
              <a:t>في </a:t>
            </a:r>
            <a:r>
              <a:rPr lang="ar-EG" sz="1400" dirty="0">
                <a:solidFill>
                  <a:prstClr val="black"/>
                </a:solidFill>
                <a:latin typeface="Alexandria"/>
                <a:cs typeface="Simplified Arabic" panose="02020603050405020304" pitchFamily="18" charset="-78"/>
              </a:rPr>
              <a:t>حد ذاته وإنما كان وسيلة </a:t>
            </a:r>
            <a:r>
              <a:rPr lang="ar-EG" sz="1400" dirty="0" smtClean="0">
                <a:solidFill>
                  <a:prstClr val="black"/>
                </a:solidFill>
                <a:latin typeface="Alexandria"/>
                <a:cs typeface="Simplified Arabic" panose="02020603050405020304" pitchFamily="18" charset="-78"/>
              </a:rPr>
              <a:t>ساعدت الإنسان </a:t>
            </a:r>
            <a:r>
              <a:rPr lang="ar-EG" sz="1400" dirty="0">
                <a:solidFill>
                  <a:prstClr val="black"/>
                </a:solidFill>
                <a:latin typeface="Alexandria"/>
                <a:cs typeface="Simplified Arabic" panose="02020603050405020304" pitchFamily="18" charset="-78"/>
              </a:rPr>
              <a:t>على فهم الأشياء وتفسيرها وجعلت </a:t>
            </a:r>
            <a:r>
              <a:rPr lang="ar-EG" sz="1400" dirty="0" smtClean="0">
                <a:solidFill>
                  <a:prstClr val="black"/>
                </a:solidFill>
                <a:latin typeface="Alexandria"/>
                <a:cs typeface="Simplified Arabic" panose="02020603050405020304" pitchFamily="18" charset="-78"/>
              </a:rPr>
              <a:t>في </a:t>
            </a:r>
            <a:r>
              <a:rPr lang="ar-EG" sz="1400" dirty="0">
                <a:solidFill>
                  <a:prstClr val="black"/>
                </a:solidFill>
                <a:latin typeface="Alexandria"/>
                <a:cs typeface="Simplified Arabic" panose="02020603050405020304" pitchFamily="18" charset="-78"/>
              </a:rPr>
              <a:t>مقدوره أن يفعل </a:t>
            </a:r>
            <a:r>
              <a:rPr lang="ar-EG" sz="1400" dirty="0" smtClean="0">
                <a:solidFill>
                  <a:prstClr val="black"/>
                </a:solidFill>
                <a:latin typeface="Alexandria"/>
                <a:cs typeface="Simplified Arabic" panose="02020603050405020304" pitchFamily="18" charset="-78"/>
              </a:rPr>
              <a:t>الأشياء. وآثار </a:t>
            </a:r>
            <a:r>
              <a:rPr lang="ar-EG" sz="1400" dirty="0">
                <a:solidFill>
                  <a:prstClr val="black"/>
                </a:solidFill>
                <a:latin typeface="Alexandria"/>
                <a:cs typeface="Simplified Arabic" panose="02020603050405020304" pitchFamily="18" charset="-78"/>
              </a:rPr>
              <a:t>العلم متعددة ومتنوعة ومنها الآثار المترتبة على الاكتشافات </a:t>
            </a:r>
            <a:r>
              <a:rPr lang="ar-EG" sz="1400" dirty="0" smtClean="0">
                <a:solidFill>
                  <a:prstClr val="black"/>
                </a:solidFill>
                <a:latin typeface="Alexandria"/>
                <a:cs typeface="Simplified Arabic" panose="02020603050405020304" pitchFamily="18" charset="-78"/>
              </a:rPr>
              <a:t>العلمية والتكنولوجية في </a:t>
            </a:r>
            <a:r>
              <a:rPr lang="ar-EG" sz="1400" dirty="0">
                <a:solidFill>
                  <a:prstClr val="black"/>
                </a:solidFill>
                <a:latin typeface="Alexandria"/>
                <a:cs typeface="Simplified Arabic" panose="02020603050405020304" pitchFamily="18" charset="-78"/>
              </a:rPr>
              <a:t>مختلف المجالات، لذا فإن العلم يتأثر بالمجتمع وهناك </a:t>
            </a:r>
            <a:r>
              <a:rPr lang="ar-EG" sz="1400" dirty="0" smtClean="0">
                <a:solidFill>
                  <a:prstClr val="black"/>
                </a:solidFill>
                <a:latin typeface="Alexandria"/>
                <a:cs typeface="Simplified Arabic" panose="02020603050405020304" pitchFamily="18" charset="-78"/>
              </a:rPr>
              <a:t>تفاعل متبادل </a:t>
            </a:r>
            <a:r>
              <a:rPr lang="ar-EG" sz="1400" dirty="0">
                <a:solidFill>
                  <a:prstClr val="black"/>
                </a:solidFill>
                <a:latin typeface="Alexandria"/>
                <a:cs typeface="Simplified Arabic" panose="02020603050405020304" pitchFamily="18" charset="-78"/>
              </a:rPr>
              <a:t>بينهما ومن خلال التفاعل ينمو ويتطور كل منهما .</a:t>
            </a: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778839" y="5512158"/>
            <a:ext cx="3657600" cy="400110"/>
          </a:xfrm>
          <a:prstGeom prst="rect">
            <a:avLst/>
          </a:prstGeom>
          <a:noFill/>
        </p:spPr>
        <p:txBody>
          <a:bodyPr wrap="square" rtlCol="1">
            <a:spAutoFit/>
          </a:bodyPr>
          <a:lstStyle/>
          <a:p>
            <a:pPr algn="r" rtl="1"/>
            <a:r>
              <a:rPr lang="ar-EG" sz="2000" b="1" dirty="0" smtClean="0">
                <a:solidFill>
                  <a:srgbClr val="00AEEF"/>
                </a:solidFill>
              </a:rPr>
              <a:t>تابع خصائص العلم</a:t>
            </a:r>
            <a:endParaRPr lang="ar-EG" sz="2000" b="1" dirty="0">
              <a:solidFill>
                <a:srgbClr val="00AEEF"/>
              </a:solidFill>
            </a:endParaRPr>
          </a:p>
        </p:txBody>
      </p:sp>
    </p:spTree>
    <p:extLst>
      <p:ext uri="{BB962C8B-B14F-4D97-AF65-F5344CB8AC3E}">
        <p14:creationId xmlns:p14="http://schemas.microsoft.com/office/powerpoint/2010/main" val="1925781656"/>
      </p:ext>
    </p:extLst>
  </p:cSld>
  <p:clrMapOvr>
    <a:masterClrMapping/>
  </p:clrMapOvr>
  <p:transition spd="slow" advTm="2274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4962146" cy="2929791"/>
          </a:xfrm>
        </p:spPr>
      </p:pic>
      <p:sp>
        <p:nvSpPr>
          <p:cNvPr id="6" name="Rectangle 5"/>
          <p:cNvSpPr/>
          <p:nvPr/>
        </p:nvSpPr>
        <p:spPr>
          <a:xfrm>
            <a:off x="1918952" y="1621296"/>
            <a:ext cx="3636588" cy="3000821"/>
          </a:xfrm>
          <a:prstGeom prst="rect">
            <a:avLst/>
          </a:prstGeom>
        </p:spPr>
        <p:txBody>
          <a:bodyPr wrap="square">
            <a:spAutoFit/>
          </a:bodyPr>
          <a:lstStyle/>
          <a:p>
            <a:pPr algn="justLow" rtl="1">
              <a:lnSpc>
                <a:spcPct val="150000"/>
              </a:lnSpc>
            </a:pPr>
            <a:r>
              <a:rPr lang="ar-EG" sz="1400" b="1" dirty="0">
                <a:solidFill>
                  <a:srgbClr val="00AEEF"/>
                </a:solidFill>
                <a:latin typeface="Alexandria"/>
                <a:cs typeface="Simplified Arabic" panose="02020603050405020304" pitchFamily="18" charset="-78"/>
              </a:rPr>
              <a:t> 1 – الفهم </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أي فهم الظواهر المختلفة وتفسيرها من خلال الظروف المحيطة بها</a:t>
            </a:r>
            <a:r>
              <a:rPr lang="ar-EG" sz="1400" dirty="0" smtClean="0">
                <a:latin typeface="Alexandria"/>
                <a:cs typeface="Simplified Arabic" panose="02020603050405020304" pitchFamily="18" charset="-78"/>
              </a:rPr>
              <a:t>، والعوامل </a:t>
            </a:r>
            <a:r>
              <a:rPr lang="ar-EG" sz="1400" dirty="0">
                <a:latin typeface="Alexandria"/>
                <a:cs typeface="Simplified Arabic" panose="02020603050405020304" pitchFamily="18" charset="-78"/>
              </a:rPr>
              <a:t>المؤثرة فيها </a:t>
            </a:r>
            <a:r>
              <a:rPr lang="ar-EG" sz="1400" dirty="0" smtClean="0">
                <a:latin typeface="Alexandria"/>
                <a:cs typeface="Simplified Arabic" panose="02020603050405020304" pitchFamily="18" charset="-78"/>
              </a:rPr>
              <a:t>، </a:t>
            </a:r>
            <a:r>
              <a:rPr lang="ar-EG" sz="1400" dirty="0">
                <a:latin typeface="Alexandria"/>
                <a:cs typeface="Simplified Arabic" panose="02020603050405020304" pitchFamily="18" charset="-78"/>
              </a:rPr>
              <a:t>فالفهم هنا معناه فهم الأسباب والعوامل التي أدت </a:t>
            </a:r>
            <a:r>
              <a:rPr lang="ar-EG" sz="1400" dirty="0" smtClean="0">
                <a:latin typeface="Alexandria"/>
                <a:cs typeface="Simplified Arabic" panose="02020603050405020304" pitchFamily="18" charset="-78"/>
              </a:rPr>
              <a:t>إلى حدوث </a:t>
            </a:r>
            <a:r>
              <a:rPr lang="ar-EG" sz="1400" dirty="0">
                <a:latin typeface="Alexandria"/>
                <a:cs typeface="Simplified Arabic" panose="02020603050405020304" pitchFamily="18" charset="-78"/>
              </a:rPr>
              <a:t>الظاهرة وليس الاكتفاء بتحديد صفاتها وخصائصها </a:t>
            </a:r>
            <a:r>
              <a:rPr lang="ar-EG" sz="1400" dirty="0" smtClean="0">
                <a:latin typeface="Alexandria"/>
                <a:cs typeface="Simplified Arabic" panose="02020603050405020304" pitchFamily="18" charset="-78"/>
              </a:rPr>
              <a:t>، </a:t>
            </a:r>
            <a:r>
              <a:rPr lang="ar-EG" sz="1400" dirty="0">
                <a:latin typeface="Alexandria"/>
                <a:cs typeface="Simplified Arabic" panose="02020603050405020304" pitchFamily="18" charset="-78"/>
              </a:rPr>
              <a:t>ويشمل الفهم </a:t>
            </a:r>
            <a:r>
              <a:rPr lang="ar-EG" sz="1400" dirty="0" smtClean="0">
                <a:latin typeface="Alexandria"/>
                <a:cs typeface="Simplified Arabic" panose="02020603050405020304" pitchFamily="18" charset="-78"/>
              </a:rPr>
              <a:t>كيف حدثت الظاهرة ولما حدثت؟ وعلاقتها </a:t>
            </a:r>
            <a:r>
              <a:rPr lang="ar-EG" sz="1400" dirty="0">
                <a:latin typeface="Alexandria"/>
                <a:cs typeface="Simplified Arabic" panose="02020603050405020304" pitchFamily="18" charset="-78"/>
              </a:rPr>
              <a:t>بالظواهر الأخرى، وبالتالي </a:t>
            </a:r>
            <a:r>
              <a:rPr lang="ar-EG" sz="1400" dirty="0" smtClean="0">
                <a:latin typeface="Alexandria"/>
                <a:cs typeface="Simplified Arabic" panose="02020603050405020304" pitchFamily="18" charset="-78"/>
              </a:rPr>
              <a:t>فإن عملية </a:t>
            </a:r>
            <a:r>
              <a:rPr lang="ar-EG" sz="1400" dirty="0">
                <a:latin typeface="Alexandria"/>
                <a:cs typeface="Simplified Arabic" panose="02020603050405020304" pitchFamily="18" charset="-78"/>
              </a:rPr>
              <a:t>الفهم التي يهدف إليها العلم هي عملية متكاملة هدفها النهائي هو فك</a:t>
            </a:r>
          </a:p>
          <a:p>
            <a:pPr algn="justLow" rtl="1">
              <a:lnSpc>
                <a:spcPct val="150000"/>
              </a:lnSpc>
            </a:pPr>
            <a:r>
              <a:rPr lang="ar-EG" sz="1400" dirty="0">
                <a:latin typeface="Alexandria"/>
                <a:cs typeface="Simplified Arabic" panose="02020603050405020304" pitchFamily="18" charset="-78"/>
              </a:rPr>
              <a:t>الغموض الذي يحيط بالظواهر، وهي العملية التي تقود إلى تحقيق بقية </a:t>
            </a:r>
            <a:r>
              <a:rPr lang="ar-EG" sz="1400" dirty="0" smtClean="0">
                <a:latin typeface="Alexandria"/>
                <a:cs typeface="Simplified Arabic" panose="02020603050405020304" pitchFamily="18" charset="-78"/>
              </a:rPr>
              <a:t>الأهداف.</a:t>
            </a:r>
            <a:endParaRPr lang="ar-EG" sz="1400" dirty="0">
              <a:latin typeface="Alexandria"/>
              <a:cs typeface="Simplified Arabic" panose="02020603050405020304" pitchFamily="18" charset="-78"/>
            </a:endParaRPr>
          </a:p>
        </p:txBody>
      </p:sp>
      <p:sp>
        <p:nvSpPr>
          <p:cNvPr id="17" name="TextBox 16"/>
          <p:cNvSpPr txBox="1"/>
          <p:nvPr/>
        </p:nvSpPr>
        <p:spPr>
          <a:xfrm>
            <a:off x="6542468" y="4460362"/>
            <a:ext cx="4919729" cy="1200329"/>
          </a:xfrm>
          <a:prstGeom prst="rect">
            <a:avLst/>
          </a:prstGeom>
          <a:noFill/>
        </p:spPr>
        <p:txBody>
          <a:bodyPr wrap="square" rtlCol="0">
            <a:spAutoFit/>
          </a:bodyPr>
          <a:lstStyle/>
          <a:p>
            <a:pPr algn="r" rtl="1">
              <a:lnSpc>
                <a:spcPct val="150000"/>
              </a:lnSpc>
            </a:pPr>
            <a:r>
              <a:rPr lang="ar-EG" sz="2000" dirty="0" smtClean="0">
                <a:solidFill>
                  <a:srgbClr val="00AEEF"/>
                </a:solidFill>
                <a:latin typeface="Alexandria" charset="0"/>
                <a:cs typeface="Alexandria" charset="0"/>
              </a:rPr>
              <a:t>أهداف العلم</a:t>
            </a:r>
            <a:r>
              <a:rPr lang="ar-EG" sz="1400" dirty="0" smtClean="0">
                <a:latin typeface="Alexandria" charset="0"/>
                <a:cs typeface="Alexandria" charset="0"/>
              </a:rPr>
              <a:t>:</a:t>
            </a:r>
          </a:p>
          <a:p>
            <a:pPr algn="r" rtl="1">
              <a:lnSpc>
                <a:spcPct val="150000"/>
              </a:lnSpc>
            </a:pPr>
            <a:r>
              <a:rPr lang="ar-EG" sz="1400" dirty="0">
                <a:latin typeface="Alexandria" charset="0"/>
                <a:cs typeface="Alexandria" charset="0"/>
              </a:rPr>
              <a:t>ان المعرفة المنظمة التي توصف بالعلم وما تتضمنه من نظريات وقوانين</a:t>
            </a:r>
          </a:p>
          <a:p>
            <a:pPr algn="r" rtl="1">
              <a:lnSpc>
                <a:spcPct val="150000"/>
              </a:lnSpc>
            </a:pPr>
            <a:r>
              <a:rPr lang="ar-EG" sz="1400" dirty="0">
                <a:latin typeface="Alexandria" charset="0"/>
                <a:cs typeface="Alexandria" charset="0"/>
              </a:rPr>
              <a:t>تسعى في مجملها إلى تحقيق مجموعة من الأهداف يمكن حصرها فيما يلي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41117" y="354970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أهداف العلم</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3139321"/>
          </a:xfrm>
          <a:prstGeom prst="rect">
            <a:avLst/>
          </a:prstGeom>
          <a:noFill/>
        </p:spPr>
        <p:txBody>
          <a:bodyPr wrap="square" rtlCol="1">
            <a:spAutoFit/>
          </a:bodyPr>
          <a:lstStyle/>
          <a:p>
            <a:pPr lvl="0" algn="justLow" rtl="1">
              <a:lnSpc>
                <a:spcPct val="150000"/>
              </a:lnSpc>
            </a:pPr>
            <a:r>
              <a:rPr lang="ar-EG" sz="2000" b="1" dirty="0">
                <a:solidFill>
                  <a:srgbClr val="00AEEF"/>
                </a:solidFill>
                <a:latin typeface="Alexandria"/>
              </a:rPr>
              <a:t> </a:t>
            </a:r>
            <a:r>
              <a:rPr lang="ar-EG" sz="2000" b="1" dirty="0" smtClean="0">
                <a:solidFill>
                  <a:srgbClr val="00AEEF"/>
                </a:solidFill>
                <a:latin typeface="Alexandria"/>
              </a:rPr>
              <a:t> </a:t>
            </a:r>
            <a:r>
              <a:rPr lang="ar-EG" sz="1400" b="1" dirty="0">
                <a:solidFill>
                  <a:srgbClr val="00AEEF"/>
                </a:solidFill>
                <a:latin typeface="Alexandria"/>
              </a:rPr>
              <a:t>3 – الضبط والتحكم :</a:t>
            </a:r>
          </a:p>
          <a:p>
            <a:pPr lvl="0" algn="justLow" rtl="1">
              <a:lnSpc>
                <a:spcPct val="150000"/>
              </a:lnSpc>
            </a:pPr>
            <a:r>
              <a:rPr lang="ar-EG" sz="1400" dirty="0">
                <a:latin typeface="Alexandria"/>
              </a:rPr>
              <a:t>يشير مفهوم الضبط والتحكم إلى السيطرة على الظواهر المختلفة، </a:t>
            </a:r>
            <a:r>
              <a:rPr lang="ar-EG" sz="1400" dirty="0" smtClean="0">
                <a:latin typeface="Alexandria"/>
              </a:rPr>
              <a:t>والتحكم بها</a:t>
            </a:r>
            <a:r>
              <a:rPr lang="ar-EG" sz="1400" dirty="0">
                <a:latin typeface="Alexandria"/>
              </a:rPr>
              <a:t>، بغية انتاج ظواهر مرغوب فيها</a:t>
            </a:r>
            <a:r>
              <a:rPr lang="ar-EG" sz="1400" dirty="0" smtClean="0">
                <a:latin typeface="Alexandria"/>
              </a:rPr>
              <a:t>، وتتم </a:t>
            </a:r>
            <a:r>
              <a:rPr lang="ar-EG" sz="1400" dirty="0">
                <a:latin typeface="Alexandria"/>
              </a:rPr>
              <a:t>عملية السيطرة بالصورة </a:t>
            </a:r>
            <a:r>
              <a:rPr lang="ar-EG" sz="1400" dirty="0" smtClean="0">
                <a:latin typeface="Alexandria"/>
              </a:rPr>
              <a:t>المطلوبة كنتيجة </a:t>
            </a:r>
            <a:r>
              <a:rPr lang="ar-EG" sz="1400" dirty="0">
                <a:latin typeface="Alexandria"/>
              </a:rPr>
              <a:t>للعمليتين السابقتين، وهما الفهم والتنبؤ، اللتان تقودان بدورهما إلى </a:t>
            </a:r>
            <a:r>
              <a:rPr lang="ar-EG" sz="1400" dirty="0" smtClean="0">
                <a:latin typeface="Alexandria"/>
              </a:rPr>
              <a:t>ضبط الظاهرة </a:t>
            </a:r>
            <a:r>
              <a:rPr lang="ar-EG" sz="1400" dirty="0">
                <a:latin typeface="Alexandria"/>
              </a:rPr>
              <a:t>وتوجيهها والتحكم فيها، من خلال السيطرة على الظروف </a:t>
            </a:r>
            <a:r>
              <a:rPr lang="ar-EG" sz="1400" dirty="0" smtClean="0">
                <a:latin typeface="Alexandria"/>
              </a:rPr>
              <a:t>والأسباب والعوامل </a:t>
            </a:r>
            <a:r>
              <a:rPr lang="ar-EG" sz="1400" dirty="0">
                <a:latin typeface="Alexandria"/>
              </a:rPr>
              <a:t>التي تحركها وتؤثر فيها، وهكذا من خلال عملية التحكم في </a:t>
            </a:r>
            <a:r>
              <a:rPr lang="ar-EG" sz="1400" dirty="0" smtClean="0">
                <a:latin typeface="Alexandria"/>
              </a:rPr>
              <a:t>الظاهرة يمكن </a:t>
            </a:r>
            <a:r>
              <a:rPr lang="ar-EG" sz="1400" dirty="0">
                <a:latin typeface="Alexandria"/>
              </a:rPr>
              <a:t>توفير ظروف ملائمة لإنتاج ظواهر مفيدة، فغاية العلم هي التحكم، وإذا ما وصل إلى هذه المرحلة فإنه بالتالي يكون قد انجز ما يطمح إليه، من سيطرة </a:t>
            </a:r>
            <a:r>
              <a:rPr lang="ar-EG" sz="1400" dirty="0" smtClean="0">
                <a:latin typeface="Alexandria"/>
              </a:rPr>
              <a:t>على ما </a:t>
            </a:r>
            <a:r>
              <a:rPr lang="ar-EG" sz="1400" dirty="0">
                <a:latin typeface="Alexandria"/>
              </a:rPr>
              <a:t>يعترضه من ظواهر في مختلف مجالات المعرفة العلمية.</a:t>
            </a:r>
            <a:endParaRPr lang="ar-EG" sz="1400" dirty="0" smtClean="0">
              <a:latin typeface="Alexandria"/>
            </a:endParaRPr>
          </a:p>
        </p:txBody>
      </p:sp>
      <p:sp>
        <p:nvSpPr>
          <p:cNvPr id="9" name="TextBox 8"/>
          <p:cNvSpPr txBox="1"/>
          <p:nvPr/>
        </p:nvSpPr>
        <p:spPr>
          <a:xfrm>
            <a:off x="5692422" y="4597757"/>
            <a:ext cx="6499578" cy="203132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2 – التنبؤ :</a:t>
            </a:r>
          </a:p>
          <a:p>
            <a:pPr algn="justLow" rtl="1">
              <a:lnSpc>
                <a:spcPct val="150000"/>
              </a:lnSpc>
            </a:pPr>
            <a:r>
              <a:rPr lang="ar-EG" sz="1400" dirty="0">
                <a:latin typeface="Alexandria"/>
              </a:rPr>
              <a:t>تعتمد عملية التنبؤ على الأسس العلمية والأساليب الإحصائية، بدلا </a:t>
            </a:r>
            <a:r>
              <a:rPr lang="ar-EG" sz="1400" dirty="0" smtClean="0">
                <a:latin typeface="Alexandria"/>
              </a:rPr>
              <a:t>من الحدس </a:t>
            </a:r>
            <a:r>
              <a:rPr lang="ar-EG" sz="1400" dirty="0">
                <a:latin typeface="Alexandria"/>
              </a:rPr>
              <a:t>والتخمين اللذان يفتقران إلى الأساليب الموضوعية في التفكير </a:t>
            </a:r>
            <a:r>
              <a:rPr lang="ar-EG" sz="1400" dirty="0" smtClean="0">
                <a:latin typeface="Alexandria"/>
              </a:rPr>
              <a:t>العلمي المنظم ، </a:t>
            </a:r>
            <a:r>
              <a:rPr lang="ar-EG" sz="1400" dirty="0">
                <a:latin typeface="Alexandria"/>
              </a:rPr>
              <a:t>ويسهم التنبؤ في عملية التخطيط العلمي من خلال توفر </a:t>
            </a:r>
            <a:r>
              <a:rPr lang="ar-EG" sz="1400" dirty="0" smtClean="0">
                <a:latin typeface="Alexandria"/>
              </a:rPr>
              <a:t>بيانات ضرورية </a:t>
            </a:r>
            <a:r>
              <a:rPr lang="ar-EG" sz="1400" dirty="0">
                <a:latin typeface="Alexandria"/>
              </a:rPr>
              <a:t>ومحددة، والتنبؤ هو عملية الاستنتاج التي يقوم بها الباحث بناء </a:t>
            </a:r>
            <a:r>
              <a:rPr lang="ar-EG" sz="1400" dirty="0" smtClean="0">
                <a:latin typeface="Alexandria"/>
              </a:rPr>
              <a:t>على  معرفته </a:t>
            </a:r>
            <a:r>
              <a:rPr lang="ar-EG" sz="1400" dirty="0">
                <a:latin typeface="Alexandria"/>
              </a:rPr>
              <a:t>السابقة لظاهرة معينة.</a:t>
            </a:r>
          </a:p>
          <a:p>
            <a:pPr algn="justLow" rtl="1">
              <a:lnSpc>
                <a:spcPct val="150000"/>
              </a:lnSpc>
            </a:pPr>
            <a:r>
              <a:rPr lang="ar-EG" sz="1400" dirty="0">
                <a:latin typeface="Alexandria"/>
              </a:rPr>
              <a:t>وتقوم عملية التنبؤ العلمي على ما يتوصل إليه الباحث من نتائج علمية </a:t>
            </a:r>
            <a:r>
              <a:rPr lang="ar-EG" sz="1400" dirty="0" smtClean="0">
                <a:latin typeface="Alexandria"/>
              </a:rPr>
              <a:t>تمت وفق </a:t>
            </a:r>
            <a:r>
              <a:rPr lang="ar-EG" sz="1400" dirty="0">
                <a:latin typeface="Alexandria"/>
              </a:rPr>
              <a:t>خطوات وإجراءات منهجية صارمة، وبالتالي فهي عملية محكمة لا </a:t>
            </a:r>
            <a:r>
              <a:rPr lang="ar-EG" sz="1400" dirty="0" smtClean="0">
                <a:latin typeface="Alexandria"/>
              </a:rPr>
              <a:t>تخضع للمزاج </a:t>
            </a:r>
            <a:r>
              <a:rPr lang="ar-EG" sz="1400" dirty="0">
                <a:latin typeface="Alexandria"/>
              </a:rPr>
              <a:t>الشخصي أو الميول أو التوقعات أو الامنيات الذاتية .</a:t>
            </a:r>
            <a:endParaRPr lang="ar-EG" sz="1400" dirty="0" smtClean="0">
              <a:latin typeface="Alexandria"/>
            </a:endParaRPr>
          </a:p>
        </p:txBody>
      </p:sp>
    </p:spTree>
    <p:extLst>
      <p:ext uri="{BB962C8B-B14F-4D97-AF65-F5344CB8AC3E}">
        <p14:creationId xmlns:p14="http://schemas.microsoft.com/office/powerpoint/2010/main" val="2585290677"/>
      </p:ext>
    </p:extLst>
  </p:cSld>
  <p:clrMapOvr>
    <a:masterClrMapping/>
  </p:clrMapOvr>
  <p:transition spd="slow" advTm="46603">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أهداف العلم</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4939814"/>
          </a:xfrm>
          <a:prstGeom prst="rect">
            <a:avLst/>
          </a:prstGeom>
          <a:noFill/>
        </p:spPr>
        <p:txBody>
          <a:bodyPr wrap="square" rtlCol="1">
            <a:spAutoFit/>
          </a:bodyPr>
          <a:lstStyle/>
          <a:p>
            <a:pPr algn="justLow" rtl="1">
              <a:lnSpc>
                <a:spcPct val="150000"/>
              </a:lnSpc>
            </a:pPr>
            <a:r>
              <a:rPr lang="ar-EG" sz="1400" b="1" dirty="0" smtClean="0">
                <a:solidFill>
                  <a:srgbClr val="00AEEF"/>
                </a:solidFill>
                <a:latin typeface="Alexandria"/>
              </a:rPr>
              <a:t>4- الوصف:</a:t>
            </a:r>
          </a:p>
          <a:p>
            <a:pPr algn="justLow" rtl="1">
              <a:lnSpc>
                <a:spcPct val="150000"/>
              </a:lnSpc>
            </a:pPr>
            <a:r>
              <a:rPr lang="ar-EG" sz="1400" dirty="0">
                <a:latin typeface="Alexandria"/>
              </a:rPr>
              <a:t>يعتبر وصف الظواهر المختلفة سواء كانت طبيعة </a:t>
            </a:r>
            <a:r>
              <a:rPr lang="ar-EG" sz="1400" dirty="0" smtClean="0">
                <a:latin typeface="Alexandria"/>
              </a:rPr>
              <a:t>أو </a:t>
            </a:r>
            <a:r>
              <a:rPr lang="ar-EG" sz="1400" dirty="0">
                <a:latin typeface="Alexandria"/>
              </a:rPr>
              <a:t>غير طبيعية </a:t>
            </a:r>
            <a:r>
              <a:rPr lang="ar-EG" sz="1400" dirty="0" smtClean="0">
                <a:latin typeface="Alexandria"/>
              </a:rPr>
              <a:t>من أهداف </a:t>
            </a:r>
            <a:r>
              <a:rPr lang="ar-EG" sz="1400" dirty="0">
                <a:latin typeface="Alexandria"/>
              </a:rPr>
              <a:t>العلم. فعند </a:t>
            </a:r>
            <a:r>
              <a:rPr lang="ar-EG" sz="1400" dirty="0" smtClean="0">
                <a:latin typeface="Alexandria"/>
              </a:rPr>
              <a:t>دراسة </a:t>
            </a:r>
            <a:r>
              <a:rPr lang="ar-EG" sz="1400" dirty="0">
                <a:latin typeface="Alexandria"/>
              </a:rPr>
              <a:t>الإنسان لظاهرة ما يستخدم أدوات </a:t>
            </a:r>
            <a:r>
              <a:rPr lang="ar-EG" sz="1400" dirty="0" smtClean="0">
                <a:latin typeface="Alexandria"/>
              </a:rPr>
              <a:t>معينة كالملاحظة</a:t>
            </a:r>
            <a:r>
              <a:rPr lang="ar-EG" sz="1400" dirty="0">
                <a:latin typeface="Alexandria"/>
              </a:rPr>
              <a:t>، أو الأدوات العلمية المتاحة له والتي تتناسب وطبيعة </a:t>
            </a:r>
            <a:r>
              <a:rPr lang="ar-EG" sz="1400" dirty="0" smtClean="0">
                <a:latin typeface="Alexandria"/>
              </a:rPr>
              <a:t>الظاهرة التي </a:t>
            </a:r>
            <a:r>
              <a:rPr lang="ar-EG" sz="1400" dirty="0">
                <a:latin typeface="Alexandria"/>
              </a:rPr>
              <a:t>يدرسها، ويصل من خلال ذلك إلى مجموعة من الحقائق تتضمن وصف الظاهرة من كافة النواحي المطلوبة لوصف الظاهرة بحسب </a:t>
            </a:r>
            <a:r>
              <a:rPr lang="ar-EG" sz="1400" dirty="0" smtClean="0">
                <a:latin typeface="Alexandria"/>
              </a:rPr>
              <a:t>طبيعة تلك </a:t>
            </a:r>
            <a:r>
              <a:rPr lang="ar-EG" sz="1400" dirty="0">
                <a:latin typeface="Alexandria"/>
              </a:rPr>
              <a:t>الظاهرة</a:t>
            </a:r>
            <a:r>
              <a:rPr lang="ar-EG" sz="1400" dirty="0" smtClean="0">
                <a:latin typeface="Alexandria"/>
              </a:rPr>
              <a:t>.</a:t>
            </a:r>
          </a:p>
          <a:p>
            <a:pPr algn="justLow" rtl="1">
              <a:lnSpc>
                <a:spcPct val="150000"/>
              </a:lnSpc>
            </a:pPr>
            <a:r>
              <a:rPr lang="ar-EG" sz="1400" b="1" dirty="0" smtClean="0">
                <a:solidFill>
                  <a:srgbClr val="00AEEF"/>
                </a:solidFill>
                <a:latin typeface="Alexandria"/>
              </a:rPr>
              <a:t>5- التفسير</a:t>
            </a:r>
            <a:endParaRPr lang="ar-EG" sz="1400" b="1" dirty="0">
              <a:solidFill>
                <a:srgbClr val="00AEEF"/>
              </a:solidFill>
              <a:latin typeface="Alexandria"/>
            </a:endParaRPr>
          </a:p>
          <a:p>
            <a:pPr algn="justLow" rtl="1">
              <a:lnSpc>
                <a:spcPct val="150000"/>
              </a:lnSpc>
            </a:pPr>
            <a:r>
              <a:rPr lang="ar-EG" sz="1400" dirty="0" smtClean="0">
                <a:latin typeface="Alexandria"/>
              </a:rPr>
              <a:t>يحاول </a:t>
            </a:r>
            <a:r>
              <a:rPr lang="ar-EG" sz="1400" dirty="0">
                <a:latin typeface="Alexandria"/>
              </a:rPr>
              <a:t>العلم فهم الظواهر المختلفة والأشياء التي وصفها، ومعرفة </a:t>
            </a:r>
            <a:r>
              <a:rPr lang="ar-EG" sz="1400" dirty="0" smtClean="0">
                <a:latin typeface="Alexandria"/>
              </a:rPr>
              <a:t>أسباب حدوثها </a:t>
            </a:r>
            <a:r>
              <a:rPr lang="ar-EG" sz="1400" dirty="0">
                <a:latin typeface="Alexandria"/>
              </a:rPr>
              <a:t>أو وجودها، فإذا كان الوصف يحاول الإجابة عن </a:t>
            </a:r>
            <a:r>
              <a:rPr lang="ar-EG" sz="1400" dirty="0" smtClean="0">
                <a:latin typeface="Alexandria"/>
              </a:rPr>
              <a:t>السؤال كيف يحدث؟ </a:t>
            </a:r>
            <a:r>
              <a:rPr lang="ar-EG" sz="1400" dirty="0">
                <a:latin typeface="Alexandria"/>
              </a:rPr>
              <a:t>« فإن التفسير يحاول أن يجيب عن سؤال </a:t>
            </a:r>
            <a:r>
              <a:rPr lang="ar-EG" sz="1400" dirty="0" smtClean="0">
                <a:latin typeface="Alexandria"/>
              </a:rPr>
              <a:t>كيف يحدث، أو لماذا يحدث هذا؟»</a:t>
            </a:r>
            <a:endParaRPr lang="ar-EG" sz="1400" dirty="0">
              <a:latin typeface="Alexandria"/>
            </a:endParaRPr>
          </a:p>
          <a:p>
            <a:pPr algn="justLow" rtl="1">
              <a:lnSpc>
                <a:spcPct val="150000"/>
              </a:lnSpc>
            </a:pPr>
            <a:r>
              <a:rPr lang="ar-EG" sz="1400" dirty="0">
                <a:latin typeface="Alexandria"/>
              </a:rPr>
              <a:t>ولا يقف العلم عند مجرد تفسير ظواهر معينة، </a:t>
            </a:r>
            <a:r>
              <a:rPr lang="ar-EG" sz="1400" dirty="0" smtClean="0">
                <a:latin typeface="Alexandria"/>
              </a:rPr>
              <a:t>وإنما يهدف </a:t>
            </a:r>
            <a:r>
              <a:rPr lang="ar-EG" sz="1400" dirty="0">
                <a:latin typeface="Alexandria"/>
              </a:rPr>
              <a:t>إلى إيجاد </a:t>
            </a:r>
            <a:r>
              <a:rPr lang="ar-EG" sz="1400" dirty="0" smtClean="0">
                <a:latin typeface="Alexandria"/>
              </a:rPr>
              <a:t>تعميمات تفيد في </a:t>
            </a:r>
            <a:r>
              <a:rPr lang="ar-EG" sz="1400" dirty="0">
                <a:latin typeface="Alexandria"/>
              </a:rPr>
              <a:t>تفسير أكبر عدد ممكن من الظواهر، كما يساعد على الوصول </a:t>
            </a:r>
            <a:r>
              <a:rPr lang="ar-EG" sz="1400" dirty="0" smtClean="0">
                <a:latin typeface="Alexandria"/>
              </a:rPr>
              <a:t>إلى تعميمات </a:t>
            </a:r>
            <a:r>
              <a:rPr lang="ar-EG" sz="1400" dirty="0">
                <a:latin typeface="Alexandria"/>
              </a:rPr>
              <a:t>علمية وتصورات نظرية تسهم </a:t>
            </a:r>
            <a:r>
              <a:rPr lang="ar-EG" sz="1400" dirty="0" smtClean="0">
                <a:latin typeface="Alexandria"/>
              </a:rPr>
              <a:t>في </a:t>
            </a:r>
            <a:r>
              <a:rPr lang="ar-EG" sz="1400" dirty="0">
                <a:latin typeface="Alexandria"/>
              </a:rPr>
              <a:t>التنبؤ بالأحداث مستقبلا </a:t>
            </a:r>
            <a:r>
              <a:rPr lang="ar-EG" sz="1400" dirty="0" smtClean="0">
                <a:latin typeface="Alexandria"/>
              </a:rPr>
              <a:t>. كما </a:t>
            </a:r>
            <a:r>
              <a:rPr lang="ar-EG" sz="1400" dirty="0">
                <a:latin typeface="Alexandria"/>
              </a:rPr>
              <a:t>وتحتاج عملية تفسير الظواهر إلى إدراك </a:t>
            </a:r>
            <a:r>
              <a:rPr lang="ar-EG" sz="1400" dirty="0" smtClean="0">
                <a:latin typeface="Alexandria"/>
              </a:rPr>
              <a:t>العلاقات </a:t>
            </a:r>
            <a:r>
              <a:rPr lang="ar-EG" sz="1400" dirty="0">
                <a:latin typeface="Alexandria"/>
              </a:rPr>
              <a:t>بين الظواهر </a:t>
            </a:r>
            <a:r>
              <a:rPr lang="ar-EG" sz="1400" dirty="0" smtClean="0">
                <a:latin typeface="Alexandria"/>
              </a:rPr>
              <a:t>المراد تفسيرها</a:t>
            </a:r>
            <a:r>
              <a:rPr lang="ar-EG" sz="1400" dirty="0">
                <a:latin typeface="Alexandria"/>
              </a:rPr>
              <a:t>، وبين </a:t>
            </a:r>
            <a:r>
              <a:rPr lang="ar-EG" sz="1400" dirty="0" smtClean="0">
                <a:latin typeface="Alexandria"/>
              </a:rPr>
              <a:t>المتغيرات </a:t>
            </a:r>
            <a:r>
              <a:rPr lang="ar-EG" sz="1400" dirty="0">
                <a:latin typeface="Alexandria"/>
              </a:rPr>
              <a:t>التي تلازمها </a:t>
            </a:r>
            <a:r>
              <a:rPr lang="ar-EG" sz="1400" dirty="0" smtClean="0">
                <a:latin typeface="Alexandria"/>
              </a:rPr>
              <a:t>أو </a:t>
            </a:r>
            <a:r>
              <a:rPr lang="ar-EG" sz="1400" dirty="0">
                <a:latin typeface="Alexandria"/>
              </a:rPr>
              <a:t>تسبقها.</a:t>
            </a:r>
            <a:endParaRPr lang="ar-EG" sz="1400" dirty="0" smtClean="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143537">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الفرق بين العلم والمعرفة</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970318"/>
          </a:xfrm>
          <a:prstGeom prst="rect">
            <a:avLst/>
          </a:prstGeom>
          <a:noFill/>
        </p:spPr>
        <p:txBody>
          <a:bodyPr wrap="square" rtlCol="1">
            <a:spAutoFit/>
          </a:bodyPr>
          <a:lstStyle/>
          <a:p>
            <a:pPr algn="justLow" rtl="1">
              <a:lnSpc>
                <a:spcPct val="150000"/>
              </a:lnSpc>
            </a:pPr>
            <a:r>
              <a:rPr lang="ar-EG" sz="1400" dirty="0">
                <a:latin typeface="Alexandria"/>
              </a:rPr>
              <a:t> أما </a:t>
            </a:r>
            <a:r>
              <a:rPr lang="ar-EG" sz="1400" dirty="0" smtClean="0">
                <a:latin typeface="Alexandria"/>
              </a:rPr>
              <a:t>العلم </a:t>
            </a:r>
            <a:r>
              <a:rPr lang="ar-EG" sz="1400" dirty="0">
                <a:latin typeface="Alexandria"/>
              </a:rPr>
              <a:t>فهو ذلك الفرع من الدراسة الذي يتعلق بجسر مترابط من </a:t>
            </a:r>
            <a:r>
              <a:rPr lang="ar-EG" sz="1400" dirty="0" smtClean="0">
                <a:latin typeface="Alexandria"/>
              </a:rPr>
              <a:t>الحقائق الثابتة </a:t>
            </a:r>
            <a:r>
              <a:rPr lang="ar-EG" sz="1400" dirty="0">
                <a:latin typeface="Alexandria"/>
              </a:rPr>
              <a:t>المصنفة والتي تحكمها قوانين عامة، وتحتوي على طرق ومناهج موثوق </a:t>
            </a:r>
            <a:r>
              <a:rPr lang="ar-EG" sz="1400" dirty="0" smtClean="0">
                <a:latin typeface="Alexandria"/>
              </a:rPr>
              <a:t>بها لاكتشاف </a:t>
            </a:r>
            <a:r>
              <a:rPr lang="ar-EG" sz="1400" dirty="0">
                <a:latin typeface="Alexandria"/>
              </a:rPr>
              <a:t>الحقائق الجديدة </a:t>
            </a:r>
            <a:r>
              <a:rPr lang="ar-EG" sz="1400" dirty="0" smtClean="0">
                <a:latin typeface="Alexandria"/>
              </a:rPr>
              <a:t>في </a:t>
            </a:r>
            <a:r>
              <a:rPr lang="ar-EG" sz="1400" dirty="0">
                <a:latin typeface="Alexandria"/>
              </a:rPr>
              <a:t>نطاق هذه الدراسة.</a:t>
            </a:r>
          </a:p>
          <a:p>
            <a:pPr algn="justLow" rtl="1">
              <a:lnSpc>
                <a:spcPct val="150000"/>
              </a:lnSpc>
            </a:pPr>
            <a:r>
              <a:rPr lang="ar-EG" sz="1400" dirty="0">
                <a:latin typeface="Alexandria"/>
              </a:rPr>
              <a:t>▪ العلم جزء من المعرفة، والمعرفة أوسع وأشمل من </a:t>
            </a:r>
            <a:r>
              <a:rPr lang="ar-EG" sz="1400" dirty="0" smtClean="0">
                <a:latin typeface="Alexandria"/>
              </a:rPr>
              <a:t>العلم</a:t>
            </a:r>
            <a:r>
              <a:rPr lang="ar-EG" sz="1400" dirty="0">
                <a:latin typeface="Alexandria"/>
              </a:rPr>
              <a:t>، ذلك لأن المعرفة </a:t>
            </a:r>
            <a:r>
              <a:rPr lang="ar-EG" sz="1400" dirty="0" smtClean="0">
                <a:latin typeface="Alexandria"/>
              </a:rPr>
              <a:t>تتضمن معارف </a:t>
            </a:r>
            <a:r>
              <a:rPr lang="ar-EG" sz="1400" dirty="0">
                <a:latin typeface="Alexandria"/>
              </a:rPr>
              <a:t>علمية وأخرى غير علمية .</a:t>
            </a:r>
          </a:p>
          <a:p>
            <a:pPr algn="justLow" rtl="1">
              <a:lnSpc>
                <a:spcPct val="150000"/>
              </a:lnSpc>
            </a:pPr>
            <a:r>
              <a:rPr lang="ar-EG" sz="1400" dirty="0">
                <a:latin typeface="Alexandria"/>
              </a:rPr>
              <a:t>▪ ليست كل معرفة تعد معرفة علمية وليست جميع أنواع المعارف على </a:t>
            </a:r>
            <a:r>
              <a:rPr lang="ar-EG" sz="1400" dirty="0" smtClean="0">
                <a:latin typeface="Alexandria"/>
              </a:rPr>
              <a:t>مستوى واحد </a:t>
            </a:r>
            <a:r>
              <a:rPr lang="ar-EG" sz="1400" dirty="0">
                <a:latin typeface="Alexandria"/>
              </a:rPr>
              <a:t>وإنما تختلف باختلاف ما تتمتع به من دقة، ودقة المعرفة تنبعث </a:t>
            </a:r>
            <a:r>
              <a:rPr lang="ar-EG" sz="1400" dirty="0" smtClean="0">
                <a:latin typeface="Alexandria"/>
              </a:rPr>
              <a:t>من مدى </a:t>
            </a:r>
            <a:r>
              <a:rPr lang="ar-EG" sz="1400" dirty="0">
                <a:latin typeface="Alexandria"/>
              </a:rPr>
              <a:t>ما تتميز به من أساليب التفكير وقواعد المنهج التي اتبعت </a:t>
            </a:r>
            <a:r>
              <a:rPr lang="ar-EG" sz="1400" dirty="0" smtClean="0">
                <a:latin typeface="Alexandria"/>
              </a:rPr>
              <a:t>في الوصول إليها</a:t>
            </a:r>
            <a:r>
              <a:rPr lang="ar-EG" sz="1400" dirty="0">
                <a:latin typeface="Alexandria"/>
              </a:rPr>
              <a:t>، وعندما نتبع قواعد المنهج العلمي وخطواته </a:t>
            </a:r>
            <a:r>
              <a:rPr lang="ar-EG" sz="1400" dirty="0" smtClean="0">
                <a:latin typeface="Alexandria"/>
              </a:rPr>
              <a:t>في </a:t>
            </a:r>
            <a:r>
              <a:rPr lang="ar-EG" sz="1400" dirty="0">
                <a:latin typeface="Alexandria"/>
              </a:rPr>
              <a:t>التعرف على </a:t>
            </a:r>
            <a:r>
              <a:rPr lang="ar-EG" sz="1400" dirty="0" smtClean="0">
                <a:latin typeface="Alexandria"/>
              </a:rPr>
              <a:t>الظواهر فحينئذ </a:t>
            </a:r>
            <a:r>
              <a:rPr lang="ar-EG" sz="1400" dirty="0">
                <a:latin typeface="Alexandria"/>
              </a:rPr>
              <a:t>نصل إلى المعرفة العلمية.</a:t>
            </a:r>
            <a:endParaRPr lang="ar-EG" sz="1400" dirty="0" smtClean="0">
              <a:latin typeface="Alexandria"/>
            </a:endParaRPr>
          </a:p>
        </p:txBody>
      </p:sp>
      <p:sp>
        <p:nvSpPr>
          <p:cNvPr id="9" name="TextBox 8"/>
          <p:cNvSpPr txBox="1"/>
          <p:nvPr/>
        </p:nvSpPr>
        <p:spPr>
          <a:xfrm>
            <a:off x="6439438" y="4597757"/>
            <a:ext cx="4713666" cy="1384995"/>
          </a:xfrm>
          <a:prstGeom prst="rect">
            <a:avLst/>
          </a:prstGeom>
          <a:noFill/>
        </p:spPr>
        <p:txBody>
          <a:bodyPr wrap="square" rtlCol="1">
            <a:spAutoFit/>
          </a:bodyPr>
          <a:lstStyle/>
          <a:p>
            <a:pPr algn="justLow" rtl="1">
              <a:lnSpc>
                <a:spcPct val="150000"/>
              </a:lnSpc>
            </a:pPr>
            <a:r>
              <a:rPr lang="ar-EG" sz="1400" dirty="0">
                <a:latin typeface="Alexandria"/>
              </a:rPr>
              <a:t>رادف بعض أرباب المعاجم العربية بين العلم والمعرفة على أساس أنهما بمعنى </a:t>
            </a:r>
            <a:r>
              <a:rPr lang="ar-EG" sz="1400" dirty="0" smtClean="0">
                <a:latin typeface="Alexandria"/>
              </a:rPr>
              <a:t>واحد وهو </a:t>
            </a:r>
            <a:r>
              <a:rPr lang="ar-EG" sz="1400" dirty="0">
                <a:latin typeface="Alexandria"/>
              </a:rPr>
              <a:t>نقيض الجهل، وفارق بينهما آخرون على النحو </a:t>
            </a:r>
            <a:r>
              <a:rPr lang="ar-EG" sz="1400" dirty="0" smtClean="0">
                <a:latin typeface="Alexandria"/>
              </a:rPr>
              <a:t>لآتي</a:t>
            </a:r>
            <a:r>
              <a:rPr lang="ar-EG" sz="1400" dirty="0">
                <a:latin typeface="Alexandria"/>
              </a:rPr>
              <a:t>:</a:t>
            </a:r>
          </a:p>
          <a:p>
            <a:pPr algn="justLow" rtl="1">
              <a:lnSpc>
                <a:spcPct val="150000"/>
              </a:lnSpc>
            </a:pPr>
            <a:r>
              <a:rPr lang="ar-EG" sz="1400" dirty="0">
                <a:latin typeface="Alexandria"/>
              </a:rPr>
              <a:t>▪ المعرفة: هي مجموعة من المفاهيم والآراء والتصورات الفكرية التي تتكون </a:t>
            </a:r>
            <a:r>
              <a:rPr lang="ar-EG" sz="1400" dirty="0" smtClean="0">
                <a:latin typeface="Alexandria"/>
              </a:rPr>
              <a:t>لدى الفرد </a:t>
            </a:r>
            <a:r>
              <a:rPr lang="ar-EG" sz="1400" dirty="0">
                <a:latin typeface="Alexandria"/>
              </a:rPr>
              <a:t>كنتيجة لخبراته </a:t>
            </a:r>
            <a:r>
              <a:rPr lang="ar-EG" sz="1400" dirty="0" smtClean="0">
                <a:latin typeface="Alexandria"/>
              </a:rPr>
              <a:t>في </a:t>
            </a:r>
            <a:r>
              <a:rPr lang="ar-EG" sz="1400" dirty="0">
                <a:latin typeface="Alexandria"/>
              </a:rPr>
              <a:t>فهم الظواهر والأشياء المحيطة به.</a:t>
            </a:r>
          </a:p>
        </p:txBody>
      </p:sp>
    </p:spTree>
    <p:extLst>
      <p:ext uri="{BB962C8B-B14F-4D97-AF65-F5344CB8AC3E}">
        <p14:creationId xmlns:p14="http://schemas.microsoft.com/office/powerpoint/2010/main" val="3774102064"/>
      </p:ext>
    </p:extLst>
  </p:cSld>
  <p:clrMapOvr>
    <a:masterClrMapping/>
  </p:clrMapOvr>
  <p:transition spd="slow" advTm="40924">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مفهوم البحث العلمي</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5346" y="4597757"/>
            <a:ext cx="5177308" cy="1991379"/>
          </a:xfrm>
          <a:prstGeom prst="rect">
            <a:avLst/>
          </a:prstGeom>
          <a:noFill/>
        </p:spPr>
        <p:txBody>
          <a:bodyPr wrap="square" rtlCol="1">
            <a:spAutoFit/>
          </a:bodyPr>
          <a:lstStyle/>
          <a:p>
            <a:pPr algn="justLow" rtl="1">
              <a:lnSpc>
                <a:spcPct val="150000"/>
              </a:lnSpc>
            </a:pPr>
            <a:r>
              <a:rPr lang="ar-EG" sz="1400" dirty="0" smtClean="0">
                <a:latin typeface="Alexandria"/>
              </a:rPr>
              <a:t>توصلنا </a:t>
            </a:r>
            <a:r>
              <a:rPr lang="ar-EG" sz="1400" dirty="0">
                <a:latin typeface="Alexandria"/>
              </a:rPr>
              <a:t>فيما سبق إلى تحديد مفهوم البحث، وانتهينا إلى ان ليس كل </a:t>
            </a:r>
            <a:r>
              <a:rPr lang="ar-EG" sz="1400" dirty="0" smtClean="0">
                <a:latin typeface="Alexandria"/>
              </a:rPr>
              <a:t>بحث يتسم </a:t>
            </a:r>
            <a:r>
              <a:rPr lang="ar-EG" sz="1400" dirty="0">
                <a:latin typeface="Alexandria"/>
              </a:rPr>
              <a:t>بالطابع العلمي، كما ان المعرفة يمكن ان تكون علمية، ويمكن ان تكون </a:t>
            </a:r>
            <a:r>
              <a:rPr lang="ar-EG" sz="1400" dirty="0" smtClean="0">
                <a:latin typeface="Alexandria"/>
              </a:rPr>
              <a:t>غير علمية</a:t>
            </a:r>
            <a:r>
              <a:rPr lang="ar-EG" sz="1400" dirty="0">
                <a:latin typeface="Alexandria"/>
              </a:rPr>
              <a:t>، والفيصل هنا هو الطريقة التي استخدمت في الحصول على تلك المعرفة</a:t>
            </a:r>
            <a:r>
              <a:rPr lang="ar-EG" sz="1400" dirty="0" smtClean="0">
                <a:latin typeface="Alexandria"/>
              </a:rPr>
              <a:t>،  فالمعرفة </a:t>
            </a:r>
            <a:r>
              <a:rPr lang="ar-EG" sz="1400" dirty="0">
                <a:latin typeface="Alexandria"/>
              </a:rPr>
              <a:t>العلمية </a:t>
            </a:r>
            <a:r>
              <a:rPr lang="ar-EG" sz="1400" dirty="0" smtClean="0">
                <a:latin typeface="Alexandria"/>
              </a:rPr>
              <a:t>تتطلب </a:t>
            </a:r>
            <a:r>
              <a:rPr lang="ar-EG" sz="1400" dirty="0">
                <a:latin typeface="Alexandria"/>
              </a:rPr>
              <a:t>الوصول إليها الالتزام بإجراءات وقواعد علمية </a:t>
            </a:r>
            <a:r>
              <a:rPr lang="ar-EG" sz="1400" dirty="0" smtClean="0">
                <a:latin typeface="Alexandria"/>
              </a:rPr>
              <a:t>صارمة ومنضبطة</a:t>
            </a:r>
            <a:r>
              <a:rPr lang="ar-EG" sz="1400" dirty="0">
                <a:latin typeface="Alexandria"/>
              </a:rPr>
              <a:t>، ولكي نفهم وندرك تلك الاجراءات والقواعد فلابد من التعرف </a:t>
            </a:r>
            <a:r>
              <a:rPr lang="ar-EG" sz="1400" dirty="0" smtClean="0">
                <a:latin typeface="Alexandria"/>
              </a:rPr>
              <a:t>أولا على </a:t>
            </a:r>
            <a:r>
              <a:rPr lang="ar-EG" sz="1400" dirty="0">
                <a:latin typeface="Alexandria"/>
              </a:rPr>
              <a:t>مفهوم البحث العلمي.</a:t>
            </a:r>
          </a:p>
          <a:p>
            <a:pPr algn="justLow" rtl="1">
              <a:lnSpc>
                <a:spcPct val="150000"/>
              </a:lnSpc>
            </a:pPr>
            <a:endParaRPr lang="ar-EG" sz="1400" dirty="0">
              <a:latin typeface="Alexandria"/>
            </a:endParaRPr>
          </a:p>
        </p:txBody>
      </p:sp>
      <p:sp>
        <p:nvSpPr>
          <p:cNvPr id="4" name="TextBox 3"/>
          <p:cNvSpPr txBox="1"/>
          <p:nvPr/>
        </p:nvSpPr>
        <p:spPr>
          <a:xfrm>
            <a:off x="605307" y="1738648"/>
            <a:ext cx="4714246" cy="3539430"/>
          </a:xfrm>
          <a:prstGeom prst="rect">
            <a:avLst/>
          </a:prstGeom>
          <a:noFill/>
        </p:spPr>
        <p:txBody>
          <a:bodyPr wrap="square" rtlCol="1">
            <a:spAutoFit/>
          </a:bodyPr>
          <a:lstStyle/>
          <a:p>
            <a:pPr algn="r" rtl="1"/>
            <a:r>
              <a:rPr lang="ar-EG" sz="1400" dirty="0"/>
              <a:t>وفي حقيقة الأمر فإن هناك عشرات التعريفات التي يمكن ان نقدمها </a:t>
            </a:r>
            <a:r>
              <a:rPr lang="ar-EG" sz="1400" dirty="0" smtClean="0"/>
              <a:t>للبحث العلمي</a:t>
            </a:r>
            <a:r>
              <a:rPr lang="ar-EG" sz="1400" dirty="0"/>
              <a:t>، والتي من شأنها ان تمكننا من تحديد هذا المفهوم بالطريقة </a:t>
            </a:r>
            <a:r>
              <a:rPr lang="ar-EG" sz="1400" dirty="0" smtClean="0"/>
              <a:t>الصحيحة والواضحة</a:t>
            </a:r>
            <a:r>
              <a:rPr lang="ar-EG" sz="1400" dirty="0"/>
              <a:t>، بما يجعلنا لا ندرك فقط مفهوم البحث العلمي، بل تقودنا ايضا إلى </a:t>
            </a:r>
            <a:r>
              <a:rPr lang="ar-EG" sz="1400" dirty="0" smtClean="0"/>
              <a:t>ان نعي خصائصه </a:t>
            </a:r>
            <a:r>
              <a:rPr lang="ar-EG" sz="1400" dirty="0"/>
              <a:t>وأهميته ووظائفه، وفوق كل ذلك اجراءاته وأسسه وقواعده</a:t>
            </a:r>
            <a:r>
              <a:rPr lang="ar-EG" sz="1400" dirty="0" smtClean="0"/>
              <a:t>.  </a:t>
            </a:r>
            <a:r>
              <a:rPr lang="ar-EG" sz="1400" dirty="0"/>
              <a:t>وسوف نسرد هنا العديد من التعريفات التي قدمها الباحثون </a:t>
            </a:r>
            <a:r>
              <a:rPr lang="ar-EG" sz="1400" dirty="0" smtClean="0"/>
              <a:t>والمتخصصون والدارسون </a:t>
            </a:r>
            <a:r>
              <a:rPr lang="ar-EG" sz="1400" dirty="0"/>
              <a:t>لمفهوم البحث </a:t>
            </a:r>
            <a:r>
              <a:rPr lang="ar-EG" sz="1400" dirty="0" smtClean="0"/>
              <a:t>العلمي:</a:t>
            </a:r>
          </a:p>
          <a:p>
            <a:pPr algn="r" rtl="1"/>
            <a:r>
              <a:rPr lang="ar-EG" sz="1400" dirty="0"/>
              <a:t>وسيلة للدراسة يمكن بواسطتها الوصول إلى حل لمشكلة </a:t>
            </a:r>
            <a:r>
              <a:rPr lang="ar-EG" sz="1400" dirty="0" smtClean="0"/>
              <a:t>محددة وذلك </a:t>
            </a:r>
            <a:r>
              <a:rPr lang="ar-EG" sz="1400" dirty="0"/>
              <a:t>عن طريق التقصي الشامل والدقيق لجميع الشواهد </a:t>
            </a:r>
            <a:r>
              <a:rPr lang="ar-EG" sz="1400" dirty="0" smtClean="0"/>
              <a:t>والأدلة التي </a:t>
            </a:r>
            <a:r>
              <a:rPr lang="ar-EG" sz="1400" dirty="0"/>
              <a:t>يمكن التحقق منها والتي تتصل بمشكلة محددة</a:t>
            </a:r>
            <a:r>
              <a:rPr lang="ar-EG" sz="1400" dirty="0" smtClean="0"/>
              <a:t>.</a:t>
            </a:r>
          </a:p>
          <a:p>
            <a:pPr algn="r" rtl="1"/>
            <a:r>
              <a:rPr lang="ar-EG" sz="1400" dirty="0" smtClean="0"/>
              <a:t>كما عرف أيضا بأنه:</a:t>
            </a:r>
          </a:p>
          <a:p>
            <a:pPr algn="r" rtl="1"/>
            <a:r>
              <a:rPr lang="ar-EG" sz="1400" dirty="0"/>
              <a:t>تقصي أو فحص دقيق لاكتشاف معلومات أو علاقات </a:t>
            </a:r>
            <a:r>
              <a:rPr lang="ar-EG" sz="1400" dirty="0" smtClean="0"/>
              <a:t>جديدة ونمو </a:t>
            </a:r>
            <a:r>
              <a:rPr lang="ar-EG" sz="1400" dirty="0"/>
              <a:t>المعرفة الحالية والتحقق منها</a:t>
            </a:r>
            <a:r>
              <a:rPr lang="ar-EG" sz="1400" dirty="0" smtClean="0"/>
              <a:t>.</a:t>
            </a:r>
          </a:p>
          <a:p>
            <a:pPr algn="r" rtl="1"/>
            <a:r>
              <a:rPr lang="ar-EG" sz="1400" dirty="0" smtClean="0"/>
              <a:t>وتم تعريفه أيضا بانه:</a:t>
            </a:r>
          </a:p>
          <a:p>
            <a:pPr algn="r" rtl="1"/>
            <a:r>
              <a:rPr lang="ar-EG" sz="1400" dirty="0"/>
              <a:t>استقصاء منظم يهدف إلى إضافة معارف يمكن توصيلها </a:t>
            </a:r>
            <a:r>
              <a:rPr lang="ar-EG" sz="1400" dirty="0" smtClean="0"/>
              <a:t>والتحقق من </a:t>
            </a:r>
            <a:r>
              <a:rPr lang="ar-EG" sz="1400" dirty="0"/>
              <a:t>صحتها باختبارها علميًا.</a:t>
            </a:r>
            <a:endParaRPr lang="ar-EG" sz="1400" dirty="0" smtClean="0"/>
          </a:p>
          <a:p>
            <a:pPr algn="r" rtl="1"/>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16489">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4293483"/>
          </a:xfrm>
          <a:prstGeom prst="rect">
            <a:avLst/>
          </a:prstGeom>
          <a:noFill/>
        </p:spPr>
        <p:txBody>
          <a:bodyPr wrap="square" rtlCol="1">
            <a:spAutoFit/>
          </a:bodyPr>
          <a:lstStyle/>
          <a:p>
            <a:pPr algn="justLow" rtl="1">
              <a:lnSpc>
                <a:spcPct val="150000"/>
              </a:lnSpc>
            </a:pPr>
            <a:r>
              <a:rPr lang="ar-EG" sz="1400" dirty="0">
                <a:latin typeface="Alexandria"/>
              </a:rPr>
              <a:t>ويعرف كل من رومل </a:t>
            </a:r>
            <a:r>
              <a:rPr lang="ar-EG" sz="1400" dirty="0" smtClean="0">
                <a:latin typeface="Alexandria"/>
              </a:rPr>
              <a:t>وبلين</a:t>
            </a:r>
            <a:r>
              <a:rPr lang="en-US" sz="1400" dirty="0" smtClean="0">
                <a:latin typeface="Alexandria"/>
              </a:rPr>
              <a:t> </a:t>
            </a:r>
            <a:r>
              <a:rPr lang="en-US" sz="1400" dirty="0" err="1" smtClean="0">
                <a:latin typeface="Alexandria"/>
              </a:rPr>
              <a:t>Rummel</a:t>
            </a:r>
            <a:r>
              <a:rPr lang="en-US" sz="1400" dirty="0" smtClean="0">
                <a:latin typeface="Alexandria"/>
              </a:rPr>
              <a:t> </a:t>
            </a:r>
            <a:r>
              <a:rPr lang="en-US" sz="1400" dirty="0">
                <a:latin typeface="Alexandria"/>
              </a:rPr>
              <a:t>and </a:t>
            </a:r>
            <a:r>
              <a:rPr lang="en-US" sz="1400" dirty="0" err="1" smtClean="0">
                <a:latin typeface="Alexandria"/>
              </a:rPr>
              <a:t>Ballaine</a:t>
            </a:r>
            <a:r>
              <a:rPr lang="en-US" sz="1400" dirty="0" smtClean="0">
                <a:latin typeface="Alexandria"/>
              </a:rPr>
              <a:t> </a:t>
            </a:r>
            <a:r>
              <a:rPr lang="ar-EG" sz="1400" dirty="0" smtClean="0">
                <a:latin typeface="Alexandria"/>
              </a:rPr>
              <a:t>البحث </a:t>
            </a:r>
            <a:r>
              <a:rPr lang="ar-EG" sz="1400" dirty="0">
                <a:latin typeface="Alexandria"/>
              </a:rPr>
              <a:t>العلمي كذلك بانه "الاستخدام المنظم لعدد من </a:t>
            </a:r>
            <a:r>
              <a:rPr lang="ar-EG" sz="1400" dirty="0" smtClean="0">
                <a:latin typeface="Alexandria"/>
              </a:rPr>
              <a:t>الأساليب </a:t>
            </a:r>
            <a:r>
              <a:rPr lang="ar-EG" sz="1400" dirty="0">
                <a:latin typeface="Alexandria"/>
              </a:rPr>
              <a:t>والاجراءات المختلفة للوصول إلى حل أكثر كفاءة لمشكلة معينة، </a:t>
            </a:r>
            <a:r>
              <a:rPr lang="ar-EG" sz="1400" dirty="0" smtClean="0">
                <a:latin typeface="Alexandria"/>
              </a:rPr>
              <a:t>بدلا</a:t>
            </a:r>
            <a:r>
              <a:rPr lang="en-US" sz="1400" dirty="0" smtClean="0">
                <a:latin typeface="Alexandria"/>
              </a:rPr>
              <a:t> </a:t>
            </a:r>
            <a:r>
              <a:rPr lang="ar-EG" sz="1400" dirty="0">
                <a:latin typeface="Alexandria"/>
              </a:rPr>
              <a:t>من الوسائل الأقل فاعلية بهذا </a:t>
            </a:r>
            <a:r>
              <a:rPr lang="ar-EG" sz="1400" dirty="0" smtClean="0">
                <a:latin typeface="Alexandria"/>
              </a:rPr>
              <a:t>الشأن.</a:t>
            </a:r>
          </a:p>
          <a:p>
            <a:pPr algn="justLow" rtl="1">
              <a:lnSpc>
                <a:spcPct val="150000"/>
              </a:lnSpc>
            </a:pPr>
            <a:r>
              <a:rPr lang="ar-EG" sz="1400" dirty="0">
                <a:latin typeface="Alexandria"/>
              </a:rPr>
              <a:t>ويعرف البحث العلمي كذلك بانه " جهد علمي منظم، يقصد به الكشف </a:t>
            </a:r>
            <a:r>
              <a:rPr lang="ar-EG" sz="1400" dirty="0" smtClean="0">
                <a:latin typeface="Alexandria"/>
              </a:rPr>
              <a:t>عن معلومات </a:t>
            </a:r>
            <a:r>
              <a:rPr lang="ar-EG" sz="1400" dirty="0">
                <a:latin typeface="Alexandria"/>
              </a:rPr>
              <a:t>جديدة تسهم في تطوير المعارف الانسانية وتطوير </a:t>
            </a:r>
            <a:r>
              <a:rPr lang="ar-EG" sz="1400" dirty="0" smtClean="0">
                <a:latin typeface="Alexandria"/>
              </a:rPr>
              <a:t>آفاقها. كما ان البحث </a:t>
            </a:r>
            <a:r>
              <a:rPr lang="ar-EG" sz="1400" dirty="0">
                <a:latin typeface="Alexandria"/>
              </a:rPr>
              <a:t>العلمي هو "محاولة لاكتشاف المعرفة والتنقيب عنها وتنميتها </a:t>
            </a:r>
            <a:r>
              <a:rPr lang="ar-EG" sz="1400" dirty="0" smtClean="0">
                <a:latin typeface="Alexandria"/>
              </a:rPr>
              <a:t>وفحصها وتحقيقها </a:t>
            </a:r>
            <a:r>
              <a:rPr lang="ar-EG" sz="1400" dirty="0">
                <a:latin typeface="Alexandria"/>
              </a:rPr>
              <a:t>بتقص دقيق ونقد عميق، ثم عرضها عرضا مكتملا، بذكاء </a:t>
            </a:r>
            <a:r>
              <a:rPr lang="ar-EG" sz="1400" dirty="0" smtClean="0">
                <a:latin typeface="Alexandria"/>
              </a:rPr>
              <a:t>وادراك.</a:t>
            </a:r>
          </a:p>
          <a:p>
            <a:pPr algn="justLow" rtl="1">
              <a:lnSpc>
                <a:spcPct val="150000"/>
              </a:lnSpc>
            </a:pPr>
            <a:r>
              <a:rPr lang="ar-EG" sz="1400" dirty="0">
                <a:latin typeface="Alexandria"/>
              </a:rPr>
              <a:t>ومن تعريفات البحث العلمي ايضا انه "وسيلة للدراسة يمكن الوصول من </a:t>
            </a:r>
            <a:r>
              <a:rPr lang="ar-EG" sz="1400" dirty="0" smtClean="0">
                <a:latin typeface="Alexandria"/>
              </a:rPr>
              <a:t>خلالها لحل </a:t>
            </a:r>
            <a:r>
              <a:rPr lang="ar-EG" sz="1400" dirty="0">
                <a:latin typeface="Alexandria"/>
              </a:rPr>
              <a:t>المشكلات المختلفة عن طريق الاستقصاء الشامل والدقيق لكافة </a:t>
            </a:r>
            <a:r>
              <a:rPr lang="ar-EG" sz="1400" dirty="0" smtClean="0">
                <a:latin typeface="Alexandria"/>
              </a:rPr>
              <a:t>الظواهر والمتغيرات </a:t>
            </a:r>
            <a:r>
              <a:rPr lang="ar-EG" sz="1400" dirty="0">
                <a:latin typeface="Alexandria"/>
              </a:rPr>
              <a:t>والأدلة التي ترتبط بمشكلة البحث، ولا يقتصر الأمر على مجرد الوصول إلى الحقائق الجديدة والكشف عنها لتنمية المعرفة الانسانية، بل لابد </a:t>
            </a:r>
            <a:r>
              <a:rPr lang="ar-EG" sz="1400" dirty="0" smtClean="0">
                <a:latin typeface="Alexandria"/>
              </a:rPr>
              <a:t>من التطبيق</a:t>
            </a:r>
            <a:r>
              <a:rPr lang="ar-EG" sz="1400" dirty="0">
                <a:latin typeface="Alexandria"/>
              </a:rPr>
              <a:t>، إذ ان مصطلح البحث العلمي يشير كذلك إلى هذه الجوانب التطبيقية </a:t>
            </a:r>
            <a:r>
              <a:rPr lang="ar-EG" sz="1400" dirty="0" smtClean="0">
                <a:latin typeface="Alexandria"/>
              </a:rPr>
              <a:t>من أجل </a:t>
            </a:r>
            <a:r>
              <a:rPr lang="ar-EG" sz="1400" dirty="0">
                <a:latin typeface="Alexandria"/>
              </a:rPr>
              <a:t>حل المشكلات </a:t>
            </a:r>
            <a:r>
              <a:rPr lang="ar-EG" sz="1400" dirty="0" smtClean="0">
                <a:latin typeface="Alexandria"/>
              </a:rPr>
              <a:t>الحياتية.</a:t>
            </a:r>
          </a:p>
          <a:p>
            <a:pPr algn="justLow" rtl="1">
              <a:lnSpc>
                <a:spcPct val="150000"/>
              </a:lnSpc>
            </a:pPr>
            <a:r>
              <a:rPr lang="en-US" sz="1400" dirty="0" smtClean="0">
                <a:latin typeface="Alexandria"/>
              </a:rPr>
              <a:t> </a:t>
            </a:r>
            <a:endParaRPr lang="ar-EG" sz="1400" dirty="0">
              <a:latin typeface="Alexandria"/>
            </a:endParaRPr>
          </a:p>
        </p:txBody>
      </p:sp>
      <p:sp>
        <p:nvSpPr>
          <p:cNvPr id="9" name="TextBox 8"/>
          <p:cNvSpPr txBox="1"/>
          <p:nvPr/>
        </p:nvSpPr>
        <p:spPr>
          <a:xfrm>
            <a:off x="7117211" y="4846303"/>
            <a:ext cx="4314422" cy="1021883"/>
          </a:xfrm>
          <a:prstGeom prst="rect">
            <a:avLst/>
          </a:prstGeom>
          <a:noFill/>
        </p:spPr>
        <p:txBody>
          <a:bodyPr wrap="square" rtlCol="1">
            <a:spAutoFit/>
          </a:bodyPr>
          <a:lstStyle/>
          <a:p>
            <a:pPr algn="justLow" rtl="1">
              <a:lnSpc>
                <a:spcPct val="150000"/>
              </a:lnSpc>
            </a:pPr>
            <a:r>
              <a:rPr lang="ar-EG" sz="1400" dirty="0" smtClean="0">
                <a:latin typeface="Alexandria"/>
              </a:rPr>
              <a:t>و يعرف </a:t>
            </a:r>
            <a:r>
              <a:rPr lang="ar-EG" sz="1400" dirty="0">
                <a:latin typeface="Alexandria"/>
              </a:rPr>
              <a:t>البعض البحث العلمي بانه "عملية منظمة تهدف إلى </a:t>
            </a:r>
            <a:r>
              <a:rPr lang="ar-EG" sz="1400" dirty="0" smtClean="0">
                <a:latin typeface="Alexandria"/>
              </a:rPr>
              <a:t>التوصل إلى </a:t>
            </a:r>
            <a:r>
              <a:rPr lang="ar-EG" sz="1400" dirty="0">
                <a:latin typeface="Alexandria"/>
              </a:rPr>
              <a:t>حلول لمشكلات محددة، أو اجابة عن تساؤلات معينة، باستخدام أساليب </a:t>
            </a:r>
            <a:r>
              <a:rPr lang="ar-EG" sz="1400" dirty="0" smtClean="0">
                <a:latin typeface="Alexandria"/>
              </a:rPr>
              <a:t>علمية محددة </a:t>
            </a:r>
            <a:r>
              <a:rPr lang="ar-EG" sz="1400" dirty="0">
                <a:latin typeface="Alexandria"/>
              </a:rPr>
              <a:t>يمكن ان تؤدي إلى معرفة علمية </a:t>
            </a:r>
            <a:r>
              <a:rPr lang="ar-EG" sz="1400" dirty="0" smtClean="0">
                <a:latin typeface="Alexandria"/>
              </a:rPr>
              <a:t>جديدة</a:t>
            </a:r>
            <a:r>
              <a:rPr lang="ar-EG" sz="1400" dirty="0">
                <a:latin typeface="Alexandria"/>
              </a:rPr>
              <a:t>.</a:t>
            </a:r>
          </a:p>
        </p:txBody>
      </p:sp>
    </p:spTree>
    <p:extLst>
      <p:ext uri="{BB962C8B-B14F-4D97-AF65-F5344CB8AC3E}">
        <p14:creationId xmlns:p14="http://schemas.microsoft.com/office/powerpoint/2010/main" val="4219323202"/>
      </p:ext>
    </p:extLst>
  </p:cSld>
  <p:clrMapOvr>
    <a:masterClrMapping/>
  </p:clrMapOvr>
  <p:transition spd="slow" advTm="81646">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2677656"/>
          </a:xfrm>
          <a:prstGeom prst="rect">
            <a:avLst/>
          </a:prstGeom>
          <a:noFill/>
        </p:spPr>
        <p:txBody>
          <a:bodyPr wrap="square" rtlCol="1">
            <a:spAutoFit/>
          </a:bodyPr>
          <a:lstStyle/>
          <a:p>
            <a:pPr algn="justLow" rtl="1">
              <a:lnSpc>
                <a:spcPct val="150000"/>
              </a:lnSpc>
            </a:pPr>
            <a:r>
              <a:rPr lang="ar-EG" sz="1400" dirty="0">
                <a:latin typeface="Alexandria"/>
              </a:rPr>
              <a:t> وقدم عامر </a:t>
            </a:r>
            <a:r>
              <a:rPr lang="ar-EG" sz="1400" dirty="0" err="1">
                <a:latin typeface="Alexandria"/>
              </a:rPr>
              <a:t>قنديلجي</a:t>
            </a:r>
            <a:r>
              <a:rPr lang="ar-EG" sz="1400" dirty="0">
                <a:latin typeface="Alexandria"/>
              </a:rPr>
              <a:t> تعريفان للبحث العلمي في مؤلفين مختلفين يفصل </a:t>
            </a:r>
            <a:r>
              <a:rPr lang="ar-EG" sz="1400" dirty="0" smtClean="0">
                <a:latin typeface="Alexandria"/>
              </a:rPr>
              <a:t>بينهما أكثر </a:t>
            </a:r>
            <a:r>
              <a:rPr lang="ar-EG" sz="1400" dirty="0">
                <a:latin typeface="Alexandria"/>
              </a:rPr>
              <a:t>من عشر سنوات، حيث جاء في الأول بان البحث العلمي هو: "</a:t>
            </a:r>
            <a:r>
              <a:rPr lang="ar-EG" sz="1400" dirty="0" smtClean="0">
                <a:latin typeface="Alexandria"/>
              </a:rPr>
              <a:t>عرض مفصل </a:t>
            </a:r>
            <a:r>
              <a:rPr lang="ar-EG" sz="1400" dirty="0">
                <a:latin typeface="Alexandria"/>
              </a:rPr>
              <a:t>أو دراسة متعمقة، تمثل كشفا لحقيقة جديدة أو التأكيد على حقيقة </a:t>
            </a:r>
            <a:r>
              <a:rPr lang="ar-EG" sz="1400" dirty="0" smtClean="0">
                <a:latin typeface="Alexandria"/>
              </a:rPr>
              <a:t>قديمة </a:t>
            </a:r>
            <a:r>
              <a:rPr lang="ar-EG" sz="1400" dirty="0" err="1" smtClean="0">
                <a:latin typeface="Alexandria"/>
              </a:rPr>
              <a:t>مبحوثة</a:t>
            </a:r>
            <a:r>
              <a:rPr lang="ar-EG" sz="1400" dirty="0" smtClean="0">
                <a:latin typeface="Alexandria"/>
              </a:rPr>
              <a:t> </a:t>
            </a:r>
            <a:r>
              <a:rPr lang="ar-EG" sz="1400" dirty="0">
                <a:latin typeface="Alexandria"/>
              </a:rPr>
              <a:t>واضافة شيء جديد لها، أو حل لمشكلة كان قد تعهد شخص </a:t>
            </a:r>
            <a:r>
              <a:rPr lang="ar-EG" sz="1400" dirty="0" smtClean="0">
                <a:latin typeface="Alexandria"/>
              </a:rPr>
              <a:t>بتقصيها وكشفها وحلها.</a:t>
            </a:r>
          </a:p>
          <a:p>
            <a:pPr algn="justLow" rtl="1">
              <a:lnSpc>
                <a:spcPct val="150000"/>
              </a:lnSpc>
            </a:pPr>
            <a:r>
              <a:rPr lang="ar-EG" sz="1400" dirty="0" smtClean="0">
                <a:latin typeface="Alexandria"/>
              </a:rPr>
              <a:t>اما </a:t>
            </a:r>
            <a:r>
              <a:rPr lang="ar-EG" sz="1400" dirty="0">
                <a:latin typeface="Alexandria"/>
              </a:rPr>
              <a:t>التعريف الثاني فمفاده ان البحث العلمي هو "</a:t>
            </a:r>
            <a:r>
              <a:rPr lang="ar-EG" sz="1400" dirty="0" smtClean="0">
                <a:latin typeface="Alexandria"/>
              </a:rPr>
              <a:t>استعلام دراسي </a:t>
            </a:r>
            <a:r>
              <a:rPr lang="ar-EG" sz="1400" dirty="0">
                <a:latin typeface="Alexandria"/>
              </a:rPr>
              <a:t>جدي أو اختبار عن طريق التحري والتنقيب والتجريب، الذي يكون غرضه اكتشاف حقائق جديدة او تفسيرها أو مراجعة للنظريات </a:t>
            </a:r>
            <a:r>
              <a:rPr lang="ar-EG" sz="1400" dirty="0" smtClean="0">
                <a:latin typeface="Alexandria"/>
              </a:rPr>
              <a:t>والقوانين المتداولة </a:t>
            </a:r>
            <a:r>
              <a:rPr lang="ar-EG" sz="1400" dirty="0">
                <a:latin typeface="Alexandria"/>
              </a:rPr>
              <a:t>والمقبولة في المجتمع، وذلك في ضوء حقائق جديدة، أو تطبيقات </a:t>
            </a:r>
            <a:r>
              <a:rPr lang="ar-EG" sz="1400" dirty="0" smtClean="0">
                <a:latin typeface="Alexandria"/>
              </a:rPr>
              <a:t>عملية لنظريات </a:t>
            </a:r>
            <a:r>
              <a:rPr lang="ar-EG" sz="1400" dirty="0">
                <a:latin typeface="Alexandria"/>
              </a:rPr>
              <a:t>وقوانين مستحدثة أو </a:t>
            </a:r>
            <a:r>
              <a:rPr lang="ar-EG" sz="1400" dirty="0" smtClean="0">
                <a:latin typeface="Alexandria"/>
              </a:rPr>
              <a:t>معدلة.</a:t>
            </a:r>
          </a:p>
        </p:txBody>
      </p:sp>
      <p:sp>
        <p:nvSpPr>
          <p:cNvPr id="9" name="TextBox 8"/>
          <p:cNvSpPr txBox="1"/>
          <p:nvPr/>
        </p:nvSpPr>
        <p:spPr>
          <a:xfrm>
            <a:off x="6236119" y="4537133"/>
            <a:ext cx="5766991" cy="2354491"/>
          </a:xfrm>
          <a:prstGeom prst="rect">
            <a:avLst/>
          </a:prstGeom>
          <a:noFill/>
        </p:spPr>
        <p:txBody>
          <a:bodyPr wrap="square" rtlCol="1">
            <a:spAutoFit/>
          </a:bodyPr>
          <a:lstStyle/>
          <a:p>
            <a:pPr algn="justLow" rtl="1">
              <a:lnSpc>
                <a:spcPct val="150000"/>
              </a:lnSpc>
            </a:pPr>
            <a:r>
              <a:rPr lang="ar-EG" sz="1400" dirty="0">
                <a:latin typeface="Alexandria"/>
              </a:rPr>
              <a:t> ومن التعريفات المهمة للبحث العلمي انه "التقصي المنظم باتباع </a:t>
            </a:r>
            <a:r>
              <a:rPr lang="ar-EG" sz="1400" dirty="0" smtClean="0">
                <a:latin typeface="Alexandria"/>
              </a:rPr>
              <a:t>أساليب ومناهج </a:t>
            </a:r>
            <a:r>
              <a:rPr lang="ar-EG" sz="1400" dirty="0">
                <a:latin typeface="Alexandria"/>
              </a:rPr>
              <a:t>علمية محددة للحقائق العلمية بقصد التأكد من صحتها، وتعديلها أو </a:t>
            </a:r>
            <a:r>
              <a:rPr lang="ar-EG" sz="1400" dirty="0" smtClean="0">
                <a:latin typeface="Alexandria"/>
              </a:rPr>
              <a:t>إضافة الجديد لها.</a:t>
            </a:r>
          </a:p>
          <a:p>
            <a:pPr algn="justLow" rtl="1">
              <a:lnSpc>
                <a:spcPct val="150000"/>
              </a:lnSpc>
            </a:pPr>
            <a:r>
              <a:rPr lang="ar-EG" sz="1400" dirty="0">
                <a:latin typeface="Alexandria"/>
              </a:rPr>
              <a:t>كما ان التعريف الذي قدمه حسن الساعاتي للبحث العلمي يعد </a:t>
            </a:r>
            <a:r>
              <a:rPr lang="ar-EG" sz="1400" dirty="0" smtClean="0">
                <a:latin typeface="Alexandria"/>
              </a:rPr>
              <a:t>من بين </a:t>
            </a:r>
            <a:r>
              <a:rPr lang="ar-EG" sz="1400" dirty="0">
                <a:latin typeface="Alexandria"/>
              </a:rPr>
              <a:t>التعريفات التي يجب التوقف عندها، حيث يعرف الساعاتي البحث العلمي </a:t>
            </a:r>
            <a:r>
              <a:rPr lang="ar-EG" sz="1400" dirty="0" smtClean="0">
                <a:latin typeface="Alexandria"/>
              </a:rPr>
              <a:t>بانه "استقصاء </a:t>
            </a:r>
            <a:r>
              <a:rPr lang="ar-EG" sz="1400" dirty="0">
                <a:latin typeface="Alexandria"/>
              </a:rPr>
              <a:t>عن موضوعات أو مسائل معينة يتبع فيها الفكر نهجا علميا في </a:t>
            </a:r>
            <a:r>
              <a:rPr lang="ar-EG" sz="1400" dirty="0" smtClean="0">
                <a:latin typeface="Alexandria"/>
              </a:rPr>
              <a:t>إطار منهج </a:t>
            </a:r>
            <a:r>
              <a:rPr lang="ar-EG" sz="1400" dirty="0">
                <a:latin typeface="Alexandria"/>
              </a:rPr>
              <a:t>منطقي عام يطبق في كل منها منهجا أو أكثر من مناهج اعمال الفكر، </a:t>
            </a:r>
            <a:r>
              <a:rPr lang="ar-EG" sz="1400" dirty="0" smtClean="0">
                <a:latin typeface="Alexandria"/>
              </a:rPr>
              <a:t>أي تشغيله </a:t>
            </a:r>
            <a:r>
              <a:rPr lang="ar-EG" sz="1400" dirty="0">
                <a:latin typeface="Alexandria"/>
              </a:rPr>
              <a:t>في تقصي الموضوع أو المسألة محور البحث، يتحرى فيها الصدق </a:t>
            </a:r>
            <a:r>
              <a:rPr lang="ar-EG" sz="1400" dirty="0" smtClean="0">
                <a:latin typeface="Alexandria"/>
              </a:rPr>
              <a:t>والدقة والصلة </a:t>
            </a:r>
            <a:r>
              <a:rPr lang="ar-EG" sz="1400" dirty="0">
                <a:latin typeface="Alexandria"/>
              </a:rPr>
              <a:t>الوثيقة بالموضوع محل البحث.</a:t>
            </a:r>
          </a:p>
        </p:txBody>
      </p:sp>
    </p:spTree>
    <p:extLst>
      <p:ext uri="{BB962C8B-B14F-4D97-AF65-F5344CB8AC3E}">
        <p14:creationId xmlns:p14="http://schemas.microsoft.com/office/powerpoint/2010/main" val="1624335510"/>
      </p:ext>
    </p:extLst>
  </p:cSld>
  <p:clrMapOvr>
    <a:masterClrMapping/>
  </p:clrMapOvr>
  <p:transition spd="slow" advTm="62029">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3000821"/>
          </a:xfrm>
          <a:prstGeom prst="rect">
            <a:avLst/>
          </a:prstGeom>
          <a:noFill/>
        </p:spPr>
        <p:txBody>
          <a:bodyPr wrap="square" rtlCol="1">
            <a:spAutoFit/>
          </a:bodyPr>
          <a:lstStyle/>
          <a:p>
            <a:pPr algn="justLow" rtl="1">
              <a:lnSpc>
                <a:spcPct val="150000"/>
              </a:lnSpc>
            </a:pPr>
            <a:r>
              <a:rPr lang="ar-EG" sz="1400" dirty="0">
                <a:latin typeface="Alexandria"/>
              </a:rPr>
              <a:t>ويذهب عبدالرحمن بدوي إلى ان البحث العلمي هو "مجموعة من </a:t>
            </a:r>
            <a:r>
              <a:rPr lang="ar-EG" sz="1400" dirty="0" smtClean="0">
                <a:latin typeface="Alexandria"/>
              </a:rPr>
              <a:t>القواعد العامة </a:t>
            </a:r>
            <a:r>
              <a:rPr lang="ar-EG" sz="1400" dirty="0">
                <a:latin typeface="Alexandria"/>
              </a:rPr>
              <a:t>المستخدمة من اجل الوصول إلى الحقيقة في العلم، بواسطة طائفة </a:t>
            </a:r>
            <a:r>
              <a:rPr lang="ar-EG" sz="1400" dirty="0" smtClean="0">
                <a:latin typeface="Alexandria"/>
              </a:rPr>
              <a:t>من القواعد </a:t>
            </a:r>
            <a:r>
              <a:rPr lang="ar-EG" sz="1400" dirty="0">
                <a:latin typeface="Alexandria"/>
              </a:rPr>
              <a:t>العامة التي تهيمن على سير العقل وتحدد عملياته، حتى يصل إلى </a:t>
            </a:r>
            <a:r>
              <a:rPr lang="ar-EG" sz="1400" dirty="0" smtClean="0">
                <a:latin typeface="Alexandria"/>
              </a:rPr>
              <a:t>نتيجة معلومة.</a:t>
            </a:r>
          </a:p>
          <a:p>
            <a:pPr algn="justLow" rtl="1">
              <a:lnSpc>
                <a:spcPct val="150000"/>
              </a:lnSpc>
            </a:pPr>
            <a:r>
              <a:rPr lang="ar-EG" sz="1400" dirty="0">
                <a:latin typeface="Alexandria"/>
              </a:rPr>
              <a:t>اما احمد بدر فيقدم في مؤلفه القيم اصول البحث العلمي </a:t>
            </a:r>
            <a:r>
              <a:rPr lang="ar-EG" sz="1400" dirty="0" smtClean="0">
                <a:latin typeface="Alexandria"/>
              </a:rPr>
              <a:t>ومناهجه تعريفا </a:t>
            </a:r>
            <a:r>
              <a:rPr lang="ar-EG" sz="1400" dirty="0">
                <a:latin typeface="Alexandria"/>
              </a:rPr>
              <a:t>للبحث العلمي مفاده انه "وسيلة للاستعلام والاستقصاء المنظم والدقيق</a:t>
            </a:r>
            <a:r>
              <a:rPr lang="ar-EG" sz="1400" dirty="0" smtClean="0">
                <a:latin typeface="Alexandria"/>
              </a:rPr>
              <a:t>،  الذي </a:t>
            </a:r>
            <a:r>
              <a:rPr lang="ar-EG" sz="1400" dirty="0">
                <a:latin typeface="Alexandria"/>
              </a:rPr>
              <a:t>يقوم به الباحث بغرض اكتشاف معلومات أو علاقات جديدة، بالإضافة إلى تطوير أو تصحيح أو تحقيق المعلومات الموجودة </a:t>
            </a:r>
            <a:r>
              <a:rPr lang="ar-EG" sz="1400" dirty="0" smtClean="0">
                <a:latin typeface="Alexandria"/>
              </a:rPr>
              <a:t>فعلا، على </a:t>
            </a:r>
            <a:r>
              <a:rPr lang="ar-EG" sz="1400" dirty="0">
                <a:latin typeface="Alexandria"/>
              </a:rPr>
              <a:t>ان يتبع في </a:t>
            </a:r>
            <a:r>
              <a:rPr lang="ar-EG" sz="1400" dirty="0" smtClean="0">
                <a:latin typeface="Alexandria"/>
              </a:rPr>
              <a:t>هذا الفحص </a:t>
            </a:r>
            <a:r>
              <a:rPr lang="ar-EG" sz="1400" dirty="0">
                <a:latin typeface="Alexandria"/>
              </a:rPr>
              <a:t>والاستعلام الدقيق خطوات المنهج العلمي واختيار الطريقة </a:t>
            </a:r>
            <a:r>
              <a:rPr lang="ar-EG" sz="1400" dirty="0" smtClean="0">
                <a:latin typeface="Alexandria"/>
              </a:rPr>
              <a:t>والأدوات اللازمة </a:t>
            </a:r>
            <a:r>
              <a:rPr lang="ar-EG" sz="1400" dirty="0">
                <a:latin typeface="Alexandria"/>
              </a:rPr>
              <a:t>للبحث وجمع </a:t>
            </a:r>
            <a:r>
              <a:rPr lang="ar-EG" sz="1400" dirty="0" smtClean="0">
                <a:latin typeface="Alexandria"/>
              </a:rPr>
              <a:t>البيانات.</a:t>
            </a:r>
            <a:endParaRPr lang="ar-EG" sz="1400" dirty="0">
              <a:latin typeface="Alexandria"/>
            </a:endParaRPr>
          </a:p>
          <a:p>
            <a:pPr algn="justLow" rtl="1">
              <a:lnSpc>
                <a:spcPct val="150000"/>
              </a:lnSpc>
            </a:pPr>
            <a:r>
              <a:rPr lang="ar-EG" sz="1400" dirty="0">
                <a:latin typeface="Alexandria"/>
              </a:rPr>
              <a:t> </a:t>
            </a:r>
          </a:p>
        </p:txBody>
      </p:sp>
      <p:sp>
        <p:nvSpPr>
          <p:cNvPr id="9" name="TextBox 8"/>
          <p:cNvSpPr txBox="1"/>
          <p:nvPr/>
        </p:nvSpPr>
        <p:spPr>
          <a:xfrm>
            <a:off x="5641526" y="4597757"/>
            <a:ext cx="5511578" cy="2314544"/>
          </a:xfrm>
          <a:prstGeom prst="rect">
            <a:avLst/>
          </a:prstGeom>
          <a:noFill/>
        </p:spPr>
        <p:txBody>
          <a:bodyPr wrap="square" rtlCol="1">
            <a:spAutoFit/>
          </a:bodyPr>
          <a:lstStyle/>
          <a:p>
            <a:pPr algn="justLow" rtl="1">
              <a:lnSpc>
                <a:spcPct val="150000"/>
              </a:lnSpc>
            </a:pPr>
            <a:r>
              <a:rPr lang="ar-EG" sz="1400" dirty="0">
                <a:latin typeface="Alexandria"/>
              </a:rPr>
              <a:t> ويعرف حسن رشوان البحث العلمي بانه "نشاط علمي منظم، وطريقة في التفكير، واسلوب للنظر في الوقائع يسعى إلى كشف الحقائق، معتمدا على مناهج موضوعية من اجل معرفة الارتباط بين هذه الحقائق، ثم استخلاص المبادئ العامة والقوانين العامة أو القوانين التفسيرية.</a:t>
            </a:r>
          </a:p>
          <a:p>
            <a:pPr algn="justLow" rtl="1">
              <a:lnSpc>
                <a:spcPct val="150000"/>
              </a:lnSpc>
            </a:pPr>
            <a:r>
              <a:rPr lang="ar-EG" sz="1400" dirty="0">
                <a:latin typeface="Alexandria"/>
              </a:rPr>
              <a:t>اما </a:t>
            </a:r>
            <a:r>
              <a:rPr lang="ar-EG" sz="1400" dirty="0" err="1">
                <a:latin typeface="Alexandria"/>
              </a:rPr>
              <a:t>ابوالنجا</a:t>
            </a:r>
            <a:r>
              <a:rPr lang="ar-EG" sz="1400" dirty="0">
                <a:latin typeface="Alexandria"/>
              </a:rPr>
              <a:t> فقد عرف البحث العلمي بانه "عملية تتضمن تفسير الظواهر الاجتماعية التي لم يتم تفسيرها من خلال جمع البيانات حول هذه الظاهرة، وذلك كأحد العناصر الأساسية لعملية شاملة هدفها النهائي الكشف عن دلالة ومغزى الوقائع أو الحقائق المرتبطة بهذه الظواهر من اجل اكتشاف الحقائق.</a:t>
            </a:r>
          </a:p>
        </p:txBody>
      </p:sp>
    </p:spTree>
    <p:extLst>
      <p:ext uri="{BB962C8B-B14F-4D97-AF65-F5344CB8AC3E}">
        <p14:creationId xmlns:p14="http://schemas.microsoft.com/office/powerpoint/2010/main" val="2615363621"/>
      </p:ext>
    </p:extLst>
  </p:cSld>
  <p:clrMapOvr>
    <a:masterClrMapping/>
  </p:clrMapOvr>
  <p:transition spd="slow" advTm="38907">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prstClr val="white"/>
                </a:solidFill>
                <a:latin typeface="Alexandria" charset="0"/>
                <a:cs typeface="Alexandria" charset="0"/>
              </a:rPr>
              <a:t>01</a:t>
            </a:r>
            <a:endParaRPr lang="en-US" sz="3600" b="1" dirty="0">
              <a:solidFill>
                <a:prstClr val="white"/>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وبناء على ما تقدم فإنه يمكننا تعريف البحث العلمي بانه: الاستخدام </a:t>
            </a:r>
            <a:r>
              <a:rPr lang="ar-EG" sz="1400" dirty="0" smtClean="0">
                <a:solidFill>
                  <a:prstClr val="black"/>
                </a:solidFill>
                <a:latin typeface="Alexandria"/>
              </a:rPr>
              <a:t>المنظم والمحسوب </a:t>
            </a:r>
            <a:r>
              <a:rPr lang="ar-EG" sz="1400" dirty="0">
                <a:solidFill>
                  <a:prstClr val="black"/>
                </a:solidFill>
                <a:latin typeface="Alexandria"/>
              </a:rPr>
              <a:t>والمدروس للوسائل والأساليب والطرق والأدوات المتفق </a:t>
            </a:r>
            <a:r>
              <a:rPr lang="ar-EG" sz="1400" dirty="0" smtClean="0">
                <a:solidFill>
                  <a:prstClr val="black"/>
                </a:solidFill>
                <a:latin typeface="Alexandria"/>
              </a:rPr>
              <a:t>والمتعارف عليها </a:t>
            </a:r>
            <a:r>
              <a:rPr lang="ar-EG" sz="1400" dirty="0">
                <a:solidFill>
                  <a:prstClr val="black"/>
                </a:solidFill>
                <a:latin typeface="Alexandria"/>
              </a:rPr>
              <a:t>في حقول المعرفة العلمية، والمتمثلة في الاجراءات المنهجية التي </a:t>
            </a:r>
            <a:r>
              <a:rPr lang="ar-EG" sz="1400" dirty="0" smtClean="0">
                <a:solidFill>
                  <a:prstClr val="black"/>
                </a:solidFill>
                <a:latin typeface="Alexandria"/>
              </a:rPr>
              <a:t>تتيح للباحثين </a:t>
            </a:r>
            <a:r>
              <a:rPr lang="ar-EG" sz="1400" dirty="0">
                <a:solidFill>
                  <a:prstClr val="black"/>
                </a:solidFill>
                <a:latin typeface="Alexandria"/>
              </a:rPr>
              <a:t>فك الغموض حول القضايا والمشكلات محل البحث، واكتشاف </a:t>
            </a:r>
            <a:r>
              <a:rPr lang="ar-EG" sz="1400" dirty="0" smtClean="0">
                <a:solidFill>
                  <a:prstClr val="black"/>
                </a:solidFill>
                <a:latin typeface="Alexandria"/>
              </a:rPr>
              <a:t>الحقائق المتعلقة </a:t>
            </a:r>
            <a:r>
              <a:rPr lang="ar-EG" sz="1400" dirty="0">
                <a:solidFill>
                  <a:prstClr val="black"/>
                </a:solidFill>
                <a:latin typeface="Alexandria"/>
              </a:rPr>
              <a:t>بها، وتقديم التفسيرات العلمية للظواهر الاجتماعية والطبيعية، بهدف </a:t>
            </a:r>
            <a:r>
              <a:rPr lang="ar-EG" sz="1400" dirty="0" smtClean="0">
                <a:solidFill>
                  <a:prstClr val="black"/>
                </a:solidFill>
                <a:latin typeface="Alexandria"/>
              </a:rPr>
              <a:t>تقديم إجابات </a:t>
            </a:r>
            <a:r>
              <a:rPr lang="ar-EG" sz="1400" dirty="0">
                <a:solidFill>
                  <a:prstClr val="black"/>
                </a:solidFill>
                <a:latin typeface="Alexandria"/>
              </a:rPr>
              <a:t>شافية ومقنعة بخصوصها، ووضع النظريات والقوانين العلمية، </a:t>
            </a:r>
            <a:r>
              <a:rPr lang="ar-EG" sz="1400" dirty="0" smtClean="0">
                <a:solidFill>
                  <a:prstClr val="black"/>
                </a:solidFill>
                <a:latin typeface="Alexandria"/>
              </a:rPr>
              <a:t>أو مراجعتها </a:t>
            </a:r>
            <a:r>
              <a:rPr lang="ar-EG" sz="1400" dirty="0">
                <a:solidFill>
                  <a:prstClr val="black"/>
                </a:solidFill>
                <a:latin typeface="Alexandria"/>
              </a:rPr>
              <a:t>وتطويرها، أو رفضها والبحث بالتالي عن بدائل علمية لها، في دورة </a:t>
            </a:r>
            <a:r>
              <a:rPr lang="ar-EG" sz="1400" dirty="0" smtClean="0">
                <a:solidFill>
                  <a:prstClr val="black"/>
                </a:solidFill>
                <a:latin typeface="Alexandria"/>
              </a:rPr>
              <a:t>لا نهائية </a:t>
            </a:r>
            <a:r>
              <a:rPr lang="ar-EG" sz="1400" dirty="0">
                <a:solidFill>
                  <a:prstClr val="black"/>
                </a:solidFill>
                <a:latin typeface="Alexandria"/>
              </a:rPr>
              <a:t>في عالم البحث العلمي.</a:t>
            </a:r>
          </a:p>
        </p:txBody>
      </p:sp>
      <p:sp>
        <p:nvSpPr>
          <p:cNvPr id="9" name="TextBox 8"/>
          <p:cNvSpPr txBox="1"/>
          <p:nvPr/>
        </p:nvSpPr>
        <p:spPr>
          <a:xfrm>
            <a:off x="6310649" y="4611400"/>
            <a:ext cx="4747498" cy="2314544"/>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وتكاد تتفق </a:t>
            </a:r>
            <a:r>
              <a:rPr lang="ar-EG" sz="1400" dirty="0" smtClean="0">
                <a:solidFill>
                  <a:prstClr val="black"/>
                </a:solidFill>
                <a:latin typeface="Alexandria"/>
              </a:rPr>
              <a:t>أغلب </a:t>
            </a:r>
            <a:r>
              <a:rPr lang="ar-EG" sz="1400" dirty="0">
                <a:solidFill>
                  <a:prstClr val="black"/>
                </a:solidFill>
                <a:latin typeface="Alexandria"/>
              </a:rPr>
              <a:t>التعريفات السابقة على العديد من الجوانب الجوهرية </a:t>
            </a:r>
            <a:r>
              <a:rPr lang="ar-EG" sz="1400" dirty="0" smtClean="0">
                <a:solidFill>
                  <a:prstClr val="black"/>
                </a:solidFill>
                <a:latin typeface="Alexandria"/>
              </a:rPr>
              <a:t>التي تحدد </a:t>
            </a:r>
            <a:r>
              <a:rPr lang="ar-EG" sz="1400" dirty="0">
                <a:solidFill>
                  <a:prstClr val="black"/>
                </a:solidFill>
                <a:latin typeface="Alexandria"/>
              </a:rPr>
              <a:t>ملامح مفهوم البحث العلمي، حيث أكدت تلك التعريفات على ان </a:t>
            </a:r>
            <a:r>
              <a:rPr lang="ar-EG" sz="1400" dirty="0" smtClean="0">
                <a:solidFill>
                  <a:prstClr val="black"/>
                </a:solidFill>
                <a:latin typeface="Alexandria"/>
              </a:rPr>
              <a:t>البحث العلمي </a:t>
            </a:r>
            <a:r>
              <a:rPr lang="ar-EG" sz="1400" dirty="0">
                <a:solidFill>
                  <a:prstClr val="black"/>
                </a:solidFill>
                <a:latin typeface="Alexandria"/>
              </a:rPr>
              <a:t>هو عملية منظمة، وانه بالتالي يستخدم الأساليب العلمية، </a:t>
            </a:r>
            <a:r>
              <a:rPr lang="ar-EG" sz="1400" dirty="0" smtClean="0">
                <a:solidFill>
                  <a:prstClr val="black"/>
                </a:solidFill>
                <a:latin typeface="Alexandria"/>
              </a:rPr>
              <a:t>والإجراءات المنهجية </a:t>
            </a:r>
            <a:r>
              <a:rPr lang="ar-EG" sz="1400" dirty="0">
                <a:solidFill>
                  <a:prstClr val="black"/>
                </a:solidFill>
                <a:latin typeface="Alexandria"/>
              </a:rPr>
              <a:t>الصارمة والدقيقة، وان البحث العلمي هو عملية هادفة، يسعى </a:t>
            </a:r>
            <a:r>
              <a:rPr lang="ar-EG" sz="1400" dirty="0" smtClean="0">
                <a:solidFill>
                  <a:prstClr val="black"/>
                </a:solidFill>
                <a:latin typeface="Alexandria"/>
              </a:rPr>
              <a:t>إلى البحث </a:t>
            </a:r>
            <a:r>
              <a:rPr lang="ar-EG" sz="1400" dirty="0">
                <a:solidFill>
                  <a:prstClr val="black"/>
                </a:solidFill>
                <a:latin typeface="Alexandria"/>
              </a:rPr>
              <a:t>عن الحقائق العلمية، ومراجعة النظريات والقوانين العلمية، للتأكد </a:t>
            </a:r>
            <a:r>
              <a:rPr lang="ar-EG" sz="1400" dirty="0" smtClean="0">
                <a:solidFill>
                  <a:prstClr val="black"/>
                </a:solidFill>
                <a:latin typeface="Alexandria"/>
              </a:rPr>
              <a:t>من</a:t>
            </a:r>
            <a:r>
              <a:rPr lang="ar-EG" sz="1400" dirty="0">
                <a:solidFill>
                  <a:prstClr val="black"/>
                </a:solidFill>
                <a:latin typeface="Alexandria"/>
              </a:rPr>
              <a:t> صحتها أو تعديلها، أو إضافة جديد لها، أو رفضها، وتقديم التفسيرات </a:t>
            </a:r>
            <a:r>
              <a:rPr lang="ar-EG" sz="1400" dirty="0" smtClean="0">
                <a:solidFill>
                  <a:prstClr val="black"/>
                </a:solidFill>
                <a:latin typeface="Alexandria"/>
              </a:rPr>
              <a:t>للظواهر ورصد </a:t>
            </a:r>
            <a:r>
              <a:rPr lang="ar-EG" sz="1400" dirty="0">
                <a:solidFill>
                  <a:prstClr val="black"/>
                </a:solidFill>
                <a:latin typeface="Alexandria"/>
              </a:rPr>
              <a:t>العلاقات فيما بينها، مع مراعاة ان يتم كل ذلك بدقة وموضوعية وصدق.</a:t>
            </a:r>
          </a:p>
        </p:txBody>
      </p:sp>
    </p:spTree>
    <p:extLst>
      <p:ext uri="{BB962C8B-B14F-4D97-AF65-F5344CB8AC3E}">
        <p14:creationId xmlns:p14="http://schemas.microsoft.com/office/powerpoint/2010/main" val="2996058716"/>
      </p:ext>
    </p:extLst>
  </p:cSld>
  <p:clrMapOvr>
    <a:masterClrMapping/>
  </p:clrMapOvr>
  <p:transition spd="slow" advTm="37328">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1600438"/>
          </a:xfrm>
          <a:prstGeom prst="rect">
            <a:avLst/>
          </a:prstGeom>
          <a:noFill/>
        </p:spPr>
        <p:txBody>
          <a:bodyPr wrap="square" rtlCol="0">
            <a:spAutoFit/>
          </a:bodyPr>
          <a:lstStyle/>
          <a:p>
            <a:pPr algn="justLow" rtl="1"/>
            <a:r>
              <a:rPr lang="ar-EG" sz="1400" b="1" dirty="0">
                <a:solidFill>
                  <a:srgbClr val="00B0F0"/>
                </a:solidFill>
                <a:latin typeface="Alexandria" charset="0"/>
                <a:cs typeface="Alexandria" charset="0"/>
              </a:rPr>
              <a:t>  وفي مجال الدراسات الإعلامية </a:t>
            </a:r>
            <a:r>
              <a:rPr lang="ar-EG" sz="1400" b="1" dirty="0" smtClean="0">
                <a:solidFill>
                  <a:srgbClr val="00B0F0"/>
                </a:solidFill>
                <a:latin typeface="Alexandria" charset="0"/>
                <a:cs typeface="Alexandria" charset="0"/>
              </a:rPr>
              <a:t>عرف البحث </a:t>
            </a:r>
            <a:r>
              <a:rPr lang="ar-EG" sz="1400" b="1" dirty="0">
                <a:solidFill>
                  <a:srgbClr val="00B0F0"/>
                </a:solidFill>
                <a:latin typeface="Alexandria" charset="0"/>
                <a:cs typeface="Alexandria" charset="0"/>
              </a:rPr>
              <a:t>العلمي الإعلامي بانه:</a:t>
            </a:r>
          </a:p>
          <a:p>
            <a:pPr algn="justLow" rtl="1"/>
            <a:r>
              <a:rPr lang="ar-EG" sz="1400" dirty="0">
                <a:solidFill>
                  <a:prstClr val="black"/>
                </a:solidFill>
                <a:latin typeface="Alexandria" charset="0"/>
                <a:cs typeface="Alexandria" charset="0"/>
              </a:rPr>
              <a:t>الجهود المنظمة والهادفة والواعية والمخططة، التي تستخدم المنهج العلمي</a:t>
            </a:r>
            <a:r>
              <a:rPr lang="ar-EG" sz="1400" dirty="0" smtClean="0">
                <a:solidFill>
                  <a:prstClr val="black"/>
                </a:solidFill>
                <a:latin typeface="Alexandria" charset="0"/>
                <a:cs typeface="Alexandria" charset="0"/>
              </a:rPr>
              <a:t>، والأدوات </a:t>
            </a:r>
            <a:r>
              <a:rPr lang="ar-EG" sz="1400" dirty="0">
                <a:solidFill>
                  <a:prstClr val="black"/>
                </a:solidFill>
                <a:latin typeface="Alexandria" charset="0"/>
                <a:cs typeface="Alexandria" charset="0"/>
              </a:rPr>
              <a:t>العلمية المناسبة، وتتبع الاجراءات المنهجية الراسخة بهدف </a:t>
            </a:r>
            <a:r>
              <a:rPr lang="ar-EG" sz="1400" dirty="0" smtClean="0">
                <a:solidFill>
                  <a:prstClr val="black"/>
                </a:solidFill>
                <a:latin typeface="Alexandria" charset="0"/>
                <a:cs typeface="Alexandria" charset="0"/>
              </a:rPr>
              <a:t>الحصول على </a:t>
            </a:r>
            <a:r>
              <a:rPr lang="ar-EG" sz="1400" dirty="0">
                <a:solidFill>
                  <a:prstClr val="black"/>
                </a:solidFill>
                <a:latin typeface="Alexandria" charset="0"/>
                <a:cs typeface="Alexandria" charset="0"/>
              </a:rPr>
              <a:t>المعلومات والبيانات المتعلقة بالظواهر والمشكلات الإعلامية والاتصالية</a:t>
            </a:r>
            <a:r>
              <a:rPr lang="ar-EG" sz="1400" dirty="0" smtClean="0">
                <a:solidFill>
                  <a:prstClr val="black"/>
                </a:solidFill>
                <a:latin typeface="Alexandria" charset="0"/>
                <a:cs typeface="Alexandria" charset="0"/>
              </a:rPr>
              <a:t>، ومن </a:t>
            </a:r>
            <a:r>
              <a:rPr lang="ar-EG" sz="1400" dirty="0" smtClean="0">
                <a:solidFill>
                  <a:prstClr val="black"/>
                </a:solidFill>
                <a:latin typeface="Alexandria" charset="0"/>
                <a:cs typeface="Alexandria" charset="0"/>
              </a:rPr>
              <a:t>ثم </a:t>
            </a:r>
            <a:r>
              <a:rPr lang="ar-EG" sz="1400" dirty="0">
                <a:solidFill>
                  <a:prstClr val="black"/>
                </a:solidFill>
                <a:latin typeface="Alexandria" charset="0"/>
                <a:cs typeface="Alexandria" charset="0"/>
              </a:rPr>
              <a:t>تصنيف وتبويب وجدولة تلك البيانات والمعلومات وتحليلها </a:t>
            </a:r>
            <a:r>
              <a:rPr lang="ar-EG" sz="1400" dirty="0" smtClean="0">
                <a:solidFill>
                  <a:prstClr val="black"/>
                </a:solidFill>
                <a:latin typeface="Alexandria" charset="0"/>
                <a:cs typeface="Alexandria" charset="0"/>
              </a:rPr>
              <a:t>وتفسيرها للوصول </a:t>
            </a:r>
            <a:r>
              <a:rPr lang="ar-EG" sz="1400" dirty="0">
                <a:solidFill>
                  <a:prstClr val="black"/>
                </a:solidFill>
                <a:latin typeface="Alexandria" charset="0"/>
                <a:cs typeface="Alexandria" charset="0"/>
              </a:rPr>
              <a:t>إلى النتائج المتعلقة بها، بقصد إثراء المعرفة بالظواهر الإعلامية، </a:t>
            </a:r>
            <a:r>
              <a:rPr lang="ar-EG" sz="1400" dirty="0" smtClean="0">
                <a:solidFill>
                  <a:prstClr val="black"/>
                </a:solidFill>
                <a:latin typeface="Alexandria" charset="0"/>
                <a:cs typeface="Alexandria" charset="0"/>
              </a:rPr>
              <a:t>وفهم مكنوناتها</a:t>
            </a:r>
            <a:r>
              <a:rPr lang="ar-EG" sz="1400" dirty="0">
                <a:solidFill>
                  <a:prstClr val="black"/>
                </a:solidFill>
                <a:latin typeface="Alexandria" charset="0"/>
                <a:cs typeface="Alexandria" charset="0"/>
              </a:rPr>
              <a:t>، وفك ما يحيط بها من غموض، وتقديم التوصيات والمقترحات </a:t>
            </a:r>
            <a:r>
              <a:rPr lang="ar-EG" sz="1400" dirty="0" smtClean="0">
                <a:solidFill>
                  <a:prstClr val="black"/>
                </a:solidFill>
                <a:latin typeface="Alexandria" charset="0"/>
                <a:cs typeface="Alexandria" charset="0"/>
              </a:rPr>
              <a:t>التي تفيد </a:t>
            </a:r>
            <a:r>
              <a:rPr lang="ar-EG" sz="1400" dirty="0">
                <a:solidFill>
                  <a:prstClr val="black"/>
                </a:solidFill>
                <a:latin typeface="Alexandria" charset="0"/>
                <a:cs typeface="Alexandria" charset="0"/>
              </a:rPr>
              <a:t>في حل ومواجهة المشكلات الإعلامية.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مفهوم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4293483"/>
          </a:xfrm>
          <a:prstGeom prst="rect">
            <a:avLst/>
          </a:prstGeom>
          <a:noFill/>
        </p:spPr>
        <p:txBody>
          <a:bodyPr wrap="square" rtlCol="1">
            <a:spAutoFit/>
          </a:bodyPr>
          <a:lstStyle/>
          <a:p>
            <a:pPr lvl="0" algn="justLow" rtl="1">
              <a:lnSpc>
                <a:spcPct val="150000"/>
              </a:lnSpc>
            </a:pPr>
            <a:r>
              <a:rPr lang="ar-EG" sz="1400" b="1" dirty="0">
                <a:solidFill>
                  <a:srgbClr val="FF0000"/>
                </a:solidFill>
                <a:latin typeface="Alexandria"/>
              </a:rPr>
              <a:t> ومما تقدم من </a:t>
            </a:r>
            <a:r>
              <a:rPr lang="ar-EG" sz="1400" b="1" dirty="0" smtClean="0">
                <a:solidFill>
                  <a:srgbClr val="FF0000"/>
                </a:solidFill>
                <a:latin typeface="Alexandria"/>
              </a:rPr>
              <a:t>التعريفات السابقة </a:t>
            </a:r>
            <a:r>
              <a:rPr lang="ar-EG" sz="1400" b="1" dirty="0">
                <a:solidFill>
                  <a:srgbClr val="FF0000"/>
                </a:solidFill>
                <a:latin typeface="Alexandria"/>
              </a:rPr>
              <a:t>يتضح الآتي:</a:t>
            </a:r>
          </a:p>
          <a:p>
            <a:pPr lvl="0" algn="justLow" rtl="1">
              <a:lnSpc>
                <a:spcPct val="150000"/>
              </a:lnSpc>
            </a:pPr>
            <a:r>
              <a:rPr lang="ar-EG" sz="1400" dirty="0">
                <a:solidFill>
                  <a:prstClr val="black"/>
                </a:solidFill>
                <a:latin typeface="Alexandria"/>
              </a:rPr>
              <a:t>✓ يلزم </a:t>
            </a:r>
            <a:r>
              <a:rPr lang="ar-EG" sz="1400" dirty="0" smtClean="0">
                <a:solidFill>
                  <a:prstClr val="black"/>
                </a:solidFill>
                <a:latin typeface="Alexandria"/>
              </a:rPr>
              <a:t>في </a:t>
            </a:r>
            <a:r>
              <a:rPr lang="ar-EG" sz="1400" dirty="0">
                <a:solidFill>
                  <a:prstClr val="black"/>
                </a:solidFill>
                <a:latin typeface="Alexandria"/>
              </a:rPr>
              <a:t>البحث العلمي وجود مشكلة معينة تدفع الباحث إلى </a:t>
            </a:r>
            <a:r>
              <a:rPr lang="ar-EG" sz="1400" dirty="0" smtClean="0">
                <a:solidFill>
                  <a:prstClr val="black"/>
                </a:solidFill>
                <a:latin typeface="Alexandria"/>
              </a:rPr>
              <a:t>دراستها دراسة </a:t>
            </a:r>
            <a:r>
              <a:rPr lang="ar-EG" sz="1400" dirty="0">
                <a:solidFill>
                  <a:prstClr val="black"/>
                </a:solidFill>
                <a:latin typeface="Alexandria"/>
              </a:rPr>
              <a:t>علمية منظمة يحاول الباحث من </a:t>
            </a:r>
            <a:r>
              <a:rPr lang="ar-EG" sz="1400" dirty="0" smtClean="0">
                <a:solidFill>
                  <a:prstClr val="black"/>
                </a:solidFill>
                <a:latin typeface="Alexandria"/>
              </a:rPr>
              <a:t>خلالها إتباع </a:t>
            </a:r>
            <a:r>
              <a:rPr lang="ar-EG" sz="1400" dirty="0">
                <a:solidFill>
                  <a:prstClr val="black"/>
                </a:solidFill>
                <a:latin typeface="Alexandria"/>
              </a:rPr>
              <a:t>المنهج </a:t>
            </a:r>
            <a:r>
              <a:rPr lang="ar-EG" sz="1400" dirty="0" smtClean="0">
                <a:solidFill>
                  <a:prstClr val="black"/>
                </a:solidFill>
                <a:latin typeface="Alexandria"/>
              </a:rPr>
              <a:t>العلمي لتفسيرها </a:t>
            </a:r>
            <a:r>
              <a:rPr lang="ar-EG" sz="1400" dirty="0">
                <a:solidFill>
                  <a:prstClr val="black"/>
                </a:solidFill>
                <a:latin typeface="Alexandria"/>
              </a:rPr>
              <a:t>والوصول إلى حقائق جديدة .</a:t>
            </a:r>
          </a:p>
          <a:p>
            <a:pPr lvl="0" algn="justLow" rtl="1">
              <a:lnSpc>
                <a:spcPct val="150000"/>
              </a:lnSpc>
            </a:pPr>
            <a:r>
              <a:rPr lang="ar-EG" sz="1400" dirty="0">
                <a:solidFill>
                  <a:prstClr val="black"/>
                </a:solidFill>
                <a:latin typeface="Alexandria"/>
              </a:rPr>
              <a:t>✓ البحث العلمي محاولة منظمة تتبع أسلوباً أو منهجاً معيناً ولا </a:t>
            </a:r>
            <a:r>
              <a:rPr lang="ar-EG" sz="1400" dirty="0" smtClean="0">
                <a:solidFill>
                  <a:prstClr val="black"/>
                </a:solidFill>
                <a:latin typeface="Alexandria"/>
              </a:rPr>
              <a:t>تعتمد على </a:t>
            </a:r>
            <a:r>
              <a:rPr lang="ar-EG" sz="1400" dirty="0">
                <a:solidFill>
                  <a:prstClr val="black"/>
                </a:solidFill>
                <a:latin typeface="Alexandria"/>
              </a:rPr>
              <a:t>الطرق غير العلمية</a:t>
            </a:r>
            <a:r>
              <a:rPr lang="ar-EG" sz="1400" dirty="0" smtClean="0">
                <a:solidFill>
                  <a:prstClr val="black"/>
                </a:solidFill>
                <a:latin typeface="Alexandria"/>
              </a:rPr>
              <a:t>.</a:t>
            </a:r>
          </a:p>
          <a:p>
            <a:pPr lvl="0" algn="justLow" rtl="1">
              <a:lnSpc>
                <a:spcPct val="150000"/>
              </a:lnSpc>
            </a:pPr>
            <a:r>
              <a:rPr lang="ar-EG" sz="1400" dirty="0">
                <a:solidFill>
                  <a:prstClr val="black"/>
                </a:solidFill>
                <a:latin typeface="Alexandria"/>
              </a:rPr>
              <a:t>✓ يهدف البحث العلمي إلى زيادة الحقائق والمعلومات التي يعرفها</a:t>
            </a:r>
          </a:p>
          <a:p>
            <a:pPr lvl="0" algn="justLow" rtl="1">
              <a:lnSpc>
                <a:spcPct val="150000"/>
              </a:lnSpc>
            </a:pPr>
            <a:r>
              <a:rPr lang="ar-EG" sz="1400" dirty="0">
                <a:solidFill>
                  <a:prstClr val="black"/>
                </a:solidFill>
                <a:latin typeface="Alexandria"/>
              </a:rPr>
              <a:t>الإنسان وتوسيع دائرة معارفه، ليكون أكثر قدرة على التكيف مع</a:t>
            </a:r>
          </a:p>
          <a:p>
            <a:pPr lvl="0" algn="justLow" rtl="1">
              <a:lnSpc>
                <a:spcPct val="150000"/>
              </a:lnSpc>
            </a:pPr>
            <a:r>
              <a:rPr lang="ar-EG" sz="1400" dirty="0">
                <a:solidFill>
                  <a:prstClr val="black"/>
                </a:solidFill>
                <a:latin typeface="Alexandria"/>
              </a:rPr>
              <a:t>بيئته والسيطرة عليها .</a:t>
            </a:r>
          </a:p>
          <a:p>
            <a:pPr lvl="0" algn="justLow" rtl="1">
              <a:lnSpc>
                <a:spcPct val="150000"/>
              </a:lnSpc>
            </a:pPr>
            <a:r>
              <a:rPr lang="ar-EG" sz="1400" dirty="0">
                <a:solidFill>
                  <a:prstClr val="black"/>
                </a:solidFill>
                <a:latin typeface="Alexandria"/>
              </a:rPr>
              <a:t>✓ يختبر البحث العلمي المعارف والعلاقات التي يتوصل إليها ولا </a:t>
            </a:r>
            <a:r>
              <a:rPr lang="ar-EG" sz="1400" dirty="0" smtClean="0">
                <a:solidFill>
                  <a:prstClr val="black"/>
                </a:solidFill>
                <a:latin typeface="Alexandria"/>
              </a:rPr>
              <a:t>يعلنها إلا </a:t>
            </a:r>
            <a:r>
              <a:rPr lang="ar-EG" sz="1400" dirty="0">
                <a:solidFill>
                  <a:prstClr val="black"/>
                </a:solidFill>
                <a:latin typeface="Alexandria"/>
              </a:rPr>
              <a:t>بعد فحصها والتأكد منها بالتجربة .</a:t>
            </a:r>
          </a:p>
          <a:p>
            <a:pPr lvl="0" algn="justLow" rtl="1">
              <a:lnSpc>
                <a:spcPct val="150000"/>
              </a:lnSpc>
            </a:pPr>
            <a:r>
              <a:rPr lang="ar-EG" sz="1400" dirty="0">
                <a:solidFill>
                  <a:prstClr val="black"/>
                </a:solidFill>
                <a:latin typeface="Alexandria"/>
              </a:rPr>
              <a:t>✓ يشمل البحث العلمي جميع ميادين المعرفة وجميع مشكلاتها</a:t>
            </a:r>
          </a:p>
          <a:p>
            <a:pPr lvl="0" algn="justLow" rtl="1">
              <a:lnSpc>
                <a:spcPct val="150000"/>
              </a:lnSpc>
            </a:pPr>
            <a:r>
              <a:rPr lang="ar-EG" sz="1400" dirty="0">
                <a:solidFill>
                  <a:prstClr val="black"/>
                </a:solidFill>
                <a:latin typeface="Alexandria"/>
              </a:rPr>
              <a:t>ويستخدم </a:t>
            </a:r>
            <a:r>
              <a:rPr lang="ar-EG" sz="1400" dirty="0" smtClean="0">
                <a:solidFill>
                  <a:prstClr val="black"/>
                </a:solidFill>
                <a:latin typeface="Alexandria"/>
              </a:rPr>
              <a:t>في </a:t>
            </a:r>
            <a:r>
              <a:rPr lang="ar-EG" sz="1400" dirty="0">
                <a:solidFill>
                  <a:prstClr val="black"/>
                </a:solidFill>
                <a:latin typeface="Alexandria"/>
              </a:rPr>
              <a:t>جميع المجالات على حد سواء .</a:t>
            </a:r>
          </a:p>
        </p:txBody>
      </p:sp>
      <p:sp>
        <p:nvSpPr>
          <p:cNvPr id="9" name="TextBox 8"/>
          <p:cNvSpPr txBox="1"/>
          <p:nvPr/>
        </p:nvSpPr>
        <p:spPr>
          <a:xfrm>
            <a:off x="5641526" y="4597757"/>
            <a:ext cx="5962338" cy="1061829"/>
          </a:xfrm>
          <a:prstGeom prst="rect">
            <a:avLst/>
          </a:prstGeom>
          <a:noFill/>
        </p:spPr>
        <p:txBody>
          <a:bodyPr wrap="square" rtlCol="1">
            <a:spAutoFit/>
          </a:bodyPr>
          <a:lstStyle/>
          <a:p>
            <a:pPr algn="justLow" rtl="1">
              <a:lnSpc>
                <a:spcPct val="150000"/>
              </a:lnSpc>
            </a:pPr>
            <a:r>
              <a:rPr lang="ar-EG" sz="1400" dirty="0">
                <a:latin typeface="Alexandria"/>
              </a:rPr>
              <a:t>وهناك من يعرف البحث العلمي بانه "</a:t>
            </a:r>
            <a:r>
              <a:rPr lang="ar-EG" sz="1400" dirty="0" smtClean="0">
                <a:latin typeface="Alexandria"/>
              </a:rPr>
              <a:t>محاولة لاكتشاف </a:t>
            </a:r>
            <a:r>
              <a:rPr lang="ar-EG" sz="1400" dirty="0">
                <a:latin typeface="Alexandria"/>
              </a:rPr>
              <a:t>المعرفة والتنقيب عنها وفحصها بتقص دقيق، ونقد عميق، وتطويرها </a:t>
            </a:r>
            <a:r>
              <a:rPr lang="ar-EG" sz="1400" dirty="0" smtClean="0">
                <a:latin typeface="Alexandria"/>
              </a:rPr>
              <a:t>ثم عرضها </a:t>
            </a:r>
            <a:r>
              <a:rPr lang="ar-EG" sz="1400" dirty="0">
                <a:latin typeface="Alexandria"/>
              </a:rPr>
              <a:t>عرضا مكتملا، على ان يتم كل ذلك وفق اصول المنهج العلمي </a:t>
            </a:r>
            <a:r>
              <a:rPr lang="ar-EG" sz="1400" dirty="0" smtClean="0">
                <a:latin typeface="Alexandria"/>
              </a:rPr>
              <a:t>وقواعده ، </a:t>
            </a:r>
            <a:r>
              <a:rPr lang="ar-EG" sz="1400" dirty="0">
                <a:latin typeface="Alexandria"/>
              </a:rPr>
              <a:t>وذلك من اجل اكتشاف معلومات أو علاقات جديدة، ونمو المعرفة </a:t>
            </a:r>
            <a:r>
              <a:rPr lang="ar-EG" sz="1400" dirty="0" smtClean="0">
                <a:latin typeface="Alexandria"/>
              </a:rPr>
              <a:t>الحالية، والتحقق </a:t>
            </a:r>
            <a:r>
              <a:rPr lang="ar-EG" sz="1400" dirty="0">
                <a:latin typeface="Alexandria"/>
              </a:rPr>
              <a:t>منها.</a:t>
            </a:r>
          </a:p>
        </p:txBody>
      </p:sp>
    </p:spTree>
    <p:extLst>
      <p:ext uri="{BB962C8B-B14F-4D97-AF65-F5344CB8AC3E}">
        <p14:creationId xmlns:p14="http://schemas.microsoft.com/office/powerpoint/2010/main" val="4284327934"/>
      </p:ext>
    </p:extLst>
  </p:cSld>
  <p:clrMapOvr>
    <a:masterClrMapping/>
  </p:clrMapOvr>
  <p:transition spd="slow" advTm="37895">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185761"/>
          </a:xfrm>
          <a:prstGeom prst="rect">
            <a:avLst/>
          </a:prstGeom>
        </p:spPr>
        <p:txBody>
          <a:bodyPr wrap="square">
            <a:spAutoFit/>
          </a:bodyPr>
          <a:lstStyle/>
          <a:p>
            <a:pPr lvl="0" algn="r" rtl="1"/>
            <a:r>
              <a:rPr lang="ar-EG" sz="1400" b="1" dirty="0">
                <a:solidFill>
                  <a:srgbClr val="00B0F0"/>
                </a:solidFill>
                <a:latin typeface="Alexandria"/>
              </a:rPr>
              <a:t> </a:t>
            </a:r>
            <a:r>
              <a:rPr lang="ar-EG" sz="1400" b="1" dirty="0" smtClean="0">
                <a:solidFill>
                  <a:srgbClr val="00B0F0"/>
                </a:solidFill>
                <a:latin typeface="Alexandria"/>
              </a:rPr>
              <a:t>1- الموضوعية</a:t>
            </a:r>
            <a:r>
              <a:rPr lang="ar-EG" sz="1400" b="1" dirty="0" smtClean="0">
                <a:solidFill>
                  <a:prstClr val="black"/>
                </a:solidFill>
                <a:latin typeface="Alexandria"/>
              </a:rPr>
              <a:t>:</a:t>
            </a:r>
          </a:p>
          <a:p>
            <a:pPr lvl="0" algn="r" rtl="1"/>
            <a:r>
              <a:rPr lang="ar-EG" sz="1400" dirty="0" smtClean="0">
                <a:solidFill>
                  <a:prstClr val="black"/>
                </a:solidFill>
                <a:latin typeface="Alexandria"/>
              </a:rPr>
              <a:t>حيث </a:t>
            </a:r>
            <a:r>
              <a:rPr lang="ar-EG" sz="1400" dirty="0">
                <a:solidFill>
                  <a:prstClr val="black"/>
                </a:solidFill>
                <a:latin typeface="Alexandria"/>
              </a:rPr>
              <a:t>تتم </a:t>
            </a:r>
            <a:r>
              <a:rPr lang="ar-EG" sz="1400" dirty="0" smtClean="0">
                <a:solidFill>
                  <a:prstClr val="black"/>
                </a:solidFill>
                <a:latin typeface="Alexandria"/>
              </a:rPr>
              <a:t>خطوات البحث </a:t>
            </a:r>
            <a:r>
              <a:rPr lang="ar-EG" sz="1400" dirty="0">
                <a:solidFill>
                  <a:prstClr val="black"/>
                </a:solidFill>
                <a:latin typeface="Alexandria"/>
              </a:rPr>
              <a:t>العلمي كافة بشكل موضوعي غير متحيز، </a:t>
            </a:r>
            <a:r>
              <a:rPr lang="ar-EG" sz="1400" dirty="0" smtClean="0">
                <a:solidFill>
                  <a:prstClr val="black"/>
                </a:solidFill>
                <a:latin typeface="Alexandria"/>
              </a:rPr>
              <a:t>بعيداً عن </a:t>
            </a:r>
            <a:r>
              <a:rPr lang="ar-EG" sz="1400" dirty="0">
                <a:solidFill>
                  <a:prstClr val="black"/>
                </a:solidFill>
                <a:latin typeface="Alexandria"/>
              </a:rPr>
              <a:t>الآراء الشخصية والأهواء </a:t>
            </a:r>
            <a:r>
              <a:rPr lang="ar-EG" sz="1400" dirty="0" smtClean="0">
                <a:solidFill>
                  <a:prstClr val="black"/>
                </a:solidFill>
                <a:latin typeface="Alexandria"/>
              </a:rPr>
              <a:t>الخاصة </a:t>
            </a:r>
            <a:r>
              <a:rPr lang="ar-EG" sz="1400" dirty="0">
                <a:solidFill>
                  <a:prstClr val="black"/>
                </a:solidFill>
                <a:latin typeface="Alexandria"/>
              </a:rPr>
              <a:t>والتعصب لرأي محدد مسبقا. ولا </a:t>
            </a:r>
            <a:r>
              <a:rPr lang="ar-EG" sz="1400" dirty="0" smtClean="0">
                <a:solidFill>
                  <a:prstClr val="black"/>
                </a:solidFill>
                <a:latin typeface="Alexandria"/>
              </a:rPr>
              <a:t>يمكن إثبات </a:t>
            </a:r>
            <a:r>
              <a:rPr lang="ar-EG" sz="1400" dirty="0">
                <a:solidFill>
                  <a:prstClr val="black"/>
                </a:solidFill>
                <a:latin typeface="Alexandria"/>
              </a:rPr>
              <a:t>الشيء ونقيضه </a:t>
            </a:r>
            <a:r>
              <a:rPr lang="ar-EG" sz="1400" dirty="0" smtClean="0">
                <a:solidFill>
                  <a:prstClr val="black"/>
                </a:solidFill>
                <a:latin typeface="Alexandria"/>
              </a:rPr>
              <a:t>في </a:t>
            </a:r>
            <a:r>
              <a:rPr lang="ar-EG" sz="1400" dirty="0">
                <a:solidFill>
                  <a:prstClr val="black"/>
                </a:solidFill>
                <a:latin typeface="Alexandria"/>
              </a:rPr>
              <a:t>نفس الوقت. </a:t>
            </a:r>
            <a:r>
              <a:rPr lang="ar-EG" sz="1400" dirty="0" smtClean="0">
                <a:solidFill>
                  <a:prstClr val="black"/>
                </a:solidFill>
                <a:latin typeface="Alexandria"/>
              </a:rPr>
              <a:t>والموضوعية في </a:t>
            </a:r>
            <a:r>
              <a:rPr lang="ar-EG" sz="1400" dirty="0">
                <a:solidFill>
                  <a:prstClr val="black"/>
                </a:solidFill>
                <a:latin typeface="Alexandria"/>
              </a:rPr>
              <a:t>البحث العلمي </a:t>
            </a:r>
            <a:r>
              <a:rPr lang="ar-EG" sz="1400" dirty="0" smtClean="0">
                <a:solidFill>
                  <a:prstClr val="black"/>
                </a:solidFill>
                <a:latin typeface="Alexandria"/>
              </a:rPr>
              <a:t>تمنع من </a:t>
            </a:r>
            <a:r>
              <a:rPr lang="ar-EG" sz="1400" dirty="0">
                <a:solidFill>
                  <a:prstClr val="black"/>
                </a:solidFill>
                <a:latin typeface="Alexandria"/>
              </a:rPr>
              <a:t>الوصول إلى نتائج غير علمية</a:t>
            </a:r>
            <a:r>
              <a:rPr lang="ar-EG" sz="1400" dirty="0" smtClean="0">
                <a:solidFill>
                  <a:prstClr val="black"/>
                </a:solidFill>
                <a:latin typeface="Alexandria"/>
              </a:rPr>
              <a:t>.</a:t>
            </a:r>
          </a:p>
          <a:p>
            <a:pPr lvl="0" algn="r" rtl="1"/>
            <a:r>
              <a:rPr lang="ar-EG" sz="1400" b="1" dirty="0" smtClean="0">
                <a:solidFill>
                  <a:srgbClr val="00B0F0"/>
                </a:solidFill>
                <a:latin typeface="Alexandria"/>
              </a:rPr>
              <a:t>2- التنظيم</a:t>
            </a:r>
            <a:endParaRPr lang="ar-EG" sz="1400" b="1" dirty="0">
              <a:solidFill>
                <a:srgbClr val="00B0F0"/>
              </a:solidFill>
              <a:latin typeface="Alexandria"/>
            </a:endParaRPr>
          </a:p>
          <a:p>
            <a:pPr lvl="0" algn="r" rtl="1"/>
            <a:r>
              <a:rPr lang="ar-EG" sz="1400" dirty="0">
                <a:solidFill>
                  <a:prstClr val="black"/>
                </a:solidFill>
                <a:latin typeface="Alexandria"/>
              </a:rPr>
              <a:t>ان البحث العلمي عملية منظمة مقصودة، لها قواعدها </a:t>
            </a:r>
            <a:r>
              <a:rPr lang="ar-EG" sz="1400" dirty="0" smtClean="0">
                <a:solidFill>
                  <a:prstClr val="black"/>
                </a:solidFill>
                <a:latin typeface="Alexandria"/>
              </a:rPr>
              <a:t>واجراءاتها وخطواتها التي </a:t>
            </a:r>
            <a:r>
              <a:rPr lang="ar-EG" sz="1400" dirty="0">
                <a:solidFill>
                  <a:prstClr val="black"/>
                </a:solidFill>
                <a:latin typeface="Alexandria"/>
              </a:rPr>
              <a:t>يجب الالتزام بها، والتنظيم يعني تحديد الخطوات والمهام في كل مرحلة من مراحل البحث، وعدم التداخل بينها، للوصول إلى تحقيق أهداف البحث </a:t>
            </a:r>
            <a:r>
              <a:rPr lang="ar-EG" sz="1400" dirty="0" smtClean="0">
                <a:solidFill>
                  <a:prstClr val="black"/>
                </a:solidFill>
                <a:latin typeface="Alexandria"/>
              </a:rPr>
              <a:t>بأيسر الطرق</a:t>
            </a:r>
            <a:r>
              <a:rPr lang="ar-EG" sz="1400" dirty="0">
                <a:solidFill>
                  <a:prstClr val="black"/>
                </a:solidFill>
                <a:latin typeface="Alexandria"/>
              </a:rPr>
              <a:t>، واقصرها، دون الاخلال بالقواعد العلمية</a:t>
            </a:r>
            <a:r>
              <a:rPr lang="ar-EG" sz="1400" dirty="0" smtClean="0">
                <a:solidFill>
                  <a:prstClr val="black"/>
                </a:solidFill>
                <a:latin typeface="Alexandria"/>
              </a:rPr>
              <a:t>.</a:t>
            </a:r>
          </a:p>
          <a:p>
            <a:pPr lvl="0" algn="r" rtl="1"/>
            <a:r>
              <a:rPr lang="ar-EG" sz="1400" dirty="0" smtClean="0">
                <a:solidFill>
                  <a:prstClr val="black"/>
                </a:solidFill>
                <a:latin typeface="Alexandria"/>
              </a:rPr>
              <a:t>3</a:t>
            </a:r>
            <a:r>
              <a:rPr lang="ar-EG" sz="1400" b="1" dirty="0" smtClean="0">
                <a:solidFill>
                  <a:srgbClr val="00B0F0"/>
                </a:solidFill>
                <a:latin typeface="Alexandria"/>
              </a:rPr>
              <a:t>- </a:t>
            </a:r>
            <a:r>
              <a:rPr lang="ar-EG" sz="1400" b="1" dirty="0">
                <a:solidFill>
                  <a:srgbClr val="00B0F0"/>
                </a:solidFill>
                <a:latin typeface="Alexandria"/>
              </a:rPr>
              <a:t>القدرة الاختبارية </a:t>
            </a:r>
            <a:endParaRPr lang="ar-EG" sz="1400" b="1" dirty="0" smtClean="0">
              <a:solidFill>
                <a:srgbClr val="00B0F0"/>
              </a:solidFill>
              <a:latin typeface="Alexandria"/>
            </a:endParaRPr>
          </a:p>
          <a:p>
            <a:pPr lvl="0" algn="r" rtl="1"/>
            <a:r>
              <a:rPr lang="ar-EG" sz="1400" dirty="0" smtClean="0">
                <a:solidFill>
                  <a:prstClr val="black"/>
                </a:solidFill>
                <a:latin typeface="Alexandria"/>
              </a:rPr>
              <a:t>ويقصد </a:t>
            </a:r>
            <a:r>
              <a:rPr lang="ar-EG" sz="1400" dirty="0">
                <a:solidFill>
                  <a:prstClr val="black"/>
                </a:solidFill>
                <a:latin typeface="Alexandria"/>
              </a:rPr>
              <a:t>بها أن تكون الظاهرة أو مشكلة البحث قابلة </a:t>
            </a:r>
            <a:r>
              <a:rPr lang="ar-EG" sz="1400" dirty="0" smtClean="0">
                <a:solidFill>
                  <a:prstClr val="black"/>
                </a:solidFill>
                <a:latin typeface="Alexandria"/>
              </a:rPr>
              <a:t>للاختبار </a:t>
            </a:r>
            <a:r>
              <a:rPr lang="ar-EG" sz="1400" dirty="0">
                <a:solidFill>
                  <a:prstClr val="black"/>
                </a:solidFill>
                <a:latin typeface="Alexandria"/>
              </a:rPr>
              <a:t>والقياس.</a:t>
            </a:r>
          </a:p>
          <a:p>
            <a:pPr lvl="0" algn="r" rtl="1"/>
            <a:r>
              <a:rPr lang="ar-EG" sz="1400" dirty="0">
                <a:solidFill>
                  <a:prstClr val="black"/>
                </a:solidFill>
                <a:latin typeface="Alexandria"/>
              </a:rPr>
              <a:t>وتعني </a:t>
            </a:r>
            <a:r>
              <a:rPr lang="ar-EG" sz="1400" dirty="0" smtClean="0">
                <a:solidFill>
                  <a:prstClr val="black"/>
                </a:solidFill>
                <a:latin typeface="Alexandria"/>
              </a:rPr>
              <a:t>كذلك </a:t>
            </a:r>
            <a:r>
              <a:rPr lang="ar-EG" sz="1400" dirty="0">
                <a:solidFill>
                  <a:prstClr val="black"/>
                </a:solidFill>
                <a:latin typeface="Alexandria"/>
              </a:rPr>
              <a:t>إمكان جمع </a:t>
            </a:r>
            <a:r>
              <a:rPr lang="ar-EG" sz="1400" dirty="0" smtClean="0">
                <a:solidFill>
                  <a:prstClr val="black"/>
                </a:solidFill>
                <a:latin typeface="Alexandria"/>
              </a:rPr>
              <a:t>المعلومات </a:t>
            </a:r>
            <a:r>
              <a:rPr lang="ar-EG" sz="1400" dirty="0">
                <a:solidFill>
                  <a:prstClr val="black"/>
                </a:solidFill>
                <a:latin typeface="Alexandria"/>
              </a:rPr>
              <a:t>اللازمة للاختبار الإحصائي للتأكد </a:t>
            </a:r>
            <a:r>
              <a:rPr lang="ar-EG" sz="1400" dirty="0" smtClean="0">
                <a:solidFill>
                  <a:prstClr val="black"/>
                </a:solidFill>
                <a:latin typeface="Alexandria"/>
              </a:rPr>
              <a:t>من صحة </a:t>
            </a:r>
            <a:r>
              <a:rPr lang="ar-EG" sz="1400" dirty="0">
                <a:solidFill>
                  <a:prstClr val="black"/>
                </a:solidFill>
                <a:latin typeface="Alexandria"/>
              </a:rPr>
              <a:t>الفروض. فمن السهل على </a:t>
            </a:r>
            <a:r>
              <a:rPr lang="ar-EG" sz="1400" dirty="0" smtClean="0">
                <a:solidFill>
                  <a:prstClr val="black"/>
                </a:solidFill>
                <a:latin typeface="Alexandria"/>
              </a:rPr>
              <a:t>الباحث </a:t>
            </a:r>
            <a:r>
              <a:rPr lang="ar-EG" sz="1400" dirty="0">
                <a:solidFill>
                  <a:prstClr val="black"/>
                </a:solidFill>
                <a:latin typeface="Alexandria"/>
              </a:rPr>
              <a:t>أن يختار </a:t>
            </a:r>
            <a:r>
              <a:rPr lang="ar-EG" sz="1400" dirty="0" smtClean="0">
                <a:solidFill>
                  <a:prstClr val="black"/>
                </a:solidFill>
                <a:latin typeface="Alexandria"/>
              </a:rPr>
              <a:t>موضوعا جذابا </a:t>
            </a:r>
            <a:r>
              <a:rPr lang="ar-EG" sz="1400" dirty="0">
                <a:solidFill>
                  <a:prstClr val="black"/>
                </a:solidFill>
                <a:latin typeface="Alexandria"/>
              </a:rPr>
              <a:t>يلقى القبول من </a:t>
            </a:r>
            <a:r>
              <a:rPr lang="ar-EG" sz="1400" dirty="0" smtClean="0">
                <a:solidFill>
                  <a:prstClr val="black"/>
                </a:solidFill>
                <a:latin typeface="Alexandria"/>
              </a:rPr>
              <a:t>المشرف أو </a:t>
            </a:r>
            <a:r>
              <a:rPr lang="ar-EG" sz="1400" dirty="0">
                <a:solidFill>
                  <a:prstClr val="black"/>
                </a:solidFill>
                <a:latin typeface="Alexandria"/>
              </a:rPr>
              <a:t>الجامعة، </a:t>
            </a:r>
            <a:r>
              <a:rPr lang="ar-EG" sz="1400" dirty="0" smtClean="0">
                <a:solidFill>
                  <a:prstClr val="black"/>
                </a:solidFill>
                <a:latin typeface="Alexandria"/>
              </a:rPr>
              <a:t>في </a:t>
            </a:r>
            <a:r>
              <a:rPr lang="ar-EG" sz="1400" dirty="0">
                <a:solidFill>
                  <a:prstClr val="black"/>
                </a:solidFill>
                <a:latin typeface="Alexandria"/>
              </a:rPr>
              <a:t>حين لا تتوفر لهذا البحث القدرة على اختبار الفروض </a:t>
            </a:r>
            <a:r>
              <a:rPr lang="ar-EG" sz="1400" dirty="0" smtClean="0">
                <a:solidFill>
                  <a:prstClr val="black"/>
                </a:solidFill>
                <a:latin typeface="Alexandria"/>
              </a:rPr>
              <a:t>أو القدرة </a:t>
            </a:r>
            <a:r>
              <a:rPr lang="ar-EG" sz="1400" dirty="0">
                <a:solidFill>
                  <a:prstClr val="black"/>
                </a:solidFill>
                <a:latin typeface="Alexandria"/>
              </a:rPr>
              <a:t>على تحقيق الأهداف؛ ولعل السبب </a:t>
            </a:r>
            <a:r>
              <a:rPr lang="ar-EG" sz="1400" dirty="0" smtClean="0">
                <a:solidFill>
                  <a:prstClr val="black"/>
                </a:solidFill>
                <a:latin typeface="Alexandria"/>
              </a:rPr>
              <a:t>في ذلك يرجع إلى ضعف توفر البيانات</a:t>
            </a:r>
            <a:r>
              <a:rPr lang="ar-EG" sz="1400" dirty="0">
                <a:solidFill>
                  <a:prstClr val="black"/>
                </a:solidFill>
                <a:latin typeface="Alexandria"/>
              </a:rPr>
              <a:t>، </a:t>
            </a:r>
            <a:r>
              <a:rPr lang="ar-EG" sz="1400" dirty="0" smtClean="0">
                <a:solidFill>
                  <a:prstClr val="black"/>
                </a:solidFill>
                <a:latin typeface="Alexandria"/>
              </a:rPr>
              <a:t>أو ضعف القدرة على </a:t>
            </a:r>
            <a:r>
              <a:rPr lang="ar-EG" sz="1400" dirty="0">
                <a:solidFill>
                  <a:prstClr val="black"/>
                </a:solidFill>
                <a:latin typeface="Alexandria"/>
              </a:rPr>
              <a:t>التحليل، أو عدم توفر البرامج </a:t>
            </a:r>
            <a:r>
              <a:rPr lang="ar-EG" sz="1400" dirty="0" smtClean="0">
                <a:solidFill>
                  <a:prstClr val="black"/>
                </a:solidFill>
                <a:latin typeface="Alexandria"/>
              </a:rPr>
              <a:t>الإحصائية المناسبة </a:t>
            </a:r>
            <a:r>
              <a:rPr lang="ar-EG" sz="1400" dirty="0">
                <a:solidFill>
                  <a:prstClr val="black"/>
                </a:solidFill>
                <a:latin typeface="Alexandria"/>
              </a:rPr>
              <a:t>للتحليل، أو غير </a:t>
            </a:r>
            <a:r>
              <a:rPr lang="ar-EG" sz="1400" dirty="0" smtClean="0">
                <a:solidFill>
                  <a:prstClr val="black"/>
                </a:solidFill>
                <a:latin typeface="Alexandria"/>
              </a:rPr>
              <a:t>ذلك </a:t>
            </a:r>
            <a:r>
              <a:rPr lang="ar-EG" sz="1400" dirty="0">
                <a:solidFill>
                  <a:prstClr val="black"/>
                </a:solidFill>
                <a:latin typeface="Alexandria"/>
              </a:rPr>
              <a:t>من </a:t>
            </a:r>
            <a:r>
              <a:rPr lang="ar-EG" sz="1400" dirty="0" smtClean="0">
                <a:solidFill>
                  <a:prstClr val="black"/>
                </a:solidFill>
                <a:latin typeface="Alexandria"/>
              </a:rPr>
              <a:t>الأسباب</a:t>
            </a:r>
            <a:r>
              <a:rPr lang="ar-EG" sz="1400" dirty="0">
                <a:solidFill>
                  <a:prstClr val="black"/>
                </a:solidFill>
                <a:latin typeface="Alexandria"/>
              </a:rPr>
              <a:t>.</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7160654" y="4758349"/>
            <a:ext cx="4468968" cy="523220"/>
          </a:xfrm>
          <a:prstGeom prst="rect">
            <a:avLst/>
          </a:prstGeom>
        </p:spPr>
        <p:txBody>
          <a:bodyPr wrap="square">
            <a:spAutoFit/>
          </a:bodyPr>
          <a:lstStyle/>
          <a:p>
            <a:pPr algn="r" rtl="1"/>
            <a:r>
              <a:rPr lang="ar-EG" sz="1400" dirty="0">
                <a:latin typeface="Alexandria"/>
              </a:rPr>
              <a:t>تأسيسا على كل ما تقدم يمكن رصد العديد من الخصائص التي يتصف بها</a:t>
            </a:r>
          </a:p>
          <a:p>
            <a:pPr algn="r" rtl="1"/>
            <a:r>
              <a:rPr lang="ar-EG" sz="1400" dirty="0">
                <a:latin typeface="Alexandria"/>
              </a:rPr>
              <a:t>البحث </a:t>
            </a:r>
            <a:r>
              <a:rPr lang="ar-EG" sz="1400" dirty="0" err="1" smtClean="0">
                <a:latin typeface="Alexandria"/>
              </a:rPr>
              <a:t>العلمي،و</a:t>
            </a:r>
            <a:r>
              <a:rPr lang="ar-EG" sz="1400" dirty="0" smtClean="0">
                <a:latin typeface="Alexandria"/>
              </a:rPr>
              <a:t> </a:t>
            </a:r>
            <a:r>
              <a:rPr lang="ar-EG" sz="1400" dirty="0">
                <a:latin typeface="Alexandria"/>
              </a:rPr>
              <a:t>التي يمكن تحديدها في الآتي:</a:t>
            </a:r>
          </a:p>
        </p:txBody>
      </p:sp>
    </p:spTree>
    <p:extLst>
      <p:ext uri="{BB962C8B-B14F-4D97-AF65-F5344CB8AC3E}">
        <p14:creationId xmlns:p14="http://schemas.microsoft.com/office/powerpoint/2010/main" val="21790997"/>
      </p:ext>
    </p:extLst>
  </p:cSld>
  <p:clrMapOvr>
    <a:masterClrMapping/>
  </p:clrMapOvr>
  <p:transition spd="slow" advTm="45748">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30160" y="1549486"/>
            <a:ext cx="4200677" cy="1708160"/>
          </a:xfrm>
          <a:prstGeom prst="rect">
            <a:avLst/>
          </a:prstGeom>
        </p:spPr>
        <p:txBody>
          <a:bodyPr wrap="square">
            <a:spAutoFit/>
          </a:bodyPr>
          <a:lstStyle/>
          <a:p>
            <a:pPr lvl="0" algn="justLow" rtl="1">
              <a:lnSpc>
                <a:spcPct val="150000"/>
              </a:lnSpc>
            </a:pPr>
            <a:r>
              <a:rPr lang="ar-EG" sz="1400" b="1" dirty="0">
                <a:solidFill>
                  <a:prstClr val="black"/>
                </a:solidFill>
                <a:latin typeface="Alexandria" charset="0"/>
                <a:cs typeface="Alexandria" charset="0"/>
              </a:rPr>
              <a:t>5</a:t>
            </a:r>
            <a:r>
              <a:rPr lang="ar-EG" sz="1400" b="1" dirty="0">
                <a:solidFill>
                  <a:srgbClr val="00B0F0"/>
                </a:solidFill>
                <a:latin typeface="Alexandria" charset="0"/>
                <a:cs typeface="Alexandria" charset="0"/>
              </a:rPr>
              <a:t>- إمكانية تكرار النتائج وتعميمها</a:t>
            </a:r>
            <a:r>
              <a:rPr lang="ar-EG" sz="1400" b="1" dirty="0">
                <a:solidFill>
                  <a:prstClr val="black"/>
                </a:solidFill>
                <a:latin typeface="Alexandria" charset="0"/>
                <a:cs typeface="Alexandria" charset="0"/>
              </a:rPr>
              <a:t>. </a:t>
            </a:r>
          </a:p>
          <a:p>
            <a:pPr lvl="0" algn="justLow" rtl="1">
              <a:lnSpc>
                <a:spcPct val="150000"/>
              </a:lnSpc>
            </a:pPr>
            <a:r>
              <a:rPr lang="ar-EG" sz="1400" dirty="0">
                <a:solidFill>
                  <a:prstClr val="black"/>
                </a:solidFill>
                <a:latin typeface="Alexandria" charset="0"/>
                <a:cs typeface="Alexandria" charset="0"/>
              </a:rPr>
              <a:t>حيث يمكن الحصول على نفس النتائج </a:t>
            </a:r>
            <a:r>
              <a:rPr lang="ar-EG" sz="1400" dirty="0" smtClean="0">
                <a:solidFill>
                  <a:prstClr val="black"/>
                </a:solidFill>
                <a:latin typeface="Alexandria" charset="0"/>
                <a:cs typeface="Alexandria" charset="0"/>
              </a:rPr>
              <a:t>تقريباً </a:t>
            </a:r>
            <a:r>
              <a:rPr lang="ar-EG" sz="1400" dirty="0">
                <a:solidFill>
                  <a:prstClr val="black"/>
                </a:solidFill>
                <a:latin typeface="Alexandria" charset="0"/>
                <a:cs typeface="Alexandria" charset="0"/>
              </a:rPr>
              <a:t>مرة أخرى إذا تم اتباع </a:t>
            </a:r>
            <a:r>
              <a:rPr lang="ar-EG" sz="1400" dirty="0" smtClean="0">
                <a:solidFill>
                  <a:prstClr val="black"/>
                </a:solidFill>
                <a:latin typeface="Alexandria" charset="0"/>
                <a:cs typeface="Alexandria" charset="0"/>
              </a:rPr>
              <a:t>نفس المنهجية </a:t>
            </a:r>
            <a:r>
              <a:rPr lang="ar-EG" sz="1400" dirty="0">
                <a:solidFill>
                  <a:prstClr val="black"/>
                </a:solidFill>
                <a:latin typeface="Alexandria" charset="0"/>
                <a:cs typeface="Alexandria" charset="0"/>
              </a:rPr>
              <a:t>العلمية </a:t>
            </a:r>
            <a:r>
              <a:rPr lang="ar-EG" sz="1400" dirty="0" smtClean="0">
                <a:solidFill>
                  <a:prstClr val="black"/>
                </a:solidFill>
                <a:latin typeface="Alexandria" charset="0"/>
                <a:cs typeface="Alexandria" charset="0"/>
              </a:rPr>
              <a:t>وخطوات </a:t>
            </a:r>
            <a:r>
              <a:rPr lang="ar-EG" sz="1400" dirty="0">
                <a:solidFill>
                  <a:prstClr val="black"/>
                </a:solidFill>
                <a:latin typeface="Alexandria" charset="0"/>
                <a:cs typeface="Alexandria" charset="0"/>
              </a:rPr>
              <a:t>البحث </a:t>
            </a:r>
            <a:r>
              <a:rPr lang="ar-EG" sz="1400" dirty="0" smtClean="0">
                <a:solidFill>
                  <a:prstClr val="black"/>
                </a:solidFill>
                <a:latin typeface="Alexandria" charset="0"/>
                <a:cs typeface="Alexandria" charset="0"/>
              </a:rPr>
              <a:t>وفي </a:t>
            </a:r>
            <a:r>
              <a:rPr lang="ar-EG" sz="1400" dirty="0">
                <a:solidFill>
                  <a:prstClr val="black"/>
                </a:solidFill>
                <a:latin typeface="Alexandria" charset="0"/>
                <a:cs typeface="Alexandria" charset="0"/>
              </a:rPr>
              <a:t>نفس الشروط، كما أنه يمكن </a:t>
            </a:r>
            <a:r>
              <a:rPr lang="ar-EG" sz="1400" dirty="0" smtClean="0">
                <a:solidFill>
                  <a:prstClr val="black"/>
                </a:solidFill>
                <a:latin typeface="Alexandria" charset="0"/>
                <a:cs typeface="Alexandria" charset="0"/>
              </a:rPr>
              <a:t>تعميم النتائج </a:t>
            </a:r>
            <a:r>
              <a:rPr lang="ar-EG" sz="1400" dirty="0">
                <a:solidFill>
                  <a:prstClr val="black"/>
                </a:solidFill>
                <a:latin typeface="Alexandria" charset="0"/>
                <a:cs typeface="Alexandria" charset="0"/>
              </a:rPr>
              <a:t>على </a:t>
            </a:r>
            <a:r>
              <a:rPr lang="ar-EG" sz="1400" dirty="0" smtClean="0">
                <a:solidFill>
                  <a:prstClr val="black"/>
                </a:solidFill>
                <a:latin typeface="Alexandria" charset="0"/>
                <a:cs typeface="Alexandria" charset="0"/>
              </a:rPr>
              <a:t>الحالات </a:t>
            </a:r>
            <a:r>
              <a:rPr lang="ar-EG" sz="1400" dirty="0">
                <a:solidFill>
                  <a:prstClr val="black"/>
                </a:solidFill>
                <a:latin typeface="Alexandria" charset="0"/>
                <a:cs typeface="Alexandria" charset="0"/>
              </a:rPr>
              <a:t>المشابهة </a:t>
            </a:r>
            <a:r>
              <a:rPr lang="ar-EG" sz="1400" dirty="0" smtClean="0">
                <a:solidFill>
                  <a:prstClr val="black"/>
                </a:solidFill>
                <a:latin typeface="Alexandria" charset="0"/>
                <a:cs typeface="Alexandria" charset="0"/>
              </a:rPr>
              <a:t>في </a:t>
            </a:r>
            <a:r>
              <a:rPr lang="ar-EG" sz="1400" dirty="0">
                <a:solidFill>
                  <a:prstClr val="black"/>
                </a:solidFill>
                <a:latin typeface="Alexandria" charset="0"/>
                <a:cs typeface="Alexandria" charset="0"/>
              </a:rPr>
              <a:t>نفس البلد أو </a:t>
            </a:r>
            <a:r>
              <a:rPr lang="ar-EG" sz="1400" dirty="0" smtClean="0">
                <a:solidFill>
                  <a:prstClr val="black"/>
                </a:solidFill>
                <a:latin typeface="Alexandria" charset="0"/>
                <a:cs typeface="Alexandria" charset="0"/>
              </a:rPr>
              <a:t>غيره. وبدون </a:t>
            </a:r>
            <a:r>
              <a:rPr lang="ar-EG" sz="1400" dirty="0">
                <a:solidFill>
                  <a:prstClr val="black"/>
                </a:solidFill>
                <a:latin typeface="Alexandria" charset="0"/>
                <a:cs typeface="Alexandria" charset="0"/>
              </a:rPr>
              <a:t>القدرة على التعميم ، يصبح البحث العلمي أقل أهمية وأقل فائدة.</a:t>
            </a:r>
            <a:endParaRPr lang="ar-EG" sz="1400" dirty="0" smtClean="0">
              <a:solidFill>
                <a:prstClr val="black"/>
              </a:solidFill>
              <a:latin typeface="Alexandria" charset="0"/>
              <a:cs typeface="Alexandria" charset="0"/>
            </a:endParaRPr>
          </a:p>
        </p:txBody>
      </p:sp>
      <p:sp>
        <p:nvSpPr>
          <p:cNvPr id="7" name="Rectangle 6"/>
          <p:cNvSpPr/>
          <p:nvPr/>
        </p:nvSpPr>
        <p:spPr>
          <a:xfrm>
            <a:off x="6396169" y="4415056"/>
            <a:ext cx="4747323" cy="1878271"/>
          </a:xfrm>
          <a:prstGeom prst="rect">
            <a:avLst/>
          </a:prstGeom>
        </p:spPr>
        <p:txBody>
          <a:bodyPr wrap="square">
            <a:spAutoFit/>
          </a:bodyPr>
          <a:lstStyle/>
          <a:p>
            <a:pPr algn="justLow" rtl="1">
              <a:lnSpc>
                <a:spcPct val="120000"/>
              </a:lnSpc>
            </a:pPr>
            <a:r>
              <a:rPr lang="ar-EG" sz="1400" b="1" dirty="0" smtClean="0">
                <a:solidFill>
                  <a:srgbClr val="00B0F0"/>
                </a:solidFill>
                <a:latin typeface="Alexandria" charset="0"/>
                <a:cs typeface="Alexandria" charset="0"/>
              </a:rPr>
              <a:t>4- </a:t>
            </a:r>
            <a:r>
              <a:rPr lang="ar-EG" sz="1400" b="1" dirty="0">
                <a:solidFill>
                  <a:srgbClr val="00B0F0"/>
                </a:solidFill>
                <a:latin typeface="Alexandria" charset="0"/>
                <a:cs typeface="Alexandria" charset="0"/>
              </a:rPr>
              <a:t>التقصي:</a:t>
            </a:r>
          </a:p>
          <a:p>
            <a:pPr algn="justLow" rtl="1">
              <a:lnSpc>
                <a:spcPct val="120000"/>
              </a:lnSpc>
            </a:pPr>
            <a:r>
              <a:rPr lang="ar-EG" sz="1400" dirty="0">
                <a:latin typeface="Alexandria" charset="0"/>
                <a:cs typeface="Alexandria" charset="0"/>
              </a:rPr>
              <a:t>يقوم البحث العلمي على التقصي والتنقيب والاكتشاف للحقائق العلمية، </a:t>
            </a:r>
            <a:r>
              <a:rPr lang="ar-EG" sz="1400" dirty="0" smtClean="0">
                <a:latin typeface="Alexandria" charset="0"/>
                <a:cs typeface="Alexandria" charset="0"/>
              </a:rPr>
              <a:t>فهو عملية </a:t>
            </a:r>
            <a:r>
              <a:rPr lang="ar-EG" sz="1400" dirty="0">
                <a:latin typeface="Alexandria" charset="0"/>
                <a:cs typeface="Alexandria" charset="0"/>
              </a:rPr>
              <a:t>بحث مستمرة تهدف إلى التحقق من فروض معينة أو الاجابة </a:t>
            </a:r>
            <a:r>
              <a:rPr lang="ar-EG" sz="1400" dirty="0" smtClean="0">
                <a:latin typeface="Alexandria" charset="0"/>
                <a:cs typeface="Alexandria" charset="0"/>
              </a:rPr>
              <a:t>على تساؤلات </a:t>
            </a:r>
            <a:r>
              <a:rPr lang="ar-EG" sz="1400" dirty="0">
                <a:latin typeface="Alexandria" charset="0"/>
                <a:cs typeface="Alexandria" charset="0"/>
              </a:rPr>
              <a:t>محددة، والتقصي هو الجهود التي يقوم بها الباحث على طول خط </a:t>
            </a:r>
            <a:r>
              <a:rPr lang="ar-EG" sz="1400" dirty="0" smtClean="0">
                <a:latin typeface="Alexandria" charset="0"/>
                <a:cs typeface="Alexandria" charset="0"/>
              </a:rPr>
              <a:t>رحلة البحث</a:t>
            </a:r>
            <a:r>
              <a:rPr lang="ar-EG" sz="1400" dirty="0">
                <a:latin typeface="Alexandria" charset="0"/>
                <a:cs typeface="Alexandria" charset="0"/>
              </a:rPr>
              <a:t>، من اختيار وتحديد موضوع الدراسة وصياغة المشكلة، حتى </a:t>
            </a:r>
            <a:r>
              <a:rPr lang="ar-EG" sz="1400" dirty="0" smtClean="0">
                <a:latin typeface="Alexandria" charset="0"/>
                <a:cs typeface="Alexandria" charset="0"/>
              </a:rPr>
              <a:t>كتابة التوصيات</a:t>
            </a:r>
            <a:r>
              <a:rPr lang="ar-EG" sz="1400" dirty="0">
                <a:latin typeface="Alexandria" charset="0"/>
                <a:cs typeface="Alexandria" charset="0"/>
              </a:rPr>
              <a:t>، مرورا بكافة الخطوات البحثية الاخرى، والتي تصب في مجملها </a:t>
            </a:r>
            <a:r>
              <a:rPr lang="ar-EG" sz="1400" dirty="0" smtClean="0">
                <a:latin typeface="Alexandria" charset="0"/>
                <a:cs typeface="Alexandria" charset="0"/>
              </a:rPr>
              <a:t>في تحقيق </a:t>
            </a:r>
            <a:r>
              <a:rPr lang="ar-EG" sz="1400" dirty="0">
                <a:latin typeface="Alexandria" charset="0"/>
                <a:cs typeface="Alexandria" charset="0"/>
              </a:rPr>
              <a:t>اهداف البحث والاجابة على تساؤلاته.</a:t>
            </a:r>
            <a:endParaRPr lang="ar-EG" sz="1400" dirty="0" smtClean="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578613">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000821"/>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6</a:t>
            </a:r>
            <a:r>
              <a:rPr lang="ar-EG" sz="1400" b="1" dirty="0" smtClean="0">
                <a:solidFill>
                  <a:srgbClr val="00B0F0"/>
                </a:solidFill>
                <a:latin typeface="Simplified Arabic" panose="02020603050405020304" pitchFamily="18" charset="-78"/>
                <a:cs typeface="Simplified Arabic" panose="02020603050405020304" pitchFamily="18" charset="-78"/>
              </a:rPr>
              <a:t> </a:t>
            </a:r>
            <a:r>
              <a:rPr lang="ar-EG" sz="1400" b="1" dirty="0">
                <a:solidFill>
                  <a:srgbClr val="00B0F0"/>
                </a:solidFill>
                <a:latin typeface="Simplified Arabic" panose="02020603050405020304" pitchFamily="18" charset="-78"/>
                <a:cs typeface="Simplified Arabic" panose="02020603050405020304" pitchFamily="18" charset="-78"/>
              </a:rPr>
              <a:t>– المنهجية:</a:t>
            </a:r>
          </a:p>
          <a:p>
            <a:pPr algn="justLow" rtl="1">
              <a:lnSpc>
                <a:spcPct val="150000"/>
              </a:lnSpc>
            </a:pPr>
            <a:r>
              <a:rPr lang="ar-EG" sz="1400" dirty="0">
                <a:latin typeface="Simplified Arabic" panose="02020603050405020304" pitchFamily="18" charset="-78"/>
                <a:cs typeface="Simplified Arabic" panose="02020603050405020304" pitchFamily="18" charset="-78"/>
              </a:rPr>
              <a:t>يخضع البحث العلمي لقواعد واجراءات منهجية تتسم بالدقة والصرامة</a:t>
            </a:r>
          </a:p>
          <a:p>
            <a:pPr algn="justLow" rtl="1">
              <a:lnSpc>
                <a:spcPct val="150000"/>
              </a:lnSpc>
            </a:pPr>
            <a:r>
              <a:rPr lang="ar-EG" sz="1400" dirty="0">
                <a:latin typeface="Simplified Arabic" panose="02020603050405020304" pitchFamily="18" charset="-78"/>
                <a:cs typeface="Simplified Arabic" panose="02020603050405020304" pitchFamily="18" charset="-78"/>
              </a:rPr>
              <a:t>والانضباط، والمنهجية تعني الالتزام باتباع قواعد وإجراءات معينة متفق </a:t>
            </a:r>
            <a:r>
              <a:rPr lang="ar-EG" sz="1400" dirty="0" smtClean="0">
                <a:latin typeface="Simplified Arabic" panose="02020603050405020304" pitchFamily="18" charset="-78"/>
                <a:cs typeface="Simplified Arabic" panose="02020603050405020304" pitchFamily="18" charset="-78"/>
              </a:rPr>
              <a:t>عليها في </a:t>
            </a:r>
            <a:r>
              <a:rPr lang="ar-EG" sz="1400" dirty="0">
                <a:latin typeface="Simplified Arabic" panose="02020603050405020304" pitchFamily="18" charset="-78"/>
                <a:cs typeface="Simplified Arabic" panose="02020603050405020304" pitchFamily="18" charset="-78"/>
              </a:rPr>
              <a:t>مجال البحث العلمي، حيث يجب ان تحدد المشكلة بوضوح، وان </a:t>
            </a:r>
            <a:r>
              <a:rPr lang="ar-EG" sz="1400" dirty="0" smtClean="0">
                <a:latin typeface="Simplified Arabic" panose="02020603050405020304" pitchFamily="18" charset="-78"/>
                <a:cs typeface="Simplified Arabic" panose="02020603050405020304" pitchFamily="18" charset="-78"/>
              </a:rPr>
              <a:t>تصاغ الأهداف </a:t>
            </a:r>
            <a:r>
              <a:rPr lang="ar-EG" sz="1400" dirty="0">
                <a:latin typeface="Simplified Arabic" panose="02020603050405020304" pitchFamily="18" charset="-78"/>
                <a:cs typeface="Simplified Arabic" panose="02020603050405020304" pitchFamily="18" charset="-78"/>
              </a:rPr>
              <a:t>والتساؤلات بلغة لا تقبل التأويل، وان يحدد مجتمع الدراسة، </a:t>
            </a:r>
            <a:r>
              <a:rPr lang="ar-EG" sz="1400" dirty="0" smtClean="0">
                <a:latin typeface="Simplified Arabic" panose="02020603050405020304" pitchFamily="18" charset="-78"/>
                <a:cs typeface="Simplified Arabic" panose="02020603050405020304" pitchFamily="18" charset="-78"/>
              </a:rPr>
              <a:t>وأسلوب سحب </a:t>
            </a:r>
            <a:r>
              <a:rPr lang="ar-EG" sz="1400" dirty="0">
                <a:latin typeface="Simplified Arabic" panose="02020603050405020304" pitchFamily="18" charset="-78"/>
                <a:cs typeface="Simplified Arabic" panose="02020603050405020304" pitchFamily="18" charset="-78"/>
              </a:rPr>
              <a:t>العينة بطريقة علمية، وان تختار المناهج والأدوات وفق طبيعة </a:t>
            </a:r>
            <a:r>
              <a:rPr lang="ar-EG" sz="1400" dirty="0" smtClean="0">
                <a:latin typeface="Simplified Arabic" panose="02020603050405020304" pitchFamily="18" charset="-78"/>
                <a:cs typeface="Simplified Arabic" panose="02020603050405020304" pitchFamily="18" charset="-78"/>
              </a:rPr>
              <a:t>الدراسة ومتطلباتها</a:t>
            </a:r>
            <a:r>
              <a:rPr lang="ar-EG" sz="1400" dirty="0">
                <a:latin typeface="Simplified Arabic" panose="02020603050405020304" pitchFamily="18" charset="-78"/>
                <a:cs typeface="Simplified Arabic" panose="02020603050405020304" pitchFamily="18" charset="-78"/>
              </a:rPr>
              <a:t>، حيث لا تخضع كل هذه الخطوات لمزاج الباحث، ولا تتم </a:t>
            </a:r>
            <a:r>
              <a:rPr lang="ar-EG" sz="1400" dirty="0" smtClean="0">
                <a:latin typeface="Simplified Arabic" panose="02020603050405020304" pitchFamily="18" charset="-78"/>
                <a:cs typeface="Simplified Arabic" panose="02020603050405020304" pitchFamily="18" charset="-78"/>
              </a:rPr>
              <a:t>بطريقة عشوائية</a:t>
            </a:r>
            <a:r>
              <a:rPr lang="ar-EG" sz="1400" dirty="0">
                <a:latin typeface="Simplified Arabic" panose="02020603050405020304" pitchFamily="18" charset="-78"/>
                <a:cs typeface="Simplified Arabic" panose="02020603050405020304" pitchFamily="18" charset="-78"/>
              </a:rPr>
              <a:t>، وانما تتحدد وفق اجراءات وضوابط علمية.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01</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26462">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28800" y="2371549"/>
            <a:ext cx="5228822" cy="2677656"/>
          </a:xfrm>
          <a:prstGeom prst="rect">
            <a:avLst/>
          </a:prstGeom>
          <a:noFill/>
        </p:spPr>
        <p:txBody>
          <a:bodyPr wrap="square" rtlCol="0">
            <a:spAutoFit/>
          </a:bodyPr>
          <a:lstStyle/>
          <a:p>
            <a:pPr lvl="0" algn="justLow" rtl="1">
              <a:lnSpc>
                <a:spcPct val="150000"/>
              </a:lnSpc>
            </a:pPr>
            <a:r>
              <a:rPr lang="ar-EG" sz="1400" b="1" dirty="0" smtClean="0">
                <a:solidFill>
                  <a:srgbClr val="00AEEF"/>
                </a:solidFill>
                <a:latin typeface="Alexandria" charset="0"/>
                <a:cs typeface="Alexandria" charset="0"/>
              </a:rPr>
              <a:t>7- التبسيط </a:t>
            </a:r>
            <a:r>
              <a:rPr lang="ar-EG" sz="1400" b="1" dirty="0">
                <a:solidFill>
                  <a:srgbClr val="00AEEF"/>
                </a:solidFill>
                <a:latin typeface="Alexandria" charset="0"/>
                <a:cs typeface="Alexandria" charset="0"/>
              </a:rPr>
              <a:t>والاختصار </a:t>
            </a:r>
            <a:endParaRPr lang="ar-EG" sz="1400" b="1" dirty="0" smtClean="0">
              <a:solidFill>
                <a:srgbClr val="00AEEF"/>
              </a:solidFill>
              <a:latin typeface="Alexandria" charset="0"/>
              <a:cs typeface="Alexandria" charset="0"/>
            </a:endParaRPr>
          </a:p>
          <a:p>
            <a:pPr lvl="0" algn="justLow" rtl="1">
              <a:lnSpc>
                <a:spcPct val="150000"/>
              </a:lnSpc>
            </a:pPr>
            <a:r>
              <a:rPr lang="ar-EG" sz="1400" dirty="0" smtClean="0">
                <a:latin typeface="Alexandria" charset="0"/>
                <a:cs typeface="Alexandria" charset="0"/>
              </a:rPr>
              <a:t>أي </a:t>
            </a:r>
            <a:r>
              <a:rPr lang="ar-EG" sz="1400" dirty="0">
                <a:latin typeface="Alexandria" charset="0"/>
                <a:cs typeface="Alexandria" charset="0"/>
              </a:rPr>
              <a:t>التبسيط المنطقي والاختصار غير المخل </a:t>
            </a:r>
            <a:r>
              <a:rPr lang="ar-EG" sz="1400" dirty="0" smtClean="0">
                <a:latin typeface="Alexandria" charset="0"/>
                <a:cs typeface="Alexandria" charset="0"/>
              </a:rPr>
              <a:t>في </a:t>
            </a:r>
            <a:r>
              <a:rPr lang="ar-EG" sz="1400" dirty="0">
                <a:latin typeface="Alexandria" charset="0"/>
                <a:cs typeface="Alexandria" charset="0"/>
              </a:rPr>
              <a:t>العرض والمعالجة </a:t>
            </a:r>
            <a:r>
              <a:rPr lang="ar-EG" sz="1400" dirty="0" smtClean="0">
                <a:latin typeface="Alexandria" charset="0"/>
                <a:cs typeface="Alexandria" charset="0"/>
              </a:rPr>
              <a:t>والتناول المتسلسل </a:t>
            </a:r>
            <a:r>
              <a:rPr lang="ar-EG" sz="1400" dirty="0">
                <a:latin typeface="Alexandria" charset="0"/>
                <a:cs typeface="Alexandria" charset="0"/>
              </a:rPr>
              <a:t>للبيانات </a:t>
            </a:r>
            <a:r>
              <a:rPr lang="ar-EG" sz="1400" dirty="0" smtClean="0">
                <a:latin typeface="Alexandria" charset="0"/>
                <a:cs typeface="Alexandria" charset="0"/>
              </a:rPr>
              <a:t>والمعلومات</a:t>
            </a:r>
            <a:r>
              <a:rPr lang="ar-EG" sz="1400" dirty="0">
                <a:latin typeface="Alexandria" charset="0"/>
                <a:cs typeface="Alexandria" charset="0"/>
              </a:rPr>
              <a:t>، </a:t>
            </a:r>
            <a:r>
              <a:rPr lang="ar-EG" sz="1400" dirty="0" smtClean="0">
                <a:latin typeface="Alexandria" charset="0"/>
                <a:cs typeface="Alexandria" charset="0"/>
              </a:rPr>
              <a:t>وكذلك </a:t>
            </a:r>
            <a:r>
              <a:rPr lang="ar-EG" sz="1400" dirty="0">
                <a:latin typeface="Alexandria" charset="0"/>
                <a:cs typeface="Alexandria" charset="0"/>
              </a:rPr>
              <a:t>دون أي حشو أو تعقيد </a:t>
            </a:r>
            <a:r>
              <a:rPr lang="ar-EG" sz="1400" dirty="0" smtClean="0">
                <a:latin typeface="Alexandria" charset="0"/>
                <a:cs typeface="Alexandria" charset="0"/>
              </a:rPr>
              <a:t>في الأسلوب او </a:t>
            </a:r>
            <a:r>
              <a:rPr lang="ar-EG" sz="1400" dirty="0">
                <a:latin typeface="Alexandria" charset="0"/>
                <a:cs typeface="Alexandria" charset="0"/>
              </a:rPr>
              <a:t>التحليل. </a:t>
            </a:r>
            <a:endParaRPr lang="ar-EG" sz="1400" dirty="0" smtClean="0">
              <a:latin typeface="Alexandria" charset="0"/>
              <a:cs typeface="Alexandria" charset="0"/>
            </a:endParaRPr>
          </a:p>
          <a:p>
            <a:pPr lvl="0" algn="justLow" rtl="1">
              <a:lnSpc>
                <a:spcPct val="150000"/>
              </a:lnSpc>
            </a:pPr>
            <a:r>
              <a:rPr lang="ar-EG" sz="1400" b="1" dirty="0" smtClean="0">
                <a:solidFill>
                  <a:srgbClr val="00AEEF"/>
                </a:solidFill>
                <a:latin typeface="Alexandria" charset="0"/>
                <a:cs typeface="Alexandria" charset="0"/>
              </a:rPr>
              <a:t>8- الغاية أو الهدف</a:t>
            </a:r>
            <a:r>
              <a:rPr lang="ar-EG" sz="1400" dirty="0" smtClean="0">
                <a:latin typeface="Alexandria" charset="0"/>
                <a:cs typeface="Alexandria" charset="0"/>
              </a:rPr>
              <a:t>:</a:t>
            </a:r>
          </a:p>
          <a:p>
            <a:pPr lvl="0" algn="justLow" rtl="1">
              <a:lnSpc>
                <a:spcPct val="150000"/>
              </a:lnSpc>
            </a:pPr>
            <a:r>
              <a:rPr lang="ar-EG" sz="1400" dirty="0" smtClean="0">
                <a:latin typeface="Alexandria" charset="0"/>
                <a:cs typeface="Alexandria" charset="0"/>
              </a:rPr>
              <a:t>الانتقال </a:t>
            </a:r>
            <a:r>
              <a:rPr lang="ar-EG" sz="1400" dirty="0">
                <a:latin typeface="Alexandria" charset="0"/>
                <a:cs typeface="Alexandria" charset="0"/>
              </a:rPr>
              <a:t>إلى تحقيق أهداف لم يعلن عنها </a:t>
            </a:r>
            <a:r>
              <a:rPr lang="ar-EG" sz="1400" dirty="0" smtClean="0">
                <a:latin typeface="Alexandria" charset="0"/>
                <a:cs typeface="Alexandria" charset="0"/>
              </a:rPr>
              <a:t>ويراها الباحث ضرورة </a:t>
            </a:r>
            <a:r>
              <a:rPr lang="ar-EG" sz="1400" dirty="0">
                <a:latin typeface="Alexandria" charset="0"/>
                <a:cs typeface="Alexandria" charset="0"/>
              </a:rPr>
              <a:t>ولكنها صرفته عن الأهداف الأساسية للبحث</a:t>
            </a:r>
            <a:r>
              <a:rPr lang="ar-EG" sz="1400" dirty="0" smtClean="0">
                <a:latin typeface="Alexandria" charset="0"/>
                <a:cs typeface="Alexandria" charset="0"/>
              </a:rPr>
              <a:t>. وبناء </a:t>
            </a:r>
            <a:r>
              <a:rPr lang="ar-EG" sz="1400" dirty="0">
                <a:latin typeface="Alexandria" charset="0"/>
                <a:cs typeface="Alexandria" charset="0"/>
              </a:rPr>
              <a:t>على تحديد تلك الأهداف بشكل واضح وتحقيقها؛ يقيم البحث </a:t>
            </a:r>
            <a:r>
              <a:rPr lang="ar-EG" sz="1400" dirty="0" smtClean="0">
                <a:latin typeface="Alexandria" charset="0"/>
                <a:cs typeface="Alexandria" charset="0"/>
              </a:rPr>
              <a:t>من قبل </a:t>
            </a:r>
            <a:r>
              <a:rPr lang="ar-EG" sz="1400" dirty="0">
                <a:latin typeface="Alexandria" charset="0"/>
                <a:cs typeface="Alexandria" charset="0"/>
              </a:rPr>
              <a:t>لجنة التحكيم والنظر </a:t>
            </a:r>
            <a:r>
              <a:rPr lang="ar-EG" sz="1400" dirty="0" smtClean="0">
                <a:latin typeface="Alexandria" charset="0"/>
                <a:cs typeface="Alexandria" charset="0"/>
              </a:rPr>
              <a:t>في </a:t>
            </a:r>
            <a:r>
              <a:rPr lang="ar-EG" sz="1400" dirty="0">
                <a:latin typeface="Alexandria" charset="0"/>
                <a:cs typeface="Alexandria" charset="0"/>
              </a:rPr>
              <a:t>البحث، وهو المعيار الرئيس لقبول البحث </a:t>
            </a:r>
            <a:r>
              <a:rPr lang="ar-EG" sz="1400" dirty="0" smtClean="0">
                <a:latin typeface="Alexandria" charset="0"/>
                <a:cs typeface="Alexandria" charset="0"/>
              </a:rPr>
              <a:t>أو رده </a:t>
            </a:r>
            <a:r>
              <a:rPr lang="ar-EG" sz="1400" dirty="0">
                <a:latin typeface="Alexandria" charset="0"/>
                <a:cs typeface="Alexandria" charset="0"/>
              </a:rPr>
              <a:t>.</a:t>
            </a:r>
            <a:endParaRPr lang="ar-EG" sz="1400" dirty="0" smtClean="0">
              <a:latin typeface="Alexandria" charset="0"/>
              <a:cs typeface="Alexandria" charset="0"/>
            </a:endParaRPr>
          </a:p>
          <a:p>
            <a:pPr lvl="0" algn="justLow" rtl="1">
              <a:lnSpc>
                <a:spcPct val="150000"/>
              </a:lnSpc>
            </a:pP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277820"/>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  </a:t>
            </a:r>
            <a:r>
              <a:rPr lang="ar-EG" sz="1400" b="1" dirty="0" smtClean="0">
                <a:solidFill>
                  <a:srgbClr val="00AEEF"/>
                </a:solidFill>
                <a:latin typeface="Alexandria" charset="0"/>
                <a:cs typeface="Alexandria" charset="0"/>
              </a:rPr>
              <a:t>9- المرونة:</a:t>
            </a:r>
          </a:p>
          <a:p>
            <a:pPr algn="justLow" rtl="1">
              <a:lnSpc>
                <a:spcPct val="150000"/>
              </a:lnSpc>
            </a:pPr>
            <a:r>
              <a:rPr lang="ar-EG" sz="2000" dirty="0" smtClean="0">
                <a:latin typeface="Alexandria" charset="0"/>
                <a:cs typeface="Alexandria" charset="0"/>
              </a:rPr>
              <a:t> </a:t>
            </a:r>
            <a:r>
              <a:rPr lang="ar-EG" sz="1400" dirty="0" smtClean="0">
                <a:latin typeface="Alexandria" charset="0"/>
                <a:cs typeface="Alexandria" charset="0"/>
              </a:rPr>
              <a:t>فالبحث </a:t>
            </a:r>
            <a:r>
              <a:rPr lang="ar-EG" sz="1400" dirty="0">
                <a:latin typeface="Alexandria" charset="0"/>
                <a:cs typeface="Alexandria" charset="0"/>
              </a:rPr>
              <a:t>العلمي يلائم المشاكل المختلفة، ويتمكن من علاج وبحث </a:t>
            </a:r>
            <a:r>
              <a:rPr lang="ar-EG" sz="1400" dirty="0" smtClean="0">
                <a:latin typeface="Alexandria" charset="0"/>
                <a:cs typeface="Alexandria" charset="0"/>
              </a:rPr>
              <a:t>الظواهر المتباينة </a:t>
            </a:r>
            <a:r>
              <a:rPr lang="ar-EG" sz="1400" b="1" dirty="0">
                <a:latin typeface="Alexandria" charset="0"/>
                <a:cs typeface="Alexandria" charset="0"/>
              </a:rPr>
              <a:t>.</a:t>
            </a:r>
          </a:p>
          <a:p>
            <a:pPr algn="justLow" rtl="1">
              <a:lnSpc>
                <a:spcPct val="150000"/>
              </a:lnSpc>
            </a:pPr>
            <a:r>
              <a:rPr lang="ar-EG" sz="2000" b="1" dirty="0" smtClean="0">
                <a:latin typeface="Alexandria" charset="0"/>
                <a:cs typeface="Alexandria" charset="0"/>
              </a:rPr>
              <a:t>10</a:t>
            </a:r>
            <a:r>
              <a:rPr lang="ar-EG" sz="1400" b="1" dirty="0" smtClean="0">
                <a:solidFill>
                  <a:srgbClr val="00AEEF"/>
                </a:solidFill>
                <a:latin typeface="Alexandria" charset="0"/>
                <a:cs typeface="Alexandria" charset="0"/>
              </a:rPr>
              <a:t>- التراكمية: </a:t>
            </a:r>
          </a:p>
          <a:p>
            <a:pPr algn="justLow" rtl="1">
              <a:lnSpc>
                <a:spcPct val="150000"/>
              </a:lnSpc>
            </a:pPr>
            <a:r>
              <a:rPr lang="ar-EG" sz="1400" dirty="0" smtClean="0">
                <a:latin typeface="Alexandria" charset="0"/>
                <a:cs typeface="Alexandria" charset="0"/>
              </a:rPr>
              <a:t>ويقصد </a:t>
            </a:r>
            <a:r>
              <a:rPr lang="ar-EG" sz="1400" dirty="0">
                <a:latin typeface="Alexandria" charset="0"/>
                <a:cs typeface="Alexandria" charset="0"/>
              </a:rPr>
              <a:t>بها تراكم </a:t>
            </a:r>
            <a:r>
              <a:rPr lang="ar-EG" sz="1400" dirty="0" smtClean="0">
                <a:latin typeface="Alexandria" charset="0"/>
                <a:cs typeface="Alexandria" charset="0"/>
              </a:rPr>
              <a:t>المعرفة، </a:t>
            </a:r>
            <a:r>
              <a:rPr lang="ar-EG" sz="1400" dirty="0">
                <a:latin typeface="Alexandria" charset="0"/>
                <a:cs typeface="Alexandria" charset="0"/>
              </a:rPr>
              <a:t>ومن هنا </a:t>
            </a:r>
            <a:r>
              <a:rPr lang="ar-EG" sz="1400" dirty="0" smtClean="0">
                <a:latin typeface="Alexandria" charset="0"/>
                <a:cs typeface="Alexandria" charset="0"/>
              </a:rPr>
              <a:t>تنشأ أهمية الدراسات </a:t>
            </a:r>
            <a:r>
              <a:rPr lang="ar-EG" sz="1400" dirty="0">
                <a:latin typeface="Alexandria" charset="0"/>
                <a:cs typeface="Alexandria" charset="0"/>
              </a:rPr>
              <a:t>السابقة </a:t>
            </a:r>
            <a:r>
              <a:rPr lang="ar-EG" sz="1400" dirty="0" smtClean="0">
                <a:latin typeface="Alexandria" charset="0"/>
                <a:cs typeface="Alexandria" charset="0"/>
              </a:rPr>
              <a:t>وإثباتها في بداية البحث.</a:t>
            </a:r>
          </a:p>
          <a:p>
            <a:pPr algn="justLow" rtl="1">
              <a:lnSpc>
                <a:spcPct val="150000"/>
              </a:lnSpc>
            </a:pPr>
            <a:r>
              <a:rPr lang="ar-EG" sz="1400" dirty="0">
                <a:latin typeface="Alexandria" charset="0"/>
                <a:cs typeface="Alexandria" charset="0"/>
              </a:rPr>
              <a:t>11</a:t>
            </a:r>
            <a:r>
              <a:rPr lang="ar-EG" sz="1400" b="1" dirty="0">
                <a:solidFill>
                  <a:srgbClr val="00AEEF"/>
                </a:solidFill>
                <a:latin typeface="Alexandria" charset="0"/>
                <a:cs typeface="Alexandria" charset="0"/>
              </a:rPr>
              <a:t>- إمكانية التنبؤ:</a:t>
            </a:r>
          </a:p>
          <a:p>
            <a:pPr algn="justLow" rtl="1">
              <a:lnSpc>
                <a:spcPct val="150000"/>
              </a:lnSpc>
            </a:pPr>
            <a:r>
              <a:rPr lang="ar-EG" sz="1400" dirty="0">
                <a:latin typeface="Alexandria" charset="0"/>
                <a:cs typeface="Alexandria" charset="0"/>
              </a:rPr>
              <a:t>"ينبغي ان تحمل نتائج البحث في طياتها عناصر يمكن التنبؤ من خلالها </a:t>
            </a:r>
            <a:r>
              <a:rPr lang="ar-EG" sz="1400" dirty="0" smtClean="0">
                <a:latin typeface="Alexandria" charset="0"/>
                <a:cs typeface="Alexandria" charset="0"/>
              </a:rPr>
              <a:t>بما سيحدث </a:t>
            </a:r>
            <a:r>
              <a:rPr lang="ar-EG" sz="1400" dirty="0">
                <a:latin typeface="Alexandria" charset="0"/>
                <a:cs typeface="Alexandria" charset="0"/>
              </a:rPr>
              <a:t>مستقبلا في الظاهرة موضوع البحث، وإمكانية التنبؤ اجمالا في </a:t>
            </a:r>
            <a:r>
              <a:rPr lang="ar-EG" sz="1400" dirty="0" smtClean="0">
                <a:latin typeface="Alexandria" charset="0"/>
                <a:cs typeface="Alexandria" charset="0"/>
              </a:rPr>
              <a:t>العلوم الطبيعية </a:t>
            </a:r>
            <a:r>
              <a:rPr lang="ar-EG" sz="1400" dirty="0">
                <a:latin typeface="Alexandria" charset="0"/>
                <a:cs typeface="Alexandria" charset="0"/>
              </a:rPr>
              <a:t>تكون </a:t>
            </a:r>
            <a:r>
              <a:rPr lang="ar-EG" sz="1400">
                <a:latin typeface="Alexandria" charset="0"/>
                <a:cs typeface="Alexandria" charset="0"/>
              </a:rPr>
              <a:t>اكثر </a:t>
            </a:r>
            <a:r>
              <a:rPr lang="ar-EG" sz="1400" smtClean="0">
                <a:latin typeface="Alexandria" charset="0"/>
                <a:cs typeface="Alexandria" charset="0"/>
              </a:rPr>
              <a:t>دقة </a:t>
            </a:r>
            <a:r>
              <a:rPr lang="ar-EG" sz="1400" dirty="0">
                <a:latin typeface="Alexandria" charset="0"/>
                <a:cs typeface="Alexandria" charset="0"/>
              </a:rPr>
              <a:t>منها في العلوم الاجتماعية، إذ ان الظواهر </a:t>
            </a:r>
            <a:r>
              <a:rPr lang="ar-EG" sz="1400" dirty="0" smtClean="0">
                <a:latin typeface="Alexandria" charset="0"/>
                <a:cs typeface="Alexandria" charset="0"/>
              </a:rPr>
              <a:t>الاجتماعية، يمكن </a:t>
            </a:r>
            <a:r>
              <a:rPr lang="ar-EG" sz="1400" dirty="0">
                <a:latin typeface="Alexandria" charset="0"/>
                <a:cs typeface="Alexandria" charset="0"/>
              </a:rPr>
              <a:t>ان تخضع للتغيير بمرور الزمن، وباختلاف الظروف</a:t>
            </a:r>
            <a:r>
              <a:rPr lang="ar-EG" sz="1400" dirty="0" smtClean="0">
                <a:latin typeface="Alexandria" charset="0"/>
                <a:cs typeface="Alexandria" charset="0"/>
              </a:rPr>
              <a:t>.</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14544"/>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12- التعميم</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ان الالتزام بالتنظيم والمنهجية والموضوعية وقواعد التقصي من شأنه </a:t>
            </a:r>
            <a:r>
              <a:rPr lang="ar-EG" sz="1400" dirty="0" smtClean="0">
                <a:latin typeface="Alexandria" charset="0"/>
                <a:cs typeface="Alexandria" charset="0"/>
              </a:rPr>
              <a:t>ان يساعد </a:t>
            </a:r>
            <a:r>
              <a:rPr lang="ar-EG" sz="1400" dirty="0">
                <a:latin typeface="Alexandria" charset="0"/>
                <a:cs typeface="Alexandria" charset="0"/>
              </a:rPr>
              <a:t>إلى حد كبير على جعل النتائج التي يتم التوصل إليها في البحث </a:t>
            </a:r>
            <a:r>
              <a:rPr lang="ar-EG" sz="1400" dirty="0" smtClean="0">
                <a:latin typeface="Alexandria" charset="0"/>
                <a:cs typeface="Alexandria" charset="0"/>
              </a:rPr>
              <a:t>العلمي قابلة </a:t>
            </a:r>
            <a:r>
              <a:rPr lang="ar-EG" sz="1400" dirty="0">
                <a:latin typeface="Alexandria" charset="0"/>
                <a:cs typeface="Alexandria" charset="0"/>
              </a:rPr>
              <a:t>للتعميم في المجال الذي اجريت فيه، وعلى المجتمع الذي تمت فيه، </a:t>
            </a:r>
            <a:r>
              <a:rPr lang="ar-EG" sz="1400" dirty="0" smtClean="0">
                <a:latin typeface="Alexandria" charset="0"/>
                <a:cs typeface="Alexandria" charset="0"/>
              </a:rPr>
              <a:t>مع مراعاة </a:t>
            </a:r>
            <a:r>
              <a:rPr lang="ar-EG" sz="1400" dirty="0">
                <a:latin typeface="Alexandria" charset="0"/>
                <a:cs typeface="Alexandria" charset="0"/>
              </a:rPr>
              <a:t>الحذر دائما عندما يكون المجتمع كبيرا ويفتقد إلى التجانس، إلا انه </a:t>
            </a:r>
            <a:r>
              <a:rPr lang="ar-EG" sz="1400" dirty="0" smtClean="0">
                <a:latin typeface="Alexandria" charset="0"/>
                <a:cs typeface="Alexandria" charset="0"/>
              </a:rPr>
              <a:t>وفي كل </a:t>
            </a:r>
            <a:r>
              <a:rPr lang="ar-EG" sz="1400" dirty="0">
                <a:latin typeface="Alexandria" charset="0"/>
                <a:cs typeface="Alexandria" charset="0"/>
              </a:rPr>
              <a:t>الأحوال فإن البحوث الواسعة والتي تعتمد على عينات كبيرة افقيا </a:t>
            </a:r>
            <a:r>
              <a:rPr lang="ar-EG" sz="1400" dirty="0" smtClean="0">
                <a:latin typeface="Alexandria" charset="0"/>
                <a:cs typeface="Alexandria" charset="0"/>
              </a:rPr>
              <a:t>وعموديا تكون </a:t>
            </a:r>
            <a:r>
              <a:rPr lang="ar-EG" sz="1400" dirty="0">
                <a:latin typeface="Alexandria" charset="0"/>
                <a:cs typeface="Alexandria" charset="0"/>
              </a:rPr>
              <a:t>نتائجها أكثر قابلة للتعميم من البحوث ذات العينات الصغيرة والمحدودة.</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76054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a:t>
            </a:r>
            <a:r>
              <a:rPr lang="ar-EG" b="1" dirty="0" smtClean="0">
                <a:solidFill>
                  <a:srgbClr val="00AEEF"/>
                </a:solidFill>
                <a:latin typeface="Alexandria" charset="0"/>
                <a:cs typeface="Alexandria" charset="0"/>
              </a:rPr>
              <a:t>13- </a:t>
            </a:r>
            <a:r>
              <a:rPr lang="ar-EG" sz="1400" b="1" dirty="0">
                <a:solidFill>
                  <a:srgbClr val="00AEEF"/>
                </a:solidFill>
                <a:latin typeface="Alexandria" charset="0"/>
                <a:cs typeface="Alexandria" charset="0"/>
              </a:rPr>
              <a:t>القابلية للأثبات:</a:t>
            </a:r>
          </a:p>
          <a:p>
            <a:pPr algn="justLow" rtl="1">
              <a:lnSpc>
                <a:spcPct val="150000"/>
              </a:lnSpc>
            </a:pPr>
            <a:r>
              <a:rPr lang="ar-EG" sz="1400" dirty="0">
                <a:latin typeface="Alexandria" charset="0"/>
                <a:cs typeface="Alexandria" charset="0"/>
              </a:rPr>
              <a:t>"ينبغي ان يكون البحث قابلا للأثبات في كل الأوقات، وعملية تقديم </a:t>
            </a:r>
            <a:r>
              <a:rPr lang="ar-EG" sz="1400" dirty="0" smtClean="0">
                <a:latin typeface="Alexandria" charset="0"/>
                <a:cs typeface="Alexandria" charset="0"/>
              </a:rPr>
              <a:t>البرهان ترتبط </a:t>
            </a:r>
            <a:r>
              <a:rPr lang="ar-EG" sz="1400" dirty="0">
                <a:latin typeface="Alexandria" charset="0"/>
                <a:cs typeface="Alexandria" charset="0"/>
              </a:rPr>
              <a:t>بمصداقية البحث والدقة في نتائجه، بالإضافة إلى تكرار النتائج نفسها </a:t>
            </a:r>
            <a:r>
              <a:rPr lang="ar-EG" sz="1400" dirty="0" smtClean="0">
                <a:latin typeface="Alexandria" charset="0"/>
                <a:cs typeface="Alexandria" charset="0"/>
              </a:rPr>
              <a:t>إذا ما </a:t>
            </a:r>
            <a:r>
              <a:rPr lang="ar-EG" sz="1400" dirty="0" err="1">
                <a:latin typeface="Alexandria" charset="0"/>
                <a:cs typeface="Alexandria" charset="0"/>
              </a:rPr>
              <a:t>اعيدت</a:t>
            </a:r>
            <a:r>
              <a:rPr lang="ar-EG" sz="1400" dirty="0">
                <a:latin typeface="Alexandria" charset="0"/>
                <a:cs typeface="Alexandria" charset="0"/>
              </a:rPr>
              <a:t> التجربة في نفس الظروف، ان قابلية البحث للأثبات تتطلب </a:t>
            </a:r>
            <a:r>
              <a:rPr lang="ar-EG" sz="1400" dirty="0" smtClean="0">
                <a:latin typeface="Alexandria" charset="0"/>
                <a:cs typeface="Alexandria" charset="0"/>
              </a:rPr>
              <a:t>شمولية المعلومات </a:t>
            </a:r>
            <a:r>
              <a:rPr lang="ar-EG" sz="1400" dirty="0">
                <a:latin typeface="Alexandria" charset="0"/>
                <a:cs typeface="Alexandria" charset="0"/>
              </a:rPr>
              <a:t>المستخدمة فيه ودقتها.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624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دوافع إجراء البحوث والدراسات:</a:t>
            </a:r>
          </a:p>
          <a:p>
            <a:pPr algn="justLow" rtl="1">
              <a:lnSpc>
                <a:spcPct val="150000"/>
              </a:lnSpc>
            </a:pPr>
            <a:r>
              <a:rPr lang="ar-EG" sz="1400" dirty="0">
                <a:latin typeface="Alexandria" charset="0"/>
                <a:cs typeface="Alexandria" charset="0"/>
              </a:rPr>
              <a:t>يمكن أن يكون دافع الباحث لإجراء البحوث والدراسات </a:t>
            </a:r>
            <a:r>
              <a:rPr lang="ar-EG" sz="1400" dirty="0" smtClean="0">
                <a:latin typeface="Alexandria" charset="0"/>
                <a:cs typeface="Alexandria" charset="0"/>
              </a:rPr>
              <a:t>واحداً </a:t>
            </a:r>
            <a:r>
              <a:rPr lang="ar-EG" sz="1400" dirty="0">
                <a:latin typeface="Alexandria" charset="0"/>
                <a:cs typeface="Alexandria" charset="0"/>
              </a:rPr>
              <a:t>أو أكثر </a:t>
            </a:r>
            <a:r>
              <a:rPr lang="ar-EG" sz="1400" dirty="0" smtClean="0">
                <a:latin typeface="Alexandria" charset="0"/>
                <a:cs typeface="Alexandria" charset="0"/>
              </a:rPr>
              <a:t>من الأمور التالية ( المحمودي، 2019):</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1 ) الرغبة </a:t>
            </a:r>
            <a:r>
              <a:rPr lang="ar-EG" sz="1400" dirty="0" smtClean="0">
                <a:latin typeface="Alexandria" charset="0"/>
                <a:cs typeface="Alexandria" charset="0"/>
              </a:rPr>
              <a:t>في </a:t>
            </a:r>
            <a:r>
              <a:rPr lang="ar-EG" sz="1400" dirty="0">
                <a:latin typeface="Alexandria" charset="0"/>
                <a:cs typeface="Alexandria" charset="0"/>
              </a:rPr>
              <a:t>إيجاد حل لمشكلة معينة </a:t>
            </a:r>
            <a:r>
              <a:rPr lang="ar-EG" sz="1400" dirty="0" smtClean="0">
                <a:latin typeface="Alexandria" charset="0"/>
                <a:cs typeface="Alexandria" charset="0"/>
              </a:rPr>
              <a:t>في </a:t>
            </a:r>
            <a:r>
              <a:rPr lang="ar-EG" sz="1400" dirty="0">
                <a:latin typeface="Alexandria" charset="0"/>
                <a:cs typeface="Alexandria" charset="0"/>
              </a:rPr>
              <a:t>المجتمع .</a:t>
            </a:r>
          </a:p>
          <a:p>
            <a:pPr algn="justLow" rtl="1">
              <a:lnSpc>
                <a:spcPct val="150000"/>
              </a:lnSpc>
            </a:pPr>
            <a:r>
              <a:rPr lang="ar-EG" sz="1400" dirty="0">
                <a:latin typeface="Alexandria" charset="0"/>
                <a:cs typeface="Alexandria" charset="0"/>
              </a:rPr>
              <a:t>2 ) الرغبة </a:t>
            </a:r>
            <a:r>
              <a:rPr lang="ar-EG" sz="1400" dirty="0" smtClean="0">
                <a:latin typeface="Alexandria" charset="0"/>
                <a:cs typeface="Alexandria" charset="0"/>
              </a:rPr>
              <a:t>في </a:t>
            </a:r>
            <a:r>
              <a:rPr lang="ar-EG" sz="1400" dirty="0">
                <a:latin typeface="Alexandria" charset="0"/>
                <a:cs typeface="Alexandria" charset="0"/>
              </a:rPr>
              <a:t>الحصول على درجة علمية أكاديمية </a:t>
            </a:r>
            <a:r>
              <a:rPr lang="ar-EG" sz="1400" dirty="0" smtClean="0">
                <a:latin typeface="Alexandria" charset="0"/>
                <a:cs typeface="Alexandria" charset="0"/>
              </a:rPr>
              <a:t>(ماجستير</a:t>
            </a:r>
            <a:r>
              <a:rPr lang="ar-EG" sz="1400" dirty="0">
                <a:latin typeface="Alexandria" charset="0"/>
                <a:cs typeface="Alexandria" charset="0"/>
              </a:rPr>
              <a:t>، </a:t>
            </a:r>
            <a:r>
              <a:rPr lang="ar-EG" sz="1400" dirty="0" smtClean="0">
                <a:latin typeface="Alexandria" charset="0"/>
                <a:cs typeface="Alexandria" charset="0"/>
              </a:rPr>
              <a:t>دكتوراه)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3 ) توجهات المؤسسة وظروفها التي تقتضي إجراء البحوث والدراسات.</a:t>
            </a:r>
          </a:p>
          <a:p>
            <a:pPr algn="justLow" rtl="1">
              <a:lnSpc>
                <a:spcPct val="150000"/>
              </a:lnSpc>
            </a:pPr>
            <a:r>
              <a:rPr lang="ar-EG" sz="1400" dirty="0">
                <a:latin typeface="Alexandria" charset="0"/>
                <a:cs typeface="Alexandria" charset="0"/>
              </a:rPr>
              <a:t>4 ) الشك </a:t>
            </a:r>
            <a:r>
              <a:rPr lang="ar-EG" sz="1400" dirty="0" smtClean="0">
                <a:latin typeface="Alexandria" charset="0"/>
                <a:cs typeface="Alexandria" charset="0"/>
              </a:rPr>
              <a:t>في </a:t>
            </a:r>
            <a:r>
              <a:rPr lang="ar-EG" sz="1400" dirty="0">
                <a:latin typeface="Alexandria" charset="0"/>
                <a:cs typeface="Alexandria" charset="0"/>
              </a:rPr>
              <a:t>نتائج بحوث ودراسات سابقة </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5) حب </a:t>
            </a:r>
            <a:r>
              <a:rPr lang="ar-EG" sz="1400" dirty="0">
                <a:latin typeface="Alexandria" charset="0"/>
                <a:cs typeface="Alexandria" charset="0"/>
              </a:rPr>
              <a:t>الاستطلاع والرغبة </a:t>
            </a:r>
            <a:r>
              <a:rPr lang="ar-EG" sz="1400" dirty="0" smtClean="0">
                <a:latin typeface="Alexandria" charset="0"/>
                <a:cs typeface="Alexandria" charset="0"/>
              </a:rPr>
              <a:t>في </a:t>
            </a:r>
            <a:r>
              <a:rPr lang="ar-EG" sz="1400" dirty="0">
                <a:latin typeface="Alexandria" charset="0"/>
                <a:cs typeface="Alexandria" charset="0"/>
              </a:rPr>
              <a:t>التعلم والاستزادة من المعرفة، </a:t>
            </a:r>
            <a:r>
              <a:rPr lang="ar-EG" sz="1400" dirty="0" smtClean="0">
                <a:latin typeface="Alexandria" charset="0"/>
                <a:cs typeface="Alexandria" charset="0"/>
              </a:rPr>
              <a:t>والحرص على </a:t>
            </a:r>
            <a:r>
              <a:rPr lang="ar-EG" sz="1400" dirty="0">
                <a:latin typeface="Alexandria" charset="0"/>
                <a:cs typeface="Alexandria" charset="0"/>
              </a:rPr>
              <a:t>كشف حقائق جديدة عن موضوع معين.</a:t>
            </a:r>
          </a:p>
          <a:p>
            <a:pPr algn="justLow" rtl="1">
              <a:lnSpc>
                <a:spcPct val="150000"/>
              </a:lnSpc>
            </a:pPr>
            <a:r>
              <a:rPr lang="ar-EG" sz="1400" dirty="0">
                <a:latin typeface="Alexandria" charset="0"/>
                <a:cs typeface="Alexandria" charset="0"/>
              </a:rPr>
              <a:t>6 ) الرغبة </a:t>
            </a:r>
            <a:r>
              <a:rPr lang="ar-EG" sz="1400" dirty="0" smtClean="0">
                <a:latin typeface="Alexandria" charset="0"/>
                <a:cs typeface="Alexandria" charset="0"/>
              </a:rPr>
              <a:t>في </a:t>
            </a:r>
            <a:r>
              <a:rPr lang="ar-EG" sz="1400" dirty="0">
                <a:latin typeface="Alexandria" charset="0"/>
                <a:cs typeface="Alexandria" charset="0"/>
              </a:rPr>
              <a:t>سد نقص </a:t>
            </a:r>
            <a:r>
              <a:rPr lang="ar-EG" sz="1400" dirty="0" smtClean="0">
                <a:latin typeface="Alexandria" charset="0"/>
                <a:cs typeface="Alexandria" charset="0"/>
              </a:rPr>
              <a:t>الإنتاج </a:t>
            </a:r>
            <a:r>
              <a:rPr lang="ar-EG" sz="1400" dirty="0">
                <a:latin typeface="Alexandria" charset="0"/>
                <a:cs typeface="Alexandria" charset="0"/>
              </a:rPr>
              <a:t>الفكري.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62486"/>
          </a:xfrm>
          <a:prstGeom prst="rect">
            <a:avLst/>
          </a:prstGeom>
          <a:noFill/>
        </p:spPr>
        <p:txBody>
          <a:bodyPr wrap="square" rtlCol="0">
            <a:spAutoFit/>
          </a:bodyPr>
          <a:lstStyle/>
          <a:p>
            <a:pPr algn="justLow" rtl="1">
              <a:lnSpc>
                <a:spcPct val="150000"/>
              </a:lnSpc>
            </a:pPr>
            <a:r>
              <a:rPr lang="ar-EG" sz="2000" b="1" dirty="0" smtClean="0">
                <a:solidFill>
                  <a:srgbClr val="00AEEF"/>
                </a:solidFill>
                <a:latin typeface="Alexandria" charset="0"/>
                <a:cs typeface="Alexandria" charset="0"/>
              </a:rPr>
              <a:t>أهمية </a:t>
            </a:r>
            <a:r>
              <a:rPr lang="ar-EG" sz="2000" b="1" dirty="0">
                <a:solidFill>
                  <a:srgbClr val="00AEEF"/>
                </a:solidFill>
                <a:latin typeface="Alexandria" charset="0"/>
                <a:cs typeface="Alexandria" charset="0"/>
              </a:rPr>
              <a:t>البحث العلمي:</a:t>
            </a:r>
          </a:p>
          <a:p>
            <a:pPr algn="justLow" rtl="1">
              <a:lnSpc>
                <a:spcPct val="150000"/>
              </a:lnSpc>
            </a:pPr>
            <a:r>
              <a:rPr lang="ar-EG" sz="1400" dirty="0">
                <a:latin typeface="Alexandria" charset="0"/>
                <a:cs typeface="Alexandria" charset="0"/>
              </a:rPr>
              <a:t>يعد البحث العلمي على درجة عالية من الأهمية، ولعل ما يؤكد ذلك </a:t>
            </a:r>
            <a:r>
              <a:rPr lang="ar-EG" sz="1400" dirty="0" smtClean="0">
                <a:latin typeface="Alexandria" charset="0"/>
                <a:cs typeface="Alexandria" charset="0"/>
              </a:rPr>
              <a:t>هو المبالغ </a:t>
            </a:r>
            <a:r>
              <a:rPr lang="ar-EG" sz="1400" dirty="0">
                <a:latin typeface="Alexandria" charset="0"/>
                <a:cs typeface="Alexandria" charset="0"/>
              </a:rPr>
              <a:t>المالية الضخمة التي تخصصها وتنفقها الدول خاصة المتقدمة منها، </a:t>
            </a:r>
            <a:r>
              <a:rPr lang="ar-EG" sz="1400" dirty="0" smtClean="0">
                <a:latin typeface="Alexandria" charset="0"/>
                <a:cs typeface="Alexandria" charset="0"/>
              </a:rPr>
              <a:t>على هذا </a:t>
            </a:r>
            <a:r>
              <a:rPr lang="ar-EG" sz="1400" dirty="0">
                <a:latin typeface="Alexandria" charset="0"/>
                <a:cs typeface="Alexandria" charset="0"/>
              </a:rPr>
              <a:t>النشاط </a:t>
            </a:r>
            <a:r>
              <a:rPr lang="ar-EG" sz="1400" dirty="0" smtClean="0">
                <a:latin typeface="Alexandria" charset="0"/>
                <a:cs typeface="Alexandria" charset="0"/>
              </a:rPr>
              <a:t>، </a:t>
            </a:r>
            <a:r>
              <a:rPr lang="ar-EG" sz="1400" dirty="0">
                <a:latin typeface="Alexandria" charset="0"/>
                <a:cs typeface="Alexandria" charset="0"/>
              </a:rPr>
              <a:t>بل ان الأمر يصل في بعض الدول إلى تخصيص وزارات </a:t>
            </a:r>
            <a:r>
              <a:rPr lang="ar-EG" sz="1400" dirty="0" smtClean="0">
                <a:latin typeface="Alexandria" charset="0"/>
                <a:cs typeface="Alexandria" charset="0"/>
              </a:rPr>
              <a:t>للبحث العلمي</a:t>
            </a:r>
            <a:r>
              <a:rPr lang="ar-EG" sz="1400" dirty="0">
                <a:latin typeface="Alexandria" charset="0"/>
                <a:cs typeface="Alexandria" charset="0"/>
              </a:rPr>
              <a:t>، وانشاء مراكز بحثية في مختلف المجالات والتخصصات، تكون </a:t>
            </a:r>
            <a:r>
              <a:rPr lang="ar-EG" sz="1400" dirty="0" smtClean="0">
                <a:latin typeface="Alexandria" charset="0"/>
                <a:cs typeface="Alexandria" charset="0"/>
              </a:rPr>
              <a:t>هي المرجع </a:t>
            </a:r>
            <a:r>
              <a:rPr lang="ar-EG" sz="1400" dirty="0">
                <a:latin typeface="Alexandria" charset="0"/>
                <a:cs typeface="Alexandria" charset="0"/>
              </a:rPr>
              <a:t>الأساسي في اتخاذ أية قرارات استراتيجية، وذلك نظرا لما توفره </a:t>
            </a:r>
            <a:r>
              <a:rPr lang="ar-EG" sz="1400" dirty="0" smtClean="0">
                <a:latin typeface="Alexandria" charset="0"/>
                <a:cs typeface="Alexandria" charset="0"/>
              </a:rPr>
              <a:t>هذه المراكز </a:t>
            </a:r>
            <a:r>
              <a:rPr lang="ar-EG" sz="1400" dirty="0">
                <a:latin typeface="Alexandria" charset="0"/>
                <a:cs typeface="Alexandria" charset="0"/>
              </a:rPr>
              <a:t>من معلومات اساسية لصناع القرار</a:t>
            </a:r>
            <a:r>
              <a:rPr lang="ar-EG" sz="1400" dirty="0" smtClean="0">
                <a:latin typeface="Alexandria" charset="0"/>
                <a:cs typeface="Alexandria" charset="0"/>
              </a:rPr>
              <a:t>.</a:t>
            </a:r>
          </a:p>
          <a:p>
            <a:pPr algn="justLow" rtl="1">
              <a:lnSpc>
                <a:spcPct val="150000"/>
              </a:lnSpc>
            </a:pPr>
            <a:r>
              <a:rPr lang="ar-EG" sz="1400" b="1" dirty="0">
                <a:solidFill>
                  <a:srgbClr val="FF0000"/>
                </a:solidFill>
                <a:latin typeface="Alexandria" charset="0"/>
                <a:cs typeface="Alexandria" charset="0"/>
              </a:rPr>
              <a:t>وبشكل أكثر دقة يمكن رصد أهمية البحث العلمي في النقاط </a:t>
            </a:r>
            <a:r>
              <a:rPr lang="ar-EG" sz="1400" b="1" dirty="0" smtClean="0">
                <a:solidFill>
                  <a:srgbClr val="FF0000"/>
                </a:solidFill>
                <a:latin typeface="Alexandria" charset="0"/>
                <a:cs typeface="Alexandria" charset="0"/>
              </a:rPr>
              <a:t>التالية ( </a:t>
            </a:r>
            <a:r>
              <a:rPr lang="ar-EG" sz="1400" b="1" dirty="0" err="1" smtClean="0">
                <a:solidFill>
                  <a:srgbClr val="FF0000"/>
                </a:solidFill>
                <a:latin typeface="Alexandria" charset="0"/>
                <a:cs typeface="Alexandria" charset="0"/>
              </a:rPr>
              <a:t>التائب،2018</a:t>
            </a:r>
            <a:r>
              <a:rPr lang="ar-EG" sz="1400" b="1" dirty="0" smtClean="0">
                <a:solidFill>
                  <a:srgbClr val="FF0000"/>
                </a:solidFill>
                <a:latin typeface="Alexandria" charset="0"/>
                <a:cs typeface="Alexandria" charset="0"/>
              </a:rPr>
              <a:t>)</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1 – انه الأسلوب الأمثل لرصد كافة المشكلات والظواهر </a:t>
            </a:r>
            <a:r>
              <a:rPr lang="ar-EG" sz="1400" dirty="0" smtClean="0">
                <a:latin typeface="Alexandria" charset="0"/>
                <a:cs typeface="Alexandria" charset="0"/>
              </a:rPr>
              <a:t>والقضايا والموضوعات </a:t>
            </a:r>
            <a:r>
              <a:rPr lang="ar-EG" sz="1400" dirty="0">
                <a:latin typeface="Alexandria" charset="0"/>
                <a:cs typeface="Alexandria" charset="0"/>
              </a:rPr>
              <a:t>التي يكتنفها الغموض، ودراستها وتفحصها وتمحيصها </a:t>
            </a:r>
            <a:r>
              <a:rPr lang="ar-EG" sz="1400" dirty="0" smtClean="0">
                <a:latin typeface="Alexandria" charset="0"/>
                <a:cs typeface="Alexandria" charset="0"/>
              </a:rPr>
              <a:t>وتحليلها بما </a:t>
            </a:r>
            <a:r>
              <a:rPr lang="ar-EG" sz="1400" dirty="0">
                <a:latin typeface="Alexandria" charset="0"/>
                <a:cs typeface="Alexandria" charset="0"/>
              </a:rPr>
              <a:t>يقود إلى ايجاد الحلول المناسبة لها، وتوفير البيانات والمعلومات </a:t>
            </a:r>
            <a:r>
              <a:rPr lang="ar-EG" sz="1400" dirty="0" smtClean="0">
                <a:latin typeface="Alexandria" charset="0"/>
                <a:cs typeface="Alexandria" charset="0"/>
              </a:rPr>
              <a:t>اللازمة بخصوصها</a:t>
            </a:r>
            <a:r>
              <a:rPr lang="ar-EG" sz="1400" dirty="0">
                <a:latin typeface="Alexandria" charset="0"/>
                <a:cs typeface="Alexandria" charset="0"/>
              </a:rPr>
              <a:t>.</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51618"/>
    </mc:Choice>
    <mc:Fallback xmlns="">
      <p:transition spd="slow" advTm="5161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677656"/>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a:t>
            </a:r>
            <a:r>
              <a:rPr lang="ar-EG" sz="1400" dirty="0" smtClean="0">
                <a:latin typeface="Alexandria" charset="0"/>
                <a:cs typeface="Alexandria" charset="0"/>
              </a:rPr>
              <a:t>2– </a:t>
            </a:r>
            <a:r>
              <a:rPr lang="ar-EG" sz="1400" dirty="0">
                <a:latin typeface="Alexandria" charset="0"/>
                <a:cs typeface="Alexandria" charset="0"/>
              </a:rPr>
              <a:t>انه أقصر الطرق التي تتيح للإنسانية القفز بخطوات ثابتة إلى الأمام</a:t>
            </a:r>
            <a:r>
              <a:rPr lang="ar-EG" sz="1400" dirty="0" smtClean="0">
                <a:latin typeface="Alexandria" charset="0"/>
                <a:cs typeface="Alexandria" charset="0"/>
              </a:rPr>
              <a:t>،  فلا </a:t>
            </a:r>
            <a:r>
              <a:rPr lang="ar-EG" sz="1400" dirty="0">
                <a:latin typeface="Alexandria" charset="0"/>
                <a:cs typeface="Alexandria" charset="0"/>
              </a:rPr>
              <a:t>يمكن ان نتصور أي تقدم أو تطور حقيقي يمكن ان تحققه البشرية بدون </a:t>
            </a:r>
            <a:r>
              <a:rPr lang="ar-EG" sz="1400" dirty="0" smtClean="0">
                <a:latin typeface="Alexandria" charset="0"/>
                <a:cs typeface="Alexandria" charset="0"/>
              </a:rPr>
              <a:t>بحث علمي</a:t>
            </a:r>
            <a:r>
              <a:rPr lang="ar-EG" sz="1400" dirty="0">
                <a:latin typeface="Alexandria" charset="0"/>
                <a:cs typeface="Alexandria" charset="0"/>
              </a:rPr>
              <a:t>، وليس أدل على ذلك من حالة التطور التي بلغتها المجتمعات والبلدان التي تمنح البحث العلمي المكانة اللائقة، وتخصص له الميزانيات المناسبة، </a:t>
            </a:r>
            <a:r>
              <a:rPr lang="ar-EG" sz="1400" dirty="0" smtClean="0">
                <a:latin typeface="Alexandria" charset="0"/>
                <a:cs typeface="Alexandria" charset="0"/>
              </a:rPr>
              <a:t>وتضع الباحثين </a:t>
            </a:r>
            <a:r>
              <a:rPr lang="ar-EG" sz="1400" dirty="0">
                <a:latin typeface="Alexandria" charset="0"/>
                <a:cs typeface="Alexandria" charset="0"/>
              </a:rPr>
              <a:t>في المقام الجدير بهم.</a:t>
            </a:r>
          </a:p>
          <a:p>
            <a:pPr algn="justLow" rtl="1">
              <a:lnSpc>
                <a:spcPct val="150000"/>
              </a:lnSpc>
            </a:pPr>
            <a:r>
              <a:rPr lang="ar-EG" sz="1400" dirty="0">
                <a:latin typeface="Alexandria" charset="0"/>
                <a:cs typeface="Alexandria" charset="0"/>
              </a:rPr>
              <a:t>3 – يعكس البحث العلمي وموقعه ومستواه في أي مجتمع درجة </a:t>
            </a:r>
            <a:r>
              <a:rPr lang="ar-EG" sz="1400" dirty="0" smtClean="0">
                <a:latin typeface="Alexandria" charset="0"/>
                <a:cs typeface="Alexandria" charset="0"/>
              </a:rPr>
              <a:t>الوعي والتحضر </a:t>
            </a:r>
            <a:r>
              <a:rPr lang="ar-EG" sz="1400" dirty="0">
                <a:latin typeface="Alexandria" charset="0"/>
                <a:cs typeface="Alexandria" charset="0"/>
              </a:rPr>
              <a:t>والرقي، والنضج المعرفي والفكري التي وصل إليها هذا المجتمع</a:t>
            </a:r>
            <a:r>
              <a:rPr lang="ar-EG" sz="1400" dirty="0" smtClean="0">
                <a:latin typeface="Alexandria" charset="0"/>
                <a:cs typeface="Alexandria" charset="0"/>
              </a:rPr>
              <a:t>،  فالمجتمعات </a:t>
            </a:r>
            <a:r>
              <a:rPr lang="ar-EG" sz="1400" dirty="0">
                <a:latin typeface="Alexandria" charset="0"/>
                <a:cs typeface="Alexandria" charset="0"/>
              </a:rPr>
              <a:t>الأكثر وعيا وادراكا للبحث العلمي هي التي تولي هذا النشاط </a:t>
            </a:r>
            <a:r>
              <a:rPr lang="ar-EG" sz="1400" dirty="0" smtClean="0">
                <a:latin typeface="Alexandria" charset="0"/>
                <a:cs typeface="Alexandria" charset="0"/>
              </a:rPr>
              <a:t>أولوية في </a:t>
            </a:r>
            <a:r>
              <a:rPr lang="ar-EG" sz="1400" dirty="0">
                <a:latin typeface="Alexandria" charset="0"/>
                <a:cs typeface="Alexandria" charset="0"/>
              </a:rPr>
              <a:t>حياتها، وتضعه في مراتب ودرجات عليا من اهتماماتها.</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1" y="1666568"/>
            <a:ext cx="5728813" cy="2677656"/>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4 </a:t>
            </a:r>
            <a:r>
              <a:rPr lang="ar-EG" sz="1400" dirty="0">
                <a:latin typeface="Alexandria" charset="0"/>
                <a:cs typeface="Alexandria" charset="0"/>
              </a:rPr>
              <a:t>– يعزز البحث العلمي عملية التفكير المنطقي والعقلي، واستخدام </a:t>
            </a:r>
            <a:r>
              <a:rPr lang="ar-EG" sz="1400" dirty="0" smtClean="0">
                <a:latin typeface="Alexandria" charset="0"/>
                <a:cs typeface="Alexandria" charset="0"/>
              </a:rPr>
              <a:t>الأساليب العلمية </a:t>
            </a:r>
            <a:r>
              <a:rPr lang="ar-EG" sz="1400" dirty="0">
                <a:latin typeface="Alexandria" charset="0"/>
                <a:cs typeface="Alexandria" charset="0"/>
              </a:rPr>
              <a:t>في الوصول إلى حلول للمشاكل المراد بحثها ودراستها، وتجنب </a:t>
            </a:r>
            <a:r>
              <a:rPr lang="ar-EG" sz="1400" dirty="0" smtClean="0">
                <a:latin typeface="Alexandria" charset="0"/>
                <a:cs typeface="Alexandria" charset="0"/>
              </a:rPr>
              <a:t>بالتالي الأساليب </a:t>
            </a:r>
            <a:r>
              <a:rPr lang="ar-EG" sz="1400" dirty="0">
                <a:latin typeface="Alexandria" charset="0"/>
                <a:cs typeface="Alexandria" charset="0"/>
              </a:rPr>
              <a:t>التقليدية البدائية في التفكير، وفي حل المشكلات </a:t>
            </a:r>
            <a:r>
              <a:rPr lang="ar-EG" sz="1400" dirty="0" smtClean="0">
                <a:latin typeface="Alexandria" charset="0"/>
                <a:cs typeface="Alexandria" charset="0"/>
              </a:rPr>
              <a:t>، </a:t>
            </a:r>
            <a:r>
              <a:rPr lang="ar-EG" sz="1400" dirty="0">
                <a:latin typeface="Alexandria" charset="0"/>
                <a:cs typeface="Alexandria" charset="0"/>
              </a:rPr>
              <a:t>ان سيادة </a:t>
            </a:r>
            <a:r>
              <a:rPr lang="ar-EG" sz="1400" dirty="0" smtClean="0">
                <a:latin typeface="Alexandria" charset="0"/>
                <a:cs typeface="Alexandria" charset="0"/>
              </a:rPr>
              <a:t>التفكير العلمي </a:t>
            </a:r>
            <a:r>
              <a:rPr lang="ar-EG" sz="1400" dirty="0">
                <a:latin typeface="Alexandria" charset="0"/>
                <a:cs typeface="Alexandria" charset="0"/>
              </a:rPr>
              <a:t>في المجتمع، والابتعاد عن الخرافات من شأنه ان يؤسس لثقافة لا </a:t>
            </a:r>
            <a:r>
              <a:rPr lang="ar-EG" sz="1400" dirty="0" smtClean="0">
                <a:latin typeface="Alexandria" charset="0"/>
                <a:cs typeface="Alexandria" charset="0"/>
              </a:rPr>
              <a:t>تبقى فقط </a:t>
            </a:r>
            <a:r>
              <a:rPr lang="ar-EG" sz="1400" dirty="0">
                <a:latin typeface="Alexandria" charset="0"/>
                <a:cs typeface="Alexandria" charset="0"/>
              </a:rPr>
              <a:t>حكرا على النخب العلمية من الباحثين واساتذة الجامعات، بل تتجاوزهم </a:t>
            </a:r>
            <a:r>
              <a:rPr lang="ar-EG" sz="1400" dirty="0" smtClean="0">
                <a:latin typeface="Alexandria" charset="0"/>
                <a:cs typeface="Alexandria" charset="0"/>
              </a:rPr>
              <a:t>إلى القاعدة </a:t>
            </a:r>
            <a:r>
              <a:rPr lang="ar-EG" sz="1400" dirty="0">
                <a:latin typeface="Alexandria" charset="0"/>
                <a:cs typeface="Alexandria" charset="0"/>
              </a:rPr>
              <a:t>العريضة من المجتمع، ويطال الامر كذلك مختلف المؤسسات في الدولة</a:t>
            </a:r>
            <a:r>
              <a:rPr lang="ar-EG" sz="1400" dirty="0" smtClean="0">
                <a:latin typeface="Alexandria" charset="0"/>
                <a:cs typeface="Alexandria" charset="0"/>
              </a:rPr>
              <a:t>، التي </a:t>
            </a:r>
            <a:r>
              <a:rPr lang="ar-EG" sz="1400" dirty="0">
                <a:latin typeface="Alexandria" charset="0"/>
                <a:cs typeface="Alexandria" charset="0"/>
              </a:rPr>
              <a:t>بانتشار ثقافة البحث والتفكير العلميين ستتجنب العشوائية في قراراتها، </a:t>
            </a:r>
            <a:r>
              <a:rPr lang="ar-EG" sz="1400" dirty="0" smtClean="0">
                <a:latin typeface="Alexandria" charset="0"/>
                <a:cs typeface="Alexandria" charset="0"/>
              </a:rPr>
              <a:t>وفي تعاملها </a:t>
            </a:r>
            <a:r>
              <a:rPr lang="ar-EG" sz="1400" dirty="0">
                <a:latin typeface="Alexandria" charset="0"/>
                <a:cs typeface="Alexandria" charset="0"/>
              </a:rPr>
              <a:t>مع جمهورها، وستنتهج أسلوب البحث والتقصي وفق الطرق العلمية </a:t>
            </a:r>
            <a:r>
              <a:rPr lang="ar-EG" sz="1400" dirty="0" smtClean="0">
                <a:latin typeface="Alexandria" charset="0"/>
                <a:cs typeface="Alexandria" charset="0"/>
              </a:rPr>
              <a:t>التي من </a:t>
            </a:r>
            <a:r>
              <a:rPr lang="ar-EG" sz="1400" dirty="0">
                <a:latin typeface="Alexandria" charset="0"/>
                <a:cs typeface="Alexandria" charset="0"/>
              </a:rPr>
              <a:t>شأنها ان تقود إلى أفضل الحلول دائما، وترتقي بمستوى أدائها.</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6829" y="1666568"/>
            <a:ext cx="5587146" cy="1384995"/>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  </a:t>
            </a:r>
            <a:r>
              <a:rPr lang="ar-EG" sz="1400" dirty="0">
                <a:latin typeface="Alexandria" charset="0"/>
                <a:cs typeface="Alexandria" charset="0"/>
              </a:rPr>
              <a:t>والتفكير العلمي المنطقي السليم هو اسلوب حياة؛ من شأنه ان يساعد </a:t>
            </a:r>
            <a:r>
              <a:rPr lang="ar-EG" sz="1400" dirty="0" smtClean="0">
                <a:latin typeface="Alexandria" charset="0"/>
                <a:cs typeface="Alexandria" charset="0"/>
              </a:rPr>
              <a:t>الأفراد ايضا </a:t>
            </a:r>
            <a:r>
              <a:rPr lang="ar-EG" sz="1400" dirty="0">
                <a:latin typeface="Alexandria" charset="0"/>
                <a:cs typeface="Alexandria" charset="0"/>
              </a:rPr>
              <a:t>على تحسين أدائهم، والارتقاء بمستوى تفكيرهم وتعاملهم مع من حولهم</a:t>
            </a:r>
            <a:r>
              <a:rPr lang="ar-EG" sz="1400" dirty="0" smtClean="0">
                <a:latin typeface="Alexandria" charset="0"/>
                <a:cs typeface="Alexandria" charset="0"/>
              </a:rPr>
              <a:t>، وطرحهم </a:t>
            </a:r>
            <a:r>
              <a:rPr lang="ar-EG" sz="1400" dirty="0">
                <a:latin typeface="Alexandria" charset="0"/>
                <a:cs typeface="Alexandria" charset="0"/>
              </a:rPr>
              <a:t>لوجهات نظرهم حول ما يطرح من قضايا بطريقة علمية، وتطوير </a:t>
            </a:r>
            <a:r>
              <a:rPr lang="ar-EG" sz="1400" dirty="0" smtClean="0">
                <a:latin typeface="Alexandria" charset="0"/>
                <a:cs typeface="Alexandria" charset="0"/>
              </a:rPr>
              <a:t>ملكة الابتكار </a:t>
            </a:r>
            <a:r>
              <a:rPr lang="ar-EG" sz="1400" dirty="0">
                <a:latin typeface="Alexandria" charset="0"/>
                <a:cs typeface="Alexandria" charset="0"/>
              </a:rPr>
              <a:t>والابداع والنقد لديهم، كما يتيح التفكير العلمي إمكانية التفسير </a:t>
            </a:r>
            <a:r>
              <a:rPr lang="ar-EG" sz="1400" dirty="0" smtClean="0">
                <a:latin typeface="Alexandria" charset="0"/>
                <a:cs typeface="Alexandria" charset="0"/>
              </a:rPr>
              <a:t>والتحليل المنطقي </a:t>
            </a:r>
            <a:r>
              <a:rPr lang="ar-EG" sz="1400" dirty="0">
                <a:latin typeface="Alexandria" charset="0"/>
                <a:cs typeface="Alexandria" charset="0"/>
              </a:rPr>
              <a:t>المؤسس على الحجج والبراهين والوقائع العلمية.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477328"/>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مفهوم البحث، وكذا مفهوم العلم وخصائصه وأهداف العلم والفرق بين العلم والمعرفة ومفهوم البحث العلمي وخصائص البحث العلمي ودوافع اجراء البحوث والدراسات وأهمية البحث العلمي.</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8735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لمفهوم البحث العلمي، اعرض لعدد من تعريفات البحث العلمي، وكذا دوافع الباحثين لإجراء البحوث والدراسات، يرجي أن تكون اجاباتكم مختلفة عن المادة العلمية التي قدمت في المحاضرة، على أن يتم عرض إجابتكم في شكل فيديو قصير تتراوح مدته من خمس الى عشر دقائق، ومرفقا به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للإجابة المطلوبة</a:t>
            </a:r>
            <a:r>
              <a:rPr lang="ar-EG" dirty="0" smtClean="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a:t>
            </a:r>
            <a:r>
              <a:rPr lang="ar-EG" dirty="0" smtClean="0">
                <a:solidFill>
                  <a:srgbClr val="00AEEF"/>
                </a:solidFill>
                <a:latin typeface="Alexandria" charset="0"/>
                <a:cs typeface="Alexandria" charset="0"/>
              </a:rPr>
              <a:t>أطيب الأمنيات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a:t>
            </a:r>
            <a:endParaRPr lang="en-US" dirty="0">
              <a:solidFill>
                <a:prstClr val="white"/>
              </a:solidFill>
            </a:endParaRPr>
          </a:p>
        </p:txBody>
      </p:sp>
      <p:sp>
        <p:nvSpPr>
          <p:cNvPr id="24" name="TextBox 23"/>
          <p:cNvSpPr txBox="1"/>
          <p:nvPr/>
        </p:nvSpPr>
        <p:spPr>
          <a:xfrm>
            <a:off x="1814053" y="1666568"/>
            <a:ext cx="5279922" cy="180049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إرشادات لتسجيل الصوت والفيديو على الباوربوينت</a:t>
            </a:r>
            <a:r>
              <a:rPr lang="ar-EG" dirty="0" smtClean="0">
                <a:solidFill>
                  <a:srgbClr val="2D3956"/>
                </a:solidFill>
                <a:latin typeface="Alexandria" charset="0"/>
                <a:cs typeface="Alexandria" charset="0"/>
              </a:rPr>
              <a:t>:</a:t>
            </a:r>
          </a:p>
          <a:p>
            <a:pPr marL="285750" indent="-285750" algn="justLow" rtl="1">
              <a:lnSpc>
                <a:spcPct val="150000"/>
              </a:lnSpc>
              <a:buFontTx/>
              <a:buChar char="-"/>
            </a:pPr>
            <a:r>
              <a:rPr lang="ar-EG" sz="1400" dirty="0" smtClean="0">
                <a:latin typeface="Alexandria" charset="0"/>
                <a:cs typeface="Alexandria" charset="0"/>
              </a:rPr>
              <a:t>قم بالضغط على علامة التبويب الخاصة بعرض الشرائح </a:t>
            </a:r>
            <a:r>
              <a:rPr lang="en-US" sz="1400" dirty="0" smtClean="0">
                <a:latin typeface="Alexandria" charset="0"/>
                <a:cs typeface="Alexandria" charset="0"/>
              </a:rPr>
              <a:t>SLIDE</a:t>
            </a:r>
            <a:r>
              <a:rPr lang="en-US" sz="1400" dirty="0">
                <a:latin typeface="Alexandria" charset="0"/>
                <a:cs typeface="Alexandria" charset="0"/>
              </a:rPr>
              <a:t> </a:t>
            </a:r>
            <a:r>
              <a:rPr lang="en-US" sz="1400" dirty="0" smtClean="0">
                <a:latin typeface="Alexandria" charset="0"/>
                <a:cs typeface="Alexandria" charset="0"/>
              </a:rPr>
              <a:t>SHOW</a:t>
            </a:r>
            <a:r>
              <a:rPr lang="ar-EG" sz="1400" dirty="0" smtClean="0">
                <a:latin typeface="Alexandria" charset="0"/>
                <a:cs typeface="Alexandria" charset="0"/>
              </a:rPr>
              <a:t>. ويرجى عدم استخدام إدراج </a:t>
            </a:r>
            <a:r>
              <a:rPr lang="ar-EG" sz="1400" dirty="0">
                <a:latin typeface="Alexandria" charset="0"/>
                <a:cs typeface="Alexandria" charset="0"/>
              </a:rPr>
              <a:t>وتسجيل الصوت لأنه لا يقوم بمزامنة التوقيتات لتحريك الشرائح تلقائيًا مع الصوت</a:t>
            </a:r>
            <a:r>
              <a:rPr lang="ar-EG" sz="1400" dirty="0" smtClean="0">
                <a:latin typeface="Alexandria" charset="0"/>
                <a:cs typeface="Alexandria" charset="0"/>
              </a:rPr>
              <a:t>.</a:t>
            </a:r>
          </a:p>
          <a:p>
            <a:pPr algn="justLow" rtl="1">
              <a:lnSpc>
                <a:spcPct val="150000"/>
              </a:lnSpc>
            </a:pP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680882" y="3100725"/>
            <a:ext cx="5523705" cy="1584123"/>
          </a:xfrm>
          <a:prstGeom prst="rect">
            <a:avLst/>
          </a:prstGeom>
        </p:spPr>
      </p:pic>
    </p:spTree>
    <p:extLst>
      <p:ext uri="{BB962C8B-B14F-4D97-AF65-F5344CB8AC3E}">
        <p14:creationId xmlns:p14="http://schemas.microsoft.com/office/powerpoint/2010/main" val="3480632619"/>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a:t>
            </a:r>
            <a:endParaRPr lang="en-US" dirty="0">
              <a:solidFill>
                <a:prstClr val="white"/>
              </a:solidFill>
            </a:endParaRPr>
          </a:p>
        </p:txBody>
      </p:sp>
      <p:sp>
        <p:nvSpPr>
          <p:cNvPr id="24" name="TextBox 23"/>
          <p:cNvSpPr txBox="1"/>
          <p:nvPr/>
        </p:nvSpPr>
        <p:spPr>
          <a:xfrm>
            <a:off x="1814053" y="1666568"/>
            <a:ext cx="5279922" cy="212365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إرشادات لتسجيل الصوت والفيديو على الباوربوينت</a:t>
            </a:r>
            <a:r>
              <a:rPr lang="ar-EG" dirty="0" smtClean="0">
                <a:solidFill>
                  <a:srgbClr val="2D3956"/>
                </a:solidFill>
                <a:latin typeface="Alexandria" charset="0"/>
                <a:cs typeface="Alexandria" charset="0"/>
              </a:rPr>
              <a:t>:</a:t>
            </a:r>
          </a:p>
          <a:p>
            <a:pPr marL="285750" indent="-285750" algn="justLow" rtl="1">
              <a:lnSpc>
                <a:spcPct val="150000"/>
              </a:lnSpc>
              <a:buFontTx/>
              <a:buChar char="-"/>
            </a:pPr>
            <a:r>
              <a:rPr lang="ar-EG" sz="1400" dirty="0" smtClean="0">
                <a:latin typeface="Alexandria" charset="0"/>
                <a:cs typeface="Alexandria" charset="0"/>
              </a:rPr>
              <a:t>قم بالضغط </a:t>
            </a:r>
            <a:r>
              <a:rPr lang="ar-EG" sz="1400" dirty="0">
                <a:latin typeface="Alexandria" charset="0"/>
                <a:cs typeface="Alexandria" charset="0"/>
              </a:rPr>
              <a:t>على </a:t>
            </a:r>
            <a:r>
              <a:rPr lang="ar-EG" sz="1400" dirty="0" smtClean="0">
                <a:latin typeface="Alexandria" charset="0"/>
                <a:cs typeface="Alexandria" charset="0"/>
              </a:rPr>
              <a:t>تسجيل </a:t>
            </a:r>
            <a:r>
              <a:rPr lang="ar-EG" sz="1400" dirty="0">
                <a:latin typeface="Alexandria" charset="0"/>
                <a:cs typeface="Alexandria" charset="0"/>
              </a:rPr>
              <a:t>عرض </a:t>
            </a:r>
            <a:r>
              <a:rPr lang="ar-EG" sz="1400" dirty="0" smtClean="0">
                <a:latin typeface="Alexandria" charset="0"/>
                <a:cs typeface="Alexandria" charset="0"/>
              </a:rPr>
              <a:t>الشرائح </a:t>
            </a:r>
            <a:r>
              <a:rPr lang="en-US" sz="1400" dirty="0">
                <a:latin typeface="Alexandria" charset="0"/>
                <a:cs typeface="Alexandria" charset="0"/>
              </a:rPr>
              <a:t> </a:t>
            </a:r>
            <a:r>
              <a:rPr lang="en-US" sz="1400" dirty="0" smtClean="0">
                <a:latin typeface="Alexandria" charset="0"/>
                <a:cs typeface="Alexandria" charset="0"/>
              </a:rPr>
              <a:t> </a:t>
            </a:r>
            <a:r>
              <a:rPr lang="en-US" sz="1400" dirty="0">
                <a:latin typeface="Alexandria" charset="0"/>
                <a:cs typeface="Alexandria" charset="0"/>
              </a:rPr>
              <a:t>Record slide show</a:t>
            </a:r>
            <a:r>
              <a:rPr lang="ar-EG" sz="1400" dirty="0" smtClean="0">
                <a:latin typeface="Alexandria" charset="0"/>
                <a:cs typeface="Alexandria" charset="0"/>
              </a:rPr>
              <a:t>حينها يبدأ تسجيل الصوت من تلقاء نفسه، هذا ان كنت تستخدم إصدارا قديما من الباوربوينت، ثم اختار هل التسجيل من البداية او من الشريحة الحالية</a:t>
            </a:r>
          </a:p>
          <a:p>
            <a:pPr marL="285750" indent="-285750" algn="justLow" rtl="1">
              <a:lnSpc>
                <a:spcPct val="150000"/>
              </a:lnSpc>
              <a:buFontTx/>
              <a:buChar char="-"/>
            </a:pPr>
            <a:endParaRPr lang="ar-EG" sz="1400" dirty="0">
              <a:latin typeface="Alexandria" charset="0"/>
              <a:cs typeface="Alexandria" charset="0"/>
            </a:endParaRPr>
          </a:p>
          <a:p>
            <a:pPr algn="justLow" rtl="1">
              <a:lnSpc>
                <a:spcPct val="150000"/>
              </a:lnSpc>
            </a:pP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p:cNvPicPr>
            <a:picLocks noChangeAspect="1"/>
          </p:cNvPicPr>
          <p:nvPr/>
        </p:nvPicPr>
        <p:blipFill>
          <a:blip r:embed="rId3"/>
          <a:stretch>
            <a:fillRect/>
          </a:stretch>
        </p:blipFill>
        <p:spPr>
          <a:xfrm>
            <a:off x="2151529" y="3361985"/>
            <a:ext cx="4598895" cy="2333625"/>
          </a:xfrm>
          <a:prstGeom prst="rect">
            <a:avLst/>
          </a:prstGeom>
        </p:spPr>
      </p:pic>
    </p:spTree>
    <p:extLst>
      <p:ext uri="{BB962C8B-B14F-4D97-AF65-F5344CB8AC3E}">
        <p14:creationId xmlns:p14="http://schemas.microsoft.com/office/powerpoint/2010/main" val="1533343484"/>
      </p:ext>
    </p:extLst>
  </p:cSld>
  <p:clrMapOvr>
    <a:masterClrMapping/>
  </p:clrMapOvr>
  <mc:AlternateContent xmlns:mc="http://schemas.openxmlformats.org/markup-compatibility/2006" xmlns:p14="http://schemas.microsoft.com/office/powerpoint/2010/main">
    <mc:Choice Requires="p14">
      <p:transition spd="slow" p14:dur="2000" advTm="3970"/>
    </mc:Choice>
    <mc:Fallback xmlns="">
      <p:transition spd="slow" advTm="397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a:t>
            </a:r>
            <a:endParaRPr lang="en-US" dirty="0">
              <a:solidFill>
                <a:prstClr val="white"/>
              </a:solidFill>
            </a:endParaRPr>
          </a:p>
        </p:txBody>
      </p:sp>
      <p:sp>
        <p:nvSpPr>
          <p:cNvPr id="24" name="TextBox 23"/>
          <p:cNvSpPr txBox="1"/>
          <p:nvPr/>
        </p:nvSpPr>
        <p:spPr>
          <a:xfrm>
            <a:off x="1814053" y="1666568"/>
            <a:ext cx="5279922" cy="341632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إرشادات لتسجيل الفيديو على الباوربوينت</a:t>
            </a:r>
            <a:r>
              <a:rPr lang="ar-EG" dirty="0" smtClean="0">
                <a:solidFill>
                  <a:srgbClr val="2D3956"/>
                </a:solidFill>
                <a:latin typeface="Alexandria" charset="0"/>
                <a:cs typeface="Alexandria" charset="0"/>
              </a:rPr>
              <a:t>:</a:t>
            </a:r>
          </a:p>
          <a:p>
            <a:pPr marL="285750" indent="-285750" algn="justLow" rtl="1">
              <a:lnSpc>
                <a:spcPct val="150000"/>
              </a:lnSpc>
              <a:buFontTx/>
              <a:buChar char="-"/>
            </a:pPr>
            <a:r>
              <a:rPr lang="ar-EG" sz="1400" dirty="0">
                <a:latin typeface="Alexandria" charset="0"/>
                <a:cs typeface="Alexandria" charset="0"/>
              </a:rPr>
              <a:t>افتح الشريحة التي تريد وضع الصورة عليها.</a:t>
            </a:r>
          </a:p>
          <a:p>
            <a:pPr marL="285750" indent="-285750" algn="justLow" rtl="1">
              <a:lnSpc>
                <a:spcPct val="150000"/>
              </a:lnSpc>
              <a:buFontTx/>
              <a:buChar char="-"/>
            </a:pPr>
            <a:r>
              <a:rPr lang="ar-EG" sz="1400" dirty="0" smtClean="0">
                <a:latin typeface="Alexandria" charset="0"/>
                <a:cs typeface="Alexandria" charset="0"/>
              </a:rPr>
              <a:t>اختار إدراج </a:t>
            </a:r>
            <a:r>
              <a:rPr lang="en-US" sz="1400" dirty="0" smtClean="0">
                <a:latin typeface="Alexandria" charset="0"/>
                <a:cs typeface="Alexandria" charset="0"/>
              </a:rPr>
              <a:t>Insert</a:t>
            </a:r>
            <a:endParaRPr lang="ar-EG" sz="1400" dirty="0">
              <a:latin typeface="Alexandria" charset="0"/>
              <a:cs typeface="Alexandria" charset="0"/>
            </a:endParaRPr>
          </a:p>
          <a:p>
            <a:pPr marL="285750" indent="-285750" algn="justLow" rtl="1">
              <a:lnSpc>
                <a:spcPct val="150000"/>
              </a:lnSpc>
              <a:buFontTx/>
              <a:buChar char="-"/>
            </a:pPr>
            <a:r>
              <a:rPr lang="ar-EG" sz="1400" dirty="0">
                <a:latin typeface="Alexandria" charset="0"/>
                <a:cs typeface="Alexandria" charset="0"/>
              </a:rPr>
              <a:t>اضغط علي الفيديو، ثم اضغط علي الكاميرا</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lnSpc>
                <a:spcPct val="150000"/>
              </a:lnSpc>
              <a:buFontTx/>
              <a:buChar char="-"/>
            </a:pPr>
            <a:r>
              <a:rPr lang="ar-EG" sz="1400" dirty="0">
                <a:latin typeface="Alexandria" charset="0"/>
                <a:cs typeface="Alexandria" charset="0"/>
              </a:rPr>
              <a:t>تم </a:t>
            </a:r>
            <a:r>
              <a:rPr lang="ar-EG" sz="1400" dirty="0" smtClean="0">
                <a:latin typeface="Alexandria" charset="0"/>
                <a:cs typeface="Alexandria" charset="0"/>
              </a:rPr>
              <a:t>شغل </a:t>
            </a:r>
            <a:r>
              <a:rPr lang="ar-EG" sz="1400" dirty="0">
                <a:latin typeface="Alexandria" charset="0"/>
                <a:cs typeface="Alexandria" charset="0"/>
              </a:rPr>
              <a:t>كاميرا جهازك</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أو</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افتح الكاميرا الخاصة بجهازك من </a:t>
            </a:r>
            <a:r>
              <a:rPr lang="en-US" sz="1400" dirty="0">
                <a:latin typeface="Alexandria" charset="0"/>
                <a:cs typeface="Alexandria" charset="0"/>
              </a:rPr>
              <a:t>PowerPoint </a:t>
            </a:r>
            <a:r>
              <a:rPr lang="ar-EG" sz="1400" dirty="0">
                <a:latin typeface="Alexandria" charset="0"/>
                <a:cs typeface="Alexandria" charset="0"/>
              </a:rPr>
              <a:t>وسجل الفيديو وأدرج هذا التسجيل مباشره علي الشريحة</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أدرج ملف وسائط من جهازك أو من </a:t>
            </a:r>
            <a:r>
              <a:rPr lang="en-US" sz="1400" dirty="0" smtClean="0">
                <a:latin typeface="Alexandria" charset="0"/>
                <a:cs typeface="Alexandria" charset="0"/>
              </a:rPr>
              <a:t> </a:t>
            </a:r>
            <a:r>
              <a:rPr lang="en-US" sz="1400" dirty="0" err="1" smtClean="0">
                <a:latin typeface="Alexandria" charset="0"/>
                <a:cs typeface="Alexandria" charset="0"/>
              </a:rPr>
              <a:t>OneDrive</a:t>
            </a:r>
            <a:r>
              <a:rPr lang="en-US" sz="1400" dirty="0" smtClean="0">
                <a:latin typeface="Alexandria" charset="0"/>
                <a:cs typeface="Alexandria" charset="0"/>
              </a:rPr>
              <a:t> </a:t>
            </a:r>
            <a:r>
              <a:rPr lang="ar-EG" sz="1400" dirty="0">
                <a:latin typeface="Alexandria" charset="0"/>
                <a:cs typeface="Alexandria" charset="0"/>
              </a:rPr>
              <a:t>أو </a:t>
            </a:r>
            <a:r>
              <a:rPr lang="en-US" sz="1400" dirty="0">
                <a:latin typeface="Alexandria" charset="0"/>
                <a:cs typeface="Alexandria" charset="0"/>
              </a:rPr>
              <a:t>Google Drive</a:t>
            </a:r>
            <a:endParaRPr lang="ar-EG" sz="1400" dirty="0">
              <a:latin typeface="Alexandria" charset="0"/>
              <a:cs typeface="Alexandria" charset="0"/>
            </a:endParaRPr>
          </a:p>
          <a:p>
            <a:pPr algn="justLow" rtl="1">
              <a:lnSpc>
                <a:spcPct val="150000"/>
              </a:lnSpc>
            </a:pP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79391659"/>
      </p:ext>
    </p:extLst>
  </p:cSld>
  <p:clrMapOvr>
    <a:masterClrMapping/>
  </p:clrMapOvr>
  <mc:AlternateContent xmlns:mc="http://schemas.openxmlformats.org/markup-compatibility/2006" xmlns:p14="http://schemas.microsoft.com/office/powerpoint/2010/main">
    <mc:Choice Requires="p14">
      <p:transition spd="slow" p14:dur="2000" advTm="3970"/>
    </mc:Choice>
    <mc:Fallback xmlns="">
      <p:transition spd="slow" advTm="397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a:t>
            </a:r>
            <a:endParaRPr lang="en-US" dirty="0">
              <a:solidFill>
                <a:prstClr val="white"/>
              </a:solidFill>
            </a:endParaRPr>
          </a:p>
        </p:txBody>
      </p:sp>
      <p:sp>
        <p:nvSpPr>
          <p:cNvPr id="24" name="TextBox 23"/>
          <p:cNvSpPr txBox="1"/>
          <p:nvPr/>
        </p:nvSpPr>
        <p:spPr>
          <a:xfrm>
            <a:off x="1814053" y="1666568"/>
            <a:ext cx="5279922" cy="309315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لتحويل الباوربوينت الى فيديو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ملف &gt; تصدير </a:t>
            </a:r>
            <a:r>
              <a:rPr lang="ar-EG" sz="1400" dirty="0" smtClean="0">
                <a:latin typeface="Alexandria" charset="0"/>
                <a:cs typeface="Alexandria" charset="0"/>
              </a:rPr>
              <a:t>&gt; انشاء فيديو     </a:t>
            </a:r>
            <a:r>
              <a:rPr lang="en-US" sz="1400" dirty="0" smtClean="0">
                <a:latin typeface="Alexandria" charset="0"/>
                <a:cs typeface="Alexandria" charset="0"/>
              </a:rPr>
              <a:t>File </a:t>
            </a:r>
            <a:r>
              <a:rPr lang="en-US" sz="1400" dirty="0">
                <a:latin typeface="Alexandria" charset="0"/>
                <a:cs typeface="Alexandria" charset="0"/>
              </a:rPr>
              <a:t>-  Export – create </a:t>
            </a:r>
            <a:r>
              <a:rPr lang="en-US" sz="1400" dirty="0" smtClean="0">
                <a:latin typeface="Alexandria" charset="0"/>
                <a:cs typeface="Alexandria" charset="0"/>
              </a:rPr>
              <a:t>video</a:t>
            </a:r>
            <a:r>
              <a:rPr lang="ar-EG" sz="1400" dirty="0" smtClean="0">
                <a:latin typeface="Alexandria" charset="0"/>
                <a:cs typeface="Alexandria" charset="0"/>
              </a:rPr>
              <a:t> </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في </a:t>
            </a:r>
            <a:r>
              <a:rPr lang="ar-EG" sz="1400" dirty="0">
                <a:latin typeface="Alexandria" charset="0"/>
                <a:cs typeface="Alexandria" charset="0"/>
              </a:rPr>
              <a:t>مربع القائمة المنسدلة الأول أسفل العنوان إنشاء فيديو، حدد جودة الفيديو المطلوبة، التي تتعلق بدقة الفيديو الذي تم إنهاؤه. كلما زادت جودة الفيديو، زاد حجم </a:t>
            </a:r>
            <a:r>
              <a:rPr lang="ar-EG" sz="1400" dirty="0" smtClean="0">
                <a:latin typeface="Alexandria" charset="0"/>
                <a:cs typeface="Alexandria" charset="0"/>
              </a:rPr>
              <a:t>الملف</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في مربع حفظ كنوع، اختر إما الفيديو </a:t>
            </a:r>
            <a:r>
              <a:rPr lang="en-US" sz="1400" dirty="0">
                <a:latin typeface="Alexandria" charset="0"/>
                <a:cs typeface="Alexandria" charset="0"/>
              </a:rPr>
              <a:t>MPEG 4‏ </a:t>
            </a:r>
            <a:r>
              <a:rPr lang="ar-EG" sz="1400" dirty="0">
                <a:latin typeface="Alexandria" charset="0"/>
                <a:cs typeface="Alexandria" charset="0"/>
              </a:rPr>
              <a:t>أو </a:t>
            </a:r>
            <a:r>
              <a:rPr lang="en-US" sz="1400" dirty="0">
                <a:latin typeface="Alexandria" charset="0"/>
                <a:cs typeface="Alexandria" charset="0"/>
              </a:rPr>
              <a:t>Windows Media Video‏‎.</a:t>
            </a:r>
          </a:p>
          <a:p>
            <a:pPr marL="285750" indent="-285750" algn="justLow" rtl="1">
              <a:lnSpc>
                <a:spcPct val="150000"/>
              </a:lnSpc>
              <a:buFont typeface="Wingdings" panose="05000000000000000000" pitchFamily="2" charset="2"/>
              <a:buChar char="q"/>
            </a:pPr>
            <a:endParaRPr lang="en-US" sz="1400" dirty="0">
              <a:latin typeface="Alexandria" charset="0"/>
              <a:cs typeface="Alexandria" charset="0"/>
            </a:endParaRPr>
          </a:p>
          <a:p>
            <a:pPr marL="285750" indent="-285750" algn="justLow" rtl="1">
              <a:lnSpc>
                <a:spcPct val="150000"/>
              </a:lnSpc>
              <a:buFont typeface="Wingdings" panose="05000000000000000000" pitchFamily="2" charset="2"/>
              <a:buChar char="q"/>
            </a:pP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q"/>
            </a:pPr>
            <a:endParaRPr lang="en-US" sz="1400" dirty="0" smtClean="0">
              <a:latin typeface="Alexandria" charset="0"/>
              <a:cs typeface="Alexandria" charset="0"/>
            </a:endParaRPr>
          </a:p>
          <a:p>
            <a:pPr algn="justLow" rtl="1">
              <a:lnSpc>
                <a:spcPct val="150000"/>
              </a:lnSpc>
            </a:pPr>
            <a:r>
              <a:rPr lang="en-US" sz="1400" dirty="0" smtClean="0">
                <a:latin typeface="Alexandria" charset="0"/>
                <a:cs typeface="Alexandria" charset="0"/>
              </a:rPr>
              <a:t>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2041296"/>
      </p:ext>
    </p:extLst>
  </p:cSld>
  <p:clrMapOvr>
    <a:masterClrMapping/>
  </p:clrMapOvr>
  <mc:AlternateContent xmlns:mc="http://schemas.openxmlformats.org/markup-compatibility/2006" xmlns:p14="http://schemas.microsoft.com/office/powerpoint/2010/main">
    <mc:Choice Requires="p14">
      <p:transition spd="slow" p14:dur="2000" advTm="3970"/>
    </mc:Choice>
    <mc:Fallback xmlns="">
      <p:transition spd="slow" advTm="397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585597"/>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buFontTx/>
              <a:buChar char="-"/>
            </a:pPr>
            <a:r>
              <a:rPr lang="ar-EG" sz="1400" dirty="0" smtClean="0">
                <a:latin typeface="Alexandria" charset="0"/>
                <a:cs typeface="Alexandria" charset="0"/>
              </a:rPr>
              <a:t>التائب، محمود حسين (2018).البحث العلمي- قواعده واجراءاته ومناهجه. القاهرة: المكتب العربي للمعارف، الطبعة الأولى</a:t>
            </a:r>
            <a:r>
              <a:rPr lang="ar-EG" dirty="0" smtClean="0">
                <a:latin typeface="Alexandria" charset="0"/>
                <a:cs typeface="Alexandria" charset="0"/>
              </a:rPr>
              <a:t>.</a:t>
            </a:r>
          </a:p>
          <a:p>
            <a:pPr marL="285750" indent="-285750" algn="justLow" rtl="1">
              <a:buFontTx/>
              <a:buChar char="-"/>
            </a:pPr>
            <a:r>
              <a:rPr lang="ar-EG" sz="1400" dirty="0" smtClean="0">
                <a:latin typeface="Alexandria" charset="0"/>
                <a:cs typeface="Alexandria" charset="0"/>
              </a:rPr>
              <a:t>عبدالحميد </a:t>
            </a:r>
            <a:r>
              <a:rPr lang="ar-EG" sz="1400" dirty="0">
                <a:latin typeface="Alexandria" charset="0"/>
                <a:cs typeface="Alexandria" charset="0"/>
              </a:rPr>
              <a:t>سيد </a:t>
            </a:r>
            <a:r>
              <a:rPr lang="ar-EG" sz="1400" dirty="0" smtClean="0">
                <a:latin typeface="Alexandria" charset="0"/>
                <a:cs typeface="Alexandria" charset="0"/>
              </a:rPr>
              <a:t>واخرون.(1990). </a:t>
            </a:r>
            <a:r>
              <a:rPr lang="ar-EG" sz="1400" dirty="0">
                <a:latin typeface="Alexandria" charset="0"/>
                <a:cs typeface="Alexandria" charset="0"/>
              </a:rPr>
              <a:t>علم النفس العام، ط 3، القاهرة، مكتبة </a:t>
            </a:r>
            <a:r>
              <a:rPr lang="ar-EG" sz="1400" dirty="0" smtClean="0">
                <a:latin typeface="Alexandria" charset="0"/>
                <a:cs typeface="Alexandria" charset="0"/>
              </a:rPr>
              <a:t>غريب.</a:t>
            </a:r>
          </a:p>
          <a:p>
            <a:pPr marL="285750" indent="-285750" algn="justLow" rtl="1">
              <a:buFontTx/>
              <a:buChar char="-"/>
            </a:pPr>
            <a:r>
              <a:rPr lang="ar-EG" sz="1400" dirty="0" smtClean="0">
                <a:latin typeface="Alexandria" charset="0"/>
                <a:cs typeface="Alexandria" charset="0"/>
              </a:rPr>
              <a:t>محمد </a:t>
            </a:r>
            <a:r>
              <a:rPr lang="ar-EG" sz="1400" dirty="0">
                <a:latin typeface="Alexandria" charset="0"/>
                <a:cs typeface="Alexandria" charset="0"/>
              </a:rPr>
              <a:t>زيان </a:t>
            </a:r>
            <a:r>
              <a:rPr lang="ar-EG" sz="1400" dirty="0" smtClean="0">
                <a:latin typeface="Alexandria" charset="0"/>
                <a:cs typeface="Alexandria" charset="0"/>
              </a:rPr>
              <a:t>عمر.(1987). </a:t>
            </a:r>
            <a:r>
              <a:rPr lang="ar-EG" sz="1400" dirty="0">
                <a:latin typeface="Alexandria" charset="0"/>
                <a:cs typeface="Alexandria" charset="0"/>
              </a:rPr>
              <a:t>البحث العلمي مناهجه تقنياته، جدة، دار </a:t>
            </a:r>
            <a:r>
              <a:rPr lang="ar-EG" sz="1400" dirty="0" smtClean="0">
                <a:latin typeface="Alexandria" charset="0"/>
                <a:cs typeface="Alexandria" charset="0"/>
              </a:rPr>
              <a:t>الشروق.</a:t>
            </a:r>
          </a:p>
          <a:p>
            <a:pPr marL="285750" indent="-285750" algn="justLow" rtl="1">
              <a:buFontTx/>
              <a:buChar char="-"/>
            </a:pPr>
            <a:r>
              <a:rPr lang="ar-EG" sz="1400" dirty="0" smtClean="0">
                <a:latin typeface="Alexandria" charset="0"/>
                <a:cs typeface="Alexandria" charset="0"/>
              </a:rPr>
              <a:t> </a:t>
            </a:r>
            <a:r>
              <a:rPr lang="ar-EG" sz="1400" dirty="0">
                <a:latin typeface="Alexandria" charset="0"/>
                <a:cs typeface="Alexandria" charset="0"/>
              </a:rPr>
              <a:t>السيد علي </a:t>
            </a:r>
            <a:r>
              <a:rPr lang="ar-EG" sz="1400" dirty="0" smtClean="0">
                <a:latin typeface="Alexandria" charset="0"/>
                <a:cs typeface="Alexandria" charset="0"/>
              </a:rPr>
              <a:t>شتا.(1997). </a:t>
            </a:r>
            <a:r>
              <a:rPr lang="ar-EG" sz="1400" dirty="0">
                <a:latin typeface="Alexandria" charset="0"/>
                <a:cs typeface="Alexandria" charset="0"/>
              </a:rPr>
              <a:t>المنهج العلمي والعلوم الاجتماعية، الاسكندرية، مكتبة الاشعاع </a:t>
            </a:r>
            <a:r>
              <a:rPr lang="ar-EG" sz="1400" dirty="0" smtClean="0">
                <a:latin typeface="Alexandria" charset="0"/>
                <a:cs typeface="Alexandria" charset="0"/>
              </a:rPr>
              <a:t>للطباعة والنشر والتوزيع.</a:t>
            </a:r>
          </a:p>
          <a:p>
            <a:pPr marL="285750" indent="-285750" algn="justLow" rtl="1">
              <a:buFontTx/>
              <a:buChar char="-"/>
            </a:pPr>
            <a:r>
              <a:rPr lang="ar-EG" sz="1400" dirty="0" smtClean="0">
                <a:latin typeface="Alexandria" charset="0"/>
                <a:cs typeface="Alexandria" charset="0"/>
              </a:rPr>
              <a:t>جمال </a:t>
            </a:r>
            <a:r>
              <a:rPr lang="ar-EG" sz="1400" dirty="0">
                <a:latin typeface="Alexandria" charset="0"/>
                <a:cs typeface="Alexandria" charset="0"/>
              </a:rPr>
              <a:t>محمد </a:t>
            </a:r>
            <a:r>
              <a:rPr lang="ar-EG" sz="1400" dirty="0" err="1" smtClean="0">
                <a:latin typeface="Alexandria" charset="0"/>
                <a:cs typeface="Alexandria" charset="0"/>
              </a:rPr>
              <a:t>ابوشنب</a:t>
            </a:r>
            <a:r>
              <a:rPr lang="ar-EG" sz="1400" dirty="0" smtClean="0">
                <a:latin typeface="Alexandria" charset="0"/>
                <a:cs typeface="Alexandria" charset="0"/>
              </a:rPr>
              <a:t>. (1996). </a:t>
            </a:r>
            <a:r>
              <a:rPr lang="ar-EG" sz="1400" dirty="0">
                <a:latin typeface="Alexandria" charset="0"/>
                <a:cs typeface="Alexandria" charset="0"/>
              </a:rPr>
              <a:t>تاريخ التفكير العلمي وطرقه البحثية، الاسكندرية، دار </a:t>
            </a:r>
            <a:r>
              <a:rPr lang="ar-EG" sz="1400" dirty="0" smtClean="0">
                <a:latin typeface="Alexandria" charset="0"/>
                <a:cs typeface="Alexandria" charset="0"/>
              </a:rPr>
              <a:t>المعرفة الجامعية.</a:t>
            </a:r>
          </a:p>
          <a:p>
            <a:pPr marL="285750" indent="-285750" algn="justLow" rtl="1">
              <a:buFontTx/>
              <a:buChar char="-"/>
            </a:pPr>
            <a:r>
              <a:rPr lang="ar-EG" sz="1400" dirty="0">
                <a:latin typeface="Alexandria" charset="0"/>
                <a:cs typeface="Alexandria" charset="0"/>
              </a:rPr>
              <a:t>ذوقان عبيدات، كايد عبدالحق، عبدالرحمن </a:t>
            </a:r>
            <a:r>
              <a:rPr lang="ar-EG" sz="1400" dirty="0" smtClean="0">
                <a:latin typeface="Alexandria" charset="0"/>
                <a:cs typeface="Alexandria" charset="0"/>
              </a:rPr>
              <a:t>عدس.(2004). </a:t>
            </a:r>
            <a:r>
              <a:rPr lang="ar-EG" sz="1400" dirty="0">
                <a:latin typeface="Alexandria" charset="0"/>
                <a:cs typeface="Alexandria" charset="0"/>
              </a:rPr>
              <a:t>البحث العلمي: مفهومه وأدواته </a:t>
            </a:r>
            <a:r>
              <a:rPr lang="ar-EG" sz="1400" dirty="0" smtClean="0">
                <a:latin typeface="Alexandria" charset="0"/>
                <a:cs typeface="Alexandria" charset="0"/>
              </a:rPr>
              <a:t>وأساليبه، عمان </a:t>
            </a:r>
            <a:r>
              <a:rPr lang="ar-EG" sz="1400" dirty="0">
                <a:latin typeface="Alexandria" charset="0"/>
                <a:cs typeface="Alexandria" charset="0"/>
              </a:rPr>
              <a:t>دار </a:t>
            </a:r>
            <a:r>
              <a:rPr lang="ar-EG" sz="1400" dirty="0" smtClean="0">
                <a:latin typeface="Alexandria" charset="0"/>
                <a:cs typeface="Alexandria" charset="0"/>
              </a:rPr>
              <a:t>الفكر.</a:t>
            </a:r>
          </a:p>
          <a:p>
            <a:pPr marL="285750" indent="-285750" algn="justLow" rtl="1">
              <a:buFontTx/>
              <a:buChar char="-"/>
            </a:pPr>
            <a:r>
              <a:rPr lang="ar-EG" sz="1400" dirty="0">
                <a:latin typeface="Alexandria" charset="0"/>
                <a:cs typeface="Alexandria" charset="0"/>
              </a:rPr>
              <a:t>مي </a:t>
            </a:r>
            <a:r>
              <a:rPr lang="ar-EG" sz="1400" dirty="0" smtClean="0">
                <a:latin typeface="Alexandria" charset="0"/>
                <a:cs typeface="Alexandria" charset="0"/>
              </a:rPr>
              <a:t>العبدالله.(2011). </a:t>
            </a:r>
            <a:r>
              <a:rPr lang="ar-EG" sz="1400" dirty="0">
                <a:latin typeface="Alexandria" charset="0"/>
                <a:cs typeface="Alexandria" charset="0"/>
              </a:rPr>
              <a:t>البحث في علوم الإعلام والاتصال من الأطر المعرفية إلى </a:t>
            </a:r>
            <a:r>
              <a:rPr lang="ar-EG" sz="1400" dirty="0" smtClean="0">
                <a:latin typeface="Alexandria" charset="0"/>
                <a:cs typeface="Alexandria" charset="0"/>
              </a:rPr>
              <a:t>الإشكاليات المنهجية</a:t>
            </a:r>
            <a:r>
              <a:rPr lang="ar-EG" sz="1400" dirty="0">
                <a:latin typeface="Alexandria" charset="0"/>
                <a:cs typeface="Alexandria" charset="0"/>
              </a:rPr>
              <a:t>، بيروت، دار النهضة </a:t>
            </a:r>
            <a:r>
              <a:rPr lang="ar-EG" sz="1400" dirty="0" smtClean="0">
                <a:latin typeface="Alexandria" charset="0"/>
                <a:cs typeface="Alexandria" charset="0"/>
              </a:rPr>
              <a:t>العربية.</a:t>
            </a:r>
          </a:p>
          <a:p>
            <a:pPr marL="285750" indent="-285750" algn="justLow" rtl="1">
              <a:buFontTx/>
              <a:buChar char="-"/>
            </a:pPr>
            <a:r>
              <a:rPr lang="ar-EG" sz="1400" dirty="0">
                <a:latin typeface="Alexandria" charset="0"/>
                <a:cs typeface="Alexandria" charset="0"/>
              </a:rPr>
              <a:t>عادل </a:t>
            </a:r>
            <a:r>
              <a:rPr lang="ar-EG" sz="1400" dirty="0" smtClean="0">
                <a:latin typeface="Alexandria" charset="0"/>
                <a:cs typeface="Alexandria" charset="0"/>
              </a:rPr>
              <a:t>السكري.(1999). </a:t>
            </a:r>
            <a:r>
              <a:rPr lang="ar-EG" sz="1400" dirty="0">
                <a:latin typeface="Alexandria" charset="0"/>
                <a:cs typeface="Alexandria" charset="0"/>
              </a:rPr>
              <a:t>نظرية المعرفة من سماء الفلسفة إلى ارض المدرسة، القاهرة، </a:t>
            </a:r>
            <a:r>
              <a:rPr lang="ar-EG" sz="1400" dirty="0" smtClean="0">
                <a:latin typeface="Alexandria" charset="0"/>
                <a:cs typeface="Alexandria" charset="0"/>
              </a:rPr>
              <a:t>الدار، </a:t>
            </a:r>
            <a:r>
              <a:rPr lang="ar-EG" sz="1400" dirty="0">
                <a:latin typeface="Alexandria" charset="0"/>
                <a:cs typeface="Alexandria" charset="0"/>
              </a:rPr>
              <a:t>المصرية اللبنانية،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739485"/>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buFontTx/>
              <a:buChar char="-"/>
            </a:pPr>
            <a:r>
              <a:rPr lang="ar-EG" sz="1400" dirty="0">
                <a:latin typeface="Alexandria" charset="0"/>
                <a:cs typeface="Alexandria" charset="0"/>
              </a:rPr>
              <a:t>سامي محمد </a:t>
            </a:r>
            <a:r>
              <a:rPr lang="ar-EG" sz="1400" dirty="0" smtClean="0">
                <a:latin typeface="Alexandria" charset="0"/>
                <a:cs typeface="Alexandria" charset="0"/>
              </a:rPr>
              <a:t>ملحم.(2002). </a:t>
            </a:r>
            <a:r>
              <a:rPr lang="ar-EG" sz="1400" dirty="0">
                <a:latin typeface="Alexandria" charset="0"/>
                <a:cs typeface="Alexandria" charset="0"/>
              </a:rPr>
              <a:t>مناهج البحث في التربية وعلم النفس، عمان، دار </a:t>
            </a:r>
            <a:r>
              <a:rPr lang="ar-EG" sz="1400" dirty="0" smtClean="0">
                <a:latin typeface="Alexandria" charset="0"/>
                <a:cs typeface="Alexandria" charset="0"/>
              </a:rPr>
              <a:t>المسيرة.</a:t>
            </a:r>
          </a:p>
          <a:p>
            <a:pPr marL="285750" indent="-285750" algn="justLow" rtl="1">
              <a:buFontTx/>
              <a:buChar char="-"/>
            </a:pPr>
            <a:r>
              <a:rPr lang="ar-EG" sz="1400" dirty="0" smtClean="0">
                <a:latin typeface="Alexandria" charset="0"/>
                <a:cs typeface="Alexandria" charset="0"/>
              </a:rPr>
              <a:t> </a:t>
            </a:r>
            <a:r>
              <a:rPr lang="ar-EG" sz="1400" dirty="0">
                <a:latin typeface="Alexandria" charset="0"/>
                <a:cs typeface="Alexandria" charset="0"/>
              </a:rPr>
              <a:t>خضير </a:t>
            </a:r>
            <a:r>
              <a:rPr lang="ar-EG" sz="1400" dirty="0" err="1">
                <a:latin typeface="Alexandria" charset="0"/>
                <a:cs typeface="Alexandria" charset="0"/>
              </a:rPr>
              <a:t>كاضم</a:t>
            </a:r>
            <a:r>
              <a:rPr lang="ar-EG" sz="1400" dirty="0">
                <a:latin typeface="Alexandria" charset="0"/>
                <a:cs typeface="Alexandria" charset="0"/>
              </a:rPr>
              <a:t> حمود، موسى سلامة </a:t>
            </a:r>
            <a:r>
              <a:rPr lang="ar-EG" sz="1400" dirty="0" smtClean="0">
                <a:latin typeface="Alexandria" charset="0"/>
                <a:cs typeface="Alexandria" charset="0"/>
              </a:rPr>
              <a:t>اللوزي.(2008). </a:t>
            </a:r>
            <a:r>
              <a:rPr lang="ar-EG" sz="1400" dirty="0">
                <a:latin typeface="Alexandria" charset="0"/>
                <a:cs typeface="Alexandria" charset="0"/>
              </a:rPr>
              <a:t>منهجية البحث العلمي، عمان، إقراء </a:t>
            </a:r>
            <a:r>
              <a:rPr lang="ar-EG" sz="1400" dirty="0" smtClean="0">
                <a:latin typeface="Alexandria" charset="0"/>
                <a:cs typeface="Alexandria" charset="0"/>
              </a:rPr>
              <a:t>للنشر والتوزيع.</a:t>
            </a:r>
          </a:p>
          <a:p>
            <a:pPr marL="285750" indent="-285750" algn="justLow" rtl="1">
              <a:buFontTx/>
              <a:buChar char="-"/>
            </a:pPr>
            <a:r>
              <a:rPr lang="ar-EG" sz="1400" dirty="0" smtClean="0">
                <a:latin typeface="Alexandria" charset="0"/>
                <a:cs typeface="Alexandria" charset="0"/>
              </a:rPr>
              <a:t>عبدالحميد </a:t>
            </a:r>
            <a:r>
              <a:rPr lang="ar-EG" sz="1400" dirty="0">
                <a:latin typeface="Alexandria" charset="0"/>
                <a:cs typeface="Alexandria" charset="0"/>
              </a:rPr>
              <a:t>عبدالله </a:t>
            </a:r>
            <a:r>
              <a:rPr lang="ar-EG" sz="1400" dirty="0" smtClean="0">
                <a:latin typeface="Alexandria" charset="0"/>
                <a:cs typeface="Alexandria" charset="0"/>
              </a:rPr>
              <a:t>الهرامة.(1989). </a:t>
            </a:r>
            <a:r>
              <a:rPr lang="ar-EG" sz="1400" dirty="0">
                <a:latin typeface="Alexandria" charset="0"/>
                <a:cs typeface="Alexandria" charset="0"/>
              </a:rPr>
              <a:t>ورقات في البحث والكتابة، طرابلس، منشورات كلية </a:t>
            </a:r>
            <a:r>
              <a:rPr lang="ar-EG" sz="1400" dirty="0" smtClean="0">
                <a:latin typeface="Alexandria" charset="0"/>
                <a:cs typeface="Alexandria" charset="0"/>
              </a:rPr>
              <a:t>الدعوة الاسلامية.</a:t>
            </a:r>
          </a:p>
          <a:p>
            <a:pPr marL="285750" indent="-285750" algn="justLow" rtl="1">
              <a:buFontTx/>
              <a:buChar char="-"/>
            </a:pPr>
            <a:r>
              <a:rPr lang="ar-EG" sz="1400" dirty="0" smtClean="0">
                <a:latin typeface="Alexandria" charset="0"/>
                <a:cs typeface="Alexandria" charset="0"/>
              </a:rPr>
              <a:t>ثريا </a:t>
            </a:r>
            <a:r>
              <a:rPr lang="ar-EG" sz="1400" dirty="0">
                <a:latin typeface="Alexandria" charset="0"/>
                <a:cs typeface="Alexandria" charset="0"/>
              </a:rPr>
              <a:t>عبدالفتاح </a:t>
            </a:r>
            <a:r>
              <a:rPr lang="ar-EG" sz="1400" dirty="0" smtClean="0">
                <a:latin typeface="Alexandria" charset="0"/>
                <a:cs typeface="Alexandria" charset="0"/>
              </a:rPr>
              <a:t>ملحس(1982). </a:t>
            </a:r>
            <a:r>
              <a:rPr lang="ar-EG" sz="1400" dirty="0">
                <a:latin typeface="Alexandria" charset="0"/>
                <a:cs typeface="Alexandria" charset="0"/>
              </a:rPr>
              <a:t>منهج البحوث العلمية، ط 3، بيروت، دار الكتاب </a:t>
            </a:r>
            <a:r>
              <a:rPr lang="ar-EG" sz="1400" dirty="0" smtClean="0">
                <a:latin typeface="Alexandria" charset="0"/>
                <a:cs typeface="Alexandria" charset="0"/>
              </a:rPr>
              <a:t>اللبناني.</a:t>
            </a:r>
          </a:p>
          <a:p>
            <a:pPr marL="285750" indent="-285750" algn="justLow" rtl="1">
              <a:buFontTx/>
              <a:buChar char="-"/>
            </a:pPr>
            <a:r>
              <a:rPr lang="ar-EG" sz="1400" dirty="0">
                <a:latin typeface="Alexandria" charset="0"/>
                <a:cs typeface="Alexandria" charset="0"/>
              </a:rPr>
              <a:t>محمد زاهر السماك </a:t>
            </a:r>
            <a:r>
              <a:rPr lang="ar-EG" sz="1400" dirty="0" smtClean="0">
                <a:latin typeface="Alexandria" charset="0"/>
                <a:cs typeface="Alexandria" charset="0"/>
              </a:rPr>
              <a:t>وأخرون.(1985). </a:t>
            </a:r>
            <a:r>
              <a:rPr lang="ar-EG" sz="1400" dirty="0">
                <a:latin typeface="Alexandria" charset="0"/>
                <a:cs typeface="Alexandria" charset="0"/>
              </a:rPr>
              <a:t>الأصول في البحث العلمي، الموصل، العراق، </a:t>
            </a:r>
            <a:r>
              <a:rPr lang="ar-EG" sz="1400" dirty="0" smtClean="0">
                <a:latin typeface="Alexandria" charset="0"/>
                <a:cs typeface="Alexandria" charset="0"/>
              </a:rPr>
              <a:t>جامعة الموصل، </a:t>
            </a:r>
            <a:r>
              <a:rPr lang="ar-EG" sz="1400" dirty="0">
                <a:latin typeface="Alexandria" charset="0"/>
                <a:cs typeface="Alexandria" charset="0"/>
              </a:rPr>
              <a:t>ص </a:t>
            </a:r>
            <a:r>
              <a:rPr lang="ar-EG" sz="1400" dirty="0" smtClean="0">
                <a:latin typeface="Alexandria" charset="0"/>
                <a:cs typeface="Alexandria" charset="0"/>
              </a:rPr>
              <a:t>21</a:t>
            </a:r>
          </a:p>
          <a:p>
            <a:pPr marL="285750" indent="-285750" algn="justLow" rtl="1">
              <a:buFontTx/>
              <a:buChar char="-"/>
            </a:pPr>
            <a:r>
              <a:rPr lang="ar-EG" sz="1400" dirty="0" smtClean="0">
                <a:latin typeface="Alexandria" charset="0"/>
                <a:cs typeface="Alexandria" charset="0"/>
              </a:rPr>
              <a:t>غازي </a:t>
            </a:r>
            <a:r>
              <a:rPr lang="ar-EG" sz="1400" dirty="0">
                <a:latin typeface="Alexandria" charset="0"/>
                <a:cs typeface="Alexandria" charset="0"/>
              </a:rPr>
              <a:t>حسين </a:t>
            </a:r>
            <a:r>
              <a:rPr lang="ar-EG" sz="1400" dirty="0" smtClean="0">
                <a:latin typeface="Alexandria" charset="0"/>
                <a:cs typeface="Alexandria" charset="0"/>
              </a:rPr>
              <a:t>عناية.(1984). </a:t>
            </a:r>
            <a:r>
              <a:rPr lang="ar-EG" sz="1400" dirty="0">
                <a:latin typeface="Alexandria" charset="0"/>
                <a:cs typeface="Alexandria" charset="0"/>
              </a:rPr>
              <a:t>مناهج البحث، الاسكندرية، مؤسسة شباب </a:t>
            </a:r>
            <a:r>
              <a:rPr lang="ar-EG" sz="1400" dirty="0" smtClean="0">
                <a:latin typeface="Alexandria" charset="0"/>
                <a:cs typeface="Alexandria" charset="0"/>
              </a:rPr>
              <a:t>الجامعة.</a:t>
            </a:r>
          </a:p>
          <a:p>
            <a:pPr marL="285750" indent="-285750" algn="justLow" rtl="1">
              <a:buFontTx/>
              <a:buChar char="-"/>
            </a:pPr>
            <a:r>
              <a:rPr lang="ar-EG" sz="1400" dirty="0" smtClean="0">
                <a:latin typeface="Alexandria" charset="0"/>
                <a:cs typeface="Alexandria" charset="0"/>
              </a:rPr>
              <a:t> </a:t>
            </a:r>
            <a:r>
              <a:rPr lang="ar-EG" sz="1400" dirty="0">
                <a:latin typeface="Alexandria" charset="0"/>
                <a:cs typeface="Alexandria" charset="0"/>
              </a:rPr>
              <a:t>حسن </a:t>
            </a:r>
            <a:r>
              <a:rPr lang="ar-EG" sz="1400" dirty="0" smtClean="0">
                <a:latin typeface="Alexandria" charset="0"/>
                <a:cs typeface="Alexandria" charset="0"/>
              </a:rPr>
              <a:t>الساعاتي. (1992). </a:t>
            </a:r>
            <a:r>
              <a:rPr lang="ar-EG" sz="1400" dirty="0">
                <a:latin typeface="Alexandria" charset="0"/>
                <a:cs typeface="Alexandria" charset="0"/>
              </a:rPr>
              <a:t>تصميم البحوث الاجتماعية ومناهجها وطرقها وكتابتها، ط 2، </a:t>
            </a:r>
            <a:r>
              <a:rPr lang="ar-EG" sz="1400" dirty="0" smtClean="0">
                <a:latin typeface="Alexandria" charset="0"/>
                <a:cs typeface="Alexandria" charset="0"/>
              </a:rPr>
              <a:t>القاهرة، مكتبة </a:t>
            </a:r>
            <a:r>
              <a:rPr lang="ar-EG" sz="1400" dirty="0">
                <a:latin typeface="Alexandria" charset="0"/>
                <a:cs typeface="Alexandria" charset="0"/>
              </a:rPr>
              <a:t>سعيد </a:t>
            </a:r>
            <a:r>
              <a:rPr lang="ar-EG" sz="1400" dirty="0" smtClean="0">
                <a:latin typeface="Alexandria" charset="0"/>
                <a:cs typeface="Alexandria" charset="0"/>
              </a:rPr>
              <a:t>رأفت، </a:t>
            </a:r>
            <a:r>
              <a:rPr lang="ar-EG" sz="1400" dirty="0">
                <a:latin typeface="Alexandria" charset="0"/>
                <a:cs typeface="Alexandria" charset="0"/>
              </a:rPr>
              <a:t>ص 19</a:t>
            </a:r>
          </a:p>
          <a:p>
            <a:pPr marL="285750" indent="-285750" algn="justLow" rtl="1">
              <a:buFontTx/>
              <a:buChar char="-"/>
            </a:pPr>
            <a:r>
              <a:rPr lang="ar-EG" sz="1400" dirty="0" smtClean="0">
                <a:latin typeface="Alexandria" charset="0"/>
                <a:cs typeface="Alexandria" charset="0"/>
              </a:rPr>
              <a:t> </a:t>
            </a:r>
            <a:r>
              <a:rPr lang="ar-EG" sz="1400" dirty="0">
                <a:latin typeface="Alexandria" charset="0"/>
                <a:cs typeface="Alexandria" charset="0"/>
              </a:rPr>
              <a:t>عامر ابراهيم </a:t>
            </a:r>
            <a:r>
              <a:rPr lang="ar-EG" sz="1400" dirty="0" err="1">
                <a:latin typeface="Alexandria" charset="0"/>
                <a:cs typeface="Alexandria" charset="0"/>
              </a:rPr>
              <a:t>قنديلجي</a:t>
            </a:r>
            <a:r>
              <a:rPr lang="ar-EG" sz="1400" dirty="0">
                <a:latin typeface="Alexandria" charset="0"/>
                <a:cs typeface="Alexandria" charset="0"/>
              </a:rPr>
              <a:t>، البحث العلمي: دليل الطالب في الكتابة والمكتبة والبحث، </a:t>
            </a:r>
            <a:r>
              <a:rPr lang="ar-EG" sz="1400" dirty="0" smtClean="0">
                <a:latin typeface="Alexandria" charset="0"/>
                <a:cs typeface="Alexandria" charset="0"/>
              </a:rPr>
              <a:t>بغداد، مطبعة </a:t>
            </a:r>
            <a:r>
              <a:rPr lang="ar-EG" sz="1400" dirty="0">
                <a:latin typeface="Alexandria" charset="0"/>
                <a:cs typeface="Alexandria" charset="0"/>
              </a:rPr>
              <a:t>عصام،</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85877003"/>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352404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 تابع قائمة المراجع:</a:t>
            </a:r>
          </a:p>
          <a:p>
            <a:pPr marL="285750" indent="-285750" algn="justLow" rtl="1">
              <a:buFontTx/>
              <a:buChar char="-"/>
            </a:pPr>
            <a:r>
              <a:rPr lang="ar-EG" sz="1400" dirty="0">
                <a:latin typeface="Alexandria" charset="0"/>
                <a:cs typeface="Alexandria" charset="0"/>
              </a:rPr>
              <a:t>عامر </a:t>
            </a:r>
            <a:r>
              <a:rPr lang="ar-EG" sz="1400" dirty="0" err="1" smtClean="0">
                <a:latin typeface="Alexandria" charset="0"/>
                <a:cs typeface="Alexandria" charset="0"/>
              </a:rPr>
              <a:t>ابرهيم</a:t>
            </a:r>
            <a:r>
              <a:rPr lang="ar-EG" sz="1400" dirty="0" smtClean="0">
                <a:latin typeface="Alexandria" charset="0"/>
                <a:cs typeface="Alexandria" charset="0"/>
              </a:rPr>
              <a:t> </a:t>
            </a:r>
            <a:r>
              <a:rPr lang="ar-EG" sz="1400" dirty="0" err="1" smtClean="0">
                <a:latin typeface="Alexandria" charset="0"/>
                <a:cs typeface="Alexandria" charset="0"/>
              </a:rPr>
              <a:t>قنديلجي</a:t>
            </a:r>
            <a:r>
              <a:rPr lang="ar-EG" sz="1400" dirty="0" smtClean="0">
                <a:latin typeface="Alexandria" charset="0"/>
                <a:cs typeface="Alexandria" charset="0"/>
              </a:rPr>
              <a:t>.( 1993). </a:t>
            </a:r>
            <a:r>
              <a:rPr lang="ar-EG" sz="1400" dirty="0">
                <a:latin typeface="Alexandria" charset="0"/>
                <a:cs typeface="Alexandria" charset="0"/>
              </a:rPr>
              <a:t>البحث العلمي واستخدام مصادر المعلومات، بغداد، وزارة </a:t>
            </a:r>
            <a:r>
              <a:rPr lang="ar-EG" sz="1400" dirty="0" smtClean="0">
                <a:latin typeface="Alexandria" charset="0"/>
                <a:cs typeface="Alexandria" charset="0"/>
              </a:rPr>
              <a:t>الثقافة والإعلام.</a:t>
            </a:r>
            <a:endParaRPr lang="ar-EG" sz="1400" dirty="0">
              <a:latin typeface="Alexandria" charset="0"/>
              <a:cs typeface="Alexandria" charset="0"/>
            </a:endParaRPr>
          </a:p>
          <a:p>
            <a:pPr marL="285750" indent="-285750" algn="justLow" rtl="1">
              <a:buFontTx/>
              <a:buChar char="-"/>
            </a:pPr>
            <a:r>
              <a:rPr lang="ar-EG" sz="1400" dirty="0" smtClean="0">
                <a:latin typeface="Alexandria" charset="0"/>
                <a:cs typeface="Alexandria" charset="0"/>
              </a:rPr>
              <a:t> </a:t>
            </a:r>
            <a:r>
              <a:rPr lang="ar-EG" sz="1400" dirty="0">
                <a:latin typeface="Alexandria" charset="0"/>
                <a:cs typeface="Alexandria" charset="0"/>
              </a:rPr>
              <a:t>حسن احمد </a:t>
            </a:r>
            <a:r>
              <a:rPr lang="ar-EG" sz="1400" dirty="0" smtClean="0">
                <a:latin typeface="Alexandria" charset="0"/>
                <a:cs typeface="Alexandria" charset="0"/>
              </a:rPr>
              <a:t>رشوان.(1982). </a:t>
            </a:r>
            <a:r>
              <a:rPr lang="ar-EG" sz="1400" dirty="0">
                <a:latin typeface="Alexandria" charset="0"/>
                <a:cs typeface="Alexandria" charset="0"/>
              </a:rPr>
              <a:t>العلم والبحث العلمي: دراسة في مناهج العلوم، الاسكندرية، </a:t>
            </a:r>
            <a:r>
              <a:rPr lang="ar-EG" sz="1400" dirty="0" smtClean="0">
                <a:latin typeface="Alexandria" charset="0"/>
                <a:cs typeface="Alexandria" charset="0"/>
              </a:rPr>
              <a:t>المكتب </a:t>
            </a:r>
            <a:r>
              <a:rPr lang="ar-EG" sz="1400" dirty="0">
                <a:latin typeface="Alexandria" charset="0"/>
                <a:cs typeface="Alexandria" charset="0"/>
              </a:rPr>
              <a:t>الجامعي الحديث، 1982 م، ص 25،26</a:t>
            </a:r>
          </a:p>
          <a:p>
            <a:pPr marL="285750" indent="-285750" algn="justLow" rtl="1">
              <a:buFontTx/>
              <a:buChar char="-"/>
            </a:pPr>
            <a:r>
              <a:rPr lang="ar-EG" sz="1400" dirty="0" err="1" smtClean="0">
                <a:latin typeface="Alexandria" charset="0"/>
                <a:cs typeface="Alexandria" charset="0"/>
              </a:rPr>
              <a:t>ابوالنجا</a:t>
            </a:r>
            <a:r>
              <a:rPr lang="ar-EG" sz="1400" dirty="0" smtClean="0">
                <a:latin typeface="Alexandria" charset="0"/>
                <a:cs typeface="Alexandria" charset="0"/>
              </a:rPr>
              <a:t> </a:t>
            </a:r>
            <a:r>
              <a:rPr lang="ar-EG" sz="1400" dirty="0">
                <a:latin typeface="Alexandria" charset="0"/>
                <a:cs typeface="Alexandria" charset="0"/>
              </a:rPr>
              <a:t>محمد </a:t>
            </a:r>
            <a:r>
              <a:rPr lang="ar-EG" sz="1400" dirty="0" smtClean="0">
                <a:latin typeface="Alexandria" charset="0"/>
                <a:cs typeface="Alexandria" charset="0"/>
              </a:rPr>
              <a:t>العمري.(1999). </a:t>
            </a:r>
            <a:r>
              <a:rPr lang="ar-EG" sz="1400" dirty="0">
                <a:latin typeface="Alexandria" charset="0"/>
                <a:cs typeface="Alexandria" charset="0"/>
              </a:rPr>
              <a:t>أسس البحث في الخدمة الاجتماعية، الاسكندرية، المكتب </a:t>
            </a:r>
            <a:r>
              <a:rPr lang="ar-EG" sz="1400" dirty="0" smtClean="0">
                <a:latin typeface="Alexandria" charset="0"/>
                <a:cs typeface="Alexandria" charset="0"/>
              </a:rPr>
              <a:t>العلمي لتوزيع</a:t>
            </a:r>
            <a:r>
              <a:rPr lang="ar-EG" sz="1400" dirty="0">
                <a:latin typeface="Alexandria" charset="0"/>
                <a:cs typeface="Alexandria" charset="0"/>
              </a:rPr>
              <a:t>، 1999 م، ص 19</a:t>
            </a:r>
          </a:p>
          <a:p>
            <a:pPr marL="285750" indent="-285750" algn="justLow" rtl="1">
              <a:buFontTx/>
              <a:buChar char="-"/>
            </a:pPr>
            <a:r>
              <a:rPr lang="ar-EG" sz="1400" dirty="0" smtClean="0">
                <a:latin typeface="Alexandria" charset="0"/>
                <a:cs typeface="Alexandria" charset="0"/>
              </a:rPr>
              <a:t>عبدالرحمن بدوي.(1977). </a:t>
            </a:r>
            <a:r>
              <a:rPr lang="ar-EG" sz="1400" dirty="0">
                <a:latin typeface="Alexandria" charset="0"/>
                <a:cs typeface="Alexandria" charset="0"/>
              </a:rPr>
              <a:t>مناهج البحث العلمي، ط 3، الكويت، وكالة </a:t>
            </a:r>
            <a:r>
              <a:rPr lang="ar-EG" sz="1400" dirty="0" smtClean="0">
                <a:latin typeface="Alexandria" charset="0"/>
                <a:cs typeface="Alexandria" charset="0"/>
              </a:rPr>
              <a:t>المطبوعات.</a:t>
            </a:r>
          </a:p>
          <a:p>
            <a:pPr marL="285750" indent="-285750" algn="justLow" rtl="1">
              <a:buFontTx/>
              <a:buChar char="-"/>
            </a:pPr>
            <a:r>
              <a:rPr lang="ar-EG" sz="1400" dirty="0">
                <a:latin typeface="Alexandria" charset="0"/>
                <a:cs typeface="Alexandria" charset="0"/>
              </a:rPr>
              <a:t>احمد </a:t>
            </a:r>
            <a:r>
              <a:rPr lang="ar-EG" sz="1400" dirty="0" smtClean="0">
                <a:latin typeface="Alexandria" charset="0"/>
                <a:cs typeface="Alexandria" charset="0"/>
              </a:rPr>
              <a:t>بدر.(1979). </a:t>
            </a:r>
            <a:r>
              <a:rPr lang="ar-EG" sz="1400" dirty="0">
                <a:latin typeface="Alexandria" charset="0"/>
                <a:cs typeface="Alexandria" charset="0"/>
              </a:rPr>
              <a:t>اصول البحث العلمي ومناهجه، ط 5، الكويت، وكالة </a:t>
            </a:r>
            <a:r>
              <a:rPr lang="ar-EG" sz="1400" dirty="0" smtClean="0">
                <a:latin typeface="Alexandria" charset="0"/>
                <a:cs typeface="Alexandria" charset="0"/>
              </a:rPr>
              <a:t>المطبوعات.</a:t>
            </a:r>
          </a:p>
          <a:p>
            <a:pPr marL="285750" indent="-285750" algn="justLow" rtl="1">
              <a:buFontTx/>
              <a:buChar char="-"/>
            </a:pPr>
            <a:r>
              <a:rPr lang="ar-EG" sz="1400" dirty="0">
                <a:latin typeface="Alexandria" charset="0"/>
                <a:cs typeface="Alexandria" charset="0"/>
              </a:rPr>
              <a:t>محمد جودة، أساليب البحث </a:t>
            </a:r>
            <a:r>
              <a:rPr lang="ar-EG" sz="1400" dirty="0" smtClean="0">
                <a:latin typeface="Alexandria" charset="0"/>
                <a:cs typeface="Alexandria" charset="0"/>
              </a:rPr>
              <a:t>العلمي.(2012). </a:t>
            </a:r>
            <a:r>
              <a:rPr lang="ar-EG" sz="1400" dirty="0">
                <a:latin typeface="Alexandria" charset="0"/>
                <a:cs typeface="Alexandria" charset="0"/>
              </a:rPr>
              <a:t>في ميدان العلوم الادارية، عمان، دار زهران </a:t>
            </a:r>
            <a:r>
              <a:rPr lang="ar-EG" sz="1400" dirty="0" smtClean="0">
                <a:latin typeface="Alexandria" charset="0"/>
                <a:cs typeface="Alexandria" charset="0"/>
              </a:rPr>
              <a:t>للنشر </a:t>
            </a:r>
            <a:r>
              <a:rPr lang="ar-EG" sz="1400" dirty="0">
                <a:latin typeface="Alexandria" charset="0"/>
                <a:cs typeface="Alexandria" charset="0"/>
              </a:rPr>
              <a:t>والتوزيع</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buFontTx/>
              <a:buChar char="-"/>
            </a:pPr>
            <a:r>
              <a:rPr lang="ar-EG" sz="1400" dirty="0" smtClean="0">
                <a:latin typeface="Alexandria" charset="0"/>
                <a:cs typeface="Alexandria" charset="0"/>
              </a:rPr>
              <a:t>بركات عبدالعزيز.(2012). </a:t>
            </a:r>
            <a:r>
              <a:rPr lang="ar-EG" sz="1400" dirty="0">
                <a:latin typeface="Alexandria" charset="0"/>
                <a:cs typeface="Alexandria" charset="0"/>
              </a:rPr>
              <a:t>مناهج البحث الإعلامي، القاهرة، دار الكتاب </a:t>
            </a:r>
            <a:r>
              <a:rPr lang="ar-EG" sz="1400" dirty="0" smtClean="0">
                <a:latin typeface="Alexandria" charset="0"/>
                <a:cs typeface="Alexandria" charset="0"/>
              </a:rPr>
              <a:t>الحديث.</a:t>
            </a:r>
          </a:p>
          <a:p>
            <a:pPr marL="285750" indent="-285750" algn="justLow" rtl="1">
              <a:buFontTx/>
              <a:buChar char="-"/>
            </a:pPr>
            <a:r>
              <a:rPr lang="ar-EG" sz="1400" dirty="0" smtClean="0">
                <a:latin typeface="Alexandria" charset="0"/>
                <a:cs typeface="Alexandria" charset="0"/>
              </a:rPr>
              <a:t>المحمودي، محمد سرحان علي. (2019). مناهج البحث العلمي. صنعاء: دار الكتب، الطبعة الثالثة.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7353007"/>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purl.org/dc/terms/"/>
    <ds:schemaRef ds:uri="http://schemas.microsoft.com/office/2006/documentManagement/types"/>
    <ds:schemaRef ds:uri="http://schemas.microsoft.com/office/infopath/2007/PartnerControls"/>
    <ds:schemaRef ds:uri="http://purl.org/dc/dcmitype/"/>
    <ds:schemaRef ds:uri="aca13214-df29-4e3c-a050-857c0bf7bd8e"/>
    <ds:schemaRef ds:uri="http://schemas.openxmlformats.org/package/2006/metadata/core-properties"/>
    <ds:schemaRef ds:uri="688354b5-287c-4cda-825e-1d7935aea40e"/>
    <ds:schemaRef ds:uri="http://www.w3.org/XML/1998/namespace"/>
  </ds:schemaRefs>
</ds:datastoreItem>
</file>

<file path=customXml/itemProps2.xml><?xml version="1.0" encoding="utf-8"?>
<ds:datastoreItem xmlns:ds="http://schemas.openxmlformats.org/officeDocument/2006/customXml" ds:itemID="{AFFFFDBC-28AA-41DC-B68B-1C648FEAEBC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9395</TotalTime>
  <Words>5267</Words>
  <Application>Microsoft Office PowerPoint</Application>
  <PresentationFormat>Widescreen</PresentationFormat>
  <Paragraphs>345</Paragraphs>
  <Slides>46</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537</cp:revision>
  <dcterms:created xsi:type="dcterms:W3CDTF">2023-04-29T09:08:00Z</dcterms:created>
  <dcterms:modified xsi:type="dcterms:W3CDTF">2024-09-25T00:15:32Z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