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7"/>
  </p:notesMasterIdLst>
  <p:sldIdLst>
    <p:sldId id="480" r:id="rId2"/>
    <p:sldId id="303" r:id="rId3"/>
    <p:sldId id="313" r:id="rId4"/>
    <p:sldId id="276" r:id="rId5"/>
    <p:sldId id="536" r:id="rId6"/>
    <p:sldId id="537" r:id="rId7"/>
    <p:sldId id="538" r:id="rId8"/>
    <p:sldId id="539" r:id="rId9"/>
    <p:sldId id="540" r:id="rId10"/>
    <p:sldId id="541" r:id="rId11"/>
    <p:sldId id="542" r:id="rId12"/>
    <p:sldId id="543" r:id="rId13"/>
    <p:sldId id="544" r:id="rId14"/>
    <p:sldId id="545" r:id="rId15"/>
    <p:sldId id="546" r:id="rId16"/>
    <p:sldId id="547" r:id="rId17"/>
    <p:sldId id="548" r:id="rId18"/>
    <p:sldId id="551" r:id="rId19"/>
    <p:sldId id="549" r:id="rId20"/>
    <p:sldId id="550" r:id="rId21"/>
    <p:sldId id="552" r:id="rId22"/>
    <p:sldId id="553" r:id="rId23"/>
    <p:sldId id="554" r:id="rId24"/>
    <p:sldId id="555" r:id="rId25"/>
    <p:sldId id="556" r:id="rId26"/>
    <p:sldId id="557" r:id="rId27"/>
    <p:sldId id="558" r:id="rId28"/>
    <p:sldId id="559" r:id="rId29"/>
    <p:sldId id="560" r:id="rId30"/>
    <p:sldId id="561" r:id="rId31"/>
    <p:sldId id="562" r:id="rId32"/>
    <p:sldId id="563" r:id="rId33"/>
    <p:sldId id="564" r:id="rId34"/>
    <p:sldId id="565" r:id="rId35"/>
    <p:sldId id="256" r:id="rId36"/>
    <p:sldId id="566" r:id="rId37"/>
    <p:sldId id="568" r:id="rId38"/>
    <p:sldId id="569" r:id="rId39"/>
    <p:sldId id="567" r:id="rId40"/>
    <p:sldId id="571" r:id="rId41"/>
    <p:sldId id="572" r:id="rId42"/>
    <p:sldId id="573" r:id="rId43"/>
    <p:sldId id="574" r:id="rId44"/>
    <p:sldId id="576" r:id="rId45"/>
    <p:sldId id="577" r:id="rId46"/>
    <p:sldId id="578" r:id="rId47"/>
    <p:sldId id="579" r:id="rId48"/>
    <p:sldId id="575" r:id="rId49"/>
    <p:sldId id="584" r:id="rId50"/>
    <p:sldId id="582" r:id="rId51"/>
    <p:sldId id="583" r:id="rId52"/>
    <p:sldId id="580" r:id="rId53"/>
    <p:sldId id="585" r:id="rId54"/>
    <p:sldId id="586" r:id="rId55"/>
    <p:sldId id="587" r:id="rId56"/>
    <p:sldId id="581" r:id="rId57"/>
    <p:sldId id="588" r:id="rId58"/>
    <p:sldId id="590" r:id="rId59"/>
    <p:sldId id="591" r:id="rId60"/>
    <p:sldId id="592" r:id="rId61"/>
    <p:sldId id="593" r:id="rId62"/>
    <p:sldId id="594" r:id="rId63"/>
    <p:sldId id="595" r:id="rId64"/>
    <p:sldId id="596" r:id="rId65"/>
    <p:sldId id="349" r:id="rId6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276"/>
            <p14:sldId id="536"/>
            <p14:sldId id="537"/>
            <p14:sldId id="538"/>
            <p14:sldId id="539"/>
            <p14:sldId id="540"/>
            <p14:sldId id="541"/>
            <p14:sldId id="542"/>
            <p14:sldId id="543"/>
            <p14:sldId id="544"/>
            <p14:sldId id="545"/>
            <p14:sldId id="546"/>
            <p14:sldId id="547"/>
            <p14:sldId id="548"/>
            <p14:sldId id="551"/>
            <p14:sldId id="549"/>
            <p14:sldId id="550"/>
            <p14:sldId id="552"/>
            <p14:sldId id="553"/>
            <p14:sldId id="554"/>
            <p14:sldId id="555"/>
            <p14:sldId id="556"/>
            <p14:sldId id="557"/>
            <p14:sldId id="558"/>
            <p14:sldId id="559"/>
            <p14:sldId id="560"/>
            <p14:sldId id="561"/>
            <p14:sldId id="562"/>
            <p14:sldId id="563"/>
            <p14:sldId id="564"/>
            <p14:sldId id="565"/>
            <p14:sldId id="256"/>
            <p14:sldId id="566"/>
            <p14:sldId id="568"/>
            <p14:sldId id="569"/>
            <p14:sldId id="567"/>
            <p14:sldId id="571"/>
            <p14:sldId id="572"/>
            <p14:sldId id="573"/>
            <p14:sldId id="574"/>
            <p14:sldId id="576"/>
            <p14:sldId id="577"/>
            <p14:sldId id="578"/>
            <p14:sldId id="579"/>
            <p14:sldId id="575"/>
            <p14:sldId id="584"/>
            <p14:sldId id="582"/>
            <p14:sldId id="583"/>
            <p14:sldId id="580"/>
            <p14:sldId id="585"/>
            <p14:sldId id="586"/>
            <p14:sldId id="587"/>
            <p14:sldId id="581"/>
            <p14:sldId id="588"/>
            <p14:sldId id="590"/>
            <p14:sldId id="591"/>
            <p14:sldId id="592"/>
            <p14:sldId id="593"/>
            <p14:sldId id="594"/>
            <p14:sldId id="595"/>
            <p14:sldId id="59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9BBC"/>
    <a:srgbClr val="2D3956"/>
    <a:srgbClr val="8E5A6D"/>
    <a:srgbClr val="FAC748"/>
    <a:srgbClr val="852F4A"/>
    <a:srgbClr val="000000"/>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3741" autoAdjust="0"/>
  </p:normalViewPr>
  <p:slideViewPr>
    <p:cSldViewPr snapToGrid="0">
      <p:cViewPr varScale="1">
        <p:scale>
          <a:sx n="107" d="100"/>
          <a:sy n="107" d="100"/>
        </p:scale>
        <p:origin x="73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8/7/23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8/7/23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8/7/23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8/7/23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8/7/23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8/7/23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8/7/23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8/7/23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8/7/23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8/7/23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8/7/23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8/7/23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8/7/23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6" r:id="rId15"/>
    <p:sldLayoutId id="2147483667"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6.jpeg"/><Relationship Id="rId7" Type="http://schemas.openxmlformats.org/officeDocument/2006/relationships/image" Target="../media/image5.sv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image" Target="../media/image8.svg"/><Relationship Id="rId4" Type="http://schemas.openxmlformats.org/officeDocument/2006/relationships/image" Target="../media/image7.png"/><Relationship Id="rId9" Type="http://schemas.openxmlformats.org/officeDocument/2006/relationships/image" Target="../media/image10.svg"/></Relationships>
</file>

<file path=ppt/slides/_rels/slide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1.jpe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 Id="rId9" Type="http://schemas.openxmlformats.org/officeDocument/2006/relationships/image" Target="../media/image15.jpeg"/></Relationships>
</file>

<file path=ppt/slides/_rels/slide7.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8" Type="http://schemas.openxmlformats.org/officeDocument/2006/relationships/oleObject" Target="../embeddings/oleObject1.bin"/><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 Id="rId9" Type="http://schemas.openxmlformats.org/officeDocument/2006/relationships/image" Target="../media/image16.emf"/></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3.svg"/></Relationships>
</file>

<file path=ppt/slides/_rels/slide19.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22.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23.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25.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27.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28.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29.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30.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31.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32.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33.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34.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3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3.svg"/></Relationships>
</file>

<file path=ppt/slides/_rels/slide36.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37.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38.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39.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40.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41.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42.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43.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44.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45.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46.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47.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48.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4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3.svg"/></Relationships>
</file>

<file path=ppt/slides/_rels/slide50.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51.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52.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53.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54.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55.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56.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57.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58.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59.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60.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61.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62.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63.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64.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65.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18.png"/><Relationship Id="rId7" Type="http://schemas.openxmlformats.org/officeDocument/2006/relationships/image" Target="../media/image4.png"/><Relationship Id="rId2" Type="http://schemas.openxmlformats.org/officeDocument/2006/relationships/image" Target="../media/image17.jpeg"/><Relationship Id="rId1" Type="http://schemas.openxmlformats.org/officeDocument/2006/relationships/slideLayout" Target="../slideLayouts/slideLayout16.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1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E9AD2FE-2C27-43F0-9E30-395F3F19C8D7}"/>
              </a:ext>
            </a:extLst>
          </p:cNvPr>
          <p:cNvGrpSpPr/>
          <p:nvPr/>
        </p:nvGrpSpPr>
        <p:grpSpPr>
          <a:xfrm>
            <a:off x="321733" y="0"/>
            <a:ext cx="2024825" cy="1879600"/>
            <a:chOff x="321733" y="0"/>
            <a:chExt cx="2024825" cy="1879600"/>
          </a:xfrm>
          <a:solidFill>
            <a:schemeClr val="bg1">
              <a:alpha val="7000"/>
            </a:schemeClr>
          </a:solidFill>
        </p:grpSpPr>
        <p:sp>
          <p:nvSpPr>
            <p:cNvPr id="15" name="Parallelogram 14">
              <a:extLst>
                <a:ext uri="{FF2B5EF4-FFF2-40B4-BE49-F238E27FC236}">
                  <a16:creationId xmlns:a16="http://schemas.microsoft.com/office/drawing/2014/main" id="{545A7692-E471-48BC-B2BD-8C3680ED3070}"/>
                </a:ext>
              </a:extLst>
            </p:cNvPr>
            <p:cNvSpPr/>
            <p:nvPr/>
          </p:nvSpPr>
          <p:spPr>
            <a:xfrm>
              <a:off x="321733" y="0"/>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Parallelogram 15">
              <a:extLst>
                <a:ext uri="{FF2B5EF4-FFF2-40B4-BE49-F238E27FC236}">
                  <a16:creationId xmlns:a16="http://schemas.microsoft.com/office/drawing/2014/main" id="{E29F94B0-C402-4ECC-BDB4-83596E27C981}"/>
                </a:ext>
              </a:extLst>
            </p:cNvPr>
            <p:cNvSpPr/>
            <p:nvPr/>
          </p:nvSpPr>
          <p:spPr>
            <a:xfrm>
              <a:off x="524933" y="778933"/>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Isosceles Triangle 25">
            <a:extLst>
              <a:ext uri="{FF2B5EF4-FFF2-40B4-BE49-F238E27FC236}">
                <a16:creationId xmlns:a16="http://schemas.microsoft.com/office/drawing/2014/main" id="{6F79225B-5887-A63D-A3C0-DBCB4C41A4BF}"/>
              </a:ext>
            </a:extLst>
          </p:cNvPr>
          <p:cNvSpPr/>
          <p:nvPr/>
        </p:nvSpPr>
        <p:spPr>
          <a:xfrm flipV="1">
            <a:off x="4889591" y="-44450"/>
            <a:ext cx="1549309" cy="2063750"/>
          </a:xfrm>
          <a:custGeom>
            <a:avLst/>
            <a:gdLst>
              <a:gd name="connsiteX0" fmla="*/ 0 w 2133509"/>
              <a:gd name="connsiteY0" fmla="*/ 2781300 h 2781300"/>
              <a:gd name="connsiteX1" fmla="*/ 1066755 w 2133509"/>
              <a:gd name="connsiteY1" fmla="*/ 0 h 2781300"/>
              <a:gd name="connsiteX2" fmla="*/ 2133509 w 2133509"/>
              <a:gd name="connsiteY2" fmla="*/ 2781300 h 2781300"/>
              <a:gd name="connsiteX3" fmla="*/ 0 w 2133509"/>
              <a:gd name="connsiteY3" fmla="*/ 2781300 h 2781300"/>
              <a:gd name="connsiteX0" fmla="*/ 0 w 2133509"/>
              <a:gd name="connsiteY0" fmla="*/ 1670050 h 1670050"/>
              <a:gd name="connsiteX1" fmla="*/ 647655 w 2133509"/>
              <a:gd name="connsiteY1" fmla="*/ 0 h 1670050"/>
              <a:gd name="connsiteX2" fmla="*/ 2133509 w 2133509"/>
              <a:gd name="connsiteY2" fmla="*/ 1670050 h 1670050"/>
              <a:gd name="connsiteX3" fmla="*/ 0 w 2133509"/>
              <a:gd name="connsiteY3" fmla="*/ 1670050 h 1670050"/>
              <a:gd name="connsiteX0" fmla="*/ 0 w 2158909"/>
              <a:gd name="connsiteY0" fmla="*/ 1562100 h 1670050"/>
              <a:gd name="connsiteX1" fmla="*/ 673055 w 2158909"/>
              <a:gd name="connsiteY1" fmla="*/ 0 h 1670050"/>
              <a:gd name="connsiteX2" fmla="*/ 2158909 w 2158909"/>
              <a:gd name="connsiteY2" fmla="*/ 1670050 h 1670050"/>
              <a:gd name="connsiteX3" fmla="*/ 0 w 2158909"/>
              <a:gd name="connsiteY3" fmla="*/ 1562100 h 1670050"/>
              <a:gd name="connsiteX0" fmla="*/ 0 w 2158909"/>
              <a:gd name="connsiteY0" fmla="*/ 1644650 h 1752600"/>
              <a:gd name="connsiteX1" fmla="*/ 647655 w 2158909"/>
              <a:gd name="connsiteY1" fmla="*/ 0 h 1752600"/>
              <a:gd name="connsiteX2" fmla="*/ 2158909 w 2158909"/>
              <a:gd name="connsiteY2" fmla="*/ 1752600 h 1752600"/>
              <a:gd name="connsiteX3" fmla="*/ 0 w 2158909"/>
              <a:gd name="connsiteY3" fmla="*/ 1644650 h 1752600"/>
              <a:gd name="connsiteX0" fmla="*/ 0 w 1549309"/>
              <a:gd name="connsiteY0" fmla="*/ 1644650 h 1644650"/>
              <a:gd name="connsiteX1" fmla="*/ 647655 w 1549309"/>
              <a:gd name="connsiteY1" fmla="*/ 0 h 1644650"/>
              <a:gd name="connsiteX2" fmla="*/ 1549309 w 1549309"/>
              <a:gd name="connsiteY2" fmla="*/ 1612900 h 1644650"/>
              <a:gd name="connsiteX3" fmla="*/ 0 w 1549309"/>
              <a:gd name="connsiteY3" fmla="*/ 1644650 h 1644650"/>
              <a:gd name="connsiteX0" fmla="*/ 0 w 1549309"/>
              <a:gd name="connsiteY0" fmla="*/ 1644650 h 1644650"/>
              <a:gd name="connsiteX1" fmla="*/ 647655 w 1549309"/>
              <a:gd name="connsiteY1" fmla="*/ 0 h 1644650"/>
              <a:gd name="connsiteX2" fmla="*/ 1549309 w 1549309"/>
              <a:gd name="connsiteY2" fmla="*/ 1638300 h 1644650"/>
              <a:gd name="connsiteX3" fmla="*/ 0 w 1549309"/>
              <a:gd name="connsiteY3" fmla="*/ 1644650 h 1644650"/>
              <a:gd name="connsiteX0" fmla="*/ 0 w 1549309"/>
              <a:gd name="connsiteY0" fmla="*/ 2063750 h 2063750"/>
              <a:gd name="connsiteX1" fmla="*/ 812755 w 1549309"/>
              <a:gd name="connsiteY1" fmla="*/ 0 h 2063750"/>
              <a:gd name="connsiteX2" fmla="*/ 1549309 w 1549309"/>
              <a:gd name="connsiteY2" fmla="*/ 2057400 h 2063750"/>
              <a:gd name="connsiteX3" fmla="*/ 0 w 1549309"/>
              <a:gd name="connsiteY3" fmla="*/ 2063750 h 2063750"/>
            </a:gdLst>
            <a:ahLst/>
            <a:cxnLst>
              <a:cxn ang="0">
                <a:pos x="connsiteX0" y="connsiteY0"/>
              </a:cxn>
              <a:cxn ang="0">
                <a:pos x="connsiteX1" y="connsiteY1"/>
              </a:cxn>
              <a:cxn ang="0">
                <a:pos x="connsiteX2" y="connsiteY2"/>
              </a:cxn>
              <a:cxn ang="0">
                <a:pos x="connsiteX3" y="connsiteY3"/>
              </a:cxn>
            </a:cxnLst>
            <a:rect l="l" t="t" r="r" b="b"/>
            <a:pathLst>
              <a:path w="1549309" h="2063750">
                <a:moveTo>
                  <a:pt x="0" y="2063750"/>
                </a:moveTo>
                <a:lnTo>
                  <a:pt x="812755" y="0"/>
                </a:lnTo>
                <a:lnTo>
                  <a:pt x="1549309" y="2057400"/>
                </a:lnTo>
                <a:lnTo>
                  <a:pt x="0" y="2063750"/>
                </a:lnTo>
                <a:close/>
              </a:path>
            </a:pathLst>
          </a:cu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6600686" y="3814575"/>
            <a:ext cx="4886463" cy="461665"/>
          </a:xfrm>
          <a:prstGeom prst="rect">
            <a:avLst/>
          </a:prstGeom>
          <a:noFill/>
        </p:spPr>
        <p:txBody>
          <a:bodyPr wrap="square" rtlCol="0">
            <a:spAutoFit/>
          </a:bodyPr>
          <a:lstStyle/>
          <a:p>
            <a:r>
              <a:rPr lang="en-US" sz="2400" dirty="0">
                <a:solidFill>
                  <a:srgbClr val="2D3956"/>
                </a:solidFill>
                <a:latin typeface="Tajawal Medium" panose="00000600000000000000" pitchFamily="2" charset="-78"/>
                <a:cs typeface="Tajawal Medium" panose="00000600000000000000" pitchFamily="2" charset="-78"/>
              </a:rPr>
              <a:t>Prepared by Dr. Sara Ahmed</a:t>
            </a:r>
          </a:p>
        </p:txBody>
      </p:sp>
      <p:sp>
        <p:nvSpPr>
          <p:cNvPr id="44" name="Rectangle 43">
            <a:extLst>
              <a:ext uri="{FF2B5EF4-FFF2-40B4-BE49-F238E27FC236}">
                <a16:creationId xmlns:a16="http://schemas.microsoft.com/office/drawing/2014/main" id="{E3948B05-7CE6-E480-29B8-35C2C64D07A6}"/>
              </a:ext>
            </a:extLst>
          </p:cNvPr>
          <p:cNvSpPr/>
          <p:nvPr/>
        </p:nvSpPr>
        <p:spPr>
          <a:xfrm>
            <a:off x="-57150" y="-19050"/>
            <a:ext cx="7452000" cy="6912000"/>
          </a:xfrm>
          <a:custGeom>
            <a:avLst/>
            <a:gdLst>
              <a:gd name="connsiteX0" fmla="*/ 0 w 6153150"/>
              <a:gd name="connsiteY0" fmla="*/ 0 h 6991350"/>
              <a:gd name="connsiteX1" fmla="*/ 6153150 w 6153150"/>
              <a:gd name="connsiteY1" fmla="*/ 0 h 6991350"/>
              <a:gd name="connsiteX2" fmla="*/ 6153150 w 6153150"/>
              <a:gd name="connsiteY2" fmla="*/ 6991350 h 6991350"/>
              <a:gd name="connsiteX3" fmla="*/ 0 w 6153150"/>
              <a:gd name="connsiteY3" fmla="*/ 6991350 h 6991350"/>
              <a:gd name="connsiteX4" fmla="*/ 0 w 6153150"/>
              <a:gd name="connsiteY4" fmla="*/ 0 h 6991350"/>
              <a:gd name="connsiteX0" fmla="*/ 0 w 7372350"/>
              <a:gd name="connsiteY0" fmla="*/ 0 h 6991350"/>
              <a:gd name="connsiteX1" fmla="*/ 6153150 w 7372350"/>
              <a:gd name="connsiteY1" fmla="*/ 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3124200 w 7372350"/>
              <a:gd name="connsiteY1" fmla="*/ 80010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4724400 w 7372350"/>
              <a:gd name="connsiteY1" fmla="*/ 152400 h 6991350"/>
              <a:gd name="connsiteX2" fmla="*/ 7372350 w 7372350"/>
              <a:gd name="connsiteY2" fmla="*/ 6991350 h 6991350"/>
              <a:gd name="connsiteX3" fmla="*/ 0 w 7372350"/>
              <a:gd name="connsiteY3" fmla="*/ 6991350 h 6991350"/>
              <a:gd name="connsiteX4" fmla="*/ 0 w 7372350"/>
              <a:gd name="connsiteY4" fmla="*/ 0 h 6991350"/>
              <a:gd name="connsiteX0" fmla="*/ 857250 w 7372350"/>
              <a:gd name="connsiteY0" fmla="*/ 438150 h 6838950"/>
              <a:gd name="connsiteX1" fmla="*/ 4724400 w 7372350"/>
              <a:gd name="connsiteY1" fmla="*/ 0 h 6838950"/>
              <a:gd name="connsiteX2" fmla="*/ 7372350 w 7372350"/>
              <a:gd name="connsiteY2" fmla="*/ 6838950 h 6838950"/>
              <a:gd name="connsiteX3" fmla="*/ 0 w 7372350"/>
              <a:gd name="connsiteY3" fmla="*/ 6838950 h 6838950"/>
              <a:gd name="connsiteX4" fmla="*/ 857250 w 7372350"/>
              <a:gd name="connsiteY4" fmla="*/ 438150 h 6838950"/>
              <a:gd name="connsiteX0" fmla="*/ 38100 w 7372350"/>
              <a:gd name="connsiteY0" fmla="*/ 0 h 6896100"/>
              <a:gd name="connsiteX1" fmla="*/ 4724400 w 7372350"/>
              <a:gd name="connsiteY1" fmla="*/ 57150 h 6896100"/>
              <a:gd name="connsiteX2" fmla="*/ 7372350 w 7372350"/>
              <a:gd name="connsiteY2" fmla="*/ 6896100 h 6896100"/>
              <a:gd name="connsiteX3" fmla="*/ 0 w 7372350"/>
              <a:gd name="connsiteY3" fmla="*/ 6896100 h 6896100"/>
              <a:gd name="connsiteX4" fmla="*/ 38100 w 7372350"/>
              <a:gd name="connsiteY4" fmla="*/ 0 h 6896100"/>
              <a:gd name="connsiteX0" fmla="*/ 0 w 7334250"/>
              <a:gd name="connsiteY0" fmla="*/ 0 h 6896100"/>
              <a:gd name="connsiteX1" fmla="*/ 4686300 w 7334250"/>
              <a:gd name="connsiteY1" fmla="*/ 57150 h 6896100"/>
              <a:gd name="connsiteX2" fmla="*/ 7334250 w 7334250"/>
              <a:gd name="connsiteY2" fmla="*/ 6896100 h 6896100"/>
              <a:gd name="connsiteX3" fmla="*/ 800100 w 7334250"/>
              <a:gd name="connsiteY3" fmla="*/ 6305550 h 6896100"/>
              <a:gd name="connsiteX4" fmla="*/ 0 w 7334250"/>
              <a:gd name="connsiteY4" fmla="*/ 0 h 6896100"/>
              <a:gd name="connsiteX0" fmla="*/ 38100 w 7372350"/>
              <a:gd name="connsiteY0" fmla="*/ 0 h 6915150"/>
              <a:gd name="connsiteX1" fmla="*/ 4724400 w 7372350"/>
              <a:gd name="connsiteY1" fmla="*/ 57150 h 6915150"/>
              <a:gd name="connsiteX2" fmla="*/ 7372350 w 7372350"/>
              <a:gd name="connsiteY2" fmla="*/ 6896100 h 6915150"/>
              <a:gd name="connsiteX3" fmla="*/ 0 w 7372350"/>
              <a:gd name="connsiteY3" fmla="*/ 6915150 h 6915150"/>
              <a:gd name="connsiteX4" fmla="*/ 38100 w 7372350"/>
              <a:gd name="connsiteY4" fmla="*/ 0 h 6915150"/>
              <a:gd name="connsiteX0" fmla="*/ 38100 w 7372350"/>
              <a:gd name="connsiteY0" fmla="*/ 19050 h 6934200"/>
              <a:gd name="connsiteX1" fmla="*/ 4743450 w 7372350"/>
              <a:gd name="connsiteY1" fmla="*/ 0 h 6934200"/>
              <a:gd name="connsiteX2" fmla="*/ 7372350 w 7372350"/>
              <a:gd name="connsiteY2" fmla="*/ 6915150 h 6934200"/>
              <a:gd name="connsiteX3" fmla="*/ 0 w 7372350"/>
              <a:gd name="connsiteY3" fmla="*/ 6934200 h 6934200"/>
              <a:gd name="connsiteX4" fmla="*/ 38100 w 7372350"/>
              <a:gd name="connsiteY4" fmla="*/ 19050 h 6934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50" h="6934200">
                <a:moveTo>
                  <a:pt x="38100" y="19050"/>
                </a:moveTo>
                <a:lnTo>
                  <a:pt x="4743450" y="0"/>
                </a:lnTo>
                <a:lnTo>
                  <a:pt x="7372350" y="6915150"/>
                </a:lnTo>
                <a:lnTo>
                  <a:pt x="0" y="6934200"/>
                </a:lnTo>
                <a:lnTo>
                  <a:pt x="38100" y="19050"/>
                </a:lnTo>
                <a:close/>
              </a:path>
            </a:pathLst>
          </a:custGeom>
          <a:blipFill dpi="0" rotWithShape="1">
            <a:blip r:embed="rId3">
              <a:alphaModFix amt="76000"/>
            </a:blip>
            <a:srcRect/>
            <a:stretch>
              <a:fillRect t="-1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16E4CC76-2D0D-6204-3FBC-B0856D8E8836}"/>
              </a:ext>
            </a:extLst>
          </p:cNvPr>
          <p:cNvSpPr txBox="1"/>
          <p:nvPr/>
        </p:nvSpPr>
        <p:spPr>
          <a:xfrm>
            <a:off x="6346157" y="2047326"/>
            <a:ext cx="4354076" cy="1446550"/>
          </a:xfrm>
          <a:prstGeom prst="rect">
            <a:avLst/>
          </a:prstGeom>
          <a:noFill/>
        </p:spPr>
        <p:txBody>
          <a:bodyPr wrap="none" rtlCol="0">
            <a:spAutoFit/>
          </a:bodyPr>
          <a:lstStyle/>
          <a:p>
            <a:pPr marL="0" algn="r" defTabSz="914400" rtl="1" eaLnBrk="1" latinLnBrk="0" hangingPunct="1"/>
            <a:r>
              <a:rPr lang="en-US" sz="4400" b="1" dirty="0">
                <a:solidFill>
                  <a:srgbClr val="8E5A6D"/>
                </a:solidFill>
                <a:latin typeface="Tajawal Medium" panose="00000600000000000000" pitchFamily="2" charset="-78"/>
                <a:cs typeface="Tajawal Medium" panose="00000600000000000000" pitchFamily="2" charset="-78"/>
              </a:rPr>
              <a:t>Accounting for </a:t>
            </a:r>
          </a:p>
          <a:p>
            <a:pPr marL="0" algn="r" defTabSz="914400" rtl="1" eaLnBrk="1" latinLnBrk="0" hangingPunct="1"/>
            <a:r>
              <a:rPr lang="en-US" sz="4400" b="1" dirty="0">
                <a:solidFill>
                  <a:srgbClr val="8E5A6D"/>
                </a:solidFill>
                <a:latin typeface="Tajawal Medium" panose="00000600000000000000" pitchFamily="2" charset="-78"/>
                <a:cs typeface="Tajawal Medium" panose="00000600000000000000" pitchFamily="2" charset="-78"/>
              </a:rPr>
              <a:t>Managers</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6594457" y="6043084"/>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solidFill>
                  <a:srgbClr val="2D3956"/>
                </a:solidFill>
                <a:latin typeface="Tajawal Medium" panose="00000600000000000000" pitchFamily="2" charset="-78"/>
                <a:cs typeface="Tajawal Medium" panose="00000600000000000000" pitchFamily="2" charset="-78"/>
              </a:rPr>
              <a:t>Lecture 1</a:t>
            </a:r>
            <a:r>
              <a:rPr lang="en-US" sz="2800" b="1" dirty="0">
                <a:solidFill>
                  <a:srgbClr val="2D3956"/>
                </a:solidFill>
                <a:latin typeface="Tajawal Medium" panose="00000600000000000000" pitchFamily="2" charset="-78"/>
                <a:cs typeface="Tajawal Medium" panose="00000600000000000000" pitchFamily="2" charset="-78"/>
              </a:rPr>
              <a:t>1</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993573" y="-394321"/>
            <a:ext cx="2876694" cy="2544327"/>
          </a:xfrm>
          <a:prstGeom prst="rect">
            <a:avLst/>
          </a:prstGeom>
        </p:spPr>
      </p:pic>
      <p:sp>
        <p:nvSpPr>
          <p:cNvPr id="35" name="Parallelogram 34">
            <a:extLst>
              <a:ext uri="{FF2B5EF4-FFF2-40B4-BE49-F238E27FC236}">
                <a16:creationId xmlns:a16="http://schemas.microsoft.com/office/drawing/2014/main" id="{F07AC106-4C88-A6D7-90B1-96971027FAFA}"/>
              </a:ext>
            </a:extLst>
          </p:cNvPr>
          <p:cNvSpPr/>
          <p:nvPr/>
        </p:nvSpPr>
        <p:spPr>
          <a:xfrm rot="4043456">
            <a:off x="-459862" y="6293391"/>
            <a:ext cx="5381392" cy="134671"/>
          </a:xfrm>
          <a:prstGeom prst="parallelogram">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ight Triangle 28">
            <a:extLst>
              <a:ext uri="{FF2B5EF4-FFF2-40B4-BE49-F238E27FC236}">
                <a16:creationId xmlns:a16="http://schemas.microsoft.com/office/drawing/2014/main" id="{BB8EAA74-C5DA-C10D-66E7-603034FB0A86}"/>
              </a:ext>
            </a:extLst>
          </p:cNvPr>
          <p:cNvSpPr/>
          <p:nvPr/>
        </p:nvSpPr>
        <p:spPr>
          <a:xfrm>
            <a:off x="-57150" y="1756704"/>
            <a:ext cx="2084784" cy="5143500"/>
          </a:xfrm>
          <a:prstGeom prst="rtTriangle">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TextBox 45">
            <a:extLst>
              <a:ext uri="{FF2B5EF4-FFF2-40B4-BE49-F238E27FC236}">
                <a16:creationId xmlns:a16="http://schemas.microsoft.com/office/drawing/2014/main" id="{FA59789B-D841-DB76-25B9-1348B202C2B5}"/>
              </a:ext>
            </a:extLst>
          </p:cNvPr>
          <p:cNvSpPr txBox="1"/>
          <p:nvPr/>
        </p:nvSpPr>
        <p:spPr>
          <a:xfrm>
            <a:off x="7081460" y="5327472"/>
            <a:ext cx="1308371" cy="707886"/>
          </a:xfrm>
          <a:prstGeom prst="rect">
            <a:avLst/>
          </a:prstGeom>
          <a:noFill/>
        </p:spPr>
        <p:txBody>
          <a:bodyPr wrap="none" rtlCol="0">
            <a:spAutoFit/>
          </a:bodyPr>
          <a:lstStyle/>
          <a:p>
            <a:r>
              <a:rPr lang="en-US" sz="2000" dirty="0">
                <a:solidFill>
                  <a:srgbClr val="2D3956"/>
                </a:solidFill>
                <a:latin typeface="Tajawal Medium" panose="00000600000000000000" pitchFamily="2" charset="-78"/>
                <a:cs typeface="Tajawal Medium" panose="00000600000000000000" pitchFamily="2" charset="-78"/>
              </a:rPr>
              <a:t>MGM 341</a:t>
            </a:r>
          </a:p>
          <a:p>
            <a:endParaRPr lang="en-US" sz="2000" dirty="0">
              <a:solidFill>
                <a:srgbClr val="2D3956"/>
              </a:solidFill>
              <a:latin typeface="Tajawal Medium" panose="00000600000000000000" pitchFamily="2" charset="-78"/>
              <a:cs typeface="Tajawal Medium" panose="00000600000000000000" pitchFamily="2" charset="-78"/>
            </a:endParaRPr>
          </a:p>
        </p:txBody>
      </p:sp>
      <p:pic>
        <p:nvPicPr>
          <p:cNvPr id="47" name="Graphic 46">
            <a:extLst>
              <a:ext uri="{FF2B5EF4-FFF2-40B4-BE49-F238E27FC236}">
                <a16:creationId xmlns:a16="http://schemas.microsoft.com/office/drawing/2014/main" id="{D4AF3B79-7C62-249A-6AAB-EA6585FAC59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4329832" y="3398404"/>
            <a:ext cx="7743723" cy="1446550"/>
          </a:xfrm>
          <a:prstGeom prst="rect">
            <a:avLst/>
          </a:prstGeom>
          <a:noFill/>
        </p:spPr>
        <p:txBody>
          <a:bodyPr wrap="none" rtlCol="0">
            <a:spAutoFit/>
          </a:bodyPr>
          <a:lstStyle/>
          <a:p>
            <a:r>
              <a:rPr lang="en-US" sz="4400" b="1" dirty="0">
                <a:solidFill>
                  <a:schemeClr val="bg1"/>
                </a:solidFill>
                <a:latin typeface="Tajawal Medium" panose="00000600000000000000" pitchFamily="2" charset="-78"/>
                <a:cs typeface="Tajawal Medium" panose="00000600000000000000" pitchFamily="2" charset="-78"/>
              </a:rPr>
              <a:t>Chapter 11: Standard Costs </a:t>
            </a:r>
          </a:p>
          <a:p>
            <a:r>
              <a:rPr lang="en-US" sz="4400" b="1" dirty="0">
                <a:solidFill>
                  <a:schemeClr val="bg1"/>
                </a:solidFill>
                <a:latin typeface="Tajawal Medium" panose="00000600000000000000" pitchFamily="2" charset="-78"/>
                <a:cs typeface="Tajawal Medium" panose="00000600000000000000" pitchFamily="2" charset="-78"/>
              </a:rPr>
              <a:t>and Variances</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07898" y="4935404"/>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669BBC"/>
                </a:solidFill>
                <a:latin typeface="Tajawal Medium" panose="00000600000000000000" pitchFamily="2" charset="-78"/>
                <a:cs typeface="Tajawal Medium" panose="00000600000000000000" pitchFamily="2" charset="-78"/>
              </a:rPr>
              <a:t>Lecture 11</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Dr. Sara Ahmed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2D3956"/>
                </a:solidFill>
                <a:latin typeface="Tajawal Medium" panose="00000600000000000000" pitchFamily="2" charset="-78"/>
                <a:cs typeface="Tajawal Medium" panose="00000600000000000000" pitchFamily="2" charset="-78"/>
              </a:rPr>
              <a:t>Prepared by</a:t>
            </a:r>
          </a:p>
        </p:txBody>
      </p:sp>
      <p:pic>
        <p:nvPicPr>
          <p:cNvPr id="20" name="Graphic 19">
            <a:extLst>
              <a:ext uri="{FF2B5EF4-FFF2-40B4-BE49-F238E27FC236}">
                <a16:creationId xmlns:a16="http://schemas.microsoft.com/office/drawing/2014/main" id="{30BDC001-1C3C-B8DA-24DF-01E90AFFD83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175057" y="248508"/>
            <a:ext cx="2649477" cy="1166001"/>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Learning objectives</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778127ED-6700-AD6D-66AB-04E169E624A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id="{4527402C-3F97-690D-9C20-A459E375AEB7}"/>
              </a:ext>
            </a:extLst>
          </p:cNvPr>
          <p:cNvSpPr txBox="1"/>
          <p:nvPr/>
        </p:nvSpPr>
        <p:spPr>
          <a:xfrm>
            <a:off x="3583905" y="2719960"/>
            <a:ext cx="7173741" cy="2677656"/>
          </a:xfrm>
          <a:prstGeom prst="rect">
            <a:avLst/>
          </a:prstGeom>
          <a:noFill/>
        </p:spPr>
        <p:txBody>
          <a:bodyPr wrap="square" rtlCol="0">
            <a:spAutoFit/>
          </a:bodyPr>
          <a:lstStyle/>
          <a:p>
            <a:pPr marL="285750" indent="-285750">
              <a:buFont typeface="Arial" panose="020B0604020202020204" pitchFamily="34" charset="0"/>
              <a:buChar char="•"/>
            </a:pPr>
            <a:r>
              <a:rPr lang="en-US" sz="2400" dirty="0">
                <a:solidFill>
                  <a:srgbClr val="0A1F61"/>
                </a:solidFill>
                <a:latin typeface="Tajawal ExtraBold" panose="00000800000000000000" pitchFamily="2" charset="-78"/>
                <a:cs typeface="Tajawal ExtraBold" panose="00000800000000000000" pitchFamily="2" charset="-78"/>
              </a:rPr>
              <a:t>Explain how and why standard costs are developed</a:t>
            </a:r>
          </a:p>
          <a:p>
            <a:pPr marL="285750" indent="-285750">
              <a:buFont typeface="Arial" panose="020B0604020202020204" pitchFamily="34" charset="0"/>
              <a:buChar char="•"/>
            </a:pPr>
            <a:r>
              <a:rPr lang="en-US" sz="2400" dirty="0">
                <a:solidFill>
                  <a:srgbClr val="0A1F61"/>
                </a:solidFill>
                <a:latin typeface="Tajawal ExtraBold" panose="00000800000000000000" pitchFamily="2" charset="-78"/>
                <a:cs typeface="Tajawal ExtraBold" panose="00000800000000000000" pitchFamily="2" charset="-78"/>
              </a:rPr>
              <a:t>Compute and evaluate direct materials variances</a:t>
            </a:r>
          </a:p>
          <a:p>
            <a:pPr marL="285750" indent="-285750">
              <a:buFont typeface="Arial" panose="020B0604020202020204" pitchFamily="34" charset="0"/>
              <a:buChar char="•"/>
            </a:pPr>
            <a:r>
              <a:rPr lang="en-US" sz="2400" dirty="0">
                <a:solidFill>
                  <a:srgbClr val="0A1F61"/>
                </a:solidFill>
                <a:latin typeface="Tajawal ExtraBold" panose="00000800000000000000" pitchFamily="2" charset="-78"/>
                <a:cs typeface="Tajawal ExtraBold" panose="00000800000000000000" pitchFamily="2" charset="-78"/>
              </a:rPr>
              <a:t>Compute and evaluate direct labor variances</a:t>
            </a:r>
          </a:p>
          <a:p>
            <a:pPr marL="285750" indent="-285750">
              <a:buFont typeface="Arial" panose="020B0604020202020204" pitchFamily="34" charset="0"/>
              <a:buChar char="•"/>
            </a:pPr>
            <a:r>
              <a:rPr lang="en-US" sz="2400" dirty="0">
                <a:solidFill>
                  <a:srgbClr val="0A1F61"/>
                </a:solidFill>
                <a:latin typeface="Tajawal ExtraBold" panose="00000800000000000000" pitchFamily="2" charset="-78"/>
                <a:cs typeface="Tajawal ExtraBold" panose="00000800000000000000" pitchFamily="2" charset="-78"/>
              </a:rPr>
              <a:t>Compute and evaluate variable overhead variances</a:t>
            </a:r>
          </a:p>
          <a:p>
            <a:pPr marL="285750" indent="-285750">
              <a:buFont typeface="Arial" panose="020B0604020202020204" pitchFamily="34" charset="0"/>
              <a:buChar char="•"/>
            </a:pPr>
            <a:r>
              <a:rPr lang="en-US" sz="2400" dirty="0">
                <a:solidFill>
                  <a:srgbClr val="0A1F61"/>
                </a:solidFill>
                <a:latin typeface="Tajawal ExtraBold" panose="00000800000000000000" pitchFamily="2" charset="-78"/>
                <a:cs typeface="Tajawal ExtraBold" panose="00000800000000000000" pitchFamily="2" charset="-78"/>
              </a:rPr>
              <a:t>Compute and evaluate fixed overhead variances</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rgbClr val="FAC748"/>
                </a:solidFill>
                <a:latin typeface="Tajawal Medium" panose="00000600000000000000" pitchFamily="2" charset="-78"/>
                <a:cs typeface="Tajawal Medium" panose="00000600000000000000" pitchFamily="2" charset="-78"/>
              </a:rPr>
              <a:t>11</a:t>
            </a:r>
            <a:endParaRPr lang="en-US" sz="1200" b="1" dirty="0">
              <a:solidFill>
                <a:srgbClr val="FAC748"/>
              </a:solidFill>
              <a:latin typeface="Tajawal Medium" panose="00000600000000000000" pitchFamily="2" charset="-78"/>
              <a:cs typeface="Tajawal Medium" panose="00000600000000000000" pitchFamily="2" charset="-78"/>
            </a:endParaRPr>
          </a:p>
        </p:txBody>
      </p:sp>
      <p:pic>
        <p:nvPicPr>
          <p:cNvPr id="36" name="Graphic 35">
            <a:extLst>
              <a:ext uri="{FF2B5EF4-FFF2-40B4-BE49-F238E27FC236}">
                <a16:creationId xmlns:a16="http://schemas.microsoft.com/office/drawing/2014/main" id="{D093BAF8-7BD7-E8F7-8798-6C01339128A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id="{C2BDC60B-9FFF-D670-F0A7-0FBAF64501C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364043" y="427229"/>
            <a:ext cx="3902032" cy="523220"/>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Standard Costs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9FD4413C-6188-4F45-E1E5-1E0A061A15D0}"/>
              </a:ext>
            </a:extLst>
          </p:cNvPr>
          <p:cNvSpPr txBox="1">
            <a:spLocks noChangeArrowheads="1"/>
          </p:cNvSpPr>
          <p:nvPr/>
        </p:nvSpPr>
        <p:spPr>
          <a:xfrm>
            <a:off x="2286000" y="274638"/>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endParaRPr>
          </a:p>
        </p:txBody>
      </p:sp>
      <p:sp>
        <p:nvSpPr>
          <p:cNvPr id="7" name="Text Box 3">
            <a:extLst>
              <a:ext uri="{FF2B5EF4-FFF2-40B4-BE49-F238E27FC236}">
                <a16:creationId xmlns:a16="http://schemas.microsoft.com/office/drawing/2014/main" id="{3864843D-C68D-A5D1-980E-C7ED4AECBCD1}"/>
              </a:ext>
            </a:extLst>
          </p:cNvPr>
          <p:cNvSpPr txBox="1">
            <a:spLocks noChangeArrowheads="1"/>
          </p:cNvSpPr>
          <p:nvPr/>
        </p:nvSpPr>
        <p:spPr bwMode="auto">
          <a:xfrm>
            <a:off x="1632744" y="1621425"/>
            <a:ext cx="8926512" cy="1373187"/>
          </a:xfrm>
          <a:prstGeom prst="rect">
            <a:avLst/>
          </a:prstGeom>
          <a:noFill/>
          <a:ln>
            <a:noFill/>
          </a:ln>
        </p:spPr>
        <p:txBody>
          <a:bodyPr wrap="none">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algn="ctr" eaLnBrk="1" hangingPunct="1">
              <a:spcBef>
                <a:spcPct val="0"/>
              </a:spcBef>
              <a:buClrTx/>
              <a:buFontTx/>
              <a:buNone/>
              <a:defRPr/>
            </a:pPr>
            <a:r>
              <a:rPr lang="en-US" altLang="en-US" b="1" dirty="0">
                <a:solidFill>
                  <a:schemeClr val="tx1">
                    <a:lumMod val="65000"/>
                    <a:lumOff val="35000"/>
                  </a:schemeClr>
                </a:solidFill>
              </a:rPr>
              <a:t>Standards are benchmarks or “norms” for</a:t>
            </a:r>
            <a:br>
              <a:rPr lang="en-US" altLang="en-US" b="1" dirty="0">
                <a:solidFill>
                  <a:schemeClr val="tx1">
                    <a:lumMod val="65000"/>
                    <a:lumOff val="35000"/>
                  </a:schemeClr>
                </a:solidFill>
              </a:rPr>
            </a:br>
            <a:r>
              <a:rPr lang="en-US" altLang="en-US" b="1" dirty="0">
                <a:solidFill>
                  <a:schemeClr val="tx1">
                    <a:lumMod val="65000"/>
                    <a:lumOff val="35000"/>
                  </a:schemeClr>
                </a:solidFill>
              </a:rPr>
              <a:t>measuring performance.  In managerial accounting,</a:t>
            </a:r>
          </a:p>
          <a:p>
            <a:pPr algn="ctr" eaLnBrk="1" hangingPunct="1">
              <a:spcBef>
                <a:spcPct val="0"/>
              </a:spcBef>
              <a:buClrTx/>
              <a:buFontTx/>
              <a:buNone/>
              <a:defRPr/>
            </a:pPr>
            <a:r>
              <a:rPr lang="en-US" altLang="en-US" b="1" dirty="0">
                <a:solidFill>
                  <a:schemeClr val="tx1">
                    <a:lumMod val="65000"/>
                    <a:lumOff val="35000"/>
                  </a:schemeClr>
                </a:solidFill>
              </a:rPr>
              <a:t>two types of standards are commonly used.</a:t>
            </a:r>
          </a:p>
        </p:txBody>
      </p:sp>
      <p:sp>
        <p:nvSpPr>
          <p:cNvPr id="8" name="Oval 4">
            <a:extLst>
              <a:ext uri="{FF2B5EF4-FFF2-40B4-BE49-F238E27FC236}">
                <a16:creationId xmlns:a16="http://schemas.microsoft.com/office/drawing/2014/main" id="{B97D5366-C265-FED0-8259-412039EC01B8}"/>
              </a:ext>
            </a:extLst>
          </p:cNvPr>
          <p:cNvSpPr>
            <a:spLocks noChangeArrowheads="1"/>
          </p:cNvSpPr>
          <p:nvPr/>
        </p:nvSpPr>
        <p:spPr bwMode="auto">
          <a:xfrm>
            <a:off x="1943101" y="3076693"/>
            <a:ext cx="3924300" cy="2590800"/>
          </a:xfrm>
          <a:prstGeom prst="ellipse">
            <a:avLst/>
          </a:prstGeom>
          <a:solidFill>
            <a:schemeClr val="bg2">
              <a:lumMod val="90000"/>
            </a:schemeClr>
          </a:solidFill>
          <a:ln w="38100">
            <a:solidFill>
              <a:schemeClr val="tx1"/>
            </a:solidFill>
            <a:round/>
            <a:headEnd/>
            <a:tailEnd/>
          </a:ln>
        </p:spPr>
        <p:txBody>
          <a:bodyPr wrap="none" anchor="ctr"/>
          <a:lstStyle/>
          <a:p>
            <a:pPr algn="ctr">
              <a:defRPr/>
            </a:pPr>
            <a:r>
              <a:rPr lang="en-US" sz="2400" b="1" dirty="0">
                <a:solidFill>
                  <a:srgbClr val="FF0000"/>
                </a:solidFill>
              </a:rPr>
              <a:t>Quantity standards</a:t>
            </a:r>
            <a:br>
              <a:rPr lang="en-US" sz="2400" b="1" dirty="0"/>
            </a:br>
            <a:r>
              <a:rPr lang="en-US" sz="2400" dirty="0"/>
              <a:t>specify how much of an</a:t>
            </a:r>
            <a:br>
              <a:rPr lang="en-US" sz="2400" dirty="0"/>
            </a:br>
            <a:r>
              <a:rPr lang="en-US" sz="2400" dirty="0"/>
              <a:t>input should be used to</a:t>
            </a:r>
            <a:br>
              <a:rPr lang="en-US" sz="2400" dirty="0"/>
            </a:br>
            <a:r>
              <a:rPr lang="en-US" sz="2400" dirty="0"/>
              <a:t>make a product or</a:t>
            </a:r>
            <a:br>
              <a:rPr lang="en-US" sz="2400" dirty="0"/>
            </a:br>
            <a:r>
              <a:rPr lang="en-US" sz="2400" dirty="0"/>
              <a:t>provide a service.</a:t>
            </a:r>
          </a:p>
        </p:txBody>
      </p:sp>
      <p:sp>
        <p:nvSpPr>
          <p:cNvPr id="9" name="Oval 5">
            <a:extLst>
              <a:ext uri="{FF2B5EF4-FFF2-40B4-BE49-F238E27FC236}">
                <a16:creationId xmlns:a16="http://schemas.microsoft.com/office/drawing/2014/main" id="{D05E32B1-DBA3-3926-41F3-28608CD338B7}"/>
              </a:ext>
            </a:extLst>
          </p:cNvPr>
          <p:cNvSpPr>
            <a:spLocks noChangeArrowheads="1"/>
          </p:cNvSpPr>
          <p:nvPr/>
        </p:nvSpPr>
        <p:spPr bwMode="auto">
          <a:xfrm>
            <a:off x="6286499" y="3058682"/>
            <a:ext cx="3962400" cy="2514600"/>
          </a:xfrm>
          <a:prstGeom prst="ellipse">
            <a:avLst/>
          </a:prstGeom>
          <a:solidFill>
            <a:schemeClr val="bg2">
              <a:lumMod val="90000"/>
            </a:schemeClr>
          </a:solidFill>
          <a:ln w="38100">
            <a:solidFill>
              <a:schemeClr val="tx1"/>
            </a:solidFill>
            <a:round/>
            <a:headEnd/>
            <a:tailEnd/>
          </a:ln>
        </p:spPr>
        <p:txBody>
          <a:bodyPr wrap="none" anchor="ctr"/>
          <a:lstStyle/>
          <a:p>
            <a:pPr algn="ctr">
              <a:defRPr/>
            </a:pPr>
            <a:r>
              <a:rPr lang="en-US" sz="2400" b="1" dirty="0">
                <a:solidFill>
                  <a:srgbClr val="FF0000"/>
                </a:solidFill>
              </a:rPr>
              <a:t>Price standards</a:t>
            </a:r>
            <a:br>
              <a:rPr lang="en-US" sz="2400" b="1" dirty="0">
                <a:solidFill>
                  <a:srgbClr val="FF0000"/>
                </a:solidFill>
              </a:rPr>
            </a:br>
            <a:r>
              <a:rPr lang="en-US" sz="2400" dirty="0"/>
              <a:t>specify how much</a:t>
            </a:r>
            <a:br>
              <a:rPr lang="en-US" sz="2400" dirty="0"/>
            </a:br>
            <a:r>
              <a:rPr lang="en-US" sz="2400" dirty="0"/>
              <a:t>should be paid for</a:t>
            </a:r>
            <a:br>
              <a:rPr lang="en-US" sz="2400" dirty="0"/>
            </a:br>
            <a:r>
              <a:rPr lang="en-US" sz="2400" dirty="0"/>
              <a:t>each unit of the</a:t>
            </a:r>
            <a:br>
              <a:rPr lang="en-US" sz="2400" dirty="0"/>
            </a:br>
            <a:r>
              <a:rPr lang="en-US" sz="2400" dirty="0"/>
              <a:t>input.</a:t>
            </a:r>
          </a:p>
        </p:txBody>
      </p:sp>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528"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 calcmode="lin" valueType="num">
                                      <p:cBhvr>
                                        <p:cTn id="9" dur="500" fill="hold"/>
                                        <p:tgtEl>
                                          <p:spTgt spid="8"/>
                                        </p:tgtEl>
                                        <p:attrNameLst>
                                          <p:attrName>ppt_x</p:attrName>
                                        </p:attrNameLst>
                                      </p:cBhvr>
                                      <p:tavLst>
                                        <p:tav tm="0">
                                          <p:val>
                                            <p:fltVal val="0.5"/>
                                          </p:val>
                                        </p:tav>
                                        <p:tav tm="100000">
                                          <p:val>
                                            <p:strVal val="#ppt_x"/>
                                          </p:val>
                                        </p:tav>
                                      </p:tavLst>
                                    </p:anim>
                                    <p:anim calcmode="lin" valueType="num">
                                      <p:cBhvr>
                                        <p:cTn id="10" dur="500" fill="hold"/>
                                        <p:tgtEl>
                                          <p:spTgt spid="8"/>
                                        </p:tgtEl>
                                        <p:attrNameLst>
                                          <p:attrName>ppt_y</p:attrName>
                                        </p:attrNameLst>
                                      </p:cBhvr>
                                      <p:tavLst>
                                        <p:tav tm="0">
                                          <p:val>
                                            <p:fltVal val="0.5"/>
                                          </p:val>
                                        </p:tav>
                                        <p:tav tm="100000">
                                          <p:val>
                                            <p:strVal val="#ppt_y"/>
                                          </p:val>
                                        </p:tav>
                                      </p:tavLst>
                                    </p:anim>
                                  </p:childTnLst>
                                </p:cTn>
                              </p:par>
                            </p:childTnLst>
                          </p:cTn>
                        </p:par>
                        <p:par>
                          <p:cTn id="11" fill="hold">
                            <p:stCondLst>
                              <p:cond delay="500"/>
                            </p:stCondLst>
                            <p:childTnLst>
                              <p:par>
                                <p:cTn id="12" presetID="23" presetClass="entr" presetSubtype="528" fill="hold" grpId="0" nodeType="after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p:cTn id="14" dur="500" fill="hold"/>
                                        <p:tgtEl>
                                          <p:spTgt spid="9"/>
                                        </p:tgtEl>
                                        <p:attrNameLst>
                                          <p:attrName>ppt_w</p:attrName>
                                        </p:attrNameLst>
                                      </p:cBhvr>
                                      <p:tavLst>
                                        <p:tav tm="0">
                                          <p:val>
                                            <p:fltVal val="0"/>
                                          </p:val>
                                        </p:tav>
                                        <p:tav tm="100000">
                                          <p:val>
                                            <p:strVal val="#ppt_w"/>
                                          </p:val>
                                        </p:tav>
                                      </p:tavLst>
                                    </p:anim>
                                    <p:anim calcmode="lin" valueType="num">
                                      <p:cBhvr>
                                        <p:cTn id="15" dur="500" fill="hold"/>
                                        <p:tgtEl>
                                          <p:spTgt spid="9"/>
                                        </p:tgtEl>
                                        <p:attrNameLst>
                                          <p:attrName>ppt_h</p:attrName>
                                        </p:attrNameLst>
                                      </p:cBhvr>
                                      <p:tavLst>
                                        <p:tav tm="0">
                                          <p:val>
                                            <p:fltVal val="0"/>
                                          </p:val>
                                        </p:tav>
                                        <p:tav tm="100000">
                                          <p:val>
                                            <p:strVal val="#ppt_h"/>
                                          </p:val>
                                        </p:tav>
                                      </p:tavLst>
                                    </p:anim>
                                    <p:anim calcmode="lin" valueType="num">
                                      <p:cBhvr>
                                        <p:cTn id="16" dur="500" fill="hold"/>
                                        <p:tgtEl>
                                          <p:spTgt spid="9"/>
                                        </p:tgtEl>
                                        <p:attrNameLst>
                                          <p:attrName>ppt_x</p:attrName>
                                        </p:attrNameLst>
                                      </p:cBhvr>
                                      <p:tavLst>
                                        <p:tav tm="0">
                                          <p:val>
                                            <p:fltVal val="0.5"/>
                                          </p:val>
                                        </p:tav>
                                        <p:tav tm="100000">
                                          <p:val>
                                            <p:strVal val="#ppt_x"/>
                                          </p:val>
                                        </p:tav>
                                      </p:tavLst>
                                    </p:anim>
                                    <p:anim calcmode="lin" valueType="num">
                                      <p:cBhvr>
                                        <p:cTn id="17" dur="500" fill="hold"/>
                                        <p:tgtEl>
                                          <p:spTgt spid="9"/>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autoUpdateAnimBg="0"/>
      <p:bldP spid="9" grpId="0" animBg="1"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5823914" cy="523220"/>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Setting Direct Materials Standards </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5D404096-64E1-00D1-6EB8-006E18F07DFE}"/>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endParaRPr>
          </a:p>
        </p:txBody>
      </p:sp>
      <p:sp>
        <p:nvSpPr>
          <p:cNvPr id="7" name="Rectangle 4">
            <a:extLst>
              <a:ext uri="{FF2B5EF4-FFF2-40B4-BE49-F238E27FC236}">
                <a16:creationId xmlns:a16="http://schemas.microsoft.com/office/drawing/2014/main" id="{98523E72-701F-1031-6C8F-7EB61B64A858}"/>
              </a:ext>
            </a:extLst>
          </p:cNvPr>
          <p:cNvSpPr>
            <a:spLocks noChangeArrowheads="1"/>
          </p:cNvSpPr>
          <p:nvPr/>
        </p:nvSpPr>
        <p:spPr bwMode="auto">
          <a:xfrm>
            <a:off x="7396813" y="1624013"/>
            <a:ext cx="2038636" cy="828432"/>
          </a:xfrm>
          <a:prstGeom prst="rect">
            <a:avLst/>
          </a:prstGeom>
          <a:noFill/>
          <a:ln w="12700">
            <a:noFill/>
            <a:miter lim="800000"/>
            <a:headEnd/>
            <a:tailEnd/>
          </a:ln>
        </p:spPr>
        <p:txBody>
          <a:bodyPr wrap="none" lIns="90488" tIns="44450" rIns="90488" bIns="44450">
            <a:spAutoFit/>
          </a:bodyPr>
          <a:lstStyle/>
          <a:p>
            <a:pPr algn="ctr">
              <a:defRPr/>
            </a:pPr>
            <a:r>
              <a:rPr lang="en-US" sz="2400" b="1" dirty="0">
                <a:solidFill>
                  <a:schemeClr val="bg1"/>
                </a:solidFill>
                <a:effectLst>
                  <a:outerShdw blurRad="38100" dist="38100" dir="2700000" algn="tl">
                    <a:srgbClr val="000000">
                      <a:alpha val="43137"/>
                    </a:srgbClr>
                  </a:outerShdw>
                </a:effectLst>
              </a:rPr>
              <a:t>Standard Price</a:t>
            </a:r>
            <a:br>
              <a:rPr lang="en-US" sz="2400" b="1" dirty="0">
                <a:solidFill>
                  <a:schemeClr val="bg1"/>
                </a:solidFill>
                <a:effectLst>
                  <a:outerShdw blurRad="38100" dist="38100" dir="2700000" algn="tl">
                    <a:srgbClr val="000000">
                      <a:alpha val="43137"/>
                    </a:srgbClr>
                  </a:outerShdw>
                </a:effectLst>
              </a:rPr>
            </a:br>
            <a:r>
              <a:rPr lang="en-US" sz="2400" b="1" dirty="0">
                <a:solidFill>
                  <a:schemeClr val="bg1"/>
                </a:solidFill>
                <a:effectLst>
                  <a:outerShdw blurRad="38100" dist="38100" dir="2700000" algn="tl">
                    <a:srgbClr val="000000">
                      <a:alpha val="43137"/>
                    </a:srgbClr>
                  </a:outerShdw>
                </a:effectLst>
              </a:rPr>
              <a:t>per Unit</a:t>
            </a:r>
          </a:p>
        </p:txBody>
      </p:sp>
      <p:sp>
        <p:nvSpPr>
          <p:cNvPr id="16" name="AutoShape 3">
            <a:extLst>
              <a:ext uri="{FF2B5EF4-FFF2-40B4-BE49-F238E27FC236}">
                <a16:creationId xmlns:a16="http://schemas.microsoft.com/office/drawing/2014/main" id="{EA7965A0-1BFF-6823-40B3-36E8D4B4FA6E}"/>
              </a:ext>
            </a:extLst>
          </p:cNvPr>
          <p:cNvSpPr>
            <a:spLocks noChangeArrowheads="1"/>
          </p:cNvSpPr>
          <p:nvPr/>
        </p:nvSpPr>
        <p:spPr bwMode="auto">
          <a:xfrm>
            <a:off x="7064375" y="1574801"/>
            <a:ext cx="2743200" cy="1006475"/>
          </a:xfrm>
          <a:prstGeom prst="roundRect">
            <a:avLst>
              <a:gd name="adj" fmla="val 12495"/>
            </a:avLst>
          </a:prstGeom>
          <a:solidFill>
            <a:srgbClr val="C00000"/>
          </a:solidFill>
          <a:ln w="25400">
            <a:solidFill>
              <a:schemeClr val="tx1"/>
            </a:solidFill>
            <a:round/>
            <a:headEnd/>
            <a:tailEnd/>
          </a:ln>
        </p:spPr>
        <p:txBody>
          <a:bodyPr wrap="none" anchor="ct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endParaRPr lang="en-US" altLang="en-US" sz="2400" dirty="0">
              <a:solidFill>
                <a:schemeClr val="tx2"/>
              </a:solidFill>
            </a:endParaRPr>
          </a:p>
        </p:txBody>
      </p:sp>
      <p:grpSp>
        <p:nvGrpSpPr>
          <p:cNvPr id="17" name="Group 10">
            <a:extLst>
              <a:ext uri="{FF2B5EF4-FFF2-40B4-BE49-F238E27FC236}">
                <a16:creationId xmlns:a16="http://schemas.microsoft.com/office/drawing/2014/main" id="{8F0287E4-AB72-0B86-04F3-1EC213230DFD}"/>
              </a:ext>
            </a:extLst>
          </p:cNvPr>
          <p:cNvGrpSpPr>
            <a:grpSpLocks/>
          </p:cNvGrpSpPr>
          <p:nvPr/>
        </p:nvGrpSpPr>
        <p:grpSpPr bwMode="auto">
          <a:xfrm>
            <a:off x="6502400" y="2590800"/>
            <a:ext cx="3860800" cy="3644900"/>
            <a:chOff x="352" y="1632"/>
            <a:chExt cx="2432" cy="2296"/>
          </a:xfrm>
        </p:grpSpPr>
        <p:sp>
          <p:nvSpPr>
            <p:cNvPr id="18" name="AutoShape 11">
              <a:extLst>
                <a:ext uri="{FF2B5EF4-FFF2-40B4-BE49-F238E27FC236}">
                  <a16:creationId xmlns:a16="http://schemas.microsoft.com/office/drawing/2014/main" id="{615B9463-A88A-90B4-00E4-4DB4164AC985}"/>
                </a:ext>
              </a:extLst>
            </p:cNvPr>
            <p:cNvSpPr>
              <a:spLocks noChangeArrowheads="1"/>
            </p:cNvSpPr>
            <p:nvPr/>
          </p:nvSpPr>
          <p:spPr bwMode="auto">
            <a:xfrm>
              <a:off x="352" y="2024"/>
              <a:ext cx="2432" cy="1904"/>
            </a:xfrm>
            <a:prstGeom prst="octagon">
              <a:avLst>
                <a:gd name="adj" fmla="val 29282"/>
              </a:avLst>
            </a:prstGeom>
            <a:solidFill>
              <a:srgbClr val="EAEAEA"/>
            </a:solidFill>
            <a:ln w="25400">
              <a:solidFill>
                <a:schemeClr val="tx1"/>
              </a:solidFill>
              <a:miter lim="800000"/>
              <a:headEnd/>
              <a:tailEnd/>
            </a:ln>
          </p:spPr>
          <p:txBody>
            <a:bodyPr wrap="none" anchor="ct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endParaRPr lang="en-US" altLang="en-US" dirty="0"/>
            </a:p>
          </p:txBody>
        </p:sp>
        <p:sp>
          <p:nvSpPr>
            <p:cNvPr id="19" name="Rectangle 12">
              <a:extLst>
                <a:ext uri="{FF2B5EF4-FFF2-40B4-BE49-F238E27FC236}">
                  <a16:creationId xmlns:a16="http://schemas.microsoft.com/office/drawing/2014/main" id="{948AF26A-4272-28CE-1509-4554DB289C80}"/>
                </a:ext>
              </a:extLst>
            </p:cNvPr>
            <p:cNvSpPr>
              <a:spLocks noChangeArrowheads="1"/>
            </p:cNvSpPr>
            <p:nvPr/>
          </p:nvSpPr>
          <p:spPr bwMode="auto">
            <a:xfrm>
              <a:off x="728" y="2619"/>
              <a:ext cx="1710" cy="754"/>
            </a:xfrm>
            <a:prstGeom prst="rect">
              <a:avLst/>
            </a:prstGeom>
            <a:noFill/>
            <a:ln>
              <a:noFill/>
            </a:ln>
          </p:spPr>
          <p:txBody>
            <a:bodyPr wrap="none" lIns="90488" tIns="44450" rIns="90488" bIns="44450">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algn="ctr" eaLnBrk="1" hangingPunct="1">
                <a:spcBef>
                  <a:spcPct val="0"/>
                </a:spcBef>
                <a:buClrTx/>
                <a:buFontTx/>
                <a:buNone/>
                <a:defRPr/>
              </a:pPr>
              <a:r>
                <a:rPr lang="en-US" altLang="en-US" sz="2400" b="1" dirty="0">
                  <a:solidFill>
                    <a:schemeClr val="tx2">
                      <a:lumMod val="50000"/>
                    </a:schemeClr>
                  </a:solidFill>
                </a:rPr>
                <a:t>Final, delivered</a:t>
              </a:r>
              <a:br>
                <a:rPr lang="en-US" altLang="en-US" sz="2400" b="1" dirty="0">
                  <a:solidFill>
                    <a:schemeClr val="tx2">
                      <a:lumMod val="50000"/>
                    </a:schemeClr>
                  </a:solidFill>
                </a:rPr>
              </a:br>
              <a:r>
                <a:rPr lang="en-US" altLang="en-US" sz="2400" b="1" dirty="0">
                  <a:solidFill>
                    <a:schemeClr val="tx2">
                      <a:lumMod val="50000"/>
                    </a:schemeClr>
                  </a:solidFill>
                </a:rPr>
                <a:t>cost of materials,</a:t>
              </a:r>
              <a:br>
                <a:rPr lang="en-US" altLang="en-US" sz="2400" b="1" dirty="0">
                  <a:solidFill>
                    <a:schemeClr val="tx2">
                      <a:lumMod val="50000"/>
                    </a:schemeClr>
                  </a:solidFill>
                </a:rPr>
              </a:br>
              <a:r>
                <a:rPr lang="en-US" altLang="en-US" sz="2400" b="1" dirty="0">
                  <a:solidFill>
                    <a:schemeClr val="tx2">
                      <a:lumMod val="50000"/>
                    </a:schemeClr>
                  </a:solidFill>
                </a:rPr>
                <a:t>net of discounts</a:t>
              </a:r>
            </a:p>
          </p:txBody>
        </p:sp>
        <p:cxnSp>
          <p:nvCxnSpPr>
            <p:cNvPr id="20" name="AutoShape 14">
              <a:extLst>
                <a:ext uri="{FF2B5EF4-FFF2-40B4-BE49-F238E27FC236}">
                  <a16:creationId xmlns:a16="http://schemas.microsoft.com/office/drawing/2014/main" id="{EF746BCB-1120-8BF7-A9AF-EA95612AF41F}"/>
                </a:ext>
              </a:extLst>
            </p:cNvPr>
            <p:cNvCxnSpPr>
              <a:cxnSpLocks noChangeShapeType="1"/>
            </p:cNvCxnSpPr>
            <p:nvPr/>
          </p:nvCxnSpPr>
          <p:spPr bwMode="auto">
            <a:xfrm rot="5400000">
              <a:off x="1382" y="1834"/>
              <a:ext cx="403" cy="0"/>
            </a:xfrm>
            <a:prstGeom prst="straightConnector1">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cxnSp>
      </p:grpSp>
      <p:grpSp>
        <p:nvGrpSpPr>
          <p:cNvPr id="8" name="Group 5">
            <a:extLst>
              <a:ext uri="{FF2B5EF4-FFF2-40B4-BE49-F238E27FC236}">
                <a16:creationId xmlns:a16="http://schemas.microsoft.com/office/drawing/2014/main" id="{CA78C232-56AD-1E9E-ADBA-2B358ECE1661}"/>
              </a:ext>
            </a:extLst>
          </p:cNvPr>
          <p:cNvGrpSpPr>
            <a:grpSpLocks/>
          </p:cNvGrpSpPr>
          <p:nvPr/>
        </p:nvGrpSpPr>
        <p:grpSpPr bwMode="auto">
          <a:xfrm>
            <a:off x="2030414" y="3213100"/>
            <a:ext cx="3860800" cy="3022600"/>
            <a:chOff x="3134" y="2024"/>
            <a:chExt cx="2432" cy="1904"/>
          </a:xfrm>
        </p:grpSpPr>
        <p:sp>
          <p:nvSpPr>
            <p:cNvPr id="9" name="AutoShape 7">
              <a:extLst>
                <a:ext uri="{FF2B5EF4-FFF2-40B4-BE49-F238E27FC236}">
                  <a16:creationId xmlns:a16="http://schemas.microsoft.com/office/drawing/2014/main" id="{68059474-B1C0-7D46-044D-1BB694155B73}"/>
                </a:ext>
              </a:extLst>
            </p:cNvPr>
            <p:cNvSpPr>
              <a:spLocks noChangeArrowheads="1"/>
            </p:cNvSpPr>
            <p:nvPr/>
          </p:nvSpPr>
          <p:spPr bwMode="auto">
            <a:xfrm>
              <a:off x="3134" y="2024"/>
              <a:ext cx="2432" cy="1904"/>
            </a:xfrm>
            <a:prstGeom prst="octagon">
              <a:avLst>
                <a:gd name="adj" fmla="val 29282"/>
              </a:avLst>
            </a:prstGeom>
            <a:solidFill>
              <a:schemeClr val="accent6">
                <a:lumMod val="40000"/>
                <a:lumOff val="60000"/>
              </a:schemeClr>
            </a:solidFill>
            <a:ln w="25400">
              <a:solidFill>
                <a:schemeClr val="tx1"/>
              </a:solidFill>
              <a:miter lim="800000"/>
              <a:headEnd/>
              <a:tailEnd/>
            </a:ln>
          </p:spPr>
          <p:txBody>
            <a:bodyPr wrap="none" anchor="ctr"/>
            <a:lstStyle/>
            <a:p>
              <a:pPr>
                <a:defRPr/>
              </a:pPr>
              <a:endParaRPr lang="en-US" dirty="0"/>
            </a:p>
          </p:txBody>
        </p:sp>
        <p:sp>
          <p:nvSpPr>
            <p:cNvPr id="11" name="Rectangle 8">
              <a:extLst>
                <a:ext uri="{FF2B5EF4-FFF2-40B4-BE49-F238E27FC236}">
                  <a16:creationId xmlns:a16="http://schemas.microsoft.com/office/drawing/2014/main" id="{584AA22E-A214-607D-3E11-BF26F28D3FC7}"/>
                </a:ext>
              </a:extLst>
            </p:cNvPr>
            <p:cNvSpPr>
              <a:spLocks noChangeArrowheads="1"/>
            </p:cNvSpPr>
            <p:nvPr/>
          </p:nvSpPr>
          <p:spPr bwMode="auto">
            <a:xfrm>
              <a:off x="3157" y="2676"/>
              <a:ext cx="2398" cy="522"/>
            </a:xfrm>
            <a:prstGeom prst="rect">
              <a:avLst/>
            </a:prstGeom>
            <a:noFill/>
            <a:ln>
              <a:noFill/>
            </a:ln>
          </p:spPr>
          <p:txBody>
            <a:bodyPr lIns="90488" tIns="44450" rIns="90488" bIns="44450">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algn="ctr" eaLnBrk="1" hangingPunct="1">
                <a:spcBef>
                  <a:spcPct val="0"/>
                </a:spcBef>
                <a:buClrTx/>
                <a:buFontTx/>
                <a:buNone/>
                <a:defRPr/>
              </a:pPr>
              <a:r>
                <a:rPr lang="en-US" altLang="en-US" sz="2400" b="1" dirty="0">
                  <a:solidFill>
                    <a:schemeClr val="tx2">
                      <a:lumMod val="50000"/>
                    </a:schemeClr>
                  </a:solidFill>
                </a:rPr>
                <a:t>Summarized in </a:t>
              </a:r>
              <a:br>
                <a:rPr lang="en-US" altLang="en-US" sz="2400" b="1" dirty="0">
                  <a:solidFill>
                    <a:schemeClr val="tx2">
                      <a:lumMod val="50000"/>
                    </a:schemeClr>
                  </a:solidFill>
                </a:rPr>
              </a:br>
              <a:r>
                <a:rPr lang="en-US" altLang="en-US" sz="2400" b="1" dirty="0">
                  <a:solidFill>
                    <a:schemeClr val="tx2">
                      <a:lumMod val="50000"/>
                    </a:schemeClr>
                  </a:solidFill>
                </a:rPr>
                <a:t>a Bill of Materials</a:t>
              </a:r>
            </a:p>
          </p:txBody>
        </p:sp>
      </p:grpSp>
      <p:grpSp>
        <p:nvGrpSpPr>
          <p:cNvPr id="12" name="Group 15">
            <a:extLst>
              <a:ext uri="{FF2B5EF4-FFF2-40B4-BE49-F238E27FC236}">
                <a16:creationId xmlns:a16="http://schemas.microsoft.com/office/drawing/2014/main" id="{01AD2D08-A040-2A71-2FED-EDFEE1963A8B}"/>
              </a:ext>
            </a:extLst>
          </p:cNvPr>
          <p:cNvGrpSpPr>
            <a:grpSpLocks/>
          </p:cNvGrpSpPr>
          <p:nvPr/>
        </p:nvGrpSpPr>
        <p:grpSpPr bwMode="auto">
          <a:xfrm>
            <a:off x="2598738" y="1574801"/>
            <a:ext cx="2743200" cy="1006475"/>
            <a:chOff x="3505" y="992"/>
            <a:chExt cx="1728" cy="634"/>
          </a:xfrm>
        </p:grpSpPr>
        <p:sp>
          <p:nvSpPr>
            <p:cNvPr id="13" name="AutoShape 16">
              <a:extLst>
                <a:ext uri="{FF2B5EF4-FFF2-40B4-BE49-F238E27FC236}">
                  <a16:creationId xmlns:a16="http://schemas.microsoft.com/office/drawing/2014/main" id="{DF2410C5-8885-895F-70EF-AB7786393106}"/>
                </a:ext>
              </a:extLst>
            </p:cNvPr>
            <p:cNvSpPr>
              <a:spLocks noChangeArrowheads="1"/>
            </p:cNvSpPr>
            <p:nvPr/>
          </p:nvSpPr>
          <p:spPr bwMode="auto">
            <a:xfrm>
              <a:off x="3505" y="992"/>
              <a:ext cx="1728" cy="634"/>
            </a:xfrm>
            <a:prstGeom prst="roundRect">
              <a:avLst>
                <a:gd name="adj" fmla="val 12495"/>
              </a:avLst>
            </a:prstGeom>
            <a:solidFill>
              <a:schemeClr val="accent6">
                <a:lumMod val="75000"/>
              </a:schemeClr>
            </a:solidFill>
            <a:ln w="25400">
              <a:solidFill>
                <a:schemeClr val="tx1"/>
              </a:solidFill>
              <a:round/>
              <a:headEnd/>
              <a:tailEnd/>
            </a:ln>
          </p:spPr>
          <p:txBody>
            <a:bodyPr wrap="none" anchor="ctr"/>
            <a:lstStyle/>
            <a:p>
              <a:pPr>
                <a:defRPr/>
              </a:pPr>
              <a:endParaRPr lang="en-US" dirty="0"/>
            </a:p>
          </p:txBody>
        </p:sp>
        <p:sp>
          <p:nvSpPr>
            <p:cNvPr id="14" name="Rectangle 17">
              <a:extLst>
                <a:ext uri="{FF2B5EF4-FFF2-40B4-BE49-F238E27FC236}">
                  <a16:creationId xmlns:a16="http://schemas.microsoft.com/office/drawing/2014/main" id="{62AAF045-9D8A-CC8E-0334-C62DA7B9D6A7}"/>
                </a:ext>
              </a:extLst>
            </p:cNvPr>
            <p:cNvSpPr>
              <a:spLocks noChangeArrowheads="1"/>
            </p:cNvSpPr>
            <p:nvPr/>
          </p:nvSpPr>
          <p:spPr bwMode="auto">
            <a:xfrm>
              <a:off x="3551" y="1023"/>
              <a:ext cx="1596" cy="522"/>
            </a:xfrm>
            <a:prstGeom prst="rect">
              <a:avLst/>
            </a:prstGeom>
            <a:noFill/>
            <a:ln w="12700">
              <a:noFill/>
              <a:miter lim="800000"/>
              <a:headEnd/>
              <a:tailEnd/>
            </a:ln>
          </p:spPr>
          <p:txBody>
            <a:bodyPr wrap="none" lIns="90488" tIns="44450" rIns="90488" bIns="44450">
              <a:spAutoFit/>
            </a:bodyPr>
            <a:lstStyle/>
            <a:p>
              <a:pPr algn="ctr">
                <a:defRPr/>
              </a:pPr>
              <a:r>
                <a:rPr lang="en-US" sz="2400" b="1" dirty="0">
                  <a:solidFill>
                    <a:schemeClr val="bg1"/>
                  </a:solidFill>
                  <a:effectLst>
                    <a:outerShdw blurRad="38100" dist="38100" dir="2700000" algn="tl">
                      <a:srgbClr val="000000">
                        <a:alpha val="43137"/>
                      </a:srgbClr>
                    </a:outerShdw>
                  </a:effectLst>
                </a:rPr>
                <a:t>Standard Quantity</a:t>
              </a:r>
              <a:br>
                <a:rPr lang="en-US" sz="2400" b="1" dirty="0">
                  <a:solidFill>
                    <a:schemeClr val="bg1"/>
                  </a:solidFill>
                  <a:effectLst>
                    <a:outerShdw blurRad="38100" dist="38100" dir="2700000" algn="tl">
                      <a:srgbClr val="000000">
                        <a:alpha val="43137"/>
                      </a:srgbClr>
                    </a:outerShdw>
                  </a:effectLst>
                </a:rPr>
              </a:br>
              <a:r>
                <a:rPr lang="en-US" sz="2400" b="1" dirty="0">
                  <a:solidFill>
                    <a:schemeClr val="bg1"/>
                  </a:solidFill>
                  <a:effectLst>
                    <a:outerShdw blurRad="38100" dist="38100" dir="2700000" algn="tl">
                      <a:srgbClr val="000000">
                        <a:alpha val="43137"/>
                      </a:srgbClr>
                    </a:outerShdw>
                  </a:effectLst>
                </a:rPr>
                <a:t>per Unit</a:t>
              </a:r>
            </a:p>
          </p:txBody>
        </p:sp>
      </p:grpSp>
      <p:cxnSp>
        <p:nvCxnSpPr>
          <p:cNvPr id="15" name="AutoShape 14">
            <a:extLst>
              <a:ext uri="{FF2B5EF4-FFF2-40B4-BE49-F238E27FC236}">
                <a16:creationId xmlns:a16="http://schemas.microsoft.com/office/drawing/2014/main" id="{F448D3A4-976E-AD40-AAE4-B246DD31ADD4}"/>
              </a:ext>
            </a:extLst>
          </p:cNvPr>
          <p:cNvCxnSpPr>
            <a:cxnSpLocks noChangeShapeType="1"/>
          </p:cNvCxnSpPr>
          <p:nvPr/>
        </p:nvCxnSpPr>
        <p:spPr bwMode="auto">
          <a:xfrm rot="5400000">
            <a:off x="3642519" y="2912269"/>
            <a:ext cx="639762" cy="0"/>
          </a:xfrm>
          <a:prstGeom prst="straightConnector1">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28" name="TextBox 27">
            <a:extLst>
              <a:ext uri="{FF2B5EF4-FFF2-40B4-BE49-F238E27FC236}">
                <a16:creationId xmlns:a16="http://schemas.microsoft.com/office/drawing/2014/main" id="{CB6F801C-D7D2-6402-3D6C-B96230DC6161}"/>
              </a:ext>
            </a:extLst>
          </p:cNvPr>
          <p:cNvSpPr txBox="1"/>
          <p:nvPr/>
        </p:nvSpPr>
        <p:spPr>
          <a:xfrm>
            <a:off x="5275217" y="1698403"/>
            <a:ext cx="6099586" cy="830997"/>
          </a:xfrm>
          <a:prstGeom prst="rect">
            <a:avLst/>
          </a:prstGeom>
          <a:noFill/>
        </p:spPr>
        <p:txBody>
          <a:bodyPr wrap="square">
            <a:spAutoFit/>
          </a:bodyPr>
          <a:lstStyle/>
          <a:p>
            <a:pPr algn="ctr">
              <a:defRPr/>
            </a:pPr>
            <a:r>
              <a:rPr lang="en-US" sz="2400" b="1" dirty="0">
                <a:solidFill>
                  <a:schemeClr val="bg1"/>
                </a:solidFill>
                <a:effectLst>
                  <a:outerShdw blurRad="38100" dist="38100" dir="2700000" algn="tl">
                    <a:srgbClr val="000000">
                      <a:alpha val="43137"/>
                    </a:srgbClr>
                  </a:outerShdw>
                </a:effectLst>
              </a:rPr>
              <a:t>Standard Price</a:t>
            </a:r>
            <a:br>
              <a:rPr lang="en-US" sz="2400" b="1" dirty="0">
                <a:solidFill>
                  <a:schemeClr val="bg1"/>
                </a:solidFill>
                <a:effectLst>
                  <a:outerShdw blurRad="38100" dist="38100" dir="2700000" algn="tl">
                    <a:srgbClr val="000000">
                      <a:alpha val="43137"/>
                    </a:srgbClr>
                  </a:outerShdw>
                </a:effectLst>
              </a:rPr>
            </a:br>
            <a:r>
              <a:rPr lang="en-US" sz="2400" b="1" dirty="0">
                <a:solidFill>
                  <a:schemeClr val="bg1"/>
                </a:solidFill>
                <a:effectLst>
                  <a:outerShdw blurRad="38100" dist="38100" dir="2700000" algn="tl">
                    <a:srgbClr val="000000">
                      <a:alpha val="43137"/>
                    </a:srgbClr>
                  </a:outerShdw>
                </a:effectLst>
              </a:rPr>
              <a:t>per Unit</a:t>
            </a:r>
          </a:p>
        </p:txBody>
      </p:sp>
    </p:spTree>
    <p:extLst>
      <p:ext uri="{BB962C8B-B14F-4D97-AF65-F5344CB8AC3E}">
        <p14:creationId xmlns:p14="http://schemas.microsoft.com/office/powerpoint/2010/main" val="30652059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slide(fromTop)">
                                      <p:cBhvr>
                                        <p:cTn id="7" dur="1000"/>
                                        <p:tgtEl>
                                          <p:spTgt spid="8"/>
                                        </p:tgtEl>
                                      </p:cBhvr>
                                    </p:animEffect>
                                  </p:childTnLst>
                                </p:cTn>
                              </p:par>
                            </p:childTnLst>
                          </p:cTn>
                        </p:par>
                        <p:par>
                          <p:cTn id="8" fill="hold">
                            <p:stCondLst>
                              <p:cond delay="1000"/>
                            </p:stCondLst>
                            <p:childTnLst>
                              <p:par>
                                <p:cTn id="9" presetID="12" presetClass="entr" presetSubtype="1" fill="hold" nodeType="after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slide(fromTop)">
                                      <p:cBhvr>
                                        <p:cTn id="11" dur="1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748149" cy="523220"/>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Setting Direct Labor Standards </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DB43C124-6A3B-3473-859A-D0808B570913}"/>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endParaRPr>
          </a:p>
        </p:txBody>
      </p:sp>
      <p:grpSp>
        <p:nvGrpSpPr>
          <p:cNvPr id="7" name="Group 10">
            <a:extLst>
              <a:ext uri="{FF2B5EF4-FFF2-40B4-BE49-F238E27FC236}">
                <a16:creationId xmlns:a16="http://schemas.microsoft.com/office/drawing/2014/main" id="{73375CB1-1D54-7E8A-51FD-AF98A540E58C}"/>
              </a:ext>
            </a:extLst>
          </p:cNvPr>
          <p:cNvGrpSpPr>
            <a:grpSpLocks/>
          </p:cNvGrpSpPr>
          <p:nvPr/>
        </p:nvGrpSpPr>
        <p:grpSpPr bwMode="auto">
          <a:xfrm>
            <a:off x="2133600" y="1574800"/>
            <a:ext cx="3860800" cy="4660900"/>
            <a:chOff x="3158" y="992"/>
            <a:chExt cx="2432" cy="2936"/>
          </a:xfrm>
        </p:grpSpPr>
        <p:sp>
          <p:nvSpPr>
            <p:cNvPr id="8" name="AutoShape 11" descr="Bouquet">
              <a:extLst>
                <a:ext uri="{FF2B5EF4-FFF2-40B4-BE49-F238E27FC236}">
                  <a16:creationId xmlns:a16="http://schemas.microsoft.com/office/drawing/2014/main" id="{1E381FBB-C28A-9025-E482-81F6703F57E8}"/>
                </a:ext>
              </a:extLst>
            </p:cNvPr>
            <p:cNvSpPr>
              <a:spLocks noChangeArrowheads="1"/>
            </p:cNvSpPr>
            <p:nvPr/>
          </p:nvSpPr>
          <p:spPr bwMode="auto">
            <a:xfrm>
              <a:off x="3158" y="2024"/>
              <a:ext cx="2432" cy="1904"/>
            </a:xfrm>
            <a:prstGeom prst="octagon">
              <a:avLst>
                <a:gd name="adj" fmla="val 29282"/>
              </a:avLst>
            </a:prstGeom>
            <a:blipFill dpi="0" rotWithShape="0">
              <a:blip r:embed="rId8"/>
              <a:srcRect/>
              <a:tile tx="0" ty="0" sx="100000" sy="100000" flip="none" algn="tl"/>
            </a:blipFill>
            <a:ln w="25400">
              <a:solidFill>
                <a:schemeClr val="tx1"/>
              </a:solidFill>
              <a:miter lim="800000"/>
              <a:headEnd/>
              <a:tailEnd/>
            </a:ln>
          </p:spPr>
          <p:txBody>
            <a:bodyPr wrap="none" anchor="ct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endParaRPr lang="en-US" altLang="en-US" dirty="0"/>
            </a:p>
          </p:txBody>
        </p:sp>
        <p:sp>
          <p:nvSpPr>
            <p:cNvPr id="9" name="Rectangle 13">
              <a:extLst>
                <a:ext uri="{FF2B5EF4-FFF2-40B4-BE49-F238E27FC236}">
                  <a16:creationId xmlns:a16="http://schemas.microsoft.com/office/drawing/2014/main" id="{F780A99E-DD33-AA38-3841-53DDB199C10B}"/>
                </a:ext>
              </a:extLst>
            </p:cNvPr>
            <p:cNvSpPr>
              <a:spLocks noChangeArrowheads="1"/>
            </p:cNvSpPr>
            <p:nvPr/>
          </p:nvSpPr>
          <p:spPr bwMode="auto">
            <a:xfrm>
              <a:off x="3173" y="2574"/>
              <a:ext cx="2398" cy="754"/>
            </a:xfrm>
            <a:prstGeom prst="rect">
              <a:avLst/>
            </a:prstGeom>
            <a:noFill/>
            <a:ln>
              <a:noFill/>
            </a:ln>
          </p:spPr>
          <p:txBody>
            <a:bodyPr lIns="90488" tIns="44450" rIns="90488" bIns="44450">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algn="ctr" eaLnBrk="1" hangingPunct="1">
                <a:spcBef>
                  <a:spcPct val="0"/>
                </a:spcBef>
                <a:buClrTx/>
                <a:buFontTx/>
                <a:buNone/>
                <a:defRPr/>
              </a:pPr>
              <a:r>
                <a:rPr lang="en-US" altLang="en-US" sz="2400" b="1" dirty="0">
                  <a:solidFill>
                    <a:schemeClr val="tx2">
                      <a:lumMod val="50000"/>
                    </a:schemeClr>
                  </a:solidFill>
                </a:rPr>
                <a:t>Use time and </a:t>
              </a:r>
              <a:br>
                <a:rPr lang="en-US" altLang="en-US" sz="2400" b="1" dirty="0">
                  <a:solidFill>
                    <a:schemeClr val="tx2">
                      <a:lumMod val="50000"/>
                    </a:schemeClr>
                  </a:solidFill>
                </a:rPr>
              </a:br>
              <a:r>
                <a:rPr lang="en-US" altLang="en-US" sz="2400" b="1" dirty="0">
                  <a:solidFill>
                    <a:schemeClr val="tx2">
                      <a:lumMod val="50000"/>
                    </a:schemeClr>
                  </a:solidFill>
                </a:rPr>
                <a:t>motion studies for</a:t>
              </a:r>
              <a:br>
                <a:rPr lang="en-US" altLang="en-US" sz="2400" b="1" dirty="0">
                  <a:solidFill>
                    <a:schemeClr val="tx2">
                      <a:lumMod val="50000"/>
                    </a:schemeClr>
                  </a:solidFill>
                </a:rPr>
              </a:br>
              <a:r>
                <a:rPr lang="en-US" altLang="en-US" sz="2400" b="1" dirty="0">
                  <a:solidFill>
                    <a:schemeClr val="tx2">
                      <a:lumMod val="50000"/>
                    </a:schemeClr>
                  </a:solidFill>
                </a:rPr>
                <a:t>each labor operation</a:t>
              </a:r>
              <a:endParaRPr lang="en-US" altLang="en-US" sz="2400" b="1" dirty="0">
                <a:solidFill>
                  <a:schemeClr val="tx2"/>
                </a:solidFill>
              </a:endParaRPr>
            </a:p>
          </p:txBody>
        </p:sp>
        <p:sp>
          <p:nvSpPr>
            <p:cNvPr id="11" name="Line 14">
              <a:extLst>
                <a:ext uri="{FF2B5EF4-FFF2-40B4-BE49-F238E27FC236}">
                  <a16:creationId xmlns:a16="http://schemas.microsoft.com/office/drawing/2014/main" id="{2B33C272-3019-5BFA-2F52-D0035054C7DF}"/>
                </a:ext>
              </a:extLst>
            </p:cNvPr>
            <p:cNvSpPr>
              <a:spLocks noChangeShapeType="1"/>
            </p:cNvSpPr>
            <p:nvPr/>
          </p:nvSpPr>
          <p:spPr bwMode="auto">
            <a:xfrm>
              <a:off x="4374" y="1561"/>
              <a:ext cx="0" cy="461"/>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dirty="0"/>
            </a:p>
          </p:txBody>
        </p:sp>
        <p:sp>
          <p:nvSpPr>
            <p:cNvPr id="12" name="AutoShape 12">
              <a:extLst>
                <a:ext uri="{FF2B5EF4-FFF2-40B4-BE49-F238E27FC236}">
                  <a16:creationId xmlns:a16="http://schemas.microsoft.com/office/drawing/2014/main" id="{5A7B3314-89E5-8A63-D4E5-970CABEA43D9}"/>
                </a:ext>
              </a:extLst>
            </p:cNvPr>
            <p:cNvSpPr>
              <a:spLocks noChangeArrowheads="1"/>
            </p:cNvSpPr>
            <p:nvPr/>
          </p:nvSpPr>
          <p:spPr bwMode="auto">
            <a:xfrm>
              <a:off x="3566" y="992"/>
              <a:ext cx="1613" cy="634"/>
            </a:xfrm>
            <a:prstGeom prst="roundRect">
              <a:avLst>
                <a:gd name="adj" fmla="val 12495"/>
              </a:avLst>
            </a:prstGeom>
            <a:solidFill>
              <a:srgbClr val="0070C0"/>
            </a:solidFill>
            <a:ln w="25400">
              <a:solidFill>
                <a:schemeClr val="tx1"/>
              </a:solidFill>
              <a:round/>
              <a:headEnd/>
              <a:tailEnd/>
            </a:ln>
          </p:spPr>
          <p:txBody>
            <a:bodyPr wrap="none" anchor="ctr"/>
            <a:lstStyle/>
            <a:p>
              <a:pPr algn="ctr">
                <a:defRPr/>
              </a:pPr>
              <a:r>
                <a:rPr lang="en-US" sz="2400" b="1" dirty="0">
                  <a:solidFill>
                    <a:schemeClr val="bg1"/>
                  </a:solidFill>
                  <a:effectLst>
                    <a:outerShdw blurRad="38100" dist="38100" dir="2700000" algn="tl">
                      <a:srgbClr val="000000">
                        <a:alpha val="43137"/>
                      </a:srgbClr>
                    </a:outerShdw>
                  </a:effectLst>
                </a:rPr>
                <a:t>Standard Hours</a:t>
              </a:r>
              <a:br>
                <a:rPr lang="en-US" sz="2400" b="1" dirty="0">
                  <a:solidFill>
                    <a:schemeClr val="bg1"/>
                  </a:solidFill>
                  <a:effectLst>
                    <a:outerShdw blurRad="38100" dist="38100" dir="2700000" algn="tl">
                      <a:srgbClr val="000000">
                        <a:alpha val="43137"/>
                      </a:srgbClr>
                    </a:outerShdw>
                  </a:effectLst>
                </a:rPr>
              </a:br>
              <a:r>
                <a:rPr lang="en-US" sz="2400" b="1" dirty="0">
                  <a:solidFill>
                    <a:schemeClr val="bg1"/>
                  </a:solidFill>
                  <a:effectLst>
                    <a:outerShdw blurRad="38100" dist="38100" dir="2700000" algn="tl">
                      <a:srgbClr val="000000">
                        <a:alpha val="43137"/>
                      </a:srgbClr>
                    </a:outerShdw>
                  </a:effectLst>
                </a:rPr>
                <a:t>per Unit</a:t>
              </a:r>
            </a:p>
          </p:txBody>
        </p:sp>
      </p:grpSp>
      <p:grpSp>
        <p:nvGrpSpPr>
          <p:cNvPr id="13" name="Group 3">
            <a:extLst>
              <a:ext uri="{FF2B5EF4-FFF2-40B4-BE49-F238E27FC236}">
                <a16:creationId xmlns:a16="http://schemas.microsoft.com/office/drawing/2014/main" id="{1AC57C99-373C-2A8B-B8D1-F7BA98584C20}"/>
              </a:ext>
            </a:extLst>
          </p:cNvPr>
          <p:cNvGrpSpPr>
            <a:grpSpLocks/>
          </p:cNvGrpSpPr>
          <p:nvPr/>
        </p:nvGrpSpPr>
        <p:grpSpPr bwMode="auto">
          <a:xfrm>
            <a:off x="6477000" y="1574800"/>
            <a:ext cx="3860800" cy="4660900"/>
            <a:chOff x="352" y="992"/>
            <a:chExt cx="2432" cy="2936"/>
          </a:xfrm>
        </p:grpSpPr>
        <p:sp>
          <p:nvSpPr>
            <p:cNvPr id="14" name="AutoShape 5" descr="White marble">
              <a:extLst>
                <a:ext uri="{FF2B5EF4-FFF2-40B4-BE49-F238E27FC236}">
                  <a16:creationId xmlns:a16="http://schemas.microsoft.com/office/drawing/2014/main" id="{F941CF6F-222B-2C25-024A-317071BAD63A}"/>
                </a:ext>
              </a:extLst>
            </p:cNvPr>
            <p:cNvSpPr>
              <a:spLocks noChangeArrowheads="1"/>
            </p:cNvSpPr>
            <p:nvPr/>
          </p:nvSpPr>
          <p:spPr bwMode="auto">
            <a:xfrm>
              <a:off x="352" y="2024"/>
              <a:ext cx="2432" cy="1904"/>
            </a:xfrm>
            <a:prstGeom prst="octagon">
              <a:avLst>
                <a:gd name="adj" fmla="val 29282"/>
              </a:avLst>
            </a:prstGeom>
            <a:blipFill dpi="0" rotWithShape="0">
              <a:blip r:embed="rId9"/>
              <a:srcRect/>
              <a:tile tx="0" ty="0" sx="100000" sy="100000" flip="none" algn="tl"/>
            </a:blipFill>
            <a:ln w="25400">
              <a:solidFill>
                <a:schemeClr val="tx1"/>
              </a:solidFill>
              <a:miter lim="800000"/>
              <a:headEnd/>
              <a:tailEnd/>
            </a:ln>
          </p:spPr>
          <p:txBody>
            <a:bodyPr wrap="none" anchor="ct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endParaRPr lang="en-US" altLang="en-US" dirty="0"/>
            </a:p>
          </p:txBody>
        </p:sp>
        <p:sp>
          <p:nvSpPr>
            <p:cNvPr id="15" name="Rectangle 6">
              <a:extLst>
                <a:ext uri="{FF2B5EF4-FFF2-40B4-BE49-F238E27FC236}">
                  <a16:creationId xmlns:a16="http://schemas.microsoft.com/office/drawing/2014/main" id="{FA48531E-BBCE-E26D-8236-956072DF2B93}"/>
                </a:ext>
              </a:extLst>
            </p:cNvPr>
            <p:cNvSpPr>
              <a:spLocks noChangeArrowheads="1"/>
            </p:cNvSpPr>
            <p:nvPr/>
          </p:nvSpPr>
          <p:spPr bwMode="auto">
            <a:xfrm>
              <a:off x="365" y="2574"/>
              <a:ext cx="2419" cy="754"/>
            </a:xfrm>
            <a:prstGeom prst="rect">
              <a:avLst/>
            </a:prstGeom>
            <a:noFill/>
            <a:ln>
              <a:noFill/>
            </a:ln>
          </p:spPr>
          <p:txBody>
            <a:bodyPr wrap="none" lIns="90488" tIns="44450" rIns="90488" bIns="44450">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algn="ctr" eaLnBrk="1" hangingPunct="1">
                <a:spcBef>
                  <a:spcPct val="0"/>
                </a:spcBef>
                <a:buClrTx/>
                <a:buFontTx/>
                <a:buNone/>
                <a:defRPr/>
              </a:pPr>
              <a:r>
                <a:rPr lang="en-US" altLang="en-US" sz="2400" b="1" dirty="0">
                  <a:solidFill>
                    <a:schemeClr val="tx2">
                      <a:lumMod val="50000"/>
                    </a:schemeClr>
                  </a:solidFill>
                </a:rPr>
                <a:t>Often a single</a:t>
              </a:r>
              <a:br>
                <a:rPr lang="en-US" altLang="en-US" sz="2400" b="1" dirty="0">
                  <a:solidFill>
                    <a:schemeClr val="tx2">
                      <a:lumMod val="50000"/>
                    </a:schemeClr>
                  </a:solidFill>
                </a:rPr>
              </a:br>
              <a:r>
                <a:rPr lang="en-US" altLang="en-US" sz="2400" b="1" dirty="0">
                  <a:solidFill>
                    <a:schemeClr val="tx2">
                      <a:lumMod val="50000"/>
                    </a:schemeClr>
                  </a:solidFill>
                </a:rPr>
                <a:t>rate is used that reflects</a:t>
              </a:r>
              <a:br>
                <a:rPr lang="en-US" altLang="en-US" sz="2400" b="1" dirty="0">
                  <a:solidFill>
                    <a:schemeClr val="tx2">
                      <a:lumMod val="50000"/>
                    </a:schemeClr>
                  </a:solidFill>
                </a:rPr>
              </a:br>
              <a:r>
                <a:rPr lang="en-US" altLang="en-US" sz="2400" b="1" dirty="0">
                  <a:solidFill>
                    <a:schemeClr val="tx2">
                      <a:lumMod val="50000"/>
                    </a:schemeClr>
                  </a:solidFill>
                </a:rPr>
                <a:t>the mix of wages earned</a:t>
              </a:r>
            </a:p>
          </p:txBody>
        </p:sp>
        <p:sp>
          <p:nvSpPr>
            <p:cNvPr id="16" name="Line 7">
              <a:extLst>
                <a:ext uri="{FF2B5EF4-FFF2-40B4-BE49-F238E27FC236}">
                  <a16:creationId xmlns:a16="http://schemas.microsoft.com/office/drawing/2014/main" id="{CC1895B5-2CC3-4164-2677-E7E93C21ED66}"/>
                </a:ext>
              </a:extLst>
            </p:cNvPr>
            <p:cNvSpPr>
              <a:spLocks noChangeShapeType="1"/>
            </p:cNvSpPr>
            <p:nvPr/>
          </p:nvSpPr>
          <p:spPr bwMode="auto">
            <a:xfrm>
              <a:off x="1568" y="1554"/>
              <a:ext cx="0" cy="461"/>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dirty="0"/>
            </a:p>
          </p:txBody>
        </p:sp>
        <p:sp>
          <p:nvSpPr>
            <p:cNvPr id="17" name="AutoShape 4">
              <a:extLst>
                <a:ext uri="{FF2B5EF4-FFF2-40B4-BE49-F238E27FC236}">
                  <a16:creationId xmlns:a16="http://schemas.microsoft.com/office/drawing/2014/main" id="{5FF01BED-B847-DB03-E9E1-352E784F26DF}"/>
                </a:ext>
              </a:extLst>
            </p:cNvPr>
            <p:cNvSpPr>
              <a:spLocks noChangeArrowheads="1"/>
            </p:cNvSpPr>
            <p:nvPr/>
          </p:nvSpPr>
          <p:spPr bwMode="auto">
            <a:xfrm>
              <a:off x="761" y="992"/>
              <a:ext cx="1613" cy="634"/>
            </a:xfrm>
            <a:prstGeom prst="roundRect">
              <a:avLst>
                <a:gd name="adj" fmla="val 12495"/>
              </a:avLst>
            </a:prstGeom>
            <a:solidFill>
              <a:schemeClr val="bg1">
                <a:lumMod val="50000"/>
              </a:schemeClr>
            </a:solidFill>
            <a:ln w="25400">
              <a:solidFill>
                <a:schemeClr val="tx1"/>
              </a:solidFill>
              <a:round/>
              <a:headEnd/>
              <a:tailEnd/>
            </a:ln>
          </p:spPr>
          <p:txBody>
            <a:bodyPr wrap="none" anchor="ctr"/>
            <a:lstStyle/>
            <a:p>
              <a:pPr algn="ctr">
                <a:defRPr/>
              </a:pPr>
              <a:r>
                <a:rPr lang="en-US" sz="2400" b="1" dirty="0">
                  <a:solidFill>
                    <a:schemeClr val="bg1"/>
                  </a:solidFill>
                  <a:effectLst>
                    <a:outerShdw blurRad="38100" dist="38100" dir="2700000" algn="tl">
                      <a:srgbClr val="000000">
                        <a:alpha val="43137"/>
                      </a:srgbClr>
                    </a:outerShdw>
                  </a:effectLst>
                </a:rPr>
                <a:t>Standard Rate</a:t>
              </a:r>
              <a:br>
                <a:rPr lang="en-US" sz="2400" b="1" dirty="0">
                  <a:solidFill>
                    <a:schemeClr val="bg1"/>
                  </a:solidFill>
                  <a:effectLst>
                    <a:outerShdw blurRad="38100" dist="38100" dir="2700000" algn="tl">
                      <a:srgbClr val="000000">
                        <a:alpha val="43137"/>
                      </a:srgbClr>
                    </a:outerShdw>
                  </a:effectLst>
                </a:rPr>
              </a:br>
              <a:r>
                <a:rPr lang="en-US" sz="2400" b="1" dirty="0">
                  <a:solidFill>
                    <a:schemeClr val="bg1"/>
                  </a:solidFill>
                  <a:effectLst>
                    <a:outerShdw blurRad="38100" dist="38100" dir="2700000" algn="tl">
                      <a:srgbClr val="000000">
                        <a:alpha val="43137"/>
                      </a:srgbClr>
                    </a:outerShdw>
                  </a:effectLst>
                </a:rPr>
                <a:t>per Hour</a:t>
              </a:r>
            </a:p>
          </p:txBody>
        </p:sp>
      </p:grpSp>
    </p:spTree>
    <p:extLst>
      <p:ext uri="{BB962C8B-B14F-4D97-AF65-F5344CB8AC3E}">
        <p14:creationId xmlns:p14="http://schemas.microsoft.com/office/powerpoint/2010/main" val="22131048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1"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ppt_x</p:attrName>
                                        </p:attrNameLst>
                                      </p:cBhvr>
                                      <p:tavLst>
                                        <p:tav tm="0">
                                          <p:val>
                                            <p:strVal val="#ppt_x"/>
                                          </p:val>
                                        </p:tav>
                                        <p:tav tm="100000">
                                          <p:val>
                                            <p:strVal val="#ppt_x"/>
                                          </p:val>
                                        </p:tav>
                                      </p:tavLst>
                                    </p:anim>
                                    <p:anim calcmode="lin" valueType="num">
                                      <p:cBhvr>
                                        <p:cTn id="8" dur="1000" fill="hold"/>
                                        <p:tgtEl>
                                          <p:spTgt spid="7"/>
                                        </p:tgtEl>
                                        <p:attrNameLst>
                                          <p:attrName>ppt_y</p:attrName>
                                        </p:attrNameLst>
                                      </p:cBhvr>
                                      <p:tavLst>
                                        <p:tav tm="0">
                                          <p:val>
                                            <p:strVal val="#ppt_y-#ppt_h/2"/>
                                          </p:val>
                                        </p:tav>
                                        <p:tav tm="100000">
                                          <p:val>
                                            <p:strVal val="#ppt_y"/>
                                          </p:val>
                                        </p:tav>
                                      </p:tavLst>
                                    </p:anim>
                                    <p:anim calcmode="lin" valueType="num">
                                      <p:cBhvr>
                                        <p:cTn id="9" dur="1000" fill="hold"/>
                                        <p:tgtEl>
                                          <p:spTgt spid="7"/>
                                        </p:tgtEl>
                                        <p:attrNameLst>
                                          <p:attrName>ppt_w</p:attrName>
                                        </p:attrNameLst>
                                      </p:cBhvr>
                                      <p:tavLst>
                                        <p:tav tm="0">
                                          <p:val>
                                            <p:strVal val="#ppt_w"/>
                                          </p:val>
                                        </p:tav>
                                        <p:tav tm="100000">
                                          <p:val>
                                            <p:strVal val="#ppt_w"/>
                                          </p:val>
                                        </p:tav>
                                      </p:tavLst>
                                    </p:anim>
                                    <p:anim calcmode="lin" valueType="num">
                                      <p:cBhvr>
                                        <p:cTn id="10" dur="1000" fill="hold"/>
                                        <p:tgtEl>
                                          <p:spTgt spid="7"/>
                                        </p:tgtEl>
                                        <p:attrNameLst>
                                          <p:attrName>ppt_h</p:attrName>
                                        </p:attrNameLst>
                                      </p:cBhvr>
                                      <p:tavLst>
                                        <p:tav tm="0">
                                          <p:val>
                                            <p:fltVal val="0"/>
                                          </p:val>
                                        </p:tav>
                                        <p:tav tm="100000">
                                          <p:val>
                                            <p:strVal val="#ppt_h"/>
                                          </p:val>
                                        </p:tav>
                                      </p:tavLst>
                                    </p:anim>
                                  </p:childTnLst>
                                </p:cTn>
                              </p:par>
                            </p:childTnLst>
                          </p:cTn>
                        </p:par>
                        <p:par>
                          <p:cTn id="11" fill="hold">
                            <p:stCondLst>
                              <p:cond delay="1000"/>
                            </p:stCondLst>
                            <p:childTnLst>
                              <p:par>
                                <p:cTn id="12" presetID="17" presetClass="entr" presetSubtype="1" fill="hold" nodeType="afterEffect">
                                  <p:stCondLst>
                                    <p:cond delay="0"/>
                                  </p:stCondLst>
                                  <p:childTnLst>
                                    <p:set>
                                      <p:cBhvr>
                                        <p:cTn id="13" dur="1" fill="hold">
                                          <p:stCondLst>
                                            <p:cond delay="0"/>
                                          </p:stCondLst>
                                        </p:cTn>
                                        <p:tgtEl>
                                          <p:spTgt spid="13"/>
                                        </p:tgtEl>
                                        <p:attrNameLst>
                                          <p:attrName>style.visibility</p:attrName>
                                        </p:attrNameLst>
                                      </p:cBhvr>
                                      <p:to>
                                        <p:strVal val="visible"/>
                                      </p:to>
                                    </p:set>
                                    <p:anim calcmode="lin" valueType="num">
                                      <p:cBhvr>
                                        <p:cTn id="14" dur="500" fill="hold"/>
                                        <p:tgtEl>
                                          <p:spTgt spid="13"/>
                                        </p:tgtEl>
                                        <p:attrNameLst>
                                          <p:attrName>ppt_x</p:attrName>
                                        </p:attrNameLst>
                                      </p:cBhvr>
                                      <p:tavLst>
                                        <p:tav tm="0">
                                          <p:val>
                                            <p:strVal val="#ppt_x"/>
                                          </p:val>
                                        </p:tav>
                                        <p:tav tm="100000">
                                          <p:val>
                                            <p:strVal val="#ppt_x"/>
                                          </p:val>
                                        </p:tav>
                                      </p:tavLst>
                                    </p:anim>
                                    <p:anim calcmode="lin" valueType="num">
                                      <p:cBhvr>
                                        <p:cTn id="15" dur="500" fill="hold"/>
                                        <p:tgtEl>
                                          <p:spTgt spid="13"/>
                                        </p:tgtEl>
                                        <p:attrNameLst>
                                          <p:attrName>ppt_y</p:attrName>
                                        </p:attrNameLst>
                                      </p:cBhvr>
                                      <p:tavLst>
                                        <p:tav tm="0">
                                          <p:val>
                                            <p:strVal val="#ppt_y-#ppt_h/2"/>
                                          </p:val>
                                        </p:tav>
                                        <p:tav tm="100000">
                                          <p:val>
                                            <p:strVal val="#ppt_y"/>
                                          </p:val>
                                        </p:tav>
                                      </p:tavLst>
                                    </p:anim>
                                    <p:anim calcmode="lin" valueType="num">
                                      <p:cBhvr>
                                        <p:cTn id="16" dur="500" fill="hold"/>
                                        <p:tgtEl>
                                          <p:spTgt spid="13"/>
                                        </p:tgtEl>
                                        <p:attrNameLst>
                                          <p:attrName>ppt_w</p:attrName>
                                        </p:attrNameLst>
                                      </p:cBhvr>
                                      <p:tavLst>
                                        <p:tav tm="0">
                                          <p:val>
                                            <p:strVal val="#ppt_w"/>
                                          </p:val>
                                        </p:tav>
                                        <p:tav tm="100000">
                                          <p:val>
                                            <p:strVal val="#ppt_w"/>
                                          </p:val>
                                        </p:tav>
                                      </p:tavLst>
                                    </p:anim>
                                    <p:anim calcmode="lin" valueType="num">
                                      <p:cBhvr>
                                        <p:cTn id="17" dur="500" fill="hold"/>
                                        <p:tgtEl>
                                          <p:spTgt spid="13"/>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6350709" cy="954107"/>
          </a:xfrm>
          <a:prstGeom prst="rect">
            <a:avLst/>
          </a:prstGeom>
          <a:noFill/>
        </p:spPr>
        <p:txBody>
          <a:bodyPr wrap="square" rtlCol="0">
            <a:spAutoFit/>
          </a:bodyPr>
          <a:lstStyle/>
          <a:p>
            <a:pPr algn="ctr">
              <a:defRPr/>
            </a:pPr>
            <a:r>
              <a:rPr lang="en-US" sz="2800" b="1" dirty="0">
                <a:solidFill>
                  <a:schemeClr val="bg1"/>
                </a:solidFill>
                <a:cs typeface="Arial" charset="0"/>
              </a:rPr>
              <a:t>Setting Variable Manufacturing Overhead Standards </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4BDBE228-9FF1-C3CE-8ACE-3A464AEECDC9}"/>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grpSp>
        <p:nvGrpSpPr>
          <p:cNvPr id="7" name="Group 3">
            <a:extLst>
              <a:ext uri="{FF2B5EF4-FFF2-40B4-BE49-F238E27FC236}">
                <a16:creationId xmlns:a16="http://schemas.microsoft.com/office/drawing/2014/main" id="{C21D2A55-95EC-70FE-19D3-64763337DFCD}"/>
              </a:ext>
            </a:extLst>
          </p:cNvPr>
          <p:cNvGrpSpPr>
            <a:grpSpLocks/>
          </p:cNvGrpSpPr>
          <p:nvPr/>
        </p:nvGrpSpPr>
        <p:grpSpPr bwMode="auto">
          <a:xfrm>
            <a:off x="6502400" y="1574800"/>
            <a:ext cx="3860800" cy="4660900"/>
            <a:chOff x="432" y="992"/>
            <a:chExt cx="2432" cy="2936"/>
          </a:xfrm>
        </p:grpSpPr>
        <p:sp>
          <p:nvSpPr>
            <p:cNvPr id="8" name="AutoShape 5">
              <a:extLst>
                <a:ext uri="{FF2B5EF4-FFF2-40B4-BE49-F238E27FC236}">
                  <a16:creationId xmlns:a16="http://schemas.microsoft.com/office/drawing/2014/main" id="{416353C8-1F5E-EA13-D43B-1D102FB91517}"/>
                </a:ext>
              </a:extLst>
            </p:cNvPr>
            <p:cNvSpPr>
              <a:spLocks noChangeArrowheads="1"/>
            </p:cNvSpPr>
            <p:nvPr/>
          </p:nvSpPr>
          <p:spPr bwMode="auto">
            <a:xfrm>
              <a:off x="432" y="2024"/>
              <a:ext cx="2432" cy="1904"/>
            </a:xfrm>
            <a:prstGeom prst="octagon">
              <a:avLst>
                <a:gd name="adj" fmla="val 29282"/>
              </a:avLst>
            </a:prstGeom>
            <a:solidFill>
              <a:schemeClr val="bg2">
                <a:lumMod val="75000"/>
              </a:schemeClr>
            </a:solidFill>
            <a:ln w="25400">
              <a:solidFill>
                <a:schemeClr val="tx1"/>
              </a:solidFill>
              <a:miter lim="800000"/>
              <a:headEnd/>
              <a:tailEnd/>
            </a:ln>
          </p:spPr>
          <p:txBody>
            <a:bodyPr wrap="none" anchor="ctr"/>
            <a:lstStyle/>
            <a:p>
              <a:pPr>
                <a:defRPr/>
              </a:pPr>
              <a:endParaRPr lang="en-US" dirty="0"/>
            </a:p>
          </p:txBody>
        </p:sp>
        <p:sp>
          <p:nvSpPr>
            <p:cNvPr id="9" name="Rectangle 6">
              <a:extLst>
                <a:ext uri="{FF2B5EF4-FFF2-40B4-BE49-F238E27FC236}">
                  <a16:creationId xmlns:a16="http://schemas.microsoft.com/office/drawing/2014/main" id="{174FFF2B-74F6-6DA9-83F3-86D932F97294}"/>
                </a:ext>
              </a:extLst>
            </p:cNvPr>
            <p:cNvSpPr>
              <a:spLocks noChangeArrowheads="1"/>
            </p:cNvSpPr>
            <p:nvPr/>
          </p:nvSpPr>
          <p:spPr bwMode="auto">
            <a:xfrm>
              <a:off x="459" y="2398"/>
              <a:ext cx="2378" cy="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r>
                <a:rPr lang="en-US" altLang="en-US" sz="2400" b="1" dirty="0"/>
                <a:t>The rate is the </a:t>
              </a:r>
              <a:br>
                <a:rPr lang="en-US" altLang="en-US" sz="2400" b="1" dirty="0"/>
              </a:br>
              <a:r>
                <a:rPr lang="en-US" altLang="en-US" sz="2400" b="1" dirty="0"/>
                <a:t>variable portion of the </a:t>
              </a:r>
              <a:br>
                <a:rPr lang="en-US" altLang="en-US" sz="2400" b="1" dirty="0"/>
              </a:br>
              <a:r>
                <a:rPr lang="en-US" altLang="en-US" sz="2400" b="1" dirty="0"/>
                <a:t>predetermined overhead</a:t>
              </a:r>
              <a:br>
                <a:rPr lang="en-US" altLang="en-US" sz="2400" b="1" dirty="0"/>
              </a:br>
              <a:r>
                <a:rPr lang="en-US" altLang="en-US" sz="2400" b="1" dirty="0"/>
                <a:t> rate.</a:t>
              </a:r>
            </a:p>
          </p:txBody>
        </p:sp>
        <p:sp>
          <p:nvSpPr>
            <p:cNvPr id="11" name="Line 7">
              <a:extLst>
                <a:ext uri="{FF2B5EF4-FFF2-40B4-BE49-F238E27FC236}">
                  <a16:creationId xmlns:a16="http://schemas.microsoft.com/office/drawing/2014/main" id="{4D879ABD-240A-7CE4-EFE5-AC0021DF728B}"/>
                </a:ext>
              </a:extLst>
            </p:cNvPr>
            <p:cNvSpPr>
              <a:spLocks noChangeShapeType="1"/>
            </p:cNvSpPr>
            <p:nvPr/>
          </p:nvSpPr>
          <p:spPr bwMode="auto">
            <a:xfrm>
              <a:off x="1648" y="1561"/>
              <a:ext cx="0" cy="461"/>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dirty="0"/>
            </a:p>
          </p:txBody>
        </p:sp>
        <p:sp>
          <p:nvSpPr>
            <p:cNvPr id="12" name="AutoShape 4">
              <a:extLst>
                <a:ext uri="{FF2B5EF4-FFF2-40B4-BE49-F238E27FC236}">
                  <a16:creationId xmlns:a16="http://schemas.microsoft.com/office/drawing/2014/main" id="{7CA715C9-AB01-A604-9038-3DB6109B7DE4}"/>
                </a:ext>
              </a:extLst>
            </p:cNvPr>
            <p:cNvSpPr>
              <a:spLocks noChangeArrowheads="1"/>
            </p:cNvSpPr>
            <p:nvPr/>
          </p:nvSpPr>
          <p:spPr bwMode="auto">
            <a:xfrm>
              <a:off x="984" y="992"/>
              <a:ext cx="1328" cy="656"/>
            </a:xfrm>
            <a:prstGeom prst="roundRect">
              <a:avLst>
                <a:gd name="adj" fmla="val 12495"/>
              </a:avLst>
            </a:prstGeom>
            <a:solidFill>
              <a:schemeClr val="bg2"/>
            </a:solidFill>
            <a:ln w="25400">
              <a:solidFill>
                <a:schemeClr val="tx1"/>
              </a:solidFill>
              <a:round/>
              <a:headEnd/>
              <a:tailEnd/>
            </a:ln>
          </p:spPr>
          <p:txBody>
            <a:bodyPr wrap="none" anchor="ct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a:r>
                <a:rPr lang="en-US" altLang="en-US" sz="2800" b="1" dirty="0"/>
                <a:t>Price</a:t>
              </a:r>
              <a:br>
                <a:rPr lang="en-US" altLang="en-US" sz="2800" b="1" dirty="0"/>
              </a:br>
              <a:r>
                <a:rPr lang="en-US" altLang="en-US" sz="2800" b="1" dirty="0"/>
                <a:t>Standard</a:t>
              </a:r>
            </a:p>
          </p:txBody>
        </p:sp>
      </p:grpSp>
      <p:grpSp>
        <p:nvGrpSpPr>
          <p:cNvPr id="13" name="Group 9">
            <a:extLst>
              <a:ext uri="{FF2B5EF4-FFF2-40B4-BE49-F238E27FC236}">
                <a16:creationId xmlns:a16="http://schemas.microsoft.com/office/drawing/2014/main" id="{82D898D9-CE56-233A-6E77-9839CE76CF62}"/>
              </a:ext>
            </a:extLst>
          </p:cNvPr>
          <p:cNvGrpSpPr>
            <a:grpSpLocks/>
          </p:cNvGrpSpPr>
          <p:nvPr/>
        </p:nvGrpSpPr>
        <p:grpSpPr bwMode="auto">
          <a:xfrm>
            <a:off x="2044702" y="1574800"/>
            <a:ext cx="3897313" cy="4660900"/>
            <a:chOff x="3158" y="992"/>
            <a:chExt cx="2455" cy="2936"/>
          </a:xfrm>
        </p:grpSpPr>
        <p:sp>
          <p:nvSpPr>
            <p:cNvPr id="14" name="AutoShape 10">
              <a:extLst>
                <a:ext uri="{FF2B5EF4-FFF2-40B4-BE49-F238E27FC236}">
                  <a16:creationId xmlns:a16="http://schemas.microsoft.com/office/drawing/2014/main" id="{EB5D4FB8-1350-DAE0-A92E-C412E1903D83}"/>
                </a:ext>
              </a:extLst>
            </p:cNvPr>
            <p:cNvSpPr>
              <a:spLocks noChangeArrowheads="1"/>
            </p:cNvSpPr>
            <p:nvPr/>
          </p:nvSpPr>
          <p:spPr bwMode="auto">
            <a:xfrm>
              <a:off x="3158" y="2024"/>
              <a:ext cx="2432" cy="1904"/>
            </a:xfrm>
            <a:prstGeom prst="octagon">
              <a:avLst>
                <a:gd name="adj" fmla="val 29282"/>
              </a:avLst>
            </a:prstGeom>
            <a:solidFill>
              <a:schemeClr val="accent6">
                <a:lumMod val="20000"/>
                <a:lumOff val="80000"/>
              </a:schemeClr>
            </a:solidFill>
            <a:ln w="25400">
              <a:solidFill>
                <a:schemeClr val="tx1"/>
              </a:solidFill>
              <a:miter lim="800000"/>
              <a:headEnd/>
              <a:tailEnd/>
            </a:ln>
          </p:spPr>
          <p:txBody>
            <a:bodyPr wrap="none" anchor="ctr"/>
            <a:lstStyle/>
            <a:p>
              <a:pPr algn="ctr">
                <a:defRPr/>
              </a:pPr>
              <a:endParaRPr lang="en-US" sz="2800" dirty="0">
                <a:solidFill>
                  <a:schemeClr val="accent2"/>
                </a:solidFill>
                <a:latin typeface="Times New Roman" pitchFamily="18" charset="0"/>
              </a:endParaRPr>
            </a:p>
          </p:txBody>
        </p:sp>
        <p:sp>
          <p:nvSpPr>
            <p:cNvPr id="15" name="Rectangle 12">
              <a:extLst>
                <a:ext uri="{FF2B5EF4-FFF2-40B4-BE49-F238E27FC236}">
                  <a16:creationId xmlns:a16="http://schemas.microsoft.com/office/drawing/2014/main" id="{154D94BA-27D3-E41F-E812-260B141918D3}"/>
                </a:ext>
              </a:extLst>
            </p:cNvPr>
            <p:cNvSpPr>
              <a:spLocks noChangeArrowheads="1"/>
            </p:cNvSpPr>
            <p:nvPr/>
          </p:nvSpPr>
          <p:spPr bwMode="auto">
            <a:xfrm>
              <a:off x="3158" y="2382"/>
              <a:ext cx="2455" cy="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r>
                <a:rPr lang="en-US" altLang="en-US" sz="2400" b="1" dirty="0"/>
                <a:t>The quantity is </a:t>
              </a:r>
              <a:br>
                <a:rPr lang="en-US" altLang="en-US" sz="2400" b="1" dirty="0"/>
              </a:br>
              <a:r>
                <a:rPr lang="en-US" altLang="en-US" sz="2400" b="1" dirty="0"/>
                <a:t>the activity in the allocation base for   predetermined overhead.</a:t>
              </a:r>
            </a:p>
          </p:txBody>
        </p:sp>
        <p:sp>
          <p:nvSpPr>
            <p:cNvPr id="16" name="Line 13">
              <a:extLst>
                <a:ext uri="{FF2B5EF4-FFF2-40B4-BE49-F238E27FC236}">
                  <a16:creationId xmlns:a16="http://schemas.microsoft.com/office/drawing/2014/main" id="{B28133F0-0469-216A-275B-25FC84A6EA17}"/>
                </a:ext>
              </a:extLst>
            </p:cNvPr>
            <p:cNvSpPr>
              <a:spLocks noChangeShapeType="1"/>
            </p:cNvSpPr>
            <p:nvPr/>
          </p:nvSpPr>
          <p:spPr bwMode="auto">
            <a:xfrm>
              <a:off x="4374" y="1561"/>
              <a:ext cx="0" cy="461"/>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dirty="0"/>
            </a:p>
          </p:txBody>
        </p:sp>
        <p:sp>
          <p:nvSpPr>
            <p:cNvPr id="17" name="AutoShape 11">
              <a:extLst>
                <a:ext uri="{FF2B5EF4-FFF2-40B4-BE49-F238E27FC236}">
                  <a16:creationId xmlns:a16="http://schemas.microsoft.com/office/drawing/2014/main" id="{9175D059-39C9-002F-B748-F5C4BA23B3B6}"/>
                </a:ext>
              </a:extLst>
            </p:cNvPr>
            <p:cNvSpPr>
              <a:spLocks noChangeArrowheads="1"/>
            </p:cNvSpPr>
            <p:nvPr/>
          </p:nvSpPr>
          <p:spPr bwMode="auto">
            <a:xfrm>
              <a:off x="3710" y="992"/>
              <a:ext cx="1328" cy="656"/>
            </a:xfrm>
            <a:prstGeom prst="roundRect">
              <a:avLst>
                <a:gd name="adj" fmla="val 12495"/>
              </a:avLst>
            </a:prstGeom>
            <a:solidFill>
              <a:schemeClr val="accent6">
                <a:lumMod val="50000"/>
              </a:schemeClr>
            </a:solidFill>
            <a:ln w="25400">
              <a:solidFill>
                <a:schemeClr val="tx1"/>
              </a:solidFill>
              <a:round/>
              <a:headEnd/>
              <a:tailEnd/>
            </a:ln>
          </p:spPr>
          <p:txBody>
            <a:bodyPr wrap="none" anchor="ctr"/>
            <a:lstStyle/>
            <a:p>
              <a:pPr algn="ctr">
                <a:defRPr/>
              </a:pPr>
              <a:r>
                <a:rPr lang="en-US" sz="2800" b="1" dirty="0">
                  <a:solidFill>
                    <a:schemeClr val="bg1"/>
                  </a:solidFill>
                  <a:effectLst>
                    <a:outerShdw blurRad="38100" dist="38100" dir="2700000" algn="tl">
                      <a:srgbClr val="000000">
                        <a:alpha val="43137"/>
                      </a:srgbClr>
                    </a:outerShdw>
                  </a:effectLst>
                </a:rPr>
                <a:t>Quantity</a:t>
              </a:r>
              <a:br>
                <a:rPr lang="en-US" sz="2800" b="1" dirty="0">
                  <a:solidFill>
                    <a:schemeClr val="bg1"/>
                  </a:solidFill>
                  <a:effectLst>
                    <a:outerShdw blurRad="38100" dist="38100" dir="2700000" algn="tl">
                      <a:srgbClr val="000000">
                        <a:alpha val="43137"/>
                      </a:srgbClr>
                    </a:outerShdw>
                  </a:effectLst>
                </a:rPr>
              </a:br>
              <a:r>
                <a:rPr lang="en-US" sz="2800" b="1" dirty="0">
                  <a:solidFill>
                    <a:schemeClr val="bg1"/>
                  </a:solidFill>
                  <a:effectLst>
                    <a:outerShdw blurRad="38100" dist="38100" dir="2700000" algn="tl">
                      <a:srgbClr val="000000">
                        <a:alpha val="43137"/>
                      </a:srgbClr>
                    </a:outerShdw>
                  </a:effectLst>
                </a:rPr>
                <a:t>Standard</a:t>
              </a:r>
            </a:p>
          </p:txBody>
        </p:sp>
      </p:grpSp>
    </p:spTree>
    <p:extLst>
      <p:ext uri="{BB962C8B-B14F-4D97-AF65-F5344CB8AC3E}">
        <p14:creationId xmlns:p14="http://schemas.microsoft.com/office/powerpoint/2010/main" val="8578916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up)">
                                      <p:cBhvr>
                                        <p:cTn id="7" dur="1000"/>
                                        <p:tgtEl>
                                          <p:spTgt spid="13"/>
                                        </p:tgtEl>
                                      </p:cBhvr>
                                    </p:animEffect>
                                  </p:childTnLst>
                                </p:cTn>
                              </p:par>
                            </p:childTnLst>
                          </p:cTn>
                        </p:par>
                        <p:par>
                          <p:cTn id="8" fill="hold">
                            <p:stCondLst>
                              <p:cond delay="1000"/>
                            </p:stCondLst>
                            <p:childTnLst>
                              <p:par>
                                <p:cTn id="9" presetID="22" presetClass="entr" presetSubtype="1"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up)">
                                      <p:cBhvr>
                                        <p:cTn id="11"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445635"/>
          </a:xfrm>
          <a:prstGeom prst="rect">
            <a:avLst/>
          </a:prstGeom>
          <a:noFill/>
        </p:spPr>
        <p:txBody>
          <a:bodyPr wrap="square" rtlCol="0">
            <a:spAutoFit/>
          </a:bodyPr>
          <a:lstStyle/>
          <a:p>
            <a:pPr algn="ctr">
              <a:lnSpc>
                <a:spcPct val="80000"/>
              </a:lnSpc>
              <a:defRPr/>
            </a:pPr>
            <a:r>
              <a:rPr lang="en-US" altLang="en-US" sz="2800" b="1" dirty="0">
                <a:solidFill>
                  <a:schemeClr val="bg1"/>
                </a:solidFill>
                <a:cs typeface="Arial" panose="020B0604020202020204" pitchFamily="34" charset="0"/>
              </a:rPr>
              <a:t>The Standard Cost Card</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2">
            <a:extLst>
              <a:ext uri="{FF2B5EF4-FFF2-40B4-BE49-F238E27FC236}">
                <a16:creationId xmlns:a16="http://schemas.microsoft.com/office/drawing/2014/main" id="{D2A20E7A-1BB7-1AE9-BACF-F0FA519DB84D}"/>
              </a:ext>
            </a:extLst>
          </p:cNvPr>
          <p:cNvSpPr txBox="1">
            <a:spLocks noChangeArrowheads="1"/>
          </p:cNvSpPr>
          <p:nvPr/>
        </p:nvSpPr>
        <p:spPr>
          <a:xfrm>
            <a:off x="2286000" y="274638"/>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80000"/>
              </a:lnSpc>
              <a:defRPr/>
            </a:pPr>
            <a:endParaRPr lang="en-US" altLang="en-US" dirty="0">
              <a:cs typeface="Arial" panose="020B0604020202020204" pitchFamily="34" charset="0"/>
            </a:endParaRPr>
          </a:p>
        </p:txBody>
      </p:sp>
      <p:sp>
        <p:nvSpPr>
          <p:cNvPr id="7" name="Rectangle 3">
            <a:extLst>
              <a:ext uri="{FF2B5EF4-FFF2-40B4-BE49-F238E27FC236}">
                <a16:creationId xmlns:a16="http://schemas.microsoft.com/office/drawing/2014/main" id="{6526BDB8-809D-842C-DF78-7E9A33408572}"/>
              </a:ext>
            </a:extLst>
          </p:cNvPr>
          <p:cNvSpPr>
            <a:spLocks noChangeArrowheads="1"/>
          </p:cNvSpPr>
          <p:nvPr/>
        </p:nvSpPr>
        <p:spPr bwMode="auto">
          <a:xfrm>
            <a:off x="2088329" y="1563133"/>
            <a:ext cx="7389813" cy="1187450"/>
          </a:xfrm>
          <a:prstGeom prst="rect">
            <a:avLst/>
          </a:prstGeom>
          <a:noFill/>
          <a:ln>
            <a:noFill/>
          </a:ln>
        </p:spPr>
        <p:txBody>
          <a:bodyPr lIns="90488" tIns="44450" rIns="90488" bIns="44450">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algn="ctr" eaLnBrk="1" hangingPunct="1">
              <a:spcBef>
                <a:spcPct val="50000"/>
              </a:spcBef>
              <a:buClrTx/>
              <a:buFontTx/>
              <a:buNone/>
              <a:defRPr/>
            </a:pPr>
            <a:r>
              <a:rPr lang="en-US" altLang="en-US" sz="3600" dirty="0">
                <a:solidFill>
                  <a:schemeClr val="accent2"/>
                </a:solidFill>
              </a:rPr>
              <a:t> </a:t>
            </a:r>
            <a:r>
              <a:rPr lang="en-US" altLang="en-US" sz="3600" dirty="0">
                <a:solidFill>
                  <a:schemeClr val="tx2">
                    <a:lumMod val="50000"/>
                  </a:schemeClr>
                </a:solidFill>
              </a:rPr>
              <a:t>A standard cost card for one unit of product might look like this:</a:t>
            </a:r>
          </a:p>
        </p:txBody>
      </p:sp>
      <p:graphicFrame>
        <p:nvGraphicFramePr>
          <p:cNvPr id="8" name="Object 2">
            <a:extLst>
              <a:ext uri="{FF2B5EF4-FFF2-40B4-BE49-F238E27FC236}">
                <a16:creationId xmlns:a16="http://schemas.microsoft.com/office/drawing/2014/main" id="{8310D9DA-A2B1-178D-97B1-C3DAF5424C05}"/>
              </a:ext>
            </a:extLst>
          </p:cNvPr>
          <p:cNvGraphicFramePr>
            <a:graphicFrameLocks/>
          </p:cNvGraphicFramePr>
          <p:nvPr/>
        </p:nvGraphicFramePr>
        <p:xfrm>
          <a:off x="1892301" y="2886076"/>
          <a:ext cx="8399463" cy="3521075"/>
        </p:xfrm>
        <a:graphic>
          <a:graphicData uri="http://schemas.openxmlformats.org/presentationml/2006/ole">
            <mc:AlternateContent xmlns:mc="http://schemas.openxmlformats.org/markup-compatibility/2006">
              <mc:Choice xmlns:v="urn:schemas-microsoft-com:vml" Requires="v">
                <p:oleObj name="Worksheet" r:id="rId8" imgW="4153216" imgH="1743480" progId="Excel.Sheet.8">
                  <p:embed/>
                </p:oleObj>
              </mc:Choice>
              <mc:Fallback>
                <p:oleObj name="Worksheet" r:id="rId8" imgW="4153216" imgH="1743480" progId="Excel.Sheet.8">
                  <p:embed/>
                  <p:pic>
                    <p:nvPicPr>
                      <p:cNvPr id="678916" name="Object 2"/>
                      <p:cNvPicPr>
                        <a:picLocks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892301" y="2886076"/>
                        <a:ext cx="8399463" cy="3521075"/>
                      </a:xfrm>
                      <a:prstGeom prst="rect">
                        <a:avLst/>
                      </a:prstGeom>
                      <a:noFill/>
                      <a:ln w="50800">
                        <a:solidFill>
                          <a:schemeClr val="accent2"/>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34549165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up)">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5339820" cy="1384995"/>
          </a:xfrm>
          <a:prstGeom prst="rect">
            <a:avLst/>
          </a:prstGeom>
          <a:noFill/>
        </p:spPr>
        <p:txBody>
          <a:bodyPr wrap="square" rtlCol="0">
            <a:spAutoFit/>
          </a:bodyPr>
          <a:lstStyle/>
          <a:p>
            <a:r>
              <a:rPr lang="en-US" sz="2800" b="1" dirty="0">
                <a:solidFill>
                  <a:schemeClr val="bg1"/>
                </a:solidFill>
                <a:cs typeface="Arial" charset="0"/>
              </a:rPr>
              <a:t>Using Standards in Flexible Budgets</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itle 1">
            <a:extLst>
              <a:ext uri="{FF2B5EF4-FFF2-40B4-BE49-F238E27FC236}">
                <a16:creationId xmlns:a16="http://schemas.microsoft.com/office/drawing/2014/main" id="{0733A268-9E43-1A23-E515-080A5039A405}"/>
              </a:ext>
            </a:extLst>
          </p:cNvPr>
          <p:cNvSpPr txBox="1">
            <a:spLocks/>
          </p:cNvSpPr>
          <p:nvPr/>
        </p:nvSpPr>
        <p:spPr>
          <a:xfrm>
            <a:off x="2286000" y="274638"/>
            <a:ext cx="8172450" cy="1143000"/>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7" name="Rounded Rectangle 6">
            <a:extLst>
              <a:ext uri="{FF2B5EF4-FFF2-40B4-BE49-F238E27FC236}">
                <a16:creationId xmlns:a16="http://schemas.microsoft.com/office/drawing/2014/main" id="{A028B8DF-70D7-F844-1AF6-31AB33B8275E}"/>
              </a:ext>
            </a:extLst>
          </p:cNvPr>
          <p:cNvSpPr/>
          <p:nvPr/>
        </p:nvSpPr>
        <p:spPr>
          <a:xfrm>
            <a:off x="1795464" y="1905000"/>
            <a:ext cx="8594725" cy="2057400"/>
          </a:xfrm>
          <a:prstGeom prst="roundRect">
            <a:avLst/>
          </a:prstGeom>
          <a:solidFill>
            <a:schemeClr val="bg2">
              <a:lumMod val="9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2800" dirty="0">
                <a:solidFill>
                  <a:schemeClr val="tx1"/>
                </a:solidFill>
                <a:cs typeface="Arial" pitchFamily="34" charset="0"/>
              </a:rPr>
              <a:t>Standard costs per unit for direct materials, direct labor, and variable manufacturing overhead can be used to compute </a:t>
            </a:r>
            <a:r>
              <a:rPr lang="en-US" sz="2800" b="1" dirty="0">
                <a:solidFill>
                  <a:srgbClr val="C00000"/>
                </a:solidFill>
                <a:cs typeface="Arial" pitchFamily="34" charset="0"/>
              </a:rPr>
              <a:t>activity</a:t>
            </a:r>
            <a:r>
              <a:rPr lang="en-US" sz="2800" dirty="0">
                <a:solidFill>
                  <a:schemeClr val="tx1"/>
                </a:solidFill>
                <a:cs typeface="Arial" pitchFamily="34" charset="0"/>
              </a:rPr>
              <a:t> and </a:t>
            </a:r>
            <a:r>
              <a:rPr lang="en-US" sz="2800" b="1" dirty="0">
                <a:solidFill>
                  <a:srgbClr val="C00000"/>
                </a:solidFill>
                <a:cs typeface="Arial" pitchFamily="34" charset="0"/>
              </a:rPr>
              <a:t>spending</a:t>
            </a:r>
            <a:r>
              <a:rPr lang="en-US" sz="2800" dirty="0">
                <a:solidFill>
                  <a:srgbClr val="C00000"/>
                </a:solidFill>
                <a:cs typeface="Arial" pitchFamily="34" charset="0"/>
              </a:rPr>
              <a:t> </a:t>
            </a:r>
            <a:r>
              <a:rPr lang="en-US" sz="2800" dirty="0">
                <a:solidFill>
                  <a:schemeClr val="tx1"/>
                </a:solidFill>
                <a:cs typeface="Arial" pitchFamily="34" charset="0"/>
              </a:rPr>
              <a:t>variances.</a:t>
            </a:r>
          </a:p>
        </p:txBody>
      </p:sp>
      <p:grpSp>
        <p:nvGrpSpPr>
          <p:cNvPr id="8" name="Group 10">
            <a:extLst>
              <a:ext uri="{FF2B5EF4-FFF2-40B4-BE49-F238E27FC236}">
                <a16:creationId xmlns:a16="http://schemas.microsoft.com/office/drawing/2014/main" id="{012157D7-E044-EA3E-739A-69EE48705DEC}"/>
              </a:ext>
            </a:extLst>
          </p:cNvPr>
          <p:cNvGrpSpPr>
            <a:grpSpLocks/>
          </p:cNvGrpSpPr>
          <p:nvPr/>
        </p:nvGrpSpPr>
        <p:grpSpPr bwMode="auto">
          <a:xfrm>
            <a:off x="4572000" y="3167064"/>
            <a:ext cx="5867400" cy="3081337"/>
            <a:chOff x="3657600" y="3166947"/>
            <a:chExt cx="5867400" cy="3081453"/>
          </a:xfrm>
        </p:grpSpPr>
        <p:sp>
          <p:nvSpPr>
            <p:cNvPr id="9" name="Rounded Rectangle 8">
              <a:extLst>
                <a:ext uri="{FF2B5EF4-FFF2-40B4-BE49-F238E27FC236}">
                  <a16:creationId xmlns:a16="http://schemas.microsoft.com/office/drawing/2014/main" id="{7AFADC35-1E68-442A-972D-1B30FE886ACB}"/>
                </a:ext>
              </a:extLst>
            </p:cNvPr>
            <p:cNvSpPr/>
            <p:nvPr/>
          </p:nvSpPr>
          <p:spPr>
            <a:xfrm>
              <a:off x="5257800" y="3166947"/>
              <a:ext cx="3352800" cy="457217"/>
            </a:xfrm>
            <a:prstGeom prst="roundRect">
              <a:avLst/>
            </a:prstGeom>
            <a:noFill/>
            <a:ln w="285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11" name="Rounded Rectangle 10">
              <a:extLst>
                <a:ext uri="{FF2B5EF4-FFF2-40B4-BE49-F238E27FC236}">
                  <a16:creationId xmlns:a16="http://schemas.microsoft.com/office/drawing/2014/main" id="{05DC999E-C6DF-FC87-E752-613BE63D0187}"/>
                </a:ext>
              </a:extLst>
            </p:cNvPr>
            <p:cNvSpPr/>
            <p:nvPr/>
          </p:nvSpPr>
          <p:spPr>
            <a:xfrm>
              <a:off x="3657600" y="4724343"/>
              <a:ext cx="5867400" cy="1524057"/>
            </a:xfrm>
            <a:prstGeom prst="roundRect">
              <a:avLst/>
            </a:prstGeom>
            <a:solidFill>
              <a:schemeClr val="accent6">
                <a:lumMod val="7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2800" dirty="0">
                  <a:solidFill>
                    <a:schemeClr val="bg1"/>
                  </a:solidFill>
                  <a:effectLst>
                    <a:outerShdw blurRad="38100" dist="38100" dir="2700000" algn="tl">
                      <a:srgbClr val="000000">
                        <a:alpha val="43137"/>
                      </a:srgbClr>
                    </a:outerShdw>
                  </a:effectLst>
                  <a:cs typeface="Arial" pitchFamily="34" charset="0"/>
                </a:rPr>
                <a:t>Spending variances become more useful by breaking them down into price and quantity variances.</a:t>
              </a:r>
            </a:p>
          </p:txBody>
        </p:sp>
        <p:cxnSp>
          <p:nvCxnSpPr>
            <p:cNvPr id="12" name="Straight Arrow Connector 11">
              <a:extLst>
                <a:ext uri="{FF2B5EF4-FFF2-40B4-BE49-F238E27FC236}">
                  <a16:creationId xmlns:a16="http://schemas.microsoft.com/office/drawing/2014/main" id="{B4F0FA19-CA57-58CD-0769-792F50B400E6}"/>
                </a:ext>
              </a:extLst>
            </p:cNvPr>
            <p:cNvCxnSpPr>
              <a:stCxn id="9" idx="2"/>
            </p:cNvCxnSpPr>
            <p:nvPr/>
          </p:nvCxnSpPr>
          <p:spPr>
            <a:xfrm rot="5400000">
              <a:off x="6384110" y="4174254"/>
              <a:ext cx="1101766" cy="1588"/>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3313122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1500"/>
                                  </p:stCondLst>
                                  <p:childTnLst>
                                    <p:set>
                                      <p:cBhvr>
                                        <p:cTn id="6" dur="1" fill="hold">
                                          <p:stCondLst>
                                            <p:cond delay="0"/>
                                          </p:stCondLst>
                                        </p:cTn>
                                        <p:tgtEl>
                                          <p:spTgt spid="8"/>
                                        </p:tgtEl>
                                        <p:attrNameLst>
                                          <p:attrName>style.visibility</p:attrName>
                                        </p:attrNameLst>
                                      </p:cBhvr>
                                      <p:to>
                                        <p:strVal val="visible"/>
                                      </p:to>
                                    </p:set>
                                    <p:animEffect transition="in" filter="wipe(up)">
                                      <p:cBhvr>
                                        <p:cTn id="7"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TITLE OF SLIDE</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026">
            <a:extLst>
              <a:ext uri="{FF2B5EF4-FFF2-40B4-BE49-F238E27FC236}">
                <a16:creationId xmlns:a16="http://schemas.microsoft.com/office/drawing/2014/main" id="{7E9C75B2-1767-6D74-007C-59B25008B08D}"/>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r>
              <a:rPr lang="en-US">
                <a:cs typeface="Arial" charset="0"/>
              </a:rPr>
              <a:t>General Model for Variances</a:t>
            </a:r>
            <a:endParaRPr lang="en-US" dirty="0">
              <a:cs typeface="Arial" charset="0"/>
            </a:endParaRPr>
          </a:p>
        </p:txBody>
      </p:sp>
      <p:sp>
        <p:nvSpPr>
          <p:cNvPr id="7" name="AutoShape 1027" descr="Bouquet">
            <a:extLst>
              <a:ext uri="{FF2B5EF4-FFF2-40B4-BE49-F238E27FC236}">
                <a16:creationId xmlns:a16="http://schemas.microsoft.com/office/drawing/2014/main" id="{4FA23831-DCA0-F7BE-44E0-B7902DF30192}"/>
              </a:ext>
            </a:extLst>
          </p:cNvPr>
          <p:cNvSpPr>
            <a:spLocks noChangeArrowheads="1"/>
          </p:cNvSpPr>
          <p:nvPr/>
        </p:nvSpPr>
        <p:spPr bwMode="auto">
          <a:xfrm>
            <a:off x="3294064" y="1619250"/>
            <a:ext cx="5591175" cy="1104900"/>
          </a:xfrm>
          <a:prstGeom prst="roundRect">
            <a:avLst>
              <a:gd name="adj" fmla="val 12495"/>
            </a:avLst>
          </a:prstGeom>
          <a:solidFill>
            <a:schemeClr val="accent5">
              <a:lumMod val="20000"/>
              <a:lumOff val="80000"/>
            </a:schemeClr>
          </a:solidFill>
          <a:ln w="38100" cmpd="dbl">
            <a:solidFill>
              <a:schemeClr val="tx1"/>
            </a:solidFill>
            <a:round/>
            <a:headEnd/>
            <a:tailEnd/>
          </a:ln>
        </p:spPr>
        <p:txBody>
          <a:bodyPr wrap="none" anchor="ct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eaLnBrk="1" hangingPunct="1">
              <a:spcBef>
                <a:spcPct val="0"/>
              </a:spcBef>
              <a:buClrTx/>
              <a:buFontTx/>
              <a:buNone/>
              <a:defRPr/>
            </a:pPr>
            <a:endParaRPr lang="en-US" altLang="en-US" sz="1800" dirty="0"/>
          </a:p>
        </p:txBody>
      </p:sp>
      <p:grpSp>
        <p:nvGrpSpPr>
          <p:cNvPr id="8" name="Group 27">
            <a:extLst>
              <a:ext uri="{FF2B5EF4-FFF2-40B4-BE49-F238E27FC236}">
                <a16:creationId xmlns:a16="http://schemas.microsoft.com/office/drawing/2014/main" id="{5FE2F50B-4440-C6A6-52A1-40B4A7106950}"/>
              </a:ext>
            </a:extLst>
          </p:cNvPr>
          <p:cNvGrpSpPr>
            <a:grpSpLocks/>
          </p:cNvGrpSpPr>
          <p:nvPr/>
        </p:nvGrpSpPr>
        <p:grpSpPr bwMode="auto">
          <a:xfrm>
            <a:off x="6515100" y="2730501"/>
            <a:ext cx="3543300" cy="3433763"/>
            <a:chOff x="4991100" y="2730500"/>
            <a:chExt cx="3543300" cy="3433763"/>
          </a:xfrm>
        </p:grpSpPr>
        <p:grpSp>
          <p:nvGrpSpPr>
            <p:cNvPr id="9" name="Group 1030">
              <a:extLst>
                <a:ext uri="{FF2B5EF4-FFF2-40B4-BE49-F238E27FC236}">
                  <a16:creationId xmlns:a16="http://schemas.microsoft.com/office/drawing/2014/main" id="{B7BCC06F-FB7F-5D9F-EB7A-453D96C51D34}"/>
                </a:ext>
              </a:extLst>
            </p:cNvPr>
            <p:cNvGrpSpPr>
              <a:grpSpLocks/>
            </p:cNvGrpSpPr>
            <p:nvPr/>
          </p:nvGrpSpPr>
          <p:grpSpPr bwMode="auto">
            <a:xfrm>
              <a:off x="5372100" y="3371850"/>
              <a:ext cx="2901950" cy="723900"/>
              <a:chOff x="600" y="2124"/>
              <a:chExt cx="1828" cy="456"/>
            </a:xfrm>
          </p:grpSpPr>
          <p:grpSp>
            <p:nvGrpSpPr>
              <p:cNvPr id="16" name="Group 1031">
                <a:extLst>
                  <a:ext uri="{FF2B5EF4-FFF2-40B4-BE49-F238E27FC236}">
                    <a16:creationId xmlns:a16="http://schemas.microsoft.com/office/drawing/2014/main" id="{A3B2E93E-4F93-5E1B-EEF8-E056B5E874D3}"/>
                  </a:ext>
                </a:extLst>
              </p:cNvPr>
              <p:cNvGrpSpPr>
                <a:grpSpLocks/>
              </p:cNvGrpSpPr>
              <p:nvPr/>
            </p:nvGrpSpPr>
            <p:grpSpPr bwMode="auto">
              <a:xfrm>
                <a:off x="600" y="2124"/>
                <a:ext cx="1752" cy="456"/>
                <a:chOff x="492" y="2124"/>
                <a:chExt cx="1752" cy="456"/>
              </a:xfrm>
            </p:grpSpPr>
            <p:sp>
              <p:nvSpPr>
                <p:cNvPr id="18" name="Rectangle 1032">
                  <a:extLst>
                    <a:ext uri="{FF2B5EF4-FFF2-40B4-BE49-F238E27FC236}">
                      <a16:creationId xmlns:a16="http://schemas.microsoft.com/office/drawing/2014/main" id="{5FA6504F-E15E-D283-4AA4-7C651A4D1829}"/>
                    </a:ext>
                  </a:extLst>
                </p:cNvPr>
                <p:cNvSpPr>
                  <a:spLocks noChangeArrowheads="1"/>
                </p:cNvSpPr>
                <p:nvPr/>
              </p:nvSpPr>
              <p:spPr bwMode="auto">
                <a:xfrm>
                  <a:off x="517" y="2144"/>
                  <a:ext cx="1702" cy="416"/>
                </a:xfrm>
                <a:prstGeom prst="rect">
                  <a:avLst/>
                </a:prstGeom>
                <a:solidFill>
                  <a:srgbClr val="CC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endParaRPr lang="en-US" altLang="en-US" dirty="0"/>
                </a:p>
              </p:txBody>
            </p:sp>
            <p:sp>
              <p:nvSpPr>
                <p:cNvPr id="19" name="AutoShape 1033">
                  <a:extLst>
                    <a:ext uri="{FF2B5EF4-FFF2-40B4-BE49-F238E27FC236}">
                      <a16:creationId xmlns:a16="http://schemas.microsoft.com/office/drawing/2014/main" id="{E54BC6B2-46A6-45EE-3267-FD1CB0559D6A}"/>
                    </a:ext>
                  </a:extLst>
                </p:cNvPr>
                <p:cNvSpPr>
                  <a:spLocks noChangeArrowheads="1"/>
                </p:cNvSpPr>
                <p:nvPr/>
              </p:nvSpPr>
              <p:spPr bwMode="auto">
                <a:xfrm>
                  <a:off x="492" y="2124"/>
                  <a:ext cx="1752" cy="456"/>
                </a:xfrm>
                <a:prstGeom prst="roundRect">
                  <a:avLst>
                    <a:gd name="adj" fmla="val 12495"/>
                  </a:avLst>
                </a:prstGeom>
                <a:solidFill>
                  <a:schemeClr val="accent6">
                    <a:lumMod val="40000"/>
                    <a:lumOff val="60000"/>
                  </a:schemeClr>
                </a:solidFill>
                <a:ln w="38100" cmpd="dbl">
                  <a:solidFill>
                    <a:schemeClr val="tx1"/>
                  </a:solidFill>
                  <a:round/>
                  <a:headEnd/>
                  <a:tailEnd/>
                </a:ln>
              </p:spPr>
              <p:txBody>
                <a:bodyPr wrap="none" anchor="ctr"/>
                <a:lstStyle/>
                <a:p>
                  <a:pPr>
                    <a:defRPr/>
                  </a:pPr>
                  <a:endParaRPr lang="en-US" dirty="0"/>
                </a:p>
              </p:txBody>
            </p:sp>
          </p:grpSp>
          <p:sp>
            <p:nvSpPr>
              <p:cNvPr id="17" name="Rectangle 1034">
                <a:extLst>
                  <a:ext uri="{FF2B5EF4-FFF2-40B4-BE49-F238E27FC236}">
                    <a16:creationId xmlns:a16="http://schemas.microsoft.com/office/drawing/2014/main" id="{22EAE3C2-B6FE-95F2-33B8-D2DC2267C5DB}"/>
                  </a:ext>
                </a:extLst>
              </p:cNvPr>
              <p:cNvSpPr>
                <a:spLocks noChangeArrowheads="1"/>
              </p:cNvSpPr>
              <p:nvPr/>
            </p:nvSpPr>
            <p:spPr bwMode="auto">
              <a:xfrm>
                <a:off x="610" y="2198"/>
                <a:ext cx="1818" cy="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r>
                  <a:rPr lang="en-US" altLang="en-US" sz="2600" dirty="0">
                    <a:solidFill>
                      <a:schemeClr val="tx2"/>
                    </a:solidFill>
                  </a:rPr>
                  <a:t>Quantity Variance</a:t>
                </a:r>
              </a:p>
            </p:txBody>
          </p:sp>
        </p:grpSp>
        <p:grpSp>
          <p:nvGrpSpPr>
            <p:cNvPr id="11" name="Group 1035">
              <a:extLst>
                <a:ext uri="{FF2B5EF4-FFF2-40B4-BE49-F238E27FC236}">
                  <a16:creationId xmlns:a16="http://schemas.microsoft.com/office/drawing/2014/main" id="{21CAAF25-FF3B-4F92-7FC7-718021F4D005}"/>
                </a:ext>
              </a:extLst>
            </p:cNvPr>
            <p:cNvGrpSpPr>
              <a:grpSpLocks/>
            </p:cNvGrpSpPr>
            <p:nvPr/>
          </p:nvGrpSpPr>
          <p:grpSpPr bwMode="auto">
            <a:xfrm>
              <a:off x="4991100" y="4716463"/>
              <a:ext cx="3543300" cy="1447800"/>
              <a:chOff x="360" y="2971"/>
              <a:chExt cx="2232" cy="912"/>
            </a:xfrm>
          </p:grpSpPr>
          <p:sp>
            <p:nvSpPr>
              <p:cNvPr id="14" name="AutoShape 1036">
                <a:extLst>
                  <a:ext uri="{FF2B5EF4-FFF2-40B4-BE49-F238E27FC236}">
                    <a16:creationId xmlns:a16="http://schemas.microsoft.com/office/drawing/2014/main" id="{A6C5A5AB-1F6D-F3C9-4C62-41B52C257F27}"/>
                  </a:ext>
                </a:extLst>
              </p:cNvPr>
              <p:cNvSpPr>
                <a:spLocks noChangeArrowheads="1"/>
              </p:cNvSpPr>
              <p:nvPr/>
            </p:nvSpPr>
            <p:spPr bwMode="auto">
              <a:xfrm>
                <a:off x="360" y="2971"/>
                <a:ext cx="2232" cy="912"/>
              </a:xfrm>
              <a:prstGeom prst="roundRect">
                <a:avLst>
                  <a:gd name="adj" fmla="val 12495"/>
                </a:avLst>
              </a:prstGeom>
              <a:solidFill>
                <a:schemeClr val="accent6">
                  <a:lumMod val="75000"/>
                </a:schemeClr>
              </a:solidFill>
              <a:ln w="38100" cmpd="dbl">
                <a:solidFill>
                  <a:schemeClr val="tx1"/>
                </a:solidFill>
                <a:round/>
                <a:headEnd/>
                <a:tailEnd/>
              </a:ln>
            </p:spPr>
            <p:txBody>
              <a:bodyPr wrap="none" anchor="ct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eaLnBrk="1" hangingPunct="1">
                  <a:spcBef>
                    <a:spcPct val="0"/>
                  </a:spcBef>
                  <a:buClrTx/>
                  <a:buFontTx/>
                  <a:buNone/>
                  <a:defRPr/>
                </a:pPr>
                <a:endParaRPr lang="en-US" altLang="en-US" sz="1800" dirty="0"/>
              </a:p>
            </p:txBody>
          </p:sp>
          <p:sp>
            <p:nvSpPr>
              <p:cNvPr id="15" name="Rectangle 1037">
                <a:extLst>
                  <a:ext uri="{FF2B5EF4-FFF2-40B4-BE49-F238E27FC236}">
                    <a16:creationId xmlns:a16="http://schemas.microsoft.com/office/drawing/2014/main" id="{E5902342-AFB7-709C-CF36-6C6C52ADBB26}"/>
                  </a:ext>
                </a:extLst>
              </p:cNvPr>
              <p:cNvSpPr>
                <a:spLocks noChangeArrowheads="1"/>
              </p:cNvSpPr>
              <p:nvPr/>
            </p:nvSpPr>
            <p:spPr bwMode="auto">
              <a:xfrm>
                <a:off x="662" y="3072"/>
                <a:ext cx="1722" cy="754"/>
              </a:xfrm>
              <a:prstGeom prst="rect">
                <a:avLst/>
              </a:prstGeom>
              <a:noFill/>
              <a:ln w="12700">
                <a:noFill/>
                <a:miter lim="800000"/>
                <a:headEnd/>
                <a:tailEnd/>
              </a:ln>
            </p:spPr>
            <p:txBody>
              <a:bodyPr wrap="none" lIns="90488" tIns="44450" rIns="90488" bIns="44450">
                <a:spAutoFit/>
              </a:bodyPr>
              <a:lstStyle/>
              <a:p>
                <a:pPr algn="ctr">
                  <a:defRPr/>
                </a:pPr>
                <a:r>
                  <a:rPr lang="en-US" sz="2400" b="1" dirty="0">
                    <a:solidFill>
                      <a:srgbClr val="FFFFFF"/>
                    </a:solidFill>
                    <a:effectLst>
                      <a:outerShdw blurRad="38100" dist="38100" dir="2700000" algn="tl">
                        <a:srgbClr val="000000">
                          <a:alpha val="43137"/>
                        </a:srgbClr>
                      </a:outerShdw>
                    </a:effectLst>
                  </a:rPr>
                  <a:t>Difference between</a:t>
                </a:r>
                <a:br>
                  <a:rPr lang="en-US" sz="2400" b="1" dirty="0">
                    <a:solidFill>
                      <a:srgbClr val="FFFFFF"/>
                    </a:solidFill>
                    <a:effectLst>
                      <a:outerShdw blurRad="38100" dist="38100" dir="2700000" algn="tl">
                        <a:srgbClr val="000000">
                          <a:alpha val="43137"/>
                        </a:srgbClr>
                      </a:outerShdw>
                    </a:effectLst>
                  </a:rPr>
                </a:br>
                <a:r>
                  <a:rPr lang="en-US" sz="2400" b="1" dirty="0">
                    <a:solidFill>
                      <a:srgbClr val="FFFFFF"/>
                    </a:solidFill>
                    <a:effectLst>
                      <a:outerShdw blurRad="38100" dist="38100" dir="2700000" algn="tl">
                        <a:srgbClr val="000000">
                          <a:alpha val="43137"/>
                        </a:srgbClr>
                      </a:outerShdw>
                    </a:effectLst>
                  </a:rPr>
                  <a:t>actual quantity and </a:t>
                </a:r>
                <a:br>
                  <a:rPr lang="en-US" sz="2400" b="1" dirty="0">
                    <a:solidFill>
                      <a:srgbClr val="FFFFFF"/>
                    </a:solidFill>
                    <a:effectLst>
                      <a:outerShdw blurRad="38100" dist="38100" dir="2700000" algn="tl">
                        <a:srgbClr val="000000">
                          <a:alpha val="43137"/>
                        </a:srgbClr>
                      </a:outerShdw>
                    </a:effectLst>
                  </a:rPr>
                </a:br>
                <a:r>
                  <a:rPr lang="en-US" sz="2400" b="1" dirty="0">
                    <a:solidFill>
                      <a:srgbClr val="FFFFFF"/>
                    </a:solidFill>
                    <a:effectLst>
                      <a:outerShdw blurRad="38100" dist="38100" dir="2700000" algn="tl">
                        <a:srgbClr val="000000">
                          <a:alpha val="43137"/>
                        </a:srgbClr>
                      </a:outerShdw>
                    </a:effectLst>
                  </a:rPr>
                  <a:t>standard quantity</a:t>
                </a:r>
              </a:p>
            </p:txBody>
          </p:sp>
        </p:grpSp>
        <p:cxnSp>
          <p:nvCxnSpPr>
            <p:cNvPr id="12" name="AutoShape 1039">
              <a:extLst>
                <a:ext uri="{FF2B5EF4-FFF2-40B4-BE49-F238E27FC236}">
                  <a16:creationId xmlns:a16="http://schemas.microsoft.com/office/drawing/2014/main" id="{C1E63D8B-64BF-3CE9-0951-C23D43C001B9}"/>
                </a:ext>
              </a:extLst>
            </p:cNvPr>
            <p:cNvCxnSpPr>
              <a:cxnSpLocks noChangeShapeType="1"/>
            </p:cNvCxnSpPr>
            <p:nvPr/>
          </p:nvCxnSpPr>
          <p:spPr bwMode="auto">
            <a:xfrm>
              <a:off x="6762750" y="4114800"/>
              <a:ext cx="0" cy="582613"/>
            </a:xfrm>
            <a:prstGeom prst="straightConnector1">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13" name="Line 1041">
              <a:extLst>
                <a:ext uri="{FF2B5EF4-FFF2-40B4-BE49-F238E27FC236}">
                  <a16:creationId xmlns:a16="http://schemas.microsoft.com/office/drawing/2014/main" id="{0B3A612E-5960-515F-48D7-9772914208BF}"/>
                </a:ext>
              </a:extLst>
            </p:cNvPr>
            <p:cNvSpPr>
              <a:spLocks noChangeShapeType="1"/>
            </p:cNvSpPr>
            <p:nvPr/>
          </p:nvSpPr>
          <p:spPr bwMode="auto">
            <a:xfrm flipH="1" flipV="1">
              <a:off x="5334000" y="2730500"/>
              <a:ext cx="1397000" cy="635000"/>
            </a:xfrm>
            <a:prstGeom prst="line">
              <a:avLst/>
            </a:prstGeom>
            <a:noFill/>
            <a:ln w="28575">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dirty="0"/>
            </a:p>
          </p:txBody>
        </p:sp>
      </p:grpSp>
      <p:grpSp>
        <p:nvGrpSpPr>
          <p:cNvPr id="20" name="Group 26">
            <a:extLst>
              <a:ext uri="{FF2B5EF4-FFF2-40B4-BE49-F238E27FC236}">
                <a16:creationId xmlns:a16="http://schemas.microsoft.com/office/drawing/2014/main" id="{02ADEB7D-8CDA-BD5F-EF17-F4448E080F64}"/>
              </a:ext>
            </a:extLst>
          </p:cNvPr>
          <p:cNvGrpSpPr>
            <a:grpSpLocks/>
          </p:cNvGrpSpPr>
          <p:nvPr/>
        </p:nvGrpSpPr>
        <p:grpSpPr bwMode="auto">
          <a:xfrm>
            <a:off x="2057400" y="2730500"/>
            <a:ext cx="3619500" cy="3441700"/>
            <a:chOff x="533400" y="2730500"/>
            <a:chExt cx="3619500" cy="3441701"/>
          </a:xfrm>
        </p:grpSpPr>
        <p:sp>
          <p:nvSpPr>
            <p:cNvPr id="21" name="Line 1038">
              <a:extLst>
                <a:ext uri="{FF2B5EF4-FFF2-40B4-BE49-F238E27FC236}">
                  <a16:creationId xmlns:a16="http://schemas.microsoft.com/office/drawing/2014/main" id="{83A6A370-EFAD-8C5D-3B70-909C45373B7C}"/>
                </a:ext>
              </a:extLst>
            </p:cNvPr>
            <p:cNvSpPr>
              <a:spLocks noChangeShapeType="1"/>
            </p:cNvSpPr>
            <p:nvPr/>
          </p:nvSpPr>
          <p:spPr bwMode="auto">
            <a:xfrm flipV="1">
              <a:off x="2387600" y="2730500"/>
              <a:ext cx="1346200" cy="635000"/>
            </a:xfrm>
            <a:prstGeom prst="line">
              <a:avLst/>
            </a:prstGeom>
            <a:noFill/>
            <a:ln w="28575">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dirty="0"/>
            </a:p>
          </p:txBody>
        </p:sp>
        <p:grpSp>
          <p:nvGrpSpPr>
            <p:cNvPr id="22" name="Group 1042">
              <a:extLst>
                <a:ext uri="{FF2B5EF4-FFF2-40B4-BE49-F238E27FC236}">
                  <a16:creationId xmlns:a16="http://schemas.microsoft.com/office/drawing/2014/main" id="{CE4FCBBB-BC70-7B3A-EB34-A1F05F3EC8FF}"/>
                </a:ext>
              </a:extLst>
            </p:cNvPr>
            <p:cNvGrpSpPr>
              <a:grpSpLocks/>
            </p:cNvGrpSpPr>
            <p:nvPr/>
          </p:nvGrpSpPr>
          <p:grpSpPr bwMode="auto">
            <a:xfrm>
              <a:off x="952500" y="3371850"/>
              <a:ext cx="2781300" cy="723900"/>
              <a:chOff x="3648" y="2124"/>
              <a:chExt cx="1752" cy="456"/>
            </a:xfrm>
          </p:grpSpPr>
          <p:grpSp>
            <p:nvGrpSpPr>
              <p:cNvPr id="28" name="Group 1043">
                <a:extLst>
                  <a:ext uri="{FF2B5EF4-FFF2-40B4-BE49-F238E27FC236}">
                    <a16:creationId xmlns:a16="http://schemas.microsoft.com/office/drawing/2014/main" id="{B69BC8B1-3E8E-2252-4357-FA305680A926}"/>
                  </a:ext>
                </a:extLst>
              </p:cNvPr>
              <p:cNvGrpSpPr>
                <a:grpSpLocks/>
              </p:cNvGrpSpPr>
              <p:nvPr/>
            </p:nvGrpSpPr>
            <p:grpSpPr bwMode="auto">
              <a:xfrm>
                <a:off x="3648" y="2124"/>
                <a:ext cx="1752" cy="456"/>
                <a:chOff x="3540" y="2124"/>
                <a:chExt cx="1752" cy="456"/>
              </a:xfrm>
            </p:grpSpPr>
            <p:sp>
              <p:nvSpPr>
                <p:cNvPr id="30" name="Rectangle 1044">
                  <a:extLst>
                    <a:ext uri="{FF2B5EF4-FFF2-40B4-BE49-F238E27FC236}">
                      <a16:creationId xmlns:a16="http://schemas.microsoft.com/office/drawing/2014/main" id="{B8EB7454-F521-0B90-89E0-53AB3BB2AA6F}"/>
                    </a:ext>
                  </a:extLst>
                </p:cNvPr>
                <p:cNvSpPr>
                  <a:spLocks noChangeArrowheads="1"/>
                </p:cNvSpPr>
                <p:nvPr/>
              </p:nvSpPr>
              <p:spPr bwMode="auto">
                <a:xfrm>
                  <a:off x="3565" y="2144"/>
                  <a:ext cx="1702" cy="416"/>
                </a:xfrm>
                <a:prstGeom prst="rect">
                  <a:avLst/>
                </a:prstGeom>
                <a:solidFill>
                  <a:srgbClr val="FFFFCC"/>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endParaRPr lang="en-US" altLang="en-US" dirty="0"/>
                </a:p>
              </p:txBody>
            </p:sp>
            <p:sp>
              <p:nvSpPr>
                <p:cNvPr id="31" name="AutoShape 1045">
                  <a:extLst>
                    <a:ext uri="{FF2B5EF4-FFF2-40B4-BE49-F238E27FC236}">
                      <a16:creationId xmlns:a16="http://schemas.microsoft.com/office/drawing/2014/main" id="{CE68CDED-84CC-A8B4-CC6A-4DD15AEF8252}"/>
                    </a:ext>
                  </a:extLst>
                </p:cNvPr>
                <p:cNvSpPr>
                  <a:spLocks noChangeArrowheads="1"/>
                </p:cNvSpPr>
                <p:nvPr/>
              </p:nvSpPr>
              <p:spPr bwMode="auto">
                <a:xfrm>
                  <a:off x="3540" y="2124"/>
                  <a:ext cx="1752" cy="456"/>
                </a:xfrm>
                <a:prstGeom prst="roundRect">
                  <a:avLst>
                    <a:gd name="adj" fmla="val 12495"/>
                  </a:avLst>
                </a:prstGeom>
                <a:solidFill>
                  <a:schemeClr val="tx2">
                    <a:lumMod val="40000"/>
                    <a:lumOff val="60000"/>
                  </a:schemeClr>
                </a:solidFill>
                <a:ln w="38100" cmpd="dbl">
                  <a:solidFill>
                    <a:schemeClr val="tx1"/>
                  </a:solidFill>
                  <a:round/>
                  <a:headEnd/>
                  <a:tailEnd/>
                </a:ln>
              </p:spPr>
              <p:txBody>
                <a:bodyPr wrap="none" anchor="ctr"/>
                <a:lstStyle/>
                <a:p>
                  <a:pPr>
                    <a:defRPr/>
                  </a:pPr>
                  <a:endParaRPr lang="en-US" dirty="0"/>
                </a:p>
              </p:txBody>
            </p:sp>
          </p:grpSp>
          <p:sp>
            <p:nvSpPr>
              <p:cNvPr id="29" name="Rectangle 1046">
                <a:extLst>
                  <a:ext uri="{FF2B5EF4-FFF2-40B4-BE49-F238E27FC236}">
                    <a16:creationId xmlns:a16="http://schemas.microsoft.com/office/drawing/2014/main" id="{77BFC834-B76B-E09C-A8CE-2D2A5AC1D353}"/>
                  </a:ext>
                </a:extLst>
              </p:cNvPr>
              <p:cNvSpPr>
                <a:spLocks noChangeArrowheads="1"/>
              </p:cNvSpPr>
              <p:nvPr/>
            </p:nvSpPr>
            <p:spPr bwMode="auto">
              <a:xfrm>
                <a:off x="3789" y="2198"/>
                <a:ext cx="1467" cy="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r>
                  <a:rPr lang="en-US" altLang="en-US" sz="2600" dirty="0">
                    <a:solidFill>
                      <a:schemeClr val="tx2"/>
                    </a:solidFill>
                  </a:rPr>
                  <a:t>Price Variance</a:t>
                </a:r>
              </a:p>
            </p:txBody>
          </p:sp>
        </p:grpSp>
        <p:grpSp>
          <p:nvGrpSpPr>
            <p:cNvPr id="23" name="Group 1047">
              <a:extLst>
                <a:ext uri="{FF2B5EF4-FFF2-40B4-BE49-F238E27FC236}">
                  <a16:creationId xmlns:a16="http://schemas.microsoft.com/office/drawing/2014/main" id="{439D7AE8-1FAF-DA64-7E67-9E716B0503A1}"/>
                </a:ext>
              </a:extLst>
            </p:cNvPr>
            <p:cNvGrpSpPr>
              <a:grpSpLocks/>
            </p:cNvGrpSpPr>
            <p:nvPr/>
          </p:nvGrpSpPr>
          <p:grpSpPr bwMode="auto">
            <a:xfrm>
              <a:off x="533400" y="4716463"/>
              <a:ext cx="3619500" cy="1455738"/>
              <a:chOff x="3384" y="2971"/>
              <a:chExt cx="2280" cy="953"/>
            </a:xfrm>
          </p:grpSpPr>
          <p:sp>
            <p:nvSpPr>
              <p:cNvPr id="26" name="AutoShape 1048">
                <a:extLst>
                  <a:ext uri="{FF2B5EF4-FFF2-40B4-BE49-F238E27FC236}">
                    <a16:creationId xmlns:a16="http://schemas.microsoft.com/office/drawing/2014/main" id="{1E6C3440-3D38-656D-D18C-7D701B1DE9D4}"/>
                  </a:ext>
                </a:extLst>
              </p:cNvPr>
              <p:cNvSpPr>
                <a:spLocks noChangeArrowheads="1"/>
              </p:cNvSpPr>
              <p:nvPr/>
            </p:nvSpPr>
            <p:spPr bwMode="auto">
              <a:xfrm>
                <a:off x="3384" y="2971"/>
                <a:ext cx="2280" cy="953"/>
              </a:xfrm>
              <a:prstGeom prst="roundRect">
                <a:avLst>
                  <a:gd name="adj" fmla="val 12495"/>
                </a:avLst>
              </a:prstGeom>
              <a:solidFill>
                <a:schemeClr val="bg2">
                  <a:lumMod val="50000"/>
                </a:schemeClr>
              </a:solidFill>
              <a:ln w="38100" cmpd="dbl">
                <a:solidFill>
                  <a:schemeClr val="tx1"/>
                </a:solidFill>
                <a:round/>
                <a:headEnd/>
                <a:tailEnd/>
              </a:ln>
            </p:spPr>
            <p:txBody>
              <a:bodyPr wrap="none" anchor="ctr"/>
              <a:lstStyle/>
              <a:p>
                <a:pPr>
                  <a:defRPr/>
                </a:pPr>
                <a:endParaRPr lang="en-US" dirty="0"/>
              </a:p>
            </p:txBody>
          </p:sp>
          <p:sp>
            <p:nvSpPr>
              <p:cNvPr id="27" name="Rectangle 1049">
                <a:extLst>
                  <a:ext uri="{FF2B5EF4-FFF2-40B4-BE49-F238E27FC236}">
                    <a16:creationId xmlns:a16="http://schemas.microsoft.com/office/drawing/2014/main" id="{EDEB589A-B1E8-7B75-2F71-82548B6C0E69}"/>
                  </a:ext>
                </a:extLst>
              </p:cNvPr>
              <p:cNvSpPr>
                <a:spLocks noChangeArrowheads="1"/>
              </p:cNvSpPr>
              <p:nvPr/>
            </p:nvSpPr>
            <p:spPr bwMode="auto">
              <a:xfrm>
                <a:off x="4473" y="3059"/>
                <a:ext cx="115" cy="301"/>
              </a:xfrm>
              <a:prstGeom prst="rect">
                <a:avLst/>
              </a:prstGeom>
              <a:noFill/>
              <a:ln w="12700">
                <a:noFill/>
                <a:miter lim="800000"/>
                <a:headEnd/>
                <a:tailEnd/>
              </a:ln>
            </p:spPr>
            <p:txBody>
              <a:bodyPr wrap="none" lIns="90488" tIns="44450" rIns="90488" bIns="44450">
                <a:spAutoFit/>
              </a:bodyPr>
              <a:lstStyle/>
              <a:p>
                <a:pPr algn="ctr">
                  <a:defRPr/>
                </a:pPr>
                <a:endParaRPr lang="en-US" sz="2400" b="1" dirty="0">
                  <a:solidFill>
                    <a:srgbClr val="FFFFFF"/>
                  </a:solidFill>
                  <a:effectLst>
                    <a:outerShdw blurRad="38100" dist="38100" dir="2700000" algn="tl">
                      <a:srgbClr val="000000">
                        <a:alpha val="43137"/>
                      </a:srgbClr>
                    </a:outerShdw>
                  </a:effectLst>
                </a:endParaRPr>
              </a:p>
            </p:txBody>
          </p:sp>
        </p:grpSp>
        <p:cxnSp>
          <p:nvCxnSpPr>
            <p:cNvPr id="24" name="AutoShape 1050">
              <a:extLst>
                <a:ext uri="{FF2B5EF4-FFF2-40B4-BE49-F238E27FC236}">
                  <a16:creationId xmlns:a16="http://schemas.microsoft.com/office/drawing/2014/main" id="{54BBE1AF-1699-9042-C281-07D442F5814B}"/>
                </a:ext>
              </a:extLst>
            </p:cNvPr>
            <p:cNvCxnSpPr>
              <a:cxnSpLocks noChangeShapeType="1"/>
            </p:cNvCxnSpPr>
            <p:nvPr/>
          </p:nvCxnSpPr>
          <p:spPr bwMode="auto">
            <a:xfrm>
              <a:off x="2343150" y="4114800"/>
              <a:ext cx="0" cy="582613"/>
            </a:xfrm>
            <a:prstGeom prst="straightConnector1">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cxnSp>
      </p:grpSp>
      <p:sp>
        <p:nvSpPr>
          <p:cNvPr id="60" name="Rectangle 1028" descr="Bouquet">
            <a:extLst>
              <a:ext uri="{FF2B5EF4-FFF2-40B4-BE49-F238E27FC236}">
                <a16:creationId xmlns:a16="http://schemas.microsoft.com/office/drawing/2014/main" id="{D0DA6FD8-2168-DACA-DF49-F781BEDB960B}"/>
              </a:ext>
            </a:extLst>
          </p:cNvPr>
          <p:cNvSpPr>
            <a:spLocks noChangeArrowheads="1"/>
          </p:cNvSpPr>
          <p:nvPr/>
        </p:nvSpPr>
        <p:spPr bwMode="auto">
          <a:xfrm>
            <a:off x="3975101" y="1908175"/>
            <a:ext cx="4232275"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90000"/>
              </a:lnSpc>
              <a:spcBef>
                <a:spcPct val="45000"/>
              </a:spcBef>
            </a:pPr>
            <a:r>
              <a:rPr lang="en-US" altLang="en-US" sz="3200" b="1" dirty="0">
                <a:solidFill>
                  <a:schemeClr val="tx2"/>
                </a:solidFill>
              </a:rPr>
              <a:t>Variance Analysis</a:t>
            </a:r>
          </a:p>
        </p:txBody>
      </p:sp>
      <p:sp>
        <p:nvSpPr>
          <p:cNvPr id="62" name="Rectangle 61">
            <a:extLst>
              <a:ext uri="{FF2B5EF4-FFF2-40B4-BE49-F238E27FC236}">
                <a16:creationId xmlns:a16="http://schemas.microsoft.com/office/drawing/2014/main" id="{998492D1-EB5D-6EDB-8CC3-9778701A9C9C}"/>
              </a:ext>
            </a:extLst>
          </p:cNvPr>
          <p:cNvSpPr/>
          <p:nvPr/>
        </p:nvSpPr>
        <p:spPr>
          <a:xfrm>
            <a:off x="2327275" y="4857750"/>
            <a:ext cx="3124200" cy="1200150"/>
          </a:xfrm>
          <a:prstGeom prst="rect">
            <a:avLst/>
          </a:prstGeom>
        </p:spPr>
        <p:txBody>
          <a:bodyPr>
            <a:spAutoFit/>
          </a:bodyPr>
          <a:lstStyle/>
          <a:p>
            <a:pPr algn="ctr">
              <a:defRPr/>
            </a:pPr>
            <a:r>
              <a:rPr lang="en-US" sz="2400" b="1" dirty="0">
                <a:solidFill>
                  <a:srgbClr val="FFFFFF"/>
                </a:solidFill>
                <a:effectLst>
                  <a:outerShdw blurRad="38100" dist="38100" dir="2700000" algn="tl">
                    <a:srgbClr val="000000">
                      <a:alpha val="43137"/>
                    </a:srgbClr>
                  </a:outerShdw>
                </a:effectLst>
              </a:rPr>
              <a:t>Difference  between </a:t>
            </a:r>
            <a:br>
              <a:rPr lang="en-US" sz="2400" b="1" dirty="0">
                <a:solidFill>
                  <a:srgbClr val="FFFFFF"/>
                </a:solidFill>
                <a:effectLst>
                  <a:outerShdw blurRad="38100" dist="38100" dir="2700000" algn="tl">
                    <a:srgbClr val="000000">
                      <a:alpha val="43137"/>
                    </a:srgbClr>
                  </a:outerShdw>
                </a:effectLst>
              </a:rPr>
            </a:br>
            <a:r>
              <a:rPr lang="en-US" sz="2400" b="1" dirty="0">
                <a:solidFill>
                  <a:srgbClr val="FFFFFF"/>
                </a:solidFill>
                <a:effectLst>
                  <a:outerShdw blurRad="38100" dist="38100" dir="2700000" algn="tl">
                    <a:srgbClr val="000000">
                      <a:alpha val="43137"/>
                    </a:srgbClr>
                  </a:outerShdw>
                </a:effectLst>
              </a:rPr>
              <a:t>actual price and</a:t>
            </a:r>
            <a:br>
              <a:rPr lang="en-US" sz="2400" b="1" dirty="0">
                <a:solidFill>
                  <a:srgbClr val="FFFFFF"/>
                </a:solidFill>
                <a:effectLst>
                  <a:outerShdw blurRad="38100" dist="38100" dir="2700000" algn="tl">
                    <a:srgbClr val="000000">
                      <a:alpha val="43137"/>
                    </a:srgbClr>
                  </a:outerShdw>
                </a:effectLst>
              </a:rPr>
            </a:br>
            <a:r>
              <a:rPr lang="en-US" sz="2400" b="1" dirty="0">
                <a:solidFill>
                  <a:srgbClr val="FFFFFF"/>
                </a:solidFill>
                <a:effectLst>
                  <a:outerShdw blurRad="38100" dist="38100" dir="2700000" algn="tl">
                    <a:srgbClr val="000000">
                      <a:alpha val="43137"/>
                    </a:srgbClr>
                  </a:outerShdw>
                </a:effectLst>
              </a:rPr>
              <a:t>standard price</a:t>
            </a:r>
          </a:p>
        </p:txBody>
      </p:sp>
    </p:spTree>
    <p:extLst>
      <p:ext uri="{BB962C8B-B14F-4D97-AF65-F5344CB8AC3E}">
        <p14:creationId xmlns:p14="http://schemas.microsoft.com/office/powerpoint/2010/main" val="40108658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4780422" cy="523220"/>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Price and Quantity Standards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grpSp>
        <p:nvGrpSpPr>
          <p:cNvPr id="4" name="Group 4">
            <a:extLst>
              <a:ext uri="{FF2B5EF4-FFF2-40B4-BE49-F238E27FC236}">
                <a16:creationId xmlns:a16="http://schemas.microsoft.com/office/drawing/2014/main" id="{513AECB7-4AFA-CD08-BBB8-AD8D32AD6410}"/>
              </a:ext>
            </a:extLst>
          </p:cNvPr>
          <p:cNvGrpSpPr>
            <a:grpSpLocks/>
          </p:cNvGrpSpPr>
          <p:nvPr/>
        </p:nvGrpSpPr>
        <p:grpSpPr bwMode="auto">
          <a:xfrm>
            <a:off x="2032000" y="2362201"/>
            <a:ext cx="8153400" cy="2627313"/>
            <a:chOff x="320" y="1632"/>
            <a:chExt cx="5136" cy="1655"/>
          </a:xfrm>
        </p:grpSpPr>
        <p:sp>
          <p:nvSpPr>
            <p:cNvPr id="7" name="Text Box 5">
              <a:extLst>
                <a:ext uri="{FF2B5EF4-FFF2-40B4-BE49-F238E27FC236}">
                  <a16:creationId xmlns:a16="http://schemas.microsoft.com/office/drawing/2014/main" id="{4B6031AC-18C7-B836-F933-F1BB041239C4}"/>
                </a:ext>
              </a:extLst>
            </p:cNvPr>
            <p:cNvSpPr txBox="1">
              <a:spLocks noChangeArrowheads="1"/>
            </p:cNvSpPr>
            <p:nvPr/>
          </p:nvSpPr>
          <p:spPr bwMode="auto">
            <a:xfrm>
              <a:off x="320" y="2066"/>
              <a:ext cx="5136" cy="1221"/>
            </a:xfrm>
            <a:prstGeom prst="rect">
              <a:avLst/>
            </a:prstGeom>
            <a:solidFill>
              <a:schemeClr val="accent3">
                <a:lumMod val="20000"/>
                <a:lumOff val="80000"/>
              </a:schemeClr>
            </a:solidFill>
            <a:ln w="28575">
              <a:solidFill>
                <a:schemeClr val="tx1"/>
              </a:solidFill>
              <a:miter lim="800000"/>
              <a:headEnd/>
              <a:tailEnd/>
            </a:ln>
            <a:effectLst>
              <a:outerShdw dist="38100" dir="2700000" algn="ctr" rotWithShape="0">
                <a:schemeClr val="tx1"/>
              </a:outerShdw>
            </a:effectLst>
          </p:spPr>
          <p:txBody>
            <a:bodyPr>
              <a:spAutoFit/>
            </a:bodyPr>
            <a:lstStyle/>
            <a:p>
              <a:pPr marL="457200" indent="-457200">
                <a:spcBef>
                  <a:spcPct val="30000"/>
                </a:spcBef>
                <a:buFont typeface="+mj-lt"/>
                <a:buAutoNum type="arabicPeriod"/>
                <a:defRPr/>
              </a:pPr>
              <a:r>
                <a:rPr lang="en-US" sz="2400" dirty="0">
                  <a:cs typeface="Times New Roman" pitchFamily="18" charset="0"/>
                  <a:sym typeface="Wingdings" pitchFamily="2" charset="2"/>
                </a:rPr>
                <a:t>Different managers are usually responsible for buying and using inputs.  For example, the purchasing manager is responsible for raw material purchase prices and the production manager is responsible for the quantity of raw material used.</a:t>
              </a:r>
              <a:endParaRPr lang="en-US" sz="2400" dirty="0">
                <a:cs typeface="Times New Roman" pitchFamily="18" charset="0"/>
              </a:endParaRPr>
            </a:p>
          </p:txBody>
        </p:sp>
        <p:cxnSp>
          <p:nvCxnSpPr>
            <p:cNvPr id="8" name="AutoShape 6">
              <a:extLst>
                <a:ext uri="{FF2B5EF4-FFF2-40B4-BE49-F238E27FC236}">
                  <a16:creationId xmlns:a16="http://schemas.microsoft.com/office/drawing/2014/main" id="{BAF3C93C-0100-AF97-15D4-C3B1443578F7}"/>
                </a:ext>
              </a:extLst>
            </p:cNvPr>
            <p:cNvCxnSpPr>
              <a:cxnSpLocks noChangeShapeType="1"/>
              <a:stCxn id="11" idx="2"/>
              <a:endCxn id="7" idx="0"/>
            </p:cNvCxnSpPr>
            <p:nvPr/>
          </p:nvCxnSpPr>
          <p:spPr bwMode="auto">
            <a:xfrm>
              <a:off x="2888" y="1632"/>
              <a:ext cx="0" cy="434"/>
            </a:xfrm>
            <a:prstGeom prst="straightConnector1">
              <a:avLst/>
            </a:prstGeom>
            <a:noFill/>
            <a:ln w="76200">
              <a:solidFill>
                <a:schemeClr val="tx1"/>
              </a:solidFill>
              <a:round/>
              <a:headEnd/>
              <a:tailEnd type="triangle" w="med" len="med"/>
            </a:ln>
            <a:extLst>
              <a:ext uri="{909E8E84-426E-40DD-AFC4-6F175D3DCCD1}">
                <a14:hiddenFill xmlns:a14="http://schemas.microsoft.com/office/drawing/2010/main">
                  <a:noFill/>
                </a14:hiddenFill>
              </a:ext>
            </a:extLst>
          </p:spPr>
        </p:cxnSp>
      </p:grpSp>
      <p:sp>
        <p:nvSpPr>
          <p:cNvPr id="9" name="Rectangle 2">
            <a:extLst>
              <a:ext uri="{FF2B5EF4-FFF2-40B4-BE49-F238E27FC236}">
                <a16:creationId xmlns:a16="http://schemas.microsoft.com/office/drawing/2014/main" id="{B9909102-31B5-3905-88D6-E983E6E02429}"/>
              </a:ext>
            </a:extLst>
          </p:cNvPr>
          <p:cNvSpPr txBox="1">
            <a:spLocks noChangeArrowheads="1"/>
          </p:cNvSpPr>
          <p:nvPr/>
        </p:nvSpPr>
        <p:spPr>
          <a:xfrm>
            <a:off x="2286000" y="274638"/>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endParaRPr>
          </a:p>
        </p:txBody>
      </p:sp>
      <p:sp>
        <p:nvSpPr>
          <p:cNvPr id="11" name="AutoShape 3">
            <a:extLst>
              <a:ext uri="{FF2B5EF4-FFF2-40B4-BE49-F238E27FC236}">
                <a16:creationId xmlns:a16="http://schemas.microsoft.com/office/drawing/2014/main" id="{744F206F-0EDD-64C3-64E6-EA0ED5F3B9B2}"/>
              </a:ext>
            </a:extLst>
          </p:cNvPr>
          <p:cNvSpPr>
            <a:spLocks noChangeArrowheads="1"/>
          </p:cNvSpPr>
          <p:nvPr/>
        </p:nvSpPr>
        <p:spPr bwMode="auto">
          <a:xfrm>
            <a:off x="2560639" y="1524000"/>
            <a:ext cx="7094537" cy="1066800"/>
          </a:xfrm>
          <a:prstGeom prst="roundRect">
            <a:avLst>
              <a:gd name="adj" fmla="val 16667"/>
            </a:avLst>
          </a:prstGeom>
          <a:solidFill>
            <a:schemeClr val="accent6">
              <a:lumMod val="50000"/>
            </a:schemeClr>
          </a:solidFill>
          <a:ln w="28575">
            <a:solidFill>
              <a:schemeClr val="tx1"/>
            </a:solidFill>
            <a:round/>
            <a:headEnd/>
            <a:tailEnd/>
          </a:ln>
        </p:spPr>
        <p:txBody>
          <a:bodyPr>
            <a:spAutoFit/>
          </a:bodyPr>
          <a:lstStyle/>
          <a:p>
            <a:pPr algn="ctr">
              <a:spcBef>
                <a:spcPct val="50000"/>
              </a:spcBef>
              <a:defRPr/>
            </a:pPr>
            <a:r>
              <a:rPr lang="en-US" sz="2800" b="1" dirty="0">
                <a:solidFill>
                  <a:schemeClr val="bg1"/>
                </a:solidFill>
                <a:effectLst>
                  <a:outerShdw blurRad="38100" dist="38100" dir="2700000" algn="tl">
                    <a:srgbClr val="000000">
                      <a:alpha val="43137"/>
                    </a:srgbClr>
                  </a:outerShdw>
                </a:effectLst>
                <a:cs typeface="Times New Roman" pitchFamily="18" charset="0"/>
              </a:rPr>
              <a:t>Price and quantity standards are determined separately for two reasons:</a:t>
            </a:r>
          </a:p>
        </p:txBody>
      </p:sp>
      <p:grpSp>
        <p:nvGrpSpPr>
          <p:cNvPr id="12" name="Group 7">
            <a:extLst>
              <a:ext uri="{FF2B5EF4-FFF2-40B4-BE49-F238E27FC236}">
                <a16:creationId xmlns:a16="http://schemas.microsoft.com/office/drawing/2014/main" id="{8DB12F30-46BA-B084-22E1-ABB582873E57}"/>
              </a:ext>
            </a:extLst>
          </p:cNvPr>
          <p:cNvGrpSpPr>
            <a:grpSpLocks/>
          </p:cNvGrpSpPr>
          <p:nvPr/>
        </p:nvGrpSpPr>
        <p:grpSpPr bwMode="auto">
          <a:xfrm>
            <a:off x="2032000" y="4989513"/>
            <a:ext cx="8153400" cy="1700212"/>
            <a:chOff x="320" y="3143"/>
            <a:chExt cx="5136" cy="1071"/>
          </a:xfrm>
        </p:grpSpPr>
        <p:sp>
          <p:nvSpPr>
            <p:cNvPr id="13" name="Text Box 8">
              <a:extLst>
                <a:ext uri="{FF2B5EF4-FFF2-40B4-BE49-F238E27FC236}">
                  <a16:creationId xmlns:a16="http://schemas.microsoft.com/office/drawing/2014/main" id="{89CAE486-7824-A606-6417-2C53EE6C18BA}"/>
                </a:ext>
              </a:extLst>
            </p:cNvPr>
            <p:cNvSpPr txBox="1">
              <a:spLocks noChangeArrowheads="1"/>
            </p:cNvSpPr>
            <p:nvPr/>
          </p:nvSpPr>
          <p:spPr bwMode="auto">
            <a:xfrm>
              <a:off x="320" y="3458"/>
              <a:ext cx="5136" cy="756"/>
            </a:xfrm>
            <a:prstGeom prst="rect">
              <a:avLst/>
            </a:prstGeom>
            <a:solidFill>
              <a:schemeClr val="bg2">
                <a:lumMod val="90000"/>
              </a:schemeClr>
            </a:solidFill>
            <a:ln w="28575">
              <a:solidFill>
                <a:schemeClr val="tx1"/>
              </a:solidFill>
              <a:miter lim="800000"/>
              <a:headEnd/>
              <a:tailEnd/>
            </a:ln>
            <a:effectLst>
              <a:outerShdw dist="38100" dir="2700000" algn="ctr" rotWithShape="0">
                <a:schemeClr val="tx1"/>
              </a:outerShdw>
            </a:effectLst>
          </p:spPr>
          <p:txBody>
            <a:bodyPr>
              <a:spAutoFit/>
            </a:bodyPr>
            <a:lstStyle/>
            <a:p>
              <a:pPr marL="457200" indent="-457200">
                <a:spcBef>
                  <a:spcPct val="30000"/>
                </a:spcBef>
                <a:buFont typeface="+mj-lt"/>
                <a:buAutoNum type="arabicPeriod" startAt="2"/>
                <a:defRPr/>
              </a:pPr>
              <a:r>
                <a:rPr lang="en-US" sz="2400" dirty="0">
                  <a:cs typeface="Times New Roman" pitchFamily="18" charset="0"/>
                  <a:sym typeface="Wingdings" pitchFamily="2" charset="2"/>
                </a:rPr>
                <a:t>The buying and using activities occur at different times. Raw material purchases may be held in inventory for a period of time before being used in production. </a:t>
              </a:r>
              <a:endParaRPr lang="en-US" sz="2400" dirty="0"/>
            </a:p>
          </p:txBody>
        </p:sp>
        <p:cxnSp>
          <p:nvCxnSpPr>
            <p:cNvPr id="14" name="AutoShape 9">
              <a:extLst>
                <a:ext uri="{FF2B5EF4-FFF2-40B4-BE49-F238E27FC236}">
                  <a16:creationId xmlns:a16="http://schemas.microsoft.com/office/drawing/2014/main" id="{C86A6773-E6DB-93F4-EE1F-255BC2D9C1A5}"/>
                </a:ext>
              </a:extLst>
            </p:cNvPr>
            <p:cNvCxnSpPr>
              <a:cxnSpLocks noChangeShapeType="1"/>
              <a:stCxn id="7" idx="2"/>
              <a:endCxn id="13" idx="0"/>
            </p:cNvCxnSpPr>
            <p:nvPr/>
          </p:nvCxnSpPr>
          <p:spPr bwMode="auto">
            <a:xfrm>
              <a:off x="2888" y="3143"/>
              <a:ext cx="0" cy="315"/>
            </a:xfrm>
            <a:prstGeom prst="straightConnector1">
              <a:avLst/>
            </a:prstGeom>
            <a:noFill/>
            <a:ln w="76200">
              <a:solidFill>
                <a:schemeClr val="tx1"/>
              </a:solidFill>
              <a:round/>
              <a:headEnd/>
              <a:tailEnd type="triangle" w="med" len="med"/>
            </a:ln>
            <a:extLst>
              <a:ext uri="{909E8E84-426E-40DD-AFC4-6F175D3DCCD1}">
                <a14:hiddenFill xmlns:a14="http://schemas.microsoft.com/office/drawing/2010/main">
                  <a:noFill/>
                </a14:hiddenFill>
              </a:ext>
            </a:extLst>
          </p:spPr>
        </p:cxnSp>
      </p:grpSp>
    </p:spTree>
    <p:extLst>
      <p:ext uri="{BB962C8B-B14F-4D97-AF65-F5344CB8AC3E}">
        <p14:creationId xmlns:p14="http://schemas.microsoft.com/office/powerpoint/2010/main" val="6791931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lide(fromTop)">
                                      <p:cBhvr>
                                        <p:cTn id="7" dur="1000"/>
                                        <p:tgtEl>
                                          <p:spTgt spid="4"/>
                                        </p:tgtEl>
                                      </p:cBhvr>
                                    </p:animEffect>
                                  </p:childTnLst>
                                </p:cTn>
                              </p:par>
                            </p:childTnLst>
                          </p:cTn>
                        </p:par>
                        <p:par>
                          <p:cTn id="8" fill="hold">
                            <p:stCondLst>
                              <p:cond delay="1000"/>
                            </p:stCondLst>
                            <p:childTnLst>
                              <p:par>
                                <p:cTn id="9" presetID="12" presetClass="entr" presetSubtype="1" fill="hold" nodeType="afterEffect">
                                  <p:stCondLst>
                                    <p:cond delay="500"/>
                                  </p:stCondLst>
                                  <p:childTnLst>
                                    <p:set>
                                      <p:cBhvr>
                                        <p:cTn id="10" dur="1" fill="hold">
                                          <p:stCondLst>
                                            <p:cond delay="0"/>
                                          </p:stCondLst>
                                        </p:cTn>
                                        <p:tgtEl>
                                          <p:spTgt spid="12"/>
                                        </p:tgtEl>
                                        <p:attrNameLst>
                                          <p:attrName>style.visibility</p:attrName>
                                        </p:attrNameLst>
                                      </p:cBhvr>
                                      <p:to>
                                        <p:strVal val="visible"/>
                                      </p:to>
                                    </p:set>
                                    <p:animEffect transition="in" filter="slide(fromTop)">
                                      <p:cBhvr>
                                        <p:cTn id="11"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03595" y="394205"/>
            <a:ext cx="7671462" cy="523220"/>
          </a:xfrm>
          <a:prstGeom prst="rect">
            <a:avLst/>
          </a:prstGeom>
          <a:noFill/>
        </p:spPr>
        <p:txBody>
          <a:bodyPr wrap="square" rtlCol="0">
            <a:spAutoFit/>
          </a:bodyPr>
          <a:lstStyle/>
          <a:p>
            <a:pPr algn="ctr">
              <a:defRPr/>
            </a:pPr>
            <a:r>
              <a:rPr lang="en-US" sz="2800" b="1" dirty="0">
                <a:solidFill>
                  <a:schemeClr val="bg1"/>
                </a:solidFill>
                <a:cs typeface="Arial" charset="0"/>
              </a:rPr>
              <a:t>General Model for Price and Quantity Variances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AutoShape 2" descr="Bouquet">
            <a:extLst>
              <a:ext uri="{FF2B5EF4-FFF2-40B4-BE49-F238E27FC236}">
                <a16:creationId xmlns:a16="http://schemas.microsoft.com/office/drawing/2014/main" id="{CDE092EE-F9D7-4A72-3DB5-5D116CE5019D}"/>
              </a:ext>
            </a:extLst>
          </p:cNvPr>
          <p:cNvSpPr>
            <a:spLocks noChangeArrowheads="1"/>
          </p:cNvSpPr>
          <p:nvPr/>
        </p:nvSpPr>
        <p:spPr bwMode="auto">
          <a:xfrm>
            <a:off x="3305176" y="1619250"/>
            <a:ext cx="5591175" cy="1104900"/>
          </a:xfrm>
          <a:prstGeom prst="roundRect">
            <a:avLst>
              <a:gd name="adj" fmla="val 12495"/>
            </a:avLst>
          </a:prstGeom>
          <a:solidFill>
            <a:schemeClr val="accent5">
              <a:lumMod val="40000"/>
              <a:lumOff val="60000"/>
            </a:schemeClr>
          </a:solidFill>
          <a:ln w="38100" cmpd="dbl">
            <a:solidFill>
              <a:schemeClr val="tx1"/>
            </a:solidFill>
            <a:round/>
            <a:headEnd/>
            <a:tailEnd/>
          </a:ln>
        </p:spPr>
        <p:txBody>
          <a:bodyPr wrap="none" anchor="ct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eaLnBrk="1" hangingPunct="1">
              <a:spcBef>
                <a:spcPct val="0"/>
              </a:spcBef>
              <a:buClrTx/>
              <a:buFontTx/>
              <a:buNone/>
              <a:defRPr/>
            </a:pPr>
            <a:endParaRPr lang="en-US" altLang="en-US" sz="1800" dirty="0"/>
          </a:p>
        </p:txBody>
      </p:sp>
      <p:sp>
        <p:nvSpPr>
          <p:cNvPr id="7" name="Rectangle 3" descr="Bouquet">
            <a:extLst>
              <a:ext uri="{FF2B5EF4-FFF2-40B4-BE49-F238E27FC236}">
                <a16:creationId xmlns:a16="http://schemas.microsoft.com/office/drawing/2014/main" id="{EB30B333-EC62-E718-EC83-ACCA5928E251}"/>
              </a:ext>
            </a:extLst>
          </p:cNvPr>
          <p:cNvSpPr>
            <a:spLocks noChangeArrowheads="1"/>
          </p:cNvSpPr>
          <p:nvPr/>
        </p:nvSpPr>
        <p:spPr bwMode="auto">
          <a:xfrm>
            <a:off x="3975101" y="1908175"/>
            <a:ext cx="4232275"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90000"/>
              </a:lnSpc>
              <a:spcBef>
                <a:spcPct val="45000"/>
              </a:spcBef>
            </a:pPr>
            <a:r>
              <a:rPr lang="en-US" altLang="en-US" sz="3200" b="1" dirty="0">
                <a:solidFill>
                  <a:schemeClr val="tx2"/>
                </a:solidFill>
              </a:rPr>
              <a:t>Variance Analysis</a:t>
            </a:r>
          </a:p>
        </p:txBody>
      </p:sp>
      <p:sp>
        <p:nvSpPr>
          <p:cNvPr id="8" name="Line 9">
            <a:extLst>
              <a:ext uri="{FF2B5EF4-FFF2-40B4-BE49-F238E27FC236}">
                <a16:creationId xmlns:a16="http://schemas.microsoft.com/office/drawing/2014/main" id="{13D2D41C-5591-4D6D-2E25-D7F3AC749417}"/>
              </a:ext>
            </a:extLst>
          </p:cNvPr>
          <p:cNvSpPr>
            <a:spLocks noChangeShapeType="1"/>
          </p:cNvSpPr>
          <p:nvPr/>
        </p:nvSpPr>
        <p:spPr bwMode="auto">
          <a:xfrm flipV="1">
            <a:off x="3740150" y="2730500"/>
            <a:ext cx="1346200" cy="635000"/>
          </a:xfrm>
          <a:prstGeom prst="line">
            <a:avLst/>
          </a:prstGeom>
          <a:noFill/>
          <a:ln w="28575">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9" name="Line 11">
            <a:extLst>
              <a:ext uri="{FF2B5EF4-FFF2-40B4-BE49-F238E27FC236}">
                <a16:creationId xmlns:a16="http://schemas.microsoft.com/office/drawing/2014/main" id="{1F27C56E-D89C-C81C-7F4E-8031D6CC97B2}"/>
              </a:ext>
            </a:extLst>
          </p:cNvPr>
          <p:cNvSpPr>
            <a:spLocks noChangeShapeType="1"/>
          </p:cNvSpPr>
          <p:nvPr/>
        </p:nvSpPr>
        <p:spPr bwMode="auto">
          <a:xfrm flipH="1" flipV="1">
            <a:off x="7054850" y="2730500"/>
            <a:ext cx="1397000" cy="635000"/>
          </a:xfrm>
          <a:prstGeom prst="line">
            <a:avLst/>
          </a:prstGeom>
          <a:noFill/>
          <a:ln w="28575">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1" name="AutoShape 19">
            <a:extLst>
              <a:ext uri="{FF2B5EF4-FFF2-40B4-BE49-F238E27FC236}">
                <a16:creationId xmlns:a16="http://schemas.microsoft.com/office/drawing/2014/main" id="{3931F60B-263B-35BF-4A19-015C875CAA8D}"/>
              </a:ext>
            </a:extLst>
          </p:cNvPr>
          <p:cNvSpPr>
            <a:spLocks noChangeArrowheads="1"/>
          </p:cNvSpPr>
          <p:nvPr/>
        </p:nvSpPr>
        <p:spPr bwMode="auto">
          <a:xfrm>
            <a:off x="6543675" y="4724400"/>
            <a:ext cx="3797300" cy="1447800"/>
          </a:xfrm>
          <a:prstGeom prst="roundRect">
            <a:avLst>
              <a:gd name="adj" fmla="val 12495"/>
            </a:avLst>
          </a:prstGeom>
          <a:solidFill>
            <a:schemeClr val="accent6">
              <a:lumMod val="75000"/>
            </a:schemeClr>
          </a:solidFill>
          <a:ln w="38100" cmpd="dbl">
            <a:solidFill>
              <a:schemeClr val="tx1"/>
            </a:solidFill>
            <a:round/>
            <a:headEnd/>
            <a:tailEnd/>
          </a:ln>
        </p:spPr>
        <p:txBody>
          <a:bodyPr wrap="none" anchor="ctr"/>
          <a:lstStyle/>
          <a:p>
            <a:pPr>
              <a:defRPr/>
            </a:pPr>
            <a:endParaRPr lang="en-US" dirty="0">
              <a:effectLst>
                <a:outerShdw blurRad="38100" dist="38100" dir="2700000" algn="tl">
                  <a:srgbClr val="000000">
                    <a:alpha val="43137"/>
                  </a:srgbClr>
                </a:outerShdw>
              </a:effectLst>
            </a:endParaRPr>
          </a:p>
        </p:txBody>
      </p:sp>
      <p:sp>
        <p:nvSpPr>
          <p:cNvPr id="12" name="AutoShape 21">
            <a:extLst>
              <a:ext uri="{FF2B5EF4-FFF2-40B4-BE49-F238E27FC236}">
                <a16:creationId xmlns:a16="http://schemas.microsoft.com/office/drawing/2014/main" id="{56C71E9F-CEDD-6595-054E-C7E27FA52931}"/>
              </a:ext>
            </a:extLst>
          </p:cNvPr>
          <p:cNvSpPr>
            <a:spLocks noChangeArrowheads="1"/>
          </p:cNvSpPr>
          <p:nvPr/>
        </p:nvSpPr>
        <p:spPr bwMode="auto">
          <a:xfrm>
            <a:off x="1860551" y="4710114"/>
            <a:ext cx="3775075" cy="1462087"/>
          </a:xfrm>
          <a:prstGeom prst="roundRect">
            <a:avLst>
              <a:gd name="adj" fmla="val 12495"/>
            </a:avLst>
          </a:prstGeom>
          <a:solidFill>
            <a:schemeClr val="bg2">
              <a:lumMod val="50000"/>
            </a:schemeClr>
          </a:solidFill>
          <a:ln w="38100" cmpd="dbl">
            <a:solidFill>
              <a:schemeClr val="tx1"/>
            </a:solidFill>
            <a:round/>
            <a:headEnd/>
            <a:tailEnd/>
          </a:ln>
        </p:spPr>
        <p:txBody>
          <a:bodyPr wrap="none" anchor="ctr"/>
          <a:lstStyle/>
          <a:p>
            <a:pPr algn="ctr">
              <a:defRPr/>
            </a:pPr>
            <a:endParaRPr lang="en-US" sz="2400" dirty="0">
              <a:solidFill>
                <a:srgbClr val="FFFF99"/>
              </a:solidFill>
              <a:effectLst>
                <a:outerShdw blurRad="38100" dist="38100" dir="2700000" algn="tl">
                  <a:srgbClr val="000000">
                    <a:alpha val="43137"/>
                  </a:srgbClr>
                </a:outerShdw>
              </a:effectLst>
            </a:endParaRPr>
          </a:p>
        </p:txBody>
      </p:sp>
      <p:sp>
        <p:nvSpPr>
          <p:cNvPr id="13" name="Rectangle 22">
            <a:extLst>
              <a:ext uri="{FF2B5EF4-FFF2-40B4-BE49-F238E27FC236}">
                <a16:creationId xmlns:a16="http://schemas.microsoft.com/office/drawing/2014/main" id="{9899A215-C7A0-295C-F7B0-F8A037ECD90B}"/>
              </a:ext>
            </a:extLst>
          </p:cNvPr>
          <p:cNvSpPr>
            <a:spLocks noChangeArrowheads="1"/>
          </p:cNvSpPr>
          <p:nvPr/>
        </p:nvSpPr>
        <p:spPr bwMode="auto">
          <a:xfrm>
            <a:off x="6667159" y="4876800"/>
            <a:ext cx="3596370" cy="1197764"/>
          </a:xfrm>
          <a:prstGeom prst="rect">
            <a:avLst/>
          </a:prstGeom>
          <a:noFill/>
          <a:ln w="12700">
            <a:noFill/>
            <a:miter lim="800000"/>
            <a:headEnd/>
            <a:tailEnd/>
          </a:ln>
        </p:spPr>
        <p:txBody>
          <a:bodyPr wrap="none" lIns="90488" tIns="44450" rIns="90488" bIns="44450">
            <a:spAutoFit/>
          </a:bodyPr>
          <a:lstStyle/>
          <a:p>
            <a:pPr algn="ctr">
              <a:defRPr/>
            </a:pPr>
            <a:r>
              <a:rPr lang="en-US" sz="2400" dirty="0">
                <a:solidFill>
                  <a:schemeClr val="bg1"/>
                </a:solidFill>
                <a:effectLst>
                  <a:outerShdw blurRad="38100" dist="38100" dir="2700000" algn="tl">
                    <a:srgbClr val="000000">
                      <a:alpha val="43137"/>
                    </a:srgbClr>
                  </a:outerShdw>
                </a:effectLst>
              </a:rPr>
              <a:t>Materials quantity variance</a:t>
            </a:r>
          </a:p>
          <a:p>
            <a:pPr algn="ctr">
              <a:defRPr/>
            </a:pPr>
            <a:r>
              <a:rPr lang="en-US" sz="2400" dirty="0">
                <a:solidFill>
                  <a:schemeClr val="bg1"/>
                </a:solidFill>
                <a:effectLst>
                  <a:outerShdw blurRad="38100" dist="38100" dir="2700000" algn="tl">
                    <a:srgbClr val="000000">
                      <a:alpha val="43137"/>
                    </a:srgbClr>
                  </a:outerShdw>
                </a:effectLst>
              </a:rPr>
              <a:t>Labor efficiency variance</a:t>
            </a:r>
          </a:p>
          <a:p>
            <a:pPr algn="ctr">
              <a:defRPr/>
            </a:pPr>
            <a:r>
              <a:rPr lang="en-US" sz="2400" dirty="0">
                <a:solidFill>
                  <a:schemeClr val="bg1"/>
                </a:solidFill>
                <a:effectLst>
                  <a:outerShdw blurRad="38100" dist="38100" dir="2700000" algn="tl">
                    <a:srgbClr val="000000">
                      <a:alpha val="43137"/>
                    </a:srgbClr>
                  </a:outerShdw>
                </a:effectLst>
              </a:rPr>
              <a:t>VOH efficiency variance</a:t>
            </a:r>
          </a:p>
        </p:txBody>
      </p:sp>
      <p:sp>
        <p:nvSpPr>
          <p:cNvPr id="14" name="Rectangle 23">
            <a:extLst>
              <a:ext uri="{FF2B5EF4-FFF2-40B4-BE49-F238E27FC236}">
                <a16:creationId xmlns:a16="http://schemas.microsoft.com/office/drawing/2014/main" id="{914A9B2A-CC67-CD53-B08D-2ECB8744347E}"/>
              </a:ext>
            </a:extLst>
          </p:cNvPr>
          <p:cNvSpPr txBox="1">
            <a:spLocks noChangeArrowheads="1"/>
          </p:cNvSpPr>
          <p:nvPr/>
        </p:nvSpPr>
        <p:spPr>
          <a:xfrm>
            <a:off x="2286000" y="274638"/>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15" name="AutoShape 1045">
            <a:extLst>
              <a:ext uri="{FF2B5EF4-FFF2-40B4-BE49-F238E27FC236}">
                <a16:creationId xmlns:a16="http://schemas.microsoft.com/office/drawing/2014/main" id="{7A677CE9-0396-E80F-35AE-CF0C89C94EA2}"/>
              </a:ext>
            </a:extLst>
          </p:cNvPr>
          <p:cNvSpPr>
            <a:spLocks noChangeArrowheads="1"/>
          </p:cNvSpPr>
          <p:nvPr/>
        </p:nvSpPr>
        <p:spPr bwMode="auto">
          <a:xfrm>
            <a:off x="2382838" y="3371850"/>
            <a:ext cx="2781300" cy="723900"/>
          </a:xfrm>
          <a:prstGeom prst="roundRect">
            <a:avLst>
              <a:gd name="adj" fmla="val 12495"/>
            </a:avLst>
          </a:prstGeom>
          <a:solidFill>
            <a:schemeClr val="tx2">
              <a:lumMod val="40000"/>
              <a:lumOff val="60000"/>
            </a:schemeClr>
          </a:solidFill>
          <a:ln w="38100" cmpd="dbl">
            <a:solidFill>
              <a:schemeClr val="tx1"/>
            </a:solidFill>
            <a:round/>
            <a:headEnd/>
            <a:tailEnd/>
          </a:ln>
        </p:spPr>
        <p:txBody>
          <a:bodyPr wrap="none" anchor="ctr"/>
          <a:lstStyle/>
          <a:p>
            <a:pPr>
              <a:defRPr/>
            </a:pPr>
            <a:endParaRPr lang="en-US" dirty="0"/>
          </a:p>
        </p:txBody>
      </p:sp>
      <p:sp>
        <p:nvSpPr>
          <p:cNvPr id="16" name="Rectangle 1046">
            <a:extLst>
              <a:ext uri="{FF2B5EF4-FFF2-40B4-BE49-F238E27FC236}">
                <a16:creationId xmlns:a16="http://schemas.microsoft.com/office/drawing/2014/main" id="{DC2947C5-9C78-7906-BA14-FE36F2C54886}"/>
              </a:ext>
            </a:extLst>
          </p:cNvPr>
          <p:cNvSpPr>
            <a:spLocks noChangeArrowheads="1"/>
          </p:cNvSpPr>
          <p:nvPr/>
        </p:nvSpPr>
        <p:spPr bwMode="auto">
          <a:xfrm>
            <a:off x="2624138" y="3489325"/>
            <a:ext cx="2328862" cy="490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r>
              <a:rPr lang="en-US" altLang="en-US" sz="2600" dirty="0">
                <a:solidFill>
                  <a:schemeClr val="tx2"/>
                </a:solidFill>
              </a:rPr>
              <a:t>Price Variance</a:t>
            </a:r>
          </a:p>
        </p:txBody>
      </p:sp>
      <p:cxnSp>
        <p:nvCxnSpPr>
          <p:cNvPr id="17" name="AutoShape 1050">
            <a:extLst>
              <a:ext uri="{FF2B5EF4-FFF2-40B4-BE49-F238E27FC236}">
                <a16:creationId xmlns:a16="http://schemas.microsoft.com/office/drawing/2014/main" id="{89A35C31-46FE-399B-383F-75F0B775B29C}"/>
              </a:ext>
            </a:extLst>
          </p:cNvPr>
          <p:cNvCxnSpPr>
            <a:cxnSpLocks noChangeShapeType="1"/>
          </p:cNvCxnSpPr>
          <p:nvPr/>
        </p:nvCxnSpPr>
        <p:spPr bwMode="auto">
          <a:xfrm>
            <a:off x="3773488" y="4114801"/>
            <a:ext cx="0" cy="582613"/>
          </a:xfrm>
          <a:prstGeom prst="straightConnector1">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18" name="AutoShape 1033">
            <a:extLst>
              <a:ext uri="{FF2B5EF4-FFF2-40B4-BE49-F238E27FC236}">
                <a16:creationId xmlns:a16="http://schemas.microsoft.com/office/drawing/2014/main" id="{F83E2693-4E69-F3E3-41AB-8B0B6FD5282C}"/>
              </a:ext>
            </a:extLst>
          </p:cNvPr>
          <p:cNvSpPr>
            <a:spLocks noChangeArrowheads="1"/>
          </p:cNvSpPr>
          <p:nvPr/>
        </p:nvSpPr>
        <p:spPr bwMode="auto">
          <a:xfrm>
            <a:off x="7048500" y="3371850"/>
            <a:ext cx="2781300" cy="723900"/>
          </a:xfrm>
          <a:prstGeom prst="roundRect">
            <a:avLst>
              <a:gd name="adj" fmla="val 12495"/>
            </a:avLst>
          </a:prstGeom>
          <a:solidFill>
            <a:schemeClr val="accent6">
              <a:lumMod val="40000"/>
              <a:lumOff val="60000"/>
            </a:schemeClr>
          </a:solidFill>
          <a:ln w="38100" cmpd="dbl">
            <a:solidFill>
              <a:schemeClr val="tx1"/>
            </a:solidFill>
            <a:round/>
            <a:headEnd/>
            <a:tailEnd/>
          </a:ln>
        </p:spPr>
        <p:txBody>
          <a:bodyPr wrap="none" anchor="ctr"/>
          <a:lstStyle/>
          <a:p>
            <a:pPr>
              <a:defRPr/>
            </a:pPr>
            <a:endParaRPr lang="en-US" dirty="0"/>
          </a:p>
        </p:txBody>
      </p:sp>
      <p:sp>
        <p:nvSpPr>
          <p:cNvPr id="19" name="Rectangle 1034">
            <a:extLst>
              <a:ext uri="{FF2B5EF4-FFF2-40B4-BE49-F238E27FC236}">
                <a16:creationId xmlns:a16="http://schemas.microsoft.com/office/drawing/2014/main" id="{AE54F1F8-08EC-9232-1F6E-A43429192622}"/>
              </a:ext>
            </a:extLst>
          </p:cNvPr>
          <p:cNvSpPr>
            <a:spLocks noChangeArrowheads="1"/>
          </p:cNvSpPr>
          <p:nvPr/>
        </p:nvSpPr>
        <p:spPr bwMode="auto">
          <a:xfrm>
            <a:off x="7064376" y="3489325"/>
            <a:ext cx="2811463" cy="490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r>
              <a:rPr lang="en-US" altLang="en-US" sz="2600" dirty="0">
                <a:solidFill>
                  <a:schemeClr val="tx2"/>
                </a:solidFill>
              </a:rPr>
              <a:t>Quantity Variance</a:t>
            </a:r>
          </a:p>
        </p:txBody>
      </p:sp>
      <p:cxnSp>
        <p:nvCxnSpPr>
          <p:cNvPr id="20" name="AutoShape 1039">
            <a:extLst>
              <a:ext uri="{FF2B5EF4-FFF2-40B4-BE49-F238E27FC236}">
                <a16:creationId xmlns:a16="http://schemas.microsoft.com/office/drawing/2014/main" id="{B5C48A51-01F3-5813-E1EE-67D74820644B}"/>
              </a:ext>
            </a:extLst>
          </p:cNvPr>
          <p:cNvCxnSpPr>
            <a:cxnSpLocks noChangeShapeType="1"/>
          </p:cNvCxnSpPr>
          <p:nvPr/>
        </p:nvCxnSpPr>
        <p:spPr bwMode="auto">
          <a:xfrm>
            <a:off x="8439150" y="4114801"/>
            <a:ext cx="0" cy="582613"/>
          </a:xfrm>
          <a:prstGeom prst="straightConnector1">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21" name="Rectangle 20">
            <a:extLst>
              <a:ext uri="{FF2B5EF4-FFF2-40B4-BE49-F238E27FC236}">
                <a16:creationId xmlns:a16="http://schemas.microsoft.com/office/drawing/2014/main" id="{FDA8A3BF-4498-D94C-EC36-330A8C0D770A}"/>
              </a:ext>
            </a:extLst>
          </p:cNvPr>
          <p:cNvSpPr>
            <a:spLocks noChangeArrowheads="1"/>
          </p:cNvSpPr>
          <p:nvPr/>
        </p:nvSpPr>
        <p:spPr bwMode="auto">
          <a:xfrm>
            <a:off x="2129107" y="4865688"/>
            <a:ext cx="3174460" cy="1197764"/>
          </a:xfrm>
          <a:prstGeom prst="rect">
            <a:avLst/>
          </a:prstGeom>
          <a:noFill/>
          <a:ln w="12700">
            <a:noFill/>
            <a:miter lim="800000"/>
            <a:headEnd/>
            <a:tailEnd/>
          </a:ln>
        </p:spPr>
        <p:txBody>
          <a:bodyPr wrap="none" lIns="90488" tIns="44450" rIns="90488" bIns="44450">
            <a:spAutoFit/>
          </a:bodyPr>
          <a:lstStyle/>
          <a:p>
            <a:pPr algn="ctr">
              <a:defRPr/>
            </a:pPr>
            <a:r>
              <a:rPr lang="en-US" sz="2400" dirty="0">
                <a:solidFill>
                  <a:srgbClr val="FFFFFF"/>
                </a:solidFill>
                <a:effectLst>
                  <a:outerShdw blurRad="38100" dist="38100" dir="2700000" algn="tl">
                    <a:srgbClr val="000000">
                      <a:alpha val="43137"/>
                    </a:srgbClr>
                  </a:outerShdw>
                </a:effectLst>
              </a:rPr>
              <a:t>Materials price variance</a:t>
            </a:r>
            <a:br>
              <a:rPr lang="en-US" sz="2400" dirty="0">
                <a:solidFill>
                  <a:srgbClr val="FFFFFF"/>
                </a:solidFill>
                <a:effectLst>
                  <a:outerShdw blurRad="38100" dist="38100" dir="2700000" algn="tl">
                    <a:srgbClr val="000000">
                      <a:alpha val="43137"/>
                    </a:srgbClr>
                  </a:outerShdw>
                </a:effectLst>
              </a:rPr>
            </a:br>
            <a:r>
              <a:rPr lang="en-US" sz="2400" dirty="0">
                <a:solidFill>
                  <a:srgbClr val="FFFFFF"/>
                </a:solidFill>
                <a:effectLst>
                  <a:outerShdw blurRad="38100" dist="38100" dir="2700000" algn="tl">
                    <a:srgbClr val="000000">
                      <a:alpha val="43137"/>
                    </a:srgbClr>
                  </a:outerShdw>
                </a:effectLst>
              </a:rPr>
              <a:t>Labor rate variance</a:t>
            </a:r>
            <a:br>
              <a:rPr lang="en-US" sz="2400" dirty="0">
                <a:solidFill>
                  <a:srgbClr val="FFFFFF"/>
                </a:solidFill>
                <a:effectLst>
                  <a:outerShdw blurRad="38100" dist="38100" dir="2700000" algn="tl">
                    <a:srgbClr val="000000">
                      <a:alpha val="43137"/>
                    </a:srgbClr>
                  </a:outerShdw>
                </a:effectLst>
              </a:rPr>
            </a:br>
            <a:r>
              <a:rPr lang="en-US" sz="2400" dirty="0">
                <a:solidFill>
                  <a:srgbClr val="FFFFFF"/>
                </a:solidFill>
                <a:effectLst>
                  <a:outerShdw blurRad="38100" dist="38100" dir="2700000" algn="tl">
                    <a:srgbClr val="000000">
                      <a:alpha val="43137"/>
                    </a:srgbClr>
                  </a:outerShdw>
                </a:effectLst>
              </a:rPr>
              <a:t>VOH rate variance</a:t>
            </a:r>
          </a:p>
        </p:txBody>
      </p:sp>
    </p:spTree>
    <p:extLst>
      <p:ext uri="{BB962C8B-B14F-4D97-AF65-F5344CB8AC3E}">
        <p14:creationId xmlns:p14="http://schemas.microsoft.com/office/powerpoint/2010/main" val="35629835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7008067" cy="1384995"/>
          </a:xfrm>
          <a:prstGeom prst="rect">
            <a:avLst/>
          </a:prstGeom>
          <a:noFill/>
        </p:spPr>
        <p:txBody>
          <a:bodyPr wrap="square" rtlCol="0">
            <a:spAutoFit/>
          </a:bodyPr>
          <a:lstStyle/>
          <a:p>
            <a:r>
              <a:rPr lang="en-US" sz="2800" b="1" dirty="0">
                <a:solidFill>
                  <a:schemeClr val="bg1"/>
                </a:solidFill>
                <a:cs typeface="Arial" charset="0"/>
              </a:rPr>
              <a:t>A General Model for Variance Analysis: Formulas</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7" name="Rectangle 3">
            <a:extLst>
              <a:ext uri="{FF2B5EF4-FFF2-40B4-BE49-F238E27FC236}">
                <a16:creationId xmlns:a16="http://schemas.microsoft.com/office/drawing/2014/main" id="{9AC6A338-F949-C0DC-9816-4EB60FCCD0F1}"/>
              </a:ext>
            </a:extLst>
          </p:cNvPr>
          <p:cNvSpPr>
            <a:spLocks noChangeArrowheads="1"/>
          </p:cNvSpPr>
          <p:nvPr/>
        </p:nvSpPr>
        <p:spPr bwMode="auto">
          <a:xfrm>
            <a:off x="2632075" y="4130675"/>
            <a:ext cx="3429000"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000" b="1" dirty="0">
                <a:solidFill>
                  <a:schemeClr val="tx2"/>
                </a:solidFill>
              </a:rPr>
              <a:t>Price Variance</a:t>
            </a:r>
            <a:br>
              <a:rPr lang="en-US" altLang="en-US" sz="2000" b="1" dirty="0">
                <a:solidFill>
                  <a:schemeClr val="tx2"/>
                </a:solidFill>
              </a:rPr>
            </a:br>
            <a:r>
              <a:rPr lang="en-US" altLang="en-US" sz="2000" b="1" dirty="0">
                <a:solidFill>
                  <a:schemeClr val="tx2"/>
                </a:solidFill>
              </a:rPr>
              <a:t>(1) – (2)</a:t>
            </a:r>
          </a:p>
        </p:txBody>
      </p:sp>
      <p:sp>
        <p:nvSpPr>
          <p:cNvPr id="8" name="Rectangle 4">
            <a:extLst>
              <a:ext uri="{FF2B5EF4-FFF2-40B4-BE49-F238E27FC236}">
                <a16:creationId xmlns:a16="http://schemas.microsoft.com/office/drawing/2014/main" id="{DCB63F6A-3A59-FE39-B1BB-D989DCBE9C70}"/>
              </a:ext>
            </a:extLst>
          </p:cNvPr>
          <p:cNvSpPr>
            <a:spLocks noChangeArrowheads="1"/>
          </p:cNvSpPr>
          <p:nvPr/>
        </p:nvSpPr>
        <p:spPr bwMode="auto">
          <a:xfrm>
            <a:off x="6191250" y="4140200"/>
            <a:ext cx="2952750" cy="70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000" b="1" dirty="0">
                <a:solidFill>
                  <a:schemeClr val="tx2"/>
                </a:solidFill>
              </a:rPr>
              <a:t>Quantity Variance</a:t>
            </a:r>
            <a:br>
              <a:rPr lang="en-US" altLang="en-US" sz="2000" b="1" dirty="0">
                <a:solidFill>
                  <a:schemeClr val="tx2"/>
                </a:solidFill>
              </a:rPr>
            </a:br>
            <a:r>
              <a:rPr lang="en-US" altLang="en-US" sz="2000" b="1" dirty="0">
                <a:solidFill>
                  <a:schemeClr val="tx2"/>
                </a:solidFill>
              </a:rPr>
              <a:t>(2) – (3)</a:t>
            </a:r>
          </a:p>
        </p:txBody>
      </p:sp>
      <p:sp>
        <p:nvSpPr>
          <p:cNvPr id="9" name="Rectangle 5">
            <a:extLst>
              <a:ext uri="{FF2B5EF4-FFF2-40B4-BE49-F238E27FC236}">
                <a16:creationId xmlns:a16="http://schemas.microsoft.com/office/drawing/2014/main" id="{BB78A01B-8F03-C2B9-1992-0904F2828F8C}"/>
              </a:ext>
            </a:extLst>
          </p:cNvPr>
          <p:cNvSpPr>
            <a:spLocks noChangeArrowheads="1"/>
          </p:cNvSpPr>
          <p:nvPr/>
        </p:nvSpPr>
        <p:spPr bwMode="auto">
          <a:xfrm>
            <a:off x="7407276" y="2459039"/>
            <a:ext cx="3108325" cy="125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80000"/>
              </a:lnSpc>
              <a:spcBef>
                <a:spcPct val="20000"/>
              </a:spcBef>
            </a:pPr>
            <a:r>
              <a:rPr lang="en-US" altLang="en-US" b="1" dirty="0">
                <a:solidFill>
                  <a:schemeClr val="tx2"/>
                </a:solidFill>
              </a:rPr>
              <a:t>(3)</a:t>
            </a:r>
          </a:p>
          <a:p>
            <a:pPr algn="ctr" eaLnBrk="1" hangingPunct="1">
              <a:lnSpc>
                <a:spcPct val="80000"/>
              </a:lnSpc>
              <a:spcBef>
                <a:spcPct val="20000"/>
              </a:spcBef>
            </a:pPr>
            <a:r>
              <a:rPr lang="en-US" altLang="en-US" b="1" dirty="0">
                <a:solidFill>
                  <a:schemeClr val="tx2"/>
                </a:solidFill>
              </a:rPr>
              <a:t>Standard Quantity</a:t>
            </a:r>
            <a:br>
              <a:rPr lang="en-US" altLang="en-US" b="1" dirty="0">
                <a:solidFill>
                  <a:schemeClr val="tx2"/>
                </a:solidFill>
              </a:rPr>
            </a:br>
            <a:r>
              <a:rPr lang="en-US" altLang="en-US" b="1" dirty="0">
                <a:solidFill>
                  <a:schemeClr val="tx2"/>
                </a:solidFill>
              </a:rPr>
              <a:t>Allowed for Actual Output,</a:t>
            </a:r>
            <a:br>
              <a:rPr lang="en-US" altLang="en-US" b="1" dirty="0">
                <a:solidFill>
                  <a:schemeClr val="tx2"/>
                </a:solidFill>
              </a:rPr>
            </a:br>
            <a:r>
              <a:rPr lang="en-US" altLang="en-US" b="1" dirty="0">
                <a:solidFill>
                  <a:schemeClr val="tx2"/>
                </a:solidFill>
              </a:rPr>
              <a:t>at Standard Price</a:t>
            </a:r>
            <a:br>
              <a:rPr lang="en-US" altLang="en-US" b="1" dirty="0">
                <a:solidFill>
                  <a:schemeClr val="tx2"/>
                </a:solidFill>
              </a:rPr>
            </a:br>
            <a:r>
              <a:rPr lang="en-US" altLang="en-US" b="1" dirty="0">
                <a:solidFill>
                  <a:schemeClr val="tx2"/>
                </a:solidFill>
              </a:rPr>
              <a:t>(SQ × SP)</a:t>
            </a:r>
          </a:p>
        </p:txBody>
      </p:sp>
      <p:sp>
        <p:nvSpPr>
          <p:cNvPr id="11" name="Line 9">
            <a:extLst>
              <a:ext uri="{FF2B5EF4-FFF2-40B4-BE49-F238E27FC236}">
                <a16:creationId xmlns:a16="http://schemas.microsoft.com/office/drawing/2014/main" id="{0F3E762B-43CC-4C9F-FD1A-D553668ED1B6}"/>
              </a:ext>
            </a:extLst>
          </p:cNvPr>
          <p:cNvSpPr>
            <a:spLocks noChangeShapeType="1"/>
          </p:cNvSpPr>
          <p:nvPr/>
        </p:nvSpPr>
        <p:spPr bwMode="auto">
          <a:xfrm>
            <a:off x="2786063" y="3671889"/>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2" name="Line 10">
            <a:extLst>
              <a:ext uri="{FF2B5EF4-FFF2-40B4-BE49-F238E27FC236}">
                <a16:creationId xmlns:a16="http://schemas.microsoft.com/office/drawing/2014/main" id="{DE42ED77-6A19-03BB-A77B-97737BE5D05D}"/>
              </a:ext>
            </a:extLst>
          </p:cNvPr>
          <p:cNvSpPr>
            <a:spLocks noChangeShapeType="1"/>
          </p:cNvSpPr>
          <p:nvPr/>
        </p:nvSpPr>
        <p:spPr bwMode="auto">
          <a:xfrm flipV="1">
            <a:off x="5710238" y="3659189"/>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3" name="Line 11">
            <a:extLst>
              <a:ext uri="{FF2B5EF4-FFF2-40B4-BE49-F238E27FC236}">
                <a16:creationId xmlns:a16="http://schemas.microsoft.com/office/drawing/2014/main" id="{35944986-B12F-EF3E-05D3-66AF4BC376D2}"/>
              </a:ext>
            </a:extLst>
          </p:cNvPr>
          <p:cNvSpPr>
            <a:spLocks noChangeShapeType="1"/>
          </p:cNvSpPr>
          <p:nvPr/>
        </p:nvSpPr>
        <p:spPr bwMode="auto">
          <a:xfrm>
            <a:off x="6096000" y="3671889"/>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4" name="Line 12">
            <a:extLst>
              <a:ext uri="{FF2B5EF4-FFF2-40B4-BE49-F238E27FC236}">
                <a16:creationId xmlns:a16="http://schemas.microsoft.com/office/drawing/2014/main" id="{33674027-1CDE-C44C-12AC-87F8206AC084}"/>
              </a:ext>
            </a:extLst>
          </p:cNvPr>
          <p:cNvSpPr>
            <a:spLocks noChangeShapeType="1"/>
          </p:cNvSpPr>
          <p:nvPr/>
        </p:nvSpPr>
        <p:spPr bwMode="auto">
          <a:xfrm flipV="1">
            <a:off x="8967788" y="3659189"/>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cxnSp>
        <p:nvCxnSpPr>
          <p:cNvPr id="15" name="AutoShape 15">
            <a:extLst>
              <a:ext uri="{FF2B5EF4-FFF2-40B4-BE49-F238E27FC236}">
                <a16:creationId xmlns:a16="http://schemas.microsoft.com/office/drawing/2014/main" id="{5026D19D-0BF1-D50A-DABA-492980AD2F0E}"/>
              </a:ext>
            </a:extLst>
          </p:cNvPr>
          <p:cNvCxnSpPr>
            <a:cxnSpLocks noChangeShapeType="1"/>
          </p:cNvCxnSpPr>
          <p:nvPr/>
        </p:nvCxnSpPr>
        <p:spPr bwMode="auto">
          <a:xfrm rot="5400000" flipH="1" flipV="1">
            <a:off x="4229894" y="3024982"/>
            <a:ext cx="12700" cy="2925762"/>
          </a:xfrm>
          <a:prstGeom prst="straightConnector1">
            <a:avLst/>
          </a:prstGeom>
          <a:noFill/>
          <a:ln w="28575">
            <a:solidFill>
              <a:schemeClr val="tx1"/>
            </a:solidFill>
            <a:round/>
            <a:headEnd/>
            <a:tailEnd/>
          </a:ln>
          <a:extLst>
            <a:ext uri="{909E8E84-426E-40DD-AFC4-6F175D3DCCD1}">
              <a14:hiddenFill xmlns:a14="http://schemas.microsoft.com/office/drawing/2010/main">
                <a:noFill/>
              </a14:hiddenFill>
            </a:ext>
          </a:extLst>
        </p:spPr>
      </p:cxnSp>
      <p:cxnSp>
        <p:nvCxnSpPr>
          <p:cNvPr id="16" name="AutoShape 16">
            <a:extLst>
              <a:ext uri="{FF2B5EF4-FFF2-40B4-BE49-F238E27FC236}">
                <a16:creationId xmlns:a16="http://schemas.microsoft.com/office/drawing/2014/main" id="{D014CE59-8FD0-2CAF-3DD0-0D71A1C053EB}"/>
              </a:ext>
            </a:extLst>
          </p:cNvPr>
          <p:cNvCxnSpPr>
            <a:cxnSpLocks noChangeShapeType="1"/>
            <a:stCxn id="13" idx="1"/>
            <a:endCxn id="14" idx="0"/>
          </p:cNvCxnSpPr>
          <p:nvPr/>
        </p:nvCxnSpPr>
        <p:spPr bwMode="auto">
          <a:xfrm flipV="1">
            <a:off x="6096000" y="4481513"/>
            <a:ext cx="2871788" cy="12700"/>
          </a:xfrm>
          <a:prstGeom prst="straightConnector1">
            <a:avLst/>
          </a:prstGeom>
          <a:noFill/>
          <a:ln w="28575">
            <a:solidFill>
              <a:schemeClr val="tx1"/>
            </a:solidFill>
            <a:round/>
            <a:headEnd/>
            <a:tailEnd/>
          </a:ln>
          <a:extLst>
            <a:ext uri="{909E8E84-426E-40DD-AFC4-6F175D3DCCD1}">
              <a14:hiddenFill xmlns:a14="http://schemas.microsoft.com/office/drawing/2010/main">
                <a:noFill/>
              </a14:hiddenFill>
            </a:ext>
          </a:extLst>
        </p:spPr>
      </p:cxnSp>
      <p:sp>
        <p:nvSpPr>
          <p:cNvPr id="17" name="Rectangle 5">
            <a:extLst>
              <a:ext uri="{FF2B5EF4-FFF2-40B4-BE49-F238E27FC236}">
                <a16:creationId xmlns:a16="http://schemas.microsoft.com/office/drawing/2014/main" id="{81F28BF1-F40E-516A-1A4C-599AFA94F6F3}"/>
              </a:ext>
            </a:extLst>
          </p:cNvPr>
          <p:cNvSpPr>
            <a:spLocks noChangeArrowheads="1"/>
          </p:cNvSpPr>
          <p:nvPr/>
        </p:nvSpPr>
        <p:spPr bwMode="auto">
          <a:xfrm>
            <a:off x="4800601" y="2514601"/>
            <a:ext cx="2195513"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80000"/>
              </a:lnSpc>
              <a:spcBef>
                <a:spcPct val="20000"/>
              </a:spcBef>
            </a:pPr>
            <a:r>
              <a:rPr lang="en-US" altLang="en-US" b="1" dirty="0">
                <a:solidFill>
                  <a:schemeClr val="tx2"/>
                </a:solidFill>
              </a:rPr>
              <a:t>(2)</a:t>
            </a:r>
            <a:br>
              <a:rPr lang="en-US" altLang="en-US" b="1" dirty="0">
                <a:solidFill>
                  <a:schemeClr val="tx2"/>
                </a:solidFill>
              </a:rPr>
            </a:br>
            <a:r>
              <a:rPr lang="en-US" altLang="en-US" b="1" dirty="0">
                <a:solidFill>
                  <a:schemeClr val="tx2"/>
                </a:solidFill>
              </a:rPr>
              <a:t>Actual Quantity</a:t>
            </a:r>
            <a:br>
              <a:rPr lang="en-US" altLang="en-US" b="1" dirty="0">
                <a:solidFill>
                  <a:schemeClr val="tx2"/>
                </a:solidFill>
              </a:rPr>
            </a:br>
            <a:r>
              <a:rPr lang="en-US" altLang="en-US" b="1" dirty="0">
                <a:solidFill>
                  <a:schemeClr val="tx2"/>
                </a:solidFill>
              </a:rPr>
              <a:t>of Input,</a:t>
            </a:r>
            <a:br>
              <a:rPr lang="en-US" altLang="en-US" b="1" dirty="0">
                <a:solidFill>
                  <a:schemeClr val="tx2"/>
                </a:solidFill>
              </a:rPr>
            </a:br>
            <a:r>
              <a:rPr lang="en-US" altLang="en-US" b="1" dirty="0">
                <a:solidFill>
                  <a:schemeClr val="tx2"/>
                </a:solidFill>
              </a:rPr>
              <a:t>at Standard Price</a:t>
            </a:r>
            <a:br>
              <a:rPr lang="en-US" altLang="en-US" b="1" dirty="0">
                <a:solidFill>
                  <a:schemeClr val="tx2"/>
                </a:solidFill>
              </a:rPr>
            </a:br>
            <a:r>
              <a:rPr lang="en-US" altLang="en-US" b="1" dirty="0">
                <a:solidFill>
                  <a:schemeClr val="tx2"/>
                </a:solidFill>
              </a:rPr>
              <a:t>(AQ × SP)</a:t>
            </a:r>
          </a:p>
        </p:txBody>
      </p:sp>
      <p:sp>
        <p:nvSpPr>
          <p:cNvPr id="18" name="Rectangle 5">
            <a:extLst>
              <a:ext uri="{FF2B5EF4-FFF2-40B4-BE49-F238E27FC236}">
                <a16:creationId xmlns:a16="http://schemas.microsoft.com/office/drawing/2014/main" id="{2AD9CA40-FCFC-F4A4-13B8-52285611967E}"/>
              </a:ext>
            </a:extLst>
          </p:cNvPr>
          <p:cNvSpPr>
            <a:spLocks noChangeArrowheads="1"/>
          </p:cNvSpPr>
          <p:nvPr/>
        </p:nvSpPr>
        <p:spPr bwMode="auto">
          <a:xfrm>
            <a:off x="1698626" y="2514601"/>
            <a:ext cx="2193925"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80000"/>
              </a:lnSpc>
              <a:spcBef>
                <a:spcPct val="20000"/>
              </a:spcBef>
            </a:pPr>
            <a:r>
              <a:rPr lang="en-US" altLang="en-US" b="1" dirty="0">
                <a:solidFill>
                  <a:schemeClr val="tx2"/>
                </a:solidFill>
              </a:rPr>
              <a:t>(1)</a:t>
            </a:r>
            <a:br>
              <a:rPr lang="en-US" altLang="en-US" b="1" dirty="0">
                <a:solidFill>
                  <a:schemeClr val="tx2"/>
                </a:solidFill>
              </a:rPr>
            </a:br>
            <a:r>
              <a:rPr lang="en-US" altLang="en-US" b="1" dirty="0">
                <a:solidFill>
                  <a:schemeClr val="tx2"/>
                </a:solidFill>
              </a:rPr>
              <a:t>Actual Quantity</a:t>
            </a:r>
            <a:br>
              <a:rPr lang="en-US" altLang="en-US" b="1" dirty="0">
                <a:solidFill>
                  <a:schemeClr val="tx2"/>
                </a:solidFill>
              </a:rPr>
            </a:br>
            <a:r>
              <a:rPr lang="en-US" altLang="en-US" b="1" dirty="0">
                <a:solidFill>
                  <a:schemeClr val="tx2"/>
                </a:solidFill>
              </a:rPr>
              <a:t>of Input,</a:t>
            </a:r>
            <a:br>
              <a:rPr lang="en-US" altLang="en-US" b="1" dirty="0">
                <a:solidFill>
                  <a:schemeClr val="tx2"/>
                </a:solidFill>
              </a:rPr>
            </a:br>
            <a:r>
              <a:rPr lang="en-US" altLang="en-US" b="1" dirty="0">
                <a:solidFill>
                  <a:schemeClr val="tx2"/>
                </a:solidFill>
              </a:rPr>
              <a:t>at Actual Price </a:t>
            </a:r>
            <a:br>
              <a:rPr lang="en-US" altLang="en-US" b="1" dirty="0">
                <a:solidFill>
                  <a:schemeClr val="tx2"/>
                </a:solidFill>
              </a:rPr>
            </a:br>
            <a:r>
              <a:rPr lang="en-US" altLang="en-US" b="1" dirty="0">
                <a:solidFill>
                  <a:schemeClr val="tx2"/>
                </a:solidFill>
              </a:rPr>
              <a:t>(AQ × AP)</a:t>
            </a:r>
          </a:p>
        </p:txBody>
      </p:sp>
      <p:sp>
        <p:nvSpPr>
          <p:cNvPr id="19" name="Line 9">
            <a:extLst>
              <a:ext uri="{FF2B5EF4-FFF2-40B4-BE49-F238E27FC236}">
                <a16:creationId xmlns:a16="http://schemas.microsoft.com/office/drawing/2014/main" id="{361C521B-FEE4-6EFF-964F-9E5501F7DDC7}"/>
              </a:ext>
            </a:extLst>
          </p:cNvPr>
          <p:cNvSpPr>
            <a:spLocks noChangeShapeType="1"/>
          </p:cNvSpPr>
          <p:nvPr/>
        </p:nvSpPr>
        <p:spPr bwMode="auto">
          <a:xfrm>
            <a:off x="4473575" y="4933951"/>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20" name="Line 10">
            <a:extLst>
              <a:ext uri="{FF2B5EF4-FFF2-40B4-BE49-F238E27FC236}">
                <a16:creationId xmlns:a16="http://schemas.microsoft.com/office/drawing/2014/main" id="{B002EDCC-5661-E17E-2419-70FFB9915D90}"/>
              </a:ext>
            </a:extLst>
          </p:cNvPr>
          <p:cNvSpPr>
            <a:spLocks noChangeShapeType="1"/>
          </p:cNvSpPr>
          <p:nvPr/>
        </p:nvSpPr>
        <p:spPr bwMode="auto">
          <a:xfrm flipV="1">
            <a:off x="7689850" y="4932363"/>
            <a:ext cx="0" cy="823912"/>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cxnSp>
        <p:nvCxnSpPr>
          <p:cNvPr id="21" name="AutoShape 15">
            <a:extLst>
              <a:ext uri="{FF2B5EF4-FFF2-40B4-BE49-F238E27FC236}">
                <a16:creationId xmlns:a16="http://schemas.microsoft.com/office/drawing/2014/main" id="{4DD482FB-5E39-50B2-7A51-50DE850465D0}"/>
              </a:ext>
            </a:extLst>
          </p:cNvPr>
          <p:cNvCxnSpPr>
            <a:cxnSpLocks noChangeShapeType="1"/>
          </p:cNvCxnSpPr>
          <p:nvPr/>
        </p:nvCxnSpPr>
        <p:spPr bwMode="auto">
          <a:xfrm rot="5400000" flipH="1" flipV="1">
            <a:off x="6095207" y="4136232"/>
            <a:ext cx="1587" cy="3200400"/>
          </a:xfrm>
          <a:prstGeom prst="straightConnector1">
            <a:avLst/>
          </a:prstGeom>
          <a:noFill/>
          <a:ln w="28575">
            <a:solidFill>
              <a:schemeClr val="tx1"/>
            </a:solidFill>
            <a:round/>
            <a:headEnd/>
            <a:tailEnd/>
          </a:ln>
          <a:extLst>
            <a:ext uri="{909E8E84-426E-40DD-AFC4-6F175D3DCCD1}">
              <a14:hiddenFill xmlns:a14="http://schemas.microsoft.com/office/drawing/2010/main">
                <a:noFill/>
              </a14:hiddenFill>
            </a:ext>
          </a:extLst>
        </p:spPr>
      </p:cxnSp>
      <p:sp>
        <p:nvSpPr>
          <p:cNvPr id="22" name="Rectangle 3">
            <a:extLst>
              <a:ext uri="{FF2B5EF4-FFF2-40B4-BE49-F238E27FC236}">
                <a16:creationId xmlns:a16="http://schemas.microsoft.com/office/drawing/2014/main" id="{9337B245-2A74-92AC-2B67-D00FC4851493}"/>
              </a:ext>
            </a:extLst>
          </p:cNvPr>
          <p:cNvSpPr>
            <a:spLocks noChangeArrowheads="1"/>
          </p:cNvSpPr>
          <p:nvPr/>
        </p:nvSpPr>
        <p:spPr bwMode="auto">
          <a:xfrm>
            <a:off x="4454526" y="5387975"/>
            <a:ext cx="3292475"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000" b="1" dirty="0">
                <a:solidFill>
                  <a:schemeClr val="tx2"/>
                </a:solidFill>
              </a:rPr>
              <a:t>Spending Variance</a:t>
            </a:r>
            <a:br>
              <a:rPr lang="en-US" altLang="en-US" sz="2000" b="1" dirty="0">
                <a:solidFill>
                  <a:schemeClr val="tx2"/>
                </a:solidFill>
              </a:rPr>
            </a:br>
            <a:r>
              <a:rPr lang="en-US" altLang="en-US" sz="2000" b="1" dirty="0">
                <a:solidFill>
                  <a:schemeClr val="tx2"/>
                </a:solidFill>
              </a:rPr>
              <a:t>(1) – (3)</a:t>
            </a:r>
          </a:p>
        </p:txBody>
      </p:sp>
    </p:spTree>
    <p:extLst>
      <p:ext uri="{BB962C8B-B14F-4D97-AF65-F5344CB8AC3E}">
        <p14:creationId xmlns:p14="http://schemas.microsoft.com/office/powerpoint/2010/main" val="7955490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5814838" cy="523220"/>
          </a:xfrm>
          <a:prstGeom prst="rect">
            <a:avLst/>
          </a:prstGeom>
          <a:noFill/>
        </p:spPr>
        <p:txBody>
          <a:bodyPr wrap="square" rtlCol="0">
            <a:spAutoFit/>
          </a:bodyPr>
          <a:lstStyle/>
          <a:p>
            <a:pPr>
              <a:defRPr/>
            </a:pPr>
            <a:r>
              <a:rPr lang="en-US" sz="2800" b="1" dirty="0">
                <a:solidFill>
                  <a:schemeClr val="bg1"/>
                </a:solidFill>
                <a:cs typeface="Arial" charset="0"/>
              </a:rPr>
              <a:t>A General Model: Actual Quantity</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Down Arrow 3">
            <a:extLst>
              <a:ext uri="{FF2B5EF4-FFF2-40B4-BE49-F238E27FC236}">
                <a16:creationId xmlns:a16="http://schemas.microsoft.com/office/drawing/2014/main" id="{E8F77168-55B6-0C05-A158-8C49CC6F40F5}"/>
              </a:ext>
            </a:extLst>
          </p:cNvPr>
          <p:cNvSpPr/>
          <p:nvPr/>
        </p:nvSpPr>
        <p:spPr>
          <a:xfrm>
            <a:off x="3124200" y="2286000"/>
            <a:ext cx="152400" cy="762000"/>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7" name="Rectangle 17">
            <a:extLst>
              <a:ext uri="{FF2B5EF4-FFF2-40B4-BE49-F238E27FC236}">
                <a16:creationId xmlns:a16="http://schemas.microsoft.com/office/drawing/2014/main" id="{386BE3E8-5124-712D-5038-13649D224ADD}"/>
              </a:ext>
            </a:extLst>
          </p:cNvPr>
          <p:cNvSpPr txBox="1">
            <a:spLocks noChangeArrowheads="1"/>
          </p:cNvSpPr>
          <p:nvPr/>
        </p:nvSpPr>
        <p:spPr>
          <a:xfrm>
            <a:off x="2286000" y="274638"/>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endParaRPr lang="en-US" dirty="0">
              <a:cs typeface="Arial" charset="0"/>
            </a:endParaRPr>
          </a:p>
        </p:txBody>
      </p:sp>
      <p:sp>
        <p:nvSpPr>
          <p:cNvPr id="8" name="Down Arrow 7">
            <a:extLst>
              <a:ext uri="{FF2B5EF4-FFF2-40B4-BE49-F238E27FC236}">
                <a16:creationId xmlns:a16="http://schemas.microsoft.com/office/drawing/2014/main" id="{C08D337A-79E6-937E-DE63-687BCE124F42}"/>
              </a:ext>
            </a:extLst>
          </p:cNvPr>
          <p:cNvSpPr/>
          <p:nvPr/>
        </p:nvSpPr>
        <p:spPr>
          <a:xfrm>
            <a:off x="6248400" y="2286000"/>
            <a:ext cx="152400" cy="762000"/>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9" name="Rectangle 3">
            <a:extLst>
              <a:ext uri="{FF2B5EF4-FFF2-40B4-BE49-F238E27FC236}">
                <a16:creationId xmlns:a16="http://schemas.microsoft.com/office/drawing/2014/main" id="{FB79415D-49D9-1B5A-E569-92451E81683F}"/>
              </a:ext>
            </a:extLst>
          </p:cNvPr>
          <p:cNvSpPr>
            <a:spLocks noChangeArrowheads="1"/>
          </p:cNvSpPr>
          <p:nvPr/>
        </p:nvSpPr>
        <p:spPr bwMode="auto">
          <a:xfrm>
            <a:off x="2686050" y="4473575"/>
            <a:ext cx="3429000"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000" b="1" dirty="0">
                <a:solidFill>
                  <a:schemeClr val="tx2"/>
                </a:solidFill>
              </a:rPr>
              <a:t>Price Variance</a:t>
            </a:r>
            <a:br>
              <a:rPr lang="en-US" altLang="en-US" sz="2000" b="1" dirty="0">
                <a:solidFill>
                  <a:schemeClr val="tx2"/>
                </a:solidFill>
              </a:rPr>
            </a:br>
            <a:r>
              <a:rPr lang="en-US" altLang="en-US" sz="2000" b="1" dirty="0">
                <a:solidFill>
                  <a:schemeClr val="tx2"/>
                </a:solidFill>
              </a:rPr>
              <a:t>(1) – (2)</a:t>
            </a:r>
          </a:p>
        </p:txBody>
      </p:sp>
      <p:sp>
        <p:nvSpPr>
          <p:cNvPr id="11" name="Rectangle 4">
            <a:extLst>
              <a:ext uri="{FF2B5EF4-FFF2-40B4-BE49-F238E27FC236}">
                <a16:creationId xmlns:a16="http://schemas.microsoft.com/office/drawing/2014/main" id="{5A3C6D85-A97B-0BBF-D98C-8D17A77BD098}"/>
              </a:ext>
            </a:extLst>
          </p:cNvPr>
          <p:cNvSpPr>
            <a:spLocks noChangeArrowheads="1"/>
          </p:cNvSpPr>
          <p:nvPr/>
        </p:nvSpPr>
        <p:spPr bwMode="auto">
          <a:xfrm>
            <a:off x="6245225" y="4483100"/>
            <a:ext cx="2952750" cy="70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000" b="1" dirty="0">
                <a:solidFill>
                  <a:schemeClr val="tx2"/>
                </a:solidFill>
              </a:rPr>
              <a:t>Quantity Variance</a:t>
            </a:r>
            <a:br>
              <a:rPr lang="en-US" altLang="en-US" sz="2000" b="1" dirty="0">
                <a:solidFill>
                  <a:schemeClr val="tx2"/>
                </a:solidFill>
              </a:rPr>
            </a:br>
            <a:r>
              <a:rPr lang="en-US" altLang="en-US" sz="2000" b="1" dirty="0">
                <a:solidFill>
                  <a:schemeClr val="tx2"/>
                </a:solidFill>
              </a:rPr>
              <a:t>(2) – (3)</a:t>
            </a:r>
          </a:p>
        </p:txBody>
      </p:sp>
      <p:sp>
        <p:nvSpPr>
          <p:cNvPr id="12" name="Rectangle 5">
            <a:extLst>
              <a:ext uri="{FF2B5EF4-FFF2-40B4-BE49-F238E27FC236}">
                <a16:creationId xmlns:a16="http://schemas.microsoft.com/office/drawing/2014/main" id="{F36CD875-E9EE-8219-994E-BDA36AFAB1D5}"/>
              </a:ext>
            </a:extLst>
          </p:cNvPr>
          <p:cNvSpPr>
            <a:spLocks noChangeArrowheads="1"/>
          </p:cNvSpPr>
          <p:nvPr/>
        </p:nvSpPr>
        <p:spPr bwMode="auto">
          <a:xfrm>
            <a:off x="7461251" y="2801939"/>
            <a:ext cx="3108325" cy="125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80000"/>
              </a:lnSpc>
              <a:spcBef>
                <a:spcPct val="20000"/>
              </a:spcBef>
            </a:pPr>
            <a:r>
              <a:rPr lang="en-US" altLang="en-US" b="1" dirty="0">
                <a:solidFill>
                  <a:schemeClr val="tx2"/>
                </a:solidFill>
              </a:rPr>
              <a:t>(3)</a:t>
            </a:r>
          </a:p>
          <a:p>
            <a:pPr algn="ctr" eaLnBrk="1" hangingPunct="1">
              <a:lnSpc>
                <a:spcPct val="80000"/>
              </a:lnSpc>
              <a:spcBef>
                <a:spcPct val="20000"/>
              </a:spcBef>
            </a:pPr>
            <a:r>
              <a:rPr lang="en-US" altLang="en-US" b="1" dirty="0">
                <a:solidFill>
                  <a:srgbClr val="646B86"/>
                </a:solidFill>
              </a:rPr>
              <a:t>Standard Quantity</a:t>
            </a:r>
            <a:br>
              <a:rPr lang="en-US" altLang="en-US" b="1" dirty="0">
                <a:solidFill>
                  <a:schemeClr val="tx2"/>
                </a:solidFill>
              </a:rPr>
            </a:br>
            <a:r>
              <a:rPr lang="en-US" altLang="en-US" b="1" dirty="0">
                <a:solidFill>
                  <a:srgbClr val="646B86"/>
                </a:solidFill>
              </a:rPr>
              <a:t>Allowed</a:t>
            </a:r>
            <a:r>
              <a:rPr lang="en-US" altLang="en-US" b="1" dirty="0">
                <a:solidFill>
                  <a:schemeClr val="tx2"/>
                </a:solidFill>
              </a:rPr>
              <a:t> for Actual Output,</a:t>
            </a:r>
            <a:br>
              <a:rPr lang="en-US" altLang="en-US" b="1" dirty="0">
                <a:solidFill>
                  <a:schemeClr val="tx2"/>
                </a:solidFill>
              </a:rPr>
            </a:br>
            <a:r>
              <a:rPr lang="en-US" altLang="en-US" b="1" dirty="0">
                <a:solidFill>
                  <a:schemeClr val="tx2"/>
                </a:solidFill>
              </a:rPr>
              <a:t>at Standard Price</a:t>
            </a:r>
            <a:br>
              <a:rPr lang="en-US" altLang="en-US" b="1" dirty="0">
                <a:solidFill>
                  <a:schemeClr val="tx2"/>
                </a:solidFill>
              </a:rPr>
            </a:br>
            <a:r>
              <a:rPr lang="en-US" altLang="en-US" b="1" dirty="0">
                <a:solidFill>
                  <a:schemeClr val="tx2"/>
                </a:solidFill>
              </a:rPr>
              <a:t>(SQ × SP)</a:t>
            </a:r>
          </a:p>
        </p:txBody>
      </p:sp>
      <p:sp>
        <p:nvSpPr>
          <p:cNvPr id="13" name="Line 9">
            <a:extLst>
              <a:ext uri="{FF2B5EF4-FFF2-40B4-BE49-F238E27FC236}">
                <a16:creationId xmlns:a16="http://schemas.microsoft.com/office/drawing/2014/main" id="{DB4EBD1B-765E-1EEE-220A-FA2ADDB3D765}"/>
              </a:ext>
            </a:extLst>
          </p:cNvPr>
          <p:cNvSpPr>
            <a:spLocks noChangeShapeType="1"/>
          </p:cNvSpPr>
          <p:nvPr/>
        </p:nvSpPr>
        <p:spPr bwMode="auto">
          <a:xfrm>
            <a:off x="2840038" y="4014789"/>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4" name="Line 10">
            <a:extLst>
              <a:ext uri="{FF2B5EF4-FFF2-40B4-BE49-F238E27FC236}">
                <a16:creationId xmlns:a16="http://schemas.microsoft.com/office/drawing/2014/main" id="{D88DA819-7A98-C952-EF12-1C27B2A1B8E4}"/>
              </a:ext>
            </a:extLst>
          </p:cNvPr>
          <p:cNvSpPr>
            <a:spLocks noChangeShapeType="1"/>
          </p:cNvSpPr>
          <p:nvPr/>
        </p:nvSpPr>
        <p:spPr bwMode="auto">
          <a:xfrm flipV="1">
            <a:off x="5764213" y="4002089"/>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5" name="Line 11">
            <a:extLst>
              <a:ext uri="{FF2B5EF4-FFF2-40B4-BE49-F238E27FC236}">
                <a16:creationId xmlns:a16="http://schemas.microsoft.com/office/drawing/2014/main" id="{E5A669CE-0778-1753-F64B-0072562E1447}"/>
              </a:ext>
            </a:extLst>
          </p:cNvPr>
          <p:cNvSpPr>
            <a:spLocks noChangeShapeType="1"/>
          </p:cNvSpPr>
          <p:nvPr/>
        </p:nvSpPr>
        <p:spPr bwMode="auto">
          <a:xfrm>
            <a:off x="6149975" y="4014789"/>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6" name="Line 12">
            <a:extLst>
              <a:ext uri="{FF2B5EF4-FFF2-40B4-BE49-F238E27FC236}">
                <a16:creationId xmlns:a16="http://schemas.microsoft.com/office/drawing/2014/main" id="{02904ABA-3952-E89F-5BF4-228936E4CF82}"/>
              </a:ext>
            </a:extLst>
          </p:cNvPr>
          <p:cNvSpPr>
            <a:spLocks noChangeShapeType="1"/>
          </p:cNvSpPr>
          <p:nvPr/>
        </p:nvSpPr>
        <p:spPr bwMode="auto">
          <a:xfrm flipV="1">
            <a:off x="9021763" y="4002089"/>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cxnSp>
        <p:nvCxnSpPr>
          <p:cNvPr id="17" name="AutoShape 15">
            <a:extLst>
              <a:ext uri="{FF2B5EF4-FFF2-40B4-BE49-F238E27FC236}">
                <a16:creationId xmlns:a16="http://schemas.microsoft.com/office/drawing/2014/main" id="{C5D88634-409E-DCB1-E9A8-9EF41576140A}"/>
              </a:ext>
            </a:extLst>
          </p:cNvPr>
          <p:cNvCxnSpPr>
            <a:cxnSpLocks noChangeShapeType="1"/>
          </p:cNvCxnSpPr>
          <p:nvPr/>
        </p:nvCxnSpPr>
        <p:spPr bwMode="auto">
          <a:xfrm rot="5400000" flipH="1" flipV="1">
            <a:off x="4283869" y="3367882"/>
            <a:ext cx="12700" cy="2925762"/>
          </a:xfrm>
          <a:prstGeom prst="straightConnector1">
            <a:avLst/>
          </a:prstGeom>
          <a:noFill/>
          <a:ln w="28575">
            <a:solidFill>
              <a:schemeClr val="tx1"/>
            </a:solidFill>
            <a:round/>
            <a:headEnd/>
            <a:tailEnd/>
          </a:ln>
          <a:extLst>
            <a:ext uri="{909E8E84-426E-40DD-AFC4-6F175D3DCCD1}">
              <a14:hiddenFill xmlns:a14="http://schemas.microsoft.com/office/drawing/2010/main">
                <a:noFill/>
              </a14:hiddenFill>
            </a:ext>
          </a:extLst>
        </p:spPr>
      </p:cxnSp>
      <p:cxnSp>
        <p:nvCxnSpPr>
          <p:cNvPr id="18" name="AutoShape 16">
            <a:extLst>
              <a:ext uri="{FF2B5EF4-FFF2-40B4-BE49-F238E27FC236}">
                <a16:creationId xmlns:a16="http://schemas.microsoft.com/office/drawing/2014/main" id="{C30251A2-9B42-1FC8-D107-8DBD8E93E12B}"/>
              </a:ext>
            </a:extLst>
          </p:cNvPr>
          <p:cNvCxnSpPr>
            <a:cxnSpLocks noChangeShapeType="1"/>
            <a:stCxn id="15" idx="1"/>
            <a:endCxn id="16" idx="0"/>
          </p:cNvCxnSpPr>
          <p:nvPr/>
        </p:nvCxnSpPr>
        <p:spPr bwMode="auto">
          <a:xfrm flipV="1">
            <a:off x="6149975" y="4824413"/>
            <a:ext cx="2871788" cy="12700"/>
          </a:xfrm>
          <a:prstGeom prst="straightConnector1">
            <a:avLst/>
          </a:prstGeom>
          <a:noFill/>
          <a:ln w="28575">
            <a:solidFill>
              <a:schemeClr val="tx1"/>
            </a:solidFill>
            <a:round/>
            <a:headEnd/>
            <a:tailEnd/>
          </a:ln>
          <a:extLst>
            <a:ext uri="{909E8E84-426E-40DD-AFC4-6F175D3DCCD1}">
              <a14:hiddenFill xmlns:a14="http://schemas.microsoft.com/office/drawing/2010/main">
                <a:noFill/>
              </a14:hiddenFill>
            </a:ext>
          </a:extLst>
        </p:spPr>
      </p:cxnSp>
      <p:sp>
        <p:nvSpPr>
          <p:cNvPr id="19" name="Rectangle 5">
            <a:extLst>
              <a:ext uri="{FF2B5EF4-FFF2-40B4-BE49-F238E27FC236}">
                <a16:creationId xmlns:a16="http://schemas.microsoft.com/office/drawing/2014/main" id="{1AAC264E-C44A-FF8C-70DC-BB8A761C8FFF}"/>
              </a:ext>
            </a:extLst>
          </p:cNvPr>
          <p:cNvSpPr>
            <a:spLocks noChangeArrowheads="1"/>
          </p:cNvSpPr>
          <p:nvPr/>
        </p:nvSpPr>
        <p:spPr bwMode="auto">
          <a:xfrm>
            <a:off x="4854576" y="2857501"/>
            <a:ext cx="2195513"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80000"/>
              </a:lnSpc>
              <a:spcBef>
                <a:spcPct val="20000"/>
              </a:spcBef>
            </a:pPr>
            <a:r>
              <a:rPr lang="en-US" altLang="en-US" b="1" dirty="0">
                <a:solidFill>
                  <a:schemeClr val="tx2"/>
                </a:solidFill>
              </a:rPr>
              <a:t>(2)</a:t>
            </a:r>
            <a:br>
              <a:rPr lang="en-US" altLang="en-US" b="1" dirty="0">
                <a:solidFill>
                  <a:schemeClr val="tx2"/>
                </a:solidFill>
              </a:rPr>
            </a:br>
            <a:r>
              <a:rPr lang="en-US" altLang="en-US" b="1" dirty="0">
                <a:solidFill>
                  <a:srgbClr val="FF0000"/>
                </a:solidFill>
              </a:rPr>
              <a:t>Actual Quantity</a:t>
            </a:r>
            <a:br>
              <a:rPr lang="en-US" altLang="en-US" b="1" dirty="0">
                <a:solidFill>
                  <a:schemeClr val="tx2"/>
                </a:solidFill>
              </a:rPr>
            </a:br>
            <a:r>
              <a:rPr lang="en-US" altLang="en-US" b="1" dirty="0">
                <a:solidFill>
                  <a:schemeClr val="tx2"/>
                </a:solidFill>
              </a:rPr>
              <a:t>of Input,</a:t>
            </a:r>
            <a:br>
              <a:rPr lang="en-US" altLang="en-US" b="1" dirty="0">
                <a:solidFill>
                  <a:schemeClr val="tx2"/>
                </a:solidFill>
              </a:rPr>
            </a:br>
            <a:r>
              <a:rPr lang="en-US" altLang="en-US" b="1" dirty="0">
                <a:solidFill>
                  <a:schemeClr val="tx2"/>
                </a:solidFill>
              </a:rPr>
              <a:t>at Standard Price</a:t>
            </a:r>
            <a:br>
              <a:rPr lang="en-US" altLang="en-US" b="1" dirty="0">
                <a:solidFill>
                  <a:schemeClr val="tx2"/>
                </a:solidFill>
              </a:rPr>
            </a:br>
            <a:r>
              <a:rPr lang="en-US" altLang="en-US" b="1" dirty="0">
                <a:solidFill>
                  <a:schemeClr val="tx2"/>
                </a:solidFill>
              </a:rPr>
              <a:t>(AQ × SP)</a:t>
            </a:r>
          </a:p>
        </p:txBody>
      </p:sp>
      <p:sp>
        <p:nvSpPr>
          <p:cNvPr id="20" name="Rectangle 5">
            <a:extLst>
              <a:ext uri="{FF2B5EF4-FFF2-40B4-BE49-F238E27FC236}">
                <a16:creationId xmlns:a16="http://schemas.microsoft.com/office/drawing/2014/main" id="{11AE1218-2817-4A4B-4D2A-846E2D496225}"/>
              </a:ext>
            </a:extLst>
          </p:cNvPr>
          <p:cNvSpPr>
            <a:spLocks noChangeArrowheads="1"/>
          </p:cNvSpPr>
          <p:nvPr/>
        </p:nvSpPr>
        <p:spPr bwMode="auto">
          <a:xfrm>
            <a:off x="1752601" y="2857501"/>
            <a:ext cx="2193925"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80000"/>
              </a:lnSpc>
              <a:spcBef>
                <a:spcPct val="20000"/>
              </a:spcBef>
            </a:pPr>
            <a:r>
              <a:rPr lang="en-US" altLang="en-US" b="1" dirty="0">
                <a:solidFill>
                  <a:schemeClr val="tx2"/>
                </a:solidFill>
              </a:rPr>
              <a:t>(1)</a:t>
            </a:r>
            <a:br>
              <a:rPr lang="en-US" altLang="en-US" b="1" dirty="0">
                <a:solidFill>
                  <a:schemeClr val="tx2"/>
                </a:solidFill>
              </a:rPr>
            </a:br>
            <a:r>
              <a:rPr lang="en-US" altLang="en-US" b="1" dirty="0">
                <a:solidFill>
                  <a:srgbClr val="FF0000"/>
                </a:solidFill>
              </a:rPr>
              <a:t>Actual Quantity</a:t>
            </a:r>
            <a:br>
              <a:rPr lang="en-US" altLang="en-US" b="1" dirty="0">
                <a:solidFill>
                  <a:schemeClr val="tx2"/>
                </a:solidFill>
              </a:rPr>
            </a:br>
            <a:r>
              <a:rPr lang="en-US" altLang="en-US" b="1" dirty="0">
                <a:solidFill>
                  <a:schemeClr val="tx2"/>
                </a:solidFill>
              </a:rPr>
              <a:t>of Input,</a:t>
            </a:r>
            <a:br>
              <a:rPr lang="en-US" altLang="en-US" b="1" dirty="0">
                <a:solidFill>
                  <a:schemeClr val="tx2"/>
                </a:solidFill>
              </a:rPr>
            </a:br>
            <a:r>
              <a:rPr lang="en-US" altLang="en-US" b="1" dirty="0">
                <a:solidFill>
                  <a:schemeClr val="tx2"/>
                </a:solidFill>
              </a:rPr>
              <a:t>at Actual Price </a:t>
            </a:r>
            <a:br>
              <a:rPr lang="en-US" altLang="en-US" b="1" dirty="0">
                <a:solidFill>
                  <a:schemeClr val="tx2"/>
                </a:solidFill>
              </a:rPr>
            </a:br>
            <a:r>
              <a:rPr lang="en-US" altLang="en-US" b="1" dirty="0">
                <a:solidFill>
                  <a:schemeClr val="tx2"/>
                </a:solidFill>
              </a:rPr>
              <a:t>(AQ × AP)</a:t>
            </a:r>
          </a:p>
        </p:txBody>
      </p:sp>
      <p:sp>
        <p:nvSpPr>
          <p:cNvPr id="21" name="Line 9">
            <a:extLst>
              <a:ext uri="{FF2B5EF4-FFF2-40B4-BE49-F238E27FC236}">
                <a16:creationId xmlns:a16="http://schemas.microsoft.com/office/drawing/2014/main" id="{4512D98D-8E80-55B2-C02D-7BF57DF6F80B}"/>
              </a:ext>
            </a:extLst>
          </p:cNvPr>
          <p:cNvSpPr>
            <a:spLocks noChangeShapeType="1"/>
          </p:cNvSpPr>
          <p:nvPr/>
        </p:nvSpPr>
        <p:spPr bwMode="auto">
          <a:xfrm>
            <a:off x="4527550" y="5276851"/>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22" name="Line 10">
            <a:extLst>
              <a:ext uri="{FF2B5EF4-FFF2-40B4-BE49-F238E27FC236}">
                <a16:creationId xmlns:a16="http://schemas.microsoft.com/office/drawing/2014/main" id="{F82D5A75-6FB6-A652-DD45-8ED2A616AFB7}"/>
              </a:ext>
            </a:extLst>
          </p:cNvPr>
          <p:cNvSpPr>
            <a:spLocks noChangeShapeType="1"/>
          </p:cNvSpPr>
          <p:nvPr/>
        </p:nvSpPr>
        <p:spPr bwMode="auto">
          <a:xfrm flipV="1">
            <a:off x="7743825" y="5275263"/>
            <a:ext cx="0" cy="823912"/>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cxnSp>
        <p:nvCxnSpPr>
          <p:cNvPr id="23" name="AutoShape 15">
            <a:extLst>
              <a:ext uri="{FF2B5EF4-FFF2-40B4-BE49-F238E27FC236}">
                <a16:creationId xmlns:a16="http://schemas.microsoft.com/office/drawing/2014/main" id="{0372D6A4-72C5-27D3-186F-2B0539BD76B6}"/>
              </a:ext>
            </a:extLst>
          </p:cNvPr>
          <p:cNvCxnSpPr>
            <a:cxnSpLocks noChangeShapeType="1"/>
          </p:cNvCxnSpPr>
          <p:nvPr/>
        </p:nvCxnSpPr>
        <p:spPr bwMode="auto">
          <a:xfrm rot="5400000" flipH="1" flipV="1">
            <a:off x="6149182" y="4479132"/>
            <a:ext cx="1587" cy="3200400"/>
          </a:xfrm>
          <a:prstGeom prst="straightConnector1">
            <a:avLst/>
          </a:prstGeom>
          <a:noFill/>
          <a:ln w="28575">
            <a:solidFill>
              <a:schemeClr val="tx1"/>
            </a:solidFill>
            <a:round/>
            <a:headEnd/>
            <a:tailEnd/>
          </a:ln>
          <a:extLst>
            <a:ext uri="{909E8E84-426E-40DD-AFC4-6F175D3DCCD1}">
              <a14:hiddenFill xmlns:a14="http://schemas.microsoft.com/office/drawing/2010/main">
                <a:noFill/>
              </a14:hiddenFill>
            </a:ext>
          </a:extLst>
        </p:spPr>
      </p:cxnSp>
      <p:sp>
        <p:nvSpPr>
          <p:cNvPr id="24" name="Rectangle 3">
            <a:extLst>
              <a:ext uri="{FF2B5EF4-FFF2-40B4-BE49-F238E27FC236}">
                <a16:creationId xmlns:a16="http://schemas.microsoft.com/office/drawing/2014/main" id="{5A717A10-91D3-9355-FE0C-EA340CBC8BDE}"/>
              </a:ext>
            </a:extLst>
          </p:cNvPr>
          <p:cNvSpPr>
            <a:spLocks noChangeArrowheads="1"/>
          </p:cNvSpPr>
          <p:nvPr/>
        </p:nvSpPr>
        <p:spPr bwMode="auto">
          <a:xfrm>
            <a:off x="4508501" y="5730875"/>
            <a:ext cx="3292475"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000" b="1" dirty="0">
                <a:solidFill>
                  <a:schemeClr val="tx2"/>
                </a:solidFill>
              </a:rPr>
              <a:t>Spending Variance</a:t>
            </a:r>
            <a:br>
              <a:rPr lang="en-US" altLang="en-US" sz="2000" b="1" dirty="0">
                <a:solidFill>
                  <a:schemeClr val="tx2"/>
                </a:solidFill>
              </a:rPr>
            </a:br>
            <a:r>
              <a:rPr lang="en-US" altLang="en-US" sz="2000" b="1" dirty="0">
                <a:solidFill>
                  <a:schemeClr val="tx2"/>
                </a:solidFill>
              </a:rPr>
              <a:t>(1) – (3)</a:t>
            </a:r>
          </a:p>
        </p:txBody>
      </p:sp>
      <p:sp>
        <p:nvSpPr>
          <p:cNvPr id="26" name="Rectangle 21">
            <a:extLst>
              <a:ext uri="{FF2B5EF4-FFF2-40B4-BE49-F238E27FC236}">
                <a16:creationId xmlns:a16="http://schemas.microsoft.com/office/drawing/2014/main" id="{54AA2A34-9183-5402-126D-24D292D87F7C}"/>
              </a:ext>
            </a:extLst>
          </p:cNvPr>
          <p:cNvSpPr>
            <a:spLocks noChangeArrowheads="1"/>
          </p:cNvSpPr>
          <p:nvPr/>
        </p:nvSpPr>
        <p:spPr bwMode="auto">
          <a:xfrm>
            <a:off x="1828801" y="1457326"/>
            <a:ext cx="8740775" cy="1196975"/>
          </a:xfrm>
          <a:prstGeom prst="rect">
            <a:avLst/>
          </a:prstGeom>
          <a:solidFill>
            <a:schemeClr val="accent6">
              <a:lumMod val="20000"/>
              <a:lumOff val="80000"/>
            </a:schemeClr>
          </a:solidFill>
          <a:ln w="50800">
            <a:solidFill>
              <a:schemeClr val="tx1"/>
            </a:solidFill>
            <a:miter lim="800000"/>
            <a:headEnd/>
            <a:tailEnd/>
          </a:ln>
        </p:spPr>
        <p:txBody>
          <a:bodyPr lIns="90488" tIns="44450" rIns="90488" bIns="44450">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algn="ctr" eaLnBrk="1" hangingPunct="1">
              <a:spcBef>
                <a:spcPct val="50000"/>
              </a:spcBef>
              <a:buClrTx/>
              <a:buFontTx/>
              <a:buNone/>
              <a:defRPr/>
            </a:pPr>
            <a:r>
              <a:rPr lang="en-US" altLang="en-US" sz="2400" b="1" dirty="0">
                <a:solidFill>
                  <a:srgbClr val="FF0000"/>
                </a:solidFill>
              </a:rPr>
              <a:t>Actual quantity </a:t>
            </a:r>
            <a:r>
              <a:rPr lang="en-US" altLang="en-US" sz="2400" b="1" dirty="0">
                <a:solidFill>
                  <a:schemeClr val="tx2"/>
                </a:solidFill>
              </a:rPr>
              <a:t>is the amount of direct materials, direct labor, and variable manufacturing overhead actually used. (The quantities pertain to input items.)</a:t>
            </a:r>
          </a:p>
        </p:txBody>
      </p:sp>
    </p:spTree>
    <p:extLst>
      <p:ext uri="{BB962C8B-B14F-4D97-AF65-F5344CB8AC3E}">
        <p14:creationId xmlns:p14="http://schemas.microsoft.com/office/powerpoint/2010/main" val="14222548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5630276" cy="523220"/>
          </a:xfrm>
          <a:prstGeom prst="rect">
            <a:avLst/>
          </a:prstGeom>
          <a:noFill/>
        </p:spPr>
        <p:txBody>
          <a:bodyPr wrap="square" rtlCol="0">
            <a:spAutoFit/>
          </a:bodyPr>
          <a:lstStyle/>
          <a:p>
            <a:pPr algn="ctr">
              <a:defRPr/>
            </a:pPr>
            <a:r>
              <a:rPr lang="en-US" sz="2800" b="1" dirty="0">
                <a:solidFill>
                  <a:schemeClr val="bg1"/>
                </a:solidFill>
                <a:cs typeface="Arial" charset="0"/>
              </a:rPr>
              <a:t>A General Model: Standard Quantity</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6739B133-409A-7175-60EC-61605D677E16}"/>
              </a:ext>
            </a:extLst>
          </p:cNvPr>
          <p:cNvSpPr txBox="1">
            <a:spLocks noChangeArrowheads="1"/>
          </p:cNvSpPr>
          <p:nvPr/>
        </p:nvSpPr>
        <p:spPr>
          <a:xfrm>
            <a:off x="2286000" y="274638"/>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7" name="Down Arrow 6">
            <a:extLst>
              <a:ext uri="{FF2B5EF4-FFF2-40B4-BE49-F238E27FC236}">
                <a16:creationId xmlns:a16="http://schemas.microsoft.com/office/drawing/2014/main" id="{EAF650EE-11B8-1591-67D7-07E2007C7C20}"/>
              </a:ext>
            </a:extLst>
          </p:cNvPr>
          <p:cNvSpPr/>
          <p:nvPr/>
        </p:nvSpPr>
        <p:spPr>
          <a:xfrm>
            <a:off x="9372600" y="2286000"/>
            <a:ext cx="152400" cy="762000"/>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8" name="Rectangle 20">
            <a:extLst>
              <a:ext uri="{FF2B5EF4-FFF2-40B4-BE49-F238E27FC236}">
                <a16:creationId xmlns:a16="http://schemas.microsoft.com/office/drawing/2014/main" id="{5BED82CA-B423-7D2C-6478-92B715022D92}"/>
              </a:ext>
            </a:extLst>
          </p:cNvPr>
          <p:cNvSpPr>
            <a:spLocks noChangeArrowheads="1"/>
          </p:cNvSpPr>
          <p:nvPr/>
        </p:nvSpPr>
        <p:spPr bwMode="auto">
          <a:xfrm>
            <a:off x="2235201" y="1463676"/>
            <a:ext cx="7820025" cy="828675"/>
          </a:xfrm>
          <a:prstGeom prst="rect">
            <a:avLst/>
          </a:prstGeom>
          <a:solidFill>
            <a:schemeClr val="accent5">
              <a:lumMod val="20000"/>
              <a:lumOff val="80000"/>
            </a:schemeClr>
          </a:solidFill>
          <a:ln w="50800">
            <a:solidFill>
              <a:schemeClr val="tx1"/>
            </a:solidFill>
            <a:miter lim="800000"/>
            <a:headEnd/>
            <a:tailEnd/>
          </a:ln>
        </p:spPr>
        <p:txBody>
          <a:bodyPr lIns="90488" tIns="44450" rIns="90488" bIns="44450">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algn="ctr" eaLnBrk="1" hangingPunct="1">
              <a:spcBef>
                <a:spcPct val="50000"/>
              </a:spcBef>
              <a:buClrTx/>
              <a:buFontTx/>
              <a:buNone/>
              <a:defRPr/>
            </a:pPr>
            <a:r>
              <a:rPr lang="en-US" altLang="en-US" sz="2400" b="1" dirty="0">
                <a:solidFill>
                  <a:srgbClr val="FF0000"/>
                </a:solidFill>
              </a:rPr>
              <a:t>Standard quantity </a:t>
            </a:r>
            <a:r>
              <a:rPr lang="en-US" altLang="en-US" sz="2400" b="1" dirty="0">
                <a:solidFill>
                  <a:schemeClr val="tx2"/>
                </a:solidFill>
              </a:rPr>
              <a:t>is the standard quantity allowed for the actual output of the period.</a:t>
            </a:r>
          </a:p>
        </p:txBody>
      </p:sp>
      <p:sp>
        <p:nvSpPr>
          <p:cNvPr id="9" name="Rectangle 3">
            <a:extLst>
              <a:ext uri="{FF2B5EF4-FFF2-40B4-BE49-F238E27FC236}">
                <a16:creationId xmlns:a16="http://schemas.microsoft.com/office/drawing/2014/main" id="{CBE270B7-46F7-7D0D-4C6F-B3722C5AF848}"/>
              </a:ext>
            </a:extLst>
          </p:cNvPr>
          <p:cNvSpPr>
            <a:spLocks noChangeArrowheads="1"/>
          </p:cNvSpPr>
          <p:nvPr/>
        </p:nvSpPr>
        <p:spPr bwMode="auto">
          <a:xfrm>
            <a:off x="2686050" y="4473575"/>
            <a:ext cx="3429000"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000" b="1" dirty="0">
                <a:solidFill>
                  <a:schemeClr val="tx2"/>
                </a:solidFill>
              </a:rPr>
              <a:t>Price Variance</a:t>
            </a:r>
            <a:br>
              <a:rPr lang="en-US" altLang="en-US" sz="2000" b="1" dirty="0">
                <a:solidFill>
                  <a:schemeClr val="tx2"/>
                </a:solidFill>
              </a:rPr>
            </a:br>
            <a:r>
              <a:rPr lang="en-US" altLang="en-US" sz="2000" b="1" dirty="0">
                <a:solidFill>
                  <a:schemeClr val="tx2"/>
                </a:solidFill>
              </a:rPr>
              <a:t>(1) – (2)</a:t>
            </a:r>
          </a:p>
        </p:txBody>
      </p:sp>
      <p:sp>
        <p:nvSpPr>
          <p:cNvPr id="11" name="Rectangle 4">
            <a:extLst>
              <a:ext uri="{FF2B5EF4-FFF2-40B4-BE49-F238E27FC236}">
                <a16:creationId xmlns:a16="http://schemas.microsoft.com/office/drawing/2014/main" id="{652DEE85-0DF6-E34C-F6B6-FCA1546B5E69}"/>
              </a:ext>
            </a:extLst>
          </p:cNvPr>
          <p:cNvSpPr>
            <a:spLocks noChangeArrowheads="1"/>
          </p:cNvSpPr>
          <p:nvPr/>
        </p:nvSpPr>
        <p:spPr bwMode="auto">
          <a:xfrm>
            <a:off x="6245225" y="4483100"/>
            <a:ext cx="2952750" cy="70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000" b="1" dirty="0">
                <a:solidFill>
                  <a:schemeClr val="tx2"/>
                </a:solidFill>
              </a:rPr>
              <a:t>Quantity Variance</a:t>
            </a:r>
            <a:br>
              <a:rPr lang="en-US" altLang="en-US" sz="2000" b="1" dirty="0">
                <a:solidFill>
                  <a:schemeClr val="tx2"/>
                </a:solidFill>
              </a:rPr>
            </a:br>
            <a:r>
              <a:rPr lang="en-US" altLang="en-US" sz="2000" b="1" dirty="0">
                <a:solidFill>
                  <a:schemeClr val="tx2"/>
                </a:solidFill>
              </a:rPr>
              <a:t>(2) – (3)</a:t>
            </a:r>
          </a:p>
        </p:txBody>
      </p:sp>
      <p:sp>
        <p:nvSpPr>
          <p:cNvPr id="12" name="Rectangle 5">
            <a:extLst>
              <a:ext uri="{FF2B5EF4-FFF2-40B4-BE49-F238E27FC236}">
                <a16:creationId xmlns:a16="http://schemas.microsoft.com/office/drawing/2014/main" id="{A7473640-B8A9-9B11-528A-310EBD508D11}"/>
              </a:ext>
            </a:extLst>
          </p:cNvPr>
          <p:cNvSpPr>
            <a:spLocks noChangeArrowheads="1"/>
          </p:cNvSpPr>
          <p:nvPr/>
        </p:nvSpPr>
        <p:spPr bwMode="auto">
          <a:xfrm>
            <a:off x="7461251" y="2801939"/>
            <a:ext cx="3108325" cy="125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80000"/>
              </a:lnSpc>
              <a:spcBef>
                <a:spcPct val="20000"/>
              </a:spcBef>
            </a:pPr>
            <a:r>
              <a:rPr lang="en-US" altLang="en-US" b="1" dirty="0">
                <a:solidFill>
                  <a:schemeClr val="tx2"/>
                </a:solidFill>
              </a:rPr>
              <a:t>(3)</a:t>
            </a:r>
          </a:p>
          <a:p>
            <a:pPr algn="ctr" eaLnBrk="1" hangingPunct="1">
              <a:lnSpc>
                <a:spcPct val="80000"/>
              </a:lnSpc>
              <a:spcBef>
                <a:spcPct val="20000"/>
              </a:spcBef>
            </a:pPr>
            <a:r>
              <a:rPr lang="en-US" altLang="en-US" b="1" dirty="0">
                <a:solidFill>
                  <a:srgbClr val="FF0000"/>
                </a:solidFill>
              </a:rPr>
              <a:t>Standard Quantity</a:t>
            </a:r>
            <a:br>
              <a:rPr lang="en-US" altLang="en-US" b="1" dirty="0">
                <a:solidFill>
                  <a:schemeClr val="tx2"/>
                </a:solidFill>
              </a:rPr>
            </a:br>
            <a:r>
              <a:rPr lang="en-US" altLang="en-US" b="1" dirty="0">
                <a:solidFill>
                  <a:schemeClr val="tx2"/>
                </a:solidFill>
              </a:rPr>
              <a:t>Allowed for Actual Output,</a:t>
            </a:r>
            <a:br>
              <a:rPr lang="en-US" altLang="en-US" b="1" dirty="0">
                <a:solidFill>
                  <a:schemeClr val="tx2"/>
                </a:solidFill>
              </a:rPr>
            </a:br>
            <a:r>
              <a:rPr lang="en-US" altLang="en-US" b="1" dirty="0">
                <a:solidFill>
                  <a:schemeClr val="tx2"/>
                </a:solidFill>
              </a:rPr>
              <a:t>at Standard Price</a:t>
            </a:r>
            <a:br>
              <a:rPr lang="en-US" altLang="en-US" b="1" dirty="0">
                <a:solidFill>
                  <a:schemeClr val="tx2"/>
                </a:solidFill>
              </a:rPr>
            </a:br>
            <a:r>
              <a:rPr lang="en-US" altLang="en-US" b="1" dirty="0">
                <a:solidFill>
                  <a:schemeClr val="tx2"/>
                </a:solidFill>
              </a:rPr>
              <a:t>(SQ × SP)</a:t>
            </a:r>
          </a:p>
        </p:txBody>
      </p:sp>
      <p:sp>
        <p:nvSpPr>
          <p:cNvPr id="13" name="Line 9">
            <a:extLst>
              <a:ext uri="{FF2B5EF4-FFF2-40B4-BE49-F238E27FC236}">
                <a16:creationId xmlns:a16="http://schemas.microsoft.com/office/drawing/2014/main" id="{A34962B0-0DA3-6CC3-2469-78E7EB597085}"/>
              </a:ext>
            </a:extLst>
          </p:cNvPr>
          <p:cNvSpPr>
            <a:spLocks noChangeShapeType="1"/>
          </p:cNvSpPr>
          <p:nvPr/>
        </p:nvSpPr>
        <p:spPr bwMode="auto">
          <a:xfrm>
            <a:off x="2840038" y="4014789"/>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4" name="Line 10">
            <a:extLst>
              <a:ext uri="{FF2B5EF4-FFF2-40B4-BE49-F238E27FC236}">
                <a16:creationId xmlns:a16="http://schemas.microsoft.com/office/drawing/2014/main" id="{DC9DD5D8-CD8A-743A-B5F5-E9C650844638}"/>
              </a:ext>
            </a:extLst>
          </p:cNvPr>
          <p:cNvSpPr>
            <a:spLocks noChangeShapeType="1"/>
          </p:cNvSpPr>
          <p:nvPr/>
        </p:nvSpPr>
        <p:spPr bwMode="auto">
          <a:xfrm flipV="1">
            <a:off x="5764213" y="4002089"/>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5" name="Line 11">
            <a:extLst>
              <a:ext uri="{FF2B5EF4-FFF2-40B4-BE49-F238E27FC236}">
                <a16:creationId xmlns:a16="http://schemas.microsoft.com/office/drawing/2014/main" id="{80969073-1718-460E-F6AE-374569CEB398}"/>
              </a:ext>
            </a:extLst>
          </p:cNvPr>
          <p:cNvSpPr>
            <a:spLocks noChangeShapeType="1"/>
          </p:cNvSpPr>
          <p:nvPr/>
        </p:nvSpPr>
        <p:spPr bwMode="auto">
          <a:xfrm>
            <a:off x="6149975" y="4014789"/>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6" name="Line 12">
            <a:extLst>
              <a:ext uri="{FF2B5EF4-FFF2-40B4-BE49-F238E27FC236}">
                <a16:creationId xmlns:a16="http://schemas.microsoft.com/office/drawing/2014/main" id="{31B57D99-C725-59EB-A679-771A11050A2F}"/>
              </a:ext>
            </a:extLst>
          </p:cNvPr>
          <p:cNvSpPr>
            <a:spLocks noChangeShapeType="1"/>
          </p:cNvSpPr>
          <p:nvPr/>
        </p:nvSpPr>
        <p:spPr bwMode="auto">
          <a:xfrm flipV="1">
            <a:off x="9021763" y="4002089"/>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cxnSp>
        <p:nvCxnSpPr>
          <p:cNvPr id="17" name="AutoShape 15">
            <a:extLst>
              <a:ext uri="{FF2B5EF4-FFF2-40B4-BE49-F238E27FC236}">
                <a16:creationId xmlns:a16="http://schemas.microsoft.com/office/drawing/2014/main" id="{40EDEA02-86B7-7B5A-9903-BB6879001E8F}"/>
              </a:ext>
            </a:extLst>
          </p:cNvPr>
          <p:cNvCxnSpPr>
            <a:cxnSpLocks noChangeShapeType="1"/>
          </p:cNvCxnSpPr>
          <p:nvPr/>
        </p:nvCxnSpPr>
        <p:spPr bwMode="auto">
          <a:xfrm rot="5400000" flipH="1" flipV="1">
            <a:off x="4283869" y="3367882"/>
            <a:ext cx="12700" cy="2925762"/>
          </a:xfrm>
          <a:prstGeom prst="straightConnector1">
            <a:avLst/>
          </a:prstGeom>
          <a:noFill/>
          <a:ln w="28575">
            <a:solidFill>
              <a:schemeClr val="tx1"/>
            </a:solidFill>
            <a:round/>
            <a:headEnd/>
            <a:tailEnd/>
          </a:ln>
          <a:extLst>
            <a:ext uri="{909E8E84-426E-40DD-AFC4-6F175D3DCCD1}">
              <a14:hiddenFill xmlns:a14="http://schemas.microsoft.com/office/drawing/2010/main">
                <a:noFill/>
              </a14:hiddenFill>
            </a:ext>
          </a:extLst>
        </p:spPr>
      </p:cxnSp>
      <p:cxnSp>
        <p:nvCxnSpPr>
          <p:cNvPr id="18" name="AutoShape 16">
            <a:extLst>
              <a:ext uri="{FF2B5EF4-FFF2-40B4-BE49-F238E27FC236}">
                <a16:creationId xmlns:a16="http://schemas.microsoft.com/office/drawing/2014/main" id="{AE8C74F3-2D30-2256-8428-0C6AEA301021}"/>
              </a:ext>
            </a:extLst>
          </p:cNvPr>
          <p:cNvCxnSpPr>
            <a:cxnSpLocks noChangeShapeType="1"/>
            <a:stCxn id="15" idx="1"/>
            <a:endCxn id="16" idx="0"/>
          </p:cNvCxnSpPr>
          <p:nvPr/>
        </p:nvCxnSpPr>
        <p:spPr bwMode="auto">
          <a:xfrm flipV="1">
            <a:off x="6149975" y="4824413"/>
            <a:ext cx="2871788" cy="12700"/>
          </a:xfrm>
          <a:prstGeom prst="straightConnector1">
            <a:avLst/>
          </a:prstGeom>
          <a:noFill/>
          <a:ln w="28575">
            <a:solidFill>
              <a:schemeClr val="tx1"/>
            </a:solidFill>
            <a:round/>
            <a:headEnd/>
            <a:tailEnd/>
          </a:ln>
          <a:extLst>
            <a:ext uri="{909E8E84-426E-40DD-AFC4-6F175D3DCCD1}">
              <a14:hiddenFill xmlns:a14="http://schemas.microsoft.com/office/drawing/2010/main">
                <a:noFill/>
              </a14:hiddenFill>
            </a:ext>
          </a:extLst>
        </p:spPr>
      </p:cxnSp>
      <p:sp>
        <p:nvSpPr>
          <p:cNvPr id="19" name="Rectangle 5">
            <a:extLst>
              <a:ext uri="{FF2B5EF4-FFF2-40B4-BE49-F238E27FC236}">
                <a16:creationId xmlns:a16="http://schemas.microsoft.com/office/drawing/2014/main" id="{E6951FBF-3C01-3156-E76A-DFBB4FFA5360}"/>
              </a:ext>
            </a:extLst>
          </p:cNvPr>
          <p:cNvSpPr>
            <a:spLocks noChangeArrowheads="1"/>
          </p:cNvSpPr>
          <p:nvPr/>
        </p:nvSpPr>
        <p:spPr bwMode="auto">
          <a:xfrm>
            <a:off x="4854576" y="2857501"/>
            <a:ext cx="2195513"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80000"/>
              </a:lnSpc>
              <a:spcBef>
                <a:spcPct val="20000"/>
              </a:spcBef>
            </a:pPr>
            <a:r>
              <a:rPr lang="en-US" altLang="en-US" b="1" dirty="0">
                <a:solidFill>
                  <a:schemeClr val="tx2"/>
                </a:solidFill>
              </a:rPr>
              <a:t>(2)</a:t>
            </a:r>
            <a:br>
              <a:rPr lang="en-US" altLang="en-US" b="1" dirty="0">
                <a:solidFill>
                  <a:schemeClr val="tx2"/>
                </a:solidFill>
              </a:rPr>
            </a:br>
            <a:r>
              <a:rPr lang="en-US" altLang="en-US" b="1" dirty="0">
                <a:solidFill>
                  <a:srgbClr val="646B86"/>
                </a:solidFill>
              </a:rPr>
              <a:t>Actual Quantity</a:t>
            </a:r>
            <a:br>
              <a:rPr lang="en-US" altLang="en-US" b="1" dirty="0">
                <a:solidFill>
                  <a:srgbClr val="646B86"/>
                </a:solidFill>
              </a:rPr>
            </a:br>
            <a:r>
              <a:rPr lang="en-US" altLang="en-US" b="1" dirty="0">
                <a:solidFill>
                  <a:schemeClr val="tx2"/>
                </a:solidFill>
              </a:rPr>
              <a:t>of Input,</a:t>
            </a:r>
            <a:br>
              <a:rPr lang="en-US" altLang="en-US" b="1" dirty="0">
                <a:solidFill>
                  <a:schemeClr val="tx2"/>
                </a:solidFill>
              </a:rPr>
            </a:br>
            <a:r>
              <a:rPr lang="en-US" altLang="en-US" b="1" dirty="0">
                <a:solidFill>
                  <a:schemeClr val="tx2"/>
                </a:solidFill>
              </a:rPr>
              <a:t>at Standard Price</a:t>
            </a:r>
            <a:br>
              <a:rPr lang="en-US" altLang="en-US" b="1" dirty="0">
                <a:solidFill>
                  <a:schemeClr val="tx2"/>
                </a:solidFill>
              </a:rPr>
            </a:br>
            <a:r>
              <a:rPr lang="en-US" altLang="en-US" b="1" dirty="0">
                <a:solidFill>
                  <a:schemeClr val="tx2"/>
                </a:solidFill>
              </a:rPr>
              <a:t>(AQ × SP)</a:t>
            </a:r>
          </a:p>
        </p:txBody>
      </p:sp>
      <p:sp>
        <p:nvSpPr>
          <p:cNvPr id="20" name="Rectangle 5">
            <a:extLst>
              <a:ext uri="{FF2B5EF4-FFF2-40B4-BE49-F238E27FC236}">
                <a16:creationId xmlns:a16="http://schemas.microsoft.com/office/drawing/2014/main" id="{CD8277B4-7FAE-F918-44FD-8E5EA05EAC05}"/>
              </a:ext>
            </a:extLst>
          </p:cNvPr>
          <p:cNvSpPr>
            <a:spLocks noChangeArrowheads="1"/>
          </p:cNvSpPr>
          <p:nvPr/>
        </p:nvSpPr>
        <p:spPr bwMode="auto">
          <a:xfrm>
            <a:off x="1752601" y="2857501"/>
            <a:ext cx="2193925"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80000"/>
              </a:lnSpc>
              <a:spcBef>
                <a:spcPct val="20000"/>
              </a:spcBef>
            </a:pPr>
            <a:r>
              <a:rPr lang="en-US" altLang="en-US" b="1" dirty="0">
                <a:solidFill>
                  <a:schemeClr val="tx2"/>
                </a:solidFill>
              </a:rPr>
              <a:t>(1)</a:t>
            </a:r>
            <a:br>
              <a:rPr lang="en-US" altLang="en-US" b="1" dirty="0">
                <a:solidFill>
                  <a:schemeClr val="tx2"/>
                </a:solidFill>
              </a:rPr>
            </a:br>
            <a:r>
              <a:rPr lang="en-US" altLang="en-US" b="1" dirty="0">
                <a:solidFill>
                  <a:schemeClr val="tx2"/>
                </a:solidFill>
              </a:rPr>
              <a:t>Actual Quantity</a:t>
            </a:r>
            <a:br>
              <a:rPr lang="en-US" altLang="en-US" b="1" dirty="0">
                <a:solidFill>
                  <a:schemeClr val="tx2"/>
                </a:solidFill>
              </a:rPr>
            </a:br>
            <a:r>
              <a:rPr lang="en-US" altLang="en-US" b="1" dirty="0">
                <a:solidFill>
                  <a:schemeClr val="tx2"/>
                </a:solidFill>
              </a:rPr>
              <a:t>of Input,</a:t>
            </a:r>
            <a:br>
              <a:rPr lang="en-US" altLang="en-US" b="1" dirty="0">
                <a:solidFill>
                  <a:schemeClr val="tx2"/>
                </a:solidFill>
              </a:rPr>
            </a:br>
            <a:r>
              <a:rPr lang="en-US" altLang="en-US" b="1" dirty="0">
                <a:solidFill>
                  <a:schemeClr val="tx2"/>
                </a:solidFill>
              </a:rPr>
              <a:t>at Actual Price </a:t>
            </a:r>
            <a:br>
              <a:rPr lang="en-US" altLang="en-US" b="1" dirty="0">
                <a:solidFill>
                  <a:schemeClr val="tx2"/>
                </a:solidFill>
              </a:rPr>
            </a:br>
            <a:r>
              <a:rPr lang="en-US" altLang="en-US" b="1" dirty="0">
                <a:solidFill>
                  <a:schemeClr val="tx2"/>
                </a:solidFill>
              </a:rPr>
              <a:t>(AQ × AP)</a:t>
            </a:r>
          </a:p>
        </p:txBody>
      </p:sp>
      <p:sp>
        <p:nvSpPr>
          <p:cNvPr id="21" name="Line 9">
            <a:extLst>
              <a:ext uri="{FF2B5EF4-FFF2-40B4-BE49-F238E27FC236}">
                <a16:creationId xmlns:a16="http://schemas.microsoft.com/office/drawing/2014/main" id="{13F63B6E-8B0A-0FAA-5A69-85BFE2F7CCD9}"/>
              </a:ext>
            </a:extLst>
          </p:cNvPr>
          <p:cNvSpPr>
            <a:spLocks noChangeShapeType="1"/>
          </p:cNvSpPr>
          <p:nvPr/>
        </p:nvSpPr>
        <p:spPr bwMode="auto">
          <a:xfrm>
            <a:off x="4527550" y="5276851"/>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22" name="Line 10">
            <a:extLst>
              <a:ext uri="{FF2B5EF4-FFF2-40B4-BE49-F238E27FC236}">
                <a16:creationId xmlns:a16="http://schemas.microsoft.com/office/drawing/2014/main" id="{4062EBED-C3FF-AB78-80F7-6C7E2E3C4D93}"/>
              </a:ext>
            </a:extLst>
          </p:cNvPr>
          <p:cNvSpPr>
            <a:spLocks noChangeShapeType="1"/>
          </p:cNvSpPr>
          <p:nvPr/>
        </p:nvSpPr>
        <p:spPr bwMode="auto">
          <a:xfrm flipV="1">
            <a:off x="7743825" y="5275263"/>
            <a:ext cx="0" cy="823912"/>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cxnSp>
        <p:nvCxnSpPr>
          <p:cNvPr id="23" name="AutoShape 15">
            <a:extLst>
              <a:ext uri="{FF2B5EF4-FFF2-40B4-BE49-F238E27FC236}">
                <a16:creationId xmlns:a16="http://schemas.microsoft.com/office/drawing/2014/main" id="{565F164C-324E-AFA3-B136-B04019B3EF46}"/>
              </a:ext>
            </a:extLst>
          </p:cNvPr>
          <p:cNvCxnSpPr>
            <a:cxnSpLocks noChangeShapeType="1"/>
          </p:cNvCxnSpPr>
          <p:nvPr/>
        </p:nvCxnSpPr>
        <p:spPr bwMode="auto">
          <a:xfrm rot="5400000" flipH="1" flipV="1">
            <a:off x="6149182" y="4479132"/>
            <a:ext cx="1587" cy="3200400"/>
          </a:xfrm>
          <a:prstGeom prst="straightConnector1">
            <a:avLst/>
          </a:prstGeom>
          <a:noFill/>
          <a:ln w="28575">
            <a:solidFill>
              <a:schemeClr val="tx1"/>
            </a:solidFill>
            <a:round/>
            <a:headEnd/>
            <a:tailEnd/>
          </a:ln>
          <a:extLst>
            <a:ext uri="{909E8E84-426E-40DD-AFC4-6F175D3DCCD1}">
              <a14:hiddenFill xmlns:a14="http://schemas.microsoft.com/office/drawing/2010/main">
                <a:noFill/>
              </a14:hiddenFill>
            </a:ext>
          </a:extLst>
        </p:spPr>
      </p:cxnSp>
      <p:sp>
        <p:nvSpPr>
          <p:cNvPr id="24" name="Rectangle 3">
            <a:extLst>
              <a:ext uri="{FF2B5EF4-FFF2-40B4-BE49-F238E27FC236}">
                <a16:creationId xmlns:a16="http://schemas.microsoft.com/office/drawing/2014/main" id="{DB8B783A-ED88-C743-F8BC-06825C301A3F}"/>
              </a:ext>
            </a:extLst>
          </p:cNvPr>
          <p:cNvSpPr>
            <a:spLocks noChangeArrowheads="1"/>
          </p:cNvSpPr>
          <p:nvPr/>
        </p:nvSpPr>
        <p:spPr bwMode="auto">
          <a:xfrm>
            <a:off x="4508501" y="5730875"/>
            <a:ext cx="3292475"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000" b="1" dirty="0">
                <a:solidFill>
                  <a:schemeClr val="tx2"/>
                </a:solidFill>
              </a:rPr>
              <a:t>Spending Variance</a:t>
            </a:r>
            <a:br>
              <a:rPr lang="en-US" altLang="en-US" sz="2000" b="1" dirty="0">
                <a:solidFill>
                  <a:schemeClr val="tx2"/>
                </a:solidFill>
              </a:rPr>
            </a:br>
            <a:r>
              <a:rPr lang="en-US" altLang="en-US" sz="2000" b="1" dirty="0">
                <a:solidFill>
                  <a:schemeClr val="tx2"/>
                </a:solidFill>
              </a:rPr>
              <a:t>(1) – (3)</a:t>
            </a:r>
          </a:p>
        </p:txBody>
      </p:sp>
    </p:spTree>
    <p:extLst>
      <p:ext uri="{BB962C8B-B14F-4D97-AF65-F5344CB8AC3E}">
        <p14:creationId xmlns:p14="http://schemas.microsoft.com/office/powerpoint/2010/main" val="36742475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919916" y="470268"/>
            <a:ext cx="7008067" cy="954107"/>
          </a:xfrm>
          <a:prstGeom prst="rect">
            <a:avLst/>
          </a:prstGeom>
          <a:noFill/>
        </p:spPr>
        <p:txBody>
          <a:bodyPr wrap="square" rtlCol="0">
            <a:spAutoFit/>
          </a:bodyPr>
          <a:lstStyle/>
          <a:p>
            <a:pPr algn="ctr">
              <a:defRPr/>
            </a:pPr>
            <a:r>
              <a:rPr lang="en-US" sz="2800" b="1" dirty="0">
                <a:solidFill>
                  <a:schemeClr val="bg1"/>
                </a:solidFill>
                <a:cs typeface="Arial" charset="0"/>
              </a:rPr>
              <a:t>A General Model: Actual Price</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Down Arrow 23">
            <a:extLst>
              <a:ext uri="{FF2B5EF4-FFF2-40B4-BE49-F238E27FC236}">
                <a16:creationId xmlns:a16="http://schemas.microsoft.com/office/drawing/2014/main" id="{37A2C1EF-FB2E-6FC2-3675-CDC0C799ED6C}"/>
              </a:ext>
            </a:extLst>
          </p:cNvPr>
          <p:cNvSpPr/>
          <p:nvPr/>
        </p:nvSpPr>
        <p:spPr>
          <a:xfrm>
            <a:off x="3355250" y="1897131"/>
            <a:ext cx="152400" cy="1189038"/>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26" name="Rectangle 1041">
            <a:extLst>
              <a:ext uri="{FF2B5EF4-FFF2-40B4-BE49-F238E27FC236}">
                <a16:creationId xmlns:a16="http://schemas.microsoft.com/office/drawing/2014/main" id="{788F62B1-B929-B67E-2586-B39F2B70C6B1}"/>
              </a:ext>
            </a:extLst>
          </p:cNvPr>
          <p:cNvSpPr txBox="1">
            <a:spLocks noChangeArrowheads="1"/>
          </p:cNvSpPr>
          <p:nvPr/>
        </p:nvSpPr>
        <p:spPr>
          <a:xfrm>
            <a:off x="2286000" y="274638"/>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7" name="Rectangle 1043">
            <a:extLst>
              <a:ext uri="{FF2B5EF4-FFF2-40B4-BE49-F238E27FC236}">
                <a16:creationId xmlns:a16="http://schemas.microsoft.com/office/drawing/2014/main" id="{EC053D56-F968-05C9-7F20-968835B65159}"/>
              </a:ext>
            </a:extLst>
          </p:cNvPr>
          <p:cNvSpPr>
            <a:spLocks noChangeArrowheads="1"/>
          </p:cNvSpPr>
          <p:nvPr/>
        </p:nvSpPr>
        <p:spPr bwMode="auto">
          <a:xfrm>
            <a:off x="2235201" y="1457326"/>
            <a:ext cx="7820025" cy="828675"/>
          </a:xfrm>
          <a:prstGeom prst="rect">
            <a:avLst/>
          </a:prstGeom>
          <a:solidFill>
            <a:schemeClr val="accent6">
              <a:lumMod val="20000"/>
              <a:lumOff val="80000"/>
            </a:schemeClr>
          </a:solidFill>
          <a:ln w="50800">
            <a:solidFill>
              <a:schemeClr val="tx1"/>
            </a:solidFill>
            <a:miter lim="800000"/>
            <a:headEnd/>
            <a:tailEnd/>
          </a:ln>
        </p:spPr>
        <p:txBody>
          <a:bodyPr lIns="90488" tIns="44450" rIns="90488" bIns="44450">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algn="ctr" eaLnBrk="1" hangingPunct="1">
              <a:spcBef>
                <a:spcPct val="50000"/>
              </a:spcBef>
              <a:buClrTx/>
              <a:buFontTx/>
              <a:buNone/>
              <a:defRPr/>
            </a:pPr>
            <a:r>
              <a:rPr lang="en-US" altLang="en-US" sz="2400" b="1" dirty="0">
                <a:solidFill>
                  <a:srgbClr val="FF0000"/>
                </a:solidFill>
              </a:rPr>
              <a:t>Actual price </a:t>
            </a:r>
            <a:r>
              <a:rPr lang="en-US" altLang="en-US" sz="2400" b="1" dirty="0">
                <a:solidFill>
                  <a:schemeClr val="tx2"/>
                </a:solidFill>
              </a:rPr>
              <a:t>is the amount actually</a:t>
            </a:r>
            <a:br>
              <a:rPr lang="en-US" altLang="en-US" sz="2400" b="1" dirty="0">
                <a:solidFill>
                  <a:schemeClr val="tx2"/>
                </a:solidFill>
              </a:rPr>
            </a:br>
            <a:r>
              <a:rPr lang="en-US" altLang="en-US" sz="2400" b="1" dirty="0">
                <a:solidFill>
                  <a:schemeClr val="tx2"/>
                </a:solidFill>
              </a:rPr>
              <a:t>paid for the input used.</a:t>
            </a:r>
          </a:p>
        </p:txBody>
      </p:sp>
      <p:sp>
        <p:nvSpPr>
          <p:cNvPr id="28" name="Rectangle 3">
            <a:extLst>
              <a:ext uri="{FF2B5EF4-FFF2-40B4-BE49-F238E27FC236}">
                <a16:creationId xmlns:a16="http://schemas.microsoft.com/office/drawing/2014/main" id="{73E0041C-BE75-E2EA-C0AB-DF93CB878450}"/>
              </a:ext>
            </a:extLst>
          </p:cNvPr>
          <p:cNvSpPr>
            <a:spLocks noChangeArrowheads="1"/>
          </p:cNvSpPr>
          <p:nvPr/>
        </p:nvSpPr>
        <p:spPr bwMode="auto">
          <a:xfrm>
            <a:off x="2686050" y="4473575"/>
            <a:ext cx="3429000"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000" b="1" dirty="0">
                <a:solidFill>
                  <a:schemeClr val="tx2"/>
                </a:solidFill>
              </a:rPr>
              <a:t>Price Variance</a:t>
            </a:r>
            <a:br>
              <a:rPr lang="en-US" altLang="en-US" sz="2000" b="1" dirty="0">
                <a:solidFill>
                  <a:schemeClr val="tx2"/>
                </a:solidFill>
              </a:rPr>
            </a:br>
            <a:r>
              <a:rPr lang="en-US" altLang="en-US" sz="2000" b="1" dirty="0">
                <a:solidFill>
                  <a:schemeClr val="tx2"/>
                </a:solidFill>
              </a:rPr>
              <a:t>(1) – (2)</a:t>
            </a:r>
          </a:p>
        </p:txBody>
      </p:sp>
      <p:sp>
        <p:nvSpPr>
          <p:cNvPr id="29" name="Rectangle 4">
            <a:extLst>
              <a:ext uri="{FF2B5EF4-FFF2-40B4-BE49-F238E27FC236}">
                <a16:creationId xmlns:a16="http://schemas.microsoft.com/office/drawing/2014/main" id="{B2C7F019-58CF-F940-E9F6-B9043A42C013}"/>
              </a:ext>
            </a:extLst>
          </p:cNvPr>
          <p:cNvSpPr>
            <a:spLocks noChangeArrowheads="1"/>
          </p:cNvSpPr>
          <p:nvPr/>
        </p:nvSpPr>
        <p:spPr bwMode="auto">
          <a:xfrm>
            <a:off x="6245225" y="4483100"/>
            <a:ext cx="2952750" cy="70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000" b="1" dirty="0">
                <a:solidFill>
                  <a:schemeClr val="tx2"/>
                </a:solidFill>
              </a:rPr>
              <a:t>Quantity Variance</a:t>
            </a:r>
            <a:br>
              <a:rPr lang="en-US" altLang="en-US" sz="2000" b="1" dirty="0">
                <a:solidFill>
                  <a:schemeClr val="tx2"/>
                </a:solidFill>
              </a:rPr>
            </a:br>
            <a:r>
              <a:rPr lang="en-US" altLang="en-US" sz="2000" b="1" dirty="0">
                <a:solidFill>
                  <a:schemeClr val="tx2"/>
                </a:solidFill>
              </a:rPr>
              <a:t>(2) – (3)</a:t>
            </a:r>
          </a:p>
        </p:txBody>
      </p:sp>
      <p:sp>
        <p:nvSpPr>
          <p:cNvPr id="30" name="Rectangle 5">
            <a:extLst>
              <a:ext uri="{FF2B5EF4-FFF2-40B4-BE49-F238E27FC236}">
                <a16:creationId xmlns:a16="http://schemas.microsoft.com/office/drawing/2014/main" id="{07D0F250-D381-543E-1AC4-F9B5831EC974}"/>
              </a:ext>
            </a:extLst>
          </p:cNvPr>
          <p:cNvSpPr>
            <a:spLocks noChangeArrowheads="1"/>
          </p:cNvSpPr>
          <p:nvPr/>
        </p:nvSpPr>
        <p:spPr bwMode="auto">
          <a:xfrm>
            <a:off x="7461251" y="2801939"/>
            <a:ext cx="3108325" cy="125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80000"/>
              </a:lnSpc>
              <a:spcBef>
                <a:spcPct val="20000"/>
              </a:spcBef>
            </a:pPr>
            <a:r>
              <a:rPr lang="en-US" altLang="en-US" b="1" dirty="0">
                <a:solidFill>
                  <a:schemeClr val="tx2"/>
                </a:solidFill>
              </a:rPr>
              <a:t>(3)</a:t>
            </a:r>
          </a:p>
          <a:p>
            <a:pPr algn="ctr" eaLnBrk="1" hangingPunct="1">
              <a:lnSpc>
                <a:spcPct val="80000"/>
              </a:lnSpc>
              <a:spcBef>
                <a:spcPct val="20000"/>
              </a:spcBef>
            </a:pPr>
            <a:r>
              <a:rPr lang="en-US" altLang="en-US" b="1" dirty="0">
                <a:solidFill>
                  <a:srgbClr val="646B86"/>
                </a:solidFill>
              </a:rPr>
              <a:t>Standard Quantity</a:t>
            </a:r>
            <a:br>
              <a:rPr lang="en-US" altLang="en-US" b="1" dirty="0">
                <a:solidFill>
                  <a:schemeClr val="tx2"/>
                </a:solidFill>
              </a:rPr>
            </a:br>
            <a:r>
              <a:rPr lang="en-US" altLang="en-US" b="1" dirty="0">
                <a:solidFill>
                  <a:schemeClr val="tx2"/>
                </a:solidFill>
              </a:rPr>
              <a:t>Allowed for Actual Output,</a:t>
            </a:r>
            <a:br>
              <a:rPr lang="en-US" altLang="en-US" b="1" dirty="0">
                <a:solidFill>
                  <a:schemeClr val="tx2"/>
                </a:solidFill>
              </a:rPr>
            </a:br>
            <a:r>
              <a:rPr lang="en-US" altLang="en-US" b="1" dirty="0">
                <a:solidFill>
                  <a:schemeClr val="tx2"/>
                </a:solidFill>
              </a:rPr>
              <a:t>at Standard Price</a:t>
            </a:r>
            <a:br>
              <a:rPr lang="en-US" altLang="en-US" b="1" dirty="0">
                <a:solidFill>
                  <a:schemeClr val="tx2"/>
                </a:solidFill>
              </a:rPr>
            </a:br>
            <a:r>
              <a:rPr lang="en-US" altLang="en-US" b="1" dirty="0">
                <a:solidFill>
                  <a:schemeClr val="tx2"/>
                </a:solidFill>
              </a:rPr>
              <a:t>(SQ × SP)</a:t>
            </a:r>
          </a:p>
        </p:txBody>
      </p:sp>
      <p:sp>
        <p:nvSpPr>
          <p:cNvPr id="31" name="Line 9">
            <a:extLst>
              <a:ext uri="{FF2B5EF4-FFF2-40B4-BE49-F238E27FC236}">
                <a16:creationId xmlns:a16="http://schemas.microsoft.com/office/drawing/2014/main" id="{EC8B4B5B-A14A-01D6-83BA-91415E7DD7CD}"/>
              </a:ext>
            </a:extLst>
          </p:cNvPr>
          <p:cNvSpPr>
            <a:spLocks noChangeShapeType="1"/>
          </p:cNvSpPr>
          <p:nvPr/>
        </p:nvSpPr>
        <p:spPr bwMode="auto">
          <a:xfrm>
            <a:off x="2840038" y="4014789"/>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32" name="Line 10">
            <a:extLst>
              <a:ext uri="{FF2B5EF4-FFF2-40B4-BE49-F238E27FC236}">
                <a16:creationId xmlns:a16="http://schemas.microsoft.com/office/drawing/2014/main" id="{BB0902F4-2F7A-ACD1-FEE4-41D39E1D3C8F}"/>
              </a:ext>
            </a:extLst>
          </p:cNvPr>
          <p:cNvSpPr>
            <a:spLocks noChangeShapeType="1"/>
          </p:cNvSpPr>
          <p:nvPr/>
        </p:nvSpPr>
        <p:spPr bwMode="auto">
          <a:xfrm flipV="1">
            <a:off x="5764213" y="4002089"/>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33" name="Line 11">
            <a:extLst>
              <a:ext uri="{FF2B5EF4-FFF2-40B4-BE49-F238E27FC236}">
                <a16:creationId xmlns:a16="http://schemas.microsoft.com/office/drawing/2014/main" id="{B3BB7118-60E5-C535-BDC1-C147FE636887}"/>
              </a:ext>
            </a:extLst>
          </p:cNvPr>
          <p:cNvSpPr>
            <a:spLocks noChangeShapeType="1"/>
          </p:cNvSpPr>
          <p:nvPr/>
        </p:nvSpPr>
        <p:spPr bwMode="auto">
          <a:xfrm>
            <a:off x="6149975" y="4014789"/>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34" name="Line 12">
            <a:extLst>
              <a:ext uri="{FF2B5EF4-FFF2-40B4-BE49-F238E27FC236}">
                <a16:creationId xmlns:a16="http://schemas.microsoft.com/office/drawing/2014/main" id="{51AF9EF7-7AC0-1EB0-113E-4C105106A805}"/>
              </a:ext>
            </a:extLst>
          </p:cNvPr>
          <p:cNvSpPr>
            <a:spLocks noChangeShapeType="1"/>
          </p:cNvSpPr>
          <p:nvPr/>
        </p:nvSpPr>
        <p:spPr bwMode="auto">
          <a:xfrm flipV="1">
            <a:off x="9021763" y="4002089"/>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cxnSp>
        <p:nvCxnSpPr>
          <p:cNvPr id="35" name="AutoShape 15">
            <a:extLst>
              <a:ext uri="{FF2B5EF4-FFF2-40B4-BE49-F238E27FC236}">
                <a16:creationId xmlns:a16="http://schemas.microsoft.com/office/drawing/2014/main" id="{13DF85E3-3AC3-29EB-8323-4E0F20841A24}"/>
              </a:ext>
            </a:extLst>
          </p:cNvPr>
          <p:cNvCxnSpPr>
            <a:cxnSpLocks noChangeShapeType="1"/>
          </p:cNvCxnSpPr>
          <p:nvPr/>
        </p:nvCxnSpPr>
        <p:spPr bwMode="auto">
          <a:xfrm rot="5400000" flipH="1" flipV="1">
            <a:off x="4283869" y="3367882"/>
            <a:ext cx="12700" cy="2925762"/>
          </a:xfrm>
          <a:prstGeom prst="straightConnector1">
            <a:avLst/>
          </a:prstGeom>
          <a:noFill/>
          <a:ln w="28575">
            <a:solidFill>
              <a:schemeClr val="tx1"/>
            </a:solidFill>
            <a:round/>
            <a:headEnd/>
            <a:tailEnd/>
          </a:ln>
          <a:extLst>
            <a:ext uri="{909E8E84-426E-40DD-AFC4-6F175D3DCCD1}">
              <a14:hiddenFill xmlns:a14="http://schemas.microsoft.com/office/drawing/2010/main">
                <a:noFill/>
              </a14:hiddenFill>
            </a:ext>
          </a:extLst>
        </p:spPr>
      </p:cxnSp>
      <p:cxnSp>
        <p:nvCxnSpPr>
          <p:cNvPr id="36" name="AutoShape 16">
            <a:extLst>
              <a:ext uri="{FF2B5EF4-FFF2-40B4-BE49-F238E27FC236}">
                <a16:creationId xmlns:a16="http://schemas.microsoft.com/office/drawing/2014/main" id="{634E2167-6135-9E85-4D2A-3AB7A8E2196C}"/>
              </a:ext>
            </a:extLst>
          </p:cNvPr>
          <p:cNvCxnSpPr>
            <a:cxnSpLocks noChangeShapeType="1"/>
            <a:stCxn id="33" idx="1"/>
            <a:endCxn id="34" idx="0"/>
          </p:cNvCxnSpPr>
          <p:nvPr/>
        </p:nvCxnSpPr>
        <p:spPr bwMode="auto">
          <a:xfrm flipV="1">
            <a:off x="6149975" y="4824413"/>
            <a:ext cx="2871788" cy="12700"/>
          </a:xfrm>
          <a:prstGeom prst="straightConnector1">
            <a:avLst/>
          </a:prstGeom>
          <a:noFill/>
          <a:ln w="28575">
            <a:solidFill>
              <a:schemeClr val="tx1"/>
            </a:solidFill>
            <a:round/>
            <a:headEnd/>
            <a:tailEnd/>
          </a:ln>
          <a:extLst>
            <a:ext uri="{909E8E84-426E-40DD-AFC4-6F175D3DCCD1}">
              <a14:hiddenFill xmlns:a14="http://schemas.microsoft.com/office/drawing/2010/main">
                <a:noFill/>
              </a14:hiddenFill>
            </a:ext>
          </a:extLst>
        </p:spPr>
      </p:cxnSp>
      <p:sp>
        <p:nvSpPr>
          <p:cNvPr id="37" name="Rectangle 5">
            <a:extLst>
              <a:ext uri="{FF2B5EF4-FFF2-40B4-BE49-F238E27FC236}">
                <a16:creationId xmlns:a16="http://schemas.microsoft.com/office/drawing/2014/main" id="{BA89EAE5-2CD5-7711-49B8-904682A57E66}"/>
              </a:ext>
            </a:extLst>
          </p:cNvPr>
          <p:cNvSpPr>
            <a:spLocks noChangeArrowheads="1"/>
          </p:cNvSpPr>
          <p:nvPr/>
        </p:nvSpPr>
        <p:spPr bwMode="auto">
          <a:xfrm>
            <a:off x="4854576" y="2857501"/>
            <a:ext cx="2195513"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80000"/>
              </a:lnSpc>
              <a:spcBef>
                <a:spcPct val="20000"/>
              </a:spcBef>
            </a:pPr>
            <a:r>
              <a:rPr lang="en-US" altLang="en-US" b="1" dirty="0">
                <a:solidFill>
                  <a:schemeClr val="tx2"/>
                </a:solidFill>
              </a:rPr>
              <a:t>(2)</a:t>
            </a:r>
            <a:br>
              <a:rPr lang="en-US" altLang="en-US" b="1" dirty="0">
                <a:solidFill>
                  <a:schemeClr val="tx2"/>
                </a:solidFill>
              </a:rPr>
            </a:br>
            <a:r>
              <a:rPr lang="en-US" altLang="en-US" b="1" dirty="0">
                <a:solidFill>
                  <a:srgbClr val="646B86"/>
                </a:solidFill>
              </a:rPr>
              <a:t>Actual Quantity</a:t>
            </a:r>
            <a:br>
              <a:rPr lang="en-US" altLang="en-US" b="1" dirty="0">
                <a:solidFill>
                  <a:schemeClr val="tx2"/>
                </a:solidFill>
              </a:rPr>
            </a:br>
            <a:r>
              <a:rPr lang="en-US" altLang="en-US" b="1" dirty="0">
                <a:solidFill>
                  <a:schemeClr val="tx2"/>
                </a:solidFill>
              </a:rPr>
              <a:t>of Input,</a:t>
            </a:r>
            <a:br>
              <a:rPr lang="en-US" altLang="en-US" b="1" dirty="0">
                <a:solidFill>
                  <a:schemeClr val="tx2"/>
                </a:solidFill>
              </a:rPr>
            </a:br>
            <a:r>
              <a:rPr lang="en-US" altLang="en-US" b="1" dirty="0">
                <a:solidFill>
                  <a:schemeClr val="tx2"/>
                </a:solidFill>
              </a:rPr>
              <a:t>at Standard Price</a:t>
            </a:r>
            <a:br>
              <a:rPr lang="en-US" altLang="en-US" b="1" dirty="0">
                <a:solidFill>
                  <a:schemeClr val="tx2"/>
                </a:solidFill>
              </a:rPr>
            </a:br>
            <a:r>
              <a:rPr lang="en-US" altLang="en-US" b="1" dirty="0">
                <a:solidFill>
                  <a:schemeClr val="tx2"/>
                </a:solidFill>
              </a:rPr>
              <a:t>(AQ × SP)</a:t>
            </a:r>
          </a:p>
        </p:txBody>
      </p:sp>
      <p:sp>
        <p:nvSpPr>
          <p:cNvPr id="38" name="Rectangle 5">
            <a:extLst>
              <a:ext uri="{FF2B5EF4-FFF2-40B4-BE49-F238E27FC236}">
                <a16:creationId xmlns:a16="http://schemas.microsoft.com/office/drawing/2014/main" id="{F87A25DF-59B5-02BE-61E5-D4E17AA1967A}"/>
              </a:ext>
            </a:extLst>
          </p:cNvPr>
          <p:cNvSpPr>
            <a:spLocks noChangeArrowheads="1"/>
          </p:cNvSpPr>
          <p:nvPr/>
        </p:nvSpPr>
        <p:spPr bwMode="auto">
          <a:xfrm>
            <a:off x="1752601" y="2857501"/>
            <a:ext cx="2193925"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80000"/>
              </a:lnSpc>
              <a:spcBef>
                <a:spcPct val="20000"/>
              </a:spcBef>
            </a:pPr>
            <a:r>
              <a:rPr lang="en-US" altLang="en-US" b="1" dirty="0">
                <a:solidFill>
                  <a:schemeClr val="tx2"/>
                </a:solidFill>
              </a:rPr>
              <a:t>(1)</a:t>
            </a:r>
            <a:br>
              <a:rPr lang="en-US" altLang="en-US" b="1" dirty="0">
                <a:solidFill>
                  <a:schemeClr val="tx2"/>
                </a:solidFill>
              </a:rPr>
            </a:br>
            <a:r>
              <a:rPr lang="en-US" altLang="en-US" b="1" dirty="0">
                <a:solidFill>
                  <a:schemeClr val="tx2"/>
                </a:solidFill>
              </a:rPr>
              <a:t>Actual Quantity</a:t>
            </a:r>
            <a:br>
              <a:rPr lang="en-US" altLang="en-US" b="1" dirty="0">
                <a:solidFill>
                  <a:schemeClr val="tx2"/>
                </a:solidFill>
              </a:rPr>
            </a:br>
            <a:r>
              <a:rPr lang="en-US" altLang="en-US" b="1" dirty="0">
                <a:solidFill>
                  <a:schemeClr val="tx2"/>
                </a:solidFill>
              </a:rPr>
              <a:t>of Input,</a:t>
            </a:r>
            <a:br>
              <a:rPr lang="en-US" altLang="en-US" b="1" dirty="0">
                <a:solidFill>
                  <a:schemeClr val="tx2"/>
                </a:solidFill>
              </a:rPr>
            </a:br>
            <a:r>
              <a:rPr lang="en-US" altLang="en-US" b="1" dirty="0">
                <a:solidFill>
                  <a:schemeClr val="tx2"/>
                </a:solidFill>
              </a:rPr>
              <a:t>at </a:t>
            </a:r>
            <a:r>
              <a:rPr lang="en-US" altLang="en-US" b="1" dirty="0">
                <a:solidFill>
                  <a:srgbClr val="FF0000"/>
                </a:solidFill>
              </a:rPr>
              <a:t>Actual Price </a:t>
            </a:r>
            <a:br>
              <a:rPr lang="en-US" altLang="en-US" b="1" dirty="0">
                <a:solidFill>
                  <a:schemeClr val="tx2"/>
                </a:solidFill>
              </a:rPr>
            </a:br>
            <a:r>
              <a:rPr lang="en-US" altLang="en-US" b="1" dirty="0">
                <a:solidFill>
                  <a:schemeClr val="tx2"/>
                </a:solidFill>
              </a:rPr>
              <a:t>(AQ × AP)</a:t>
            </a:r>
          </a:p>
        </p:txBody>
      </p:sp>
      <p:sp>
        <p:nvSpPr>
          <p:cNvPr id="39" name="Line 9">
            <a:extLst>
              <a:ext uri="{FF2B5EF4-FFF2-40B4-BE49-F238E27FC236}">
                <a16:creationId xmlns:a16="http://schemas.microsoft.com/office/drawing/2014/main" id="{45222CD3-F560-709B-69CA-9B1A935D873C}"/>
              </a:ext>
            </a:extLst>
          </p:cNvPr>
          <p:cNvSpPr>
            <a:spLocks noChangeShapeType="1"/>
          </p:cNvSpPr>
          <p:nvPr/>
        </p:nvSpPr>
        <p:spPr bwMode="auto">
          <a:xfrm>
            <a:off x="4527550" y="5276851"/>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40" name="Line 10">
            <a:extLst>
              <a:ext uri="{FF2B5EF4-FFF2-40B4-BE49-F238E27FC236}">
                <a16:creationId xmlns:a16="http://schemas.microsoft.com/office/drawing/2014/main" id="{58FF4B26-9574-BA27-083A-648B1CECA636}"/>
              </a:ext>
            </a:extLst>
          </p:cNvPr>
          <p:cNvSpPr>
            <a:spLocks noChangeShapeType="1"/>
          </p:cNvSpPr>
          <p:nvPr/>
        </p:nvSpPr>
        <p:spPr bwMode="auto">
          <a:xfrm flipV="1">
            <a:off x="7743825" y="5275263"/>
            <a:ext cx="0" cy="823912"/>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cxnSp>
        <p:nvCxnSpPr>
          <p:cNvPr id="41" name="AutoShape 15">
            <a:extLst>
              <a:ext uri="{FF2B5EF4-FFF2-40B4-BE49-F238E27FC236}">
                <a16:creationId xmlns:a16="http://schemas.microsoft.com/office/drawing/2014/main" id="{B437414F-F79B-1762-7A2F-15A2B3487B43}"/>
              </a:ext>
            </a:extLst>
          </p:cNvPr>
          <p:cNvCxnSpPr>
            <a:cxnSpLocks noChangeShapeType="1"/>
          </p:cNvCxnSpPr>
          <p:nvPr/>
        </p:nvCxnSpPr>
        <p:spPr bwMode="auto">
          <a:xfrm rot="5400000" flipH="1" flipV="1">
            <a:off x="6149182" y="4479132"/>
            <a:ext cx="1587" cy="3200400"/>
          </a:xfrm>
          <a:prstGeom prst="straightConnector1">
            <a:avLst/>
          </a:prstGeom>
          <a:noFill/>
          <a:ln w="28575">
            <a:solidFill>
              <a:schemeClr val="tx1"/>
            </a:solidFill>
            <a:round/>
            <a:headEnd/>
            <a:tailEnd/>
          </a:ln>
          <a:extLst>
            <a:ext uri="{909E8E84-426E-40DD-AFC4-6F175D3DCCD1}">
              <a14:hiddenFill xmlns:a14="http://schemas.microsoft.com/office/drawing/2010/main">
                <a:noFill/>
              </a14:hiddenFill>
            </a:ext>
          </a:extLst>
        </p:spPr>
      </p:cxnSp>
      <p:sp>
        <p:nvSpPr>
          <p:cNvPr id="42" name="Rectangle 3">
            <a:extLst>
              <a:ext uri="{FF2B5EF4-FFF2-40B4-BE49-F238E27FC236}">
                <a16:creationId xmlns:a16="http://schemas.microsoft.com/office/drawing/2014/main" id="{776146C8-64BC-6E04-EBCA-2DB3C5F2EE43}"/>
              </a:ext>
            </a:extLst>
          </p:cNvPr>
          <p:cNvSpPr>
            <a:spLocks noChangeArrowheads="1"/>
          </p:cNvSpPr>
          <p:nvPr/>
        </p:nvSpPr>
        <p:spPr bwMode="auto">
          <a:xfrm>
            <a:off x="4508501" y="5730875"/>
            <a:ext cx="3292475"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000" b="1" dirty="0">
                <a:solidFill>
                  <a:schemeClr val="tx2"/>
                </a:solidFill>
              </a:rPr>
              <a:t>Spending Variance</a:t>
            </a:r>
            <a:br>
              <a:rPr lang="en-US" altLang="en-US" sz="2000" b="1" dirty="0">
                <a:solidFill>
                  <a:schemeClr val="tx2"/>
                </a:solidFill>
              </a:rPr>
            </a:br>
            <a:r>
              <a:rPr lang="en-US" altLang="en-US" sz="2000" b="1" dirty="0">
                <a:solidFill>
                  <a:schemeClr val="tx2"/>
                </a:solidFill>
              </a:rPr>
              <a:t>(1) – (3)</a:t>
            </a:r>
          </a:p>
        </p:txBody>
      </p:sp>
    </p:spTree>
    <p:extLst>
      <p:ext uri="{BB962C8B-B14F-4D97-AF65-F5344CB8AC3E}">
        <p14:creationId xmlns:p14="http://schemas.microsoft.com/office/powerpoint/2010/main" val="13972381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7008067" cy="954107"/>
          </a:xfrm>
          <a:prstGeom prst="rect">
            <a:avLst/>
          </a:prstGeom>
          <a:noFill/>
        </p:spPr>
        <p:txBody>
          <a:bodyPr wrap="square" rtlCol="0">
            <a:spAutoFit/>
          </a:bodyPr>
          <a:lstStyle/>
          <a:p>
            <a:r>
              <a:rPr lang="en-US" sz="2800" b="1" dirty="0">
                <a:solidFill>
                  <a:schemeClr val="bg1"/>
                </a:solidFill>
                <a:cs typeface="Arial" charset="0"/>
              </a:rPr>
              <a:t>A General Model: Standard Price</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Down Arrow 6">
            <a:extLst>
              <a:ext uri="{FF2B5EF4-FFF2-40B4-BE49-F238E27FC236}">
                <a16:creationId xmlns:a16="http://schemas.microsoft.com/office/drawing/2014/main" id="{97E585B4-A1E7-5A05-F013-66399F3F2DDA}"/>
              </a:ext>
            </a:extLst>
          </p:cNvPr>
          <p:cNvSpPr/>
          <p:nvPr/>
        </p:nvSpPr>
        <p:spPr>
          <a:xfrm>
            <a:off x="6492875" y="1896516"/>
            <a:ext cx="152400" cy="1189038"/>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8" name="Down Arrow 7">
            <a:extLst>
              <a:ext uri="{FF2B5EF4-FFF2-40B4-BE49-F238E27FC236}">
                <a16:creationId xmlns:a16="http://schemas.microsoft.com/office/drawing/2014/main" id="{D13D7529-FC4C-00DA-6B8A-7115CA6867A6}"/>
              </a:ext>
            </a:extLst>
          </p:cNvPr>
          <p:cNvSpPr/>
          <p:nvPr/>
        </p:nvSpPr>
        <p:spPr>
          <a:xfrm>
            <a:off x="9520238" y="1941166"/>
            <a:ext cx="152400" cy="1189038"/>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9" name="Rectangle 2">
            <a:extLst>
              <a:ext uri="{FF2B5EF4-FFF2-40B4-BE49-F238E27FC236}">
                <a16:creationId xmlns:a16="http://schemas.microsoft.com/office/drawing/2014/main" id="{15FDB09A-16ED-141C-72C3-ED9B16C8F312}"/>
              </a:ext>
            </a:extLst>
          </p:cNvPr>
          <p:cNvSpPr txBox="1">
            <a:spLocks noChangeArrowheads="1"/>
          </p:cNvSpPr>
          <p:nvPr/>
        </p:nvSpPr>
        <p:spPr>
          <a:xfrm>
            <a:off x="2286000" y="274638"/>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endParaRPr lang="en-US" dirty="0">
              <a:cs typeface="Arial" charset="0"/>
            </a:endParaRPr>
          </a:p>
        </p:txBody>
      </p:sp>
      <p:sp>
        <p:nvSpPr>
          <p:cNvPr id="11" name="Rectangle 5">
            <a:extLst>
              <a:ext uri="{FF2B5EF4-FFF2-40B4-BE49-F238E27FC236}">
                <a16:creationId xmlns:a16="http://schemas.microsoft.com/office/drawing/2014/main" id="{785447D0-1708-B0B7-7CD2-A3974E34D9AA}"/>
              </a:ext>
            </a:extLst>
          </p:cNvPr>
          <p:cNvSpPr>
            <a:spLocks noChangeArrowheads="1"/>
          </p:cNvSpPr>
          <p:nvPr/>
        </p:nvSpPr>
        <p:spPr bwMode="auto">
          <a:xfrm>
            <a:off x="2133601" y="1524001"/>
            <a:ext cx="7820025" cy="828675"/>
          </a:xfrm>
          <a:prstGeom prst="rect">
            <a:avLst/>
          </a:prstGeom>
          <a:solidFill>
            <a:schemeClr val="accent5">
              <a:lumMod val="20000"/>
              <a:lumOff val="80000"/>
            </a:schemeClr>
          </a:solidFill>
          <a:ln w="50800">
            <a:solidFill>
              <a:schemeClr val="tx1"/>
            </a:solidFill>
            <a:miter lim="800000"/>
            <a:headEnd/>
            <a:tailEnd/>
          </a:ln>
        </p:spPr>
        <p:txBody>
          <a:bodyPr lIns="90488" tIns="44450" rIns="90488" bIns="44450">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algn="ctr" eaLnBrk="1" hangingPunct="1">
              <a:spcBef>
                <a:spcPct val="50000"/>
              </a:spcBef>
              <a:buClrTx/>
              <a:buFontTx/>
              <a:buNone/>
              <a:defRPr/>
            </a:pPr>
            <a:r>
              <a:rPr lang="en-US" altLang="en-US" sz="2400" b="1" dirty="0">
                <a:solidFill>
                  <a:srgbClr val="FF0000"/>
                </a:solidFill>
              </a:rPr>
              <a:t>Standard price</a:t>
            </a:r>
            <a:r>
              <a:rPr lang="en-US" altLang="en-US" sz="2400" b="1" dirty="0">
                <a:solidFill>
                  <a:schemeClr val="accent2"/>
                </a:solidFill>
              </a:rPr>
              <a:t> </a:t>
            </a:r>
            <a:r>
              <a:rPr lang="en-US" altLang="en-US" sz="2400" b="1" dirty="0">
                <a:solidFill>
                  <a:schemeClr val="tx2"/>
                </a:solidFill>
              </a:rPr>
              <a:t>is the amount that should</a:t>
            </a:r>
            <a:br>
              <a:rPr lang="en-US" altLang="en-US" sz="2400" b="1" dirty="0">
                <a:solidFill>
                  <a:schemeClr val="tx2"/>
                </a:solidFill>
              </a:rPr>
            </a:br>
            <a:r>
              <a:rPr lang="en-US" altLang="en-US" sz="2400" b="1" dirty="0">
                <a:solidFill>
                  <a:schemeClr val="tx2"/>
                </a:solidFill>
              </a:rPr>
              <a:t>have been paid for the input used.</a:t>
            </a:r>
          </a:p>
        </p:txBody>
      </p:sp>
      <p:sp>
        <p:nvSpPr>
          <p:cNvPr id="12" name="Rectangle 3">
            <a:extLst>
              <a:ext uri="{FF2B5EF4-FFF2-40B4-BE49-F238E27FC236}">
                <a16:creationId xmlns:a16="http://schemas.microsoft.com/office/drawing/2014/main" id="{D6BC9CB1-7EE4-BB92-4D1E-B614542EA319}"/>
              </a:ext>
            </a:extLst>
          </p:cNvPr>
          <p:cNvSpPr>
            <a:spLocks noChangeArrowheads="1"/>
          </p:cNvSpPr>
          <p:nvPr/>
        </p:nvSpPr>
        <p:spPr bwMode="auto">
          <a:xfrm>
            <a:off x="2686050" y="4473575"/>
            <a:ext cx="3429000"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000" b="1" dirty="0">
                <a:solidFill>
                  <a:schemeClr val="tx2"/>
                </a:solidFill>
              </a:rPr>
              <a:t>Price Variance</a:t>
            </a:r>
            <a:br>
              <a:rPr lang="en-US" altLang="en-US" sz="2000" b="1" dirty="0">
                <a:solidFill>
                  <a:schemeClr val="tx2"/>
                </a:solidFill>
              </a:rPr>
            </a:br>
            <a:r>
              <a:rPr lang="en-US" altLang="en-US" sz="2000" b="1" dirty="0">
                <a:solidFill>
                  <a:schemeClr val="tx2"/>
                </a:solidFill>
              </a:rPr>
              <a:t>(1) – (2)</a:t>
            </a:r>
          </a:p>
        </p:txBody>
      </p:sp>
      <p:sp>
        <p:nvSpPr>
          <p:cNvPr id="13" name="Rectangle 4">
            <a:extLst>
              <a:ext uri="{FF2B5EF4-FFF2-40B4-BE49-F238E27FC236}">
                <a16:creationId xmlns:a16="http://schemas.microsoft.com/office/drawing/2014/main" id="{6C892FA0-71EB-F284-FB6F-824D5C320655}"/>
              </a:ext>
            </a:extLst>
          </p:cNvPr>
          <p:cNvSpPr>
            <a:spLocks noChangeArrowheads="1"/>
          </p:cNvSpPr>
          <p:nvPr/>
        </p:nvSpPr>
        <p:spPr bwMode="auto">
          <a:xfrm>
            <a:off x="6245225" y="4483100"/>
            <a:ext cx="2952750" cy="70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000" b="1" dirty="0">
                <a:solidFill>
                  <a:schemeClr val="tx2"/>
                </a:solidFill>
              </a:rPr>
              <a:t>Quantity Variance</a:t>
            </a:r>
            <a:br>
              <a:rPr lang="en-US" altLang="en-US" sz="2000" b="1" dirty="0">
                <a:solidFill>
                  <a:schemeClr val="tx2"/>
                </a:solidFill>
              </a:rPr>
            </a:br>
            <a:r>
              <a:rPr lang="en-US" altLang="en-US" sz="2000" b="1" dirty="0">
                <a:solidFill>
                  <a:schemeClr val="tx2"/>
                </a:solidFill>
              </a:rPr>
              <a:t>(2) – (3)</a:t>
            </a:r>
          </a:p>
        </p:txBody>
      </p:sp>
      <p:sp>
        <p:nvSpPr>
          <p:cNvPr id="14" name="Rectangle 5">
            <a:extLst>
              <a:ext uri="{FF2B5EF4-FFF2-40B4-BE49-F238E27FC236}">
                <a16:creationId xmlns:a16="http://schemas.microsoft.com/office/drawing/2014/main" id="{907897BD-3CF8-33B4-E3AE-8314611A40DF}"/>
              </a:ext>
            </a:extLst>
          </p:cNvPr>
          <p:cNvSpPr>
            <a:spLocks noChangeArrowheads="1"/>
          </p:cNvSpPr>
          <p:nvPr/>
        </p:nvSpPr>
        <p:spPr bwMode="auto">
          <a:xfrm>
            <a:off x="7461251" y="2801939"/>
            <a:ext cx="3108325" cy="125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80000"/>
              </a:lnSpc>
              <a:spcBef>
                <a:spcPct val="20000"/>
              </a:spcBef>
            </a:pPr>
            <a:r>
              <a:rPr lang="en-US" altLang="en-US" b="1" dirty="0">
                <a:solidFill>
                  <a:schemeClr val="tx2"/>
                </a:solidFill>
              </a:rPr>
              <a:t>(3)</a:t>
            </a:r>
          </a:p>
          <a:p>
            <a:pPr algn="ctr" eaLnBrk="1" hangingPunct="1">
              <a:lnSpc>
                <a:spcPct val="80000"/>
              </a:lnSpc>
              <a:spcBef>
                <a:spcPct val="20000"/>
              </a:spcBef>
            </a:pPr>
            <a:r>
              <a:rPr lang="en-US" altLang="en-US" b="1" dirty="0">
                <a:solidFill>
                  <a:srgbClr val="646B86"/>
                </a:solidFill>
              </a:rPr>
              <a:t>Standard Quantity</a:t>
            </a:r>
            <a:br>
              <a:rPr lang="en-US" altLang="en-US" b="1" dirty="0">
                <a:solidFill>
                  <a:schemeClr val="tx2"/>
                </a:solidFill>
              </a:rPr>
            </a:br>
            <a:r>
              <a:rPr lang="en-US" altLang="en-US" b="1" dirty="0">
                <a:solidFill>
                  <a:schemeClr val="tx2"/>
                </a:solidFill>
              </a:rPr>
              <a:t>Allowed for Actual Output,</a:t>
            </a:r>
            <a:br>
              <a:rPr lang="en-US" altLang="en-US" b="1" dirty="0">
                <a:solidFill>
                  <a:schemeClr val="tx2"/>
                </a:solidFill>
              </a:rPr>
            </a:br>
            <a:r>
              <a:rPr lang="en-US" altLang="en-US" b="1" dirty="0">
                <a:solidFill>
                  <a:schemeClr val="tx2"/>
                </a:solidFill>
              </a:rPr>
              <a:t>at </a:t>
            </a:r>
            <a:r>
              <a:rPr lang="en-US" altLang="en-US" b="1" dirty="0">
                <a:solidFill>
                  <a:srgbClr val="FF0000"/>
                </a:solidFill>
              </a:rPr>
              <a:t>Standard Price</a:t>
            </a:r>
            <a:br>
              <a:rPr lang="en-US" altLang="en-US" b="1" dirty="0">
                <a:solidFill>
                  <a:srgbClr val="FF0000"/>
                </a:solidFill>
              </a:rPr>
            </a:br>
            <a:r>
              <a:rPr lang="en-US" altLang="en-US" b="1" dirty="0">
                <a:solidFill>
                  <a:schemeClr val="tx2"/>
                </a:solidFill>
              </a:rPr>
              <a:t>(SQ × SP)</a:t>
            </a:r>
          </a:p>
        </p:txBody>
      </p:sp>
      <p:sp>
        <p:nvSpPr>
          <p:cNvPr id="15" name="Line 9">
            <a:extLst>
              <a:ext uri="{FF2B5EF4-FFF2-40B4-BE49-F238E27FC236}">
                <a16:creationId xmlns:a16="http://schemas.microsoft.com/office/drawing/2014/main" id="{5F473622-A0A7-C5E2-BB9C-29EA7ECA1347}"/>
              </a:ext>
            </a:extLst>
          </p:cNvPr>
          <p:cNvSpPr>
            <a:spLocks noChangeShapeType="1"/>
          </p:cNvSpPr>
          <p:nvPr/>
        </p:nvSpPr>
        <p:spPr bwMode="auto">
          <a:xfrm>
            <a:off x="2840038" y="4014789"/>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6" name="Line 10">
            <a:extLst>
              <a:ext uri="{FF2B5EF4-FFF2-40B4-BE49-F238E27FC236}">
                <a16:creationId xmlns:a16="http://schemas.microsoft.com/office/drawing/2014/main" id="{09A4E00E-B492-4A11-8A0B-6A9329BB245A}"/>
              </a:ext>
            </a:extLst>
          </p:cNvPr>
          <p:cNvSpPr>
            <a:spLocks noChangeShapeType="1"/>
          </p:cNvSpPr>
          <p:nvPr/>
        </p:nvSpPr>
        <p:spPr bwMode="auto">
          <a:xfrm flipV="1">
            <a:off x="5764213" y="4002089"/>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7" name="Line 11">
            <a:extLst>
              <a:ext uri="{FF2B5EF4-FFF2-40B4-BE49-F238E27FC236}">
                <a16:creationId xmlns:a16="http://schemas.microsoft.com/office/drawing/2014/main" id="{4DAD72E5-9DEB-DF20-ABE1-14E79986A978}"/>
              </a:ext>
            </a:extLst>
          </p:cNvPr>
          <p:cNvSpPr>
            <a:spLocks noChangeShapeType="1"/>
          </p:cNvSpPr>
          <p:nvPr/>
        </p:nvSpPr>
        <p:spPr bwMode="auto">
          <a:xfrm>
            <a:off x="6149975" y="4014789"/>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8" name="Line 12">
            <a:extLst>
              <a:ext uri="{FF2B5EF4-FFF2-40B4-BE49-F238E27FC236}">
                <a16:creationId xmlns:a16="http://schemas.microsoft.com/office/drawing/2014/main" id="{81DB084C-61B4-0897-35ED-6C6CCA43D262}"/>
              </a:ext>
            </a:extLst>
          </p:cNvPr>
          <p:cNvSpPr>
            <a:spLocks noChangeShapeType="1"/>
          </p:cNvSpPr>
          <p:nvPr/>
        </p:nvSpPr>
        <p:spPr bwMode="auto">
          <a:xfrm flipV="1">
            <a:off x="9021763" y="4002089"/>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cxnSp>
        <p:nvCxnSpPr>
          <p:cNvPr id="19" name="AutoShape 15">
            <a:extLst>
              <a:ext uri="{FF2B5EF4-FFF2-40B4-BE49-F238E27FC236}">
                <a16:creationId xmlns:a16="http://schemas.microsoft.com/office/drawing/2014/main" id="{71129E8A-EEAA-3780-6161-20049435C829}"/>
              </a:ext>
            </a:extLst>
          </p:cNvPr>
          <p:cNvCxnSpPr>
            <a:cxnSpLocks noChangeShapeType="1"/>
          </p:cNvCxnSpPr>
          <p:nvPr/>
        </p:nvCxnSpPr>
        <p:spPr bwMode="auto">
          <a:xfrm rot="5400000" flipH="1" flipV="1">
            <a:off x="4283869" y="3367882"/>
            <a:ext cx="12700" cy="2925762"/>
          </a:xfrm>
          <a:prstGeom prst="straightConnector1">
            <a:avLst/>
          </a:prstGeom>
          <a:noFill/>
          <a:ln w="28575">
            <a:solidFill>
              <a:schemeClr val="tx1"/>
            </a:solidFill>
            <a:round/>
            <a:headEnd/>
            <a:tailEnd/>
          </a:ln>
          <a:extLst>
            <a:ext uri="{909E8E84-426E-40DD-AFC4-6F175D3DCCD1}">
              <a14:hiddenFill xmlns:a14="http://schemas.microsoft.com/office/drawing/2010/main">
                <a:noFill/>
              </a14:hiddenFill>
            </a:ext>
          </a:extLst>
        </p:spPr>
      </p:cxnSp>
      <p:cxnSp>
        <p:nvCxnSpPr>
          <p:cNvPr id="20" name="AutoShape 16">
            <a:extLst>
              <a:ext uri="{FF2B5EF4-FFF2-40B4-BE49-F238E27FC236}">
                <a16:creationId xmlns:a16="http://schemas.microsoft.com/office/drawing/2014/main" id="{FB9F5F56-4F64-1D2B-CA85-B14D45D5E2B0}"/>
              </a:ext>
            </a:extLst>
          </p:cNvPr>
          <p:cNvCxnSpPr>
            <a:cxnSpLocks noChangeShapeType="1"/>
            <a:stCxn id="17" idx="1"/>
            <a:endCxn id="18" idx="0"/>
          </p:cNvCxnSpPr>
          <p:nvPr/>
        </p:nvCxnSpPr>
        <p:spPr bwMode="auto">
          <a:xfrm flipV="1">
            <a:off x="6149975" y="4824413"/>
            <a:ext cx="2871788" cy="12700"/>
          </a:xfrm>
          <a:prstGeom prst="straightConnector1">
            <a:avLst/>
          </a:prstGeom>
          <a:noFill/>
          <a:ln w="28575">
            <a:solidFill>
              <a:schemeClr val="tx1"/>
            </a:solidFill>
            <a:round/>
            <a:headEnd/>
            <a:tailEnd/>
          </a:ln>
          <a:extLst>
            <a:ext uri="{909E8E84-426E-40DD-AFC4-6F175D3DCCD1}">
              <a14:hiddenFill xmlns:a14="http://schemas.microsoft.com/office/drawing/2010/main">
                <a:noFill/>
              </a14:hiddenFill>
            </a:ext>
          </a:extLst>
        </p:spPr>
      </p:cxnSp>
      <p:sp>
        <p:nvSpPr>
          <p:cNvPr id="21" name="Rectangle 5">
            <a:extLst>
              <a:ext uri="{FF2B5EF4-FFF2-40B4-BE49-F238E27FC236}">
                <a16:creationId xmlns:a16="http://schemas.microsoft.com/office/drawing/2014/main" id="{C714C51B-0A73-4105-9919-FCDBC36D13DA}"/>
              </a:ext>
            </a:extLst>
          </p:cNvPr>
          <p:cNvSpPr>
            <a:spLocks noChangeArrowheads="1"/>
          </p:cNvSpPr>
          <p:nvPr/>
        </p:nvSpPr>
        <p:spPr bwMode="auto">
          <a:xfrm>
            <a:off x="4854576" y="2857501"/>
            <a:ext cx="2195513"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80000"/>
              </a:lnSpc>
              <a:spcBef>
                <a:spcPct val="20000"/>
              </a:spcBef>
            </a:pPr>
            <a:r>
              <a:rPr lang="en-US" altLang="en-US" b="1" dirty="0">
                <a:solidFill>
                  <a:schemeClr val="tx2"/>
                </a:solidFill>
              </a:rPr>
              <a:t>(2)</a:t>
            </a:r>
            <a:br>
              <a:rPr lang="en-US" altLang="en-US" b="1" dirty="0">
                <a:solidFill>
                  <a:schemeClr val="tx2"/>
                </a:solidFill>
              </a:rPr>
            </a:br>
            <a:r>
              <a:rPr lang="en-US" altLang="en-US" b="1" dirty="0">
                <a:solidFill>
                  <a:srgbClr val="646B86"/>
                </a:solidFill>
              </a:rPr>
              <a:t>Actual Quantity</a:t>
            </a:r>
            <a:br>
              <a:rPr lang="en-US" altLang="en-US" b="1" dirty="0">
                <a:solidFill>
                  <a:schemeClr val="tx2"/>
                </a:solidFill>
              </a:rPr>
            </a:br>
            <a:r>
              <a:rPr lang="en-US" altLang="en-US" b="1" dirty="0">
                <a:solidFill>
                  <a:schemeClr val="tx2"/>
                </a:solidFill>
              </a:rPr>
              <a:t>of Input,</a:t>
            </a:r>
            <a:br>
              <a:rPr lang="en-US" altLang="en-US" b="1" dirty="0">
                <a:solidFill>
                  <a:schemeClr val="tx2"/>
                </a:solidFill>
              </a:rPr>
            </a:br>
            <a:r>
              <a:rPr lang="en-US" altLang="en-US" b="1" dirty="0">
                <a:solidFill>
                  <a:schemeClr val="tx2"/>
                </a:solidFill>
              </a:rPr>
              <a:t>at </a:t>
            </a:r>
            <a:r>
              <a:rPr lang="en-US" altLang="en-US" b="1" dirty="0">
                <a:solidFill>
                  <a:srgbClr val="FF0000"/>
                </a:solidFill>
              </a:rPr>
              <a:t>Standard Price</a:t>
            </a:r>
            <a:br>
              <a:rPr lang="en-US" altLang="en-US" b="1" dirty="0">
                <a:solidFill>
                  <a:schemeClr val="tx2"/>
                </a:solidFill>
              </a:rPr>
            </a:br>
            <a:r>
              <a:rPr lang="en-US" altLang="en-US" b="1" dirty="0">
                <a:solidFill>
                  <a:schemeClr val="tx2"/>
                </a:solidFill>
              </a:rPr>
              <a:t>(AQ × SP)</a:t>
            </a:r>
          </a:p>
        </p:txBody>
      </p:sp>
      <p:sp>
        <p:nvSpPr>
          <p:cNvPr id="22" name="Rectangle 5">
            <a:extLst>
              <a:ext uri="{FF2B5EF4-FFF2-40B4-BE49-F238E27FC236}">
                <a16:creationId xmlns:a16="http://schemas.microsoft.com/office/drawing/2014/main" id="{89C4FF74-780E-98D0-94FC-E6D2DA1A386C}"/>
              </a:ext>
            </a:extLst>
          </p:cNvPr>
          <p:cNvSpPr>
            <a:spLocks noChangeArrowheads="1"/>
          </p:cNvSpPr>
          <p:nvPr/>
        </p:nvSpPr>
        <p:spPr bwMode="auto">
          <a:xfrm>
            <a:off x="1752601" y="2857501"/>
            <a:ext cx="2193925"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80000"/>
              </a:lnSpc>
              <a:spcBef>
                <a:spcPct val="20000"/>
              </a:spcBef>
            </a:pPr>
            <a:r>
              <a:rPr lang="en-US" altLang="en-US" b="1" dirty="0">
                <a:solidFill>
                  <a:schemeClr val="tx2"/>
                </a:solidFill>
              </a:rPr>
              <a:t>(1)</a:t>
            </a:r>
            <a:br>
              <a:rPr lang="en-US" altLang="en-US" b="1" dirty="0">
                <a:solidFill>
                  <a:schemeClr val="tx2"/>
                </a:solidFill>
              </a:rPr>
            </a:br>
            <a:r>
              <a:rPr lang="en-US" altLang="en-US" b="1" dirty="0">
                <a:solidFill>
                  <a:schemeClr val="tx2"/>
                </a:solidFill>
              </a:rPr>
              <a:t>Actual Quantity</a:t>
            </a:r>
            <a:br>
              <a:rPr lang="en-US" altLang="en-US" b="1" dirty="0">
                <a:solidFill>
                  <a:schemeClr val="tx2"/>
                </a:solidFill>
              </a:rPr>
            </a:br>
            <a:r>
              <a:rPr lang="en-US" altLang="en-US" b="1" dirty="0">
                <a:solidFill>
                  <a:schemeClr val="tx2"/>
                </a:solidFill>
              </a:rPr>
              <a:t>of Input,</a:t>
            </a:r>
            <a:br>
              <a:rPr lang="en-US" altLang="en-US" b="1" dirty="0">
                <a:solidFill>
                  <a:schemeClr val="tx2"/>
                </a:solidFill>
              </a:rPr>
            </a:br>
            <a:r>
              <a:rPr lang="en-US" altLang="en-US" b="1" dirty="0">
                <a:solidFill>
                  <a:schemeClr val="tx2"/>
                </a:solidFill>
              </a:rPr>
              <a:t>at </a:t>
            </a:r>
            <a:r>
              <a:rPr lang="en-US" altLang="en-US" b="1" dirty="0">
                <a:solidFill>
                  <a:srgbClr val="646B86"/>
                </a:solidFill>
              </a:rPr>
              <a:t>Actual Price </a:t>
            </a:r>
            <a:br>
              <a:rPr lang="en-US" altLang="en-US" b="1" dirty="0">
                <a:solidFill>
                  <a:schemeClr val="tx2"/>
                </a:solidFill>
              </a:rPr>
            </a:br>
            <a:r>
              <a:rPr lang="en-US" altLang="en-US" b="1" dirty="0">
                <a:solidFill>
                  <a:schemeClr val="tx2"/>
                </a:solidFill>
              </a:rPr>
              <a:t>(AQ × AP)</a:t>
            </a:r>
          </a:p>
        </p:txBody>
      </p:sp>
      <p:sp>
        <p:nvSpPr>
          <p:cNvPr id="24" name="Line 9">
            <a:extLst>
              <a:ext uri="{FF2B5EF4-FFF2-40B4-BE49-F238E27FC236}">
                <a16:creationId xmlns:a16="http://schemas.microsoft.com/office/drawing/2014/main" id="{2A8A0FD6-5F66-D776-FAD6-8FF1BAAD9C1D}"/>
              </a:ext>
            </a:extLst>
          </p:cNvPr>
          <p:cNvSpPr>
            <a:spLocks noChangeShapeType="1"/>
          </p:cNvSpPr>
          <p:nvPr/>
        </p:nvSpPr>
        <p:spPr bwMode="auto">
          <a:xfrm>
            <a:off x="4527550" y="5276851"/>
            <a:ext cx="0" cy="822325"/>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25" name="Line 10">
            <a:extLst>
              <a:ext uri="{FF2B5EF4-FFF2-40B4-BE49-F238E27FC236}">
                <a16:creationId xmlns:a16="http://schemas.microsoft.com/office/drawing/2014/main" id="{C71F329E-DE53-FA00-C220-955951EDCD81}"/>
              </a:ext>
            </a:extLst>
          </p:cNvPr>
          <p:cNvSpPr>
            <a:spLocks noChangeShapeType="1"/>
          </p:cNvSpPr>
          <p:nvPr/>
        </p:nvSpPr>
        <p:spPr bwMode="auto">
          <a:xfrm flipV="1">
            <a:off x="7743825" y="5275263"/>
            <a:ext cx="0" cy="823912"/>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cxnSp>
        <p:nvCxnSpPr>
          <p:cNvPr id="26" name="AutoShape 15">
            <a:extLst>
              <a:ext uri="{FF2B5EF4-FFF2-40B4-BE49-F238E27FC236}">
                <a16:creationId xmlns:a16="http://schemas.microsoft.com/office/drawing/2014/main" id="{836BE578-98C0-3F14-FB1A-FB9C3D3D973A}"/>
              </a:ext>
            </a:extLst>
          </p:cNvPr>
          <p:cNvCxnSpPr>
            <a:cxnSpLocks noChangeShapeType="1"/>
          </p:cNvCxnSpPr>
          <p:nvPr/>
        </p:nvCxnSpPr>
        <p:spPr bwMode="auto">
          <a:xfrm rot="5400000" flipH="1" flipV="1">
            <a:off x="6149182" y="4479132"/>
            <a:ext cx="1587" cy="3200400"/>
          </a:xfrm>
          <a:prstGeom prst="straightConnector1">
            <a:avLst/>
          </a:prstGeom>
          <a:noFill/>
          <a:ln w="28575">
            <a:solidFill>
              <a:schemeClr val="tx1"/>
            </a:solidFill>
            <a:round/>
            <a:headEnd/>
            <a:tailEn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0873045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2" name="Text Box 13">
            <a:extLst>
              <a:ext uri="{FF2B5EF4-FFF2-40B4-BE49-F238E27FC236}">
                <a16:creationId xmlns:a16="http://schemas.microsoft.com/office/drawing/2014/main" id="{625BE006-D8CA-2FD6-58DB-6BA36E90D3CA}"/>
              </a:ext>
            </a:extLst>
          </p:cNvPr>
          <p:cNvSpPr txBox="1">
            <a:spLocks noChangeArrowheads="1"/>
          </p:cNvSpPr>
          <p:nvPr/>
        </p:nvSpPr>
        <p:spPr bwMode="auto">
          <a:xfrm>
            <a:off x="3429000" y="2309814"/>
            <a:ext cx="5441868" cy="2262186"/>
          </a:xfrm>
          <a:prstGeom prst="rect">
            <a:avLst/>
          </a:prstGeom>
          <a:solidFill>
            <a:schemeClr val="bg1"/>
          </a:solidFill>
          <a:ln w="76200">
            <a:solidFill>
              <a:schemeClr val="accent6">
                <a:lumMod val="50000"/>
              </a:schemeClr>
            </a:solidFill>
            <a:miter lim="800000"/>
            <a:headEnd/>
            <a:tailEnd/>
          </a:ln>
          <a:effectLst/>
        </p:spPr>
        <p:txBody>
          <a:bodyPr wrap="square">
            <a:spAutoFit/>
          </a:bodyPr>
          <a:lstStyle/>
          <a:p>
            <a:pPr algn="ctr">
              <a:spcBef>
                <a:spcPct val="50000"/>
              </a:spcBef>
              <a:defRPr/>
            </a:pPr>
            <a:r>
              <a:rPr lang="en-US" sz="3400" b="1" dirty="0">
                <a:solidFill>
                  <a:schemeClr val="accent6">
                    <a:lumMod val="75000"/>
                  </a:schemeClr>
                </a:solidFill>
                <a:latin typeface="+mj-lt"/>
                <a:cs typeface="Times New Roman" pitchFamily="18" charset="0"/>
              </a:rPr>
              <a:t>Compute the direct materials price and quantity variances and explain their significance.</a:t>
            </a:r>
            <a:endParaRPr lang="en-US" sz="3400" b="1" dirty="0">
              <a:solidFill>
                <a:schemeClr val="accent6">
                  <a:lumMod val="75000"/>
                </a:schemeClr>
              </a:solidFill>
              <a:latin typeface="+mj-lt"/>
            </a:endParaRPr>
          </a:p>
        </p:txBody>
      </p:sp>
    </p:spTree>
    <p:extLst>
      <p:ext uri="{BB962C8B-B14F-4D97-AF65-F5344CB8AC3E}">
        <p14:creationId xmlns:p14="http://schemas.microsoft.com/office/powerpoint/2010/main" val="37553679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069694" y="384175"/>
            <a:ext cx="7008067" cy="954107"/>
          </a:xfrm>
          <a:prstGeom prst="rect">
            <a:avLst/>
          </a:prstGeom>
          <a:noFill/>
        </p:spPr>
        <p:txBody>
          <a:bodyPr wrap="square" rtlCol="0">
            <a:spAutoFit/>
          </a:bodyPr>
          <a:lstStyle/>
          <a:p>
            <a:pPr algn="ctr">
              <a:defRPr/>
            </a:pPr>
            <a:r>
              <a:rPr lang="en-US" altLang="en-US" sz="2800" b="1" dirty="0">
                <a:solidFill>
                  <a:schemeClr val="bg1"/>
                </a:solidFill>
              </a:rPr>
              <a:t>Materials Variances – An Example</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1027">
            <a:extLst>
              <a:ext uri="{FF2B5EF4-FFF2-40B4-BE49-F238E27FC236}">
                <a16:creationId xmlns:a16="http://schemas.microsoft.com/office/drawing/2014/main" id="{32620F3D-B5CB-D513-5619-2D65FD1CEA01}"/>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8" name="Rectangle 1026">
            <a:extLst>
              <a:ext uri="{FF2B5EF4-FFF2-40B4-BE49-F238E27FC236}">
                <a16:creationId xmlns:a16="http://schemas.microsoft.com/office/drawing/2014/main" id="{9E503FDD-91ED-AF0F-D145-D032C95E8ACD}"/>
              </a:ext>
            </a:extLst>
          </p:cNvPr>
          <p:cNvSpPr txBox="1">
            <a:spLocks noChangeArrowheads="1"/>
          </p:cNvSpPr>
          <p:nvPr/>
        </p:nvSpPr>
        <p:spPr>
          <a:xfrm>
            <a:off x="1591070" y="2055811"/>
            <a:ext cx="9762729" cy="412115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chemeClr val="tx1">
                  <a:lumMod val="65000"/>
                  <a:lumOff val="35000"/>
                </a:schemeClr>
              </a:buClr>
              <a:defRPr/>
            </a:pPr>
            <a:r>
              <a:rPr lang="en-US" altLang="en-US" dirty="0"/>
              <a:t>Glacier Peak Outfitters has the following direct materials standard for the fiberfill in its mountain parka.</a:t>
            </a:r>
          </a:p>
          <a:p>
            <a:pPr>
              <a:buClr>
                <a:schemeClr val="tx1">
                  <a:lumMod val="65000"/>
                  <a:lumOff val="35000"/>
                </a:schemeClr>
              </a:buClr>
              <a:defRPr/>
            </a:pPr>
            <a:r>
              <a:rPr lang="en-US" altLang="en-US" dirty="0"/>
              <a:t>0.1 kg. of fiberfill per parka at $5.00 per kg.</a:t>
            </a:r>
          </a:p>
          <a:p>
            <a:pPr>
              <a:buClr>
                <a:schemeClr val="tx1">
                  <a:lumMod val="65000"/>
                  <a:lumOff val="35000"/>
                </a:schemeClr>
              </a:buClr>
              <a:defRPr/>
            </a:pPr>
            <a:r>
              <a:rPr lang="en-US" altLang="en-US" dirty="0"/>
              <a:t>Last month 210 kgs. of fiberfill were purchased and used to make 2,000 parkas.</a:t>
            </a:r>
          </a:p>
          <a:p>
            <a:pPr>
              <a:buClr>
                <a:schemeClr val="tx1">
                  <a:lumMod val="65000"/>
                  <a:lumOff val="35000"/>
                </a:schemeClr>
              </a:buClr>
              <a:defRPr/>
            </a:pPr>
            <a:r>
              <a:rPr lang="en-US" altLang="en-US" dirty="0"/>
              <a:t>The materials cost a total of $1,029.</a:t>
            </a:r>
          </a:p>
        </p:txBody>
      </p:sp>
    </p:spTree>
    <p:extLst>
      <p:ext uri="{BB962C8B-B14F-4D97-AF65-F5344CB8AC3E}">
        <p14:creationId xmlns:p14="http://schemas.microsoft.com/office/powerpoint/2010/main" val="33458847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423125" y="416368"/>
            <a:ext cx="7008067" cy="954107"/>
          </a:xfrm>
          <a:prstGeom prst="rect">
            <a:avLst/>
          </a:prstGeom>
          <a:noFill/>
        </p:spPr>
        <p:txBody>
          <a:bodyPr wrap="square" rtlCol="0">
            <a:spAutoFit/>
          </a:bodyPr>
          <a:lstStyle/>
          <a:p>
            <a:pPr algn="ctr">
              <a:defRPr/>
            </a:pPr>
            <a:r>
              <a:rPr lang="en-US" altLang="en-US" sz="2800" b="1" dirty="0">
                <a:solidFill>
                  <a:schemeClr val="bg1"/>
                </a:solidFill>
              </a:rPr>
              <a:t>Materials Variances Overall Summary</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A6B6C264-9A6B-4C0E-FE1E-E84D73FE3C1F}"/>
              </a:ext>
            </a:extLst>
          </p:cNvPr>
          <p:cNvSpPr>
            <a:spLocks noChangeArrowheads="1"/>
          </p:cNvSpPr>
          <p:nvPr/>
        </p:nvSpPr>
        <p:spPr bwMode="auto">
          <a:xfrm>
            <a:off x="1843649" y="3021095"/>
            <a:ext cx="8607425" cy="1751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spcBef>
                <a:spcPct val="50000"/>
              </a:spcBef>
            </a:pPr>
            <a:r>
              <a:rPr lang="en-US" altLang="en-US" sz="2400" dirty="0">
                <a:solidFill>
                  <a:schemeClr val="tx2"/>
                </a:solidFill>
              </a:rPr>
              <a:t>      210 kgs.                     210 kgs.                       200 kgs.</a:t>
            </a:r>
            <a:br>
              <a:rPr lang="en-US" altLang="en-US" sz="2400" dirty="0">
                <a:solidFill>
                  <a:schemeClr val="tx2"/>
                </a:solidFill>
              </a:rPr>
            </a:br>
            <a:r>
              <a:rPr lang="en-US" altLang="en-US" sz="2400" dirty="0">
                <a:solidFill>
                  <a:schemeClr val="tx2"/>
                </a:solidFill>
              </a:rPr>
              <a:t>           ×                                ×                                 ×</a:t>
            </a:r>
            <a:br>
              <a:rPr lang="en-US" altLang="en-US" sz="2400" dirty="0">
                <a:solidFill>
                  <a:schemeClr val="tx2"/>
                </a:solidFill>
              </a:rPr>
            </a:br>
            <a:r>
              <a:rPr lang="en-US" altLang="en-US" sz="2400" dirty="0">
                <a:solidFill>
                  <a:schemeClr val="tx2"/>
                </a:solidFill>
              </a:rPr>
              <a:t>    $4.90 per kg.             $5.00 per kg.                $5.00 per kg.</a:t>
            </a:r>
          </a:p>
          <a:p>
            <a:pPr eaLnBrk="1" hangingPunct="1">
              <a:spcBef>
                <a:spcPct val="50000"/>
              </a:spcBef>
            </a:pPr>
            <a:r>
              <a:rPr lang="en-US" altLang="en-US" sz="2400" dirty="0">
                <a:solidFill>
                  <a:schemeClr val="tx2"/>
                </a:solidFill>
              </a:rPr>
              <a:t>      </a:t>
            </a:r>
            <a:r>
              <a:rPr lang="en-US" altLang="en-US" sz="2400" dirty="0">
                <a:solidFill>
                  <a:srgbClr val="FF0000"/>
                </a:solidFill>
              </a:rPr>
              <a:t>= $1,029                     = $1,050                   = $1,000   </a:t>
            </a:r>
          </a:p>
        </p:txBody>
      </p:sp>
      <p:grpSp>
        <p:nvGrpSpPr>
          <p:cNvPr id="8" name="Group 3">
            <a:extLst>
              <a:ext uri="{FF2B5EF4-FFF2-40B4-BE49-F238E27FC236}">
                <a16:creationId xmlns:a16="http://schemas.microsoft.com/office/drawing/2014/main" id="{7AB55172-B669-E8CA-A4CC-762974869E64}"/>
              </a:ext>
            </a:extLst>
          </p:cNvPr>
          <p:cNvGrpSpPr>
            <a:grpSpLocks/>
          </p:cNvGrpSpPr>
          <p:nvPr/>
        </p:nvGrpSpPr>
        <p:grpSpPr bwMode="auto">
          <a:xfrm>
            <a:off x="2401655" y="4633201"/>
            <a:ext cx="3883025" cy="1516062"/>
            <a:chOff x="552" y="2735"/>
            <a:chExt cx="2446" cy="955"/>
          </a:xfrm>
        </p:grpSpPr>
        <p:sp>
          <p:nvSpPr>
            <p:cNvPr id="9" name="Freeform 4">
              <a:extLst>
                <a:ext uri="{FF2B5EF4-FFF2-40B4-BE49-F238E27FC236}">
                  <a16:creationId xmlns:a16="http://schemas.microsoft.com/office/drawing/2014/main" id="{FB61F583-412D-52AC-5587-E07DB01421D3}"/>
                </a:ext>
              </a:extLst>
            </p:cNvPr>
            <p:cNvSpPr>
              <a:spLocks/>
            </p:cNvSpPr>
            <p:nvPr/>
          </p:nvSpPr>
          <p:spPr bwMode="auto">
            <a:xfrm>
              <a:off x="778" y="2735"/>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sp>
          <p:nvSpPr>
            <p:cNvPr id="11" name="Rectangle 5">
              <a:extLst>
                <a:ext uri="{FF2B5EF4-FFF2-40B4-BE49-F238E27FC236}">
                  <a16:creationId xmlns:a16="http://schemas.microsoft.com/office/drawing/2014/main" id="{710F85E2-C9B8-DCA2-E516-D47E5861F168}"/>
                </a:ext>
              </a:extLst>
            </p:cNvPr>
            <p:cNvSpPr>
              <a:spLocks noChangeArrowheads="1"/>
            </p:cNvSpPr>
            <p:nvPr/>
          </p:nvSpPr>
          <p:spPr bwMode="auto">
            <a:xfrm>
              <a:off x="552" y="3168"/>
              <a:ext cx="2446" cy="522"/>
            </a:xfrm>
            <a:prstGeom prst="rect">
              <a:avLst/>
            </a:prstGeom>
            <a:noFill/>
            <a:ln>
              <a:noFill/>
            </a:ln>
          </p:spPr>
          <p:txBody>
            <a:bodyPr lIns="90488" tIns="44450" rIns="90488" bIns="44450">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algn="ctr" eaLnBrk="1" hangingPunct="1">
                <a:spcBef>
                  <a:spcPct val="50000"/>
                </a:spcBef>
                <a:buClrTx/>
                <a:buFontTx/>
                <a:buNone/>
                <a:defRPr/>
              </a:pPr>
              <a:r>
                <a:rPr lang="en-US" altLang="en-US" sz="2400" dirty="0"/>
                <a:t>Price variance</a:t>
              </a:r>
              <a:br>
                <a:rPr lang="en-US" altLang="en-US" sz="2400" dirty="0">
                  <a:solidFill>
                    <a:srgbClr val="FF0000"/>
                  </a:solidFill>
                </a:rPr>
              </a:br>
              <a:r>
                <a:rPr lang="en-US" altLang="en-US" sz="2400" dirty="0">
                  <a:solidFill>
                    <a:schemeClr val="accent5">
                      <a:lumMod val="75000"/>
                    </a:schemeClr>
                  </a:solidFill>
                </a:rPr>
                <a:t>$21 favorable</a:t>
              </a:r>
            </a:p>
          </p:txBody>
        </p:sp>
      </p:grpSp>
      <p:grpSp>
        <p:nvGrpSpPr>
          <p:cNvPr id="12" name="Group 6">
            <a:extLst>
              <a:ext uri="{FF2B5EF4-FFF2-40B4-BE49-F238E27FC236}">
                <a16:creationId xmlns:a16="http://schemas.microsoft.com/office/drawing/2014/main" id="{D0A76258-B6EE-D4A9-9DAA-95BD80245A60}"/>
              </a:ext>
            </a:extLst>
          </p:cNvPr>
          <p:cNvGrpSpPr>
            <a:grpSpLocks/>
          </p:cNvGrpSpPr>
          <p:nvPr/>
        </p:nvGrpSpPr>
        <p:grpSpPr bwMode="auto">
          <a:xfrm>
            <a:off x="5882248" y="4649980"/>
            <a:ext cx="3883025" cy="1516062"/>
            <a:chOff x="2676" y="2735"/>
            <a:chExt cx="2446" cy="955"/>
          </a:xfrm>
        </p:grpSpPr>
        <p:sp>
          <p:nvSpPr>
            <p:cNvPr id="13" name="Rectangle 7">
              <a:extLst>
                <a:ext uri="{FF2B5EF4-FFF2-40B4-BE49-F238E27FC236}">
                  <a16:creationId xmlns:a16="http://schemas.microsoft.com/office/drawing/2014/main" id="{6DACA7D8-ED7E-80B1-6081-B956C3FD36C9}"/>
                </a:ext>
              </a:extLst>
            </p:cNvPr>
            <p:cNvSpPr>
              <a:spLocks noChangeArrowheads="1"/>
            </p:cNvSpPr>
            <p:nvPr/>
          </p:nvSpPr>
          <p:spPr bwMode="auto">
            <a:xfrm>
              <a:off x="2676" y="3168"/>
              <a:ext cx="2446" cy="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Quantity variance</a:t>
              </a:r>
              <a:br>
                <a:rPr lang="en-US" altLang="en-US" sz="2400" dirty="0">
                  <a:solidFill>
                    <a:srgbClr val="FF0000"/>
                  </a:solidFill>
                </a:rPr>
              </a:br>
              <a:r>
                <a:rPr lang="en-US" altLang="en-US" sz="2400" dirty="0">
                  <a:solidFill>
                    <a:srgbClr val="FF0000"/>
                  </a:solidFill>
                </a:rPr>
                <a:t>$50 unfavorable</a:t>
              </a:r>
            </a:p>
          </p:txBody>
        </p:sp>
        <p:sp>
          <p:nvSpPr>
            <p:cNvPr id="14" name="Freeform 8">
              <a:extLst>
                <a:ext uri="{FF2B5EF4-FFF2-40B4-BE49-F238E27FC236}">
                  <a16:creationId xmlns:a16="http://schemas.microsoft.com/office/drawing/2014/main" id="{336FBBCB-EA13-4FFE-7CF1-09A66F634FC7}"/>
                </a:ext>
              </a:extLst>
            </p:cNvPr>
            <p:cNvSpPr>
              <a:spLocks/>
            </p:cNvSpPr>
            <p:nvPr/>
          </p:nvSpPr>
          <p:spPr bwMode="auto">
            <a:xfrm>
              <a:off x="2891" y="2735"/>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grpSp>
      <p:sp>
        <p:nvSpPr>
          <p:cNvPr id="15" name="Rectangle 14">
            <a:extLst>
              <a:ext uri="{FF2B5EF4-FFF2-40B4-BE49-F238E27FC236}">
                <a16:creationId xmlns:a16="http://schemas.microsoft.com/office/drawing/2014/main" id="{FA6B2FAD-7083-924F-5CE4-A8ABBD9139DF}"/>
              </a:ext>
            </a:extLst>
          </p:cNvPr>
          <p:cNvSpPr txBox="1">
            <a:spLocks noChangeArrowheads="1"/>
          </p:cNvSpPr>
          <p:nvPr/>
        </p:nvSpPr>
        <p:spPr>
          <a:xfrm>
            <a:off x="2057962" y="501732"/>
            <a:ext cx="8453437" cy="1143000"/>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p>
        </p:txBody>
      </p:sp>
      <p:sp>
        <p:nvSpPr>
          <p:cNvPr id="16" name="Rectangle 5">
            <a:extLst>
              <a:ext uri="{FF2B5EF4-FFF2-40B4-BE49-F238E27FC236}">
                <a16:creationId xmlns:a16="http://schemas.microsoft.com/office/drawing/2014/main" id="{7A17F6CA-0CA9-9383-CD82-68F5243EFE31}"/>
              </a:ext>
            </a:extLst>
          </p:cNvPr>
          <p:cNvSpPr>
            <a:spLocks noChangeArrowheads="1"/>
          </p:cNvSpPr>
          <p:nvPr/>
        </p:nvSpPr>
        <p:spPr bwMode="auto">
          <a:xfrm>
            <a:off x="1805549" y="1954295"/>
            <a:ext cx="8759825" cy="97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lnSpc>
                <a:spcPct val="80000"/>
              </a:lnSpc>
              <a:spcBef>
                <a:spcPct val="20000"/>
              </a:spcBef>
            </a:pPr>
            <a:r>
              <a:rPr lang="en-US" altLang="en-US" sz="2400" b="1" dirty="0">
                <a:solidFill>
                  <a:schemeClr val="tx2"/>
                </a:solidFill>
              </a:rPr>
              <a:t>  Actual Quantity        Actual Quantity     Standard Quantity</a:t>
            </a:r>
            <a:br>
              <a:rPr lang="en-US" altLang="en-US" sz="2400" b="1" dirty="0">
                <a:solidFill>
                  <a:schemeClr val="tx2"/>
                </a:solidFill>
              </a:rPr>
            </a:br>
            <a:r>
              <a:rPr lang="en-US" altLang="en-US" sz="2400" b="1" dirty="0">
                <a:solidFill>
                  <a:schemeClr val="tx2"/>
                </a:solidFill>
              </a:rPr>
              <a:t>              ×                                 ×                               × </a:t>
            </a:r>
            <a:br>
              <a:rPr lang="en-US" altLang="en-US" sz="2400" b="1" dirty="0">
                <a:solidFill>
                  <a:schemeClr val="tx2"/>
                </a:solidFill>
              </a:rPr>
            </a:br>
            <a:r>
              <a:rPr lang="en-US" altLang="en-US" sz="2400" b="1" dirty="0">
                <a:solidFill>
                  <a:schemeClr val="tx2"/>
                </a:solidFill>
              </a:rPr>
              <a:t>     Actual Price           Standard Price         Standard Price</a:t>
            </a:r>
          </a:p>
        </p:txBody>
      </p:sp>
      <p:sp>
        <p:nvSpPr>
          <p:cNvPr id="17" name="Line 6">
            <a:extLst>
              <a:ext uri="{FF2B5EF4-FFF2-40B4-BE49-F238E27FC236}">
                <a16:creationId xmlns:a16="http://schemas.microsoft.com/office/drawing/2014/main" id="{5522654B-D855-7D95-7044-F18A6D77E0CB}"/>
              </a:ext>
            </a:extLst>
          </p:cNvPr>
          <p:cNvSpPr>
            <a:spLocks noChangeShapeType="1"/>
          </p:cNvSpPr>
          <p:nvPr/>
        </p:nvSpPr>
        <p:spPr bwMode="auto">
          <a:xfrm>
            <a:off x="2057961" y="2867107"/>
            <a:ext cx="2286000"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8" name="Line 7">
            <a:extLst>
              <a:ext uri="{FF2B5EF4-FFF2-40B4-BE49-F238E27FC236}">
                <a16:creationId xmlns:a16="http://schemas.microsoft.com/office/drawing/2014/main" id="{9BA91E4C-233C-A117-2D42-4882CA247435}"/>
              </a:ext>
            </a:extLst>
          </p:cNvPr>
          <p:cNvSpPr>
            <a:spLocks noChangeShapeType="1"/>
          </p:cNvSpPr>
          <p:nvPr/>
        </p:nvSpPr>
        <p:spPr bwMode="auto">
          <a:xfrm>
            <a:off x="4940861" y="2867107"/>
            <a:ext cx="2286000"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9" name="Line 8">
            <a:extLst>
              <a:ext uri="{FF2B5EF4-FFF2-40B4-BE49-F238E27FC236}">
                <a16:creationId xmlns:a16="http://schemas.microsoft.com/office/drawing/2014/main" id="{96DA7025-FDF7-56E5-4051-DE328D8FC2AF}"/>
              </a:ext>
            </a:extLst>
          </p:cNvPr>
          <p:cNvSpPr>
            <a:spLocks noChangeShapeType="1"/>
          </p:cNvSpPr>
          <p:nvPr/>
        </p:nvSpPr>
        <p:spPr bwMode="auto">
          <a:xfrm>
            <a:off x="7823761" y="2867107"/>
            <a:ext cx="2286000"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Tree>
    <p:extLst>
      <p:ext uri="{BB962C8B-B14F-4D97-AF65-F5344CB8AC3E}">
        <p14:creationId xmlns:p14="http://schemas.microsoft.com/office/powerpoint/2010/main" val="20788707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par>
                          <p:cTn id="8" fill="hold">
                            <p:stCondLst>
                              <p:cond delay="500"/>
                            </p:stCondLst>
                            <p:childTnLst>
                              <p:par>
                                <p:cTn id="9" presetID="17" presetClass="entr" presetSubtype="1"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p:cTn id="11" dur="500" fill="hold"/>
                                        <p:tgtEl>
                                          <p:spTgt spid="8"/>
                                        </p:tgtEl>
                                        <p:attrNameLst>
                                          <p:attrName>ppt_x</p:attrName>
                                        </p:attrNameLst>
                                      </p:cBhvr>
                                      <p:tavLst>
                                        <p:tav tm="0">
                                          <p:val>
                                            <p:strVal val="#ppt_x"/>
                                          </p:val>
                                        </p:tav>
                                        <p:tav tm="100000">
                                          <p:val>
                                            <p:strVal val="#ppt_x"/>
                                          </p:val>
                                        </p:tav>
                                      </p:tavLst>
                                    </p:anim>
                                    <p:anim calcmode="lin" valueType="num">
                                      <p:cBhvr>
                                        <p:cTn id="12" dur="500" fill="hold"/>
                                        <p:tgtEl>
                                          <p:spTgt spid="8"/>
                                        </p:tgtEl>
                                        <p:attrNameLst>
                                          <p:attrName>ppt_y</p:attrName>
                                        </p:attrNameLst>
                                      </p:cBhvr>
                                      <p:tavLst>
                                        <p:tav tm="0">
                                          <p:val>
                                            <p:strVal val="#ppt_y-#ppt_h/2"/>
                                          </p:val>
                                        </p:tav>
                                        <p:tav tm="100000">
                                          <p:val>
                                            <p:strVal val="#ppt_y"/>
                                          </p:val>
                                        </p:tav>
                                      </p:tavLst>
                                    </p:anim>
                                    <p:anim calcmode="lin" valueType="num">
                                      <p:cBhvr>
                                        <p:cTn id="13" dur="500" fill="hold"/>
                                        <p:tgtEl>
                                          <p:spTgt spid="8"/>
                                        </p:tgtEl>
                                        <p:attrNameLst>
                                          <p:attrName>ppt_w</p:attrName>
                                        </p:attrNameLst>
                                      </p:cBhvr>
                                      <p:tavLst>
                                        <p:tav tm="0">
                                          <p:val>
                                            <p:strVal val="#ppt_w"/>
                                          </p:val>
                                        </p:tav>
                                        <p:tav tm="100000">
                                          <p:val>
                                            <p:strVal val="#ppt_w"/>
                                          </p:val>
                                        </p:tav>
                                      </p:tavLst>
                                    </p:anim>
                                    <p:anim calcmode="lin" valueType="num">
                                      <p:cBhvr>
                                        <p:cTn id="14" dur="500" fill="hold"/>
                                        <p:tgtEl>
                                          <p:spTgt spid="8"/>
                                        </p:tgtEl>
                                        <p:attrNameLst>
                                          <p:attrName>ppt_h</p:attrName>
                                        </p:attrNameLst>
                                      </p:cBhvr>
                                      <p:tavLst>
                                        <p:tav tm="0">
                                          <p:val>
                                            <p:fltVal val="0"/>
                                          </p:val>
                                        </p:tav>
                                        <p:tav tm="100000">
                                          <p:val>
                                            <p:strVal val="#ppt_h"/>
                                          </p:val>
                                        </p:tav>
                                      </p:tavLst>
                                    </p:anim>
                                  </p:childTnLst>
                                </p:cTn>
                              </p:par>
                            </p:childTnLst>
                          </p:cTn>
                        </p:par>
                        <p:par>
                          <p:cTn id="15" fill="hold">
                            <p:stCondLst>
                              <p:cond delay="1000"/>
                            </p:stCondLst>
                            <p:childTnLst>
                              <p:par>
                                <p:cTn id="16" presetID="17" presetClass="entr" presetSubtype="1" fill="hold" nodeType="afterEffect">
                                  <p:stCondLst>
                                    <p:cond delay="0"/>
                                  </p:stCondLst>
                                  <p:childTnLst>
                                    <p:set>
                                      <p:cBhvr>
                                        <p:cTn id="17" dur="1" fill="hold">
                                          <p:stCondLst>
                                            <p:cond delay="0"/>
                                          </p:stCondLst>
                                        </p:cTn>
                                        <p:tgtEl>
                                          <p:spTgt spid="12"/>
                                        </p:tgtEl>
                                        <p:attrNameLst>
                                          <p:attrName>style.visibility</p:attrName>
                                        </p:attrNameLst>
                                      </p:cBhvr>
                                      <p:to>
                                        <p:strVal val="visible"/>
                                      </p:to>
                                    </p:set>
                                    <p:anim calcmode="lin" valueType="num">
                                      <p:cBhvr>
                                        <p:cTn id="18" dur="500" fill="hold"/>
                                        <p:tgtEl>
                                          <p:spTgt spid="12"/>
                                        </p:tgtEl>
                                        <p:attrNameLst>
                                          <p:attrName>ppt_x</p:attrName>
                                        </p:attrNameLst>
                                      </p:cBhvr>
                                      <p:tavLst>
                                        <p:tav tm="0">
                                          <p:val>
                                            <p:strVal val="#ppt_x"/>
                                          </p:val>
                                        </p:tav>
                                        <p:tav tm="100000">
                                          <p:val>
                                            <p:strVal val="#ppt_x"/>
                                          </p:val>
                                        </p:tav>
                                      </p:tavLst>
                                    </p:anim>
                                    <p:anim calcmode="lin" valueType="num">
                                      <p:cBhvr>
                                        <p:cTn id="19" dur="500" fill="hold"/>
                                        <p:tgtEl>
                                          <p:spTgt spid="12"/>
                                        </p:tgtEl>
                                        <p:attrNameLst>
                                          <p:attrName>ppt_y</p:attrName>
                                        </p:attrNameLst>
                                      </p:cBhvr>
                                      <p:tavLst>
                                        <p:tav tm="0">
                                          <p:val>
                                            <p:strVal val="#ppt_y-#ppt_h/2"/>
                                          </p:val>
                                        </p:tav>
                                        <p:tav tm="100000">
                                          <p:val>
                                            <p:strVal val="#ppt_y"/>
                                          </p:val>
                                        </p:tav>
                                      </p:tavLst>
                                    </p:anim>
                                    <p:anim calcmode="lin" valueType="num">
                                      <p:cBhvr>
                                        <p:cTn id="20" dur="500" fill="hold"/>
                                        <p:tgtEl>
                                          <p:spTgt spid="12"/>
                                        </p:tgtEl>
                                        <p:attrNameLst>
                                          <p:attrName>ppt_w</p:attrName>
                                        </p:attrNameLst>
                                      </p:cBhvr>
                                      <p:tavLst>
                                        <p:tav tm="0">
                                          <p:val>
                                            <p:strVal val="#ppt_w"/>
                                          </p:val>
                                        </p:tav>
                                        <p:tav tm="100000">
                                          <p:val>
                                            <p:strVal val="#ppt_w"/>
                                          </p:val>
                                        </p:tav>
                                      </p:tavLst>
                                    </p:anim>
                                    <p:anim calcmode="lin" valueType="num">
                                      <p:cBhvr>
                                        <p:cTn id="21" dur="500" fill="hold"/>
                                        <p:tgtEl>
                                          <p:spTgt spid="1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817138" y="395167"/>
            <a:ext cx="7008067" cy="1384995"/>
          </a:xfrm>
          <a:prstGeom prst="rect">
            <a:avLst/>
          </a:prstGeom>
          <a:noFill/>
        </p:spPr>
        <p:txBody>
          <a:bodyPr wrap="square" rtlCol="0">
            <a:spAutoFit/>
          </a:bodyPr>
          <a:lstStyle/>
          <a:p>
            <a:pPr algn="ctr">
              <a:defRPr/>
            </a:pPr>
            <a:r>
              <a:rPr lang="en-US" altLang="en-US" sz="2800" b="1" dirty="0">
                <a:solidFill>
                  <a:schemeClr val="bg1"/>
                </a:solidFill>
              </a:rPr>
              <a:t>Materials Variances Summary: Standard Quantity Computation</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14">
            <a:extLst>
              <a:ext uri="{FF2B5EF4-FFF2-40B4-BE49-F238E27FC236}">
                <a16:creationId xmlns:a16="http://schemas.microsoft.com/office/drawing/2014/main" id="{F5F11448-E9AC-B42B-6679-21D0BC6A7D9B}"/>
              </a:ext>
            </a:extLst>
          </p:cNvPr>
          <p:cNvSpPr txBox="1">
            <a:spLocks noChangeArrowheads="1"/>
          </p:cNvSpPr>
          <p:nvPr/>
        </p:nvSpPr>
        <p:spPr>
          <a:xfrm>
            <a:off x="2297759" y="529094"/>
            <a:ext cx="8172450" cy="1143000"/>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sz="4000" dirty="0"/>
          </a:p>
        </p:txBody>
      </p:sp>
      <p:sp>
        <p:nvSpPr>
          <p:cNvPr id="8" name="Rectangle 2">
            <a:extLst>
              <a:ext uri="{FF2B5EF4-FFF2-40B4-BE49-F238E27FC236}">
                <a16:creationId xmlns:a16="http://schemas.microsoft.com/office/drawing/2014/main" id="{E7CE2686-38E0-4DD3-48B0-9215F06F7850}"/>
              </a:ext>
            </a:extLst>
          </p:cNvPr>
          <p:cNvSpPr>
            <a:spLocks noChangeArrowheads="1"/>
          </p:cNvSpPr>
          <p:nvPr/>
        </p:nvSpPr>
        <p:spPr bwMode="auto">
          <a:xfrm>
            <a:off x="1802460" y="3048457"/>
            <a:ext cx="8607425" cy="1751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spcBef>
                <a:spcPct val="50000"/>
              </a:spcBef>
            </a:pPr>
            <a:r>
              <a:rPr lang="en-US" altLang="en-US" sz="2400" dirty="0">
                <a:solidFill>
                  <a:schemeClr val="tx2"/>
                </a:solidFill>
              </a:rPr>
              <a:t>      210 kgs.                     210 kgs.                       200 kgs.</a:t>
            </a:r>
            <a:br>
              <a:rPr lang="en-US" altLang="en-US" sz="2400" dirty="0">
                <a:solidFill>
                  <a:schemeClr val="tx2"/>
                </a:solidFill>
              </a:rPr>
            </a:br>
            <a:r>
              <a:rPr lang="en-US" altLang="en-US" sz="2400" dirty="0">
                <a:solidFill>
                  <a:schemeClr val="tx2"/>
                </a:solidFill>
              </a:rPr>
              <a:t>           ×                                ×                                 ×</a:t>
            </a:r>
            <a:br>
              <a:rPr lang="en-US" altLang="en-US" sz="2400" dirty="0">
                <a:solidFill>
                  <a:schemeClr val="tx2"/>
                </a:solidFill>
              </a:rPr>
            </a:br>
            <a:r>
              <a:rPr lang="en-US" altLang="en-US" sz="2400" dirty="0">
                <a:solidFill>
                  <a:schemeClr val="tx2"/>
                </a:solidFill>
              </a:rPr>
              <a:t>    $4.90 per kg.             $5.00 per kg.                $5.00 per kg.</a:t>
            </a:r>
          </a:p>
          <a:p>
            <a:pPr eaLnBrk="1" hangingPunct="1">
              <a:spcBef>
                <a:spcPct val="50000"/>
              </a:spcBef>
            </a:pPr>
            <a:r>
              <a:rPr lang="en-US" altLang="en-US" sz="2400" dirty="0">
                <a:solidFill>
                  <a:schemeClr val="tx2"/>
                </a:solidFill>
              </a:rPr>
              <a:t>      </a:t>
            </a:r>
            <a:r>
              <a:rPr lang="en-US" altLang="en-US" sz="2400" dirty="0">
                <a:solidFill>
                  <a:srgbClr val="FF0000"/>
                </a:solidFill>
              </a:rPr>
              <a:t>= $1,029                     = $1,050                   = $1,000   </a:t>
            </a:r>
          </a:p>
        </p:txBody>
      </p:sp>
      <p:grpSp>
        <p:nvGrpSpPr>
          <p:cNvPr id="9" name="Group 3">
            <a:extLst>
              <a:ext uri="{FF2B5EF4-FFF2-40B4-BE49-F238E27FC236}">
                <a16:creationId xmlns:a16="http://schemas.microsoft.com/office/drawing/2014/main" id="{D468CF50-65B0-6943-1892-7D3AF1A9AB35}"/>
              </a:ext>
            </a:extLst>
          </p:cNvPr>
          <p:cNvGrpSpPr>
            <a:grpSpLocks/>
          </p:cNvGrpSpPr>
          <p:nvPr/>
        </p:nvGrpSpPr>
        <p:grpSpPr bwMode="auto">
          <a:xfrm>
            <a:off x="2419271" y="4622007"/>
            <a:ext cx="3883025" cy="1516062"/>
            <a:chOff x="552" y="2735"/>
            <a:chExt cx="2446" cy="955"/>
          </a:xfrm>
        </p:grpSpPr>
        <p:sp>
          <p:nvSpPr>
            <p:cNvPr id="11" name="Freeform 4">
              <a:extLst>
                <a:ext uri="{FF2B5EF4-FFF2-40B4-BE49-F238E27FC236}">
                  <a16:creationId xmlns:a16="http://schemas.microsoft.com/office/drawing/2014/main" id="{8EDD48B6-33F5-01B5-B274-906B3E7F71A9}"/>
                </a:ext>
              </a:extLst>
            </p:cNvPr>
            <p:cNvSpPr>
              <a:spLocks/>
            </p:cNvSpPr>
            <p:nvPr/>
          </p:nvSpPr>
          <p:spPr bwMode="auto">
            <a:xfrm>
              <a:off x="778" y="2735"/>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sp>
          <p:nvSpPr>
            <p:cNvPr id="12" name="Rectangle 5">
              <a:extLst>
                <a:ext uri="{FF2B5EF4-FFF2-40B4-BE49-F238E27FC236}">
                  <a16:creationId xmlns:a16="http://schemas.microsoft.com/office/drawing/2014/main" id="{5F48A640-76C1-BBF4-3637-E2762F00325C}"/>
                </a:ext>
              </a:extLst>
            </p:cNvPr>
            <p:cNvSpPr>
              <a:spLocks noChangeArrowheads="1"/>
            </p:cNvSpPr>
            <p:nvPr/>
          </p:nvSpPr>
          <p:spPr bwMode="auto">
            <a:xfrm>
              <a:off x="552" y="3168"/>
              <a:ext cx="2446" cy="522"/>
            </a:xfrm>
            <a:prstGeom prst="rect">
              <a:avLst/>
            </a:prstGeom>
            <a:noFill/>
            <a:ln>
              <a:noFill/>
            </a:ln>
          </p:spPr>
          <p:txBody>
            <a:bodyPr lIns="90488" tIns="44450" rIns="90488" bIns="44450">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algn="ctr" eaLnBrk="1" hangingPunct="1">
                <a:spcBef>
                  <a:spcPct val="50000"/>
                </a:spcBef>
                <a:buClrTx/>
                <a:buFontTx/>
                <a:buNone/>
                <a:defRPr/>
              </a:pPr>
              <a:r>
                <a:rPr lang="en-US" altLang="en-US" sz="2400" dirty="0"/>
                <a:t>Price variance</a:t>
              </a:r>
              <a:br>
                <a:rPr lang="en-US" altLang="en-US" sz="2400" dirty="0">
                  <a:solidFill>
                    <a:srgbClr val="FF0000"/>
                  </a:solidFill>
                </a:rPr>
              </a:br>
              <a:r>
                <a:rPr lang="en-US" altLang="en-US" sz="2400" dirty="0">
                  <a:solidFill>
                    <a:schemeClr val="accent5">
                      <a:lumMod val="75000"/>
                    </a:schemeClr>
                  </a:solidFill>
                </a:rPr>
                <a:t>$21 favorable</a:t>
              </a:r>
            </a:p>
          </p:txBody>
        </p:sp>
      </p:grpSp>
      <p:grpSp>
        <p:nvGrpSpPr>
          <p:cNvPr id="13" name="Group 6">
            <a:extLst>
              <a:ext uri="{FF2B5EF4-FFF2-40B4-BE49-F238E27FC236}">
                <a16:creationId xmlns:a16="http://schemas.microsoft.com/office/drawing/2014/main" id="{D286B47C-6554-87B3-931B-BC997DF24DC5}"/>
              </a:ext>
            </a:extLst>
          </p:cNvPr>
          <p:cNvGrpSpPr>
            <a:grpSpLocks/>
          </p:cNvGrpSpPr>
          <p:nvPr/>
        </p:nvGrpSpPr>
        <p:grpSpPr bwMode="auto">
          <a:xfrm>
            <a:off x="5766446" y="4665663"/>
            <a:ext cx="3883025" cy="1516062"/>
            <a:chOff x="2676" y="2735"/>
            <a:chExt cx="2446" cy="955"/>
          </a:xfrm>
        </p:grpSpPr>
        <p:sp>
          <p:nvSpPr>
            <p:cNvPr id="14" name="Rectangle 7">
              <a:extLst>
                <a:ext uri="{FF2B5EF4-FFF2-40B4-BE49-F238E27FC236}">
                  <a16:creationId xmlns:a16="http://schemas.microsoft.com/office/drawing/2014/main" id="{A956E512-3349-DE33-47F5-A7419D5CBBC6}"/>
                </a:ext>
              </a:extLst>
            </p:cNvPr>
            <p:cNvSpPr>
              <a:spLocks noChangeArrowheads="1"/>
            </p:cNvSpPr>
            <p:nvPr/>
          </p:nvSpPr>
          <p:spPr bwMode="auto">
            <a:xfrm>
              <a:off x="2676" y="3168"/>
              <a:ext cx="2446" cy="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Quantity variance</a:t>
              </a:r>
              <a:br>
                <a:rPr lang="en-US" altLang="en-US" sz="2400" dirty="0">
                  <a:solidFill>
                    <a:srgbClr val="FF0000"/>
                  </a:solidFill>
                </a:rPr>
              </a:br>
              <a:r>
                <a:rPr lang="en-US" altLang="en-US" sz="2400" dirty="0">
                  <a:solidFill>
                    <a:srgbClr val="FF0000"/>
                  </a:solidFill>
                </a:rPr>
                <a:t>$50 unfavorable</a:t>
              </a:r>
            </a:p>
          </p:txBody>
        </p:sp>
        <p:sp>
          <p:nvSpPr>
            <p:cNvPr id="15" name="Freeform 8">
              <a:extLst>
                <a:ext uri="{FF2B5EF4-FFF2-40B4-BE49-F238E27FC236}">
                  <a16:creationId xmlns:a16="http://schemas.microsoft.com/office/drawing/2014/main" id="{E26C575D-0190-3AB4-A882-8DE7A1C03323}"/>
                </a:ext>
              </a:extLst>
            </p:cNvPr>
            <p:cNvSpPr>
              <a:spLocks/>
            </p:cNvSpPr>
            <p:nvPr/>
          </p:nvSpPr>
          <p:spPr bwMode="auto">
            <a:xfrm>
              <a:off x="2891" y="2735"/>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grpSp>
      <p:sp>
        <p:nvSpPr>
          <p:cNvPr id="16" name="Rectangle 5">
            <a:extLst>
              <a:ext uri="{FF2B5EF4-FFF2-40B4-BE49-F238E27FC236}">
                <a16:creationId xmlns:a16="http://schemas.microsoft.com/office/drawing/2014/main" id="{93C0487C-9176-976E-A2C8-4DDAE9E478C1}"/>
              </a:ext>
            </a:extLst>
          </p:cNvPr>
          <p:cNvSpPr>
            <a:spLocks noChangeArrowheads="1"/>
          </p:cNvSpPr>
          <p:nvPr/>
        </p:nvSpPr>
        <p:spPr bwMode="auto">
          <a:xfrm>
            <a:off x="1764360" y="1981657"/>
            <a:ext cx="8759825" cy="97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lnSpc>
                <a:spcPct val="80000"/>
              </a:lnSpc>
              <a:spcBef>
                <a:spcPct val="20000"/>
              </a:spcBef>
            </a:pPr>
            <a:r>
              <a:rPr lang="en-US" altLang="en-US" sz="2400" b="1" dirty="0">
                <a:solidFill>
                  <a:schemeClr val="tx2"/>
                </a:solidFill>
              </a:rPr>
              <a:t>  Actual Quantity        Actual Quantity     Standard Quantity</a:t>
            </a:r>
            <a:br>
              <a:rPr lang="en-US" altLang="en-US" sz="2400" b="1" dirty="0">
                <a:solidFill>
                  <a:schemeClr val="tx2"/>
                </a:solidFill>
              </a:rPr>
            </a:br>
            <a:r>
              <a:rPr lang="en-US" altLang="en-US" sz="2400" b="1" dirty="0">
                <a:solidFill>
                  <a:schemeClr val="tx2"/>
                </a:solidFill>
              </a:rPr>
              <a:t>              ×                                 ×                               × </a:t>
            </a:r>
            <a:br>
              <a:rPr lang="en-US" altLang="en-US" sz="2400" b="1" dirty="0">
                <a:solidFill>
                  <a:schemeClr val="tx2"/>
                </a:solidFill>
              </a:rPr>
            </a:br>
            <a:r>
              <a:rPr lang="en-US" altLang="en-US" sz="2400" b="1" dirty="0">
                <a:solidFill>
                  <a:schemeClr val="tx2"/>
                </a:solidFill>
              </a:rPr>
              <a:t>     Actual Price           Standard Price         Standard Price</a:t>
            </a:r>
          </a:p>
        </p:txBody>
      </p:sp>
      <p:sp>
        <p:nvSpPr>
          <p:cNvPr id="17" name="Line 6">
            <a:extLst>
              <a:ext uri="{FF2B5EF4-FFF2-40B4-BE49-F238E27FC236}">
                <a16:creationId xmlns:a16="http://schemas.microsoft.com/office/drawing/2014/main" id="{14692356-7152-9A69-44FB-4B0C022481D6}"/>
              </a:ext>
            </a:extLst>
          </p:cNvPr>
          <p:cNvSpPr>
            <a:spLocks noChangeShapeType="1"/>
          </p:cNvSpPr>
          <p:nvPr/>
        </p:nvSpPr>
        <p:spPr bwMode="auto">
          <a:xfrm>
            <a:off x="2016772" y="2894469"/>
            <a:ext cx="2286000"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8" name="Line 7">
            <a:extLst>
              <a:ext uri="{FF2B5EF4-FFF2-40B4-BE49-F238E27FC236}">
                <a16:creationId xmlns:a16="http://schemas.microsoft.com/office/drawing/2014/main" id="{E5ACC0B8-FA0C-57D4-8C35-0E9CC58EA608}"/>
              </a:ext>
            </a:extLst>
          </p:cNvPr>
          <p:cNvSpPr>
            <a:spLocks noChangeShapeType="1"/>
          </p:cNvSpPr>
          <p:nvPr/>
        </p:nvSpPr>
        <p:spPr bwMode="auto">
          <a:xfrm>
            <a:off x="4899672" y="2894469"/>
            <a:ext cx="2286000"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9" name="Line 8">
            <a:extLst>
              <a:ext uri="{FF2B5EF4-FFF2-40B4-BE49-F238E27FC236}">
                <a16:creationId xmlns:a16="http://schemas.microsoft.com/office/drawing/2014/main" id="{21DD86ED-F704-7AD0-80AE-65F4BA5D5CF2}"/>
              </a:ext>
            </a:extLst>
          </p:cNvPr>
          <p:cNvSpPr>
            <a:spLocks noChangeShapeType="1"/>
          </p:cNvSpPr>
          <p:nvPr/>
        </p:nvSpPr>
        <p:spPr bwMode="auto">
          <a:xfrm>
            <a:off x="7782572" y="2894469"/>
            <a:ext cx="2286000"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grpSp>
        <p:nvGrpSpPr>
          <p:cNvPr id="20" name="Group 11">
            <a:extLst>
              <a:ext uri="{FF2B5EF4-FFF2-40B4-BE49-F238E27FC236}">
                <a16:creationId xmlns:a16="http://schemas.microsoft.com/office/drawing/2014/main" id="{B0EAA873-727D-1546-41D0-88D9D1A144C9}"/>
              </a:ext>
            </a:extLst>
          </p:cNvPr>
          <p:cNvGrpSpPr>
            <a:grpSpLocks/>
          </p:cNvGrpSpPr>
          <p:nvPr/>
        </p:nvGrpSpPr>
        <p:grpSpPr bwMode="auto">
          <a:xfrm flipH="1">
            <a:off x="3593159" y="3302456"/>
            <a:ext cx="4800600" cy="850900"/>
            <a:chOff x="1322" y="1960"/>
            <a:chExt cx="3024" cy="536"/>
          </a:xfrm>
        </p:grpSpPr>
        <p:sp>
          <p:nvSpPr>
            <p:cNvPr id="21" name="Line 12">
              <a:extLst>
                <a:ext uri="{FF2B5EF4-FFF2-40B4-BE49-F238E27FC236}">
                  <a16:creationId xmlns:a16="http://schemas.microsoft.com/office/drawing/2014/main" id="{67796C17-A59F-7594-AC87-06D727DC5F62}"/>
                </a:ext>
              </a:extLst>
            </p:cNvPr>
            <p:cNvSpPr>
              <a:spLocks noChangeShapeType="1"/>
            </p:cNvSpPr>
            <p:nvPr/>
          </p:nvSpPr>
          <p:spPr bwMode="auto">
            <a:xfrm flipH="1" flipV="1">
              <a:off x="1322" y="2016"/>
              <a:ext cx="432" cy="2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dirty="0"/>
            </a:p>
          </p:txBody>
        </p:sp>
        <p:sp>
          <p:nvSpPr>
            <p:cNvPr id="22" name="Text Box 13">
              <a:extLst>
                <a:ext uri="{FF2B5EF4-FFF2-40B4-BE49-F238E27FC236}">
                  <a16:creationId xmlns:a16="http://schemas.microsoft.com/office/drawing/2014/main" id="{F2429900-91E5-98B0-E4A7-CE7BB5076B84}"/>
                </a:ext>
              </a:extLst>
            </p:cNvPr>
            <p:cNvSpPr txBox="1">
              <a:spLocks noChangeArrowheads="1"/>
            </p:cNvSpPr>
            <p:nvPr/>
          </p:nvSpPr>
          <p:spPr bwMode="auto">
            <a:xfrm>
              <a:off x="1514" y="1960"/>
              <a:ext cx="2832" cy="536"/>
            </a:xfrm>
            <a:prstGeom prst="rect">
              <a:avLst/>
            </a:prstGeom>
            <a:solidFill>
              <a:srgbClr val="CCFFCC"/>
            </a:solidFill>
            <a:ln w="28575">
              <a:solidFill>
                <a:schemeClr val="tx1"/>
              </a:solidFill>
              <a:miter lim="800000"/>
              <a:headEnd/>
              <a:tailEnd/>
            </a:ln>
          </p:spPr>
          <p:txBody>
            <a:bodyPr>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0.1 kg per parka </a:t>
              </a:r>
              <a:r>
                <a:rPr lang="en-US" altLang="en-US" sz="2400" b="1" dirty="0">
                  <a:sym typeface="Symbol" pitchFamily="18" charset="2"/>
                </a:rPr>
                <a:t></a:t>
              </a:r>
              <a:r>
                <a:rPr lang="en-US" altLang="en-US" sz="2400" dirty="0">
                  <a:sym typeface="Symbol" pitchFamily="18" charset="2"/>
                </a:rPr>
                <a:t> 2,000 parkas = 200 kgs</a:t>
              </a:r>
              <a:endParaRPr lang="en-US" altLang="en-US" sz="2800" dirty="0">
                <a:latin typeface="Times New Roman" pitchFamily="18" charset="0"/>
              </a:endParaRPr>
            </a:p>
          </p:txBody>
        </p:sp>
      </p:grpSp>
    </p:spTree>
    <p:extLst>
      <p:ext uri="{BB962C8B-B14F-4D97-AF65-F5344CB8AC3E}">
        <p14:creationId xmlns:p14="http://schemas.microsoft.com/office/powerpoint/2010/main" val="28915474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7008067" cy="1384995"/>
          </a:xfrm>
          <a:prstGeom prst="rect">
            <a:avLst/>
          </a:prstGeom>
          <a:noFill/>
        </p:spPr>
        <p:txBody>
          <a:bodyPr wrap="square" rtlCol="0">
            <a:spAutoFit/>
          </a:bodyPr>
          <a:lstStyle/>
          <a:p>
            <a:r>
              <a:rPr lang="en-US" altLang="en-US" sz="2800" b="1" dirty="0">
                <a:solidFill>
                  <a:schemeClr val="bg1"/>
                </a:solidFill>
              </a:rPr>
              <a:t>Materials Variances Summary: Actual Price Computation</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14">
            <a:extLst>
              <a:ext uri="{FF2B5EF4-FFF2-40B4-BE49-F238E27FC236}">
                <a16:creationId xmlns:a16="http://schemas.microsoft.com/office/drawing/2014/main" id="{FC92E2C0-F6B6-845A-18FB-503076D4766F}"/>
              </a:ext>
            </a:extLst>
          </p:cNvPr>
          <p:cNvSpPr txBox="1">
            <a:spLocks noChangeArrowheads="1"/>
          </p:cNvSpPr>
          <p:nvPr/>
        </p:nvSpPr>
        <p:spPr>
          <a:xfrm>
            <a:off x="2297759" y="542646"/>
            <a:ext cx="8172450" cy="1143000"/>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sz="4000" dirty="0"/>
          </a:p>
        </p:txBody>
      </p:sp>
      <p:sp>
        <p:nvSpPr>
          <p:cNvPr id="8" name="Rectangle 2">
            <a:extLst>
              <a:ext uri="{FF2B5EF4-FFF2-40B4-BE49-F238E27FC236}">
                <a16:creationId xmlns:a16="http://schemas.microsoft.com/office/drawing/2014/main" id="{4E5C93BD-7FD7-BC67-3190-18B8471F47F2}"/>
              </a:ext>
            </a:extLst>
          </p:cNvPr>
          <p:cNvSpPr>
            <a:spLocks noChangeArrowheads="1"/>
          </p:cNvSpPr>
          <p:nvPr/>
        </p:nvSpPr>
        <p:spPr bwMode="auto">
          <a:xfrm>
            <a:off x="1802460" y="3062009"/>
            <a:ext cx="8607425" cy="1751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spcBef>
                <a:spcPct val="50000"/>
              </a:spcBef>
            </a:pPr>
            <a:r>
              <a:rPr lang="en-US" altLang="en-US" sz="2400" dirty="0">
                <a:solidFill>
                  <a:schemeClr val="tx2"/>
                </a:solidFill>
              </a:rPr>
              <a:t>      210 kgs.                     210 kgs.                       200 kgs.</a:t>
            </a:r>
            <a:br>
              <a:rPr lang="en-US" altLang="en-US" sz="2400" dirty="0">
                <a:solidFill>
                  <a:schemeClr val="tx2"/>
                </a:solidFill>
              </a:rPr>
            </a:br>
            <a:r>
              <a:rPr lang="en-US" altLang="en-US" sz="2400" dirty="0">
                <a:solidFill>
                  <a:schemeClr val="tx2"/>
                </a:solidFill>
              </a:rPr>
              <a:t>           ×                                ×                                 ×</a:t>
            </a:r>
            <a:br>
              <a:rPr lang="en-US" altLang="en-US" sz="2400" dirty="0">
                <a:solidFill>
                  <a:schemeClr val="tx2"/>
                </a:solidFill>
              </a:rPr>
            </a:br>
            <a:r>
              <a:rPr lang="en-US" altLang="en-US" sz="2400" dirty="0">
                <a:solidFill>
                  <a:schemeClr val="tx2"/>
                </a:solidFill>
              </a:rPr>
              <a:t>    $4.90 per kg.             $5.00 per kg.                $5.00 per kg.</a:t>
            </a:r>
          </a:p>
          <a:p>
            <a:pPr eaLnBrk="1" hangingPunct="1">
              <a:spcBef>
                <a:spcPct val="50000"/>
              </a:spcBef>
            </a:pPr>
            <a:r>
              <a:rPr lang="en-US" altLang="en-US" sz="2400" dirty="0">
                <a:solidFill>
                  <a:schemeClr val="tx2"/>
                </a:solidFill>
              </a:rPr>
              <a:t>      </a:t>
            </a:r>
            <a:r>
              <a:rPr lang="en-US" altLang="en-US" sz="2400" dirty="0">
                <a:solidFill>
                  <a:srgbClr val="FF0000"/>
                </a:solidFill>
              </a:rPr>
              <a:t>= $1,029                     = $1,050                   = $1,000   </a:t>
            </a:r>
          </a:p>
        </p:txBody>
      </p:sp>
      <p:grpSp>
        <p:nvGrpSpPr>
          <p:cNvPr id="9" name="Group 3">
            <a:extLst>
              <a:ext uri="{FF2B5EF4-FFF2-40B4-BE49-F238E27FC236}">
                <a16:creationId xmlns:a16="http://schemas.microsoft.com/office/drawing/2014/main" id="{5024517C-2E33-8FD6-0EE6-39E7B5A7220C}"/>
              </a:ext>
            </a:extLst>
          </p:cNvPr>
          <p:cNvGrpSpPr>
            <a:grpSpLocks/>
          </p:cNvGrpSpPr>
          <p:nvPr/>
        </p:nvGrpSpPr>
        <p:grpSpPr bwMode="auto">
          <a:xfrm>
            <a:off x="2297759" y="4645025"/>
            <a:ext cx="3883025" cy="1516062"/>
            <a:chOff x="552" y="2735"/>
            <a:chExt cx="2446" cy="955"/>
          </a:xfrm>
        </p:grpSpPr>
        <p:sp>
          <p:nvSpPr>
            <p:cNvPr id="11" name="Freeform 4">
              <a:extLst>
                <a:ext uri="{FF2B5EF4-FFF2-40B4-BE49-F238E27FC236}">
                  <a16:creationId xmlns:a16="http://schemas.microsoft.com/office/drawing/2014/main" id="{CE640C53-FA99-B83D-72B1-9F2D561A2A79}"/>
                </a:ext>
              </a:extLst>
            </p:cNvPr>
            <p:cNvSpPr>
              <a:spLocks/>
            </p:cNvSpPr>
            <p:nvPr/>
          </p:nvSpPr>
          <p:spPr bwMode="auto">
            <a:xfrm>
              <a:off x="778" y="2735"/>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sp>
          <p:nvSpPr>
            <p:cNvPr id="12" name="Rectangle 5">
              <a:extLst>
                <a:ext uri="{FF2B5EF4-FFF2-40B4-BE49-F238E27FC236}">
                  <a16:creationId xmlns:a16="http://schemas.microsoft.com/office/drawing/2014/main" id="{F2F4CD42-5A35-47A5-680E-E6EE1E6197F4}"/>
                </a:ext>
              </a:extLst>
            </p:cNvPr>
            <p:cNvSpPr>
              <a:spLocks noChangeArrowheads="1"/>
            </p:cNvSpPr>
            <p:nvPr/>
          </p:nvSpPr>
          <p:spPr bwMode="auto">
            <a:xfrm>
              <a:off x="552" y="3168"/>
              <a:ext cx="2446" cy="522"/>
            </a:xfrm>
            <a:prstGeom prst="rect">
              <a:avLst/>
            </a:prstGeom>
            <a:noFill/>
            <a:ln>
              <a:noFill/>
            </a:ln>
          </p:spPr>
          <p:txBody>
            <a:bodyPr lIns="90488" tIns="44450" rIns="90488" bIns="44450">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algn="ctr" eaLnBrk="1" hangingPunct="1">
                <a:spcBef>
                  <a:spcPct val="50000"/>
                </a:spcBef>
                <a:buClrTx/>
                <a:buFontTx/>
                <a:buNone/>
                <a:defRPr/>
              </a:pPr>
              <a:r>
                <a:rPr lang="en-US" altLang="en-US" sz="2400" dirty="0"/>
                <a:t>Price variance</a:t>
              </a:r>
              <a:br>
                <a:rPr lang="en-US" altLang="en-US" sz="2400" dirty="0">
                  <a:solidFill>
                    <a:srgbClr val="FF0000"/>
                  </a:solidFill>
                </a:rPr>
              </a:br>
              <a:r>
                <a:rPr lang="en-US" altLang="en-US" sz="2400" dirty="0">
                  <a:solidFill>
                    <a:schemeClr val="accent5">
                      <a:lumMod val="75000"/>
                    </a:schemeClr>
                  </a:solidFill>
                </a:rPr>
                <a:t>$21 favorable</a:t>
              </a:r>
            </a:p>
          </p:txBody>
        </p:sp>
      </p:grpSp>
      <p:grpSp>
        <p:nvGrpSpPr>
          <p:cNvPr id="13" name="Group 6">
            <a:extLst>
              <a:ext uri="{FF2B5EF4-FFF2-40B4-BE49-F238E27FC236}">
                <a16:creationId xmlns:a16="http://schemas.microsoft.com/office/drawing/2014/main" id="{54D2C16E-B3EB-3C80-B87E-4C7EE583EF31}"/>
              </a:ext>
            </a:extLst>
          </p:cNvPr>
          <p:cNvGrpSpPr>
            <a:grpSpLocks/>
          </p:cNvGrpSpPr>
          <p:nvPr/>
        </p:nvGrpSpPr>
        <p:grpSpPr bwMode="auto">
          <a:xfrm>
            <a:off x="5768035" y="4684135"/>
            <a:ext cx="3883025" cy="1516062"/>
            <a:chOff x="2676" y="2735"/>
            <a:chExt cx="2446" cy="955"/>
          </a:xfrm>
        </p:grpSpPr>
        <p:sp>
          <p:nvSpPr>
            <p:cNvPr id="14" name="Rectangle 7">
              <a:extLst>
                <a:ext uri="{FF2B5EF4-FFF2-40B4-BE49-F238E27FC236}">
                  <a16:creationId xmlns:a16="http://schemas.microsoft.com/office/drawing/2014/main" id="{A48FB53A-6F41-6C9B-04A6-79660B92C1FF}"/>
                </a:ext>
              </a:extLst>
            </p:cNvPr>
            <p:cNvSpPr>
              <a:spLocks noChangeArrowheads="1"/>
            </p:cNvSpPr>
            <p:nvPr/>
          </p:nvSpPr>
          <p:spPr bwMode="auto">
            <a:xfrm>
              <a:off x="2676" y="3168"/>
              <a:ext cx="2446" cy="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Quantity variance</a:t>
              </a:r>
              <a:br>
                <a:rPr lang="en-US" altLang="en-US" sz="2400" dirty="0">
                  <a:solidFill>
                    <a:srgbClr val="FF0000"/>
                  </a:solidFill>
                </a:rPr>
              </a:br>
              <a:r>
                <a:rPr lang="en-US" altLang="en-US" sz="2400" dirty="0">
                  <a:solidFill>
                    <a:srgbClr val="FF0000"/>
                  </a:solidFill>
                </a:rPr>
                <a:t>$50 unfavorable</a:t>
              </a:r>
            </a:p>
          </p:txBody>
        </p:sp>
        <p:sp>
          <p:nvSpPr>
            <p:cNvPr id="15" name="Freeform 8">
              <a:extLst>
                <a:ext uri="{FF2B5EF4-FFF2-40B4-BE49-F238E27FC236}">
                  <a16:creationId xmlns:a16="http://schemas.microsoft.com/office/drawing/2014/main" id="{5BBF55FF-497A-D729-50B2-A60C11FAF2E4}"/>
                </a:ext>
              </a:extLst>
            </p:cNvPr>
            <p:cNvSpPr>
              <a:spLocks/>
            </p:cNvSpPr>
            <p:nvPr/>
          </p:nvSpPr>
          <p:spPr bwMode="auto">
            <a:xfrm>
              <a:off x="2891" y="2735"/>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grpSp>
      <p:sp>
        <p:nvSpPr>
          <p:cNvPr id="16" name="Rectangle 5">
            <a:extLst>
              <a:ext uri="{FF2B5EF4-FFF2-40B4-BE49-F238E27FC236}">
                <a16:creationId xmlns:a16="http://schemas.microsoft.com/office/drawing/2014/main" id="{817969DC-D00A-AC8A-BC17-ECC758132B23}"/>
              </a:ext>
            </a:extLst>
          </p:cNvPr>
          <p:cNvSpPr>
            <a:spLocks noChangeArrowheads="1"/>
          </p:cNvSpPr>
          <p:nvPr/>
        </p:nvSpPr>
        <p:spPr bwMode="auto">
          <a:xfrm>
            <a:off x="1764360" y="1995209"/>
            <a:ext cx="8759825" cy="97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lnSpc>
                <a:spcPct val="80000"/>
              </a:lnSpc>
              <a:spcBef>
                <a:spcPct val="20000"/>
              </a:spcBef>
            </a:pPr>
            <a:r>
              <a:rPr lang="en-US" altLang="en-US" sz="2400" b="1" dirty="0">
                <a:solidFill>
                  <a:schemeClr val="tx2"/>
                </a:solidFill>
              </a:rPr>
              <a:t>  Actual Quantity        Actual Quantity     Standard Quantity</a:t>
            </a:r>
            <a:br>
              <a:rPr lang="en-US" altLang="en-US" sz="2400" b="1" dirty="0">
                <a:solidFill>
                  <a:schemeClr val="tx2"/>
                </a:solidFill>
              </a:rPr>
            </a:br>
            <a:r>
              <a:rPr lang="en-US" altLang="en-US" sz="2400" b="1" dirty="0">
                <a:solidFill>
                  <a:schemeClr val="tx2"/>
                </a:solidFill>
              </a:rPr>
              <a:t>              ×                                 ×                               × </a:t>
            </a:r>
            <a:br>
              <a:rPr lang="en-US" altLang="en-US" sz="2400" b="1" dirty="0">
                <a:solidFill>
                  <a:schemeClr val="tx2"/>
                </a:solidFill>
              </a:rPr>
            </a:br>
            <a:r>
              <a:rPr lang="en-US" altLang="en-US" sz="2400" b="1" dirty="0">
                <a:solidFill>
                  <a:schemeClr val="tx2"/>
                </a:solidFill>
              </a:rPr>
              <a:t>     Actual Price           Standard Price         Standard Price</a:t>
            </a:r>
          </a:p>
        </p:txBody>
      </p:sp>
      <p:sp>
        <p:nvSpPr>
          <p:cNvPr id="17" name="Line 6">
            <a:extLst>
              <a:ext uri="{FF2B5EF4-FFF2-40B4-BE49-F238E27FC236}">
                <a16:creationId xmlns:a16="http://schemas.microsoft.com/office/drawing/2014/main" id="{0D7632EE-0866-090D-44DC-99721EF90F54}"/>
              </a:ext>
            </a:extLst>
          </p:cNvPr>
          <p:cNvSpPr>
            <a:spLocks noChangeShapeType="1"/>
          </p:cNvSpPr>
          <p:nvPr/>
        </p:nvSpPr>
        <p:spPr bwMode="auto">
          <a:xfrm>
            <a:off x="2016772" y="2908021"/>
            <a:ext cx="2286000"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8" name="Line 7">
            <a:extLst>
              <a:ext uri="{FF2B5EF4-FFF2-40B4-BE49-F238E27FC236}">
                <a16:creationId xmlns:a16="http://schemas.microsoft.com/office/drawing/2014/main" id="{7F7DEBEC-1A73-B111-DF8D-E836090E53DE}"/>
              </a:ext>
            </a:extLst>
          </p:cNvPr>
          <p:cNvSpPr>
            <a:spLocks noChangeShapeType="1"/>
          </p:cNvSpPr>
          <p:nvPr/>
        </p:nvSpPr>
        <p:spPr bwMode="auto">
          <a:xfrm>
            <a:off x="4899672" y="2908021"/>
            <a:ext cx="2286000"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9" name="Line 8">
            <a:extLst>
              <a:ext uri="{FF2B5EF4-FFF2-40B4-BE49-F238E27FC236}">
                <a16:creationId xmlns:a16="http://schemas.microsoft.com/office/drawing/2014/main" id="{890EE330-C857-6C60-A8C2-7E664EB3E3AF}"/>
              </a:ext>
            </a:extLst>
          </p:cNvPr>
          <p:cNvSpPr>
            <a:spLocks noChangeShapeType="1"/>
          </p:cNvSpPr>
          <p:nvPr/>
        </p:nvSpPr>
        <p:spPr bwMode="auto">
          <a:xfrm>
            <a:off x="7782572" y="2908021"/>
            <a:ext cx="2286000"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grpSp>
        <p:nvGrpSpPr>
          <p:cNvPr id="20" name="Group 11">
            <a:extLst>
              <a:ext uri="{FF2B5EF4-FFF2-40B4-BE49-F238E27FC236}">
                <a16:creationId xmlns:a16="http://schemas.microsoft.com/office/drawing/2014/main" id="{F7142F8C-D63F-E5B4-F12B-20267A694B3E}"/>
              </a:ext>
            </a:extLst>
          </p:cNvPr>
          <p:cNvGrpSpPr>
            <a:grpSpLocks/>
          </p:cNvGrpSpPr>
          <p:nvPr/>
        </p:nvGrpSpPr>
        <p:grpSpPr bwMode="auto">
          <a:xfrm flipH="1">
            <a:off x="3974160" y="3544608"/>
            <a:ext cx="3089275" cy="850900"/>
            <a:chOff x="1920" y="1920"/>
            <a:chExt cx="1946" cy="536"/>
          </a:xfrm>
        </p:grpSpPr>
        <p:sp>
          <p:nvSpPr>
            <p:cNvPr id="21" name="Line 12">
              <a:extLst>
                <a:ext uri="{FF2B5EF4-FFF2-40B4-BE49-F238E27FC236}">
                  <a16:creationId xmlns:a16="http://schemas.microsoft.com/office/drawing/2014/main" id="{714F1910-9177-5EC4-6D3C-94AA9A1833AC}"/>
                </a:ext>
              </a:extLst>
            </p:cNvPr>
            <p:cNvSpPr>
              <a:spLocks noChangeShapeType="1"/>
            </p:cNvSpPr>
            <p:nvPr/>
          </p:nvSpPr>
          <p:spPr bwMode="auto">
            <a:xfrm>
              <a:off x="3530" y="2168"/>
              <a:ext cx="336" cy="4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dirty="0"/>
            </a:p>
          </p:txBody>
        </p:sp>
        <p:sp>
          <p:nvSpPr>
            <p:cNvPr id="22" name="Text Box 13">
              <a:extLst>
                <a:ext uri="{FF2B5EF4-FFF2-40B4-BE49-F238E27FC236}">
                  <a16:creationId xmlns:a16="http://schemas.microsoft.com/office/drawing/2014/main" id="{67CC9318-E084-EC9F-A285-939EB8362F73}"/>
                </a:ext>
              </a:extLst>
            </p:cNvPr>
            <p:cNvSpPr txBox="1">
              <a:spLocks noChangeArrowheads="1"/>
            </p:cNvSpPr>
            <p:nvPr/>
          </p:nvSpPr>
          <p:spPr bwMode="auto">
            <a:xfrm>
              <a:off x="1920" y="1920"/>
              <a:ext cx="1632" cy="536"/>
            </a:xfrm>
            <a:prstGeom prst="rect">
              <a:avLst/>
            </a:prstGeom>
            <a:solidFill>
              <a:srgbClr val="CCECFF"/>
            </a:solidFill>
            <a:ln w="28575">
              <a:solidFill>
                <a:schemeClr val="tx1"/>
              </a:solidFill>
              <a:miter lim="800000"/>
              <a:headEnd/>
              <a:tailEnd/>
            </a:ln>
          </p:spPr>
          <p:txBody>
            <a:bodyPr>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$1,029 </a:t>
              </a:r>
              <a:r>
                <a:rPr lang="en-US" altLang="en-US" sz="2400" b="1" dirty="0">
                  <a:sym typeface="Symbol" pitchFamily="18" charset="2"/>
                </a:rPr>
                <a:t></a:t>
              </a:r>
              <a:r>
                <a:rPr lang="en-US" altLang="en-US" sz="2400" dirty="0">
                  <a:sym typeface="Symbol" pitchFamily="18" charset="2"/>
                </a:rPr>
                <a:t> 210 kgs = $4.90 per kg</a:t>
              </a:r>
              <a:endParaRPr lang="en-US" altLang="en-US" sz="2800" dirty="0">
                <a:latin typeface="Times New Roman" pitchFamily="18" charset="0"/>
              </a:endParaRPr>
            </a:p>
          </p:txBody>
        </p:sp>
      </p:grpSp>
    </p:spTree>
    <p:extLst>
      <p:ext uri="{BB962C8B-B14F-4D97-AF65-F5344CB8AC3E}">
        <p14:creationId xmlns:p14="http://schemas.microsoft.com/office/powerpoint/2010/main" val="22195165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973394" y="321013"/>
            <a:ext cx="7008067" cy="1212640"/>
          </a:xfrm>
          <a:prstGeom prst="rect">
            <a:avLst/>
          </a:prstGeom>
          <a:noFill/>
        </p:spPr>
        <p:txBody>
          <a:bodyPr wrap="square" rtlCol="0">
            <a:spAutoFit/>
          </a:bodyPr>
          <a:lstStyle/>
          <a:p>
            <a:pPr algn="ctr">
              <a:lnSpc>
                <a:spcPct val="80000"/>
              </a:lnSpc>
              <a:defRPr/>
            </a:pPr>
            <a:r>
              <a:rPr lang="en-US" altLang="en-US" sz="2800" b="1" dirty="0">
                <a:solidFill>
                  <a:schemeClr val="bg1"/>
                </a:solidFill>
                <a:cs typeface="Arial" panose="020B0604020202020204" pitchFamily="34" charset="0"/>
              </a:rPr>
              <a:t>Materials Variances:</a:t>
            </a:r>
            <a:br>
              <a:rPr lang="en-US" altLang="en-US" sz="2800" b="1" dirty="0">
                <a:solidFill>
                  <a:schemeClr val="bg1"/>
                </a:solidFill>
                <a:cs typeface="Arial" panose="020B0604020202020204" pitchFamily="34" charset="0"/>
              </a:rPr>
            </a:br>
            <a:r>
              <a:rPr lang="en-US" altLang="en-US" sz="2800" b="1" dirty="0">
                <a:solidFill>
                  <a:schemeClr val="bg1"/>
                </a:solidFill>
                <a:cs typeface="Arial" panose="020B0604020202020204" pitchFamily="34" charset="0"/>
              </a:rPr>
              <a:t>Using the Factored Equations</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05E460E9-CCD0-77B7-F9CF-6F5CDC20751E}"/>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80000"/>
              </a:lnSpc>
              <a:defRPr/>
            </a:pPr>
            <a:endParaRPr lang="en-US" altLang="en-US" sz="3900" dirty="0">
              <a:cs typeface="Arial" panose="020B0604020202020204" pitchFamily="34" charset="0"/>
            </a:endParaRPr>
          </a:p>
        </p:txBody>
      </p:sp>
      <p:sp>
        <p:nvSpPr>
          <p:cNvPr id="8" name="Rectangle 3">
            <a:extLst>
              <a:ext uri="{FF2B5EF4-FFF2-40B4-BE49-F238E27FC236}">
                <a16:creationId xmlns:a16="http://schemas.microsoft.com/office/drawing/2014/main" id="{6B083D89-947C-F1AA-47FC-6E531EF2BEA7}"/>
              </a:ext>
            </a:extLst>
          </p:cNvPr>
          <p:cNvSpPr txBox="1">
            <a:spLocks noChangeArrowheads="1"/>
          </p:cNvSpPr>
          <p:nvPr/>
        </p:nvSpPr>
        <p:spPr>
          <a:xfrm>
            <a:off x="1905000" y="1600200"/>
            <a:ext cx="8382000" cy="4953000"/>
          </a:xfrm>
          <a:prstGeom prst="rect">
            <a:avLst/>
          </a:prstGeom>
          <a:solidFill>
            <a:schemeClr val="bg1">
              <a:lumMod val="95000"/>
            </a:schemeClr>
          </a:solidFill>
          <a:ln w="28575">
            <a:solidFill>
              <a:schemeClr val="tx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SzPct val="70000"/>
              <a:buFont typeface="Arial" panose="020B0604020202020204" pitchFamily="34" charset="0"/>
              <a:buNone/>
              <a:tabLst>
                <a:tab pos="2057400" algn="ctr"/>
                <a:tab pos="5029200" algn="ctr"/>
              </a:tabLst>
              <a:defRPr/>
            </a:pPr>
            <a:r>
              <a:rPr lang="en-US" altLang="en-US" u="sng">
                <a:cs typeface="Arial" panose="020B0604020202020204" pitchFamily="34" charset="0"/>
              </a:rPr>
              <a:t>Materials price variance</a:t>
            </a:r>
          </a:p>
          <a:p>
            <a:pPr lvl="1">
              <a:buFont typeface="Arial" panose="020B0604020202020204" pitchFamily="34" charset="0"/>
              <a:buNone/>
              <a:tabLst>
                <a:tab pos="2057400" algn="ctr"/>
                <a:tab pos="5029200" algn="ctr"/>
              </a:tabLst>
              <a:defRPr/>
            </a:pPr>
            <a:r>
              <a:rPr lang="en-US" altLang="en-US" sz="2200">
                <a:solidFill>
                  <a:srgbClr val="5E2D37"/>
                </a:solidFill>
                <a:cs typeface="Arial" panose="020B0604020202020204" pitchFamily="34" charset="0"/>
              </a:rPr>
              <a:t>MPV = (AQ × AP) –  (AQ × SP)</a:t>
            </a:r>
          </a:p>
          <a:p>
            <a:pPr lvl="1">
              <a:buFont typeface="Arial" panose="020B0604020202020204" pitchFamily="34" charset="0"/>
              <a:buNone/>
              <a:tabLst>
                <a:tab pos="2057400" algn="ctr"/>
                <a:tab pos="5029200" algn="ctr"/>
              </a:tabLst>
              <a:defRPr/>
            </a:pPr>
            <a:r>
              <a:rPr lang="en-US" altLang="en-US" sz="2200">
                <a:solidFill>
                  <a:srgbClr val="5E2D37"/>
                </a:solidFill>
                <a:cs typeface="Arial" panose="020B0604020202020204" pitchFamily="34" charset="0"/>
              </a:rPr>
              <a:t>	      = AQ(AP – SP) 	</a:t>
            </a:r>
          </a:p>
          <a:p>
            <a:pPr lvl="1">
              <a:buFont typeface="Arial" panose="020B0604020202020204" pitchFamily="34" charset="0"/>
              <a:buNone/>
              <a:tabLst>
                <a:tab pos="2057400" algn="ctr"/>
                <a:tab pos="5029200" algn="ctr"/>
              </a:tabLst>
              <a:defRPr/>
            </a:pPr>
            <a:r>
              <a:rPr lang="en-US" altLang="en-US" sz="2200">
                <a:solidFill>
                  <a:srgbClr val="5E2D37"/>
                </a:solidFill>
                <a:cs typeface="Arial" panose="020B0604020202020204" pitchFamily="34" charset="0"/>
              </a:rPr>
              <a:t>         = 210 kgs ($4.90/kg – $5.00/kg)</a:t>
            </a:r>
          </a:p>
          <a:p>
            <a:pPr lvl="1">
              <a:buFont typeface="Arial" panose="020B0604020202020204" pitchFamily="34" charset="0"/>
              <a:buNone/>
              <a:tabLst>
                <a:tab pos="2057400" algn="ctr"/>
                <a:tab pos="5029200" algn="ctr"/>
              </a:tabLst>
              <a:defRPr/>
            </a:pPr>
            <a:r>
              <a:rPr lang="en-US" altLang="en-US" sz="2200">
                <a:solidFill>
                  <a:srgbClr val="5E2D37"/>
                </a:solidFill>
                <a:cs typeface="Arial" panose="020B0604020202020204" pitchFamily="34" charset="0"/>
              </a:rPr>
              <a:t>         = 210 kgs (– $0.10/kg) = </a:t>
            </a:r>
            <a:r>
              <a:rPr lang="en-US" altLang="en-US" sz="2200">
                <a:solidFill>
                  <a:schemeClr val="accent5">
                    <a:lumMod val="75000"/>
                  </a:schemeClr>
                </a:solidFill>
                <a:cs typeface="Arial" panose="020B0604020202020204" pitchFamily="34" charset="0"/>
              </a:rPr>
              <a:t>$21 F</a:t>
            </a:r>
          </a:p>
          <a:p>
            <a:pPr>
              <a:buSzPct val="70000"/>
              <a:buFont typeface="Arial" panose="020B0604020202020204" pitchFamily="34" charset="0"/>
              <a:buNone/>
              <a:tabLst>
                <a:tab pos="2057400" algn="ctr"/>
                <a:tab pos="5029200" algn="ctr"/>
              </a:tabLst>
              <a:defRPr/>
            </a:pPr>
            <a:r>
              <a:rPr lang="en-US" altLang="en-US" u="sng">
                <a:cs typeface="Arial" panose="020B0604020202020204" pitchFamily="34" charset="0"/>
              </a:rPr>
              <a:t>Materials quantity variance</a:t>
            </a:r>
          </a:p>
          <a:p>
            <a:pPr lvl="1">
              <a:buFont typeface="Arial" panose="020B0604020202020204" pitchFamily="34" charset="0"/>
              <a:buNone/>
              <a:tabLst>
                <a:tab pos="2057400" algn="ctr"/>
                <a:tab pos="5029200" algn="ctr"/>
              </a:tabLst>
              <a:defRPr/>
            </a:pPr>
            <a:r>
              <a:rPr lang="en-US" altLang="en-US" sz="2200">
                <a:solidFill>
                  <a:srgbClr val="5E2D37"/>
                </a:solidFill>
                <a:cs typeface="Arial" panose="020B0604020202020204" pitchFamily="34" charset="0"/>
              </a:rPr>
              <a:t>MQV = (AQ × SP) – (SQ × SP) </a:t>
            </a:r>
          </a:p>
          <a:p>
            <a:pPr lvl="1">
              <a:buFont typeface="Arial" panose="020B0604020202020204" pitchFamily="34" charset="0"/>
              <a:buNone/>
              <a:tabLst>
                <a:tab pos="2057400" algn="ctr"/>
                <a:tab pos="5029200" algn="ctr"/>
              </a:tabLst>
              <a:defRPr/>
            </a:pPr>
            <a:r>
              <a:rPr lang="en-US" altLang="en-US" sz="2200">
                <a:cs typeface="Arial" panose="020B0604020202020204" pitchFamily="34" charset="0"/>
              </a:rPr>
              <a:t>		</a:t>
            </a:r>
            <a:r>
              <a:rPr lang="en-US" altLang="en-US" sz="2200">
                <a:solidFill>
                  <a:srgbClr val="5E2D37"/>
                </a:solidFill>
                <a:cs typeface="Arial" panose="020B0604020202020204" pitchFamily="34" charset="0"/>
              </a:rPr>
              <a:t>= SP(AQ – SQ)</a:t>
            </a:r>
          </a:p>
          <a:p>
            <a:pPr lvl="1">
              <a:buFont typeface="Arial" panose="020B0604020202020204" pitchFamily="34" charset="0"/>
              <a:buNone/>
              <a:tabLst>
                <a:tab pos="2057400" algn="ctr"/>
                <a:tab pos="5029200" algn="ctr"/>
              </a:tabLst>
              <a:defRPr/>
            </a:pPr>
            <a:r>
              <a:rPr lang="en-US" altLang="en-US" sz="2200">
                <a:cs typeface="Arial" panose="020B0604020202020204" pitchFamily="34" charset="0"/>
              </a:rPr>
              <a:t>         </a:t>
            </a:r>
            <a:r>
              <a:rPr lang="en-US" altLang="en-US" sz="2200">
                <a:solidFill>
                  <a:srgbClr val="5E2D37"/>
                </a:solidFill>
                <a:cs typeface="Arial" panose="020B0604020202020204" pitchFamily="34" charset="0"/>
              </a:rPr>
              <a:t>= $5.00/kg (210 kgs – </a:t>
            </a:r>
            <a:r>
              <a:rPr lang="en-US" altLang="en-US" sz="2200">
                <a:cs typeface="Arial" panose="020B0604020202020204" pitchFamily="34" charset="0"/>
              </a:rPr>
              <a:t>(</a:t>
            </a:r>
            <a:r>
              <a:rPr lang="en-US" altLang="en-US" sz="2200">
                <a:solidFill>
                  <a:srgbClr val="5E2D37"/>
                </a:solidFill>
                <a:cs typeface="Arial" panose="020B0604020202020204" pitchFamily="34" charset="0"/>
              </a:rPr>
              <a:t>0.1 kg/parka </a:t>
            </a:r>
            <a:r>
              <a:rPr lang="en-US" altLang="en-US" sz="2200">
                <a:solidFill>
                  <a:srgbClr val="5E2D37"/>
                </a:solidFill>
                <a:cs typeface="Arial" panose="020B0604020202020204" pitchFamily="34" charset="0"/>
                <a:sym typeface="Symbol" panose="05050102010706020507" pitchFamily="18" charset="2"/>
              </a:rPr>
              <a:t> 2,000 parkas</a:t>
            </a:r>
            <a:r>
              <a:rPr lang="en-US" altLang="en-US" sz="2200">
                <a:cs typeface="Arial" panose="020B0604020202020204" pitchFamily="34" charset="0"/>
                <a:sym typeface="Symbol" panose="05050102010706020507" pitchFamily="18" charset="2"/>
              </a:rPr>
              <a:t>)</a:t>
            </a:r>
            <a:r>
              <a:rPr lang="en-US" altLang="en-US" sz="2200">
                <a:solidFill>
                  <a:srgbClr val="5E2D37"/>
                </a:solidFill>
                <a:cs typeface="Arial" panose="020B0604020202020204" pitchFamily="34" charset="0"/>
                <a:sym typeface="Symbol" panose="05050102010706020507" pitchFamily="18" charset="2"/>
              </a:rPr>
              <a:t>)</a:t>
            </a:r>
            <a:endParaRPr lang="en-US" altLang="en-US" sz="2200">
              <a:solidFill>
                <a:srgbClr val="5E2D37"/>
              </a:solidFill>
              <a:cs typeface="Arial" panose="020B0604020202020204" pitchFamily="34" charset="0"/>
            </a:endParaRPr>
          </a:p>
          <a:p>
            <a:pPr lvl="1">
              <a:buFont typeface="Arial" panose="020B0604020202020204" pitchFamily="34" charset="0"/>
              <a:buNone/>
              <a:tabLst>
                <a:tab pos="2057400" algn="ctr"/>
                <a:tab pos="5029200" algn="ctr"/>
              </a:tabLst>
              <a:defRPr/>
            </a:pPr>
            <a:r>
              <a:rPr lang="en-US" altLang="en-US" sz="2200">
                <a:cs typeface="Arial" panose="020B0604020202020204" pitchFamily="34" charset="0"/>
              </a:rPr>
              <a:t>         </a:t>
            </a:r>
            <a:r>
              <a:rPr lang="en-US" altLang="en-US" sz="2200">
                <a:solidFill>
                  <a:srgbClr val="5E2D37"/>
                </a:solidFill>
                <a:cs typeface="Arial" panose="020B0604020202020204" pitchFamily="34" charset="0"/>
              </a:rPr>
              <a:t>= $5.00/kg (210 kgs – 200 kgs</a:t>
            </a:r>
            <a:r>
              <a:rPr lang="en-US" altLang="en-US" sz="2200">
                <a:solidFill>
                  <a:srgbClr val="5E2D37"/>
                </a:solidFill>
                <a:cs typeface="Arial" panose="020B0604020202020204" pitchFamily="34" charset="0"/>
                <a:sym typeface="Symbol" panose="05050102010706020507" pitchFamily="18" charset="2"/>
              </a:rPr>
              <a:t>)</a:t>
            </a:r>
            <a:endParaRPr lang="en-US" altLang="en-US" sz="2200">
              <a:solidFill>
                <a:srgbClr val="5E2D37"/>
              </a:solidFill>
              <a:cs typeface="Arial" panose="020B0604020202020204" pitchFamily="34" charset="0"/>
            </a:endParaRPr>
          </a:p>
          <a:p>
            <a:pPr lvl="1">
              <a:buFont typeface="Arial" panose="020B0604020202020204" pitchFamily="34" charset="0"/>
              <a:buNone/>
              <a:tabLst>
                <a:tab pos="2057400" algn="ctr"/>
                <a:tab pos="5029200" algn="ctr"/>
              </a:tabLst>
              <a:defRPr/>
            </a:pPr>
            <a:r>
              <a:rPr lang="en-US" altLang="en-US" sz="2200">
                <a:cs typeface="Arial" panose="020B0604020202020204" pitchFamily="34" charset="0"/>
              </a:rPr>
              <a:t>         </a:t>
            </a:r>
            <a:r>
              <a:rPr lang="en-US" altLang="en-US" sz="2200">
                <a:solidFill>
                  <a:srgbClr val="5E2D37"/>
                </a:solidFill>
                <a:cs typeface="Arial" panose="020B0604020202020204" pitchFamily="34" charset="0"/>
              </a:rPr>
              <a:t>= $5.00/kg (10 kgs) = </a:t>
            </a:r>
            <a:r>
              <a:rPr lang="en-US" altLang="en-US" sz="2200">
                <a:solidFill>
                  <a:srgbClr val="FF0000"/>
                </a:solidFill>
                <a:cs typeface="Arial" panose="020B0604020202020204" pitchFamily="34" charset="0"/>
              </a:rPr>
              <a:t>$50 U</a:t>
            </a:r>
          </a:p>
          <a:p>
            <a:pPr>
              <a:buSzPct val="70000"/>
              <a:buFont typeface="Arial" panose="020B0604020202020204" pitchFamily="34" charset="0"/>
              <a:buNone/>
              <a:tabLst>
                <a:tab pos="2057400" algn="ctr"/>
                <a:tab pos="5029200" algn="ctr"/>
              </a:tabLst>
              <a:defRPr/>
            </a:pPr>
            <a:endParaRPr lang="en-US" altLang="en-US" sz="2200" u="sng">
              <a:cs typeface="Arial" panose="020B0604020202020204" pitchFamily="34" charset="0"/>
            </a:endParaRPr>
          </a:p>
          <a:p>
            <a:pPr lvl="1">
              <a:buFont typeface="Arial" panose="020B0604020202020204" pitchFamily="34" charset="0"/>
              <a:buNone/>
              <a:tabLst>
                <a:tab pos="2057400" algn="ctr"/>
                <a:tab pos="5029200" algn="ctr"/>
              </a:tabLst>
              <a:defRPr/>
            </a:pPr>
            <a:endParaRPr lang="en-US" altLang="en-US" sz="2200" dirty="0">
              <a:cs typeface="Arial" panose="020B0604020202020204" pitchFamily="34" charset="0"/>
            </a:endParaRPr>
          </a:p>
        </p:txBody>
      </p:sp>
    </p:spTree>
    <p:extLst>
      <p:ext uri="{BB962C8B-B14F-4D97-AF65-F5344CB8AC3E}">
        <p14:creationId xmlns:p14="http://schemas.microsoft.com/office/powerpoint/2010/main" val="10137999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7008067" cy="1384995"/>
          </a:xfrm>
          <a:prstGeom prst="rect">
            <a:avLst/>
          </a:prstGeom>
          <a:noFill/>
        </p:spPr>
        <p:txBody>
          <a:bodyPr wrap="square" rtlCol="0">
            <a:spAutoFit/>
          </a:bodyPr>
          <a:lstStyle/>
          <a:p>
            <a:pPr algn="ctr">
              <a:defRPr/>
            </a:pPr>
            <a:r>
              <a:rPr lang="en-US" sz="2800" b="1" dirty="0">
                <a:solidFill>
                  <a:schemeClr val="bg1"/>
                </a:solidFill>
                <a:cs typeface="Arial" charset="0"/>
              </a:rPr>
              <a:t>Responsibility for Materials Variances: Price Variance</a:t>
            </a:r>
            <a:endParaRPr lang="en-US" sz="2800" b="1" dirty="0">
              <a:solidFill>
                <a:schemeClr val="bg1"/>
              </a:solidFill>
            </a:endParaRP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Box 4">
            <a:extLst>
              <a:ext uri="{FF2B5EF4-FFF2-40B4-BE49-F238E27FC236}">
                <a16:creationId xmlns:a16="http://schemas.microsoft.com/office/drawing/2014/main" id="{5483EDDC-1121-8E01-703C-2407678BA757}"/>
              </a:ext>
            </a:extLst>
          </p:cNvPr>
          <p:cNvSpPr txBox="1">
            <a:spLocks noChangeArrowheads="1"/>
          </p:cNvSpPr>
          <p:nvPr/>
        </p:nvSpPr>
        <p:spPr bwMode="auto">
          <a:xfrm>
            <a:off x="6406093" y="2336007"/>
            <a:ext cx="3692525" cy="457200"/>
          </a:xfrm>
          <a:prstGeom prst="rect">
            <a:avLst/>
          </a:prstGeom>
          <a:noFill/>
          <a:ln>
            <a:noFill/>
          </a:ln>
        </p:spPr>
        <p:txBody>
          <a:bodyPr wrap="none">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algn="ctr" eaLnBrk="1" hangingPunct="1">
              <a:spcBef>
                <a:spcPct val="0"/>
              </a:spcBef>
              <a:buClrTx/>
              <a:buFontTx/>
              <a:buNone/>
              <a:defRPr/>
            </a:pPr>
            <a:r>
              <a:rPr lang="en-US" altLang="en-US" sz="2400" b="1" dirty="0">
                <a:solidFill>
                  <a:schemeClr val="bg2">
                    <a:lumMod val="10000"/>
                  </a:schemeClr>
                </a:solidFill>
              </a:rPr>
              <a:t>Materials Price Variance</a:t>
            </a:r>
          </a:p>
        </p:txBody>
      </p:sp>
      <p:sp>
        <p:nvSpPr>
          <p:cNvPr id="11" name="Text Box 5">
            <a:extLst>
              <a:ext uri="{FF2B5EF4-FFF2-40B4-BE49-F238E27FC236}">
                <a16:creationId xmlns:a16="http://schemas.microsoft.com/office/drawing/2014/main" id="{7AAFD537-A4FD-E5CD-8588-11EF7F7AF999}"/>
              </a:ext>
            </a:extLst>
          </p:cNvPr>
          <p:cNvSpPr txBox="1">
            <a:spLocks noChangeArrowheads="1"/>
          </p:cNvSpPr>
          <p:nvPr/>
        </p:nvSpPr>
        <p:spPr bwMode="auto">
          <a:xfrm>
            <a:off x="1994695" y="2336007"/>
            <a:ext cx="4181475" cy="457200"/>
          </a:xfrm>
          <a:prstGeom prst="rect">
            <a:avLst/>
          </a:prstGeom>
          <a:noFill/>
          <a:ln>
            <a:noFill/>
          </a:ln>
        </p:spPr>
        <p:txBody>
          <a:bodyPr wrap="none">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algn="ctr" eaLnBrk="1" hangingPunct="1">
              <a:spcBef>
                <a:spcPct val="0"/>
              </a:spcBef>
              <a:buClrTx/>
              <a:buFontTx/>
              <a:buNone/>
              <a:defRPr/>
            </a:pPr>
            <a:r>
              <a:rPr lang="en-US" altLang="en-US" sz="2400" b="1" dirty="0">
                <a:solidFill>
                  <a:schemeClr val="bg2">
                    <a:lumMod val="10000"/>
                  </a:schemeClr>
                </a:solidFill>
              </a:rPr>
              <a:t>Materials Quantity Variance</a:t>
            </a:r>
          </a:p>
        </p:txBody>
      </p:sp>
      <p:sp>
        <p:nvSpPr>
          <p:cNvPr id="12" name="Text Box 8">
            <a:extLst>
              <a:ext uri="{FF2B5EF4-FFF2-40B4-BE49-F238E27FC236}">
                <a16:creationId xmlns:a16="http://schemas.microsoft.com/office/drawing/2014/main" id="{27BD6B8A-D2FD-4009-8881-15D2D9778E06}"/>
              </a:ext>
            </a:extLst>
          </p:cNvPr>
          <p:cNvSpPr txBox="1">
            <a:spLocks noChangeArrowheads="1"/>
          </p:cNvSpPr>
          <p:nvPr/>
        </p:nvSpPr>
        <p:spPr bwMode="auto">
          <a:xfrm>
            <a:off x="2743729" y="3553885"/>
            <a:ext cx="2941638" cy="466725"/>
          </a:xfrm>
          <a:prstGeom prst="rect">
            <a:avLst/>
          </a:prstGeom>
          <a:solidFill>
            <a:schemeClr val="tx1"/>
          </a:solidFill>
          <a:ln w="9525">
            <a:solidFill>
              <a:schemeClr val="tx1"/>
            </a:solidFill>
            <a:miter lim="800000"/>
            <a:headEnd/>
            <a:tailEnd/>
          </a:ln>
        </p:spPr>
        <p:txBody>
          <a:bodyPr wrap="none">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r>
              <a:rPr lang="en-US" altLang="en-US" sz="2400" dirty="0">
                <a:solidFill>
                  <a:srgbClr val="CCFFFF"/>
                </a:solidFill>
              </a:rPr>
              <a:t>Production Manager</a:t>
            </a:r>
          </a:p>
        </p:txBody>
      </p:sp>
      <p:sp>
        <p:nvSpPr>
          <p:cNvPr id="13" name="Text Box 11">
            <a:extLst>
              <a:ext uri="{FF2B5EF4-FFF2-40B4-BE49-F238E27FC236}">
                <a16:creationId xmlns:a16="http://schemas.microsoft.com/office/drawing/2014/main" id="{7BB2A6DD-CBE9-1422-BEA9-402329DE5943}"/>
              </a:ext>
            </a:extLst>
          </p:cNvPr>
          <p:cNvSpPr txBox="1">
            <a:spLocks noChangeArrowheads="1"/>
          </p:cNvSpPr>
          <p:nvPr/>
        </p:nvSpPr>
        <p:spPr bwMode="auto">
          <a:xfrm>
            <a:off x="6747404" y="3550710"/>
            <a:ext cx="3009900" cy="466725"/>
          </a:xfrm>
          <a:prstGeom prst="rect">
            <a:avLst/>
          </a:prstGeom>
          <a:solidFill>
            <a:schemeClr val="tx1"/>
          </a:solidFill>
          <a:ln w="9525">
            <a:solidFill>
              <a:schemeClr val="tx1"/>
            </a:solidFill>
            <a:miter lim="800000"/>
            <a:headEnd/>
            <a:tailEnd/>
          </a:ln>
        </p:spPr>
        <p:txBody>
          <a:bodyPr wrap="none">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r>
              <a:rPr lang="en-US" altLang="en-US" sz="2400" dirty="0">
                <a:solidFill>
                  <a:srgbClr val="CCFFFF"/>
                </a:solidFill>
              </a:rPr>
              <a:t>Purchasing Manager</a:t>
            </a:r>
          </a:p>
        </p:txBody>
      </p:sp>
      <p:sp>
        <p:nvSpPr>
          <p:cNvPr id="14" name="Text Box 12">
            <a:extLst>
              <a:ext uri="{FF2B5EF4-FFF2-40B4-BE49-F238E27FC236}">
                <a16:creationId xmlns:a16="http://schemas.microsoft.com/office/drawing/2014/main" id="{A0A539DA-329D-D866-A6FE-D1F598089B42}"/>
              </a:ext>
            </a:extLst>
          </p:cNvPr>
          <p:cNvSpPr txBox="1">
            <a:spLocks noChangeArrowheads="1"/>
          </p:cNvSpPr>
          <p:nvPr/>
        </p:nvSpPr>
        <p:spPr bwMode="auto">
          <a:xfrm>
            <a:off x="1947069" y="4781287"/>
            <a:ext cx="8297862" cy="1216025"/>
          </a:xfrm>
          <a:prstGeom prst="rect">
            <a:avLst/>
          </a:prstGeom>
          <a:solidFill>
            <a:schemeClr val="accent5">
              <a:lumMod val="20000"/>
              <a:lumOff val="80000"/>
            </a:schemeClr>
          </a:solidFill>
          <a:ln w="28575">
            <a:solidFill>
              <a:schemeClr val="tx1"/>
            </a:solidFill>
            <a:miter lim="800000"/>
            <a:headEnd/>
            <a:tailEnd/>
          </a:ln>
          <a:effectLst>
            <a:outerShdw dist="38100" dir="2700000" algn="ctr" rotWithShape="0">
              <a:schemeClr val="tx1"/>
            </a:outerShdw>
          </a:effectLst>
        </p:spPr>
        <p:txBody>
          <a:bodyPr wrap="none">
            <a:spAutoFit/>
          </a:bodyPr>
          <a:lstStyle>
            <a:lvl1pPr eaLnBrk="0" hangingPunct="0">
              <a:defRPr>
                <a:solidFill>
                  <a:schemeClr val="tx1"/>
                </a:solidFill>
                <a:latin typeface="Arial" panose="020B0604020202020204" pitchFamily="34" charset="0"/>
                <a:ea typeface="MS PGothic" panose="020B0600070205080204" pitchFamily="34" charset="-128"/>
              </a:defRPr>
            </a:lvl1pPr>
            <a:lvl2pPr marL="742950" indent="-285750" eaLnBrk="0" hangingPunct="0">
              <a:defRPr>
                <a:solidFill>
                  <a:schemeClr val="tx1"/>
                </a:solidFill>
                <a:latin typeface="Arial" panose="020B0604020202020204" pitchFamily="34" charset="0"/>
                <a:ea typeface="MS PGothic" panose="020B0600070205080204" pitchFamily="34" charset="-128"/>
              </a:defRPr>
            </a:lvl2pPr>
            <a:lvl3pPr marL="1143000" indent="-228600" eaLnBrk="0" hangingPunct="0">
              <a:defRPr>
                <a:solidFill>
                  <a:schemeClr val="tx1"/>
                </a:solidFill>
                <a:latin typeface="Arial" panose="020B0604020202020204" pitchFamily="34" charset="0"/>
                <a:ea typeface="MS PGothic" panose="020B0600070205080204" pitchFamily="34" charset="-128"/>
              </a:defRPr>
            </a:lvl3pPr>
            <a:lvl4pPr marL="1600200" indent="-228600" eaLnBrk="0" hangingPunct="0">
              <a:defRPr>
                <a:solidFill>
                  <a:schemeClr val="tx1"/>
                </a:solidFill>
                <a:latin typeface="Arial" panose="020B0604020202020204" pitchFamily="34" charset="0"/>
                <a:ea typeface="MS PGothic" panose="020B0600070205080204" pitchFamily="34" charset="-128"/>
              </a:defRPr>
            </a:lvl4pPr>
            <a:lvl5pPr marL="2057400" indent="-228600" eaLnBrk="0" hangingPunct="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ctr" eaLnBrk="1" hangingPunct="1">
              <a:spcBef>
                <a:spcPct val="30000"/>
              </a:spcBef>
              <a:defRPr/>
            </a:pPr>
            <a:r>
              <a:rPr lang="en-US" altLang="en-US" sz="2400" dirty="0">
                <a:solidFill>
                  <a:schemeClr val="tx2"/>
                </a:solidFill>
                <a:cs typeface="Times New Roman" panose="02020603050405020304" pitchFamily="18" charset="0"/>
              </a:rPr>
              <a:t>The </a:t>
            </a:r>
            <a:r>
              <a:rPr lang="en-US" altLang="en-US" sz="2400" dirty="0">
                <a:solidFill>
                  <a:schemeClr val="accent1"/>
                </a:solidFill>
                <a:cs typeface="Times New Roman" panose="02020603050405020304" pitchFamily="18" charset="0"/>
              </a:rPr>
              <a:t>standard price </a:t>
            </a:r>
            <a:r>
              <a:rPr lang="en-US" altLang="en-US" sz="2400" dirty="0">
                <a:solidFill>
                  <a:schemeClr val="tx2"/>
                </a:solidFill>
                <a:cs typeface="Times New Roman" panose="02020603050405020304" pitchFamily="18" charset="0"/>
              </a:rPr>
              <a:t>is used to compute the quantity variance</a:t>
            </a:r>
            <a:br>
              <a:rPr lang="en-US" altLang="en-US" sz="2400" dirty="0">
                <a:solidFill>
                  <a:schemeClr val="tx2"/>
                </a:solidFill>
                <a:cs typeface="Times New Roman" panose="02020603050405020304" pitchFamily="18" charset="0"/>
              </a:rPr>
            </a:br>
            <a:r>
              <a:rPr lang="en-US" altLang="en-US" sz="2400" dirty="0">
                <a:solidFill>
                  <a:schemeClr val="tx2"/>
                </a:solidFill>
                <a:cs typeface="Times New Roman" panose="02020603050405020304" pitchFamily="18" charset="0"/>
              </a:rPr>
              <a:t>so that the production manager is not held responsible for</a:t>
            </a:r>
            <a:br>
              <a:rPr lang="en-US" altLang="en-US" sz="2400" dirty="0">
                <a:solidFill>
                  <a:schemeClr val="tx2"/>
                </a:solidFill>
                <a:cs typeface="Times New Roman" panose="02020603050405020304" pitchFamily="18" charset="0"/>
              </a:rPr>
            </a:br>
            <a:r>
              <a:rPr lang="en-US" altLang="en-US" sz="2400" dirty="0">
                <a:solidFill>
                  <a:schemeClr val="tx2"/>
                </a:solidFill>
                <a:cs typeface="Times New Roman" panose="02020603050405020304" pitchFamily="18" charset="0"/>
              </a:rPr>
              <a:t>the purchasing manager’s performance.</a:t>
            </a:r>
          </a:p>
        </p:txBody>
      </p:sp>
      <p:sp>
        <p:nvSpPr>
          <p:cNvPr id="15" name="Rectangle 2">
            <a:extLst>
              <a:ext uri="{FF2B5EF4-FFF2-40B4-BE49-F238E27FC236}">
                <a16:creationId xmlns:a16="http://schemas.microsoft.com/office/drawing/2014/main" id="{E690BD07-A7B1-61FF-AFCE-71EFFA44940C}"/>
              </a:ext>
            </a:extLst>
          </p:cNvPr>
          <p:cNvSpPr txBox="1">
            <a:spLocks noChangeArrowheads="1"/>
          </p:cNvSpPr>
          <p:nvPr/>
        </p:nvSpPr>
        <p:spPr bwMode="auto">
          <a:xfrm>
            <a:off x="2438400" y="427038"/>
            <a:ext cx="8172450" cy="1143000"/>
          </a:xfrm>
          <a:prstGeom prst="rect">
            <a:avLst/>
          </a:prstGeom>
          <a:noFill/>
          <a:ln w="9525">
            <a:noFill/>
            <a:miter lim="800000"/>
            <a:headEnd/>
            <a:tailEnd/>
          </a:ln>
        </p:spPr>
        <p:txBody>
          <a:bodyPr lIns="90488" tIns="44450" rIns="90488" bIns="44450" anchor="ctr"/>
          <a:lstStyle>
            <a:lvl1pPr algn="l" rtl="0" eaLnBrk="0" fontAlgn="base" hangingPunct="0">
              <a:spcBef>
                <a:spcPct val="0"/>
              </a:spcBef>
              <a:spcAft>
                <a:spcPct val="0"/>
              </a:spcAft>
              <a:defRPr sz="4300" kern="1200">
                <a:solidFill>
                  <a:srgbClr val="5F688B"/>
                </a:solidFill>
                <a:effectLst>
                  <a:outerShdw blurRad="50000" dist="30000" dir="5400000" algn="tl" rotWithShape="0">
                    <a:srgbClr val="000000">
                      <a:alpha val="30000"/>
                    </a:srgbClr>
                  </a:outerShdw>
                </a:effectLst>
                <a:latin typeface="+mj-lt"/>
                <a:ea typeface="MS PGothic" pitchFamily="34" charset="-128"/>
                <a:cs typeface="ＭＳ Ｐゴシック" pitchFamily="27" charset="-128"/>
              </a:defRPr>
            </a:lvl1pPr>
            <a:lvl2pPr algn="l" rtl="0" eaLnBrk="0" fontAlgn="base" hangingPunct="0">
              <a:spcBef>
                <a:spcPct val="0"/>
              </a:spcBef>
              <a:spcAft>
                <a:spcPct val="0"/>
              </a:spcAft>
              <a:defRPr sz="4300">
                <a:solidFill>
                  <a:srgbClr val="5F688B"/>
                </a:solidFill>
                <a:latin typeface="Gill Sans MT" pitchFamily="27" charset="0"/>
                <a:ea typeface="MS PGothic" pitchFamily="34" charset="-128"/>
                <a:cs typeface="ＭＳ Ｐゴシック" pitchFamily="27" charset="-128"/>
              </a:defRPr>
            </a:lvl2pPr>
            <a:lvl3pPr algn="l" rtl="0" eaLnBrk="0" fontAlgn="base" hangingPunct="0">
              <a:spcBef>
                <a:spcPct val="0"/>
              </a:spcBef>
              <a:spcAft>
                <a:spcPct val="0"/>
              </a:spcAft>
              <a:defRPr sz="4300">
                <a:solidFill>
                  <a:srgbClr val="5F688B"/>
                </a:solidFill>
                <a:latin typeface="Gill Sans MT" pitchFamily="27" charset="0"/>
                <a:ea typeface="MS PGothic" pitchFamily="34" charset="-128"/>
                <a:cs typeface="ＭＳ Ｐゴシック" pitchFamily="27" charset="-128"/>
              </a:defRPr>
            </a:lvl3pPr>
            <a:lvl4pPr algn="l" rtl="0" eaLnBrk="0" fontAlgn="base" hangingPunct="0">
              <a:spcBef>
                <a:spcPct val="0"/>
              </a:spcBef>
              <a:spcAft>
                <a:spcPct val="0"/>
              </a:spcAft>
              <a:defRPr sz="4300">
                <a:solidFill>
                  <a:srgbClr val="5F688B"/>
                </a:solidFill>
                <a:latin typeface="Gill Sans MT" pitchFamily="27" charset="0"/>
                <a:ea typeface="MS PGothic" pitchFamily="34" charset="-128"/>
                <a:cs typeface="ＭＳ Ｐゴシック" pitchFamily="27" charset="-128"/>
              </a:defRPr>
            </a:lvl4pPr>
            <a:lvl5pPr algn="l" rtl="0" eaLnBrk="0" fontAlgn="base" hangingPunct="0">
              <a:spcBef>
                <a:spcPct val="0"/>
              </a:spcBef>
              <a:spcAft>
                <a:spcPct val="0"/>
              </a:spcAft>
              <a:defRPr sz="4300">
                <a:solidFill>
                  <a:srgbClr val="5F688B"/>
                </a:solidFill>
                <a:latin typeface="Gill Sans MT" pitchFamily="27" charset="0"/>
                <a:ea typeface="MS PGothic" pitchFamily="34" charset="-128"/>
                <a:cs typeface="ＭＳ Ｐゴシック" pitchFamily="27" charset="-128"/>
              </a:defRPr>
            </a:lvl5pPr>
            <a:lvl6pPr marL="457200" algn="l" rtl="0" fontAlgn="base">
              <a:spcBef>
                <a:spcPct val="0"/>
              </a:spcBef>
              <a:spcAft>
                <a:spcPct val="0"/>
              </a:spcAft>
              <a:defRPr sz="4300">
                <a:solidFill>
                  <a:srgbClr val="5F688B"/>
                </a:solidFill>
                <a:latin typeface="Gill Sans MT" pitchFamily="27" charset="0"/>
                <a:ea typeface="ＭＳ Ｐゴシック" pitchFamily="27" charset="-128"/>
                <a:cs typeface="ＭＳ Ｐゴシック" pitchFamily="27" charset="-128"/>
              </a:defRPr>
            </a:lvl6pPr>
            <a:lvl7pPr marL="914400" algn="l" rtl="0" fontAlgn="base">
              <a:spcBef>
                <a:spcPct val="0"/>
              </a:spcBef>
              <a:spcAft>
                <a:spcPct val="0"/>
              </a:spcAft>
              <a:defRPr sz="4300">
                <a:solidFill>
                  <a:srgbClr val="5F688B"/>
                </a:solidFill>
                <a:latin typeface="Gill Sans MT" pitchFamily="27" charset="0"/>
                <a:ea typeface="ＭＳ Ｐゴシック" pitchFamily="27" charset="-128"/>
                <a:cs typeface="ＭＳ Ｐゴシック" pitchFamily="27" charset="-128"/>
              </a:defRPr>
            </a:lvl7pPr>
            <a:lvl8pPr marL="1371600" algn="l" rtl="0" fontAlgn="base">
              <a:spcBef>
                <a:spcPct val="0"/>
              </a:spcBef>
              <a:spcAft>
                <a:spcPct val="0"/>
              </a:spcAft>
              <a:defRPr sz="4300">
                <a:solidFill>
                  <a:srgbClr val="5F688B"/>
                </a:solidFill>
                <a:latin typeface="Gill Sans MT" pitchFamily="27" charset="0"/>
                <a:ea typeface="ＭＳ Ｐゴシック" pitchFamily="27" charset="-128"/>
                <a:cs typeface="ＭＳ Ｐゴシック" pitchFamily="27" charset="-128"/>
              </a:defRPr>
            </a:lvl8pPr>
            <a:lvl9pPr marL="1828800" algn="l" rtl="0" fontAlgn="base">
              <a:spcBef>
                <a:spcPct val="0"/>
              </a:spcBef>
              <a:spcAft>
                <a:spcPct val="0"/>
              </a:spcAft>
              <a:defRPr sz="4300">
                <a:solidFill>
                  <a:srgbClr val="5F688B"/>
                </a:solidFill>
                <a:latin typeface="Gill Sans MT" pitchFamily="27" charset="0"/>
                <a:ea typeface="ＭＳ Ｐゴシック" pitchFamily="27" charset="-128"/>
                <a:cs typeface="ＭＳ Ｐゴシック" pitchFamily="27" charset="-128"/>
              </a:defRPr>
            </a:lvl9pPr>
          </a:lstStyle>
          <a:p>
            <a:pPr algn="ctr">
              <a:defRPr/>
            </a:pPr>
            <a:endParaRPr lang="en-US" sz="4400" dirty="0">
              <a:solidFill>
                <a:schemeClr val="tx2"/>
              </a:solidFill>
            </a:endParaRPr>
          </a:p>
        </p:txBody>
      </p:sp>
      <p:sp>
        <p:nvSpPr>
          <p:cNvPr id="16" name="Arrow: Down 12">
            <a:extLst>
              <a:ext uri="{FF2B5EF4-FFF2-40B4-BE49-F238E27FC236}">
                <a16:creationId xmlns:a16="http://schemas.microsoft.com/office/drawing/2014/main" id="{DEF82DE0-9FF5-0525-7BE7-B53388FAAAFD}"/>
              </a:ext>
            </a:extLst>
          </p:cNvPr>
          <p:cNvSpPr/>
          <p:nvPr/>
        </p:nvSpPr>
        <p:spPr>
          <a:xfrm>
            <a:off x="3992828" y="2878404"/>
            <a:ext cx="228600" cy="467519"/>
          </a:xfrm>
          <a:prstGeom prst="downArrow">
            <a:avLst/>
          </a:prstGeom>
          <a:solidFill>
            <a:srgbClr val="D16349"/>
          </a:solidFill>
          <a:ln>
            <a:solidFill>
              <a:srgbClr val="D1634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7" name="Arrow: Down 13">
            <a:extLst>
              <a:ext uri="{FF2B5EF4-FFF2-40B4-BE49-F238E27FC236}">
                <a16:creationId xmlns:a16="http://schemas.microsoft.com/office/drawing/2014/main" id="{1C594032-17C3-3A72-546E-2086530320F5}"/>
              </a:ext>
            </a:extLst>
          </p:cNvPr>
          <p:cNvSpPr/>
          <p:nvPr/>
        </p:nvSpPr>
        <p:spPr>
          <a:xfrm>
            <a:off x="8138054" y="2839773"/>
            <a:ext cx="228600" cy="467519"/>
          </a:xfrm>
          <a:prstGeom prst="downArrow">
            <a:avLst/>
          </a:prstGeom>
          <a:solidFill>
            <a:srgbClr val="D16349"/>
          </a:solidFill>
          <a:ln>
            <a:solidFill>
              <a:srgbClr val="D1634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6430526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1000"/>
                                  </p:stCondLst>
                                  <p:childTnLst>
                                    <p:set>
                                      <p:cBhvr>
                                        <p:cTn id="6" dur="1" fill="hold">
                                          <p:stCondLst>
                                            <p:cond delay="0"/>
                                          </p:stCondLst>
                                        </p:cTn>
                                        <p:tgtEl>
                                          <p:spTgt spid="14"/>
                                        </p:tgtEl>
                                        <p:attrNameLst>
                                          <p:attrName>style.visibility</p:attrName>
                                        </p:attrNameLst>
                                      </p:cBhvr>
                                      <p:to>
                                        <p:strVal val="visible"/>
                                      </p:to>
                                    </p:set>
                                    <p:animEffect transition="in" filter="wipe(up)">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7008067" cy="1384995"/>
          </a:xfrm>
          <a:prstGeom prst="rect">
            <a:avLst/>
          </a:prstGeom>
          <a:noFill/>
        </p:spPr>
        <p:txBody>
          <a:bodyPr wrap="square" rtlCol="0">
            <a:spAutoFit/>
          </a:bodyPr>
          <a:lstStyle/>
          <a:p>
            <a:r>
              <a:rPr lang="en-US" sz="2800" b="1" dirty="0">
                <a:solidFill>
                  <a:schemeClr val="bg1"/>
                </a:solidFill>
              </a:rPr>
              <a:t>Responsibility for Materials Variances: Quantity Variance</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4">
            <a:extLst>
              <a:ext uri="{FF2B5EF4-FFF2-40B4-BE49-F238E27FC236}">
                <a16:creationId xmlns:a16="http://schemas.microsoft.com/office/drawing/2014/main" id="{694B8D4F-2318-7CBA-216B-CE4795B20A9B}"/>
              </a:ext>
            </a:extLst>
          </p:cNvPr>
          <p:cNvSpPr>
            <a:spLocks noChangeArrowheads="1"/>
          </p:cNvSpPr>
          <p:nvPr/>
        </p:nvSpPr>
        <p:spPr bwMode="auto">
          <a:xfrm>
            <a:off x="2241553" y="2132034"/>
            <a:ext cx="3778249" cy="2232025"/>
          </a:xfrm>
          <a:prstGeom prst="rect">
            <a:avLst/>
          </a:prstGeom>
          <a:noFill/>
          <a:ln w="38100">
            <a:solidFill>
              <a:schemeClr val="accent1">
                <a:lumMod val="60000"/>
                <a:lumOff val="40000"/>
              </a:schemeClr>
            </a:solidFill>
            <a:miter lim="800000"/>
            <a:headEnd/>
            <a:tailEnd/>
          </a:ln>
          <a:extLst>
            <a:ext uri="{909E8E84-426E-40DD-AFC4-6F175D3DCCD1}">
              <a14:hiddenFill xmlns:a14="http://schemas.microsoft.com/office/drawing/2010/main">
                <a:solidFill>
                  <a:srgbClr val="FFFFFF"/>
                </a:solidFill>
              </a14:hiddenFill>
            </a:ext>
          </a:extLst>
        </p:spPr>
        <p:txBody>
          <a:bodyPr wrap="none"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90000"/>
              </a:lnSpc>
              <a:spcBef>
                <a:spcPct val="40000"/>
              </a:spcBef>
            </a:pPr>
            <a:r>
              <a:rPr lang="en-US" altLang="en-US" sz="2400" dirty="0">
                <a:solidFill>
                  <a:schemeClr val="tx2"/>
                </a:solidFill>
              </a:rPr>
              <a:t>I am not responsible for</a:t>
            </a:r>
            <a:br>
              <a:rPr lang="en-US" altLang="en-US" sz="2400" dirty="0">
                <a:solidFill>
                  <a:schemeClr val="tx2"/>
                </a:solidFill>
              </a:rPr>
            </a:br>
            <a:r>
              <a:rPr lang="en-US" altLang="en-US" sz="2400" dirty="0">
                <a:solidFill>
                  <a:schemeClr val="tx2"/>
                </a:solidFill>
              </a:rPr>
              <a:t> this unfavorable materials</a:t>
            </a:r>
            <a:br>
              <a:rPr lang="en-US" altLang="en-US" sz="2400" dirty="0">
                <a:solidFill>
                  <a:schemeClr val="tx2"/>
                </a:solidFill>
              </a:rPr>
            </a:br>
            <a:r>
              <a:rPr lang="en-US" altLang="en-US" sz="2400" dirty="0">
                <a:solidFill>
                  <a:schemeClr val="tx2"/>
                </a:solidFill>
              </a:rPr>
              <a:t>quantity variance.</a:t>
            </a:r>
          </a:p>
          <a:p>
            <a:pPr algn="ctr" eaLnBrk="1" hangingPunct="1">
              <a:lnSpc>
                <a:spcPct val="90000"/>
              </a:lnSpc>
              <a:spcBef>
                <a:spcPct val="40000"/>
              </a:spcBef>
            </a:pPr>
            <a:r>
              <a:rPr lang="en-US" altLang="en-US" sz="2400" dirty="0">
                <a:solidFill>
                  <a:schemeClr val="tx2"/>
                </a:solidFill>
              </a:rPr>
              <a:t> You purchased cheap</a:t>
            </a:r>
            <a:br>
              <a:rPr lang="en-US" altLang="en-US" sz="2400" dirty="0">
                <a:solidFill>
                  <a:schemeClr val="tx2"/>
                </a:solidFill>
              </a:rPr>
            </a:br>
            <a:r>
              <a:rPr lang="en-US" altLang="en-US" sz="2400" dirty="0">
                <a:solidFill>
                  <a:schemeClr val="tx2"/>
                </a:solidFill>
              </a:rPr>
              <a:t>material, so my people</a:t>
            </a:r>
            <a:br>
              <a:rPr lang="en-US" altLang="en-US" sz="2400" dirty="0">
                <a:solidFill>
                  <a:schemeClr val="tx2"/>
                </a:solidFill>
              </a:rPr>
            </a:br>
            <a:r>
              <a:rPr lang="en-US" altLang="en-US" sz="2400" dirty="0">
                <a:solidFill>
                  <a:schemeClr val="tx2"/>
                </a:solidFill>
              </a:rPr>
              <a:t>had to use more of it.</a:t>
            </a:r>
          </a:p>
        </p:txBody>
      </p:sp>
      <p:sp>
        <p:nvSpPr>
          <p:cNvPr id="8" name="Rectangle 7">
            <a:extLst>
              <a:ext uri="{FF2B5EF4-FFF2-40B4-BE49-F238E27FC236}">
                <a16:creationId xmlns:a16="http://schemas.microsoft.com/office/drawing/2014/main" id="{05AFB209-C7A3-6A2B-3931-E66E646A9E97}"/>
              </a:ext>
            </a:extLst>
          </p:cNvPr>
          <p:cNvSpPr>
            <a:spLocks noChangeArrowheads="1"/>
          </p:cNvSpPr>
          <p:nvPr/>
        </p:nvSpPr>
        <p:spPr bwMode="auto">
          <a:xfrm>
            <a:off x="6172201" y="2372253"/>
            <a:ext cx="4195763" cy="1751586"/>
          </a:xfrm>
          <a:prstGeom prst="rect">
            <a:avLst/>
          </a:prstGeom>
          <a:noFill/>
          <a:ln w="38100">
            <a:solidFill>
              <a:schemeClr val="accent3">
                <a:lumMod val="60000"/>
                <a:lumOff val="40000"/>
              </a:schemeClr>
            </a:solidFill>
            <a:miter lim="800000"/>
            <a:headEnd/>
            <a:tailEnd/>
          </a:ln>
          <a:extLst>
            <a:ext uri="{909E8E84-426E-40DD-AFC4-6F175D3DCCD1}">
              <a14:hiddenFill xmlns:a14="http://schemas.microsoft.com/office/drawing/2010/main">
                <a:solidFill>
                  <a:srgbClr val="FFFFFF"/>
                </a:solidFill>
              </a14:hiddenFill>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90000"/>
              </a:lnSpc>
              <a:spcBef>
                <a:spcPct val="40000"/>
              </a:spcBef>
            </a:pPr>
            <a:r>
              <a:rPr lang="en-US" altLang="en-US" sz="2400" dirty="0">
                <a:solidFill>
                  <a:schemeClr val="tx2"/>
                </a:solidFill>
              </a:rPr>
              <a:t>Your poor scheduling sometimes requires me to rush order materials at a higher price, causing unfavorable price variances.  </a:t>
            </a:r>
          </a:p>
        </p:txBody>
      </p:sp>
      <p:sp>
        <p:nvSpPr>
          <p:cNvPr id="9" name="Title 11">
            <a:extLst>
              <a:ext uri="{FF2B5EF4-FFF2-40B4-BE49-F238E27FC236}">
                <a16:creationId xmlns:a16="http://schemas.microsoft.com/office/drawing/2014/main" id="{0C38D3D4-0D57-2483-C5C6-79EDB02939B8}"/>
              </a:ext>
            </a:extLst>
          </p:cNvPr>
          <p:cNvSpPr txBox="1">
            <a:spLocks/>
          </p:cNvSpPr>
          <p:nvPr/>
        </p:nvSpPr>
        <p:spPr>
          <a:xfrm>
            <a:off x="2286000" y="274638"/>
            <a:ext cx="8172450" cy="1143000"/>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p>
        </p:txBody>
      </p:sp>
      <p:sp>
        <p:nvSpPr>
          <p:cNvPr id="11" name="Text Box 8">
            <a:extLst>
              <a:ext uri="{FF2B5EF4-FFF2-40B4-BE49-F238E27FC236}">
                <a16:creationId xmlns:a16="http://schemas.microsoft.com/office/drawing/2014/main" id="{EB60D7D9-B8A8-5EA2-7B65-D66CF7338F8D}"/>
              </a:ext>
            </a:extLst>
          </p:cNvPr>
          <p:cNvSpPr txBox="1">
            <a:spLocks noChangeArrowheads="1"/>
          </p:cNvSpPr>
          <p:nvPr/>
        </p:nvSpPr>
        <p:spPr bwMode="auto">
          <a:xfrm>
            <a:off x="2603500" y="5288568"/>
            <a:ext cx="2941638" cy="466725"/>
          </a:xfrm>
          <a:prstGeom prst="rect">
            <a:avLst/>
          </a:prstGeom>
          <a:solidFill>
            <a:schemeClr val="tx1"/>
          </a:solidFill>
          <a:ln w="9525">
            <a:solidFill>
              <a:schemeClr val="tx1"/>
            </a:solidFill>
            <a:miter lim="800000"/>
            <a:headEnd/>
            <a:tailEnd/>
          </a:ln>
        </p:spPr>
        <p:txBody>
          <a:bodyPr wrap="none">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r>
              <a:rPr lang="en-US" altLang="en-US" sz="2400" dirty="0">
                <a:solidFill>
                  <a:srgbClr val="CCFFFF"/>
                </a:solidFill>
              </a:rPr>
              <a:t>Production Manager</a:t>
            </a:r>
          </a:p>
        </p:txBody>
      </p:sp>
      <p:sp>
        <p:nvSpPr>
          <p:cNvPr id="12" name="Text Box 11">
            <a:extLst>
              <a:ext uri="{FF2B5EF4-FFF2-40B4-BE49-F238E27FC236}">
                <a16:creationId xmlns:a16="http://schemas.microsoft.com/office/drawing/2014/main" id="{0AED9327-3C60-D038-097A-462F6DCD51C1}"/>
              </a:ext>
            </a:extLst>
          </p:cNvPr>
          <p:cNvSpPr txBox="1">
            <a:spLocks noChangeArrowheads="1"/>
          </p:cNvSpPr>
          <p:nvPr/>
        </p:nvSpPr>
        <p:spPr bwMode="auto">
          <a:xfrm>
            <a:off x="6727033" y="5143138"/>
            <a:ext cx="3009900" cy="466725"/>
          </a:xfrm>
          <a:prstGeom prst="rect">
            <a:avLst/>
          </a:prstGeom>
          <a:solidFill>
            <a:schemeClr val="tx1"/>
          </a:solidFill>
          <a:ln w="9525">
            <a:solidFill>
              <a:schemeClr val="tx1"/>
            </a:solidFill>
            <a:miter lim="800000"/>
            <a:headEnd/>
            <a:tailEnd/>
          </a:ln>
        </p:spPr>
        <p:txBody>
          <a:bodyPr wrap="none">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r>
              <a:rPr lang="en-US" altLang="en-US" sz="2400" dirty="0">
                <a:solidFill>
                  <a:srgbClr val="CCFFFF"/>
                </a:solidFill>
              </a:rPr>
              <a:t>Purchasing Manager</a:t>
            </a:r>
          </a:p>
        </p:txBody>
      </p:sp>
      <p:sp>
        <p:nvSpPr>
          <p:cNvPr id="13" name="Arrow: Down 13">
            <a:extLst>
              <a:ext uri="{FF2B5EF4-FFF2-40B4-BE49-F238E27FC236}">
                <a16:creationId xmlns:a16="http://schemas.microsoft.com/office/drawing/2014/main" id="{B276B831-75A9-86D8-CB38-15D7FD673349}"/>
              </a:ext>
            </a:extLst>
          </p:cNvPr>
          <p:cNvSpPr/>
          <p:nvPr/>
        </p:nvSpPr>
        <p:spPr>
          <a:xfrm>
            <a:off x="3845719" y="4524875"/>
            <a:ext cx="228600" cy="602877"/>
          </a:xfrm>
          <a:prstGeom prst="downArrow">
            <a:avLst/>
          </a:prstGeom>
          <a:solidFill>
            <a:srgbClr val="D16349"/>
          </a:solidFill>
          <a:ln>
            <a:solidFill>
              <a:srgbClr val="D1634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solidFill>
                <a:srgbClr val="D16349"/>
              </a:solidFill>
            </a:endParaRPr>
          </a:p>
        </p:txBody>
      </p:sp>
      <p:sp>
        <p:nvSpPr>
          <p:cNvPr id="14" name="Arrow: Down 13">
            <a:extLst>
              <a:ext uri="{FF2B5EF4-FFF2-40B4-BE49-F238E27FC236}">
                <a16:creationId xmlns:a16="http://schemas.microsoft.com/office/drawing/2014/main" id="{C3D5EEB4-7448-A4ED-85F2-4CEC7FAD2E4F}"/>
              </a:ext>
            </a:extLst>
          </p:cNvPr>
          <p:cNvSpPr/>
          <p:nvPr/>
        </p:nvSpPr>
        <p:spPr>
          <a:xfrm>
            <a:off x="8003383" y="4212526"/>
            <a:ext cx="228600" cy="777240"/>
          </a:xfrm>
          <a:prstGeom prst="downArrow">
            <a:avLst/>
          </a:prstGeom>
          <a:solidFill>
            <a:srgbClr val="D16349"/>
          </a:solidFill>
          <a:ln>
            <a:solidFill>
              <a:srgbClr val="D1634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solidFill>
                <a:srgbClr val="D16349"/>
              </a:solidFill>
            </a:endParaRPr>
          </a:p>
        </p:txBody>
      </p:sp>
    </p:spTree>
    <p:extLst>
      <p:ext uri="{BB962C8B-B14F-4D97-AF65-F5344CB8AC3E}">
        <p14:creationId xmlns:p14="http://schemas.microsoft.com/office/powerpoint/2010/main" val="16042909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742" y="429498"/>
            <a:ext cx="7008067" cy="523220"/>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Concept Check</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872C86E3-9747-2265-1D57-2D1956970243}"/>
              </a:ext>
            </a:extLst>
          </p:cNvPr>
          <p:cNvSpPr txBox="1">
            <a:spLocks noChangeArrowheads="1"/>
          </p:cNvSpPr>
          <p:nvPr/>
        </p:nvSpPr>
        <p:spPr>
          <a:xfrm>
            <a:off x="1785938" y="2247900"/>
            <a:ext cx="8610600" cy="3848100"/>
          </a:xfrm>
          <a:prstGeom prst="rect">
            <a:avLst/>
          </a:prstGeom>
          <a:noFill/>
        </p:spPr>
        <p:txBody>
          <a:bodyPr vert="horz" lIns="90488" tIns="44450" rIns="90488" bIns="4445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65000"/>
              </a:spcBef>
              <a:buFont typeface="Times" pitchFamily="41" charset="0"/>
              <a:buNone/>
            </a:pPr>
            <a:r>
              <a:rPr lang="en-US" altLang="en-US">
                <a:cs typeface="Arial" charset="0"/>
              </a:rPr>
              <a:t>  Hanson Inc. has the following direct materials standard to manufacture one Zippy:</a:t>
            </a:r>
          </a:p>
          <a:p>
            <a:pPr algn="ctr">
              <a:spcBef>
                <a:spcPct val="65000"/>
              </a:spcBef>
              <a:buFont typeface="Times" pitchFamily="41" charset="0"/>
              <a:buNone/>
            </a:pPr>
            <a:r>
              <a:rPr lang="en-US" altLang="en-US">
                <a:solidFill>
                  <a:srgbClr val="FF0000"/>
                </a:solidFill>
                <a:cs typeface="Arial" charset="0"/>
              </a:rPr>
              <a:t>1.5 pounds per Zippy at $4.00 per pound</a:t>
            </a:r>
          </a:p>
          <a:p>
            <a:pPr algn="ctr">
              <a:spcBef>
                <a:spcPct val="65000"/>
              </a:spcBef>
              <a:buFont typeface="Times" pitchFamily="41" charset="0"/>
              <a:buNone/>
            </a:pPr>
            <a:r>
              <a:rPr lang="en-US" altLang="en-US">
                <a:solidFill>
                  <a:schemeClr val="accent2"/>
                </a:solidFill>
                <a:cs typeface="Arial" charset="0"/>
              </a:rPr>
              <a:t>  </a:t>
            </a:r>
            <a:r>
              <a:rPr lang="en-US" altLang="en-US">
                <a:cs typeface="Arial" charset="0"/>
              </a:rPr>
              <a:t>Last week, 1,700 pounds of materials were purchased and used to make 1,000 Zippies. The materials cost a total of $6,630. </a:t>
            </a:r>
            <a:endParaRPr lang="en-US" altLang="en-US" dirty="0">
              <a:cs typeface="Arial" charset="0"/>
            </a:endParaRPr>
          </a:p>
        </p:txBody>
      </p:sp>
      <p:sp>
        <p:nvSpPr>
          <p:cNvPr id="8" name="Rectangle 15">
            <a:extLst>
              <a:ext uri="{FF2B5EF4-FFF2-40B4-BE49-F238E27FC236}">
                <a16:creationId xmlns:a16="http://schemas.microsoft.com/office/drawing/2014/main" id="{4D824C08-862B-C022-6946-885EB1BFAD73}"/>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sym typeface="Wingdings" panose="05000000000000000000" pitchFamily="2" charset="2"/>
            </a:endParaRPr>
          </a:p>
        </p:txBody>
      </p:sp>
    </p:spTree>
    <p:extLst>
      <p:ext uri="{BB962C8B-B14F-4D97-AF65-F5344CB8AC3E}">
        <p14:creationId xmlns:p14="http://schemas.microsoft.com/office/powerpoint/2010/main" val="39185901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80308" y="423657"/>
            <a:ext cx="7008067" cy="954107"/>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Concept Check</a:t>
            </a:r>
            <a:endParaRPr lang="en-US" altLang="en-US" sz="2800" b="1" dirty="0">
              <a:solidFill>
                <a:schemeClr val="bg1"/>
              </a:solidFill>
              <a:cs typeface="Arial" panose="020B0604020202020204" pitchFamily="34" charset="0"/>
              <a:sym typeface="Wingdings" panose="05000000000000000000" pitchFamily="2" charset="2"/>
            </a:endParaRP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3">
            <a:extLst>
              <a:ext uri="{FF2B5EF4-FFF2-40B4-BE49-F238E27FC236}">
                <a16:creationId xmlns:a16="http://schemas.microsoft.com/office/drawing/2014/main" id="{D2BAC6E0-4AC0-409C-C622-019ACAB02FDC}"/>
              </a:ext>
            </a:extLst>
          </p:cNvPr>
          <p:cNvSpPr txBox="1">
            <a:spLocks noChangeArrowheads="1"/>
          </p:cNvSpPr>
          <p:nvPr/>
        </p:nvSpPr>
        <p:spPr>
          <a:xfrm>
            <a:off x="2133600" y="2243138"/>
            <a:ext cx="7924800" cy="3395662"/>
          </a:xfrm>
          <a:prstGeom prst="rect">
            <a:avLst/>
          </a:prstGeom>
          <a:solidFill>
            <a:schemeClr val="accent4">
              <a:lumMod val="20000"/>
              <a:lumOff val="80000"/>
            </a:schemeClr>
          </a:solidFill>
          <a:ln w="28575">
            <a:solidFill>
              <a:schemeClr val="tx1"/>
            </a:solidFill>
          </a:ln>
        </p:spPr>
        <p:txBody>
          <a:bodyPr vert="horz" lIns="90488" tIns="44450" rIns="90488" bIns="4445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buFont typeface="Arial" panose="020B0604020202020204" pitchFamily="34" charset="0"/>
              <a:buNone/>
              <a:defRPr/>
            </a:pPr>
            <a:r>
              <a:rPr lang="en-US">
                <a:cs typeface="Arial" pitchFamily="34" charset="0"/>
              </a:rPr>
              <a:t>How many pounds of materials should Hanson have used to make 1,000 Zippies?</a:t>
            </a:r>
          </a:p>
          <a:p>
            <a:pPr>
              <a:buFont typeface="Times" pitchFamily="34" charset="0"/>
              <a:buNone/>
              <a:defRPr/>
            </a:pPr>
            <a:r>
              <a:rPr lang="en-US">
                <a:cs typeface="Arial" pitchFamily="34" charset="0"/>
              </a:rPr>
              <a:t>	a.	1,700 pounds.</a:t>
            </a:r>
          </a:p>
          <a:p>
            <a:pPr>
              <a:buFont typeface="Times" pitchFamily="34" charset="0"/>
              <a:buNone/>
              <a:defRPr/>
            </a:pPr>
            <a:r>
              <a:rPr lang="en-US">
                <a:cs typeface="Arial" pitchFamily="34" charset="0"/>
              </a:rPr>
              <a:t>	b.	1,500 pounds.</a:t>
            </a:r>
          </a:p>
          <a:p>
            <a:pPr>
              <a:buFont typeface="Times" pitchFamily="34" charset="0"/>
              <a:buNone/>
              <a:defRPr/>
            </a:pPr>
            <a:r>
              <a:rPr lang="en-US">
                <a:cs typeface="Arial" pitchFamily="34" charset="0"/>
              </a:rPr>
              <a:t>	c.	1,200 pounds.</a:t>
            </a:r>
          </a:p>
          <a:p>
            <a:pPr>
              <a:buFont typeface="Times" pitchFamily="34" charset="0"/>
              <a:buNone/>
              <a:defRPr/>
            </a:pPr>
            <a:r>
              <a:rPr lang="en-US">
                <a:cs typeface="Arial" pitchFamily="34" charset="0"/>
              </a:rPr>
              <a:t>	d.	1,000 pounds.</a:t>
            </a:r>
            <a:endParaRPr lang="en-US" dirty="0">
              <a:cs typeface="Arial" pitchFamily="34" charset="0"/>
            </a:endParaRPr>
          </a:p>
        </p:txBody>
      </p:sp>
      <p:sp>
        <p:nvSpPr>
          <p:cNvPr id="8" name="Rectangle 15">
            <a:extLst>
              <a:ext uri="{FF2B5EF4-FFF2-40B4-BE49-F238E27FC236}">
                <a16:creationId xmlns:a16="http://schemas.microsoft.com/office/drawing/2014/main" id="{A5067CF4-007C-FD86-8FF7-52CF61124769}"/>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sym typeface="Wingdings" panose="05000000000000000000" pitchFamily="2" charset="2"/>
            </a:endParaRPr>
          </a:p>
        </p:txBody>
      </p:sp>
    </p:spTree>
    <p:extLst>
      <p:ext uri="{BB962C8B-B14F-4D97-AF65-F5344CB8AC3E}">
        <p14:creationId xmlns:p14="http://schemas.microsoft.com/office/powerpoint/2010/main" val="21369648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480066" y="403512"/>
            <a:ext cx="7008067" cy="1077218"/>
          </a:xfrm>
          <a:prstGeom prst="rect">
            <a:avLst/>
          </a:prstGeom>
          <a:noFill/>
        </p:spPr>
        <p:txBody>
          <a:bodyPr wrap="square" rtlCol="0">
            <a:spAutoFit/>
          </a:bodyPr>
          <a:lstStyle/>
          <a:p>
            <a:pPr algn="ctr">
              <a:defRPr/>
            </a:pPr>
            <a:r>
              <a:rPr lang="en-US" altLang="en-US" sz="3200" b="1" dirty="0">
                <a:solidFill>
                  <a:schemeClr val="bg1"/>
                </a:solidFill>
                <a:cs typeface="Arial" panose="020B0604020202020204" pitchFamily="34" charset="0"/>
              </a:rPr>
              <a:t>Concept Check</a:t>
            </a:r>
            <a:endParaRPr lang="en-US" altLang="en-US" sz="3200" b="1" dirty="0">
              <a:solidFill>
                <a:schemeClr val="bg1"/>
              </a:solidFill>
              <a:cs typeface="Arial" panose="020B0604020202020204" pitchFamily="34" charset="0"/>
              <a:sym typeface="Wingdings" panose="05000000000000000000" pitchFamily="2" charset="2"/>
            </a:endParaRPr>
          </a:p>
          <a:p>
            <a:endParaRPr lang="en-US" sz="32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3">
            <a:extLst>
              <a:ext uri="{FF2B5EF4-FFF2-40B4-BE49-F238E27FC236}">
                <a16:creationId xmlns:a16="http://schemas.microsoft.com/office/drawing/2014/main" id="{CD046ACF-1CBA-7BBA-A84D-FE42161CC040}"/>
              </a:ext>
            </a:extLst>
          </p:cNvPr>
          <p:cNvSpPr txBox="1">
            <a:spLocks noChangeArrowheads="1"/>
          </p:cNvSpPr>
          <p:nvPr/>
        </p:nvSpPr>
        <p:spPr bwMode="auto">
          <a:xfrm>
            <a:off x="2133600" y="2243138"/>
            <a:ext cx="7924800" cy="3395662"/>
          </a:xfrm>
          <a:prstGeom prst="rect">
            <a:avLst/>
          </a:prstGeom>
          <a:solidFill>
            <a:schemeClr val="accent4">
              <a:lumMod val="20000"/>
              <a:lumOff val="80000"/>
            </a:schemeClr>
          </a:solidFill>
          <a:ln w="28575">
            <a:solidFill>
              <a:schemeClr val="tx1"/>
            </a:solidFill>
          </a:ln>
        </p:spPr>
        <p:txBody>
          <a:bodyPr lIns="90488" tIns="44450" rIns="90488" bIns="44450"/>
          <a:lstStyle>
            <a:lvl1pPr marL="365125" indent="-282575" algn="l" rtl="0" eaLnBrk="0" fontAlgn="base" hangingPunct="0">
              <a:spcBef>
                <a:spcPts val="600"/>
              </a:spcBef>
              <a:spcAft>
                <a:spcPct val="0"/>
              </a:spcAft>
              <a:buClr>
                <a:schemeClr val="accent1"/>
              </a:buClr>
              <a:buSzPct val="80000"/>
              <a:buFont typeface="Wingdings 2" panose="05020102010507070707" pitchFamily="18" charset="2"/>
              <a:buChar char=""/>
              <a:defRPr sz="3200" kern="1200">
                <a:solidFill>
                  <a:schemeClr val="tx1"/>
                </a:solidFill>
                <a:latin typeface="+mn-lt"/>
                <a:ea typeface="MS PGothic" pitchFamily="34" charset="-128"/>
                <a:cs typeface="ＭＳ Ｐゴシック" pitchFamily="27" charset="-128"/>
              </a:defRPr>
            </a:lvl1pPr>
            <a:lvl2pPr marL="639763" indent="-236538" algn="l" rtl="0" eaLnBrk="0" fontAlgn="base" hangingPunct="0">
              <a:spcBef>
                <a:spcPts val="550"/>
              </a:spcBef>
              <a:spcAft>
                <a:spcPct val="0"/>
              </a:spcAft>
              <a:buClr>
                <a:schemeClr val="accent1"/>
              </a:buClr>
              <a:buFont typeface="Verdana" panose="020B0604030504040204" pitchFamily="34" charset="0"/>
              <a:buChar char="◦"/>
              <a:defRPr sz="2800" kern="1200">
                <a:solidFill>
                  <a:schemeClr val="tx1"/>
                </a:solidFill>
                <a:latin typeface="+mn-lt"/>
                <a:ea typeface="MS PGothic" pitchFamily="34" charset="-128"/>
                <a:cs typeface="+mn-cs"/>
              </a:defRPr>
            </a:lvl2pPr>
            <a:lvl3pPr marL="885825" indent="-228600" algn="l" rtl="0" eaLnBrk="0" fontAlgn="base" hangingPunct="0">
              <a:spcBef>
                <a:spcPct val="20000"/>
              </a:spcBef>
              <a:spcAft>
                <a:spcPct val="0"/>
              </a:spcAft>
              <a:buClr>
                <a:schemeClr val="accent2"/>
              </a:buClr>
              <a:buFont typeface="Wingdings 2" panose="05020102010507070707" pitchFamily="18" charset="2"/>
              <a:buChar char=""/>
              <a:defRPr sz="2400" kern="1200">
                <a:solidFill>
                  <a:schemeClr val="tx1"/>
                </a:solidFill>
                <a:latin typeface="+mn-lt"/>
                <a:ea typeface="MS PGothic" pitchFamily="34" charset="-128"/>
                <a:cs typeface="+mn-cs"/>
              </a:defRPr>
            </a:lvl3pPr>
            <a:lvl4pPr marL="1096963" indent="-173038" algn="l" rtl="0" eaLnBrk="0" fontAlgn="base" hangingPunct="0">
              <a:spcBef>
                <a:spcPct val="20000"/>
              </a:spcBef>
              <a:spcAft>
                <a:spcPct val="0"/>
              </a:spcAft>
              <a:buClr>
                <a:srgbClr val="8CADAE"/>
              </a:buClr>
              <a:buFont typeface="Wingdings 2" panose="05020102010507070707" pitchFamily="18" charset="2"/>
              <a:buChar char=""/>
              <a:defRPr sz="2000" kern="1200">
                <a:solidFill>
                  <a:schemeClr val="tx1"/>
                </a:solidFill>
                <a:latin typeface="+mn-lt"/>
                <a:ea typeface="MS PGothic" pitchFamily="34" charset="-128"/>
                <a:cs typeface="+mn-cs"/>
              </a:defRPr>
            </a:lvl4pPr>
            <a:lvl5pPr marL="1296988" indent="-182563" algn="l" rtl="0" eaLnBrk="0" fontAlgn="base" hangingPunct="0">
              <a:spcBef>
                <a:spcPct val="20000"/>
              </a:spcBef>
              <a:spcAft>
                <a:spcPct val="0"/>
              </a:spcAft>
              <a:buClr>
                <a:srgbClr val="8C7B70"/>
              </a:buClr>
              <a:buFont typeface="Wingdings 2" panose="05020102010507070707" pitchFamily="18" charset="2"/>
              <a:buChar char=""/>
              <a:defRPr sz="2000" kern="1200">
                <a:solidFill>
                  <a:schemeClr val="tx1"/>
                </a:solidFill>
                <a:latin typeface="+mn-lt"/>
                <a:ea typeface="MS PGothic" pitchFamily="34" charset="-128"/>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lstStyle>
          <a:p>
            <a:pPr marL="0">
              <a:buNone/>
              <a:defRPr/>
            </a:pPr>
            <a:r>
              <a:rPr lang="en-US" dirty="0">
                <a:cs typeface="Arial" pitchFamily="34" charset="0"/>
              </a:rPr>
              <a:t>How many pounds of materials should Hanson have used to make 1,000 Zippies?</a:t>
            </a:r>
          </a:p>
          <a:p>
            <a:pPr>
              <a:buFont typeface="Times" pitchFamily="34" charset="0"/>
              <a:buNone/>
              <a:defRPr/>
            </a:pPr>
            <a:r>
              <a:rPr lang="en-US" dirty="0">
                <a:cs typeface="Arial" pitchFamily="34" charset="0"/>
              </a:rPr>
              <a:t>	</a:t>
            </a:r>
            <a:r>
              <a:rPr lang="en-US" dirty="0">
                <a:solidFill>
                  <a:schemeClr val="accent1">
                    <a:lumMod val="60000"/>
                    <a:lumOff val="40000"/>
                  </a:schemeClr>
                </a:solidFill>
                <a:cs typeface="Arial" pitchFamily="34" charset="0"/>
              </a:rPr>
              <a:t>a.	1,700 pounds.</a:t>
            </a:r>
          </a:p>
          <a:p>
            <a:pPr>
              <a:buFont typeface="Times" pitchFamily="34" charset="0"/>
              <a:buNone/>
              <a:defRPr/>
            </a:pPr>
            <a:r>
              <a:rPr lang="en-US" dirty="0">
                <a:cs typeface="Arial" pitchFamily="34" charset="0"/>
              </a:rPr>
              <a:t>	b.	1,500 pounds.</a:t>
            </a:r>
          </a:p>
          <a:p>
            <a:pPr>
              <a:buFont typeface="Times" pitchFamily="34" charset="0"/>
              <a:buNone/>
              <a:defRPr/>
            </a:pPr>
            <a:r>
              <a:rPr lang="en-US" dirty="0">
                <a:cs typeface="Arial" pitchFamily="34" charset="0"/>
              </a:rPr>
              <a:t>	</a:t>
            </a:r>
            <a:r>
              <a:rPr lang="en-US" dirty="0">
                <a:solidFill>
                  <a:schemeClr val="accent1">
                    <a:lumMod val="60000"/>
                    <a:lumOff val="40000"/>
                  </a:schemeClr>
                </a:solidFill>
                <a:cs typeface="Arial" pitchFamily="34" charset="0"/>
              </a:rPr>
              <a:t>c.	1,200 pounds.</a:t>
            </a:r>
          </a:p>
          <a:p>
            <a:pPr>
              <a:buFont typeface="Times" pitchFamily="34" charset="0"/>
              <a:buNone/>
              <a:defRPr/>
            </a:pPr>
            <a:r>
              <a:rPr lang="en-US" dirty="0">
                <a:solidFill>
                  <a:schemeClr val="accent1">
                    <a:lumMod val="60000"/>
                    <a:lumOff val="40000"/>
                  </a:schemeClr>
                </a:solidFill>
                <a:cs typeface="Arial" pitchFamily="34" charset="0"/>
              </a:rPr>
              <a:t>	d.	1,000 pounds.</a:t>
            </a:r>
          </a:p>
        </p:txBody>
      </p:sp>
      <p:sp>
        <p:nvSpPr>
          <p:cNvPr id="8" name="Rectangle 15">
            <a:extLst>
              <a:ext uri="{FF2B5EF4-FFF2-40B4-BE49-F238E27FC236}">
                <a16:creationId xmlns:a16="http://schemas.microsoft.com/office/drawing/2014/main" id="{D66FDFAE-1D98-A793-3A15-E60EAA3C2591}"/>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sym typeface="Wingdings" panose="05000000000000000000" pitchFamily="2" charset="2"/>
            </a:endParaRPr>
          </a:p>
        </p:txBody>
      </p:sp>
      <p:sp>
        <p:nvSpPr>
          <p:cNvPr id="9" name="Rectangle 6">
            <a:extLst>
              <a:ext uri="{FF2B5EF4-FFF2-40B4-BE49-F238E27FC236}">
                <a16:creationId xmlns:a16="http://schemas.microsoft.com/office/drawing/2014/main" id="{5C8BE4AF-E007-E3E9-0119-316039575BF1}"/>
              </a:ext>
            </a:extLst>
          </p:cNvPr>
          <p:cNvSpPr>
            <a:spLocks noChangeArrowheads="1"/>
          </p:cNvSpPr>
          <p:nvPr/>
        </p:nvSpPr>
        <p:spPr bwMode="auto">
          <a:xfrm>
            <a:off x="5562600" y="4403726"/>
            <a:ext cx="4572000" cy="828675"/>
          </a:xfrm>
          <a:prstGeom prst="rect">
            <a:avLst/>
          </a:prstGeom>
          <a:solidFill>
            <a:schemeClr val="accent2">
              <a:lumMod val="20000"/>
              <a:lumOff val="80000"/>
            </a:schemeClr>
          </a:solidFill>
          <a:ln w="50800">
            <a:solidFill>
              <a:schemeClr val="tx1"/>
            </a:solidFill>
            <a:miter lim="800000"/>
            <a:headEnd/>
            <a:tailEnd/>
          </a:ln>
        </p:spPr>
        <p:txBody>
          <a:bodyPr lIns="90488" tIns="44450" rIns="90488" bIns="44450">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eaLnBrk="1" hangingPunct="1">
              <a:spcBef>
                <a:spcPct val="50000"/>
              </a:spcBef>
              <a:buClrTx/>
              <a:buFontTx/>
              <a:buNone/>
              <a:defRPr/>
            </a:pPr>
            <a:r>
              <a:rPr lang="en-US" altLang="en-US" sz="2400" b="1" dirty="0">
                <a:solidFill>
                  <a:schemeClr val="accent1">
                    <a:lumMod val="50000"/>
                  </a:schemeClr>
                </a:solidFill>
              </a:rPr>
              <a:t>The standard quantity is: 1,000 × 1.5 pounds per Zippy.</a:t>
            </a:r>
          </a:p>
        </p:txBody>
      </p:sp>
    </p:spTree>
    <p:extLst>
      <p:ext uri="{BB962C8B-B14F-4D97-AF65-F5344CB8AC3E}">
        <p14:creationId xmlns:p14="http://schemas.microsoft.com/office/powerpoint/2010/main" val="3275031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80308" y="406812"/>
            <a:ext cx="7008067" cy="523220"/>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Concept Check</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3">
            <a:extLst>
              <a:ext uri="{FF2B5EF4-FFF2-40B4-BE49-F238E27FC236}">
                <a16:creationId xmlns:a16="http://schemas.microsoft.com/office/drawing/2014/main" id="{8BE00053-2FC3-BDF8-DB79-93BE1FEAB18B}"/>
              </a:ext>
            </a:extLst>
          </p:cNvPr>
          <p:cNvSpPr txBox="1">
            <a:spLocks noChangeArrowheads="1"/>
          </p:cNvSpPr>
          <p:nvPr/>
        </p:nvSpPr>
        <p:spPr>
          <a:xfrm>
            <a:off x="2133600" y="2243138"/>
            <a:ext cx="7924800" cy="3395662"/>
          </a:xfrm>
          <a:prstGeom prst="rect">
            <a:avLst/>
          </a:prstGeom>
          <a:solidFill>
            <a:schemeClr val="bg2">
              <a:lumMod val="90000"/>
            </a:schemeClr>
          </a:solidFill>
          <a:ln w="28575">
            <a:solidFill>
              <a:schemeClr val="tx1"/>
            </a:solidFill>
          </a:ln>
        </p:spPr>
        <p:txBody>
          <a:bodyPr vert="horz" lIns="90488" tIns="44450" rIns="90488" bIns="4445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Times" pitchFamily="34" charset="0"/>
              <a:buNone/>
              <a:defRPr/>
            </a:pPr>
            <a:r>
              <a:rPr lang="en-US">
                <a:cs typeface="Arial" pitchFamily="34" charset="0"/>
              </a:rPr>
              <a:t>   Hanson’s materials quantity variance (MQV)</a:t>
            </a:r>
            <a:br>
              <a:rPr lang="en-US">
                <a:cs typeface="Arial" pitchFamily="34" charset="0"/>
              </a:rPr>
            </a:br>
            <a:r>
              <a:rPr lang="en-US">
                <a:cs typeface="Arial" pitchFamily="34" charset="0"/>
              </a:rPr>
              <a:t>for the week was:</a:t>
            </a:r>
          </a:p>
          <a:p>
            <a:pPr>
              <a:buFont typeface="Times" pitchFamily="34" charset="0"/>
              <a:buNone/>
              <a:defRPr/>
            </a:pPr>
            <a:r>
              <a:rPr lang="en-US">
                <a:cs typeface="Arial" pitchFamily="34" charset="0"/>
              </a:rPr>
              <a:t>	a.	$170 unfavorable.</a:t>
            </a:r>
          </a:p>
          <a:p>
            <a:pPr>
              <a:buFont typeface="Times" pitchFamily="34" charset="0"/>
              <a:buNone/>
              <a:defRPr/>
            </a:pPr>
            <a:r>
              <a:rPr lang="en-US">
                <a:cs typeface="Arial" pitchFamily="34" charset="0"/>
              </a:rPr>
              <a:t>	b.	$170 favorable.</a:t>
            </a:r>
          </a:p>
          <a:p>
            <a:pPr>
              <a:buFont typeface="Times" pitchFamily="34" charset="0"/>
              <a:buNone/>
              <a:defRPr/>
            </a:pPr>
            <a:r>
              <a:rPr lang="en-US">
                <a:cs typeface="Arial" pitchFamily="34" charset="0"/>
              </a:rPr>
              <a:t>	c.	$800 unfavorable.</a:t>
            </a:r>
          </a:p>
          <a:p>
            <a:pPr>
              <a:buFont typeface="Times" pitchFamily="34" charset="0"/>
              <a:buNone/>
              <a:defRPr/>
            </a:pPr>
            <a:r>
              <a:rPr lang="en-US">
                <a:cs typeface="Arial" pitchFamily="34" charset="0"/>
              </a:rPr>
              <a:t>	d.	$800 favorable.</a:t>
            </a:r>
            <a:endParaRPr lang="en-US" dirty="0">
              <a:cs typeface="Arial" pitchFamily="34" charset="0"/>
            </a:endParaRPr>
          </a:p>
        </p:txBody>
      </p:sp>
      <p:sp>
        <p:nvSpPr>
          <p:cNvPr id="8" name="Rectangle 15">
            <a:extLst>
              <a:ext uri="{FF2B5EF4-FFF2-40B4-BE49-F238E27FC236}">
                <a16:creationId xmlns:a16="http://schemas.microsoft.com/office/drawing/2014/main" id="{18A9193B-470D-18EA-2751-F32E06A91A63}"/>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sym typeface="Wingdings" panose="05000000000000000000" pitchFamily="2" charset="2"/>
            </a:endParaRPr>
          </a:p>
        </p:txBody>
      </p:sp>
    </p:spTree>
    <p:extLst>
      <p:ext uri="{BB962C8B-B14F-4D97-AF65-F5344CB8AC3E}">
        <p14:creationId xmlns:p14="http://schemas.microsoft.com/office/powerpoint/2010/main" val="8003423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03548" y="415525"/>
            <a:ext cx="7008067" cy="523220"/>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Concept Check</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230C5D5D-EA58-E68C-3199-5B2BB1BBFB54}"/>
              </a:ext>
            </a:extLst>
          </p:cNvPr>
          <p:cNvSpPr txBox="1">
            <a:spLocks noChangeArrowheads="1"/>
          </p:cNvSpPr>
          <p:nvPr/>
        </p:nvSpPr>
        <p:spPr>
          <a:xfrm>
            <a:off x="2133600" y="2243138"/>
            <a:ext cx="7924800" cy="3395662"/>
          </a:xfrm>
          <a:prstGeom prst="rect">
            <a:avLst/>
          </a:prstGeom>
          <a:solidFill>
            <a:schemeClr val="bg2">
              <a:lumMod val="90000"/>
            </a:schemeClr>
          </a:solidFill>
          <a:ln w="28575">
            <a:solidFill>
              <a:schemeClr val="tx1"/>
            </a:solidFill>
          </a:ln>
        </p:spPr>
        <p:txBody>
          <a:bodyPr vert="horz" lIns="90488" tIns="44450" rIns="90488" bIns="4445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Times" pitchFamily="34" charset="0"/>
              <a:buNone/>
              <a:defRPr/>
            </a:pPr>
            <a:r>
              <a:rPr lang="en-US">
                <a:cs typeface="Arial" pitchFamily="34" charset="0"/>
              </a:rPr>
              <a:t>   Hanson’s materials quantity variance (MQV)</a:t>
            </a:r>
            <a:br>
              <a:rPr lang="en-US">
                <a:cs typeface="Arial" pitchFamily="34" charset="0"/>
              </a:rPr>
            </a:br>
            <a:r>
              <a:rPr lang="en-US">
                <a:cs typeface="Arial" pitchFamily="34" charset="0"/>
              </a:rPr>
              <a:t>for the week was:</a:t>
            </a:r>
          </a:p>
          <a:p>
            <a:pPr>
              <a:buFont typeface="Times" pitchFamily="34" charset="0"/>
              <a:buNone/>
              <a:defRPr/>
            </a:pPr>
            <a:r>
              <a:rPr lang="en-US">
                <a:solidFill>
                  <a:schemeClr val="accent1">
                    <a:lumMod val="60000"/>
                    <a:lumOff val="40000"/>
                  </a:schemeClr>
                </a:solidFill>
                <a:cs typeface="Arial" pitchFamily="34" charset="0"/>
              </a:rPr>
              <a:t>	</a:t>
            </a:r>
            <a:r>
              <a:rPr lang="en-US">
                <a:solidFill>
                  <a:schemeClr val="bg1">
                    <a:lumMod val="85000"/>
                  </a:schemeClr>
                </a:solidFill>
                <a:cs typeface="Arial" pitchFamily="34" charset="0"/>
              </a:rPr>
              <a:t>a.	$170 unfavorable.</a:t>
            </a:r>
          </a:p>
          <a:p>
            <a:pPr>
              <a:buFont typeface="Times" pitchFamily="34" charset="0"/>
              <a:buNone/>
              <a:defRPr/>
            </a:pPr>
            <a:r>
              <a:rPr lang="en-US">
                <a:solidFill>
                  <a:schemeClr val="bg1">
                    <a:lumMod val="85000"/>
                  </a:schemeClr>
                </a:solidFill>
                <a:cs typeface="Arial" pitchFamily="34" charset="0"/>
              </a:rPr>
              <a:t>	b.	$170 favorable.</a:t>
            </a:r>
          </a:p>
          <a:p>
            <a:pPr>
              <a:buFont typeface="Times" pitchFamily="34" charset="0"/>
              <a:buNone/>
              <a:defRPr/>
            </a:pPr>
            <a:r>
              <a:rPr lang="en-US">
                <a:cs typeface="Arial" pitchFamily="34" charset="0"/>
              </a:rPr>
              <a:t>	c.	$800 unfavorable.</a:t>
            </a:r>
          </a:p>
          <a:p>
            <a:pPr>
              <a:buFont typeface="Times" pitchFamily="34" charset="0"/>
              <a:buNone/>
              <a:defRPr/>
            </a:pPr>
            <a:r>
              <a:rPr lang="en-US">
                <a:cs typeface="Arial" pitchFamily="34" charset="0"/>
              </a:rPr>
              <a:t>	</a:t>
            </a:r>
            <a:r>
              <a:rPr lang="en-US">
                <a:solidFill>
                  <a:schemeClr val="bg1">
                    <a:lumMod val="85000"/>
                  </a:schemeClr>
                </a:solidFill>
                <a:cs typeface="Arial" pitchFamily="34" charset="0"/>
              </a:rPr>
              <a:t>d.	$800 favorable.</a:t>
            </a:r>
            <a:endParaRPr lang="en-US" dirty="0">
              <a:solidFill>
                <a:schemeClr val="bg1">
                  <a:lumMod val="85000"/>
                </a:schemeClr>
              </a:solidFill>
              <a:cs typeface="Arial" pitchFamily="34" charset="0"/>
            </a:endParaRPr>
          </a:p>
        </p:txBody>
      </p:sp>
      <p:sp>
        <p:nvSpPr>
          <p:cNvPr id="8" name="Rectangle 6">
            <a:extLst>
              <a:ext uri="{FF2B5EF4-FFF2-40B4-BE49-F238E27FC236}">
                <a16:creationId xmlns:a16="http://schemas.microsoft.com/office/drawing/2014/main" id="{C40341E4-8301-1AC6-DEA4-E0E52507AEE8}"/>
              </a:ext>
            </a:extLst>
          </p:cNvPr>
          <p:cNvSpPr>
            <a:spLocks noChangeArrowheads="1"/>
          </p:cNvSpPr>
          <p:nvPr/>
        </p:nvSpPr>
        <p:spPr bwMode="auto">
          <a:xfrm>
            <a:off x="5110164" y="5089526"/>
            <a:ext cx="5324475" cy="1235075"/>
          </a:xfrm>
          <a:prstGeom prst="rect">
            <a:avLst/>
          </a:prstGeom>
          <a:solidFill>
            <a:srgbClr val="EAEAEA"/>
          </a:solidFill>
          <a:ln w="50800">
            <a:solidFill>
              <a:schemeClr val="tx1"/>
            </a:solidFill>
            <a:miter lim="800000"/>
            <a:headEnd/>
            <a:tailEnd/>
          </a:ln>
        </p:spPr>
        <p:txBody>
          <a:bodyPr lIns="90488" tIns="44450" rIns="90488" bIns="44450">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eaLnBrk="1" hangingPunct="1">
              <a:spcBef>
                <a:spcPct val="45000"/>
              </a:spcBef>
              <a:buClrTx/>
              <a:buFontTx/>
              <a:buNone/>
              <a:defRPr/>
            </a:pPr>
            <a:r>
              <a:rPr lang="en-US" altLang="en-US" sz="2400" b="1" dirty="0">
                <a:solidFill>
                  <a:schemeClr val="accent6">
                    <a:lumMod val="50000"/>
                  </a:schemeClr>
                </a:solidFill>
              </a:rPr>
              <a:t> MQV = SP(AQ - SQ)</a:t>
            </a:r>
            <a:br>
              <a:rPr lang="en-US" altLang="en-US" sz="2400" b="1" dirty="0">
                <a:solidFill>
                  <a:schemeClr val="accent6">
                    <a:lumMod val="50000"/>
                  </a:schemeClr>
                </a:solidFill>
              </a:rPr>
            </a:br>
            <a:r>
              <a:rPr lang="en-US" altLang="en-US" sz="2400" b="1" dirty="0">
                <a:solidFill>
                  <a:schemeClr val="accent6">
                    <a:lumMod val="50000"/>
                  </a:schemeClr>
                </a:solidFill>
              </a:rPr>
              <a:t> MQV = $4.00(1,700 lbs - 1,500 lbs)</a:t>
            </a:r>
            <a:br>
              <a:rPr lang="en-US" altLang="en-US" sz="2400" b="1" dirty="0">
                <a:solidFill>
                  <a:schemeClr val="accent6">
                    <a:lumMod val="50000"/>
                  </a:schemeClr>
                </a:solidFill>
              </a:rPr>
            </a:br>
            <a:r>
              <a:rPr lang="en-US" altLang="en-US" sz="2400" b="1" dirty="0">
                <a:solidFill>
                  <a:schemeClr val="accent6">
                    <a:lumMod val="50000"/>
                  </a:schemeClr>
                </a:solidFill>
              </a:rPr>
              <a:t> MQV = $800 unfavorable</a:t>
            </a:r>
          </a:p>
        </p:txBody>
      </p:sp>
      <p:sp>
        <p:nvSpPr>
          <p:cNvPr id="9" name="Rectangle 15">
            <a:extLst>
              <a:ext uri="{FF2B5EF4-FFF2-40B4-BE49-F238E27FC236}">
                <a16:creationId xmlns:a16="http://schemas.microsoft.com/office/drawing/2014/main" id="{477B277C-0601-1092-3896-D5FD3A0C8A09}"/>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sym typeface="Wingdings" panose="05000000000000000000" pitchFamily="2" charset="2"/>
            </a:endParaRPr>
          </a:p>
        </p:txBody>
      </p:sp>
    </p:spTree>
    <p:extLst>
      <p:ext uri="{BB962C8B-B14F-4D97-AF65-F5344CB8AC3E}">
        <p14:creationId xmlns:p14="http://schemas.microsoft.com/office/powerpoint/2010/main" val="9033658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7008067" cy="954107"/>
          </a:xfrm>
          <a:prstGeom prst="rect">
            <a:avLst/>
          </a:prstGeom>
          <a:noFill/>
        </p:spPr>
        <p:txBody>
          <a:bodyPr wrap="square" rtlCol="0">
            <a:spAutoFit/>
          </a:bodyPr>
          <a:lstStyle/>
          <a:p>
            <a:r>
              <a:rPr lang="en-US" altLang="en-US" sz="2800" b="1" dirty="0">
                <a:solidFill>
                  <a:schemeClr val="bg1"/>
                </a:solidFill>
                <a:cs typeface="Arial" panose="020B0604020202020204" pitchFamily="34" charset="0"/>
              </a:rPr>
              <a:t>Concept Check</a:t>
            </a:r>
            <a:endParaRPr lang="en-US" altLang="en-US" sz="2800" b="1" dirty="0">
              <a:solidFill>
                <a:schemeClr val="bg1"/>
              </a:solidFill>
              <a:cs typeface="Arial" panose="020B0604020202020204" pitchFamily="34" charset="0"/>
              <a:sym typeface="Wingdings" panose="05000000000000000000" pitchFamily="2" charset="2"/>
            </a:endParaRP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15">
            <a:extLst>
              <a:ext uri="{FF2B5EF4-FFF2-40B4-BE49-F238E27FC236}">
                <a16:creationId xmlns:a16="http://schemas.microsoft.com/office/drawing/2014/main" id="{E5897BF9-7A9F-3A70-3CE5-E93B1902F7AD}"/>
              </a:ext>
            </a:extLst>
          </p:cNvPr>
          <p:cNvSpPr txBox="1">
            <a:spLocks noChangeArrowheads="1"/>
          </p:cNvSpPr>
          <p:nvPr/>
        </p:nvSpPr>
        <p:spPr>
          <a:xfrm>
            <a:off x="2247900" y="2057400"/>
            <a:ext cx="7697788" cy="3525838"/>
          </a:xfrm>
          <a:prstGeom prst="rect">
            <a:avLst/>
          </a:prstGeom>
          <a:solidFill>
            <a:schemeClr val="accent3">
              <a:lumMod val="40000"/>
              <a:lumOff val="60000"/>
            </a:schemeClr>
          </a:solidFill>
          <a:ln w="28575">
            <a:solidFill>
              <a:schemeClr val="tx1"/>
            </a:solidFill>
          </a:ln>
        </p:spPr>
        <p:txBody>
          <a:bodyPr vert="horz" lIns="90488" tIns="44450" rIns="90488" bIns="4445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Times" pitchFamily="34" charset="0"/>
              <a:buNone/>
              <a:defRPr/>
            </a:pPr>
            <a:r>
              <a:rPr lang="en-US">
                <a:cs typeface="Arial" pitchFamily="34" charset="0"/>
              </a:rPr>
              <a:t>   Hanson’s materials price variance (MPV)</a:t>
            </a:r>
            <a:br>
              <a:rPr lang="en-US">
                <a:cs typeface="Arial" pitchFamily="34" charset="0"/>
              </a:rPr>
            </a:br>
            <a:r>
              <a:rPr lang="en-US">
                <a:cs typeface="Arial" pitchFamily="34" charset="0"/>
              </a:rPr>
              <a:t>for the week was:</a:t>
            </a:r>
          </a:p>
          <a:p>
            <a:pPr>
              <a:buFont typeface="Times" pitchFamily="34" charset="0"/>
              <a:buNone/>
              <a:defRPr/>
            </a:pPr>
            <a:r>
              <a:rPr lang="en-US">
                <a:cs typeface="Arial" pitchFamily="34" charset="0"/>
              </a:rPr>
              <a:t>	a.	$170 unfavorable.</a:t>
            </a:r>
          </a:p>
          <a:p>
            <a:pPr>
              <a:buFont typeface="Times" pitchFamily="34" charset="0"/>
              <a:buNone/>
              <a:defRPr/>
            </a:pPr>
            <a:r>
              <a:rPr lang="en-US">
                <a:cs typeface="Arial" pitchFamily="34" charset="0"/>
              </a:rPr>
              <a:t>	b.	$170 favorable.</a:t>
            </a:r>
          </a:p>
          <a:p>
            <a:pPr>
              <a:buFont typeface="Times" pitchFamily="34" charset="0"/>
              <a:buNone/>
              <a:defRPr/>
            </a:pPr>
            <a:r>
              <a:rPr lang="en-US">
                <a:cs typeface="Arial" pitchFamily="34" charset="0"/>
              </a:rPr>
              <a:t>	c.	$800 unfavorable.</a:t>
            </a:r>
          </a:p>
          <a:p>
            <a:pPr>
              <a:buFont typeface="Times" pitchFamily="34" charset="0"/>
              <a:buNone/>
              <a:defRPr/>
            </a:pPr>
            <a:r>
              <a:rPr lang="en-US">
                <a:cs typeface="Arial" pitchFamily="34" charset="0"/>
              </a:rPr>
              <a:t>	d.	$800 favorable.</a:t>
            </a:r>
            <a:endParaRPr lang="en-US" dirty="0">
              <a:cs typeface="Arial" pitchFamily="34" charset="0"/>
            </a:endParaRPr>
          </a:p>
        </p:txBody>
      </p:sp>
      <p:sp>
        <p:nvSpPr>
          <p:cNvPr id="8" name="Rectangle 15">
            <a:extLst>
              <a:ext uri="{FF2B5EF4-FFF2-40B4-BE49-F238E27FC236}">
                <a16:creationId xmlns:a16="http://schemas.microsoft.com/office/drawing/2014/main" id="{36D76F2D-31CA-ADC0-1C90-4CA88688EE6D}"/>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sym typeface="Wingdings" panose="05000000000000000000" pitchFamily="2" charset="2"/>
            </a:endParaRPr>
          </a:p>
        </p:txBody>
      </p:sp>
    </p:spTree>
    <p:extLst>
      <p:ext uri="{BB962C8B-B14F-4D97-AF65-F5344CB8AC3E}">
        <p14:creationId xmlns:p14="http://schemas.microsoft.com/office/powerpoint/2010/main" val="42865568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7008067" cy="954107"/>
          </a:xfrm>
          <a:prstGeom prst="rect">
            <a:avLst/>
          </a:prstGeom>
          <a:noFill/>
        </p:spPr>
        <p:txBody>
          <a:bodyPr wrap="square" rtlCol="0">
            <a:spAutoFit/>
          </a:bodyPr>
          <a:lstStyle/>
          <a:p>
            <a:r>
              <a:rPr lang="en-US" altLang="en-US" sz="2800" b="1" dirty="0">
                <a:solidFill>
                  <a:schemeClr val="bg1"/>
                </a:solidFill>
                <a:cs typeface="Arial" panose="020B0604020202020204" pitchFamily="34" charset="0"/>
              </a:rPr>
              <a:t>Concept Check </a:t>
            </a:r>
            <a:endParaRPr lang="en-US" altLang="en-US" sz="2800" b="1" dirty="0">
              <a:solidFill>
                <a:schemeClr val="bg1"/>
              </a:solidFill>
              <a:cs typeface="Arial" panose="020B0604020202020204" pitchFamily="34" charset="0"/>
              <a:sym typeface="Wingdings" panose="05000000000000000000" pitchFamily="2" charset="2"/>
            </a:endParaRP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1440FE9F-788F-E79A-89BA-3E2AFB5068F7}"/>
              </a:ext>
            </a:extLst>
          </p:cNvPr>
          <p:cNvSpPr txBox="1">
            <a:spLocks noChangeArrowheads="1"/>
          </p:cNvSpPr>
          <p:nvPr/>
        </p:nvSpPr>
        <p:spPr>
          <a:xfrm>
            <a:off x="2247900" y="2057400"/>
            <a:ext cx="7697788" cy="3525838"/>
          </a:xfrm>
          <a:prstGeom prst="rect">
            <a:avLst/>
          </a:prstGeom>
          <a:solidFill>
            <a:schemeClr val="accent3">
              <a:lumMod val="40000"/>
              <a:lumOff val="60000"/>
            </a:schemeClr>
          </a:solidFill>
          <a:ln w="28575">
            <a:solidFill>
              <a:schemeClr val="tx1"/>
            </a:solidFill>
          </a:ln>
        </p:spPr>
        <p:txBody>
          <a:bodyPr vert="horz" lIns="90488" tIns="44450" rIns="90488" bIns="4445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Times" pitchFamily="34" charset="0"/>
              <a:buNone/>
              <a:defRPr/>
            </a:pPr>
            <a:r>
              <a:rPr lang="en-US">
                <a:cs typeface="Arial" pitchFamily="34" charset="0"/>
              </a:rPr>
              <a:t>   Hanson’s materials price variance (MPV)</a:t>
            </a:r>
            <a:br>
              <a:rPr lang="en-US">
                <a:cs typeface="Arial" pitchFamily="34" charset="0"/>
              </a:rPr>
            </a:br>
            <a:r>
              <a:rPr lang="en-US">
                <a:cs typeface="Arial" pitchFamily="34" charset="0"/>
              </a:rPr>
              <a:t>for the week was:</a:t>
            </a:r>
          </a:p>
          <a:p>
            <a:pPr>
              <a:buFont typeface="Times" pitchFamily="34" charset="0"/>
              <a:buNone/>
              <a:defRPr/>
            </a:pPr>
            <a:r>
              <a:rPr lang="en-US">
                <a:cs typeface="Arial" pitchFamily="34" charset="0"/>
              </a:rPr>
              <a:t>	</a:t>
            </a:r>
            <a:r>
              <a:rPr lang="en-US">
                <a:solidFill>
                  <a:schemeClr val="bg1">
                    <a:lumMod val="65000"/>
                  </a:schemeClr>
                </a:solidFill>
                <a:cs typeface="Arial" pitchFamily="34" charset="0"/>
              </a:rPr>
              <a:t>a.	$170 unfavorable.</a:t>
            </a:r>
          </a:p>
          <a:p>
            <a:pPr>
              <a:buFont typeface="Times" pitchFamily="34" charset="0"/>
              <a:buNone/>
              <a:defRPr/>
            </a:pPr>
            <a:r>
              <a:rPr lang="en-US">
                <a:cs typeface="Arial" pitchFamily="34" charset="0"/>
              </a:rPr>
              <a:t>	b.	$170 favorable.</a:t>
            </a:r>
          </a:p>
          <a:p>
            <a:pPr>
              <a:buFont typeface="Times" pitchFamily="34" charset="0"/>
              <a:buNone/>
              <a:defRPr/>
            </a:pPr>
            <a:r>
              <a:rPr lang="en-US">
                <a:cs typeface="Arial" pitchFamily="34" charset="0"/>
              </a:rPr>
              <a:t>	</a:t>
            </a:r>
            <a:r>
              <a:rPr lang="en-US">
                <a:solidFill>
                  <a:schemeClr val="bg1">
                    <a:lumMod val="65000"/>
                  </a:schemeClr>
                </a:solidFill>
                <a:cs typeface="Arial" pitchFamily="34" charset="0"/>
              </a:rPr>
              <a:t>c.	$800 unfavorable.</a:t>
            </a:r>
          </a:p>
          <a:p>
            <a:pPr>
              <a:buFont typeface="Times" pitchFamily="34" charset="0"/>
              <a:buNone/>
              <a:defRPr/>
            </a:pPr>
            <a:r>
              <a:rPr lang="en-US">
                <a:solidFill>
                  <a:schemeClr val="bg1">
                    <a:lumMod val="65000"/>
                  </a:schemeClr>
                </a:solidFill>
                <a:cs typeface="Arial" pitchFamily="34" charset="0"/>
              </a:rPr>
              <a:t>	d.	$800 favorable.</a:t>
            </a:r>
            <a:endParaRPr lang="en-US" dirty="0">
              <a:solidFill>
                <a:schemeClr val="bg1">
                  <a:lumMod val="65000"/>
                </a:schemeClr>
              </a:solidFill>
              <a:cs typeface="Arial" pitchFamily="34" charset="0"/>
            </a:endParaRPr>
          </a:p>
        </p:txBody>
      </p:sp>
      <p:sp>
        <p:nvSpPr>
          <p:cNvPr id="8" name="Rectangle 6">
            <a:extLst>
              <a:ext uri="{FF2B5EF4-FFF2-40B4-BE49-F238E27FC236}">
                <a16:creationId xmlns:a16="http://schemas.microsoft.com/office/drawing/2014/main" id="{3F3E45C7-1901-04DD-3213-C5337F8773F8}"/>
              </a:ext>
            </a:extLst>
          </p:cNvPr>
          <p:cNvSpPr>
            <a:spLocks noChangeArrowheads="1"/>
          </p:cNvSpPr>
          <p:nvPr/>
        </p:nvSpPr>
        <p:spPr bwMode="auto">
          <a:xfrm>
            <a:off x="5486400" y="4403726"/>
            <a:ext cx="5105400" cy="1235075"/>
          </a:xfrm>
          <a:prstGeom prst="rect">
            <a:avLst/>
          </a:prstGeom>
          <a:solidFill>
            <a:schemeClr val="accent6">
              <a:lumMod val="20000"/>
              <a:lumOff val="80000"/>
            </a:schemeClr>
          </a:solidFill>
          <a:ln w="50800">
            <a:solidFill>
              <a:schemeClr val="tx1"/>
            </a:solidFill>
            <a:miter lim="800000"/>
            <a:headEnd/>
            <a:tailEnd/>
          </a:ln>
        </p:spPr>
        <p:txBody>
          <a:bodyPr lIns="90488" tIns="44450" rIns="90488" bIns="44450">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eaLnBrk="1" hangingPunct="1">
              <a:spcBef>
                <a:spcPct val="50000"/>
              </a:spcBef>
              <a:buClrTx/>
              <a:buFontTx/>
              <a:buNone/>
              <a:defRPr/>
            </a:pPr>
            <a:r>
              <a:rPr lang="en-US" altLang="en-US" sz="2400" b="1" dirty="0">
                <a:solidFill>
                  <a:srgbClr val="FF0000"/>
                </a:solidFill>
              </a:rPr>
              <a:t> </a:t>
            </a:r>
            <a:r>
              <a:rPr lang="en-US" altLang="en-US" sz="2400" b="1" dirty="0">
                <a:solidFill>
                  <a:schemeClr val="accent6">
                    <a:lumMod val="50000"/>
                  </a:schemeClr>
                </a:solidFill>
              </a:rPr>
              <a:t>MPV = AQ(AP - SP)</a:t>
            </a:r>
            <a:br>
              <a:rPr lang="en-US" altLang="en-US" sz="2400" b="1" dirty="0">
                <a:solidFill>
                  <a:schemeClr val="accent6">
                    <a:lumMod val="50000"/>
                  </a:schemeClr>
                </a:solidFill>
              </a:rPr>
            </a:br>
            <a:r>
              <a:rPr lang="en-US" altLang="en-US" sz="2400" b="1" dirty="0">
                <a:solidFill>
                  <a:schemeClr val="accent6">
                    <a:lumMod val="50000"/>
                  </a:schemeClr>
                </a:solidFill>
              </a:rPr>
              <a:t> MPV = 1,700 lbs. × ($3.90 - 4.00)</a:t>
            </a:r>
            <a:br>
              <a:rPr lang="en-US" altLang="en-US" sz="2400" b="1" dirty="0">
                <a:solidFill>
                  <a:schemeClr val="accent6">
                    <a:lumMod val="50000"/>
                  </a:schemeClr>
                </a:solidFill>
              </a:rPr>
            </a:br>
            <a:r>
              <a:rPr lang="en-US" altLang="en-US" sz="2400" b="1" dirty="0">
                <a:solidFill>
                  <a:schemeClr val="accent6">
                    <a:lumMod val="50000"/>
                  </a:schemeClr>
                </a:solidFill>
              </a:rPr>
              <a:t> MPV = $170 Favorable</a:t>
            </a:r>
          </a:p>
        </p:txBody>
      </p:sp>
      <p:sp>
        <p:nvSpPr>
          <p:cNvPr id="9" name="Rectangle 15">
            <a:extLst>
              <a:ext uri="{FF2B5EF4-FFF2-40B4-BE49-F238E27FC236}">
                <a16:creationId xmlns:a16="http://schemas.microsoft.com/office/drawing/2014/main" id="{E339B1E9-F986-6525-54BF-14AA7497303F}"/>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sym typeface="Wingdings" panose="05000000000000000000" pitchFamily="2" charset="2"/>
            </a:endParaRPr>
          </a:p>
        </p:txBody>
      </p:sp>
    </p:spTree>
    <p:extLst>
      <p:ext uri="{BB962C8B-B14F-4D97-AF65-F5344CB8AC3E}">
        <p14:creationId xmlns:p14="http://schemas.microsoft.com/office/powerpoint/2010/main" val="4504434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0499" y="447229"/>
            <a:ext cx="7008067" cy="523220"/>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Concept Check</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039ED056-19CD-B758-7F61-771890781EC2}"/>
              </a:ext>
            </a:extLst>
          </p:cNvPr>
          <p:cNvSpPr>
            <a:spLocks noChangeArrowheads="1"/>
          </p:cNvSpPr>
          <p:nvPr/>
        </p:nvSpPr>
        <p:spPr bwMode="auto">
          <a:xfrm>
            <a:off x="1790701" y="3286126"/>
            <a:ext cx="8607425" cy="1751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spcBef>
                <a:spcPct val="50000"/>
              </a:spcBef>
            </a:pPr>
            <a:r>
              <a:rPr lang="en-US" altLang="en-US" sz="2400" dirty="0">
                <a:solidFill>
                  <a:schemeClr val="tx2"/>
                </a:solidFill>
              </a:rPr>
              <a:t>      1,700 lbs.                   1,700 lbs.                     1,500 lbs.</a:t>
            </a:r>
            <a:br>
              <a:rPr lang="en-US" altLang="en-US" sz="2400" dirty="0">
                <a:solidFill>
                  <a:schemeClr val="tx2"/>
                </a:solidFill>
              </a:rPr>
            </a:br>
            <a:r>
              <a:rPr lang="en-US" altLang="en-US" sz="2400" dirty="0">
                <a:solidFill>
                  <a:schemeClr val="tx2"/>
                </a:solidFill>
              </a:rPr>
              <a:t>           ×                               ×                                  ×</a:t>
            </a:r>
            <a:br>
              <a:rPr lang="en-US" altLang="en-US" sz="2400" dirty="0">
                <a:solidFill>
                  <a:schemeClr val="tx2"/>
                </a:solidFill>
              </a:rPr>
            </a:br>
            <a:r>
              <a:rPr lang="en-US" altLang="en-US" sz="2400" dirty="0">
                <a:solidFill>
                  <a:schemeClr val="tx2"/>
                </a:solidFill>
              </a:rPr>
              <a:t>    $3.90 per lb.               $4.00 per lb.                $4.00 per lb.</a:t>
            </a:r>
          </a:p>
          <a:p>
            <a:pPr eaLnBrk="1" hangingPunct="1">
              <a:spcBef>
                <a:spcPct val="50000"/>
              </a:spcBef>
            </a:pPr>
            <a:r>
              <a:rPr lang="en-US" altLang="en-US" sz="2400" dirty="0">
                <a:solidFill>
                  <a:schemeClr val="tx2"/>
                </a:solidFill>
              </a:rPr>
              <a:t>      </a:t>
            </a:r>
            <a:r>
              <a:rPr lang="en-US" altLang="en-US" sz="2400" dirty="0">
                <a:solidFill>
                  <a:srgbClr val="FF0000"/>
                </a:solidFill>
              </a:rPr>
              <a:t>= $6,630                     = $ 6,800                     = $6,000   </a:t>
            </a:r>
          </a:p>
        </p:txBody>
      </p:sp>
      <p:grpSp>
        <p:nvGrpSpPr>
          <p:cNvPr id="8" name="Group 3">
            <a:extLst>
              <a:ext uri="{FF2B5EF4-FFF2-40B4-BE49-F238E27FC236}">
                <a16:creationId xmlns:a16="http://schemas.microsoft.com/office/drawing/2014/main" id="{BE2BA5B2-2A66-02AE-CF42-525505246B5B}"/>
              </a:ext>
            </a:extLst>
          </p:cNvPr>
          <p:cNvGrpSpPr>
            <a:grpSpLocks/>
          </p:cNvGrpSpPr>
          <p:nvPr/>
        </p:nvGrpSpPr>
        <p:grpSpPr bwMode="auto">
          <a:xfrm>
            <a:off x="2400301" y="5037138"/>
            <a:ext cx="3883025" cy="1516062"/>
            <a:chOff x="626" y="3024"/>
            <a:chExt cx="2446" cy="955"/>
          </a:xfrm>
        </p:grpSpPr>
        <p:sp>
          <p:nvSpPr>
            <p:cNvPr id="9" name="Freeform 4">
              <a:extLst>
                <a:ext uri="{FF2B5EF4-FFF2-40B4-BE49-F238E27FC236}">
                  <a16:creationId xmlns:a16="http://schemas.microsoft.com/office/drawing/2014/main" id="{C9639E22-53EA-8662-E389-4DFA268D9A1E}"/>
                </a:ext>
              </a:extLst>
            </p:cNvPr>
            <p:cNvSpPr>
              <a:spLocks/>
            </p:cNvSpPr>
            <p:nvPr/>
          </p:nvSpPr>
          <p:spPr bwMode="auto">
            <a:xfrm>
              <a:off x="852" y="3024"/>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sp>
          <p:nvSpPr>
            <p:cNvPr id="11" name="Rectangle 5">
              <a:extLst>
                <a:ext uri="{FF2B5EF4-FFF2-40B4-BE49-F238E27FC236}">
                  <a16:creationId xmlns:a16="http://schemas.microsoft.com/office/drawing/2014/main" id="{9B896D56-A94B-9288-83C1-B3352D0356E7}"/>
                </a:ext>
              </a:extLst>
            </p:cNvPr>
            <p:cNvSpPr>
              <a:spLocks noChangeArrowheads="1"/>
            </p:cNvSpPr>
            <p:nvPr/>
          </p:nvSpPr>
          <p:spPr bwMode="auto">
            <a:xfrm>
              <a:off x="626" y="3457"/>
              <a:ext cx="2446" cy="522"/>
            </a:xfrm>
            <a:prstGeom prst="rect">
              <a:avLst/>
            </a:prstGeom>
            <a:noFill/>
            <a:ln>
              <a:noFill/>
            </a:ln>
          </p:spPr>
          <p:txBody>
            <a:bodyPr lIns="90488" tIns="44450" rIns="90488" bIns="44450">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algn="ctr" eaLnBrk="1" hangingPunct="1">
                <a:spcBef>
                  <a:spcPct val="50000"/>
                </a:spcBef>
                <a:buClrTx/>
                <a:buFontTx/>
                <a:buNone/>
                <a:defRPr/>
              </a:pPr>
              <a:r>
                <a:rPr lang="en-US" altLang="en-US" sz="2400" dirty="0"/>
                <a:t>Price variance</a:t>
              </a:r>
              <a:br>
                <a:rPr lang="en-US" altLang="en-US" sz="2400" dirty="0"/>
              </a:br>
              <a:r>
                <a:rPr lang="en-US" altLang="en-US" sz="2400" dirty="0">
                  <a:solidFill>
                    <a:schemeClr val="accent5">
                      <a:lumMod val="75000"/>
                    </a:schemeClr>
                  </a:solidFill>
                </a:rPr>
                <a:t>$170 favorable</a:t>
              </a:r>
            </a:p>
          </p:txBody>
        </p:sp>
      </p:grpSp>
      <p:grpSp>
        <p:nvGrpSpPr>
          <p:cNvPr id="12" name="Group 6">
            <a:extLst>
              <a:ext uri="{FF2B5EF4-FFF2-40B4-BE49-F238E27FC236}">
                <a16:creationId xmlns:a16="http://schemas.microsoft.com/office/drawing/2014/main" id="{2E7462B6-BB05-A4DF-7476-7F9784CE5506}"/>
              </a:ext>
            </a:extLst>
          </p:cNvPr>
          <p:cNvGrpSpPr>
            <a:grpSpLocks/>
          </p:cNvGrpSpPr>
          <p:nvPr/>
        </p:nvGrpSpPr>
        <p:grpSpPr bwMode="auto">
          <a:xfrm>
            <a:off x="5772151" y="5037138"/>
            <a:ext cx="3883025" cy="1516062"/>
            <a:chOff x="2750" y="3024"/>
            <a:chExt cx="2446" cy="955"/>
          </a:xfrm>
        </p:grpSpPr>
        <p:sp>
          <p:nvSpPr>
            <p:cNvPr id="13" name="Rectangle 7">
              <a:extLst>
                <a:ext uri="{FF2B5EF4-FFF2-40B4-BE49-F238E27FC236}">
                  <a16:creationId xmlns:a16="http://schemas.microsoft.com/office/drawing/2014/main" id="{45A7DDB1-FAF4-0C89-8B8E-9DC1EEF9209F}"/>
                </a:ext>
              </a:extLst>
            </p:cNvPr>
            <p:cNvSpPr>
              <a:spLocks noChangeArrowheads="1"/>
            </p:cNvSpPr>
            <p:nvPr/>
          </p:nvSpPr>
          <p:spPr bwMode="auto">
            <a:xfrm>
              <a:off x="2750" y="3457"/>
              <a:ext cx="2446" cy="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Quantity variance</a:t>
              </a:r>
              <a:br>
                <a:rPr lang="en-US" altLang="en-US" sz="2400" dirty="0"/>
              </a:br>
              <a:r>
                <a:rPr lang="en-US" altLang="en-US" sz="2400" dirty="0">
                  <a:solidFill>
                    <a:srgbClr val="FF0000"/>
                  </a:solidFill>
                </a:rPr>
                <a:t>$800 unfavorable</a:t>
              </a:r>
            </a:p>
          </p:txBody>
        </p:sp>
        <p:sp>
          <p:nvSpPr>
            <p:cNvPr id="14" name="Freeform 8">
              <a:extLst>
                <a:ext uri="{FF2B5EF4-FFF2-40B4-BE49-F238E27FC236}">
                  <a16:creationId xmlns:a16="http://schemas.microsoft.com/office/drawing/2014/main" id="{2E454ADD-AE28-9E95-0695-ADF784BE07E6}"/>
                </a:ext>
              </a:extLst>
            </p:cNvPr>
            <p:cNvSpPr>
              <a:spLocks/>
            </p:cNvSpPr>
            <p:nvPr/>
          </p:nvSpPr>
          <p:spPr bwMode="auto">
            <a:xfrm>
              <a:off x="2965" y="3024"/>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grpSp>
      <p:sp>
        <p:nvSpPr>
          <p:cNvPr id="15" name="Rectangle 15">
            <a:extLst>
              <a:ext uri="{FF2B5EF4-FFF2-40B4-BE49-F238E27FC236}">
                <a16:creationId xmlns:a16="http://schemas.microsoft.com/office/drawing/2014/main" id="{324FB95F-F0CD-E9D3-DBCE-26C9BEE2B4B9}"/>
              </a:ext>
            </a:extLst>
          </p:cNvPr>
          <p:cNvSpPr txBox="1">
            <a:spLocks noChangeArrowheads="1"/>
          </p:cNvSpPr>
          <p:nvPr/>
        </p:nvSpPr>
        <p:spPr>
          <a:xfrm>
            <a:off x="2286000" y="274638"/>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sym typeface="Wingdings" panose="05000000000000000000" pitchFamily="2" charset="2"/>
            </a:endParaRPr>
          </a:p>
        </p:txBody>
      </p:sp>
      <p:sp>
        <p:nvSpPr>
          <p:cNvPr id="16" name="Line 6">
            <a:extLst>
              <a:ext uri="{FF2B5EF4-FFF2-40B4-BE49-F238E27FC236}">
                <a16:creationId xmlns:a16="http://schemas.microsoft.com/office/drawing/2014/main" id="{ECABC0D2-B04B-A220-B1FA-C338D98CDBDC}"/>
              </a:ext>
            </a:extLst>
          </p:cNvPr>
          <p:cNvSpPr>
            <a:spLocks noChangeShapeType="1"/>
          </p:cNvSpPr>
          <p:nvPr/>
        </p:nvSpPr>
        <p:spPr bwMode="auto">
          <a:xfrm>
            <a:off x="2005013" y="2876550"/>
            <a:ext cx="2286000"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7" name="Line 7">
            <a:extLst>
              <a:ext uri="{FF2B5EF4-FFF2-40B4-BE49-F238E27FC236}">
                <a16:creationId xmlns:a16="http://schemas.microsoft.com/office/drawing/2014/main" id="{F315BFE9-A022-F59F-028D-109CB00FC274}"/>
              </a:ext>
            </a:extLst>
          </p:cNvPr>
          <p:cNvSpPr>
            <a:spLocks noChangeShapeType="1"/>
          </p:cNvSpPr>
          <p:nvPr/>
        </p:nvSpPr>
        <p:spPr bwMode="auto">
          <a:xfrm>
            <a:off x="4887913" y="2876550"/>
            <a:ext cx="2286000"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8" name="Line 8">
            <a:extLst>
              <a:ext uri="{FF2B5EF4-FFF2-40B4-BE49-F238E27FC236}">
                <a16:creationId xmlns:a16="http://schemas.microsoft.com/office/drawing/2014/main" id="{01D86720-7A03-4FF2-6DD7-80C3CBD641C8}"/>
              </a:ext>
            </a:extLst>
          </p:cNvPr>
          <p:cNvSpPr>
            <a:spLocks noChangeShapeType="1"/>
          </p:cNvSpPr>
          <p:nvPr/>
        </p:nvSpPr>
        <p:spPr bwMode="auto">
          <a:xfrm>
            <a:off x="7770813" y="2876550"/>
            <a:ext cx="2286000"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9" name="Rectangle 5">
            <a:extLst>
              <a:ext uri="{FF2B5EF4-FFF2-40B4-BE49-F238E27FC236}">
                <a16:creationId xmlns:a16="http://schemas.microsoft.com/office/drawing/2014/main" id="{4D99B202-DD16-1DCE-F41C-5A76D6C9F03D}"/>
              </a:ext>
            </a:extLst>
          </p:cNvPr>
          <p:cNvSpPr>
            <a:spLocks noChangeArrowheads="1"/>
          </p:cNvSpPr>
          <p:nvPr/>
        </p:nvSpPr>
        <p:spPr bwMode="auto">
          <a:xfrm>
            <a:off x="1752601" y="1970088"/>
            <a:ext cx="8759825" cy="97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lnSpc>
                <a:spcPct val="80000"/>
              </a:lnSpc>
              <a:spcBef>
                <a:spcPct val="20000"/>
              </a:spcBef>
            </a:pPr>
            <a:r>
              <a:rPr lang="en-US" altLang="en-US" sz="2400" b="1" dirty="0">
                <a:solidFill>
                  <a:schemeClr val="tx2"/>
                </a:solidFill>
              </a:rPr>
              <a:t>  Actual Quantity        Actual Quantity     Standard Quantity</a:t>
            </a:r>
            <a:br>
              <a:rPr lang="en-US" altLang="en-US" sz="2400" b="1" dirty="0">
                <a:solidFill>
                  <a:schemeClr val="tx2"/>
                </a:solidFill>
              </a:rPr>
            </a:br>
            <a:r>
              <a:rPr lang="en-US" altLang="en-US" sz="2400" b="1" dirty="0">
                <a:solidFill>
                  <a:schemeClr val="tx2"/>
                </a:solidFill>
              </a:rPr>
              <a:t>              ×                                 ×                               × </a:t>
            </a:r>
            <a:br>
              <a:rPr lang="en-US" altLang="en-US" sz="2400" b="1" dirty="0">
                <a:solidFill>
                  <a:schemeClr val="tx2"/>
                </a:solidFill>
              </a:rPr>
            </a:br>
            <a:r>
              <a:rPr lang="en-US" altLang="en-US" sz="2400" b="1" dirty="0">
                <a:solidFill>
                  <a:schemeClr val="tx2"/>
                </a:solidFill>
              </a:rPr>
              <a:t>     Actual Price           Standard Price         Standard Price</a:t>
            </a:r>
          </a:p>
        </p:txBody>
      </p:sp>
    </p:spTree>
    <p:extLst>
      <p:ext uri="{BB962C8B-B14F-4D97-AF65-F5344CB8AC3E}">
        <p14:creationId xmlns:p14="http://schemas.microsoft.com/office/powerpoint/2010/main" val="35241824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par>
                          <p:cTn id="8" fill="hold">
                            <p:stCondLst>
                              <p:cond delay="500"/>
                            </p:stCondLst>
                            <p:childTnLst>
                              <p:par>
                                <p:cTn id="9" presetID="17" presetClass="entr" presetSubtype="1"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p:cTn id="11" dur="500" fill="hold"/>
                                        <p:tgtEl>
                                          <p:spTgt spid="8"/>
                                        </p:tgtEl>
                                        <p:attrNameLst>
                                          <p:attrName>ppt_x</p:attrName>
                                        </p:attrNameLst>
                                      </p:cBhvr>
                                      <p:tavLst>
                                        <p:tav tm="0">
                                          <p:val>
                                            <p:strVal val="#ppt_x"/>
                                          </p:val>
                                        </p:tav>
                                        <p:tav tm="100000">
                                          <p:val>
                                            <p:strVal val="#ppt_x"/>
                                          </p:val>
                                        </p:tav>
                                      </p:tavLst>
                                    </p:anim>
                                    <p:anim calcmode="lin" valueType="num">
                                      <p:cBhvr>
                                        <p:cTn id="12" dur="500" fill="hold"/>
                                        <p:tgtEl>
                                          <p:spTgt spid="8"/>
                                        </p:tgtEl>
                                        <p:attrNameLst>
                                          <p:attrName>ppt_y</p:attrName>
                                        </p:attrNameLst>
                                      </p:cBhvr>
                                      <p:tavLst>
                                        <p:tav tm="0">
                                          <p:val>
                                            <p:strVal val="#ppt_y-#ppt_h/2"/>
                                          </p:val>
                                        </p:tav>
                                        <p:tav tm="100000">
                                          <p:val>
                                            <p:strVal val="#ppt_y"/>
                                          </p:val>
                                        </p:tav>
                                      </p:tavLst>
                                    </p:anim>
                                    <p:anim calcmode="lin" valueType="num">
                                      <p:cBhvr>
                                        <p:cTn id="13" dur="500" fill="hold"/>
                                        <p:tgtEl>
                                          <p:spTgt spid="8"/>
                                        </p:tgtEl>
                                        <p:attrNameLst>
                                          <p:attrName>ppt_w</p:attrName>
                                        </p:attrNameLst>
                                      </p:cBhvr>
                                      <p:tavLst>
                                        <p:tav tm="0">
                                          <p:val>
                                            <p:strVal val="#ppt_w"/>
                                          </p:val>
                                        </p:tav>
                                        <p:tav tm="100000">
                                          <p:val>
                                            <p:strVal val="#ppt_w"/>
                                          </p:val>
                                        </p:tav>
                                      </p:tavLst>
                                    </p:anim>
                                    <p:anim calcmode="lin" valueType="num">
                                      <p:cBhvr>
                                        <p:cTn id="14" dur="500" fill="hold"/>
                                        <p:tgtEl>
                                          <p:spTgt spid="8"/>
                                        </p:tgtEl>
                                        <p:attrNameLst>
                                          <p:attrName>ppt_h</p:attrName>
                                        </p:attrNameLst>
                                      </p:cBhvr>
                                      <p:tavLst>
                                        <p:tav tm="0">
                                          <p:val>
                                            <p:fltVal val="0"/>
                                          </p:val>
                                        </p:tav>
                                        <p:tav tm="100000">
                                          <p:val>
                                            <p:strVal val="#ppt_h"/>
                                          </p:val>
                                        </p:tav>
                                      </p:tavLst>
                                    </p:anim>
                                  </p:childTnLst>
                                </p:cTn>
                              </p:par>
                            </p:childTnLst>
                          </p:cTn>
                        </p:par>
                        <p:par>
                          <p:cTn id="15" fill="hold">
                            <p:stCondLst>
                              <p:cond delay="1000"/>
                            </p:stCondLst>
                            <p:childTnLst>
                              <p:par>
                                <p:cTn id="16" presetID="17" presetClass="entr" presetSubtype="1" fill="hold" nodeType="afterEffect">
                                  <p:stCondLst>
                                    <p:cond delay="0"/>
                                  </p:stCondLst>
                                  <p:childTnLst>
                                    <p:set>
                                      <p:cBhvr>
                                        <p:cTn id="17" dur="1" fill="hold">
                                          <p:stCondLst>
                                            <p:cond delay="0"/>
                                          </p:stCondLst>
                                        </p:cTn>
                                        <p:tgtEl>
                                          <p:spTgt spid="12"/>
                                        </p:tgtEl>
                                        <p:attrNameLst>
                                          <p:attrName>style.visibility</p:attrName>
                                        </p:attrNameLst>
                                      </p:cBhvr>
                                      <p:to>
                                        <p:strVal val="visible"/>
                                      </p:to>
                                    </p:set>
                                    <p:anim calcmode="lin" valueType="num">
                                      <p:cBhvr>
                                        <p:cTn id="18" dur="500" fill="hold"/>
                                        <p:tgtEl>
                                          <p:spTgt spid="12"/>
                                        </p:tgtEl>
                                        <p:attrNameLst>
                                          <p:attrName>ppt_x</p:attrName>
                                        </p:attrNameLst>
                                      </p:cBhvr>
                                      <p:tavLst>
                                        <p:tav tm="0">
                                          <p:val>
                                            <p:strVal val="#ppt_x"/>
                                          </p:val>
                                        </p:tav>
                                        <p:tav tm="100000">
                                          <p:val>
                                            <p:strVal val="#ppt_x"/>
                                          </p:val>
                                        </p:tav>
                                      </p:tavLst>
                                    </p:anim>
                                    <p:anim calcmode="lin" valueType="num">
                                      <p:cBhvr>
                                        <p:cTn id="19" dur="500" fill="hold"/>
                                        <p:tgtEl>
                                          <p:spTgt spid="12"/>
                                        </p:tgtEl>
                                        <p:attrNameLst>
                                          <p:attrName>ppt_y</p:attrName>
                                        </p:attrNameLst>
                                      </p:cBhvr>
                                      <p:tavLst>
                                        <p:tav tm="0">
                                          <p:val>
                                            <p:strVal val="#ppt_y-#ppt_h/2"/>
                                          </p:val>
                                        </p:tav>
                                        <p:tav tm="100000">
                                          <p:val>
                                            <p:strVal val="#ppt_y"/>
                                          </p:val>
                                        </p:tav>
                                      </p:tavLst>
                                    </p:anim>
                                    <p:anim calcmode="lin" valueType="num">
                                      <p:cBhvr>
                                        <p:cTn id="20" dur="500" fill="hold"/>
                                        <p:tgtEl>
                                          <p:spTgt spid="12"/>
                                        </p:tgtEl>
                                        <p:attrNameLst>
                                          <p:attrName>ppt_w</p:attrName>
                                        </p:attrNameLst>
                                      </p:cBhvr>
                                      <p:tavLst>
                                        <p:tav tm="0">
                                          <p:val>
                                            <p:strVal val="#ppt_w"/>
                                          </p:val>
                                        </p:tav>
                                        <p:tav tm="100000">
                                          <p:val>
                                            <p:strVal val="#ppt_w"/>
                                          </p:val>
                                        </p:tav>
                                      </p:tavLst>
                                    </p:anim>
                                    <p:anim calcmode="lin" valueType="num">
                                      <p:cBhvr>
                                        <p:cTn id="21" dur="500" fill="hold"/>
                                        <p:tgtEl>
                                          <p:spTgt spid="1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77242" y="415525"/>
            <a:ext cx="7008067" cy="954107"/>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Concept Check </a:t>
            </a:r>
            <a:endParaRPr lang="en-US" altLang="en-US" sz="2800" b="1" dirty="0">
              <a:solidFill>
                <a:schemeClr val="bg1"/>
              </a:solidFill>
              <a:cs typeface="Arial" panose="020B0604020202020204" pitchFamily="34" charset="0"/>
              <a:sym typeface="Wingdings" panose="05000000000000000000" pitchFamily="2" charset="2"/>
            </a:endParaRP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15">
            <a:extLst>
              <a:ext uri="{FF2B5EF4-FFF2-40B4-BE49-F238E27FC236}">
                <a16:creationId xmlns:a16="http://schemas.microsoft.com/office/drawing/2014/main" id="{6C67B94D-B2DB-9B12-979F-12172E403540}"/>
              </a:ext>
            </a:extLst>
          </p:cNvPr>
          <p:cNvSpPr txBox="1">
            <a:spLocks noChangeArrowheads="1"/>
          </p:cNvSpPr>
          <p:nvPr/>
        </p:nvSpPr>
        <p:spPr>
          <a:xfrm>
            <a:off x="2286000" y="274638"/>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sym typeface="Wingdings" panose="05000000000000000000" pitchFamily="2" charset="2"/>
            </a:endParaRPr>
          </a:p>
        </p:txBody>
      </p:sp>
      <p:grpSp>
        <p:nvGrpSpPr>
          <p:cNvPr id="8" name="Group 29">
            <a:extLst>
              <a:ext uri="{FF2B5EF4-FFF2-40B4-BE49-F238E27FC236}">
                <a16:creationId xmlns:a16="http://schemas.microsoft.com/office/drawing/2014/main" id="{F4407188-2E3D-6D07-A177-D938A9207804}"/>
              </a:ext>
            </a:extLst>
          </p:cNvPr>
          <p:cNvGrpSpPr>
            <a:grpSpLocks/>
          </p:cNvGrpSpPr>
          <p:nvPr/>
        </p:nvGrpSpPr>
        <p:grpSpPr bwMode="auto">
          <a:xfrm flipH="1">
            <a:off x="3535364" y="1295400"/>
            <a:ext cx="5303837" cy="2133600"/>
            <a:chOff x="1143000" y="1295400"/>
            <a:chExt cx="5303520" cy="2133600"/>
          </a:xfrm>
        </p:grpSpPr>
        <p:cxnSp>
          <p:nvCxnSpPr>
            <p:cNvPr id="9" name="Straight Arrow Connector 8">
              <a:extLst>
                <a:ext uri="{FF2B5EF4-FFF2-40B4-BE49-F238E27FC236}">
                  <a16:creationId xmlns:a16="http://schemas.microsoft.com/office/drawing/2014/main" id="{374FE2EB-5FA6-C8A6-3A2B-B324D9A5A78D}"/>
                </a:ext>
              </a:extLst>
            </p:cNvPr>
            <p:cNvCxnSpPr/>
            <p:nvPr/>
          </p:nvCxnSpPr>
          <p:spPr>
            <a:xfrm rot="5400000">
              <a:off x="1485829" y="1866943"/>
              <a:ext cx="1676400" cy="1447713"/>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93261624-EF29-4EC4-B331-59D9A77E1068}"/>
                </a:ext>
              </a:extLst>
            </p:cNvPr>
            <p:cNvSpPr txBox="1"/>
            <p:nvPr/>
          </p:nvSpPr>
          <p:spPr>
            <a:xfrm>
              <a:off x="1143000" y="1295400"/>
              <a:ext cx="5303520" cy="646113"/>
            </a:xfrm>
            <a:prstGeom prst="rect">
              <a:avLst/>
            </a:prstGeom>
            <a:solidFill>
              <a:schemeClr val="bg2">
                <a:lumMod val="90000"/>
              </a:schemeClr>
            </a:solidFill>
            <a:ln w="28575">
              <a:solidFill>
                <a:schemeClr val="tx1"/>
              </a:solidFill>
            </a:ln>
          </p:spPr>
          <p:txBody>
            <a:bodyPr>
              <a:spAutoFit/>
            </a:bodyPr>
            <a:lstStyle>
              <a:lvl1pPr eaLnBrk="0" hangingPunct="0">
                <a:defRPr>
                  <a:solidFill>
                    <a:schemeClr val="tx1"/>
                  </a:solidFill>
                  <a:latin typeface="Arial" panose="020B0604020202020204" pitchFamily="34" charset="0"/>
                  <a:ea typeface="MS PGothic" panose="020B0600070205080204" pitchFamily="34" charset="-128"/>
                </a:defRPr>
              </a:lvl1pPr>
              <a:lvl2pPr marL="742950" indent="-285750" eaLnBrk="0" hangingPunct="0">
                <a:defRPr>
                  <a:solidFill>
                    <a:schemeClr val="tx1"/>
                  </a:solidFill>
                  <a:latin typeface="Arial" panose="020B0604020202020204" pitchFamily="34" charset="0"/>
                  <a:ea typeface="MS PGothic" panose="020B0600070205080204" pitchFamily="34" charset="-128"/>
                </a:defRPr>
              </a:lvl2pPr>
              <a:lvl3pPr marL="1143000" indent="-228600" eaLnBrk="0" hangingPunct="0">
                <a:defRPr>
                  <a:solidFill>
                    <a:schemeClr val="tx1"/>
                  </a:solidFill>
                  <a:latin typeface="Arial" panose="020B0604020202020204" pitchFamily="34" charset="0"/>
                  <a:ea typeface="MS PGothic" panose="020B0600070205080204" pitchFamily="34" charset="-128"/>
                </a:defRPr>
              </a:lvl3pPr>
              <a:lvl4pPr marL="1600200" indent="-228600" eaLnBrk="0" hangingPunct="0">
                <a:defRPr>
                  <a:solidFill>
                    <a:schemeClr val="tx1"/>
                  </a:solidFill>
                  <a:latin typeface="Arial" panose="020B0604020202020204" pitchFamily="34" charset="0"/>
                  <a:ea typeface="MS PGothic" panose="020B0600070205080204" pitchFamily="34" charset="-128"/>
                </a:defRPr>
              </a:lvl4pPr>
              <a:lvl5pPr marL="2057400" indent="-228600" eaLnBrk="0" hangingPunct="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ctr" eaLnBrk="1" hangingPunct="1">
                <a:defRPr/>
              </a:pPr>
              <a:r>
                <a:rPr lang="en-US" altLang="en-US" dirty="0"/>
                <a:t>Recall that the standard quantity for 1,000 Zippies</a:t>
              </a:r>
              <a:br>
                <a:rPr lang="en-US" altLang="en-US" dirty="0"/>
              </a:br>
              <a:r>
                <a:rPr lang="en-US" altLang="en-US" dirty="0"/>
                <a:t>is 1,000 × 1.5 pounds per Zippy = 1,500 pounds.</a:t>
              </a:r>
            </a:p>
          </p:txBody>
        </p:sp>
      </p:grpSp>
      <p:sp>
        <p:nvSpPr>
          <p:cNvPr id="12" name="Rectangle 2">
            <a:extLst>
              <a:ext uri="{FF2B5EF4-FFF2-40B4-BE49-F238E27FC236}">
                <a16:creationId xmlns:a16="http://schemas.microsoft.com/office/drawing/2014/main" id="{BBD35B75-20C3-A660-0390-DB0E56F85554}"/>
              </a:ext>
            </a:extLst>
          </p:cNvPr>
          <p:cNvSpPr>
            <a:spLocks noChangeArrowheads="1"/>
          </p:cNvSpPr>
          <p:nvPr/>
        </p:nvSpPr>
        <p:spPr bwMode="auto">
          <a:xfrm>
            <a:off x="1790701" y="3286126"/>
            <a:ext cx="8607425" cy="1751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spcBef>
                <a:spcPct val="50000"/>
              </a:spcBef>
            </a:pPr>
            <a:r>
              <a:rPr lang="en-US" altLang="en-US" sz="2400" dirty="0">
                <a:solidFill>
                  <a:schemeClr val="tx2"/>
                </a:solidFill>
              </a:rPr>
              <a:t>      1,700 lbs.                   1,700 lbs.                     1,500 lbs.</a:t>
            </a:r>
            <a:br>
              <a:rPr lang="en-US" altLang="en-US" sz="2400" dirty="0">
                <a:solidFill>
                  <a:schemeClr val="tx2"/>
                </a:solidFill>
              </a:rPr>
            </a:br>
            <a:r>
              <a:rPr lang="en-US" altLang="en-US" sz="2400" dirty="0">
                <a:solidFill>
                  <a:schemeClr val="tx2"/>
                </a:solidFill>
              </a:rPr>
              <a:t>           ×                               ×                                  ×</a:t>
            </a:r>
            <a:br>
              <a:rPr lang="en-US" altLang="en-US" sz="2400" dirty="0">
                <a:solidFill>
                  <a:schemeClr val="tx2"/>
                </a:solidFill>
              </a:rPr>
            </a:br>
            <a:r>
              <a:rPr lang="en-US" altLang="en-US" sz="2400" dirty="0">
                <a:solidFill>
                  <a:schemeClr val="tx2"/>
                </a:solidFill>
              </a:rPr>
              <a:t>    $3.90 per lb.               $4.00 per lb.                $4.00 per lb.</a:t>
            </a:r>
          </a:p>
          <a:p>
            <a:pPr eaLnBrk="1" hangingPunct="1">
              <a:spcBef>
                <a:spcPct val="50000"/>
              </a:spcBef>
            </a:pPr>
            <a:r>
              <a:rPr lang="en-US" altLang="en-US" sz="2400" dirty="0">
                <a:solidFill>
                  <a:schemeClr val="tx2"/>
                </a:solidFill>
              </a:rPr>
              <a:t>      </a:t>
            </a:r>
            <a:r>
              <a:rPr lang="en-US" altLang="en-US" sz="2400" dirty="0">
                <a:solidFill>
                  <a:srgbClr val="FF0000"/>
                </a:solidFill>
              </a:rPr>
              <a:t>= $6,630                     = $ 6,800                     = $6,000   </a:t>
            </a:r>
          </a:p>
        </p:txBody>
      </p:sp>
      <p:grpSp>
        <p:nvGrpSpPr>
          <p:cNvPr id="13" name="Group 3">
            <a:extLst>
              <a:ext uri="{FF2B5EF4-FFF2-40B4-BE49-F238E27FC236}">
                <a16:creationId xmlns:a16="http://schemas.microsoft.com/office/drawing/2014/main" id="{86EA6DE4-E814-7FBF-4B67-C0004B838885}"/>
              </a:ext>
            </a:extLst>
          </p:cNvPr>
          <p:cNvGrpSpPr>
            <a:grpSpLocks/>
          </p:cNvGrpSpPr>
          <p:nvPr/>
        </p:nvGrpSpPr>
        <p:grpSpPr bwMode="auto">
          <a:xfrm>
            <a:off x="2400301" y="5037138"/>
            <a:ext cx="3883025" cy="1516062"/>
            <a:chOff x="626" y="3024"/>
            <a:chExt cx="2446" cy="955"/>
          </a:xfrm>
        </p:grpSpPr>
        <p:sp>
          <p:nvSpPr>
            <p:cNvPr id="14" name="Freeform 4">
              <a:extLst>
                <a:ext uri="{FF2B5EF4-FFF2-40B4-BE49-F238E27FC236}">
                  <a16:creationId xmlns:a16="http://schemas.microsoft.com/office/drawing/2014/main" id="{7541E870-A2C6-2BB3-2D45-E1C6E54A2A28}"/>
                </a:ext>
              </a:extLst>
            </p:cNvPr>
            <p:cNvSpPr>
              <a:spLocks/>
            </p:cNvSpPr>
            <p:nvPr/>
          </p:nvSpPr>
          <p:spPr bwMode="auto">
            <a:xfrm>
              <a:off x="852" y="3024"/>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sp>
          <p:nvSpPr>
            <p:cNvPr id="15" name="Rectangle 5">
              <a:extLst>
                <a:ext uri="{FF2B5EF4-FFF2-40B4-BE49-F238E27FC236}">
                  <a16:creationId xmlns:a16="http://schemas.microsoft.com/office/drawing/2014/main" id="{7D93DCBA-26D8-18F0-EF8C-764E2E8549D7}"/>
                </a:ext>
              </a:extLst>
            </p:cNvPr>
            <p:cNvSpPr>
              <a:spLocks noChangeArrowheads="1"/>
            </p:cNvSpPr>
            <p:nvPr/>
          </p:nvSpPr>
          <p:spPr bwMode="auto">
            <a:xfrm>
              <a:off x="626" y="3457"/>
              <a:ext cx="2446" cy="522"/>
            </a:xfrm>
            <a:prstGeom prst="rect">
              <a:avLst/>
            </a:prstGeom>
            <a:noFill/>
            <a:ln>
              <a:noFill/>
            </a:ln>
          </p:spPr>
          <p:txBody>
            <a:bodyPr lIns="90488" tIns="44450" rIns="90488" bIns="44450">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defRPr/>
              </a:pPr>
              <a:r>
                <a:rPr lang="en-US" altLang="en-US" sz="2400" dirty="0"/>
                <a:t>Price variance</a:t>
              </a:r>
              <a:br>
                <a:rPr lang="en-US" altLang="en-US" sz="2400" dirty="0">
                  <a:solidFill>
                    <a:srgbClr val="FF0000"/>
                  </a:solidFill>
                </a:rPr>
              </a:br>
              <a:r>
                <a:rPr lang="en-US" altLang="en-US" sz="2400" dirty="0">
                  <a:solidFill>
                    <a:schemeClr val="accent5">
                      <a:lumMod val="75000"/>
                    </a:schemeClr>
                  </a:solidFill>
                </a:rPr>
                <a:t>$170 favorable</a:t>
              </a:r>
            </a:p>
          </p:txBody>
        </p:sp>
      </p:grpSp>
      <p:grpSp>
        <p:nvGrpSpPr>
          <p:cNvPr id="16" name="Group 6">
            <a:extLst>
              <a:ext uri="{FF2B5EF4-FFF2-40B4-BE49-F238E27FC236}">
                <a16:creationId xmlns:a16="http://schemas.microsoft.com/office/drawing/2014/main" id="{8F75142F-71D6-13AE-5452-4470D37AB73F}"/>
              </a:ext>
            </a:extLst>
          </p:cNvPr>
          <p:cNvGrpSpPr>
            <a:grpSpLocks/>
          </p:cNvGrpSpPr>
          <p:nvPr/>
        </p:nvGrpSpPr>
        <p:grpSpPr bwMode="auto">
          <a:xfrm>
            <a:off x="5772151" y="5037138"/>
            <a:ext cx="3883025" cy="1516062"/>
            <a:chOff x="2750" y="3024"/>
            <a:chExt cx="2446" cy="955"/>
          </a:xfrm>
        </p:grpSpPr>
        <p:sp>
          <p:nvSpPr>
            <p:cNvPr id="17" name="Rectangle 7">
              <a:extLst>
                <a:ext uri="{FF2B5EF4-FFF2-40B4-BE49-F238E27FC236}">
                  <a16:creationId xmlns:a16="http://schemas.microsoft.com/office/drawing/2014/main" id="{BF561828-143D-0024-47B6-3F546F777032}"/>
                </a:ext>
              </a:extLst>
            </p:cNvPr>
            <p:cNvSpPr>
              <a:spLocks noChangeArrowheads="1"/>
            </p:cNvSpPr>
            <p:nvPr/>
          </p:nvSpPr>
          <p:spPr bwMode="auto">
            <a:xfrm>
              <a:off x="2750" y="3457"/>
              <a:ext cx="2446" cy="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Quantity variance</a:t>
              </a:r>
              <a:br>
                <a:rPr lang="en-US" altLang="en-US" sz="2400" dirty="0">
                  <a:solidFill>
                    <a:srgbClr val="FF0000"/>
                  </a:solidFill>
                </a:rPr>
              </a:br>
              <a:r>
                <a:rPr lang="en-US" altLang="en-US" sz="2400" dirty="0">
                  <a:solidFill>
                    <a:srgbClr val="FF0000"/>
                  </a:solidFill>
                </a:rPr>
                <a:t>$800 unfavorable</a:t>
              </a:r>
            </a:p>
          </p:txBody>
        </p:sp>
        <p:sp>
          <p:nvSpPr>
            <p:cNvPr id="18" name="Freeform 8">
              <a:extLst>
                <a:ext uri="{FF2B5EF4-FFF2-40B4-BE49-F238E27FC236}">
                  <a16:creationId xmlns:a16="http://schemas.microsoft.com/office/drawing/2014/main" id="{E79B6179-D673-451B-1EBA-4C1C76D22D0C}"/>
                </a:ext>
              </a:extLst>
            </p:cNvPr>
            <p:cNvSpPr>
              <a:spLocks/>
            </p:cNvSpPr>
            <p:nvPr/>
          </p:nvSpPr>
          <p:spPr bwMode="auto">
            <a:xfrm>
              <a:off x="2965" y="3024"/>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grpSp>
      <p:sp>
        <p:nvSpPr>
          <p:cNvPr id="19" name="Line 6">
            <a:extLst>
              <a:ext uri="{FF2B5EF4-FFF2-40B4-BE49-F238E27FC236}">
                <a16:creationId xmlns:a16="http://schemas.microsoft.com/office/drawing/2014/main" id="{1DEF1EB8-238B-14B6-CCEB-DF001589E1FC}"/>
              </a:ext>
            </a:extLst>
          </p:cNvPr>
          <p:cNvSpPr>
            <a:spLocks noChangeShapeType="1"/>
          </p:cNvSpPr>
          <p:nvPr/>
        </p:nvSpPr>
        <p:spPr bwMode="auto">
          <a:xfrm>
            <a:off x="2005013" y="2876550"/>
            <a:ext cx="2286000"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20" name="Line 7">
            <a:extLst>
              <a:ext uri="{FF2B5EF4-FFF2-40B4-BE49-F238E27FC236}">
                <a16:creationId xmlns:a16="http://schemas.microsoft.com/office/drawing/2014/main" id="{D919E668-9BD7-284D-F418-A4B04CB34977}"/>
              </a:ext>
            </a:extLst>
          </p:cNvPr>
          <p:cNvSpPr>
            <a:spLocks noChangeShapeType="1"/>
          </p:cNvSpPr>
          <p:nvPr/>
        </p:nvSpPr>
        <p:spPr bwMode="auto">
          <a:xfrm>
            <a:off x="4887913" y="2876550"/>
            <a:ext cx="2286000"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21" name="Line 8">
            <a:extLst>
              <a:ext uri="{FF2B5EF4-FFF2-40B4-BE49-F238E27FC236}">
                <a16:creationId xmlns:a16="http://schemas.microsoft.com/office/drawing/2014/main" id="{54D7A526-48AC-021A-118B-E60EE26640A7}"/>
              </a:ext>
            </a:extLst>
          </p:cNvPr>
          <p:cNvSpPr>
            <a:spLocks noChangeShapeType="1"/>
          </p:cNvSpPr>
          <p:nvPr/>
        </p:nvSpPr>
        <p:spPr bwMode="auto">
          <a:xfrm>
            <a:off x="7770813" y="2876550"/>
            <a:ext cx="2286000"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22" name="Rectangle 5">
            <a:extLst>
              <a:ext uri="{FF2B5EF4-FFF2-40B4-BE49-F238E27FC236}">
                <a16:creationId xmlns:a16="http://schemas.microsoft.com/office/drawing/2014/main" id="{F9B16B18-1F5D-8A99-1FF7-65B5558C47DA}"/>
              </a:ext>
            </a:extLst>
          </p:cNvPr>
          <p:cNvSpPr>
            <a:spLocks noChangeArrowheads="1"/>
          </p:cNvSpPr>
          <p:nvPr/>
        </p:nvSpPr>
        <p:spPr bwMode="auto">
          <a:xfrm>
            <a:off x="1752601" y="1970088"/>
            <a:ext cx="8759825" cy="97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lnSpc>
                <a:spcPct val="80000"/>
              </a:lnSpc>
              <a:spcBef>
                <a:spcPct val="20000"/>
              </a:spcBef>
            </a:pPr>
            <a:r>
              <a:rPr lang="en-US" altLang="en-US" sz="2400" b="1" dirty="0">
                <a:solidFill>
                  <a:schemeClr val="tx2"/>
                </a:solidFill>
              </a:rPr>
              <a:t>  Actual Quantity        Actual Quantity     Standard Quantity</a:t>
            </a:r>
            <a:br>
              <a:rPr lang="en-US" altLang="en-US" sz="2400" b="1" dirty="0">
                <a:solidFill>
                  <a:schemeClr val="tx2"/>
                </a:solidFill>
              </a:rPr>
            </a:br>
            <a:r>
              <a:rPr lang="en-US" altLang="en-US" sz="2400" b="1" dirty="0">
                <a:solidFill>
                  <a:schemeClr val="tx2"/>
                </a:solidFill>
              </a:rPr>
              <a:t>              ×                                 ×                               × </a:t>
            </a:r>
            <a:br>
              <a:rPr lang="en-US" altLang="en-US" sz="2400" b="1" dirty="0">
                <a:solidFill>
                  <a:schemeClr val="tx2"/>
                </a:solidFill>
              </a:rPr>
            </a:br>
            <a:r>
              <a:rPr lang="en-US" altLang="en-US" sz="2400" b="1" dirty="0">
                <a:solidFill>
                  <a:schemeClr val="tx2"/>
                </a:solidFill>
              </a:rPr>
              <a:t>     Actual Price           Standard Price         Standard Price</a:t>
            </a:r>
          </a:p>
        </p:txBody>
      </p:sp>
    </p:spTree>
    <p:extLst>
      <p:ext uri="{BB962C8B-B14F-4D97-AF65-F5344CB8AC3E}">
        <p14:creationId xmlns:p14="http://schemas.microsoft.com/office/powerpoint/2010/main" val="17920350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2" name="Text Box 13">
            <a:extLst>
              <a:ext uri="{FF2B5EF4-FFF2-40B4-BE49-F238E27FC236}">
                <a16:creationId xmlns:a16="http://schemas.microsoft.com/office/drawing/2014/main" id="{DE91C809-59B4-5BE0-9359-771D194683F2}"/>
              </a:ext>
            </a:extLst>
          </p:cNvPr>
          <p:cNvSpPr txBox="1">
            <a:spLocks noChangeArrowheads="1"/>
          </p:cNvSpPr>
          <p:nvPr/>
        </p:nvSpPr>
        <p:spPr bwMode="auto">
          <a:xfrm>
            <a:off x="3429000" y="2462214"/>
            <a:ext cx="5334000" cy="2185987"/>
          </a:xfrm>
          <a:prstGeom prst="rect">
            <a:avLst/>
          </a:prstGeom>
          <a:solidFill>
            <a:schemeClr val="bg1"/>
          </a:solidFill>
          <a:ln w="76200">
            <a:solidFill>
              <a:schemeClr val="accent6">
                <a:lumMod val="50000"/>
              </a:schemeClr>
            </a:solidFill>
            <a:miter lim="800000"/>
            <a:headEnd/>
            <a:tailEnd/>
          </a:ln>
          <a:effectLst/>
        </p:spPr>
        <p:txBody>
          <a:bodyPr>
            <a:spAutoFit/>
          </a:bodyPr>
          <a:lstStyle/>
          <a:p>
            <a:pPr algn="ctr">
              <a:spcBef>
                <a:spcPct val="50000"/>
              </a:spcBef>
              <a:defRPr/>
            </a:pPr>
            <a:r>
              <a:rPr lang="en-US" sz="3400" b="1" dirty="0">
                <a:solidFill>
                  <a:schemeClr val="accent6">
                    <a:lumMod val="75000"/>
                  </a:schemeClr>
                </a:solidFill>
                <a:cs typeface="Times New Roman" pitchFamily="18" charset="0"/>
              </a:rPr>
              <a:t>Compute the direct labor rate and efficiency variances and explain</a:t>
            </a:r>
            <a:br>
              <a:rPr lang="en-US" sz="3400" b="1" dirty="0">
                <a:solidFill>
                  <a:schemeClr val="accent6">
                    <a:lumMod val="75000"/>
                  </a:schemeClr>
                </a:solidFill>
                <a:cs typeface="Times New Roman" pitchFamily="18" charset="0"/>
              </a:rPr>
            </a:br>
            <a:r>
              <a:rPr lang="en-US" sz="3400" b="1" dirty="0">
                <a:solidFill>
                  <a:schemeClr val="accent6">
                    <a:lumMod val="75000"/>
                  </a:schemeClr>
                </a:solidFill>
                <a:cs typeface="Times New Roman" pitchFamily="18" charset="0"/>
              </a:rPr>
              <a:t>their significance. </a:t>
            </a:r>
            <a:endParaRPr lang="en-US" sz="3400" b="1" dirty="0">
              <a:solidFill>
                <a:schemeClr val="accent6">
                  <a:lumMod val="75000"/>
                </a:schemeClr>
              </a:solidFill>
            </a:endParaRPr>
          </a:p>
        </p:txBody>
      </p:sp>
    </p:spTree>
    <p:extLst>
      <p:ext uri="{BB962C8B-B14F-4D97-AF65-F5344CB8AC3E}">
        <p14:creationId xmlns:p14="http://schemas.microsoft.com/office/powerpoint/2010/main" val="34343966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7008067" cy="954107"/>
          </a:xfrm>
          <a:prstGeom prst="rect">
            <a:avLst/>
          </a:prstGeom>
          <a:noFill/>
        </p:spPr>
        <p:txBody>
          <a:bodyPr wrap="square" rtlCol="0">
            <a:spAutoFit/>
          </a:bodyPr>
          <a:lstStyle/>
          <a:p>
            <a:r>
              <a:rPr lang="en-US" altLang="en-US" sz="2800" b="1" dirty="0">
                <a:solidFill>
                  <a:schemeClr val="bg1"/>
                </a:solidFill>
                <a:cs typeface="Arial" panose="020B0604020202020204" pitchFamily="34" charset="0"/>
              </a:rPr>
              <a:t>Labor Variances – An Example</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EB982183-A270-4737-407E-8C1F86D255D3}"/>
              </a:ext>
            </a:extLst>
          </p:cNvPr>
          <p:cNvSpPr txBox="1">
            <a:spLocks noChangeArrowheads="1"/>
          </p:cNvSpPr>
          <p:nvPr/>
        </p:nvSpPr>
        <p:spPr>
          <a:xfrm>
            <a:off x="1771923" y="2118560"/>
            <a:ext cx="8610600" cy="3810000"/>
          </a:xfrm>
          <a:prstGeom prst="rect">
            <a:avLst/>
          </a:prstGeom>
          <a:noFill/>
        </p:spPr>
        <p:txBody>
          <a:bodyPr vert="horz" lIns="90488" tIns="44450" rIns="90488" bIns="4445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65000"/>
              </a:spcBef>
              <a:buFont typeface="Times" pitchFamily="41" charset="0"/>
              <a:buNone/>
            </a:pPr>
            <a:r>
              <a:rPr lang="en-US" altLang="en-US" dirty="0">
                <a:cs typeface="Arial" charset="0"/>
              </a:rPr>
              <a:t>  Glacier Peak Outfitters has the following direct labor standard for its mountain parka.</a:t>
            </a:r>
          </a:p>
          <a:p>
            <a:pPr algn="ctr">
              <a:spcBef>
                <a:spcPct val="65000"/>
              </a:spcBef>
              <a:buFont typeface="Times" pitchFamily="41" charset="0"/>
              <a:buNone/>
            </a:pPr>
            <a:r>
              <a:rPr lang="en-US" altLang="en-US" b="1" dirty="0">
                <a:solidFill>
                  <a:srgbClr val="FF0000"/>
                </a:solidFill>
                <a:cs typeface="Arial" charset="0"/>
              </a:rPr>
              <a:t>1.2 standard hours per parka at $10.00 per hour</a:t>
            </a:r>
          </a:p>
          <a:p>
            <a:pPr algn="ctr">
              <a:spcBef>
                <a:spcPct val="65000"/>
              </a:spcBef>
              <a:buFont typeface="Times" pitchFamily="41" charset="0"/>
              <a:buNone/>
            </a:pPr>
            <a:r>
              <a:rPr lang="en-US" altLang="en-US" dirty="0">
                <a:solidFill>
                  <a:schemeClr val="accent2"/>
                </a:solidFill>
                <a:cs typeface="Arial" charset="0"/>
              </a:rPr>
              <a:t>  </a:t>
            </a:r>
            <a:r>
              <a:rPr lang="en-US" altLang="en-US" dirty="0">
                <a:cs typeface="Arial" charset="0"/>
              </a:rPr>
              <a:t>Last month, employees actually worked 2,500 hours at a total labor cost of $26,250 to make 2,000 parkas.  </a:t>
            </a:r>
          </a:p>
        </p:txBody>
      </p:sp>
      <p:sp>
        <p:nvSpPr>
          <p:cNvPr id="8" name="Rectangle 3">
            <a:extLst>
              <a:ext uri="{FF2B5EF4-FFF2-40B4-BE49-F238E27FC236}">
                <a16:creationId xmlns:a16="http://schemas.microsoft.com/office/drawing/2014/main" id="{593F2843-A1FA-3C5C-7BD6-6320F81F8E56}"/>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85000"/>
              </a:lnSpc>
              <a:defRPr/>
            </a:pPr>
            <a:endParaRPr lang="en-US" altLang="en-US" dirty="0">
              <a:cs typeface="Arial" panose="020B0604020202020204" pitchFamily="34" charset="0"/>
            </a:endParaRPr>
          </a:p>
        </p:txBody>
      </p:sp>
    </p:spTree>
    <p:extLst>
      <p:ext uri="{BB962C8B-B14F-4D97-AF65-F5344CB8AC3E}">
        <p14:creationId xmlns:p14="http://schemas.microsoft.com/office/powerpoint/2010/main" val="31226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119748" y="469714"/>
            <a:ext cx="7008067" cy="889474"/>
          </a:xfrm>
          <a:prstGeom prst="rect">
            <a:avLst/>
          </a:prstGeom>
          <a:noFill/>
        </p:spPr>
        <p:txBody>
          <a:bodyPr wrap="square" rtlCol="0">
            <a:spAutoFit/>
          </a:bodyPr>
          <a:lstStyle/>
          <a:p>
            <a:pPr algn="ctr">
              <a:lnSpc>
                <a:spcPct val="85000"/>
              </a:lnSpc>
              <a:defRPr/>
            </a:pPr>
            <a:r>
              <a:rPr lang="en-US" altLang="en-US" sz="2800" b="1" dirty="0">
                <a:solidFill>
                  <a:schemeClr val="bg1"/>
                </a:solidFill>
                <a:cs typeface="Arial" panose="020B0604020202020204" pitchFamily="34" charset="0"/>
              </a:rPr>
              <a:t>Labor Variances Overall Summary</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3">
            <a:extLst>
              <a:ext uri="{FF2B5EF4-FFF2-40B4-BE49-F238E27FC236}">
                <a16:creationId xmlns:a16="http://schemas.microsoft.com/office/drawing/2014/main" id="{5A60EEF4-626D-B8AD-8C9F-7AE30AB16D31}"/>
              </a:ext>
            </a:extLst>
          </p:cNvPr>
          <p:cNvGrpSpPr>
            <a:grpSpLocks/>
          </p:cNvGrpSpPr>
          <p:nvPr/>
        </p:nvGrpSpPr>
        <p:grpSpPr bwMode="auto">
          <a:xfrm>
            <a:off x="2535987" y="4873648"/>
            <a:ext cx="3865791" cy="1474763"/>
            <a:chOff x="552" y="2735"/>
            <a:chExt cx="2446" cy="955"/>
          </a:xfrm>
        </p:grpSpPr>
        <p:sp>
          <p:nvSpPr>
            <p:cNvPr id="8" name="Freeform 4">
              <a:extLst>
                <a:ext uri="{FF2B5EF4-FFF2-40B4-BE49-F238E27FC236}">
                  <a16:creationId xmlns:a16="http://schemas.microsoft.com/office/drawing/2014/main" id="{3F1243A8-4F4A-36BA-85A8-A497D2E815CA}"/>
                </a:ext>
              </a:extLst>
            </p:cNvPr>
            <p:cNvSpPr>
              <a:spLocks/>
            </p:cNvSpPr>
            <p:nvPr/>
          </p:nvSpPr>
          <p:spPr bwMode="auto">
            <a:xfrm>
              <a:off x="778" y="2735"/>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sp>
          <p:nvSpPr>
            <p:cNvPr id="9" name="Rectangle 5">
              <a:extLst>
                <a:ext uri="{FF2B5EF4-FFF2-40B4-BE49-F238E27FC236}">
                  <a16:creationId xmlns:a16="http://schemas.microsoft.com/office/drawing/2014/main" id="{9E330B8E-B34C-2155-B16D-059A46E972BA}"/>
                </a:ext>
              </a:extLst>
            </p:cNvPr>
            <p:cNvSpPr>
              <a:spLocks noChangeArrowheads="1"/>
            </p:cNvSpPr>
            <p:nvPr/>
          </p:nvSpPr>
          <p:spPr bwMode="auto">
            <a:xfrm>
              <a:off x="552" y="3168"/>
              <a:ext cx="2446" cy="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Rate variance</a:t>
              </a:r>
              <a:br>
                <a:rPr lang="en-US" altLang="en-US" sz="2400" dirty="0">
                  <a:solidFill>
                    <a:srgbClr val="FF0000"/>
                  </a:solidFill>
                </a:rPr>
              </a:br>
              <a:r>
                <a:rPr lang="en-US" altLang="en-US" sz="2400" dirty="0">
                  <a:solidFill>
                    <a:srgbClr val="FF0000"/>
                  </a:solidFill>
                </a:rPr>
                <a:t>$1,250 unfavorable</a:t>
              </a:r>
            </a:p>
          </p:txBody>
        </p:sp>
      </p:grpSp>
      <p:grpSp>
        <p:nvGrpSpPr>
          <p:cNvPr id="11" name="Group 6">
            <a:extLst>
              <a:ext uri="{FF2B5EF4-FFF2-40B4-BE49-F238E27FC236}">
                <a16:creationId xmlns:a16="http://schemas.microsoft.com/office/drawing/2014/main" id="{0D2D3ABC-ADCD-4E37-3242-82705AB93C67}"/>
              </a:ext>
            </a:extLst>
          </p:cNvPr>
          <p:cNvGrpSpPr>
            <a:grpSpLocks/>
          </p:cNvGrpSpPr>
          <p:nvPr/>
        </p:nvGrpSpPr>
        <p:grpSpPr bwMode="auto">
          <a:xfrm>
            <a:off x="5907837" y="4873648"/>
            <a:ext cx="3865791" cy="1474763"/>
            <a:chOff x="2676" y="2735"/>
            <a:chExt cx="2446" cy="955"/>
          </a:xfrm>
        </p:grpSpPr>
        <p:sp>
          <p:nvSpPr>
            <p:cNvPr id="12" name="Rectangle 7">
              <a:extLst>
                <a:ext uri="{FF2B5EF4-FFF2-40B4-BE49-F238E27FC236}">
                  <a16:creationId xmlns:a16="http://schemas.microsoft.com/office/drawing/2014/main" id="{6D8CF5EE-D5FC-D280-F3F5-FB2CBF21408C}"/>
                </a:ext>
              </a:extLst>
            </p:cNvPr>
            <p:cNvSpPr>
              <a:spLocks noChangeArrowheads="1"/>
            </p:cNvSpPr>
            <p:nvPr/>
          </p:nvSpPr>
          <p:spPr bwMode="auto">
            <a:xfrm>
              <a:off x="2676" y="3168"/>
              <a:ext cx="2446" cy="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Efficiency variance</a:t>
              </a:r>
              <a:br>
                <a:rPr lang="en-US" altLang="en-US" sz="2400" dirty="0">
                  <a:solidFill>
                    <a:srgbClr val="FF0000"/>
                  </a:solidFill>
                </a:rPr>
              </a:br>
              <a:r>
                <a:rPr lang="en-US" altLang="en-US" sz="2400" dirty="0">
                  <a:solidFill>
                    <a:srgbClr val="FF0000"/>
                  </a:solidFill>
                </a:rPr>
                <a:t>$1,000 unfavorable</a:t>
              </a:r>
            </a:p>
          </p:txBody>
        </p:sp>
        <p:sp>
          <p:nvSpPr>
            <p:cNvPr id="13" name="Freeform 8">
              <a:extLst>
                <a:ext uri="{FF2B5EF4-FFF2-40B4-BE49-F238E27FC236}">
                  <a16:creationId xmlns:a16="http://schemas.microsoft.com/office/drawing/2014/main" id="{B9F02B19-6EA0-12D3-78C2-28E2AE11F3CE}"/>
                </a:ext>
              </a:extLst>
            </p:cNvPr>
            <p:cNvSpPr>
              <a:spLocks/>
            </p:cNvSpPr>
            <p:nvPr/>
          </p:nvSpPr>
          <p:spPr bwMode="auto">
            <a:xfrm>
              <a:off x="2891" y="2735"/>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grpSp>
      <p:sp>
        <p:nvSpPr>
          <p:cNvPr id="14" name="Rectangle 9">
            <a:extLst>
              <a:ext uri="{FF2B5EF4-FFF2-40B4-BE49-F238E27FC236}">
                <a16:creationId xmlns:a16="http://schemas.microsoft.com/office/drawing/2014/main" id="{87EA6C7A-6E0E-30A3-A118-9A829B1A86F1}"/>
              </a:ext>
            </a:extLst>
          </p:cNvPr>
          <p:cNvSpPr>
            <a:spLocks noChangeArrowheads="1"/>
          </p:cNvSpPr>
          <p:nvPr/>
        </p:nvSpPr>
        <p:spPr bwMode="auto">
          <a:xfrm>
            <a:off x="1871831" y="2041134"/>
            <a:ext cx="8720947" cy="976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lnSpc>
                <a:spcPct val="80000"/>
              </a:lnSpc>
              <a:spcBef>
                <a:spcPct val="20000"/>
              </a:spcBef>
            </a:pPr>
            <a:r>
              <a:rPr lang="en-US" altLang="en-US" sz="2400" b="1" dirty="0">
                <a:solidFill>
                  <a:schemeClr val="tx2"/>
                </a:solidFill>
              </a:rPr>
              <a:t>   Actual Hours            Actual Hours	      Standard Hours</a:t>
            </a:r>
            <a:br>
              <a:rPr lang="en-US" altLang="en-US" sz="2400" b="1" dirty="0">
                <a:solidFill>
                  <a:schemeClr val="tx2"/>
                </a:solidFill>
              </a:rPr>
            </a:br>
            <a:r>
              <a:rPr lang="en-US" altLang="en-US" sz="2400" b="1" dirty="0">
                <a:solidFill>
                  <a:schemeClr val="tx2"/>
                </a:solidFill>
              </a:rPr>
              <a:t>            ×                               ×                                 × </a:t>
            </a:r>
            <a:br>
              <a:rPr lang="en-US" altLang="en-US" sz="2400" b="1" dirty="0">
                <a:solidFill>
                  <a:schemeClr val="tx2"/>
                </a:solidFill>
              </a:rPr>
            </a:br>
            <a:r>
              <a:rPr lang="en-US" altLang="en-US" sz="2400" b="1" dirty="0">
                <a:solidFill>
                  <a:schemeClr val="tx2"/>
                </a:solidFill>
              </a:rPr>
              <a:t>    Actual Rate             Standard Rate           Standard Rate</a:t>
            </a:r>
          </a:p>
        </p:txBody>
      </p:sp>
      <p:sp>
        <p:nvSpPr>
          <p:cNvPr id="15" name="Line 10">
            <a:extLst>
              <a:ext uri="{FF2B5EF4-FFF2-40B4-BE49-F238E27FC236}">
                <a16:creationId xmlns:a16="http://schemas.microsoft.com/office/drawing/2014/main" id="{F204504F-C35A-2F9B-AC63-DFB6309C68B0}"/>
              </a:ext>
            </a:extLst>
          </p:cNvPr>
          <p:cNvSpPr>
            <a:spLocks noChangeShapeType="1"/>
          </p:cNvSpPr>
          <p:nvPr/>
        </p:nvSpPr>
        <p:spPr bwMode="auto">
          <a:xfrm>
            <a:off x="2031603" y="2927350"/>
            <a:ext cx="2184188"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6" name="Line 11">
            <a:extLst>
              <a:ext uri="{FF2B5EF4-FFF2-40B4-BE49-F238E27FC236}">
                <a16:creationId xmlns:a16="http://schemas.microsoft.com/office/drawing/2014/main" id="{B98EB56B-6949-2073-F0AE-0E08F1D0BC02}"/>
              </a:ext>
            </a:extLst>
          </p:cNvPr>
          <p:cNvSpPr>
            <a:spLocks noChangeShapeType="1"/>
          </p:cNvSpPr>
          <p:nvPr/>
        </p:nvSpPr>
        <p:spPr bwMode="auto">
          <a:xfrm>
            <a:off x="4978003" y="2927350"/>
            <a:ext cx="2184188"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7" name="Line 12">
            <a:extLst>
              <a:ext uri="{FF2B5EF4-FFF2-40B4-BE49-F238E27FC236}">
                <a16:creationId xmlns:a16="http://schemas.microsoft.com/office/drawing/2014/main" id="{EAD24642-5777-55CB-F2D3-7DD9431F4A90}"/>
              </a:ext>
            </a:extLst>
          </p:cNvPr>
          <p:cNvSpPr>
            <a:spLocks noChangeShapeType="1"/>
          </p:cNvSpPr>
          <p:nvPr/>
        </p:nvSpPr>
        <p:spPr bwMode="auto">
          <a:xfrm>
            <a:off x="7992665" y="2927350"/>
            <a:ext cx="2184188"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8" name="Rectangle 13">
            <a:extLst>
              <a:ext uri="{FF2B5EF4-FFF2-40B4-BE49-F238E27FC236}">
                <a16:creationId xmlns:a16="http://schemas.microsoft.com/office/drawing/2014/main" id="{BA8D0222-80BD-9353-2A82-D9AC5F60EACA}"/>
              </a:ext>
            </a:extLst>
          </p:cNvPr>
          <p:cNvSpPr txBox="1">
            <a:spLocks noChangeArrowheads="1"/>
          </p:cNvSpPr>
          <p:nvPr/>
        </p:nvSpPr>
        <p:spPr>
          <a:xfrm>
            <a:off x="2364522" y="796311"/>
            <a:ext cx="8136179" cy="11118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85000"/>
              </a:lnSpc>
              <a:defRPr/>
            </a:pPr>
            <a:endParaRPr lang="en-US" altLang="en-US" dirty="0">
              <a:cs typeface="Arial" panose="020B0604020202020204" pitchFamily="34" charset="0"/>
            </a:endParaRPr>
          </a:p>
        </p:txBody>
      </p:sp>
      <p:sp>
        <p:nvSpPr>
          <p:cNvPr id="19" name="Rectangle 4">
            <a:extLst>
              <a:ext uri="{FF2B5EF4-FFF2-40B4-BE49-F238E27FC236}">
                <a16:creationId xmlns:a16="http://schemas.microsoft.com/office/drawing/2014/main" id="{67193521-3697-9A3A-EEBD-CEC78E45B6D8}"/>
              </a:ext>
            </a:extLst>
          </p:cNvPr>
          <p:cNvSpPr>
            <a:spLocks noChangeArrowheads="1"/>
          </p:cNvSpPr>
          <p:nvPr/>
        </p:nvSpPr>
        <p:spPr bwMode="auto">
          <a:xfrm>
            <a:off x="1947355" y="3129038"/>
            <a:ext cx="8569223" cy="1751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spcBef>
                <a:spcPct val="50000"/>
              </a:spcBef>
            </a:pPr>
            <a:r>
              <a:rPr lang="en-US" altLang="en-US" sz="2400" dirty="0">
                <a:solidFill>
                  <a:schemeClr val="tx2"/>
                </a:solidFill>
              </a:rPr>
              <a:t>   2,500 hours                 2,500 hours                  2,400 hours</a:t>
            </a:r>
            <a:br>
              <a:rPr lang="en-US" altLang="en-US" sz="2400" dirty="0">
                <a:solidFill>
                  <a:schemeClr val="tx2"/>
                </a:solidFill>
              </a:rPr>
            </a:br>
            <a:r>
              <a:rPr lang="en-US" altLang="en-US" sz="2400" dirty="0">
                <a:solidFill>
                  <a:schemeClr val="tx2"/>
                </a:solidFill>
              </a:rPr>
              <a:t>           ×                                 ×                                 ×</a:t>
            </a:r>
            <a:br>
              <a:rPr lang="en-US" altLang="en-US" sz="2400" dirty="0">
                <a:solidFill>
                  <a:schemeClr val="tx2"/>
                </a:solidFill>
              </a:rPr>
            </a:br>
            <a:r>
              <a:rPr lang="en-US" altLang="en-US" sz="2400" dirty="0">
                <a:solidFill>
                  <a:schemeClr val="tx2"/>
                </a:solidFill>
              </a:rPr>
              <a:t>$10.50 per hour         $10.00 per hour          $10.00 per hour</a:t>
            </a:r>
          </a:p>
          <a:p>
            <a:pPr eaLnBrk="1" hangingPunct="1">
              <a:spcBef>
                <a:spcPct val="50000"/>
              </a:spcBef>
            </a:pPr>
            <a:r>
              <a:rPr lang="en-US" altLang="en-US" sz="2400" dirty="0">
                <a:solidFill>
                  <a:schemeClr val="tx2"/>
                </a:solidFill>
              </a:rPr>
              <a:t>    </a:t>
            </a:r>
            <a:r>
              <a:rPr lang="en-US" altLang="en-US" sz="2400" dirty="0">
                <a:solidFill>
                  <a:srgbClr val="FF0000"/>
                </a:solidFill>
              </a:rPr>
              <a:t>= $26,250                  = $25,000                     = $24,000   </a:t>
            </a:r>
          </a:p>
        </p:txBody>
      </p:sp>
    </p:spTree>
    <p:extLst>
      <p:ext uri="{BB962C8B-B14F-4D97-AF65-F5344CB8AC3E}">
        <p14:creationId xmlns:p14="http://schemas.microsoft.com/office/powerpoint/2010/main" val="30706847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1"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ppt_x</p:attrName>
                                        </p:attrNameLst>
                                      </p:cBhvr>
                                      <p:tavLst>
                                        <p:tav tm="0">
                                          <p:val>
                                            <p:strVal val="#ppt_x"/>
                                          </p:val>
                                        </p:tav>
                                        <p:tav tm="100000">
                                          <p:val>
                                            <p:strVal val="#ppt_x"/>
                                          </p:val>
                                        </p:tav>
                                      </p:tavLst>
                                    </p:anim>
                                    <p:anim calcmode="lin" valueType="num">
                                      <p:cBhvr>
                                        <p:cTn id="8" dur="500" fill="hold"/>
                                        <p:tgtEl>
                                          <p:spTgt spid="7"/>
                                        </p:tgtEl>
                                        <p:attrNameLst>
                                          <p:attrName>ppt_y</p:attrName>
                                        </p:attrNameLst>
                                      </p:cBhvr>
                                      <p:tavLst>
                                        <p:tav tm="0">
                                          <p:val>
                                            <p:strVal val="#ppt_y-#ppt_h/2"/>
                                          </p:val>
                                        </p:tav>
                                        <p:tav tm="100000">
                                          <p:val>
                                            <p:strVal val="#ppt_y"/>
                                          </p:val>
                                        </p:tav>
                                      </p:tavLst>
                                    </p:anim>
                                    <p:anim calcmode="lin" valueType="num">
                                      <p:cBhvr>
                                        <p:cTn id="9" dur="500" fill="hold"/>
                                        <p:tgtEl>
                                          <p:spTgt spid="7"/>
                                        </p:tgtEl>
                                        <p:attrNameLst>
                                          <p:attrName>ppt_w</p:attrName>
                                        </p:attrNameLst>
                                      </p:cBhvr>
                                      <p:tavLst>
                                        <p:tav tm="0">
                                          <p:val>
                                            <p:strVal val="#ppt_w"/>
                                          </p:val>
                                        </p:tav>
                                        <p:tav tm="100000">
                                          <p:val>
                                            <p:strVal val="#ppt_w"/>
                                          </p:val>
                                        </p:tav>
                                      </p:tavLst>
                                    </p:anim>
                                    <p:anim calcmode="lin" valueType="num">
                                      <p:cBhvr>
                                        <p:cTn id="10" dur="500" fill="hold"/>
                                        <p:tgtEl>
                                          <p:spTgt spid="7"/>
                                        </p:tgtEl>
                                        <p:attrNameLst>
                                          <p:attrName>ppt_h</p:attrName>
                                        </p:attrNameLst>
                                      </p:cBhvr>
                                      <p:tavLst>
                                        <p:tav tm="0">
                                          <p:val>
                                            <p:fltVal val="0"/>
                                          </p:val>
                                        </p:tav>
                                        <p:tav tm="100000">
                                          <p:val>
                                            <p:strVal val="#ppt_h"/>
                                          </p:val>
                                        </p:tav>
                                      </p:tavLst>
                                    </p:anim>
                                  </p:childTnLst>
                                </p:cTn>
                              </p:par>
                            </p:childTnLst>
                          </p:cTn>
                        </p:par>
                        <p:par>
                          <p:cTn id="11" fill="hold">
                            <p:stCondLst>
                              <p:cond delay="500"/>
                            </p:stCondLst>
                            <p:childTnLst>
                              <p:par>
                                <p:cTn id="12" presetID="17" presetClass="entr" presetSubtype="1" fill="hold" nodeType="afterEffect">
                                  <p:stCondLst>
                                    <p:cond delay="0"/>
                                  </p:stCondLst>
                                  <p:childTnLst>
                                    <p:set>
                                      <p:cBhvr>
                                        <p:cTn id="13" dur="1" fill="hold">
                                          <p:stCondLst>
                                            <p:cond delay="0"/>
                                          </p:stCondLst>
                                        </p:cTn>
                                        <p:tgtEl>
                                          <p:spTgt spid="11"/>
                                        </p:tgtEl>
                                        <p:attrNameLst>
                                          <p:attrName>style.visibility</p:attrName>
                                        </p:attrNameLst>
                                      </p:cBhvr>
                                      <p:to>
                                        <p:strVal val="visible"/>
                                      </p:to>
                                    </p:set>
                                    <p:anim calcmode="lin" valueType="num">
                                      <p:cBhvr>
                                        <p:cTn id="14" dur="500" fill="hold"/>
                                        <p:tgtEl>
                                          <p:spTgt spid="11"/>
                                        </p:tgtEl>
                                        <p:attrNameLst>
                                          <p:attrName>ppt_x</p:attrName>
                                        </p:attrNameLst>
                                      </p:cBhvr>
                                      <p:tavLst>
                                        <p:tav tm="0">
                                          <p:val>
                                            <p:strVal val="#ppt_x"/>
                                          </p:val>
                                        </p:tav>
                                        <p:tav tm="100000">
                                          <p:val>
                                            <p:strVal val="#ppt_x"/>
                                          </p:val>
                                        </p:tav>
                                      </p:tavLst>
                                    </p:anim>
                                    <p:anim calcmode="lin" valueType="num">
                                      <p:cBhvr>
                                        <p:cTn id="15" dur="500" fill="hold"/>
                                        <p:tgtEl>
                                          <p:spTgt spid="11"/>
                                        </p:tgtEl>
                                        <p:attrNameLst>
                                          <p:attrName>ppt_y</p:attrName>
                                        </p:attrNameLst>
                                      </p:cBhvr>
                                      <p:tavLst>
                                        <p:tav tm="0">
                                          <p:val>
                                            <p:strVal val="#ppt_y-#ppt_h/2"/>
                                          </p:val>
                                        </p:tav>
                                        <p:tav tm="100000">
                                          <p:val>
                                            <p:strVal val="#ppt_y"/>
                                          </p:val>
                                        </p:tav>
                                      </p:tavLst>
                                    </p:anim>
                                    <p:anim calcmode="lin" valueType="num">
                                      <p:cBhvr>
                                        <p:cTn id="16" dur="500" fill="hold"/>
                                        <p:tgtEl>
                                          <p:spTgt spid="11"/>
                                        </p:tgtEl>
                                        <p:attrNameLst>
                                          <p:attrName>ppt_w</p:attrName>
                                        </p:attrNameLst>
                                      </p:cBhvr>
                                      <p:tavLst>
                                        <p:tav tm="0">
                                          <p:val>
                                            <p:strVal val="#ppt_w"/>
                                          </p:val>
                                        </p:tav>
                                        <p:tav tm="100000">
                                          <p:val>
                                            <p:strVal val="#ppt_w"/>
                                          </p:val>
                                        </p:tav>
                                      </p:tavLst>
                                    </p:anim>
                                    <p:anim calcmode="lin" valueType="num">
                                      <p:cBhvr>
                                        <p:cTn id="17" dur="500" fill="hold"/>
                                        <p:tgtEl>
                                          <p:spTgt spid="11"/>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7008067" cy="1384995"/>
          </a:xfrm>
          <a:prstGeom prst="rect">
            <a:avLst/>
          </a:prstGeom>
          <a:noFill/>
        </p:spPr>
        <p:txBody>
          <a:bodyPr wrap="square" rtlCol="0">
            <a:spAutoFit/>
          </a:bodyPr>
          <a:lstStyle/>
          <a:p>
            <a:r>
              <a:rPr lang="en-US" altLang="en-US" sz="2800" b="1" dirty="0">
                <a:solidFill>
                  <a:schemeClr val="bg1"/>
                </a:solidFill>
                <a:cs typeface="Arial" panose="020B0604020202020204" pitchFamily="34" charset="0"/>
              </a:rPr>
              <a:t>Labor Variances Summary: Standard Hours Computation</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3">
            <a:extLst>
              <a:ext uri="{FF2B5EF4-FFF2-40B4-BE49-F238E27FC236}">
                <a16:creationId xmlns:a16="http://schemas.microsoft.com/office/drawing/2014/main" id="{9104D2F7-4437-2514-37FE-5C8DC532C622}"/>
              </a:ext>
            </a:extLst>
          </p:cNvPr>
          <p:cNvSpPr txBox="1">
            <a:spLocks noChangeArrowheads="1"/>
          </p:cNvSpPr>
          <p:nvPr/>
        </p:nvSpPr>
        <p:spPr>
          <a:xfrm>
            <a:off x="2328252" y="766428"/>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85000"/>
              </a:lnSpc>
              <a:defRPr/>
            </a:pPr>
            <a:endParaRPr lang="en-US" altLang="en-US" sz="4000" dirty="0">
              <a:cs typeface="Arial" panose="020B0604020202020204" pitchFamily="34" charset="0"/>
            </a:endParaRPr>
          </a:p>
        </p:txBody>
      </p:sp>
      <p:grpSp>
        <p:nvGrpSpPr>
          <p:cNvPr id="8" name="Group 3">
            <a:extLst>
              <a:ext uri="{FF2B5EF4-FFF2-40B4-BE49-F238E27FC236}">
                <a16:creationId xmlns:a16="http://schemas.microsoft.com/office/drawing/2014/main" id="{FB785F9C-68D4-5D17-1165-2E9C1B689D89}"/>
              </a:ext>
            </a:extLst>
          </p:cNvPr>
          <p:cNvGrpSpPr>
            <a:grpSpLocks/>
          </p:cNvGrpSpPr>
          <p:nvPr/>
        </p:nvGrpSpPr>
        <p:grpSpPr bwMode="auto">
          <a:xfrm>
            <a:off x="2518753" y="4833603"/>
            <a:ext cx="3883025" cy="1516062"/>
            <a:chOff x="552" y="2735"/>
            <a:chExt cx="2446" cy="955"/>
          </a:xfrm>
        </p:grpSpPr>
        <p:sp>
          <p:nvSpPr>
            <p:cNvPr id="9" name="Freeform 4">
              <a:extLst>
                <a:ext uri="{FF2B5EF4-FFF2-40B4-BE49-F238E27FC236}">
                  <a16:creationId xmlns:a16="http://schemas.microsoft.com/office/drawing/2014/main" id="{F7FCFC3C-7924-48A1-223E-AC92815C017D}"/>
                </a:ext>
              </a:extLst>
            </p:cNvPr>
            <p:cNvSpPr>
              <a:spLocks/>
            </p:cNvSpPr>
            <p:nvPr/>
          </p:nvSpPr>
          <p:spPr bwMode="auto">
            <a:xfrm>
              <a:off x="778" y="2735"/>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sp>
          <p:nvSpPr>
            <p:cNvPr id="11" name="Rectangle 5">
              <a:extLst>
                <a:ext uri="{FF2B5EF4-FFF2-40B4-BE49-F238E27FC236}">
                  <a16:creationId xmlns:a16="http://schemas.microsoft.com/office/drawing/2014/main" id="{FD20BF3D-AE21-27D9-8C67-46B5FB913B2A}"/>
                </a:ext>
              </a:extLst>
            </p:cNvPr>
            <p:cNvSpPr>
              <a:spLocks noChangeArrowheads="1"/>
            </p:cNvSpPr>
            <p:nvPr/>
          </p:nvSpPr>
          <p:spPr bwMode="auto">
            <a:xfrm>
              <a:off x="552" y="3168"/>
              <a:ext cx="2446" cy="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Rate variance</a:t>
              </a:r>
              <a:br>
                <a:rPr lang="en-US" altLang="en-US" sz="2400" dirty="0">
                  <a:solidFill>
                    <a:srgbClr val="FF0000"/>
                  </a:solidFill>
                </a:rPr>
              </a:br>
              <a:r>
                <a:rPr lang="en-US" altLang="en-US" sz="2400" dirty="0">
                  <a:solidFill>
                    <a:srgbClr val="FF0000"/>
                  </a:solidFill>
                </a:rPr>
                <a:t>$1,250 unfavorable</a:t>
              </a:r>
            </a:p>
          </p:txBody>
        </p:sp>
      </p:grpSp>
      <p:grpSp>
        <p:nvGrpSpPr>
          <p:cNvPr id="12" name="Group 6">
            <a:extLst>
              <a:ext uri="{FF2B5EF4-FFF2-40B4-BE49-F238E27FC236}">
                <a16:creationId xmlns:a16="http://schemas.microsoft.com/office/drawing/2014/main" id="{ADC6D076-38AA-10E7-A10F-93FFF2132478}"/>
              </a:ext>
            </a:extLst>
          </p:cNvPr>
          <p:cNvGrpSpPr>
            <a:grpSpLocks/>
          </p:cNvGrpSpPr>
          <p:nvPr/>
        </p:nvGrpSpPr>
        <p:grpSpPr bwMode="auto">
          <a:xfrm>
            <a:off x="5890603" y="4833603"/>
            <a:ext cx="3883025" cy="1516062"/>
            <a:chOff x="2676" y="2735"/>
            <a:chExt cx="2446" cy="955"/>
          </a:xfrm>
        </p:grpSpPr>
        <p:sp>
          <p:nvSpPr>
            <p:cNvPr id="13" name="Rectangle 7">
              <a:extLst>
                <a:ext uri="{FF2B5EF4-FFF2-40B4-BE49-F238E27FC236}">
                  <a16:creationId xmlns:a16="http://schemas.microsoft.com/office/drawing/2014/main" id="{4B457C1D-AC20-11F8-4885-C93D687861A9}"/>
                </a:ext>
              </a:extLst>
            </p:cNvPr>
            <p:cNvSpPr>
              <a:spLocks noChangeArrowheads="1"/>
            </p:cNvSpPr>
            <p:nvPr/>
          </p:nvSpPr>
          <p:spPr bwMode="auto">
            <a:xfrm>
              <a:off x="2676" y="3168"/>
              <a:ext cx="2446" cy="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Efficiency variance</a:t>
              </a:r>
              <a:br>
                <a:rPr lang="en-US" altLang="en-US" sz="2400" dirty="0">
                  <a:solidFill>
                    <a:srgbClr val="FF0000"/>
                  </a:solidFill>
                </a:rPr>
              </a:br>
              <a:r>
                <a:rPr lang="en-US" altLang="en-US" sz="2400" dirty="0">
                  <a:solidFill>
                    <a:srgbClr val="FF0000"/>
                  </a:solidFill>
                </a:rPr>
                <a:t>$1,000 unfavorable</a:t>
              </a:r>
            </a:p>
          </p:txBody>
        </p:sp>
        <p:sp>
          <p:nvSpPr>
            <p:cNvPr id="14" name="Freeform 8">
              <a:extLst>
                <a:ext uri="{FF2B5EF4-FFF2-40B4-BE49-F238E27FC236}">
                  <a16:creationId xmlns:a16="http://schemas.microsoft.com/office/drawing/2014/main" id="{2A672560-1680-6557-99ED-EDCB32AA0A80}"/>
                </a:ext>
              </a:extLst>
            </p:cNvPr>
            <p:cNvSpPr>
              <a:spLocks/>
            </p:cNvSpPr>
            <p:nvPr/>
          </p:nvSpPr>
          <p:spPr bwMode="auto">
            <a:xfrm>
              <a:off x="2891" y="2735"/>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grpSp>
      <p:sp>
        <p:nvSpPr>
          <p:cNvPr id="15" name="Rectangle 9">
            <a:extLst>
              <a:ext uri="{FF2B5EF4-FFF2-40B4-BE49-F238E27FC236}">
                <a16:creationId xmlns:a16="http://schemas.microsoft.com/office/drawing/2014/main" id="{15398326-A876-A660-E7AE-9B15551C31D5}"/>
              </a:ext>
            </a:extLst>
          </p:cNvPr>
          <p:cNvSpPr>
            <a:spLocks noChangeArrowheads="1"/>
          </p:cNvSpPr>
          <p:nvPr/>
        </p:nvSpPr>
        <p:spPr bwMode="auto">
          <a:xfrm>
            <a:off x="1832953" y="2015791"/>
            <a:ext cx="8759825" cy="97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lnSpc>
                <a:spcPct val="80000"/>
              </a:lnSpc>
              <a:spcBef>
                <a:spcPct val="20000"/>
              </a:spcBef>
            </a:pPr>
            <a:r>
              <a:rPr lang="en-US" altLang="en-US" sz="2400" b="1" dirty="0">
                <a:solidFill>
                  <a:schemeClr val="tx2"/>
                </a:solidFill>
              </a:rPr>
              <a:t>   Actual Hours            Actual Hours	      Standard Hours</a:t>
            </a:r>
            <a:br>
              <a:rPr lang="en-US" altLang="en-US" sz="2400" b="1" dirty="0">
                <a:solidFill>
                  <a:schemeClr val="tx2"/>
                </a:solidFill>
              </a:rPr>
            </a:br>
            <a:r>
              <a:rPr lang="en-US" altLang="en-US" sz="2400" b="1" dirty="0">
                <a:solidFill>
                  <a:schemeClr val="tx2"/>
                </a:solidFill>
              </a:rPr>
              <a:t>            ×                               ×                                 × </a:t>
            </a:r>
            <a:br>
              <a:rPr lang="en-US" altLang="en-US" sz="2400" b="1" dirty="0">
                <a:solidFill>
                  <a:schemeClr val="tx2"/>
                </a:solidFill>
              </a:rPr>
            </a:br>
            <a:r>
              <a:rPr lang="en-US" altLang="en-US" sz="2400" b="1" dirty="0">
                <a:solidFill>
                  <a:schemeClr val="tx2"/>
                </a:solidFill>
              </a:rPr>
              <a:t>    Actual Rate             Standard Rate           Standard Rate</a:t>
            </a:r>
          </a:p>
        </p:txBody>
      </p:sp>
      <p:sp>
        <p:nvSpPr>
          <p:cNvPr id="16" name="Line 10">
            <a:extLst>
              <a:ext uri="{FF2B5EF4-FFF2-40B4-BE49-F238E27FC236}">
                <a16:creationId xmlns:a16="http://schemas.microsoft.com/office/drawing/2014/main" id="{2CB1E6D1-AE35-8FB0-03F0-6C4DBF2B9B6F}"/>
              </a:ext>
            </a:extLst>
          </p:cNvPr>
          <p:cNvSpPr>
            <a:spLocks noChangeShapeType="1"/>
          </p:cNvSpPr>
          <p:nvPr/>
        </p:nvSpPr>
        <p:spPr bwMode="auto">
          <a:xfrm>
            <a:off x="2021866" y="2928603"/>
            <a:ext cx="2193925"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7" name="Line 11">
            <a:extLst>
              <a:ext uri="{FF2B5EF4-FFF2-40B4-BE49-F238E27FC236}">
                <a16:creationId xmlns:a16="http://schemas.microsoft.com/office/drawing/2014/main" id="{85680CB8-321E-86E9-E608-669D3BC6A0B3}"/>
              </a:ext>
            </a:extLst>
          </p:cNvPr>
          <p:cNvSpPr>
            <a:spLocks noChangeShapeType="1"/>
          </p:cNvSpPr>
          <p:nvPr/>
        </p:nvSpPr>
        <p:spPr bwMode="auto">
          <a:xfrm>
            <a:off x="4968266" y="2928603"/>
            <a:ext cx="2193925"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8" name="Line 12">
            <a:extLst>
              <a:ext uri="{FF2B5EF4-FFF2-40B4-BE49-F238E27FC236}">
                <a16:creationId xmlns:a16="http://schemas.microsoft.com/office/drawing/2014/main" id="{57798A01-5391-9F7B-9A65-C0A7ADB90CE6}"/>
              </a:ext>
            </a:extLst>
          </p:cNvPr>
          <p:cNvSpPr>
            <a:spLocks noChangeShapeType="1"/>
          </p:cNvSpPr>
          <p:nvPr/>
        </p:nvSpPr>
        <p:spPr bwMode="auto">
          <a:xfrm>
            <a:off x="7982928" y="2928603"/>
            <a:ext cx="2193925"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9" name="Rectangle 4">
            <a:extLst>
              <a:ext uri="{FF2B5EF4-FFF2-40B4-BE49-F238E27FC236}">
                <a16:creationId xmlns:a16="http://schemas.microsoft.com/office/drawing/2014/main" id="{C26CDFA4-330D-66B3-EC14-8958F2281404}"/>
              </a:ext>
            </a:extLst>
          </p:cNvPr>
          <p:cNvSpPr>
            <a:spLocks noChangeArrowheads="1"/>
          </p:cNvSpPr>
          <p:nvPr/>
        </p:nvSpPr>
        <p:spPr bwMode="auto">
          <a:xfrm>
            <a:off x="1909153" y="3082591"/>
            <a:ext cx="8607425" cy="1751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spcBef>
                <a:spcPct val="50000"/>
              </a:spcBef>
            </a:pPr>
            <a:r>
              <a:rPr lang="en-US" altLang="en-US" sz="2400" dirty="0">
                <a:solidFill>
                  <a:schemeClr val="tx2"/>
                </a:solidFill>
              </a:rPr>
              <a:t>   2,500 hours                 2,500 hours                  2,400 hours</a:t>
            </a:r>
            <a:br>
              <a:rPr lang="en-US" altLang="en-US" sz="2400" dirty="0">
                <a:solidFill>
                  <a:schemeClr val="tx2"/>
                </a:solidFill>
              </a:rPr>
            </a:br>
            <a:r>
              <a:rPr lang="en-US" altLang="en-US" sz="2400" dirty="0">
                <a:solidFill>
                  <a:schemeClr val="tx2"/>
                </a:solidFill>
              </a:rPr>
              <a:t>           ×                                 ×                                 ×</a:t>
            </a:r>
            <a:br>
              <a:rPr lang="en-US" altLang="en-US" sz="2400" dirty="0">
                <a:solidFill>
                  <a:schemeClr val="tx2"/>
                </a:solidFill>
              </a:rPr>
            </a:br>
            <a:r>
              <a:rPr lang="en-US" altLang="en-US" sz="2400" dirty="0">
                <a:solidFill>
                  <a:schemeClr val="tx2"/>
                </a:solidFill>
              </a:rPr>
              <a:t>$10.50 per hour         $10.00 per hour          $10.00 per hour</a:t>
            </a:r>
          </a:p>
          <a:p>
            <a:pPr eaLnBrk="1" hangingPunct="1">
              <a:spcBef>
                <a:spcPct val="50000"/>
              </a:spcBef>
            </a:pPr>
            <a:r>
              <a:rPr lang="en-US" altLang="en-US" sz="2400" dirty="0">
                <a:solidFill>
                  <a:schemeClr val="tx2"/>
                </a:solidFill>
              </a:rPr>
              <a:t>    </a:t>
            </a:r>
            <a:r>
              <a:rPr lang="en-US" altLang="en-US" sz="2400" dirty="0">
                <a:solidFill>
                  <a:srgbClr val="FF0000"/>
                </a:solidFill>
              </a:rPr>
              <a:t>= $26,250                  = $25,000                     = $24,000   </a:t>
            </a:r>
          </a:p>
        </p:txBody>
      </p:sp>
      <p:grpSp>
        <p:nvGrpSpPr>
          <p:cNvPr id="20" name="Group 9">
            <a:extLst>
              <a:ext uri="{FF2B5EF4-FFF2-40B4-BE49-F238E27FC236}">
                <a16:creationId xmlns:a16="http://schemas.microsoft.com/office/drawing/2014/main" id="{50ED5884-1D9C-5985-7076-9A618A416A47}"/>
              </a:ext>
            </a:extLst>
          </p:cNvPr>
          <p:cNvGrpSpPr>
            <a:grpSpLocks/>
          </p:cNvGrpSpPr>
          <p:nvPr/>
        </p:nvGrpSpPr>
        <p:grpSpPr bwMode="auto">
          <a:xfrm flipH="1">
            <a:off x="3471252" y="3298490"/>
            <a:ext cx="4876800" cy="850900"/>
            <a:chOff x="1152" y="1920"/>
            <a:chExt cx="3072" cy="536"/>
          </a:xfrm>
        </p:grpSpPr>
        <p:sp>
          <p:nvSpPr>
            <p:cNvPr id="21" name="Line 10">
              <a:extLst>
                <a:ext uri="{FF2B5EF4-FFF2-40B4-BE49-F238E27FC236}">
                  <a16:creationId xmlns:a16="http://schemas.microsoft.com/office/drawing/2014/main" id="{AA3A8A39-F3EB-E587-AA6F-7ADFB02F15C6}"/>
                </a:ext>
              </a:extLst>
            </p:cNvPr>
            <p:cNvSpPr>
              <a:spLocks noChangeShapeType="1"/>
            </p:cNvSpPr>
            <p:nvPr/>
          </p:nvSpPr>
          <p:spPr bwMode="auto">
            <a:xfrm flipH="1" flipV="1">
              <a:off x="1152" y="1968"/>
              <a:ext cx="720" cy="2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dirty="0"/>
            </a:p>
          </p:txBody>
        </p:sp>
        <p:sp>
          <p:nvSpPr>
            <p:cNvPr id="22" name="Text Box 11">
              <a:extLst>
                <a:ext uri="{FF2B5EF4-FFF2-40B4-BE49-F238E27FC236}">
                  <a16:creationId xmlns:a16="http://schemas.microsoft.com/office/drawing/2014/main" id="{541224C5-EDAE-9A95-810F-9E43BFA7866F}"/>
                </a:ext>
              </a:extLst>
            </p:cNvPr>
            <p:cNvSpPr txBox="1">
              <a:spLocks noChangeArrowheads="1"/>
            </p:cNvSpPr>
            <p:nvPr/>
          </p:nvSpPr>
          <p:spPr bwMode="auto">
            <a:xfrm>
              <a:off x="1392" y="1920"/>
              <a:ext cx="2832" cy="536"/>
            </a:xfrm>
            <a:prstGeom prst="rect">
              <a:avLst/>
            </a:prstGeom>
            <a:solidFill>
              <a:schemeClr val="accent6">
                <a:lumMod val="20000"/>
                <a:lumOff val="80000"/>
              </a:schemeClr>
            </a:solidFill>
            <a:ln w="28575">
              <a:solidFill>
                <a:schemeClr val="tx1"/>
              </a:solidFill>
              <a:miter lim="800000"/>
              <a:headEnd/>
              <a:tailEnd/>
            </a:ln>
          </p:spPr>
          <p:txBody>
            <a:bodyPr>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algn="ctr" eaLnBrk="1" hangingPunct="1">
                <a:spcBef>
                  <a:spcPct val="50000"/>
                </a:spcBef>
                <a:buClrTx/>
                <a:buFontTx/>
                <a:buNone/>
                <a:defRPr/>
              </a:pPr>
              <a:r>
                <a:rPr lang="en-US" altLang="en-US" sz="2400" dirty="0"/>
                <a:t>1.2 hours per parka </a:t>
              </a:r>
              <a:r>
                <a:rPr lang="en-US" altLang="en-US" sz="2400" dirty="0">
                  <a:sym typeface="Symbol" panose="05050102010706020507" pitchFamily="18" charset="2"/>
                </a:rPr>
                <a:t> 2,000 parkas = 2,400 hours</a:t>
              </a:r>
              <a:endParaRPr lang="en-US" altLang="en-US" dirty="0">
                <a:latin typeface="Times New Roman" panose="02020603050405020304" pitchFamily="18" charset="0"/>
              </a:endParaRPr>
            </a:p>
          </p:txBody>
        </p:sp>
      </p:grpSp>
    </p:spTree>
    <p:extLst>
      <p:ext uri="{BB962C8B-B14F-4D97-AF65-F5344CB8AC3E}">
        <p14:creationId xmlns:p14="http://schemas.microsoft.com/office/powerpoint/2010/main" val="19522220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261177" y="361539"/>
            <a:ext cx="7008067" cy="1255728"/>
          </a:xfrm>
          <a:prstGeom prst="rect">
            <a:avLst/>
          </a:prstGeom>
          <a:noFill/>
        </p:spPr>
        <p:txBody>
          <a:bodyPr wrap="square" rtlCol="0">
            <a:spAutoFit/>
          </a:bodyPr>
          <a:lstStyle/>
          <a:p>
            <a:pPr algn="ctr">
              <a:lnSpc>
                <a:spcPct val="85000"/>
              </a:lnSpc>
              <a:defRPr/>
            </a:pPr>
            <a:r>
              <a:rPr lang="en-US" altLang="en-US" sz="2800" b="1" dirty="0">
                <a:solidFill>
                  <a:schemeClr val="bg1"/>
                </a:solidFill>
                <a:cs typeface="Arial" panose="020B0604020202020204" pitchFamily="34" charset="0"/>
              </a:rPr>
              <a:t>Labor Variances Summary: Actual Rate Computation</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3">
            <a:extLst>
              <a:ext uri="{FF2B5EF4-FFF2-40B4-BE49-F238E27FC236}">
                <a16:creationId xmlns:a16="http://schemas.microsoft.com/office/drawing/2014/main" id="{1DF73FB5-6762-4FA6-AA7F-C0BC3ED8F7CC}"/>
              </a:ext>
            </a:extLst>
          </p:cNvPr>
          <p:cNvSpPr txBox="1">
            <a:spLocks noChangeArrowheads="1"/>
          </p:cNvSpPr>
          <p:nvPr/>
        </p:nvSpPr>
        <p:spPr>
          <a:xfrm>
            <a:off x="2259659" y="799387"/>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85000"/>
              </a:lnSpc>
              <a:defRPr/>
            </a:pPr>
            <a:endParaRPr lang="en-US" altLang="en-US" sz="4000" dirty="0">
              <a:cs typeface="Arial" panose="020B0604020202020204" pitchFamily="34" charset="0"/>
            </a:endParaRPr>
          </a:p>
        </p:txBody>
      </p:sp>
      <p:grpSp>
        <p:nvGrpSpPr>
          <p:cNvPr id="8" name="Group 3">
            <a:extLst>
              <a:ext uri="{FF2B5EF4-FFF2-40B4-BE49-F238E27FC236}">
                <a16:creationId xmlns:a16="http://schemas.microsoft.com/office/drawing/2014/main" id="{C77E0620-C56E-5470-E436-C2A26AAC61DE}"/>
              </a:ext>
            </a:extLst>
          </p:cNvPr>
          <p:cNvGrpSpPr>
            <a:grpSpLocks/>
          </p:cNvGrpSpPr>
          <p:nvPr/>
        </p:nvGrpSpPr>
        <p:grpSpPr bwMode="auto">
          <a:xfrm>
            <a:off x="2450160" y="4866562"/>
            <a:ext cx="3883025" cy="1516062"/>
            <a:chOff x="552" y="2735"/>
            <a:chExt cx="2446" cy="955"/>
          </a:xfrm>
        </p:grpSpPr>
        <p:sp>
          <p:nvSpPr>
            <p:cNvPr id="9" name="Freeform 4">
              <a:extLst>
                <a:ext uri="{FF2B5EF4-FFF2-40B4-BE49-F238E27FC236}">
                  <a16:creationId xmlns:a16="http://schemas.microsoft.com/office/drawing/2014/main" id="{958B630F-D60A-29B7-DB64-2213848D7518}"/>
                </a:ext>
              </a:extLst>
            </p:cNvPr>
            <p:cNvSpPr>
              <a:spLocks/>
            </p:cNvSpPr>
            <p:nvPr/>
          </p:nvSpPr>
          <p:spPr bwMode="auto">
            <a:xfrm>
              <a:off x="778" y="2735"/>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sp>
          <p:nvSpPr>
            <p:cNvPr id="11" name="Rectangle 5">
              <a:extLst>
                <a:ext uri="{FF2B5EF4-FFF2-40B4-BE49-F238E27FC236}">
                  <a16:creationId xmlns:a16="http://schemas.microsoft.com/office/drawing/2014/main" id="{3829F743-61D4-F58B-2E86-D834E03437C7}"/>
                </a:ext>
              </a:extLst>
            </p:cNvPr>
            <p:cNvSpPr>
              <a:spLocks noChangeArrowheads="1"/>
            </p:cNvSpPr>
            <p:nvPr/>
          </p:nvSpPr>
          <p:spPr bwMode="auto">
            <a:xfrm>
              <a:off x="552" y="3168"/>
              <a:ext cx="2446" cy="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Rate variance</a:t>
              </a:r>
              <a:br>
                <a:rPr lang="en-US" altLang="en-US" sz="2400" dirty="0">
                  <a:solidFill>
                    <a:srgbClr val="FF0000"/>
                  </a:solidFill>
                </a:rPr>
              </a:br>
              <a:r>
                <a:rPr lang="en-US" altLang="en-US" sz="2400" dirty="0">
                  <a:solidFill>
                    <a:srgbClr val="FF0000"/>
                  </a:solidFill>
                </a:rPr>
                <a:t>$1,250 unfavorable</a:t>
              </a:r>
            </a:p>
          </p:txBody>
        </p:sp>
      </p:grpSp>
      <p:grpSp>
        <p:nvGrpSpPr>
          <p:cNvPr id="12" name="Group 6">
            <a:extLst>
              <a:ext uri="{FF2B5EF4-FFF2-40B4-BE49-F238E27FC236}">
                <a16:creationId xmlns:a16="http://schemas.microsoft.com/office/drawing/2014/main" id="{9288495F-10B0-C11A-B7EF-51BB37AEDFFB}"/>
              </a:ext>
            </a:extLst>
          </p:cNvPr>
          <p:cNvGrpSpPr>
            <a:grpSpLocks/>
          </p:cNvGrpSpPr>
          <p:nvPr/>
        </p:nvGrpSpPr>
        <p:grpSpPr bwMode="auto">
          <a:xfrm>
            <a:off x="5822010" y="4866562"/>
            <a:ext cx="3883025" cy="1516062"/>
            <a:chOff x="2676" y="2735"/>
            <a:chExt cx="2446" cy="955"/>
          </a:xfrm>
        </p:grpSpPr>
        <p:sp>
          <p:nvSpPr>
            <p:cNvPr id="13" name="Rectangle 7">
              <a:extLst>
                <a:ext uri="{FF2B5EF4-FFF2-40B4-BE49-F238E27FC236}">
                  <a16:creationId xmlns:a16="http://schemas.microsoft.com/office/drawing/2014/main" id="{84F8EB03-23B8-0CA6-379E-3964F1366BA4}"/>
                </a:ext>
              </a:extLst>
            </p:cNvPr>
            <p:cNvSpPr>
              <a:spLocks noChangeArrowheads="1"/>
            </p:cNvSpPr>
            <p:nvPr/>
          </p:nvSpPr>
          <p:spPr bwMode="auto">
            <a:xfrm>
              <a:off x="2676" y="3168"/>
              <a:ext cx="2446" cy="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Efficiency variance</a:t>
              </a:r>
              <a:br>
                <a:rPr lang="en-US" altLang="en-US" sz="2400" dirty="0"/>
              </a:br>
              <a:r>
                <a:rPr lang="en-US" altLang="en-US" sz="2400" dirty="0">
                  <a:solidFill>
                    <a:srgbClr val="FF0000"/>
                  </a:solidFill>
                </a:rPr>
                <a:t>$1,000 unfavorable</a:t>
              </a:r>
            </a:p>
          </p:txBody>
        </p:sp>
        <p:sp>
          <p:nvSpPr>
            <p:cNvPr id="14" name="Freeform 8">
              <a:extLst>
                <a:ext uri="{FF2B5EF4-FFF2-40B4-BE49-F238E27FC236}">
                  <a16:creationId xmlns:a16="http://schemas.microsoft.com/office/drawing/2014/main" id="{97B4BCF2-01BB-4384-2133-A97DE9D1B412}"/>
                </a:ext>
              </a:extLst>
            </p:cNvPr>
            <p:cNvSpPr>
              <a:spLocks/>
            </p:cNvSpPr>
            <p:nvPr/>
          </p:nvSpPr>
          <p:spPr bwMode="auto">
            <a:xfrm>
              <a:off x="2891" y="2735"/>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grpSp>
      <p:sp>
        <p:nvSpPr>
          <p:cNvPr id="15" name="Rectangle 9">
            <a:extLst>
              <a:ext uri="{FF2B5EF4-FFF2-40B4-BE49-F238E27FC236}">
                <a16:creationId xmlns:a16="http://schemas.microsoft.com/office/drawing/2014/main" id="{4EC51BFA-14C5-A788-6A30-775B68BB432C}"/>
              </a:ext>
            </a:extLst>
          </p:cNvPr>
          <p:cNvSpPr>
            <a:spLocks noChangeArrowheads="1"/>
          </p:cNvSpPr>
          <p:nvPr/>
        </p:nvSpPr>
        <p:spPr bwMode="auto">
          <a:xfrm>
            <a:off x="1764360" y="2048750"/>
            <a:ext cx="8759825" cy="97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lnSpc>
                <a:spcPct val="80000"/>
              </a:lnSpc>
              <a:spcBef>
                <a:spcPct val="20000"/>
              </a:spcBef>
            </a:pPr>
            <a:r>
              <a:rPr lang="en-US" altLang="en-US" sz="2400" b="1" dirty="0">
                <a:solidFill>
                  <a:schemeClr val="tx2"/>
                </a:solidFill>
              </a:rPr>
              <a:t>   Actual Hours            Actual Hours	      Standard Hours</a:t>
            </a:r>
            <a:br>
              <a:rPr lang="en-US" altLang="en-US" sz="2400" b="1" dirty="0">
                <a:solidFill>
                  <a:schemeClr val="tx2"/>
                </a:solidFill>
              </a:rPr>
            </a:br>
            <a:r>
              <a:rPr lang="en-US" altLang="en-US" sz="2400" b="1" dirty="0">
                <a:solidFill>
                  <a:schemeClr val="tx2"/>
                </a:solidFill>
              </a:rPr>
              <a:t>            ×                               ×                                 × </a:t>
            </a:r>
            <a:br>
              <a:rPr lang="en-US" altLang="en-US" sz="2400" b="1" dirty="0">
                <a:solidFill>
                  <a:schemeClr val="tx2"/>
                </a:solidFill>
              </a:rPr>
            </a:br>
            <a:r>
              <a:rPr lang="en-US" altLang="en-US" sz="2400" b="1" dirty="0">
                <a:solidFill>
                  <a:schemeClr val="tx2"/>
                </a:solidFill>
              </a:rPr>
              <a:t>    Actual Rate             Standard Rate           Standard Rate</a:t>
            </a:r>
          </a:p>
        </p:txBody>
      </p:sp>
      <p:sp>
        <p:nvSpPr>
          <p:cNvPr id="16" name="Line 10">
            <a:extLst>
              <a:ext uri="{FF2B5EF4-FFF2-40B4-BE49-F238E27FC236}">
                <a16:creationId xmlns:a16="http://schemas.microsoft.com/office/drawing/2014/main" id="{DBFAE81E-6D19-495C-21C3-F46D868C52B0}"/>
              </a:ext>
            </a:extLst>
          </p:cNvPr>
          <p:cNvSpPr>
            <a:spLocks noChangeShapeType="1"/>
          </p:cNvSpPr>
          <p:nvPr/>
        </p:nvSpPr>
        <p:spPr bwMode="auto">
          <a:xfrm>
            <a:off x="1953273" y="2961562"/>
            <a:ext cx="2193925"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7" name="Line 11">
            <a:extLst>
              <a:ext uri="{FF2B5EF4-FFF2-40B4-BE49-F238E27FC236}">
                <a16:creationId xmlns:a16="http://schemas.microsoft.com/office/drawing/2014/main" id="{0E6385E1-73C4-289F-D135-EA4E17E69C15}"/>
              </a:ext>
            </a:extLst>
          </p:cNvPr>
          <p:cNvSpPr>
            <a:spLocks noChangeShapeType="1"/>
          </p:cNvSpPr>
          <p:nvPr/>
        </p:nvSpPr>
        <p:spPr bwMode="auto">
          <a:xfrm>
            <a:off x="4899673" y="2961562"/>
            <a:ext cx="2193925"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8" name="Line 12">
            <a:extLst>
              <a:ext uri="{FF2B5EF4-FFF2-40B4-BE49-F238E27FC236}">
                <a16:creationId xmlns:a16="http://schemas.microsoft.com/office/drawing/2014/main" id="{85EE3256-77F9-C4C8-D378-E5C76C0D1D3D}"/>
              </a:ext>
            </a:extLst>
          </p:cNvPr>
          <p:cNvSpPr>
            <a:spLocks noChangeShapeType="1"/>
          </p:cNvSpPr>
          <p:nvPr/>
        </p:nvSpPr>
        <p:spPr bwMode="auto">
          <a:xfrm>
            <a:off x="7914335" y="2961562"/>
            <a:ext cx="2193925"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9" name="Rectangle 4">
            <a:extLst>
              <a:ext uri="{FF2B5EF4-FFF2-40B4-BE49-F238E27FC236}">
                <a16:creationId xmlns:a16="http://schemas.microsoft.com/office/drawing/2014/main" id="{91CF56F1-A209-E6CF-504C-DBB3D7FCDE77}"/>
              </a:ext>
            </a:extLst>
          </p:cNvPr>
          <p:cNvSpPr>
            <a:spLocks noChangeArrowheads="1"/>
          </p:cNvSpPr>
          <p:nvPr/>
        </p:nvSpPr>
        <p:spPr bwMode="auto">
          <a:xfrm>
            <a:off x="1840560" y="3115550"/>
            <a:ext cx="8607425" cy="1751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spcBef>
                <a:spcPct val="50000"/>
              </a:spcBef>
            </a:pPr>
            <a:r>
              <a:rPr lang="en-US" altLang="en-US" sz="2400" dirty="0">
                <a:solidFill>
                  <a:schemeClr val="tx2"/>
                </a:solidFill>
              </a:rPr>
              <a:t>   2,500 hours                 2,500 hours                  2,400 hours</a:t>
            </a:r>
            <a:br>
              <a:rPr lang="en-US" altLang="en-US" sz="2400" dirty="0">
                <a:solidFill>
                  <a:schemeClr val="tx2"/>
                </a:solidFill>
              </a:rPr>
            </a:br>
            <a:r>
              <a:rPr lang="en-US" altLang="en-US" sz="2400" dirty="0">
                <a:solidFill>
                  <a:schemeClr val="tx2"/>
                </a:solidFill>
              </a:rPr>
              <a:t>           ×                                 ×                                 ×</a:t>
            </a:r>
            <a:br>
              <a:rPr lang="en-US" altLang="en-US" sz="2400" dirty="0">
                <a:solidFill>
                  <a:schemeClr val="tx2"/>
                </a:solidFill>
              </a:rPr>
            </a:br>
            <a:r>
              <a:rPr lang="en-US" altLang="en-US" sz="2400" dirty="0">
                <a:solidFill>
                  <a:schemeClr val="tx2"/>
                </a:solidFill>
              </a:rPr>
              <a:t>$10.50 per hour         $10.00 per hour          $10.00 per hour</a:t>
            </a:r>
          </a:p>
          <a:p>
            <a:pPr eaLnBrk="1" hangingPunct="1">
              <a:spcBef>
                <a:spcPct val="50000"/>
              </a:spcBef>
            </a:pPr>
            <a:r>
              <a:rPr lang="en-US" altLang="en-US" sz="2400" dirty="0">
                <a:solidFill>
                  <a:schemeClr val="tx2"/>
                </a:solidFill>
              </a:rPr>
              <a:t>    </a:t>
            </a:r>
            <a:r>
              <a:rPr lang="en-US" altLang="en-US" sz="2400" dirty="0">
                <a:solidFill>
                  <a:srgbClr val="FF0000"/>
                </a:solidFill>
              </a:rPr>
              <a:t>= $26,250                  = $25,000                     = $24,000   </a:t>
            </a:r>
          </a:p>
        </p:txBody>
      </p:sp>
      <p:grpSp>
        <p:nvGrpSpPr>
          <p:cNvPr id="20" name="Group 9">
            <a:extLst>
              <a:ext uri="{FF2B5EF4-FFF2-40B4-BE49-F238E27FC236}">
                <a16:creationId xmlns:a16="http://schemas.microsoft.com/office/drawing/2014/main" id="{9C63325D-326A-7B62-8644-E2E244CC9DFF}"/>
              </a:ext>
            </a:extLst>
          </p:cNvPr>
          <p:cNvGrpSpPr>
            <a:grpSpLocks/>
          </p:cNvGrpSpPr>
          <p:nvPr/>
        </p:nvGrpSpPr>
        <p:grpSpPr bwMode="auto">
          <a:xfrm>
            <a:off x="4164660" y="3572749"/>
            <a:ext cx="4003675" cy="850900"/>
            <a:chOff x="1632" y="1920"/>
            <a:chExt cx="1920" cy="536"/>
          </a:xfrm>
        </p:grpSpPr>
        <p:sp>
          <p:nvSpPr>
            <p:cNvPr id="21" name="Line 10">
              <a:extLst>
                <a:ext uri="{FF2B5EF4-FFF2-40B4-BE49-F238E27FC236}">
                  <a16:creationId xmlns:a16="http://schemas.microsoft.com/office/drawing/2014/main" id="{AF9B525C-E83C-5393-8CD4-939299BB293D}"/>
                </a:ext>
              </a:extLst>
            </p:cNvPr>
            <p:cNvSpPr>
              <a:spLocks noChangeShapeType="1"/>
            </p:cNvSpPr>
            <p:nvPr/>
          </p:nvSpPr>
          <p:spPr bwMode="auto">
            <a:xfrm flipH="1">
              <a:off x="1632" y="2160"/>
              <a:ext cx="336" cy="4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dirty="0"/>
            </a:p>
          </p:txBody>
        </p:sp>
        <p:sp>
          <p:nvSpPr>
            <p:cNvPr id="22" name="Text Box 11">
              <a:extLst>
                <a:ext uri="{FF2B5EF4-FFF2-40B4-BE49-F238E27FC236}">
                  <a16:creationId xmlns:a16="http://schemas.microsoft.com/office/drawing/2014/main" id="{88BB1708-A119-0B3B-F14C-26A0823227C0}"/>
                </a:ext>
              </a:extLst>
            </p:cNvPr>
            <p:cNvSpPr txBox="1">
              <a:spLocks noChangeArrowheads="1"/>
            </p:cNvSpPr>
            <p:nvPr/>
          </p:nvSpPr>
          <p:spPr bwMode="auto">
            <a:xfrm>
              <a:off x="1920" y="1920"/>
              <a:ext cx="1632" cy="536"/>
            </a:xfrm>
            <a:prstGeom prst="rect">
              <a:avLst/>
            </a:prstGeom>
            <a:solidFill>
              <a:srgbClr val="CCECFF"/>
            </a:solidFill>
            <a:ln w="28575">
              <a:solidFill>
                <a:schemeClr val="tx1"/>
              </a:solidFill>
              <a:miter lim="800000"/>
              <a:headEnd/>
              <a:tailEnd/>
            </a:ln>
          </p:spPr>
          <p:txBody>
            <a:bodyPr>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$26,250 </a:t>
              </a:r>
              <a:r>
                <a:rPr lang="en-US" altLang="en-US" sz="2400" dirty="0">
                  <a:sym typeface="Symbol" pitchFamily="18" charset="2"/>
                </a:rPr>
                <a:t> 2,500 hours = $10.50 per hour</a:t>
              </a:r>
              <a:endParaRPr lang="en-US" altLang="en-US" sz="2800" dirty="0">
                <a:latin typeface="Times New Roman" pitchFamily="18" charset="0"/>
              </a:endParaRPr>
            </a:p>
          </p:txBody>
        </p:sp>
      </p:grpSp>
    </p:spTree>
    <p:extLst>
      <p:ext uri="{BB962C8B-B14F-4D97-AF65-F5344CB8AC3E}">
        <p14:creationId xmlns:p14="http://schemas.microsoft.com/office/powerpoint/2010/main" val="37316547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7008067" cy="867930"/>
          </a:xfrm>
          <a:prstGeom prst="rect">
            <a:avLst/>
          </a:prstGeom>
          <a:noFill/>
        </p:spPr>
        <p:txBody>
          <a:bodyPr wrap="square" rtlCol="0">
            <a:spAutoFit/>
          </a:bodyPr>
          <a:lstStyle/>
          <a:p>
            <a:pPr algn="ctr">
              <a:lnSpc>
                <a:spcPct val="80000"/>
              </a:lnSpc>
              <a:defRPr/>
            </a:pPr>
            <a:r>
              <a:rPr lang="en-US" altLang="en-US" sz="2800" b="1" dirty="0">
                <a:solidFill>
                  <a:schemeClr val="bg1"/>
                </a:solidFill>
                <a:cs typeface="Arial" panose="020B0604020202020204" pitchFamily="34" charset="0"/>
              </a:rPr>
              <a:t>Labor Variances: Using the Factored Equations</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3">
            <a:extLst>
              <a:ext uri="{FF2B5EF4-FFF2-40B4-BE49-F238E27FC236}">
                <a16:creationId xmlns:a16="http://schemas.microsoft.com/office/drawing/2014/main" id="{D83F4C6F-B2A3-F890-38F8-523D29CF5628}"/>
              </a:ext>
            </a:extLst>
          </p:cNvPr>
          <p:cNvSpPr txBox="1">
            <a:spLocks noChangeArrowheads="1"/>
          </p:cNvSpPr>
          <p:nvPr/>
        </p:nvSpPr>
        <p:spPr>
          <a:xfrm>
            <a:off x="2030578" y="1167457"/>
            <a:ext cx="8382000" cy="5257800"/>
          </a:xfrm>
          <a:prstGeom prst="rect">
            <a:avLst/>
          </a:prstGeom>
          <a:solidFill>
            <a:schemeClr val="bg1">
              <a:lumMod val="95000"/>
            </a:schemeClr>
          </a:solidFill>
          <a:ln w="28575">
            <a:solidFill>
              <a:schemeClr val="tx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SzPct val="70000"/>
              <a:buFont typeface="Arial" panose="020B0604020202020204" pitchFamily="34" charset="0"/>
              <a:buNone/>
              <a:tabLst>
                <a:tab pos="2057400" algn="ctr"/>
                <a:tab pos="5029200" algn="ctr"/>
              </a:tabLst>
              <a:defRPr/>
            </a:pPr>
            <a:r>
              <a:rPr lang="en-US" altLang="en-US" u="sng" dirty="0">
                <a:cs typeface="Arial" panose="020B0604020202020204" pitchFamily="34" charset="0"/>
              </a:rPr>
              <a:t>Labor rate variance</a:t>
            </a:r>
          </a:p>
          <a:p>
            <a:pPr lvl="1">
              <a:buFont typeface="Arial" panose="020B0604020202020204" pitchFamily="34" charset="0"/>
              <a:buNone/>
              <a:tabLst>
                <a:tab pos="2057400" algn="ctr"/>
                <a:tab pos="5029200" algn="ctr"/>
              </a:tabLst>
              <a:defRPr/>
            </a:pPr>
            <a:r>
              <a:rPr lang="en-US" altLang="en-US" sz="2200" dirty="0">
                <a:solidFill>
                  <a:srgbClr val="5E2D37"/>
                </a:solidFill>
                <a:cs typeface="Arial" panose="020B0604020202020204" pitchFamily="34" charset="0"/>
              </a:rPr>
              <a:t>LRV = (AH × AR) – (AH × SR) </a:t>
            </a:r>
          </a:p>
          <a:p>
            <a:pPr lvl="1">
              <a:buFont typeface="Arial" panose="020B0604020202020204" pitchFamily="34" charset="0"/>
              <a:buNone/>
              <a:tabLst>
                <a:tab pos="2057400" algn="ctr"/>
                <a:tab pos="5029200" algn="ctr"/>
              </a:tabLst>
              <a:defRPr/>
            </a:pPr>
            <a:r>
              <a:rPr lang="en-US" altLang="en-US" sz="2200" dirty="0">
                <a:solidFill>
                  <a:srgbClr val="5E2D37"/>
                </a:solidFill>
                <a:cs typeface="Arial" panose="020B0604020202020204" pitchFamily="34" charset="0"/>
              </a:rPr>
              <a:t>	     = AH (AR – SR)</a:t>
            </a:r>
          </a:p>
          <a:p>
            <a:pPr lvl="1">
              <a:buFont typeface="Arial" panose="020B0604020202020204" pitchFamily="34" charset="0"/>
              <a:buNone/>
              <a:tabLst>
                <a:tab pos="2057400" algn="ctr"/>
                <a:tab pos="5029200" algn="ctr"/>
              </a:tabLst>
              <a:defRPr/>
            </a:pPr>
            <a:r>
              <a:rPr lang="en-US" altLang="en-US" sz="2200" dirty="0">
                <a:solidFill>
                  <a:srgbClr val="5E2D37"/>
                </a:solidFill>
                <a:cs typeface="Arial" panose="020B0604020202020204" pitchFamily="34" charset="0"/>
              </a:rPr>
              <a:t>        = 2,500 hours ($10.50 per hour – $10.00 per hour)</a:t>
            </a:r>
          </a:p>
          <a:p>
            <a:pPr lvl="1">
              <a:buFont typeface="Arial" panose="020B0604020202020204" pitchFamily="34" charset="0"/>
              <a:buNone/>
              <a:tabLst>
                <a:tab pos="2057400" algn="ctr"/>
                <a:tab pos="5029200" algn="ctr"/>
              </a:tabLst>
              <a:defRPr/>
            </a:pPr>
            <a:r>
              <a:rPr lang="en-US" altLang="en-US" sz="2200" dirty="0">
                <a:solidFill>
                  <a:srgbClr val="5E2D37"/>
                </a:solidFill>
                <a:cs typeface="Arial" panose="020B0604020202020204" pitchFamily="34" charset="0"/>
              </a:rPr>
              <a:t>        = 2,500 hours ($0.50 per hour)</a:t>
            </a:r>
          </a:p>
          <a:p>
            <a:pPr lvl="1">
              <a:buFont typeface="Arial" panose="020B0604020202020204" pitchFamily="34" charset="0"/>
              <a:buNone/>
              <a:tabLst>
                <a:tab pos="2057400" algn="ctr"/>
                <a:tab pos="5029200" algn="ctr"/>
              </a:tabLst>
              <a:defRPr/>
            </a:pPr>
            <a:r>
              <a:rPr lang="en-US" altLang="en-US" sz="2200" dirty="0">
                <a:solidFill>
                  <a:srgbClr val="5E2D37"/>
                </a:solidFill>
                <a:cs typeface="Arial" panose="020B0604020202020204" pitchFamily="34" charset="0"/>
              </a:rPr>
              <a:t>        = $1,250 unfavorable</a:t>
            </a:r>
          </a:p>
          <a:p>
            <a:pPr>
              <a:buSzPct val="70000"/>
              <a:buFont typeface="Arial" panose="020B0604020202020204" pitchFamily="34" charset="0"/>
              <a:buNone/>
              <a:tabLst>
                <a:tab pos="2057400" algn="ctr"/>
                <a:tab pos="5029200" algn="ctr"/>
              </a:tabLst>
              <a:defRPr/>
            </a:pPr>
            <a:r>
              <a:rPr lang="en-US" altLang="en-US" u="sng" dirty="0">
                <a:cs typeface="Arial" panose="020B0604020202020204" pitchFamily="34" charset="0"/>
              </a:rPr>
              <a:t>Labor efficiency variance</a:t>
            </a:r>
          </a:p>
          <a:p>
            <a:pPr lvl="1">
              <a:buFont typeface="Arial" panose="020B0604020202020204" pitchFamily="34" charset="0"/>
              <a:buNone/>
              <a:tabLst>
                <a:tab pos="2057400" algn="ctr"/>
                <a:tab pos="5029200" algn="ctr"/>
              </a:tabLst>
              <a:defRPr/>
            </a:pPr>
            <a:r>
              <a:rPr lang="en-US" altLang="en-US" sz="2200" dirty="0">
                <a:solidFill>
                  <a:srgbClr val="5E2D37"/>
                </a:solidFill>
                <a:cs typeface="Arial" panose="020B0604020202020204" pitchFamily="34" charset="0"/>
              </a:rPr>
              <a:t>LEV = (AH × SR) – (SH × SR)  </a:t>
            </a:r>
          </a:p>
          <a:p>
            <a:pPr lvl="1">
              <a:buFont typeface="Arial" panose="020B0604020202020204" pitchFamily="34" charset="0"/>
              <a:buNone/>
              <a:tabLst>
                <a:tab pos="2057400" algn="ctr"/>
                <a:tab pos="5029200" algn="ctr"/>
              </a:tabLst>
              <a:defRPr/>
            </a:pPr>
            <a:r>
              <a:rPr lang="en-US" altLang="en-US" sz="2200" dirty="0">
                <a:solidFill>
                  <a:srgbClr val="5E2D37"/>
                </a:solidFill>
                <a:cs typeface="Arial" panose="020B0604020202020204" pitchFamily="34" charset="0"/>
              </a:rPr>
              <a:t>        = SR (AH – SH)</a:t>
            </a:r>
          </a:p>
          <a:p>
            <a:pPr lvl="1">
              <a:buFont typeface="Arial" panose="020B0604020202020204" pitchFamily="34" charset="0"/>
              <a:buNone/>
              <a:tabLst>
                <a:tab pos="2057400" algn="ctr"/>
                <a:tab pos="5029200" algn="ctr"/>
              </a:tabLst>
              <a:defRPr/>
            </a:pPr>
            <a:r>
              <a:rPr lang="en-US" altLang="en-US" sz="2200" dirty="0">
                <a:solidFill>
                  <a:srgbClr val="5E2D37"/>
                </a:solidFill>
                <a:cs typeface="Arial" panose="020B0604020202020204" pitchFamily="34" charset="0"/>
              </a:rPr>
              <a:t>        = $10.00 per hour (2,500 hours – 2,400 hours)</a:t>
            </a:r>
          </a:p>
          <a:p>
            <a:pPr lvl="1">
              <a:buFont typeface="Arial" panose="020B0604020202020204" pitchFamily="34" charset="0"/>
              <a:buNone/>
              <a:tabLst>
                <a:tab pos="2057400" algn="ctr"/>
                <a:tab pos="5029200" algn="ctr"/>
              </a:tabLst>
              <a:defRPr/>
            </a:pPr>
            <a:r>
              <a:rPr lang="en-US" altLang="en-US" sz="2200" dirty="0">
                <a:solidFill>
                  <a:srgbClr val="5E2D37"/>
                </a:solidFill>
                <a:cs typeface="Arial" panose="020B0604020202020204" pitchFamily="34" charset="0"/>
              </a:rPr>
              <a:t>        = $10.00 per hour (100 hours) </a:t>
            </a:r>
          </a:p>
          <a:p>
            <a:pPr>
              <a:buSzPct val="70000"/>
              <a:buFont typeface="Arial" panose="020B0604020202020204" pitchFamily="34" charset="0"/>
              <a:buNone/>
              <a:tabLst>
                <a:tab pos="2057400" algn="ctr"/>
                <a:tab pos="5029200" algn="ctr"/>
              </a:tabLst>
              <a:defRPr/>
            </a:pPr>
            <a:r>
              <a:rPr lang="en-US" altLang="en-US" sz="2200" dirty="0">
                <a:solidFill>
                  <a:srgbClr val="5E2D37"/>
                </a:solidFill>
                <a:cs typeface="Arial" panose="020B0604020202020204" pitchFamily="34" charset="0"/>
              </a:rPr>
              <a:t>     	       = $1,000 unfavorable</a:t>
            </a:r>
          </a:p>
          <a:p>
            <a:pPr lvl="1">
              <a:buFont typeface="Arial" panose="020B0604020202020204" pitchFamily="34" charset="0"/>
              <a:buNone/>
              <a:tabLst>
                <a:tab pos="2057400" algn="ctr"/>
                <a:tab pos="5029200" algn="ctr"/>
              </a:tabLst>
              <a:defRPr/>
            </a:pPr>
            <a:endParaRPr lang="en-US" altLang="en-US" sz="2200" dirty="0">
              <a:cs typeface="Arial" panose="020B0604020202020204" pitchFamily="34" charset="0"/>
            </a:endParaRPr>
          </a:p>
        </p:txBody>
      </p:sp>
    </p:spTree>
    <p:extLst>
      <p:ext uri="{BB962C8B-B14F-4D97-AF65-F5344CB8AC3E}">
        <p14:creationId xmlns:p14="http://schemas.microsoft.com/office/powerpoint/2010/main" val="34825971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450133" y="383915"/>
            <a:ext cx="7008067" cy="954107"/>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Responsibility for Labor Variances</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C695309C-0A34-7DC9-BE7D-67434A44D612}"/>
              </a:ext>
            </a:extLst>
          </p:cNvPr>
          <p:cNvSpPr txBox="1">
            <a:spLocks noChangeArrowheads="1"/>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endParaRPr>
          </a:p>
        </p:txBody>
      </p:sp>
      <p:sp>
        <p:nvSpPr>
          <p:cNvPr id="8" name="Text Box 5">
            <a:extLst>
              <a:ext uri="{FF2B5EF4-FFF2-40B4-BE49-F238E27FC236}">
                <a16:creationId xmlns:a16="http://schemas.microsoft.com/office/drawing/2014/main" id="{515F86CF-1C3A-35C0-FFCE-D56E0AC8D386}"/>
              </a:ext>
            </a:extLst>
          </p:cNvPr>
          <p:cNvSpPr txBox="1">
            <a:spLocks noChangeArrowheads="1"/>
          </p:cNvSpPr>
          <p:nvPr/>
        </p:nvSpPr>
        <p:spPr bwMode="auto">
          <a:xfrm>
            <a:off x="2363787" y="4357424"/>
            <a:ext cx="2941638" cy="466725"/>
          </a:xfrm>
          <a:prstGeom prst="rect">
            <a:avLst/>
          </a:prstGeom>
          <a:solidFill>
            <a:schemeClr val="tx1"/>
          </a:solidFill>
          <a:ln w="9525">
            <a:solidFill>
              <a:schemeClr val="tx1"/>
            </a:solidFill>
            <a:miter lim="800000"/>
            <a:headEnd/>
            <a:tailEnd/>
          </a:ln>
        </p:spPr>
        <p:txBody>
          <a:bodyPr wrap="none">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r>
              <a:rPr lang="en-US" altLang="en-US" sz="2400" dirty="0">
                <a:solidFill>
                  <a:schemeClr val="bg1"/>
                </a:solidFill>
              </a:rPr>
              <a:t>Production Manager</a:t>
            </a:r>
          </a:p>
        </p:txBody>
      </p:sp>
      <p:sp>
        <p:nvSpPr>
          <p:cNvPr id="9" name="Text Box 6">
            <a:extLst>
              <a:ext uri="{FF2B5EF4-FFF2-40B4-BE49-F238E27FC236}">
                <a16:creationId xmlns:a16="http://schemas.microsoft.com/office/drawing/2014/main" id="{25C59EEF-3738-B818-523A-4132F3095EA5}"/>
              </a:ext>
            </a:extLst>
          </p:cNvPr>
          <p:cNvSpPr txBox="1">
            <a:spLocks noChangeArrowheads="1"/>
          </p:cNvSpPr>
          <p:nvPr/>
        </p:nvSpPr>
        <p:spPr bwMode="auto">
          <a:xfrm>
            <a:off x="1604964" y="1966031"/>
            <a:ext cx="3894137" cy="1938338"/>
          </a:xfrm>
          <a:prstGeom prst="rect">
            <a:avLst/>
          </a:prstGeom>
          <a:noFill/>
          <a:ln>
            <a:noFill/>
          </a:ln>
        </p:spPr>
        <p:txBody>
          <a:bodyPr wrap="none">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algn="ctr" eaLnBrk="1" hangingPunct="1">
              <a:spcBef>
                <a:spcPct val="0"/>
              </a:spcBef>
              <a:buClrTx/>
              <a:buFontTx/>
              <a:buNone/>
              <a:defRPr/>
            </a:pPr>
            <a:r>
              <a:rPr lang="en-US" altLang="en-US" sz="2400" b="1" dirty="0">
                <a:solidFill>
                  <a:schemeClr val="tx2">
                    <a:lumMod val="50000"/>
                  </a:schemeClr>
                </a:solidFill>
              </a:rPr>
              <a:t>Production managers are</a:t>
            </a:r>
            <a:br>
              <a:rPr lang="en-US" altLang="en-US" sz="2400" b="1" dirty="0">
                <a:solidFill>
                  <a:schemeClr val="tx2">
                    <a:lumMod val="50000"/>
                  </a:schemeClr>
                </a:solidFill>
              </a:rPr>
            </a:br>
            <a:r>
              <a:rPr lang="en-US" altLang="en-US" sz="2400" b="1" dirty="0">
                <a:solidFill>
                  <a:schemeClr val="tx2">
                    <a:lumMod val="50000"/>
                  </a:schemeClr>
                </a:solidFill>
              </a:rPr>
              <a:t>usually held accountable</a:t>
            </a:r>
            <a:br>
              <a:rPr lang="en-US" altLang="en-US" sz="2400" b="1" dirty="0">
                <a:solidFill>
                  <a:schemeClr val="tx2">
                    <a:lumMod val="50000"/>
                  </a:schemeClr>
                </a:solidFill>
              </a:rPr>
            </a:br>
            <a:r>
              <a:rPr lang="en-US" altLang="en-US" sz="2400" b="1" dirty="0">
                <a:solidFill>
                  <a:schemeClr val="tx2">
                    <a:lumMod val="50000"/>
                  </a:schemeClr>
                </a:solidFill>
              </a:rPr>
              <a:t>for labor variances</a:t>
            </a:r>
            <a:br>
              <a:rPr lang="en-US" altLang="en-US" sz="2400" b="1" dirty="0">
                <a:solidFill>
                  <a:schemeClr val="tx2">
                    <a:lumMod val="50000"/>
                  </a:schemeClr>
                </a:solidFill>
              </a:rPr>
            </a:br>
            <a:r>
              <a:rPr lang="en-US" altLang="en-US" sz="2400" b="1" dirty="0">
                <a:solidFill>
                  <a:schemeClr val="tx2">
                    <a:lumMod val="50000"/>
                  </a:schemeClr>
                </a:solidFill>
              </a:rPr>
              <a:t>because they can</a:t>
            </a:r>
            <a:br>
              <a:rPr lang="en-US" altLang="en-US" sz="2400" b="1" dirty="0">
                <a:solidFill>
                  <a:schemeClr val="tx2">
                    <a:lumMod val="50000"/>
                  </a:schemeClr>
                </a:solidFill>
              </a:rPr>
            </a:br>
            <a:r>
              <a:rPr lang="en-US" altLang="en-US" sz="2400" b="1" dirty="0">
                <a:solidFill>
                  <a:schemeClr val="tx2">
                    <a:lumMod val="50000"/>
                  </a:schemeClr>
                </a:solidFill>
              </a:rPr>
              <a:t>influence the:</a:t>
            </a:r>
          </a:p>
        </p:txBody>
      </p:sp>
      <p:grpSp>
        <p:nvGrpSpPr>
          <p:cNvPr id="11" name="Group 7">
            <a:extLst>
              <a:ext uri="{FF2B5EF4-FFF2-40B4-BE49-F238E27FC236}">
                <a16:creationId xmlns:a16="http://schemas.microsoft.com/office/drawing/2014/main" id="{64A27C9F-733C-DC55-CACB-B82FF77FF9AB}"/>
              </a:ext>
            </a:extLst>
          </p:cNvPr>
          <p:cNvGrpSpPr>
            <a:grpSpLocks/>
          </p:cNvGrpSpPr>
          <p:nvPr/>
        </p:nvGrpSpPr>
        <p:grpSpPr bwMode="auto">
          <a:xfrm>
            <a:off x="4953000" y="1677988"/>
            <a:ext cx="5272088" cy="1636712"/>
            <a:chOff x="2160" y="1057"/>
            <a:chExt cx="3321" cy="1031"/>
          </a:xfrm>
        </p:grpSpPr>
        <p:sp>
          <p:nvSpPr>
            <p:cNvPr id="12" name="AutoShape 8">
              <a:extLst>
                <a:ext uri="{FF2B5EF4-FFF2-40B4-BE49-F238E27FC236}">
                  <a16:creationId xmlns:a16="http://schemas.microsoft.com/office/drawing/2014/main" id="{B395F152-81FA-7671-C56A-63925389254B}"/>
                </a:ext>
              </a:extLst>
            </p:cNvPr>
            <p:cNvSpPr>
              <a:spLocks noChangeArrowheads="1"/>
            </p:cNvSpPr>
            <p:nvPr/>
          </p:nvSpPr>
          <p:spPr bwMode="auto">
            <a:xfrm>
              <a:off x="3256" y="1057"/>
              <a:ext cx="2225" cy="586"/>
            </a:xfrm>
            <a:prstGeom prst="roundRect">
              <a:avLst>
                <a:gd name="adj" fmla="val 16667"/>
              </a:avLst>
            </a:prstGeom>
            <a:solidFill>
              <a:schemeClr val="bg1">
                <a:lumMod val="95000"/>
              </a:schemeClr>
            </a:solidFill>
            <a:ln w="28575">
              <a:solidFill>
                <a:schemeClr val="tx1"/>
              </a:solidFill>
              <a:round/>
              <a:headEnd/>
              <a:tailEnd/>
            </a:ln>
          </p:spPr>
          <p:txBody>
            <a:bodyPr>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algn="ctr" eaLnBrk="1" hangingPunct="1">
                <a:spcBef>
                  <a:spcPct val="0"/>
                </a:spcBef>
                <a:buClrTx/>
                <a:buFontTx/>
                <a:buNone/>
                <a:defRPr/>
              </a:pPr>
              <a:r>
                <a:rPr lang="en-US" altLang="en-US" sz="2400" dirty="0"/>
                <a:t>Mix of skill levels</a:t>
              </a:r>
              <a:br>
                <a:rPr lang="en-US" altLang="en-US" sz="2400" dirty="0"/>
              </a:br>
              <a:r>
                <a:rPr lang="en-US" altLang="en-US" sz="2400" dirty="0"/>
                <a:t>assigned to work tasks. </a:t>
              </a:r>
            </a:p>
          </p:txBody>
        </p:sp>
        <p:cxnSp>
          <p:nvCxnSpPr>
            <p:cNvPr id="13" name="AutoShape 9">
              <a:extLst>
                <a:ext uri="{FF2B5EF4-FFF2-40B4-BE49-F238E27FC236}">
                  <a16:creationId xmlns:a16="http://schemas.microsoft.com/office/drawing/2014/main" id="{ABCC8E18-428E-36CA-86D9-D183B2686EA0}"/>
                </a:ext>
              </a:extLst>
            </p:cNvPr>
            <p:cNvCxnSpPr>
              <a:cxnSpLocks noChangeShapeType="1"/>
              <a:endCxn id="12" idx="1"/>
            </p:cNvCxnSpPr>
            <p:nvPr/>
          </p:nvCxnSpPr>
          <p:spPr bwMode="auto">
            <a:xfrm flipV="1">
              <a:off x="2160" y="1350"/>
              <a:ext cx="1087" cy="738"/>
            </a:xfrm>
            <a:prstGeom prst="straightConnector1">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cxnSp>
      </p:grpSp>
      <p:grpSp>
        <p:nvGrpSpPr>
          <p:cNvPr id="14" name="Group 10">
            <a:extLst>
              <a:ext uri="{FF2B5EF4-FFF2-40B4-BE49-F238E27FC236}">
                <a16:creationId xmlns:a16="http://schemas.microsoft.com/office/drawing/2014/main" id="{FFCFD34F-4139-C864-B04B-00B8F52291E2}"/>
              </a:ext>
            </a:extLst>
          </p:cNvPr>
          <p:cNvGrpSpPr>
            <a:grpSpLocks/>
          </p:cNvGrpSpPr>
          <p:nvPr/>
        </p:nvGrpSpPr>
        <p:grpSpPr bwMode="auto">
          <a:xfrm>
            <a:off x="4953000" y="2855914"/>
            <a:ext cx="5257800" cy="930275"/>
            <a:chOff x="2160" y="1799"/>
            <a:chExt cx="3312" cy="586"/>
          </a:xfrm>
        </p:grpSpPr>
        <p:sp>
          <p:nvSpPr>
            <p:cNvPr id="15" name="AutoShape 11">
              <a:extLst>
                <a:ext uri="{FF2B5EF4-FFF2-40B4-BE49-F238E27FC236}">
                  <a16:creationId xmlns:a16="http://schemas.microsoft.com/office/drawing/2014/main" id="{D78EA00C-7366-42E3-7268-BF97985DC8D9}"/>
                </a:ext>
              </a:extLst>
            </p:cNvPr>
            <p:cNvSpPr>
              <a:spLocks noChangeArrowheads="1"/>
            </p:cNvSpPr>
            <p:nvPr/>
          </p:nvSpPr>
          <p:spPr bwMode="auto">
            <a:xfrm>
              <a:off x="3264" y="1799"/>
              <a:ext cx="2208" cy="586"/>
            </a:xfrm>
            <a:prstGeom prst="roundRect">
              <a:avLst>
                <a:gd name="adj" fmla="val 16667"/>
              </a:avLst>
            </a:prstGeom>
            <a:solidFill>
              <a:schemeClr val="accent1">
                <a:lumMod val="20000"/>
                <a:lumOff val="80000"/>
              </a:schemeClr>
            </a:solidFill>
            <a:ln w="28575">
              <a:solidFill>
                <a:schemeClr val="tx1"/>
              </a:solidFill>
              <a:round/>
              <a:headEnd/>
              <a:tailEnd/>
            </a:ln>
          </p:spPr>
          <p:txBody>
            <a:bodyPr>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algn="ctr" eaLnBrk="1" hangingPunct="1">
                <a:spcBef>
                  <a:spcPct val="50000"/>
                </a:spcBef>
                <a:buClrTx/>
                <a:buFontTx/>
                <a:buNone/>
                <a:defRPr/>
              </a:pPr>
              <a:r>
                <a:rPr lang="en-US" altLang="en-US" sz="2400" dirty="0">
                  <a:cs typeface="Times New Roman" panose="02020603050405020304" pitchFamily="18" charset="0"/>
                </a:rPr>
                <a:t>Level of employee motivation.</a:t>
              </a:r>
            </a:p>
          </p:txBody>
        </p:sp>
        <p:cxnSp>
          <p:nvCxnSpPr>
            <p:cNvPr id="16" name="AutoShape 12">
              <a:extLst>
                <a:ext uri="{FF2B5EF4-FFF2-40B4-BE49-F238E27FC236}">
                  <a16:creationId xmlns:a16="http://schemas.microsoft.com/office/drawing/2014/main" id="{2F2E332D-C7D4-62D5-9D2A-DF19210B3CFC}"/>
                </a:ext>
              </a:extLst>
            </p:cNvPr>
            <p:cNvCxnSpPr>
              <a:cxnSpLocks noChangeShapeType="1"/>
              <a:endCxn id="15" idx="1"/>
            </p:cNvCxnSpPr>
            <p:nvPr/>
          </p:nvCxnSpPr>
          <p:spPr bwMode="auto">
            <a:xfrm>
              <a:off x="2160" y="2088"/>
              <a:ext cx="1095" cy="4"/>
            </a:xfrm>
            <a:prstGeom prst="straightConnector1">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cxnSp>
      </p:grpSp>
      <p:grpSp>
        <p:nvGrpSpPr>
          <p:cNvPr id="17" name="Group 13">
            <a:extLst>
              <a:ext uri="{FF2B5EF4-FFF2-40B4-BE49-F238E27FC236}">
                <a16:creationId xmlns:a16="http://schemas.microsoft.com/office/drawing/2014/main" id="{E60F6088-7AB4-1B02-FF6C-01CCB1EAE119}"/>
              </a:ext>
            </a:extLst>
          </p:cNvPr>
          <p:cNvGrpSpPr>
            <a:grpSpLocks/>
          </p:cNvGrpSpPr>
          <p:nvPr/>
        </p:nvGrpSpPr>
        <p:grpSpPr bwMode="auto">
          <a:xfrm>
            <a:off x="4953000" y="3314701"/>
            <a:ext cx="5257800" cy="1649413"/>
            <a:chOff x="2160" y="2088"/>
            <a:chExt cx="3312" cy="1039"/>
          </a:xfrm>
        </p:grpSpPr>
        <p:sp>
          <p:nvSpPr>
            <p:cNvPr id="18" name="AutoShape 14">
              <a:extLst>
                <a:ext uri="{FF2B5EF4-FFF2-40B4-BE49-F238E27FC236}">
                  <a16:creationId xmlns:a16="http://schemas.microsoft.com/office/drawing/2014/main" id="{49388A8A-283E-AC17-7C53-44253EE0A9AA}"/>
                </a:ext>
              </a:extLst>
            </p:cNvPr>
            <p:cNvSpPr>
              <a:spLocks noChangeArrowheads="1"/>
            </p:cNvSpPr>
            <p:nvPr/>
          </p:nvSpPr>
          <p:spPr bwMode="auto">
            <a:xfrm>
              <a:off x="3264" y="2541"/>
              <a:ext cx="2208" cy="586"/>
            </a:xfrm>
            <a:prstGeom prst="roundRect">
              <a:avLst>
                <a:gd name="adj" fmla="val 16667"/>
              </a:avLst>
            </a:prstGeom>
            <a:solidFill>
              <a:schemeClr val="accent2">
                <a:lumMod val="20000"/>
                <a:lumOff val="80000"/>
              </a:schemeClr>
            </a:solidFill>
            <a:ln w="28575">
              <a:solidFill>
                <a:schemeClr val="tx1"/>
              </a:solidFill>
              <a:round/>
              <a:headEnd/>
              <a:tailEnd/>
            </a:ln>
          </p:spPr>
          <p:txBody>
            <a:bodyPr>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algn="ctr" eaLnBrk="1" hangingPunct="1">
                <a:spcBef>
                  <a:spcPct val="30000"/>
                </a:spcBef>
                <a:buClrTx/>
                <a:buFontTx/>
                <a:buNone/>
                <a:defRPr/>
              </a:pPr>
              <a:r>
                <a:rPr lang="en-US" altLang="en-US" sz="2400" dirty="0">
                  <a:cs typeface="Times New Roman" panose="02020603050405020304" pitchFamily="18" charset="0"/>
                </a:rPr>
                <a:t>Quality of production supervision.</a:t>
              </a:r>
              <a:endParaRPr lang="en-US" altLang="en-US" sz="2400" dirty="0"/>
            </a:p>
          </p:txBody>
        </p:sp>
        <p:cxnSp>
          <p:nvCxnSpPr>
            <p:cNvPr id="19" name="AutoShape 15">
              <a:extLst>
                <a:ext uri="{FF2B5EF4-FFF2-40B4-BE49-F238E27FC236}">
                  <a16:creationId xmlns:a16="http://schemas.microsoft.com/office/drawing/2014/main" id="{6591643A-01EA-8DE7-1F1D-80EBB11D967C}"/>
                </a:ext>
              </a:extLst>
            </p:cNvPr>
            <p:cNvCxnSpPr>
              <a:cxnSpLocks noChangeShapeType="1"/>
              <a:endCxn id="18" idx="1"/>
            </p:cNvCxnSpPr>
            <p:nvPr/>
          </p:nvCxnSpPr>
          <p:spPr bwMode="auto">
            <a:xfrm>
              <a:off x="2160" y="2088"/>
              <a:ext cx="1095" cy="746"/>
            </a:xfrm>
            <a:prstGeom prst="straightConnector1">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cxnSp>
      </p:grpSp>
      <p:grpSp>
        <p:nvGrpSpPr>
          <p:cNvPr id="20" name="Group 16">
            <a:extLst>
              <a:ext uri="{FF2B5EF4-FFF2-40B4-BE49-F238E27FC236}">
                <a16:creationId xmlns:a16="http://schemas.microsoft.com/office/drawing/2014/main" id="{C0570633-B27E-C9DB-0813-67C8ADE5166D}"/>
              </a:ext>
            </a:extLst>
          </p:cNvPr>
          <p:cNvGrpSpPr>
            <a:grpSpLocks/>
          </p:cNvGrpSpPr>
          <p:nvPr/>
        </p:nvGrpSpPr>
        <p:grpSpPr bwMode="auto">
          <a:xfrm>
            <a:off x="4953000" y="3314700"/>
            <a:ext cx="5259388" cy="2827338"/>
            <a:chOff x="2160" y="2088"/>
            <a:chExt cx="3313" cy="1781"/>
          </a:xfrm>
        </p:grpSpPr>
        <p:sp>
          <p:nvSpPr>
            <p:cNvPr id="21" name="AutoShape 17">
              <a:extLst>
                <a:ext uri="{FF2B5EF4-FFF2-40B4-BE49-F238E27FC236}">
                  <a16:creationId xmlns:a16="http://schemas.microsoft.com/office/drawing/2014/main" id="{B1D0077B-B64E-B261-A05C-1C1B4D71541A}"/>
                </a:ext>
              </a:extLst>
            </p:cNvPr>
            <p:cNvSpPr>
              <a:spLocks noChangeArrowheads="1"/>
            </p:cNvSpPr>
            <p:nvPr/>
          </p:nvSpPr>
          <p:spPr bwMode="auto">
            <a:xfrm>
              <a:off x="3263" y="3283"/>
              <a:ext cx="2210" cy="586"/>
            </a:xfrm>
            <a:prstGeom prst="roundRect">
              <a:avLst>
                <a:gd name="adj" fmla="val 16667"/>
              </a:avLst>
            </a:prstGeom>
            <a:solidFill>
              <a:srgbClr val="FFCC99"/>
            </a:solidFill>
            <a:ln w="28575">
              <a:solidFill>
                <a:schemeClr val="tx1"/>
              </a:solidFill>
              <a:round/>
              <a:headEnd/>
              <a:tailEnd/>
            </a:ln>
          </p:spPr>
          <p:txBody>
            <a:bodyPr>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30000"/>
                </a:spcBef>
              </a:pPr>
              <a:r>
                <a:rPr lang="en-US" altLang="en-US" sz="2400" dirty="0">
                  <a:cs typeface="Times New Roman" pitchFamily="18" charset="0"/>
                </a:rPr>
                <a:t>Quality of training provided to employees.</a:t>
              </a:r>
            </a:p>
          </p:txBody>
        </p:sp>
        <p:cxnSp>
          <p:nvCxnSpPr>
            <p:cNvPr id="22" name="AutoShape 18">
              <a:extLst>
                <a:ext uri="{FF2B5EF4-FFF2-40B4-BE49-F238E27FC236}">
                  <a16:creationId xmlns:a16="http://schemas.microsoft.com/office/drawing/2014/main" id="{C5F3A586-16FA-060F-3374-8C1B878E6366}"/>
                </a:ext>
              </a:extLst>
            </p:cNvPr>
            <p:cNvCxnSpPr>
              <a:cxnSpLocks noChangeShapeType="1"/>
              <a:endCxn id="21" idx="1"/>
            </p:cNvCxnSpPr>
            <p:nvPr/>
          </p:nvCxnSpPr>
          <p:spPr bwMode="auto">
            <a:xfrm>
              <a:off x="2160" y="2088"/>
              <a:ext cx="1094" cy="1488"/>
            </a:xfrm>
            <a:prstGeom prst="straightConnector1">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cxnSp>
      </p:grpSp>
    </p:spTree>
    <p:extLst>
      <p:ext uri="{BB962C8B-B14F-4D97-AF65-F5344CB8AC3E}">
        <p14:creationId xmlns:p14="http://schemas.microsoft.com/office/powerpoint/2010/main" val="521779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3" fill="hold" nodeType="afterEffect">
                                  <p:stCondLst>
                                    <p:cond delay="1000"/>
                                  </p:stCondLst>
                                  <p:childTnLst>
                                    <p:set>
                                      <p:cBhvr>
                                        <p:cTn id="6" dur="1" fill="hold">
                                          <p:stCondLst>
                                            <p:cond delay="0"/>
                                          </p:stCondLst>
                                        </p:cTn>
                                        <p:tgtEl>
                                          <p:spTgt spid="11"/>
                                        </p:tgtEl>
                                        <p:attrNameLst>
                                          <p:attrName>style.visibility</p:attrName>
                                        </p:attrNameLst>
                                      </p:cBhvr>
                                      <p:to>
                                        <p:strVal val="visible"/>
                                      </p:to>
                                    </p:set>
                                    <p:animEffect transition="in" filter="strips(upRight)">
                                      <p:cBhvr>
                                        <p:cTn id="7" dur="500"/>
                                        <p:tgtEl>
                                          <p:spTgt spid="11"/>
                                        </p:tgtEl>
                                      </p:cBhvr>
                                    </p:animEffect>
                                  </p:childTnLst>
                                </p:cTn>
                              </p:par>
                            </p:childTnLst>
                          </p:cTn>
                        </p:par>
                        <p:par>
                          <p:cTn id="8" fill="hold">
                            <p:stCondLst>
                              <p:cond delay="1500"/>
                            </p:stCondLst>
                            <p:childTnLst>
                              <p:par>
                                <p:cTn id="9" presetID="22" presetClass="entr" presetSubtype="8" fill="hold" nodeType="afterEffect">
                                  <p:stCondLst>
                                    <p:cond delay="1000"/>
                                  </p:stCondLst>
                                  <p:childTnLst>
                                    <p:set>
                                      <p:cBhvr>
                                        <p:cTn id="10" dur="1" fill="hold">
                                          <p:stCondLst>
                                            <p:cond delay="0"/>
                                          </p:stCondLst>
                                        </p:cTn>
                                        <p:tgtEl>
                                          <p:spTgt spid="14"/>
                                        </p:tgtEl>
                                        <p:attrNameLst>
                                          <p:attrName>style.visibility</p:attrName>
                                        </p:attrNameLst>
                                      </p:cBhvr>
                                      <p:to>
                                        <p:strVal val="visible"/>
                                      </p:to>
                                    </p:set>
                                    <p:animEffect transition="in" filter="wipe(left)">
                                      <p:cBhvr>
                                        <p:cTn id="11" dur="500"/>
                                        <p:tgtEl>
                                          <p:spTgt spid="14"/>
                                        </p:tgtEl>
                                      </p:cBhvr>
                                    </p:animEffect>
                                  </p:childTnLst>
                                </p:cTn>
                              </p:par>
                            </p:childTnLst>
                          </p:cTn>
                        </p:par>
                        <p:par>
                          <p:cTn id="12" fill="hold">
                            <p:stCondLst>
                              <p:cond delay="3000"/>
                            </p:stCondLst>
                            <p:childTnLst>
                              <p:par>
                                <p:cTn id="13" presetID="18" presetClass="entr" presetSubtype="6" fill="hold" nodeType="afterEffect">
                                  <p:stCondLst>
                                    <p:cond delay="1000"/>
                                  </p:stCondLst>
                                  <p:childTnLst>
                                    <p:set>
                                      <p:cBhvr>
                                        <p:cTn id="14" dur="1" fill="hold">
                                          <p:stCondLst>
                                            <p:cond delay="0"/>
                                          </p:stCondLst>
                                        </p:cTn>
                                        <p:tgtEl>
                                          <p:spTgt spid="17"/>
                                        </p:tgtEl>
                                        <p:attrNameLst>
                                          <p:attrName>style.visibility</p:attrName>
                                        </p:attrNameLst>
                                      </p:cBhvr>
                                      <p:to>
                                        <p:strVal val="visible"/>
                                      </p:to>
                                    </p:set>
                                    <p:animEffect transition="in" filter="strips(downRight)">
                                      <p:cBhvr>
                                        <p:cTn id="15" dur="500"/>
                                        <p:tgtEl>
                                          <p:spTgt spid="17"/>
                                        </p:tgtEl>
                                      </p:cBhvr>
                                    </p:animEffect>
                                  </p:childTnLst>
                                </p:cTn>
                              </p:par>
                            </p:childTnLst>
                          </p:cTn>
                        </p:par>
                        <p:par>
                          <p:cTn id="16" fill="hold">
                            <p:stCondLst>
                              <p:cond delay="4500"/>
                            </p:stCondLst>
                            <p:childTnLst>
                              <p:par>
                                <p:cTn id="17" presetID="18" presetClass="entr" presetSubtype="6" fill="hold" nodeType="afterEffect">
                                  <p:stCondLst>
                                    <p:cond delay="1000"/>
                                  </p:stCondLst>
                                  <p:childTnLst>
                                    <p:set>
                                      <p:cBhvr>
                                        <p:cTn id="18" dur="1" fill="hold">
                                          <p:stCondLst>
                                            <p:cond delay="0"/>
                                          </p:stCondLst>
                                        </p:cTn>
                                        <p:tgtEl>
                                          <p:spTgt spid="20"/>
                                        </p:tgtEl>
                                        <p:attrNameLst>
                                          <p:attrName>style.visibility</p:attrName>
                                        </p:attrNameLst>
                                      </p:cBhvr>
                                      <p:to>
                                        <p:strVal val="visible"/>
                                      </p:to>
                                    </p:set>
                                    <p:animEffect transition="in" filter="strips(downRight)">
                                      <p:cBhvr>
                                        <p:cTn id="19"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7008067" cy="1384995"/>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Responsibility for Labor Variances: Manager Responses</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3">
            <a:extLst>
              <a:ext uri="{FF2B5EF4-FFF2-40B4-BE49-F238E27FC236}">
                <a16:creationId xmlns:a16="http://schemas.microsoft.com/office/drawing/2014/main" id="{C4A6064D-54BE-EF92-73FA-A48EB810C9D3}"/>
              </a:ext>
            </a:extLst>
          </p:cNvPr>
          <p:cNvGrpSpPr>
            <a:grpSpLocks/>
          </p:cNvGrpSpPr>
          <p:nvPr/>
        </p:nvGrpSpPr>
        <p:grpSpPr bwMode="auto">
          <a:xfrm>
            <a:off x="2111376" y="2544763"/>
            <a:ext cx="4060825" cy="3006725"/>
            <a:chOff x="178" y="1248"/>
            <a:chExt cx="2558" cy="1894"/>
          </a:xfrm>
        </p:grpSpPr>
        <p:sp>
          <p:nvSpPr>
            <p:cNvPr id="8" name="Freeform 4">
              <a:extLst>
                <a:ext uri="{FF2B5EF4-FFF2-40B4-BE49-F238E27FC236}">
                  <a16:creationId xmlns:a16="http://schemas.microsoft.com/office/drawing/2014/main" id="{0F6C535E-39B9-670F-69AD-AFCEEA931B6A}"/>
                </a:ext>
              </a:extLst>
            </p:cNvPr>
            <p:cNvSpPr>
              <a:spLocks/>
            </p:cNvSpPr>
            <p:nvPr/>
          </p:nvSpPr>
          <p:spPr bwMode="auto">
            <a:xfrm>
              <a:off x="178" y="1248"/>
              <a:ext cx="2558" cy="1894"/>
            </a:xfrm>
            <a:custGeom>
              <a:avLst/>
              <a:gdLst>
                <a:gd name="T0" fmla="*/ 233 w 2751"/>
                <a:gd name="T1" fmla="*/ 0 h 1894"/>
                <a:gd name="T2" fmla="*/ 235 w 2751"/>
                <a:gd name="T3" fmla="*/ 8 h 1894"/>
                <a:gd name="T4" fmla="*/ 239 w 2751"/>
                <a:gd name="T5" fmla="*/ 23 h 1894"/>
                <a:gd name="T6" fmla="*/ 241 w 2751"/>
                <a:gd name="T7" fmla="*/ 42 h 1894"/>
                <a:gd name="T8" fmla="*/ 244 w 2751"/>
                <a:gd name="T9" fmla="*/ 66 h 1894"/>
                <a:gd name="T10" fmla="*/ 246 w 2751"/>
                <a:gd name="T11" fmla="*/ 93 h 1894"/>
                <a:gd name="T12" fmla="*/ 246 w 2751"/>
                <a:gd name="T13" fmla="*/ 125 h 1894"/>
                <a:gd name="T14" fmla="*/ 248 w 2751"/>
                <a:gd name="T15" fmla="*/ 159 h 1894"/>
                <a:gd name="T16" fmla="*/ 250 w 2751"/>
                <a:gd name="T17" fmla="*/ 194 h 1894"/>
                <a:gd name="T18" fmla="*/ 250 w 2751"/>
                <a:gd name="T19" fmla="*/ 1314 h 1894"/>
                <a:gd name="T20" fmla="*/ 248 w 2751"/>
                <a:gd name="T21" fmla="*/ 1361 h 1894"/>
                <a:gd name="T22" fmla="*/ 246 w 2751"/>
                <a:gd name="T23" fmla="*/ 1422 h 1894"/>
                <a:gd name="T24" fmla="*/ 245 w 2751"/>
                <a:gd name="T25" fmla="*/ 1481 h 1894"/>
                <a:gd name="T26" fmla="*/ 243 w 2751"/>
                <a:gd name="T27" fmla="*/ 1536 h 1894"/>
                <a:gd name="T28" fmla="*/ 241 w 2751"/>
                <a:gd name="T29" fmla="*/ 1591 h 1894"/>
                <a:gd name="T30" fmla="*/ 237 w 2751"/>
                <a:gd name="T31" fmla="*/ 1642 h 1894"/>
                <a:gd name="T32" fmla="*/ 234 w 2751"/>
                <a:gd name="T33" fmla="*/ 1688 h 1894"/>
                <a:gd name="T34" fmla="*/ 229 w 2751"/>
                <a:gd name="T35" fmla="*/ 1735 h 1894"/>
                <a:gd name="T36" fmla="*/ 226 w 2751"/>
                <a:gd name="T37" fmla="*/ 1771 h 1894"/>
                <a:gd name="T38" fmla="*/ 220 w 2751"/>
                <a:gd name="T39" fmla="*/ 1804 h 1894"/>
                <a:gd name="T40" fmla="*/ 217 w 2751"/>
                <a:gd name="T41" fmla="*/ 1836 h 1894"/>
                <a:gd name="T42" fmla="*/ 211 w 2751"/>
                <a:gd name="T43" fmla="*/ 1859 h 1894"/>
                <a:gd name="T44" fmla="*/ 205 w 2751"/>
                <a:gd name="T45" fmla="*/ 1879 h 1894"/>
                <a:gd name="T46" fmla="*/ 201 w 2751"/>
                <a:gd name="T47" fmla="*/ 1893 h 1894"/>
                <a:gd name="T48" fmla="*/ 204 w 2751"/>
                <a:gd name="T49" fmla="*/ 1885 h 1894"/>
                <a:gd name="T50" fmla="*/ 205 w 2751"/>
                <a:gd name="T51" fmla="*/ 1872 h 1894"/>
                <a:gd name="T52" fmla="*/ 208 w 2751"/>
                <a:gd name="T53" fmla="*/ 1853 h 1894"/>
                <a:gd name="T54" fmla="*/ 211 w 2751"/>
                <a:gd name="T55" fmla="*/ 1832 h 1894"/>
                <a:gd name="T56" fmla="*/ 213 w 2751"/>
                <a:gd name="T57" fmla="*/ 1804 h 1894"/>
                <a:gd name="T58" fmla="*/ 213 w 2751"/>
                <a:gd name="T59" fmla="*/ 1777 h 1894"/>
                <a:gd name="T60" fmla="*/ 215 w 2751"/>
                <a:gd name="T61" fmla="*/ 1745 h 1894"/>
                <a:gd name="T62" fmla="*/ 215 w 2751"/>
                <a:gd name="T63" fmla="*/ 1711 h 1894"/>
                <a:gd name="T64" fmla="*/ 215 w 2751"/>
                <a:gd name="T65" fmla="*/ 1677 h 1894"/>
                <a:gd name="T66" fmla="*/ 215 w 2751"/>
                <a:gd name="T67" fmla="*/ 1644 h 1894"/>
                <a:gd name="T68" fmla="*/ 213 w 2751"/>
                <a:gd name="T69" fmla="*/ 1617 h 1894"/>
                <a:gd name="T70" fmla="*/ 212 w 2751"/>
                <a:gd name="T71" fmla="*/ 1585 h 1894"/>
                <a:gd name="T72" fmla="*/ 210 w 2751"/>
                <a:gd name="T73" fmla="*/ 1559 h 1894"/>
                <a:gd name="T74" fmla="*/ 208 w 2751"/>
                <a:gd name="T75" fmla="*/ 1540 h 1894"/>
                <a:gd name="T76" fmla="*/ 205 w 2751"/>
                <a:gd name="T77" fmla="*/ 1523 h 1894"/>
                <a:gd name="T78" fmla="*/ 204 w 2751"/>
                <a:gd name="T79" fmla="*/ 1513 h 1894"/>
                <a:gd name="T80" fmla="*/ 201 w 2751"/>
                <a:gd name="T81" fmla="*/ 1506 h 1894"/>
                <a:gd name="T82" fmla="*/ 17 w 2751"/>
                <a:gd name="T83" fmla="*/ 1506 h 1894"/>
                <a:gd name="T84" fmla="*/ 15 w 2751"/>
                <a:gd name="T85" fmla="*/ 1500 h 1894"/>
                <a:gd name="T86" fmla="*/ 11 w 2751"/>
                <a:gd name="T87" fmla="*/ 1485 h 1894"/>
                <a:gd name="T88" fmla="*/ 7 w 2751"/>
                <a:gd name="T89" fmla="*/ 1466 h 1894"/>
                <a:gd name="T90" fmla="*/ 7 w 2751"/>
                <a:gd name="T91" fmla="*/ 1441 h 1894"/>
                <a:gd name="T92" fmla="*/ 7 w 2751"/>
                <a:gd name="T93" fmla="*/ 1413 h 1894"/>
                <a:gd name="T94" fmla="*/ 7 w 2751"/>
                <a:gd name="T95" fmla="*/ 1384 h 1894"/>
                <a:gd name="T96" fmla="*/ 7 w 2751"/>
                <a:gd name="T97" fmla="*/ 1350 h 1894"/>
                <a:gd name="T98" fmla="*/ 0 w 2751"/>
                <a:gd name="T99" fmla="*/ 1314 h 1894"/>
                <a:gd name="T100" fmla="*/ 0 w 2751"/>
                <a:gd name="T101" fmla="*/ 194 h 1894"/>
                <a:gd name="T102" fmla="*/ 7 w 2751"/>
                <a:gd name="T103" fmla="*/ 159 h 1894"/>
                <a:gd name="T104" fmla="*/ 7 w 2751"/>
                <a:gd name="T105" fmla="*/ 125 h 1894"/>
                <a:gd name="T106" fmla="*/ 7 w 2751"/>
                <a:gd name="T107" fmla="*/ 95 h 1894"/>
                <a:gd name="T108" fmla="*/ 7 w 2751"/>
                <a:gd name="T109" fmla="*/ 66 h 1894"/>
                <a:gd name="T110" fmla="*/ 7 w 2751"/>
                <a:gd name="T111" fmla="*/ 42 h 1894"/>
                <a:gd name="T112" fmla="*/ 11 w 2751"/>
                <a:gd name="T113" fmla="*/ 23 h 1894"/>
                <a:gd name="T114" fmla="*/ 15 w 2751"/>
                <a:gd name="T115" fmla="*/ 8 h 1894"/>
                <a:gd name="T116" fmla="*/ 17 w 2751"/>
                <a:gd name="T117" fmla="*/ 0 h 1894"/>
                <a:gd name="T118" fmla="*/ 233 w 2751"/>
                <a:gd name="T119" fmla="*/ 0 h 1894"/>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2751"/>
                <a:gd name="T181" fmla="*/ 0 h 1894"/>
                <a:gd name="T182" fmla="*/ 2751 w 2751"/>
                <a:gd name="T183" fmla="*/ 1894 h 1894"/>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2751" h="1894">
                  <a:moveTo>
                    <a:pt x="2567" y="0"/>
                  </a:moveTo>
                  <a:lnTo>
                    <a:pt x="2597" y="8"/>
                  </a:lnTo>
                  <a:lnTo>
                    <a:pt x="2632" y="23"/>
                  </a:lnTo>
                  <a:lnTo>
                    <a:pt x="2663" y="42"/>
                  </a:lnTo>
                  <a:lnTo>
                    <a:pt x="2687" y="66"/>
                  </a:lnTo>
                  <a:lnTo>
                    <a:pt x="2709" y="93"/>
                  </a:lnTo>
                  <a:lnTo>
                    <a:pt x="2728" y="125"/>
                  </a:lnTo>
                  <a:lnTo>
                    <a:pt x="2742" y="159"/>
                  </a:lnTo>
                  <a:lnTo>
                    <a:pt x="2750" y="194"/>
                  </a:lnTo>
                  <a:lnTo>
                    <a:pt x="2750" y="1314"/>
                  </a:lnTo>
                  <a:lnTo>
                    <a:pt x="2740" y="1361"/>
                  </a:lnTo>
                  <a:lnTo>
                    <a:pt x="2726" y="1422"/>
                  </a:lnTo>
                  <a:lnTo>
                    <a:pt x="2705" y="1481"/>
                  </a:lnTo>
                  <a:lnTo>
                    <a:pt x="2679" y="1536"/>
                  </a:lnTo>
                  <a:lnTo>
                    <a:pt x="2650" y="1591"/>
                  </a:lnTo>
                  <a:lnTo>
                    <a:pt x="2616" y="1642"/>
                  </a:lnTo>
                  <a:lnTo>
                    <a:pt x="2575" y="1688"/>
                  </a:lnTo>
                  <a:lnTo>
                    <a:pt x="2532" y="1735"/>
                  </a:lnTo>
                  <a:lnTo>
                    <a:pt x="2485" y="1771"/>
                  </a:lnTo>
                  <a:lnTo>
                    <a:pt x="2436" y="1804"/>
                  </a:lnTo>
                  <a:lnTo>
                    <a:pt x="2384" y="1836"/>
                  </a:lnTo>
                  <a:lnTo>
                    <a:pt x="2326" y="1859"/>
                  </a:lnTo>
                  <a:lnTo>
                    <a:pt x="2271" y="1879"/>
                  </a:lnTo>
                  <a:lnTo>
                    <a:pt x="2212" y="1893"/>
                  </a:lnTo>
                  <a:lnTo>
                    <a:pt x="2243" y="1885"/>
                  </a:lnTo>
                  <a:lnTo>
                    <a:pt x="2274" y="1872"/>
                  </a:lnTo>
                  <a:lnTo>
                    <a:pt x="2302" y="1853"/>
                  </a:lnTo>
                  <a:lnTo>
                    <a:pt x="2325" y="1832"/>
                  </a:lnTo>
                  <a:lnTo>
                    <a:pt x="2343" y="1804"/>
                  </a:lnTo>
                  <a:lnTo>
                    <a:pt x="2361" y="1777"/>
                  </a:lnTo>
                  <a:lnTo>
                    <a:pt x="2371" y="1745"/>
                  </a:lnTo>
                  <a:lnTo>
                    <a:pt x="2373" y="1711"/>
                  </a:lnTo>
                  <a:lnTo>
                    <a:pt x="2373" y="1677"/>
                  </a:lnTo>
                  <a:lnTo>
                    <a:pt x="2369" y="1644"/>
                  </a:lnTo>
                  <a:lnTo>
                    <a:pt x="2357" y="1617"/>
                  </a:lnTo>
                  <a:lnTo>
                    <a:pt x="2341" y="1585"/>
                  </a:lnTo>
                  <a:lnTo>
                    <a:pt x="2318" y="1559"/>
                  </a:lnTo>
                  <a:lnTo>
                    <a:pt x="2294" y="1540"/>
                  </a:lnTo>
                  <a:lnTo>
                    <a:pt x="2267" y="1523"/>
                  </a:lnTo>
                  <a:lnTo>
                    <a:pt x="2237" y="1513"/>
                  </a:lnTo>
                  <a:lnTo>
                    <a:pt x="2212" y="1506"/>
                  </a:lnTo>
                  <a:lnTo>
                    <a:pt x="181" y="1506"/>
                  </a:lnTo>
                  <a:lnTo>
                    <a:pt x="149" y="1500"/>
                  </a:lnTo>
                  <a:lnTo>
                    <a:pt x="118" y="1485"/>
                  </a:lnTo>
                  <a:lnTo>
                    <a:pt x="87" y="1466"/>
                  </a:lnTo>
                  <a:lnTo>
                    <a:pt x="61" y="1441"/>
                  </a:lnTo>
                  <a:lnTo>
                    <a:pt x="41" y="1413"/>
                  </a:lnTo>
                  <a:lnTo>
                    <a:pt x="20" y="1384"/>
                  </a:lnTo>
                  <a:lnTo>
                    <a:pt x="8" y="1350"/>
                  </a:lnTo>
                  <a:lnTo>
                    <a:pt x="0" y="1314"/>
                  </a:lnTo>
                  <a:lnTo>
                    <a:pt x="0" y="194"/>
                  </a:lnTo>
                  <a:lnTo>
                    <a:pt x="8" y="159"/>
                  </a:lnTo>
                  <a:lnTo>
                    <a:pt x="20" y="125"/>
                  </a:lnTo>
                  <a:lnTo>
                    <a:pt x="39" y="95"/>
                  </a:lnTo>
                  <a:lnTo>
                    <a:pt x="59" y="66"/>
                  </a:lnTo>
                  <a:lnTo>
                    <a:pt x="87" y="42"/>
                  </a:lnTo>
                  <a:lnTo>
                    <a:pt x="116" y="23"/>
                  </a:lnTo>
                  <a:lnTo>
                    <a:pt x="149" y="8"/>
                  </a:lnTo>
                  <a:lnTo>
                    <a:pt x="181" y="0"/>
                  </a:lnTo>
                  <a:lnTo>
                    <a:pt x="2567" y="0"/>
                  </a:lnTo>
                </a:path>
              </a:pathLst>
            </a:custGeom>
            <a:solidFill>
              <a:srgbClr val="CCECFF"/>
            </a:solidFill>
            <a:ln w="12700" cap="rnd">
              <a:solidFill>
                <a:srgbClr val="000000"/>
              </a:solidFill>
              <a:round/>
              <a:headEnd/>
              <a:tailEnd/>
            </a:ln>
          </p:spPr>
          <p:txBody>
            <a:bodyPr/>
            <a:lstStyle/>
            <a:p>
              <a:endParaRPr lang="en-US" dirty="0"/>
            </a:p>
          </p:txBody>
        </p:sp>
        <p:sp>
          <p:nvSpPr>
            <p:cNvPr id="9" name="Rectangle 5">
              <a:extLst>
                <a:ext uri="{FF2B5EF4-FFF2-40B4-BE49-F238E27FC236}">
                  <a16:creationId xmlns:a16="http://schemas.microsoft.com/office/drawing/2014/main" id="{118883F7-CDD9-AE74-3C06-DA987448518C}"/>
                </a:ext>
              </a:extLst>
            </p:cNvPr>
            <p:cNvSpPr>
              <a:spLocks noChangeArrowheads="1"/>
            </p:cNvSpPr>
            <p:nvPr/>
          </p:nvSpPr>
          <p:spPr bwMode="auto">
            <a:xfrm>
              <a:off x="349" y="1347"/>
              <a:ext cx="2184" cy="1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90000"/>
                </a:lnSpc>
                <a:spcBef>
                  <a:spcPct val="40000"/>
                </a:spcBef>
              </a:pPr>
              <a:r>
                <a:rPr lang="en-US" altLang="en-US" sz="2400" dirty="0"/>
                <a:t>I am not responsible for</a:t>
              </a:r>
              <a:br>
                <a:rPr lang="en-US" altLang="en-US" sz="2400" dirty="0"/>
              </a:br>
              <a:r>
                <a:rPr lang="en-US" altLang="en-US" sz="2400" dirty="0"/>
                <a:t> the unfavorable labor</a:t>
              </a:r>
              <a:br>
                <a:rPr lang="en-US" altLang="en-US" sz="2400" dirty="0"/>
              </a:br>
              <a:r>
                <a:rPr lang="en-US" altLang="en-US" sz="2400" dirty="0"/>
                <a:t>efficiency variance!</a:t>
              </a:r>
            </a:p>
            <a:p>
              <a:pPr algn="ctr" eaLnBrk="1" hangingPunct="1">
                <a:lnSpc>
                  <a:spcPct val="90000"/>
                </a:lnSpc>
                <a:spcBef>
                  <a:spcPct val="40000"/>
                </a:spcBef>
              </a:pPr>
              <a:r>
                <a:rPr lang="en-US" altLang="en-US" sz="2400" dirty="0"/>
                <a:t> You purchased cheap</a:t>
              </a:r>
              <a:br>
                <a:rPr lang="en-US" altLang="en-US" sz="2400" dirty="0"/>
              </a:br>
              <a:r>
                <a:rPr lang="en-US" altLang="en-US" sz="2400" dirty="0"/>
                <a:t>material, so it took more</a:t>
              </a:r>
              <a:br>
                <a:rPr lang="en-US" altLang="en-US" sz="2400" dirty="0"/>
              </a:br>
              <a:r>
                <a:rPr lang="en-US" altLang="en-US" sz="2400" dirty="0"/>
                <a:t>time to process it. </a:t>
              </a:r>
            </a:p>
          </p:txBody>
        </p:sp>
      </p:grpSp>
      <p:grpSp>
        <p:nvGrpSpPr>
          <p:cNvPr id="11" name="Group 6">
            <a:extLst>
              <a:ext uri="{FF2B5EF4-FFF2-40B4-BE49-F238E27FC236}">
                <a16:creationId xmlns:a16="http://schemas.microsoft.com/office/drawing/2014/main" id="{5031C9F6-2B93-656B-039F-E9DA4EB8F669}"/>
              </a:ext>
            </a:extLst>
          </p:cNvPr>
          <p:cNvGrpSpPr>
            <a:grpSpLocks/>
          </p:cNvGrpSpPr>
          <p:nvPr/>
        </p:nvGrpSpPr>
        <p:grpSpPr bwMode="auto">
          <a:xfrm>
            <a:off x="6858000" y="1858963"/>
            <a:ext cx="3430588" cy="3363913"/>
            <a:chOff x="3360" y="816"/>
            <a:chExt cx="2161" cy="2119"/>
          </a:xfrm>
        </p:grpSpPr>
        <p:sp>
          <p:nvSpPr>
            <p:cNvPr id="12" name="Freeform 7">
              <a:extLst>
                <a:ext uri="{FF2B5EF4-FFF2-40B4-BE49-F238E27FC236}">
                  <a16:creationId xmlns:a16="http://schemas.microsoft.com/office/drawing/2014/main" id="{6A2DC953-73AC-3FB5-2F11-70557EFB6F06}"/>
                </a:ext>
              </a:extLst>
            </p:cNvPr>
            <p:cNvSpPr>
              <a:spLocks/>
            </p:cNvSpPr>
            <p:nvPr/>
          </p:nvSpPr>
          <p:spPr bwMode="auto">
            <a:xfrm>
              <a:off x="3360" y="816"/>
              <a:ext cx="2161" cy="2119"/>
            </a:xfrm>
            <a:custGeom>
              <a:avLst/>
              <a:gdLst>
                <a:gd name="T0" fmla="*/ 144 w 2161"/>
                <a:gd name="T1" fmla="*/ 0 h 1687"/>
                <a:gd name="T2" fmla="*/ 120 w 2161"/>
                <a:gd name="T3" fmla="*/ 14675 h 1687"/>
                <a:gd name="T4" fmla="*/ 93 w 2161"/>
                <a:gd name="T5" fmla="*/ 37627 h 1687"/>
                <a:gd name="T6" fmla="*/ 69 w 2161"/>
                <a:gd name="T7" fmla="*/ 69853 h 1687"/>
                <a:gd name="T8" fmla="*/ 50 w 2161"/>
                <a:gd name="T9" fmla="*/ 108500 h 1687"/>
                <a:gd name="T10" fmla="*/ 32 w 2161"/>
                <a:gd name="T11" fmla="*/ 154182 h 1687"/>
                <a:gd name="T12" fmla="*/ 17 w 2161"/>
                <a:gd name="T13" fmla="*/ 205527 h 1687"/>
                <a:gd name="T14" fmla="*/ 6 w 2161"/>
                <a:gd name="T15" fmla="*/ 262076 h 1687"/>
                <a:gd name="T16" fmla="*/ 0 w 2161"/>
                <a:gd name="T17" fmla="*/ 320706 h 1687"/>
                <a:gd name="T18" fmla="*/ 0 w 2161"/>
                <a:gd name="T19" fmla="*/ 2167530 h 1687"/>
                <a:gd name="T20" fmla="*/ 8 w 2161"/>
                <a:gd name="T21" fmla="*/ 2244137 h 1687"/>
                <a:gd name="T22" fmla="*/ 19 w 2161"/>
                <a:gd name="T23" fmla="*/ 2345180 h 1687"/>
                <a:gd name="T24" fmla="*/ 35 w 2161"/>
                <a:gd name="T25" fmla="*/ 2441938 h 1687"/>
                <a:gd name="T26" fmla="*/ 56 w 2161"/>
                <a:gd name="T27" fmla="*/ 2532901 h 1687"/>
                <a:gd name="T28" fmla="*/ 78 w 2161"/>
                <a:gd name="T29" fmla="*/ 2624043 h 1687"/>
                <a:gd name="T30" fmla="*/ 105 w 2161"/>
                <a:gd name="T31" fmla="*/ 2706989 h 1687"/>
                <a:gd name="T32" fmla="*/ 138 w 2161"/>
                <a:gd name="T33" fmla="*/ 2785097 h 1687"/>
                <a:gd name="T34" fmla="*/ 171 w 2161"/>
                <a:gd name="T35" fmla="*/ 2860987 h 1687"/>
                <a:gd name="T36" fmla="*/ 208 w 2161"/>
                <a:gd name="T37" fmla="*/ 2919507 h 1687"/>
                <a:gd name="T38" fmla="*/ 246 w 2161"/>
                <a:gd name="T39" fmla="*/ 2976394 h 1687"/>
                <a:gd name="T40" fmla="*/ 288 w 2161"/>
                <a:gd name="T41" fmla="*/ 3029219 h 1687"/>
                <a:gd name="T42" fmla="*/ 333 w 2161"/>
                <a:gd name="T43" fmla="*/ 3066383 h 1687"/>
                <a:gd name="T44" fmla="*/ 376 w 2161"/>
                <a:gd name="T45" fmla="*/ 3096959 h 1687"/>
                <a:gd name="T46" fmla="*/ 422 w 2161"/>
                <a:gd name="T47" fmla="*/ 3121852 h 1687"/>
                <a:gd name="T48" fmla="*/ 398 w 2161"/>
                <a:gd name="T49" fmla="*/ 3107620 h 1687"/>
                <a:gd name="T50" fmla="*/ 374 w 2161"/>
                <a:gd name="T51" fmla="*/ 3085371 h 1687"/>
                <a:gd name="T52" fmla="*/ 352 w 2161"/>
                <a:gd name="T53" fmla="*/ 3056138 h 1687"/>
                <a:gd name="T54" fmla="*/ 334 w 2161"/>
                <a:gd name="T55" fmla="*/ 3020739 h 1687"/>
                <a:gd name="T56" fmla="*/ 320 w 2161"/>
                <a:gd name="T57" fmla="*/ 2976394 h 1687"/>
                <a:gd name="T58" fmla="*/ 306 w 2161"/>
                <a:gd name="T59" fmla="*/ 2930115 h 1687"/>
                <a:gd name="T60" fmla="*/ 298 w 2161"/>
                <a:gd name="T61" fmla="*/ 2878768 h 1687"/>
                <a:gd name="T62" fmla="*/ 296 w 2161"/>
                <a:gd name="T63" fmla="*/ 2821112 h 1687"/>
                <a:gd name="T64" fmla="*/ 296 w 2161"/>
                <a:gd name="T65" fmla="*/ 2767410 h 1687"/>
                <a:gd name="T66" fmla="*/ 299 w 2161"/>
                <a:gd name="T67" fmla="*/ 2712021 h 1687"/>
                <a:gd name="T68" fmla="*/ 309 w 2161"/>
                <a:gd name="T69" fmla="*/ 2666319 h 1687"/>
                <a:gd name="T70" fmla="*/ 321 w 2161"/>
                <a:gd name="T71" fmla="*/ 2612385 h 1687"/>
                <a:gd name="T72" fmla="*/ 339 w 2161"/>
                <a:gd name="T73" fmla="*/ 2572144 h 1687"/>
                <a:gd name="T74" fmla="*/ 358 w 2161"/>
                <a:gd name="T75" fmla="*/ 2538945 h 1687"/>
                <a:gd name="T76" fmla="*/ 379 w 2161"/>
                <a:gd name="T77" fmla="*/ 2511201 h 1687"/>
                <a:gd name="T78" fmla="*/ 403 w 2161"/>
                <a:gd name="T79" fmla="*/ 2496030 h 1687"/>
                <a:gd name="T80" fmla="*/ 422 w 2161"/>
                <a:gd name="T81" fmla="*/ 2485401 h 1687"/>
                <a:gd name="T82" fmla="*/ 2018 w 2161"/>
                <a:gd name="T83" fmla="*/ 2485401 h 1687"/>
                <a:gd name="T84" fmla="*/ 2043 w 2161"/>
                <a:gd name="T85" fmla="*/ 2474069 h 1687"/>
                <a:gd name="T86" fmla="*/ 2067 w 2161"/>
                <a:gd name="T87" fmla="*/ 2450776 h 1687"/>
                <a:gd name="T88" fmla="*/ 2091 w 2161"/>
                <a:gd name="T89" fmla="*/ 2418781 h 1687"/>
                <a:gd name="T90" fmla="*/ 2112 w 2161"/>
                <a:gd name="T91" fmla="*/ 2376560 h 1687"/>
                <a:gd name="T92" fmla="*/ 2128 w 2161"/>
                <a:gd name="T93" fmla="*/ 2331137 h 1687"/>
                <a:gd name="T94" fmla="*/ 2144 w 2161"/>
                <a:gd name="T95" fmla="*/ 2283376 h 1687"/>
                <a:gd name="T96" fmla="*/ 2154 w 2161"/>
                <a:gd name="T97" fmla="*/ 2226202 h 1687"/>
                <a:gd name="T98" fmla="*/ 2160 w 2161"/>
                <a:gd name="T99" fmla="*/ 2167530 h 1687"/>
                <a:gd name="T100" fmla="*/ 2160 w 2161"/>
                <a:gd name="T101" fmla="*/ 320706 h 1687"/>
                <a:gd name="T102" fmla="*/ 2154 w 2161"/>
                <a:gd name="T103" fmla="*/ 262076 h 1687"/>
                <a:gd name="T104" fmla="*/ 2144 w 2161"/>
                <a:gd name="T105" fmla="*/ 205527 h 1687"/>
                <a:gd name="T106" fmla="*/ 2130 w 2161"/>
                <a:gd name="T107" fmla="*/ 156821 h 1687"/>
                <a:gd name="T108" fmla="*/ 2114 w 2161"/>
                <a:gd name="T109" fmla="*/ 108500 h 1687"/>
                <a:gd name="T110" fmla="*/ 2091 w 2161"/>
                <a:gd name="T111" fmla="*/ 69853 h 1687"/>
                <a:gd name="T112" fmla="*/ 2069 w 2161"/>
                <a:gd name="T113" fmla="*/ 37627 h 1687"/>
                <a:gd name="T114" fmla="*/ 2043 w 2161"/>
                <a:gd name="T115" fmla="*/ 14675 h 1687"/>
                <a:gd name="T116" fmla="*/ 2018 w 2161"/>
                <a:gd name="T117" fmla="*/ 0 h 1687"/>
                <a:gd name="T118" fmla="*/ 144 w 2161"/>
                <a:gd name="T119" fmla="*/ 0 h 1687"/>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2161"/>
                <a:gd name="T181" fmla="*/ 0 h 1687"/>
                <a:gd name="T182" fmla="*/ 2161 w 2161"/>
                <a:gd name="T183" fmla="*/ 1687 h 1687"/>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2161" h="1687">
                  <a:moveTo>
                    <a:pt x="144" y="0"/>
                  </a:moveTo>
                  <a:lnTo>
                    <a:pt x="120" y="8"/>
                  </a:lnTo>
                  <a:lnTo>
                    <a:pt x="93" y="21"/>
                  </a:lnTo>
                  <a:lnTo>
                    <a:pt x="69" y="38"/>
                  </a:lnTo>
                  <a:lnTo>
                    <a:pt x="50" y="58"/>
                  </a:lnTo>
                  <a:lnTo>
                    <a:pt x="32" y="83"/>
                  </a:lnTo>
                  <a:lnTo>
                    <a:pt x="17" y="111"/>
                  </a:lnTo>
                  <a:lnTo>
                    <a:pt x="6" y="142"/>
                  </a:lnTo>
                  <a:lnTo>
                    <a:pt x="0" y="173"/>
                  </a:lnTo>
                  <a:lnTo>
                    <a:pt x="0" y="1171"/>
                  </a:lnTo>
                  <a:lnTo>
                    <a:pt x="8" y="1212"/>
                  </a:lnTo>
                  <a:lnTo>
                    <a:pt x="19" y="1267"/>
                  </a:lnTo>
                  <a:lnTo>
                    <a:pt x="35" y="1319"/>
                  </a:lnTo>
                  <a:lnTo>
                    <a:pt x="56" y="1368"/>
                  </a:lnTo>
                  <a:lnTo>
                    <a:pt x="78" y="1417"/>
                  </a:lnTo>
                  <a:lnTo>
                    <a:pt x="105" y="1462"/>
                  </a:lnTo>
                  <a:lnTo>
                    <a:pt x="138" y="1504"/>
                  </a:lnTo>
                  <a:lnTo>
                    <a:pt x="171" y="1545"/>
                  </a:lnTo>
                  <a:lnTo>
                    <a:pt x="208" y="1577"/>
                  </a:lnTo>
                  <a:lnTo>
                    <a:pt x="246" y="1607"/>
                  </a:lnTo>
                  <a:lnTo>
                    <a:pt x="288" y="1636"/>
                  </a:lnTo>
                  <a:lnTo>
                    <a:pt x="333" y="1656"/>
                  </a:lnTo>
                  <a:lnTo>
                    <a:pt x="376" y="1673"/>
                  </a:lnTo>
                  <a:lnTo>
                    <a:pt x="422" y="1686"/>
                  </a:lnTo>
                  <a:lnTo>
                    <a:pt x="398" y="1678"/>
                  </a:lnTo>
                  <a:lnTo>
                    <a:pt x="374" y="1667"/>
                  </a:lnTo>
                  <a:lnTo>
                    <a:pt x="352" y="1650"/>
                  </a:lnTo>
                  <a:lnTo>
                    <a:pt x="334" y="1631"/>
                  </a:lnTo>
                  <a:lnTo>
                    <a:pt x="320" y="1607"/>
                  </a:lnTo>
                  <a:lnTo>
                    <a:pt x="306" y="1583"/>
                  </a:lnTo>
                  <a:lnTo>
                    <a:pt x="298" y="1555"/>
                  </a:lnTo>
                  <a:lnTo>
                    <a:pt x="296" y="1524"/>
                  </a:lnTo>
                  <a:lnTo>
                    <a:pt x="296" y="1494"/>
                  </a:lnTo>
                  <a:lnTo>
                    <a:pt x="299" y="1465"/>
                  </a:lnTo>
                  <a:lnTo>
                    <a:pt x="309" y="1440"/>
                  </a:lnTo>
                  <a:lnTo>
                    <a:pt x="321" y="1411"/>
                  </a:lnTo>
                  <a:lnTo>
                    <a:pt x="339" y="1389"/>
                  </a:lnTo>
                  <a:lnTo>
                    <a:pt x="358" y="1372"/>
                  </a:lnTo>
                  <a:lnTo>
                    <a:pt x="379" y="1357"/>
                  </a:lnTo>
                  <a:lnTo>
                    <a:pt x="403" y="1348"/>
                  </a:lnTo>
                  <a:lnTo>
                    <a:pt x="422" y="1342"/>
                  </a:lnTo>
                  <a:lnTo>
                    <a:pt x="2018" y="1342"/>
                  </a:lnTo>
                  <a:lnTo>
                    <a:pt x="2043" y="1336"/>
                  </a:lnTo>
                  <a:lnTo>
                    <a:pt x="2067" y="1323"/>
                  </a:lnTo>
                  <a:lnTo>
                    <a:pt x="2091" y="1306"/>
                  </a:lnTo>
                  <a:lnTo>
                    <a:pt x="2112" y="1283"/>
                  </a:lnTo>
                  <a:lnTo>
                    <a:pt x="2128" y="1259"/>
                  </a:lnTo>
                  <a:lnTo>
                    <a:pt x="2144" y="1233"/>
                  </a:lnTo>
                  <a:lnTo>
                    <a:pt x="2154" y="1202"/>
                  </a:lnTo>
                  <a:lnTo>
                    <a:pt x="2160" y="1171"/>
                  </a:lnTo>
                  <a:lnTo>
                    <a:pt x="2160" y="173"/>
                  </a:lnTo>
                  <a:lnTo>
                    <a:pt x="2154" y="142"/>
                  </a:lnTo>
                  <a:lnTo>
                    <a:pt x="2144" y="111"/>
                  </a:lnTo>
                  <a:lnTo>
                    <a:pt x="2130" y="85"/>
                  </a:lnTo>
                  <a:lnTo>
                    <a:pt x="2114" y="58"/>
                  </a:lnTo>
                  <a:lnTo>
                    <a:pt x="2091" y="38"/>
                  </a:lnTo>
                  <a:lnTo>
                    <a:pt x="2069" y="21"/>
                  </a:lnTo>
                  <a:lnTo>
                    <a:pt x="2043" y="8"/>
                  </a:lnTo>
                  <a:lnTo>
                    <a:pt x="2018" y="0"/>
                  </a:lnTo>
                  <a:lnTo>
                    <a:pt x="144" y="0"/>
                  </a:lnTo>
                </a:path>
              </a:pathLst>
            </a:custGeom>
            <a:solidFill>
              <a:srgbClr val="EAEAEA"/>
            </a:solidFill>
            <a:ln w="12700" cap="rnd">
              <a:solidFill>
                <a:srgbClr val="000000"/>
              </a:solidFill>
              <a:round/>
              <a:headEnd/>
              <a:tailEnd/>
            </a:ln>
          </p:spPr>
          <p:txBody>
            <a:bodyPr/>
            <a:lstStyle/>
            <a:p>
              <a:endParaRPr lang="en-US" dirty="0"/>
            </a:p>
          </p:txBody>
        </p:sp>
        <p:sp>
          <p:nvSpPr>
            <p:cNvPr id="13" name="Rectangle 8">
              <a:extLst>
                <a:ext uri="{FF2B5EF4-FFF2-40B4-BE49-F238E27FC236}">
                  <a16:creationId xmlns:a16="http://schemas.microsoft.com/office/drawing/2014/main" id="{A9F4CF6E-5E3B-5C7B-BB5B-9217D45AF98A}"/>
                </a:ext>
              </a:extLst>
            </p:cNvPr>
            <p:cNvSpPr>
              <a:spLocks noChangeArrowheads="1"/>
            </p:cNvSpPr>
            <p:nvPr/>
          </p:nvSpPr>
          <p:spPr bwMode="auto">
            <a:xfrm>
              <a:off x="3399" y="912"/>
              <a:ext cx="2120" cy="1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90000"/>
                </a:lnSpc>
                <a:spcBef>
                  <a:spcPct val="40000"/>
                </a:spcBef>
              </a:pPr>
              <a:r>
                <a:rPr lang="en-US" altLang="en-US" sz="2400" dirty="0"/>
                <a:t>I think it took more time to process the materials because the Maintenance Department has poorly maintained your equipment.</a:t>
              </a:r>
            </a:p>
          </p:txBody>
        </p:sp>
      </p:grpSp>
      <p:sp>
        <p:nvSpPr>
          <p:cNvPr id="14" name="Rectangle 2">
            <a:extLst>
              <a:ext uri="{FF2B5EF4-FFF2-40B4-BE49-F238E27FC236}">
                <a16:creationId xmlns:a16="http://schemas.microsoft.com/office/drawing/2014/main" id="{B4E81502-608B-170E-9D65-062782FE9338}"/>
              </a:ext>
            </a:extLst>
          </p:cNvPr>
          <p:cNvSpPr txBox="1">
            <a:spLocks noChangeArrowheads="1"/>
          </p:cNvSpPr>
          <p:nvPr/>
        </p:nvSpPr>
        <p:spPr>
          <a:xfrm>
            <a:off x="2277533" y="450470"/>
            <a:ext cx="7924800" cy="1143000"/>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endParaRPr>
          </a:p>
        </p:txBody>
      </p:sp>
      <p:sp>
        <p:nvSpPr>
          <p:cNvPr id="15" name="Text Box 5">
            <a:extLst>
              <a:ext uri="{FF2B5EF4-FFF2-40B4-BE49-F238E27FC236}">
                <a16:creationId xmlns:a16="http://schemas.microsoft.com/office/drawing/2014/main" id="{9E6EAE90-F43D-3F41-76DE-E55AF97AD0B7}"/>
              </a:ext>
            </a:extLst>
          </p:cNvPr>
          <p:cNvSpPr txBox="1">
            <a:spLocks noChangeArrowheads="1"/>
          </p:cNvSpPr>
          <p:nvPr/>
        </p:nvSpPr>
        <p:spPr bwMode="auto">
          <a:xfrm>
            <a:off x="2561431" y="5642124"/>
            <a:ext cx="3272632" cy="461665"/>
          </a:xfrm>
          <a:prstGeom prst="rect">
            <a:avLst/>
          </a:prstGeom>
          <a:solidFill>
            <a:schemeClr val="tx1"/>
          </a:solidFill>
          <a:ln w="9525">
            <a:solidFill>
              <a:schemeClr val="tx1"/>
            </a:solidFill>
            <a:miter lim="800000"/>
            <a:headEnd/>
            <a:tailEnd/>
          </a:ln>
        </p:spPr>
        <p:txBody>
          <a:bodyPr wrap="square">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r>
              <a:rPr lang="en-US" altLang="en-US" sz="2400" dirty="0">
                <a:solidFill>
                  <a:schemeClr val="bg1"/>
                </a:solidFill>
                <a:latin typeface="STIX Two Text" panose="02020603050405020304" pitchFamily="18" charset="0"/>
              </a:rPr>
              <a:t>Maintenance Manager</a:t>
            </a:r>
          </a:p>
        </p:txBody>
      </p:sp>
      <p:sp>
        <p:nvSpPr>
          <p:cNvPr id="16" name="Text Box 5">
            <a:extLst>
              <a:ext uri="{FF2B5EF4-FFF2-40B4-BE49-F238E27FC236}">
                <a16:creationId xmlns:a16="http://schemas.microsoft.com/office/drawing/2014/main" id="{EBB30123-9E1C-D1D9-F3C5-F7ACB2FD88EB}"/>
              </a:ext>
            </a:extLst>
          </p:cNvPr>
          <p:cNvSpPr txBox="1">
            <a:spLocks noChangeArrowheads="1"/>
          </p:cNvSpPr>
          <p:nvPr/>
        </p:nvSpPr>
        <p:spPr bwMode="auto">
          <a:xfrm>
            <a:off x="7179955" y="5320655"/>
            <a:ext cx="3022379" cy="461665"/>
          </a:xfrm>
          <a:prstGeom prst="rect">
            <a:avLst/>
          </a:prstGeom>
          <a:solidFill>
            <a:schemeClr val="tx1"/>
          </a:solidFill>
          <a:ln w="9525">
            <a:solidFill>
              <a:schemeClr val="tx1"/>
            </a:solidFill>
            <a:miter lim="800000"/>
            <a:headEnd/>
            <a:tailEnd/>
          </a:ln>
        </p:spPr>
        <p:txBody>
          <a:bodyPr wrap="square">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r>
              <a:rPr lang="en-US" altLang="en-US" sz="2400" dirty="0">
                <a:solidFill>
                  <a:schemeClr val="bg1"/>
                </a:solidFill>
                <a:latin typeface="STIX Two Text" panose="02020603050405020304" pitchFamily="18" charset="0"/>
              </a:rPr>
              <a:t>Purchasing Manager</a:t>
            </a:r>
          </a:p>
        </p:txBody>
      </p:sp>
    </p:spTree>
    <p:extLst>
      <p:ext uri="{BB962C8B-B14F-4D97-AF65-F5344CB8AC3E}">
        <p14:creationId xmlns:p14="http://schemas.microsoft.com/office/powerpoint/2010/main" val="10500190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2" fill="hold" nodeType="afterEffect">
                                  <p:stCondLst>
                                    <p:cond delay="2000"/>
                                  </p:stCondLst>
                                  <p:childTnLst>
                                    <p:set>
                                      <p:cBhvr>
                                        <p:cTn id="6" dur="1" fill="hold">
                                          <p:stCondLst>
                                            <p:cond delay="0"/>
                                          </p:stCondLst>
                                        </p:cTn>
                                        <p:tgtEl>
                                          <p:spTgt spid="11"/>
                                        </p:tgtEl>
                                        <p:attrNameLst>
                                          <p:attrName>style.visibility</p:attrName>
                                        </p:attrNameLst>
                                      </p:cBhvr>
                                      <p:to>
                                        <p:strVal val="visible"/>
                                      </p:to>
                                    </p:set>
                                    <p:animEffect transition="in" filter="slide(fromRight)">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0" y="452098"/>
            <a:ext cx="7008067" cy="523220"/>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Concept Check</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5AD91F50-D3D3-E8E7-68D9-57714FD07AA4}"/>
              </a:ext>
            </a:extLst>
          </p:cNvPr>
          <p:cNvSpPr>
            <a:spLocks noChangeArrowheads="1"/>
          </p:cNvSpPr>
          <p:nvPr/>
        </p:nvSpPr>
        <p:spPr bwMode="auto">
          <a:xfrm>
            <a:off x="1676400" y="2362200"/>
            <a:ext cx="86868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90000"/>
              </a:lnSpc>
              <a:spcBef>
                <a:spcPct val="65000"/>
              </a:spcBef>
            </a:pPr>
            <a:r>
              <a:rPr lang="en-US" altLang="en-US" sz="2800" b="1" dirty="0">
                <a:solidFill>
                  <a:schemeClr val="bg2"/>
                </a:solidFill>
              </a:rPr>
              <a:t>  </a:t>
            </a:r>
            <a:r>
              <a:rPr lang="en-US" altLang="en-US" sz="2800" dirty="0"/>
              <a:t>Hanson Inc. has the following direct labor</a:t>
            </a:r>
            <a:br>
              <a:rPr lang="en-US" altLang="en-US" sz="2800" dirty="0"/>
            </a:br>
            <a:r>
              <a:rPr lang="en-US" altLang="en-US" sz="2800" dirty="0"/>
              <a:t>standard to manufacture one Zippy:</a:t>
            </a:r>
          </a:p>
          <a:p>
            <a:pPr algn="ctr" eaLnBrk="1" hangingPunct="1">
              <a:lnSpc>
                <a:spcPct val="90000"/>
              </a:lnSpc>
              <a:spcBef>
                <a:spcPct val="65000"/>
              </a:spcBef>
            </a:pPr>
            <a:r>
              <a:rPr lang="en-US" altLang="en-US" sz="2800" b="1" dirty="0">
                <a:solidFill>
                  <a:srgbClr val="00FF00"/>
                </a:solidFill>
              </a:rPr>
              <a:t> </a:t>
            </a:r>
            <a:r>
              <a:rPr lang="en-US" altLang="en-US" sz="2800" b="1" dirty="0">
                <a:solidFill>
                  <a:srgbClr val="FF0000"/>
                </a:solidFill>
              </a:rPr>
              <a:t>1.5 standard hours per Zippy at</a:t>
            </a:r>
            <a:br>
              <a:rPr lang="en-US" altLang="en-US" sz="2800" b="1" dirty="0">
                <a:solidFill>
                  <a:srgbClr val="FF0000"/>
                </a:solidFill>
              </a:rPr>
            </a:br>
            <a:r>
              <a:rPr lang="en-US" altLang="en-US" sz="2800" b="1" dirty="0">
                <a:solidFill>
                  <a:srgbClr val="FF0000"/>
                </a:solidFill>
              </a:rPr>
              <a:t>$12.00 per direct labor hour</a:t>
            </a:r>
          </a:p>
          <a:p>
            <a:pPr algn="ctr" eaLnBrk="1" hangingPunct="1">
              <a:lnSpc>
                <a:spcPct val="90000"/>
              </a:lnSpc>
              <a:spcBef>
                <a:spcPct val="65000"/>
              </a:spcBef>
            </a:pPr>
            <a:r>
              <a:rPr lang="en-US" altLang="en-US" sz="2800" b="1" dirty="0">
                <a:solidFill>
                  <a:srgbClr val="00FF00"/>
                </a:solidFill>
              </a:rPr>
              <a:t>   </a:t>
            </a:r>
            <a:r>
              <a:rPr lang="en-US" altLang="en-US" sz="2800" dirty="0"/>
              <a:t>Last week, 1,550 direct labor hours were</a:t>
            </a:r>
            <a:br>
              <a:rPr lang="en-US" altLang="en-US" sz="2800" dirty="0"/>
            </a:br>
            <a:r>
              <a:rPr lang="en-US" altLang="en-US" sz="2800" dirty="0"/>
              <a:t>worked at a total labor cost of $18,910</a:t>
            </a:r>
            <a:br>
              <a:rPr lang="en-US" altLang="en-US" sz="2800" dirty="0"/>
            </a:br>
            <a:r>
              <a:rPr lang="en-US" altLang="en-US" sz="2800" dirty="0"/>
              <a:t>to make 1,000 Zippies. </a:t>
            </a:r>
          </a:p>
        </p:txBody>
      </p:sp>
      <p:sp>
        <p:nvSpPr>
          <p:cNvPr id="8" name="Rectangle 15">
            <a:extLst>
              <a:ext uri="{FF2B5EF4-FFF2-40B4-BE49-F238E27FC236}">
                <a16:creationId xmlns:a16="http://schemas.microsoft.com/office/drawing/2014/main" id="{C4539917-2040-6EED-8EE5-10E781596C44}"/>
              </a:ext>
            </a:extLst>
          </p:cNvPr>
          <p:cNvSpPr txBox="1">
            <a:spLocks noChangeArrowheads="1"/>
          </p:cNvSpPr>
          <p:nvPr/>
        </p:nvSpPr>
        <p:spPr>
          <a:xfrm>
            <a:off x="2286000" y="274638"/>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sym typeface="Wingdings" panose="05000000000000000000" pitchFamily="2" charset="2"/>
            </a:endParaRPr>
          </a:p>
        </p:txBody>
      </p:sp>
    </p:spTree>
    <p:extLst>
      <p:ext uri="{BB962C8B-B14F-4D97-AF65-F5344CB8AC3E}">
        <p14:creationId xmlns:p14="http://schemas.microsoft.com/office/powerpoint/2010/main" val="41040315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84475" y="382236"/>
            <a:ext cx="7008067" cy="954107"/>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Concept Check 6</a:t>
            </a:r>
            <a:endParaRPr lang="en-US" altLang="en-US" sz="2800" b="1" dirty="0">
              <a:solidFill>
                <a:schemeClr val="bg1"/>
              </a:solidFill>
              <a:cs typeface="Arial" panose="020B0604020202020204" pitchFamily="34" charset="0"/>
              <a:sym typeface="Wingdings" panose="05000000000000000000" pitchFamily="2" charset="2"/>
            </a:endParaRP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30E66D65-C2E0-38FC-0115-6B1E28821858}"/>
              </a:ext>
            </a:extLst>
          </p:cNvPr>
          <p:cNvSpPr>
            <a:spLocks noChangeArrowheads="1"/>
          </p:cNvSpPr>
          <p:nvPr/>
        </p:nvSpPr>
        <p:spPr bwMode="auto">
          <a:xfrm>
            <a:off x="2320066" y="1678116"/>
            <a:ext cx="7315200" cy="3886200"/>
          </a:xfrm>
          <a:prstGeom prst="rect">
            <a:avLst/>
          </a:prstGeom>
          <a:solidFill>
            <a:schemeClr val="bg1">
              <a:lumMod val="85000"/>
            </a:schemeClr>
          </a:solidFill>
          <a:ln w="28575">
            <a:solidFill>
              <a:schemeClr val="tx1"/>
            </a:solidFill>
            <a:miter lim="800000"/>
            <a:headEnd/>
            <a:tailEnd/>
          </a:ln>
          <a:effectLst/>
        </p:spPr>
        <p:txBody>
          <a:bodyPr lIns="90488" tIns="44450" rIns="90488" bIns="44450"/>
          <a:lstStyle/>
          <a:p>
            <a:pPr marL="342900" indent="-342900">
              <a:spcBef>
                <a:spcPct val="20000"/>
              </a:spcBef>
              <a:defRPr/>
            </a:pPr>
            <a:r>
              <a:rPr lang="en-US" sz="2800" dirty="0"/>
              <a:t>   Hanson’s labor rate variance (LRV) for the week was:</a:t>
            </a:r>
          </a:p>
          <a:p>
            <a:pPr marL="342900" indent="-342900">
              <a:spcBef>
                <a:spcPct val="20000"/>
              </a:spcBef>
              <a:defRPr/>
            </a:pPr>
            <a:r>
              <a:rPr lang="en-US" sz="2800" dirty="0"/>
              <a:t>	a. $310 unfavorable.</a:t>
            </a:r>
          </a:p>
          <a:p>
            <a:pPr marL="342900" indent="-342900">
              <a:spcBef>
                <a:spcPct val="20000"/>
              </a:spcBef>
              <a:defRPr/>
            </a:pPr>
            <a:r>
              <a:rPr lang="en-US" sz="2800" dirty="0"/>
              <a:t>	b. $310 favorable.</a:t>
            </a:r>
          </a:p>
          <a:p>
            <a:pPr marL="342900" indent="-342900">
              <a:spcBef>
                <a:spcPct val="20000"/>
              </a:spcBef>
              <a:defRPr/>
            </a:pPr>
            <a:r>
              <a:rPr lang="en-US" sz="2800" dirty="0"/>
              <a:t>	c. $300 unfavorable.</a:t>
            </a:r>
          </a:p>
          <a:p>
            <a:pPr marL="342900" indent="-342900">
              <a:spcBef>
                <a:spcPct val="20000"/>
              </a:spcBef>
              <a:defRPr/>
            </a:pPr>
            <a:r>
              <a:rPr lang="en-US" sz="2800" dirty="0"/>
              <a:t>	d. $300 favorable.</a:t>
            </a:r>
          </a:p>
        </p:txBody>
      </p:sp>
      <p:sp>
        <p:nvSpPr>
          <p:cNvPr id="8" name="Rectangle 15">
            <a:extLst>
              <a:ext uri="{FF2B5EF4-FFF2-40B4-BE49-F238E27FC236}">
                <a16:creationId xmlns:a16="http://schemas.microsoft.com/office/drawing/2014/main" id="{A300B3F1-2ACE-3789-DBCB-E764997B8856}"/>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sym typeface="Wingdings" panose="05000000000000000000" pitchFamily="2" charset="2"/>
            </a:endParaRPr>
          </a:p>
        </p:txBody>
      </p:sp>
    </p:spTree>
    <p:extLst>
      <p:ext uri="{BB962C8B-B14F-4D97-AF65-F5344CB8AC3E}">
        <p14:creationId xmlns:p14="http://schemas.microsoft.com/office/powerpoint/2010/main" val="8190061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7008067" cy="523220"/>
          </a:xfrm>
          <a:prstGeom prst="rect">
            <a:avLst/>
          </a:prstGeom>
          <a:noFill/>
        </p:spPr>
        <p:txBody>
          <a:bodyPr wrap="square" rtlCol="0">
            <a:spAutoFit/>
          </a:bodyPr>
          <a:lstStyle/>
          <a:p>
            <a:r>
              <a:rPr lang="en-US" altLang="en-US" sz="2800" b="1" dirty="0">
                <a:solidFill>
                  <a:schemeClr val="bg1"/>
                </a:solidFill>
                <a:cs typeface="Arial" panose="020B0604020202020204" pitchFamily="34" charset="0"/>
              </a:rPr>
              <a:t>Concept Check</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2967B662-90E1-9B4F-3462-A31D8C32544E}"/>
              </a:ext>
            </a:extLst>
          </p:cNvPr>
          <p:cNvSpPr>
            <a:spLocks noChangeArrowheads="1"/>
          </p:cNvSpPr>
          <p:nvPr/>
        </p:nvSpPr>
        <p:spPr bwMode="auto">
          <a:xfrm>
            <a:off x="2438400" y="2209800"/>
            <a:ext cx="7315200" cy="3886200"/>
          </a:xfrm>
          <a:prstGeom prst="rect">
            <a:avLst/>
          </a:prstGeom>
          <a:solidFill>
            <a:schemeClr val="bg1">
              <a:lumMod val="85000"/>
            </a:schemeClr>
          </a:solidFill>
          <a:ln w="28575">
            <a:solidFill>
              <a:schemeClr val="tx1"/>
            </a:solidFill>
            <a:miter lim="800000"/>
            <a:headEnd/>
            <a:tailEnd/>
          </a:ln>
          <a:effectLst/>
        </p:spPr>
        <p:txBody>
          <a:bodyPr lIns="90488" tIns="44450" rIns="90488" bIns="44450"/>
          <a:lstStyle/>
          <a:p>
            <a:pPr marL="342900" indent="-342900">
              <a:spcBef>
                <a:spcPct val="20000"/>
              </a:spcBef>
              <a:defRPr/>
            </a:pPr>
            <a:r>
              <a:rPr lang="en-US" sz="2800" dirty="0">
                <a:solidFill>
                  <a:schemeClr val="tx2"/>
                </a:solidFill>
              </a:rPr>
              <a:t>   </a:t>
            </a:r>
            <a:r>
              <a:rPr lang="en-US" sz="2800" dirty="0"/>
              <a:t>Hanson’s labor rate variance (LRV) for the week was:</a:t>
            </a:r>
          </a:p>
          <a:p>
            <a:pPr marL="342900" indent="-342900">
              <a:spcBef>
                <a:spcPct val="20000"/>
              </a:spcBef>
              <a:defRPr/>
            </a:pPr>
            <a:r>
              <a:rPr lang="en-US" sz="2800" dirty="0"/>
              <a:t>	a. $310 unfavorable.</a:t>
            </a:r>
          </a:p>
          <a:p>
            <a:pPr marL="342900" indent="-342900">
              <a:spcBef>
                <a:spcPct val="20000"/>
              </a:spcBef>
              <a:defRPr/>
            </a:pPr>
            <a:r>
              <a:rPr lang="en-US" sz="2800" dirty="0">
                <a:solidFill>
                  <a:schemeClr val="hlink"/>
                </a:solidFill>
              </a:rPr>
              <a:t>	</a:t>
            </a:r>
            <a:r>
              <a:rPr lang="en-US" sz="2800" dirty="0">
                <a:solidFill>
                  <a:schemeClr val="bg1">
                    <a:lumMod val="65000"/>
                  </a:schemeClr>
                </a:solidFill>
              </a:rPr>
              <a:t>b. $310 favorable.</a:t>
            </a:r>
          </a:p>
          <a:p>
            <a:pPr marL="342900" indent="-342900">
              <a:spcBef>
                <a:spcPct val="20000"/>
              </a:spcBef>
              <a:defRPr/>
            </a:pPr>
            <a:r>
              <a:rPr lang="en-US" sz="2800" dirty="0">
                <a:solidFill>
                  <a:schemeClr val="bg1">
                    <a:lumMod val="65000"/>
                  </a:schemeClr>
                </a:solidFill>
              </a:rPr>
              <a:t>	c. $300 unfavorable.</a:t>
            </a:r>
          </a:p>
          <a:p>
            <a:pPr marL="342900" indent="-342900">
              <a:spcBef>
                <a:spcPct val="20000"/>
              </a:spcBef>
              <a:defRPr/>
            </a:pPr>
            <a:r>
              <a:rPr lang="en-US" sz="2800" dirty="0">
                <a:solidFill>
                  <a:schemeClr val="bg1">
                    <a:lumMod val="65000"/>
                  </a:schemeClr>
                </a:solidFill>
              </a:rPr>
              <a:t>	d. $300 favorable.</a:t>
            </a:r>
          </a:p>
        </p:txBody>
      </p:sp>
      <p:sp>
        <p:nvSpPr>
          <p:cNvPr id="8" name="Rectangle 7">
            <a:extLst>
              <a:ext uri="{FF2B5EF4-FFF2-40B4-BE49-F238E27FC236}">
                <a16:creationId xmlns:a16="http://schemas.microsoft.com/office/drawing/2014/main" id="{FAFDA196-35FE-9E53-05C3-1B1E34437617}"/>
              </a:ext>
            </a:extLst>
          </p:cNvPr>
          <p:cNvSpPr>
            <a:spLocks noChangeArrowheads="1"/>
          </p:cNvSpPr>
          <p:nvPr/>
        </p:nvSpPr>
        <p:spPr bwMode="auto">
          <a:xfrm>
            <a:off x="5410200" y="4175126"/>
            <a:ext cx="5029200" cy="1235075"/>
          </a:xfrm>
          <a:prstGeom prst="rect">
            <a:avLst/>
          </a:prstGeom>
          <a:solidFill>
            <a:schemeClr val="bg2"/>
          </a:solidFill>
          <a:ln w="50800">
            <a:solidFill>
              <a:schemeClr val="tx1"/>
            </a:solidFill>
            <a:miter lim="800000"/>
            <a:headEnd/>
            <a:tailEnd/>
          </a:ln>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spcBef>
                <a:spcPct val="50000"/>
              </a:spcBef>
            </a:pPr>
            <a:r>
              <a:rPr lang="en-US" altLang="en-US" sz="2400" b="1" dirty="0">
                <a:solidFill>
                  <a:srgbClr val="FF0000"/>
                </a:solidFill>
              </a:rPr>
              <a:t> LRV = AH(AR - SR)</a:t>
            </a:r>
            <a:br>
              <a:rPr lang="en-US" altLang="en-US" sz="2400" b="1" dirty="0">
                <a:solidFill>
                  <a:srgbClr val="FF0000"/>
                </a:solidFill>
              </a:rPr>
            </a:br>
            <a:r>
              <a:rPr lang="en-US" altLang="en-US" sz="2400" b="1" dirty="0">
                <a:solidFill>
                  <a:srgbClr val="FF0000"/>
                </a:solidFill>
              </a:rPr>
              <a:t> LRV = 1,550 hrs($12.20 - $12.00)</a:t>
            </a:r>
            <a:br>
              <a:rPr lang="en-US" altLang="en-US" sz="2400" b="1" dirty="0">
                <a:solidFill>
                  <a:srgbClr val="FF0000"/>
                </a:solidFill>
              </a:rPr>
            </a:br>
            <a:r>
              <a:rPr lang="en-US" altLang="en-US" sz="2400" b="1" dirty="0">
                <a:solidFill>
                  <a:srgbClr val="FF0000"/>
                </a:solidFill>
              </a:rPr>
              <a:t> LRV = $310 unfavorable</a:t>
            </a:r>
          </a:p>
        </p:txBody>
      </p:sp>
      <p:sp>
        <p:nvSpPr>
          <p:cNvPr id="9" name="Rectangle 15">
            <a:extLst>
              <a:ext uri="{FF2B5EF4-FFF2-40B4-BE49-F238E27FC236}">
                <a16:creationId xmlns:a16="http://schemas.microsoft.com/office/drawing/2014/main" id="{DBB2C494-A026-D396-96BF-A48FAE33B4CC}"/>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sym typeface="Wingdings" panose="05000000000000000000" pitchFamily="2" charset="2"/>
            </a:endParaRPr>
          </a:p>
        </p:txBody>
      </p:sp>
    </p:spTree>
    <p:extLst>
      <p:ext uri="{BB962C8B-B14F-4D97-AF65-F5344CB8AC3E}">
        <p14:creationId xmlns:p14="http://schemas.microsoft.com/office/powerpoint/2010/main" val="42913632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44138" y="406255"/>
            <a:ext cx="7008067" cy="523220"/>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Concept Check</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634DD158-98E4-1461-BF77-438806800DD0}"/>
              </a:ext>
            </a:extLst>
          </p:cNvPr>
          <p:cNvSpPr>
            <a:spLocks noChangeArrowheads="1"/>
          </p:cNvSpPr>
          <p:nvPr/>
        </p:nvSpPr>
        <p:spPr bwMode="auto">
          <a:xfrm>
            <a:off x="2209800" y="2057400"/>
            <a:ext cx="7772400" cy="3810000"/>
          </a:xfrm>
          <a:prstGeom prst="rect">
            <a:avLst/>
          </a:prstGeom>
          <a:solidFill>
            <a:schemeClr val="bg2">
              <a:lumMod val="90000"/>
            </a:schemeClr>
          </a:solidFill>
          <a:ln w="28575">
            <a:solidFill>
              <a:schemeClr val="tx1"/>
            </a:solidFill>
            <a:miter lim="800000"/>
            <a:headEnd/>
            <a:tailEnd/>
          </a:ln>
          <a:effectLst/>
        </p:spPr>
        <p:txBody>
          <a:bodyPr lIns="90488" tIns="44450" rIns="90488" bIns="44450"/>
          <a:lstStyle/>
          <a:p>
            <a:pPr marL="342900" indent="-342900">
              <a:spcBef>
                <a:spcPct val="20000"/>
              </a:spcBef>
              <a:defRPr/>
            </a:pPr>
            <a:r>
              <a:rPr lang="en-US" sz="2800" dirty="0"/>
              <a:t>   Hanson’s labor efficiency variance (LEV)</a:t>
            </a:r>
            <a:br>
              <a:rPr lang="en-US" sz="2800" dirty="0"/>
            </a:br>
            <a:r>
              <a:rPr lang="en-US" sz="2800" dirty="0"/>
              <a:t>for the week was:</a:t>
            </a:r>
          </a:p>
          <a:p>
            <a:pPr marL="342900" indent="-342900">
              <a:spcBef>
                <a:spcPct val="20000"/>
              </a:spcBef>
              <a:defRPr/>
            </a:pPr>
            <a:r>
              <a:rPr lang="en-US" sz="2800" dirty="0"/>
              <a:t>	a. $590 unfavorable.</a:t>
            </a:r>
          </a:p>
          <a:p>
            <a:pPr marL="342900" indent="-342900">
              <a:spcBef>
                <a:spcPct val="20000"/>
              </a:spcBef>
              <a:defRPr/>
            </a:pPr>
            <a:r>
              <a:rPr lang="en-US" sz="2800" dirty="0"/>
              <a:t>	b. $590 favorable.</a:t>
            </a:r>
          </a:p>
          <a:p>
            <a:pPr marL="342900" indent="-342900">
              <a:spcBef>
                <a:spcPct val="20000"/>
              </a:spcBef>
              <a:defRPr/>
            </a:pPr>
            <a:r>
              <a:rPr lang="en-US" sz="2800" dirty="0"/>
              <a:t>	c. $600 unfavorable.</a:t>
            </a:r>
          </a:p>
          <a:p>
            <a:pPr marL="342900" indent="-342900">
              <a:spcBef>
                <a:spcPct val="20000"/>
              </a:spcBef>
              <a:defRPr/>
            </a:pPr>
            <a:r>
              <a:rPr lang="en-US" sz="2800" dirty="0"/>
              <a:t>	d. $600 favorable.</a:t>
            </a:r>
          </a:p>
        </p:txBody>
      </p:sp>
      <p:sp>
        <p:nvSpPr>
          <p:cNvPr id="8" name="Rectangle 15">
            <a:extLst>
              <a:ext uri="{FF2B5EF4-FFF2-40B4-BE49-F238E27FC236}">
                <a16:creationId xmlns:a16="http://schemas.microsoft.com/office/drawing/2014/main" id="{022EE9D2-6F28-F099-7419-4B53AC33F192}"/>
              </a:ext>
            </a:extLst>
          </p:cNvPr>
          <p:cNvSpPr txBox="1">
            <a:spLocks noChangeArrowheads="1"/>
          </p:cNvSpPr>
          <p:nvPr/>
        </p:nvSpPr>
        <p:spPr>
          <a:xfrm>
            <a:off x="2286000" y="274638"/>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sym typeface="Wingdings" panose="05000000000000000000" pitchFamily="2" charset="2"/>
            </a:endParaRPr>
          </a:p>
        </p:txBody>
      </p:sp>
    </p:spTree>
    <p:extLst>
      <p:ext uri="{BB962C8B-B14F-4D97-AF65-F5344CB8AC3E}">
        <p14:creationId xmlns:p14="http://schemas.microsoft.com/office/powerpoint/2010/main" val="30227446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autoUpdateAnimBg="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0" y="344487"/>
            <a:ext cx="7008067" cy="954107"/>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Concept Check 7a</a:t>
            </a:r>
            <a:endParaRPr lang="en-US" altLang="en-US" sz="2800" b="1" dirty="0">
              <a:solidFill>
                <a:schemeClr val="bg1"/>
              </a:solidFill>
              <a:cs typeface="Arial" panose="020B0604020202020204" pitchFamily="34" charset="0"/>
              <a:sym typeface="Wingdings" panose="05000000000000000000" pitchFamily="2" charset="2"/>
            </a:endParaRP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B08971EF-BCB2-19E0-FF2F-ADD16D9D50B0}"/>
              </a:ext>
            </a:extLst>
          </p:cNvPr>
          <p:cNvSpPr>
            <a:spLocks noChangeArrowheads="1"/>
          </p:cNvSpPr>
          <p:nvPr/>
        </p:nvSpPr>
        <p:spPr bwMode="auto">
          <a:xfrm>
            <a:off x="2209800" y="2057400"/>
            <a:ext cx="7772400" cy="3810000"/>
          </a:xfrm>
          <a:prstGeom prst="rect">
            <a:avLst/>
          </a:prstGeom>
          <a:solidFill>
            <a:schemeClr val="bg2">
              <a:lumMod val="90000"/>
            </a:schemeClr>
          </a:solidFill>
          <a:ln w="28575">
            <a:solidFill>
              <a:schemeClr val="tx1"/>
            </a:solidFill>
            <a:miter lim="800000"/>
            <a:headEnd/>
            <a:tailEnd/>
          </a:ln>
          <a:effectLst/>
        </p:spPr>
        <p:txBody>
          <a:bodyPr lIns="90488" tIns="44450" rIns="90488" bIns="44450"/>
          <a:lstStyle/>
          <a:p>
            <a:pPr marL="342900" indent="-342900">
              <a:spcBef>
                <a:spcPct val="20000"/>
              </a:spcBef>
              <a:defRPr/>
            </a:pPr>
            <a:r>
              <a:rPr lang="en-US" sz="2800" dirty="0"/>
              <a:t>   Hanson’s labor efficiency variance (LEV)</a:t>
            </a:r>
            <a:br>
              <a:rPr lang="en-US" sz="2800" dirty="0"/>
            </a:br>
            <a:r>
              <a:rPr lang="en-US" sz="2800" dirty="0"/>
              <a:t>for the week was:</a:t>
            </a:r>
          </a:p>
          <a:p>
            <a:pPr marL="342900" indent="-342900">
              <a:spcBef>
                <a:spcPct val="20000"/>
              </a:spcBef>
              <a:defRPr/>
            </a:pPr>
            <a:r>
              <a:rPr lang="en-US" sz="2800" dirty="0"/>
              <a:t>	</a:t>
            </a:r>
            <a:r>
              <a:rPr lang="en-US" sz="2800" dirty="0">
                <a:solidFill>
                  <a:schemeClr val="tx2">
                    <a:lumMod val="20000"/>
                    <a:lumOff val="80000"/>
                  </a:schemeClr>
                </a:solidFill>
              </a:rPr>
              <a:t>a. $590 unfavorable.</a:t>
            </a:r>
          </a:p>
          <a:p>
            <a:pPr marL="342900" indent="-342900">
              <a:spcBef>
                <a:spcPct val="20000"/>
              </a:spcBef>
              <a:defRPr/>
            </a:pPr>
            <a:r>
              <a:rPr lang="en-US" sz="2800" dirty="0">
                <a:solidFill>
                  <a:schemeClr val="tx2">
                    <a:lumMod val="20000"/>
                    <a:lumOff val="80000"/>
                  </a:schemeClr>
                </a:solidFill>
              </a:rPr>
              <a:t>	b. $590 favorable.</a:t>
            </a:r>
          </a:p>
          <a:p>
            <a:pPr marL="342900" indent="-342900">
              <a:spcBef>
                <a:spcPct val="20000"/>
              </a:spcBef>
              <a:defRPr/>
            </a:pPr>
            <a:r>
              <a:rPr lang="en-US" sz="2800" dirty="0"/>
              <a:t>	c. $600 unfavorable.</a:t>
            </a:r>
          </a:p>
          <a:p>
            <a:pPr marL="342900" indent="-342900">
              <a:spcBef>
                <a:spcPct val="20000"/>
              </a:spcBef>
              <a:defRPr/>
            </a:pPr>
            <a:r>
              <a:rPr lang="en-US" sz="2800" dirty="0">
                <a:solidFill>
                  <a:schemeClr val="tx2">
                    <a:lumMod val="20000"/>
                    <a:lumOff val="80000"/>
                  </a:schemeClr>
                </a:solidFill>
              </a:rPr>
              <a:t>	d. $600 favorable.</a:t>
            </a:r>
          </a:p>
        </p:txBody>
      </p:sp>
      <p:sp>
        <p:nvSpPr>
          <p:cNvPr id="8" name="Rectangle 7">
            <a:extLst>
              <a:ext uri="{FF2B5EF4-FFF2-40B4-BE49-F238E27FC236}">
                <a16:creationId xmlns:a16="http://schemas.microsoft.com/office/drawing/2014/main" id="{EA8F7F12-8F07-7F35-30FC-69D60637C40B}"/>
              </a:ext>
            </a:extLst>
          </p:cNvPr>
          <p:cNvSpPr>
            <a:spLocks noChangeArrowheads="1"/>
          </p:cNvSpPr>
          <p:nvPr/>
        </p:nvSpPr>
        <p:spPr bwMode="auto">
          <a:xfrm>
            <a:off x="4800600" y="4981576"/>
            <a:ext cx="5334000" cy="1235075"/>
          </a:xfrm>
          <a:prstGeom prst="rect">
            <a:avLst/>
          </a:prstGeom>
          <a:solidFill>
            <a:srgbClr val="CCECFF"/>
          </a:solidFill>
          <a:ln w="50800">
            <a:solidFill>
              <a:schemeClr val="tx1"/>
            </a:solidFill>
            <a:miter lim="800000"/>
            <a:headEnd/>
            <a:tailEnd/>
          </a:ln>
        </p:spPr>
        <p:txBody>
          <a:bodyPr lIns="90488" tIns="44450" rIns="90488" bIns="44450">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eaLnBrk="1" hangingPunct="1">
              <a:spcBef>
                <a:spcPct val="50000"/>
              </a:spcBef>
              <a:buClrTx/>
              <a:buFontTx/>
              <a:buNone/>
              <a:defRPr/>
            </a:pPr>
            <a:r>
              <a:rPr lang="en-US" altLang="en-US" sz="2400" b="1" dirty="0">
                <a:solidFill>
                  <a:schemeClr val="accent6">
                    <a:lumMod val="50000"/>
                  </a:schemeClr>
                </a:solidFill>
              </a:rPr>
              <a:t> LEV = SR(AH - SH)</a:t>
            </a:r>
            <a:br>
              <a:rPr lang="en-US" altLang="en-US" sz="2400" b="1" dirty="0">
                <a:solidFill>
                  <a:schemeClr val="accent6">
                    <a:lumMod val="50000"/>
                  </a:schemeClr>
                </a:solidFill>
              </a:rPr>
            </a:br>
            <a:r>
              <a:rPr lang="en-US" altLang="en-US" sz="2400" b="1" dirty="0">
                <a:solidFill>
                  <a:schemeClr val="accent6">
                    <a:lumMod val="50000"/>
                  </a:schemeClr>
                </a:solidFill>
              </a:rPr>
              <a:t> LEV = $12.00(1,550 hrs - 1,500 hrs)</a:t>
            </a:r>
            <a:br>
              <a:rPr lang="en-US" altLang="en-US" sz="2400" b="1" dirty="0">
                <a:solidFill>
                  <a:schemeClr val="accent6">
                    <a:lumMod val="50000"/>
                  </a:schemeClr>
                </a:solidFill>
              </a:rPr>
            </a:br>
            <a:r>
              <a:rPr lang="en-US" altLang="en-US" sz="2400" b="1" dirty="0">
                <a:solidFill>
                  <a:schemeClr val="accent6">
                    <a:lumMod val="50000"/>
                  </a:schemeClr>
                </a:solidFill>
              </a:rPr>
              <a:t> LEV = $600 unfavorable</a:t>
            </a:r>
          </a:p>
        </p:txBody>
      </p:sp>
    </p:spTree>
    <p:extLst>
      <p:ext uri="{BB962C8B-B14F-4D97-AF65-F5344CB8AC3E}">
        <p14:creationId xmlns:p14="http://schemas.microsoft.com/office/powerpoint/2010/main" val="30413983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44138" y="459748"/>
            <a:ext cx="7008067" cy="954107"/>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Concept Check</a:t>
            </a:r>
            <a:endParaRPr lang="en-US" altLang="en-US" sz="2800" b="1" dirty="0">
              <a:solidFill>
                <a:schemeClr val="bg1"/>
              </a:solidFill>
              <a:cs typeface="Arial" panose="020B0604020202020204" pitchFamily="34" charset="0"/>
              <a:sym typeface="Wingdings" panose="05000000000000000000" pitchFamily="2" charset="2"/>
            </a:endParaRP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8DA109F8-03C0-1730-883C-65DD042EC00A}"/>
              </a:ext>
            </a:extLst>
          </p:cNvPr>
          <p:cNvGrpSpPr>
            <a:grpSpLocks/>
          </p:cNvGrpSpPr>
          <p:nvPr/>
        </p:nvGrpSpPr>
        <p:grpSpPr bwMode="auto">
          <a:xfrm>
            <a:off x="2419349" y="4676314"/>
            <a:ext cx="3883025" cy="1516063"/>
            <a:chOff x="578" y="3024"/>
            <a:chExt cx="2446" cy="955"/>
          </a:xfrm>
        </p:grpSpPr>
        <p:sp>
          <p:nvSpPr>
            <p:cNvPr id="8" name="Freeform 7">
              <a:extLst>
                <a:ext uri="{FF2B5EF4-FFF2-40B4-BE49-F238E27FC236}">
                  <a16:creationId xmlns:a16="http://schemas.microsoft.com/office/drawing/2014/main" id="{37FB4EC1-BCEA-55D9-5178-D35C75A37C91}"/>
                </a:ext>
              </a:extLst>
            </p:cNvPr>
            <p:cNvSpPr>
              <a:spLocks/>
            </p:cNvSpPr>
            <p:nvPr/>
          </p:nvSpPr>
          <p:spPr bwMode="auto">
            <a:xfrm>
              <a:off x="805" y="3024"/>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sp>
          <p:nvSpPr>
            <p:cNvPr id="9" name="Rectangle 8">
              <a:extLst>
                <a:ext uri="{FF2B5EF4-FFF2-40B4-BE49-F238E27FC236}">
                  <a16:creationId xmlns:a16="http://schemas.microsoft.com/office/drawing/2014/main" id="{6EC59B55-A63B-9D59-C0B7-3D875BE7F0A7}"/>
                </a:ext>
              </a:extLst>
            </p:cNvPr>
            <p:cNvSpPr>
              <a:spLocks noChangeArrowheads="1"/>
            </p:cNvSpPr>
            <p:nvPr/>
          </p:nvSpPr>
          <p:spPr bwMode="auto">
            <a:xfrm>
              <a:off x="578" y="3457"/>
              <a:ext cx="2446" cy="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Rate variance</a:t>
              </a:r>
              <a:br>
                <a:rPr lang="en-US" altLang="en-US" sz="2400" dirty="0">
                  <a:solidFill>
                    <a:srgbClr val="FF0000"/>
                  </a:solidFill>
                </a:rPr>
              </a:br>
              <a:r>
                <a:rPr lang="en-US" altLang="en-US" sz="2400" dirty="0">
                  <a:solidFill>
                    <a:srgbClr val="FF0000"/>
                  </a:solidFill>
                </a:rPr>
                <a:t>$310 unfavorable</a:t>
              </a:r>
            </a:p>
          </p:txBody>
        </p:sp>
      </p:grpSp>
      <p:grpSp>
        <p:nvGrpSpPr>
          <p:cNvPr id="11" name="Group 9">
            <a:extLst>
              <a:ext uri="{FF2B5EF4-FFF2-40B4-BE49-F238E27FC236}">
                <a16:creationId xmlns:a16="http://schemas.microsoft.com/office/drawing/2014/main" id="{F98E39F6-FE79-73E6-F6BC-D0478F123039}"/>
              </a:ext>
            </a:extLst>
          </p:cNvPr>
          <p:cNvGrpSpPr>
            <a:grpSpLocks/>
          </p:cNvGrpSpPr>
          <p:nvPr/>
        </p:nvGrpSpPr>
        <p:grpSpPr bwMode="auto">
          <a:xfrm>
            <a:off x="5898050" y="4675281"/>
            <a:ext cx="3883025" cy="1516063"/>
            <a:chOff x="2750" y="3024"/>
            <a:chExt cx="2446" cy="955"/>
          </a:xfrm>
        </p:grpSpPr>
        <p:sp>
          <p:nvSpPr>
            <p:cNvPr id="12" name="Rectangle 10">
              <a:extLst>
                <a:ext uri="{FF2B5EF4-FFF2-40B4-BE49-F238E27FC236}">
                  <a16:creationId xmlns:a16="http://schemas.microsoft.com/office/drawing/2014/main" id="{8F2103ED-69E9-0921-6F3C-F7D054C2CF8C}"/>
                </a:ext>
              </a:extLst>
            </p:cNvPr>
            <p:cNvSpPr>
              <a:spLocks noChangeArrowheads="1"/>
            </p:cNvSpPr>
            <p:nvPr/>
          </p:nvSpPr>
          <p:spPr bwMode="auto">
            <a:xfrm>
              <a:off x="2750" y="3457"/>
              <a:ext cx="2446" cy="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Efficiency variance</a:t>
              </a:r>
              <a:br>
                <a:rPr lang="en-US" altLang="en-US" sz="2400" dirty="0">
                  <a:solidFill>
                    <a:srgbClr val="FF0000"/>
                  </a:solidFill>
                </a:rPr>
              </a:br>
              <a:r>
                <a:rPr lang="en-US" altLang="en-US" sz="2400" dirty="0">
                  <a:solidFill>
                    <a:srgbClr val="FF0000"/>
                  </a:solidFill>
                </a:rPr>
                <a:t>$600 unfavorable</a:t>
              </a:r>
            </a:p>
          </p:txBody>
        </p:sp>
        <p:sp>
          <p:nvSpPr>
            <p:cNvPr id="13" name="Freeform 11">
              <a:extLst>
                <a:ext uri="{FF2B5EF4-FFF2-40B4-BE49-F238E27FC236}">
                  <a16:creationId xmlns:a16="http://schemas.microsoft.com/office/drawing/2014/main" id="{B6FE66EC-AAEC-C273-580D-D14A35F095ED}"/>
                </a:ext>
              </a:extLst>
            </p:cNvPr>
            <p:cNvSpPr>
              <a:spLocks/>
            </p:cNvSpPr>
            <p:nvPr/>
          </p:nvSpPr>
          <p:spPr bwMode="auto">
            <a:xfrm>
              <a:off x="2965" y="3024"/>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grpSp>
      <p:sp>
        <p:nvSpPr>
          <p:cNvPr id="14" name="Rectangle 12">
            <a:extLst>
              <a:ext uri="{FF2B5EF4-FFF2-40B4-BE49-F238E27FC236}">
                <a16:creationId xmlns:a16="http://schemas.microsoft.com/office/drawing/2014/main" id="{CAFBF456-539A-3FA6-8AEC-01236C4545CD}"/>
              </a:ext>
            </a:extLst>
          </p:cNvPr>
          <p:cNvSpPr>
            <a:spLocks noChangeArrowheads="1"/>
          </p:cNvSpPr>
          <p:nvPr/>
        </p:nvSpPr>
        <p:spPr bwMode="auto">
          <a:xfrm>
            <a:off x="1754189" y="3049588"/>
            <a:ext cx="8607425" cy="1751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spcBef>
                <a:spcPct val="50000"/>
              </a:spcBef>
            </a:pPr>
            <a:r>
              <a:rPr lang="en-US" altLang="en-US" sz="2400" dirty="0">
                <a:solidFill>
                  <a:schemeClr val="tx2"/>
                </a:solidFill>
              </a:rPr>
              <a:t>      1,550 hours                 1,550 hours                 1,500 hours</a:t>
            </a:r>
            <a:br>
              <a:rPr lang="en-US" altLang="en-US" sz="2400" dirty="0">
                <a:solidFill>
                  <a:schemeClr val="tx2"/>
                </a:solidFill>
              </a:rPr>
            </a:br>
            <a:r>
              <a:rPr lang="en-US" altLang="en-US" sz="2400" dirty="0">
                <a:solidFill>
                  <a:schemeClr val="tx2"/>
                </a:solidFill>
              </a:rPr>
              <a:t>             ×                                 ×                                 ×</a:t>
            </a:r>
            <a:br>
              <a:rPr lang="en-US" altLang="en-US" sz="2400" dirty="0">
                <a:solidFill>
                  <a:schemeClr val="tx2"/>
                </a:solidFill>
              </a:rPr>
            </a:br>
            <a:r>
              <a:rPr lang="en-US" altLang="en-US" sz="2400" dirty="0">
                <a:solidFill>
                  <a:schemeClr val="tx2"/>
                </a:solidFill>
              </a:rPr>
              <a:t>  $12.20 per hour          $12.00 per hour           $12.00 per hour</a:t>
            </a:r>
          </a:p>
          <a:p>
            <a:pPr eaLnBrk="1" hangingPunct="1">
              <a:spcBef>
                <a:spcPct val="50000"/>
              </a:spcBef>
            </a:pPr>
            <a:r>
              <a:rPr lang="en-US" altLang="en-US" sz="2400" dirty="0">
                <a:solidFill>
                  <a:schemeClr val="tx2"/>
                </a:solidFill>
              </a:rPr>
              <a:t>      </a:t>
            </a:r>
            <a:r>
              <a:rPr lang="en-US" altLang="en-US" sz="2400" dirty="0">
                <a:solidFill>
                  <a:srgbClr val="FF0000"/>
                </a:solidFill>
              </a:rPr>
              <a:t>= $18,910                     = $18,600                     = $18,000   </a:t>
            </a:r>
          </a:p>
        </p:txBody>
      </p:sp>
      <p:sp>
        <p:nvSpPr>
          <p:cNvPr id="15" name="Rectangle 15">
            <a:extLst>
              <a:ext uri="{FF2B5EF4-FFF2-40B4-BE49-F238E27FC236}">
                <a16:creationId xmlns:a16="http://schemas.microsoft.com/office/drawing/2014/main" id="{69BA21CE-4B4C-7065-08F6-8C3525E71EBE}"/>
              </a:ext>
            </a:extLst>
          </p:cNvPr>
          <p:cNvSpPr txBox="1">
            <a:spLocks noChangeArrowheads="1"/>
          </p:cNvSpPr>
          <p:nvPr/>
        </p:nvSpPr>
        <p:spPr>
          <a:xfrm>
            <a:off x="2286000" y="274638"/>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sym typeface="Wingdings" panose="05000000000000000000" pitchFamily="2" charset="2"/>
            </a:endParaRPr>
          </a:p>
        </p:txBody>
      </p:sp>
      <p:sp>
        <p:nvSpPr>
          <p:cNvPr id="16" name="Rectangle 9">
            <a:extLst>
              <a:ext uri="{FF2B5EF4-FFF2-40B4-BE49-F238E27FC236}">
                <a16:creationId xmlns:a16="http://schemas.microsoft.com/office/drawing/2014/main" id="{386F87A5-13FC-8A03-1F41-B25F6E0D2E55}"/>
              </a:ext>
            </a:extLst>
          </p:cNvPr>
          <p:cNvSpPr>
            <a:spLocks noChangeArrowheads="1"/>
          </p:cNvSpPr>
          <p:nvPr/>
        </p:nvSpPr>
        <p:spPr bwMode="auto">
          <a:xfrm>
            <a:off x="1790701" y="1995488"/>
            <a:ext cx="8759825" cy="97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lnSpc>
                <a:spcPct val="80000"/>
              </a:lnSpc>
              <a:spcBef>
                <a:spcPct val="20000"/>
              </a:spcBef>
            </a:pPr>
            <a:r>
              <a:rPr lang="en-US" altLang="en-US" sz="2400" b="1" dirty="0">
                <a:solidFill>
                  <a:schemeClr val="tx2"/>
                </a:solidFill>
              </a:rPr>
              <a:t>   Actual Hours            Actual Hours	      Standard Hours</a:t>
            </a:r>
            <a:br>
              <a:rPr lang="en-US" altLang="en-US" sz="2400" b="1" dirty="0">
                <a:solidFill>
                  <a:schemeClr val="tx2"/>
                </a:solidFill>
              </a:rPr>
            </a:br>
            <a:r>
              <a:rPr lang="en-US" altLang="en-US" sz="2400" b="1" dirty="0">
                <a:solidFill>
                  <a:schemeClr val="tx2"/>
                </a:solidFill>
              </a:rPr>
              <a:t>            ×                               ×                                 × </a:t>
            </a:r>
            <a:br>
              <a:rPr lang="en-US" altLang="en-US" sz="2400" b="1" dirty="0">
                <a:solidFill>
                  <a:schemeClr val="tx2"/>
                </a:solidFill>
              </a:rPr>
            </a:br>
            <a:r>
              <a:rPr lang="en-US" altLang="en-US" sz="2400" b="1" dirty="0">
                <a:solidFill>
                  <a:schemeClr val="tx2"/>
                </a:solidFill>
              </a:rPr>
              <a:t>    Actual Rate             Standard Rate           Standard Rate</a:t>
            </a:r>
          </a:p>
        </p:txBody>
      </p:sp>
      <p:sp>
        <p:nvSpPr>
          <p:cNvPr id="17" name="Line 10">
            <a:extLst>
              <a:ext uri="{FF2B5EF4-FFF2-40B4-BE49-F238E27FC236}">
                <a16:creationId xmlns:a16="http://schemas.microsoft.com/office/drawing/2014/main" id="{CD7FD9A5-ED4A-C877-F0A3-6DBFD662CB9C}"/>
              </a:ext>
            </a:extLst>
          </p:cNvPr>
          <p:cNvSpPr>
            <a:spLocks noChangeShapeType="1"/>
          </p:cNvSpPr>
          <p:nvPr/>
        </p:nvSpPr>
        <p:spPr bwMode="auto">
          <a:xfrm>
            <a:off x="1979614" y="2908300"/>
            <a:ext cx="2193925"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8" name="Line 11">
            <a:extLst>
              <a:ext uri="{FF2B5EF4-FFF2-40B4-BE49-F238E27FC236}">
                <a16:creationId xmlns:a16="http://schemas.microsoft.com/office/drawing/2014/main" id="{252BBB9C-8037-6F0B-3E35-40550DF2D385}"/>
              </a:ext>
            </a:extLst>
          </p:cNvPr>
          <p:cNvSpPr>
            <a:spLocks noChangeShapeType="1"/>
          </p:cNvSpPr>
          <p:nvPr/>
        </p:nvSpPr>
        <p:spPr bwMode="auto">
          <a:xfrm>
            <a:off x="4926014" y="2908300"/>
            <a:ext cx="2193925"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9" name="Line 12">
            <a:extLst>
              <a:ext uri="{FF2B5EF4-FFF2-40B4-BE49-F238E27FC236}">
                <a16:creationId xmlns:a16="http://schemas.microsoft.com/office/drawing/2014/main" id="{88FEF009-94D3-8A20-73B0-3F6BA965CFB3}"/>
              </a:ext>
            </a:extLst>
          </p:cNvPr>
          <p:cNvSpPr>
            <a:spLocks noChangeShapeType="1"/>
          </p:cNvSpPr>
          <p:nvPr/>
        </p:nvSpPr>
        <p:spPr bwMode="auto">
          <a:xfrm>
            <a:off x="7940676" y="2908300"/>
            <a:ext cx="2193925"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Tree>
    <p:extLst>
      <p:ext uri="{BB962C8B-B14F-4D97-AF65-F5344CB8AC3E}">
        <p14:creationId xmlns:p14="http://schemas.microsoft.com/office/powerpoint/2010/main" val="34234015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up)">
                                      <p:cBhvr>
                                        <p:cTn id="7" dur="500"/>
                                        <p:tgtEl>
                                          <p:spTgt spid="14"/>
                                        </p:tgtEl>
                                      </p:cBhvr>
                                    </p:animEffect>
                                  </p:childTnLst>
                                </p:cTn>
                              </p:par>
                            </p:childTnLst>
                          </p:cTn>
                        </p:par>
                        <p:par>
                          <p:cTn id="8" fill="hold">
                            <p:stCondLst>
                              <p:cond delay="500"/>
                            </p:stCondLst>
                            <p:childTnLst>
                              <p:par>
                                <p:cTn id="9" presetID="17" presetClass="entr" presetSubtype="1"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p:cTn id="11" dur="500" fill="hold"/>
                                        <p:tgtEl>
                                          <p:spTgt spid="7"/>
                                        </p:tgtEl>
                                        <p:attrNameLst>
                                          <p:attrName>ppt_x</p:attrName>
                                        </p:attrNameLst>
                                      </p:cBhvr>
                                      <p:tavLst>
                                        <p:tav tm="0">
                                          <p:val>
                                            <p:strVal val="#ppt_x"/>
                                          </p:val>
                                        </p:tav>
                                        <p:tav tm="100000">
                                          <p:val>
                                            <p:strVal val="#ppt_x"/>
                                          </p:val>
                                        </p:tav>
                                      </p:tavLst>
                                    </p:anim>
                                    <p:anim calcmode="lin" valueType="num">
                                      <p:cBhvr>
                                        <p:cTn id="12" dur="500" fill="hold"/>
                                        <p:tgtEl>
                                          <p:spTgt spid="7"/>
                                        </p:tgtEl>
                                        <p:attrNameLst>
                                          <p:attrName>ppt_y</p:attrName>
                                        </p:attrNameLst>
                                      </p:cBhvr>
                                      <p:tavLst>
                                        <p:tav tm="0">
                                          <p:val>
                                            <p:strVal val="#ppt_y-#ppt_h/2"/>
                                          </p:val>
                                        </p:tav>
                                        <p:tav tm="100000">
                                          <p:val>
                                            <p:strVal val="#ppt_y"/>
                                          </p:val>
                                        </p:tav>
                                      </p:tavLst>
                                    </p:anim>
                                    <p:anim calcmode="lin" valueType="num">
                                      <p:cBhvr>
                                        <p:cTn id="13" dur="500" fill="hold"/>
                                        <p:tgtEl>
                                          <p:spTgt spid="7"/>
                                        </p:tgtEl>
                                        <p:attrNameLst>
                                          <p:attrName>ppt_w</p:attrName>
                                        </p:attrNameLst>
                                      </p:cBhvr>
                                      <p:tavLst>
                                        <p:tav tm="0">
                                          <p:val>
                                            <p:strVal val="#ppt_w"/>
                                          </p:val>
                                        </p:tav>
                                        <p:tav tm="100000">
                                          <p:val>
                                            <p:strVal val="#ppt_w"/>
                                          </p:val>
                                        </p:tav>
                                      </p:tavLst>
                                    </p:anim>
                                    <p:anim calcmode="lin" valueType="num">
                                      <p:cBhvr>
                                        <p:cTn id="14" dur="500" fill="hold"/>
                                        <p:tgtEl>
                                          <p:spTgt spid="7"/>
                                        </p:tgtEl>
                                        <p:attrNameLst>
                                          <p:attrName>ppt_h</p:attrName>
                                        </p:attrNameLst>
                                      </p:cBhvr>
                                      <p:tavLst>
                                        <p:tav tm="0">
                                          <p:val>
                                            <p:fltVal val="0"/>
                                          </p:val>
                                        </p:tav>
                                        <p:tav tm="100000">
                                          <p:val>
                                            <p:strVal val="#ppt_h"/>
                                          </p:val>
                                        </p:tav>
                                      </p:tavLst>
                                    </p:anim>
                                  </p:childTnLst>
                                </p:cTn>
                              </p:par>
                            </p:childTnLst>
                          </p:cTn>
                        </p:par>
                        <p:par>
                          <p:cTn id="15" fill="hold">
                            <p:stCondLst>
                              <p:cond delay="1000"/>
                            </p:stCondLst>
                            <p:childTnLst>
                              <p:par>
                                <p:cTn id="16" presetID="17" presetClass="entr" presetSubtype="1" fill="hold" nodeType="afterEffect">
                                  <p:stCondLst>
                                    <p:cond delay="0"/>
                                  </p:stCondLst>
                                  <p:childTnLst>
                                    <p:set>
                                      <p:cBhvr>
                                        <p:cTn id="17" dur="1" fill="hold">
                                          <p:stCondLst>
                                            <p:cond delay="0"/>
                                          </p:stCondLst>
                                        </p:cTn>
                                        <p:tgtEl>
                                          <p:spTgt spid="11"/>
                                        </p:tgtEl>
                                        <p:attrNameLst>
                                          <p:attrName>style.visibility</p:attrName>
                                        </p:attrNameLst>
                                      </p:cBhvr>
                                      <p:to>
                                        <p:strVal val="visible"/>
                                      </p:to>
                                    </p:set>
                                    <p:anim calcmode="lin" valueType="num">
                                      <p:cBhvr>
                                        <p:cTn id="18" dur="500" fill="hold"/>
                                        <p:tgtEl>
                                          <p:spTgt spid="11"/>
                                        </p:tgtEl>
                                        <p:attrNameLst>
                                          <p:attrName>ppt_x</p:attrName>
                                        </p:attrNameLst>
                                      </p:cBhvr>
                                      <p:tavLst>
                                        <p:tav tm="0">
                                          <p:val>
                                            <p:strVal val="#ppt_x"/>
                                          </p:val>
                                        </p:tav>
                                        <p:tav tm="100000">
                                          <p:val>
                                            <p:strVal val="#ppt_x"/>
                                          </p:val>
                                        </p:tav>
                                      </p:tavLst>
                                    </p:anim>
                                    <p:anim calcmode="lin" valueType="num">
                                      <p:cBhvr>
                                        <p:cTn id="19" dur="500" fill="hold"/>
                                        <p:tgtEl>
                                          <p:spTgt spid="11"/>
                                        </p:tgtEl>
                                        <p:attrNameLst>
                                          <p:attrName>ppt_y</p:attrName>
                                        </p:attrNameLst>
                                      </p:cBhvr>
                                      <p:tavLst>
                                        <p:tav tm="0">
                                          <p:val>
                                            <p:strVal val="#ppt_y-#ppt_h/2"/>
                                          </p:val>
                                        </p:tav>
                                        <p:tav tm="100000">
                                          <p:val>
                                            <p:strVal val="#ppt_y"/>
                                          </p:val>
                                        </p:tav>
                                      </p:tavLst>
                                    </p:anim>
                                    <p:anim calcmode="lin" valueType="num">
                                      <p:cBhvr>
                                        <p:cTn id="20" dur="500" fill="hold"/>
                                        <p:tgtEl>
                                          <p:spTgt spid="11"/>
                                        </p:tgtEl>
                                        <p:attrNameLst>
                                          <p:attrName>ppt_w</p:attrName>
                                        </p:attrNameLst>
                                      </p:cBhvr>
                                      <p:tavLst>
                                        <p:tav tm="0">
                                          <p:val>
                                            <p:strVal val="#ppt_w"/>
                                          </p:val>
                                        </p:tav>
                                        <p:tav tm="100000">
                                          <p:val>
                                            <p:strVal val="#ppt_w"/>
                                          </p:val>
                                        </p:tav>
                                      </p:tavLst>
                                    </p:anim>
                                    <p:anim calcmode="lin" valueType="num">
                                      <p:cBhvr>
                                        <p:cTn id="21" dur="500" fill="hold"/>
                                        <p:tgtEl>
                                          <p:spTgt spid="11"/>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2" name="Text Box 13">
            <a:extLst>
              <a:ext uri="{FF2B5EF4-FFF2-40B4-BE49-F238E27FC236}">
                <a16:creationId xmlns:a16="http://schemas.microsoft.com/office/drawing/2014/main" id="{A4A56F3F-2FF3-D2EA-5A0F-7D41EC3F3F3C}"/>
              </a:ext>
            </a:extLst>
          </p:cNvPr>
          <p:cNvSpPr txBox="1">
            <a:spLocks noChangeArrowheads="1"/>
          </p:cNvSpPr>
          <p:nvPr/>
        </p:nvSpPr>
        <p:spPr bwMode="auto">
          <a:xfrm>
            <a:off x="3429000" y="2462214"/>
            <a:ext cx="5334000" cy="2708275"/>
          </a:xfrm>
          <a:prstGeom prst="rect">
            <a:avLst/>
          </a:prstGeom>
          <a:solidFill>
            <a:schemeClr val="bg1"/>
          </a:solidFill>
          <a:ln w="76200">
            <a:solidFill>
              <a:schemeClr val="accent6">
                <a:lumMod val="50000"/>
              </a:schemeClr>
            </a:solidFill>
            <a:miter lim="800000"/>
            <a:headEnd/>
            <a:tailEnd/>
          </a:ln>
          <a:effectLst/>
        </p:spPr>
        <p:txBody>
          <a:bodyPr>
            <a:spAutoFit/>
          </a:bodyPr>
          <a:lstStyle/>
          <a:p>
            <a:pPr algn="ctr">
              <a:spcBef>
                <a:spcPct val="50000"/>
              </a:spcBef>
              <a:defRPr/>
            </a:pPr>
            <a:r>
              <a:rPr lang="en-US" sz="3400" b="1" dirty="0">
                <a:solidFill>
                  <a:schemeClr val="accent6">
                    <a:lumMod val="75000"/>
                  </a:schemeClr>
                </a:solidFill>
                <a:cs typeface="Times New Roman" pitchFamily="18" charset="0"/>
              </a:rPr>
              <a:t>Compute the variable manufacturing overhead rate and efficiency  variances and explain their significance.</a:t>
            </a:r>
            <a:endParaRPr lang="en-US" sz="3400" b="1" dirty="0">
              <a:solidFill>
                <a:schemeClr val="accent6">
                  <a:lumMod val="75000"/>
                </a:schemeClr>
              </a:solidFill>
            </a:endParaRPr>
          </a:p>
        </p:txBody>
      </p:sp>
    </p:spTree>
    <p:extLst>
      <p:ext uri="{BB962C8B-B14F-4D97-AF65-F5344CB8AC3E}">
        <p14:creationId xmlns:p14="http://schemas.microsoft.com/office/powerpoint/2010/main" val="425824159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732551" y="421586"/>
            <a:ext cx="7008067" cy="1212640"/>
          </a:xfrm>
          <a:prstGeom prst="rect">
            <a:avLst/>
          </a:prstGeom>
          <a:noFill/>
        </p:spPr>
        <p:txBody>
          <a:bodyPr wrap="square" rtlCol="0">
            <a:spAutoFit/>
          </a:bodyPr>
          <a:lstStyle/>
          <a:p>
            <a:pPr algn="ctr">
              <a:lnSpc>
                <a:spcPct val="80000"/>
              </a:lnSpc>
              <a:defRPr/>
            </a:pPr>
            <a:r>
              <a:rPr lang="en-US" altLang="en-US" sz="2800" b="1" dirty="0">
                <a:solidFill>
                  <a:schemeClr val="bg1"/>
                </a:solidFill>
                <a:cs typeface="Arial" panose="020B0604020202020204" pitchFamily="34" charset="0"/>
              </a:rPr>
              <a:t>Variable Manufacturing Overhead Variances – An  Example</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D874A8B6-17D4-847B-EEBB-B08712DCE3E3}"/>
              </a:ext>
            </a:extLst>
          </p:cNvPr>
          <p:cNvSpPr txBox="1">
            <a:spLocks noChangeArrowheads="1"/>
          </p:cNvSpPr>
          <p:nvPr/>
        </p:nvSpPr>
        <p:spPr>
          <a:xfrm>
            <a:off x="1714500" y="2133598"/>
            <a:ext cx="8763000" cy="4724400"/>
          </a:xfrm>
          <a:prstGeom prst="rect">
            <a:avLst/>
          </a:prstGeom>
          <a:noFill/>
        </p:spPr>
        <p:txBody>
          <a:bodyPr vert="horz" lIns="90488" tIns="44450" rIns="90488" bIns="4445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65000"/>
              </a:spcBef>
              <a:buFont typeface="Times" pitchFamily="41" charset="0"/>
              <a:buNone/>
            </a:pPr>
            <a:r>
              <a:rPr lang="en-US" altLang="en-US" dirty="0">
                <a:cs typeface="Arial" charset="0"/>
              </a:rPr>
              <a:t>  Glacier Peak Outfitters has the following direct variable manufacturing overhead labor standard for its mountain parka.</a:t>
            </a:r>
          </a:p>
          <a:p>
            <a:pPr algn="ctr">
              <a:spcBef>
                <a:spcPct val="65000"/>
              </a:spcBef>
              <a:buFont typeface="Times" pitchFamily="41" charset="0"/>
              <a:buNone/>
            </a:pPr>
            <a:r>
              <a:rPr lang="en-US" altLang="en-US" b="1" dirty="0">
                <a:solidFill>
                  <a:srgbClr val="FF0000"/>
                </a:solidFill>
                <a:cs typeface="Arial" charset="0"/>
              </a:rPr>
              <a:t>1.2 standard hours per parka at $4.00 per hour</a:t>
            </a:r>
          </a:p>
          <a:p>
            <a:pPr algn="ctr">
              <a:spcBef>
                <a:spcPct val="65000"/>
              </a:spcBef>
              <a:buFont typeface="Times" pitchFamily="41" charset="0"/>
              <a:buNone/>
            </a:pPr>
            <a:r>
              <a:rPr lang="en-US" altLang="en-US" dirty="0">
                <a:solidFill>
                  <a:schemeClr val="accent2"/>
                </a:solidFill>
                <a:cs typeface="Arial" charset="0"/>
              </a:rPr>
              <a:t>  </a:t>
            </a:r>
            <a:r>
              <a:rPr lang="en-US" altLang="en-US" dirty="0">
                <a:cs typeface="Arial" charset="0"/>
              </a:rPr>
              <a:t>Last month, employees actually worked 2,500 hours to make 2,000 parkas.  Actual variable manufacturing overhead for the month was $10,500.</a:t>
            </a:r>
            <a:br>
              <a:rPr lang="en-US" altLang="en-US" dirty="0">
                <a:cs typeface="Arial" charset="0"/>
              </a:rPr>
            </a:br>
            <a:r>
              <a:rPr lang="en-US" altLang="en-US" dirty="0">
                <a:cs typeface="Arial" charset="0"/>
              </a:rPr>
              <a:t> </a:t>
            </a:r>
          </a:p>
        </p:txBody>
      </p:sp>
      <p:sp>
        <p:nvSpPr>
          <p:cNvPr id="8" name="Rectangle 3">
            <a:extLst>
              <a:ext uri="{FF2B5EF4-FFF2-40B4-BE49-F238E27FC236}">
                <a16:creationId xmlns:a16="http://schemas.microsoft.com/office/drawing/2014/main" id="{F9E3CB63-204F-85EF-F7B3-ECFF86C6FB9E}"/>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80000"/>
              </a:lnSpc>
              <a:defRPr/>
            </a:pPr>
            <a:endParaRPr lang="en-US" altLang="en-US" dirty="0">
              <a:cs typeface="Arial" panose="020B0604020202020204" pitchFamily="34" charset="0"/>
            </a:endParaRPr>
          </a:p>
        </p:txBody>
      </p:sp>
    </p:spTree>
    <p:extLst>
      <p:ext uri="{BB962C8B-B14F-4D97-AF65-F5344CB8AC3E}">
        <p14:creationId xmlns:p14="http://schemas.microsoft.com/office/powerpoint/2010/main" val="12489517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7008067" cy="1212640"/>
          </a:xfrm>
          <a:prstGeom prst="rect">
            <a:avLst/>
          </a:prstGeom>
          <a:noFill/>
        </p:spPr>
        <p:txBody>
          <a:bodyPr wrap="square" rtlCol="0">
            <a:spAutoFit/>
          </a:bodyPr>
          <a:lstStyle/>
          <a:p>
            <a:pPr algn="ctr">
              <a:lnSpc>
                <a:spcPct val="80000"/>
              </a:lnSpc>
              <a:defRPr/>
            </a:pPr>
            <a:r>
              <a:rPr lang="en-US" altLang="en-US" sz="2800" b="1" dirty="0">
                <a:solidFill>
                  <a:schemeClr val="bg1"/>
                </a:solidFill>
                <a:cs typeface="Arial" panose="020B0604020202020204" pitchFamily="34" charset="0"/>
              </a:rPr>
              <a:t>Variable Manufacturing Overhead Variances Overall Summary</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24D00944-3C25-515F-F02A-D6DD8C8A811C}"/>
              </a:ext>
            </a:extLst>
          </p:cNvPr>
          <p:cNvSpPr>
            <a:spLocks noChangeArrowheads="1"/>
          </p:cNvSpPr>
          <p:nvPr/>
        </p:nvSpPr>
        <p:spPr bwMode="auto">
          <a:xfrm>
            <a:off x="1805549" y="3026294"/>
            <a:ext cx="8607425" cy="1751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spcBef>
                <a:spcPct val="50000"/>
              </a:spcBef>
            </a:pPr>
            <a:r>
              <a:rPr lang="en-US" altLang="en-US" sz="2400" dirty="0">
                <a:solidFill>
                  <a:schemeClr val="tx2"/>
                </a:solidFill>
              </a:rPr>
              <a:t>   2,500 hours                 2,500 hours                  2,400 hours</a:t>
            </a:r>
            <a:br>
              <a:rPr lang="en-US" altLang="en-US" sz="2400" dirty="0">
                <a:solidFill>
                  <a:schemeClr val="tx2"/>
                </a:solidFill>
              </a:rPr>
            </a:br>
            <a:r>
              <a:rPr lang="en-US" altLang="en-US" sz="2400" dirty="0">
                <a:solidFill>
                  <a:schemeClr val="tx2"/>
                </a:solidFill>
              </a:rPr>
              <a:t>           ×                                 ×                                  ×</a:t>
            </a:r>
            <a:br>
              <a:rPr lang="en-US" altLang="en-US" sz="2400" dirty="0">
                <a:solidFill>
                  <a:schemeClr val="tx2"/>
                </a:solidFill>
              </a:rPr>
            </a:br>
            <a:r>
              <a:rPr lang="en-US" altLang="en-US" sz="2400" dirty="0">
                <a:solidFill>
                  <a:schemeClr val="tx2"/>
                </a:solidFill>
              </a:rPr>
              <a:t> $4.20 per hour            $4.00 per hour              $4.00 per hour</a:t>
            </a:r>
          </a:p>
          <a:p>
            <a:pPr eaLnBrk="1" hangingPunct="1">
              <a:spcBef>
                <a:spcPct val="50000"/>
              </a:spcBef>
            </a:pPr>
            <a:r>
              <a:rPr lang="en-US" altLang="en-US" sz="2400" dirty="0">
                <a:solidFill>
                  <a:schemeClr val="tx2"/>
                </a:solidFill>
              </a:rPr>
              <a:t>    </a:t>
            </a:r>
            <a:r>
              <a:rPr lang="en-US" altLang="en-US" sz="2400" dirty="0">
                <a:solidFill>
                  <a:srgbClr val="FF0000"/>
                </a:solidFill>
              </a:rPr>
              <a:t>= $10,500                    = $10,000                      = $9,600   </a:t>
            </a:r>
          </a:p>
        </p:txBody>
      </p:sp>
      <p:grpSp>
        <p:nvGrpSpPr>
          <p:cNvPr id="8" name="Group 3">
            <a:extLst>
              <a:ext uri="{FF2B5EF4-FFF2-40B4-BE49-F238E27FC236}">
                <a16:creationId xmlns:a16="http://schemas.microsoft.com/office/drawing/2014/main" id="{62655372-23A6-9877-CCFF-EDAF500D2BA3}"/>
              </a:ext>
            </a:extLst>
          </p:cNvPr>
          <p:cNvGrpSpPr>
            <a:grpSpLocks/>
          </p:cNvGrpSpPr>
          <p:nvPr/>
        </p:nvGrpSpPr>
        <p:grpSpPr bwMode="auto">
          <a:xfrm>
            <a:off x="2415149" y="4699519"/>
            <a:ext cx="3883025" cy="1516062"/>
            <a:chOff x="552" y="2735"/>
            <a:chExt cx="2446" cy="955"/>
          </a:xfrm>
        </p:grpSpPr>
        <p:sp>
          <p:nvSpPr>
            <p:cNvPr id="9" name="Freeform 4">
              <a:extLst>
                <a:ext uri="{FF2B5EF4-FFF2-40B4-BE49-F238E27FC236}">
                  <a16:creationId xmlns:a16="http://schemas.microsoft.com/office/drawing/2014/main" id="{21815814-08B9-AEBF-AE46-9DAABF3AA6AD}"/>
                </a:ext>
              </a:extLst>
            </p:cNvPr>
            <p:cNvSpPr>
              <a:spLocks/>
            </p:cNvSpPr>
            <p:nvPr/>
          </p:nvSpPr>
          <p:spPr bwMode="auto">
            <a:xfrm>
              <a:off x="778" y="2735"/>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sp>
          <p:nvSpPr>
            <p:cNvPr id="11" name="Rectangle 5">
              <a:extLst>
                <a:ext uri="{FF2B5EF4-FFF2-40B4-BE49-F238E27FC236}">
                  <a16:creationId xmlns:a16="http://schemas.microsoft.com/office/drawing/2014/main" id="{0B29B7DD-DB7D-A65A-5EAE-04F397C71597}"/>
                </a:ext>
              </a:extLst>
            </p:cNvPr>
            <p:cNvSpPr>
              <a:spLocks noChangeArrowheads="1"/>
            </p:cNvSpPr>
            <p:nvPr/>
          </p:nvSpPr>
          <p:spPr bwMode="auto">
            <a:xfrm>
              <a:off x="552" y="3168"/>
              <a:ext cx="2446" cy="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Rate variance</a:t>
              </a:r>
              <a:br>
                <a:rPr lang="en-US" altLang="en-US" sz="2400" dirty="0">
                  <a:solidFill>
                    <a:srgbClr val="FF0000"/>
                  </a:solidFill>
                </a:rPr>
              </a:br>
              <a:r>
                <a:rPr lang="en-US" altLang="en-US" sz="2400" dirty="0">
                  <a:solidFill>
                    <a:srgbClr val="FF0000"/>
                  </a:solidFill>
                </a:rPr>
                <a:t>$500 unfavorable</a:t>
              </a:r>
            </a:p>
          </p:txBody>
        </p:sp>
      </p:grpSp>
      <p:grpSp>
        <p:nvGrpSpPr>
          <p:cNvPr id="12" name="Group 6">
            <a:extLst>
              <a:ext uri="{FF2B5EF4-FFF2-40B4-BE49-F238E27FC236}">
                <a16:creationId xmlns:a16="http://schemas.microsoft.com/office/drawing/2014/main" id="{9EBEA780-7D59-4B9B-F2CA-B5D885DED9FF}"/>
              </a:ext>
            </a:extLst>
          </p:cNvPr>
          <p:cNvGrpSpPr>
            <a:grpSpLocks/>
          </p:cNvGrpSpPr>
          <p:nvPr/>
        </p:nvGrpSpPr>
        <p:grpSpPr bwMode="auto">
          <a:xfrm>
            <a:off x="5786999" y="4699519"/>
            <a:ext cx="3883025" cy="1516062"/>
            <a:chOff x="2676" y="2735"/>
            <a:chExt cx="2446" cy="955"/>
          </a:xfrm>
        </p:grpSpPr>
        <p:sp>
          <p:nvSpPr>
            <p:cNvPr id="13" name="Rectangle 7">
              <a:extLst>
                <a:ext uri="{FF2B5EF4-FFF2-40B4-BE49-F238E27FC236}">
                  <a16:creationId xmlns:a16="http://schemas.microsoft.com/office/drawing/2014/main" id="{412431CF-9DCF-21C7-BB09-DECA60FBF23E}"/>
                </a:ext>
              </a:extLst>
            </p:cNvPr>
            <p:cNvSpPr>
              <a:spLocks noChangeArrowheads="1"/>
            </p:cNvSpPr>
            <p:nvPr/>
          </p:nvSpPr>
          <p:spPr bwMode="auto">
            <a:xfrm>
              <a:off x="2676" y="3168"/>
              <a:ext cx="2446" cy="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Efficiency variance</a:t>
              </a:r>
              <a:br>
                <a:rPr lang="en-US" altLang="en-US" sz="2400" dirty="0">
                  <a:solidFill>
                    <a:srgbClr val="FF0000"/>
                  </a:solidFill>
                </a:rPr>
              </a:br>
              <a:r>
                <a:rPr lang="en-US" altLang="en-US" sz="2400" dirty="0">
                  <a:solidFill>
                    <a:srgbClr val="FF0000"/>
                  </a:solidFill>
                </a:rPr>
                <a:t>$400 unfavorable</a:t>
              </a:r>
            </a:p>
          </p:txBody>
        </p:sp>
        <p:sp>
          <p:nvSpPr>
            <p:cNvPr id="14" name="Freeform 8">
              <a:extLst>
                <a:ext uri="{FF2B5EF4-FFF2-40B4-BE49-F238E27FC236}">
                  <a16:creationId xmlns:a16="http://schemas.microsoft.com/office/drawing/2014/main" id="{9F92F185-7724-10E4-C976-38587EEF40DB}"/>
                </a:ext>
              </a:extLst>
            </p:cNvPr>
            <p:cNvSpPr>
              <a:spLocks/>
            </p:cNvSpPr>
            <p:nvPr/>
          </p:nvSpPr>
          <p:spPr bwMode="auto">
            <a:xfrm>
              <a:off x="2891" y="2735"/>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grpSp>
      <p:sp>
        <p:nvSpPr>
          <p:cNvPr id="15" name="Rectangle 14">
            <a:extLst>
              <a:ext uri="{FF2B5EF4-FFF2-40B4-BE49-F238E27FC236}">
                <a16:creationId xmlns:a16="http://schemas.microsoft.com/office/drawing/2014/main" id="{59BABE32-6083-2F4A-32BD-F786D01FAD47}"/>
              </a:ext>
            </a:extLst>
          </p:cNvPr>
          <p:cNvSpPr txBox="1">
            <a:spLocks noChangeArrowheads="1"/>
          </p:cNvSpPr>
          <p:nvPr/>
        </p:nvSpPr>
        <p:spPr>
          <a:xfrm>
            <a:off x="2300848" y="632344"/>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80000"/>
              </a:lnSpc>
              <a:defRPr/>
            </a:pPr>
            <a:endParaRPr lang="en-US" altLang="en-US" dirty="0">
              <a:cs typeface="Arial" panose="020B0604020202020204" pitchFamily="34" charset="0"/>
            </a:endParaRPr>
          </a:p>
        </p:txBody>
      </p:sp>
      <p:sp>
        <p:nvSpPr>
          <p:cNvPr id="16" name="Rectangle 9">
            <a:extLst>
              <a:ext uri="{FF2B5EF4-FFF2-40B4-BE49-F238E27FC236}">
                <a16:creationId xmlns:a16="http://schemas.microsoft.com/office/drawing/2014/main" id="{A6485F14-C51F-F766-8114-EFA51D6AC190}"/>
              </a:ext>
            </a:extLst>
          </p:cNvPr>
          <p:cNvSpPr>
            <a:spLocks noChangeArrowheads="1"/>
          </p:cNvSpPr>
          <p:nvPr/>
        </p:nvSpPr>
        <p:spPr bwMode="auto">
          <a:xfrm>
            <a:off x="1805549" y="2048394"/>
            <a:ext cx="8759825" cy="97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lnSpc>
                <a:spcPct val="80000"/>
              </a:lnSpc>
              <a:spcBef>
                <a:spcPct val="20000"/>
              </a:spcBef>
            </a:pPr>
            <a:r>
              <a:rPr lang="en-US" altLang="en-US" sz="2400" b="1" dirty="0">
                <a:solidFill>
                  <a:schemeClr val="tx2"/>
                </a:solidFill>
              </a:rPr>
              <a:t>   Actual Hours            Actual Hours	      Standard Hours</a:t>
            </a:r>
            <a:br>
              <a:rPr lang="en-US" altLang="en-US" sz="2400" b="1" dirty="0">
                <a:solidFill>
                  <a:schemeClr val="tx2"/>
                </a:solidFill>
              </a:rPr>
            </a:br>
            <a:r>
              <a:rPr lang="en-US" altLang="en-US" sz="2400" b="1" dirty="0">
                <a:solidFill>
                  <a:schemeClr val="tx2"/>
                </a:solidFill>
              </a:rPr>
              <a:t>            ×                               ×                                 × </a:t>
            </a:r>
            <a:br>
              <a:rPr lang="en-US" altLang="en-US" sz="2400" b="1" dirty="0">
                <a:solidFill>
                  <a:schemeClr val="tx2"/>
                </a:solidFill>
              </a:rPr>
            </a:br>
            <a:r>
              <a:rPr lang="en-US" altLang="en-US" sz="2400" b="1" dirty="0">
                <a:solidFill>
                  <a:schemeClr val="tx2"/>
                </a:solidFill>
              </a:rPr>
              <a:t>    Actual Rate             Standard Rate           Standard Rate</a:t>
            </a:r>
          </a:p>
        </p:txBody>
      </p:sp>
      <p:sp>
        <p:nvSpPr>
          <p:cNvPr id="17" name="Line 10">
            <a:extLst>
              <a:ext uri="{FF2B5EF4-FFF2-40B4-BE49-F238E27FC236}">
                <a16:creationId xmlns:a16="http://schemas.microsoft.com/office/drawing/2014/main" id="{34AB19ED-5B69-6D77-602F-4DE6EAE1AB89}"/>
              </a:ext>
            </a:extLst>
          </p:cNvPr>
          <p:cNvSpPr>
            <a:spLocks noChangeShapeType="1"/>
          </p:cNvSpPr>
          <p:nvPr/>
        </p:nvSpPr>
        <p:spPr bwMode="auto">
          <a:xfrm>
            <a:off x="1994462" y="2961206"/>
            <a:ext cx="2193925"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8" name="Line 11">
            <a:extLst>
              <a:ext uri="{FF2B5EF4-FFF2-40B4-BE49-F238E27FC236}">
                <a16:creationId xmlns:a16="http://schemas.microsoft.com/office/drawing/2014/main" id="{436C1E1E-BA7F-C717-7F90-49C8B442D711}"/>
              </a:ext>
            </a:extLst>
          </p:cNvPr>
          <p:cNvSpPr>
            <a:spLocks noChangeShapeType="1"/>
          </p:cNvSpPr>
          <p:nvPr/>
        </p:nvSpPr>
        <p:spPr bwMode="auto">
          <a:xfrm>
            <a:off x="4940862" y="2961206"/>
            <a:ext cx="2193925"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9" name="Line 12">
            <a:extLst>
              <a:ext uri="{FF2B5EF4-FFF2-40B4-BE49-F238E27FC236}">
                <a16:creationId xmlns:a16="http://schemas.microsoft.com/office/drawing/2014/main" id="{9CAE24B5-A046-9390-0BFA-9B11EDF23691}"/>
              </a:ext>
            </a:extLst>
          </p:cNvPr>
          <p:cNvSpPr>
            <a:spLocks noChangeShapeType="1"/>
          </p:cNvSpPr>
          <p:nvPr/>
        </p:nvSpPr>
        <p:spPr bwMode="auto">
          <a:xfrm>
            <a:off x="7955524" y="2961206"/>
            <a:ext cx="2193925"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Tree>
    <p:extLst>
      <p:ext uri="{BB962C8B-B14F-4D97-AF65-F5344CB8AC3E}">
        <p14:creationId xmlns:p14="http://schemas.microsoft.com/office/powerpoint/2010/main" val="9138260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par>
                          <p:cTn id="8" fill="hold">
                            <p:stCondLst>
                              <p:cond delay="500"/>
                            </p:stCondLst>
                            <p:childTnLst>
                              <p:par>
                                <p:cTn id="9" presetID="17" presetClass="entr" presetSubtype="1"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p:cTn id="11" dur="500" fill="hold"/>
                                        <p:tgtEl>
                                          <p:spTgt spid="8"/>
                                        </p:tgtEl>
                                        <p:attrNameLst>
                                          <p:attrName>ppt_x</p:attrName>
                                        </p:attrNameLst>
                                      </p:cBhvr>
                                      <p:tavLst>
                                        <p:tav tm="0">
                                          <p:val>
                                            <p:strVal val="#ppt_x"/>
                                          </p:val>
                                        </p:tav>
                                        <p:tav tm="100000">
                                          <p:val>
                                            <p:strVal val="#ppt_x"/>
                                          </p:val>
                                        </p:tav>
                                      </p:tavLst>
                                    </p:anim>
                                    <p:anim calcmode="lin" valueType="num">
                                      <p:cBhvr>
                                        <p:cTn id="12" dur="500" fill="hold"/>
                                        <p:tgtEl>
                                          <p:spTgt spid="8"/>
                                        </p:tgtEl>
                                        <p:attrNameLst>
                                          <p:attrName>ppt_y</p:attrName>
                                        </p:attrNameLst>
                                      </p:cBhvr>
                                      <p:tavLst>
                                        <p:tav tm="0">
                                          <p:val>
                                            <p:strVal val="#ppt_y-#ppt_h/2"/>
                                          </p:val>
                                        </p:tav>
                                        <p:tav tm="100000">
                                          <p:val>
                                            <p:strVal val="#ppt_y"/>
                                          </p:val>
                                        </p:tav>
                                      </p:tavLst>
                                    </p:anim>
                                    <p:anim calcmode="lin" valueType="num">
                                      <p:cBhvr>
                                        <p:cTn id="13" dur="500" fill="hold"/>
                                        <p:tgtEl>
                                          <p:spTgt spid="8"/>
                                        </p:tgtEl>
                                        <p:attrNameLst>
                                          <p:attrName>ppt_w</p:attrName>
                                        </p:attrNameLst>
                                      </p:cBhvr>
                                      <p:tavLst>
                                        <p:tav tm="0">
                                          <p:val>
                                            <p:strVal val="#ppt_w"/>
                                          </p:val>
                                        </p:tav>
                                        <p:tav tm="100000">
                                          <p:val>
                                            <p:strVal val="#ppt_w"/>
                                          </p:val>
                                        </p:tav>
                                      </p:tavLst>
                                    </p:anim>
                                    <p:anim calcmode="lin" valueType="num">
                                      <p:cBhvr>
                                        <p:cTn id="14" dur="500" fill="hold"/>
                                        <p:tgtEl>
                                          <p:spTgt spid="8"/>
                                        </p:tgtEl>
                                        <p:attrNameLst>
                                          <p:attrName>ppt_h</p:attrName>
                                        </p:attrNameLst>
                                      </p:cBhvr>
                                      <p:tavLst>
                                        <p:tav tm="0">
                                          <p:val>
                                            <p:fltVal val="0"/>
                                          </p:val>
                                        </p:tav>
                                        <p:tav tm="100000">
                                          <p:val>
                                            <p:strVal val="#ppt_h"/>
                                          </p:val>
                                        </p:tav>
                                      </p:tavLst>
                                    </p:anim>
                                  </p:childTnLst>
                                </p:cTn>
                              </p:par>
                            </p:childTnLst>
                          </p:cTn>
                        </p:par>
                        <p:par>
                          <p:cTn id="15" fill="hold">
                            <p:stCondLst>
                              <p:cond delay="1000"/>
                            </p:stCondLst>
                            <p:childTnLst>
                              <p:par>
                                <p:cTn id="16" presetID="17" presetClass="entr" presetSubtype="1" fill="hold" nodeType="afterEffect">
                                  <p:stCondLst>
                                    <p:cond delay="0"/>
                                  </p:stCondLst>
                                  <p:childTnLst>
                                    <p:set>
                                      <p:cBhvr>
                                        <p:cTn id="17" dur="1" fill="hold">
                                          <p:stCondLst>
                                            <p:cond delay="0"/>
                                          </p:stCondLst>
                                        </p:cTn>
                                        <p:tgtEl>
                                          <p:spTgt spid="12"/>
                                        </p:tgtEl>
                                        <p:attrNameLst>
                                          <p:attrName>style.visibility</p:attrName>
                                        </p:attrNameLst>
                                      </p:cBhvr>
                                      <p:to>
                                        <p:strVal val="visible"/>
                                      </p:to>
                                    </p:set>
                                    <p:anim calcmode="lin" valueType="num">
                                      <p:cBhvr>
                                        <p:cTn id="18" dur="500" fill="hold"/>
                                        <p:tgtEl>
                                          <p:spTgt spid="12"/>
                                        </p:tgtEl>
                                        <p:attrNameLst>
                                          <p:attrName>ppt_x</p:attrName>
                                        </p:attrNameLst>
                                      </p:cBhvr>
                                      <p:tavLst>
                                        <p:tav tm="0">
                                          <p:val>
                                            <p:strVal val="#ppt_x"/>
                                          </p:val>
                                        </p:tav>
                                        <p:tav tm="100000">
                                          <p:val>
                                            <p:strVal val="#ppt_x"/>
                                          </p:val>
                                        </p:tav>
                                      </p:tavLst>
                                    </p:anim>
                                    <p:anim calcmode="lin" valueType="num">
                                      <p:cBhvr>
                                        <p:cTn id="19" dur="500" fill="hold"/>
                                        <p:tgtEl>
                                          <p:spTgt spid="12"/>
                                        </p:tgtEl>
                                        <p:attrNameLst>
                                          <p:attrName>ppt_y</p:attrName>
                                        </p:attrNameLst>
                                      </p:cBhvr>
                                      <p:tavLst>
                                        <p:tav tm="0">
                                          <p:val>
                                            <p:strVal val="#ppt_y-#ppt_h/2"/>
                                          </p:val>
                                        </p:tav>
                                        <p:tav tm="100000">
                                          <p:val>
                                            <p:strVal val="#ppt_y"/>
                                          </p:val>
                                        </p:tav>
                                      </p:tavLst>
                                    </p:anim>
                                    <p:anim calcmode="lin" valueType="num">
                                      <p:cBhvr>
                                        <p:cTn id="20" dur="500" fill="hold"/>
                                        <p:tgtEl>
                                          <p:spTgt spid="12"/>
                                        </p:tgtEl>
                                        <p:attrNameLst>
                                          <p:attrName>ppt_w</p:attrName>
                                        </p:attrNameLst>
                                      </p:cBhvr>
                                      <p:tavLst>
                                        <p:tav tm="0">
                                          <p:val>
                                            <p:strVal val="#ppt_w"/>
                                          </p:val>
                                        </p:tav>
                                        <p:tav tm="100000">
                                          <p:val>
                                            <p:strVal val="#ppt_w"/>
                                          </p:val>
                                        </p:tav>
                                      </p:tavLst>
                                    </p:anim>
                                    <p:anim calcmode="lin" valueType="num">
                                      <p:cBhvr>
                                        <p:cTn id="21" dur="500" fill="hold"/>
                                        <p:tgtEl>
                                          <p:spTgt spid="1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7008067" cy="1212640"/>
          </a:xfrm>
          <a:prstGeom prst="rect">
            <a:avLst/>
          </a:prstGeom>
          <a:noFill/>
        </p:spPr>
        <p:txBody>
          <a:bodyPr wrap="square" rtlCol="0">
            <a:spAutoFit/>
          </a:bodyPr>
          <a:lstStyle/>
          <a:p>
            <a:pPr algn="ctr">
              <a:lnSpc>
                <a:spcPct val="80000"/>
              </a:lnSpc>
              <a:defRPr/>
            </a:pPr>
            <a:r>
              <a:rPr lang="en-US" altLang="en-US" sz="2800" b="1" dirty="0">
                <a:solidFill>
                  <a:schemeClr val="bg1"/>
                </a:solidFill>
                <a:cs typeface="Arial" panose="020B0604020202020204" pitchFamily="34" charset="0"/>
              </a:rPr>
              <a:t>Variable Manufacturing Overhead Variances Summary: Standard Hours Computation</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16">
            <a:extLst>
              <a:ext uri="{FF2B5EF4-FFF2-40B4-BE49-F238E27FC236}">
                <a16:creationId xmlns:a16="http://schemas.microsoft.com/office/drawing/2014/main" id="{ACECBBFD-66AC-369A-1D18-0DA161B6ABA4}"/>
              </a:ext>
            </a:extLst>
          </p:cNvPr>
          <p:cNvSpPr txBox="1">
            <a:spLocks noChangeArrowheads="1"/>
          </p:cNvSpPr>
          <p:nvPr/>
        </p:nvSpPr>
        <p:spPr>
          <a:xfrm>
            <a:off x="2309283" y="425450"/>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80000"/>
              </a:lnSpc>
              <a:defRPr/>
            </a:pPr>
            <a:endParaRPr lang="en-US" altLang="en-US" sz="4000" dirty="0">
              <a:cs typeface="Arial" panose="020B0604020202020204" pitchFamily="34" charset="0"/>
            </a:endParaRPr>
          </a:p>
        </p:txBody>
      </p:sp>
      <p:sp>
        <p:nvSpPr>
          <p:cNvPr id="8" name="Rectangle 2">
            <a:extLst>
              <a:ext uri="{FF2B5EF4-FFF2-40B4-BE49-F238E27FC236}">
                <a16:creationId xmlns:a16="http://schemas.microsoft.com/office/drawing/2014/main" id="{6D0509DC-9E9E-6A17-B8B8-74E708A743B4}"/>
              </a:ext>
            </a:extLst>
          </p:cNvPr>
          <p:cNvSpPr>
            <a:spLocks noChangeArrowheads="1"/>
          </p:cNvSpPr>
          <p:nvPr/>
        </p:nvSpPr>
        <p:spPr bwMode="auto">
          <a:xfrm>
            <a:off x="1790701" y="3155950"/>
            <a:ext cx="8607425" cy="1751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spcBef>
                <a:spcPct val="50000"/>
              </a:spcBef>
            </a:pPr>
            <a:r>
              <a:rPr lang="en-US" altLang="en-US" sz="2400" dirty="0">
                <a:solidFill>
                  <a:schemeClr val="tx2"/>
                </a:solidFill>
              </a:rPr>
              <a:t>   2,500 hours                 2,500 hours                  2,400 hours</a:t>
            </a:r>
            <a:br>
              <a:rPr lang="en-US" altLang="en-US" sz="2400" dirty="0">
                <a:solidFill>
                  <a:schemeClr val="tx2"/>
                </a:solidFill>
              </a:rPr>
            </a:br>
            <a:r>
              <a:rPr lang="en-US" altLang="en-US" sz="2400" dirty="0">
                <a:solidFill>
                  <a:schemeClr val="tx2"/>
                </a:solidFill>
              </a:rPr>
              <a:t>           ×                                 ×                                  ×</a:t>
            </a:r>
            <a:br>
              <a:rPr lang="en-US" altLang="en-US" sz="2400" dirty="0">
                <a:solidFill>
                  <a:schemeClr val="tx2"/>
                </a:solidFill>
              </a:rPr>
            </a:br>
            <a:r>
              <a:rPr lang="en-US" altLang="en-US" sz="2400" dirty="0">
                <a:solidFill>
                  <a:schemeClr val="tx2"/>
                </a:solidFill>
              </a:rPr>
              <a:t> $4.20 per hour            $4.00 per hour              $4.00 per hour</a:t>
            </a:r>
          </a:p>
          <a:p>
            <a:pPr eaLnBrk="1" hangingPunct="1">
              <a:spcBef>
                <a:spcPct val="50000"/>
              </a:spcBef>
            </a:pPr>
            <a:r>
              <a:rPr lang="en-US" altLang="en-US" sz="2400" dirty="0">
                <a:solidFill>
                  <a:schemeClr val="tx2"/>
                </a:solidFill>
              </a:rPr>
              <a:t>    </a:t>
            </a:r>
            <a:r>
              <a:rPr lang="en-US" altLang="en-US" sz="2400" dirty="0">
                <a:solidFill>
                  <a:srgbClr val="FF0000"/>
                </a:solidFill>
              </a:rPr>
              <a:t>= $10,500                    = $10,000                      = $9,600   </a:t>
            </a:r>
          </a:p>
        </p:txBody>
      </p:sp>
      <p:grpSp>
        <p:nvGrpSpPr>
          <p:cNvPr id="9" name="Group 3">
            <a:extLst>
              <a:ext uri="{FF2B5EF4-FFF2-40B4-BE49-F238E27FC236}">
                <a16:creationId xmlns:a16="http://schemas.microsoft.com/office/drawing/2014/main" id="{25814023-600C-5DA8-2CE1-C08DA795AB0B}"/>
              </a:ext>
            </a:extLst>
          </p:cNvPr>
          <p:cNvGrpSpPr>
            <a:grpSpLocks/>
          </p:cNvGrpSpPr>
          <p:nvPr/>
        </p:nvGrpSpPr>
        <p:grpSpPr bwMode="auto">
          <a:xfrm>
            <a:off x="2400301" y="4829175"/>
            <a:ext cx="3883025" cy="1516062"/>
            <a:chOff x="552" y="2735"/>
            <a:chExt cx="2446" cy="955"/>
          </a:xfrm>
        </p:grpSpPr>
        <p:sp>
          <p:nvSpPr>
            <p:cNvPr id="11" name="Freeform 4">
              <a:extLst>
                <a:ext uri="{FF2B5EF4-FFF2-40B4-BE49-F238E27FC236}">
                  <a16:creationId xmlns:a16="http://schemas.microsoft.com/office/drawing/2014/main" id="{BF57B793-7420-F6E0-52A6-FFADCAFA1B76}"/>
                </a:ext>
              </a:extLst>
            </p:cNvPr>
            <p:cNvSpPr>
              <a:spLocks/>
            </p:cNvSpPr>
            <p:nvPr/>
          </p:nvSpPr>
          <p:spPr bwMode="auto">
            <a:xfrm>
              <a:off x="778" y="2735"/>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sp>
          <p:nvSpPr>
            <p:cNvPr id="12" name="Rectangle 5">
              <a:extLst>
                <a:ext uri="{FF2B5EF4-FFF2-40B4-BE49-F238E27FC236}">
                  <a16:creationId xmlns:a16="http://schemas.microsoft.com/office/drawing/2014/main" id="{25485B35-261D-23F1-CE7B-0FD02129069D}"/>
                </a:ext>
              </a:extLst>
            </p:cNvPr>
            <p:cNvSpPr>
              <a:spLocks noChangeArrowheads="1"/>
            </p:cNvSpPr>
            <p:nvPr/>
          </p:nvSpPr>
          <p:spPr bwMode="auto">
            <a:xfrm>
              <a:off x="552" y="3168"/>
              <a:ext cx="2446" cy="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Rate variance</a:t>
              </a:r>
              <a:br>
                <a:rPr lang="en-US" altLang="en-US" sz="2400" dirty="0"/>
              </a:br>
              <a:r>
                <a:rPr lang="en-US" altLang="en-US" sz="2400" dirty="0">
                  <a:solidFill>
                    <a:srgbClr val="FF0000"/>
                  </a:solidFill>
                </a:rPr>
                <a:t>$500 unfavorable</a:t>
              </a:r>
            </a:p>
          </p:txBody>
        </p:sp>
      </p:grpSp>
      <p:grpSp>
        <p:nvGrpSpPr>
          <p:cNvPr id="13" name="Group 6">
            <a:extLst>
              <a:ext uri="{FF2B5EF4-FFF2-40B4-BE49-F238E27FC236}">
                <a16:creationId xmlns:a16="http://schemas.microsoft.com/office/drawing/2014/main" id="{52B220B8-8603-8142-F2CE-98E53C568203}"/>
              </a:ext>
            </a:extLst>
          </p:cNvPr>
          <p:cNvGrpSpPr>
            <a:grpSpLocks/>
          </p:cNvGrpSpPr>
          <p:nvPr/>
        </p:nvGrpSpPr>
        <p:grpSpPr bwMode="auto">
          <a:xfrm>
            <a:off x="5772151" y="4829175"/>
            <a:ext cx="3883025" cy="1516062"/>
            <a:chOff x="2676" y="2735"/>
            <a:chExt cx="2446" cy="955"/>
          </a:xfrm>
        </p:grpSpPr>
        <p:sp>
          <p:nvSpPr>
            <p:cNvPr id="14" name="Rectangle 7">
              <a:extLst>
                <a:ext uri="{FF2B5EF4-FFF2-40B4-BE49-F238E27FC236}">
                  <a16:creationId xmlns:a16="http://schemas.microsoft.com/office/drawing/2014/main" id="{0F67575E-F6F5-90DB-6354-27E88CF5C6B2}"/>
                </a:ext>
              </a:extLst>
            </p:cNvPr>
            <p:cNvSpPr>
              <a:spLocks noChangeArrowheads="1"/>
            </p:cNvSpPr>
            <p:nvPr/>
          </p:nvSpPr>
          <p:spPr bwMode="auto">
            <a:xfrm>
              <a:off x="2676" y="3168"/>
              <a:ext cx="2446" cy="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Efficiency variance</a:t>
              </a:r>
              <a:br>
                <a:rPr lang="en-US" altLang="en-US" sz="2400" dirty="0">
                  <a:solidFill>
                    <a:srgbClr val="FF0000"/>
                  </a:solidFill>
                </a:rPr>
              </a:br>
              <a:r>
                <a:rPr lang="en-US" altLang="en-US" sz="2400" dirty="0">
                  <a:solidFill>
                    <a:srgbClr val="FF0000"/>
                  </a:solidFill>
                </a:rPr>
                <a:t>$400 unfavorable</a:t>
              </a:r>
            </a:p>
          </p:txBody>
        </p:sp>
        <p:sp>
          <p:nvSpPr>
            <p:cNvPr id="15" name="Freeform 8">
              <a:extLst>
                <a:ext uri="{FF2B5EF4-FFF2-40B4-BE49-F238E27FC236}">
                  <a16:creationId xmlns:a16="http://schemas.microsoft.com/office/drawing/2014/main" id="{87797186-9762-EAE5-B683-9A64AD6CC62C}"/>
                </a:ext>
              </a:extLst>
            </p:cNvPr>
            <p:cNvSpPr>
              <a:spLocks/>
            </p:cNvSpPr>
            <p:nvPr/>
          </p:nvSpPr>
          <p:spPr bwMode="auto">
            <a:xfrm>
              <a:off x="2891" y="2735"/>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grpSp>
      <p:sp>
        <p:nvSpPr>
          <p:cNvPr id="16" name="Rectangle 9">
            <a:extLst>
              <a:ext uri="{FF2B5EF4-FFF2-40B4-BE49-F238E27FC236}">
                <a16:creationId xmlns:a16="http://schemas.microsoft.com/office/drawing/2014/main" id="{7AF82D2D-1CC3-7D44-C2B0-0CE1EA9ED4CA}"/>
              </a:ext>
            </a:extLst>
          </p:cNvPr>
          <p:cNvSpPr>
            <a:spLocks noChangeArrowheads="1"/>
          </p:cNvSpPr>
          <p:nvPr/>
        </p:nvSpPr>
        <p:spPr bwMode="auto">
          <a:xfrm>
            <a:off x="1790701" y="2178050"/>
            <a:ext cx="8759825" cy="97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lnSpc>
                <a:spcPct val="80000"/>
              </a:lnSpc>
              <a:spcBef>
                <a:spcPct val="20000"/>
              </a:spcBef>
            </a:pPr>
            <a:r>
              <a:rPr lang="en-US" altLang="en-US" sz="2400" b="1" dirty="0">
                <a:solidFill>
                  <a:schemeClr val="tx2"/>
                </a:solidFill>
              </a:rPr>
              <a:t>   Actual Hours            Actual Hours	      Standard Hours</a:t>
            </a:r>
            <a:br>
              <a:rPr lang="en-US" altLang="en-US" sz="2400" b="1" dirty="0">
                <a:solidFill>
                  <a:schemeClr val="tx2"/>
                </a:solidFill>
              </a:rPr>
            </a:br>
            <a:r>
              <a:rPr lang="en-US" altLang="en-US" sz="2400" b="1" dirty="0">
                <a:solidFill>
                  <a:schemeClr val="tx2"/>
                </a:solidFill>
              </a:rPr>
              <a:t>            ×                               ×                                 × </a:t>
            </a:r>
            <a:br>
              <a:rPr lang="en-US" altLang="en-US" sz="2400" b="1" dirty="0">
                <a:solidFill>
                  <a:schemeClr val="tx2"/>
                </a:solidFill>
              </a:rPr>
            </a:br>
            <a:r>
              <a:rPr lang="en-US" altLang="en-US" sz="2400" b="1" dirty="0">
                <a:solidFill>
                  <a:schemeClr val="tx2"/>
                </a:solidFill>
              </a:rPr>
              <a:t>    Actual Rate             Standard Rate           Standard Rate</a:t>
            </a:r>
          </a:p>
        </p:txBody>
      </p:sp>
      <p:sp>
        <p:nvSpPr>
          <p:cNvPr id="17" name="Line 10">
            <a:extLst>
              <a:ext uri="{FF2B5EF4-FFF2-40B4-BE49-F238E27FC236}">
                <a16:creationId xmlns:a16="http://schemas.microsoft.com/office/drawing/2014/main" id="{3B5EA158-A6EA-675D-231F-2084ABD5A888}"/>
              </a:ext>
            </a:extLst>
          </p:cNvPr>
          <p:cNvSpPr>
            <a:spLocks noChangeShapeType="1"/>
          </p:cNvSpPr>
          <p:nvPr/>
        </p:nvSpPr>
        <p:spPr bwMode="auto">
          <a:xfrm>
            <a:off x="1979614" y="3090862"/>
            <a:ext cx="2193925"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8" name="Line 11">
            <a:extLst>
              <a:ext uri="{FF2B5EF4-FFF2-40B4-BE49-F238E27FC236}">
                <a16:creationId xmlns:a16="http://schemas.microsoft.com/office/drawing/2014/main" id="{651687D3-A293-B7D8-918C-49D40BE5262D}"/>
              </a:ext>
            </a:extLst>
          </p:cNvPr>
          <p:cNvSpPr>
            <a:spLocks noChangeShapeType="1"/>
          </p:cNvSpPr>
          <p:nvPr/>
        </p:nvSpPr>
        <p:spPr bwMode="auto">
          <a:xfrm>
            <a:off x="4926014" y="3090862"/>
            <a:ext cx="2193925"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9" name="Line 12">
            <a:extLst>
              <a:ext uri="{FF2B5EF4-FFF2-40B4-BE49-F238E27FC236}">
                <a16:creationId xmlns:a16="http://schemas.microsoft.com/office/drawing/2014/main" id="{FE28E1BC-682D-20DD-ABE2-565DDF7134FD}"/>
              </a:ext>
            </a:extLst>
          </p:cNvPr>
          <p:cNvSpPr>
            <a:spLocks noChangeShapeType="1"/>
          </p:cNvSpPr>
          <p:nvPr/>
        </p:nvSpPr>
        <p:spPr bwMode="auto">
          <a:xfrm>
            <a:off x="7940676" y="3090862"/>
            <a:ext cx="2193925"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grpSp>
        <p:nvGrpSpPr>
          <p:cNvPr id="20" name="Group 13">
            <a:extLst>
              <a:ext uri="{FF2B5EF4-FFF2-40B4-BE49-F238E27FC236}">
                <a16:creationId xmlns:a16="http://schemas.microsoft.com/office/drawing/2014/main" id="{C19D0632-51D6-3004-06F0-EFD1D5945424}"/>
              </a:ext>
            </a:extLst>
          </p:cNvPr>
          <p:cNvGrpSpPr>
            <a:grpSpLocks/>
          </p:cNvGrpSpPr>
          <p:nvPr/>
        </p:nvGrpSpPr>
        <p:grpSpPr bwMode="auto">
          <a:xfrm>
            <a:off x="3429000" y="3535362"/>
            <a:ext cx="4876800" cy="850900"/>
            <a:chOff x="1392" y="1920"/>
            <a:chExt cx="3072" cy="536"/>
          </a:xfrm>
        </p:grpSpPr>
        <p:sp>
          <p:nvSpPr>
            <p:cNvPr id="21" name="Line 14">
              <a:extLst>
                <a:ext uri="{FF2B5EF4-FFF2-40B4-BE49-F238E27FC236}">
                  <a16:creationId xmlns:a16="http://schemas.microsoft.com/office/drawing/2014/main" id="{9613084F-8DBA-7CD3-ACA9-F8DC12555193}"/>
                </a:ext>
              </a:extLst>
            </p:cNvPr>
            <p:cNvSpPr>
              <a:spLocks noChangeShapeType="1"/>
            </p:cNvSpPr>
            <p:nvPr/>
          </p:nvSpPr>
          <p:spPr bwMode="auto">
            <a:xfrm flipV="1">
              <a:off x="4032" y="1920"/>
              <a:ext cx="432" cy="2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dirty="0"/>
            </a:p>
          </p:txBody>
        </p:sp>
        <p:sp>
          <p:nvSpPr>
            <p:cNvPr id="22" name="Text Box 15">
              <a:extLst>
                <a:ext uri="{FF2B5EF4-FFF2-40B4-BE49-F238E27FC236}">
                  <a16:creationId xmlns:a16="http://schemas.microsoft.com/office/drawing/2014/main" id="{6ABC16A6-2A7C-E1EA-88C8-1B6797B6DBE8}"/>
                </a:ext>
              </a:extLst>
            </p:cNvPr>
            <p:cNvSpPr txBox="1">
              <a:spLocks noChangeArrowheads="1"/>
            </p:cNvSpPr>
            <p:nvPr/>
          </p:nvSpPr>
          <p:spPr bwMode="auto">
            <a:xfrm>
              <a:off x="1392" y="1920"/>
              <a:ext cx="2832" cy="536"/>
            </a:xfrm>
            <a:prstGeom prst="rect">
              <a:avLst/>
            </a:prstGeom>
            <a:solidFill>
              <a:srgbClr val="CCFFCC"/>
            </a:solidFill>
            <a:ln w="28575">
              <a:solidFill>
                <a:schemeClr val="tx1"/>
              </a:solidFill>
              <a:miter lim="800000"/>
              <a:headEnd/>
              <a:tailEnd/>
            </a:ln>
          </p:spPr>
          <p:txBody>
            <a:bodyPr>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1.2 hours per parka </a:t>
              </a:r>
              <a:r>
                <a:rPr lang="en-US" altLang="en-US" sz="2400" dirty="0">
                  <a:sym typeface="Symbol" pitchFamily="18" charset="2"/>
                </a:rPr>
                <a:t> 2,000 parkas = 2,400 hours</a:t>
              </a:r>
              <a:endParaRPr lang="en-US" altLang="en-US" sz="2800" dirty="0">
                <a:latin typeface="Times New Roman" pitchFamily="18" charset="0"/>
              </a:endParaRPr>
            </a:p>
          </p:txBody>
        </p:sp>
      </p:grpSp>
    </p:spTree>
    <p:extLst>
      <p:ext uri="{BB962C8B-B14F-4D97-AF65-F5344CB8AC3E}">
        <p14:creationId xmlns:p14="http://schemas.microsoft.com/office/powerpoint/2010/main" val="31911133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7008067" cy="1212640"/>
          </a:xfrm>
          <a:prstGeom prst="rect">
            <a:avLst/>
          </a:prstGeom>
          <a:noFill/>
        </p:spPr>
        <p:txBody>
          <a:bodyPr wrap="square" rtlCol="0">
            <a:spAutoFit/>
          </a:bodyPr>
          <a:lstStyle/>
          <a:p>
            <a:pPr algn="ctr">
              <a:lnSpc>
                <a:spcPct val="80000"/>
              </a:lnSpc>
              <a:defRPr/>
            </a:pPr>
            <a:r>
              <a:rPr lang="en-US" altLang="en-US" sz="2800" b="1" dirty="0">
                <a:solidFill>
                  <a:schemeClr val="bg1"/>
                </a:solidFill>
                <a:cs typeface="Arial" panose="020B0604020202020204" pitchFamily="34" charset="0"/>
              </a:rPr>
              <a:t>Variable Manufacturing Overhead Variances Summary: Actual Rate Computation</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17">
            <a:extLst>
              <a:ext uri="{FF2B5EF4-FFF2-40B4-BE49-F238E27FC236}">
                <a16:creationId xmlns:a16="http://schemas.microsoft.com/office/drawing/2014/main" id="{BE5038CC-36C5-AD52-2295-99882F1EBC05}"/>
              </a:ext>
            </a:extLst>
          </p:cNvPr>
          <p:cNvSpPr txBox="1">
            <a:spLocks noChangeArrowheads="1"/>
          </p:cNvSpPr>
          <p:nvPr/>
        </p:nvSpPr>
        <p:spPr>
          <a:xfrm>
            <a:off x="2343150" y="476515"/>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80000"/>
              </a:lnSpc>
              <a:defRPr/>
            </a:pPr>
            <a:endParaRPr lang="en-US" altLang="en-US" sz="4000" dirty="0">
              <a:cs typeface="Arial" panose="020B0604020202020204" pitchFamily="34" charset="0"/>
            </a:endParaRPr>
          </a:p>
        </p:txBody>
      </p:sp>
      <p:sp>
        <p:nvSpPr>
          <p:cNvPr id="8" name="Rectangle 2">
            <a:extLst>
              <a:ext uri="{FF2B5EF4-FFF2-40B4-BE49-F238E27FC236}">
                <a16:creationId xmlns:a16="http://schemas.microsoft.com/office/drawing/2014/main" id="{C5344D67-E5B2-AD8C-4924-3A3844D47B0C}"/>
              </a:ext>
            </a:extLst>
          </p:cNvPr>
          <p:cNvSpPr>
            <a:spLocks noChangeArrowheads="1"/>
          </p:cNvSpPr>
          <p:nvPr/>
        </p:nvSpPr>
        <p:spPr bwMode="auto">
          <a:xfrm>
            <a:off x="1908176" y="3340100"/>
            <a:ext cx="8607425" cy="1751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spcBef>
                <a:spcPct val="50000"/>
              </a:spcBef>
            </a:pPr>
            <a:r>
              <a:rPr lang="en-US" altLang="en-US" sz="2400" dirty="0">
                <a:solidFill>
                  <a:schemeClr val="tx2"/>
                </a:solidFill>
              </a:rPr>
              <a:t>   2,500 hours                 2,500 hours                  2,400 hours</a:t>
            </a:r>
            <a:br>
              <a:rPr lang="en-US" altLang="en-US" sz="2400" dirty="0">
                <a:solidFill>
                  <a:schemeClr val="tx2"/>
                </a:solidFill>
              </a:rPr>
            </a:br>
            <a:r>
              <a:rPr lang="en-US" altLang="en-US" sz="2400" dirty="0">
                <a:solidFill>
                  <a:schemeClr val="tx2"/>
                </a:solidFill>
              </a:rPr>
              <a:t>           ×                                 ×                                  ×</a:t>
            </a:r>
            <a:br>
              <a:rPr lang="en-US" altLang="en-US" sz="2400" dirty="0">
                <a:solidFill>
                  <a:schemeClr val="tx2"/>
                </a:solidFill>
              </a:rPr>
            </a:br>
            <a:r>
              <a:rPr lang="en-US" altLang="en-US" sz="2400" dirty="0">
                <a:solidFill>
                  <a:schemeClr val="tx2"/>
                </a:solidFill>
              </a:rPr>
              <a:t> $4.20 per hour            $4.00 per hour              $4.00 per hour</a:t>
            </a:r>
          </a:p>
          <a:p>
            <a:pPr eaLnBrk="1" hangingPunct="1">
              <a:spcBef>
                <a:spcPct val="50000"/>
              </a:spcBef>
            </a:pPr>
            <a:r>
              <a:rPr lang="en-US" altLang="en-US" sz="2400" dirty="0">
                <a:solidFill>
                  <a:schemeClr val="tx2"/>
                </a:solidFill>
              </a:rPr>
              <a:t>    </a:t>
            </a:r>
            <a:r>
              <a:rPr lang="en-US" altLang="en-US" sz="2400" dirty="0">
                <a:solidFill>
                  <a:srgbClr val="FF0000"/>
                </a:solidFill>
              </a:rPr>
              <a:t>= $10,500                    = $10,000                      = $9,600   </a:t>
            </a:r>
          </a:p>
        </p:txBody>
      </p:sp>
      <p:grpSp>
        <p:nvGrpSpPr>
          <p:cNvPr id="9" name="Group 3">
            <a:extLst>
              <a:ext uri="{FF2B5EF4-FFF2-40B4-BE49-F238E27FC236}">
                <a16:creationId xmlns:a16="http://schemas.microsoft.com/office/drawing/2014/main" id="{E2CBCDDE-F145-FB6F-951D-F930C771C4D5}"/>
              </a:ext>
            </a:extLst>
          </p:cNvPr>
          <p:cNvGrpSpPr>
            <a:grpSpLocks/>
          </p:cNvGrpSpPr>
          <p:nvPr/>
        </p:nvGrpSpPr>
        <p:grpSpPr bwMode="auto">
          <a:xfrm>
            <a:off x="2517776" y="5013325"/>
            <a:ext cx="3883025" cy="1516062"/>
            <a:chOff x="552" y="2735"/>
            <a:chExt cx="2446" cy="955"/>
          </a:xfrm>
        </p:grpSpPr>
        <p:sp>
          <p:nvSpPr>
            <p:cNvPr id="11" name="Freeform 4">
              <a:extLst>
                <a:ext uri="{FF2B5EF4-FFF2-40B4-BE49-F238E27FC236}">
                  <a16:creationId xmlns:a16="http://schemas.microsoft.com/office/drawing/2014/main" id="{262358E8-1D6F-60D0-8B7B-8F2AE87AFEDA}"/>
                </a:ext>
              </a:extLst>
            </p:cNvPr>
            <p:cNvSpPr>
              <a:spLocks/>
            </p:cNvSpPr>
            <p:nvPr/>
          </p:nvSpPr>
          <p:spPr bwMode="auto">
            <a:xfrm>
              <a:off x="778" y="2735"/>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sp>
          <p:nvSpPr>
            <p:cNvPr id="12" name="Rectangle 5">
              <a:extLst>
                <a:ext uri="{FF2B5EF4-FFF2-40B4-BE49-F238E27FC236}">
                  <a16:creationId xmlns:a16="http://schemas.microsoft.com/office/drawing/2014/main" id="{7CE8673F-7534-B5F1-795E-F4760E341F78}"/>
                </a:ext>
              </a:extLst>
            </p:cNvPr>
            <p:cNvSpPr>
              <a:spLocks noChangeArrowheads="1"/>
            </p:cNvSpPr>
            <p:nvPr/>
          </p:nvSpPr>
          <p:spPr bwMode="auto">
            <a:xfrm>
              <a:off x="552" y="3168"/>
              <a:ext cx="2446" cy="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Rate variance</a:t>
              </a:r>
              <a:br>
                <a:rPr lang="en-US" altLang="en-US" sz="2400" dirty="0">
                  <a:solidFill>
                    <a:srgbClr val="FF0000"/>
                  </a:solidFill>
                </a:rPr>
              </a:br>
              <a:r>
                <a:rPr lang="en-US" altLang="en-US" sz="2400" dirty="0">
                  <a:solidFill>
                    <a:srgbClr val="FF0000"/>
                  </a:solidFill>
                </a:rPr>
                <a:t>$500 unfavorable</a:t>
              </a:r>
            </a:p>
          </p:txBody>
        </p:sp>
      </p:grpSp>
      <p:grpSp>
        <p:nvGrpSpPr>
          <p:cNvPr id="13" name="Group 6">
            <a:extLst>
              <a:ext uri="{FF2B5EF4-FFF2-40B4-BE49-F238E27FC236}">
                <a16:creationId xmlns:a16="http://schemas.microsoft.com/office/drawing/2014/main" id="{CCBF72A2-5D95-F4AD-F59D-D40882689A96}"/>
              </a:ext>
            </a:extLst>
          </p:cNvPr>
          <p:cNvGrpSpPr>
            <a:grpSpLocks/>
          </p:cNvGrpSpPr>
          <p:nvPr/>
        </p:nvGrpSpPr>
        <p:grpSpPr bwMode="auto">
          <a:xfrm>
            <a:off x="5889626" y="5013325"/>
            <a:ext cx="3883025" cy="1516062"/>
            <a:chOff x="2676" y="2735"/>
            <a:chExt cx="2446" cy="955"/>
          </a:xfrm>
        </p:grpSpPr>
        <p:sp>
          <p:nvSpPr>
            <p:cNvPr id="14" name="Rectangle 7">
              <a:extLst>
                <a:ext uri="{FF2B5EF4-FFF2-40B4-BE49-F238E27FC236}">
                  <a16:creationId xmlns:a16="http://schemas.microsoft.com/office/drawing/2014/main" id="{8D65A188-BED4-DF6A-5C91-065FF985FA44}"/>
                </a:ext>
              </a:extLst>
            </p:cNvPr>
            <p:cNvSpPr>
              <a:spLocks noChangeArrowheads="1"/>
            </p:cNvSpPr>
            <p:nvPr/>
          </p:nvSpPr>
          <p:spPr bwMode="auto">
            <a:xfrm>
              <a:off x="2676" y="3168"/>
              <a:ext cx="2446" cy="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Efficiency variance</a:t>
              </a:r>
              <a:br>
                <a:rPr lang="en-US" altLang="en-US" sz="2400" dirty="0"/>
              </a:br>
              <a:r>
                <a:rPr lang="en-US" altLang="en-US" sz="2400" dirty="0">
                  <a:solidFill>
                    <a:srgbClr val="FF0000"/>
                  </a:solidFill>
                </a:rPr>
                <a:t>$400 unfavorable</a:t>
              </a:r>
            </a:p>
          </p:txBody>
        </p:sp>
        <p:sp>
          <p:nvSpPr>
            <p:cNvPr id="15" name="Freeform 8">
              <a:extLst>
                <a:ext uri="{FF2B5EF4-FFF2-40B4-BE49-F238E27FC236}">
                  <a16:creationId xmlns:a16="http://schemas.microsoft.com/office/drawing/2014/main" id="{CE4FDD7C-9ABC-4FB6-AF61-155A6A872163}"/>
                </a:ext>
              </a:extLst>
            </p:cNvPr>
            <p:cNvSpPr>
              <a:spLocks/>
            </p:cNvSpPr>
            <p:nvPr/>
          </p:nvSpPr>
          <p:spPr bwMode="auto">
            <a:xfrm>
              <a:off x="2891" y="2735"/>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grpSp>
      <p:sp>
        <p:nvSpPr>
          <p:cNvPr id="16" name="Rectangle 9">
            <a:extLst>
              <a:ext uri="{FF2B5EF4-FFF2-40B4-BE49-F238E27FC236}">
                <a16:creationId xmlns:a16="http://schemas.microsoft.com/office/drawing/2014/main" id="{303CF306-895C-FA7B-7415-ADB11A2B1075}"/>
              </a:ext>
            </a:extLst>
          </p:cNvPr>
          <p:cNvSpPr>
            <a:spLocks noChangeArrowheads="1"/>
          </p:cNvSpPr>
          <p:nvPr/>
        </p:nvSpPr>
        <p:spPr bwMode="auto">
          <a:xfrm>
            <a:off x="1908176" y="2362200"/>
            <a:ext cx="8759825" cy="97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lnSpc>
                <a:spcPct val="80000"/>
              </a:lnSpc>
              <a:spcBef>
                <a:spcPct val="20000"/>
              </a:spcBef>
            </a:pPr>
            <a:r>
              <a:rPr lang="en-US" altLang="en-US" sz="2400" b="1" dirty="0">
                <a:solidFill>
                  <a:schemeClr val="tx2"/>
                </a:solidFill>
              </a:rPr>
              <a:t>   Actual Hours            Actual Hours	      Standard Hours</a:t>
            </a:r>
            <a:br>
              <a:rPr lang="en-US" altLang="en-US" sz="2400" b="1" dirty="0">
                <a:solidFill>
                  <a:schemeClr val="tx2"/>
                </a:solidFill>
              </a:rPr>
            </a:br>
            <a:r>
              <a:rPr lang="en-US" altLang="en-US" sz="2400" b="1" dirty="0">
                <a:solidFill>
                  <a:schemeClr val="tx2"/>
                </a:solidFill>
              </a:rPr>
              <a:t>            ×                               ×                                 × </a:t>
            </a:r>
            <a:br>
              <a:rPr lang="en-US" altLang="en-US" sz="2400" b="1" dirty="0">
                <a:solidFill>
                  <a:schemeClr val="tx2"/>
                </a:solidFill>
              </a:rPr>
            </a:br>
            <a:r>
              <a:rPr lang="en-US" altLang="en-US" sz="2400" b="1" dirty="0">
                <a:solidFill>
                  <a:schemeClr val="tx2"/>
                </a:solidFill>
              </a:rPr>
              <a:t>    Actual Rate             Standard Rate           Standard Rate</a:t>
            </a:r>
          </a:p>
        </p:txBody>
      </p:sp>
      <p:sp>
        <p:nvSpPr>
          <p:cNvPr id="17" name="Line 10">
            <a:extLst>
              <a:ext uri="{FF2B5EF4-FFF2-40B4-BE49-F238E27FC236}">
                <a16:creationId xmlns:a16="http://schemas.microsoft.com/office/drawing/2014/main" id="{55F9D9DF-4A71-976C-CFCE-40A13EC50FC0}"/>
              </a:ext>
            </a:extLst>
          </p:cNvPr>
          <p:cNvSpPr>
            <a:spLocks noChangeShapeType="1"/>
          </p:cNvSpPr>
          <p:nvPr/>
        </p:nvSpPr>
        <p:spPr bwMode="auto">
          <a:xfrm>
            <a:off x="2097089" y="3275012"/>
            <a:ext cx="2193925"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8" name="Line 11">
            <a:extLst>
              <a:ext uri="{FF2B5EF4-FFF2-40B4-BE49-F238E27FC236}">
                <a16:creationId xmlns:a16="http://schemas.microsoft.com/office/drawing/2014/main" id="{2F4110AD-03B6-B59F-C6FB-88909E226F34}"/>
              </a:ext>
            </a:extLst>
          </p:cNvPr>
          <p:cNvSpPr>
            <a:spLocks noChangeShapeType="1"/>
          </p:cNvSpPr>
          <p:nvPr/>
        </p:nvSpPr>
        <p:spPr bwMode="auto">
          <a:xfrm>
            <a:off x="5043489" y="3275012"/>
            <a:ext cx="2193925"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9" name="Line 12">
            <a:extLst>
              <a:ext uri="{FF2B5EF4-FFF2-40B4-BE49-F238E27FC236}">
                <a16:creationId xmlns:a16="http://schemas.microsoft.com/office/drawing/2014/main" id="{1AA39B0C-E00A-2317-DB00-E7F6654D08B4}"/>
              </a:ext>
            </a:extLst>
          </p:cNvPr>
          <p:cNvSpPr>
            <a:spLocks noChangeShapeType="1"/>
          </p:cNvSpPr>
          <p:nvPr/>
        </p:nvSpPr>
        <p:spPr bwMode="auto">
          <a:xfrm>
            <a:off x="8058151" y="3275012"/>
            <a:ext cx="2193925"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grpSp>
        <p:nvGrpSpPr>
          <p:cNvPr id="20" name="Group 14">
            <a:extLst>
              <a:ext uri="{FF2B5EF4-FFF2-40B4-BE49-F238E27FC236}">
                <a16:creationId xmlns:a16="http://schemas.microsoft.com/office/drawing/2014/main" id="{F9A80BB2-6947-AFF6-1E84-575EFDC284B3}"/>
              </a:ext>
            </a:extLst>
          </p:cNvPr>
          <p:cNvGrpSpPr>
            <a:grpSpLocks/>
          </p:cNvGrpSpPr>
          <p:nvPr/>
        </p:nvGrpSpPr>
        <p:grpSpPr bwMode="auto">
          <a:xfrm>
            <a:off x="4079876" y="3706812"/>
            <a:ext cx="4003675" cy="850900"/>
            <a:chOff x="1632" y="1920"/>
            <a:chExt cx="1920" cy="536"/>
          </a:xfrm>
        </p:grpSpPr>
        <p:sp>
          <p:nvSpPr>
            <p:cNvPr id="21" name="Line 15">
              <a:extLst>
                <a:ext uri="{FF2B5EF4-FFF2-40B4-BE49-F238E27FC236}">
                  <a16:creationId xmlns:a16="http://schemas.microsoft.com/office/drawing/2014/main" id="{43D25100-0D69-5B2F-9047-551352AC7A16}"/>
                </a:ext>
              </a:extLst>
            </p:cNvPr>
            <p:cNvSpPr>
              <a:spLocks noChangeShapeType="1"/>
            </p:cNvSpPr>
            <p:nvPr/>
          </p:nvSpPr>
          <p:spPr bwMode="auto">
            <a:xfrm flipH="1">
              <a:off x="1632" y="2160"/>
              <a:ext cx="336" cy="4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dirty="0"/>
            </a:p>
          </p:txBody>
        </p:sp>
        <p:sp>
          <p:nvSpPr>
            <p:cNvPr id="22" name="Text Box 16">
              <a:extLst>
                <a:ext uri="{FF2B5EF4-FFF2-40B4-BE49-F238E27FC236}">
                  <a16:creationId xmlns:a16="http://schemas.microsoft.com/office/drawing/2014/main" id="{ECA0B828-C5D6-3AFE-A308-5C2D94F18BF0}"/>
                </a:ext>
              </a:extLst>
            </p:cNvPr>
            <p:cNvSpPr txBox="1">
              <a:spLocks noChangeArrowheads="1"/>
            </p:cNvSpPr>
            <p:nvPr/>
          </p:nvSpPr>
          <p:spPr bwMode="auto">
            <a:xfrm>
              <a:off x="1920" y="1920"/>
              <a:ext cx="1632" cy="536"/>
            </a:xfrm>
            <a:prstGeom prst="rect">
              <a:avLst/>
            </a:prstGeom>
            <a:solidFill>
              <a:srgbClr val="CCECFF"/>
            </a:solidFill>
            <a:ln w="28575">
              <a:solidFill>
                <a:schemeClr val="tx1"/>
              </a:solidFill>
              <a:miter lim="800000"/>
              <a:headEnd/>
              <a:tailEnd/>
            </a:ln>
          </p:spPr>
          <p:txBody>
            <a:bodyPr>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$10,500 </a:t>
              </a:r>
              <a:r>
                <a:rPr lang="en-US" altLang="en-US" sz="2400" dirty="0">
                  <a:sym typeface="Symbol" pitchFamily="18" charset="2"/>
                </a:rPr>
                <a:t> 2,500 hours = $4.20 per hour</a:t>
              </a:r>
              <a:endParaRPr lang="en-US" altLang="en-US" sz="2800" dirty="0">
                <a:latin typeface="Times New Roman" pitchFamily="18" charset="0"/>
              </a:endParaRPr>
            </a:p>
          </p:txBody>
        </p:sp>
      </p:grpSp>
    </p:spTree>
    <p:extLst>
      <p:ext uri="{BB962C8B-B14F-4D97-AF65-F5344CB8AC3E}">
        <p14:creationId xmlns:p14="http://schemas.microsoft.com/office/powerpoint/2010/main" val="425961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7008067" cy="1212640"/>
          </a:xfrm>
          <a:prstGeom prst="rect">
            <a:avLst/>
          </a:prstGeom>
          <a:noFill/>
        </p:spPr>
        <p:txBody>
          <a:bodyPr wrap="square" rtlCol="0">
            <a:spAutoFit/>
          </a:bodyPr>
          <a:lstStyle/>
          <a:p>
            <a:pPr algn="ctr">
              <a:lnSpc>
                <a:spcPct val="80000"/>
              </a:lnSpc>
              <a:defRPr/>
            </a:pPr>
            <a:r>
              <a:rPr lang="en-US" sz="2800" b="1" dirty="0">
                <a:solidFill>
                  <a:schemeClr val="bg1"/>
                </a:solidFill>
                <a:cs typeface="Arial" charset="0"/>
              </a:rPr>
              <a:t>Variable Manufacturing Overhead Variances: Using Factored Equations</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5B906EFA-F86A-C69F-A49B-D8B54602C730}"/>
              </a:ext>
            </a:extLst>
          </p:cNvPr>
          <p:cNvSpPr txBox="1">
            <a:spLocks noChangeArrowheads="1"/>
          </p:cNvSpPr>
          <p:nvPr/>
        </p:nvSpPr>
        <p:spPr>
          <a:xfrm>
            <a:off x="838200" y="365125"/>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80000"/>
              </a:lnSpc>
              <a:defRPr/>
            </a:pPr>
            <a:endParaRPr lang="en-US" dirty="0">
              <a:cs typeface="Arial" charset="0"/>
            </a:endParaRPr>
          </a:p>
        </p:txBody>
      </p:sp>
      <p:sp>
        <p:nvSpPr>
          <p:cNvPr id="8" name="Rectangle 3">
            <a:extLst>
              <a:ext uri="{FF2B5EF4-FFF2-40B4-BE49-F238E27FC236}">
                <a16:creationId xmlns:a16="http://schemas.microsoft.com/office/drawing/2014/main" id="{92F8B0A0-9338-58A7-EF05-8DC44E292397}"/>
              </a:ext>
            </a:extLst>
          </p:cNvPr>
          <p:cNvSpPr txBox="1">
            <a:spLocks noChangeArrowheads="1"/>
          </p:cNvSpPr>
          <p:nvPr/>
        </p:nvSpPr>
        <p:spPr>
          <a:xfrm>
            <a:off x="1905000" y="1524000"/>
            <a:ext cx="8382000" cy="5181600"/>
          </a:xfrm>
          <a:prstGeom prst="rect">
            <a:avLst/>
          </a:prstGeom>
          <a:solidFill>
            <a:schemeClr val="bg1">
              <a:lumMod val="95000"/>
            </a:schemeClr>
          </a:solidFill>
          <a:ln w="28575">
            <a:solidFill>
              <a:schemeClr val="tx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SzPct val="70000"/>
              <a:buFont typeface="Arial" panose="020B0604020202020204" pitchFamily="34" charset="0"/>
              <a:buNone/>
              <a:tabLst>
                <a:tab pos="2057400" algn="ctr"/>
                <a:tab pos="5029200" algn="ctr"/>
              </a:tabLst>
              <a:defRPr/>
            </a:pPr>
            <a:r>
              <a:rPr lang="en-US" altLang="en-US" sz="2600" u="sng">
                <a:cs typeface="Arial" panose="020B0604020202020204" pitchFamily="34" charset="0"/>
              </a:rPr>
              <a:t>Variable manufacturing overhead rate variance</a:t>
            </a:r>
          </a:p>
          <a:p>
            <a:pPr lvl="1">
              <a:buFont typeface="Arial" panose="020B0604020202020204" pitchFamily="34" charset="0"/>
              <a:buNone/>
              <a:tabLst>
                <a:tab pos="2057400" algn="ctr"/>
                <a:tab pos="5029200" algn="ctr"/>
              </a:tabLst>
              <a:defRPr/>
            </a:pPr>
            <a:r>
              <a:rPr lang="en-US" altLang="en-US" sz="2200">
                <a:solidFill>
                  <a:srgbClr val="5E2D37"/>
                </a:solidFill>
                <a:cs typeface="Arial" panose="020B0604020202020204" pitchFamily="34" charset="0"/>
              </a:rPr>
              <a:t>VMRV  = (AH × AR) – (AH – SR)</a:t>
            </a:r>
          </a:p>
          <a:p>
            <a:pPr lvl="1">
              <a:buFont typeface="Arial" panose="020B0604020202020204" pitchFamily="34" charset="0"/>
              <a:buNone/>
              <a:tabLst>
                <a:tab pos="2057400" algn="ctr"/>
                <a:tab pos="5029200" algn="ctr"/>
              </a:tabLst>
              <a:defRPr/>
            </a:pPr>
            <a:r>
              <a:rPr lang="en-US" altLang="en-US" sz="2200">
                <a:solidFill>
                  <a:srgbClr val="5E2D37"/>
                </a:solidFill>
                <a:cs typeface="Arial" panose="020B0604020202020204" pitchFamily="34" charset="0"/>
              </a:rPr>
              <a:t>            = AH (AR – SR)</a:t>
            </a:r>
          </a:p>
          <a:p>
            <a:pPr lvl="1">
              <a:buFont typeface="Arial" panose="020B0604020202020204" pitchFamily="34" charset="0"/>
              <a:buNone/>
              <a:tabLst>
                <a:tab pos="2057400" algn="ctr"/>
                <a:tab pos="5029200" algn="ctr"/>
              </a:tabLst>
              <a:defRPr/>
            </a:pPr>
            <a:r>
              <a:rPr lang="en-US" altLang="en-US" sz="2200">
                <a:solidFill>
                  <a:srgbClr val="5E2D37"/>
                </a:solidFill>
                <a:cs typeface="Arial" panose="020B0604020202020204" pitchFamily="34" charset="0"/>
              </a:rPr>
              <a:t>	         = 2,500 hours ($4.20 per hour – $4.00 per hour)</a:t>
            </a:r>
          </a:p>
          <a:p>
            <a:pPr lvl="1">
              <a:buFont typeface="Arial" panose="020B0604020202020204" pitchFamily="34" charset="0"/>
              <a:buNone/>
              <a:tabLst>
                <a:tab pos="2057400" algn="ctr"/>
                <a:tab pos="5029200" algn="ctr"/>
              </a:tabLst>
              <a:defRPr/>
            </a:pPr>
            <a:r>
              <a:rPr lang="en-US" altLang="en-US" sz="2200">
                <a:solidFill>
                  <a:srgbClr val="5E2D37"/>
                </a:solidFill>
                <a:cs typeface="Arial" panose="020B0604020202020204" pitchFamily="34" charset="0"/>
              </a:rPr>
              <a:t>            = 2,500 hours ($0.20 per hour)</a:t>
            </a:r>
          </a:p>
          <a:p>
            <a:pPr lvl="1">
              <a:buFont typeface="Arial" panose="020B0604020202020204" pitchFamily="34" charset="0"/>
              <a:buNone/>
              <a:tabLst>
                <a:tab pos="2057400" algn="ctr"/>
                <a:tab pos="5029200" algn="ctr"/>
              </a:tabLst>
              <a:defRPr/>
            </a:pPr>
            <a:r>
              <a:rPr lang="en-US" altLang="en-US" sz="2200">
                <a:solidFill>
                  <a:srgbClr val="5E2D37"/>
                </a:solidFill>
                <a:cs typeface="Arial" panose="020B0604020202020204" pitchFamily="34" charset="0"/>
              </a:rPr>
              <a:t>            = $500 unfavorable</a:t>
            </a:r>
          </a:p>
          <a:p>
            <a:pPr>
              <a:buSzPct val="70000"/>
              <a:buFont typeface="Arial" panose="020B0604020202020204" pitchFamily="34" charset="0"/>
              <a:buNone/>
              <a:tabLst>
                <a:tab pos="2057400" algn="ctr"/>
                <a:tab pos="5029200" algn="ctr"/>
              </a:tabLst>
              <a:defRPr/>
            </a:pPr>
            <a:r>
              <a:rPr lang="en-US" altLang="en-US" sz="2600" u="sng">
                <a:cs typeface="Arial" panose="020B0604020202020204" pitchFamily="34" charset="0"/>
              </a:rPr>
              <a:t>Variable manufacturing overhead efficiency variance</a:t>
            </a:r>
          </a:p>
          <a:p>
            <a:pPr lvl="1">
              <a:buFont typeface="Arial" panose="020B0604020202020204" pitchFamily="34" charset="0"/>
              <a:buNone/>
              <a:tabLst>
                <a:tab pos="2057400" algn="ctr"/>
                <a:tab pos="5029200" algn="ctr"/>
              </a:tabLst>
              <a:defRPr/>
            </a:pPr>
            <a:r>
              <a:rPr lang="en-US" altLang="en-US" sz="2200">
                <a:solidFill>
                  <a:srgbClr val="5E2D37"/>
                </a:solidFill>
                <a:cs typeface="Arial" panose="020B0604020202020204" pitchFamily="34" charset="0"/>
              </a:rPr>
              <a:t>VMEV = (AH × SR) – (SH – SR)</a:t>
            </a:r>
          </a:p>
          <a:p>
            <a:pPr lvl="1">
              <a:buFont typeface="Arial" panose="020B0604020202020204" pitchFamily="34" charset="0"/>
              <a:buNone/>
              <a:tabLst>
                <a:tab pos="2057400" algn="ctr"/>
                <a:tab pos="5029200" algn="ctr"/>
              </a:tabLst>
              <a:defRPr/>
            </a:pPr>
            <a:r>
              <a:rPr lang="en-US" altLang="en-US" sz="2200">
                <a:solidFill>
                  <a:srgbClr val="5E2D37"/>
                </a:solidFill>
                <a:cs typeface="Arial" panose="020B0604020202020204" pitchFamily="34" charset="0"/>
              </a:rPr>
              <a:t>		    = SR (AH – SH)</a:t>
            </a:r>
          </a:p>
          <a:p>
            <a:pPr lvl="1">
              <a:buFont typeface="Arial" panose="020B0604020202020204" pitchFamily="34" charset="0"/>
              <a:buNone/>
              <a:tabLst>
                <a:tab pos="2057400" algn="ctr"/>
                <a:tab pos="5029200" algn="ctr"/>
              </a:tabLst>
              <a:defRPr/>
            </a:pPr>
            <a:r>
              <a:rPr lang="en-US" altLang="en-US" sz="2200">
                <a:solidFill>
                  <a:srgbClr val="5E2D37"/>
                </a:solidFill>
                <a:cs typeface="Arial" panose="020B0604020202020204" pitchFamily="34" charset="0"/>
              </a:rPr>
              <a:t>           = $4.00 per hour (2,500 hours – 2,400 hours)</a:t>
            </a:r>
          </a:p>
          <a:p>
            <a:pPr lvl="1">
              <a:buFont typeface="Arial" panose="020B0604020202020204" pitchFamily="34" charset="0"/>
              <a:buNone/>
              <a:tabLst>
                <a:tab pos="2057400" algn="ctr"/>
                <a:tab pos="5029200" algn="ctr"/>
              </a:tabLst>
              <a:defRPr/>
            </a:pPr>
            <a:r>
              <a:rPr lang="en-US" altLang="en-US" sz="2200">
                <a:solidFill>
                  <a:srgbClr val="5E2D37"/>
                </a:solidFill>
                <a:cs typeface="Arial" panose="020B0604020202020204" pitchFamily="34" charset="0"/>
              </a:rPr>
              <a:t>           = $4.00 per hour (100 hours) </a:t>
            </a:r>
          </a:p>
          <a:p>
            <a:pPr>
              <a:buSzPct val="70000"/>
              <a:buFont typeface="Arial" panose="020B0604020202020204" pitchFamily="34" charset="0"/>
              <a:buNone/>
              <a:tabLst>
                <a:tab pos="2057400" algn="ctr"/>
                <a:tab pos="5029200" algn="ctr"/>
              </a:tabLst>
              <a:defRPr/>
            </a:pPr>
            <a:r>
              <a:rPr lang="en-US" altLang="en-US" sz="2200">
                <a:solidFill>
                  <a:srgbClr val="5E2D37"/>
                </a:solidFill>
                <a:cs typeface="Arial" panose="020B0604020202020204" pitchFamily="34" charset="0"/>
              </a:rPr>
              <a:t>               = $400 unfavorable</a:t>
            </a:r>
          </a:p>
          <a:p>
            <a:pPr lvl="1">
              <a:buFont typeface="Arial" panose="020B0604020202020204" pitchFamily="34" charset="0"/>
              <a:buNone/>
              <a:tabLst>
                <a:tab pos="2057400" algn="ctr"/>
                <a:tab pos="5029200" algn="ctr"/>
              </a:tabLst>
              <a:defRPr/>
            </a:pPr>
            <a:endParaRPr lang="en-US" altLang="en-US" sz="2200" dirty="0">
              <a:solidFill>
                <a:srgbClr val="5E2D37"/>
              </a:solidFill>
              <a:cs typeface="Arial" panose="020B0604020202020204" pitchFamily="34" charset="0"/>
            </a:endParaRPr>
          </a:p>
        </p:txBody>
      </p:sp>
    </p:spTree>
    <p:extLst>
      <p:ext uri="{BB962C8B-B14F-4D97-AF65-F5344CB8AC3E}">
        <p14:creationId xmlns:p14="http://schemas.microsoft.com/office/powerpoint/2010/main" val="19398531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44138" y="424671"/>
            <a:ext cx="7008067" cy="523220"/>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Concept Check</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2D00417E-611E-7306-D21F-E05E73C15DF6}"/>
              </a:ext>
            </a:extLst>
          </p:cNvPr>
          <p:cNvSpPr>
            <a:spLocks noChangeArrowheads="1"/>
          </p:cNvSpPr>
          <p:nvPr/>
        </p:nvSpPr>
        <p:spPr bwMode="auto">
          <a:xfrm>
            <a:off x="1600200" y="2133600"/>
            <a:ext cx="8915400"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lnSpc>
                <a:spcPct val="90000"/>
              </a:lnSpc>
              <a:spcBef>
                <a:spcPct val="65000"/>
              </a:spcBef>
            </a:pPr>
            <a:r>
              <a:rPr lang="en-US" altLang="en-US" sz="2800" b="1" dirty="0">
                <a:solidFill>
                  <a:schemeClr val="bg2"/>
                </a:solidFill>
              </a:rPr>
              <a:t>  </a:t>
            </a:r>
            <a:r>
              <a:rPr lang="en-US" altLang="en-US" sz="2800" dirty="0"/>
              <a:t>Hanson Inc. has the following variable</a:t>
            </a:r>
            <a:br>
              <a:rPr lang="en-US" altLang="en-US" sz="2800" dirty="0"/>
            </a:br>
            <a:r>
              <a:rPr lang="en-US" altLang="en-US" sz="2800" dirty="0"/>
              <a:t>manufacturing overhead standard to</a:t>
            </a:r>
            <a:br>
              <a:rPr lang="en-US" altLang="en-US" sz="2800" dirty="0"/>
            </a:br>
            <a:r>
              <a:rPr lang="en-US" altLang="en-US" sz="2800" dirty="0"/>
              <a:t>manufacture one Zippy:</a:t>
            </a:r>
          </a:p>
          <a:p>
            <a:pPr algn="ctr" eaLnBrk="1" hangingPunct="1">
              <a:lnSpc>
                <a:spcPct val="90000"/>
              </a:lnSpc>
              <a:spcBef>
                <a:spcPct val="65000"/>
              </a:spcBef>
            </a:pPr>
            <a:r>
              <a:rPr lang="en-US" altLang="en-US" sz="2800" b="1" dirty="0">
                <a:solidFill>
                  <a:srgbClr val="00FF00"/>
                </a:solidFill>
              </a:rPr>
              <a:t> </a:t>
            </a:r>
            <a:r>
              <a:rPr lang="en-US" altLang="en-US" sz="2800" b="1" dirty="0">
                <a:solidFill>
                  <a:srgbClr val="FF0000"/>
                </a:solidFill>
              </a:rPr>
              <a:t>1.5 standard hours per Zippy at</a:t>
            </a:r>
            <a:br>
              <a:rPr lang="en-US" altLang="en-US" sz="2800" b="1" dirty="0">
                <a:solidFill>
                  <a:srgbClr val="FF0000"/>
                </a:solidFill>
              </a:rPr>
            </a:br>
            <a:r>
              <a:rPr lang="en-US" altLang="en-US" sz="2800" b="1" dirty="0">
                <a:solidFill>
                  <a:srgbClr val="FF0000"/>
                </a:solidFill>
              </a:rPr>
              <a:t>$3.00 per direct labor hour</a:t>
            </a:r>
          </a:p>
          <a:p>
            <a:pPr algn="ctr" eaLnBrk="1" hangingPunct="1">
              <a:lnSpc>
                <a:spcPct val="90000"/>
              </a:lnSpc>
              <a:spcBef>
                <a:spcPct val="65000"/>
              </a:spcBef>
            </a:pPr>
            <a:r>
              <a:rPr lang="en-US" altLang="en-US" sz="2800" b="1" dirty="0">
                <a:solidFill>
                  <a:srgbClr val="00FF00"/>
                </a:solidFill>
              </a:rPr>
              <a:t>   </a:t>
            </a:r>
            <a:r>
              <a:rPr lang="en-US" altLang="en-US" sz="2800" dirty="0"/>
              <a:t>Last week, 1,550 hours were worked to make</a:t>
            </a:r>
            <a:br>
              <a:rPr lang="en-US" altLang="en-US" sz="2800" dirty="0"/>
            </a:br>
            <a:r>
              <a:rPr lang="en-US" altLang="en-US" sz="2800" dirty="0"/>
              <a:t>1,000 Zippies, and $5,115 was spent for</a:t>
            </a:r>
            <a:br>
              <a:rPr lang="en-US" altLang="en-US" sz="2800" dirty="0"/>
            </a:br>
            <a:r>
              <a:rPr lang="en-US" altLang="en-US" sz="2800" dirty="0"/>
              <a:t>variable manufacturing overhead.</a:t>
            </a:r>
          </a:p>
        </p:txBody>
      </p:sp>
      <p:sp>
        <p:nvSpPr>
          <p:cNvPr id="8" name="Rectangle 15">
            <a:extLst>
              <a:ext uri="{FF2B5EF4-FFF2-40B4-BE49-F238E27FC236}">
                <a16:creationId xmlns:a16="http://schemas.microsoft.com/office/drawing/2014/main" id="{2249C2C3-DA71-3D3B-EB60-BD91A5F1F3EE}"/>
              </a:ext>
            </a:extLst>
          </p:cNvPr>
          <p:cNvSpPr txBox="1">
            <a:spLocks noChangeArrowheads="1"/>
          </p:cNvSpPr>
          <p:nvPr/>
        </p:nvSpPr>
        <p:spPr>
          <a:xfrm>
            <a:off x="2286000" y="274638"/>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sym typeface="Wingdings" panose="05000000000000000000" pitchFamily="2" charset="2"/>
            </a:endParaRPr>
          </a:p>
        </p:txBody>
      </p:sp>
    </p:spTree>
    <p:extLst>
      <p:ext uri="{BB962C8B-B14F-4D97-AF65-F5344CB8AC3E}">
        <p14:creationId xmlns:p14="http://schemas.microsoft.com/office/powerpoint/2010/main" val="33188589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1069694" y="-9363"/>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75305" y="422764"/>
            <a:ext cx="7008067" cy="954107"/>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Concept Check</a:t>
            </a:r>
            <a:endParaRPr lang="en-US" altLang="en-US" sz="2800" b="1" dirty="0">
              <a:solidFill>
                <a:schemeClr val="bg1"/>
              </a:solidFill>
              <a:cs typeface="Arial" panose="020B0604020202020204" pitchFamily="34" charset="0"/>
              <a:sym typeface="Wingdings" panose="05000000000000000000" pitchFamily="2" charset="2"/>
            </a:endParaRP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5FC70D57-D7EB-1D50-62EC-4E007A0DC026}"/>
              </a:ext>
            </a:extLst>
          </p:cNvPr>
          <p:cNvSpPr>
            <a:spLocks noChangeArrowheads="1"/>
          </p:cNvSpPr>
          <p:nvPr/>
        </p:nvSpPr>
        <p:spPr bwMode="auto">
          <a:xfrm>
            <a:off x="2171700" y="1714501"/>
            <a:ext cx="7848600" cy="4191000"/>
          </a:xfrm>
          <a:prstGeom prst="rect">
            <a:avLst/>
          </a:prstGeom>
          <a:solidFill>
            <a:schemeClr val="bg2"/>
          </a:solidFill>
          <a:ln w="28575">
            <a:solidFill>
              <a:schemeClr val="tx1"/>
            </a:solidFill>
            <a:miter lim="800000"/>
            <a:headEnd/>
            <a:tailEnd/>
          </a:ln>
        </p:spPr>
        <p:txBody>
          <a:bodyPr lIns="90488" tIns="44450" rIns="90488" bIns="44450"/>
          <a:lstStyle>
            <a:lvl1pPr marL="342900" indent="-342900">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spcBef>
                <a:spcPct val="20000"/>
              </a:spcBef>
            </a:pPr>
            <a:r>
              <a:rPr lang="en-US" altLang="en-US" sz="2800" dirty="0">
                <a:solidFill>
                  <a:schemeClr val="tx2"/>
                </a:solidFill>
              </a:rPr>
              <a:t>   Hanson’s rate variance (VMRV) for variable manufacturing overhead for the week was:</a:t>
            </a:r>
          </a:p>
          <a:p>
            <a:pPr eaLnBrk="1" hangingPunct="1">
              <a:spcBef>
                <a:spcPct val="20000"/>
              </a:spcBef>
            </a:pPr>
            <a:r>
              <a:rPr lang="en-US" altLang="en-US" sz="2800" dirty="0">
                <a:solidFill>
                  <a:schemeClr val="tx2"/>
                </a:solidFill>
              </a:rPr>
              <a:t>	a.	$465 unfavorable.</a:t>
            </a:r>
          </a:p>
          <a:p>
            <a:pPr eaLnBrk="1" hangingPunct="1">
              <a:spcBef>
                <a:spcPct val="20000"/>
              </a:spcBef>
            </a:pPr>
            <a:r>
              <a:rPr lang="en-US" altLang="en-US" sz="2800" dirty="0">
                <a:solidFill>
                  <a:schemeClr val="tx2"/>
                </a:solidFill>
              </a:rPr>
              <a:t>	b.	$400 favorable.</a:t>
            </a:r>
          </a:p>
          <a:p>
            <a:pPr eaLnBrk="1" hangingPunct="1">
              <a:spcBef>
                <a:spcPct val="20000"/>
              </a:spcBef>
            </a:pPr>
            <a:r>
              <a:rPr lang="en-US" altLang="en-US" sz="2800" dirty="0">
                <a:solidFill>
                  <a:schemeClr val="tx2"/>
                </a:solidFill>
              </a:rPr>
              <a:t>	c.	$335 unfavorable.</a:t>
            </a:r>
          </a:p>
          <a:p>
            <a:pPr eaLnBrk="1" hangingPunct="1">
              <a:spcBef>
                <a:spcPct val="20000"/>
              </a:spcBef>
            </a:pPr>
            <a:r>
              <a:rPr lang="en-US" altLang="en-US" sz="2800" dirty="0">
                <a:solidFill>
                  <a:schemeClr val="tx2"/>
                </a:solidFill>
              </a:rPr>
              <a:t>	d.	$300 favorable.</a:t>
            </a:r>
          </a:p>
        </p:txBody>
      </p:sp>
      <p:sp>
        <p:nvSpPr>
          <p:cNvPr id="8" name="Rectangle 15">
            <a:extLst>
              <a:ext uri="{FF2B5EF4-FFF2-40B4-BE49-F238E27FC236}">
                <a16:creationId xmlns:a16="http://schemas.microsoft.com/office/drawing/2014/main" id="{94C72832-ABE9-4B2B-6192-0A197B26039D}"/>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sym typeface="Wingdings" panose="05000000000000000000" pitchFamily="2" charset="2"/>
            </a:endParaRPr>
          </a:p>
        </p:txBody>
      </p:sp>
    </p:spTree>
    <p:extLst>
      <p:ext uri="{BB962C8B-B14F-4D97-AF65-F5344CB8AC3E}">
        <p14:creationId xmlns:p14="http://schemas.microsoft.com/office/powerpoint/2010/main" val="32543409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autoUpdateAnimBg="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77376" y="383432"/>
            <a:ext cx="7008067" cy="523220"/>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Concept Check</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48974B59-A43F-D0AC-9C01-484C23E7FDE8}"/>
              </a:ext>
            </a:extLst>
          </p:cNvPr>
          <p:cNvSpPr>
            <a:spLocks noChangeArrowheads="1"/>
          </p:cNvSpPr>
          <p:nvPr/>
        </p:nvSpPr>
        <p:spPr bwMode="auto">
          <a:xfrm>
            <a:off x="2171700" y="1981200"/>
            <a:ext cx="7848600" cy="4191000"/>
          </a:xfrm>
          <a:prstGeom prst="rect">
            <a:avLst/>
          </a:prstGeom>
          <a:solidFill>
            <a:schemeClr val="bg2"/>
          </a:solidFill>
          <a:ln w="28575">
            <a:solidFill>
              <a:schemeClr val="tx1"/>
            </a:solidFill>
            <a:miter lim="800000"/>
            <a:headEnd/>
            <a:tailEnd/>
          </a:ln>
        </p:spPr>
        <p:txBody>
          <a:bodyPr lIns="90488" tIns="44450" rIns="90488" bIns="44450"/>
          <a:lstStyle>
            <a:lvl1pPr marL="342900" indent="-342900"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eaLnBrk="1" hangingPunct="1">
              <a:spcBef>
                <a:spcPct val="20000"/>
              </a:spcBef>
              <a:buClrTx/>
              <a:buFontTx/>
              <a:buNone/>
              <a:defRPr/>
            </a:pPr>
            <a:r>
              <a:rPr lang="en-US" altLang="en-US" dirty="0">
                <a:solidFill>
                  <a:schemeClr val="tx2"/>
                </a:solidFill>
              </a:rPr>
              <a:t>   Hanson’s rate variance (VMRV) for variable manufacturing overhead for the week was:</a:t>
            </a:r>
          </a:p>
          <a:p>
            <a:pPr eaLnBrk="1" hangingPunct="1">
              <a:spcBef>
                <a:spcPct val="20000"/>
              </a:spcBef>
              <a:buClrTx/>
              <a:buFontTx/>
              <a:buNone/>
              <a:defRPr/>
            </a:pPr>
            <a:r>
              <a:rPr lang="en-US" altLang="en-US" dirty="0">
                <a:solidFill>
                  <a:schemeClr val="tx2"/>
                </a:solidFill>
              </a:rPr>
              <a:t>	a.	$465 unfavorable.</a:t>
            </a:r>
          </a:p>
          <a:p>
            <a:pPr eaLnBrk="1" hangingPunct="1">
              <a:spcBef>
                <a:spcPct val="20000"/>
              </a:spcBef>
              <a:buClrTx/>
              <a:buFontTx/>
              <a:buNone/>
              <a:defRPr/>
            </a:pPr>
            <a:r>
              <a:rPr lang="en-US" altLang="en-US" dirty="0">
                <a:solidFill>
                  <a:schemeClr val="tx2"/>
                </a:solidFill>
              </a:rPr>
              <a:t>	</a:t>
            </a:r>
            <a:r>
              <a:rPr lang="en-US" altLang="en-US" dirty="0">
                <a:solidFill>
                  <a:schemeClr val="bg1">
                    <a:lumMod val="65000"/>
                  </a:schemeClr>
                </a:solidFill>
              </a:rPr>
              <a:t>b.	$400 favorable.</a:t>
            </a:r>
          </a:p>
          <a:p>
            <a:pPr eaLnBrk="1" hangingPunct="1">
              <a:spcBef>
                <a:spcPct val="20000"/>
              </a:spcBef>
              <a:buClrTx/>
              <a:buFontTx/>
              <a:buNone/>
              <a:defRPr/>
            </a:pPr>
            <a:r>
              <a:rPr lang="en-US" altLang="en-US" dirty="0">
                <a:solidFill>
                  <a:schemeClr val="bg1">
                    <a:lumMod val="65000"/>
                  </a:schemeClr>
                </a:solidFill>
              </a:rPr>
              <a:t>	c.	$335 unfavorable.</a:t>
            </a:r>
          </a:p>
          <a:p>
            <a:pPr eaLnBrk="1" hangingPunct="1">
              <a:spcBef>
                <a:spcPct val="20000"/>
              </a:spcBef>
              <a:buClrTx/>
              <a:buFontTx/>
              <a:buNone/>
              <a:defRPr/>
            </a:pPr>
            <a:r>
              <a:rPr lang="en-US" altLang="en-US" dirty="0">
                <a:solidFill>
                  <a:schemeClr val="bg1">
                    <a:lumMod val="65000"/>
                  </a:schemeClr>
                </a:solidFill>
              </a:rPr>
              <a:t>	d.	$300 favorable.</a:t>
            </a:r>
          </a:p>
        </p:txBody>
      </p:sp>
      <p:sp>
        <p:nvSpPr>
          <p:cNvPr id="8" name="Rectangle 7">
            <a:extLst>
              <a:ext uri="{FF2B5EF4-FFF2-40B4-BE49-F238E27FC236}">
                <a16:creationId xmlns:a16="http://schemas.microsoft.com/office/drawing/2014/main" id="{7417A521-89C9-9372-0A43-BB874BFACEA5}"/>
              </a:ext>
            </a:extLst>
          </p:cNvPr>
          <p:cNvSpPr>
            <a:spLocks noChangeArrowheads="1"/>
          </p:cNvSpPr>
          <p:nvPr/>
        </p:nvSpPr>
        <p:spPr bwMode="auto">
          <a:xfrm>
            <a:off x="5638800" y="3830639"/>
            <a:ext cx="4872038" cy="1196975"/>
          </a:xfrm>
          <a:prstGeom prst="rect">
            <a:avLst/>
          </a:prstGeom>
          <a:solidFill>
            <a:schemeClr val="bg1"/>
          </a:solidFill>
          <a:ln w="50800">
            <a:solidFill>
              <a:schemeClr val="tx1"/>
            </a:solidFill>
            <a:miter lim="800000"/>
            <a:headEnd/>
            <a:tailEnd/>
          </a:ln>
        </p:spPr>
        <p:txBody>
          <a:bodyPr lIns="90488" tIns="44450" rIns="90488" bIns="44450">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eaLnBrk="1" hangingPunct="1">
              <a:spcBef>
                <a:spcPct val="50000"/>
              </a:spcBef>
              <a:buClrTx/>
              <a:buFontTx/>
              <a:buNone/>
              <a:defRPr/>
            </a:pPr>
            <a:r>
              <a:rPr lang="en-US" altLang="en-US" sz="2400" b="1" dirty="0">
                <a:solidFill>
                  <a:srgbClr val="FF0000"/>
                </a:solidFill>
              </a:rPr>
              <a:t> </a:t>
            </a:r>
            <a:r>
              <a:rPr lang="en-US" altLang="en-US" sz="2400" b="1" dirty="0">
                <a:solidFill>
                  <a:schemeClr val="accent6">
                    <a:lumMod val="50000"/>
                  </a:schemeClr>
                </a:solidFill>
              </a:rPr>
              <a:t>VMRV = AH(AR - SR)</a:t>
            </a:r>
            <a:br>
              <a:rPr lang="en-US" altLang="en-US" sz="2400" b="1" dirty="0">
                <a:solidFill>
                  <a:schemeClr val="accent6">
                    <a:lumMod val="50000"/>
                  </a:schemeClr>
                </a:solidFill>
              </a:rPr>
            </a:br>
            <a:r>
              <a:rPr lang="en-US" altLang="en-US" sz="2400" b="1" dirty="0">
                <a:solidFill>
                  <a:schemeClr val="accent6">
                    <a:lumMod val="50000"/>
                  </a:schemeClr>
                </a:solidFill>
              </a:rPr>
              <a:t> VMRV = 1,550 hrs($3.30 - $3.00)</a:t>
            </a:r>
            <a:br>
              <a:rPr lang="en-US" altLang="en-US" sz="2400" b="1" dirty="0">
                <a:solidFill>
                  <a:schemeClr val="accent6">
                    <a:lumMod val="50000"/>
                  </a:schemeClr>
                </a:solidFill>
              </a:rPr>
            </a:br>
            <a:r>
              <a:rPr lang="en-US" altLang="en-US" sz="2400" b="1" dirty="0">
                <a:solidFill>
                  <a:schemeClr val="accent6">
                    <a:lumMod val="50000"/>
                  </a:schemeClr>
                </a:solidFill>
              </a:rPr>
              <a:t> VMRV = $465 unfavorable</a:t>
            </a:r>
          </a:p>
        </p:txBody>
      </p:sp>
      <p:sp>
        <p:nvSpPr>
          <p:cNvPr id="9" name="Rectangle 15">
            <a:extLst>
              <a:ext uri="{FF2B5EF4-FFF2-40B4-BE49-F238E27FC236}">
                <a16:creationId xmlns:a16="http://schemas.microsoft.com/office/drawing/2014/main" id="{5B19A83B-F263-7781-B630-A8D407C94F71}"/>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sym typeface="Wingdings" panose="05000000000000000000" pitchFamily="2" charset="2"/>
            </a:endParaRPr>
          </a:p>
        </p:txBody>
      </p:sp>
    </p:spTree>
    <p:extLst>
      <p:ext uri="{BB962C8B-B14F-4D97-AF65-F5344CB8AC3E}">
        <p14:creationId xmlns:p14="http://schemas.microsoft.com/office/powerpoint/2010/main" val="6806157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0" y="413570"/>
            <a:ext cx="7008067" cy="954107"/>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Concept Check</a:t>
            </a:r>
            <a:endParaRPr lang="en-US" altLang="en-US" sz="2800" b="1" dirty="0">
              <a:solidFill>
                <a:schemeClr val="bg1"/>
              </a:solidFill>
              <a:cs typeface="Arial" panose="020B0604020202020204" pitchFamily="34" charset="0"/>
              <a:sym typeface="Wingdings" panose="05000000000000000000" pitchFamily="2" charset="2"/>
            </a:endParaRP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563D19DD-FE50-37D2-3A54-50112AC2BC43}"/>
              </a:ext>
            </a:extLst>
          </p:cNvPr>
          <p:cNvSpPr>
            <a:spLocks noChangeArrowheads="1"/>
          </p:cNvSpPr>
          <p:nvPr/>
        </p:nvSpPr>
        <p:spPr bwMode="auto">
          <a:xfrm>
            <a:off x="2095500" y="1981200"/>
            <a:ext cx="8001000" cy="3733800"/>
          </a:xfrm>
          <a:prstGeom prst="rect">
            <a:avLst/>
          </a:prstGeom>
          <a:solidFill>
            <a:schemeClr val="bg2">
              <a:lumMod val="90000"/>
            </a:schemeClr>
          </a:solidFill>
          <a:ln w="28575">
            <a:solidFill>
              <a:schemeClr val="tx1"/>
            </a:solidFill>
            <a:miter lim="800000"/>
            <a:headEnd/>
            <a:tailEnd/>
          </a:ln>
          <a:effectLst/>
        </p:spPr>
        <p:txBody>
          <a:bodyPr lIns="90488" tIns="44450" rIns="90488" bIns="44450"/>
          <a:lstStyle/>
          <a:p>
            <a:pPr marL="342900" indent="-342900">
              <a:spcBef>
                <a:spcPct val="20000"/>
              </a:spcBef>
              <a:defRPr/>
            </a:pPr>
            <a:r>
              <a:rPr lang="en-US" sz="2800" dirty="0"/>
              <a:t>   Hanson’s efficiency variance (VMEV) for variable manufacturing overhead for the week was:</a:t>
            </a:r>
          </a:p>
          <a:p>
            <a:pPr marL="342900" indent="-342900">
              <a:spcBef>
                <a:spcPct val="20000"/>
              </a:spcBef>
              <a:defRPr/>
            </a:pPr>
            <a:r>
              <a:rPr lang="en-US" sz="2800" dirty="0"/>
              <a:t>	a.	$435 unfavorable.</a:t>
            </a:r>
          </a:p>
          <a:p>
            <a:pPr marL="342900" indent="-342900">
              <a:spcBef>
                <a:spcPct val="20000"/>
              </a:spcBef>
              <a:defRPr/>
            </a:pPr>
            <a:r>
              <a:rPr lang="en-US" sz="2800" dirty="0"/>
              <a:t>	b.	$435 favorable.</a:t>
            </a:r>
          </a:p>
          <a:p>
            <a:pPr marL="342900" indent="-342900">
              <a:spcBef>
                <a:spcPct val="20000"/>
              </a:spcBef>
              <a:defRPr/>
            </a:pPr>
            <a:r>
              <a:rPr lang="en-US" sz="2800" dirty="0"/>
              <a:t>	c.	$150 unfavorable.</a:t>
            </a:r>
          </a:p>
          <a:p>
            <a:pPr marL="342900" indent="-342900">
              <a:spcBef>
                <a:spcPct val="20000"/>
              </a:spcBef>
              <a:defRPr/>
            </a:pPr>
            <a:r>
              <a:rPr lang="en-US" sz="2800" dirty="0"/>
              <a:t>	d.	$150 favorable.</a:t>
            </a:r>
          </a:p>
        </p:txBody>
      </p:sp>
      <p:sp>
        <p:nvSpPr>
          <p:cNvPr id="8" name="Rectangle 15">
            <a:extLst>
              <a:ext uri="{FF2B5EF4-FFF2-40B4-BE49-F238E27FC236}">
                <a16:creationId xmlns:a16="http://schemas.microsoft.com/office/drawing/2014/main" id="{B0E3F8E7-01D7-1D80-C2FA-A266C1BCD1F3}"/>
              </a:ext>
            </a:extLst>
          </p:cNvPr>
          <p:cNvSpPr txBox="1">
            <a:spLocks noChangeArrowheads="1"/>
          </p:cNvSpPr>
          <p:nvPr/>
        </p:nvSpPr>
        <p:spPr>
          <a:xfrm>
            <a:off x="2286000" y="274638"/>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sym typeface="Wingdings" panose="05000000000000000000" pitchFamily="2" charset="2"/>
            </a:endParaRPr>
          </a:p>
        </p:txBody>
      </p:sp>
    </p:spTree>
    <p:extLst>
      <p:ext uri="{BB962C8B-B14F-4D97-AF65-F5344CB8AC3E}">
        <p14:creationId xmlns:p14="http://schemas.microsoft.com/office/powerpoint/2010/main" val="26186463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autoUpdateAnimBg="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7008067" cy="523220"/>
          </a:xfrm>
          <a:prstGeom prst="rect">
            <a:avLst/>
          </a:prstGeom>
          <a:noFill/>
        </p:spPr>
        <p:txBody>
          <a:bodyPr wrap="square" rtlCol="0">
            <a:spAutoFit/>
          </a:bodyPr>
          <a:lstStyle/>
          <a:p>
            <a:r>
              <a:rPr lang="en-US" altLang="en-US" sz="2800" b="1" dirty="0">
                <a:solidFill>
                  <a:schemeClr val="bg1"/>
                </a:solidFill>
                <a:cs typeface="Arial" panose="020B0604020202020204" pitchFamily="34" charset="0"/>
              </a:rPr>
              <a:t>Concept Check</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ECF6560F-92E4-95F7-3538-14AD0A3CF329}"/>
              </a:ext>
            </a:extLst>
          </p:cNvPr>
          <p:cNvSpPr>
            <a:spLocks noChangeArrowheads="1"/>
          </p:cNvSpPr>
          <p:nvPr/>
        </p:nvSpPr>
        <p:spPr bwMode="auto">
          <a:xfrm>
            <a:off x="2095500" y="1981200"/>
            <a:ext cx="8001000" cy="3733800"/>
          </a:xfrm>
          <a:prstGeom prst="rect">
            <a:avLst/>
          </a:prstGeom>
          <a:solidFill>
            <a:schemeClr val="bg2">
              <a:lumMod val="90000"/>
            </a:schemeClr>
          </a:solidFill>
          <a:ln w="28575">
            <a:solidFill>
              <a:schemeClr val="tx1"/>
            </a:solidFill>
            <a:miter lim="800000"/>
            <a:headEnd/>
            <a:tailEnd/>
          </a:ln>
          <a:effectLst/>
        </p:spPr>
        <p:txBody>
          <a:bodyPr lIns="90488" tIns="44450" rIns="90488" bIns="44450"/>
          <a:lstStyle/>
          <a:p>
            <a:pPr marL="342900" indent="-342900">
              <a:spcBef>
                <a:spcPct val="20000"/>
              </a:spcBef>
              <a:defRPr/>
            </a:pPr>
            <a:r>
              <a:rPr lang="en-US" sz="2800" dirty="0">
                <a:solidFill>
                  <a:schemeClr val="tx2"/>
                </a:solidFill>
              </a:rPr>
              <a:t>   </a:t>
            </a:r>
            <a:r>
              <a:rPr lang="en-US" sz="2800" dirty="0"/>
              <a:t>Hanson’s efficiency variance (VMEV) for variable manufacturing overhead for the week was:</a:t>
            </a:r>
          </a:p>
          <a:p>
            <a:pPr marL="342900" indent="-342900">
              <a:spcBef>
                <a:spcPct val="20000"/>
              </a:spcBef>
              <a:defRPr/>
            </a:pPr>
            <a:r>
              <a:rPr lang="en-US" sz="2800" dirty="0">
                <a:solidFill>
                  <a:schemeClr val="tx2"/>
                </a:solidFill>
              </a:rPr>
              <a:t>	</a:t>
            </a:r>
            <a:r>
              <a:rPr lang="en-US" sz="2800" dirty="0">
                <a:solidFill>
                  <a:schemeClr val="bg1">
                    <a:lumMod val="85000"/>
                  </a:schemeClr>
                </a:solidFill>
              </a:rPr>
              <a:t>a.	$435 unfavorable.</a:t>
            </a:r>
          </a:p>
          <a:p>
            <a:pPr marL="342900" indent="-342900">
              <a:spcBef>
                <a:spcPct val="20000"/>
              </a:spcBef>
              <a:defRPr/>
            </a:pPr>
            <a:r>
              <a:rPr lang="en-US" sz="2800" dirty="0">
                <a:solidFill>
                  <a:schemeClr val="bg1">
                    <a:lumMod val="85000"/>
                  </a:schemeClr>
                </a:solidFill>
              </a:rPr>
              <a:t>	b.	$435 favorable.</a:t>
            </a:r>
          </a:p>
          <a:p>
            <a:pPr marL="342900" indent="-342900">
              <a:spcBef>
                <a:spcPct val="20000"/>
              </a:spcBef>
              <a:defRPr/>
            </a:pPr>
            <a:r>
              <a:rPr lang="en-US" sz="2800" dirty="0">
                <a:solidFill>
                  <a:schemeClr val="tx2"/>
                </a:solidFill>
              </a:rPr>
              <a:t>	</a:t>
            </a:r>
            <a:r>
              <a:rPr lang="en-US" sz="2800" dirty="0"/>
              <a:t>c.	$150 unfavorable.</a:t>
            </a:r>
          </a:p>
          <a:p>
            <a:pPr marL="342900" indent="-342900">
              <a:spcBef>
                <a:spcPct val="20000"/>
              </a:spcBef>
              <a:defRPr/>
            </a:pPr>
            <a:r>
              <a:rPr lang="en-US" sz="2800" dirty="0">
                <a:solidFill>
                  <a:schemeClr val="tx2"/>
                </a:solidFill>
              </a:rPr>
              <a:t>	</a:t>
            </a:r>
            <a:r>
              <a:rPr lang="en-US" sz="2800" dirty="0">
                <a:solidFill>
                  <a:schemeClr val="bg1">
                    <a:lumMod val="85000"/>
                  </a:schemeClr>
                </a:solidFill>
              </a:rPr>
              <a:t>d.	$150 favorable.</a:t>
            </a:r>
          </a:p>
        </p:txBody>
      </p:sp>
      <p:sp>
        <p:nvSpPr>
          <p:cNvPr id="8" name="Rectangle 7">
            <a:extLst>
              <a:ext uri="{FF2B5EF4-FFF2-40B4-BE49-F238E27FC236}">
                <a16:creationId xmlns:a16="http://schemas.microsoft.com/office/drawing/2014/main" id="{282238D0-3C1F-78C1-2C26-A51041DD2FA5}"/>
              </a:ext>
            </a:extLst>
          </p:cNvPr>
          <p:cNvSpPr>
            <a:spLocks noChangeArrowheads="1"/>
          </p:cNvSpPr>
          <p:nvPr/>
        </p:nvSpPr>
        <p:spPr bwMode="auto">
          <a:xfrm>
            <a:off x="4648200" y="5241926"/>
            <a:ext cx="5843588" cy="1235075"/>
          </a:xfrm>
          <a:prstGeom prst="rect">
            <a:avLst/>
          </a:prstGeom>
          <a:solidFill>
            <a:schemeClr val="accent5">
              <a:lumMod val="20000"/>
              <a:lumOff val="80000"/>
            </a:schemeClr>
          </a:solidFill>
          <a:ln w="50800">
            <a:solidFill>
              <a:schemeClr val="tx1"/>
            </a:solidFill>
            <a:miter lim="800000"/>
            <a:headEnd/>
            <a:tailEnd/>
          </a:ln>
        </p:spPr>
        <p:txBody>
          <a:bodyPr lIns="90488" tIns="44450" rIns="90488" bIns="44450">
            <a:spAutoFit/>
          </a:bodyPr>
          <a:lstStyle/>
          <a:p>
            <a:pPr>
              <a:spcBef>
                <a:spcPct val="50000"/>
              </a:spcBef>
              <a:defRPr/>
            </a:pPr>
            <a:r>
              <a:rPr lang="en-US" sz="2400" b="1" dirty="0">
                <a:solidFill>
                  <a:schemeClr val="accent6">
                    <a:lumMod val="50000"/>
                  </a:schemeClr>
                </a:solidFill>
              </a:rPr>
              <a:t> VMEV = SR(AH - SH)</a:t>
            </a:r>
            <a:br>
              <a:rPr lang="en-US" sz="2400" b="1" dirty="0">
                <a:solidFill>
                  <a:schemeClr val="accent6">
                    <a:lumMod val="50000"/>
                  </a:schemeClr>
                </a:solidFill>
              </a:rPr>
            </a:br>
            <a:r>
              <a:rPr lang="en-US" sz="2400" b="1" dirty="0">
                <a:solidFill>
                  <a:schemeClr val="accent6">
                    <a:lumMod val="50000"/>
                  </a:schemeClr>
                </a:solidFill>
              </a:rPr>
              <a:t> VMEV = $3.00(1,550 hrs - 1,500 hrs)</a:t>
            </a:r>
            <a:br>
              <a:rPr lang="en-US" sz="2400" b="1" dirty="0">
                <a:solidFill>
                  <a:schemeClr val="accent6">
                    <a:lumMod val="50000"/>
                  </a:schemeClr>
                </a:solidFill>
              </a:rPr>
            </a:br>
            <a:r>
              <a:rPr lang="en-US" sz="2400" b="1" dirty="0">
                <a:solidFill>
                  <a:schemeClr val="accent6">
                    <a:lumMod val="50000"/>
                  </a:schemeClr>
                </a:solidFill>
              </a:rPr>
              <a:t> VMEV = $150 unfavorable</a:t>
            </a:r>
          </a:p>
        </p:txBody>
      </p:sp>
      <p:sp>
        <p:nvSpPr>
          <p:cNvPr id="9" name="Rectangle 10">
            <a:extLst>
              <a:ext uri="{FF2B5EF4-FFF2-40B4-BE49-F238E27FC236}">
                <a16:creationId xmlns:a16="http://schemas.microsoft.com/office/drawing/2014/main" id="{82A7E323-8AB0-D0F4-E52C-68F95D3B1ED8}"/>
              </a:ext>
            </a:extLst>
          </p:cNvPr>
          <p:cNvSpPr>
            <a:spLocks noChangeArrowheads="1"/>
          </p:cNvSpPr>
          <p:nvPr/>
        </p:nvSpPr>
        <p:spPr bwMode="auto">
          <a:xfrm>
            <a:off x="6148388" y="4067175"/>
            <a:ext cx="4419600" cy="458788"/>
          </a:xfrm>
          <a:prstGeom prst="rect">
            <a:avLst/>
          </a:prstGeom>
          <a:solidFill>
            <a:schemeClr val="accent5">
              <a:lumMod val="20000"/>
              <a:lumOff val="80000"/>
            </a:schemeClr>
          </a:solidFill>
          <a:ln w="50800">
            <a:solidFill>
              <a:schemeClr val="tx1"/>
            </a:solidFill>
            <a:miter lim="800000"/>
            <a:headEnd/>
            <a:tailEnd/>
          </a:ln>
        </p:spPr>
        <p:txBody>
          <a:bodyPr lIns="90488" tIns="44450" rIns="90488" bIns="44450">
            <a:spAutoFit/>
          </a:bodyPr>
          <a:lstStyle>
            <a:lvl1pPr eaLnBrk="0" hangingPunct="0">
              <a:spcBef>
                <a:spcPts val="300"/>
              </a:spcBef>
              <a:buClr>
                <a:srgbClr val="A04DA3"/>
              </a:buClr>
              <a:buFont typeface="Georgia" panose="02040502050405020303" pitchFamily="18" charset="0"/>
              <a:buChar char="•"/>
              <a:defRPr sz="2800">
                <a:solidFill>
                  <a:schemeClr val="tx1"/>
                </a:solidFill>
                <a:latin typeface="Arial" panose="020B0604020202020204" pitchFamily="34" charset="0"/>
                <a:ea typeface="MS PGothic" panose="020B0600070205080204" pitchFamily="34" charset="-128"/>
              </a:defRPr>
            </a:lvl1pPr>
            <a:lvl2pPr marL="742950" indent="-285750" eaLnBrk="0" hangingPunct="0">
              <a:spcBef>
                <a:spcPts val="300"/>
              </a:spcBef>
              <a:buClr>
                <a:schemeClr val="accent2"/>
              </a:buClr>
              <a:buFont typeface="Georgia" panose="02040502050405020303" pitchFamily="18" charset="0"/>
              <a:buChar char="▫"/>
              <a:defRPr sz="2600">
                <a:solidFill>
                  <a:schemeClr val="accent2"/>
                </a:solidFill>
                <a:latin typeface="Arial" panose="020B0604020202020204" pitchFamily="34" charset="0"/>
                <a:ea typeface="MS PGothic" panose="020B0600070205080204" pitchFamily="34" charset="-128"/>
              </a:defRPr>
            </a:lvl2pPr>
            <a:lvl3pPr marL="1143000" indent="-228600" eaLnBrk="0" hangingPunct="0">
              <a:spcBef>
                <a:spcPts val="300"/>
              </a:spcBef>
              <a:buClr>
                <a:schemeClr val="accent1"/>
              </a:buClr>
              <a:buFont typeface="Wingdings 2" panose="05020102010507070707" pitchFamily="18" charset="2"/>
              <a:buChar char=""/>
              <a:defRPr sz="2400">
                <a:solidFill>
                  <a:schemeClr val="accent1"/>
                </a:solidFill>
                <a:latin typeface="Arial" panose="020B0604020202020204" pitchFamily="34" charset="0"/>
                <a:ea typeface="MS PGothic" panose="020B0600070205080204" pitchFamily="34" charset="-128"/>
              </a:defRPr>
            </a:lvl3pPr>
            <a:lvl4pPr marL="1600200" indent="-228600" eaLnBrk="0" hangingPunct="0">
              <a:spcBef>
                <a:spcPts val="300"/>
              </a:spcBef>
              <a:buClr>
                <a:schemeClr val="accent1"/>
              </a:buClr>
              <a:buFont typeface="Wingdings 2" panose="05020102010507070707" pitchFamily="18" charset="2"/>
              <a:buChar char=""/>
              <a:defRPr sz="2200">
                <a:solidFill>
                  <a:schemeClr val="accent1"/>
                </a:solidFill>
                <a:latin typeface="Arial" panose="020B0604020202020204" pitchFamily="34" charset="0"/>
                <a:ea typeface="MS PGothic" panose="020B0600070205080204" pitchFamily="34" charset="-128"/>
              </a:defRPr>
            </a:lvl4pPr>
            <a:lvl5pPr marL="2057400" indent="-228600" eaLnBrk="0" hangingPunct="0">
              <a:spcBef>
                <a:spcPts val="300"/>
              </a:spcBef>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5pPr>
            <a:lvl6pPr marL="25146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6pPr>
            <a:lvl7pPr marL="29718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7pPr>
            <a:lvl8pPr marL="34290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8pPr>
            <a:lvl9pPr marL="3886200" indent="-228600" eaLnBrk="0" fontAlgn="base" hangingPunct="0">
              <a:spcBef>
                <a:spcPts val="300"/>
              </a:spcBef>
              <a:spcAft>
                <a:spcPct val="0"/>
              </a:spcAft>
              <a:buClr>
                <a:srgbClr val="A04DA3"/>
              </a:buClr>
              <a:buFont typeface="Georgia" panose="02040502050405020303" pitchFamily="18" charset="0"/>
              <a:buChar char="▫"/>
              <a:defRPr sz="2000">
                <a:solidFill>
                  <a:srgbClr val="A04DA3"/>
                </a:solidFill>
                <a:latin typeface="Arial" panose="020B0604020202020204" pitchFamily="34" charset="0"/>
                <a:ea typeface="MS PGothic" panose="020B0600070205080204" pitchFamily="34" charset="-128"/>
              </a:defRPr>
            </a:lvl9pPr>
          </a:lstStyle>
          <a:p>
            <a:pPr eaLnBrk="1" hangingPunct="1">
              <a:spcBef>
                <a:spcPct val="50000"/>
              </a:spcBef>
              <a:buClrTx/>
              <a:buFontTx/>
              <a:buNone/>
              <a:defRPr/>
            </a:pPr>
            <a:r>
              <a:rPr lang="en-US" altLang="en-US" sz="2400" b="1" dirty="0">
                <a:solidFill>
                  <a:schemeClr val="accent6">
                    <a:lumMod val="50000"/>
                  </a:schemeClr>
                </a:solidFill>
              </a:rPr>
              <a:t>1,000 units × 1.5 hrs per unit</a:t>
            </a:r>
          </a:p>
        </p:txBody>
      </p:sp>
      <p:sp>
        <p:nvSpPr>
          <p:cNvPr id="11" name="Rectangle 15">
            <a:extLst>
              <a:ext uri="{FF2B5EF4-FFF2-40B4-BE49-F238E27FC236}">
                <a16:creationId xmlns:a16="http://schemas.microsoft.com/office/drawing/2014/main" id="{9EE5D6E8-133A-9A1E-FB98-E592C707D30A}"/>
              </a:ext>
            </a:extLst>
          </p:cNvPr>
          <p:cNvSpPr txBox="1">
            <a:spLocks noChangeArrowheads="1"/>
          </p:cNvSpPr>
          <p:nvPr/>
        </p:nvSpPr>
        <p:spPr>
          <a:xfrm>
            <a:off x="2286000" y="274638"/>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sym typeface="Wingdings" panose="05000000000000000000" pitchFamily="2" charset="2"/>
            </a:endParaRPr>
          </a:p>
        </p:txBody>
      </p:sp>
    </p:spTree>
    <p:extLst>
      <p:ext uri="{BB962C8B-B14F-4D97-AF65-F5344CB8AC3E}">
        <p14:creationId xmlns:p14="http://schemas.microsoft.com/office/powerpoint/2010/main" val="6568385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0" y="443417"/>
            <a:ext cx="7008067" cy="523220"/>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Concept Check</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2">
            <a:extLst>
              <a:ext uri="{FF2B5EF4-FFF2-40B4-BE49-F238E27FC236}">
                <a16:creationId xmlns:a16="http://schemas.microsoft.com/office/drawing/2014/main" id="{F061130D-5B0F-5D0C-D9B1-7E4E5F730C3C}"/>
              </a:ext>
            </a:extLst>
          </p:cNvPr>
          <p:cNvGrpSpPr>
            <a:grpSpLocks/>
          </p:cNvGrpSpPr>
          <p:nvPr/>
        </p:nvGrpSpPr>
        <p:grpSpPr bwMode="auto">
          <a:xfrm>
            <a:off x="2347914" y="4661694"/>
            <a:ext cx="3883025" cy="1516063"/>
            <a:chOff x="578" y="3024"/>
            <a:chExt cx="2446" cy="955"/>
          </a:xfrm>
        </p:grpSpPr>
        <p:sp>
          <p:nvSpPr>
            <p:cNvPr id="8" name="Freeform 3">
              <a:extLst>
                <a:ext uri="{FF2B5EF4-FFF2-40B4-BE49-F238E27FC236}">
                  <a16:creationId xmlns:a16="http://schemas.microsoft.com/office/drawing/2014/main" id="{037750FC-C96B-B6BB-46B3-6BD694002B11}"/>
                </a:ext>
              </a:extLst>
            </p:cNvPr>
            <p:cNvSpPr>
              <a:spLocks/>
            </p:cNvSpPr>
            <p:nvPr/>
          </p:nvSpPr>
          <p:spPr bwMode="auto">
            <a:xfrm>
              <a:off x="805" y="3024"/>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sp>
          <p:nvSpPr>
            <p:cNvPr id="9" name="Rectangle 4">
              <a:extLst>
                <a:ext uri="{FF2B5EF4-FFF2-40B4-BE49-F238E27FC236}">
                  <a16:creationId xmlns:a16="http://schemas.microsoft.com/office/drawing/2014/main" id="{F020077C-B1D0-6D62-A129-C83F46014C4F}"/>
                </a:ext>
              </a:extLst>
            </p:cNvPr>
            <p:cNvSpPr>
              <a:spLocks noChangeArrowheads="1"/>
            </p:cNvSpPr>
            <p:nvPr/>
          </p:nvSpPr>
          <p:spPr bwMode="auto">
            <a:xfrm>
              <a:off x="578" y="3457"/>
              <a:ext cx="2446" cy="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Rate variance</a:t>
              </a:r>
              <a:br>
                <a:rPr lang="en-US" altLang="en-US" sz="2400" dirty="0">
                  <a:solidFill>
                    <a:srgbClr val="FF0000"/>
                  </a:solidFill>
                </a:rPr>
              </a:br>
              <a:r>
                <a:rPr lang="en-US" altLang="en-US" sz="2400" dirty="0">
                  <a:solidFill>
                    <a:srgbClr val="FF0000"/>
                  </a:solidFill>
                </a:rPr>
                <a:t>$465 unfavorable</a:t>
              </a:r>
            </a:p>
          </p:txBody>
        </p:sp>
      </p:grpSp>
      <p:grpSp>
        <p:nvGrpSpPr>
          <p:cNvPr id="11" name="Group 5">
            <a:extLst>
              <a:ext uri="{FF2B5EF4-FFF2-40B4-BE49-F238E27FC236}">
                <a16:creationId xmlns:a16="http://schemas.microsoft.com/office/drawing/2014/main" id="{57E0A60C-F591-CE01-4C81-45B5D4C94BE5}"/>
              </a:ext>
            </a:extLst>
          </p:cNvPr>
          <p:cNvGrpSpPr>
            <a:grpSpLocks/>
          </p:cNvGrpSpPr>
          <p:nvPr/>
        </p:nvGrpSpPr>
        <p:grpSpPr bwMode="auto">
          <a:xfrm>
            <a:off x="5961061" y="4661694"/>
            <a:ext cx="3883025" cy="1516063"/>
            <a:chOff x="2750" y="3024"/>
            <a:chExt cx="2446" cy="955"/>
          </a:xfrm>
        </p:grpSpPr>
        <p:sp>
          <p:nvSpPr>
            <p:cNvPr id="12" name="Rectangle 6">
              <a:extLst>
                <a:ext uri="{FF2B5EF4-FFF2-40B4-BE49-F238E27FC236}">
                  <a16:creationId xmlns:a16="http://schemas.microsoft.com/office/drawing/2014/main" id="{3964F4B0-879E-D766-A655-4F4345E097FD}"/>
                </a:ext>
              </a:extLst>
            </p:cNvPr>
            <p:cNvSpPr>
              <a:spLocks noChangeArrowheads="1"/>
            </p:cNvSpPr>
            <p:nvPr/>
          </p:nvSpPr>
          <p:spPr bwMode="auto">
            <a:xfrm>
              <a:off x="2750" y="3457"/>
              <a:ext cx="2446" cy="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400" dirty="0"/>
                <a:t>Efficiency variance</a:t>
              </a:r>
              <a:br>
                <a:rPr lang="en-US" altLang="en-US" sz="2400" dirty="0"/>
              </a:br>
              <a:r>
                <a:rPr lang="en-US" altLang="en-US" sz="2400" dirty="0">
                  <a:solidFill>
                    <a:srgbClr val="FF0000"/>
                  </a:solidFill>
                </a:rPr>
                <a:t>$150 unfavorable</a:t>
              </a:r>
            </a:p>
          </p:txBody>
        </p:sp>
        <p:sp>
          <p:nvSpPr>
            <p:cNvPr id="13" name="Freeform 7">
              <a:extLst>
                <a:ext uri="{FF2B5EF4-FFF2-40B4-BE49-F238E27FC236}">
                  <a16:creationId xmlns:a16="http://schemas.microsoft.com/office/drawing/2014/main" id="{8AE37DAF-D8A0-E39B-344F-0208C0D5A493}"/>
                </a:ext>
              </a:extLst>
            </p:cNvPr>
            <p:cNvSpPr>
              <a:spLocks/>
            </p:cNvSpPr>
            <p:nvPr/>
          </p:nvSpPr>
          <p:spPr bwMode="auto">
            <a:xfrm>
              <a:off x="2965" y="3024"/>
              <a:ext cx="1980" cy="390"/>
            </a:xfrm>
            <a:custGeom>
              <a:avLst/>
              <a:gdLst>
                <a:gd name="T0" fmla="*/ 1645 w 1980"/>
                <a:gd name="T1" fmla="*/ 255 h 390"/>
                <a:gd name="T2" fmla="*/ 1718 w 1980"/>
                <a:gd name="T3" fmla="*/ 244 h 390"/>
                <a:gd name="T4" fmla="*/ 1787 w 1980"/>
                <a:gd name="T5" fmla="*/ 224 h 390"/>
                <a:gd name="T6" fmla="*/ 1849 w 1980"/>
                <a:gd name="T7" fmla="*/ 194 h 390"/>
                <a:gd name="T8" fmla="*/ 1900 w 1980"/>
                <a:gd name="T9" fmla="*/ 156 h 390"/>
                <a:gd name="T10" fmla="*/ 1940 w 1980"/>
                <a:gd name="T11" fmla="*/ 112 h 390"/>
                <a:gd name="T12" fmla="*/ 1966 w 1980"/>
                <a:gd name="T13" fmla="*/ 64 h 390"/>
                <a:gd name="T14" fmla="*/ 1978 w 1980"/>
                <a:gd name="T15" fmla="*/ 13 h 390"/>
                <a:gd name="T16" fmla="*/ 1978 w 1980"/>
                <a:gd name="T17" fmla="*/ 21 h 390"/>
                <a:gd name="T18" fmla="*/ 1961 w 1980"/>
                <a:gd name="T19" fmla="*/ 64 h 390"/>
                <a:gd name="T20" fmla="*/ 1933 w 1980"/>
                <a:gd name="T21" fmla="*/ 102 h 390"/>
                <a:gd name="T22" fmla="*/ 1891 w 1980"/>
                <a:gd name="T23" fmla="*/ 134 h 390"/>
                <a:gd name="T24" fmla="*/ 1839 w 1980"/>
                <a:gd name="T25" fmla="*/ 159 h 390"/>
                <a:gd name="T26" fmla="*/ 1781 w 1980"/>
                <a:gd name="T27" fmla="*/ 174 h 390"/>
                <a:gd name="T28" fmla="*/ 1719 w 1980"/>
                <a:gd name="T29" fmla="*/ 180 h 390"/>
                <a:gd name="T30" fmla="*/ 1185 w 1980"/>
                <a:gd name="T31" fmla="*/ 182 h 390"/>
                <a:gd name="T32" fmla="*/ 1129 w 1980"/>
                <a:gd name="T33" fmla="*/ 193 h 390"/>
                <a:gd name="T34" fmla="*/ 1080 w 1980"/>
                <a:gd name="T35" fmla="*/ 213 h 390"/>
                <a:gd name="T36" fmla="*/ 1038 w 1980"/>
                <a:gd name="T37" fmla="*/ 242 h 390"/>
                <a:gd name="T38" fmla="*/ 1010 w 1980"/>
                <a:gd name="T39" fmla="*/ 276 h 390"/>
                <a:gd name="T40" fmla="*/ 994 w 1980"/>
                <a:gd name="T41" fmla="*/ 316 h 390"/>
                <a:gd name="T42" fmla="*/ 990 w 1980"/>
                <a:gd name="T43" fmla="*/ 338 h 390"/>
                <a:gd name="T44" fmla="*/ 986 w 1980"/>
                <a:gd name="T45" fmla="*/ 316 h 390"/>
                <a:gd name="T46" fmla="*/ 971 w 1980"/>
                <a:gd name="T47" fmla="*/ 276 h 390"/>
                <a:gd name="T48" fmla="*/ 941 w 1980"/>
                <a:gd name="T49" fmla="*/ 242 h 390"/>
                <a:gd name="T50" fmla="*/ 900 w 1980"/>
                <a:gd name="T51" fmla="*/ 213 h 390"/>
                <a:gd name="T52" fmla="*/ 851 w 1980"/>
                <a:gd name="T53" fmla="*/ 193 h 390"/>
                <a:gd name="T54" fmla="*/ 795 w 1980"/>
                <a:gd name="T55" fmla="*/ 182 h 390"/>
                <a:gd name="T56" fmla="*/ 261 w 1980"/>
                <a:gd name="T57" fmla="*/ 180 h 390"/>
                <a:gd name="T58" fmla="*/ 199 w 1980"/>
                <a:gd name="T59" fmla="*/ 174 h 390"/>
                <a:gd name="T60" fmla="*/ 141 w 1980"/>
                <a:gd name="T61" fmla="*/ 159 h 390"/>
                <a:gd name="T62" fmla="*/ 90 w 1980"/>
                <a:gd name="T63" fmla="*/ 134 h 390"/>
                <a:gd name="T64" fmla="*/ 48 w 1980"/>
                <a:gd name="T65" fmla="*/ 102 h 390"/>
                <a:gd name="T66" fmla="*/ 19 w 1980"/>
                <a:gd name="T67" fmla="*/ 64 h 390"/>
                <a:gd name="T68" fmla="*/ 3 w 1980"/>
                <a:gd name="T69" fmla="*/ 21 h 390"/>
                <a:gd name="T70" fmla="*/ 2 w 1980"/>
                <a:gd name="T71" fmla="*/ 13 h 390"/>
                <a:gd name="T72" fmla="*/ 13 w 1980"/>
                <a:gd name="T73" fmla="*/ 64 h 390"/>
                <a:gd name="T74" fmla="*/ 40 w 1980"/>
                <a:gd name="T75" fmla="*/ 112 h 390"/>
                <a:gd name="T76" fmla="*/ 81 w 1980"/>
                <a:gd name="T77" fmla="*/ 156 h 390"/>
                <a:gd name="T78" fmla="*/ 132 w 1980"/>
                <a:gd name="T79" fmla="*/ 194 h 390"/>
                <a:gd name="T80" fmla="*/ 193 w 1980"/>
                <a:gd name="T81" fmla="*/ 224 h 390"/>
                <a:gd name="T82" fmla="*/ 262 w 1980"/>
                <a:gd name="T83" fmla="*/ 244 h 390"/>
                <a:gd name="T84" fmla="*/ 334 w 1980"/>
                <a:gd name="T85" fmla="*/ 255 h 390"/>
                <a:gd name="T86" fmla="*/ 803 w 1980"/>
                <a:gd name="T87" fmla="*/ 257 h 390"/>
                <a:gd name="T88" fmla="*/ 856 w 1980"/>
                <a:gd name="T89" fmla="*/ 262 h 390"/>
                <a:gd name="T90" fmla="*/ 903 w 1980"/>
                <a:gd name="T91" fmla="*/ 277 h 390"/>
                <a:gd name="T92" fmla="*/ 943 w 1980"/>
                <a:gd name="T93" fmla="*/ 302 h 390"/>
                <a:gd name="T94" fmla="*/ 971 w 1980"/>
                <a:gd name="T95" fmla="*/ 333 h 390"/>
                <a:gd name="T96" fmla="*/ 986 w 1980"/>
                <a:gd name="T97" fmla="*/ 369 h 390"/>
                <a:gd name="T98" fmla="*/ 990 w 1980"/>
                <a:gd name="T99" fmla="*/ 389 h 390"/>
                <a:gd name="T100" fmla="*/ 997 w 1980"/>
                <a:gd name="T101" fmla="*/ 352 h 390"/>
                <a:gd name="T102" fmla="*/ 1019 w 1980"/>
                <a:gd name="T103" fmla="*/ 318 h 390"/>
                <a:gd name="T104" fmla="*/ 1053 w 1980"/>
                <a:gd name="T105" fmla="*/ 290 h 390"/>
                <a:gd name="T106" fmla="*/ 1097 w 1980"/>
                <a:gd name="T107" fmla="*/ 270 h 390"/>
                <a:gd name="T108" fmla="*/ 1146 w 1980"/>
                <a:gd name="T109" fmla="*/ 259 h 390"/>
                <a:gd name="T110" fmla="*/ 1175 w 1980"/>
                <a:gd name="T111" fmla="*/ 257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grpSp>
      <p:sp>
        <p:nvSpPr>
          <p:cNvPr id="14" name="Rectangle 8">
            <a:extLst>
              <a:ext uri="{FF2B5EF4-FFF2-40B4-BE49-F238E27FC236}">
                <a16:creationId xmlns:a16="http://schemas.microsoft.com/office/drawing/2014/main" id="{796DA707-56C2-4519-A7D5-F459962E5A06}"/>
              </a:ext>
            </a:extLst>
          </p:cNvPr>
          <p:cNvSpPr>
            <a:spLocks noChangeArrowheads="1"/>
          </p:cNvSpPr>
          <p:nvPr/>
        </p:nvSpPr>
        <p:spPr bwMode="auto">
          <a:xfrm>
            <a:off x="1754189" y="3049588"/>
            <a:ext cx="8607425" cy="1751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spcBef>
                <a:spcPct val="50000"/>
              </a:spcBef>
            </a:pPr>
            <a:r>
              <a:rPr lang="en-US" altLang="en-US" sz="2400" dirty="0">
                <a:solidFill>
                  <a:schemeClr val="tx2"/>
                </a:solidFill>
              </a:rPr>
              <a:t>      1,550 hours               1,550 hours                 1,500 hours</a:t>
            </a:r>
            <a:br>
              <a:rPr lang="en-US" altLang="en-US" sz="2400" dirty="0">
                <a:solidFill>
                  <a:schemeClr val="tx2"/>
                </a:solidFill>
              </a:rPr>
            </a:br>
            <a:r>
              <a:rPr lang="en-US" altLang="en-US" sz="2400" dirty="0">
                <a:solidFill>
                  <a:schemeClr val="tx2"/>
                </a:solidFill>
              </a:rPr>
              <a:t>             ×                              ×                                 ×</a:t>
            </a:r>
            <a:br>
              <a:rPr lang="en-US" altLang="en-US" sz="2400" dirty="0">
                <a:solidFill>
                  <a:schemeClr val="tx2"/>
                </a:solidFill>
              </a:rPr>
            </a:br>
            <a:r>
              <a:rPr lang="en-US" altLang="en-US" sz="2400" dirty="0">
                <a:solidFill>
                  <a:schemeClr val="tx2"/>
                </a:solidFill>
              </a:rPr>
              <a:t>    $3.30 per hour           $3.00 per hour            $3.00 per hour</a:t>
            </a:r>
          </a:p>
          <a:p>
            <a:pPr eaLnBrk="1" hangingPunct="1">
              <a:spcBef>
                <a:spcPct val="50000"/>
              </a:spcBef>
            </a:pPr>
            <a:r>
              <a:rPr lang="en-US" altLang="en-US" sz="2400" dirty="0">
                <a:solidFill>
                  <a:schemeClr val="tx2"/>
                </a:solidFill>
              </a:rPr>
              <a:t>        </a:t>
            </a:r>
            <a:r>
              <a:rPr lang="en-US" altLang="en-US" sz="2400" dirty="0">
                <a:solidFill>
                  <a:srgbClr val="FF0000"/>
                </a:solidFill>
              </a:rPr>
              <a:t>= $5,115                     = $4,650                       = $4,500   </a:t>
            </a:r>
          </a:p>
        </p:txBody>
      </p:sp>
      <p:sp>
        <p:nvSpPr>
          <p:cNvPr id="15" name="Rectangle 15">
            <a:extLst>
              <a:ext uri="{FF2B5EF4-FFF2-40B4-BE49-F238E27FC236}">
                <a16:creationId xmlns:a16="http://schemas.microsoft.com/office/drawing/2014/main" id="{AA63D2E7-B49C-7AE1-000C-32CB4E38E1BB}"/>
              </a:ext>
            </a:extLst>
          </p:cNvPr>
          <p:cNvSpPr txBox="1">
            <a:spLocks noChangeArrowheads="1"/>
          </p:cNvSpPr>
          <p:nvPr/>
        </p:nvSpPr>
        <p:spPr>
          <a:xfrm>
            <a:off x="2286000" y="274638"/>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sym typeface="Wingdings" panose="05000000000000000000" pitchFamily="2" charset="2"/>
            </a:endParaRPr>
          </a:p>
        </p:txBody>
      </p:sp>
      <p:sp>
        <p:nvSpPr>
          <p:cNvPr id="16" name="Rectangle 9">
            <a:extLst>
              <a:ext uri="{FF2B5EF4-FFF2-40B4-BE49-F238E27FC236}">
                <a16:creationId xmlns:a16="http://schemas.microsoft.com/office/drawing/2014/main" id="{0615C70E-36B2-7616-BA72-C64A0ACF6EC0}"/>
              </a:ext>
            </a:extLst>
          </p:cNvPr>
          <p:cNvSpPr>
            <a:spLocks noChangeArrowheads="1"/>
          </p:cNvSpPr>
          <p:nvPr/>
        </p:nvSpPr>
        <p:spPr bwMode="auto">
          <a:xfrm>
            <a:off x="1790701" y="2147888"/>
            <a:ext cx="8759825" cy="97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lnSpc>
                <a:spcPct val="80000"/>
              </a:lnSpc>
              <a:spcBef>
                <a:spcPct val="20000"/>
              </a:spcBef>
            </a:pPr>
            <a:r>
              <a:rPr lang="en-US" altLang="en-US" sz="2400" b="1" dirty="0">
                <a:solidFill>
                  <a:schemeClr val="tx2"/>
                </a:solidFill>
              </a:rPr>
              <a:t>   Actual Hours            Actual Hours	      Standard Hours</a:t>
            </a:r>
            <a:br>
              <a:rPr lang="en-US" altLang="en-US" sz="2400" b="1" dirty="0">
                <a:solidFill>
                  <a:schemeClr val="tx2"/>
                </a:solidFill>
              </a:rPr>
            </a:br>
            <a:r>
              <a:rPr lang="en-US" altLang="en-US" sz="2400" b="1" dirty="0">
                <a:solidFill>
                  <a:schemeClr val="tx2"/>
                </a:solidFill>
              </a:rPr>
              <a:t>            ×                               ×                                 × </a:t>
            </a:r>
            <a:br>
              <a:rPr lang="en-US" altLang="en-US" sz="2400" b="1" dirty="0">
                <a:solidFill>
                  <a:schemeClr val="tx2"/>
                </a:solidFill>
              </a:rPr>
            </a:br>
            <a:r>
              <a:rPr lang="en-US" altLang="en-US" sz="2400" b="1" dirty="0">
                <a:solidFill>
                  <a:schemeClr val="tx2"/>
                </a:solidFill>
              </a:rPr>
              <a:t>    Actual Rate             Standard Rate           Standard Rate</a:t>
            </a:r>
          </a:p>
        </p:txBody>
      </p:sp>
      <p:sp>
        <p:nvSpPr>
          <p:cNvPr id="17" name="Line 10">
            <a:extLst>
              <a:ext uri="{FF2B5EF4-FFF2-40B4-BE49-F238E27FC236}">
                <a16:creationId xmlns:a16="http://schemas.microsoft.com/office/drawing/2014/main" id="{F5C5DBE2-0A0C-AE92-0529-19B01B160DD0}"/>
              </a:ext>
            </a:extLst>
          </p:cNvPr>
          <p:cNvSpPr>
            <a:spLocks noChangeShapeType="1"/>
          </p:cNvSpPr>
          <p:nvPr/>
        </p:nvSpPr>
        <p:spPr bwMode="auto">
          <a:xfrm>
            <a:off x="1979614" y="3060700"/>
            <a:ext cx="2193925"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8" name="Line 11">
            <a:extLst>
              <a:ext uri="{FF2B5EF4-FFF2-40B4-BE49-F238E27FC236}">
                <a16:creationId xmlns:a16="http://schemas.microsoft.com/office/drawing/2014/main" id="{CD50220C-31C5-2D80-BAAA-67B40D28DD61}"/>
              </a:ext>
            </a:extLst>
          </p:cNvPr>
          <p:cNvSpPr>
            <a:spLocks noChangeShapeType="1"/>
          </p:cNvSpPr>
          <p:nvPr/>
        </p:nvSpPr>
        <p:spPr bwMode="auto">
          <a:xfrm>
            <a:off x="4926014" y="3060700"/>
            <a:ext cx="2193925"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
        <p:nvSpPr>
          <p:cNvPr id="19" name="Line 12">
            <a:extLst>
              <a:ext uri="{FF2B5EF4-FFF2-40B4-BE49-F238E27FC236}">
                <a16:creationId xmlns:a16="http://schemas.microsoft.com/office/drawing/2014/main" id="{88672F4B-B8E7-95F5-CA05-D3BD8158B4DD}"/>
              </a:ext>
            </a:extLst>
          </p:cNvPr>
          <p:cNvSpPr>
            <a:spLocks noChangeShapeType="1"/>
          </p:cNvSpPr>
          <p:nvPr/>
        </p:nvSpPr>
        <p:spPr bwMode="auto">
          <a:xfrm>
            <a:off x="7940676" y="3060700"/>
            <a:ext cx="2193925" cy="0"/>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US" dirty="0"/>
          </a:p>
        </p:txBody>
      </p:sp>
    </p:spTree>
    <p:extLst>
      <p:ext uri="{BB962C8B-B14F-4D97-AF65-F5344CB8AC3E}">
        <p14:creationId xmlns:p14="http://schemas.microsoft.com/office/powerpoint/2010/main" val="4846837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up)">
                                      <p:cBhvr>
                                        <p:cTn id="7" dur="500"/>
                                        <p:tgtEl>
                                          <p:spTgt spid="14"/>
                                        </p:tgtEl>
                                      </p:cBhvr>
                                    </p:animEffect>
                                  </p:childTnLst>
                                </p:cTn>
                              </p:par>
                            </p:childTnLst>
                          </p:cTn>
                        </p:par>
                        <p:par>
                          <p:cTn id="8" fill="hold">
                            <p:stCondLst>
                              <p:cond delay="500"/>
                            </p:stCondLst>
                            <p:childTnLst>
                              <p:par>
                                <p:cTn id="9" presetID="17" presetClass="entr" presetSubtype="1"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p:cTn id="11" dur="500" fill="hold"/>
                                        <p:tgtEl>
                                          <p:spTgt spid="7"/>
                                        </p:tgtEl>
                                        <p:attrNameLst>
                                          <p:attrName>ppt_x</p:attrName>
                                        </p:attrNameLst>
                                      </p:cBhvr>
                                      <p:tavLst>
                                        <p:tav tm="0">
                                          <p:val>
                                            <p:strVal val="#ppt_x"/>
                                          </p:val>
                                        </p:tav>
                                        <p:tav tm="100000">
                                          <p:val>
                                            <p:strVal val="#ppt_x"/>
                                          </p:val>
                                        </p:tav>
                                      </p:tavLst>
                                    </p:anim>
                                    <p:anim calcmode="lin" valueType="num">
                                      <p:cBhvr>
                                        <p:cTn id="12" dur="500" fill="hold"/>
                                        <p:tgtEl>
                                          <p:spTgt spid="7"/>
                                        </p:tgtEl>
                                        <p:attrNameLst>
                                          <p:attrName>ppt_y</p:attrName>
                                        </p:attrNameLst>
                                      </p:cBhvr>
                                      <p:tavLst>
                                        <p:tav tm="0">
                                          <p:val>
                                            <p:strVal val="#ppt_y-#ppt_h/2"/>
                                          </p:val>
                                        </p:tav>
                                        <p:tav tm="100000">
                                          <p:val>
                                            <p:strVal val="#ppt_y"/>
                                          </p:val>
                                        </p:tav>
                                      </p:tavLst>
                                    </p:anim>
                                    <p:anim calcmode="lin" valueType="num">
                                      <p:cBhvr>
                                        <p:cTn id="13" dur="500" fill="hold"/>
                                        <p:tgtEl>
                                          <p:spTgt spid="7"/>
                                        </p:tgtEl>
                                        <p:attrNameLst>
                                          <p:attrName>ppt_w</p:attrName>
                                        </p:attrNameLst>
                                      </p:cBhvr>
                                      <p:tavLst>
                                        <p:tav tm="0">
                                          <p:val>
                                            <p:strVal val="#ppt_w"/>
                                          </p:val>
                                        </p:tav>
                                        <p:tav tm="100000">
                                          <p:val>
                                            <p:strVal val="#ppt_w"/>
                                          </p:val>
                                        </p:tav>
                                      </p:tavLst>
                                    </p:anim>
                                    <p:anim calcmode="lin" valueType="num">
                                      <p:cBhvr>
                                        <p:cTn id="14" dur="500" fill="hold"/>
                                        <p:tgtEl>
                                          <p:spTgt spid="7"/>
                                        </p:tgtEl>
                                        <p:attrNameLst>
                                          <p:attrName>ppt_h</p:attrName>
                                        </p:attrNameLst>
                                      </p:cBhvr>
                                      <p:tavLst>
                                        <p:tav tm="0">
                                          <p:val>
                                            <p:fltVal val="0"/>
                                          </p:val>
                                        </p:tav>
                                        <p:tav tm="100000">
                                          <p:val>
                                            <p:strVal val="#ppt_h"/>
                                          </p:val>
                                        </p:tav>
                                      </p:tavLst>
                                    </p:anim>
                                  </p:childTnLst>
                                </p:cTn>
                              </p:par>
                            </p:childTnLst>
                          </p:cTn>
                        </p:par>
                        <p:par>
                          <p:cTn id="15" fill="hold">
                            <p:stCondLst>
                              <p:cond delay="1000"/>
                            </p:stCondLst>
                            <p:childTnLst>
                              <p:par>
                                <p:cTn id="16" presetID="17" presetClass="entr" presetSubtype="1" fill="hold" nodeType="afterEffect">
                                  <p:stCondLst>
                                    <p:cond delay="0"/>
                                  </p:stCondLst>
                                  <p:childTnLst>
                                    <p:set>
                                      <p:cBhvr>
                                        <p:cTn id="17" dur="1" fill="hold">
                                          <p:stCondLst>
                                            <p:cond delay="0"/>
                                          </p:stCondLst>
                                        </p:cTn>
                                        <p:tgtEl>
                                          <p:spTgt spid="11"/>
                                        </p:tgtEl>
                                        <p:attrNameLst>
                                          <p:attrName>style.visibility</p:attrName>
                                        </p:attrNameLst>
                                      </p:cBhvr>
                                      <p:to>
                                        <p:strVal val="visible"/>
                                      </p:to>
                                    </p:set>
                                    <p:anim calcmode="lin" valueType="num">
                                      <p:cBhvr>
                                        <p:cTn id="18" dur="500" fill="hold"/>
                                        <p:tgtEl>
                                          <p:spTgt spid="11"/>
                                        </p:tgtEl>
                                        <p:attrNameLst>
                                          <p:attrName>ppt_x</p:attrName>
                                        </p:attrNameLst>
                                      </p:cBhvr>
                                      <p:tavLst>
                                        <p:tav tm="0">
                                          <p:val>
                                            <p:strVal val="#ppt_x"/>
                                          </p:val>
                                        </p:tav>
                                        <p:tav tm="100000">
                                          <p:val>
                                            <p:strVal val="#ppt_x"/>
                                          </p:val>
                                        </p:tav>
                                      </p:tavLst>
                                    </p:anim>
                                    <p:anim calcmode="lin" valueType="num">
                                      <p:cBhvr>
                                        <p:cTn id="19" dur="500" fill="hold"/>
                                        <p:tgtEl>
                                          <p:spTgt spid="11"/>
                                        </p:tgtEl>
                                        <p:attrNameLst>
                                          <p:attrName>ppt_y</p:attrName>
                                        </p:attrNameLst>
                                      </p:cBhvr>
                                      <p:tavLst>
                                        <p:tav tm="0">
                                          <p:val>
                                            <p:strVal val="#ppt_y-#ppt_h/2"/>
                                          </p:val>
                                        </p:tav>
                                        <p:tav tm="100000">
                                          <p:val>
                                            <p:strVal val="#ppt_y"/>
                                          </p:val>
                                        </p:tav>
                                      </p:tavLst>
                                    </p:anim>
                                    <p:anim calcmode="lin" valueType="num">
                                      <p:cBhvr>
                                        <p:cTn id="20" dur="500" fill="hold"/>
                                        <p:tgtEl>
                                          <p:spTgt spid="11"/>
                                        </p:tgtEl>
                                        <p:attrNameLst>
                                          <p:attrName>ppt_w</p:attrName>
                                        </p:attrNameLst>
                                      </p:cBhvr>
                                      <p:tavLst>
                                        <p:tav tm="0">
                                          <p:val>
                                            <p:strVal val="#ppt_w"/>
                                          </p:val>
                                        </p:tav>
                                        <p:tav tm="100000">
                                          <p:val>
                                            <p:strVal val="#ppt_w"/>
                                          </p:val>
                                        </p:tav>
                                      </p:tavLst>
                                    </p:anim>
                                    <p:anim calcmode="lin" valueType="num">
                                      <p:cBhvr>
                                        <p:cTn id="21" dur="500" fill="hold"/>
                                        <p:tgtEl>
                                          <p:spTgt spid="11"/>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840884" y="427838"/>
            <a:ext cx="7008067" cy="954107"/>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Materials Variances―An Important Subtlety</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AAB2138A-D8F1-469A-A9FB-F2FDBE1026C7}"/>
              </a:ext>
            </a:extLst>
          </p:cNvPr>
          <p:cNvSpPr txBox="1">
            <a:spLocks noChangeArrowheads="1"/>
          </p:cNvSpPr>
          <p:nvPr/>
        </p:nvSpPr>
        <p:spPr>
          <a:xfrm>
            <a:off x="2286000" y="457200"/>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dirty="0">
              <a:cs typeface="Arial" panose="020B0604020202020204" pitchFamily="34" charset="0"/>
            </a:endParaRPr>
          </a:p>
        </p:txBody>
      </p:sp>
      <p:grpSp>
        <p:nvGrpSpPr>
          <p:cNvPr id="8" name="Group 6">
            <a:extLst>
              <a:ext uri="{FF2B5EF4-FFF2-40B4-BE49-F238E27FC236}">
                <a16:creationId xmlns:a16="http://schemas.microsoft.com/office/drawing/2014/main" id="{64C1D67C-DBE4-59AA-10EC-E16CA90518CC}"/>
              </a:ext>
            </a:extLst>
          </p:cNvPr>
          <p:cNvGrpSpPr>
            <a:grpSpLocks/>
          </p:cNvGrpSpPr>
          <p:nvPr/>
        </p:nvGrpSpPr>
        <p:grpSpPr bwMode="auto">
          <a:xfrm>
            <a:off x="3755660" y="2134131"/>
            <a:ext cx="4664440" cy="3889375"/>
            <a:chOff x="1623" y="1537"/>
            <a:chExt cx="2585" cy="2695"/>
          </a:xfrm>
        </p:grpSpPr>
        <p:sp>
          <p:nvSpPr>
            <p:cNvPr id="9" name="Rectangle 7">
              <a:extLst>
                <a:ext uri="{FF2B5EF4-FFF2-40B4-BE49-F238E27FC236}">
                  <a16:creationId xmlns:a16="http://schemas.microsoft.com/office/drawing/2014/main" id="{7DF9511C-59A4-BC17-3525-CC089326928A}"/>
                </a:ext>
              </a:extLst>
            </p:cNvPr>
            <p:cNvSpPr>
              <a:spLocks noChangeArrowheads="1"/>
            </p:cNvSpPr>
            <p:nvPr/>
          </p:nvSpPr>
          <p:spPr bwMode="auto">
            <a:xfrm>
              <a:off x="1728" y="1537"/>
              <a:ext cx="2480" cy="2695"/>
            </a:xfrm>
            <a:prstGeom prst="rect">
              <a:avLst/>
            </a:prstGeom>
            <a:solidFill>
              <a:srgbClr val="EAEAEA"/>
            </a:solidFill>
            <a:ln w="25400">
              <a:solidFill>
                <a:schemeClr val="tx1"/>
              </a:solidFill>
              <a:miter lim="800000"/>
              <a:headEnd/>
              <a:tailEnd/>
            </a:ln>
          </p:spPr>
          <p:txBody>
            <a:bodyPr wrap="none" anchor="ct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endParaRPr lang="en-US" altLang="en-US" dirty="0"/>
            </a:p>
          </p:txBody>
        </p:sp>
        <p:sp>
          <p:nvSpPr>
            <p:cNvPr id="11" name="Rectangle 8">
              <a:extLst>
                <a:ext uri="{FF2B5EF4-FFF2-40B4-BE49-F238E27FC236}">
                  <a16:creationId xmlns:a16="http://schemas.microsoft.com/office/drawing/2014/main" id="{E0939723-B784-7195-8AB0-291F61CF15BB}"/>
                </a:ext>
              </a:extLst>
            </p:cNvPr>
            <p:cNvSpPr>
              <a:spLocks noChangeArrowheads="1"/>
            </p:cNvSpPr>
            <p:nvPr/>
          </p:nvSpPr>
          <p:spPr bwMode="auto">
            <a:xfrm>
              <a:off x="1623" y="1906"/>
              <a:ext cx="2538" cy="1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marL="342900" indent="-342900">
                <a:defRPr>
                  <a:solidFill>
                    <a:schemeClr val="tx1"/>
                  </a:solidFill>
                  <a:latin typeface="Arial" charset="0"/>
                  <a:ea typeface="MS PGothic" pitchFamily="34" charset="-128"/>
                </a:defRPr>
              </a:lvl1pPr>
              <a:lvl2pPr>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lvl="1" algn="ctr" eaLnBrk="1" hangingPunct="1">
                <a:lnSpc>
                  <a:spcPct val="95000"/>
                </a:lnSpc>
                <a:spcBef>
                  <a:spcPct val="45000"/>
                </a:spcBef>
              </a:pPr>
              <a:r>
                <a:rPr lang="en-US" altLang="en-US" sz="2400" b="1" dirty="0">
                  <a:solidFill>
                    <a:schemeClr val="tx2"/>
                  </a:solidFill>
                </a:rPr>
                <a:t>The quantity variance is computed only on the quantity</a:t>
              </a:r>
              <a:r>
                <a:rPr lang="en-US" altLang="en-US" sz="2400" b="1" dirty="0">
                  <a:solidFill>
                    <a:schemeClr val="bg2"/>
                  </a:solidFill>
                </a:rPr>
                <a:t> </a:t>
              </a:r>
              <a:r>
                <a:rPr lang="en-US" altLang="en-US" sz="2400" b="1" dirty="0">
                  <a:solidFill>
                    <a:srgbClr val="FF0000"/>
                  </a:solidFill>
                </a:rPr>
                <a:t>used</a:t>
              </a:r>
              <a:r>
                <a:rPr lang="en-US" altLang="en-US" sz="2400" b="1" dirty="0">
                  <a:solidFill>
                    <a:schemeClr val="tx2"/>
                  </a:solidFill>
                </a:rPr>
                <a:t> in production.</a:t>
              </a:r>
              <a:endParaRPr lang="en-US" altLang="en-US" sz="2400" b="1" dirty="0">
                <a:solidFill>
                  <a:schemeClr val="bg2"/>
                </a:solidFill>
              </a:endParaRPr>
            </a:p>
            <a:p>
              <a:pPr lvl="1" algn="ctr" eaLnBrk="1" hangingPunct="1">
                <a:lnSpc>
                  <a:spcPct val="95000"/>
                </a:lnSpc>
                <a:spcBef>
                  <a:spcPct val="45000"/>
                </a:spcBef>
              </a:pPr>
              <a:r>
                <a:rPr lang="en-US" altLang="en-US" sz="2400" b="1" dirty="0">
                  <a:solidFill>
                    <a:schemeClr val="tx2"/>
                  </a:solidFill>
                </a:rPr>
                <a:t>The price variance is computed on the entire quantity</a:t>
              </a:r>
              <a:r>
                <a:rPr lang="en-US" altLang="en-US" sz="2400" b="1" dirty="0">
                  <a:solidFill>
                    <a:srgbClr val="FFFFFF"/>
                  </a:solidFill>
                </a:rPr>
                <a:t> </a:t>
              </a:r>
              <a:r>
                <a:rPr lang="en-US" altLang="en-US" sz="2400" b="1" dirty="0">
                  <a:solidFill>
                    <a:srgbClr val="FF0000"/>
                  </a:solidFill>
                </a:rPr>
                <a:t>purchased</a:t>
              </a:r>
              <a:r>
                <a:rPr lang="en-US" altLang="en-US" sz="2400" b="1" dirty="0">
                  <a:solidFill>
                    <a:schemeClr val="tx2"/>
                  </a:solidFill>
                </a:rPr>
                <a:t>.</a:t>
              </a:r>
            </a:p>
          </p:txBody>
        </p:sp>
      </p:grpSp>
    </p:spTree>
    <p:extLst>
      <p:ext uri="{BB962C8B-B14F-4D97-AF65-F5344CB8AC3E}">
        <p14:creationId xmlns:p14="http://schemas.microsoft.com/office/powerpoint/2010/main" val="36812620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7008067" cy="1384995"/>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Materials Variances―An Important Subtlety: Glacier Peak Outfitters</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1026">
            <a:extLst>
              <a:ext uri="{FF2B5EF4-FFF2-40B4-BE49-F238E27FC236}">
                <a16:creationId xmlns:a16="http://schemas.microsoft.com/office/drawing/2014/main" id="{2AD82848-C7CA-FF2D-2978-3B9E2FCE6347}"/>
              </a:ext>
            </a:extLst>
          </p:cNvPr>
          <p:cNvSpPr txBox="1">
            <a:spLocks noChangeArrowheads="1"/>
          </p:cNvSpPr>
          <p:nvPr/>
        </p:nvSpPr>
        <p:spPr>
          <a:xfrm>
            <a:off x="1666875" y="2392103"/>
            <a:ext cx="8610600" cy="3810000"/>
          </a:xfrm>
          <a:prstGeom prst="rect">
            <a:avLst/>
          </a:prstGeom>
          <a:noFill/>
        </p:spPr>
        <p:txBody>
          <a:bodyPr vert="horz" lIns="90488" tIns="44450" rIns="90488" bIns="4445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65000"/>
              </a:spcBef>
              <a:buFont typeface="Times" pitchFamily="41" charset="0"/>
              <a:buNone/>
            </a:pPr>
            <a:r>
              <a:rPr lang="en-US" altLang="en-US" dirty="0">
                <a:cs typeface="Arial" charset="0"/>
              </a:rPr>
              <a:t>  Glacier Peak Outfitters has the following direct materials standard for the fiberfill in its mountain parka.</a:t>
            </a:r>
          </a:p>
          <a:p>
            <a:pPr algn="ctr">
              <a:spcBef>
                <a:spcPct val="65000"/>
              </a:spcBef>
              <a:buFont typeface="Times" pitchFamily="41" charset="0"/>
              <a:buNone/>
            </a:pPr>
            <a:r>
              <a:rPr lang="en-US" altLang="en-US" b="1" dirty="0">
                <a:solidFill>
                  <a:srgbClr val="FF0000"/>
                </a:solidFill>
                <a:cs typeface="Arial" charset="0"/>
              </a:rPr>
              <a:t>0.1 kg. of fiberfill per parka at $5.00 per kg.</a:t>
            </a:r>
          </a:p>
          <a:p>
            <a:pPr algn="ctr">
              <a:spcBef>
                <a:spcPct val="65000"/>
              </a:spcBef>
              <a:buFont typeface="Times" pitchFamily="41" charset="0"/>
              <a:buNone/>
            </a:pPr>
            <a:r>
              <a:rPr lang="en-US" altLang="en-US" dirty="0">
                <a:solidFill>
                  <a:schemeClr val="accent2"/>
                </a:solidFill>
                <a:cs typeface="Arial" charset="0"/>
              </a:rPr>
              <a:t>  </a:t>
            </a:r>
            <a:r>
              <a:rPr lang="en-US" altLang="en-US" dirty="0">
                <a:cs typeface="Arial" charset="0"/>
              </a:rPr>
              <a:t>Last month 210 kgs. of fiberfill were purchased at a cost of $1,029.  Glacier used 200 kgs. to make 2,000 parkas.  </a:t>
            </a:r>
          </a:p>
        </p:txBody>
      </p:sp>
      <p:sp>
        <p:nvSpPr>
          <p:cNvPr id="8" name="Rectangle 2">
            <a:extLst>
              <a:ext uri="{FF2B5EF4-FFF2-40B4-BE49-F238E27FC236}">
                <a16:creationId xmlns:a16="http://schemas.microsoft.com/office/drawing/2014/main" id="{FC1A6698-FF1E-E4A1-8975-DFF5B671F1D8}"/>
              </a:ext>
            </a:extLst>
          </p:cNvPr>
          <p:cNvSpPr txBox="1">
            <a:spLocks noChangeArrowheads="1"/>
          </p:cNvSpPr>
          <p:nvPr/>
        </p:nvSpPr>
        <p:spPr>
          <a:xfrm>
            <a:off x="838200" y="365125"/>
            <a:ext cx="10515600" cy="1325563"/>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sz="4000" dirty="0">
              <a:cs typeface="Arial" panose="020B0604020202020204" pitchFamily="34" charset="0"/>
            </a:endParaRPr>
          </a:p>
        </p:txBody>
      </p:sp>
    </p:spTree>
    <p:extLst>
      <p:ext uri="{BB962C8B-B14F-4D97-AF65-F5344CB8AC3E}">
        <p14:creationId xmlns:p14="http://schemas.microsoft.com/office/powerpoint/2010/main" val="38784992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7008067" cy="1384995"/>
          </a:xfrm>
          <a:prstGeom prst="rect">
            <a:avLst/>
          </a:prstGeom>
          <a:noFill/>
        </p:spPr>
        <p:txBody>
          <a:bodyPr wrap="square" rtlCol="0">
            <a:spAutoFit/>
          </a:bodyPr>
          <a:lstStyle/>
          <a:p>
            <a:pPr algn="ctr">
              <a:defRPr/>
            </a:pPr>
            <a:r>
              <a:rPr lang="en-US" altLang="en-US" sz="2800" dirty="0">
                <a:solidFill>
                  <a:schemeClr val="bg1"/>
                </a:solidFill>
                <a:cs typeface="Arial" panose="020B0604020202020204" pitchFamily="34" charset="0"/>
              </a:rPr>
              <a:t>Materials Variances―An Important Subtlety: Materials Quantity Variance</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A11BA570-8B44-5B2B-2587-D0E21EED6D97}"/>
              </a:ext>
            </a:extLst>
          </p:cNvPr>
          <p:cNvGrpSpPr>
            <a:grpSpLocks/>
          </p:cNvGrpSpPr>
          <p:nvPr/>
        </p:nvGrpSpPr>
        <p:grpSpPr bwMode="auto">
          <a:xfrm>
            <a:off x="1693334" y="5089526"/>
            <a:ext cx="3883025" cy="1189037"/>
            <a:chOff x="2676" y="2735"/>
            <a:chExt cx="2446" cy="749"/>
          </a:xfrm>
        </p:grpSpPr>
        <p:sp>
          <p:nvSpPr>
            <p:cNvPr id="8" name="Rectangle 7">
              <a:extLst>
                <a:ext uri="{FF2B5EF4-FFF2-40B4-BE49-F238E27FC236}">
                  <a16:creationId xmlns:a16="http://schemas.microsoft.com/office/drawing/2014/main" id="{23A9015B-6488-57B5-14FF-48F94CF92750}"/>
                </a:ext>
              </a:extLst>
            </p:cNvPr>
            <p:cNvSpPr>
              <a:spLocks noChangeArrowheads="1"/>
            </p:cNvSpPr>
            <p:nvPr/>
          </p:nvSpPr>
          <p:spPr bwMode="auto">
            <a:xfrm>
              <a:off x="2676" y="3040"/>
              <a:ext cx="2446" cy="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000" dirty="0"/>
                <a:t>     Price variance</a:t>
              </a:r>
              <a:br>
                <a:rPr lang="en-US" altLang="en-US" sz="2000" dirty="0">
                  <a:solidFill>
                    <a:srgbClr val="FF0000"/>
                  </a:solidFill>
                </a:rPr>
              </a:br>
              <a:r>
                <a:rPr lang="en-US" altLang="en-US" sz="2000" dirty="0">
                  <a:solidFill>
                    <a:srgbClr val="FF0000"/>
                  </a:solidFill>
                </a:rPr>
                <a:t>     </a:t>
              </a:r>
              <a:r>
                <a:rPr lang="en-US" altLang="en-US" sz="2000" dirty="0">
                  <a:solidFill>
                    <a:srgbClr val="00B050"/>
                  </a:solidFill>
                </a:rPr>
                <a:t>$21 favorable</a:t>
              </a:r>
            </a:p>
          </p:txBody>
        </p:sp>
        <p:sp>
          <p:nvSpPr>
            <p:cNvPr id="9" name="Freeform 8">
              <a:extLst>
                <a:ext uri="{FF2B5EF4-FFF2-40B4-BE49-F238E27FC236}">
                  <a16:creationId xmlns:a16="http://schemas.microsoft.com/office/drawing/2014/main" id="{AE5821B6-558F-0671-A37D-1B49142E4C4E}"/>
                </a:ext>
              </a:extLst>
            </p:cNvPr>
            <p:cNvSpPr>
              <a:spLocks/>
            </p:cNvSpPr>
            <p:nvPr/>
          </p:nvSpPr>
          <p:spPr bwMode="auto">
            <a:xfrm>
              <a:off x="3204" y="2735"/>
              <a:ext cx="1555" cy="288"/>
            </a:xfrm>
            <a:custGeom>
              <a:avLst/>
              <a:gdLst>
                <a:gd name="T0" fmla="*/ 35 w 1980"/>
                <a:gd name="T1" fmla="*/ 2 h 390"/>
                <a:gd name="T2" fmla="*/ 36 w 1980"/>
                <a:gd name="T3" fmla="*/ 2 h 390"/>
                <a:gd name="T4" fmla="*/ 37 w 1980"/>
                <a:gd name="T5" fmla="*/ 1 h 390"/>
                <a:gd name="T6" fmla="*/ 38 w 1980"/>
                <a:gd name="T7" fmla="*/ 1 h 390"/>
                <a:gd name="T8" fmla="*/ 39 w 1980"/>
                <a:gd name="T9" fmla="*/ 1 h 390"/>
                <a:gd name="T10" fmla="*/ 42 w 1980"/>
                <a:gd name="T11" fmla="*/ 1 h 390"/>
                <a:gd name="T12" fmla="*/ 42 w 1980"/>
                <a:gd name="T13" fmla="*/ 1 h 390"/>
                <a:gd name="T14" fmla="*/ 42 w 1980"/>
                <a:gd name="T15" fmla="*/ 1 h 390"/>
                <a:gd name="T16" fmla="*/ 42 w 1980"/>
                <a:gd name="T17" fmla="*/ 1 h 390"/>
                <a:gd name="T18" fmla="*/ 42 w 1980"/>
                <a:gd name="T19" fmla="*/ 1 h 390"/>
                <a:gd name="T20" fmla="*/ 41 w 1980"/>
                <a:gd name="T21" fmla="*/ 1 h 390"/>
                <a:gd name="T22" fmla="*/ 39 w 1980"/>
                <a:gd name="T23" fmla="*/ 1 h 390"/>
                <a:gd name="T24" fmla="*/ 38 w 1980"/>
                <a:gd name="T25" fmla="*/ 1 h 390"/>
                <a:gd name="T26" fmla="*/ 37 w 1980"/>
                <a:gd name="T27" fmla="*/ 1 h 390"/>
                <a:gd name="T28" fmla="*/ 36 w 1980"/>
                <a:gd name="T29" fmla="*/ 1 h 390"/>
                <a:gd name="T30" fmla="*/ 24 w 1980"/>
                <a:gd name="T31" fmla="*/ 1 h 390"/>
                <a:gd name="T32" fmla="*/ 24 w 1980"/>
                <a:gd name="T33" fmla="*/ 1 h 390"/>
                <a:gd name="T34" fmla="*/ 23 w 1980"/>
                <a:gd name="T35" fmla="*/ 1 h 390"/>
                <a:gd name="T36" fmla="*/ 21 w 1980"/>
                <a:gd name="T37" fmla="*/ 2 h 390"/>
                <a:gd name="T38" fmla="*/ 21 w 1980"/>
                <a:gd name="T39" fmla="*/ 2 h 390"/>
                <a:gd name="T40" fmla="*/ 21 w 1980"/>
                <a:gd name="T41" fmla="*/ 3 h 390"/>
                <a:gd name="T42" fmla="*/ 20 w 1980"/>
                <a:gd name="T43" fmla="*/ 3 h 390"/>
                <a:gd name="T44" fmla="*/ 20 w 1980"/>
                <a:gd name="T45" fmla="*/ 3 h 390"/>
                <a:gd name="T46" fmla="*/ 20 w 1980"/>
                <a:gd name="T47" fmla="*/ 2 h 390"/>
                <a:gd name="T48" fmla="*/ 20 w 1980"/>
                <a:gd name="T49" fmla="*/ 2 h 390"/>
                <a:gd name="T50" fmla="*/ 19 w 1980"/>
                <a:gd name="T51" fmla="*/ 1 h 390"/>
                <a:gd name="T52" fmla="*/ 18 w 1980"/>
                <a:gd name="T53" fmla="*/ 1 h 390"/>
                <a:gd name="T54" fmla="*/ 16 w 1980"/>
                <a:gd name="T55" fmla="*/ 1 h 390"/>
                <a:gd name="T56" fmla="*/ 5 w 1980"/>
                <a:gd name="T57" fmla="*/ 1 h 390"/>
                <a:gd name="T58" fmla="*/ 4 w 1980"/>
                <a:gd name="T59" fmla="*/ 1 h 390"/>
                <a:gd name="T60" fmla="*/ 3 w 1980"/>
                <a:gd name="T61" fmla="*/ 1 h 390"/>
                <a:gd name="T62" fmla="*/ 2 w 1980"/>
                <a:gd name="T63" fmla="*/ 1 h 390"/>
                <a:gd name="T64" fmla="*/ 2 w 1980"/>
                <a:gd name="T65" fmla="*/ 1 h 390"/>
                <a:gd name="T66" fmla="*/ 2 w 1980"/>
                <a:gd name="T67" fmla="*/ 1 h 390"/>
                <a:gd name="T68" fmla="*/ 2 w 1980"/>
                <a:gd name="T69" fmla="*/ 1 h 390"/>
                <a:gd name="T70" fmla="*/ 2 w 1980"/>
                <a:gd name="T71" fmla="*/ 1 h 390"/>
                <a:gd name="T72" fmla="*/ 2 w 1980"/>
                <a:gd name="T73" fmla="*/ 1 h 390"/>
                <a:gd name="T74" fmla="*/ 2 w 1980"/>
                <a:gd name="T75" fmla="*/ 1 h 390"/>
                <a:gd name="T76" fmla="*/ 2 w 1980"/>
                <a:gd name="T77" fmla="*/ 1 h 390"/>
                <a:gd name="T78" fmla="*/ 2 w 1980"/>
                <a:gd name="T79" fmla="*/ 1 h 390"/>
                <a:gd name="T80" fmla="*/ 4 w 1980"/>
                <a:gd name="T81" fmla="*/ 1 h 390"/>
                <a:gd name="T82" fmla="*/ 5 w 1980"/>
                <a:gd name="T83" fmla="*/ 2 h 390"/>
                <a:gd name="T84" fmla="*/ 7 w 1980"/>
                <a:gd name="T85" fmla="*/ 2 h 390"/>
                <a:gd name="T86" fmla="*/ 16 w 1980"/>
                <a:gd name="T87" fmla="*/ 2 h 390"/>
                <a:gd name="T88" fmla="*/ 18 w 1980"/>
                <a:gd name="T89" fmla="*/ 2 h 390"/>
                <a:gd name="T90" fmla="*/ 19 w 1980"/>
                <a:gd name="T91" fmla="*/ 2 h 390"/>
                <a:gd name="T92" fmla="*/ 20 w 1980"/>
                <a:gd name="T93" fmla="*/ 2 h 390"/>
                <a:gd name="T94" fmla="*/ 20 w 1980"/>
                <a:gd name="T95" fmla="*/ 3 h 390"/>
                <a:gd name="T96" fmla="*/ 20 w 1980"/>
                <a:gd name="T97" fmla="*/ 3 h 390"/>
                <a:gd name="T98" fmla="*/ 20 w 1980"/>
                <a:gd name="T99" fmla="*/ 3 h 390"/>
                <a:gd name="T100" fmla="*/ 21 w 1980"/>
                <a:gd name="T101" fmla="*/ 3 h 390"/>
                <a:gd name="T102" fmla="*/ 21 w 1980"/>
                <a:gd name="T103" fmla="*/ 3 h 390"/>
                <a:gd name="T104" fmla="*/ 21 w 1980"/>
                <a:gd name="T105" fmla="*/ 2 h 390"/>
                <a:gd name="T106" fmla="*/ 23 w 1980"/>
                <a:gd name="T107" fmla="*/ 2 h 390"/>
                <a:gd name="T108" fmla="*/ 24 w 1980"/>
                <a:gd name="T109" fmla="*/ 2 h 390"/>
                <a:gd name="T110" fmla="*/ 24 w 1980"/>
                <a:gd name="T111" fmla="*/ 2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grpSp>
      <p:sp>
        <p:nvSpPr>
          <p:cNvPr id="11" name="Rectangle 9">
            <a:extLst>
              <a:ext uri="{FF2B5EF4-FFF2-40B4-BE49-F238E27FC236}">
                <a16:creationId xmlns:a16="http://schemas.microsoft.com/office/drawing/2014/main" id="{24067B8F-4043-D02D-06DB-71A6E5C8F9A3}"/>
              </a:ext>
            </a:extLst>
          </p:cNvPr>
          <p:cNvSpPr>
            <a:spLocks noChangeArrowheads="1"/>
          </p:cNvSpPr>
          <p:nvPr/>
        </p:nvSpPr>
        <p:spPr bwMode="auto">
          <a:xfrm>
            <a:off x="1540933" y="2370138"/>
            <a:ext cx="9144000" cy="198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lnSpc>
                <a:spcPct val="80000"/>
              </a:lnSpc>
              <a:spcBef>
                <a:spcPct val="20000"/>
              </a:spcBef>
            </a:pPr>
            <a:r>
              <a:rPr lang="en-US" altLang="en-US" sz="2400" b="1" dirty="0">
                <a:solidFill>
                  <a:schemeClr val="tx2"/>
                </a:solidFill>
              </a:rPr>
              <a:t> </a:t>
            </a:r>
            <a:r>
              <a:rPr lang="en-US" altLang="en-US" sz="2000" b="1" dirty="0">
                <a:solidFill>
                  <a:schemeClr val="tx2"/>
                </a:solidFill>
              </a:rPr>
              <a:t>Actual Quantity     Actual Quantity      Actual Quantity </a:t>
            </a:r>
          </a:p>
          <a:p>
            <a:pPr eaLnBrk="1" hangingPunct="1">
              <a:lnSpc>
                <a:spcPct val="80000"/>
              </a:lnSpc>
              <a:spcBef>
                <a:spcPct val="20000"/>
              </a:spcBef>
            </a:pPr>
            <a:r>
              <a:rPr lang="en-US" altLang="en-US" sz="2000" b="1" dirty="0">
                <a:solidFill>
                  <a:schemeClr val="tx2"/>
                </a:solidFill>
              </a:rPr>
              <a:t>      </a:t>
            </a:r>
            <a:r>
              <a:rPr lang="en-US" altLang="en-US" sz="2000" b="1" dirty="0">
                <a:solidFill>
                  <a:srgbClr val="FF0000"/>
                </a:solidFill>
              </a:rPr>
              <a:t>Purchased          Purchased                    Used              </a:t>
            </a:r>
            <a:r>
              <a:rPr lang="en-US" altLang="en-US" sz="2000" b="1" dirty="0">
                <a:solidFill>
                  <a:schemeClr val="tx2"/>
                </a:solidFill>
              </a:rPr>
              <a:t>Standard Quantity</a:t>
            </a:r>
            <a:br>
              <a:rPr lang="en-US" altLang="en-US" sz="2000" b="1" dirty="0">
                <a:solidFill>
                  <a:schemeClr val="tx2"/>
                </a:solidFill>
              </a:rPr>
            </a:br>
            <a:r>
              <a:rPr lang="en-US" altLang="en-US" sz="2000" b="1" dirty="0">
                <a:solidFill>
                  <a:schemeClr val="tx2"/>
                </a:solidFill>
              </a:rPr>
              <a:t>              ×                          ×                             ×                              ×</a:t>
            </a:r>
          </a:p>
          <a:p>
            <a:pPr eaLnBrk="1" hangingPunct="1">
              <a:lnSpc>
                <a:spcPct val="80000"/>
              </a:lnSpc>
              <a:spcBef>
                <a:spcPct val="20000"/>
              </a:spcBef>
            </a:pPr>
            <a:r>
              <a:rPr lang="en-US" altLang="en-US" sz="2000" b="1" dirty="0">
                <a:solidFill>
                  <a:schemeClr val="tx2"/>
                </a:solidFill>
              </a:rPr>
              <a:t>    Actual </a:t>
            </a:r>
            <a:r>
              <a:rPr lang="en-US" altLang="en-US" sz="2000" b="1" dirty="0"/>
              <a:t>Price        Standard Price        Standard Price       Standard Price</a:t>
            </a:r>
            <a:r>
              <a:rPr lang="en-US" altLang="en-US" sz="2000" b="1" dirty="0">
                <a:solidFill>
                  <a:schemeClr val="tx2"/>
                </a:solidFill>
              </a:rPr>
              <a:t>	</a:t>
            </a:r>
            <a:br>
              <a:rPr lang="en-US" altLang="en-US" sz="2000" b="1" dirty="0">
                <a:solidFill>
                  <a:schemeClr val="tx2"/>
                </a:solidFill>
              </a:rPr>
            </a:br>
            <a:r>
              <a:rPr lang="en-US" altLang="en-US" sz="2000" b="1" dirty="0">
                <a:solidFill>
                  <a:schemeClr val="tx2"/>
                </a:solidFill>
              </a:rPr>
              <a:t>                                                 </a:t>
            </a:r>
            <a:br>
              <a:rPr lang="en-US" altLang="en-US" sz="2000" b="1" dirty="0">
                <a:solidFill>
                  <a:schemeClr val="tx2"/>
                </a:solidFill>
              </a:rPr>
            </a:br>
            <a:endParaRPr lang="en-US" altLang="en-US" sz="2000" b="1" dirty="0">
              <a:solidFill>
                <a:schemeClr val="tx2"/>
              </a:solidFill>
            </a:endParaRPr>
          </a:p>
        </p:txBody>
      </p:sp>
      <p:sp>
        <p:nvSpPr>
          <p:cNvPr id="12" name="Rectangle 2">
            <a:extLst>
              <a:ext uri="{FF2B5EF4-FFF2-40B4-BE49-F238E27FC236}">
                <a16:creationId xmlns:a16="http://schemas.microsoft.com/office/drawing/2014/main" id="{5D704F9B-3248-9C88-DF85-6B1646496883}"/>
              </a:ext>
            </a:extLst>
          </p:cNvPr>
          <p:cNvSpPr txBox="1">
            <a:spLocks noChangeArrowheads="1"/>
          </p:cNvSpPr>
          <p:nvPr/>
        </p:nvSpPr>
        <p:spPr>
          <a:xfrm>
            <a:off x="2131483" y="333375"/>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sz="3200" dirty="0">
              <a:cs typeface="Arial" panose="020B0604020202020204" pitchFamily="34" charset="0"/>
            </a:endParaRPr>
          </a:p>
        </p:txBody>
      </p:sp>
      <p:sp>
        <p:nvSpPr>
          <p:cNvPr id="13" name="Right Arrow 12">
            <a:extLst>
              <a:ext uri="{FF2B5EF4-FFF2-40B4-BE49-F238E27FC236}">
                <a16:creationId xmlns:a16="http://schemas.microsoft.com/office/drawing/2014/main" id="{838E636E-8596-5D7C-E359-9CC24B9F3753}"/>
              </a:ext>
            </a:extLst>
          </p:cNvPr>
          <p:cNvSpPr/>
          <p:nvPr/>
        </p:nvSpPr>
        <p:spPr>
          <a:xfrm>
            <a:off x="5437337" y="1706562"/>
            <a:ext cx="642258" cy="562600"/>
          </a:xfrm>
          <a:prstGeom prst="rightArrow">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dirty="0"/>
          </a:p>
        </p:txBody>
      </p:sp>
      <p:sp>
        <p:nvSpPr>
          <p:cNvPr id="18" name="Rectangle 2">
            <a:extLst>
              <a:ext uri="{FF2B5EF4-FFF2-40B4-BE49-F238E27FC236}">
                <a16:creationId xmlns:a16="http://schemas.microsoft.com/office/drawing/2014/main" id="{5C2DE008-3B65-B57C-E3A8-95D4DB4670F5}"/>
              </a:ext>
            </a:extLst>
          </p:cNvPr>
          <p:cNvSpPr>
            <a:spLocks noChangeArrowheads="1"/>
          </p:cNvSpPr>
          <p:nvPr/>
        </p:nvSpPr>
        <p:spPr bwMode="auto">
          <a:xfrm>
            <a:off x="1769533" y="3587751"/>
            <a:ext cx="8686800" cy="1474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spcBef>
                <a:spcPct val="50000"/>
              </a:spcBef>
            </a:pPr>
            <a:r>
              <a:rPr lang="en-US" altLang="en-US" sz="2000" dirty="0">
                <a:solidFill>
                  <a:schemeClr val="tx2"/>
                </a:solidFill>
              </a:rPr>
              <a:t>     210 kgs.                210 kgs.                      200 kgs.                   200 kgs. </a:t>
            </a:r>
            <a:br>
              <a:rPr lang="en-US" altLang="en-US" sz="2000" dirty="0">
                <a:solidFill>
                  <a:schemeClr val="tx2"/>
                </a:solidFill>
              </a:rPr>
            </a:br>
            <a:r>
              <a:rPr lang="en-US" altLang="en-US" sz="2000" dirty="0">
                <a:solidFill>
                  <a:schemeClr val="tx2"/>
                </a:solidFill>
              </a:rPr>
              <a:t>         </a:t>
            </a:r>
            <a:r>
              <a:rPr lang="en-US" altLang="en-US" sz="2000" b="1" dirty="0">
                <a:solidFill>
                  <a:schemeClr val="tx2"/>
                </a:solidFill>
              </a:rPr>
              <a:t>×                           ×                               ×                                × </a:t>
            </a:r>
            <a:br>
              <a:rPr lang="en-US" altLang="en-US" sz="2000" dirty="0">
                <a:solidFill>
                  <a:schemeClr val="tx2"/>
                </a:solidFill>
              </a:rPr>
            </a:br>
            <a:r>
              <a:rPr lang="en-US" altLang="en-US" sz="2000" dirty="0">
                <a:solidFill>
                  <a:schemeClr val="tx2"/>
                </a:solidFill>
              </a:rPr>
              <a:t>  $4.90 per kg.         $5.00 per kg. .           $5.00 per kg.             $5.00 per kg.</a:t>
            </a:r>
          </a:p>
          <a:p>
            <a:pPr eaLnBrk="1" hangingPunct="1">
              <a:spcBef>
                <a:spcPct val="50000"/>
              </a:spcBef>
            </a:pPr>
            <a:r>
              <a:rPr lang="en-US" altLang="en-US" sz="2000" dirty="0">
                <a:solidFill>
                  <a:schemeClr val="tx2"/>
                </a:solidFill>
              </a:rPr>
              <a:t> </a:t>
            </a:r>
            <a:r>
              <a:rPr lang="en-US" altLang="en-US" sz="2000" dirty="0">
                <a:solidFill>
                  <a:srgbClr val="FF0000"/>
                </a:solidFill>
              </a:rPr>
              <a:t>   = $1,029                 = $1,050                    = $1,000                  = $1,000   </a:t>
            </a:r>
          </a:p>
        </p:txBody>
      </p:sp>
      <p:grpSp>
        <p:nvGrpSpPr>
          <p:cNvPr id="19" name="Group 6">
            <a:extLst>
              <a:ext uri="{FF2B5EF4-FFF2-40B4-BE49-F238E27FC236}">
                <a16:creationId xmlns:a16="http://schemas.microsoft.com/office/drawing/2014/main" id="{C0C752CD-BBD7-01C8-0C20-B5A216423A67}"/>
              </a:ext>
            </a:extLst>
          </p:cNvPr>
          <p:cNvGrpSpPr>
            <a:grpSpLocks/>
          </p:cNvGrpSpPr>
          <p:nvPr/>
        </p:nvGrpSpPr>
        <p:grpSpPr bwMode="auto">
          <a:xfrm>
            <a:off x="6344709" y="5089526"/>
            <a:ext cx="3883025" cy="1189037"/>
            <a:chOff x="2676" y="2735"/>
            <a:chExt cx="2446" cy="749"/>
          </a:xfrm>
        </p:grpSpPr>
        <p:sp>
          <p:nvSpPr>
            <p:cNvPr id="20" name="Rectangle 7">
              <a:extLst>
                <a:ext uri="{FF2B5EF4-FFF2-40B4-BE49-F238E27FC236}">
                  <a16:creationId xmlns:a16="http://schemas.microsoft.com/office/drawing/2014/main" id="{8C1EC7AB-9DC8-0B58-F411-2EE6F2B4EB08}"/>
                </a:ext>
              </a:extLst>
            </p:cNvPr>
            <p:cNvSpPr>
              <a:spLocks noChangeArrowheads="1"/>
            </p:cNvSpPr>
            <p:nvPr/>
          </p:nvSpPr>
          <p:spPr bwMode="auto">
            <a:xfrm>
              <a:off x="2676" y="3040"/>
              <a:ext cx="2446" cy="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000" dirty="0"/>
                <a:t>     Quantity variance</a:t>
              </a:r>
              <a:br>
                <a:rPr lang="en-US" altLang="en-US" sz="2000" dirty="0">
                  <a:solidFill>
                    <a:srgbClr val="FF0000"/>
                  </a:solidFill>
                </a:rPr>
              </a:br>
              <a:r>
                <a:rPr lang="en-US" altLang="en-US" sz="2000" dirty="0">
                  <a:solidFill>
                    <a:srgbClr val="FF0000"/>
                  </a:solidFill>
                </a:rPr>
                <a:t>     </a:t>
              </a:r>
              <a:r>
                <a:rPr lang="en-US" altLang="en-US" sz="2000" dirty="0"/>
                <a:t>$0</a:t>
              </a:r>
            </a:p>
          </p:txBody>
        </p:sp>
        <p:sp>
          <p:nvSpPr>
            <p:cNvPr id="21" name="Freeform 8">
              <a:extLst>
                <a:ext uri="{FF2B5EF4-FFF2-40B4-BE49-F238E27FC236}">
                  <a16:creationId xmlns:a16="http://schemas.microsoft.com/office/drawing/2014/main" id="{50089E10-1A31-AC13-092F-19B8CD03B12F}"/>
                </a:ext>
              </a:extLst>
            </p:cNvPr>
            <p:cNvSpPr>
              <a:spLocks/>
            </p:cNvSpPr>
            <p:nvPr/>
          </p:nvSpPr>
          <p:spPr bwMode="auto">
            <a:xfrm>
              <a:off x="3204" y="2735"/>
              <a:ext cx="1555" cy="288"/>
            </a:xfrm>
            <a:custGeom>
              <a:avLst/>
              <a:gdLst>
                <a:gd name="T0" fmla="*/ 35 w 1980"/>
                <a:gd name="T1" fmla="*/ 2 h 390"/>
                <a:gd name="T2" fmla="*/ 36 w 1980"/>
                <a:gd name="T3" fmla="*/ 2 h 390"/>
                <a:gd name="T4" fmla="*/ 37 w 1980"/>
                <a:gd name="T5" fmla="*/ 1 h 390"/>
                <a:gd name="T6" fmla="*/ 38 w 1980"/>
                <a:gd name="T7" fmla="*/ 1 h 390"/>
                <a:gd name="T8" fmla="*/ 39 w 1980"/>
                <a:gd name="T9" fmla="*/ 1 h 390"/>
                <a:gd name="T10" fmla="*/ 42 w 1980"/>
                <a:gd name="T11" fmla="*/ 1 h 390"/>
                <a:gd name="T12" fmla="*/ 42 w 1980"/>
                <a:gd name="T13" fmla="*/ 1 h 390"/>
                <a:gd name="T14" fmla="*/ 42 w 1980"/>
                <a:gd name="T15" fmla="*/ 1 h 390"/>
                <a:gd name="T16" fmla="*/ 42 w 1980"/>
                <a:gd name="T17" fmla="*/ 1 h 390"/>
                <a:gd name="T18" fmla="*/ 42 w 1980"/>
                <a:gd name="T19" fmla="*/ 1 h 390"/>
                <a:gd name="T20" fmla="*/ 41 w 1980"/>
                <a:gd name="T21" fmla="*/ 1 h 390"/>
                <a:gd name="T22" fmla="*/ 39 w 1980"/>
                <a:gd name="T23" fmla="*/ 1 h 390"/>
                <a:gd name="T24" fmla="*/ 38 w 1980"/>
                <a:gd name="T25" fmla="*/ 1 h 390"/>
                <a:gd name="T26" fmla="*/ 37 w 1980"/>
                <a:gd name="T27" fmla="*/ 1 h 390"/>
                <a:gd name="T28" fmla="*/ 36 w 1980"/>
                <a:gd name="T29" fmla="*/ 1 h 390"/>
                <a:gd name="T30" fmla="*/ 24 w 1980"/>
                <a:gd name="T31" fmla="*/ 1 h 390"/>
                <a:gd name="T32" fmla="*/ 24 w 1980"/>
                <a:gd name="T33" fmla="*/ 1 h 390"/>
                <a:gd name="T34" fmla="*/ 23 w 1980"/>
                <a:gd name="T35" fmla="*/ 1 h 390"/>
                <a:gd name="T36" fmla="*/ 21 w 1980"/>
                <a:gd name="T37" fmla="*/ 2 h 390"/>
                <a:gd name="T38" fmla="*/ 21 w 1980"/>
                <a:gd name="T39" fmla="*/ 2 h 390"/>
                <a:gd name="T40" fmla="*/ 21 w 1980"/>
                <a:gd name="T41" fmla="*/ 3 h 390"/>
                <a:gd name="T42" fmla="*/ 20 w 1980"/>
                <a:gd name="T43" fmla="*/ 3 h 390"/>
                <a:gd name="T44" fmla="*/ 20 w 1980"/>
                <a:gd name="T45" fmla="*/ 3 h 390"/>
                <a:gd name="T46" fmla="*/ 20 w 1980"/>
                <a:gd name="T47" fmla="*/ 2 h 390"/>
                <a:gd name="T48" fmla="*/ 20 w 1980"/>
                <a:gd name="T49" fmla="*/ 2 h 390"/>
                <a:gd name="T50" fmla="*/ 19 w 1980"/>
                <a:gd name="T51" fmla="*/ 1 h 390"/>
                <a:gd name="T52" fmla="*/ 18 w 1980"/>
                <a:gd name="T53" fmla="*/ 1 h 390"/>
                <a:gd name="T54" fmla="*/ 16 w 1980"/>
                <a:gd name="T55" fmla="*/ 1 h 390"/>
                <a:gd name="T56" fmla="*/ 5 w 1980"/>
                <a:gd name="T57" fmla="*/ 1 h 390"/>
                <a:gd name="T58" fmla="*/ 4 w 1980"/>
                <a:gd name="T59" fmla="*/ 1 h 390"/>
                <a:gd name="T60" fmla="*/ 3 w 1980"/>
                <a:gd name="T61" fmla="*/ 1 h 390"/>
                <a:gd name="T62" fmla="*/ 2 w 1980"/>
                <a:gd name="T63" fmla="*/ 1 h 390"/>
                <a:gd name="T64" fmla="*/ 2 w 1980"/>
                <a:gd name="T65" fmla="*/ 1 h 390"/>
                <a:gd name="T66" fmla="*/ 2 w 1980"/>
                <a:gd name="T67" fmla="*/ 1 h 390"/>
                <a:gd name="T68" fmla="*/ 2 w 1980"/>
                <a:gd name="T69" fmla="*/ 1 h 390"/>
                <a:gd name="T70" fmla="*/ 2 w 1980"/>
                <a:gd name="T71" fmla="*/ 1 h 390"/>
                <a:gd name="T72" fmla="*/ 2 w 1980"/>
                <a:gd name="T73" fmla="*/ 1 h 390"/>
                <a:gd name="T74" fmla="*/ 2 w 1980"/>
                <a:gd name="T75" fmla="*/ 1 h 390"/>
                <a:gd name="T76" fmla="*/ 2 w 1980"/>
                <a:gd name="T77" fmla="*/ 1 h 390"/>
                <a:gd name="T78" fmla="*/ 2 w 1980"/>
                <a:gd name="T79" fmla="*/ 1 h 390"/>
                <a:gd name="T80" fmla="*/ 4 w 1980"/>
                <a:gd name="T81" fmla="*/ 1 h 390"/>
                <a:gd name="T82" fmla="*/ 5 w 1980"/>
                <a:gd name="T83" fmla="*/ 2 h 390"/>
                <a:gd name="T84" fmla="*/ 7 w 1980"/>
                <a:gd name="T85" fmla="*/ 2 h 390"/>
                <a:gd name="T86" fmla="*/ 16 w 1980"/>
                <a:gd name="T87" fmla="*/ 2 h 390"/>
                <a:gd name="T88" fmla="*/ 18 w 1980"/>
                <a:gd name="T89" fmla="*/ 2 h 390"/>
                <a:gd name="T90" fmla="*/ 19 w 1980"/>
                <a:gd name="T91" fmla="*/ 2 h 390"/>
                <a:gd name="T92" fmla="*/ 20 w 1980"/>
                <a:gd name="T93" fmla="*/ 2 h 390"/>
                <a:gd name="T94" fmla="*/ 20 w 1980"/>
                <a:gd name="T95" fmla="*/ 3 h 390"/>
                <a:gd name="T96" fmla="*/ 20 w 1980"/>
                <a:gd name="T97" fmla="*/ 3 h 390"/>
                <a:gd name="T98" fmla="*/ 20 w 1980"/>
                <a:gd name="T99" fmla="*/ 3 h 390"/>
                <a:gd name="T100" fmla="*/ 21 w 1980"/>
                <a:gd name="T101" fmla="*/ 3 h 390"/>
                <a:gd name="T102" fmla="*/ 21 w 1980"/>
                <a:gd name="T103" fmla="*/ 3 h 390"/>
                <a:gd name="T104" fmla="*/ 21 w 1980"/>
                <a:gd name="T105" fmla="*/ 2 h 390"/>
                <a:gd name="T106" fmla="*/ 23 w 1980"/>
                <a:gd name="T107" fmla="*/ 2 h 390"/>
                <a:gd name="T108" fmla="*/ 24 w 1980"/>
                <a:gd name="T109" fmla="*/ 2 h 390"/>
                <a:gd name="T110" fmla="*/ 24 w 1980"/>
                <a:gd name="T111" fmla="*/ 2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grpSp>
      <p:sp>
        <p:nvSpPr>
          <p:cNvPr id="22" name="Rectangle 21">
            <a:extLst>
              <a:ext uri="{FF2B5EF4-FFF2-40B4-BE49-F238E27FC236}">
                <a16:creationId xmlns:a16="http://schemas.microsoft.com/office/drawing/2014/main" id="{0C03D0DC-35D5-0FDE-C5DE-2657DB97AC9A}"/>
              </a:ext>
            </a:extLst>
          </p:cNvPr>
          <p:cNvSpPr/>
          <p:nvPr/>
        </p:nvSpPr>
        <p:spPr>
          <a:xfrm>
            <a:off x="6112253" y="1706562"/>
            <a:ext cx="4463142" cy="4694238"/>
          </a:xfrm>
          <a:prstGeom prst="rect">
            <a:avLst/>
          </a:prstGeom>
          <a:noFill/>
          <a:ln>
            <a:solidFill>
              <a:schemeClr val="accent1"/>
            </a:solidFill>
          </a:ln>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dirty="0"/>
          </a:p>
        </p:txBody>
      </p:sp>
      <p:sp>
        <p:nvSpPr>
          <p:cNvPr id="24" name="TextBox 6">
            <a:extLst>
              <a:ext uri="{FF2B5EF4-FFF2-40B4-BE49-F238E27FC236}">
                <a16:creationId xmlns:a16="http://schemas.microsoft.com/office/drawing/2014/main" id="{4DD0F1BC-D59D-FC4C-DD9A-CCE3DCB18CFE}"/>
              </a:ext>
            </a:extLst>
          </p:cNvPr>
          <p:cNvSpPr txBox="1">
            <a:spLocks noChangeArrowheads="1"/>
          </p:cNvSpPr>
          <p:nvPr/>
        </p:nvSpPr>
        <p:spPr bwMode="auto">
          <a:xfrm>
            <a:off x="6112933" y="1808163"/>
            <a:ext cx="446246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a:r>
              <a:rPr lang="en-US" altLang="en-US" sz="2400" b="1" dirty="0"/>
              <a:t>Materials Quantity Variance</a:t>
            </a:r>
          </a:p>
        </p:txBody>
      </p:sp>
    </p:spTree>
    <p:extLst>
      <p:ext uri="{BB962C8B-B14F-4D97-AF65-F5344CB8AC3E}">
        <p14:creationId xmlns:p14="http://schemas.microsoft.com/office/powerpoint/2010/main" val="14016838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7008067" cy="1384995"/>
          </a:xfrm>
          <a:prstGeom prst="rect">
            <a:avLst/>
          </a:prstGeom>
          <a:noFill/>
        </p:spPr>
        <p:txBody>
          <a:bodyPr wrap="square" rtlCol="0">
            <a:spAutoFit/>
          </a:bodyPr>
          <a:lstStyle/>
          <a:p>
            <a:pPr algn="ctr">
              <a:defRPr/>
            </a:pPr>
            <a:r>
              <a:rPr lang="en-US" altLang="en-US" sz="2800" b="1" dirty="0">
                <a:solidFill>
                  <a:schemeClr val="bg1"/>
                </a:solidFill>
                <a:cs typeface="Arial" panose="020B0604020202020204" pitchFamily="34" charset="0"/>
              </a:rPr>
              <a:t>Materials Variances―An Important Subtlety: Materials Price Variance</a:t>
            </a:r>
          </a:p>
          <a:p>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11</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17">
            <a:extLst>
              <a:ext uri="{FF2B5EF4-FFF2-40B4-BE49-F238E27FC236}">
                <a16:creationId xmlns:a16="http://schemas.microsoft.com/office/drawing/2014/main" id="{2AA42313-78CD-CD08-70AD-B28A1127CCCB}"/>
              </a:ext>
            </a:extLst>
          </p:cNvPr>
          <p:cNvSpPr txBox="1">
            <a:spLocks noChangeArrowheads="1"/>
          </p:cNvSpPr>
          <p:nvPr/>
        </p:nvSpPr>
        <p:spPr>
          <a:xfrm>
            <a:off x="2105025" y="468313"/>
            <a:ext cx="8172450" cy="1143000"/>
          </a:xfrm>
          <a:prstGeom prst="rect">
            <a:avLst/>
          </a:prstGeom>
        </p:spPr>
        <p:txBody>
          <a:bodyPr vert="horz" lIns="90488" tIns="44450" rIns="90488" bIns="4445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dirty="0">
              <a:cs typeface="Arial" charset="0"/>
            </a:endParaRPr>
          </a:p>
        </p:txBody>
      </p:sp>
      <p:sp>
        <p:nvSpPr>
          <p:cNvPr id="23" name="Rectangle: Rounded Corners 24">
            <a:extLst>
              <a:ext uri="{FF2B5EF4-FFF2-40B4-BE49-F238E27FC236}">
                <a16:creationId xmlns:a16="http://schemas.microsoft.com/office/drawing/2014/main" id="{BAA264CA-BC6F-7A42-51A9-92AD632DC425}"/>
              </a:ext>
            </a:extLst>
          </p:cNvPr>
          <p:cNvSpPr/>
          <p:nvPr/>
        </p:nvSpPr>
        <p:spPr>
          <a:xfrm>
            <a:off x="1423125" y="19542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2">
            <a:extLst>
              <a:ext uri="{FF2B5EF4-FFF2-40B4-BE49-F238E27FC236}">
                <a16:creationId xmlns:a16="http://schemas.microsoft.com/office/drawing/2014/main" id="{124BCA99-EA60-3861-FC03-B599A21DB656}"/>
              </a:ext>
            </a:extLst>
          </p:cNvPr>
          <p:cNvSpPr>
            <a:spLocks noChangeArrowheads="1"/>
          </p:cNvSpPr>
          <p:nvPr/>
        </p:nvSpPr>
        <p:spPr bwMode="auto">
          <a:xfrm>
            <a:off x="1769533" y="3653632"/>
            <a:ext cx="8686800" cy="1474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spcBef>
                <a:spcPct val="50000"/>
              </a:spcBef>
            </a:pPr>
            <a:r>
              <a:rPr lang="en-US" altLang="en-US" sz="2000" dirty="0">
                <a:solidFill>
                  <a:schemeClr val="tx2"/>
                </a:solidFill>
              </a:rPr>
              <a:t>     210 kgs.                210 kgs.                      200 kgs.                   200 kgs. </a:t>
            </a:r>
            <a:br>
              <a:rPr lang="en-US" altLang="en-US" sz="2000" dirty="0">
                <a:solidFill>
                  <a:schemeClr val="tx2"/>
                </a:solidFill>
              </a:rPr>
            </a:br>
            <a:r>
              <a:rPr lang="en-US" altLang="en-US" sz="2000" dirty="0">
                <a:solidFill>
                  <a:schemeClr val="tx2"/>
                </a:solidFill>
              </a:rPr>
              <a:t>         </a:t>
            </a:r>
            <a:r>
              <a:rPr lang="en-US" altLang="en-US" sz="2000" b="1" dirty="0">
                <a:solidFill>
                  <a:schemeClr val="tx2"/>
                </a:solidFill>
              </a:rPr>
              <a:t>×                           ×                               ×                                × </a:t>
            </a:r>
            <a:br>
              <a:rPr lang="en-US" altLang="en-US" sz="2000" dirty="0">
                <a:solidFill>
                  <a:schemeClr val="tx2"/>
                </a:solidFill>
              </a:rPr>
            </a:br>
            <a:r>
              <a:rPr lang="en-US" altLang="en-US" sz="2000" dirty="0">
                <a:solidFill>
                  <a:schemeClr val="tx2"/>
                </a:solidFill>
              </a:rPr>
              <a:t>  $4.90 per kg.         $5.00 per kg. .           $5.00 per kg.             $5.00 per kg.</a:t>
            </a:r>
          </a:p>
          <a:p>
            <a:pPr eaLnBrk="1" hangingPunct="1">
              <a:spcBef>
                <a:spcPct val="50000"/>
              </a:spcBef>
            </a:pPr>
            <a:r>
              <a:rPr lang="en-US" altLang="en-US" sz="2000" dirty="0">
                <a:solidFill>
                  <a:schemeClr val="tx2"/>
                </a:solidFill>
              </a:rPr>
              <a:t> </a:t>
            </a:r>
            <a:r>
              <a:rPr lang="en-US" altLang="en-US" sz="2000" dirty="0">
                <a:solidFill>
                  <a:srgbClr val="FF0000"/>
                </a:solidFill>
              </a:rPr>
              <a:t>   = $1,029                 = $1,050                    = $1,000                  = $1,000   </a:t>
            </a:r>
          </a:p>
        </p:txBody>
      </p:sp>
      <p:sp>
        <p:nvSpPr>
          <p:cNvPr id="8" name="Rectangle 9">
            <a:extLst>
              <a:ext uri="{FF2B5EF4-FFF2-40B4-BE49-F238E27FC236}">
                <a16:creationId xmlns:a16="http://schemas.microsoft.com/office/drawing/2014/main" id="{64E0C709-E073-0523-538E-D4000FCDB826}"/>
              </a:ext>
            </a:extLst>
          </p:cNvPr>
          <p:cNvSpPr>
            <a:spLocks noChangeArrowheads="1"/>
          </p:cNvSpPr>
          <p:nvPr/>
        </p:nvSpPr>
        <p:spPr bwMode="auto">
          <a:xfrm>
            <a:off x="1540933" y="2436019"/>
            <a:ext cx="9144000" cy="198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lnSpc>
                <a:spcPct val="80000"/>
              </a:lnSpc>
              <a:spcBef>
                <a:spcPct val="20000"/>
              </a:spcBef>
            </a:pPr>
            <a:r>
              <a:rPr lang="en-US" altLang="en-US" sz="2400" b="1" dirty="0">
                <a:solidFill>
                  <a:schemeClr val="tx2"/>
                </a:solidFill>
              </a:rPr>
              <a:t> </a:t>
            </a:r>
            <a:r>
              <a:rPr lang="en-US" altLang="en-US" sz="2000" b="1" dirty="0">
                <a:solidFill>
                  <a:schemeClr val="tx2"/>
                </a:solidFill>
              </a:rPr>
              <a:t>Actual Quantity     Actual Quantity      Actual Quantity </a:t>
            </a:r>
          </a:p>
          <a:p>
            <a:pPr eaLnBrk="1" hangingPunct="1">
              <a:lnSpc>
                <a:spcPct val="80000"/>
              </a:lnSpc>
              <a:spcBef>
                <a:spcPct val="20000"/>
              </a:spcBef>
            </a:pPr>
            <a:r>
              <a:rPr lang="en-US" altLang="en-US" sz="2000" b="1" dirty="0">
                <a:solidFill>
                  <a:schemeClr val="tx2"/>
                </a:solidFill>
              </a:rPr>
              <a:t>      </a:t>
            </a:r>
            <a:r>
              <a:rPr lang="en-US" altLang="en-US" sz="2000" b="1" dirty="0">
                <a:solidFill>
                  <a:srgbClr val="FF0000"/>
                </a:solidFill>
              </a:rPr>
              <a:t>Purchased          Purchased                    Used              </a:t>
            </a:r>
            <a:r>
              <a:rPr lang="en-US" altLang="en-US" sz="2000" b="1" dirty="0">
                <a:solidFill>
                  <a:schemeClr val="tx2"/>
                </a:solidFill>
              </a:rPr>
              <a:t>Standard Quantity</a:t>
            </a:r>
            <a:br>
              <a:rPr lang="en-US" altLang="en-US" sz="2000" b="1" dirty="0">
                <a:solidFill>
                  <a:schemeClr val="tx2"/>
                </a:solidFill>
              </a:rPr>
            </a:br>
            <a:r>
              <a:rPr lang="en-US" altLang="en-US" sz="2000" b="1" dirty="0">
                <a:solidFill>
                  <a:schemeClr val="tx2"/>
                </a:solidFill>
              </a:rPr>
              <a:t>              ×                          ×                             ×                              ×</a:t>
            </a:r>
          </a:p>
          <a:p>
            <a:pPr eaLnBrk="1" hangingPunct="1">
              <a:lnSpc>
                <a:spcPct val="80000"/>
              </a:lnSpc>
              <a:spcBef>
                <a:spcPct val="20000"/>
              </a:spcBef>
            </a:pPr>
            <a:r>
              <a:rPr lang="en-US" altLang="en-US" sz="2000" b="1" dirty="0">
                <a:solidFill>
                  <a:schemeClr val="tx2"/>
                </a:solidFill>
              </a:rPr>
              <a:t>    Actual </a:t>
            </a:r>
            <a:r>
              <a:rPr lang="en-US" altLang="en-US" sz="2000" b="1" dirty="0"/>
              <a:t>Price        Standard Price        Standard Price       Standard Price</a:t>
            </a:r>
            <a:r>
              <a:rPr lang="en-US" altLang="en-US" sz="2000" b="1" dirty="0">
                <a:solidFill>
                  <a:schemeClr val="tx2"/>
                </a:solidFill>
              </a:rPr>
              <a:t>	</a:t>
            </a:r>
            <a:br>
              <a:rPr lang="en-US" altLang="en-US" sz="2000" b="1" dirty="0">
                <a:solidFill>
                  <a:schemeClr val="tx2"/>
                </a:solidFill>
              </a:rPr>
            </a:br>
            <a:r>
              <a:rPr lang="en-US" altLang="en-US" sz="2000" b="1" dirty="0">
                <a:solidFill>
                  <a:schemeClr val="tx2"/>
                </a:solidFill>
              </a:rPr>
              <a:t>                                                 </a:t>
            </a:r>
            <a:br>
              <a:rPr lang="en-US" altLang="en-US" sz="2000" b="1" dirty="0">
                <a:solidFill>
                  <a:schemeClr val="tx2"/>
                </a:solidFill>
              </a:rPr>
            </a:br>
            <a:endParaRPr lang="en-US" altLang="en-US" sz="2000" b="1" dirty="0">
              <a:solidFill>
                <a:schemeClr val="tx2"/>
              </a:solidFill>
            </a:endParaRPr>
          </a:p>
        </p:txBody>
      </p:sp>
      <p:sp>
        <p:nvSpPr>
          <p:cNvPr id="9" name="Rectangle 2">
            <a:extLst>
              <a:ext uri="{FF2B5EF4-FFF2-40B4-BE49-F238E27FC236}">
                <a16:creationId xmlns:a16="http://schemas.microsoft.com/office/drawing/2014/main" id="{088721F4-0D9B-7BE9-BCA1-CE8A1E5AEE34}"/>
              </a:ext>
            </a:extLst>
          </p:cNvPr>
          <p:cNvSpPr txBox="1">
            <a:spLocks noChangeArrowheads="1"/>
          </p:cNvSpPr>
          <p:nvPr/>
        </p:nvSpPr>
        <p:spPr>
          <a:xfrm>
            <a:off x="2179108" y="342369"/>
            <a:ext cx="8172450" cy="1143000"/>
          </a:xfrm>
          <a:prstGeom prst="rect">
            <a:avLst/>
          </a:prstGeom>
        </p:spPr>
        <p:txBody>
          <a:bodyPr vert="horz" lIns="90488" tIns="44450" rIns="90488" bIns="4445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endParaRPr lang="en-US" altLang="en-US" sz="3200" dirty="0">
              <a:cs typeface="Arial" panose="020B0604020202020204" pitchFamily="34" charset="0"/>
            </a:endParaRPr>
          </a:p>
        </p:txBody>
      </p:sp>
      <p:grpSp>
        <p:nvGrpSpPr>
          <p:cNvPr id="11" name="Group 6">
            <a:extLst>
              <a:ext uri="{FF2B5EF4-FFF2-40B4-BE49-F238E27FC236}">
                <a16:creationId xmlns:a16="http://schemas.microsoft.com/office/drawing/2014/main" id="{9AAB9A2E-057B-DCA6-CB34-2FF8C203777C}"/>
              </a:ext>
            </a:extLst>
          </p:cNvPr>
          <p:cNvGrpSpPr>
            <a:grpSpLocks/>
          </p:cNvGrpSpPr>
          <p:nvPr/>
        </p:nvGrpSpPr>
        <p:grpSpPr bwMode="auto">
          <a:xfrm>
            <a:off x="6344709" y="5155407"/>
            <a:ext cx="3883025" cy="1189037"/>
            <a:chOff x="2676" y="2735"/>
            <a:chExt cx="2446" cy="749"/>
          </a:xfrm>
        </p:grpSpPr>
        <p:sp>
          <p:nvSpPr>
            <p:cNvPr id="12" name="Rectangle 7">
              <a:extLst>
                <a:ext uri="{FF2B5EF4-FFF2-40B4-BE49-F238E27FC236}">
                  <a16:creationId xmlns:a16="http://schemas.microsoft.com/office/drawing/2014/main" id="{C421B672-CA3D-C40B-D703-97A470EF613E}"/>
                </a:ext>
              </a:extLst>
            </p:cNvPr>
            <p:cNvSpPr>
              <a:spLocks noChangeArrowheads="1"/>
            </p:cNvSpPr>
            <p:nvPr/>
          </p:nvSpPr>
          <p:spPr bwMode="auto">
            <a:xfrm>
              <a:off x="2676" y="3040"/>
              <a:ext cx="2446" cy="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000" dirty="0"/>
                <a:t>     Quantity variance</a:t>
              </a:r>
              <a:br>
                <a:rPr lang="en-US" altLang="en-US" sz="2000" dirty="0">
                  <a:solidFill>
                    <a:srgbClr val="FF0000"/>
                  </a:solidFill>
                </a:rPr>
              </a:br>
              <a:r>
                <a:rPr lang="en-US" altLang="en-US" sz="2000" dirty="0">
                  <a:solidFill>
                    <a:srgbClr val="FF0000"/>
                  </a:solidFill>
                </a:rPr>
                <a:t>    </a:t>
              </a:r>
              <a:r>
                <a:rPr lang="en-US" altLang="en-US" sz="2000" dirty="0"/>
                <a:t> $0</a:t>
              </a:r>
            </a:p>
          </p:txBody>
        </p:sp>
        <p:sp>
          <p:nvSpPr>
            <p:cNvPr id="13" name="Freeform 8">
              <a:extLst>
                <a:ext uri="{FF2B5EF4-FFF2-40B4-BE49-F238E27FC236}">
                  <a16:creationId xmlns:a16="http://schemas.microsoft.com/office/drawing/2014/main" id="{E65AC117-4571-E60B-AC94-368198A45801}"/>
                </a:ext>
              </a:extLst>
            </p:cNvPr>
            <p:cNvSpPr>
              <a:spLocks/>
            </p:cNvSpPr>
            <p:nvPr/>
          </p:nvSpPr>
          <p:spPr bwMode="auto">
            <a:xfrm>
              <a:off x="3204" y="2735"/>
              <a:ext cx="1555" cy="288"/>
            </a:xfrm>
            <a:custGeom>
              <a:avLst/>
              <a:gdLst>
                <a:gd name="T0" fmla="*/ 35 w 1980"/>
                <a:gd name="T1" fmla="*/ 2 h 390"/>
                <a:gd name="T2" fmla="*/ 36 w 1980"/>
                <a:gd name="T3" fmla="*/ 2 h 390"/>
                <a:gd name="T4" fmla="*/ 37 w 1980"/>
                <a:gd name="T5" fmla="*/ 1 h 390"/>
                <a:gd name="T6" fmla="*/ 38 w 1980"/>
                <a:gd name="T7" fmla="*/ 1 h 390"/>
                <a:gd name="T8" fmla="*/ 39 w 1980"/>
                <a:gd name="T9" fmla="*/ 1 h 390"/>
                <a:gd name="T10" fmla="*/ 42 w 1980"/>
                <a:gd name="T11" fmla="*/ 1 h 390"/>
                <a:gd name="T12" fmla="*/ 42 w 1980"/>
                <a:gd name="T13" fmla="*/ 1 h 390"/>
                <a:gd name="T14" fmla="*/ 42 w 1980"/>
                <a:gd name="T15" fmla="*/ 1 h 390"/>
                <a:gd name="T16" fmla="*/ 42 w 1980"/>
                <a:gd name="T17" fmla="*/ 1 h 390"/>
                <a:gd name="T18" fmla="*/ 42 w 1980"/>
                <a:gd name="T19" fmla="*/ 1 h 390"/>
                <a:gd name="T20" fmla="*/ 41 w 1980"/>
                <a:gd name="T21" fmla="*/ 1 h 390"/>
                <a:gd name="T22" fmla="*/ 39 w 1980"/>
                <a:gd name="T23" fmla="*/ 1 h 390"/>
                <a:gd name="T24" fmla="*/ 38 w 1980"/>
                <a:gd name="T25" fmla="*/ 1 h 390"/>
                <a:gd name="T26" fmla="*/ 37 w 1980"/>
                <a:gd name="T27" fmla="*/ 1 h 390"/>
                <a:gd name="T28" fmla="*/ 36 w 1980"/>
                <a:gd name="T29" fmla="*/ 1 h 390"/>
                <a:gd name="T30" fmla="*/ 24 w 1980"/>
                <a:gd name="T31" fmla="*/ 1 h 390"/>
                <a:gd name="T32" fmla="*/ 24 w 1980"/>
                <a:gd name="T33" fmla="*/ 1 h 390"/>
                <a:gd name="T34" fmla="*/ 23 w 1980"/>
                <a:gd name="T35" fmla="*/ 1 h 390"/>
                <a:gd name="T36" fmla="*/ 21 w 1980"/>
                <a:gd name="T37" fmla="*/ 2 h 390"/>
                <a:gd name="T38" fmla="*/ 21 w 1980"/>
                <a:gd name="T39" fmla="*/ 2 h 390"/>
                <a:gd name="T40" fmla="*/ 21 w 1980"/>
                <a:gd name="T41" fmla="*/ 3 h 390"/>
                <a:gd name="T42" fmla="*/ 20 w 1980"/>
                <a:gd name="T43" fmla="*/ 3 h 390"/>
                <a:gd name="T44" fmla="*/ 20 w 1980"/>
                <a:gd name="T45" fmla="*/ 3 h 390"/>
                <a:gd name="T46" fmla="*/ 20 w 1980"/>
                <a:gd name="T47" fmla="*/ 2 h 390"/>
                <a:gd name="T48" fmla="*/ 20 w 1980"/>
                <a:gd name="T49" fmla="*/ 2 h 390"/>
                <a:gd name="T50" fmla="*/ 19 w 1980"/>
                <a:gd name="T51" fmla="*/ 1 h 390"/>
                <a:gd name="T52" fmla="*/ 18 w 1980"/>
                <a:gd name="T53" fmla="*/ 1 h 390"/>
                <a:gd name="T54" fmla="*/ 16 w 1980"/>
                <a:gd name="T55" fmla="*/ 1 h 390"/>
                <a:gd name="T56" fmla="*/ 5 w 1980"/>
                <a:gd name="T57" fmla="*/ 1 h 390"/>
                <a:gd name="T58" fmla="*/ 4 w 1980"/>
                <a:gd name="T59" fmla="*/ 1 h 390"/>
                <a:gd name="T60" fmla="*/ 3 w 1980"/>
                <a:gd name="T61" fmla="*/ 1 h 390"/>
                <a:gd name="T62" fmla="*/ 2 w 1980"/>
                <a:gd name="T63" fmla="*/ 1 h 390"/>
                <a:gd name="T64" fmla="*/ 2 w 1980"/>
                <a:gd name="T65" fmla="*/ 1 h 390"/>
                <a:gd name="T66" fmla="*/ 2 w 1980"/>
                <a:gd name="T67" fmla="*/ 1 h 390"/>
                <a:gd name="T68" fmla="*/ 2 w 1980"/>
                <a:gd name="T69" fmla="*/ 1 h 390"/>
                <a:gd name="T70" fmla="*/ 2 w 1980"/>
                <a:gd name="T71" fmla="*/ 1 h 390"/>
                <a:gd name="T72" fmla="*/ 2 w 1980"/>
                <a:gd name="T73" fmla="*/ 1 h 390"/>
                <a:gd name="T74" fmla="*/ 2 w 1980"/>
                <a:gd name="T75" fmla="*/ 1 h 390"/>
                <a:gd name="T76" fmla="*/ 2 w 1980"/>
                <a:gd name="T77" fmla="*/ 1 h 390"/>
                <a:gd name="T78" fmla="*/ 2 w 1980"/>
                <a:gd name="T79" fmla="*/ 1 h 390"/>
                <a:gd name="T80" fmla="*/ 4 w 1980"/>
                <a:gd name="T81" fmla="*/ 1 h 390"/>
                <a:gd name="T82" fmla="*/ 5 w 1980"/>
                <a:gd name="T83" fmla="*/ 2 h 390"/>
                <a:gd name="T84" fmla="*/ 7 w 1980"/>
                <a:gd name="T85" fmla="*/ 2 h 390"/>
                <a:gd name="T86" fmla="*/ 16 w 1980"/>
                <a:gd name="T87" fmla="*/ 2 h 390"/>
                <a:gd name="T88" fmla="*/ 18 w 1980"/>
                <a:gd name="T89" fmla="*/ 2 h 390"/>
                <a:gd name="T90" fmla="*/ 19 w 1980"/>
                <a:gd name="T91" fmla="*/ 2 h 390"/>
                <a:gd name="T92" fmla="*/ 20 w 1980"/>
                <a:gd name="T93" fmla="*/ 2 h 390"/>
                <a:gd name="T94" fmla="*/ 20 w 1980"/>
                <a:gd name="T95" fmla="*/ 3 h 390"/>
                <a:gd name="T96" fmla="*/ 20 w 1980"/>
                <a:gd name="T97" fmla="*/ 3 h 390"/>
                <a:gd name="T98" fmla="*/ 20 w 1980"/>
                <a:gd name="T99" fmla="*/ 3 h 390"/>
                <a:gd name="T100" fmla="*/ 21 w 1980"/>
                <a:gd name="T101" fmla="*/ 3 h 390"/>
                <a:gd name="T102" fmla="*/ 21 w 1980"/>
                <a:gd name="T103" fmla="*/ 3 h 390"/>
                <a:gd name="T104" fmla="*/ 21 w 1980"/>
                <a:gd name="T105" fmla="*/ 2 h 390"/>
                <a:gd name="T106" fmla="*/ 23 w 1980"/>
                <a:gd name="T107" fmla="*/ 2 h 390"/>
                <a:gd name="T108" fmla="*/ 24 w 1980"/>
                <a:gd name="T109" fmla="*/ 2 h 390"/>
                <a:gd name="T110" fmla="*/ 24 w 1980"/>
                <a:gd name="T111" fmla="*/ 2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grpSp>
      <p:sp>
        <p:nvSpPr>
          <p:cNvPr id="14" name="Rectangle 13">
            <a:extLst>
              <a:ext uri="{FF2B5EF4-FFF2-40B4-BE49-F238E27FC236}">
                <a16:creationId xmlns:a16="http://schemas.microsoft.com/office/drawing/2014/main" id="{068C4123-A880-1F63-08D6-F7894ADFD3E3}"/>
              </a:ext>
            </a:extLst>
          </p:cNvPr>
          <p:cNvSpPr/>
          <p:nvPr/>
        </p:nvSpPr>
        <p:spPr>
          <a:xfrm>
            <a:off x="1692653" y="1772443"/>
            <a:ext cx="4343400" cy="4743184"/>
          </a:xfrm>
          <a:prstGeom prst="rect">
            <a:avLst/>
          </a:prstGeom>
          <a:noFill/>
          <a:ln>
            <a:solidFill>
              <a:schemeClr val="accent1"/>
            </a:solidFill>
          </a:ln>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dirty="0"/>
          </a:p>
        </p:txBody>
      </p:sp>
      <p:sp>
        <p:nvSpPr>
          <p:cNvPr id="15" name="Rectangle 3">
            <a:extLst>
              <a:ext uri="{FF2B5EF4-FFF2-40B4-BE49-F238E27FC236}">
                <a16:creationId xmlns:a16="http://schemas.microsoft.com/office/drawing/2014/main" id="{F0BE7614-FD5D-1D59-3EDC-26836B163824}"/>
              </a:ext>
            </a:extLst>
          </p:cNvPr>
          <p:cNvSpPr>
            <a:spLocks noChangeArrowheads="1"/>
          </p:cNvSpPr>
          <p:nvPr/>
        </p:nvSpPr>
        <p:spPr bwMode="auto">
          <a:xfrm>
            <a:off x="1937809" y="1924844"/>
            <a:ext cx="370998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a:r>
              <a:rPr lang="en-US" altLang="en-US" sz="2400" b="1" dirty="0"/>
              <a:t>Materials Price Variance</a:t>
            </a:r>
          </a:p>
        </p:txBody>
      </p:sp>
      <p:sp>
        <p:nvSpPr>
          <p:cNvPr id="16" name="Right Arrow 15">
            <a:extLst>
              <a:ext uri="{FF2B5EF4-FFF2-40B4-BE49-F238E27FC236}">
                <a16:creationId xmlns:a16="http://schemas.microsoft.com/office/drawing/2014/main" id="{AD269FBA-6067-91F1-8D5A-26A0C9C3C362}"/>
              </a:ext>
            </a:extLst>
          </p:cNvPr>
          <p:cNvSpPr/>
          <p:nvPr/>
        </p:nvSpPr>
        <p:spPr>
          <a:xfrm flipH="1">
            <a:off x="6079595" y="1772443"/>
            <a:ext cx="685800" cy="562600"/>
          </a:xfrm>
          <a:prstGeom prst="rightArrow">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dirty="0"/>
          </a:p>
        </p:txBody>
      </p:sp>
      <p:grpSp>
        <p:nvGrpSpPr>
          <p:cNvPr id="17" name="Group 6">
            <a:extLst>
              <a:ext uri="{FF2B5EF4-FFF2-40B4-BE49-F238E27FC236}">
                <a16:creationId xmlns:a16="http://schemas.microsoft.com/office/drawing/2014/main" id="{51BC88AF-90D5-ACEF-592A-ED855C0627CF}"/>
              </a:ext>
            </a:extLst>
          </p:cNvPr>
          <p:cNvGrpSpPr>
            <a:grpSpLocks/>
          </p:cNvGrpSpPr>
          <p:nvPr/>
        </p:nvGrpSpPr>
        <p:grpSpPr bwMode="auto">
          <a:xfrm>
            <a:off x="1693334" y="5155407"/>
            <a:ext cx="3883025" cy="1189037"/>
            <a:chOff x="2676" y="2735"/>
            <a:chExt cx="2446" cy="749"/>
          </a:xfrm>
        </p:grpSpPr>
        <p:sp>
          <p:nvSpPr>
            <p:cNvPr id="18" name="Rectangle 7">
              <a:extLst>
                <a:ext uri="{FF2B5EF4-FFF2-40B4-BE49-F238E27FC236}">
                  <a16:creationId xmlns:a16="http://schemas.microsoft.com/office/drawing/2014/main" id="{006E471F-60D6-C278-489F-1B5003D290A2}"/>
                </a:ext>
              </a:extLst>
            </p:cNvPr>
            <p:cNvSpPr>
              <a:spLocks noChangeArrowheads="1"/>
            </p:cNvSpPr>
            <p:nvPr/>
          </p:nvSpPr>
          <p:spPr bwMode="auto">
            <a:xfrm>
              <a:off x="2676" y="3040"/>
              <a:ext cx="2446" cy="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algn="ctr" eaLnBrk="1" hangingPunct="1">
                <a:spcBef>
                  <a:spcPct val="50000"/>
                </a:spcBef>
              </a:pPr>
              <a:r>
                <a:rPr lang="en-US" altLang="en-US" sz="2000" dirty="0"/>
                <a:t>     Price variance</a:t>
              </a:r>
              <a:br>
                <a:rPr lang="en-US" altLang="en-US" sz="2000" dirty="0">
                  <a:solidFill>
                    <a:srgbClr val="FF0000"/>
                  </a:solidFill>
                </a:rPr>
              </a:br>
              <a:r>
                <a:rPr lang="en-US" altLang="en-US" sz="2000" dirty="0">
                  <a:solidFill>
                    <a:srgbClr val="FF0000"/>
                  </a:solidFill>
                </a:rPr>
                <a:t>     </a:t>
              </a:r>
              <a:r>
                <a:rPr lang="en-US" altLang="en-US" sz="2000" dirty="0">
                  <a:solidFill>
                    <a:srgbClr val="00B050"/>
                  </a:solidFill>
                </a:rPr>
                <a:t>$21 favorable</a:t>
              </a:r>
            </a:p>
          </p:txBody>
        </p:sp>
        <p:sp>
          <p:nvSpPr>
            <p:cNvPr id="19" name="Freeform 8">
              <a:extLst>
                <a:ext uri="{FF2B5EF4-FFF2-40B4-BE49-F238E27FC236}">
                  <a16:creationId xmlns:a16="http://schemas.microsoft.com/office/drawing/2014/main" id="{781F6FBA-3AA0-41E7-87E1-2E79509A303D}"/>
                </a:ext>
              </a:extLst>
            </p:cNvPr>
            <p:cNvSpPr>
              <a:spLocks/>
            </p:cNvSpPr>
            <p:nvPr/>
          </p:nvSpPr>
          <p:spPr bwMode="auto">
            <a:xfrm>
              <a:off x="3204" y="2735"/>
              <a:ext cx="1555" cy="288"/>
            </a:xfrm>
            <a:custGeom>
              <a:avLst/>
              <a:gdLst>
                <a:gd name="T0" fmla="*/ 35 w 1980"/>
                <a:gd name="T1" fmla="*/ 2 h 390"/>
                <a:gd name="T2" fmla="*/ 36 w 1980"/>
                <a:gd name="T3" fmla="*/ 2 h 390"/>
                <a:gd name="T4" fmla="*/ 37 w 1980"/>
                <a:gd name="T5" fmla="*/ 1 h 390"/>
                <a:gd name="T6" fmla="*/ 38 w 1980"/>
                <a:gd name="T7" fmla="*/ 1 h 390"/>
                <a:gd name="T8" fmla="*/ 39 w 1980"/>
                <a:gd name="T9" fmla="*/ 1 h 390"/>
                <a:gd name="T10" fmla="*/ 42 w 1980"/>
                <a:gd name="T11" fmla="*/ 1 h 390"/>
                <a:gd name="T12" fmla="*/ 42 w 1980"/>
                <a:gd name="T13" fmla="*/ 1 h 390"/>
                <a:gd name="T14" fmla="*/ 42 w 1980"/>
                <a:gd name="T15" fmla="*/ 1 h 390"/>
                <a:gd name="T16" fmla="*/ 42 w 1980"/>
                <a:gd name="T17" fmla="*/ 1 h 390"/>
                <a:gd name="T18" fmla="*/ 42 w 1980"/>
                <a:gd name="T19" fmla="*/ 1 h 390"/>
                <a:gd name="T20" fmla="*/ 41 w 1980"/>
                <a:gd name="T21" fmla="*/ 1 h 390"/>
                <a:gd name="T22" fmla="*/ 39 w 1980"/>
                <a:gd name="T23" fmla="*/ 1 h 390"/>
                <a:gd name="T24" fmla="*/ 38 w 1980"/>
                <a:gd name="T25" fmla="*/ 1 h 390"/>
                <a:gd name="T26" fmla="*/ 37 w 1980"/>
                <a:gd name="T27" fmla="*/ 1 h 390"/>
                <a:gd name="T28" fmla="*/ 36 w 1980"/>
                <a:gd name="T29" fmla="*/ 1 h 390"/>
                <a:gd name="T30" fmla="*/ 24 w 1980"/>
                <a:gd name="T31" fmla="*/ 1 h 390"/>
                <a:gd name="T32" fmla="*/ 24 w 1980"/>
                <a:gd name="T33" fmla="*/ 1 h 390"/>
                <a:gd name="T34" fmla="*/ 23 w 1980"/>
                <a:gd name="T35" fmla="*/ 1 h 390"/>
                <a:gd name="T36" fmla="*/ 21 w 1980"/>
                <a:gd name="T37" fmla="*/ 2 h 390"/>
                <a:gd name="T38" fmla="*/ 21 w 1980"/>
                <a:gd name="T39" fmla="*/ 2 h 390"/>
                <a:gd name="T40" fmla="*/ 21 w 1980"/>
                <a:gd name="T41" fmla="*/ 3 h 390"/>
                <a:gd name="T42" fmla="*/ 20 w 1980"/>
                <a:gd name="T43" fmla="*/ 3 h 390"/>
                <a:gd name="T44" fmla="*/ 20 w 1980"/>
                <a:gd name="T45" fmla="*/ 3 h 390"/>
                <a:gd name="T46" fmla="*/ 20 w 1980"/>
                <a:gd name="T47" fmla="*/ 2 h 390"/>
                <a:gd name="T48" fmla="*/ 20 w 1980"/>
                <a:gd name="T49" fmla="*/ 2 h 390"/>
                <a:gd name="T50" fmla="*/ 19 w 1980"/>
                <a:gd name="T51" fmla="*/ 1 h 390"/>
                <a:gd name="T52" fmla="*/ 18 w 1980"/>
                <a:gd name="T53" fmla="*/ 1 h 390"/>
                <a:gd name="T54" fmla="*/ 16 w 1980"/>
                <a:gd name="T55" fmla="*/ 1 h 390"/>
                <a:gd name="T56" fmla="*/ 5 w 1980"/>
                <a:gd name="T57" fmla="*/ 1 h 390"/>
                <a:gd name="T58" fmla="*/ 4 w 1980"/>
                <a:gd name="T59" fmla="*/ 1 h 390"/>
                <a:gd name="T60" fmla="*/ 3 w 1980"/>
                <a:gd name="T61" fmla="*/ 1 h 390"/>
                <a:gd name="T62" fmla="*/ 2 w 1980"/>
                <a:gd name="T63" fmla="*/ 1 h 390"/>
                <a:gd name="T64" fmla="*/ 2 w 1980"/>
                <a:gd name="T65" fmla="*/ 1 h 390"/>
                <a:gd name="T66" fmla="*/ 2 w 1980"/>
                <a:gd name="T67" fmla="*/ 1 h 390"/>
                <a:gd name="T68" fmla="*/ 2 w 1980"/>
                <a:gd name="T69" fmla="*/ 1 h 390"/>
                <a:gd name="T70" fmla="*/ 2 w 1980"/>
                <a:gd name="T71" fmla="*/ 1 h 390"/>
                <a:gd name="T72" fmla="*/ 2 w 1980"/>
                <a:gd name="T73" fmla="*/ 1 h 390"/>
                <a:gd name="T74" fmla="*/ 2 w 1980"/>
                <a:gd name="T75" fmla="*/ 1 h 390"/>
                <a:gd name="T76" fmla="*/ 2 w 1980"/>
                <a:gd name="T77" fmla="*/ 1 h 390"/>
                <a:gd name="T78" fmla="*/ 2 w 1980"/>
                <a:gd name="T79" fmla="*/ 1 h 390"/>
                <a:gd name="T80" fmla="*/ 4 w 1980"/>
                <a:gd name="T81" fmla="*/ 1 h 390"/>
                <a:gd name="T82" fmla="*/ 5 w 1980"/>
                <a:gd name="T83" fmla="*/ 2 h 390"/>
                <a:gd name="T84" fmla="*/ 7 w 1980"/>
                <a:gd name="T85" fmla="*/ 2 h 390"/>
                <a:gd name="T86" fmla="*/ 16 w 1980"/>
                <a:gd name="T87" fmla="*/ 2 h 390"/>
                <a:gd name="T88" fmla="*/ 18 w 1980"/>
                <a:gd name="T89" fmla="*/ 2 h 390"/>
                <a:gd name="T90" fmla="*/ 19 w 1980"/>
                <a:gd name="T91" fmla="*/ 2 h 390"/>
                <a:gd name="T92" fmla="*/ 20 w 1980"/>
                <a:gd name="T93" fmla="*/ 2 h 390"/>
                <a:gd name="T94" fmla="*/ 20 w 1980"/>
                <a:gd name="T95" fmla="*/ 3 h 390"/>
                <a:gd name="T96" fmla="*/ 20 w 1980"/>
                <a:gd name="T97" fmla="*/ 3 h 390"/>
                <a:gd name="T98" fmla="*/ 20 w 1980"/>
                <a:gd name="T99" fmla="*/ 3 h 390"/>
                <a:gd name="T100" fmla="*/ 21 w 1980"/>
                <a:gd name="T101" fmla="*/ 3 h 390"/>
                <a:gd name="T102" fmla="*/ 21 w 1980"/>
                <a:gd name="T103" fmla="*/ 3 h 390"/>
                <a:gd name="T104" fmla="*/ 21 w 1980"/>
                <a:gd name="T105" fmla="*/ 2 h 390"/>
                <a:gd name="T106" fmla="*/ 23 w 1980"/>
                <a:gd name="T107" fmla="*/ 2 h 390"/>
                <a:gd name="T108" fmla="*/ 24 w 1980"/>
                <a:gd name="T109" fmla="*/ 2 h 390"/>
                <a:gd name="T110" fmla="*/ 24 w 1980"/>
                <a:gd name="T111" fmla="*/ 2 h 39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80"/>
                <a:gd name="T169" fmla="*/ 0 h 390"/>
                <a:gd name="T170" fmla="*/ 1980 w 1980"/>
                <a:gd name="T171" fmla="*/ 390 h 39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80" h="390">
                  <a:moveTo>
                    <a:pt x="1608" y="257"/>
                  </a:moveTo>
                  <a:lnTo>
                    <a:pt x="1645" y="255"/>
                  </a:lnTo>
                  <a:lnTo>
                    <a:pt x="1681" y="251"/>
                  </a:lnTo>
                  <a:lnTo>
                    <a:pt x="1718" y="244"/>
                  </a:lnTo>
                  <a:lnTo>
                    <a:pt x="1753" y="235"/>
                  </a:lnTo>
                  <a:lnTo>
                    <a:pt x="1787" y="224"/>
                  </a:lnTo>
                  <a:lnTo>
                    <a:pt x="1819" y="209"/>
                  </a:lnTo>
                  <a:lnTo>
                    <a:pt x="1849" y="194"/>
                  </a:lnTo>
                  <a:lnTo>
                    <a:pt x="1876" y="176"/>
                  </a:lnTo>
                  <a:lnTo>
                    <a:pt x="1900" y="156"/>
                  </a:lnTo>
                  <a:lnTo>
                    <a:pt x="1922" y="135"/>
                  </a:lnTo>
                  <a:lnTo>
                    <a:pt x="1940" y="112"/>
                  </a:lnTo>
                  <a:lnTo>
                    <a:pt x="1955" y="89"/>
                  </a:lnTo>
                  <a:lnTo>
                    <a:pt x="1966" y="64"/>
                  </a:lnTo>
                  <a:lnTo>
                    <a:pt x="1975" y="39"/>
                  </a:lnTo>
                  <a:lnTo>
                    <a:pt x="1978" y="13"/>
                  </a:lnTo>
                  <a:lnTo>
                    <a:pt x="1979" y="0"/>
                  </a:lnTo>
                  <a:lnTo>
                    <a:pt x="1978" y="21"/>
                  </a:lnTo>
                  <a:lnTo>
                    <a:pt x="1972" y="43"/>
                  </a:lnTo>
                  <a:lnTo>
                    <a:pt x="1961" y="64"/>
                  </a:lnTo>
                  <a:lnTo>
                    <a:pt x="1949" y="83"/>
                  </a:lnTo>
                  <a:lnTo>
                    <a:pt x="1933" y="102"/>
                  </a:lnTo>
                  <a:lnTo>
                    <a:pt x="1913" y="119"/>
                  </a:lnTo>
                  <a:lnTo>
                    <a:pt x="1891" y="134"/>
                  </a:lnTo>
                  <a:lnTo>
                    <a:pt x="1866" y="148"/>
                  </a:lnTo>
                  <a:lnTo>
                    <a:pt x="1839" y="159"/>
                  </a:lnTo>
                  <a:lnTo>
                    <a:pt x="1810" y="168"/>
                  </a:lnTo>
                  <a:lnTo>
                    <a:pt x="1781" y="174"/>
                  </a:lnTo>
                  <a:lnTo>
                    <a:pt x="1751" y="179"/>
                  </a:lnTo>
                  <a:lnTo>
                    <a:pt x="1719" y="180"/>
                  </a:lnTo>
                  <a:lnTo>
                    <a:pt x="1214" y="180"/>
                  </a:lnTo>
                  <a:lnTo>
                    <a:pt x="1185" y="182"/>
                  </a:lnTo>
                  <a:lnTo>
                    <a:pt x="1157" y="186"/>
                  </a:lnTo>
                  <a:lnTo>
                    <a:pt x="1129" y="193"/>
                  </a:lnTo>
                  <a:lnTo>
                    <a:pt x="1103" y="202"/>
                  </a:lnTo>
                  <a:lnTo>
                    <a:pt x="1080" y="213"/>
                  </a:lnTo>
                  <a:lnTo>
                    <a:pt x="1058" y="227"/>
                  </a:lnTo>
                  <a:lnTo>
                    <a:pt x="1038" y="242"/>
                  </a:lnTo>
                  <a:lnTo>
                    <a:pt x="1022" y="258"/>
                  </a:lnTo>
                  <a:lnTo>
                    <a:pt x="1010" y="276"/>
                  </a:lnTo>
                  <a:lnTo>
                    <a:pt x="1000" y="295"/>
                  </a:lnTo>
                  <a:lnTo>
                    <a:pt x="994" y="316"/>
                  </a:lnTo>
                  <a:lnTo>
                    <a:pt x="991" y="335"/>
                  </a:lnTo>
                  <a:lnTo>
                    <a:pt x="990" y="338"/>
                  </a:lnTo>
                  <a:lnTo>
                    <a:pt x="990" y="335"/>
                  </a:lnTo>
                  <a:lnTo>
                    <a:pt x="986" y="316"/>
                  </a:lnTo>
                  <a:lnTo>
                    <a:pt x="980" y="295"/>
                  </a:lnTo>
                  <a:lnTo>
                    <a:pt x="971" y="276"/>
                  </a:lnTo>
                  <a:lnTo>
                    <a:pt x="958" y="258"/>
                  </a:lnTo>
                  <a:lnTo>
                    <a:pt x="941" y="242"/>
                  </a:lnTo>
                  <a:lnTo>
                    <a:pt x="922" y="227"/>
                  </a:lnTo>
                  <a:lnTo>
                    <a:pt x="900" y="213"/>
                  </a:lnTo>
                  <a:lnTo>
                    <a:pt x="876" y="202"/>
                  </a:lnTo>
                  <a:lnTo>
                    <a:pt x="851" y="193"/>
                  </a:lnTo>
                  <a:lnTo>
                    <a:pt x="824" y="186"/>
                  </a:lnTo>
                  <a:lnTo>
                    <a:pt x="795" y="182"/>
                  </a:lnTo>
                  <a:lnTo>
                    <a:pt x="766" y="180"/>
                  </a:lnTo>
                  <a:lnTo>
                    <a:pt x="261" y="180"/>
                  </a:lnTo>
                  <a:lnTo>
                    <a:pt x="231" y="179"/>
                  </a:lnTo>
                  <a:lnTo>
                    <a:pt x="199" y="174"/>
                  </a:lnTo>
                  <a:lnTo>
                    <a:pt x="169" y="168"/>
                  </a:lnTo>
                  <a:lnTo>
                    <a:pt x="141" y="159"/>
                  </a:lnTo>
                  <a:lnTo>
                    <a:pt x="115" y="148"/>
                  </a:lnTo>
                  <a:lnTo>
                    <a:pt x="90" y="134"/>
                  </a:lnTo>
                  <a:lnTo>
                    <a:pt x="67" y="119"/>
                  </a:lnTo>
                  <a:lnTo>
                    <a:pt x="48" y="102"/>
                  </a:lnTo>
                  <a:lnTo>
                    <a:pt x="32" y="83"/>
                  </a:lnTo>
                  <a:lnTo>
                    <a:pt x="19" y="64"/>
                  </a:lnTo>
                  <a:lnTo>
                    <a:pt x="9" y="43"/>
                  </a:lnTo>
                  <a:lnTo>
                    <a:pt x="3" y="21"/>
                  </a:lnTo>
                  <a:lnTo>
                    <a:pt x="0" y="0"/>
                  </a:lnTo>
                  <a:lnTo>
                    <a:pt x="2" y="13"/>
                  </a:lnTo>
                  <a:lnTo>
                    <a:pt x="6" y="39"/>
                  </a:lnTo>
                  <a:lnTo>
                    <a:pt x="13" y="64"/>
                  </a:lnTo>
                  <a:lnTo>
                    <a:pt x="25" y="89"/>
                  </a:lnTo>
                  <a:lnTo>
                    <a:pt x="40" y="112"/>
                  </a:lnTo>
                  <a:lnTo>
                    <a:pt x="59" y="135"/>
                  </a:lnTo>
                  <a:lnTo>
                    <a:pt x="81" y="156"/>
                  </a:lnTo>
                  <a:lnTo>
                    <a:pt x="105" y="176"/>
                  </a:lnTo>
                  <a:lnTo>
                    <a:pt x="132" y="194"/>
                  </a:lnTo>
                  <a:lnTo>
                    <a:pt x="161" y="209"/>
                  </a:lnTo>
                  <a:lnTo>
                    <a:pt x="193" y="224"/>
                  </a:lnTo>
                  <a:lnTo>
                    <a:pt x="227" y="235"/>
                  </a:lnTo>
                  <a:lnTo>
                    <a:pt x="262" y="244"/>
                  </a:lnTo>
                  <a:lnTo>
                    <a:pt x="299" y="251"/>
                  </a:lnTo>
                  <a:lnTo>
                    <a:pt x="334" y="255"/>
                  </a:lnTo>
                  <a:lnTo>
                    <a:pt x="372" y="257"/>
                  </a:lnTo>
                  <a:lnTo>
                    <a:pt x="803" y="257"/>
                  </a:lnTo>
                  <a:lnTo>
                    <a:pt x="830" y="259"/>
                  </a:lnTo>
                  <a:lnTo>
                    <a:pt x="856" y="262"/>
                  </a:lnTo>
                  <a:lnTo>
                    <a:pt x="879" y="269"/>
                  </a:lnTo>
                  <a:lnTo>
                    <a:pt x="903" y="277"/>
                  </a:lnTo>
                  <a:lnTo>
                    <a:pt x="923" y="289"/>
                  </a:lnTo>
                  <a:lnTo>
                    <a:pt x="943" y="302"/>
                  </a:lnTo>
                  <a:lnTo>
                    <a:pt x="958" y="317"/>
                  </a:lnTo>
                  <a:lnTo>
                    <a:pt x="971" y="333"/>
                  </a:lnTo>
                  <a:lnTo>
                    <a:pt x="980" y="350"/>
                  </a:lnTo>
                  <a:lnTo>
                    <a:pt x="986" y="369"/>
                  </a:lnTo>
                  <a:lnTo>
                    <a:pt x="990" y="387"/>
                  </a:lnTo>
                  <a:lnTo>
                    <a:pt x="990" y="389"/>
                  </a:lnTo>
                  <a:lnTo>
                    <a:pt x="992" y="370"/>
                  </a:lnTo>
                  <a:lnTo>
                    <a:pt x="997" y="352"/>
                  </a:lnTo>
                  <a:lnTo>
                    <a:pt x="1007" y="335"/>
                  </a:lnTo>
                  <a:lnTo>
                    <a:pt x="1019" y="318"/>
                  </a:lnTo>
                  <a:lnTo>
                    <a:pt x="1035" y="304"/>
                  </a:lnTo>
                  <a:lnTo>
                    <a:pt x="1053" y="290"/>
                  </a:lnTo>
                  <a:lnTo>
                    <a:pt x="1073" y="279"/>
                  </a:lnTo>
                  <a:lnTo>
                    <a:pt x="1097" y="270"/>
                  </a:lnTo>
                  <a:lnTo>
                    <a:pt x="1120" y="263"/>
                  </a:lnTo>
                  <a:lnTo>
                    <a:pt x="1146" y="259"/>
                  </a:lnTo>
                  <a:lnTo>
                    <a:pt x="1172" y="257"/>
                  </a:lnTo>
                  <a:lnTo>
                    <a:pt x="1175" y="257"/>
                  </a:lnTo>
                  <a:lnTo>
                    <a:pt x="1608" y="257"/>
                  </a:lnTo>
                </a:path>
              </a:pathLst>
            </a:custGeom>
            <a:solidFill>
              <a:srgbClr val="FF0000"/>
            </a:solidFill>
            <a:ln w="12700" cap="rnd">
              <a:solidFill>
                <a:srgbClr val="FF0000"/>
              </a:solidFill>
              <a:round/>
              <a:headEnd/>
              <a:tailEnd/>
            </a:ln>
          </p:spPr>
          <p:txBody>
            <a:bodyPr/>
            <a:lstStyle/>
            <a:p>
              <a:endParaRPr lang="en-US" dirty="0"/>
            </a:p>
          </p:txBody>
        </p:sp>
      </p:grpSp>
    </p:spTree>
    <p:extLst>
      <p:ext uri="{BB962C8B-B14F-4D97-AF65-F5344CB8AC3E}">
        <p14:creationId xmlns:p14="http://schemas.microsoft.com/office/powerpoint/2010/main" val="10388744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duotone>
              <a:prstClr val="black"/>
              <a:srgbClr val="852F4A">
                <a:tint val="45000"/>
                <a:satMod val="400000"/>
              </a:srgbClr>
            </a:duotone>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385</TotalTime>
  <Words>4345</Words>
  <Application>Microsoft Macintosh PowerPoint</Application>
  <PresentationFormat>Widescreen</PresentationFormat>
  <Paragraphs>519</Paragraphs>
  <Slides>65</Slides>
  <Notes>3</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65</vt:i4>
      </vt:variant>
    </vt:vector>
  </HeadingPairs>
  <TitlesOfParts>
    <vt:vector size="76" baseType="lpstr">
      <vt:lpstr>Arial</vt:lpstr>
      <vt:lpstr>Calibri</vt:lpstr>
      <vt:lpstr>Calibri Light</vt:lpstr>
      <vt:lpstr>STIX Two Text</vt:lpstr>
      <vt:lpstr>Tajawal ExtraBold</vt:lpstr>
      <vt:lpstr>Tajawal Medium</vt:lpstr>
      <vt:lpstr>Times</vt:lpstr>
      <vt:lpstr>Times New Roman</vt:lpstr>
      <vt:lpstr>Wingdings 2</vt:lpstr>
      <vt:lpstr>Office Theme</vt:lpstr>
      <vt:lpstr>Worksheet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Sarah Abdullah</cp:lastModifiedBy>
  <cp:revision>13</cp:revision>
  <dcterms:created xsi:type="dcterms:W3CDTF">2023-04-29T09:08:23Z</dcterms:created>
  <dcterms:modified xsi:type="dcterms:W3CDTF">2023-08-07T08:12:50Z</dcterms:modified>
</cp:coreProperties>
</file>