
<file path=[Content_Types].xml><?xml version="1.0" encoding="utf-8"?>
<Types xmlns="http://schemas.openxmlformats.org/package/2006/content-types">
  <Default Extension="bin" ContentType="application/vnd.openxmlformats-officedocument.oleObject"/>
  <Default Extension="jpeg" ContentType="image/jpeg"/>
  <Default Extension="mp4" ContentType="video/mp4"/>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0" r:id="rId1"/>
  </p:sldMasterIdLst>
  <p:notesMasterIdLst>
    <p:notesMasterId r:id="rId35"/>
  </p:notesMasterIdLst>
  <p:sldIdLst>
    <p:sldId id="481" r:id="rId2"/>
    <p:sldId id="303" r:id="rId3"/>
    <p:sldId id="342" r:id="rId4"/>
    <p:sldId id="482" r:id="rId5"/>
    <p:sldId id="313" r:id="rId6"/>
    <p:sldId id="389" r:id="rId7"/>
    <p:sldId id="387" r:id="rId8"/>
    <p:sldId id="390" r:id="rId9"/>
    <p:sldId id="383" r:id="rId10"/>
    <p:sldId id="391" r:id="rId11"/>
    <p:sldId id="483" r:id="rId12"/>
    <p:sldId id="484" r:id="rId13"/>
    <p:sldId id="485" r:id="rId14"/>
    <p:sldId id="486" r:id="rId15"/>
    <p:sldId id="487" r:id="rId16"/>
    <p:sldId id="488" r:id="rId17"/>
    <p:sldId id="344" r:id="rId18"/>
    <p:sldId id="360" r:id="rId19"/>
    <p:sldId id="345" r:id="rId20"/>
    <p:sldId id="362" r:id="rId21"/>
    <p:sldId id="363" r:id="rId22"/>
    <p:sldId id="347" r:id="rId23"/>
    <p:sldId id="364" r:id="rId24"/>
    <p:sldId id="367" r:id="rId25"/>
    <p:sldId id="372" r:id="rId26"/>
    <p:sldId id="373" r:id="rId27"/>
    <p:sldId id="355" r:id="rId28"/>
    <p:sldId id="374" r:id="rId29"/>
    <p:sldId id="376" r:id="rId30"/>
    <p:sldId id="377" r:id="rId31"/>
    <p:sldId id="379" r:id="rId32"/>
    <p:sldId id="380" r:id="rId33"/>
    <p:sldId id="382"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380"/>
    <p:restoredTop sz="94206" autoAdjust="0"/>
  </p:normalViewPr>
  <p:slideViewPr>
    <p:cSldViewPr>
      <p:cViewPr varScale="1">
        <p:scale>
          <a:sx n="67" d="100"/>
          <a:sy n="67" d="100"/>
        </p:scale>
        <p:origin x="1566"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4FEDE0B5-B0F2-7C45-8230-79707856E25E}"/>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lnSpc>
                <a:spcPct val="100000"/>
              </a:lnSpc>
              <a:defRPr sz="1200">
                <a:effectLst/>
              </a:defRPr>
            </a:lvl1pPr>
          </a:lstStyle>
          <a:p>
            <a:pPr>
              <a:defRPr/>
            </a:pPr>
            <a:endParaRPr lang="en-US" altLang="en-US"/>
          </a:p>
        </p:txBody>
      </p:sp>
      <p:sp>
        <p:nvSpPr>
          <p:cNvPr id="4099" name="Rectangle 3">
            <a:extLst>
              <a:ext uri="{FF2B5EF4-FFF2-40B4-BE49-F238E27FC236}">
                <a16:creationId xmlns:a16="http://schemas.microsoft.com/office/drawing/2014/main" id="{D9AA6D2D-B989-5242-90FC-24B295809769}"/>
              </a:ext>
            </a:extLst>
          </p:cNvPr>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lnSpc>
                <a:spcPct val="100000"/>
              </a:lnSpc>
              <a:defRPr sz="1200">
                <a:effectLst/>
              </a:defRPr>
            </a:lvl1pPr>
          </a:lstStyle>
          <a:p>
            <a:pPr>
              <a:defRPr/>
            </a:pPr>
            <a:endParaRPr lang="en-US" altLang="en-US"/>
          </a:p>
        </p:txBody>
      </p:sp>
      <p:sp>
        <p:nvSpPr>
          <p:cNvPr id="13316" name="Rectangle 4">
            <a:extLst>
              <a:ext uri="{FF2B5EF4-FFF2-40B4-BE49-F238E27FC236}">
                <a16:creationId xmlns:a16="http://schemas.microsoft.com/office/drawing/2014/main" id="{12393D71-49F3-F49B-053F-CFCFEA590A08}"/>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a:extLst>
              <a:ext uri="{FF2B5EF4-FFF2-40B4-BE49-F238E27FC236}">
                <a16:creationId xmlns:a16="http://schemas.microsoft.com/office/drawing/2014/main" id="{34BC642B-6E23-7C46-A332-014EE8000E75}"/>
              </a:ext>
            </a:extLst>
          </p:cNvPr>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4102" name="Rectangle 6">
            <a:extLst>
              <a:ext uri="{FF2B5EF4-FFF2-40B4-BE49-F238E27FC236}">
                <a16:creationId xmlns:a16="http://schemas.microsoft.com/office/drawing/2014/main" id="{5032DC4D-E5C5-6949-A261-1D10E2E7E2B8}"/>
              </a:ext>
            </a:extLst>
          </p:cNvPr>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lnSpc>
                <a:spcPct val="100000"/>
              </a:lnSpc>
              <a:defRPr sz="1200">
                <a:effectLst/>
              </a:defRPr>
            </a:lvl1pPr>
          </a:lstStyle>
          <a:p>
            <a:pPr>
              <a:defRPr/>
            </a:pPr>
            <a:endParaRPr lang="en-US" altLang="en-US"/>
          </a:p>
        </p:txBody>
      </p:sp>
      <p:sp>
        <p:nvSpPr>
          <p:cNvPr id="4103" name="Rectangle 7">
            <a:extLst>
              <a:ext uri="{FF2B5EF4-FFF2-40B4-BE49-F238E27FC236}">
                <a16:creationId xmlns:a16="http://schemas.microsoft.com/office/drawing/2014/main" id="{EB50BEAA-18F7-BA4D-AC25-19D211C48DFD}"/>
              </a:ext>
            </a:extLst>
          </p:cNvPr>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fld id="{832954E0-F186-4CFC-864F-162F4DC7C3CD}"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a:extLst>
              <a:ext uri="{FF2B5EF4-FFF2-40B4-BE49-F238E27FC236}">
                <a16:creationId xmlns:a16="http://schemas.microsoft.com/office/drawing/2014/main" id="{83522062-59DA-436B-97CC-95363BE14C5F}"/>
              </a:ext>
            </a:extLst>
          </p:cNvPr>
          <p:cNvSpPr>
            <a:spLocks noGrp="1" noRot="1" noChangeAspect="1" noChangeArrowheads="1" noTextEdit="1"/>
          </p:cNvSpPr>
          <p:nvPr>
            <p:ph type="sldImg"/>
          </p:nvPr>
        </p:nvSpPr>
        <p:spPr>
          <a:ln/>
        </p:spPr>
      </p:sp>
      <p:sp>
        <p:nvSpPr>
          <p:cNvPr id="67587" name="Notes Placeholder 2">
            <a:extLst>
              <a:ext uri="{FF2B5EF4-FFF2-40B4-BE49-F238E27FC236}">
                <a16:creationId xmlns:a16="http://schemas.microsoft.com/office/drawing/2014/main" id="{DC0E9B92-D2D1-4F87-95DF-F1A8094F51EF}"/>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
        <p:nvSpPr>
          <p:cNvPr id="67588" name="Footer Placeholder 4">
            <a:extLst>
              <a:ext uri="{FF2B5EF4-FFF2-40B4-BE49-F238E27FC236}">
                <a16:creationId xmlns:a16="http://schemas.microsoft.com/office/drawing/2014/main" id="{AE33FFE4-B133-4DD5-B288-138F9D3983BF}"/>
              </a:ext>
            </a:extLst>
          </p:cNvPr>
          <p:cNvSpPr>
            <a:spLocks noGrp="1" noChangeArrowheads="1"/>
          </p:cNvSpPr>
          <p:nvPr>
            <p:ph type="ftr" sz="quarter" idx="4"/>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200">
                <a:solidFill>
                  <a:srgbClr val="000000"/>
                </a:solidFill>
                <a:latin typeface="Calibri" panose="020F0502020204030204" pitchFamily="34" charset="0"/>
              </a:rPr>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a:extLst>
              <a:ext uri="{FF2B5EF4-FFF2-40B4-BE49-F238E27FC236}">
                <a16:creationId xmlns:a16="http://schemas.microsoft.com/office/drawing/2014/main" id="{243C3B85-45DF-4129-BAB9-60899C549E3A}"/>
              </a:ext>
            </a:extLst>
          </p:cNvPr>
          <p:cNvSpPr>
            <a:spLocks noGrp="1" noRot="1" noChangeAspect="1" noChangeArrowheads="1" noTextEdit="1"/>
          </p:cNvSpPr>
          <p:nvPr>
            <p:ph type="sldImg"/>
          </p:nvPr>
        </p:nvSpPr>
        <p:spPr>
          <a:ln/>
        </p:spPr>
      </p:sp>
      <p:sp>
        <p:nvSpPr>
          <p:cNvPr id="69635" name="Notes Placeholder 2">
            <a:extLst>
              <a:ext uri="{FF2B5EF4-FFF2-40B4-BE49-F238E27FC236}">
                <a16:creationId xmlns:a16="http://schemas.microsoft.com/office/drawing/2014/main" id="{C0FA4AF9-971A-4C84-897B-1D1BFFBA0DBE}"/>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
        <p:nvSpPr>
          <p:cNvPr id="69636" name="Footer Placeholder 4">
            <a:extLst>
              <a:ext uri="{FF2B5EF4-FFF2-40B4-BE49-F238E27FC236}">
                <a16:creationId xmlns:a16="http://schemas.microsoft.com/office/drawing/2014/main" id="{18C3CA99-817F-4D77-8091-71B19BBC750A}"/>
              </a:ext>
            </a:extLst>
          </p:cNvPr>
          <p:cNvSpPr>
            <a:spLocks noGrp="1" noChangeArrowheads="1"/>
          </p:cNvSpPr>
          <p:nvPr>
            <p:ph type="ftr" sz="quarter" idx="4"/>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200">
                <a:solidFill>
                  <a:srgbClr val="000000"/>
                </a:solidFill>
                <a:latin typeface="Calibri" panose="020F0502020204030204" pitchFamily="34" charset="0"/>
              </a:rPr>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C12C43A1-2887-4BD1-8C43-C2BE373FD054}"/>
              </a:ext>
            </a:extLst>
          </p:cNvPr>
          <p:cNvSpPr>
            <a:spLocks noGrp="1" noRot="1" noChangeAspect="1" noChangeArrowheads="1" noTextEdit="1"/>
          </p:cNvSpPr>
          <p:nvPr>
            <p:ph type="sldImg"/>
          </p:nvPr>
        </p:nvSpPr>
        <p:spPr>
          <a:ln/>
        </p:spPr>
      </p:sp>
      <p:sp>
        <p:nvSpPr>
          <p:cNvPr id="74755" name="Notes Placeholder 2">
            <a:extLst>
              <a:ext uri="{FF2B5EF4-FFF2-40B4-BE49-F238E27FC236}">
                <a16:creationId xmlns:a16="http://schemas.microsoft.com/office/drawing/2014/main" id="{F0B6DCE7-D3AB-4B60-AF7C-A9F6C4868A38}"/>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
        <p:nvSpPr>
          <p:cNvPr id="74756" name="Footer Placeholder 4">
            <a:extLst>
              <a:ext uri="{FF2B5EF4-FFF2-40B4-BE49-F238E27FC236}">
                <a16:creationId xmlns:a16="http://schemas.microsoft.com/office/drawing/2014/main" id="{94F9CE7D-B285-4AFF-BB80-FC7CD795092B}"/>
              </a:ext>
            </a:extLst>
          </p:cNvPr>
          <p:cNvSpPr>
            <a:spLocks noGrp="1" noChangeArrowheads="1"/>
          </p:cNvSpPr>
          <p:nvPr>
            <p:ph type="ftr" sz="quarter" idx="4"/>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200">
                <a:solidFill>
                  <a:srgbClr val="000000"/>
                </a:solidFill>
                <a:latin typeface="Calibri" panose="020F0502020204030204" pitchFamily="34" charset="0"/>
              </a:rPr>
              <a:t>HRM</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a:extLst>
              <a:ext uri="{FF2B5EF4-FFF2-40B4-BE49-F238E27FC236}">
                <a16:creationId xmlns:a16="http://schemas.microsoft.com/office/drawing/2014/main" id="{F27CEB6C-67CE-33D9-A1DD-89BB0F9522E6}"/>
              </a:ext>
            </a:extLst>
          </p:cNvPr>
          <p:cNvSpPr>
            <a:spLocks noGrp="1" noRot="1" noChangeAspect="1" noChangeArrowheads="1" noTextEdit="1"/>
          </p:cNvSpPr>
          <p:nvPr>
            <p:ph type="sldImg"/>
          </p:nvPr>
        </p:nvSpPr>
        <p:spPr>
          <a:ln/>
        </p:spPr>
      </p:sp>
      <p:sp>
        <p:nvSpPr>
          <p:cNvPr id="18434" name="Notes Placeholder 2">
            <a:extLst>
              <a:ext uri="{FF2B5EF4-FFF2-40B4-BE49-F238E27FC236}">
                <a16:creationId xmlns:a16="http://schemas.microsoft.com/office/drawing/2014/main" id="{BF788B64-6106-8FB5-C2AF-F7FAE0DADD7B}"/>
              </a:ext>
            </a:extLst>
          </p:cNvPr>
          <p:cNvSpPr>
            <a:spLocks noGrp="1" noChangeArrowheads="1"/>
          </p:cNvSpPr>
          <p:nvPr>
            <p:ph type="body" idx="1"/>
          </p:nvPr>
        </p:nvSpPr>
        <p:spPr>
          <a:noFill/>
        </p:spPr>
        <p:txBody>
          <a:bodyPr/>
          <a:lstStyle/>
          <a:p>
            <a:r>
              <a:rPr lang="en-US" altLang="en-US"/>
              <a:t>Ref :</a:t>
            </a:r>
          </a:p>
          <a:p>
            <a:endParaRPr lang="en-US" altLang="en-US"/>
          </a:p>
          <a:p>
            <a:r>
              <a:rPr lang="en-US" altLang="en-US"/>
              <a:t>https://dictionary.cambridge.org/dictionary/english/personnel </a:t>
            </a:r>
          </a:p>
        </p:txBody>
      </p:sp>
      <p:sp>
        <p:nvSpPr>
          <p:cNvPr id="18435" name="Slide Number Placeholder 3">
            <a:extLst>
              <a:ext uri="{FF2B5EF4-FFF2-40B4-BE49-F238E27FC236}">
                <a16:creationId xmlns:a16="http://schemas.microsoft.com/office/drawing/2014/main" id="{0D27F247-7CC2-EEE6-9D3E-23BFD3F7B648}"/>
              </a:ext>
            </a:extLst>
          </p:cNvPr>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97B4AAE3-19F6-490D-8D2C-A12171CAA217}" type="slidenum">
              <a:rPr lang="en-US" altLang="en-US" sz="1200"/>
              <a:pPr/>
              <a:t>6</a:t>
            </a:fld>
            <a:endParaRPr lang="en-US" altLang="en-US" sz="12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Slide Image Placeholder 1">
            <a:extLst>
              <a:ext uri="{FF2B5EF4-FFF2-40B4-BE49-F238E27FC236}">
                <a16:creationId xmlns:a16="http://schemas.microsoft.com/office/drawing/2014/main" id="{B33EC806-E24A-3581-C76A-A80CA8B2D540}"/>
              </a:ext>
            </a:extLst>
          </p:cNvPr>
          <p:cNvSpPr>
            <a:spLocks noGrp="1" noRot="1" noChangeAspect="1" noChangeArrowheads="1" noTextEdit="1"/>
          </p:cNvSpPr>
          <p:nvPr>
            <p:ph type="sldImg"/>
          </p:nvPr>
        </p:nvSpPr>
        <p:spPr>
          <a:ln/>
        </p:spPr>
      </p:sp>
      <p:sp>
        <p:nvSpPr>
          <p:cNvPr id="21506" name="Notes Placeholder 2">
            <a:extLst>
              <a:ext uri="{FF2B5EF4-FFF2-40B4-BE49-F238E27FC236}">
                <a16:creationId xmlns:a16="http://schemas.microsoft.com/office/drawing/2014/main" id="{585DCF7F-3316-A9F6-D58D-7B8C4C19407F}"/>
              </a:ext>
            </a:extLst>
          </p:cNvPr>
          <p:cNvSpPr>
            <a:spLocks noGrp="1" noChangeArrowheads="1"/>
          </p:cNvSpPr>
          <p:nvPr>
            <p:ph type="body" idx="1"/>
          </p:nvPr>
        </p:nvSpPr>
        <p:spPr>
          <a:noFill/>
        </p:spPr>
        <p:txBody>
          <a:bodyPr/>
          <a:lstStyle/>
          <a:p>
            <a:r>
              <a:rPr lang="en-US" altLang="en-US" b="1" dirty="0"/>
              <a:t>Personnel management is a little old and a more traditional way of handling employees at the workplace. In contrast, HRM is a more modern and specific approach to managing an organization’s human resources.</a:t>
            </a:r>
          </a:p>
          <a:p>
            <a:endParaRPr lang="en-US" altLang="en-US" b="1" dirty="0"/>
          </a:p>
          <a:p>
            <a:r>
              <a:rPr lang="en-US" altLang="en-US" b="1" dirty="0"/>
              <a:t>Their focuses are different. For example,, Personnel Management focuses on the organization’s administration, the welfare of employees, and maintaining relationships with the labor. However, HRM emphasizes maintaining human resources by acquiring, developing, and motivating them.</a:t>
            </a:r>
          </a:p>
          <a:p>
            <a:endParaRPr lang="en-US" altLang="en-US" b="1" dirty="0"/>
          </a:p>
          <a:p>
            <a:r>
              <a:rPr lang="en-US" altLang="en-US" b="1" dirty="0"/>
              <a:t>Both their assumptions also differ; personnel management assumes that, unlike other resources, even H.R. is an input to achieve the desired output for the company; however, as per HRM, human resource is the most important and valuable resource to help you achieve the desired organizational goals.</a:t>
            </a:r>
          </a:p>
          <a:p>
            <a:endParaRPr lang="en-US" altLang="en-US" b="1" dirty="0"/>
          </a:p>
          <a:p>
            <a:r>
              <a:rPr lang="en-US" altLang="en-US" b="1" dirty="0"/>
              <a:t>As per personnel management, employee satisfaction is achieved by personnel functions, and administrative functions achieve HRM organizational goals.</a:t>
            </a:r>
          </a:p>
          <a:p>
            <a:r>
              <a:rPr lang="en-US" altLang="en-US" b="1" dirty="0"/>
              <a:t>In personnel management, job distribution and allocation are done by dividing jobs amongst labor or employees; however, as per HRM, the job is designed and distributed amongst groups and teams as per their skills and expertise.</a:t>
            </a:r>
          </a:p>
          <a:p>
            <a:endParaRPr lang="en-US" altLang="en-US" b="1" dirty="0"/>
          </a:p>
          <a:p>
            <a:r>
              <a:rPr lang="en-US" altLang="en-US" b="1" dirty="0"/>
              <a:t>The two terms have a huge gap in their understandings. For example,, personnel management does not provide the employees with great training and development opportunities; they restrict the employees to minimum training and development opportunities; whereas HRM believes in giving the employees the opportunity of growing and developing by giving them more and more training and development opportunities to help them and the organization grow and reach the organizational goals.</a:t>
            </a:r>
          </a:p>
          <a:p>
            <a:endParaRPr lang="en-US" altLang="en-US" b="1" dirty="0"/>
          </a:p>
          <a:p>
            <a:r>
              <a:rPr lang="en-US" altLang="en-US" b="1" dirty="0"/>
              <a:t>Personnel management draws a line between the top management and the other employees by giving them the authority to make decisions alone under the set rules and regulations of the organization; however,, HRM believes in making decisions collectively after considering the employee participation, decentralization, authority,, and the competitive environment in the organization, etc.</a:t>
            </a:r>
          </a:p>
          <a:p>
            <a:endParaRPr lang="en-US" altLang="en-US" b="1" dirty="0"/>
          </a:p>
          <a:p>
            <a:r>
              <a:rPr lang="en-US" altLang="en-US" b="1" dirty="0"/>
              <a:t>The aim of personnel management largely refrains; it aims only to increase their business in terms of production; however, HRM aims and manages employee participation, increasing productivity, the work culture of the company or the organization, and its effects on both the employees and the organization collectively.</a:t>
            </a:r>
          </a:p>
          <a:p>
            <a:endParaRPr lang="en-US" altLang="en-US" b="1" dirty="0"/>
          </a:p>
          <a:p>
            <a:endParaRPr lang="en-US" altLang="en-US" b="1" dirty="0"/>
          </a:p>
          <a:p>
            <a:r>
              <a:rPr lang="en-US" altLang="en-US" b="1" dirty="0"/>
              <a:t>Personnel management also has very few concerns as this system is related only to the top management and personnel managers;; however, the HRM is concerned with the managers at all levels and all departments.</a:t>
            </a:r>
          </a:p>
          <a:p>
            <a:endParaRPr lang="en-US" altLang="en-US" b="1" dirty="0"/>
          </a:p>
          <a:p>
            <a:r>
              <a:rPr lang="en-US" altLang="en-US" b="1" dirty="0"/>
              <a:t>The functions of personnel management are very routine, whereas the functions of HRM are very strategic as it is based on several strategies.</a:t>
            </a:r>
          </a:p>
          <a:p>
            <a:r>
              <a:rPr lang="en-US" altLang="en-US" b="1" dirty="0"/>
              <a:t>Personnel management focuses on dealing with the employees within the organization; however,, HRM focuses on utilizing the H.R. of the organization in the best possible way.</a:t>
            </a:r>
          </a:p>
          <a:p>
            <a:endParaRPr lang="en-US" altLang="en-US" b="1" dirty="0"/>
          </a:p>
          <a:p>
            <a:r>
              <a:rPr lang="en-US" altLang="en-US" b="1" dirty="0"/>
              <a:t>For personnel management, H.R. is like any other organization tool; however, for HRM, employees are the best available asset to lead the organization towards its goals.</a:t>
            </a:r>
          </a:p>
          <a:p>
            <a:r>
              <a:rPr lang="en-US" altLang="en-US" b="1" dirty="0"/>
              <a:t>HRM is a revised and more advanced version of Personnel Management.</a:t>
            </a:r>
          </a:p>
          <a:p>
            <a:endParaRPr lang="en-US" altLang="en-US" b="1" dirty="0"/>
          </a:p>
          <a:p>
            <a:r>
              <a:rPr lang="en-US" altLang="en-US" b="1" dirty="0"/>
              <a:t>Personnel Management is very slow in making decisions, whereas HRM is much faster in making and implementing its decisions.</a:t>
            </a:r>
          </a:p>
          <a:p>
            <a:r>
              <a:rPr lang="en-US" altLang="en-US" b="1" dirty="0"/>
              <a:t>In Personnel Management, the union leader comes into the picture, for the bargaining is done collectively with the union; however, in HRM, the company has separate contracts with the employees; hence union is required.</a:t>
            </a:r>
          </a:p>
          <a:p>
            <a:endParaRPr lang="en-US" altLang="en-US" b="1" dirty="0"/>
          </a:p>
          <a:p>
            <a:r>
              <a:rPr lang="en-US" altLang="en-US" b="1" dirty="0"/>
              <a:t>Personnel Management pays the employees their salaries per their job evaluations; however, in HRM, the company pays the employees basis their performance.</a:t>
            </a:r>
          </a:p>
          <a:p>
            <a:endParaRPr lang="en-US" altLang="en-US" b="1" dirty="0"/>
          </a:p>
          <a:p>
            <a:r>
              <a:rPr lang="en-US" altLang="en-US" b="1" dirty="0"/>
              <a:t>Personnel Management treats the employees like other resources with no feelings and special skills to perform their jobs; however, in HRM, employees are treated sensitively, keeping their ego, emotions, and feelings undamaged and intact.</a:t>
            </a:r>
          </a:p>
          <a:p>
            <a:endParaRPr lang="en-US" altLang="en-US" b="1" dirty="0"/>
          </a:p>
        </p:txBody>
      </p:sp>
      <p:sp>
        <p:nvSpPr>
          <p:cNvPr id="21507" name="Slide Number Placeholder 3">
            <a:extLst>
              <a:ext uri="{FF2B5EF4-FFF2-40B4-BE49-F238E27FC236}">
                <a16:creationId xmlns:a16="http://schemas.microsoft.com/office/drawing/2014/main" id="{B72AF38B-9711-407D-50CB-35DE1C3CA367}"/>
              </a:ext>
            </a:extLst>
          </p:cNvPr>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834E8C49-409B-44AA-9745-3D619712D8B1}" type="slidenum">
              <a:rPr lang="en-US" altLang="en-US" sz="1200"/>
              <a:pPr/>
              <a:t>8</a:t>
            </a:fld>
            <a:endParaRPr lang="en-US" altLang="en-US" sz="12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32954E0-F186-4CFC-864F-162F4DC7C3CD}" type="slidenum">
              <a:rPr lang="en-US" altLang="en-US" smtClean="0"/>
              <a:pPr/>
              <a:t>10</a:t>
            </a:fld>
            <a:endParaRPr lang="en-US" altLang="en-US"/>
          </a:p>
        </p:txBody>
      </p:sp>
    </p:spTree>
    <p:extLst>
      <p:ext uri="{BB962C8B-B14F-4D97-AF65-F5344CB8AC3E}">
        <p14:creationId xmlns:p14="http://schemas.microsoft.com/office/powerpoint/2010/main" val="32656787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Tree>
    <p:extLst>
      <p:ext uri="{BB962C8B-B14F-4D97-AF65-F5344CB8AC3E}">
        <p14:creationId xmlns:p14="http://schemas.microsoft.com/office/powerpoint/2010/main" val="233821945"/>
      </p:ext>
    </p:extLst>
  </p:cSld>
  <p:clrMapOvr>
    <a:masterClrMapping/>
  </p:clrMapOvr>
  <p:transition>
    <p:cut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346325" y="365126"/>
            <a:ext cx="4961980" cy="1325563"/>
          </a:xfrm>
        </p:spPr>
        <p:txBody>
          <a:bodyPr/>
          <a:lstStyle>
            <a:lvl1pPr algn="ctr">
              <a:defRPr/>
            </a:lvl1pPr>
          </a:lstStyle>
          <a:p>
            <a:r>
              <a:rPr lang="en-US" dirty="0"/>
              <a:t>CLICK TO EDIT MASTER TITLE STYLE</a:t>
            </a:r>
          </a:p>
        </p:txBody>
      </p:sp>
      <p:sp>
        <p:nvSpPr>
          <p:cNvPr id="8" name="Rectangle: Rounded Corners 7">
            <a:extLst>
              <a:ext uri="{FF2B5EF4-FFF2-40B4-BE49-F238E27FC236}">
                <a16:creationId xmlns:a16="http://schemas.microsoft.com/office/drawing/2014/main" id="{B3257EC2-02A9-4A28-AFB1-E15C2B67AA18}"/>
              </a:ext>
            </a:extLst>
          </p:cNvPr>
          <p:cNvSpPr/>
          <p:nvPr userDrawn="1"/>
        </p:nvSpPr>
        <p:spPr>
          <a:xfrm>
            <a:off x="628650" y="1844824"/>
            <a:ext cx="8108950" cy="4370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solidFill>
                <a:srgbClr val="00B0F0"/>
              </a:solidFill>
            </a:endParaRPr>
          </a:p>
        </p:txBody>
      </p:sp>
      <p:sp>
        <p:nvSpPr>
          <p:cNvPr id="3" name="Content Placeholder 2"/>
          <p:cNvSpPr>
            <a:spLocks noGrp="1"/>
          </p:cNvSpPr>
          <p:nvPr>
            <p:ph idx="1"/>
          </p:nvPr>
        </p:nvSpPr>
        <p:spPr>
          <a:xfrm>
            <a:off x="827584" y="2276872"/>
            <a:ext cx="7687766" cy="374441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Box 10">
            <a:extLst>
              <a:ext uri="{FF2B5EF4-FFF2-40B4-BE49-F238E27FC236}">
                <a16:creationId xmlns:a16="http://schemas.microsoft.com/office/drawing/2014/main" id="{FE9972C7-EBD6-4097-97A6-C8BFA7A0390B}"/>
              </a:ext>
            </a:extLst>
          </p:cNvPr>
          <p:cNvSpPr txBox="1">
            <a:spLocks noChangeArrowheads="1"/>
          </p:cNvSpPr>
          <p:nvPr userDrawn="1"/>
        </p:nvSpPr>
        <p:spPr bwMode="auto">
          <a:xfrm>
            <a:off x="1146175" y="976313"/>
            <a:ext cx="1200150" cy="461962"/>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r>
              <a:rPr lang="en-US" altLang="en-US" dirty="0">
                <a:solidFill>
                  <a:schemeClr val="bg1"/>
                </a:solidFill>
                <a:latin typeface="Times New Roman" panose="02020603050405020304" pitchFamily="18" charset="0"/>
                <a:cs typeface="Times New Roman" panose="02020603050405020304" pitchFamily="18" charset="0"/>
              </a:rPr>
              <a:t>Chapter</a:t>
            </a:r>
            <a:endParaRPr lang="en-US" alt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1">
            <a:extLst>
              <a:ext uri="{FF2B5EF4-FFF2-40B4-BE49-F238E27FC236}">
                <a16:creationId xmlns:a16="http://schemas.microsoft.com/office/drawing/2014/main" id="{0077869E-F3DC-47CE-80E6-5AD7CD13B55F}"/>
              </a:ext>
            </a:extLst>
          </p:cNvPr>
          <p:cNvSpPr txBox="1">
            <a:spLocks noChangeArrowheads="1"/>
          </p:cNvSpPr>
          <p:nvPr userDrawn="1"/>
        </p:nvSpPr>
        <p:spPr bwMode="auto">
          <a:xfrm>
            <a:off x="1146175" y="1231900"/>
            <a:ext cx="1174750" cy="708025"/>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r>
              <a:rPr lang="en-US" altLang="en-US" sz="4000" b="1" dirty="0">
                <a:solidFill>
                  <a:schemeClr val="bg1"/>
                </a:solidFill>
                <a:latin typeface="Times New Roman" panose="02020603050405020304" pitchFamily="18" charset="0"/>
                <a:cs typeface="Times New Roman" panose="02020603050405020304" pitchFamily="18" charset="0"/>
              </a:rPr>
              <a:t>11</a:t>
            </a:r>
            <a:endParaRPr lang="en-US" altLang="en-US" sz="11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69B85F11-84C4-403F-A8C5-D5D326259504}"/>
              </a:ext>
            </a:extLst>
          </p:cNvPr>
          <p:cNvSpPr txBox="1">
            <a:spLocks noChangeArrowheads="1"/>
          </p:cNvSpPr>
          <p:nvPr userDrawn="1"/>
        </p:nvSpPr>
        <p:spPr bwMode="auto">
          <a:xfrm>
            <a:off x="1017588" y="1128713"/>
            <a:ext cx="776287" cy="646112"/>
          </a:xfrm>
          <a:prstGeom prst="rect">
            <a:avLst/>
          </a:prstGeom>
          <a:noFill/>
          <a:ln>
            <a:noFill/>
          </a:ln>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defRPr/>
            </a:pPr>
            <a:r>
              <a:rPr lang="en-US" altLang="en-US">
                <a:solidFill>
                  <a:schemeClr val="bg1"/>
                </a:solidFill>
                <a:cs typeface="Times New Roman" panose="02020603050405020304" pitchFamily="18" charset="0"/>
              </a:rPr>
              <a:t>Chapter</a:t>
            </a:r>
            <a:endParaRPr lang="en-US" altLang="en-US" sz="2100">
              <a:solidFill>
                <a:schemeClr val="bg1"/>
              </a:solidFill>
              <a:cs typeface="Times New Roman" panose="02020603050405020304" pitchFamily="18" charset="0"/>
            </a:endParaRPr>
          </a:p>
        </p:txBody>
      </p:sp>
      <p:sp>
        <p:nvSpPr>
          <p:cNvPr id="15" name="TextBox 14">
            <a:extLst>
              <a:ext uri="{FF2B5EF4-FFF2-40B4-BE49-F238E27FC236}">
                <a16:creationId xmlns:a16="http://schemas.microsoft.com/office/drawing/2014/main" id="{58A52B3C-33DB-4047-A4A9-69FE47A67C1B}"/>
              </a:ext>
            </a:extLst>
          </p:cNvPr>
          <p:cNvSpPr txBox="1"/>
          <p:nvPr userDrawn="1"/>
        </p:nvSpPr>
        <p:spPr>
          <a:xfrm>
            <a:off x="1063625" y="1384300"/>
            <a:ext cx="723900" cy="715963"/>
          </a:xfrm>
          <a:prstGeom prst="rect">
            <a:avLst/>
          </a:prstGeom>
          <a:noFill/>
        </p:spPr>
        <p:txBody>
          <a:bodyPr>
            <a:spAutoFit/>
          </a:bodyPr>
          <a:lstStyle/>
          <a:p>
            <a:pPr algn="ctr" eaLnBrk="1" fontAlgn="auto" hangingPunct="1">
              <a:spcBef>
                <a:spcPts val="0"/>
              </a:spcBef>
              <a:spcAft>
                <a:spcPts val="0"/>
              </a:spcAft>
              <a:defRPr/>
            </a:pPr>
            <a:r>
              <a:rPr lang="en-US" sz="4050" b="1" dirty="0">
                <a:solidFill>
                  <a:schemeClr val="bg1"/>
                </a:solidFill>
                <a:cs typeface="Times New Roman" panose="02020603050405020304" pitchFamily="18" charset="0"/>
              </a:rPr>
              <a:t>01</a:t>
            </a:r>
            <a:endParaRPr lang="en-US" sz="1200" b="1" dirty="0">
              <a:solidFill>
                <a:schemeClr val="bg1"/>
              </a:solidFill>
              <a:cs typeface="Times New Roman" panose="02020603050405020304" pitchFamily="18" charset="0"/>
            </a:endParaRPr>
          </a:p>
        </p:txBody>
      </p:sp>
      <p:sp>
        <p:nvSpPr>
          <p:cNvPr id="16" name="Rectangle 15">
            <a:extLst>
              <a:ext uri="{FF2B5EF4-FFF2-40B4-BE49-F238E27FC236}">
                <a16:creationId xmlns:a16="http://schemas.microsoft.com/office/drawing/2014/main" id="{BDBB8467-4213-4DE0-84DD-BB330EA03E94}"/>
              </a:ext>
            </a:extLst>
          </p:cNvPr>
          <p:cNvSpPr/>
          <p:nvPr userDrawn="1"/>
        </p:nvSpPr>
        <p:spPr>
          <a:xfrm>
            <a:off x="1095375" y="1087438"/>
            <a:ext cx="1403350" cy="11668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ea typeface="Roboto Light" panose="02000000000000000000" pitchFamily="2" charset="0"/>
            </a:endParaRPr>
          </a:p>
        </p:txBody>
      </p:sp>
      <p:sp>
        <p:nvSpPr>
          <p:cNvPr id="17" name="TextBox 10">
            <a:extLst>
              <a:ext uri="{FF2B5EF4-FFF2-40B4-BE49-F238E27FC236}">
                <a16:creationId xmlns:a16="http://schemas.microsoft.com/office/drawing/2014/main" id="{E42FA08C-A5B8-4F64-A19E-8544172E4148}"/>
              </a:ext>
            </a:extLst>
          </p:cNvPr>
          <p:cNvSpPr txBox="1">
            <a:spLocks noChangeArrowheads="1"/>
          </p:cNvSpPr>
          <p:nvPr userDrawn="1"/>
        </p:nvSpPr>
        <p:spPr bwMode="auto">
          <a:xfrm>
            <a:off x="1298575" y="1128713"/>
            <a:ext cx="1200150" cy="461962"/>
          </a:xfrm>
          <a:prstGeom prst="rect">
            <a:avLst/>
          </a:prstGeom>
          <a:noFill/>
          <a:ln>
            <a:noFill/>
          </a:ln>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defRPr/>
            </a:pPr>
            <a:r>
              <a:rPr lang="en-US" altLang="en-US">
                <a:solidFill>
                  <a:schemeClr val="bg1"/>
                </a:solidFill>
                <a:cs typeface="Times New Roman" panose="02020603050405020304" pitchFamily="18" charset="0"/>
              </a:rPr>
              <a:t>Chapter</a:t>
            </a:r>
            <a:endParaRPr lang="en-US" altLang="en-US" sz="2800">
              <a:solidFill>
                <a:schemeClr val="bg1"/>
              </a:solidFill>
              <a:cs typeface="Times New Roman" panose="02020603050405020304" pitchFamily="18" charset="0"/>
            </a:endParaRPr>
          </a:p>
        </p:txBody>
      </p:sp>
      <p:sp>
        <p:nvSpPr>
          <p:cNvPr id="18" name="TextBox 11">
            <a:extLst>
              <a:ext uri="{FF2B5EF4-FFF2-40B4-BE49-F238E27FC236}">
                <a16:creationId xmlns:a16="http://schemas.microsoft.com/office/drawing/2014/main" id="{A1C170FB-6556-4F3B-9F35-31F51E8E241E}"/>
              </a:ext>
            </a:extLst>
          </p:cNvPr>
          <p:cNvSpPr txBox="1">
            <a:spLocks noChangeArrowheads="1"/>
          </p:cNvSpPr>
          <p:nvPr userDrawn="1"/>
        </p:nvSpPr>
        <p:spPr bwMode="auto">
          <a:xfrm>
            <a:off x="1298575" y="1384300"/>
            <a:ext cx="1174750" cy="708025"/>
          </a:xfrm>
          <a:prstGeom prst="rect">
            <a:avLst/>
          </a:prstGeom>
          <a:noFill/>
          <a:ln>
            <a:noFill/>
          </a:ln>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defRPr/>
            </a:pPr>
            <a:r>
              <a:rPr lang="en-US" altLang="en-US" sz="4000" b="1" dirty="0">
                <a:solidFill>
                  <a:schemeClr val="bg1"/>
                </a:solidFill>
                <a:cs typeface="Times New Roman" panose="02020603050405020304" pitchFamily="18" charset="0"/>
              </a:rPr>
              <a:t>13</a:t>
            </a:r>
            <a:endParaRPr lang="en-US" altLang="en-US" sz="1100" b="1" dirty="0">
              <a:solidFill>
                <a:schemeClr val="bg1"/>
              </a:solidFill>
              <a:cs typeface="Times New Roman" panose="02020603050405020304" pitchFamily="18" charset="0"/>
            </a:endParaRPr>
          </a:p>
        </p:txBody>
      </p:sp>
    </p:spTree>
    <p:extLst>
      <p:ext uri="{BB962C8B-B14F-4D97-AF65-F5344CB8AC3E}">
        <p14:creationId xmlns:p14="http://schemas.microsoft.com/office/powerpoint/2010/main" val="943347652"/>
      </p:ext>
    </p:extLst>
  </p:cSld>
  <p:clrMapOvr>
    <a:masterClrMapping/>
  </p:clrMapOvr>
  <p:transition>
    <p:cut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1560085222"/>
      </p:ext>
    </p:extLst>
  </p:cSld>
  <p:clrMapOvr>
    <a:masterClrMapping/>
  </p:clrMapOvr>
  <p:transition>
    <p:cut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33276913"/>
      </p:ext>
    </p:extLst>
  </p:cSld>
  <p:clrMapOvr>
    <a:masterClrMapping/>
  </p:clrMapOvr>
  <p:transition>
    <p:cut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29841" y="365126"/>
            <a:ext cx="7886700" cy="1325563"/>
          </a:xfrm>
        </p:spPr>
        <p:txBody>
          <a:bodyPr/>
          <a:lstStyle/>
          <a:p>
            <a:r>
              <a:rPr lang="en-US" dirty="0"/>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85862190"/>
      </p:ext>
    </p:extLst>
  </p:cSld>
  <p:clrMapOvr>
    <a:masterClrMapping/>
  </p:clrMapOvr>
  <p:transition>
    <p:cut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728996000"/>
      </p:ext>
    </p:extLst>
  </p:cSld>
  <p:clrMapOvr>
    <a:masterClrMapping/>
  </p:clrMapOvr>
  <p:transition>
    <p:cut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7182394"/>
      </p:ext>
    </p:extLst>
  </p:cSld>
  <p:clrMapOvr>
    <a:masterClrMapping/>
  </p:clrMapOvr>
  <p:transition>
    <p:cut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1390668795"/>
      </p:ext>
    </p:extLst>
  </p:cSld>
  <p:clrMapOvr>
    <a:masterClrMapping/>
  </p:clrMapOvr>
  <p:transition>
    <p:cut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3619883423"/>
      </p:ext>
    </p:extLst>
  </p:cSld>
  <p:clrMapOvr>
    <a:masterClrMapping/>
  </p:clrMapOvr>
  <p:transition>
    <p:cut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41904276"/>
      </p:ext>
    </p:extLst>
  </p:cSld>
  <p:clrMapOvr>
    <a:masterClrMapping/>
  </p:clrMapOvr>
  <p:transition>
    <p:cut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5259431"/>
      </p:ext>
    </p:extLst>
  </p:cSld>
  <p:clrMapOvr>
    <a:masterClrMapping/>
  </p:clrMapOvr>
  <p:transition>
    <p:cut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85635511"/>
      </p:ext>
    </p:extLst>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634645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830023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hdr="0" dt="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802382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dt="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5316694" y="508821"/>
            <a:ext cx="2776385"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807791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r>
              <a:rPr lang="en-US"/>
              <a:t>Click icon to add picture</a:t>
            </a:r>
            <a:endParaRPr lang="id-ID"/>
          </a:p>
        </p:txBody>
      </p:sp>
    </p:spTree>
    <p:extLst>
      <p:ext uri="{BB962C8B-B14F-4D97-AF65-F5344CB8AC3E}">
        <p14:creationId xmlns:p14="http://schemas.microsoft.com/office/powerpoint/2010/main" val="989524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4572000" y="933450"/>
            <a:ext cx="3721610"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217984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3" name="Graphic 21">
            <a:extLst>
              <a:ext uri="{FF2B5EF4-FFF2-40B4-BE49-F238E27FC236}">
                <a16:creationId xmlns:a16="http://schemas.microsoft.com/office/drawing/2014/main" id="{96FD94E2-643F-4BBD-99CD-1D9222B9C950}"/>
              </a:ext>
            </a:extLst>
          </p:cNvPr>
          <p:cNvPicPr>
            <a:picLocks noChangeAspect="1" noChangeArrowheads="1"/>
          </p:cNvPicPr>
          <p:nvPr userDrawn="1"/>
        </p:nvPicPr>
        <p:blipFill>
          <a:blip r:embed="rId21">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7321550" y="44450"/>
            <a:ext cx="1728788" cy="80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a:extLst>
              <a:ext uri="{FF2B5EF4-FFF2-40B4-BE49-F238E27FC236}">
                <a16:creationId xmlns:a16="http://schemas.microsoft.com/office/drawing/2014/main" id="{E4589239-B1B9-4179-8D2E-3360A295E84E}"/>
              </a:ext>
            </a:extLst>
          </p:cNvPr>
          <p:cNvSpPr txBox="1">
            <a:spLocks noChangeArrowheads="1"/>
          </p:cNvSpPr>
          <p:nvPr userDrawn="1"/>
        </p:nvSpPr>
        <p:spPr bwMode="auto">
          <a:xfrm>
            <a:off x="6948488" y="6292850"/>
            <a:ext cx="1962150" cy="322263"/>
          </a:xfrm>
          <a:prstGeom prst="rect">
            <a:avLst/>
          </a:prstGeom>
          <a:noFill/>
          <a:ln>
            <a:noFill/>
          </a:ln>
        </p:spPr>
        <p:txBody>
          <a:bodyPr>
            <a:spAutoFit/>
          </a:bodyPr>
          <a:lstStyle>
            <a:lvl1pPr defTabSz="685800">
              <a:defRPr>
                <a:solidFill>
                  <a:schemeClr val="tx1"/>
                </a:solidFill>
                <a:latin typeface="Calibri" panose="020F0502020204030204" pitchFamily="34" charset="0"/>
              </a:defRPr>
            </a:lvl1pPr>
            <a:lvl2pPr marL="742950" indent="-285750" defTabSz="685800">
              <a:defRPr>
                <a:solidFill>
                  <a:schemeClr val="tx1"/>
                </a:solidFill>
                <a:latin typeface="Calibri" panose="020F0502020204030204" pitchFamily="34" charset="0"/>
              </a:defRPr>
            </a:lvl2pPr>
            <a:lvl3pPr marL="1143000" indent="-228600" defTabSz="685800">
              <a:defRPr>
                <a:solidFill>
                  <a:schemeClr val="tx1"/>
                </a:solidFill>
                <a:latin typeface="Calibri" panose="020F0502020204030204" pitchFamily="34" charset="0"/>
              </a:defRPr>
            </a:lvl3pPr>
            <a:lvl4pPr marL="1600200" indent="-228600" defTabSz="685800">
              <a:defRPr>
                <a:solidFill>
                  <a:schemeClr val="tx1"/>
                </a:solidFill>
                <a:latin typeface="Calibri" panose="020F0502020204030204" pitchFamily="34" charset="0"/>
              </a:defRPr>
            </a:lvl4pPr>
            <a:lvl5pPr marL="2057400" indent="-228600" defTabSz="685800">
              <a:defRPr>
                <a:solidFill>
                  <a:schemeClr val="tx1"/>
                </a:solidFill>
                <a:latin typeface="Calibri" panose="020F0502020204030204" pitchFamily="34" charset="0"/>
              </a:defRPr>
            </a:lvl5pPr>
            <a:lvl6pPr marL="2514600" indent="-228600" defTabSz="685800" fontAlgn="base">
              <a:spcBef>
                <a:spcPct val="0"/>
              </a:spcBef>
              <a:spcAft>
                <a:spcPct val="0"/>
              </a:spcAft>
              <a:defRPr>
                <a:solidFill>
                  <a:schemeClr val="tx1"/>
                </a:solidFill>
                <a:latin typeface="Calibri" panose="020F0502020204030204" pitchFamily="34" charset="0"/>
              </a:defRPr>
            </a:lvl6pPr>
            <a:lvl7pPr marL="2971800" indent="-228600" defTabSz="685800" fontAlgn="base">
              <a:spcBef>
                <a:spcPct val="0"/>
              </a:spcBef>
              <a:spcAft>
                <a:spcPct val="0"/>
              </a:spcAft>
              <a:defRPr>
                <a:solidFill>
                  <a:schemeClr val="tx1"/>
                </a:solidFill>
                <a:latin typeface="Calibri" panose="020F0502020204030204" pitchFamily="34" charset="0"/>
              </a:defRPr>
            </a:lvl7pPr>
            <a:lvl8pPr marL="3429000" indent="-228600" defTabSz="685800" fontAlgn="base">
              <a:spcBef>
                <a:spcPct val="0"/>
              </a:spcBef>
              <a:spcAft>
                <a:spcPct val="0"/>
              </a:spcAft>
              <a:defRPr>
                <a:solidFill>
                  <a:schemeClr val="tx1"/>
                </a:solidFill>
                <a:latin typeface="Calibri" panose="020F0502020204030204" pitchFamily="34" charset="0"/>
              </a:defRPr>
            </a:lvl8pPr>
            <a:lvl9pPr marL="3886200" indent="-228600" defTabSz="685800" fontAlgn="base">
              <a:spcBef>
                <a:spcPct val="0"/>
              </a:spcBef>
              <a:spcAft>
                <a:spcPct val="0"/>
              </a:spcAft>
              <a:defRPr>
                <a:solidFill>
                  <a:schemeClr val="tx1"/>
                </a:solidFill>
                <a:latin typeface="Calibri" panose="020F0502020204030204" pitchFamily="34" charset="0"/>
              </a:defRPr>
            </a:lvl9pPr>
          </a:lstStyle>
          <a:p>
            <a:pPr algn="ctr" eaLnBrk="1" hangingPunct="1">
              <a:defRPr/>
            </a:pPr>
            <a:r>
              <a:rPr lang="en-US" altLang="en-US" sz="1500" b="1" dirty="0"/>
              <a:t>www.midocean.ae</a:t>
            </a:r>
          </a:p>
        </p:txBody>
      </p:sp>
    </p:spTree>
    <p:extLst>
      <p:ext uri="{BB962C8B-B14F-4D97-AF65-F5344CB8AC3E}">
        <p14:creationId xmlns:p14="http://schemas.microsoft.com/office/powerpoint/2010/main" val="41180055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ransition>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left)">
                                      <p:cBhvr>
                                        <p:cTn id="10" dur="500"/>
                                        <p:tgtEl>
                                          <p:spTgt spid="3"/>
                                        </p:tgtEl>
                                      </p:cBhvr>
                                    </p:animEffect>
                                  </p:childTnLst>
                                </p:cTn>
                              </p:par>
                              <p:par>
                                <p:cTn id="11" presetID="22" presetClass="entr" presetSubtype="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dt="0"/>
  <p:txStyles>
    <p:titleStyle>
      <a:lvl1pPr algn="l" defTabSz="685800" rtl="0" eaLnBrk="1" latinLnBrk="0" hangingPunct="1">
        <a:lnSpc>
          <a:spcPct val="90000"/>
        </a:lnSpc>
        <a:spcBef>
          <a:spcPct val="0"/>
        </a:spcBef>
        <a:buNone/>
        <a:defRPr sz="2800" b="1" kern="1200">
          <a:solidFill>
            <a:schemeClr val="tx1"/>
          </a:solidFill>
          <a:latin typeface="Times New Roman" panose="02020603050405020304" pitchFamily="18" charset="0"/>
          <a:ea typeface="+mj-ea"/>
          <a:cs typeface="Times New Roman" panose="02020603050405020304" pitchFamily="18" charset="0"/>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1pPr>
      <a:lvl2pPr marL="514350" indent="-171450" algn="l" defTabSz="685800" rtl="0" eaLnBrk="1" latinLnBrk="0" hangingPunct="1">
        <a:lnSpc>
          <a:spcPct val="90000"/>
        </a:lnSpc>
        <a:spcBef>
          <a:spcPts val="375"/>
        </a:spcBef>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2pPr>
      <a:lvl3pPr marL="857250" indent="-171450" algn="l" defTabSz="685800" rtl="0" eaLnBrk="1" latinLnBrk="0" hangingPunct="1">
        <a:lnSpc>
          <a:spcPct val="90000"/>
        </a:lnSpc>
        <a:spcBef>
          <a:spcPts val="375"/>
        </a:spcBef>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200150" indent="-171450" algn="l" defTabSz="685800" rtl="0" eaLnBrk="1" latinLnBrk="0" hangingPunct="1">
        <a:lnSpc>
          <a:spcPct val="90000"/>
        </a:lnSpc>
        <a:spcBef>
          <a:spcPts val="375"/>
        </a:spcBef>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4pPr>
      <a:lvl5pPr marL="1543050" indent="-171450" algn="l" defTabSz="685800" rtl="0" eaLnBrk="1" latinLnBrk="0" hangingPunct="1">
        <a:lnSpc>
          <a:spcPct val="90000"/>
        </a:lnSpc>
        <a:spcBef>
          <a:spcPts val="375"/>
        </a:spcBef>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8" Type="http://schemas.openxmlformats.org/officeDocument/2006/relationships/hyperlink" Target="https://dictionary.cambridge.org/dictionary/english/deal" TargetMode="External"/><Relationship Id="rId13" Type="http://schemas.openxmlformats.org/officeDocument/2006/relationships/hyperlink" Target="https://dictionary.cambridge.org/dictionary/english/problem" TargetMode="External"/><Relationship Id="rId3" Type="http://schemas.openxmlformats.org/officeDocument/2006/relationships/hyperlink" Target="https://dictionary.cambridge.org/dictionary/english/people" TargetMode="External"/><Relationship Id="rId7" Type="http://schemas.openxmlformats.org/officeDocument/2006/relationships/hyperlink" Target="https://dictionary.cambridge.org/dictionary/english/department" TargetMode="External"/><Relationship Id="rId12" Type="http://schemas.openxmlformats.org/officeDocument/2006/relationships/hyperlink" Target="https://dictionary.cambridge.org/dictionary/english/training"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s://dictionary.cambridge.org/dictionary/english/organization" TargetMode="External"/><Relationship Id="rId11" Type="http://schemas.openxmlformats.org/officeDocument/2006/relationships/hyperlink" Target="https://dictionary.cambridge.org/dictionary/english/join" TargetMode="External"/><Relationship Id="rId5" Type="http://schemas.openxmlformats.org/officeDocument/2006/relationships/hyperlink" Target="https://dictionary.cambridge.org/dictionary/english/company" TargetMode="External"/><Relationship Id="rId10" Type="http://schemas.openxmlformats.org/officeDocument/2006/relationships/hyperlink" Target="https://dictionary.cambridge.org/dictionary/english/employee" TargetMode="External"/><Relationship Id="rId4" Type="http://schemas.openxmlformats.org/officeDocument/2006/relationships/hyperlink" Target="https://dictionary.cambridge.org/dictionary/english/employed" TargetMode="External"/><Relationship Id="rId9" Type="http://schemas.openxmlformats.org/officeDocument/2006/relationships/hyperlink" Target="https://dictionary.cambridge.org/dictionary/english/its"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xml"/><Relationship Id="rId1" Type="http://schemas.openxmlformats.org/officeDocument/2006/relationships/vmlDrawing" Target="../drawings/vmlDrawing1.vml"/><Relationship Id="rId4" Type="http://schemas.openxmlformats.org/officeDocument/2006/relationships/image" Target="../media/image21.wmf"/></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4D81B536-21B3-4C54-B1C0-8870186F0ED8}"/>
              </a:ext>
            </a:extLst>
          </p:cNvPr>
          <p:cNvSpPr/>
          <p:nvPr/>
        </p:nvSpPr>
        <p:spPr>
          <a:xfrm>
            <a:off x="4540250" y="-339725"/>
            <a:ext cx="5837238" cy="568325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defTabSz="685800" eaLnBrk="1" fontAlgn="auto" hangingPunct="1">
              <a:spcBef>
                <a:spcPts val="0"/>
              </a:spcBef>
              <a:spcAft>
                <a:spcPts val="0"/>
              </a:spcAft>
              <a:defRPr/>
            </a:pPr>
            <a:endParaRPr lang="en-US" sz="1350" dirty="0">
              <a:solidFill>
                <a:prstClr val="white"/>
              </a:solidFill>
            </a:endParaRPr>
          </a:p>
        </p:txBody>
      </p:sp>
      <p:sp>
        <p:nvSpPr>
          <p:cNvPr id="66563" name="TextBox 29">
            <a:extLst>
              <a:ext uri="{FF2B5EF4-FFF2-40B4-BE49-F238E27FC236}">
                <a16:creationId xmlns:a16="http://schemas.microsoft.com/office/drawing/2014/main" id="{A34C9288-D453-42D8-8050-7A9A9247BB5E}"/>
              </a:ext>
            </a:extLst>
          </p:cNvPr>
          <p:cNvSpPr txBox="1">
            <a:spLocks noChangeArrowheads="1"/>
          </p:cNvSpPr>
          <p:nvPr/>
        </p:nvSpPr>
        <p:spPr bwMode="auto">
          <a:xfrm>
            <a:off x="828675" y="3703638"/>
            <a:ext cx="36655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1pPr>
            <a:lvl2pPr marL="742950" indent="-28575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2pPr>
            <a:lvl3pPr marL="11430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3pPr>
            <a:lvl4pPr marL="16002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4pPr>
            <a:lvl5pPr marL="20574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9pPr>
          </a:lstStyle>
          <a:p>
            <a:pPr eaLnBrk="1" hangingPunct="1">
              <a:lnSpc>
                <a:spcPct val="100000"/>
              </a:lnSpc>
              <a:spcBef>
                <a:spcPct val="0"/>
              </a:spcBef>
              <a:buFontTx/>
              <a:buNone/>
            </a:pPr>
            <a:r>
              <a:rPr lang="en-US" altLang="en-US" sz="1800">
                <a:solidFill>
                  <a:srgbClr val="000000"/>
                </a:solidFill>
              </a:rPr>
              <a:t>Prepared by Dr. Ibrahem Aboelseod </a:t>
            </a:r>
          </a:p>
        </p:txBody>
      </p:sp>
      <p:sp>
        <p:nvSpPr>
          <p:cNvPr id="66564" name="TextBox 30">
            <a:extLst>
              <a:ext uri="{FF2B5EF4-FFF2-40B4-BE49-F238E27FC236}">
                <a16:creationId xmlns:a16="http://schemas.microsoft.com/office/drawing/2014/main" id="{D975C79F-986A-4826-AA1E-D39C40A85892}"/>
              </a:ext>
            </a:extLst>
          </p:cNvPr>
          <p:cNvSpPr txBox="1">
            <a:spLocks noChangeArrowheads="1"/>
          </p:cNvSpPr>
          <p:nvPr/>
        </p:nvSpPr>
        <p:spPr bwMode="auto">
          <a:xfrm>
            <a:off x="146050" y="2246313"/>
            <a:ext cx="4335463"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1pPr>
            <a:lvl2pPr marL="742950" indent="-28575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2pPr>
            <a:lvl3pPr marL="11430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3pPr>
            <a:lvl4pPr marL="16002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4pPr>
            <a:lvl5pPr marL="20574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9pPr>
          </a:lstStyle>
          <a:p>
            <a:pPr algn="ctr" eaLnBrk="1" hangingPunct="1">
              <a:lnSpc>
                <a:spcPct val="100000"/>
              </a:lnSpc>
              <a:spcBef>
                <a:spcPct val="0"/>
              </a:spcBef>
              <a:buFontTx/>
              <a:buNone/>
            </a:pPr>
            <a:r>
              <a:rPr lang="en-US" altLang="en-US" sz="3300" b="1">
                <a:solidFill>
                  <a:srgbClr val="00B0F0"/>
                </a:solidFill>
              </a:rPr>
              <a:t>Human Resources Management </a:t>
            </a:r>
          </a:p>
        </p:txBody>
      </p:sp>
      <p:sp>
        <p:nvSpPr>
          <p:cNvPr id="34" name="Rectangle: Rounded Corners 33">
            <a:extLst>
              <a:ext uri="{FF2B5EF4-FFF2-40B4-BE49-F238E27FC236}">
                <a16:creationId xmlns:a16="http://schemas.microsoft.com/office/drawing/2014/main" id="{C75C6B8F-3412-4F67-9AA5-8B37172C4CF1}"/>
              </a:ext>
            </a:extLst>
          </p:cNvPr>
          <p:cNvSpPr/>
          <p:nvPr/>
        </p:nvSpPr>
        <p:spPr>
          <a:xfrm>
            <a:off x="-404813" y="5240338"/>
            <a:ext cx="2636838"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1" fontAlgn="auto" hangingPunct="1">
              <a:spcBef>
                <a:spcPts val="0"/>
              </a:spcBef>
              <a:spcAft>
                <a:spcPts val="0"/>
              </a:spcAft>
              <a:defRPr/>
            </a:pPr>
            <a:r>
              <a:rPr lang="en-US" sz="2100" b="1" dirty="0">
                <a:solidFill>
                  <a:prstClr val="white"/>
                </a:solidFill>
                <a:latin typeface="Times New Roman" panose="02020603050405020304" pitchFamily="18" charset="0"/>
                <a:cs typeface="Times New Roman" panose="02020603050405020304" pitchFamily="18" charset="0"/>
              </a:rPr>
              <a:t>Lecture 07</a:t>
            </a:r>
          </a:p>
        </p:txBody>
      </p:sp>
      <p:sp>
        <p:nvSpPr>
          <p:cNvPr id="66566" name="TextBox 45">
            <a:extLst>
              <a:ext uri="{FF2B5EF4-FFF2-40B4-BE49-F238E27FC236}">
                <a16:creationId xmlns:a16="http://schemas.microsoft.com/office/drawing/2014/main" id="{6B554284-15F8-4951-A934-58A77FBC9301}"/>
              </a:ext>
            </a:extLst>
          </p:cNvPr>
          <p:cNvSpPr txBox="1">
            <a:spLocks noChangeArrowheads="1"/>
          </p:cNvSpPr>
          <p:nvPr/>
        </p:nvSpPr>
        <p:spPr bwMode="auto">
          <a:xfrm>
            <a:off x="225425" y="4824413"/>
            <a:ext cx="13287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1pPr>
            <a:lvl2pPr marL="742950" indent="-28575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2pPr>
            <a:lvl3pPr marL="11430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3pPr>
            <a:lvl4pPr marL="16002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4pPr>
            <a:lvl5pPr marL="20574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9pPr>
          </a:lstStyle>
          <a:p>
            <a:pPr eaLnBrk="1" hangingPunct="1">
              <a:lnSpc>
                <a:spcPct val="100000"/>
              </a:lnSpc>
              <a:spcBef>
                <a:spcPct val="0"/>
              </a:spcBef>
              <a:buFontTx/>
              <a:buNone/>
            </a:pPr>
            <a:r>
              <a:rPr lang="en-US" altLang="en-US" sz="1500">
                <a:solidFill>
                  <a:srgbClr val="000000"/>
                </a:solidFill>
              </a:rPr>
              <a:t>MGM 243</a:t>
            </a:r>
          </a:p>
        </p:txBody>
      </p:sp>
      <p:sp>
        <p:nvSpPr>
          <p:cNvPr id="14" name="Oval 13">
            <a:extLst>
              <a:ext uri="{FF2B5EF4-FFF2-40B4-BE49-F238E27FC236}">
                <a16:creationId xmlns:a16="http://schemas.microsoft.com/office/drawing/2014/main" id="{8656D1E4-B448-47FF-B899-5BF8FBDC7E21}"/>
              </a:ext>
            </a:extLst>
          </p:cNvPr>
          <p:cNvSpPr/>
          <p:nvPr/>
        </p:nvSpPr>
        <p:spPr>
          <a:xfrm>
            <a:off x="4688681" y="-196636"/>
            <a:ext cx="5557838" cy="555783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defTabSz="685800" eaLnBrk="1" fontAlgn="auto" hangingPunct="1">
              <a:spcBef>
                <a:spcPts val="0"/>
              </a:spcBef>
              <a:spcAft>
                <a:spcPts val="0"/>
              </a:spcAft>
              <a:defRPr/>
            </a:pPr>
            <a:endParaRPr lang="en-US" sz="1350">
              <a:solidFill>
                <a:prstClr val="white"/>
              </a:solidFill>
            </a:endParaRPr>
          </a:p>
        </p:txBody>
      </p:sp>
      <p:pic>
        <p:nvPicPr>
          <p:cNvPr id="66570" name="Graphic 21">
            <a:extLst>
              <a:ext uri="{FF2B5EF4-FFF2-40B4-BE49-F238E27FC236}">
                <a16:creationId xmlns:a16="http://schemas.microsoft.com/office/drawing/2014/main" id="{CAD4F1C7-6EE7-4455-97C5-D8374ADA1E7D}"/>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276225" y="176213"/>
            <a:ext cx="22161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7">
            <a:extLst>
              <a:ext uri="{FF2B5EF4-FFF2-40B4-BE49-F238E27FC236}">
                <a16:creationId xmlns:a16="http://schemas.microsoft.com/office/drawing/2014/main" id="{DA3AC654-DDDD-4EF8-A14A-9BCA809681B5}"/>
              </a:ext>
            </a:extLst>
          </p:cNvPr>
          <p:cNvSpPr txBox="1">
            <a:spLocks noChangeArrowheads="1"/>
          </p:cNvSpPr>
          <p:nvPr/>
        </p:nvSpPr>
        <p:spPr bwMode="gray">
          <a:xfrm>
            <a:off x="307975" y="3395663"/>
            <a:ext cx="3143250" cy="257175"/>
          </a:xfrm>
          <a:prstGeom prst="rect">
            <a:avLst/>
          </a:prstGeom>
          <a:noFill/>
          <a:ln>
            <a:noFill/>
          </a:ln>
          <a:effectLst/>
        </p:spPr>
        <p:txBody>
          <a:bodyPr lIns="0">
            <a:spAutoFit/>
          </a:bodyPr>
          <a:lstStyle/>
          <a:p>
            <a:pPr algn="ctr" defTabSz="685800" eaLnBrk="1" fontAlgn="auto" hangingPunct="1">
              <a:lnSpc>
                <a:spcPct val="70000"/>
              </a:lnSpc>
              <a:spcBef>
                <a:spcPct val="50000"/>
              </a:spcBef>
              <a:spcAft>
                <a:spcPts val="0"/>
              </a:spcAft>
              <a:defRPr/>
            </a:pPr>
            <a:r>
              <a:rPr lang="en-US" altLang="en-US" sz="1500" dirty="0">
                <a:solidFill>
                  <a:prstClr val="black"/>
                </a:solidFill>
                <a:effectLst>
                  <a:outerShdw blurRad="38100" dist="38100" dir="2700000" algn="tl">
                    <a:srgbClr val="C0C0C0"/>
                  </a:outerShdw>
                </a:effectLst>
                <a:latin typeface="Calibri"/>
              </a:rPr>
              <a:t>Robert L. Mathis   </a:t>
            </a:r>
            <a:r>
              <a:rPr lang="en-US" altLang="en-US" sz="1500" dirty="0">
                <a:solidFill>
                  <a:prstClr val="black"/>
                </a:solidFill>
                <a:effectLst>
                  <a:outerShdw blurRad="38100" dist="38100" dir="2700000" algn="tl">
                    <a:srgbClr val="C0C0C0"/>
                  </a:outerShdw>
                </a:effectLst>
                <a:latin typeface="Calibri"/>
                <a:sym typeface="Symbol" pitchFamily="2" charset="2"/>
              </a:rPr>
              <a:t>   </a:t>
            </a:r>
            <a:r>
              <a:rPr lang="en-US" altLang="en-US" sz="1500" dirty="0">
                <a:solidFill>
                  <a:prstClr val="black"/>
                </a:solidFill>
                <a:effectLst>
                  <a:outerShdw blurRad="38100" dist="38100" dir="2700000" algn="tl">
                    <a:srgbClr val="C0C0C0"/>
                  </a:outerShdw>
                </a:effectLst>
                <a:latin typeface="Calibri"/>
              </a:rPr>
              <a:t>John H. Jackson</a:t>
            </a:r>
          </a:p>
        </p:txBody>
      </p:sp>
    </p:spTree>
  </p:cSld>
  <p:clrMapOvr>
    <a:masterClrMapping/>
  </p:clrMapOvr>
  <p:transition spd="slow" advTm="17825"/>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3">
            <a:extLst>
              <a:ext uri="{FF2B5EF4-FFF2-40B4-BE49-F238E27FC236}">
                <a16:creationId xmlns:a16="http://schemas.microsoft.com/office/drawing/2014/main" id="{AA766E2C-9BF5-45D9-AD4E-0218412C1A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50" y="0"/>
            <a:ext cx="94980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Single Corner Rounded 1">
            <a:extLst>
              <a:ext uri="{FF2B5EF4-FFF2-40B4-BE49-F238E27FC236}">
                <a16:creationId xmlns:a16="http://schemas.microsoft.com/office/drawing/2014/main" id="{34C3AA75-1248-4519-A6EE-9D482A3B6768}"/>
              </a:ext>
            </a:extLst>
          </p:cNvPr>
          <p:cNvSpPr/>
          <p:nvPr/>
        </p:nvSpPr>
        <p:spPr>
          <a:xfrm flipV="1">
            <a:off x="-114300" y="0"/>
            <a:ext cx="9144000" cy="531336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1" fontAlgn="auto" hangingPunct="1">
              <a:spcBef>
                <a:spcPts val="0"/>
              </a:spcBef>
              <a:spcAft>
                <a:spcPts val="0"/>
              </a:spcAft>
              <a:defRPr/>
            </a:pPr>
            <a:endParaRPr lang="en-ID" sz="1350">
              <a:solidFill>
                <a:prstClr val="white"/>
              </a:solidFill>
            </a:endParaRPr>
          </a:p>
        </p:txBody>
      </p:sp>
      <p:pic>
        <p:nvPicPr>
          <p:cNvPr id="5" name="Picture Placeholder 4">
            <a:extLst>
              <a:ext uri="{FF2B5EF4-FFF2-40B4-BE49-F238E27FC236}">
                <a16:creationId xmlns:a16="http://schemas.microsoft.com/office/drawing/2014/main" id="{902C18A3-CBB1-4128-8274-53336433146A}"/>
              </a:ext>
            </a:extLst>
          </p:cNvPr>
          <p:cNvPicPr>
            <a:picLocks noGrp="1" noChangeAspect="1"/>
          </p:cNvPicPr>
          <p:nvPr>
            <p:ph type="pic" sz="quarter" idx="10"/>
          </p:nvPr>
        </p:nvPicPr>
        <p:blipFill>
          <a:blip r:embed="rId4" cstate="print"/>
          <a:srcRect l="4175" r="4175"/>
          <a:stretch>
            <a:fillRect/>
          </a:stretch>
        </p:blipFill>
        <p:spPr>
          <a:xfrm>
            <a:off x="0" y="1"/>
            <a:ext cx="6494748" cy="4800192"/>
          </a:xfrm>
        </p:spPr>
      </p:pic>
      <p:sp>
        <p:nvSpPr>
          <p:cNvPr id="68613" name="TextBox 8">
            <a:extLst>
              <a:ext uri="{FF2B5EF4-FFF2-40B4-BE49-F238E27FC236}">
                <a16:creationId xmlns:a16="http://schemas.microsoft.com/office/drawing/2014/main" id="{E20679D0-EDE9-4E7B-AD5B-2E1BBC378D02}"/>
              </a:ext>
            </a:extLst>
          </p:cNvPr>
          <p:cNvSpPr txBox="1">
            <a:spLocks noChangeArrowheads="1"/>
          </p:cNvSpPr>
          <p:nvPr/>
        </p:nvSpPr>
        <p:spPr bwMode="auto">
          <a:xfrm>
            <a:off x="3716338" y="3071813"/>
            <a:ext cx="5675312"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1pPr>
            <a:lvl2pPr marL="742950" indent="-28575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2pPr>
            <a:lvl3pPr marL="11430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3pPr>
            <a:lvl4pPr marL="16002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4pPr>
            <a:lvl5pPr marL="20574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9pPr>
          </a:lstStyle>
          <a:p>
            <a:pPr algn="ctr" eaLnBrk="1" hangingPunct="1">
              <a:lnSpc>
                <a:spcPct val="100000"/>
              </a:lnSpc>
              <a:spcBef>
                <a:spcPct val="0"/>
              </a:spcBef>
              <a:buFontTx/>
              <a:buNone/>
            </a:pPr>
            <a:r>
              <a:rPr lang="en-US" altLang="en-US" sz="2800" b="1" dirty="0">
                <a:solidFill>
                  <a:srgbClr val="00B0F0"/>
                </a:solidFill>
              </a:rPr>
              <a:t>Personnel - Variable Pay and</a:t>
            </a:r>
            <a:br>
              <a:rPr lang="en-US" altLang="en-US" sz="2800" b="1" dirty="0">
                <a:solidFill>
                  <a:srgbClr val="00B0F0"/>
                </a:solidFill>
              </a:rPr>
            </a:br>
            <a:r>
              <a:rPr lang="en-US" altLang="en-US" sz="2800" b="1" dirty="0">
                <a:solidFill>
                  <a:srgbClr val="00B0F0"/>
                </a:solidFill>
              </a:rPr>
              <a:t>Executive </a:t>
            </a:r>
          </a:p>
          <a:p>
            <a:pPr algn="ctr" eaLnBrk="1" hangingPunct="1">
              <a:lnSpc>
                <a:spcPct val="100000"/>
              </a:lnSpc>
              <a:spcBef>
                <a:spcPct val="0"/>
              </a:spcBef>
              <a:buFontTx/>
              <a:buNone/>
            </a:pPr>
            <a:endParaRPr lang="en-US" altLang="en-US" sz="2800" b="1" dirty="0">
              <a:solidFill>
                <a:srgbClr val="00B0F0"/>
              </a:solidFill>
            </a:endParaRPr>
          </a:p>
        </p:txBody>
      </p:sp>
      <p:sp>
        <p:nvSpPr>
          <p:cNvPr id="10" name="Rectangle: Rounded Corners 9">
            <a:extLst>
              <a:ext uri="{FF2B5EF4-FFF2-40B4-BE49-F238E27FC236}">
                <a16:creationId xmlns:a16="http://schemas.microsoft.com/office/drawing/2014/main" id="{34C7EF4C-06A5-4208-9591-F7A781A9FCE5}"/>
              </a:ext>
            </a:extLst>
          </p:cNvPr>
          <p:cNvSpPr/>
          <p:nvPr/>
        </p:nvSpPr>
        <p:spPr>
          <a:xfrm>
            <a:off x="4787900" y="4030663"/>
            <a:ext cx="2638425" cy="39687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1" fontAlgn="auto" hangingPunct="1">
              <a:spcBef>
                <a:spcPts val="0"/>
              </a:spcBef>
              <a:spcAft>
                <a:spcPts val="0"/>
              </a:spcAft>
              <a:defRPr/>
            </a:pPr>
            <a:r>
              <a:rPr lang="en-US" sz="2100" b="1" dirty="0">
                <a:solidFill>
                  <a:prstClr val="black"/>
                </a:solidFill>
                <a:latin typeface="Times New Roman" panose="02020603050405020304" pitchFamily="18" charset="0"/>
                <a:cs typeface="Times New Roman" panose="02020603050405020304" pitchFamily="18" charset="0"/>
              </a:rPr>
              <a:t>Lecture 07</a:t>
            </a:r>
          </a:p>
        </p:txBody>
      </p:sp>
      <p:sp>
        <p:nvSpPr>
          <p:cNvPr id="68615" name="TextBox 10">
            <a:extLst>
              <a:ext uri="{FF2B5EF4-FFF2-40B4-BE49-F238E27FC236}">
                <a16:creationId xmlns:a16="http://schemas.microsoft.com/office/drawing/2014/main" id="{42DBC095-82FF-40CB-975F-5A3B818B7DA9}"/>
              </a:ext>
            </a:extLst>
          </p:cNvPr>
          <p:cNvSpPr txBox="1">
            <a:spLocks noChangeArrowheads="1"/>
          </p:cNvSpPr>
          <p:nvPr/>
        </p:nvSpPr>
        <p:spPr bwMode="auto">
          <a:xfrm>
            <a:off x="4778375" y="4459288"/>
            <a:ext cx="100330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685800">
              <a:lnSpc>
                <a:spcPct val="90000"/>
              </a:lnSpc>
              <a:spcBef>
                <a:spcPts val="750"/>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1pPr>
            <a:lvl2pPr marL="742950" indent="-28575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2pPr>
            <a:lvl3pPr marL="11430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3pPr>
            <a:lvl4pPr marL="16002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4pPr>
            <a:lvl5pPr marL="20574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9pPr>
          </a:lstStyle>
          <a:p>
            <a:pPr eaLnBrk="1" hangingPunct="1">
              <a:lnSpc>
                <a:spcPct val="100000"/>
              </a:lnSpc>
              <a:spcBef>
                <a:spcPct val="0"/>
              </a:spcBef>
              <a:buFontTx/>
              <a:buNone/>
            </a:pPr>
            <a:r>
              <a:rPr lang="en-US" altLang="en-US" sz="1500">
                <a:solidFill>
                  <a:srgbClr val="000000"/>
                </a:solidFill>
              </a:rPr>
              <a:t>MGM 243</a:t>
            </a:r>
          </a:p>
        </p:txBody>
      </p:sp>
      <p:sp>
        <p:nvSpPr>
          <p:cNvPr id="68616" name="TextBox 11">
            <a:extLst>
              <a:ext uri="{FF2B5EF4-FFF2-40B4-BE49-F238E27FC236}">
                <a16:creationId xmlns:a16="http://schemas.microsoft.com/office/drawing/2014/main" id="{A796EBE1-42D6-4262-9A08-2AA13E3C7B53}"/>
              </a:ext>
            </a:extLst>
          </p:cNvPr>
          <p:cNvSpPr txBox="1">
            <a:spLocks noChangeArrowheads="1"/>
          </p:cNvSpPr>
          <p:nvPr/>
        </p:nvSpPr>
        <p:spPr bwMode="auto">
          <a:xfrm>
            <a:off x="344488" y="5497513"/>
            <a:ext cx="4516437"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1pPr>
            <a:lvl2pPr marL="742950" indent="-28575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2pPr>
            <a:lvl3pPr marL="11430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3pPr>
            <a:lvl4pPr marL="16002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4pPr>
            <a:lvl5pPr marL="20574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9pPr>
          </a:lstStyle>
          <a:p>
            <a:pPr eaLnBrk="1" hangingPunct="1">
              <a:lnSpc>
                <a:spcPct val="100000"/>
              </a:lnSpc>
              <a:spcBef>
                <a:spcPct val="0"/>
              </a:spcBef>
              <a:buFontTx/>
              <a:buNone/>
            </a:pPr>
            <a:r>
              <a:rPr lang="en-US" altLang="en-US" sz="2100" b="1">
                <a:solidFill>
                  <a:srgbClr val="00B0F0"/>
                </a:solidFill>
              </a:rPr>
              <a:t>Prepared by Dr. Ibrahem Aboelseod </a:t>
            </a:r>
          </a:p>
        </p:txBody>
      </p:sp>
      <p:sp>
        <p:nvSpPr>
          <p:cNvPr id="68617" name="TextBox 12">
            <a:extLst>
              <a:ext uri="{FF2B5EF4-FFF2-40B4-BE49-F238E27FC236}">
                <a16:creationId xmlns:a16="http://schemas.microsoft.com/office/drawing/2014/main" id="{47F68F34-E572-4109-A1F4-4142C991CF42}"/>
              </a:ext>
            </a:extLst>
          </p:cNvPr>
          <p:cNvSpPr txBox="1">
            <a:spLocks noChangeArrowheads="1"/>
          </p:cNvSpPr>
          <p:nvPr/>
        </p:nvSpPr>
        <p:spPr bwMode="auto">
          <a:xfrm>
            <a:off x="344488" y="5230813"/>
            <a:ext cx="36655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1pPr>
            <a:lvl2pPr marL="742950" indent="-28575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2pPr>
            <a:lvl3pPr marL="11430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3pPr>
            <a:lvl4pPr marL="16002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4pPr>
            <a:lvl5pPr marL="20574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9pPr>
          </a:lstStyle>
          <a:p>
            <a:pPr eaLnBrk="1" hangingPunct="1">
              <a:lnSpc>
                <a:spcPct val="100000"/>
              </a:lnSpc>
              <a:spcBef>
                <a:spcPct val="0"/>
              </a:spcBef>
              <a:buFontTx/>
              <a:buNone/>
            </a:pPr>
            <a:r>
              <a:rPr lang="en-US" altLang="en-US" sz="1800">
                <a:solidFill>
                  <a:srgbClr val="00B0F0"/>
                </a:solidFill>
              </a:rPr>
              <a:t>Prepared by</a:t>
            </a:r>
          </a:p>
        </p:txBody>
      </p:sp>
      <p:sp>
        <p:nvSpPr>
          <p:cNvPr id="68618" name="TextBox 2">
            <a:extLst>
              <a:ext uri="{FF2B5EF4-FFF2-40B4-BE49-F238E27FC236}">
                <a16:creationId xmlns:a16="http://schemas.microsoft.com/office/drawing/2014/main" id="{29CD09E4-36F1-403B-A833-EEDB2CD2B361}"/>
              </a:ext>
            </a:extLst>
          </p:cNvPr>
          <p:cNvSpPr txBox="1">
            <a:spLocks noChangeArrowheads="1"/>
          </p:cNvSpPr>
          <p:nvPr/>
        </p:nvSpPr>
        <p:spPr bwMode="auto">
          <a:xfrm>
            <a:off x="6948488" y="5576888"/>
            <a:ext cx="196215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1pPr>
            <a:lvl2pPr marL="742950" indent="-28575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2pPr>
            <a:lvl3pPr marL="11430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3pPr>
            <a:lvl4pPr marL="16002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4pPr>
            <a:lvl5pPr marL="20574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9pPr>
          </a:lstStyle>
          <a:p>
            <a:pPr algn="ctr" eaLnBrk="1" hangingPunct="1">
              <a:lnSpc>
                <a:spcPct val="100000"/>
              </a:lnSpc>
              <a:spcBef>
                <a:spcPct val="0"/>
              </a:spcBef>
              <a:buFontTx/>
              <a:buNone/>
            </a:pPr>
            <a:r>
              <a:rPr lang="en-US" altLang="en-US" sz="1500" b="1">
                <a:solidFill>
                  <a:srgbClr val="FFFFFF"/>
                </a:solidFill>
                <a:latin typeface="Calibri" panose="020F0502020204030204" pitchFamily="34" charset="0"/>
              </a:rPr>
              <a:t>www.midocean.ae</a:t>
            </a:r>
          </a:p>
        </p:txBody>
      </p:sp>
      <p:pic>
        <p:nvPicPr>
          <p:cNvPr id="68619" name="Graphic 21">
            <a:extLst>
              <a:ext uri="{FF2B5EF4-FFF2-40B4-BE49-F238E27FC236}">
                <a16:creationId xmlns:a16="http://schemas.microsoft.com/office/drawing/2014/main" id="{185D5EFA-5C48-42F2-8FAA-0220E856B009}"/>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7321550" y="44450"/>
            <a:ext cx="1728788" cy="80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5">
            <a:extLst>
              <a:ext uri="{FF2B5EF4-FFF2-40B4-BE49-F238E27FC236}">
                <a16:creationId xmlns:a16="http://schemas.microsoft.com/office/drawing/2014/main" id="{6630188A-045A-4843-A95C-21BB4BE2FC48}"/>
              </a:ext>
            </a:extLst>
          </p:cNvPr>
          <p:cNvSpPr/>
          <p:nvPr/>
        </p:nvSpPr>
        <p:spPr>
          <a:xfrm>
            <a:off x="3679825" y="3749675"/>
            <a:ext cx="892175" cy="7413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1" fontAlgn="auto" hangingPunct="1">
              <a:spcBef>
                <a:spcPts val="0"/>
              </a:spcBef>
              <a:spcAft>
                <a:spcPts val="0"/>
              </a:spcAft>
              <a:defRPr/>
            </a:pPr>
            <a:endParaRPr lang="en-US" sz="1050" dirty="0">
              <a:solidFill>
                <a:prstClr val="white"/>
              </a:solidFill>
              <a:ea typeface="Roboto Light" panose="02000000000000000000" pitchFamily="2" charset="0"/>
            </a:endParaRPr>
          </a:p>
        </p:txBody>
      </p:sp>
      <p:sp>
        <p:nvSpPr>
          <p:cNvPr id="68621" name="TextBox 16">
            <a:extLst>
              <a:ext uri="{FF2B5EF4-FFF2-40B4-BE49-F238E27FC236}">
                <a16:creationId xmlns:a16="http://schemas.microsoft.com/office/drawing/2014/main" id="{950C2F7F-A2AA-4E12-9250-903291A4B5E4}"/>
              </a:ext>
            </a:extLst>
          </p:cNvPr>
          <p:cNvSpPr txBox="1">
            <a:spLocks noChangeArrowheads="1"/>
          </p:cNvSpPr>
          <p:nvPr/>
        </p:nvSpPr>
        <p:spPr bwMode="auto">
          <a:xfrm>
            <a:off x="3717925" y="3746500"/>
            <a:ext cx="817563"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1pPr>
            <a:lvl2pPr marL="742950" indent="-28575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2pPr>
            <a:lvl3pPr marL="11430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3pPr>
            <a:lvl4pPr marL="16002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4pPr>
            <a:lvl5pPr marL="20574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9pPr>
          </a:lstStyle>
          <a:p>
            <a:pPr algn="ctr" eaLnBrk="1" hangingPunct="1">
              <a:lnSpc>
                <a:spcPct val="100000"/>
              </a:lnSpc>
              <a:spcBef>
                <a:spcPct val="0"/>
              </a:spcBef>
              <a:buFontTx/>
              <a:buNone/>
            </a:pPr>
            <a:r>
              <a:rPr lang="en-US" altLang="en-US" sz="1500">
                <a:solidFill>
                  <a:srgbClr val="FFFFFF"/>
                </a:solidFill>
              </a:rPr>
              <a:t>Chapter</a:t>
            </a:r>
            <a:endParaRPr lang="en-US" altLang="en-US" sz="2100">
              <a:solidFill>
                <a:srgbClr val="FFFFFF"/>
              </a:solidFill>
            </a:endParaRPr>
          </a:p>
        </p:txBody>
      </p:sp>
      <p:sp>
        <p:nvSpPr>
          <p:cNvPr id="68622" name="TextBox 17">
            <a:extLst>
              <a:ext uri="{FF2B5EF4-FFF2-40B4-BE49-F238E27FC236}">
                <a16:creationId xmlns:a16="http://schemas.microsoft.com/office/drawing/2014/main" id="{DA8650BA-48B7-4E98-AFCA-B6663ABD0AFE}"/>
              </a:ext>
            </a:extLst>
          </p:cNvPr>
          <p:cNvSpPr txBox="1">
            <a:spLocks noChangeArrowheads="1"/>
          </p:cNvSpPr>
          <p:nvPr/>
        </p:nvSpPr>
        <p:spPr bwMode="auto">
          <a:xfrm>
            <a:off x="3643313" y="3894138"/>
            <a:ext cx="93662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1pPr>
            <a:lvl2pPr marL="742950" indent="-28575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2pPr>
            <a:lvl3pPr marL="11430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3pPr>
            <a:lvl4pPr marL="16002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4pPr>
            <a:lvl5pPr marL="2057400" indent="-228600" defTabSz="685800">
              <a:lnSpc>
                <a:spcPct val="90000"/>
              </a:lnSpc>
              <a:spcBef>
                <a:spcPts val="375"/>
              </a:spcBef>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2400">
                <a:solidFill>
                  <a:schemeClr val="tx1"/>
                </a:solidFill>
                <a:latin typeface="Times New Roman" panose="02020603050405020304" pitchFamily="18" charset="0"/>
                <a:cs typeface="Times New Roman" panose="02020603050405020304" pitchFamily="18" charset="0"/>
              </a:defRPr>
            </a:lvl9pPr>
          </a:lstStyle>
          <a:p>
            <a:pPr algn="ctr" eaLnBrk="1" hangingPunct="1">
              <a:lnSpc>
                <a:spcPct val="100000"/>
              </a:lnSpc>
              <a:spcBef>
                <a:spcPct val="0"/>
              </a:spcBef>
              <a:buFontTx/>
              <a:buNone/>
            </a:pPr>
            <a:r>
              <a:rPr lang="en-US" altLang="en-US" sz="3300" b="1" dirty="0">
                <a:solidFill>
                  <a:srgbClr val="FFFFFF"/>
                </a:solidFill>
              </a:rPr>
              <a:t>13</a:t>
            </a:r>
            <a:endParaRPr lang="en-US" altLang="en-US" sz="900" b="1" dirty="0">
              <a:solidFill>
                <a:srgbClr val="FFFFFF"/>
              </a:solidFill>
            </a:endParaRPr>
          </a:p>
        </p:txBody>
      </p:sp>
    </p:spTree>
  </p:cSld>
  <p:clrMapOvr>
    <a:masterClrMapping/>
  </p:clrMapOvr>
  <p:transition>
    <p:cut thruBlk="1"/>
  </p:transition>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3845" name="AutoShape 21">
            <a:extLst>
              <a:ext uri="{FF2B5EF4-FFF2-40B4-BE49-F238E27FC236}">
                <a16:creationId xmlns:a16="http://schemas.microsoft.com/office/drawing/2014/main" id="{42408017-741A-834C-9436-327ED96E9210}"/>
              </a:ext>
            </a:extLst>
          </p:cNvPr>
          <p:cNvSpPr>
            <a:spLocks noChangeArrowheads="1"/>
          </p:cNvSpPr>
          <p:nvPr/>
        </p:nvSpPr>
        <p:spPr bwMode="auto">
          <a:xfrm>
            <a:off x="974725" y="3779838"/>
            <a:ext cx="1235075" cy="411162"/>
          </a:xfrm>
          <a:prstGeom prst="roundRect">
            <a:avLst>
              <a:gd name="adj" fmla="val 16667"/>
            </a:avLst>
          </a:prstGeom>
          <a:solidFill>
            <a:schemeClr val="bg1"/>
          </a:solidFill>
          <a:ln>
            <a:noFill/>
          </a:ln>
          <a:effectLst>
            <a:outerShdw dist="107763" dir="2700000" algn="ctr" rotWithShape="0">
              <a:schemeClr val="bg2">
                <a:alpha val="50000"/>
              </a:schemeClr>
            </a:outerShdw>
          </a:effectLst>
          <a:extLst>
            <a:ext uri="{91240B29-F687-4F45-9708-019B960494DF}">
              <a14:hiddenLine xmlns:a14="http://schemas.microsoft.com/office/drawing/2010/main" w="12700">
                <a:solidFill>
                  <a:schemeClr val="tx1"/>
                </a:solidFill>
                <a:round/>
                <a:headEnd/>
                <a:tailEnd/>
              </a14:hiddenLine>
            </a:ext>
          </a:extLst>
        </p:spPr>
        <p:txBody>
          <a:bodyPr wrap="none"/>
          <a:lstStyle/>
          <a:p>
            <a:pPr eaLnBrk="1" hangingPunct="1">
              <a:spcBef>
                <a:spcPct val="50000"/>
              </a:spcBef>
              <a:defRPr/>
            </a:pPr>
            <a:endParaRPr lang="en-US" altLang="en-US" sz="1800">
              <a:solidFill>
                <a:schemeClr val="bg1"/>
              </a:solidFill>
              <a:effectLst>
                <a:outerShdw blurRad="38100" dist="38100" dir="2700000" algn="tl">
                  <a:srgbClr val="C0C0C0"/>
                </a:outerShdw>
              </a:effectLst>
              <a:latin typeface="Arial" panose="020B0604020202020204" pitchFamily="34" charset="0"/>
            </a:endParaRPr>
          </a:p>
        </p:txBody>
      </p:sp>
      <p:sp>
        <p:nvSpPr>
          <p:cNvPr id="333826" name="AutoShape 2">
            <a:extLst>
              <a:ext uri="{FF2B5EF4-FFF2-40B4-BE49-F238E27FC236}">
                <a16:creationId xmlns:a16="http://schemas.microsoft.com/office/drawing/2014/main" id="{7A2E8872-10EE-3640-B6C9-83061BD8F39A}"/>
              </a:ext>
            </a:extLst>
          </p:cNvPr>
          <p:cNvSpPr>
            <a:spLocks noGrp="1" noChangeArrowheads="1"/>
          </p:cNvSpPr>
          <p:nvPr>
            <p:ph type="ctrTitle"/>
          </p:nvPr>
        </p:nvSpPr>
        <p:spPr>
          <a:xfrm>
            <a:off x="1701800" y="806450"/>
            <a:ext cx="5181600" cy="1676400"/>
          </a:xfrm>
          <a:noFill/>
          <a:ln>
            <a:noFill/>
          </a:ln>
          <a:effectLst/>
          <a:extLst>
            <a:ext uri="{909E8E84-426E-40DD-AFC4-6F175D3DCCD1}">
              <a14:hiddenFill xmlns:a14="http://schemas.microsoft.com/office/drawing/2010/main">
                <a:gradFill rotWithShape="0">
                  <a:gsLst>
                    <a:gs pos="0">
                      <a:srgbClr val="CC6600">
                        <a:gamma/>
                        <a:shade val="46275"/>
                        <a:invGamma/>
                      </a:srgbClr>
                    </a:gs>
                    <a:gs pos="50000">
                      <a:srgbClr val="CC6600"/>
                    </a:gs>
                    <a:gs pos="100000">
                      <a:srgbClr val="CC6600">
                        <a:gamma/>
                        <a:shade val="46275"/>
                        <a:invGamma/>
                      </a:srgbClr>
                    </a:gs>
                  </a:gsLst>
                  <a:lin ang="5400000" scaled="1"/>
                </a:gradFill>
              </a14:hiddenFill>
            </a:ext>
            <a:ext uri="{91240B29-F687-4F45-9708-019B960494DF}">
              <a14:hiddenLine xmlns:a14="http://schemas.microsoft.com/office/drawing/2010/main" w="9525">
                <a:solidFill>
                  <a:schemeClr val="tx1"/>
                </a:solidFill>
                <a:round/>
                <a:headEnd type="none" w="med" len="med"/>
                <a:tailEnd type="none" w="med" len="med"/>
              </a14:hiddenLine>
            </a:ext>
            <a:ext uri="{AF507438-7753-43E0-B8FC-AC1667EBCBE1}">
              <a14:hiddenEffects xmlns:a14="http://schemas.microsoft.com/office/drawing/2010/main">
                <a:effectLst>
                  <a:outerShdw dist="107763" dir="2700000" algn="ctr" rotWithShape="0">
                    <a:schemeClr val="tx1">
                      <a:alpha val="50000"/>
                    </a:schemeClr>
                  </a:outerShdw>
                </a:effectLst>
              </a14:hiddenEffects>
            </a:ext>
          </a:extLst>
        </p:spPr>
        <p:txBody>
          <a:bodyPr anchor="ctr"/>
          <a:lstStyle/>
          <a:p>
            <a:pPr eaLnBrk="1" hangingPunct="1">
              <a:lnSpc>
                <a:spcPct val="70000"/>
              </a:lnSpc>
              <a:defRPr/>
            </a:pPr>
            <a:r>
              <a:rPr lang="en-US" altLang="en-US" b="0" dirty="0">
                <a:effectLst>
                  <a:outerShdw blurRad="38100" dist="38100" dir="2700000" algn="tl">
                    <a:srgbClr val="C0C0C0"/>
                  </a:outerShdw>
                </a:effectLst>
                <a:latin typeface="Times New Roman" panose="02020603050405020304" pitchFamily="18" charset="0"/>
              </a:rPr>
              <a:t>Human Resource</a:t>
            </a:r>
            <a:br>
              <a:rPr lang="en-US" altLang="en-US" b="0" dirty="0">
                <a:effectLst>
                  <a:outerShdw blurRad="38100" dist="38100" dir="2700000" algn="tl">
                    <a:srgbClr val="C0C0C0"/>
                  </a:outerShdw>
                </a:effectLst>
                <a:latin typeface="Times New Roman" panose="02020603050405020304" pitchFamily="18" charset="0"/>
              </a:rPr>
            </a:br>
            <a:r>
              <a:rPr lang="en-US" altLang="en-US" b="0" dirty="0">
                <a:effectLst>
                  <a:outerShdw blurRad="38100" dist="38100" dir="2700000" algn="tl">
                    <a:srgbClr val="C0C0C0"/>
                  </a:outerShdw>
                </a:effectLst>
                <a:latin typeface="Times New Roman" panose="02020603050405020304" pitchFamily="18" charset="0"/>
              </a:rPr>
              <a:t>Management</a:t>
            </a:r>
            <a:r>
              <a:rPr lang="en-US" altLang="en-US" sz="1000" b="0" dirty="0">
                <a:effectLst>
                  <a:outerShdw blurRad="38100" dist="38100" dir="2700000" algn="tl">
                    <a:srgbClr val="C0C0C0"/>
                  </a:outerShdw>
                </a:effectLst>
                <a:latin typeface="Times New Roman" panose="02020603050405020304" pitchFamily="18" charset="0"/>
              </a:rPr>
              <a:t> </a:t>
            </a:r>
            <a:br>
              <a:rPr lang="en-US" altLang="en-US" sz="1000" b="0" dirty="0">
                <a:effectLst>
                  <a:outerShdw blurRad="38100" dist="38100" dir="2700000" algn="tl">
                    <a:srgbClr val="C0C0C0"/>
                  </a:outerShdw>
                </a:effectLst>
                <a:latin typeface="Times New Roman" panose="02020603050405020304" pitchFamily="18" charset="0"/>
              </a:rPr>
            </a:br>
            <a:br>
              <a:rPr lang="en-US" altLang="en-US" sz="1000" b="0" dirty="0">
                <a:effectLst>
                  <a:outerShdw blurRad="38100" dist="38100" dir="2700000" algn="tl">
                    <a:srgbClr val="C0C0C0"/>
                  </a:outerShdw>
                </a:effectLst>
                <a:latin typeface="Times New Roman" panose="02020603050405020304" pitchFamily="18" charset="0"/>
              </a:rPr>
            </a:br>
            <a:r>
              <a:rPr lang="en-US" altLang="en-US" sz="900" dirty="0">
                <a:solidFill>
                  <a:schemeClr val="tx1"/>
                </a:solidFill>
                <a:effectLst>
                  <a:outerShdw blurRad="38100" dist="38100" dir="2700000" algn="tl">
                    <a:srgbClr val="C0C0C0"/>
                  </a:outerShdw>
                </a:effectLst>
                <a:latin typeface="Times New Roman" panose="02020603050405020304" pitchFamily="18" charset="0"/>
              </a:rPr>
              <a:t>TENTH EDITON</a:t>
            </a:r>
          </a:p>
        </p:txBody>
      </p:sp>
      <p:sp>
        <p:nvSpPr>
          <p:cNvPr id="333831" name="AutoShape 7">
            <a:extLst>
              <a:ext uri="{FF2B5EF4-FFF2-40B4-BE49-F238E27FC236}">
                <a16:creationId xmlns:a16="http://schemas.microsoft.com/office/drawing/2014/main" id="{FED89DEE-9728-F14C-91BC-4AE5882ED8BB}"/>
              </a:ext>
            </a:extLst>
          </p:cNvPr>
          <p:cNvSpPr>
            <a:spLocks noGrp="1" noChangeArrowheads="1"/>
          </p:cNvSpPr>
          <p:nvPr>
            <p:ph type="subTitle" idx="1"/>
          </p:nvPr>
        </p:nvSpPr>
        <p:spPr bwMode="gray">
          <a:xfrm>
            <a:off x="1066800" y="2971800"/>
            <a:ext cx="4800600" cy="1371600"/>
          </a:xfrm>
          <a:prstGeom prst="roundRect">
            <a:avLst>
              <a:gd name="adj" fmla="val 8681"/>
            </a:avLst>
          </a:prstGeom>
          <a:solidFill>
            <a:schemeClr val="bg1"/>
          </a:solidFill>
          <a:ln w="12700">
            <a:solidFill>
              <a:schemeClr val="tx1"/>
            </a:solidFill>
            <a:round/>
            <a:headEnd type="none" w="med" len="med"/>
            <a:tailEnd type="none" w="med" len="med"/>
          </a:ln>
          <a:effectLst>
            <a:outerShdw dist="107763" dir="2700000" algn="ctr" rotWithShape="0">
              <a:schemeClr val="bg2">
                <a:alpha val="50000"/>
              </a:schemeClr>
            </a:outerShdw>
          </a:effectLst>
        </p:spPr>
        <p:txBody>
          <a:bodyPr anchor="ctr" anchorCtr="1"/>
          <a:lstStyle/>
          <a:p>
            <a:pPr algn="l" eaLnBrk="1" hangingPunct="1">
              <a:spcBef>
                <a:spcPct val="50000"/>
              </a:spcBef>
              <a:buSzTx/>
              <a:buFontTx/>
              <a:buNone/>
              <a:defRPr/>
            </a:pPr>
            <a:r>
              <a:rPr lang="en-US" altLang="en-US" b="1" dirty="0">
                <a:effectLst>
                  <a:outerShdw blurRad="38100" dist="38100" dir="2700000" algn="tl">
                    <a:srgbClr val="C0C0C0"/>
                  </a:outerShdw>
                </a:effectLst>
                <a:latin typeface="Arial" panose="020B0604020202020204" pitchFamily="34" charset="0"/>
              </a:rPr>
              <a:t>Personnel - Variable Pay and</a:t>
            </a:r>
            <a:br>
              <a:rPr lang="en-US" altLang="en-US" b="1" dirty="0">
                <a:effectLst>
                  <a:outerShdw blurRad="38100" dist="38100" dir="2700000" algn="tl">
                    <a:srgbClr val="C0C0C0"/>
                  </a:outerShdw>
                </a:effectLst>
                <a:latin typeface="Arial" panose="020B0604020202020204" pitchFamily="34" charset="0"/>
              </a:rPr>
            </a:br>
            <a:r>
              <a:rPr lang="en-US" altLang="en-US" b="1" dirty="0">
                <a:effectLst>
                  <a:outerShdw blurRad="38100" dist="38100" dir="2700000" algn="tl">
                    <a:srgbClr val="C0C0C0"/>
                  </a:outerShdw>
                </a:effectLst>
                <a:latin typeface="Arial" panose="020B0604020202020204" pitchFamily="34" charset="0"/>
              </a:rPr>
              <a:t>Executive </a:t>
            </a:r>
          </a:p>
        </p:txBody>
      </p:sp>
      <p:sp>
        <p:nvSpPr>
          <p:cNvPr id="333846" name="AutoShape 22">
            <a:extLst>
              <a:ext uri="{FF2B5EF4-FFF2-40B4-BE49-F238E27FC236}">
                <a16:creationId xmlns:a16="http://schemas.microsoft.com/office/drawing/2014/main" id="{50FCC640-822B-7E41-B798-513DF4DC4143}"/>
              </a:ext>
            </a:extLst>
          </p:cNvPr>
          <p:cNvSpPr>
            <a:spLocks noChangeArrowheads="1"/>
          </p:cNvSpPr>
          <p:nvPr/>
        </p:nvSpPr>
        <p:spPr bwMode="blackWhite">
          <a:xfrm>
            <a:off x="341313" y="2887663"/>
            <a:ext cx="1358900" cy="411162"/>
          </a:xfrm>
          <a:prstGeom prst="roundRect">
            <a:avLst>
              <a:gd name="adj" fmla="val 16667"/>
            </a:avLst>
          </a:prstGeom>
          <a:solidFill>
            <a:srgbClr val="CC3300"/>
          </a:solidFill>
          <a:ln w="12700">
            <a:solidFill>
              <a:schemeClr val="tx1"/>
            </a:solidFill>
            <a:round/>
            <a:headEnd/>
            <a:tailEnd/>
          </a:ln>
          <a:effectLst/>
          <a:extLs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none">
            <a:spAutoFit/>
          </a:bodyPr>
          <a:lstStyle/>
          <a:p>
            <a:pPr eaLnBrk="1" hangingPunct="1">
              <a:spcBef>
                <a:spcPct val="50000"/>
              </a:spcBef>
              <a:defRPr/>
            </a:pPr>
            <a:r>
              <a:rPr lang="en-US" altLang="en-US" sz="1800">
                <a:solidFill>
                  <a:schemeClr val="bg1"/>
                </a:solidFill>
                <a:effectLst>
                  <a:outerShdw blurRad="38100" dist="38100" dir="2700000" algn="tl">
                    <a:srgbClr val="000000"/>
                  </a:outerShdw>
                </a:effectLst>
                <a:latin typeface="Arial" panose="020B0604020202020204" pitchFamily="34" charset="0"/>
              </a:rPr>
              <a:t>Chapter 13</a:t>
            </a:r>
          </a:p>
        </p:txBody>
      </p:sp>
      <p:sp>
        <p:nvSpPr>
          <p:cNvPr id="333849" name="Text Box 25">
            <a:extLst>
              <a:ext uri="{FF2B5EF4-FFF2-40B4-BE49-F238E27FC236}">
                <a16:creationId xmlns:a16="http://schemas.microsoft.com/office/drawing/2014/main" id="{D19E873D-94C2-C040-831E-F2045B4555AE}"/>
              </a:ext>
            </a:extLst>
          </p:cNvPr>
          <p:cNvSpPr txBox="1">
            <a:spLocks noChangeArrowheads="1"/>
          </p:cNvSpPr>
          <p:nvPr/>
        </p:nvSpPr>
        <p:spPr bwMode="gray">
          <a:xfrm>
            <a:off x="1371600" y="2438400"/>
            <a:ext cx="41910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lIns="0">
            <a:spAutoFit/>
          </a:bodyPr>
          <a:lstStyle/>
          <a:p>
            <a:pPr algn="ctr" eaLnBrk="1" hangingPunct="1">
              <a:lnSpc>
                <a:spcPct val="70000"/>
              </a:lnSpc>
              <a:spcBef>
                <a:spcPct val="50000"/>
              </a:spcBef>
              <a:defRPr/>
            </a:pPr>
            <a:r>
              <a:rPr lang="en-US" altLang="en-US" sz="2000">
                <a:effectLst>
                  <a:outerShdw blurRad="38100" dist="38100" dir="2700000" algn="tl">
                    <a:srgbClr val="C0C0C0"/>
                  </a:outerShdw>
                </a:effectLst>
              </a:rPr>
              <a:t>Robert L. Mathis   </a:t>
            </a:r>
            <a:r>
              <a:rPr lang="en-US" altLang="en-US" sz="2000">
                <a:effectLst>
                  <a:outerShdw blurRad="38100" dist="38100" dir="2700000" algn="tl">
                    <a:srgbClr val="C0C0C0"/>
                  </a:outerShdw>
                </a:effectLst>
                <a:sym typeface="Symbol" pitchFamily="2" charset="2"/>
              </a:rPr>
              <a:t>   </a:t>
            </a:r>
            <a:r>
              <a:rPr lang="en-US" altLang="en-US" sz="2000">
                <a:effectLst>
                  <a:outerShdw blurRad="38100" dist="38100" dir="2700000" algn="tl">
                    <a:srgbClr val="C0C0C0"/>
                  </a:outerShdw>
                </a:effectLst>
              </a:rPr>
              <a:t>John H. Jackson</a:t>
            </a: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iterate type="lt">
                                    <p:tmPct val="100000"/>
                                  </p:iterate>
                                  <p:childTnLst>
                                    <p:set>
                                      <p:cBhvr>
                                        <p:cTn id="6" dur="1" fill="hold">
                                          <p:stCondLst>
                                            <p:cond delay="0"/>
                                          </p:stCondLst>
                                        </p:cTn>
                                        <p:tgtEl>
                                          <p:spTgt spid="333831">
                                            <p:txEl>
                                              <p:pRg st="0" end="0"/>
                                            </p:txEl>
                                          </p:spTgt>
                                        </p:tgtEl>
                                        <p:attrNameLst>
                                          <p:attrName>style.visibility</p:attrName>
                                        </p:attrNameLst>
                                      </p:cBhvr>
                                      <p:to>
                                        <p:strVal val="visible"/>
                                      </p:to>
                                    </p:set>
                                    <p:animEffect transition="in" filter="wipe(left)">
                                      <p:cBhvr>
                                        <p:cTn id="7" dur="75"/>
                                        <p:tgtEl>
                                          <p:spTgt spid="3338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3831" grpId="0" build="p" bldLvl="3" autoUpdateAnimBg="0" advAuto="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a:extLst>
              <a:ext uri="{FF2B5EF4-FFF2-40B4-BE49-F238E27FC236}">
                <a16:creationId xmlns:a16="http://schemas.microsoft.com/office/drawing/2014/main" id="{0CA5C565-0306-A948-9881-33B788E52C32}"/>
              </a:ext>
            </a:extLst>
          </p:cNvPr>
          <p:cNvSpPr>
            <a:spLocks noGrp="1"/>
          </p:cNvSpPr>
          <p:nvPr>
            <p:ph type="sldNum" sz="quarter" idx="4294967295"/>
          </p:nvPr>
        </p:nvSpPr>
        <p:spPr>
          <a:xfrm>
            <a:off x="6457950" y="6356351"/>
            <a:ext cx="2057400" cy="365125"/>
          </a:xfrm>
          <a:prstGeom prst="rect">
            <a:avLst/>
          </a:prstGeom>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13</a:t>
            </a:r>
            <a:r>
              <a:rPr lang="en-US" altLang="en-US" sz="1000">
                <a:latin typeface="Arial" panose="020B0604020202020204" pitchFamily="34" charset="0"/>
                <a:cs typeface="Arial" panose="020B0604020202020204" pitchFamily="34" charset="0"/>
              </a:rPr>
              <a:t>–</a:t>
            </a:r>
            <a:fld id="{783C4FA7-17EB-4DCD-A605-44D9B7E0512C}" type="slidenum">
              <a:rPr lang="en-US" altLang="en-US" sz="1000">
                <a:latin typeface="Arial" panose="020B0604020202020204" pitchFamily="34" charset="0"/>
              </a:rPr>
              <a:pPr/>
              <a:t>4</a:t>
            </a:fld>
            <a:endParaRPr lang="en-US" altLang="en-US" sz="1000">
              <a:latin typeface="Arial" panose="020B0604020202020204" pitchFamily="34" charset="0"/>
            </a:endParaRPr>
          </a:p>
        </p:txBody>
      </p:sp>
      <p:sp>
        <p:nvSpPr>
          <p:cNvPr id="3" name="Title 2">
            <a:extLst>
              <a:ext uri="{FF2B5EF4-FFF2-40B4-BE49-F238E27FC236}">
                <a16:creationId xmlns:a16="http://schemas.microsoft.com/office/drawing/2014/main" id="{FE8C6FD1-A6FF-4708-A4FC-6E5EE50DA20A}"/>
              </a:ext>
            </a:extLst>
          </p:cNvPr>
          <p:cNvSpPr>
            <a:spLocks noGrp="1"/>
          </p:cNvSpPr>
          <p:nvPr>
            <p:ph type="title"/>
          </p:nvPr>
        </p:nvSpPr>
        <p:spPr/>
        <p:txBody>
          <a:bodyPr/>
          <a:lstStyle/>
          <a:p>
            <a:pPr algn="ctr"/>
            <a:r>
              <a:rPr lang="en-US" dirty="0"/>
              <a:t>What is this ! </a:t>
            </a:r>
            <a:endParaRPr lang="en-CA" dirty="0"/>
          </a:p>
        </p:txBody>
      </p:sp>
      <p:pic>
        <p:nvPicPr>
          <p:cNvPr id="8" name="VIDEO-2023-03-09-17-47-56 (1)">
            <a:hlinkClick r:id="" action="ppaction://media"/>
            <a:extLst>
              <a:ext uri="{FF2B5EF4-FFF2-40B4-BE49-F238E27FC236}">
                <a16:creationId xmlns:a16="http://schemas.microsoft.com/office/drawing/2014/main" id="{BA43D0EC-FDA9-49A6-9ED6-BDA6B305FB68}"/>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67544" y="1340768"/>
            <a:ext cx="8426970" cy="4489749"/>
          </a:xfrm>
          <a:prstGeom prst="rect">
            <a:avLst/>
          </a:prstGeom>
        </p:spPr>
      </p:pic>
    </p:spTree>
    <p:extLst>
      <p:ext uri="{BB962C8B-B14F-4D97-AF65-F5344CB8AC3E}">
        <p14:creationId xmlns:p14="http://schemas.microsoft.com/office/powerpoint/2010/main" val="611833317"/>
      </p:ext>
    </p:extLst>
  </p:cSld>
  <p:clrMapOvr>
    <a:masterClrMapping/>
  </p:clrMapOvr>
  <p:transition>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2562"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8"/>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8"/>
                                        </p:tgtEl>
                                      </p:cBhvr>
                                    </p:cmd>
                                  </p:childTnLst>
                                </p:cTn>
                              </p:par>
                            </p:childTnLst>
                          </p:cTn>
                        </p:par>
                      </p:childTnLst>
                    </p:cTn>
                  </p:par>
                </p:childTnLst>
              </p:cTn>
              <p:nextCondLst>
                <p:cond evt="onClick" delay="0">
                  <p:tgtEl>
                    <p:spTgt spid="8"/>
                  </p:tgtEl>
                </p:cond>
              </p:nextCondLst>
            </p:seq>
            <p:video>
              <p:cMediaNode vol="80000">
                <p:cTn id="12" fill="hold" display="0">
                  <p:stCondLst>
                    <p:cond delay="indefinite"/>
                  </p:stCondLst>
                </p:cTn>
                <p:tgtEl>
                  <p:spTgt spid="8"/>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BF94F31-F491-4772-B180-8C75F2E3445C}"/>
              </a:ext>
            </a:extLst>
          </p:cNvPr>
          <p:cNvPicPr>
            <a:picLocks noGrp="1" noChangeAspect="1"/>
          </p:cNvPicPr>
          <p:nvPr>
            <p:ph type="pic" sz="quarter" idx="10"/>
          </p:nvPr>
        </p:nvPicPr>
        <p:blipFill>
          <a:blip r:embed="rId3" cstate="print"/>
          <a:srcRect l="13924" r="13924"/>
          <a:stretch>
            <a:fillRect/>
          </a:stretch>
        </p:blipFill>
        <p:spPr>
          <a:xfrm>
            <a:off x="93288" y="237897"/>
            <a:ext cx="4160764" cy="4180116"/>
          </a:xfrm>
        </p:spPr>
      </p:pic>
      <p:sp>
        <p:nvSpPr>
          <p:cNvPr id="73732" name="TextBox 24">
            <a:extLst>
              <a:ext uri="{FF2B5EF4-FFF2-40B4-BE49-F238E27FC236}">
                <a16:creationId xmlns:a16="http://schemas.microsoft.com/office/drawing/2014/main" id="{E63BFD46-2FEF-40B9-BF46-7FEC04842D6B}"/>
              </a:ext>
            </a:extLst>
          </p:cNvPr>
          <p:cNvSpPr txBox="1">
            <a:spLocks noChangeArrowheads="1"/>
          </p:cNvSpPr>
          <p:nvPr/>
        </p:nvSpPr>
        <p:spPr bwMode="auto">
          <a:xfrm>
            <a:off x="3516313" y="1917700"/>
            <a:ext cx="47275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n-US" sz="2800" b="1">
                <a:solidFill>
                  <a:srgbClr val="00B0F0"/>
                </a:solidFill>
                <a:latin typeface="Times New Roman" panose="02020603050405020304" pitchFamily="18" charset="0"/>
                <a:cs typeface="Times New Roman" panose="02020603050405020304" pitchFamily="18" charset="0"/>
              </a:rPr>
              <a:t>LEARNING OBJECTIVES </a:t>
            </a:r>
          </a:p>
        </p:txBody>
      </p:sp>
      <p:sp>
        <p:nvSpPr>
          <p:cNvPr id="28" name="Rectangle 27">
            <a:extLst>
              <a:ext uri="{FF2B5EF4-FFF2-40B4-BE49-F238E27FC236}">
                <a16:creationId xmlns:a16="http://schemas.microsoft.com/office/drawing/2014/main" id="{BC1AE914-3C77-4A2B-BCAC-C0474369CFF1}"/>
              </a:ext>
            </a:extLst>
          </p:cNvPr>
          <p:cNvSpPr/>
          <p:nvPr/>
        </p:nvSpPr>
        <p:spPr>
          <a:xfrm>
            <a:off x="2363788" y="1295400"/>
            <a:ext cx="4886325" cy="3333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1" fontAlgn="auto" hangingPunct="1">
              <a:spcBef>
                <a:spcPts val="0"/>
              </a:spcBef>
              <a:spcAft>
                <a:spcPts val="0"/>
              </a:spcAft>
              <a:defRPr/>
            </a:pPr>
            <a:endParaRPr lang="en-US" sz="1350">
              <a:solidFill>
                <a:prstClr val="white"/>
              </a:solidFill>
            </a:endParaRPr>
          </a:p>
        </p:txBody>
      </p:sp>
      <p:sp>
        <p:nvSpPr>
          <p:cNvPr id="31" name="TextBox 30">
            <a:extLst>
              <a:ext uri="{FF2B5EF4-FFF2-40B4-BE49-F238E27FC236}">
                <a16:creationId xmlns:a16="http://schemas.microsoft.com/office/drawing/2014/main" id="{65A75330-550C-421A-9079-4AA37363E6A7}"/>
              </a:ext>
            </a:extLst>
          </p:cNvPr>
          <p:cNvSpPr txBox="1"/>
          <p:nvPr/>
        </p:nvSpPr>
        <p:spPr>
          <a:xfrm>
            <a:off x="1300162" y="2779712"/>
            <a:ext cx="7705725" cy="3170099"/>
          </a:xfrm>
          <a:prstGeom prst="rect">
            <a:avLst/>
          </a:prstGeom>
          <a:noFill/>
        </p:spPr>
        <p:txBody>
          <a:bodyPr>
            <a:spAutoFit/>
          </a:bodyPr>
          <a:lstStyle/>
          <a:p>
            <a:pPr defTabSz="685800" eaLnBrk="1" fontAlgn="auto" hangingPunct="1">
              <a:spcBef>
                <a:spcPts val="0"/>
              </a:spcBef>
              <a:spcAft>
                <a:spcPts val="0"/>
              </a:spcAft>
              <a:defRPr/>
            </a:pPr>
            <a:r>
              <a:rPr lang="en-US" altLang="en-US" sz="2000" b="1" dirty="0">
                <a:solidFill>
                  <a:prstClr val="black"/>
                </a:solidFill>
                <a:latin typeface="Times New Roman" panose="02020603050405020304" pitchFamily="18" charset="0"/>
                <a:cs typeface="Times New Roman" panose="02020603050405020304" pitchFamily="18" charset="0"/>
              </a:rPr>
              <a:t>                 After you read this chapter, you should be able to:</a:t>
            </a:r>
          </a:p>
          <a:p>
            <a:pPr marL="600075" lvl="1" indent="-257175" defTabSz="685800" eaLnBrk="1" fontAlgn="auto" hangingPunct="1">
              <a:spcBef>
                <a:spcPts val="0"/>
              </a:spcBef>
              <a:spcAft>
                <a:spcPts val="0"/>
              </a:spcAft>
              <a:buFont typeface="Arial" panose="020B0604020202020204" pitchFamily="34" charset="0"/>
              <a:buChar char="•"/>
              <a:defRPr/>
            </a:pPr>
            <a:r>
              <a:rPr lang="en-US" altLang="en-US" sz="2000" dirty="0">
                <a:solidFill>
                  <a:prstClr val="black"/>
                </a:solidFill>
                <a:latin typeface="Times New Roman" panose="02020603050405020304" pitchFamily="18" charset="0"/>
                <a:cs typeface="Times New Roman" panose="02020603050405020304" pitchFamily="18" charset="0"/>
              </a:rPr>
              <a:t>After you have read this chapter, you should be able to:</a:t>
            </a:r>
          </a:p>
          <a:p>
            <a:pPr marL="600075" lvl="1" indent="-257175" defTabSz="685800" eaLnBrk="1" fontAlgn="auto" hangingPunct="1">
              <a:spcBef>
                <a:spcPts val="0"/>
              </a:spcBef>
              <a:spcAft>
                <a:spcPts val="0"/>
              </a:spcAft>
              <a:buFont typeface="Arial" panose="020B0604020202020204" pitchFamily="34" charset="0"/>
              <a:buChar char="•"/>
              <a:defRPr/>
            </a:pPr>
            <a:r>
              <a:rPr lang="en-US" altLang="en-US" sz="2000" dirty="0">
                <a:solidFill>
                  <a:prstClr val="black"/>
                </a:solidFill>
                <a:latin typeface="Times New Roman" panose="02020603050405020304" pitchFamily="18" charset="0"/>
                <a:cs typeface="Times New Roman" panose="02020603050405020304" pitchFamily="18" charset="0"/>
              </a:rPr>
              <a:t>Define Personnel .</a:t>
            </a:r>
          </a:p>
          <a:p>
            <a:pPr marL="600075" lvl="1" indent="-257175" defTabSz="685800" eaLnBrk="1" fontAlgn="auto" hangingPunct="1">
              <a:spcBef>
                <a:spcPts val="0"/>
              </a:spcBef>
              <a:spcAft>
                <a:spcPts val="0"/>
              </a:spcAft>
              <a:buFont typeface="Arial" panose="020B0604020202020204" pitchFamily="34" charset="0"/>
              <a:buChar char="•"/>
              <a:defRPr/>
            </a:pPr>
            <a:r>
              <a:rPr lang="en-US" altLang="en-US" sz="2000" dirty="0">
                <a:solidFill>
                  <a:prstClr val="black"/>
                </a:solidFill>
                <a:latin typeface="Times New Roman" panose="02020603050405020304" pitchFamily="18" charset="0"/>
                <a:cs typeface="Times New Roman" panose="02020603050405020304" pitchFamily="18" charset="0"/>
              </a:rPr>
              <a:t>Identify difference between personnel management and HRM.</a:t>
            </a:r>
          </a:p>
          <a:p>
            <a:pPr marL="600075" lvl="1" indent="-257175" defTabSz="685800" eaLnBrk="1" fontAlgn="auto" hangingPunct="1">
              <a:spcBef>
                <a:spcPts val="0"/>
              </a:spcBef>
              <a:spcAft>
                <a:spcPts val="0"/>
              </a:spcAft>
              <a:buFont typeface="Arial" panose="020B0604020202020204" pitchFamily="34" charset="0"/>
              <a:buChar char="•"/>
              <a:defRPr/>
            </a:pPr>
            <a:r>
              <a:rPr lang="en-US" altLang="en-US" sz="2000" dirty="0">
                <a:solidFill>
                  <a:prstClr val="black"/>
                </a:solidFill>
                <a:latin typeface="Times New Roman" panose="02020603050405020304" pitchFamily="18" charset="0"/>
                <a:cs typeface="Times New Roman" panose="02020603050405020304" pitchFamily="18" charset="0"/>
              </a:rPr>
              <a:t>Discuss three types of individual incentives.</a:t>
            </a:r>
          </a:p>
          <a:p>
            <a:pPr marL="600075" lvl="1" indent="-257175" defTabSz="685800" eaLnBrk="1" fontAlgn="auto" hangingPunct="1">
              <a:spcBef>
                <a:spcPts val="0"/>
              </a:spcBef>
              <a:spcAft>
                <a:spcPts val="0"/>
              </a:spcAft>
              <a:buFont typeface="Arial" panose="020B0604020202020204" pitchFamily="34" charset="0"/>
              <a:buChar char="•"/>
              <a:defRPr/>
            </a:pPr>
            <a:r>
              <a:rPr lang="en-US" altLang="en-US" sz="2000" dirty="0">
                <a:solidFill>
                  <a:prstClr val="black"/>
                </a:solidFill>
                <a:latin typeface="Times New Roman" panose="02020603050405020304" pitchFamily="18" charset="0"/>
                <a:cs typeface="Times New Roman" panose="02020603050405020304" pitchFamily="18" charset="0"/>
              </a:rPr>
              <a:t>Explain three different way that sales employees typically are compensated ( Case Study )</a:t>
            </a:r>
          </a:p>
          <a:p>
            <a:pPr marL="600075" lvl="1" indent="-257175" defTabSz="685800" eaLnBrk="1" fontAlgn="auto" hangingPunct="1">
              <a:spcBef>
                <a:spcPts val="0"/>
              </a:spcBef>
              <a:spcAft>
                <a:spcPts val="0"/>
              </a:spcAft>
              <a:buFont typeface="Arial" panose="020B0604020202020204" pitchFamily="34" charset="0"/>
              <a:buChar char="•"/>
              <a:defRPr/>
            </a:pPr>
            <a:r>
              <a:rPr lang="en-US" altLang="en-US" sz="2000" dirty="0">
                <a:solidFill>
                  <a:prstClr val="black"/>
                </a:solidFill>
                <a:latin typeface="Times New Roman" panose="02020603050405020304" pitchFamily="18" charset="0"/>
                <a:cs typeface="Times New Roman" panose="02020603050405020304" pitchFamily="18" charset="0"/>
              </a:rPr>
              <a:t>Identify key factors that must be addressed when using team variable pay plans.</a:t>
            </a:r>
          </a:p>
          <a:p>
            <a:pPr marL="342900" lvl="1" defTabSz="685800" eaLnBrk="1" fontAlgn="auto" hangingPunct="1">
              <a:spcBef>
                <a:spcPts val="0"/>
              </a:spcBef>
              <a:spcAft>
                <a:spcPts val="0"/>
              </a:spcAft>
              <a:defRPr/>
            </a:pPr>
            <a:endParaRPr lang="en-US" altLang="en-US" sz="2000" dirty="0">
              <a:solidFill>
                <a:prstClr val="black"/>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FC9A7AA0-830D-42FD-A6F5-BE784371553A}"/>
              </a:ext>
            </a:extLst>
          </p:cNvPr>
          <p:cNvSpPr/>
          <p:nvPr/>
        </p:nvSpPr>
        <p:spPr>
          <a:xfrm>
            <a:off x="2540000" y="1858963"/>
            <a:ext cx="892175" cy="74136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1" fontAlgn="auto" hangingPunct="1">
              <a:spcBef>
                <a:spcPts val="0"/>
              </a:spcBef>
              <a:spcAft>
                <a:spcPts val="0"/>
              </a:spcAft>
              <a:defRPr/>
            </a:pPr>
            <a:endParaRPr lang="en-US" sz="1050">
              <a:solidFill>
                <a:prstClr val="white"/>
              </a:solidFill>
              <a:ea typeface="Roboto Light" panose="02000000000000000000" pitchFamily="2" charset="0"/>
            </a:endParaRPr>
          </a:p>
        </p:txBody>
      </p:sp>
      <p:sp>
        <p:nvSpPr>
          <p:cNvPr id="73736" name="TextBox 32">
            <a:extLst>
              <a:ext uri="{FF2B5EF4-FFF2-40B4-BE49-F238E27FC236}">
                <a16:creationId xmlns:a16="http://schemas.microsoft.com/office/drawing/2014/main" id="{33B6CD44-AF16-41D3-9E4C-6A870586B5B1}"/>
              </a:ext>
            </a:extLst>
          </p:cNvPr>
          <p:cNvSpPr txBox="1">
            <a:spLocks noChangeArrowheads="1"/>
          </p:cNvSpPr>
          <p:nvPr/>
        </p:nvSpPr>
        <p:spPr bwMode="auto">
          <a:xfrm>
            <a:off x="2578100" y="1854200"/>
            <a:ext cx="817563"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n-US" sz="1500">
                <a:solidFill>
                  <a:srgbClr val="FFFFFF"/>
                </a:solidFill>
                <a:latin typeface="Times New Roman" panose="02020603050405020304" pitchFamily="18" charset="0"/>
                <a:cs typeface="Times New Roman" panose="02020603050405020304" pitchFamily="18" charset="0"/>
              </a:rPr>
              <a:t>Chapter</a:t>
            </a:r>
            <a:endParaRPr lang="en-US" altLang="en-US">
              <a:solidFill>
                <a:srgbClr val="FFFFFF"/>
              </a:solidFill>
              <a:latin typeface="Times New Roman" panose="02020603050405020304" pitchFamily="18" charset="0"/>
              <a:cs typeface="Times New Roman" panose="02020603050405020304" pitchFamily="18" charset="0"/>
            </a:endParaRPr>
          </a:p>
        </p:txBody>
      </p:sp>
      <p:sp>
        <p:nvSpPr>
          <p:cNvPr id="73737" name="TextBox 33">
            <a:extLst>
              <a:ext uri="{FF2B5EF4-FFF2-40B4-BE49-F238E27FC236}">
                <a16:creationId xmlns:a16="http://schemas.microsoft.com/office/drawing/2014/main" id="{2617CAED-73C6-4101-B214-852A33699EEF}"/>
              </a:ext>
            </a:extLst>
          </p:cNvPr>
          <p:cNvSpPr txBox="1">
            <a:spLocks noChangeArrowheads="1"/>
          </p:cNvSpPr>
          <p:nvPr/>
        </p:nvSpPr>
        <p:spPr bwMode="auto">
          <a:xfrm>
            <a:off x="2538413" y="2057400"/>
            <a:ext cx="8572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n-US" sz="2800" b="1" dirty="0">
                <a:solidFill>
                  <a:srgbClr val="FFFFFF"/>
                </a:solidFill>
                <a:latin typeface="Times New Roman" panose="02020603050405020304" pitchFamily="18" charset="0"/>
                <a:cs typeface="Times New Roman" panose="02020603050405020304" pitchFamily="18" charset="0"/>
              </a:rPr>
              <a:t>13</a:t>
            </a:r>
            <a:endParaRPr lang="en-US" altLang="en-US" sz="700" b="1" dirty="0">
              <a:solidFill>
                <a:srgbClr val="FFFFFF"/>
              </a:solidFill>
              <a:latin typeface="Times New Roman" panose="02020603050405020304" pitchFamily="18" charset="0"/>
              <a:cs typeface="Times New Roman" panose="02020603050405020304" pitchFamily="18" charset="0"/>
            </a:endParaRPr>
          </a:p>
        </p:txBody>
      </p:sp>
    </p:spTree>
  </p:cSld>
  <p:clrMapOvr>
    <a:masterClrMapping/>
  </p:clrMapOvr>
  <p:transition>
    <p:cut thruBlk="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89D6C-5472-E749-AAD5-263B2C4D761B}"/>
              </a:ext>
            </a:extLst>
          </p:cNvPr>
          <p:cNvSpPr>
            <a:spLocks noGrp="1"/>
          </p:cNvSpPr>
          <p:nvPr>
            <p:ph type="title"/>
          </p:nvPr>
        </p:nvSpPr>
        <p:spPr/>
        <p:txBody>
          <a:bodyPr/>
          <a:lstStyle/>
          <a:p>
            <a:pPr>
              <a:defRPr/>
            </a:pPr>
            <a:r>
              <a:rPr lang="en-US" dirty="0"/>
              <a:t>Personnel Definition </a:t>
            </a:r>
          </a:p>
        </p:txBody>
      </p:sp>
      <p:sp>
        <p:nvSpPr>
          <p:cNvPr id="17410" name="Content Placeholder 2">
            <a:extLst>
              <a:ext uri="{FF2B5EF4-FFF2-40B4-BE49-F238E27FC236}">
                <a16:creationId xmlns:a16="http://schemas.microsoft.com/office/drawing/2014/main" id="{0FD45F84-5CFE-6BE5-E5CD-3B5BB3A276A9}"/>
              </a:ext>
            </a:extLst>
          </p:cNvPr>
          <p:cNvSpPr>
            <a:spLocks noGrp="1" noChangeArrowheads="1"/>
          </p:cNvSpPr>
          <p:nvPr>
            <p:ph idx="1"/>
          </p:nvPr>
        </p:nvSpPr>
        <p:spPr>
          <a:xfrm>
            <a:off x="683568" y="2348880"/>
            <a:ext cx="8064896" cy="2880320"/>
          </a:xfrm>
        </p:spPr>
        <p:txBody>
          <a:bodyPr/>
          <a:lstStyle/>
          <a:p>
            <a:pPr lvl="1" eaLnBrk="1" hangingPunct="1">
              <a:spcAft>
                <a:spcPct val="20000"/>
              </a:spcAft>
            </a:pPr>
            <a:r>
              <a:rPr lang="en-US" altLang="en-US" dirty="0">
                <a:solidFill>
                  <a:srgbClr val="FF0000"/>
                </a:solidFill>
                <a:cs typeface="Tahoma" panose="020B0604030504040204" pitchFamily="34" charset="0"/>
              </a:rPr>
              <a:t>The </a:t>
            </a:r>
            <a:r>
              <a:rPr lang="en-US" altLang="en-US" dirty="0">
                <a:solidFill>
                  <a:srgbClr val="FF0000"/>
                </a:solidFill>
                <a:cs typeface="Tahoma" panose="020B0604030504040204" pitchFamily="34" charset="0"/>
                <a:hlinkClick r:id="rId3" tooltip="people"/>
              </a:rPr>
              <a:t>people</a:t>
            </a:r>
            <a:r>
              <a:rPr lang="en-US" altLang="en-US" dirty="0">
                <a:solidFill>
                  <a:srgbClr val="FF0000"/>
                </a:solidFill>
                <a:cs typeface="Tahoma" panose="020B0604030504040204" pitchFamily="34" charset="0"/>
              </a:rPr>
              <a:t> who are </a:t>
            </a:r>
            <a:r>
              <a:rPr lang="en-US" altLang="en-US" dirty="0">
                <a:solidFill>
                  <a:srgbClr val="FF0000"/>
                </a:solidFill>
                <a:cs typeface="Tahoma" panose="020B0604030504040204" pitchFamily="34" charset="0"/>
                <a:hlinkClick r:id="rId4" tooltip="employed"/>
              </a:rPr>
              <a:t>employed</a:t>
            </a:r>
            <a:r>
              <a:rPr lang="en-US" altLang="en-US" dirty="0">
                <a:solidFill>
                  <a:srgbClr val="FF0000"/>
                </a:solidFill>
                <a:cs typeface="Tahoma" panose="020B0604030504040204" pitchFamily="34" charset="0"/>
              </a:rPr>
              <a:t> in a </a:t>
            </a:r>
            <a:r>
              <a:rPr lang="en-US" altLang="en-US" dirty="0">
                <a:solidFill>
                  <a:srgbClr val="FF0000"/>
                </a:solidFill>
                <a:cs typeface="Tahoma" panose="020B0604030504040204" pitchFamily="34" charset="0"/>
                <a:hlinkClick r:id="rId5" tooltip="company"/>
              </a:rPr>
              <a:t>company</a:t>
            </a:r>
            <a:r>
              <a:rPr lang="en-US" altLang="en-US" dirty="0">
                <a:solidFill>
                  <a:srgbClr val="FF0000"/>
                </a:solidFill>
                <a:cs typeface="Tahoma" panose="020B0604030504040204" pitchFamily="34" charset="0"/>
              </a:rPr>
              <a:t>, </a:t>
            </a:r>
            <a:r>
              <a:rPr lang="en-US" altLang="en-US" dirty="0">
                <a:solidFill>
                  <a:srgbClr val="FF0000"/>
                </a:solidFill>
                <a:cs typeface="Tahoma" panose="020B0604030504040204" pitchFamily="34" charset="0"/>
                <a:hlinkClick r:id="rId6" tooltip="organization">
                  <a:extLst>
                    <a:ext uri="{A12FA001-AC4F-418D-AE19-62706E023703}">
                      <ahyp:hlinkClr xmlns:ahyp="http://schemas.microsoft.com/office/drawing/2018/hyperlinkcolor" val="tx"/>
                    </a:ext>
                  </a:extLst>
                </a:hlinkClick>
              </a:rPr>
              <a:t>organizatio</a:t>
            </a:r>
            <a:r>
              <a:rPr lang="en-US" altLang="en-US" dirty="0">
                <a:solidFill>
                  <a:srgbClr val="FF0000"/>
                </a:solidFill>
                <a:cs typeface="Tahoma" panose="020B0604030504040204" pitchFamily="34" charset="0"/>
              </a:rPr>
              <a:t>n </a:t>
            </a:r>
          </a:p>
          <a:p>
            <a:pPr lvl="1" eaLnBrk="1" hangingPunct="1">
              <a:spcAft>
                <a:spcPct val="20000"/>
              </a:spcAft>
            </a:pPr>
            <a:endParaRPr lang="en-US" altLang="en-US" dirty="0">
              <a:solidFill>
                <a:srgbClr val="FF0000"/>
              </a:solidFill>
              <a:cs typeface="Tahoma" panose="020B0604030504040204" pitchFamily="34" charset="0"/>
            </a:endParaRPr>
          </a:p>
          <a:p>
            <a:pPr lvl="1" eaLnBrk="1" hangingPunct="1">
              <a:spcAft>
                <a:spcPct val="20000"/>
              </a:spcAft>
            </a:pPr>
            <a:r>
              <a:rPr lang="en-US" altLang="en-US" dirty="0">
                <a:solidFill>
                  <a:srgbClr val="FF0000"/>
                </a:solidFill>
                <a:cs typeface="Tahoma" panose="020B0604030504040204" pitchFamily="34" charset="0"/>
              </a:rPr>
              <a:t>The </a:t>
            </a:r>
            <a:r>
              <a:rPr lang="en-US" altLang="en-US" dirty="0">
                <a:solidFill>
                  <a:srgbClr val="FF0000"/>
                </a:solidFill>
                <a:cs typeface="Tahoma" panose="020B0604030504040204" pitchFamily="34" charset="0"/>
                <a:hlinkClick r:id="rId7" tooltip="department"/>
              </a:rPr>
              <a:t>department</a:t>
            </a:r>
            <a:r>
              <a:rPr lang="en-US" altLang="en-US" dirty="0">
                <a:solidFill>
                  <a:srgbClr val="FF0000"/>
                </a:solidFill>
                <a:cs typeface="Tahoma" panose="020B0604030504040204" pitchFamily="34" charset="0"/>
              </a:rPr>
              <a:t>  a </a:t>
            </a:r>
            <a:r>
              <a:rPr lang="en-US" altLang="en-US" dirty="0">
                <a:solidFill>
                  <a:srgbClr val="FF0000"/>
                </a:solidFill>
                <a:cs typeface="Tahoma" panose="020B0604030504040204" pitchFamily="34" charset="0"/>
                <a:hlinkClick r:id="rId5" tooltip="company"/>
              </a:rPr>
              <a:t>company</a:t>
            </a:r>
            <a:r>
              <a:rPr lang="en-US" altLang="en-US" dirty="0">
                <a:solidFill>
                  <a:srgbClr val="FF0000"/>
                </a:solidFill>
                <a:cs typeface="Tahoma" panose="020B0604030504040204" pitchFamily="34" charset="0"/>
              </a:rPr>
              <a:t> or </a:t>
            </a:r>
            <a:r>
              <a:rPr lang="en-US" altLang="en-US" dirty="0">
                <a:solidFill>
                  <a:srgbClr val="FF0000"/>
                </a:solidFill>
                <a:cs typeface="Tahoma" panose="020B0604030504040204" pitchFamily="34" charset="0"/>
                <a:hlinkClick r:id="rId6" tooltip="organization"/>
              </a:rPr>
              <a:t>organization</a:t>
            </a:r>
            <a:r>
              <a:rPr lang="en-US" altLang="en-US" dirty="0">
                <a:solidFill>
                  <a:srgbClr val="FF0000"/>
                </a:solidFill>
                <a:cs typeface="Tahoma" panose="020B0604030504040204" pitchFamily="34" charset="0"/>
              </a:rPr>
              <a:t> that </a:t>
            </a:r>
            <a:r>
              <a:rPr lang="en-US" altLang="en-US" dirty="0">
                <a:solidFill>
                  <a:srgbClr val="FF0000"/>
                </a:solidFill>
                <a:cs typeface="Tahoma" panose="020B0604030504040204" pitchFamily="34" charset="0"/>
                <a:hlinkClick r:id="rId8" tooltip="deals"/>
              </a:rPr>
              <a:t>deals</a:t>
            </a:r>
            <a:endParaRPr lang="en-US" altLang="en-US" dirty="0">
              <a:solidFill>
                <a:srgbClr val="FF0000"/>
              </a:solidFill>
              <a:cs typeface="Tahoma" panose="020B0604030504040204" pitchFamily="34" charset="0"/>
            </a:endParaRPr>
          </a:p>
          <a:p>
            <a:pPr marL="342900" lvl="1" indent="0" eaLnBrk="1" hangingPunct="1">
              <a:spcAft>
                <a:spcPct val="20000"/>
              </a:spcAft>
              <a:buNone/>
            </a:pPr>
            <a:r>
              <a:rPr lang="en-US" altLang="en-US" dirty="0">
                <a:solidFill>
                  <a:srgbClr val="FF0000"/>
                </a:solidFill>
                <a:cs typeface="Tahoma" panose="020B0604030504040204" pitchFamily="34" charset="0"/>
              </a:rPr>
              <a:t> with </a:t>
            </a:r>
            <a:r>
              <a:rPr lang="en-US" altLang="en-US" dirty="0">
                <a:solidFill>
                  <a:srgbClr val="FF0000"/>
                </a:solidFill>
                <a:cs typeface="Tahoma" panose="020B0604030504040204" pitchFamily="34" charset="0"/>
                <a:hlinkClick r:id="rId9" tooltip="its"/>
              </a:rPr>
              <a:t>its</a:t>
            </a:r>
            <a:r>
              <a:rPr lang="en-US" altLang="en-US" dirty="0">
                <a:solidFill>
                  <a:srgbClr val="FF0000"/>
                </a:solidFill>
                <a:cs typeface="Tahoma" panose="020B0604030504040204" pitchFamily="34" charset="0"/>
              </a:rPr>
              <a:t> </a:t>
            </a:r>
            <a:r>
              <a:rPr lang="en-US" altLang="en-US" dirty="0">
                <a:solidFill>
                  <a:srgbClr val="FF0000"/>
                </a:solidFill>
                <a:cs typeface="Tahoma" panose="020B0604030504040204" pitchFamily="34" charset="0"/>
                <a:hlinkClick r:id="rId10" tooltip="employees"/>
              </a:rPr>
              <a:t>employees</a:t>
            </a:r>
            <a:r>
              <a:rPr lang="en-US" altLang="en-US" dirty="0">
                <a:solidFill>
                  <a:srgbClr val="FF0000"/>
                </a:solidFill>
                <a:cs typeface="Tahoma" panose="020B0604030504040204" pitchFamily="34" charset="0"/>
              </a:rPr>
              <a:t> when they first </a:t>
            </a:r>
            <a:r>
              <a:rPr lang="en-US" altLang="en-US" dirty="0">
                <a:solidFill>
                  <a:srgbClr val="FF0000"/>
                </a:solidFill>
                <a:cs typeface="Tahoma" panose="020B0604030504040204" pitchFamily="34" charset="0"/>
                <a:hlinkClick r:id="rId11" tooltip="join"/>
              </a:rPr>
              <a:t>join</a:t>
            </a:r>
            <a:r>
              <a:rPr lang="en-US" altLang="en-US" dirty="0">
                <a:solidFill>
                  <a:srgbClr val="FF0000"/>
                </a:solidFill>
                <a:cs typeface="Tahoma" panose="020B0604030504040204" pitchFamily="34" charset="0"/>
              </a:rPr>
              <a:t>, when they need </a:t>
            </a:r>
            <a:r>
              <a:rPr lang="en-US" altLang="en-US" dirty="0">
                <a:solidFill>
                  <a:srgbClr val="FF0000"/>
                </a:solidFill>
                <a:cs typeface="Tahoma" panose="020B0604030504040204" pitchFamily="34" charset="0"/>
                <a:hlinkClick r:id="rId12" tooltip="training"/>
              </a:rPr>
              <a:t>training</a:t>
            </a:r>
            <a:r>
              <a:rPr lang="en-US" altLang="en-US" dirty="0">
                <a:solidFill>
                  <a:srgbClr val="FF0000"/>
                </a:solidFill>
                <a:cs typeface="Tahoma" panose="020B0604030504040204" pitchFamily="34" charset="0"/>
              </a:rPr>
              <a:t>, or when they have any </a:t>
            </a:r>
            <a:r>
              <a:rPr lang="en-US" altLang="en-US" dirty="0">
                <a:solidFill>
                  <a:srgbClr val="FF0000"/>
                </a:solidFill>
                <a:cs typeface="Tahoma" panose="020B0604030504040204" pitchFamily="34" charset="0"/>
                <a:hlinkClick r:id="rId13" tooltip="problems"/>
              </a:rPr>
              <a:t>problems</a:t>
            </a:r>
            <a:endParaRPr lang="en-US" altLang="en-US" dirty="0">
              <a:solidFill>
                <a:srgbClr val="FF0000"/>
              </a:solidFill>
              <a:cs typeface="Tahoma" panose="020B0604030504040204" pitchFamily="34" charset="0"/>
            </a:endParaRPr>
          </a:p>
          <a:p>
            <a:pPr lvl="1" eaLnBrk="1" hangingPunct="1">
              <a:spcAft>
                <a:spcPct val="20000"/>
              </a:spcAft>
            </a:pPr>
            <a:endParaRPr lang="en-US" altLang="en-US" sz="2000" dirty="0">
              <a:cs typeface="Tahoma" panose="020B0604030504040204" pitchFamily="34" charset="0"/>
            </a:endParaRPr>
          </a:p>
          <a:p>
            <a:pPr lvl="1" eaLnBrk="1" hangingPunct="1">
              <a:spcAft>
                <a:spcPct val="20000"/>
              </a:spcAft>
            </a:pPr>
            <a:endParaRPr lang="en-US" altLang="en-US" sz="2000" dirty="0">
              <a:cs typeface="Tahoma" panose="020B0604030504040204" pitchFamily="34" charset="0"/>
            </a:endParaRPr>
          </a:p>
        </p:txBody>
      </p:sp>
    </p:spTree>
  </p:cSld>
  <p:clrMapOvr>
    <a:masterClrMapping/>
  </p:clrMapOvr>
  <p:transition>
    <p:cut thruBlk="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C6F10A-1402-734C-BDB9-B7EFB0EEC44E}"/>
              </a:ext>
            </a:extLst>
          </p:cNvPr>
          <p:cNvSpPr>
            <a:spLocks noGrp="1"/>
          </p:cNvSpPr>
          <p:nvPr>
            <p:ph type="title"/>
          </p:nvPr>
        </p:nvSpPr>
        <p:spPr/>
        <p:txBody>
          <a:bodyPr/>
          <a:lstStyle/>
          <a:p>
            <a:pPr>
              <a:defRPr/>
            </a:pPr>
            <a:r>
              <a:rPr lang="en-US" altLang="en-US" dirty="0"/>
              <a:t>Personnel </a:t>
            </a:r>
            <a:endParaRPr lang="en-US" dirty="0"/>
          </a:p>
        </p:txBody>
      </p:sp>
      <p:sp>
        <p:nvSpPr>
          <p:cNvPr id="3" name="Content Placeholder 2">
            <a:extLst>
              <a:ext uri="{FF2B5EF4-FFF2-40B4-BE49-F238E27FC236}">
                <a16:creationId xmlns:a16="http://schemas.microsoft.com/office/drawing/2014/main" id="{883EE788-5089-5047-80F1-92F955504C3A}"/>
              </a:ext>
            </a:extLst>
          </p:cNvPr>
          <p:cNvSpPr>
            <a:spLocks noGrp="1"/>
          </p:cNvSpPr>
          <p:nvPr>
            <p:ph idx="1"/>
          </p:nvPr>
        </p:nvSpPr>
        <p:spPr>
          <a:xfrm>
            <a:off x="685800" y="2348880"/>
            <a:ext cx="7990656" cy="3744416"/>
          </a:xfrm>
        </p:spPr>
        <p:txBody>
          <a:bodyPr>
            <a:noAutofit/>
          </a:bodyPr>
          <a:lstStyle/>
          <a:p>
            <a:pPr lvl="1" eaLnBrk="1" hangingPunct="1">
              <a:spcAft>
                <a:spcPct val="20000"/>
              </a:spcAft>
              <a:defRPr/>
            </a:pPr>
            <a:r>
              <a:rPr lang="en-US" sz="2000" b="1" dirty="0">
                <a:solidFill>
                  <a:schemeClr val="tx1"/>
                </a:solidFill>
                <a:cs typeface="Tahoma" panose="020B0604030504040204" pitchFamily="34" charset="0"/>
              </a:rPr>
              <a:t>Salary and Wage Administration</a:t>
            </a:r>
          </a:p>
          <a:p>
            <a:pPr marL="344488" lvl="1" indent="0" eaLnBrk="1" hangingPunct="1">
              <a:spcAft>
                <a:spcPct val="20000"/>
              </a:spcAft>
              <a:buFontTx/>
              <a:buNone/>
              <a:defRPr/>
            </a:pPr>
            <a:r>
              <a:rPr lang="en-US" sz="2000" dirty="0">
                <a:cs typeface="Tahoma" panose="020B0604030504040204" pitchFamily="34" charset="0"/>
              </a:rPr>
              <a:t>It is the responsibility of the personnel department to see to it that every member of staff in the company gets their salary or wages as at when due.</a:t>
            </a:r>
          </a:p>
          <a:p>
            <a:pPr lvl="1" eaLnBrk="1" hangingPunct="1">
              <a:spcAft>
                <a:spcPct val="20000"/>
              </a:spcAft>
              <a:defRPr/>
            </a:pPr>
            <a:r>
              <a:rPr lang="en-US" sz="2000" b="1" dirty="0">
                <a:solidFill>
                  <a:schemeClr val="tx1"/>
                </a:solidFill>
                <a:cs typeface="Tahoma" panose="020B0604030504040204" pitchFamily="34" charset="0"/>
              </a:rPr>
              <a:t>Personnel Research / Documentation </a:t>
            </a:r>
          </a:p>
          <a:p>
            <a:pPr lvl="1" eaLnBrk="1" hangingPunct="1">
              <a:spcAft>
                <a:spcPct val="20000"/>
              </a:spcAft>
              <a:defRPr/>
            </a:pPr>
            <a:r>
              <a:rPr lang="en-US" sz="2000" dirty="0">
                <a:cs typeface="Tahoma" panose="020B0604030504040204" pitchFamily="34" charset="0"/>
              </a:rPr>
              <a:t>conduct attitude surveys, rating devices, analyzing exit interviews sharing with recruitment team if exist , turnovers, and absences, and improving forms, standards, and procedures. The loss of workers and their replacement by management is what is referred to as turnover.</a:t>
            </a:r>
          </a:p>
          <a:p>
            <a:pPr lvl="1" eaLnBrk="1" hangingPunct="1">
              <a:spcAft>
                <a:spcPct val="20000"/>
              </a:spcAft>
              <a:defRPr/>
            </a:pPr>
            <a:r>
              <a:rPr lang="en-US" sz="2000" b="1" dirty="0">
                <a:solidFill>
                  <a:schemeClr val="tx1"/>
                </a:solidFill>
              </a:rPr>
              <a:t>Maintenance (Health, Safety and Security)</a:t>
            </a:r>
            <a:endParaRPr lang="en-US" sz="2000" b="1" dirty="0">
              <a:solidFill>
                <a:schemeClr val="tx1"/>
              </a:solidFill>
              <a:cs typeface="Tahoma" panose="020B0604030504040204" pitchFamily="34" charset="0"/>
            </a:endParaRPr>
          </a:p>
          <a:p>
            <a:pPr lvl="1" eaLnBrk="1" hangingPunct="1">
              <a:spcAft>
                <a:spcPct val="20000"/>
              </a:spcAft>
              <a:defRPr/>
            </a:pPr>
            <a:r>
              <a:rPr lang="en-US" sz="2000" b="1" dirty="0">
                <a:solidFill>
                  <a:schemeClr val="tx1"/>
                </a:solidFill>
                <a:cs typeface="Tahoma" panose="020B0604030504040204" pitchFamily="34" charset="0"/>
              </a:rPr>
              <a:t>HR Policies and Procedures </a:t>
            </a:r>
          </a:p>
          <a:p>
            <a:pPr marL="0" indent="0">
              <a:buFont typeface="Wingdings" panose="05000000000000000000" pitchFamily="2" charset="2"/>
              <a:buNone/>
              <a:defRPr/>
            </a:pPr>
            <a:endParaRPr lang="en-US" sz="2000" dirty="0"/>
          </a:p>
        </p:txBody>
      </p:sp>
    </p:spTree>
  </p:cSld>
  <p:clrMapOvr>
    <a:masterClrMapping/>
  </p:clrMapOvr>
  <p:transition>
    <p:cut thruBlk="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1B2BB-5621-DC41-AC44-123E06AD9AEC}"/>
              </a:ext>
            </a:extLst>
          </p:cNvPr>
          <p:cNvSpPr>
            <a:spLocks noGrp="1"/>
          </p:cNvSpPr>
          <p:nvPr>
            <p:ph type="title"/>
          </p:nvPr>
        </p:nvSpPr>
        <p:spPr>
          <a:xfrm>
            <a:off x="2406254" y="908720"/>
            <a:ext cx="5486400" cy="836290"/>
          </a:xfrm>
        </p:spPr>
        <p:txBody>
          <a:bodyPr>
            <a:noAutofit/>
          </a:bodyPr>
          <a:lstStyle/>
          <a:p>
            <a:pPr>
              <a:defRPr/>
            </a:pPr>
            <a:br>
              <a:rPr lang="en-US" dirty="0"/>
            </a:br>
            <a:r>
              <a:rPr lang="en-US" dirty="0"/>
              <a:t>Difference between HRM and Personnel Management</a:t>
            </a:r>
            <a:br>
              <a:rPr lang="en-US" dirty="0"/>
            </a:br>
            <a:endParaRPr lang="en-US" dirty="0"/>
          </a:p>
        </p:txBody>
      </p:sp>
      <p:pic>
        <p:nvPicPr>
          <p:cNvPr id="20483" name="Picture 5">
            <a:extLst>
              <a:ext uri="{FF2B5EF4-FFF2-40B4-BE49-F238E27FC236}">
                <a16:creationId xmlns:a16="http://schemas.microsoft.com/office/drawing/2014/main" id="{2CFD8D00-E579-53E7-0D69-037462174E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7492"/>
          <a:stretch>
            <a:fillRect/>
          </a:stretch>
        </p:blipFill>
        <p:spPr bwMode="auto">
          <a:xfrm>
            <a:off x="1475656" y="2425700"/>
            <a:ext cx="6405563"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ut thruBlk="1"/>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DD175-52C0-ED42-BEAF-514E190FC62E}"/>
              </a:ext>
            </a:extLst>
          </p:cNvPr>
          <p:cNvSpPr>
            <a:spLocks noGrp="1"/>
          </p:cNvSpPr>
          <p:nvPr>
            <p:ph type="title"/>
          </p:nvPr>
        </p:nvSpPr>
        <p:spPr/>
        <p:txBody>
          <a:bodyPr/>
          <a:lstStyle/>
          <a:p>
            <a:pPr>
              <a:defRPr/>
            </a:pPr>
            <a:r>
              <a:rPr lang="en-US" dirty="0"/>
              <a:t>Salaries Vs Wages definitions</a:t>
            </a:r>
          </a:p>
        </p:txBody>
      </p:sp>
      <p:sp>
        <p:nvSpPr>
          <p:cNvPr id="22530" name="Content Placeholder 2">
            <a:extLst>
              <a:ext uri="{FF2B5EF4-FFF2-40B4-BE49-F238E27FC236}">
                <a16:creationId xmlns:a16="http://schemas.microsoft.com/office/drawing/2014/main" id="{A8772E53-6998-67DC-6571-9C408326E13D}"/>
              </a:ext>
            </a:extLst>
          </p:cNvPr>
          <p:cNvSpPr>
            <a:spLocks noGrp="1" noChangeArrowheads="1"/>
          </p:cNvSpPr>
          <p:nvPr>
            <p:ph idx="1"/>
          </p:nvPr>
        </p:nvSpPr>
        <p:spPr>
          <a:xfrm>
            <a:off x="468312" y="2276475"/>
            <a:ext cx="8047037" cy="2448669"/>
          </a:xfrm>
        </p:spPr>
        <p:txBody>
          <a:bodyPr>
            <a:normAutofit/>
          </a:bodyPr>
          <a:lstStyle/>
          <a:p>
            <a:pPr lvl="1" eaLnBrk="1" hangingPunct="1">
              <a:spcAft>
                <a:spcPct val="20000"/>
              </a:spcAft>
            </a:pPr>
            <a:r>
              <a:rPr lang="en-US" altLang="en-US" sz="2800" b="1" dirty="0">
                <a:solidFill>
                  <a:schemeClr val="tx1"/>
                </a:solidFill>
                <a:cs typeface="Tahoma" panose="020B0604030504040204" pitchFamily="34" charset="0"/>
              </a:rPr>
              <a:t>Salary</a:t>
            </a:r>
            <a:r>
              <a:rPr lang="en-US" altLang="en-US" sz="2800" dirty="0">
                <a:cs typeface="Tahoma" panose="020B0604030504040204" pitchFamily="34" charset="0"/>
              </a:rPr>
              <a:t> :the fixed amount of compensation which is paid for the performance of an employee. </a:t>
            </a:r>
          </a:p>
          <a:p>
            <a:pPr lvl="1" eaLnBrk="1" hangingPunct="1">
              <a:spcAft>
                <a:spcPct val="20000"/>
              </a:spcAft>
            </a:pPr>
            <a:r>
              <a:rPr lang="en-US" altLang="en-US" sz="2800" b="1" dirty="0">
                <a:solidFill>
                  <a:schemeClr val="tx1"/>
                </a:solidFill>
                <a:cs typeface="Tahoma" panose="020B0604030504040204" pitchFamily="34" charset="0"/>
              </a:rPr>
              <a:t>Wage</a:t>
            </a:r>
            <a:r>
              <a:rPr lang="en-US" altLang="en-US" sz="2800" dirty="0">
                <a:cs typeface="Tahoma" panose="020B0604030504040204" pitchFamily="34" charset="0"/>
              </a:rPr>
              <a:t> : the variable amount of compensation which is paid on the basis of hours spent in finishing a certain amount of work</a:t>
            </a:r>
          </a:p>
        </p:txBody>
      </p:sp>
    </p:spTree>
  </p:cSld>
  <p:clrMapOvr>
    <a:masterClrMapping/>
  </p:clrMapOvr>
  <p:transition>
    <p:cut thruBlk="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63612-1FCF-4F48-B06A-6680E738450D}"/>
              </a:ext>
            </a:extLst>
          </p:cNvPr>
          <p:cNvSpPr>
            <a:spLocks noGrp="1"/>
          </p:cNvSpPr>
          <p:nvPr>
            <p:ph type="title"/>
          </p:nvPr>
        </p:nvSpPr>
        <p:spPr/>
        <p:txBody>
          <a:bodyPr/>
          <a:lstStyle/>
          <a:p>
            <a:pPr>
              <a:defRPr/>
            </a:pPr>
            <a:r>
              <a:rPr lang="en-US" dirty="0"/>
              <a:t>Net Salary </a:t>
            </a:r>
          </a:p>
        </p:txBody>
      </p:sp>
      <p:sp>
        <p:nvSpPr>
          <p:cNvPr id="4" name="Slide Number Placeholder 3">
            <a:extLst>
              <a:ext uri="{FF2B5EF4-FFF2-40B4-BE49-F238E27FC236}">
                <a16:creationId xmlns:a16="http://schemas.microsoft.com/office/drawing/2014/main" id="{21911D67-2713-1841-A8DD-32E875B8480F}"/>
              </a:ext>
            </a:extLst>
          </p:cNvPr>
          <p:cNvSpPr>
            <a:spLocks noGrp="1"/>
          </p:cNvSpPr>
          <p:nvPr>
            <p:ph type="sldNum" sz="quarter" idx="4294967295"/>
          </p:nvPr>
        </p:nvSpPr>
        <p:spPr>
          <a:xfrm>
            <a:off x="6457950" y="6356351"/>
            <a:ext cx="2057400" cy="365125"/>
          </a:xfrm>
          <a:prstGeom prst="rect">
            <a:avLst/>
          </a:prstGeom>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000">
                <a:latin typeface="Arial" panose="020B0604020202020204" pitchFamily="34" charset="0"/>
              </a:rPr>
              <a:t>13</a:t>
            </a:r>
            <a:r>
              <a:rPr lang="en-US" altLang="en-US" sz="1000">
                <a:latin typeface="Arial" panose="020B0604020202020204" pitchFamily="34" charset="0"/>
                <a:cs typeface="Arial" panose="020B0604020202020204" pitchFamily="34" charset="0"/>
              </a:rPr>
              <a:t>–</a:t>
            </a:r>
            <a:fld id="{6B4FAD87-D380-4841-975F-2A39867C0F42}" type="slidenum">
              <a:rPr lang="en-US" altLang="en-US" sz="1000">
                <a:latin typeface="Arial" panose="020B0604020202020204" pitchFamily="34" charset="0"/>
              </a:rPr>
              <a:pPr/>
              <a:t>10</a:t>
            </a:fld>
            <a:endParaRPr lang="en-US" altLang="en-US" sz="1000">
              <a:latin typeface="Arial" panose="020B0604020202020204" pitchFamily="34" charset="0"/>
            </a:endParaRPr>
          </a:p>
        </p:txBody>
      </p:sp>
      <p:pic>
        <p:nvPicPr>
          <p:cNvPr id="23555" name="Picture 5">
            <a:extLst>
              <a:ext uri="{FF2B5EF4-FFF2-40B4-BE49-F238E27FC236}">
                <a16:creationId xmlns:a16="http://schemas.microsoft.com/office/drawing/2014/main" id="{DB6933A1-6006-73DF-A184-20E9487A05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2276872"/>
            <a:ext cx="6768752" cy="3456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ut thruBlk="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874" name="AutoShape 2">
            <a:extLst>
              <a:ext uri="{FF2B5EF4-FFF2-40B4-BE49-F238E27FC236}">
                <a16:creationId xmlns:a16="http://schemas.microsoft.com/office/drawing/2014/main" id="{827F04C0-54C6-314D-B019-56B9A1790D88}"/>
              </a:ext>
            </a:extLst>
          </p:cNvPr>
          <p:cNvSpPr>
            <a:spLocks noGrp="1" noChangeArrowheads="1"/>
          </p:cNvSpPr>
          <p:nvPr>
            <p:ph type="title"/>
          </p:nvPr>
        </p:nvSpPr>
        <p:spPr/>
        <p:txBody>
          <a:bodyPr/>
          <a:lstStyle/>
          <a:p>
            <a:pPr algn="ctr" eaLnBrk="1" hangingPunct="1">
              <a:defRPr/>
            </a:pPr>
            <a:r>
              <a:rPr lang="en-US" dirty="0"/>
              <a:t> Income Tax </a:t>
            </a:r>
            <a:endParaRPr lang="en-US" altLang="en-US" i="1" dirty="0"/>
          </a:p>
        </p:txBody>
      </p:sp>
      <p:pic>
        <p:nvPicPr>
          <p:cNvPr id="7" name="Picture 9">
            <a:extLst>
              <a:ext uri="{FF2B5EF4-FFF2-40B4-BE49-F238E27FC236}">
                <a16:creationId xmlns:a16="http://schemas.microsoft.com/office/drawing/2014/main" id="{BFAEAA1B-25EF-42B3-9597-5002310A44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5888" y="1268761"/>
            <a:ext cx="4770487" cy="5070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46649224"/>
      </p:ext>
    </p:extLst>
  </p:cSld>
  <p:clrMapOvr>
    <a:masterClrMapping/>
  </p:clrMapOvr>
  <p:transition>
    <p:cut thruBlk="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5A9CF-BBB1-4F38-B6DC-09C4BF7AA197}"/>
              </a:ext>
            </a:extLst>
          </p:cNvPr>
          <p:cNvSpPr>
            <a:spLocks noGrp="1"/>
          </p:cNvSpPr>
          <p:nvPr>
            <p:ph type="title"/>
          </p:nvPr>
        </p:nvSpPr>
        <p:spPr/>
        <p:txBody>
          <a:bodyPr/>
          <a:lstStyle/>
          <a:p>
            <a:pPr algn="ctr"/>
            <a:r>
              <a:rPr lang="en-US" dirty="0"/>
              <a:t>Pay slip Includes !</a:t>
            </a:r>
            <a:endParaRPr lang="en-CA" dirty="0"/>
          </a:p>
        </p:txBody>
      </p:sp>
      <p:pic>
        <p:nvPicPr>
          <p:cNvPr id="3" name="Picture 4">
            <a:extLst>
              <a:ext uri="{FF2B5EF4-FFF2-40B4-BE49-F238E27FC236}">
                <a16:creationId xmlns:a16="http://schemas.microsoft.com/office/drawing/2014/main" id="{CAEE7008-FF1B-40A6-BF22-AD16964A9F2D}"/>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87624" y="1237579"/>
            <a:ext cx="6355157" cy="521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75102870"/>
      </p:ext>
    </p:extLst>
  </p:cSld>
  <p:clrMapOvr>
    <a:masterClrMapping/>
  </p:clrMapOvr>
  <p:transition>
    <p:cut thruBlk="1"/>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a:extLst>
              <a:ext uri="{FF2B5EF4-FFF2-40B4-BE49-F238E27FC236}">
                <a16:creationId xmlns:a16="http://schemas.microsoft.com/office/drawing/2014/main" id="{F4F48422-65E5-405E-ADCA-2C72C6CBCE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148183"/>
            <a:ext cx="5184576" cy="6709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a:extLst>
              <a:ext uri="{FF2B5EF4-FFF2-40B4-BE49-F238E27FC236}">
                <a16:creationId xmlns:a16="http://schemas.microsoft.com/office/drawing/2014/main" id="{BC147861-1C64-4CAE-A0AA-1053FC420371}"/>
              </a:ext>
            </a:extLst>
          </p:cNvPr>
          <p:cNvSpPr>
            <a:spLocks noGrp="1"/>
          </p:cNvSpPr>
          <p:nvPr>
            <p:ph type="title"/>
          </p:nvPr>
        </p:nvSpPr>
        <p:spPr>
          <a:xfrm>
            <a:off x="179512" y="365125"/>
            <a:ext cx="936501" cy="1325563"/>
          </a:xfrm>
        </p:spPr>
        <p:txBody>
          <a:bodyPr>
            <a:normAutofit/>
          </a:bodyPr>
          <a:lstStyle/>
          <a:p>
            <a:pPr>
              <a:defRPr/>
            </a:pPr>
            <a:r>
              <a:rPr lang="en-US" dirty="0"/>
              <a:t>Pay slip</a:t>
            </a:r>
          </a:p>
        </p:txBody>
      </p:sp>
    </p:spTree>
    <p:extLst>
      <p:ext uri="{BB962C8B-B14F-4D97-AF65-F5344CB8AC3E}">
        <p14:creationId xmlns:p14="http://schemas.microsoft.com/office/powerpoint/2010/main" val="3669647550"/>
      </p:ext>
    </p:extLst>
  </p:cSld>
  <p:clrMapOvr>
    <a:masterClrMapping/>
  </p:clrMapOvr>
  <p:transition>
    <p:cut thruBlk="1"/>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40E2D5-F341-4E32-B593-1553AD2E4119}"/>
              </a:ext>
            </a:extLst>
          </p:cNvPr>
          <p:cNvSpPr>
            <a:spLocks noGrp="1"/>
          </p:cNvSpPr>
          <p:nvPr>
            <p:ph type="title"/>
          </p:nvPr>
        </p:nvSpPr>
        <p:spPr/>
        <p:txBody>
          <a:bodyPr/>
          <a:lstStyle/>
          <a:p>
            <a:pPr algn="ctr"/>
            <a:r>
              <a:rPr lang="en-US" dirty="0"/>
              <a:t>Labor Law</a:t>
            </a:r>
            <a:endParaRPr lang="en-CA" dirty="0"/>
          </a:p>
        </p:txBody>
      </p:sp>
      <p:pic>
        <p:nvPicPr>
          <p:cNvPr id="3" name="Picture 2">
            <a:extLst>
              <a:ext uri="{FF2B5EF4-FFF2-40B4-BE49-F238E27FC236}">
                <a16:creationId xmlns:a16="http://schemas.microsoft.com/office/drawing/2014/main" id="{C815BD25-5390-4B21-B856-4FEC12E4E0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292" y="3038474"/>
            <a:ext cx="4216400" cy="34544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0D6DF9C2-DDA3-4A03-AAD3-D145CF464F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333500"/>
            <a:ext cx="4330700" cy="419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5577239"/>
      </p:ext>
    </p:extLst>
  </p:cSld>
  <p:clrMapOvr>
    <a:masterClrMapping/>
  </p:clrMapOvr>
  <p:transition>
    <p:cut thruBlk="1"/>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0132C33-BD0F-4B39-8E05-C83F20C0A476}"/>
              </a:ext>
            </a:extLst>
          </p:cNvPr>
          <p:cNvSpPr txBox="1">
            <a:spLocks/>
          </p:cNvSpPr>
          <p:nvPr/>
        </p:nvSpPr>
        <p:spPr>
          <a:xfrm>
            <a:off x="1979613" y="188913"/>
            <a:ext cx="5486400" cy="47625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2800" b="1" kern="1200">
                <a:solidFill>
                  <a:schemeClr val="tx1"/>
                </a:solidFill>
                <a:latin typeface="Times New Roman" panose="02020603050405020304" pitchFamily="18" charset="0"/>
                <a:ea typeface="+mj-ea"/>
                <a:cs typeface="Times New Roman" panose="02020603050405020304" pitchFamily="18" charset="0"/>
              </a:defRPr>
            </a:lvl1pPr>
          </a:lstStyle>
          <a:p>
            <a:pPr algn="ctr">
              <a:defRPr/>
            </a:pPr>
            <a:r>
              <a:rPr lang="en-US" dirty="0"/>
              <a:t>HR Forms </a:t>
            </a:r>
          </a:p>
        </p:txBody>
      </p:sp>
      <p:pic>
        <p:nvPicPr>
          <p:cNvPr id="5" name="Picture 4">
            <a:extLst>
              <a:ext uri="{FF2B5EF4-FFF2-40B4-BE49-F238E27FC236}">
                <a16:creationId xmlns:a16="http://schemas.microsoft.com/office/drawing/2014/main" id="{EA48D02A-6660-40C6-876A-A0E04F9FCA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558800"/>
            <a:ext cx="4292600" cy="45466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2D55D37E-9DE4-46BB-A520-7DFF5C91CC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2286000"/>
            <a:ext cx="4546600" cy="44577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59D5515E-66FC-47CD-8277-488D94901B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5600" y="1028700"/>
            <a:ext cx="3835400" cy="4559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1871524"/>
      </p:ext>
    </p:extLst>
  </p:cSld>
  <p:clrMapOvr>
    <a:masterClrMapping/>
  </p:clrMapOvr>
  <p:transition>
    <p:cut thruBlk="1"/>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5">
            <a:extLst>
              <a:ext uri="{FF2B5EF4-FFF2-40B4-BE49-F238E27FC236}">
                <a16:creationId xmlns:a16="http://schemas.microsoft.com/office/drawing/2014/main" id="{68EE077C-84E2-4B1A-A975-19181E99982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51" y="0"/>
            <a:ext cx="57610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a:extLst>
              <a:ext uri="{FF2B5EF4-FFF2-40B4-BE49-F238E27FC236}">
                <a16:creationId xmlns:a16="http://schemas.microsoft.com/office/drawing/2014/main" id="{1A3C3081-B446-4085-A4E2-831A6B9C0A11}"/>
              </a:ext>
            </a:extLst>
          </p:cNvPr>
          <p:cNvSpPr txBox="1">
            <a:spLocks/>
          </p:cNvSpPr>
          <p:nvPr/>
        </p:nvSpPr>
        <p:spPr>
          <a:xfrm>
            <a:off x="6444208" y="2132856"/>
            <a:ext cx="1888455" cy="207446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2800" b="1" kern="1200">
                <a:solidFill>
                  <a:schemeClr val="tx1"/>
                </a:solidFill>
                <a:latin typeface="Times New Roman" panose="02020603050405020304" pitchFamily="18" charset="0"/>
                <a:ea typeface="+mj-ea"/>
                <a:cs typeface="Times New Roman" panose="02020603050405020304" pitchFamily="18" charset="0"/>
              </a:defRPr>
            </a:lvl1pPr>
          </a:lstStyle>
          <a:p>
            <a:pPr>
              <a:defRPr/>
            </a:pPr>
            <a:br>
              <a:rPr lang="en-US" dirty="0"/>
            </a:br>
            <a:r>
              <a:rPr lang="en-US" dirty="0"/>
              <a:t>Employee Handbook</a:t>
            </a:r>
            <a:br>
              <a:rPr lang="en-US" dirty="0"/>
            </a:br>
            <a:endParaRPr lang="en-US" dirty="0"/>
          </a:p>
        </p:txBody>
      </p:sp>
    </p:spTree>
    <p:extLst>
      <p:ext uri="{BB962C8B-B14F-4D97-AF65-F5344CB8AC3E}">
        <p14:creationId xmlns:p14="http://schemas.microsoft.com/office/powerpoint/2010/main" val="2335199895"/>
      </p:ext>
    </p:extLst>
  </p:cSld>
  <p:clrMapOvr>
    <a:masterClrMapping/>
  </p:clrMapOvr>
  <p:transition>
    <p:cut thruBlk="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874" name="AutoShape 2">
            <a:extLst>
              <a:ext uri="{FF2B5EF4-FFF2-40B4-BE49-F238E27FC236}">
                <a16:creationId xmlns:a16="http://schemas.microsoft.com/office/drawing/2014/main" id="{827F04C0-54C6-314D-B019-56B9A1790D88}"/>
              </a:ext>
            </a:extLst>
          </p:cNvPr>
          <p:cNvSpPr>
            <a:spLocks noGrp="1" noChangeArrowheads="1"/>
          </p:cNvSpPr>
          <p:nvPr>
            <p:ph type="title"/>
          </p:nvPr>
        </p:nvSpPr>
        <p:spPr/>
        <p:txBody>
          <a:bodyPr/>
          <a:lstStyle/>
          <a:p>
            <a:pPr algn="ctr" eaLnBrk="1" hangingPunct="1">
              <a:defRPr/>
            </a:pPr>
            <a:r>
              <a:rPr lang="en-US" altLang="en-US" dirty="0"/>
              <a:t>Types of Variable Pay Plans</a:t>
            </a:r>
          </a:p>
        </p:txBody>
      </p:sp>
      <p:pic>
        <p:nvPicPr>
          <p:cNvPr id="28676" name="Picture 8" descr="C:\My Documents\PowerPoint Files\Books\South-Western\HRM10e\HRM10e GIFS\13-01a.gif">
            <a:extLst>
              <a:ext uri="{FF2B5EF4-FFF2-40B4-BE49-F238E27FC236}">
                <a16:creationId xmlns:a16="http://schemas.microsoft.com/office/drawing/2014/main" id="{C2A60F85-7EDE-EEAC-8B9D-D6A66BEB4FC4}"/>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75716" y="2205559"/>
            <a:ext cx="7035987" cy="3635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ut thruBlk="1"/>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282" name="AutoShape 2">
            <a:extLst>
              <a:ext uri="{FF2B5EF4-FFF2-40B4-BE49-F238E27FC236}">
                <a16:creationId xmlns:a16="http://schemas.microsoft.com/office/drawing/2014/main" id="{28983A79-D089-2046-8724-266E829C4670}"/>
              </a:ext>
            </a:extLst>
          </p:cNvPr>
          <p:cNvSpPr>
            <a:spLocks noGrp="1" noChangeArrowheads="1"/>
          </p:cNvSpPr>
          <p:nvPr>
            <p:ph type="title"/>
          </p:nvPr>
        </p:nvSpPr>
        <p:spPr>
          <a:xfrm>
            <a:off x="1475656" y="696913"/>
            <a:ext cx="6134819" cy="476250"/>
          </a:xfrm>
        </p:spPr>
        <p:txBody>
          <a:bodyPr>
            <a:noAutofit/>
          </a:bodyPr>
          <a:lstStyle/>
          <a:p>
            <a:pPr eaLnBrk="1" hangingPunct="1">
              <a:defRPr/>
            </a:pPr>
            <a:r>
              <a:rPr lang="en-US" altLang="en-US" dirty="0"/>
              <a:t>Factors Affecting Variable Pay Plans</a:t>
            </a:r>
          </a:p>
        </p:txBody>
      </p:sp>
      <p:grpSp>
        <p:nvGrpSpPr>
          <p:cNvPr id="353290" name="Group 10">
            <a:extLst>
              <a:ext uri="{FF2B5EF4-FFF2-40B4-BE49-F238E27FC236}">
                <a16:creationId xmlns:a16="http://schemas.microsoft.com/office/drawing/2014/main" id="{B84C4F79-4429-E567-30CF-4C1FF1FC30FE}"/>
              </a:ext>
            </a:extLst>
          </p:cNvPr>
          <p:cNvGrpSpPr>
            <a:grpSpLocks/>
          </p:cNvGrpSpPr>
          <p:nvPr/>
        </p:nvGrpSpPr>
        <p:grpSpPr bwMode="auto">
          <a:xfrm>
            <a:off x="2590800" y="1524000"/>
            <a:ext cx="5943600" cy="4419600"/>
            <a:chOff x="1632" y="960"/>
            <a:chExt cx="3744" cy="2784"/>
          </a:xfrm>
        </p:grpSpPr>
        <p:sp>
          <p:nvSpPr>
            <p:cNvPr id="353284" name="Rectangle 4">
              <a:extLst>
                <a:ext uri="{FF2B5EF4-FFF2-40B4-BE49-F238E27FC236}">
                  <a16:creationId xmlns:a16="http://schemas.microsoft.com/office/drawing/2014/main" id="{5B4F80B1-B1C5-1C4A-BF2A-05C3FF43155E}"/>
                </a:ext>
              </a:extLst>
            </p:cNvPr>
            <p:cNvSpPr>
              <a:spLocks noChangeArrowheads="1"/>
            </p:cNvSpPr>
            <p:nvPr/>
          </p:nvSpPr>
          <p:spPr bwMode="blackWhite">
            <a:xfrm>
              <a:off x="1632" y="960"/>
              <a:ext cx="2016" cy="720"/>
            </a:xfrm>
            <a:prstGeom prst="rect">
              <a:avLst/>
            </a:prstGeom>
            <a:solidFill>
              <a:schemeClr val="accent2"/>
            </a:solidFill>
            <a:ln w="12700" cap="sq">
              <a:solidFill>
                <a:schemeClr val="tx1"/>
              </a:solidFill>
              <a:miter lim="800000"/>
              <a:headEnd type="none" w="sm" len="sm"/>
              <a:tailEnd type="none" w="sm" len="sm"/>
            </a:ln>
            <a:effectLst>
              <a:outerShdw dist="107763" dir="2700000" algn="ctr" rotWithShape="0">
                <a:schemeClr val="bg2">
                  <a:alpha val="50000"/>
                </a:schemeClr>
              </a:outerShdw>
            </a:effectLst>
          </p:spPr>
          <p:txBody>
            <a:bodyPr wrap="none" anchor="ctr"/>
            <a:lstStyle/>
            <a:p>
              <a:pPr algn="ctr">
                <a:defRPr/>
              </a:pPr>
              <a:r>
                <a:rPr lang="en-US" altLang="en-US" sz="2000" b="1">
                  <a:solidFill>
                    <a:schemeClr val="bg1"/>
                  </a:solidFill>
                  <a:effectLst>
                    <a:outerShdw blurRad="38100" dist="38100" dir="2700000" algn="tl">
                      <a:srgbClr val="000000"/>
                    </a:outerShdw>
                  </a:effectLst>
                  <a:latin typeface="Arial" panose="020B0604020202020204" pitchFamily="34" charset="0"/>
                </a:rPr>
                <a:t>Does the plan fit</a:t>
              </a:r>
              <a:br>
                <a:rPr lang="en-US" altLang="en-US" sz="2000" b="1">
                  <a:solidFill>
                    <a:schemeClr val="bg1"/>
                  </a:solidFill>
                  <a:effectLst>
                    <a:outerShdw blurRad="38100" dist="38100" dir="2700000" algn="tl">
                      <a:srgbClr val="000000"/>
                    </a:outerShdw>
                  </a:effectLst>
                  <a:latin typeface="Arial" panose="020B0604020202020204" pitchFamily="34" charset="0"/>
                </a:rPr>
              </a:br>
              <a:r>
                <a:rPr lang="en-US" altLang="en-US" sz="2000" b="1">
                  <a:solidFill>
                    <a:schemeClr val="bg1"/>
                  </a:solidFill>
                  <a:effectLst>
                    <a:outerShdw blurRad="38100" dist="38100" dir="2700000" algn="tl">
                      <a:srgbClr val="000000"/>
                    </a:outerShdw>
                  </a:effectLst>
                  <a:latin typeface="Arial" panose="020B0604020202020204" pitchFamily="34" charset="0"/>
                </a:rPr>
                <a:t>the organization?</a:t>
              </a:r>
            </a:p>
          </p:txBody>
        </p:sp>
        <p:sp>
          <p:nvSpPr>
            <p:cNvPr id="353285" name="Rectangle 5">
              <a:extLst>
                <a:ext uri="{FF2B5EF4-FFF2-40B4-BE49-F238E27FC236}">
                  <a16:creationId xmlns:a16="http://schemas.microsoft.com/office/drawing/2014/main" id="{2DF872AF-13BB-D141-B7A2-8E888BF6F957}"/>
                </a:ext>
              </a:extLst>
            </p:cNvPr>
            <p:cNvSpPr>
              <a:spLocks noChangeArrowheads="1"/>
            </p:cNvSpPr>
            <p:nvPr/>
          </p:nvSpPr>
          <p:spPr bwMode="blackWhite">
            <a:xfrm>
              <a:off x="3408" y="2064"/>
              <a:ext cx="1968" cy="720"/>
            </a:xfrm>
            <a:prstGeom prst="rect">
              <a:avLst/>
            </a:prstGeom>
            <a:solidFill>
              <a:srgbClr val="808000"/>
            </a:solidFill>
            <a:ln w="12700" cap="sq">
              <a:solidFill>
                <a:schemeClr val="tx1"/>
              </a:solidFill>
              <a:miter lim="800000"/>
              <a:headEnd type="none" w="sm" len="sm"/>
              <a:tailEnd type="none" w="sm" len="sm"/>
            </a:ln>
            <a:effectLst>
              <a:outerShdw dist="107763" dir="2700000" algn="ctr" rotWithShape="0">
                <a:schemeClr val="bg2">
                  <a:alpha val="50000"/>
                </a:schemeClr>
              </a:outerShdw>
            </a:effectLst>
          </p:spPr>
          <p:txBody>
            <a:bodyPr wrap="none" anchor="ctr"/>
            <a:lstStyle/>
            <a:p>
              <a:pPr algn="ctr">
                <a:defRPr/>
              </a:pPr>
              <a:r>
                <a:rPr lang="en-US" altLang="en-US" sz="2000" b="1">
                  <a:solidFill>
                    <a:schemeClr val="bg1"/>
                  </a:solidFill>
                  <a:effectLst>
                    <a:outerShdw blurRad="38100" dist="38100" dir="2700000" algn="tl">
                      <a:srgbClr val="000000"/>
                    </a:outerShdw>
                  </a:effectLst>
                  <a:latin typeface="Arial" panose="020B0604020202020204" pitchFamily="34" charset="0"/>
                </a:rPr>
                <a:t>Are the right behaviors</a:t>
              </a:r>
              <a:br>
                <a:rPr lang="en-US" altLang="en-US" sz="2000" b="1">
                  <a:solidFill>
                    <a:schemeClr val="bg1"/>
                  </a:solidFill>
                  <a:effectLst>
                    <a:outerShdw blurRad="38100" dist="38100" dir="2700000" algn="tl">
                      <a:srgbClr val="000000"/>
                    </a:outerShdw>
                  </a:effectLst>
                  <a:latin typeface="Arial" panose="020B0604020202020204" pitchFamily="34" charset="0"/>
                </a:rPr>
              </a:br>
              <a:r>
                <a:rPr lang="en-US" altLang="en-US" sz="2000" b="1">
                  <a:solidFill>
                    <a:schemeClr val="bg1"/>
                  </a:solidFill>
                  <a:effectLst>
                    <a:outerShdw blurRad="38100" dist="38100" dir="2700000" algn="tl">
                      <a:srgbClr val="000000"/>
                    </a:outerShdw>
                  </a:effectLst>
                  <a:latin typeface="Arial" panose="020B0604020202020204" pitchFamily="34" charset="0"/>
                </a:rPr>
                <a:t>encouraged by the plan?</a:t>
              </a:r>
            </a:p>
          </p:txBody>
        </p:sp>
        <p:sp>
          <p:nvSpPr>
            <p:cNvPr id="353286" name="Rectangle 6">
              <a:extLst>
                <a:ext uri="{FF2B5EF4-FFF2-40B4-BE49-F238E27FC236}">
                  <a16:creationId xmlns:a16="http://schemas.microsoft.com/office/drawing/2014/main" id="{F0638335-C6FD-1942-8E89-D888490CF928}"/>
                </a:ext>
              </a:extLst>
            </p:cNvPr>
            <p:cNvSpPr>
              <a:spLocks noChangeArrowheads="1"/>
            </p:cNvSpPr>
            <p:nvPr/>
          </p:nvSpPr>
          <p:spPr bwMode="blackWhite">
            <a:xfrm>
              <a:off x="1632" y="3100"/>
              <a:ext cx="2016" cy="644"/>
            </a:xfrm>
            <a:prstGeom prst="rect">
              <a:avLst/>
            </a:prstGeom>
            <a:solidFill>
              <a:srgbClr val="CC3300"/>
            </a:solidFill>
            <a:ln w="12700" cap="sq">
              <a:solidFill>
                <a:schemeClr val="tx1"/>
              </a:solidFill>
              <a:miter lim="800000"/>
              <a:headEnd type="none" w="sm" len="sm"/>
              <a:tailEnd type="none" w="sm" len="sm"/>
            </a:ln>
            <a:effectLst>
              <a:outerShdw dist="107763" dir="2700000" algn="ctr" rotWithShape="0">
                <a:schemeClr val="bg2">
                  <a:alpha val="50000"/>
                </a:schemeClr>
              </a:outerShdw>
            </a:effectLst>
          </p:spPr>
          <p:txBody>
            <a:bodyPr wrap="none" anchor="ctr"/>
            <a:lstStyle/>
            <a:p>
              <a:pPr algn="ctr">
                <a:defRPr/>
              </a:pPr>
              <a:r>
                <a:rPr lang="en-US" altLang="en-US" sz="2000" b="1">
                  <a:solidFill>
                    <a:schemeClr val="bg1"/>
                  </a:solidFill>
                  <a:effectLst>
                    <a:outerShdw blurRad="38100" dist="38100" dir="2700000" algn="tl">
                      <a:srgbClr val="000000"/>
                    </a:outerShdw>
                  </a:effectLst>
                  <a:latin typeface="Arial" panose="020B0604020202020204" pitchFamily="34" charset="0"/>
                </a:rPr>
                <a:t>Is the plan being</a:t>
              </a:r>
              <a:br>
                <a:rPr lang="en-US" altLang="en-US" sz="2000" b="1">
                  <a:solidFill>
                    <a:schemeClr val="bg1"/>
                  </a:solidFill>
                  <a:effectLst>
                    <a:outerShdw blurRad="38100" dist="38100" dir="2700000" algn="tl">
                      <a:srgbClr val="000000"/>
                    </a:outerShdw>
                  </a:effectLst>
                  <a:latin typeface="Arial" panose="020B0604020202020204" pitchFamily="34" charset="0"/>
                </a:rPr>
              </a:br>
              <a:r>
                <a:rPr lang="en-US" altLang="en-US" sz="2000" b="1">
                  <a:solidFill>
                    <a:schemeClr val="bg1"/>
                  </a:solidFill>
                  <a:effectLst>
                    <a:outerShdw blurRad="38100" dist="38100" dir="2700000" algn="tl">
                      <a:srgbClr val="000000"/>
                    </a:outerShdw>
                  </a:effectLst>
                  <a:latin typeface="Arial" panose="020B0604020202020204" pitchFamily="34" charset="0"/>
                </a:rPr>
                <a:t>administered properly?</a:t>
              </a:r>
            </a:p>
          </p:txBody>
        </p:sp>
      </p:grpSp>
      <p:graphicFrame>
        <p:nvGraphicFramePr>
          <p:cNvPr id="353287" name="Object 7">
            <a:extLst>
              <a:ext uri="{FF2B5EF4-FFF2-40B4-BE49-F238E27FC236}">
                <a16:creationId xmlns:a16="http://schemas.microsoft.com/office/drawing/2014/main" id="{80314627-9620-3932-39BD-2F4A4084850E}"/>
              </a:ext>
            </a:extLst>
          </p:cNvPr>
          <p:cNvGraphicFramePr>
            <a:graphicFrameLocks noChangeAspect="1"/>
          </p:cNvGraphicFramePr>
          <p:nvPr/>
        </p:nvGraphicFramePr>
        <p:xfrm>
          <a:off x="1752600" y="2551113"/>
          <a:ext cx="3733800" cy="2554287"/>
        </p:xfrm>
        <a:graphic>
          <a:graphicData uri="http://schemas.openxmlformats.org/presentationml/2006/ole">
            <mc:AlternateContent xmlns:mc="http://schemas.openxmlformats.org/markup-compatibility/2006">
              <mc:Choice xmlns:v="urn:schemas-microsoft-com:vml" Requires="v">
                <p:oleObj spid="_x0000_s1031" name="Clip" r:id="rId3" imgW="0" imgH="0" progId="MS_ClipArt_Gallery.5">
                  <p:embed/>
                </p:oleObj>
              </mc:Choice>
              <mc:Fallback>
                <p:oleObj name="Clip" r:id="rId3" imgW="0" imgH="0" progId="MS_ClipArt_Gallery.5">
                  <p:embed/>
                  <p:pic>
                    <p:nvPicPr>
                      <p:cNvPr id="0"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ltGray">
                      <a:xfrm>
                        <a:off x="1752600" y="2551113"/>
                        <a:ext cx="3733800" cy="25542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53288" name="Text Box 8">
            <a:extLst>
              <a:ext uri="{FF2B5EF4-FFF2-40B4-BE49-F238E27FC236}">
                <a16:creationId xmlns:a16="http://schemas.microsoft.com/office/drawing/2014/main" id="{302AFBB4-D056-2247-BFF0-8810F9390D7A}"/>
              </a:ext>
            </a:extLst>
          </p:cNvPr>
          <p:cNvSpPr txBox="1">
            <a:spLocks noChangeArrowheads="1"/>
          </p:cNvSpPr>
          <p:nvPr/>
        </p:nvSpPr>
        <p:spPr bwMode="blackWhite">
          <a:xfrm>
            <a:off x="609600" y="3200400"/>
            <a:ext cx="2438400" cy="1143000"/>
          </a:xfrm>
          <a:prstGeom prst="rect">
            <a:avLst/>
          </a:prstGeom>
          <a:solidFill>
            <a:srgbClr val="CC6600"/>
          </a:solidFill>
          <a:ln w="12700">
            <a:solidFill>
              <a:schemeClr val="tx1"/>
            </a:solidFill>
            <a:miter lim="800000"/>
            <a:headEnd type="none" w="sm" len="sm"/>
            <a:tailEnd type="none" w="sm" len="sm"/>
          </a:ln>
          <a:effectLst>
            <a:outerShdw dist="107763" dir="2700000" algn="ctr" rotWithShape="0">
              <a:schemeClr val="tx1">
                <a:alpha val="50000"/>
              </a:schemeClr>
            </a:outerShdw>
          </a:effectLst>
        </p:spPr>
        <p:txBody>
          <a:bodyPr anchor="ctr" anchorCtr="1"/>
          <a:lstStyle/>
          <a:p>
            <a:pPr algn="ctr" eaLnBrk="1" hangingPunct="1">
              <a:spcBef>
                <a:spcPct val="50000"/>
              </a:spcBef>
              <a:defRPr/>
            </a:pPr>
            <a:r>
              <a:rPr lang="en-US" altLang="en-US" b="1">
                <a:solidFill>
                  <a:schemeClr val="bg1"/>
                </a:solidFill>
                <a:effectLst>
                  <a:outerShdw blurRad="38100" dist="38100" dir="2700000" algn="tl">
                    <a:srgbClr val="000000"/>
                  </a:outerShdw>
                </a:effectLst>
                <a:latin typeface="Arial" panose="020B0604020202020204" pitchFamily="34" charset="0"/>
              </a:rPr>
              <a:t>Variable Pay Plan Success</a:t>
            </a: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353288"/>
                                        </p:tgtEl>
                                        <p:attrNameLst>
                                          <p:attrName>style.visibility</p:attrName>
                                        </p:attrNameLst>
                                      </p:cBhvr>
                                      <p:to>
                                        <p:strVal val="visible"/>
                                      </p:to>
                                    </p:set>
                                    <p:animEffect transition="in" filter="wipe(left)">
                                      <p:cBhvr>
                                        <p:cTn id="7" dur="500"/>
                                        <p:tgtEl>
                                          <p:spTgt spid="353288"/>
                                        </p:tgtEl>
                                      </p:cBhvr>
                                    </p:animEffect>
                                  </p:childTnLst>
                                </p:cTn>
                              </p:par>
                            </p:childTnLst>
                          </p:cTn>
                        </p:par>
                        <p:par>
                          <p:cTn id="8" fill="hold" nodeType="afterGroup">
                            <p:stCondLst>
                              <p:cond delay="500"/>
                            </p:stCondLst>
                            <p:childTnLst>
                              <p:par>
                                <p:cTn id="9" presetID="16" presetClass="entr" presetSubtype="42" fill="hold" nodeType="afterEffect">
                                  <p:stCondLst>
                                    <p:cond delay="0"/>
                                  </p:stCondLst>
                                  <p:childTnLst>
                                    <p:set>
                                      <p:cBhvr>
                                        <p:cTn id="10" dur="1" fill="hold">
                                          <p:stCondLst>
                                            <p:cond delay="0"/>
                                          </p:stCondLst>
                                        </p:cTn>
                                        <p:tgtEl>
                                          <p:spTgt spid="353287"/>
                                        </p:tgtEl>
                                        <p:attrNameLst>
                                          <p:attrName>style.visibility</p:attrName>
                                        </p:attrNameLst>
                                      </p:cBhvr>
                                      <p:to>
                                        <p:strVal val="visible"/>
                                      </p:to>
                                    </p:set>
                                    <p:animEffect transition="in" filter="barn(outHorizontal)">
                                      <p:cBhvr>
                                        <p:cTn id="11" dur="500"/>
                                        <p:tgtEl>
                                          <p:spTgt spid="353287"/>
                                        </p:tgtEl>
                                      </p:cBhvr>
                                    </p:animEffect>
                                  </p:childTnLst>
                                </p:cTn>
                              </p:par>
                            </p:childTnLst>
                          </p:cTn>
                        </p:par>
                        <p:par>
                          <p:cTn id="12" fill="hold" nodeType="afterGroup">
                            <p:stCondLst>
                              <p:cond delay="1000"/>
                            </p:stCondLst>
                            <p:childTnLst>
                              <p:par>
                                <p:cTn id="13" presetID="4" presetClass="entr" presetSubtype="32" fill="hold" nodeType="afterEffect">
                                  <p:stCondLst>
                                    <p:cond delay="0"/>
                                  </p:stCondLst>
                                  <p:childTnLst>
                                    <p:set>
                                      <p:cBhvr>
                                        <p:cTn id="14" dur="1" fill="hold">
                                          <p:stCondLst>
                                            <p:cond delay="0"/>
                                          </p:stCondLst>
                                        </p:cTn>
                                        <p:tgtEl>
                                          <p:spTgt spid="353290"/>
                                        </p:tgtEl>
                                        <p:attrNameLst>
                                          <p:attrName>style.visibility</p:attrName>
                                        </p:attrNameLst>
                                      </p:cBhvr>
                                      <p:to>
                                        <p:strVal val="visible"/>
                                      </p:to>
                                    </p:set>
                                    <p:animEffect transition="in" filter="box(out)">
                                      <p:cBhvr>
                                        <p:cTn id="15" dur="500"/>
                                        <p:tgtEl>
                                          <p:spTgt spid="353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3288"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898" name="AutoShape 2">
            <a:extLst>
              <a:ext uri="{FF2B5EF4-FFF2-40B4-BE49-F238E27FC236}">
                <a16:creationId xmlns:a16="http://schemas.microsoft.com/office/drawing/2014/main" id="{EE82C0E6-0477-4C45-90AC-875235CE4E2A}"/>
              </a:ext>
            </a:extLst>
          </p:cNvPr>
          <p:cNvSpPr>
            <a:spLocks noGrp="1" noChangeArrowheads="1"/>
          </p:cNvSpPr>
          <p:nvPr>
            <p:ph type="title"/>
          </p:nvPr>
        </p:nvSpPr>
        <p:spPr>
          <a:xfrm>
            <a:off x="201612" y="2636838"/>
            <a:ext cx="2282155" cy="1368425"/>
          </a:xfrm>
        </p:spPr>
        <p:txBody>
          <a:bodyPr>
            <a:normAutofit fontScale="90000"/>
          </a:bodyPr>
          <a:lstStyle/>
          <a:p>
            <a:pPr eaLnBrk="1" hangingPunct="1">
              <a:defRPr/>
            </a:pPr>
            <a:r>
              <a:rPr lang="en-US" altLang="en-US" sz="2400" dirty="0"/>
              <a:t>Factors for Successful Variable Pay Plans</a:t>
            </a:r>
          </a:p>
        </p:txBody>
      </p:sp>
      <p:pic>
        <p:nvPicPr>
          <p:cNvPr id="30722" name="Picture 6" descr="C:\My Documents\PowerPoint Files\Books\South-Western\HRM10e\HRM10e GIFS\13-02.gif">
            <a:extLst>
              <a:ext uri="{FF2B5EF4-FFF2-40B4-BE49-F238E27FC236}">
                <a16:creationId xmlns:a16="http://schemas.microsoft.com/office/drawing/2014/main" id="{0BB3CFE8-71EF-4ECB-2047-DB95FCA7BD0C}"/>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67000" y="666750"/>
            <a:ext cx="5676900" cy="567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ut thruBlk="1"/>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330" name="AutoShape 2">
            <a:extLst>
              <a:ext uri="{FF2B5EF4-FFF2-40B4-BE49-F238E27FC236}">
                <a16:creationId xmlns:a16="http://schemas.microsoft.com/office/drawing/2014/main" id="{27EF0B6D-8F42-144C-B325-D6A7E3F6BD3C}"/>
              </a:ext>
            </a:extLst>
          </p:cNvPr>
          <p:cNvSpPr>
            <a:spLocks noGrp="1" noChangeArrowheads="1"/>
          </p:cNvSpPr>
          <p:nvPr>
            <p:ph type="title"/>
          </p:nvPr>
        </p:nvSpPr>
        <p:spPr/>
        <p:txBody>
          <a:bodyPr/>
          <a:lstStyle/>
          <a:p>
            <a:pPr eaLnBrk="1" hangingPunct="1">
              <a:defRPr/>
            </a:pPr>
            <a:r>
              <a:rPr lang="en-US" altLang="en-US" dirty="0"/>
              <a:t>Piece-Rate Systems</a:t>
            </a:r>
          </a:p>
        </p:txBody>
      </p:sp>
      <p:sp>
        <p:nvSpPr>
          <p:cNvPr id="31747" name="Rectangle 3">
            <a:extLst>
              <a:ext uri="{FF2B5EF4-FFF2-40B4-BE49-F238E27FC236}">
                <a16:creationId xmlns:a16="http://schemas.microsoft.com/office/drawing/2014/main" id="{DBAF52A0-2556-A609-7EB6-557E0355C968}"/>
              </a:ext>
            </a:extLst>
          </p:cNvPr>
          <p:cNvSpPr>
            <a:spLocks noGrp="1" noChangeArrowheads="1"/>
          </p:cNvSpPr>
          <p:nvPr>
            <p:ph idx="1"/>
          </p:nvPr>
        </p:nvSpPr>
        <p:spPr>
          <a:xfrm>
            <a:off x="702209" y="2636912"/>
            <a:ext cx="7739582" cy="3473474"/>
          </a:xfrm>
        </p:spPr>
        <p:txBody>
          <a:bodyPr/>
          <a:lstStyle/>
          <a:p>
            <a:pPr eaLnBrk="1" hangingPunct="1"/>
            <a:r>
              <a:rPr lang="en-US" altLang="en-US" dirty="0"/>
              <a:t>Straight Piece-Rate Systems</a:t>
            </a:r>
          </a:p>
          <a:p>
            <a:pPr lvl="1" eaLnBrk="1" hangingPunct="1"/>
            <a:r>
              <a:rPr lang="en-US" altLang="en-US" dirty="0"/>
              <a:t>Wages are determined by multiplying the number of pieces produced by the piece rate for one unit.</a:t>
            </a:r>
          </a:p>
          <a:p>
            <a:pPr eaLnBrk="1" hangingPunct="1"/>
            <a:r>
              <a:rPr lang="en-US" altLang="en-US" dirty="0"/>
              <a:t>Differential Piece-Rate Systems</a:t>
            </a:r>
          </a:p>
          <a:p>
            <a:pPr lvl="1" eaLnBrk="1" hangingPunct="1"/>
            <a:r>
              <a:rPr lang="en-US" altLang="en-US" dirty="0"/>
              <a:t>Employees are paid one piece-rate for units produced up to a standard output and a higher piece-rate wage for units produced over the standard.</a:t>
            </a:r>
          </a:p>
        </p:txBody>
      </p:sp>
    </p:spTree>
  </p:cSld>
  <p:clrMapOvr>
    <a:masterClrMapping/>
  </p:clrMapOvr>
  <p:transition>
    <p:cut thruBlk="1"/>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6354" name="AutoShape 2">
            <a:extLst>
              <a:ext uri="{FF2B5EF4-FFF2-40B4-BE49-F238E27FC236}">
                <a16:creationId xmlns:a16="http://schemas.microsoft.com/office/drawing/2014/main" id="{AFBBE209-C203-1D45-BBFB-4EA867E0577F}"/>
              </a:ext>
            </a:extLst>
          </p:cNvPr>
          <p:cNvSpPr>
            <a:spLocks noGrp="1" noChangeArrowheads="1"/>
          </p:cNvSpPr>
          <p:nvPr>
            <p:ph type="title"/>
          </p:nvPr>
        </p:nvSpPr>
        <p:spPr>
          <a:xfrm>
            <a:off x="1619672" y="173930"/>
            <a:ext cx="6474147" cy="1325563"/>
          </a:xfrm>
        </p:spPr>
        <p:txBody>
          <a:bodyPr>
            <a:normAutofit/>
          </a:bodyPr>
          <a:lstStyle/>
          <a:p>
            <a:pPr eaLnBrk="1" hangingPunct="1">
              <a:defRPr/>
            </a:pPr>
            <a:r>
              <a:rPr lang="en-US" altLang="en-US" dirty="0"/>
              <a:t>Bonuses and Special Incentive Programs</a:t>
            </a:r>
          </a:p>
        </p:txBody>
      </p:sp>
      <p:sp>
        <p:nvSpPr>
          <p:cNvPr id="32771" name="Rectangle 3">
            <a:extLst>
              <a:ext uri="{FF2B5EF4-FFF2-40B4-BE49-F238E27FC236}">
                <a16:creationId xmlns:a16="http://schemas.microsoft.com/office/drawing/2014/main" id="{8EBA313D-672D-01E5-0CF5-343659E04FE7}"/>
              </a:ext>
            </a:extLst>
          </p:cNvPr>
          <p:cNvSpPr>
            <a:spLocks noGrp="1" noChangeArrowheads="1"/>
          </p:cNvSpPr>
          <p:nvPr>
            <p:ph idx="1"/>
          </p:nvPr>
        </p:nvSpPr>
        <p:spPr/>
        <p:txBody>
          <a:bodyPr>
            <a:normAutofit/>
          </a:bodyPr>
          <a:lstStyle/>
          <a:p>
            <a:pPr eaLnBrk="1" hangingPunct="1"/>
            <a:r>
              <a:rPr lang="en-US" altLang="en-US" sz="2000" dirty="0"/>
              <a:t>Bonus</a:t>
            </a:r>
          </a:p>
          <a:p>
            <a:pPr lvl="1" eaLnBrk="1" hangingPunct="1"/>
            <a:r>
              <a:rPr lang="en-US" altLang="en-US" sz="2000" dirty="0"/>
              <a:t>A one-time payment that does not become part of the employee’s base pay.</a:t>
            </a:r>
          </a:p>
          <a:p>
            <a:pPr eaLnBrk="1" hangingPunct="1"/>
            <a:r>
              <a:rPr lang="en-US" altLang="en-US" sz="2000" dirty="0"/>
              <a:t>Awards</a:t>
            </a:r>
          </a:p>
          <a:p>
            <a:pPr lvl="1" eaLnBrk="1" hangingPunct="1"/>
            <a:r>
              <a:rPr lang="en-US" altLang="en-US" sz="2000" dirty="0"/>
              <a:t>Cash or merchandise used as an incentive reward.</a:t>
            </a:r>
          </a:p>
          <a:p>
            <a:pPr eaLnBrk="1" hangingPunct="1"/>
            <a:r>
              <a:rPr lang="en-US" altLang="en-US" sz="2000" dirty="0"/>
              <a:t>Recognition Awards</a:t>
            </a:r>
          </a:p>
          <a:p>
            <a:pPr lvl="1" eaLnBrk="1" hangingPunct="1"/>
            <a:r>
              <a:rPr lang="en-US" altLang="en-US" sz="2000" dirty="0"/>
              <a:t>Recognition of individuals for their performance or service to customers in areas targeted by the firm.</a:t>
            </a:r>
          </a:p>
          <a:p>
            <a:pPr eaLnBrk="1" hangingPunct="1"/>
            <a:r>
              <a:rPr lang="en-US" altLang="en-US" sz="2000" dirty="0"/>
              <a:t>Service Awards</a:t>
            </a:r>
          </a:p>
          <a:p>
            <a:pPr lvl="1" eaLnBrk="1" hangingPunct="1"/>
            <a:r>
              <a:rPr lang="en-US" altLang="en-US" sz="2000" dirty="0"/>
              <a:t>Rewards to employees for lengthy service with an organization.</a:t>
            </a:r>
          </a:p>
        </p:txBody>
      </p:sp>
    </p:spTree>
  </p:cSld>
  <p:clrMapOvr>
    <a:masterClrMapping/>
  </p:clrMapOvr>
  <p:transition>
    <p:cut thruBlk="1"/>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946" name="AutoShape 2">
            <a:extLst>
              <a:ext uri="{FF2B5EF4-FFF2-40B4-BE49-F238E27FC236}">
                <a16:creationId xmlns:a16="http://schemas.microsoft.com/office/drawing/2014/main" id="{403E5E02-64EC-C345-A594-A280DAF73196}"/>
              </a:ext>
            </a:extLst>
          </p:cNvPr>
          <p:cNvSpPr>
            <a:spLocks noGrp="1" noChangeArrowheads="1"/>
          </p:cNvSpPr>
          <p:nvPr>
            <p:ph type="title"/>
          </p:nvPr>
        </p:nvSpPr>
        <p:spPr>
          <a:xfrm>
            <a:off x="251520" y="365126"/>
            <a:ext cx="8263830" cy="1325563"/>
          </a:xfrm>
        </p:spPr>
        <p:txBody>
          <a:bodyPr>
            <a:normAutofit/>
          </a:bodyPr>
          <a:lstStyle/>
          <a:p>
            <a:pPr eaLnBrk="1" hangingPunct="1">
              <a:defRPr/>
            </a:pPr>
            <a:r>
              <a:rPr lang="en-US" altLang="en-US" dirty="0"/>
              <a:t>Different Bases for Sales Incentives, In Order of Use</a:t>
            </a:r>
          </a:p>
        </p:txBody>
      </p:sp>
      <p:pic>
        <p:nvPicPr>
          <p:cNvPr id="33796" name="Picture 6" descr="C:\My Documents\PowerPoint Files\Books\South-Western\HRM10e\HRM10e GIFS\13-04.gif">
            <a:extLst>
              <a:ext uri="{FF2B5EF4-FFF2-40B4-BE49-F238E27FC236}">
                <a16:creationId xmlns:a16="http://schemas.microsoft.com/office/drawing/2014/main" id="{7AB52B6C-B1C4-0DC6-C5C4-6E0FABDC92C4}"/>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763713" y="2035175"/>
            <a:ext cx="7138987" cy="401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ut thruBlk="1"/>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378" name="AutoShape 2">
            <a:extLst>
              <a:ext uri="{FF2B5EF4-FFF2-40B4-BE49-F238E27FC236}">
                <a16:creationId xmlns:a16="http://schemas.microsoft.com/office/drawing/2014/main" id="{52B91B7D-1011-9245-8CCA-ABEE859FD343}"/>
              </a:ext>
            </a:extLst>
          </p:cNvPr>
          <p:cNvSpPr>
            <a:spLocks noGrp="1" noChangeArrowheads="1"/>
          </p:cNvSpPr>
          <p:nvPr>
            <p:ph type="title"/>
          </p:nvPr>
        </p:nvSpPr>
        <p:spPr/>
        <p:txBody>
          <a:bodyPr/>
          <a:lstStyle/>
          <a:p>
            <a:pPr eaLnBrk="1" hangingPunct="1">
              <a:defRPr/>
            </a:pPr>
            <a:r>
              <a:rPr lang="en-US" altLang="en-US" dirty="0"/>
              <a:t>Sales Payment  Plans</a:t>
            </a:r>
          </a:p>
        </p:txBody>
      </p:sp>
      <p:sp>
        <p:nvSpPr>
          <p:cNvPr id="34819" name="Rectangle 3">
            <a:extLst>
              <a:ext uri="{FF2B5EF4-FFF2-40B4-BE49-F238E27FC236}">
                <a16:creationId xmlns:a16="http://schemas.microsoft.com/office/drawing/2014/main" id="{6CE54699-3486-1021-E8BD-C0ABA991EB20}"/>
              </a:ext>
            </a:extLst>
          </p:cNvPr>
          <p:cNvSpPr>
            <a:spLocks noGrp="1" noChangeArrowheads="1"/>
          </p:cNvSpPr>
          <p:nvPr>
            <p:ph idx="1"/>
          </p:nvPr>
        </p:nvSpPr>
        <p:spPr/>
        <p:txBody>
          <a:bodyPr>
            <a:normAutofit/>
          </a:bodyPr>
          <a:lstStyle/>
          <a:p>
            <a:pPr eaLnBrk="1" hangingPunct="1"/>
            <a:r>
              <a:rPr lang="en-US" altLang="en-US" sz="2000" dirty="0"/>
              <a:t>Salary Only</a:t>
            </a:r>
          </a:p>
          <a:p>
            <a:pPr lvl="1" eaLnBrk="1" hangingPunct="1"/>
            <a:r>
              <a:rPr lang="en-US" altLang="en-US" sz="2000" dirty="0"/>
              <a:t>All compensation is paid as a base wage with no incentives.</a:t>
            </a:r>
          </a:p>
          <a:p>
            <a:pPr eaLnBrk="1" hangingPunct="1"/>
            <a:r>
              <a:rPr lang="en-US" altLang="en-US" sz="2000" dirty="0"/>
              <a:t>Commission</a:t>
            </a:r>
          </a:p>
          <a:p>
            <a:pPr lvl="1" eaLnBrk="1" hangingPunct="1"/>
            <a:r>
              <a:rPr lang="en-US" altLang="en-US" sz="2000" dirty="0"/>
              <a:t>Straight Commission</a:t>
            </a:r>
          </a:p>
          <a:p>
            <a:pPr lvl="2" eaLnBrk="1" hangingPunct="1"/>
            <a:r>
              <a:rPr lang="en-US" altLang="en-US" sz="2000" dirty="0"/>
              <a:t>Compensation is computed as a percentage of sales in units or dollars.</a:t>
            </a:r>
          </a:p>
          <a:p>
            <a:pPr lvl="2" eaLnBrk="1" hangingPunct="1"/>
            <a:r>
              <a:rPr lang="en-US" altLang="en-US" sz="2000" dirty="0"/>
              <a:t>Draw system make advance payments against future commissions to salesperson.</a:t>
            </a:r>
          </a:p>
          <a:p>
            <a:pPr lvl="1" eaLnBrk="1" hangingPunct="1"/>
            <a:r>
              <a:rPr lang="en-US" altLang="en-US" sz="2000" dirty="0"/>
              <a:t>Salary Plus Commission or Bonus</a:t>
            </a:r>
          </a:p>
          <a:p>
            <a:pPr lvl="2" eaLnBrk="1" hangingPunct="1"/>
            <a:r>
              <a:rPr lang="en-US" altLang="en-US" sz="2000" dirty="0"/>
              <a:t>Compensation is part salary for income stability and part commission for incentive.</a:t>
            </a:r>
          </a:p>
        </p:txBody>
      </p:sp>
    </p:spTree>
  </p:cSld>
  <p:clrMapOvr>
    <a:masterClrMapping/>
  </p:clrMapOvr>
  <p:transition>
    <p:cut thruBlk="1"/>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450" name="AutoShape 2">
            <a:extLst>
              <a:ext uri="{FF2B5EF4-FFF2-40B4-BE49-F238E27FC236}">
                <a16:creationId xmlns:a16="http://schemas.microsoft.com/office/drawing/2014/main" id="{E892712D-FBCC-AD4D-A6FC-8608ABABEC97}"/>
              </a:ext>
            </a:extLst>
          </p:cNvPr>
          <p:cNvSpPr>
            <a:spLocks noGrp="1" noChangeArrowheads="1"/>
          </p:cNvSpPr>
          <p:nvPr>
            <p:ph type="title"/>
          </p:nvPr>
        </p:nvSpPr>
        <p:spPr/>
        <p:txBody>
          <a:bodyPr/>
          <a:lstStyle/>
          <a:p>
            <a:pPr eaLnBrk="1" hangingPunct="1">
              <a:defRPr/>
            </a:pPr>
            <a:r>
              <a:rPr lang="en-US" altLang="en-US"/>
              <a:t>Profit Sharing</a:t>
            </a:r>
          </a:p>
        </p:txBody>
      </p:sp>
      <p:sp>
        <p:nvSpPr>
          <p:cNvPr id="35843" name="Rectangle 3">
            <a:extLst>
              <a:ext uri="{FF2B5EF4-FFF2-40B4-BE49-F238E27FC236}">
                <a16:creationId xmlns:a16="http://schemas.microsoft.com/office/drawing/2014/main" id="{21786914-B145-5F73-EE60-99492F8EF04E}"/>
              </a:ext>
            </a:extLst>
          </p:cNvPr>
          <p:cNvSpPr>
            <a:spLocks noGrp="1" noChangeArrowheads="1"/>
          </p:cNvSpPr>
          <p:nvPr>
            <p:ph idx="1"/>
          </p:nvPr>
        </p:nvSpPr>
        <p:spPr>
          <a:xfrm>
            <a:off x="611560" y="2276872"/>
            <a:ext cx="8208912" cy="3888432"/>
          </a:xfrm>
        </p:spPr>
        <p:txBody>
          <a:bodyPr>
            <a:noAutofit/>
          </a:bodyPr>
          <a:lstStyle/>
          <a:p>
            <a:pPr eaLnBrk="1" hangingPunct="1"/>
            <a:r>
              <a:rPr lang="en-US" altLang="en-US" sz="2000" dirty="0"/>
              <a:t>Profit Sharing</a:t>
            </a:r>
          </a:p>
          <a:p>
            <a:pPr lvl="1" eaLnBrk="1" hangingPunct="1"/>
            <a:r>
              <a:rPr lang="en-US" altLang="en-US" sz="2000" dirty="0"/>
              <a:t>A system to distribute a portion of the profits of the organization to employees.</a:t>
            </a:r>
          </a:p>
          <a:p>
            <a:pPr lvl="1" eaLnBrk="1" hangingPunct="1"/>
            <a:r>
              <a:rPr lang="en-US" altLang="en-US" sz="2000" dirty="0"/>
              <a:t>Primary objectives:</a:t>
            </a:r>
          </a:p>
          <a:p>
            <a:pPr lvl="2" eaLnBrk="1" hangingPunct="1"/>
            <a:r>
              <a:rPr lang="en-US" altLang="en-US" sz="2000" dirty="0"/>
              <a:t>Improve productivity</a:t>
            </a:r>
          </a:p>
          <a:p>
            <a:pPr lvl="2" eaLnBrk="1" hangingPunct="1"/>
            <a:r>
              <a:rPr lang="en-US" altLang="en-US" sz="2000" dirty="0"/>
              <a:t>Recruit or retain employees</a:t>
            </a:r>
          </a:p>
          <a:p>
            <a:pPr lvl="2" eaLnBrk="1" hangingPunct="1"/>
            <a:r>
              <a:rPr lang="en-US" altLang="en-US" sz="2000" dirty="0"/>
              <a:t>Improve product/service quality</a:t>
            </a:r>
          </a:p>
          <a:p>
            <a:pPr lvl="2" eaLnBrk="1" hangingPunct="1"/>
            <a:r>
              <a:rPr lang="en-US" altLang="en-US" sz="2000" dirty="0"/>
              <a:t>Improve employee morale</a:t>
            </a:r>
          </a:p>
          <a:p>
            <a:pPr lvl="1" eaLnBrk="1" hangingPunct="1"/>
            <a:r>
              <a:rPr lang="en-US" altLang="en-US" sz="2000" dirty="0"/>
              <a:t>Drawbacks</a:t>
            </a:r>
          </a:p>
          <a:p>
            <a:pPr lvl="2" eaLnBrk="1" hangingPunct="1"/>
            <a:r>
              <a:rPr lang="en-US" altLang="en-US" sz="2000" dirty="0"/>
              <a:t>Disclosure of financial information</a:t>
            </a:r>
          </a:p>
          <a:p>
            <a:pPr lvl="2" eaLnBrk="1" hangingPunct="1"/>
            <a:r>
              <a:rPr lang="en-US" altLang="en-US" sz="2000" dirty="0"/>
              <a:t>Variability of profits from year to year</a:t>
            </a:r>
          </a:p>
          <a:p>
            <a:pPr lvl="2" eaLnBrk="1" hangingPunct="1"/>
            <a:r>
              <a:rPr lang="en-US" altLang="en-US" sz="2000" dirty="0"/>
              <a:t>Profit results not strongly tied to employee efforts</a:t>
            </a:r>
          </a:p>
        </p:txBody>
      </p:sp>
    </p:spTree>
  </p:cSld>
  <p:clrMapOvr>
    <a:masterClrMapping/>
  </p:clrMapOvr>
  <p:transition>
    <p:cut thruBlk="1"/>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618" name="AutoShape 2">
            <a:extLst>
              <a:ext uri="{FF2B5EF4-FFF2-40B4-BE49-F238E27FC236}">
                <a16:creationId xmlns:a16="http://schemas.microsoft.com/office/drawing/2014/main" id="{27CC63B7-A4FA-924D-A6E7-761DD4C43219}"/>
              </a:ext>
            </a:extLst>
          </p:cNvPr>
          <p:cNvSpPr>
            <a:spLocks noGrp="1" noChangeArrowheads="1"/>
          </p:cNvSpPr>
          <p:nvPr>
            <p:ph type="title"/>
          </p:nvPr>
        </p:nvSpPr>
        <p:spPr>
          <a:xfrm>
            <a:off x="2035175" y="1227138"/>
            <a:ext cx="5486400" cy="476250"/>
          </a:xfrm>
        </p:spPr>
        <p:txBody>
          <a:bodyPr>
            <a:normAutofit/>
          </a:bodyPr>
          <a:lstStyle/>
          <a:p>
            <a:pPr eaLnBrk="1" hangingPunct="1">
              <a:defRPr/>
            </a:pPr>
            <a:r>
              <a:rPr lang="en-US" altLang="en-US"/>
              <a:t>Developing Pay Surveys</a:t>
            </a:r>
          </a:p>
        </p:txBody>
      </p:sp>
      <p:sp>
        <p:nvSpPr>
          <p:cNvPr id="367619" name="Line 3">
            <a:extLst>
              <a:ext uri="{FF2B5EF4-FFF2-40B4-BE49-F238E27FC236}">
                <a16:creationId xmlns:a16="http://schemas.microsoft.com/office/drawing/2014/main" id="{F4CE8064-5B5E-AE45-A884-8B31874FA2AD}"/>
              </a:ext>
            </a:extLst>
          </p:cNvPr>
          <p:cNvSpPr>
            <a:spLocks noChangeShapeType="1"/>
          </p:cNvSpPr>
          <p:nvPr/>
        </p:nvSpPr>
        <p:spPr bwMode="blackWhite">
          <a:xfrm>
            <a:off x="5197475" y="5037138"/>
            <a:ext cx="0" cy="533400"/>
          </a:xfrm>
          <a:prstGeom prst="line">
            <a:avLst/>
          </a:prstGeom>
          <a:noFill/>
          <a:ln w="63500">
            <a:solidFill>
              <a:schemeClr val="tx1"/>
            </a:solidFill>
            <a:round/>
            <a:headEnd type="none" w="sm" len="sm"/>
            <a:tailEnd type="triangle" w="med" len="med"/>
          </a:ln>
          <a:effectLst>
            <a:outerShdw dist="35921" dir="2700000" algn="ctr" rotWithShape="0">
              <a:schemeClr val="tx1">
                <a:alpha val="50000"/>
              </a:schemeClr>
            </a:outerShdw>
          </a:effectLst>
          <a:extLst>
            <a:ext uri="{909E8E84-426E-40DD-AFC4-6F175D3DCCD1}">
              <a14:hiddenFill xmlns:a14="http://schemas.microsoft.com/office/drawing/2010/main">
                <a:noFill/>
              </a14:hiddenFill>
            </a:ext>
          </a:ex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67620" name="Line 4">
            <a:extLst>
              <a:ext uri="{FF2B5EF4-FFF2-40B4-BE49-F238E27FC236}">
                <a16:creationId xmlns:a16="http://schemas.microsoft.com/office/drawing/2014/main" id="{5657AE12-5040-B04F-BB94-2CF0528C191F}"/>
              </a:ext>
            </a:extLst>
          </p:cNvPr>
          <p:cNvSpPr>
            <a:spLocks noChangeShapeType="1"/>
          </p:cNvSpPr>
          <p:nvPr/>
        </p:nvSpPr>
        <p:spPr bwMode="blackWhite">
          <a:xfrm>
            <a:off x="5184775" y="2725738"/>
            <a:ext cx="0" cy="457200"/>
          </a:xfrm>
          <a:prstGeom prst="line">
            <a:avLst/>
          </a:prstGeom>
          <a:noFill/>
          <a:ln w="57150">
            <a:solidFill>
              <a:schemeClr val="tx1"/>
            </a:solidFill>
            <a:round/>
            <a:headEnd/>
            <a:tailEnd type="triangle" w="med" len="med"/>
          </a:ln>
          <a:effectLst>
            <a:outerShdw dist="35921" dir="2700000" algn="ctr" rotWithShape="0">
              <a:schemeClr val="tx1">
                <a:alpha val="50000"/>
              </a:schemeClr>
            </a:outerShdw>
          </a:effectLst>
          <a:extLst>
            <a:ext uri="{909E8E84-426E-40DD-AFC4-6F175D3DCCD1}">
              <a14:hiddenFill xmlns:a14="http://schemas.microsoft.com/office/drawing/2010/main">
                <a:noFill/>
              </a14:hiddenFill>
            </a:ext>
          </a:ex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67621" name="Line 5">
            <a:extLst>
              <a:ext uri="{FF2B5EF4-FFF2-40B4-BE49-F238E27FC236}">
                <a16:creationId xmlns:a16="http://schemas.microsoft.com/office/drawing/2014/main" id="{F6769212-4C6F-724F-BC29-99C427CC5FDE}"/>
              </a:ext>
            </a:extLst>
          </p:cNvPr>
          <p:cNvSpPr>
            <a:spLocks noChangeShapeType="1"/>
          </p:cNvSpPr>
          <p:nvPr/>
        </p:nvSpPr>
        <p:spPr bwMode="blackWhite">
          <a:xfrm>
            <a:off x="5184775" y="3817938"/>
            <a:ext cx="0" cy="533400"/>
          </a:xfrm>
          <a:prstGeom prst="line">
            <a:avLst/>
          </a:prstGeom>
          <a:noFill/>
          <a:ln w="63500">
            <a:solidFill>
              <a:schemeClr val="tx1"/>
            </a:solidFill>
            <a:round/>
            <a:headEnd type="none" w="sm" len="sm"/>
            <a:tailEnd type="triangle" w="med" len="med"/>
          </a:ln>
          <a:effectLst>
            <a:outerShdw dist="35921" dir="2700000" algn="ctr" rotWithShape="0">
              <a:schemeClr val="tx1">
                <a:alpha val="50000"/>
              </a:schemeClr>
            </a:outerShdw>
          </a:effectLst>
          <a:extLst>
            <a:ext uri="{909E8E84-426E-40DD-AFC4-6F175D3DCCD1}">
              <a14:hiddenFill xmlns:a14="http://schemas.microsoft.com/office/drawing/2010/main">
                <a:noFill/>
              </a14:hiddenFill>
            </a:ext>
          </a:ex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67622" name="Rectangle 6">
            <a:extLst>
              <a:ext uri="{FF2B5EF4-FFF2-40B4-BE49-F238E27FC236}">
                <a16:creationId xmlns:a16="http://schemas.microsoft.com/office/drawing/2014/main" id="{FD80F84D-7A04-E94F-BD1F-D56568C21DC4}"/>
              </a:ext>
            </a:extLst>
          </p:cNvPr>
          <p:cNvSpPr>
            <a:spLocks noChangeArrowheads="1"/>
          </p:cNvSpPr>
          <p:nvPr/>
        </p:nvSpPr>
        <p:spPr bwMode="blackWhite">
          <a:xfrm>
            <a:off x="2022475" y="1989138"/>
            <a:ext cx="6400800" cy="762000"/>
          </a:xfrm>
          <a:prstGeom prst="rect">
            <a:avLst/>
          </a:prstGeom>
          <a:solidFill>
            <a:schemeClr val="accent2"/>
          </a:solidFill>
          <a:ln w="12700">
            <a:solidFill>
              <a:schemeClr val="tx1"/>
            </a:solidFill>
            <a:miter lim="800000"/>
            <a:headEnd type="none" w="sm" len="sm"/>
            <a:tailEnd type="none" w="sm" len="sm"/>
          </a:ln>
          <a:effectLst>
            <a:outerShdw dist="107763" dir="2700000" algn="ctr" rotWithShape="0">
              <a:schemeClr val="tx1">
                <a:alpha val="50000"/>
              </a:schemeClr>
            </a:outerShdw>
          </a:effectLst>
        </p:spPr>
        <p:txBody>
          <a:bodyPr wrap="none" anchor="ctr"/>
          <a:lstStyle/>
          <a:p>
            <a:pPr algn="ctr" eaLnBrk="1" hangingPunct="1">
              <a:defRPr/>
            </a:pPr>
            <a:r>
              <a:rPr lang="en-US" altLang="en-US" b="1" dirty="0">
                <a:solidFill>
                  <a:schemeClr val="bg1"/>
                </a:solidFill>
                <a:effectLst>
                  <a:outerShdw blurRad="38100" dist="38100" dir="2700000" algn="tl">
                    <a:srgbClr val="000000"/>
                  </a:outerShdw>
                </a:effectLst>
                <a:latin typeface="Arial" panose="020B0604020202020204" pitchFamily="34" charset="0"/>
              </a:rPr>
              <a:t>Select Employers with Comparable Jobs</a:t>
            </a:r>
          </a:p>
        </p:txBody>
      </p:sp>
      <p:sp>
        <p:nvSpPr>
          <p:cNvPr id="367623" name="Rectangle 7">
            <a:extLst>
              <a:ext uri="{FF2B5EF4-FFF2-40B4-BE49-F238E27FC236}">
                <a16:creationId xmlns:a16="http://schemas.microsoft.com/office/drawing/2014/main" id="{CD76113F-C50E-9849-83F0-9A008EA62581}"/>
              </a:ext>
            </a:extLst>
          </p:cNvPr>
          <p:cNvSpPr>
            <a:spLocks noChangeArrowheads="1"/>
          </p:cNvSpPr>
          <p:nvPr/>
        </p:nvSpPr>
        <p:spPr bwMode="blackWhite">
          <a:xfrm>
            <a:off x="2022475" y="3170238"/>
            <a:ext cx="6400800" cy="762000"/>
          </a:xfrm>
          <a:prstGeom prst="rect">
            <a:avLst/>
          </a:prstGeom>
          <a:solidFill>
            <a:srgbClr val="808080"/>
          </a:solidFill>
          <a:ln w="12700">
            <a:solidFill>
              <a:schemeClr val="tx1"/>
            </a:solidFill>
            <a:miter lim="800000"/>
            <a:headEnd type="none" w="sm" len="sm"/>
            <a:tailEnd type="none" w="sm" len="sm"/>
          </a:ln>
          <a:effectLst>
            <a:outerShdw dist="107763" dir="2700000" algn="ctr" rotWithShape="0">
              <a:schemeClr val="tx1">
                <a:alpha val="50000"/>
              </a:schemeClr>
            </a:outerShdw>
          </a:effectLst>
        </p:spPr>
        <p:txBody>
          <a:bodyPr wrap="none" anchor="ctr"/>
          <a:lstStyle/>
          <a:p>
            <a:pPr algn="ctr" eaLnBrk="1" hangingPunct="1">
              <a:defRPr/>
            </a:pPr>
            <a:r>
              <a:rPr lang="en-US" altLang="en-US" b="1" dirty="0">
                <a:solidFill>
                  <a:schemeClr val="bg1"/>
                </a:solidFill>
                <a:effectLst>
                  <a:outerShdw blurRad="38100" dist="38100" dir="2700000" algn="tl">
                    <a:srgbClr val="000000"/>
                  </a:outerShdw>
                </a:effectLst>
                <a:latin typeface="Arial" panose="020B0604020202020204" pitchFamily="34" charset="0"/>
              </a:rPr>
              <a:t>Determine Jobs to be Surveyed</a:t>
            </a:r>
          </a:p>
        </p:txBody>
      </p:sp>
      <p:sp>
        <p:nvSpPr>
          <p:cNvPr id="367624" name="Rectangle 8">
            <a:extLst>
              <a:ext uri="{FF2B5EF4-FFF2-40B4-BE49-F238E27FC236}">
                <a16:creationId xmlns:a16="http://schemas.microsoft.com/office/drawing/2014/main" id="{A5430120-9E09-A244-B9D7-9CC219D69D52}"/>
              </a:ext>
            </a:extLst>
          </p:cNvPr>
          <p:cNvSpPr>
            <a:spLocks noChangeArrowheads="1"/>
          </p:cNvSpPr>
          <p:nvPr/>
        </p:nvSpPr>
        <p:spPr bwMode="blackWhite">
          <a:xfrm>
            <a:off x="2022475" y="4351338"/>
            <a:ext cx="6400800" cy="762000"/>
          </a:xfrm>
          <a:prstGeom prst="rect">
            <a:avLst/>
          </a:prstGeom>
          <a:solidFill>
            <a:srgbClr val="008000"/>
          </a:solidFill>
          <a:ln w="12700">
            <a:solidFill>
              <a:schemeClr val="tx1"/>
            </a:solidFill>
            <a:miter lim="800000"/>
            <a:headEnd type="none" w="sm" len="sm"/>
            <a:tailEnd type="none" w="sm" len="sm"/>
          </a:ln>
          <a:effectLst>
            <a:outerShdw dist="107763" dir="2700000" algn="ctr" rotWithShape="0">
              <a:schemeClr val="tx1">
                <a:alpha val="50000"/>
              </a:schemeClr>
            </a:outerShdw>
          </a:effectLst>
        </p:spPr>
        <p:txBody>
          <a:bodyPr wrap="none" anchor="ctr"/>
          <a:lstStyle/>
          <a:p>
            <a:pPr algn="ctr" eaLnBrk="1" hangingPunct="1">
              <a:defRPr/>
            </a:pPr>
            <a:r>
              <a:rPr lang="en-US" altLang="en-US" b="1">
                <a:solidFill>
                  <a:schemeClr val="bg1"/>
                </a:solidFill>
                <a:effectLst>
                  <a:outerShdw blurRad="38100" dist="38100" dir="2700000" algn="tl">
                    <a:srgbClr val="000000"/>
                  </a:outerShdw>
                </a:effectLst>
                <a:latin typeface="Arial" panose="020B0604020202020204" pitchFamily="34" charset="0"/>
              </a:rPr>
              <a:t>Decide What Information Is Needed</a:t>
            </a:r>
          </a:p>
        </p:txBody>
      </p:sp>
      <p:sp>
        <p:nvSpPr>
          <p:cNvPr id="367625" name="Rectangle 9">
            <a:extLst>
              <a:ext uri="{FF2B5EF4-FFF2-40B4-BE49-F238E27FC236}">
                <a16:creationId xmlns:a16="http://schemas.microsoft.com/office/drawing/2014/main" id="{88F43967-D907-E246-8863-CD74FD510E51}"/>
              </a:ext>
            </a:extLst>
          </p:cNvPr>
          <p:cNvSpPr>
            <a:spLocks noChangeArrowheads="1"/>
          </p:cNvSpPr>
          <p:nvPr/>
        </p:nvSpPr>
        <p:spPr bwMode="blackWhite">
          <a:xfrm>
            <a:off x="2035175" y="5570538"/>
            <a:ext cx="6400800" cy="762000"/>
          </a:xfrm>
          <a:prstGeom prst="rect">
            <a:avLst/>
          </a:prstGeom>
          <a:solidFill>
            <a:srgbClr val="FF6600"/>
          </a:solidFill>
          <a:ln w="12700">
            <a:solidFill>
              <a:schemeClr val="tx1"/>
            </a:solidFill>
            <a:miter lim="800000"/>
            <a:headEnd type="none" w="sm" len="sm"/>
            <a:tailEnd type="none" w="sm" len="sm"/>
          </a:ln>
          <a:effectLst>
            <a:outerShdw dist="107763" dir="2700000" algn="ctr" rotWithShape="0">
              <a:schemeClr val="tx1">
                <a:alpha val="50000"/>
              </a:schemeClr>
            </a:outerShdw>
          </a:effectLst>
        </p:spPr>
        <p:txBody>
          <a:bodyPr wrap="none" anchor="ctr"/>
          <a:lstStyle/>
          <a:p>
            <a:pPr algn="ctr" eaLnBrk="1" hangingPunct="1">
              <a:defRPr/>
            </a:pPr>
            <a:r>
              <a:rPr lang="en-US" altLang="en-US" b="1">
                <a:solidFill>
                  <a:schemeClr val="bg1"/>
                </a:solidFill>
                <a:effectLst>
                  <a:outerShdw blurRad="38100" dist="38100" dir="2700000" algn="tl">
                    <a:srgbClr val="000000"/>
                  </a:outerShdw>
                </a:effectLst>
                <a:latin typeface="Arial" panose="020B0604020202020204" pitchFamily="34" charset="0"/>
              </a:rPr>
              <a:t>Conduct Survey</a:t>
            </a: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 fill="hold" nodeType="afterEffect">
                                  <p:stCondLst>
                                    <p:cond delay="0"/>
                                  </p:stCondLst>
                                  <p:childTnLst>
                                    <p:set>
                                      <p:cBhvr>
                                        <p:cTn id="6" dur="1" fill="hold">
                                          <p:stCondLst>
                                            <p:cond delay="0"/>
                                          </p:stCondLst>
                                        </p:cTn>
                                        <p:tgtEl>
                                          <p:spTgt spid="367622"/>
                                        </p:tgtEl>
                                        <p:attrNameLst>
                                          <p:attrName>style.visibility</p:attrName>
                                        </p:attrNameLst>
                                      </p:cBhvr>
                                      <p:to>
                                        <p:strVal val="visible"/>
                                      </p:to>
                                    </p:set>
                                    <p:anim calcmode="lin" valueType="num">
                                      <p:cBhvr>
                                        <p:cTn id="7" dur="500" fill="hold"/>
                                        <p:tgtEl>
                                          <p:spTgt spid="367622"/>
                                        </p:tgtEl>
                                        <p:attrNameLst>
                                          <p:attrName>ppt_x</p:attrName>
                                        </p:attrNameLst>
                                      </p:cBhvr>
                                      <p:tavLst>
                                        <p:tav tm="0">
                                          <p:val>
                                            <p:strVal val="#ppt_x"/>
                                          </p:val>
                                        </p:tav>
                                        <p:tav tm="100000">
                                          <p:val>
                                            <p:strVal val="#ppt_x"/>
                                          </p:val>
                                        </p:tav>
                                      </p:tavLst>
                                    </p:anim>
                                    <p:anim calcmode="lin" valueType="num">
                                      <p:cBhvr>
                                        <p:cTn id="8" dur="500" fill="hold"/>
                                        <p:tgtEl>
                                          <p:spTgt spid="367622"/>
                                        </p:tgtEl>
                                        <p:attrNameLst>
                                          <p:attrName>ppt_y</p:attrName>
                                        </p:attrNameLst>
                                      </p:cBhvr>
                                      <p:tavLst>
                                        <p:tav tm="0">
                                          <p:val>
                                            <p:strVal val="#ppt_y-#ppt_h/2"/>
                                          </p:val>
                                        </p:tav>
                                        <p:tav tm="100000">
                                          <p:val>
                                            <p:strVal val="#ppt_y"/>
                                          </p:val>
                                        </p:tav>
                                      </p:tavLst>
                                    </p:anim>
                                    <p:anim calcmode="lin" valueType="num">
                                      <p:cBhvr>
                                        <p:cTn id="9" dur="500" fill="hold"/>
                                        <p:tgtEl>
                                          <p:spTgt spid="367622"/>
                                        </p:tgtEl>
                                        <p:attrNameLst>
                                          <p:attrName>ppt_w</p:attrName>
                                        </p:attrNameLst>
                                      </p:cBhvr>
                                      <p:tavLst>
                                        <p:tav tm="0">
                                          <p:val>
                                            <p:strVal val="#ppt_w"/>
                                          </p:val>
                                        </p:tav>
                                        <p:tav tm="100000">
                                          <p:val>
                                            <p:strVal val="#ppt_w"/>
                                          </p:val>
                                        </p:tav>
                                      </p:tavLst>
                                    </p:anim>
                                    <p:anim calcmode="lin" valueType="num">
                                      <p:cBhvr>
                                        <p:cTn id="10" dur="500" fill="hold"/>
                                        <p:tgtEl>
                                          <p:spTgt spid="367622"/>
                                        </p:tgtEl>
                                        <p:attrNameLst>
                                          <p:attrName>ppt_h</p:attrName>
                                        </p:attrNameLst>
                                      </p:cBhvr>
                                      <p:tavLst>
                                        <p:tav tm="0">
                                          <p:val>
                                            <p:fltVal val="0"/>
                                          </p:val>
                                        </p:tav>
                                        <p:tav tm="100000">
                                          <p:val>
                                            <p:strVal val="#ppt_h"/>
                                          </p:val>
                                        </p:tav>
                                      </p:tavLst>
                                    </p:anim>
                                  </p:childTnLst>
                                </p:cTn>
                              </p:par>
                            </p:childTnLst>
                          </p:cTn>
                        </p:par>
                        <p:par>
                          <p:cTn id="11" fill="hold" nodeType="afterGroup">
                            <p:stCondLst>
                              <p:cond delay="500"/>
                            </p:stCondLst>
                            <p:childTnLst>
                              <p:par>
                                <p:cTn id="12" presetID="22" presetClass="entr" presetSubtype="1" fill="hold" nodeType="afterEffect">
                                  <p:stCondLst>
                                    <p:cond delay="0"/>
                                  </p:stCondLst>
                                  <p:childTnLst>
                                    <p:set>
                                      <p:cBhvr>
                                        <p:cTn id="13" dur="1" fill="hold">
                                          <p:stCondLst>
                                            <p:cond delay="0"/>
                                          </p:stCondLst>
                                        </p:cTn>
                                        <p:tgtEl>
                                          <p:spTgt spid="367620"/>
                                        </p:tgtEl>
                                        <p:attrNameLst>
                                          <p:attrName>style.visibility</p:attrName>
                                        </p:attrNameLst>
                                      </p:cBhvr>
                                      <p:to>
                                        <p:strVal val="visible"/>
                                      </p:to>
                                    </p:set>
                                    <p:animEffect transition="in" filter="wipe(up)">
                                      <p:cBhvr>
                                        <p:cTn id="14" dur="500"/>
                                        <p:tgtEl>
                                          <p:spTgt spid="367620"/>
                                        </p:tgtEl>
                                      </p:cBhvr>
                                    </p:animEffect>
                                  </p:childTnLst>
                                </p:cTn>
                              </p:par>
                            </p:childTnLst>
                          </p:cTn>
                        </p:par>
                        <p:par>
                          <p:cTn id="15" fill="hold" nodeType="afterGroup">
                            <p:stCondLst>
                              <p:cond delay="1000"/>
                            </p:stCondLst>
                            <p:childTnLst>
                              <p:par>
                                <p:cTn id="16" presetID="17" presetClass="entr" presetSubtype="1" fill="hold" nodeType="afterEffect">
                                  <p:stCondLst>
                                    <p:cond delay="0"/>
                                  </p:stCondLst>
                                  <p:childTnLst>
                                    <p:set>
                                      <p:cBhvr>
                                        <p:cTn id="17" dur="1" fill="hold">
                                          <p:stCondLst>
                                            <p:cond delay="0"/>
                                          </p:stCondLst>
                                        </p:cTn>
                                        <p:tgtEl>
                                          <p:spTgt spid="367623"/>
                                        </p:tgtEl>
                                        <p:attrNameLst>
                                          <p:attrName>style.visibility</p:attrName>
                                        </p:attrNameLst>
                                      </p:cBhvr>
                                      <p:to>
                                        <p:strVal val="visible"/>
                                      </p:to>
                                    </p:set>
                                    <p:anim calcmode="lin" valueType="num">
                                      <p:cBhvr>
                                        <p:cTn id="18" dur="500" fill="hold"/>
                                        <p:tgtEl>
                                          <p:spTgt spid="367623"/>
                                        </p:tgtEl>
                                        <p:attrNameLst>
                                          <p:attrName>ppt_x</p:attrName>
                                        </p:attrNameLst>
                                      </p:cBhvr>
                                      <p:tavLst>
                                        <p:tav tm="0">
                                          <p:val>
                                            <p:strVal val="#ppt_x"/>
                                          </p:val>
                                        </p:tav>
                                        <p:tav tm="100000">
                                          <p:val>
                                            <p:strVal val="#ppt_x"/>
                                          </p:val>
                                        </p:tav>
                                      </p:tavLst>
                                    </p:anim>
                                    <p:anim calcmode="lin" valueType="num">
                                      <p:cBhvr>
                                        <p:cTn id="19" dur="500" fill="hold"/>
                                        <p:tgtEl>
                                          <p:spTgt spid="367623"/>
                                        </p:tgtEl>
                                        <p:attrNameLst>
                                          <p:attrName>ppt_y</p:attrName>
                                        </p:attrNameLst>
                                      </p:cBhvr>
                                      <p:tavLst>
                                        <p:tav tm="0">
                                          <p:val>
                                            <p:strVal val="#ppt_y-#ppt_h/2"/>
                                          </p:val>
                                        </p:tav>
                                        <p:tav tm="100000">
                                          <p:val>
                                            <p:strVal val="#ppt_y"/>
                                          </p:val>
                                        </p:tav>
                                      </p:tavLst>
                                    </p:anim>
                                    <p:anim calcmode="lin" valueType="num">
                                      <p:cBhvr>
                                        <p:cTn id="20" dur="500" fill="hold"/>
                                        <p:tgtEl>
                                          <p:spTgt spid="367623"/>
                                        </p:tgtEl>
                                        <p:attrNameLst>
                                          <p:attrName>ppt_w</p:attrName>
                                        </p:attrNameLst>
                                      </p:cBhvr>
                                      <p:tavLst>
                                        <p:tav tm="0">
                                          <p:val>
                                            <p:strVal val="#ppt_w"/>
                                          </p:val>
                                        </p:tav>
                                        <p:tav tm="100000">
                                          <p:val>
                                            <p:strVal val="#ppt_w"/>
                                          </p:val>
                                        </p:tav>
                                      </p:tavLst>
                                    </p:anim>
                                    <p:anim calcmode="lin" valueType="num">
                                      <p:cBhvr>
                                        <p:cTn id="21" dur="500" fill="hold"/>
                                        <p:tgtEl>
                                          <p:spTgt spid="367623"/>
                                        </p:tgtEl>
                                        <p:attrNameLst>
                                          <p:attrName>ppt_h</p:attrName>
                                        </p:attrNameLst>
                                      </p:cBhvr>
                                      <p:tavLst>
                                        <p:tav tm="0">
                                          <p:val>
                                            <p:fltVal val="0"/>
                                          </p:val>
                                        </p:tav>
                                        <p:tav tm="100000">
                                          <p:val>
                                            <p:strVal val="#ppt_h"/>
                                          </p:val>
                                        </p:tav>
                                      </p:tavLst>
                                    </p:anim>
                                  </p:childTnLst>
                                </p:cTn>
                              </p:par>
                            </p:childTnLst>
                          </p:cTn>
                        </p:par>
                        <p:par>
                          <p:cTn id="22" fill="hold" nodeType="afterGroup">
                            <p:stCondLst>
                              <p:cond delay="1500"/>
                            </p:stCondLst>
                            <p:childTnLst>
                              <p:par>
                                <p:cTn id="23" presetID="22" presetClass="entr" presetSubtype="1" fill="hold" nodeType="afterEffect">
                                  <p:stCondLst>
                                    <p:cond delay="0"/>
                                  </p:stCondLst>
                                  <p:childTnLst>
                                    <p:set>
                                      <p:cBhvr>
                                        <p:cTn id="24" dur="1" fill="hold">
                                          <p:stCondLst>
                                            <p:cond delay="0"/>
                                          </p:stCondLst>
                                        </p:cTn>
                                        <p:tgtEl>
                                          <p:spTgt spid="367621"/>
                                        </p:tgtEl>
                                        <p:attrNameLst>
                                          <p:attrName>style.visibility</p:attrName>
                                        </p:attrNameLst>
                                      </p:cBhvr>
                                      <p:to>
                                        <p:strVal val="visible"/>
                                      </p:to>
                                    </p:set>
                                    <p:animEffect transition="in" filter="wipe(up)">
                                      <p:cBhvr>
                                        <p:cTn id="25" dur="500"/>
                                        <p:tgtEl>
                                          <p:spTgt spid="367621"/>
                                        </p:tgtEl>
                                      </p:cBhvr>
                                    </p:animEffect>
                                  </p:childTnLst>
                                </p:cTn>
                              </p:par>
                            </p:childTnLst>
                          </p:cTn>
                        </p:par>
                        <p:par>
                          <p:cTn id="26" fill="hold" nodeType="afterGroup">
                            <p:stCondLst>
                              <p:cond delay="2000"/>
                            </p:stCondLst>
                            <p:childTnLst>
                              <p:par>
                                <p:cTn id="27" presetID="17" presetClass="entr" presetSubtype="1" fill="hold" nodeType="afterEffect">
                                  <p:stCondLst>
                                    <p:cond delay="0"/>
                                  </p:stCondLst>
                                  <p:childTnLst>
                                    <p:set>
                                      <p:cBhvr>
                                        <p:cTn id="28" dur="1" fill="hold">
                                          <p:stCondLst>
                                            <p:cond delay="0"/>
                                          </p:stCondLst>
                                        </p:cTn>
                                        <p:tgtEl>
                                          <p:spTgt spid="367624"/>
                                        </p:tgtEl>
                                        <p:attrNameLst>
                                          <p:attrName>style.visibility</p:attrName>
                                        </p:attrNameLst>
                                      </p:cBhvr>
                                      <p:to>
                                        <p:strVal val="visible"/>
                                      </p:to>
                                    </p:set>
                                    <p:anim calcmode="lin" valueType="num">
                                      <p:cBhvr>
                                        <p:cTn id="29" dur="500" fill="hold"/>
                                        <p:tgtEl>
                                          <p:spTgt spid="367624"/>
                                        </p:tgtEl>
                                        <p:attrNameLst>
                                          <p:attrName>ppt_x</p:attrName>
                                        </p:attrNameLst>
                                      </p:cBhvr>
                                      <p:tavLst>
                                        <p:tav tm="0">
                                          <p:val>
                                            <p:strVal val="#ppt_x"/>
                                          </p:val>
                                        </p:tav>
                                        <p:tav tm="100000">
                                          <p:val>
                                            <p:strVal val="#ppt_x"/>
                                          </p:val>
                                        </p:tav>
                                      </p:tavLst>
                                    </p:anim>
                                    <p:anim calcmode="lin" valueType="num">
                                      <p:cBhvr>
                                        <p:cTn id="30" dur="500" fill="hold"/>
                                        <p:tgtEl>
                                          <p:spTgt spid="367624"/>
                                        </p:tgtEl>
                                        <p:attrNameLst>
                                          <p:attrName>ppt_y</p:attrName>
                                        </p:attrNameLst>
                                      </p:cBhvr>
                                      <p:tavLst>
                                        <p:tav tm="0">
                                          <p:val>
                                            <p:strVal val="#ppt_y-#ppt_h/2"/>
                                          </p:val>
                                        </p:tav>
                                        <p:tav tm="100000">
                                          <p:val>
                                            <p:strVal val="#ppt_y"/>
                                          </p:val>
                                        </p:tav>
                                      </p:tavLst>
                                    </p:anim>
                                    <p:anim calcmode="lin" valueType="num">
                                      <p:cBhvr>
                                        <p:cTn id="31" dur="500" fill="hold"/>
                                        <p:tgtEl>
                                          <p:spTgt spid="367624"/>
                                        </p:tgtEl>
                                        <p:attrNameLst>
                                          <p:attrName>ppt_w</p:attrName>
                                        </p:attrNameLst>
                                      </p:cBhvr>
                                      <p:tavLst>
                                        <p:tav tm="0">
                                          <p:val>
                                            <p:strVal val="#ppt_w"/>
                                          </p:val>
                                        </p:tav>
                                        <p:tav tm="100000">
                                          <p:val>
                                            <p:strVal val="#ppt_w"/>
                                          </p:val>
                                        </p:tav>
                                      </p:tavLst>
                                    </p:anim>
                                    <p:anim calcmode="lin" valueType="num">
                                      <p:cBhvr>
                                        <p:cTn id="32" dur="500" fill="hold"/>
                                        <p:tgtEl>
                                          <p:spTgt spid="367624"/>
                                        </p:tgtEl>
                                        <p:attrNameLst>
                                          <p:attrName>ppt_h</p:attrName>
                                        </p:attrNameLst>
                                      </p:cBhvr>
                                      <p:tavLst>
                                        <p:tav tm="0">
                                          <p:val>
                                            <p:fltVal val="0"/>
                                          </p:val>
                                        </p:tav>
                                        <p:tav tm="100000">
                                          <p:val>
                                            <p:strVal val="#ppt_h"/>
                                          </p:val>
                                        </p:tav>
                                      </p:tavLst>
                                    </p:anim>
                                  </p:childTnLst>
                                </p:cTn>
                              </p:par>
                            </p:childTnLst>
                          </p:cTn>
                        </p:par>
                        <p:par>
                          <p:cTn id="33" fill="hold" nodeType="afterGroup">
                            <p:stCondLst>
                              <p:cond delay="2500"/>
                            </p:stCondLst>
                            <p:childTnLst>
                              <p:par>
                                <p:cTn id="34" presetID="22" presetClass="entr" presetSubtype="1" fill="hold" nodeType="afterEffect">
                                  <p:stCondLst>
                                    <p:cond delay="0"/>
                                  </p:stCondLst>
                                  <p:childTnLst>
                                    <p:set>
                                      <p:cBhvr>
                                        <p:cTn id="35" dur="1" fill="hold">
                                          <p:stCondLst>
                                            <p:cond delay="0"/>
                                          </p:stCondLst>
                                        </p:cTn>
                                        <p:tgtEl>
                                          <p:spTgt spid="367619"/>
                                        </p:tgtEl>
                                        <p:attrNameLst>
                                          <p:attrName>style.visibility</p:attrName>
                                        </p:attrNameLst>
                                      </p:cBhvr>
                                      <p:to>
                                        <p:strVal val="visible"/>
                                      </p:to>
                                    </p:set>
                                    <p:animEffect transition="in" filter="wipe(up)">
                                      <p:cBhvr>
                                        <p:cTn id="36" dur="500"/>
                                        <p:tgtEl>
                                          <p:spTgt spid="367619"/>
                                        </p:tgtEl>
                                      </p:cBhvr>
                                    </p:animEffect>
                                  </p:childTnLst>
                                </p:cTn>
                              </p:par>
                            </p:childTnLst>
                          </p:cTn>
                        </p:par>
                        <p:par>
                          <p:cTn id="37" fill="hold" nodeType="afterGroup">
                            <p:stCondLst>
                              <p:cond delay="3000"/>
                            </p:stCondLst>
                            <p:childTnLst>
                              <p:par>
                                <p:cTn id="38" presetID="17" presetClass="entr" presetSubtype="1" fill="hold" nodeType="afterEffect">
                                  <p:stCondLst>
                                    <p:cond delay="0"/>
                                  </p:stCondLst>
                                  <p:childTnLst>
                                    <p:set>
                                      <p:cBhvr>
                                        <p:cTn id="39" dur="1" fill="hold">
                                          <p:stCondLst>
                                            <p:cond delay="0"/>
                                          </p:stCondLst>
                                        </p:cTn>
                                        <p:tgtEl>
                                          <p:spTgt spid="367625"/>
                                        </p:tgtEl>
                                        <p:attrNameLst>
                                          <p:attrName>style.visibility</p:attrName>
                                        </p:attrNameLst>
                                      </p:cBhvr>
                                      <p:to>
                                        <p:strVal val="visible"/>
                                      </p:to>
                                    </p:set>
                                    <p:anim calcmode="lin" valueType="num">
                                      <p:cBhvr>
                                        <p:cTn id="40" dur="500" fill="hold"/>
                                        <p:tgtEl>
                                          <p:spTgt spid="367625"/>
                                        </p:tgtEl>
                                        <p:attrNameLst>
                                          <p:attrName>ppt_x</p:attrName>
                                        </p:attrNameLst>
                                      </p:cBhvr>
                                      <p:tavLst>
                                        <p:tav tm="0">
                                          <p:val>
                                            <p:strVal val="#ppt_x"/>
                                          </p:val>
                                        </p:tav>
                                        <p:tav tm="100000">
                                          <p:val>
                                            <p:strVal val="#ppt_x"/>
                                          </p:val>
                                        </p:tav>
                                      </p:tavLst>
                                    </p:anim>
                                    <p:anim calcmode="lin" valueType="num">
                                      <p:cBhvr>
                                        <p:cTn id="41" dur="500" fill="hold"/>
                                        <p:tgtEl>
                                          <p:spTgt spid="367625"/>
                                        </p:tgtEl>
                                        <p:attrNameLst>
                                          <p:attrName>ppt_y</p:attrName>
                                        </p:attrNameLst>
                                      </p:cBhvr>
                                      <p:tavLst>
                                        <p:tav tm="0">
                                          <p:val>
                                            <p:strVal val="#ppt_y-#ppt_h/2"/>
                                          </p:val>
                                        </p:tav>
                                        <p:tav tm="100000">
                                          <p:val>
                                            <p:strVal val="#ppt_y"/>
                                          </p:val>
                                        </p:tav>
                                      </p:tavLst>
                                    </p:anim>
                                    <p:anim calcmode="lin" valueType="num">
                                      <p:cBhvr>
                                        <p:cTn id="42" dur="500" fill="hold"/>
                                        <p:tgtEl>
                                          <p:spTgt spid="367625"/>
                                        </p:tgtEl>
                                        <p:attrNameLst>
                                          <p:attrName>ppt_w</p:attrName>
                                        </p:attrNameLst>
                                      </p:cBhvr>
                                      <p:tavLst>
                                        <p:tav tm="0">
                                          <p:val>
                                            <p:strVal val="#ppt_w"/>
                                          </p:val>
                                        </p:tav>
                                        <p:tav tm="100000">
                                          <p:val>
                                            <p:strVal val="#ppt_w"/>
                                          </p:val>
                                        </p:tav>
                                      </p:tavLst>
                                    </p:anim>
                                    <p:anim calcmode="lin" valueType="num">
                                      <p:cBhvr>
                                        <p:cTn id="43" dur="500" fill="hold"/>
                                        <p:tgtEl>
                                          <p:spTgt spid="36762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7622" grpId="0" animBg="1" autoUpdateAnimBg="0"/>
      <p:bldP spid="367623" grpId="0" animBg="1" autoUpdateAnimBg="0"/>
      <p:bldP spid="367624" grpId="0" animBg="1" autoUpdateAnimBg="0"/>
      <p:bldP spid="367625" grpId="0" animBg="1"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42" name="AutoShape 2">
            <a:extLst>
              <a:ext uri="{FF2B5EF4-FFF2-40B4-BE49-F238E27FC236}">
                <a16:creationId xmlns:a16="http://schemas.microsoft.com/office/drawing/2014/main" id="{3BB20134-E8FA-4549-9CC6-7AEC08350F25}"/>
              </a:ext>
            </a:extLst>
          </p:cNvPr>
          <p:cNvSpPr>
            <a:spLocks noGrp="1" noChangeArrowheads="1"/>
          </p:cNvSpPr>
          <p:nvPr>
            <p:ph type="title"/>
          </p:nvPr>
        </p:nvSpPr>
        <p:spPr/>
        <p:txBody>
          <a:bodyPr/>
          <a:lstStyle/>
          <a:p>
            <a:pPr eaLnBrk="1" hangingPunct="1">
              <a:defRPr/>
            </a:pPr>
            <a:r>
              <a:rPr lang="en-US" altLang="en-US"/>
              <a:t>Pay Structures</a:t>
            </a:r>
          </a:p>
        </p:txBody>
      </p:sp>
      <p:sp>
        <p:nvSpPr>
          <p:cNvPr id="38915" name="Rectangle 3">
            <a:extLst>
              <a:ext uri="{FF2B5EF4-FFF2-40B4-BE49-F238E27FC236}">
                <a16:creationId xmlns:a16="http://schemas.microsoft.com/office/drawing/2014/main" id="{F3B95D81-3061-5859-8E96-459348393768}"/>
              </a:ext>
            </a:extLst>
          </p:cNvPr>
          <p:cNvSpPr>
            <a:spLocks noGrp="1" noChangeArrowheads="1"/>
          </p:cNvSpPr>
          <p:nvPr>
            <p:ph idx="1"/>
          </p:nvPr>
        </p:nvSpPr>
        <p:spPr/>
        <p:txBody>
          <a:bodyPr>
            <a:normAutofit/>
          </a:bodyPr>
          <a:lstStyle/>
          <a:p>
            <a:pPr eaLnBrk="1" hangingPunct="1"/>
            <a:r>
              <a:rPr lang="en-US" altLang="en-US" dirty="0"/>
              <a:t>Market Line</a:t>
            </a:r>
          </a:p>
          <a:p>
            <a:pPr lvl="1" eaLnBrk="1" hangingPunct="1"/>
            <a:r>
              <a:rPr lang="en-US" altLang="en-US" dirty="0"/>
              <a:t>The line on a graph showing the relationship between the job value, as determined by job evaluation points, and pay survey rates.</a:t>
            </a:r>
          </a:p>
          <a:p>
            <a:pPr eaLnBrk="1" hangingPunct="1"/>
            <a:r>
              <a:rPr lang="en-US" altLang="en-US" dirty="0"/>
              <a:t>Common Pay Structures</a:t>
            </a:r>
          </a:p>
          <a:p>
            <a:pPr lvl="1" eaLnBrk="1" hangingPunct="1"/>
            <a:r>
              <a:rPr lang="en-US" altLang="en-US" dirty="0"/>
              <a:t>Hourly and salaried</a:t>
            </a:r>
          </a:p>
          <a:p>
            <a:pPr lvl="1" eaLnBrk="1" hangingPunct="1"/>
            <a:r>
              <a:rPr lang="en-US" altLang="en-US" dirty="0"/>
              <a:t>Office, plant, technical, professional, managerial</a:t>
            </a:r>
          </a:p>
          <a:p>
            <a:pPr lvl="1" eaLnBrk="1" hangingPunct="1"/>
            <a:r>
              <a:rPr lang="en-US" altLang="en-US" dirty="0"/>
              <a:t>Clerical, information technology, professional, supervisory, management, and executive</a:t>
            </a:r>
          </a:p>
          <a:p>
            <a:pPr lvl="1" eaLnBrk="1" hangingPunct="1"/>
            <a:endParaRPr lang="en-US" altLang="en-US" dirty="0"/>
          </a:p>
        </p:txBody>
      </p:sp>
    </p:spTree>
  </p:cSld>
  <p:clrMapOvr>
    <a:masterClrMapping/>
  </p:clrMapOvr>
  <p:transition>
    <p:cut thruBlk="1"/>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138" name="AutoShape 2">
            <a:extLst>
              <a:ext uri="{FF2B5EF4-FFF2-40B4-BE49-F238E27FC236}">
                <a16:creationId xmlns:a16="http://schemas.microsoft.com/office/drawing/2014/main" id="{27A3FA52-AFEC-C348-9767-BE4766347366}"/>
              </a:ext>
            </a:extLst>
          </p:cNvPr>
          <p:cNvSpPr>
            <a:spLocks noGrp="1" noChangeArrowheads="1"/>
          </p:cNvSpPr>
          <p:nvPr>
            <p:ph type="title"/>
          </p:nvPr>
        </p:nvSpPr>
        <p:spPr>
          <a:xfrm>
            <a:off x="179512" y="2564904"/>
            <a:ext cx="3096716" cy="1447800"/>
          </a:xfrm>
        </p:spPr>
        <p:txBody>
          <a:bodyPr>
            <a:normAutofit/>
          </a:bodyPr>
          <a:lstStyle/>
          <a:p>
            <a:pPr eaLnBrk="1" hangingPunct="1">
              <a:defRPr/>
            </a:pPr>
            <a:r>
              <a:rPr lang="en-US" altLang="en-US" dirty="0"/>
              <a:t>Establishing Pay Structures</a:t>
            </a:r>
          </a:p>
        </p:txBody>
      </p:sp>
      <p:pic>
        <p:nvPicPr>
          <p:cNvPr id="39938" name="Picture 6" descr="C:\My Documents\PowerPoint Files\Books\South-Western\HRM10e\HRM10e GIFS\12-12.gif">
            <a:extLst>
              <a:ext uri="{FF2B5EF4-FFF2-40B4-BE49-F238E27FC236}">
                <a16:creationId xmlns:a16="http://schemas.microsoft.com/office/drawing/2014/main" id="{2B75531B-F301-829E-A82B-167423F29A7C}"/>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758181" y="419100"/>
            <a:ext cx="5249863" cy="601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ut thruBlk="1"/>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666" name="AutoShape 2">
            <a:extLst>
              <a:ext uri="{FF2B5EF4-FFF2-40B4-BE49-F238E27FC236}">
                <a16:creationId xmlns:a16="http://schemas.microsoft.com/office/drawing/2014/main" id="{8DE54B7B-0036-C343-987A-C53259711607}"/>
              </a:ext>
            </a:extLst>
          </p:cNvPr>
          <p:cNvSpPr>
            <a:spLocks noGrp="1" noChangeArrowheads="1"/>
          </p:cNvSpPr>
          <p:nvPr>
            <p:ph type="title"/>
          </p:nvPr>
        </p:nvSpPr>
        <p:spPr/>
        <p:txBody>
          <a:bodyPr/>
          <a:lstStyle/>
          <a:p>
            <a:pPr eaLnBrk="1" hangingPunct="1">
              <a:defRPr/>
            </a:pPr>
            <a:r>
              <a:rPr lang="en-US" altLang="en-US"/>
              <a:t>Pay Structures (cont’d)</a:t>
            </a:r>
          </a:p>
        </p:txBody>
      </p:sp>
      <p:sp>
        <p:nvSpPr>
          <p:cNvPr id="40963" name="Rectangle 3">
            <a:extLst>
              <a:ext uri="{FF2B5EF4-FFF2-40B4-BE49-F238E27FC236}">
                <a16:creationId xmlns:a16="http://schemas.microsoft.com/office/drawing/2014/main" id="{FB1F1E86-D445-F917-6BE8-65A5149DAC09}"/>
              </a:ext>
            </a:extLst>
          </p:cNvPr>
          <p:cNvSpPr>
            <a:spLocks noGrp="1" noChangeArrowheads="1"/>
          </p:cNvSpPr>
          <p:nvPr>
            <p:ph idx="1"/>
          </p:nvPr>
        </p:nvSpPr>
        <p:spPr>
          <a:xfrm>
            <a:off x="728117" y="2151312"/>
            <a:ext cx="7687766" cy="3941984"/>
          </a:xfrm>
        </p:spPr>
        <p:txBody>
          <a:bodyPr>
            <a:noAutofit/>
          </a:bodyPr>
          <a:lstStyle/>
          <a:p>
            <a:pPr eaLnBrk="1" hangingPunct="1"/>
            <a:r>
              <a:rPr lang="en-US" altLang="en-US" sz="2000" dirty="0"/>
              <a:t>Pay Grades</a:t>
            </a:r>
          </a:p>
          <a:p>
            <a:pPr lvl="1" eaLnBrk="1" hangingPunct="1"/>
            <a:r>
              <a:rPr lang="en-US" altLang="en-US" sz="2000" dirty="0"/>
              <a:t>A grouping of individual jobs having approximately the same job worth.</a:t>
            </a:r>
          </a:p>
          <a:p>
            <a:pPr eaLnBrk="1" hangingPunct="1"/>
            <a:r>
              <a:rPr lang="en-US" altLang="en-US" sz="2000" dirty="0"/>
              <a:t>Broad banding</a:t>
            </a:r>
          </a:p>
          <a:p>
            <a:pPr lvl="1" eaLnBrk="1" hangingPunct="1"/>
            <a:r>
              <a:rPr lang="en-US" altLang="en-US" sz="2000" dirty="0"/>
              <a:t>The practice of using fewer pay grades having broader pay ranges that in traditional systems.</a:t>
            </a:r>
          </a:p>
          <a:p>
            <a:pPr lvl="1" eaLnBrk="1" hangingPunct="1"/>
            <a:r>
              <a:rPr lang="en-US" altLang="en-US" sz="2000" dirty="0"/>
              <a:t>Benefits</a:t>
            </a:r>
          </a:p>
          <a:p>
            <a:pPr lvl="2" eaLnBrk="1" hangingPunct="1"/>
            <a:r>
              <a:rPr lang="en-US" altLang="en-US" sz="2000" dirty="0"/>
              <a:t>Encourages horizontal movement of employees</a:t>
            </a:r>
          </a:p>
          <a:p>
            <a:pPr lvl="2" eaLnBrk="1" hangingPunct="1"/>
            <a:r>
              <a:rPr lang="en-US" altLang="en-US" sz="2000" dirty="0"/>
              <a:t>Is consistent with trend towards flatter organizations</a:t>
            </a:r>
          </a:p>
          <a:p>
            <a:pPr lvl="2" eaLnBrk="1" hangingPunct="1"/>
            <a:r>
              <a:rPr lang="en-US" altLang="en-US" sz="2000" dirty="0"/>
              <a:t>Creates a more flexible organization</a:t>
            </a:r>
          </a:p>
          <a:p>
            <a:pPr lvl="2" eaLnBrk="1" hangingPunct="1"/>
            <a:r>
              <a:rPr lang="en-US" altLang="en-US" sz="2000" dirty="0"/>
              <a:t>Encourages competency development</a:t>
            </a:r>
          </a:p>
          <a:p>
            <a:pPr lvl="2" eaLnBrk="1" hangingPunct="1"/>
            <a:r>
              <a:rPr lang="en-US" altLang="en-US" sz="2000" dirty="0"/>
              <a:t>Emphasizes career development</a:t>
            </a:r>
          </a:p>
        </p:txBody>
      </p:sp>
    </p:spTree>
  </p:cSld>
  <p:clrMapOvr>
    <a:masterClrMapping/>
  </p:clrMapOvr>
  <p:transition>
    <p:cut thruBlk="1"/>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1714" name="AutoShape 2">
            <a:extLst>
              <a:ext uri="{FF2B5EF4-FFF2-40B4-BE49-F238E27FC236}">
                <a16:creationId xmlns:a16="http://schemas.microsoft.com/office/drawing/2014/main" id="{8CBBC001-7714-A343-8316-E1584FDD17BA}"/>
              </a:ext>
            </a:extLst>
          </p:cNvPr>
          <p:cNvSpPr>
            <a:spLocks noGrp="1" noChangeArrowheads="1"/>
          </p:cNvSpPr>
          <p:nvPr>
            <p:ph type="title"/>
          </p:nvPr>
        </p:nvSpPr>
        <p:spPr/>
        <p:txBody>
          <a:bodyPr/>
          <a:lstStyle/>
          <a:p>
            <a:pPr eaLnBrk="1" hangingPunct="1">
              <a:defRPr/>
            </a:pPr>
            <a:r>
              <a:rPr lang="en-US" altLang="en-US" i="1"/>
              <a:t>Typical Pay Range Widths</a:t>
            </a:r>
          </a:p>
        </p:txBody>
      </p:sp>
      <p:pic>
        <p:nvPicPr>
          <p:cNvPr id="41988" name="Picture 6" descr="C:\My Documents\PowerPoint Files\Books\South-Western\HRM10e\HRM10e GIFS\12-15.gif">
            <a:extLst>
              <a:ext uri="{FF2B5EF4-FFF2-40B4-BE49-F238E27FC236}">
                <a16:creationId xmlns:a16="http://schemas.microsoft.com/office/drawing/2014/main" id="{DF8A9A1E-97A5-7BC1-7827-B98F84244C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905000"/>
            <a:ext cx="7159625" cy="1841500"/>
          </a:xfrm>
          <a:prstGeom prst="rect">
            <a:avLst/>
          </a:prstGeom>
          <a:noFill/>
          <a:ln w="38100">
            <a:solidFill>
              <a:srgbClr val="996633"/>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cut thruBlk="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738" name="AutoShape 2">
            <a:extLst>
              <a:ext uri="{FF2B5EF4-FFF2-40B4-BE49-F238E27FC236}">
                <a16:creationId xmlns:a16="http://schemas.microsoft.com/office/drawing/2014/main" id="{8A89B217-A6B8-3B4B-B473-7FA312EAF745}"/>
              </a:ext>
            </a:extLst>
          </p:cNvPr>
          <p:cNvSpPr>
            <a:spLocks noGrp="1" noChangeArrowheads="1"/>
          </p:cNvSpPr>
          <p:nvPr>
            <p:ph type="title"/>
          </p:nvPr>
        </p:nvSpPr>
        <p:spPr>
          <a:xfrm>
            <a:off x="515938" y="2432050"/>
            <a:ext cx="2362200" cy="2057400"/>
          </a:xfrm>
        </p:spPr>
        <p:txBody>
          <a:bodyPr/>
          <a:lstStyle/>
          <a:p>
            <a:pPr eaLnBrk="1" hangingPunct="1">
              <a:defRPr/>
            </a:pPr>
            <a:r>
              <a:rPr lang="en-US" altLang="en-US" dirty="0"/>
              <a:t>Example of Pay Grades and Pay Ranges</a:t>
            </a:r>
          </a:p>
        </p:txBody>
      </p:sp>
      <p:pic>
        <p:nvPicPr>
          <p:cNvPr id="43010" name="Picture 5" descr="C:\My Documents\PowerPoint Files\Books\South-Western\HRM10e\HRM10e GIFS\12-16a.gif">
            <a:extLst>
              <a:ext uri="{FF2B5EF4-FFF2-40B4-BE49-F238E27FC236}">
                <a16:creationId xmlns:a16="http://schemas.microsoft.com/office/drawing/2014/main" id="{3340C84F-51F5-A569-ACFE-7899BCB00C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446286"/>
            <a:ext cx="4419600" cy="399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3" name="Picture 6" descr="C:\My Documents\PowerPoint Files\Books\South-Western\HRM10e\HRM10e GIFS\12-16b.gif">
            <a:extLst>
              <a:ext uri="{FF2B5EF4-FFF2-40B4-BE49-F238E27FC236}">
                <a16:creationId xmlns:a16="http://schemas.microsoft.com/office/drawing/2014/main" id="{553579B4-CE55-7E0D-37C4-8D9FD9E546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63217" y="4513436"/>
            <a:ext cx="4038600" cy="207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ut thruBlk="1"/>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786" name="AutoShape 2">
            <a:extLst>
              <a:ext uri="{FF2B5EF4-FFF2-40B4-BE49-F238E27FC236}">
                <a16:creationId xmlns:a16="http://schemas.microsoft.com/office/drawing/2014/main" id="{558929DC-25EF-8A4B-A72B-9568A46A457E}"/>
              </a:ext>
            </a:extLst>
          </p:cNvPr>
          <p:cNvSpPr>
            <a:spLocks noGrp="1" noChangeArrowheads="1"/>
          </p:cNvSpPr>
          <p:nvPr>
            <p:ph type="title"/>
          </p:nvPr>
        </p:nvSpPr>
        <p:spPr/>
        <p:txBody>
          <a:bodyPr/>
          <a:lstStyle/>
          <a:p>
            <a:pPr eaLnBrk="1" hangingPunct="1">
              <a:defRPr/>
            </a:pPr>
            <a:r>
              <a:rPr lang="en-US" altLang="en-US"/>
              <a:t>Pay Rate Issues</a:t>
            </a:r>
          </a:p>
        </p:txBody>
      </p:sp>
      <p:sp>
        <p:nvSpPr>
          <p:cNvPr id="44035" name="Rectangle 3">
            <a:extLst>
              <a:ext uri="{FF2B5EF4-FFF2-40B4-BE49-F238E27FC236}">
                <a16:creationId xmlns:a16="http://schemas.microsoft.com/office/drawing/2014/main" id="{7AF1082F-3221-4439-B8E3-7C74A0CB8E7D}"/>
              </a:ext>
            </a:extLst>
          </p:cNvPr>
          <p:cNvSpPr>
            <a:spLocks noGrp="1" noChangeArrowheads="1"/>
          </p:cNvSpPr>
          <p:nvPr>
            <p:ph idx="1"/>
          </p:nvPr>
        </p:nvSpPr>
        <p:spPr>
          <a:xfrm>
            <a:off x="971550" y="2636912"/>
            <a:ext cx="7416874" cy="3456384"/>
          </a:xfrm>
        </p:spPr>
        <p:txBody>
          <a:bodyPr>
            <a:noAutofit/>
          </a:bodyPr>
          <a:lstStyle/>
          <a:p>
            <a:pPr eaLnBrk="1" hangingPunct="1"/>
            <a:r>
              <a:rPr lang="en-US" altLang="en-US" sz="2000" dirty="0"/>
              <a:t>Rates Out of Range</a:t>
            </a:r>
          </a:p>
          <a:p>
            <a:pPr lvl="1" eaLnBrk="1" hangingPunct="1"/>
            <a:r>
              <a:rPr lang="en-US" altLang="en-US" sz="2000" dirty="0"/>
              <a:t>Red-Circled Employees</a:t>
            </a:r>
          </a:p>
          <a:p>
            <a:pPr lvl="2" eaLnBrk="1" hangingPunct="1"/>
            <a:r>
              <a:rPr lang="en-US" altLang="en-US" sz="2000" dirty="0"/>
              <a:t>An incumbent (current jobholder) who is paid above the range set for the job.</a:t>
            </a:r>
          </a:p>
          <a:p>
            <a:pPr lvl="1" eaLnBrk="1" hangingPunct="1"/>
            <a:r>
              <a:rPr lang="en-US" altLang="en-US" sz="2000" dirty="0"/>
              <a:t>Green-Circled Employees</a:t>
            </a:r>
          </a:p>
          <a:p>
            <a:pPr lvl="2" eaLnBrk="1" hangingPunct="1"/>
            <a:r>
              <a:rPr lang="en-US" altLang="en-US" sz="2000" dirty="0"/>
              <a:t>An incumbent who is paid below the range set for the job.</a:t>
            </a:r>
          </a:p>
          <a:p>
            <a:pPr eaLnBrk="1" hangingPunct="1"/>
            <a:r>
              <a:rPr lang="en-US" altLang="en-US" sz="2000" dirty="0"/>
              <a:t>Pay Compression</a:t>
            </a:r>
          </a:p>
          <a:p>
            <a:pPr lvl="1" eaLnBrk="1" hangingPunct="1"/>
            <a:r>
              <a:rPr lang="en-US" altLang="en-US" sz="2000" dirty="0"/>
              <a:t>A situation in which pay differences among individuals with different levels of experience and performance in the organization becomes small.</a:t>
            </a:r>
          </a:p>
          <a:p>
            <a:pPr lvl="1" eaLnBrk="1" hangingPunct="1"/>
            <a:endParaRPr lang="en-US" altLang="en-US" sz="2000" dirty="0"/>
          </a:p>
        </p:txBody>
      </p:sp>
    </p:spTree>
  </p:cSld>
  <p:clrMapOvr>
    <a:masterClrMapping/>
  </p:clrMapOvr>
  <p:transition>
    <p:cut thruBlk="1"/>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5810" name="AutoShape 2">
            <a:extLst>
              <a:ext uri="{FF2B5EF4-FFF2-40B4-BE49-F238E27FC236}">
                <a16:creationId xmlns:a16="http://schemas.microsoft.com/office/drawing/2014/main" id="{3FED786E-0D11-BE40-8172-AC994D749D22}"/>
              </a:ext>
            </a:extLst>
          </p:cNvPr>
          <p:cNvSpPr>
            <a:spLocks noGrp="1" noChangeArrowheads="1"/>
          </p:cNvSpPr>
          <p:nvPr>
            <p:ph type="title"/>
          </p:nvPr>
        </p:nvSpPr>
        <p:spPr/>
        <p:txBody>
          <a:bodyPr/>
          <a:lstStyle/>
          <a:p>
            <a:pPr eaLnBrk="1" hangingPunct="1">
              <a:defRPr/>
            </a:pPr>
            <a:r>
              <a:rPr lang="en-US" altLang="en-US"/>
              <a:t>Issues Involving Pay Increases</a:t>
            </a:r>
          </a:p>
        </p:txBody>
      </p:sp>
      <p:sp>
        <p:nvSpPr>
          <p:cNvPr id="45059" name="Rectangle 3">
            <a:extLst>
              <a:ext uri="{FF2B5EF4-FFF2-40B4-BE49-F238E27FC236}">
                <a16:creationId xmlns:a16="http://schemas.microsoft.com/office/drawing/2014/main" id="{B8DF2311-3EF3-FB34-787B-CAE2BA99E663}"/>
              </a:ext>
            </a:extLst>
          </p:cNvPr>
          <p:cNvSpPr>
            <a:spLocks noGrp="1" noChangeArrowheads="1"/>
          </p:cNvSpPr>
          <p:nvPr>
            <p:ph idx="1"/>
          </p:nvPr>
        </p:nvSpPr>
        <p:spPr/>
        <p:txBody>
          <a:bodyPr>
            <a:normAutofit/>
          </a:bodyPr>
          <a:lstStyle/>
          <a:p>
            <a:pPr eaLnBrk="1" hangingPunct="1"/>
            <a:r>
              <a:rPr lang="en-US" altLang="en-US" dirty="0"/>
              <a:t>Seniority</a:t>
            </a:r>
          </a:p>
          <a:p>
            <a:pPr lvl="1" eaLnBrk="1" hangingPunct="1"/>
            <a:r>
              <a:rPr lang="en-US" altLang="en-US" dirty="0"/>
              <a:t>Time spent in an organization or on a particular job.</a:t>
            </a:r>
          </a:p>
          <a:p>
            <a:pPr lvl="1" eaLnBrk="1" hangingPunct="1"/>
            <a:r>
              <a:rPr lang="en-US" altLang="en-US" dirty="0"/>
              <a:t>Used to determine eligibility for organizational rewards and benefits.</a:t>
            </a:r>
          </a:p>
          <a:p>
            <a:pPr eaLnBrk="1" hangingPunct="1"/>
            <a:r>
              <a:rPr lang="en-US" altLang="en-US" dirty="0"/>
              <a:t>Maturity Curve</a:t>
            </a:r>
          </a:p>
          <a:p>
            <a:pPr lvl="1" eaLnBrk="1" hangingPunct="1"/>
            <a:r>
              <a:rPr lang="en-US" altLang="en-US" dirty="0"/>
              <a:t>A curve that depicts the relationship between experience and pay rates.</a:t>
            </a:r>
          </a:p>
          <a:p>
            <a:pPr lvl="1" eaLnBrk="1" hangingPunct="1"/>
            <a:r>
              <a:rPr lang="en-US" altLang="en-US" dirty="0"/>
              <a:t>Assumption is that as experience increases, proficiency and performance increase. </a:t>
            </a:r>
          </a:p>
        </p:txBody>
      </p:sp>
    </p:spTree>
  </p:cSld>
  <p:clrMapOvr>
    <a:masterClrMapping/>
  </p:clrMapOvr>
  <p:transition>
    <p:cut thruBlk="1"/>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858" name="AutoShape 2">
            <a:extLst>
              <a:ext uri="{FF2B5EF4-FFF2-40B4-BE49-F238E27FC236}">
                <a16:creationId xmlns:a16="http://schemas.microsoft.com/office/drawing/2014/main" id="{29257144-9F7B-564B-9C51-D696CD261075}"/>
              </a:ext>
            </a:extLst>
          </p:cNvPr>
          <p:cNvSpPr>
            <a:spLocks noGrp="1" noChangeArrowheads="1"/>
          </p:cNvSpPr>
          <p:nvPr>
            <p:ph type="title"/>
          </p:nvPr>
        </p:nvSpPr>
        <p:spPr/>
        <p:txBody>
          <a:bodyPr/>
          <a:lstStyle/>
          <a:p>
            <a:pPr eaLnBrk="1" hangingPunct="1">
              <a:defRPr/>
            </a:pPr>
            <a:r>
              <a:rPr lang="en-US" altLang="en-US"/>
              <a:t>Issues Involving Pay Increases</a:t>
            </a:r>
          </a:p>
        </p:txBody>
      </p:sp>
      <p:sp>
        <p:nvSpPr>
          <p:cNvPr id="46083" name="Rectangle 3">
            <a:extLst>
              <a:ext uri="{FF2B5EF4-FFF2-40B4-BE49-F238E27FC236}">
                <a16:creationId xmlns:a16="http://schemas.microsoft.com/office/drawing/2014/main" id="{C56F1A0E-3AB8-80CA-E2D1-32A29958ED6E}"/>
              </a:ext>
            </a:extLst>
          </p:cNvPr>
          <p:cNvSpPr>
            <a:spLocks noGrp="1" noChangeArrowheads="1"/>
          </p:cNvSpPr>
          <p:nvPr>
            <p:ph idx="1"/>
          </p:nvPr>
        </p:nvSpPr>
        <p:spPr/>
        <p:txBody>
          <a:bodyPr>
            <a:normAutofit/>
          </a:bodyPr>
          <a:lstStyle/>
          <a:p>
            <a:pPr eaLnBrk="1" hangingPunct="1"/>
            <a:r>
              <a:rPr lang="en-US" altLang="en-US" dirty="0"/>
              <a:t>Cost-of-Living Adjustments (COLA)</a:t>
            </a:r>
          </a:p>
          <a:p>
            <a:pPr lvl="1" eaLnBrk="1" hangingPunct="1"/>
            <a:r>
              <a:rPr lang="en-US" altLang="en-US" dirty="0"/>
              <a:t>A percentage increase in wages that allows employees to maintain the same real wages in a period of economic inflation.</a:t>
            </a:r>
          </a:p>
          <a:p>
            <a:pPr lvl="1" eaLnBrk="1" hangingPunct="1"/>
            <a:r>
              <a:rPr lang="en-US" altLang="en-US" dirty="0"/>
              <a:t>Adjustments are tied to changes in an economic measure (e.g., the Consumer Price Index).</a:t>
            </a:r>
          </a:p>
          <a:p>
            <a:pPr eaLnBrk="1" hangingPunct="1"/>
            <a:r>
              <a:rPr lang="en-US" altLang="en-US" dirty="0"/>
              <a:t>Lump-Sum Increases (LSI)</a:t>
            </a:r>
          </a:p>
          <a:p>
            <a:pPr lvl="1" eaLnBrk="1" hangingPunct="1"/>
            <a:r>
              <a:rPr lang="en-US" altLang="en-US" dirty="0"/>
              <a:t>A one-time payment of all or part of a yearly pay increase.</a:t>
            </a:r>
          </a:p>
          <a:p>
            <a:pPr lvl="1" eaLnBrk="1" hangingPunct="1"/>
            <a:r>
              <a:rPr lang="en-US" altLang="en-US" dirty="0"/>
              <a:t>Lump-sum payments do not increase base wages</a:t>
            </a:r>
          </a:p>
        </p:txBody>
      </p:sp>
    </p:spTree>
  </p:cSld>
  <p:clrMapOvr>
    <a:masterClrMapping/>
  </p:clrMapOvr>
  <p:transition>
    <p:cut thruBlk="1"/>
  </p:transition>
</p:sld>
</file>

<file path=ppt/theme/theme1.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79451EA-DBF5-4214-9379-F29BBF4901D0}"/>
</file>

<file path=customXml/itemProps2.xml><?xml version="1.0" encoding="utf-8"?>
<ds:datastoreItem xmlns:ds="http://schemas.openxmlformats.org/officeDocument/2006/customXml" ds:itemID="{5F6CC6E5-986C-441C-917C-99DC214DF91F}"/>
</file>

<file path=docProps/app.xml><?xml version="1.0" encoding="utf-8"?>
<Properties xmlns="http://schemas.openxmlformats.org/officeDocument/2006/extended-properties" xmlns:vt="http://schemas.openxmlformats.org/officeDocument/2006/docPropsVTypes">
  <Template>Presentation Midocean  White</Template>
  <TotalTime>2408</TotalTime>
  <Words>1671</Words>
  <Application>Microsoft Office PowerPoint</Application>
  <PresentationFormat>On-screen Show (4:3)</PresentationFormat>
  <Paragraphs>183</Paragraphs>
  <Slides>33</Slides>
  <Notes>6</Notes>
  <HiddenSlides>0</HiddenSlides>
  <MMClips>1</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33</vt:i4>
      </vt:variant>
    </vt:vector>
  </HeadingPairs>
  <TitlesOfParts>
    <vt:vector size="39" baseType="lpstr">
      <vt:lpstr>Arial</vt:lpstr>
      <vt:lpstr>Calibri</vt:lpstr>
      <vt:lpstr>Times New Roman</vt:lpstr>
      <vt:lpstr>Wingdings</vt:lpstr>
      <vt:lpstr>Presentation Midocean  White</vt:lpstr>
      <vt:lpstr>Clip</vt:lpstr>
      <vt:lpstr>PowerPoint Presentation</vt:lpstr>
      <vt:lpstr>PowerPoint Presentation</vt:lpstr>
      <vt:lpstr>Human Resource Management   TENTH EDITON</vt:lpstr>
      <vt:lpstr>What is this ! </vt:lpstr>
      <vt:lpstr>PowerPoint Presentation</vt:lpstr>
      <vt:lpstr>Personnel Definition </vt:lpstr>
      <vt:lpstr>Personnel </vt:lpstr>
      <vt:lpstr> Difference between HRM and Personnel Management </vt:lpstr>
      <vt:lpstr>Salaries Vs Wages definitions</vt:lpstr>
      <vt:lpstr>Net Salary </vt:lpstr>
      <vt:lpstr> Income Tax </vt:lpstr>
      <vt:lpstr>Pay slip Includes !</vt:lpstr>
      <vt:lpstr>Pay slip</vt:lpstr>
      <vt:lpstr>Labor Law</vt:lpstr>
      <vt:lpstr>PowerPoint Presentation</vt:lpstr>
      <vt:lpstr>PowerPoint Presentation</vt:lpstr>
      <vt:lpstr>Types of Variable Pay Plans</vt:lpstr>
      <vt:lpstr>Factors Affecting Variable Pay Plans</vt:lpstr>
      <vt:lpstr>Factors for Successful Variable Pay Plans</vt:lpstr>
      <vt:lpstr>Piece-Rate Systems</vt:lpstr>
      <vt:lpstr>Bonuses and Special Incentive Programs</vt:lpstr>
      <vt:lpstr>Different Bases for Sales Incentives, In Order of Use</vt:lpstr>
      <vt:lpstr>Sales Payment  Plans</vt:lpstr>
      <vt:lpstr>Profit Sharing</vt:lpstr>
      <vt:lpstr>Developing Pay Surveys</vt:lpstr>
      <vt:lpstr>Pay Structures</vt:lpstr>
      <vt:lpstr>Establishing Pay Structures</vt:lpstr>
      <vt:lpstr>Pay Structures (cont’d)</vt:lpstr>
      <vt:lpstr>Typical Pay Range Widths</vt:lpstr>
      <vt:lpstr>Example of Pay Grades and Pay Ranges</vt:lpstr>
      <vt:lpstr>Pay Rate Issues</vt:lpstr>
      <vt:lpstr>Issues Involving Pay Increases</vt:lpstr>
      <vt:lpstr>Issues Involving Pay Increases</vt:lpstr>
    </vt:vector>
  </TitlesOfParts>
  <Manager>Mardell Toomey</Manager>
  <Company>Southwestern College Publishing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Human Resource Management 10e - Mathis and Jackson</dc:title>
  <dc:subject>Chapter 13</dc:subject>
  <dc:creator>Charlie Cook - University of West Alabama</dc:creator>
  <cp:lastModifiedBy>Samah Mustafa</cp:lastModifiedBy>
  <cp:revision>81</cp:revision>
  <cp:lastPrinted>2023-03-09T15:54:43Z</cp:lastPrinted>
  <dcterms:created xsi:type="dcterms:W3CDTF">2002-01-10T03:24:41Z</dcterms:created>
  <dcterms:modified xsi:type="dcterms:W3CDTF">2024-03-11T18:52:54Z</dcterms:modified>
</cp:coreProperties>
</file>