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26" r:id="rId2"/>
    <p:sldId id="338" r:id="rId3"/>
    <p:sldId id="344" r:id="rId4"/>
    <p:sldId id="345" r:id="rId5"/>
    <p:sldId id="346" r:id="rId6"/>
    <p:sldId id="347" r:id="rId7"/>
    <p:sldId id="348" r:id="rId8"/>
    <p:sldId id="349" r:id="rId9"/>
    <p:sldId id="350" r:id="rId10"/>
    <p:sldId id="351" r:id="rId11"/>
    <p:sldId id="352" r:id="rId12"/>
    <p:sldId id="378" r:id="rId13"/>
    <p:sldId id="353" r:id="rId14"/>
    <p:sldId id="354" r:id="rId15"/>
    <p:sldId id="355" r:id="rId16"/>
    <p:sldId id="356" r:id="rId17"/>
    <p:sldId id="357" r:id="rId18"/>
    <p:sldId id="358" r:id="rId19"/>
    <p:sldId id="383" r:id="rId20"/>
    <p:sldId id="359" r:id="rId21"/>
    <p:sldId id="361" r:id="rId22"/>
    <p:sldId id="362" r:id="rId23"/>
    <p:sldId id="363" r:id="rId24"/>
    <p:sldId id="364" r:id="rId25"/>
    <p:sldId id="380" r:id="rId26"/>
    <p:sldId id="381" r:id="rId27"/>
    <p:sldId id="379" r:id="rId28"/>
    <p:sldId id="365" r:id="rId29"/>
    <p:sldId id="366" r:id="rId30"/>
    <p:sldId id="367" r:id="rId31"/>
    <p:sldId id="368" r:id="rId32"/>
    <p:sldId id="369" r:id="rId33"/>
    <p:sldId id="382" r:id="rId34"/>
    <p:sldId id="370" r:id="rId35"/>
    <p:sldId id="371" r:id="rId36"/>
    <p:sldId id="372" r:id="rId37"/>
    <p:sldId id="373" r:id="rId38"/>
    <p:sldId id="374" r:id="rId39"/>
    <p:sldId id="375" r:id="rId40"/>
    <p:sldId id="377" r:id="rId41"/>
    <p:sldId id="376" r:id="rId42"/>
    <p:sldId id="34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20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7/24/2023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42</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7/24/2023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7/24/2023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7/24/2023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7/24/2023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7/24/2023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7/24/2023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7/24/2023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7/24/2023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7/24/2023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7/24/2023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7/24/2023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7/24/2023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6.sv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7.png"/><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6.svg"/><Relationship Id="rId7"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7.png"/><Relationship Id="rId9" Type="http://schemas.openxmlformats.org/officeDocument/2006/relationships/image" Target="../media/image25.png"/></Relationships>
</file>

<file path=ppt/slides/_rels/slide13.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6.svg"/><Relationship Id="rId7"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6.svg"/><Relationship Id="rId7"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6.svg"/><Relationship Id="rId5" Type="http://schemas.openxmlformats.org/officeDocument/2006/relationships/image" Target="../media/image16.png"/><Relationship Id="rId10" Type="http://schemas.openxmlformats.org/officeDocument/2006/relationships/image" Target="../media/image40.svg"/><Relationship Id="rId4" Type="http://schemas.openxmlformats.org/officeDocument/2006/relationships/image" Target="../media/image7.png"/><Relationship Id="rId9"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55.svg"/><Relationship Id="rId3" Type="http://schemas.openxmlformats.org/officeDocument/2006/relationships/image" Target="../media/image6.svg"/><Relationship Id="rId7" Type="http://schemas.openxmlformats.org/officeDocument/2006/relationships/image" Target="../media/image54.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hyperlink" Target="https://docs.aws.amazon.com/IAM/latest/UserGuide/" TargetMode="Externa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7.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9.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2701395" y="3132902"/>
            <a:ext cx="8795188"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 y="4689763"/>
            <a:ext cx="8380521" cy="5232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7 – Securing Access to Cloud Resources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701395" y="362955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Ibrahim Gomaa</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53494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Course Outline</a:t>
            </a:r>
          </a:p>
        </p:txBody>
      </p:sp>
      <p:sp>
        <p:nvSpPr>
          <p:cNvPr id="3" name="Content Placeholder 2"/>
          <p:cNvSpPr>
            <a:spLocks noGrp="1"/>
          </p:cNvSpPr>
          <p:nvPr>
            <p:ph idx="1"/>
          </p:nvPr>
        </p:nvSpPr>
        <p:spPr>
          <a:xfrm>
            <a:off x="2509421" y="1088115"/>
            <a:ext cx="7173157"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7:</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Securing Access to Cloud Resources</a:t>
            </a:r>
          </a:p>
          <a:p>
            <a:pPr marL="0" indent="0">
              <a:lnSpc>
                <a:spcPct val="100000"/>
              </a:lnSpc>
              <a:spcAft>
                <a:spcPts val="750"/>
              </a:spcAft>
              <a:buNone/>
            </a:pP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248491" y="6289260"/>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r>
              <a:rPr lang="en-US" sz="1800" dirty="0">
                <a:latin typeface="Times New Roman" panose="02020603050405020304" pitchFamily="18" charset="0"/>
                <a:cs typeface="Times New Roman" panose="02020603050405020304" pitchFamily="18" charset="0"/>
              </a:rPr>
              <a:t>IAM fundamentals</a:t>
            </a:r>
          </a:p>
          <a:p>
            <a:r>
              <a:rPr lang="en-US" sz="1800" dirty="0">
                <a:latin typeface="Times New Roman" panose="02020603050405020304" pitchFamily="18" charset="0"/>
                <a:cs typeface="Times New Roman" panose="02020603050405020304" pitchFamily="18" charset="0"/>
              </a:rPr>
              <a:t>Authenticating with IAM</a:t>
            </a:r>
          </a:p>
          <a:p>
            <a:r>
              <a:rPr lang="en-US" sz="1800" dirty="0">
                <a:latin typeface="Times New Roman" panose="02020603050405020304" pitchFamily="18" charset="0"/>
                <a:cs typeface="Times New Roman" panose="02020603050405020304" pitchFamily="18" charset="0"/>
              </a:rPr>
              <a:t>Authorizing with IAM</a:t>
            </a:r>
          </a:p>
          <a:p>
            <a:r>
              <a:rPr lang="en-US" sz="1800" dirty="0">
                <a:latin typeface="Times New Roman" panose="02020603050405020304" pitchFamily="18" charset="0"/>
                <a:cs typeface="Times New Roman" panose="02020603050405020304" pitchFamily="18" charset="0"/>
              </a:rPr>
              <a:t>Examples of authorizing with IAM</a:t>
            </a:r>
          </a:p>
          <a:p>
            <a:r>
              <a:rPr lang="en-US" sz="1800" dirty="0">
                <a:latin typeface="Times New Roman" panose="02020603050405020304" pitchFamily="18" charset="0"/>
                <a:cs typeface="Times New Roman" panose="02020603050405020304" pitchFamily="18" charset="0"/>
              </a:rPr>
              <a:t>Additional authentication and access management services</a:t>
            </a:r>
          </a:p>
          <a:p>
            <a:r>
              <a:rPr lang="en-US" sz="1800" dirty="0">
                <a:latin typeface="Times New Roman" panose="02020603050405020304" pitchFamily="18" charset="0"/>
                <a:cs typeface="Times New Roman" panose="02020603050405020304" pitchFamily="18" charset="0"/>
              </a:rPr>
              <a:t>Using AWS Organizations</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sz="2000" dirty="0"/>
          </a:p>
        </p:txBody>
      </p:sp>
      <p:sp>
        <p:nvSpPr>
          <p:cNvPr id="8" name="Content Placeholder 5">
            <a:extLst>
              <a:ext uri="{FF2B5EF4-FFF2-40B4-BE49-F238E27FC236}">
                <a16:creationId xmlns:a16="http://schemas.microsoft.com/office/drawing/2014/main" id="{4B4705BF-5D75-B65F-DA80-3B7EDE0F5431}"/>
              </a:ext>
            </a:extLst>
          </p:cNvPr>
          <p:cNvSpPr txBox="1">
            <a:spLocks/>
          </p:cNvSpPr>
          <p:nvPr/>
        </p:nvSpPr>
        <p:spPr>
          <a:xfrm>
            <a:off x="6257601" y="1676782"/>
            <a:ext cx="5504688" cy="38636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Demo</a:t>
            </a:r>
          </a:p>
          <a:p>
            <a:r>
              <a:rPr lang="en-US" sz="1800" dirty="0">
                <a:latin typeface="Times New Roman" panose="02020603050405020304" pitchFamily="18" charset="0"/>
                <a:cs typeface="Times New Roman" panose="02020603050405020304" pitchFamily="18" charset="0"/>
              </a:rPr>
              <a:t>Amazon S3 Cross-Account Resource-Based Policy</a:t>
            </a:r>
          </a:p>
          <a:p>
            <a:endParaRPr lang="en-US" sz="18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Lab</a:t>
            </a:r>
          </a:p>
          <a:p>
            <a:r>
              <a:rPr lang="en-US" sz="1800" dirty="0">
                <a:latin typeface="Times New Roman" panose="02020603050405020304" pitchFamily="18" charset="0"/>
                <a:cs typeface="Times New Roman" panose="02020603050405020304" pitchFamily="18" charset="0"/>
              </a:rPr>
              <a:t>Using Resource-Based Policies to Secure an S3 Bucket</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dirty="0"/>
          </a:p>
        </p:txBody>
      </p:sp>
      <p:sp>
        <p:nvSpPr>
          <p:cNvPr id="5" name="TextBox 4">
            <a:extLst>
              <a:ext uri="{FF2B5EF4-FFF2-40B4-BE49-F238E27FC236}">
                <a16:creationId xmlns:a16="http://schemas.microsoft.com/office/drawing/2014/main" id="{C4684381-554C-1334-87D7-0D3E35C03A62}"/>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Tree>
    <p:extLst>
      <p:ext uri="{BB962C8B-B14F-4D97-AF65-F5344CB8AC3E}">
        <p14:creationId xmlns:p14="http://schemas.microsoft.com/office/powerpoint/2010/main" val="1627986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04982" y="631059"/>
            <a:ext cx="33724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51782"/>
            <a:ext cx="48645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IAM Fundamentals</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3" name="TextBox 2">
            <a:extLst>
              <a:ext uri="{FF2B5EF4-FFF2-40B4-BE49-F238E27FC236}">
                <a16:creationId xmlns:a16="http://schemas.microsoft.com/office/drawing/2014/main" id="{A0FD790F-BFC5-196C-7DFE-CCAD6CDAABE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257811" y="618000"/>
            <a:ext cx="5419589" cy="5904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277672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IAM Fundamentals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719265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Identity and Access Management (IAM)</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0" name="Text Placeholder 21">
            <a:extLst>
              <a:ext uri="{FF2B5EF4-FFF2-40B4-BE49-F238E27FC236}">
                <a16:creationId xmlns:a16="http://schemas.microsoft.com/office/drawing/2014/main" id="{3F24CABD-A7A4-C020-9F36-63717BE3113E}"/>
              </a:ext>
            </a:extLst>
          </p:cNvPr>
          <p:cNvSpPr txBox="1">
            <a:spLocks/>
          </p:cNvSpPr>
          <p:nvPr/>
        </p:nvSpPr>
        <p:spPr>
          <a:xfrm>
            <a:off x="472440" y="2004305"/>
            <a:ext cx="8303550" cy="35965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latin typeface="Times New Roman" panose="02020603050405020304" pitchFamily="18" charset="0"/>
                <a:cs typeface="Times New Roman" panose="02020603050405020304" pitchFamily="18" charset="0"/>
              </a:rPr>
              <a:t>Securely shares and controls individual and group access to your AWS resources</a:t>
            </a:r>
          </a:p>
          <a:p>
            <a:r>
              <a:rPr lang="en-US" sz="2600" dirty="0">
                <a:latin typeface="Times New Roman" panose="02020603050405020304" pitchFamily="18" charset="0"/>
                <a:cs typeface="Times New Roman" panose="02020603050405020304" pitchFamily="18" charset="0"/>
              </a:rPr>
              <a:t>Integrates with many other AWS services</a:t>
            </a:r>
          </a:p>
          <a:p>
            <a:r>
              <a:rPr lang="en-US" sz="2600" dirty="0">
                <a:latin typeface="Times New Roman" panose="02020603050405020304" pitchFamily="18" charset="0"/>
                <a:cs typeface="Times New Roman" panose="02020603050405020304" pitchFamily="18" charset="0"/>
              </a:rPr>
              <a:t>Supports federated identity management</a:t>
            </a:r>
          </a:p>
          <a:p>
            <a:r>
              <a:rPr lang="en-US" sz="2600" dirty="0">
                <a:latin typeface="Times New Roman" panose="02020603050405020304" pitchFamily="18" charset="0"/>
                <a:cs typeface="Times New Roman" panose="02020603050405020304" pitchFamily="18" charset="0"/>
              </a:rPr>
              <a:t>Supports granular permissions</a:t>
            </a:r>
          </a:p>
          <a:p>
            <a:r>
              <a:rPr lang="en-US" sz="2600" dirty="0">
                <a:latin typeface="Times New Roman" panose="02020603050405020304" pitchFamily="18" charset="0"/>
                <a:cs typeface="Times New Roman" panose="02020603050405020304" pitchFamily="18" charset="0"/>
              </a:rPr>
              <a:t>Supports multi-factor authentication (MFA)</a:t>
            </a:r>
          </a:p>
          <a:p>
            <a:r>
              <a:rPr lang="en-US" sz="2600" dirty="0">
                <a:latin typeface="Times New Roman" panose="02020603050405020304" pitchFamily="18" charset="0"/>
                <a:cs typeface="Times New Roman" panose="02020603050405020304" pitchFamily="18" charset="0"/>
              </a:rPr>
              <a:t>Provides identity information for assurance</a:t>
            </a:r>
          </a:p>
        </p:txBody>
      </p:sp>
      <p:pic>
        <p:nvPicPr>
          <p:cNvPr id="11" name="Picture Placeholder 18">
            <a:extLst>
              <a:ext uri="{FF2B5EF4-FFF2-40B4-BE49-F238E27FC236}">
                <a16:creationId xmlns:a16="http://schemas.microsoft.com/office/drawing/2014/main" id="{30979A2D-69FA-9F3B-195F-EF1AC548640D}"/>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a:fillRect/>
          </a:stretch>
        </p:blipFill>
        <p:spPr>
          <a:xfrm>
            <a:off x="9768605" y="1276956"/>
            <a:ext cx="1097280" cy="1097280"/>
          </a:xfrm>
          <a:prstGeom prst="rect">
            <a:avLst/>
          </a:prstGeom>
        </p:spPr>
      </p:pic>
      <p:sp>
        <p:nvSpPr>
          <p:cNvPr id="15" name="Text Placeholder 15">
            <a:extLst>
              <a:ext uri="{FF2B5EF4-FFF2-40B4-BE49-F238E27FC236}">
                <a16:creationId xmlns:a16="http://schemas.microsoft.com/office/drawing/2014/main" id="{26E3FD3E-EE84-4488-0460-C6214952AF11}"/>
              </a:ext>
              <a:ext uri="{C183D7F6-B498-43B3-948B-1728B52AA6E4}">
                <adec:decorative xmlns:adec="http://schemas.microsoft.com/office/drawing/2017/decorative" val="0"/>
              </a:ext>
            </a:extLst>
          </p:cNvPr>
          <p:cNvSpPr txBox="1">
            <a:spLocks/>
          </p:cNvSpPr>
          <p:nvPr/>
        </p:nvSpPr>
        <p:spPr>
          <a:xfrm>
            <a:off x="9165101" y="2515906"/>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Identity and Access Management (IAM)</a:t>
            </a:r>
          </a:p>
        </p:txBody>
      </p:sp>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257811" y="618000"/>
            <a:ext cx="5419589" cy="5904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277672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IAM Fundamentals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81089" y="1005012"/>
            <a:ext cx="315187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What IAM provides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10">
            <a:extLst>
              <a:ext uri="{FF2B5EF4-FFF2-40B4-BE49-F238E27FC236}">
                <a16:creationId xmlns:a16="http://schemas.microsoft.com/office/drawing/2014/main" id="{3932D259-E2BB-F47D-6DED-7872A07AD929}"/>
              </a:ext>
            </a:extLst>
          </p:cNvPr>
          <p:cNvSpPr txBox="1">
            <a:spLocks/>
          </p:cNvSpPr>
          <p:nvPr/>
        </p:nvSpPr>
        <p:spPr>
          <a:xfrm>
            <a:off x="769622" y="1645947"/>
            <a:ext cx="6697980" cy="39822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504BAB"/>
                </a:solidFill>
                <a:latin typeface="Times New Roman" panose="02020603050405020304" pitchFamily="18" charset="0"/>
                <a:cs typeface="Times New Roman" panose="02020603050405020304" pitchFamily="18" charset="0"/>
              </a:rPr>
              <a:t>Authentication</a:t>
            </a:r>
          </a:p>
          <a:p>
            <a:pPr lvl="1"/>
            <a:r>
              <a:rPr lang="en-US" sz="2000" b="1" dirty="0">
                <a:latin typeface="Times New Roman" panose="02020603050405020304" pitchFamily="18" charset="0"/>
                <a:cs typeface="Times New Roman" panose="02020603050405020304" pitchFamily="18" charset="0"/>
              </a:rPr>
              <a:t>Who</a:t>
            </a:r>
            <a:r>
              <a:rPr lang="en-US" sz="2000" dirty="0">
                <a:latin typeface="Times New Roman" panose="02020603050405020304" pitchFamily="18" charset="0"/>
                <a:cs typeface="Times New Roman" panose="02020603050405020304" pitchFamily="18" charset="0"/>
              </a:rPr>
              <a:t> is requesting access to the AWS account and the resources in it?</a:t>
            </a:r>
          </a:p>
          <a:p>
            <a:pPr lvl="1"/>
            <a:r>
              <a:rPr lang="en-US" sz="2000" dirty="0">
                <a:latin typeface="Times New Roman" panose="02020603050405020304" pitchFamily="18" charset="0"/>
                <a:cs typeface="Times New Roman" panose="02020603050405020304" pitchFamily="18" charset="0"/>
              </a:rPr>
              <a:t>It’s important to establish the identity of the requester through credentials.</a:t>
            </a:r>
          </a:p>
          <a:p>
            <a:pPr lvl="1"/>
            <a:r>
              <a:rPr lang="en-US" sz="2000" dirty="0">
                <a:latin typeface="Times New Roman" panose="02020603050405020304" pitchFamily="18" charset="0"/>
                <a:cs typeface="Times New Roman" panose="02020603050405020304" pitchFamily="18" charset="0"/>
              </a:rPr>
              <a:t>The requester could be a </a:t>
            </a:r>
            <a:r>
              <a:rPr lang="en-US" sz="2000" i="1" dirty="0">
                <a:latin typeface="Times New Roman" panose="02020603050405020304" pitchFamily="18" charset="0"/>
                <a:cs typeface="Times New Roman" panose="02020603050405020304" pitchFamily="18" charset="0"/>
              </a:rPr>
              <a:t>person</a:t>
            </a:r>
            <a:r>
              <a:rPr lang="en-US" sz="2000" dirty="0">
                <a:latin typeface="Times New Roman" panose="02020603050405020304" pitchFamily="18" charset="0"/>
                <a:cs typeface="Times New Roman" panose="02020603050405020304" pitchFamily="18" charset="0"/>
              </a:rPr>
              <a:t> or an </a:t>
            </a:r>
            <a:r>
              <a:rPr lang="en-US" sz="2000" i="1" dirty="0">
                <a:latin typeface="Times New Roman" panose="02020603050405020304" pitchFamily="18" charset="0"/>
                <a:cs typeface="Times New Roman" panose="02020603050405020304" pitchFamily="18" charset="0"/>
              </a:rPr>
              <a:t>application</a:t>
            </a:r>
            <a:r>
              <a:rPr lang="en-US" sz="2000" dirty="0">
                <a:latin typeface="Times New Roman" panose="02020603050405020304" pitchFamily="18" charset="0"/>
                <a:cs typeface="Times New Roman" panose="02020603050405020304" pitchFamily="18" charset="0"/>
              </a:rPr>
              <a:t>; IAM calls them </a:t>
            </a:r>
            <a:r>
              <a:rPr lang="en-US" sz="2000" i="1" dirty="0">
                <a:solidFill>
                  <a:srgbClr val="504BAB"/>
                </a:solidFill>
                <a:latin typeface="Times New Roman" panose="02020603050405020304" pitchFamily="18" charset="0"/>
                <a:cs typeface="Times New Roman" panose="02020603050405020304" pitchFamily="18" charset="0"/>
              </a:rPr>
              <a:t>principals</a:t>
            </a:r>
            <a:r>
              <a:rPr lang="en-US" sz="2000" dirty="0">
                <a:solidFill>
                  <a:srgbClr val="504BAB"/>
                </a:solidFill>
                <a:latin typeface="Times New Roman" panose="02020603050405020304" pitchFamily="18" charset="0"/>
                <a:cs typeface="Times New Roman" panose="02020603050405020304" pitchFamily="18" charset="0"/>
              </a:rPr>
              <a:t>.</a:t>
            </a:r>
          </a:p>
          <a:p>
            <a:r>
              <a:rPr lang="en-US" sz="2400" b="1" dirty="0">
                <a:solidFill>
                  <a:srgbClr val="504BAB"/>
                </a:solidFill>
                <a:latin typeface="Times New Roman" panose="02020603050405020304" pitchFamily="18" charset="0"/>
                <a:cs typeface="Times New Roman" panose="02020603050405020304" pitchFamily="18" charset="0"/>
              </a:rPr>
              <a:t>Authorization</a:t>
            </a:r>
          </a:p>
          <a:p>
            <a:pPr lvl="1"/>
            <a:r>
              <a:rPr lang="en-US" sz="2000" dirty="0">
                <a:latin typeface="Times New Roman" panose="02020603050405020304" pitchFamily="18" charset="0"/>
                <a:cs typeface="Times New Roman" panose="02020603050405020304" pitchFamily="18" charset="0"/>
              </a:rPr>
              <a:t>After the requester has been authenticated, </a:t>
            </a:r>
            <a:r>
              <a:rPr lang="en-US" sz="2000" b="1" dirty="0">
                <a:latin typeface="Times New Roman" panose="02020603050405020304" pitchFamily="18" charset="0"/>
                <a:cs typeface="Times New Roman" panose="02020603050405020304" pitchFamily="18" charset="0"/>
              </a:rPr>
              <a:t>what</a:t>
            </a:r>
            <a:r>
              <a:rPr lang="en-US" sz="2000" dirty="0">
                <a:latin typeface="Times New Roman" panose="02020603050405020304" pitchFamily="18" charset="0"/>
                <a:cs typeface="Times New Roman" panose="02020603050405020304" pitchFamily="18" charset="0"/>
              </a:rPr>
              <a:t> should they be allowed to do?</a:t>
            </a:r>
          </a:p>
          <a:p>
            <a:pPr lvl="1"/>
            <a:r>
              <a:rPr lang="en-US" sz="2000" dirty="0">
                <a:latin typeface="Times New Roman" panose="02020603050405020304" pitchFamily="18" charset="0"/>
                <a:cs typeface="Times New Roman" panose="02020603050405020304" pitchFamily="18" charset="0"/>
              </a:rPr>
              <a:t>IAM checks for policies that are relevant to the request to determine whether to allow or deny the request.</a:t>
            </a:r>
          </a:p>
        </p:txBody>
      </p:sp>
      <p:pic>
        <p:nvPicPr>
          <p:cNvPr id="8" name="Picture 7">
            <a:extLst>
              <a:ext uri="{FF2B5EF4-FFF2-40B4-BE49-F238E27FC236}">
                <a16:creationId xmlns:a16="http://schemas.microsoft.com/office/drawing/2014/main" id="{9CB0C675-CD43-00BF-0431-0097AF97F0A6}"/>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405080" y="2278912"/>
            <a:ext cx="4529889" cy="3019926"/>
          </a:xfrm>
          <a:prstGeom prst="rect">
            <a:avLst/>
          </a:prstGeom>
        </p:spPr>
      </p:pic>
    </p:spTree>
    <p:extLst>
      <p:ext uri="{BB962C8B-B14F-4D97-AF65-F5344CB8AC3E}">
        <p14:creationId xmlns:p14="http://schemas.microsoft.com/office/powerpoint/2010/main" val="679984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257811" y="618000"/>
            <a:ext cx="5419589" cy="5904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277672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IAM Fundamentals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81089" y="1005012"/>
            <a:ext cx="235368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IAM overview</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0" name="Subtitle 69">
            <a:extLst>
              <a:ext uri="{FF2B5EF4-FFF2-40B4-BE49-F238E27FC236}">
                <a16:creationId xmlns:a16="http://schemas.microsoft.com/office/drawing/2014/main" id="{71865ACB-8F5B-A870-F673-B2C1C0B23416}"/>
              </a:ext>
            </a:extLst>
          </p:cNvPr>
          <p:cNvSpPr txBox="1">
            <a:spLocks/>
          </p:cNvSpPr>
          <p:nvPr/>
        </p:nvSpPr>
        <p:spPr>
          <a:xfrm>
            <a:off x="365760" y="2553214"/>
            <a:ext cx="2834640" cy="301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highlight>
                  <a:srgbClr val="00FFFF"/>
                </a:highlight>
                <a:latin typeface="Times New Roman" panose="02020603050405020304" pitchFamily="18" charset="0"/>
                <a:cs typeface="Times New Roman" panose="02020603050405020304" pitchFamily="18" charset="0"/>
              </a:rPr>
              <a:t>User</a:t>
            </a:r>
          </a:p>
        </p:txBody>
      </p:sp>
      <p:sp>
        <p:nvSpPr>
          <p:cNvPr id="11" name="Text Placeholder 65">
            <a:extLst>
              <a:ext uri="{FF2B5EF4-FFF2-40B4-BE49-F238E27FC236}">
                <a16:creationId xmlns:a16="http://schemas.microsoft.com/office/drawing/2014/main" id="{400CE15E-D481-4A85-601A-4261E1331952}"/>
              </a:ext>
            </a:extLst>
          </p:cNvPr>
          <p:cNvSpPr txBox="1">
            <a:spLocks/>
          </p:cNvSpPr>
          <p:nvPr/>
        </p:nvSpPr>
        <p:spPr>
          <a:xfrm>
            <a:off x="365760" y="3291840"/>
            <a:ext cx="2834640" cy="212354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 person or application that can authenticate with an AWS account</a:t>
            </a:r>
          </a:p>
        </p:txBody>
      </p:sp>
      <p:sp>
        <p:nvSpPr>
          <p:cNvPr id="15" name="Subtitle 70">
            <a:extLst>
              <a:ext uri="{FF2B5EF4-FFF2-40B4-BE49-F238E27FC236}">
                <a16:creationId xmlns:a16="http://schemas.microsoft.com/office/drawing/2014/main" id="{ACE70465-3CFF-0681-0ABE-ED14F6F22846}"/>
              </a:ext>
            </a:extLst>
          </p:cNvPr>
          <p:cNvSpPr txBox="1">
            <a:spLocks/>
          </p:cNvSpPr>
          <p:nvPr/>
        </p:nvSpPr>
        <p:spPr>
          <a:xfrm>
            <a:off x="3264408" y="2553214"/>
            <a:ext cx="2834640" cy="301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highlight>
                  <a:srgbClr val="00FFFF"/>
                </a:highlight>
                <a:latin typeface="Times New Roman" panose="02020603050405020304" pitchFamily="18" charset="0"/>
                <a:cs typeface="Times New Roman" panose="02020603050405020304" pitchFamily="18" charset="0"/>
              </a:rPr>
              <a:t>Group</a:t>
            </a:r>
          </a:p>
        </p:txBody>
      </p:sp>
      <p:sp>
        <p:nvSpPr>
          <p:cNvPr id="16" name="Text Placeholder 66">
            <a:extLst>
              <a:ext uri="{FF2B5EF4-FFF2-40B4-BE49-F238E27FC236}">
                <a16:creationId xmlns:a16="http://schemas.microsoft.com/office/drawing/2014/main" id="{25158455-1B0A-520D-C421-6A85D4417B1C}"/>
              </a:ext>
            </a:extLst>
          </p:cNvPr>
          <p:cNvSpPr txBox="1">
            <a:spLocks/>
          </p:cNvSpPr>
          <p:nvPr/>
        </p:nvSpPr>
        <p:spPr>
          <a:xfrm>
            <a:off x="3264408" y="3291840"/>
            <a:ext cx="2834640" cy="212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 collection of IAM users who are granted identical authorization</a:t>
            </a:r>
          </a:p>
        </p:txBody>
      </p:sp>
      <p:sp>
        <p:nvSpPr>
          <p:cNvPr id="18" name="Subtitle 71">
            <a:extLst>
              <a:ext uri="{FF2B5EF4-FFF2-40B4-BE49-F238E27FC236}">
                <a16:creationId xmlns:a16="http://schemas.microsoft.com/office/drawing/2014/main" id="{AE9FA1A4-EAB5-815B-BE51-1441F1151EDB}"/>
              </a:ext>
            </a:extLst>
          </p:cNvPr>
          <p:cNvSpPr txBox="1">
            <a:spLocks/>
          </p:cNvSpPr>
          <p:nvPr/>
        </p:nvSpPr>
        <p:spPr>
          <a:xfrm>
            <a:off x="6163056" y="2553214"/>
            <a:ext cx="2834640" cy="301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a:highlight>
                  <a:srgbClr val="00FFFF"/>
                </a:highlight>
                <a:latin typeface="Times New Roman" panose="02020603050405020304" pitchFamily="18" charset="0"/>
                <a:cs typeface="Times New Roman" panose="02020603050405020304" pitchFamily="18" charset="0"/>
              </a:rPr>
              <a:t>Role</a:t>
            </a:r>
            <a:endParaRPr lang="en-US" sz="2400" dirty="0">
              <a:highlight>
                <a:srgbClr val="00FFFF"/>
              </a:highlight>
              <a:latin typeface="Times New Roman" panose="02020603050405020304" pitchFamily="18" charset="0"/>
              <a:cs typeface="Times New Roman" panose="02020603050405020304" pitchFamily="18" charset="0"/>
            </a:endParaRPr>
          </a:p>
        </p:txBody>
      </p:sp>
      <p:sp>
        <p:nvSpPr>
          <p:cNvPr id="21" name="Text Placeholder 67">
            <a:extLst>
              <a:ext uri="{FF2B5EF4-FFF2-40B4-BE49-F238E27FC236}">
                <a16:creationId xmlns:a16="http://schemas.microsoft.com/office/drawing/2014/main" id="{F1D3702E-4BE6-C5E4-6FFF-01E8E083BEDC}"/>
              </a:ext>
            </a:extLst>
          </p:cNvPr>
          <p:cNvSpPr txBox="1">
            <a:spLocks/>
          </p:cNvSpPr>
          <p:nvPr/>
        </p:nvSpPr>
        <p:spPr>
          <a:xfrm>
            <a:off x="6163056" y="3291840"/>
            <a:ext cx="2834640" cy="212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An identity used to grant a temporary set of permissions to make AWS service requests</a:t>
            </a:r>
          </a:p>
        </p:txBody>
      </p:sp>
      <p:sp>
        <p:nvSpPr>
          <p:cNvPr id="22" name="Subtitle 72">
            <a:extLst>
              <a:ext uri="{FF2B5EF4-FFF2-40B4-BE49-F238E27FC236}">
                <a16:creationId xmlns:a16="http://schemas.microsoft.com/office/drawing/2014/main" id="{5291A364-DE97-4CC4-AEEC-48E4CE1F31C4}"/>
              </a:ext>
            </a:extLst>
          </p:cNvPr>
          <p:cNvSpPr txBox="1">
            <a:spLocks/>
          </p:cNvSpPr>
          <p:nvPr/>
        </p:nvSpPr>
        <p:spPr>
          <a:xfrm>
            <a:off x="9061704" y="2553214"/>
            <a:ext cx="2834640" cy="301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a:highlight>
                  <a:srgbClr val="00FFFF"/>
                </a:highlight>
                <a:latin typeface="Times New Roman" panose="02020603050405020304" pitchFamily="18" charset="0"/>
                <a:cs typeface="Times New Roman" panose="02020603050405020304" pitchFamily="18" charset="0"/>
              </a:rPr>
              <a:t>IAM policy</a:t>
            </a:r>
            <a:endParaRPr lang="en-US" sz="2400" dirty="0">
              <a:highlight>
                <a:srgbClr val="00FFFF"/>
              </a:highlight>
              <a:latin typeface="Times New Roman" panose="02020603050405020304" pitchFamily="18" charset="0"/>
              <a:cs typeface="Times New Roman" panose="02020603050405020304" pitchFamily="18" charset="0"/>
            </a:endParaRPr>
          </a:p>
        </p:txBody>
      </p:sp>
      <p:sp>
        <p:nvSpPr>
          <p:cNvPr id="23" name="Text Placeholder 68">
            <a:extLst>
              <a:ext uri="{FF2B5EF4-FFF2-40B4-BE49-F238E27FC236}">
                <a16:creationId xmlns:a16="http://schemas.microsoft.com/office/drawing/2014/main" id="{87B4DCF8-0312-4353-4068-92A6C2CA9598}"/>
              </a:ext>
            </a:extLst>
          </p:cNvPr>
          <p:cNvSpPr txBox="1">
            <a:spLocks/>
          </p:cNvSpPr>
          <p:nvPr/>
        </p:nvSpPr>
        <p:spPr>
          <a:xfrm>
            <a:off x="9061704" y="3291840"/>
            <a:ext cx="2834640" cy="2123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The document that defines which resources can be accessed and the level of access to each resource</a:t>
            </a:r>
          </a:p>
        </p:txBody>
      </p:sp>
      <p:pic>
        <p:nvPicPr>
          <p:cNvPr id="24" name="User graphic">
            <a:extLst>
              <a:ext uri="{FF2B5EF4-FFF2-40B4-BE49-F238E27FC236}">
                <a16:creationId xmlns:a16="http://schemas.microsoft.com/office/drawing/2014/main" id="{D5FA988F-0C77-4A20-895A-B20845B9919A}"/>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06830" y="1528058"/>
            <a:ext cx="952500" cy="952500"/>
          </a:xfrm>
          <a:prstGeom prst="rect">
            <a:avLst/>
          </a:prstGeom>
        </p:spPr>
      </p:pic>
      <p:pic>
        <p:nvPicPr>
          <p:cNvPr id="27" name="Group graphic">
            <a:extLst>
              <a:ext uri="{FF2B5EF4-FFF2-40B4-BE49-F238E27FC236}">
                <a16:creationId xmlns:a16="http://schemas.microsoft.com/office/drawing/2014/main" id="{0E9D3E42-9D4C-5260-9E46-79B3C232C3B2}"/>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4205478" y="1541536"/>
            <a:ext cx="952500" cy="925544"/>
          </a:xfrm>
          <a:prstGeom prst="rect">
            <a:avLst/>
          </a:prstGeom>
        </p:spPr>
      </p:pic>
      <p:pic>
        <p:nvPicPr>
          <p:cNvPr id="28" name="Role graphic">
            <a:extLst>
              <a:ext uri="{FF2B5EF4-FFF2-40B4-BE49-F238E27FC236}">
                <a16:creationId xmlns:a16="http://schemas.microsoft.com/office/drawing/2014/main" id="{8D38B342-CF79-C4C8-C5CF-1BC4C7D38992}"/>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104126" y="1528058"/>
            <a:ext cx="952500" cy="952500"/>
          </a:xfrm>
          <a:prstGeom prst="rect">
            <a:avLst/>
          </a:prstGeom>
        </p:spPr>
      </p:pic>
      <p:pic>
        <p:nvPicPr>
          <p:cNvPr id="29" name="Policy graphic">
            <a:extLst>
              <a:ext uri="{FF2B5EF4-FFF2-40B4-BE49-F238E27FC236}">
                <a16:creationId xmlns:a16="http://schemas.microsoft.com/office/drawing/2014/main" id="{72410BB7-5F3A-6998-35B1-87EC74F0D968}"/>
              </a:ext>
              <a:ext uri="{C183D7F6-B498-43B3-948B-1728B52AA6E4}">
                <adec:decorative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002774" y="1528058"/>
            <a:ext cx="952500" cy="952500"/>
          </a:xfrm>
          <a:prstGeom prst="rect">
            <a:avLst/>
          </a:prstGeom>
        </p:spPr>
      </p:pic>
    </p:spTree>
    <p:extLst>
      <p:ext uri="{BB962C8B-B14F-4D97-AF65-F5344CB8AC3E}">
        <p14:creationId xmlns:p14="http://schemas.microsoft.com/office/powerpoint/2010/main" val="225539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257811" y="618000"/>
            <a:ext cx="5419589" cy="5904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277672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IAM Fundamentals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81089" y="1005012"/>
            <a:ext cx="272438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IAM terminology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Content Placeholder 3">
            <a:extLst>
              <a:ext uri="{FF2B5EF4-FFF2-40B4-BE49-F238E27FC236}">
                <a16:creationId xmlns:a16="http://schemas.microsoft.com/office/drawing/2014/main" id="{53C05D55-1192-3429-B093-531E461FF94D}"/>
              </a:ext>
            </a:extLst>
          </p:cNvPr>
          <p:cNvSpPr txBox="1">
            <a:spLocks/>
          </p:cNvSpPr>
          <p:nvPr/>
        </p:nvSpPr>
        <p:spPr>
          <a:xfrm>
            <a:off x="614113" y="1709282"/>
            <a:ext cx="8023860" cy="394460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i="1" dirty="0">
                <a:solidFill>
                  <a:srgbClr val="504BAB"/>
                </a:solidFill>
                <a:latin typeface="Times New Roman" panose="02020603050405020304" pitchFamily="18" charset="0"/>
                <a:cs typeface="Times New Roman" panose="02020603050405020304" pitchFamily="18" charset="0"/>
              </a:rPr>
              <a:t>IAM entity</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Used by AWS for authentication (users and roles)</a:t>
            </a:r>
          </a:p>
          <a:p>
            <a:r>
              <a:rPr lang="en-US" sz="2400" i="1" dirty="0">
                <a:solidFill>
                  <a:srgbClr val="504BAB"/>
                </a:solidFill>
                <a:latin typeface="Times New Roman" panose="02020603050405020304" pitchFamily="18" charset="0"/>
                <a:cs typeface="Times New Roman" panose="02020603050405020304" pitchFamily="18" charset="0"/>
              </a:rPr>
              <a:t>IAM identity</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Used to identify and group </a:t>
            </a:r>
          </a:p>
          <a:p>
            <a:pPr lvl="1"/>
            <a:r>
              <a:rPr lang="en-US" sz="2000" dirty="0">
                <a:latin typeface="Times New Roman" panose="02020603050405020304" pitchFamily="18" charset="0"/>
                <a:cs typeface="Times New Roman" panose="02020603050405020304" pitchFamily="18" charset="0"/>
              </a:rPr>
              <a:t>You can attach a policy to an IAM identity (user, group, or role).</a:t>
            </a:r>
          </a:p>
          <a:p>
            <a:r>
              <a:rPr lang="en-US" sz="2400" i="1" dirty="0">
                <a:solidFill>
                  <a:srgbClr val="504BAB"/>
                </a:solidFill>
                <a:latin typeface="Times New Roman" panose="02020603050405020304" pitchFamily="18" charset="0"/>
                <a:cs typeface="Times New Roman" panose="02020603050405020304" pitchFamily="18" charset="0"/>
              </a:rPr>
              <a:t>IAM resource</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user, group, role, policy, and identity provider objects that are stored in IAM</a:t>
            </a:r>
          </a:p>
          <a:p>
            <a:pPr lvl="1"/>
            <a:r>
              <a:rPr lang="en-US" sz="2000" dirty="0">
                <a:latin typeface="Times New Roman" panose="02020603050405020304" pitchFamily="18" charset="0"/>
                <a:cs typeface="Times New Roman" panose="02020603050405020304" pitchFamily="18" charset="0"/>
              </a:rPr>
              <a:t>You can add, edit, and remove resources from IAM.</a:t>
            </a:r>
          </a:p>
          <a:p>
            <a:r>
              <a:rPr lang="en-US" sz="2400" i="1" dirty="0">
                <a:solidFill>
                  <a:srgbClr val="504BAB"/>
                </a:solidFill>
                <a:latin typeface="Times New Roman" panose="02020603050405020304" pitchFamily="18" charset="0"/>
                <a:cs typeface="Times New Roman" panose="02020603050405020304" pitchFamily="18" charset="0"/>
              </a:rPr>
              <a:t>Principal</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 person or application that uses the AWS account root user, IAM user, or IAM role to sign in and make requests to AWS</a:t>
            </a:r>
          </a:p>
        </p:txBody>
      </p:sp>
      <p:pic>
        <p:nvPicPr>
          <p:cNvPr id="8" name="Picture 7">
            <a:extLst>
              <a:ext uri="{FF2B5EF4-FFF2-40B4-BE49-F238E27FC236}">
                <a16:creationId xmlns:a16="http://schemas.microsoft.com/office/drawing/2014/main" id="{C50B64A9-4884-0662-BE54-B39D1120C634}"/>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826009" y="1715521"/>
            <a:ext cx="3108960" cy="3938365"/>
          </a:xfrm>
          <a:prstGeom prst="rect">
            <a:avLst/>
          </a:prstGeom>
        </p:spPr>
      </p:pic>
    </p:spTree>
    <p:extLst>
      <p:ext uri="{BB962C8B-B14F-4D97-AF65-F5344CB8AC3E}">
        <p14:creationId xmlns:p14="http://schemas.microsoft.com/office/powerpoint/2010/main" val="1126415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257811" y="618000"/>
            <a:ext cx="5419589" cy="5904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277672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IAM Fundamentals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81089" y="1005012"/>
            <a:ext cx="272438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Requests in IAM</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0" name="Text Placeholder 3">
            <a:extLst>
              <a:ext uri="{FF2B5EF4-FFF2-40B4-BE49-F238E27FC236}">
                <a16:creationId xmlns:a16="http://schemas.microsoft.com/office/drawing/2014/main" id="{4F797DF9-38AC-3ED5-1252-AA9BB02BCE0A}"/>
              </a:ext>
            </a:extLst>
          </p:cNvPr>
          <p:cNvSpPr txBox="1">
            <a:spLocks/>
          </p:cNvSpPr>
          <p:nvPr/>
        </p:nvSpPr>
        <p:spPr>
          <a:xfrm>
            <a:off x="609600" y="1650982"/>
            <a:ext cx="11325368" cy="47837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Font typeface="Arial" panose="020B0604020202020204" pitchFamily="34" charset="0"/>
              <a:buNone/>
            </a:pPr>
            <a:r>
              <a:rPr lang="en-US" b="1" dirty="0">
                <a:solidFill>
                  <a:srgbClr val="504BAB"/>
                </a:solidFill>
                <a:latin typeface="Times New Roman" panose="02020603050405020304" pitchFamily="18" charset="0"/>
                <a:cs typeface="Times New Roman" panose="02020603050405020304" pitchFamily="18" charset="0"/>
              </a:rPr>
              <a:t>A </a:t>
            </a:r>
            <a:r>
              <a:rPr lang="en-US" b="1" i="1" dirty="0">
                <a:solidFill>
                  <a:srgbClr val="504BAB"/>
                </a:solidFill>
                <a:latin typeface="Times New Roman" panose="02020603050405020304" pitchFamily="18" charset="0"/>
                <a:cs typeface="Times New Roman" panose="02020603050405020304" pitchFamily="18" charset="0"/>
              </a:rPr>
              <a:t>request</a:t>
            </a:r>
            <a:r>
              <a:rPr lang="en-US" b="1" dirty="0">
                <a:solidFill>
                  <a:srgbClr val="504BAB"/>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is made any time </a:t>
            </a:r>
            <a:r>
              <a:rPr lang="en-US" dirty="0">
                <a:solidFill>
                  <a:srgbClr val="00B0F0"/>
                </a:solidFill>
                <a:latin typeface="Times New Roman" panose="02020603050405020304" pitchFamily="18" charset="0"/>
                <a:cs typeface="Times New Roman" panose="02020603050405020304" pitchFamily="18" charset="0"/>
              </a:rPr>
              <a:t>a principal attempts to use the AWS </a:t>
            </a:r>
            <a:r>
              <a:rPr lang="en-US" dirty="0">
                <a:latin typeface="Times New Roman" panose="02020603050405020304" pitchFamily="18" charset="0"/>
                <a:cs typeface="Times New Roman" panose="02020603050405020304" pitchFamily="18" charset="0"/>
              </a:rPr>
              <a:t>Management Console, application programming interface (API), or AWS Command Line Interface (AWS CLI).</a:t>
            </a:r>
          </a:p>
          <a:p>
            <a:pPr marL="0" indent="0">
              <a:spcBef>
                <a:spcPts val="0"/>
              </a:spcBef>
              <a:buFont typeface="Arial" panose="020B0604020202020204" pitchFamily="34" charset="0"/>
              <a:buNone/>
            </a:pPr>
            <a:r>
              <a:rPr lang="en-US" dirty="0">
                <a:latin typeface="Times New Roman" panose="02020603050405020304" pitchFamily="18" charset="0"/>
                <a:cs typeface="Times New Roman" panose="02020603050405020304" pitchFamily="18" charset="0"/>
              </a:rPr>
              <a:t>The request contains the following information:</a:t>
            </a:r>
          </a:p>
          <a:p>
            <a:pPr lvl="1">
              <a:spcBef>
                <a:spcPts val="0"/>
              </a:spcBef>
            </a:pPr>
            <a:r>
              <a:rPr lang="en-US" i="1" dirty="0">
                <a:solidFill>
                  <a:srgbClr val="504BAB"/>
                </a:solidFill>
                <a:latin typeface="Times New Roman" panose="02020603050405020304" pitchFamily="18" charset="0"/>
                <a:cs typeface="Times New Roman" panose="02020603050405020304" pitchFamily="18" charset="0"/>
              </a:rPr>
              <a:t>Actions or operations</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What the principal wants to perform</a:t>
            </a:r>
          </a:p>
          <a:p>
            <a:pPr lvl="1">
              <a:spcBef>
                <a:spcPts val="0"/>
              </a:spcBef>
            </a:pPr>
            <a:r>
              <a:rPr lang="en-US" i="1" dirty="0">
                <a:solidFill>
                  <a:srgbClr val="504BAB"/>
                </a:solidFill>
                <a:latin typeface="Times New Roman" panose="02020603050405020304" pitchFamily="18" charset="0"/>
                <a:cs typeface="Times New Roman" panose="02020603050405020304" pitchFamily="18" charset="0"/>
              </a:rPr>
              <a:t>Resources:</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object upon which the actions or operations are performed</a:t>
            </a:r>
          </a:p>
          <a:p>
            <a:pPr lvl="1">
              <a:spcBef>
                <a:spcPts val="0"/>
              </a:spcBef>
            </a:pPr>
            <a:r>
              <a:rPr lang="en-US" i="1" dirty="0">
                <a:solidFill>
                  <a:srgbClr val="504BAB"/>
                </a:solidFill>
                <a:latin typeface="Times New Roman" panose="02020603050405020304" pitchFamily="18" charset="0"/>
                <a:cs typeface="Times New Roman" panose="02020603050405020304" pitchFamily="18" charset="0"/>
              </a:rPr>
              <a:t>Principal</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person or application that sends a request by using a user or role</a:t>
            </a:r>
          </a:p>
          <a:p>
            <a:pPr lvl="1">
              <a:spcBef>
                <a:spcPts val="0"/>
              </a:spcBef>
            </a:pPr>
            <a:r>
              <a:rPr lang="en-US" i="1" dirty="0">
                <a:solidFill>
                  <a:srgbClr val="504BAB"/>
                </a:solidFill>
                <a:latin typeface="Times New Roman" panose="02020603050405020304" pitchFamily="18" charset="0"/>
                <a:cs typeface="Times New Roman" panose="02020603050405020304" pitchFamily="18" charset="0"/>
              </a:rPr>
              <a:t>Environment data</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The IP address, user agent, Secure Sockets Layer (SSL) enabled status, or time of day</a:t>
            </a:r>
          </a:p>
          <a:p>
            <a:pPr lvl="1">
              <a:spcBef>
                <a:spcPts val="0"/>
              </a:spcBef>
            </a:pPr>
            <a:r>
              <a:rPr lang="en-US" i="1" dirty="0">
                <a:solidFill>
                  <a:srgbClr val="504BAB"/>
                </a:solidFill>
                <a:latin typeface="Times New Roman" panose="02020603050405020304" pitchFamily="18" charset="0"/>
                <a:cs typeface="Times New Roman" panose="02020603050405020304" pitchFamily="18" charset="0"/>
              </a:rPr>
              <a:t>Resource data</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Data related to the resource being requested</a:t>
            </a:r>
          </a:p>
        </p:txBody>
      </p:sp>
    </p:spTree>
    <p:extLst>
      <p:ext uri="{BB962C8B-B14F-4D97-AF65-F5344CB8AC3E}">
        <p14:creationId xmlns:p14="http://schemas.microsoft.com/office/powerpoint/2010/main" val="1605895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257811" y="618000"/>
            <a:ext cx="5419589" cy="5904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277672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IAM Fundamentals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81089" y="1005012"/>
            <a:ext cx="272438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Service endpoints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3">
            <a:extLst>
              <a:ext uri="{FF2B5EF4-FFF2-40B4-BE49-F238E27FC236}">
                <a16:creationId xmlns:a16="http://schemas.microsoft.com/office/drawing/2014/main" id="{3D34EC08-DEEE-3BE1-DEA1-15E377910AC8}"/>
              </a:ext>
            </a:extLst>
          </p:cNvPr>
          <p:cNvSpPr txBox="1">
            <a:spLocks/>
          </p:cNvSpPr>
          <p:nvPr/>
        </p:nvSpPr>
        <p:spPr>
          <a:xfrm>
            <a:off x="439334" y="1650982"/>
            <a:ext cx="6512451" cy="47837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To connect to an AWS service, you must use the URL of the entry point for that service, known as an </a:t>
            </a:r>
            <a:r>
              <a:rPr lang="en-US" sz="2400" i="1" dirty="0">
                <a:solidFill>
                  <a:srgbClr val="504BAB"/>
                </a:solidFill>
                <a:latin typeface="Times New Roman" panose="02020603050405020304" pitchFamily="18" charset="0"/>
                <a:cs typeface="Times New Roman" panose="02020603050405020304" pitchFamily="18" charset="0"/>
              </a:rPr>
              <a:t>endpoint</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The AWS software development kits (SDKs) and AWS CLI use the default endpoint for each service in an AWS Region.</a:t>
            </a:r>
          </a:p>
          <a:p>
            <a:r>
              <a:rPr lang="en-US" sz="2400" dirty="0">
                <a:latin typeface="Times New Roman" panose="02020603050405020304" pitchFamily="18" charset="0"/>
                <a:cs typeface="Times New Roman" panose="02020603050405020304" pitchFamily="18" charset="0"/>
              </a:rPr>
              <a:t>You can specify alternate endpoints for API requests based on configuration requirements.</a:t>
            </a:r>
          </a:p>
        </p:txBody>
      </p:sp>
      <p:pic>
        <p:nvPicPr>
          <p:cNvPr id="8" name="Picture 7">
            <a:extLst>
              <a:ext uri="{FF2B5EF4-FFF2-40B4-BE49-F238E27FC236}">
                <a16:creationId xmlns:a16="http://schemas.microsoft.com/office/drawing/2014/main" id="{FB15A047-A24D-EC4B-35B7-18101476AE8F}"/>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153419" y="1328058"/>
            <a:ext cx="4093701" cy="3411418"/>
          </a:xfrm>
          <a:prstGeom prst="rect">
            <a:avLst/>
          </a:prstGeom>
        </p:spPr>
      </p:pic>
      <p:sp>
        <p:nvSpPr>
          <p:cNvPr id="11" name="Rectangle 10">
            <a:extLst>
              <a:ext uri="{FF2B5EF4-FFF2-40B4-BE49-F238E27FC236}">
                <a16:creationId xmlns:a16="http://schemas.microsoft.com/office/drawing/2014/main" id="{95DBEF3F-F037-0320-16C0-9E182F486557}"/>
              </a:ext>
            </a:extLst>
          </p:cNvPr>
          <p:cNvSpPr/>
          <p:nvPr/>
        </p:nvSpPr>
        <p:spPr>
          <a:xfrm>
            <a:off x="558252" y="4980162"/>
            <a:ext cx="11356242" cy="646331"/>
          </a:xfrm>
          <a:prstGeom prst="rect">
            <a:avLst/>
          </a:prstGeom>
        </p:spPr>
        <p:txBody>
          <a:bodyPr wrap="square">
            <a:spAutoFit/>
          </a:bodyPr>
          <a:lstStyle/>
          <a:p>
            <a:r>
              <a:rPr lang="en-US" dirty="0">
                <a:solidFill>
                  <a:srgbClr val="504BAB"/>
                </a:solidFill>
                <a:latin typeface="Times New Roman" panose="02020603050405020304" pitchFamily="18" charset="0"/>
                <a:cs typeface="Times New Roman" panose="02020603050405020304" pitchFamily="18" charset="0"/>
              </a:rPr>
              <a:t>An example </a:t>
            </a:r>
            <a:r>
              <a:rPr lang="en-US" dirty="0">
                <a:latin typeface="Times New Roman" panose="02020603050405020304" pitchFamily="18" charset="0"/>
                <a:cs typeface="Times New Roman" panose="02020603050405020304" pitchFamily="18" charset="0"/>
              </a:rPr>
              <a:t>of an Amazon Elastic Compute Cloud (Amazon EC2) endpoint is ec2.us-east-1.amazonaws.com, which is the US East (N. Virginia) service endpoint for Amazon EC2</a:t>
            </a:r>
          </a:p>
        </p:txBody>
      </p:sp>
    </p:spTree>
    <p:extLst>
      <p:ext uri="{BB962C8B-B14F-4D97-AF65-F5344CB8AC3E}">
        <p14:creationId xmlns:p14="http://schemas.microsoft.com/office/powerpoint/2010/main" val="6989809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04982" y="631059"/>
            <a:ext cx="33724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51782"/>
            <a:ext cx="48645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Authenticating with IAM</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3" name="TextBox 2">
            <a:extLst>
              <a:ext uri="{FF2B5EF4-FFF2-40B4-BE49-F238E27FC236}">
                <a16:creationId xmlns:a16="http://schemas.microsoft.com/office/drawing/2014/main" id="{A0FD790F-BFC5-196C-7DFE-CCAD6CDAABE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1659909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52051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Authenticating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48202" y="1075483"/>
            <a:ext cx="719265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Identity and Access Management (IAM)</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3">
            <a:extLst>
              <a:ext uri="{FF2B5EF4-FFF2-40B4-BE49-F238E27FC236}">
                <a16:creationId xmlns:a16="http://schemas.microsoft.com/office/drawing/2014/main" id="{DA2B7538-08D4-9669-4675-69F79561CF18}"/>
              </a:ext>
            </a:extLst>
          </p:cNvPr>
          <p:cNvSpPr txBox="1">
            <a:spLocks/>
          </p:cNvSpPr>
          <p:nvPr/>
        </p:nvSpPr>
        <p:spPr>
          <a:xfrm>
            <a:off x="557872" y="1832996"/>
            <a:ext cx="5887018" cy="460175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Times New Roman" panose="02020603050405020304" pitchFamily="18" charset="0"/>
                <a:cs typeface="Times New Roman" panose="02020603050405020304" pitchFamily="18" charset="0"/>
              </a:rPr>
              <a:t>IAM role characteristics</a:t>
            </a:r>
          </a:p>
          <a:p>
            <a:pPr lvl="1"/>
            <a:r>
              <a:rPr lang="en-US" sz="1800" dirty="0">
                <a:latin typeface="Times New Roman" panose="02020603050405020304" pitchFamily="18" charset="0"/>
                <a:cs typeface="Times New Roman" panose="02020603050405020304" pitchFamily="18" charset="0"/>
              </a:rPr>
              <a:t>It provides </a:t>
            </a:r>
            <a:r>
              <a:rPr lang="en-US" sz="1800" i="1" dirty="0">
                <a:latin typeface="Times New Roman" panose="02020603050405020304" pitchFamily="18" charset="0"/>
                <a:cs typeface="Times New Roman" panose="02020603050405020304" pitchFamily="18" charset="0"/>
              </a:rPr>
              <a:t>temporary</a:t>
            </a:r>
            <a:r>
              <a:rPr lang="en-US" sz="1800" dirty="0">
                <a:latin typeface="Times New Roman" panose="02020603050405020304" pitchFamily="18" charset="0"/>
                <a:cs typeface="Times New Roman" panose="02020603050405020304" pitchFamily="18" charset="0"/>
              </a:rPr>
              <a:t> security credentials.</a:t>
            </a:r>
          </a:p>
          <a:p>
            <a:pPr lvl="1"/>
            <a:r>
              <a:rPr lang="en-US" sz="1800" dirty="0">
                <a:latin typeface="Times New Roman" panose="02020603050405020304" pitchFamily="18" charset="0"/>
                <a:cs typeface="Times New Roman" panose="02020603050405020304" pitchFamily="18" charset="0"/>
              </a:rPr>
              <a:t>A role is </a:t>
            </a:r>
            <a:r>
              <a:rPr lang="en-US" sz="1800" b="1" dirty="0">
                <a:latin typeface="Times New Roman" panose="02020603050405020304" pitchFamily="18" charset="0"/>
                <a:cs typeface="Times New Roman" panose="02020603050405020304" pitchFamily="18" charset="0"/>
              </a:rPr>
              <a:t>not</a:t>
            </a:r>
            <a:r>
              <a:rPr lang="en-US" sz="1800" dirty="0">
                <a:latin typeface="Times New Roman" panose="02020603050405020304" pitchFamily="18" charset="0"/>
                <a:cs typeface="Times New Roman" panose="02020603050405020304" pitchFamily="18" charset="0"/>
              </a:rPr>
              <a:t> uniquely associated with one person.</a:t>
            </a:r>
          </a:p>
          <a:p>
            <a:pPr lvl="1"/>
            <a:r>
              <a:rPr lang="en-US" sz="1800" dirty="0">
                <a:latin typeface="Times New Roman" panose="02020603050405020304" pitchFamily="18" charset="0"/>
                <a:cs typeface="Times New Roman" panose="02020603050405020304" pitchFamily="18" charset="0"/>
              </a:rPr>
              <a:t>A </a:t>
            </a:r>
            <a:r>
              <a:rPr lang="en-US" sz="1800" i="1" dirty="0">
                <a:latin typeface="Times New Roman" panose="02020603050405020304" pitchFamily="18" charset="0"/>
                <a:cs typeface="Times New Roman" panose="02020603050405020304" pitchFamily="18" charset="0"/>
              </a:rPr>
              <a:t>person</a:t>
            </a:r>
            <a:r>
              <a:rPr lang="en-US" sz="1800" dirty="0">
                <a:latin typeface="Times New Roman" panose="02020603050405020304" pitchFamily="18" charset="0"/>
                <a:cs typeface="Times New Roman" panose="02020603050405020304" pitchFamily="18" charset="0"/>
              </a:rPr>
              <a:t>, </a:t>
            </a:r>
            <a:r>
              <a:rPr lang="en-US" sz="1800" i="1" dirty="0">
                <a:latin typeface="Times New Roman" panose="02020603050405020304" pitchFamily="18" charset="0"/>
                <a:cs typeface="Times New Roman" panose="02020603050405020304" pitchFamily="18" charset="0"/>
              </a:rPr>
              <a:t>application</a:t>
            </a:r>
            <a:r>
              <a:rPr lang="en-US" sz="1800" dirty="0">
                <a:latin typeface="Times New Roman" panose="02020603050405020304" pitchFamily="18" charset="0"/>
                <a:cs typeface="Times New Roman" panose="02020603050405020304" pitchFamily="18" charset="0"/>
              </a:rPr>
              <a:t>, or </a:t>
            </a:r>
            <a:r>
              <a:rPr lang="en-US" sz="1800" i="1" dirty="0">
                <a:latin typeface="Times New Roman" panose="02020603050405020304" pitchFamily="18" charset="0"/>
                <a:cs typeface="Times New Roman" panose="02020603050405020304" pitchFamily="18" charset="0"/>
              </a:rPr>
              <a:t>AWS service</a:t>
            </a:r>
            <a:r>
              <a:rPr lang="en-US" sz="1800" dirty="0">
                <a:latin typeface="Times New Roman" panose="02020603050405020304" pitchFamily="18" charset="0"/>
                <a:cs typeface="Times New Roman" panose="02020603050405020304" pitchFamily="18" charset="0"/>
              </a:rPr>
              <a:t> can assume a role.</a:t>
            </a:r>
          </a:p>
          <a:p>
            <a:pPr lvl="1"/>
            <a:r>
              <a:rPr lang="en-US" sz="1800" dirty="0">
                <a:latin typeface="Times New Roman" panose="02020603050405020304" pitchFamily="18" charset="0"/>
                <a:cs typeface="Times New Roman" panose="02020603050405020304" pitchFamily="18" charset="0"/>
              </a:rPr>
              <a:t>A role is often used to delegate access.</a:t>
            </a:r>
          </a:p>
          <a:p>
            <a:pPr lvl="1"/>
            <a:r>
              <a:rPr lang="en-US" sz="1800" dirty="0">
                <a:latin typeface="Times New Roman" panose="02020603050405020304" pitchFamily="18" charset="0"/>
                <a:cs typeface="Times New Roman" panose="02020603050405020304" pitchFamily="18" charset="0"/>
              </a:rPr>
              <a:t>The AWS Security Token Service (AWS STS) issues temporary security credentials.</a:t>
            </a:r>
          </a:p>
          <a:p>
            <a:r>
              <a:rPr lang="en-US" sz="2000" dirty="0">
                <a:latin typeface="Times New Roman" panose="02020603050405020304" pitchFamily="18" charset="0"/>
                <a:cs typeface="Times New Roman" panose="02020603050405020304" pitchFamily="18" charset="0"/>
              </a:rPr>
              <a:t>Common use cases</a:t>
            </a:r>
          </a:p>
          <a:p>
            <a:pPr lvl="1"/>
            <a:r>
              <a:rPr lang="en-US" sz="1800" dirty="0">
                <a:latin typeface="Times New Roman" panose="02020603050405020304" pitchFamily="18" charset="0"/>
                <a:cs typeface="Times New Roman" panose="02020603050405020304" pitchFamily="18" charset="0"/>
              </a:rPr>
              <a:t>Applications that run on Amazon Elastic Compute Cloud (Amazon EC2)</a:t>
            </a:r>
          </a:p>
          <a:p>
            <a:pPr lvl="1"/>
            <a:r>
              <a:rPr lang="en-US" sz="1800" dirty="0">
                <a:latin typeface="Times New Roman" panose="02020603050405020304" pitchFamily="18" charset="0"/>
                <a:cs typeface="Times New Roman" panose="02020603050405020304" pitchFamily="18" charset="0"/>
              </a:rPr>
              <a:t>Cross-account access for an IAM user</a:t>
            </a:r>
          </a:p>
          <a:p>
            <a:pPr lvl="1"/>
            <a:r>
              <a:rPr lang="en-US" sz="1800" dirty="0">
                <a:latin typeface="Times New Roman" panose="02020603050405020304" pitchFamily="18" charset="0"/>
                <a:cs typeface="Times New Roman" panose="02020603050405020304" pitchFamily="18" charset="0"/>
              </a:rPr>
              <a:t>Mobile applications</a:t>
            </a:r>
          </a:p>
        </p:txBody>
      </p:sp>
      <p:pic>
        <p:nvPicPr>
          <p:cNvPr id="8" name="Picture 7">
            <a:extLst>
              <a:ext uri="{FF2B5EF4-FFF2-40B4-BE49-F238E27FC236}">
                <a16:creationId xmlns:a16="http://schemas.microsoft.com/office/drawing/2014/main" id="{943F5DF7-F346-8B05-258C-ED2DA15694E8}"/>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27434" y="1911391"/>
            <a:ext cx="5407621" cy="3708437"/>
          </a:xfrm>
          <a:prstGeom prst="rect">
            <a:avLst/>
          </a:prstGeom>
        </p:spPr>
      </p:pic>
    </p:spTree>
    <p:extLst>
      <p:ext uri="{BB962C8B-B14F-4D97-AF65-F5344CB8AC3E}">
        <p14:creationId xmlns:p14="http://schemas.microsoft.com/office/powerpoint/2010/main" val="42027849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52051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Authenticating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35112" y="872366"/>
            <a:ext cx="648190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Authenticate as an IAM user to gain access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0" name="Content Placeholder 2">
            <a:extLst>
              <a:ext uri="{FF2B5EF4-FFF2-40B4-BE49-F238E27FC236}">
                <a16:creationId xmlns:a16="http://schemas.microsoft.com/office/drawing/2014/main" id="{E8D85E56-8C59-3A1C-2FD0-781166662433}"/>
              </a:ext>
            </a:extLst>
          </p:cNvPr>
          <p:cNvSpPr>
            <a:spLocks noGrp="1"/>
          </p:cNvSpPr>
          <p:nvPr>
            <p:ph idx="1"/>
          </p:nvPr>
        </p:nvSpPr>
        <p:spPr>
          <a:xfrm>
            <a:off x="550416" y="1483555"/>
            <a:ext cx="11052579" cy="4236042"/>
          </a:xfrm>
        </p:spPr>
        <p:txBody>
          <a:bodyPr>
            <a:normAutofit/>
          </a:bodyPr>
          <a:lstStyle/>
          <a:p>
            <a:pPr marL="14287" lvl="1" indent="0">
              <a:buNone/>
            </a:pPr>
            <a:r>
              <a:rPr lang="en-US" sz="2000" dirty="0">
                <a:latin typeface="Times New Roman" panose="02020603050405020304" pitchFamily="18" charset="0"/>
                <a:cs typeface="Times New Roman" panose="02020603050405020304" pitchFamily="18" charset="0"/>
              </a:rPr>
              <a:t>When you define an </a:t>
            </a:r>
            <a:r>
              <a:rPr lang="en-US" sz="2000" b="1" dirty="0">
                <a:latin typeface="Times New Roman" panose="02020603050405020304" pitchFamily="18" charset="0"/>
                <a:cs typeface="Times New Roman" panose="02020603050405020304" pitchFamily="18" charset="0"/>
              </a:rPr>
              <a:t>IAM user</a:t>
            </a:r>
            <a:r>
              <a:rPr lang="en-US" sz="2000" dirty="0">
                <a:latin typeface="Times New Roman" panose="02020603050405020304" pitchFamily="18" charset="0"/>
                <a:cs typeface="Times New Roman" panose="02020603050405020304" pitchFamily="18" charset="0"/>
              </a:rPr>
              <a:t>, you select what </a:t>
            </a:r>
            <a:r>
              <a:rPr lang="en-US" sz="2000" b="1" i="1" dirty="0">
                <a:solidFill>
                  <a:schemeClr val="accent5"/>
                </a:solidFill>
                <a:latin typeface="Times New Roman" panose="02020603050405020304" pitchFamily="18" charset="0"/>
                <a:cs typeface="Times New Roman" panose="02020603050405020304" pitchFamily="18" charset="0"/>
              </a:rPr>
              <a:t>types of access </a:t>
            </a:r>
            <a:r>
              <a:rPr lang="en-US" sz="2000" dirty="0">
                <a:latin typeface="Times New Roman" panose="02020603050405020304" pitchFamily="18" charset="0"/>
                <a:cs typeface="Times New Roman" panose="02020603050405020304" pitchFamily="18" charset="0"/>
              </a:rPr>
              <a:t>the user is permitted to use. </a:t>
            </a:r>
          </a:p>
          <a:p>
            <a:pPr marL="14287" lvl="1" indent="0">
              <a:buNone/>
            </a:pPr>
            <a:r>
              <a:rPr lang="en-US" sz="2200" b="1" i="1" dirty="0">
                <a:solidFill>
                  <a:schemeClr val="accent5"/>
                </a:solidFill>
                <a:latin typeface="Times New Roman" panose="02020603050405020304" pitchFamily="18" charset="0"/>
                <a:cs typeface="Times New Roman" panose="02020603050405020304" pitchFamily="18" charset="0"/>
              </a:rPr>
              <a:t>Programmatic</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access</a:t>
            </a:r>
          </a:p>
          <a:p>
            <a:pPr marL="692150" lvl="3" indent="-220663">
              <a:lnSpc>
                <a:spcPct val="100000"/>
              </a:lnSpc>
            </a:pPr>
            <a:r>
              <a:rPr lang="en-US" dirty="0">
                <a:latin typeface="Times New Roman" panose="02020603050405020304" pitchFamily="18" charset="0"/>
                <a:cs typeface="Times New Roman" panose="02020603050405020304" pitchFamily="18" charset="0"/>
              </a:rPr>
              <a:t>Authenticate using:</a:t>
            </a:r>
          </a:p>
          <a:p>
            <a:pPr marL="1149350" lvl="4" indent="-220663">
              <a:lnSpc>
                <a:spcPct val="100000"/>
              </a:lnSpc>
            </a:pPr>
            <a:r>
              <a:rPr lang="en-US" dirty="0">
                <a:solidFill>
                  <a:schemeClr val="accent6"/>
                </a:solidFill>
                <a:latin typeface="Times New Roman" panose="02020603050405020304" pitchFamily="18" charset="0"/>
                <a:cs typeface="Times New Roman" panose="02020603050405020304" pitchFamily="18" charset="0"/>
              </a:rPr>
              <a:t>Access key ID</a:t>
            </a:r>
          </a:p>
          <a:p>
            <a:pPr marL="1149350" lvl="4" indent="-220663">
              <a:lnSpc>
                <a:spcPct val="100000"/>
              </a:lnSpc>
            </a:pPr>
            <a:r>
              <a:rPr lang="en-US" dirty="0">
                <a:solidFill>
                  <a:schemeClr val="accent6"/>
                </a:solidFill>
                <a:latin typeface="Times New Roman" panose="02020603050405020304" pitchFamily="18" charset="0"/>
                <a:cs typeface="Times New Roman" panose="02020603050405020304" pitchFamily="18" charset="0"/>
              </a:rPr>
              <a:t>Secret access key</a:t>
            </a:r>
            <a:endParaRPr lang="en-US" dirty="0">
              <a:latin typeface="Times New Roman" panose="02020603050405020304" pitchFamily="18" charset="0"/>
              <a:cs typeface="Times New Roman" panose="02020603050405020304" pitchFamily="18" charset="0"/>
            </a:endParaRPr>
          </a:p>
          <a:p>
            <a:pPr marL="692150" lvl="3" indent="-220663">
              <a:lnSpc>
                <a:spcPct val="100000"/>
              </a:lnSpc>
            </a:pPr>
            <a:r>
              <a:rPr lang="en-US" dirty="0">
                <a:latin typeface="Times New Roman" panose="02020603050405020304" pitchFamily="18" charset="0"/>
                <a:cs typeface="Times New Roman" panose="02020603050405020304" pitchFamily="18" charset="0"/>
              </a:rPr>
              <a:t>Provides AWS CLI and AWS SDK access</a:t>
            </a:r>
          </a:p>
          <a:p>
            <a:pPr marL="14287" lvl="1" indent="0">
              <a:buNone/>
            </a:pPr>
            <a:r>
              <a:rPr lang="en-US" sz="2200" b="1" i="1" dirty="0">
                <a:solidFill>
                  <a:schemeClr val="accent5"/>
                </a:solidFill>
                <a:latin typeface="Times New Roman" panose="02020603050405020304" pitchFamily="18" charset="0"/>
                <a:cs typeface="Times New Roman" panose="02020603050405020304" pitchFamily="18" charset="0"/>
              </a:rPr>
              <a:t>AWS Management Console </a:t>
            </a:r>
            <a:r>
              <a:rPr lang="en-US" sz="2200" b="1" dirty="0">
                <a:solidFill>
                  <a:schemeClr val="accent5"/>
                </a:solidFill>
                <a:latin typeface="Times New Roman" panose="02020603050405020304" pitchFamily="18" charset="0"/>
                <a:cs typeface="Times New Roman" panose="02020603050405020304" pitchFamily="18" charset="0"/>
              </a:rPr>
              <a:t>access</a:t>
            </a:r>
          </a:p>
          <a:p>
            <a:pPr marL="692150" lvl="3" indent="-220663">
              <a:lnSpc>
                <a:spcPct val="100000"/>
              </a:lnSpc>
            </a:pPr>
            <a:r>
              <a:rPr lang="en-US" dirty="0">
                <a:latin typeface="Times New Roman" panose="02020603050405020304" pitchFamily="18" charset="0"/>
                <a:cs typeface="Times New Roman" panose="02020603050405020304" pitchFamily="18" charset="0"/>
              </a:rPr>
              <a:t>Authenticate using:</a:t>
            </a:r>
          </a:p>
          <a:p>
            <a:pPr marL="1149350" lvl="4" indent="-220663">
              <a:lnSpc>
                <a:spcPct val="100000"/>
              </a:lnSpc>
            </a:pPr>
            <a:r>
              <a:rPr lang="en-US" dirty="0">
                <a:solidFill>
                  <a:schemeClr val="accent6"/>
                </a:solidFill>
                <a:latin typeface="Times New Roman" panose="02020603050405020304" pitchFamily="18" charset="0"/>
                <a:cs typeface="Times New Roman" panose="02020603050405020304" pitchFamily="18" charset="0"/>
              </a:rPr>
              <a:t>12-digit Account ID</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or</a:t>
            </a:r>
            <a:r>
              <a:rPr lang="en-US" dirty="0">
                <a:latin typeface="Times New Roman" panose="02020603050405020304" pitchFamily="18" charset="0"/>
                <a:cs typeface="Times New Roman" panose="02020603050405020304" pitchFamily="18" charset="0"/>
              </a:rPr>
              <a:t> </a:t>
            </a:r>
            <a:r>
              <a:rPr lang="en-US" dirty="0">
                <a:solidFill>
                  <a:schemeClr val="accent6"/>
                </a:solidFill>
                <a:latin typeface="Times New Roman" panose="02020603050405020304" pitchFamily="18" charset="0"/>
                <a:cs typeface="Times New Roman" panose="02020603050405020304" pitchFamily="18" charset="0"/>
              </a:rPr>
              <a:t>alias</a:t>
            </a:r>
          </a:p>
          <a:p>
            <a:pPr marL="1149350" lvl="4" indent="-220663">
              <a:lnSpc>
                <a:spcPct val="100000"/>
              </a:lnSpc>
            </a:pPr>
            <a:r>
              <a:rPr lang="en-US" dirty="0">
                <a:latin typeface="Times New Roman" panose="02020603050405020304" pitchFamily="18" charset="0"/>
                <a:cs typeface="Times New Roman" panose="02020603050405020304" pitchFamily="18" charset="0"/>
              </a:rPr>
              <a:t>IAM </a:t>
            </a:r>
            <a:r>
              <a:rPr lang="en-US" dirty="0">
                <a:solidFill>
                  <a:schemeClr val="accent6"/>
                </a:solidFill>
                <a:latin typeface="Times New Roman" panose="02020603050405020304" pitchFamily="18" charset="0"/>
                <a:cs typeface="Times New Roman" panose="02020603050405020304" pitchFamily="18" charset="0"/>
              </a:rPr>
              <a:t>username</a:t>
            </a:r>
          </a:p>
          <a:p>
            <a:pPr marL="1149350" lvl="4" indent="-220663">
              <a:lnSpc>
                <a:spcPct val="100000"/>
              </a:lnSpc>
            </a:pPr>
            <a:r>
              <a:rPr lang="en-US" dirty="0">
                <a:latin typeface="Times New Roman" panose="02020603050405020304" pitchFamily="18" charset="0"/>
                <a:cs typeface="Times New Roman" panose="02020603050405020304" pitchFamily="18" charset="0"/>
              </a:rPr>
              <a:t>IAM </a:t>
            </a:r>
            <a:r>
              <a:rPr lang="en-US" dirty="0">
                <a:solidFill>
                  <a:schemeClr val="accent6"/>
                </a:solidFill>
                <a:latin typeface="Times New Roman" panose="02020603050405020304" pitchFamily="18" charset="0"/>
                <a:cs typeface="Times New Roman" panose="02020603050405020304" pitchFamily="18" charset="0"/>
              </a:rPr>
              <a:t>password</a:t>
            </a:r>
            <a:endParaRPr lang="en-US" dirty="0">
              <a:latin typeface="Times New Roman" panose="02020603050405020304" pitchFamily="18" charset="0"/>
              <a:cs typeface="Times New Roman" panose="02020603050405020304" pitchFamily="18" charset="0"/>
            </a:endParaRPr>
          </a:p>
          <a:p>
            <a:pPr marL="692150" lvl="3" indent="-220663">
              <a:lnSpc>
                <a:spcPct val="100000"/>
              </a:lnSpc>
            </a:pPr>
            <a:r>
              <a:rPr lang="en-US" dirty="0">
                <a:latin typeface="Times New Roman" panose="02020603050405020304" pitchFamily="18" charset="0"/>
                <a:cs typeface="Times New Roman" panose="02020603050405020304" pitchFamily="18" charset="0"/>
              </a:rPr>
              <a:t>If enabled, </a:t>
            </a:r>
            <a:r>
              <a:rPr lang="en-US" b="1" dirty="0">
                <a:solidFill>
                  <a:schemeClr val="accent5"/>
                </a:solidFill>
                <a:latin typeface="Times New Roman" panose="02020603050405020304" pitchFamily="18" charset="0"/>
                <a:cs typeface="Times New Roman" panose="02020603050405020304" pitchFamily="18" charset="0"/>
              </a:rPr>
              <a:t>multi-factor authentication (MFA)</a:t>
            </a:r>
            <a:r>
              <a:rPr lang="en-US" dirty="0">
                <a:latin typeface="Times New Roman" panose="02020603050405020304" pitchFamily="18" charset="0"/>
                <a:cs typeface="Times New Roman" panose="02020603050405020304" pitchFamily="18" charset="0"/>
              </a:rPr>
              <a:t> prompts for an authentication code.</a:t>
            </a:r>
            <a:endParaRPr lang="en-US" sz="20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6ECCF87-611A-6AF0-126C-4A518B81E74F}"/>
              </a:ext>
            </a:extLst>
          </p:cNvPr>
          <p:cNvSpPr txBox="1"/>
          <p:nvPr/>
        </p:nvSpPr>
        <p:spPr>
          <a:xfrm>
            <a:off x="8566886" y="3016801"/>
            <a:ext cx="1718380" cy="338554"/>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AWS CLI</a:t>
            </a:r>
          </a:p>
        </p:txBody>
      </p:sp>
      <p:sp>
        <p:nvSpPr>
          <p:cNvPr id="15" name="TextBox 14">
            <a:extLst>
              <a:ext uri="{FF2B5EF4-FFF2-40B4-BE49-F238E27FC236}">
                <a16:creationId xmlns:a16="http://schemas.microsoft.com/office/drawing/2014/main" id="{A2A3C103-47E2-80A1-61FF-F037F03E6438}"/>
              </a:ext>
            </a:extLst>
          </p:cNvPr>
          <p:cNvSpPr txBox="1"/>
          <p:nvPr/>
        </p:nvSpPr>
        <p:spPr>
          <a:xfrm>
            <a:off x="10202972" y="3016801"/>
            <a:ext cx="1278758" cy="584775"/>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AWS Tools and SDKs</a:t>
            </a:r>
          </a:p>
        </p:txBody>
      </p:sp>
      <p:grpSp>
        <p:nvGrpSpPr>
          <p:cNvPr id="16" name="Group 15">
            <a:extLst>
              <a:ext uri="{FF2B5EF4-FFF2-40B4-BE49-F238E27FC236}">
                <a16:creationId xmlns:a16="http://schemas.microsoft.com/office/drawing/2014/main" id="{160D615E-38C5-3B16-D651-860410B28B04}"/>
              </a:ext>
            </a:extLst>
          </p:cNvPr>
          <p:cNvGrpSpPr/>
          <p:nvPr/>
        </p:nvGrpSpPr>
        <p:grpSpPr>
          <a:xfrm>
            <a:off x="9172110" y="2195411"/>
            <a:ext cx="2061723" cy="3464983"/>
            <a:chOff x="9039805" y="2254614"/>
            <a:chExt cx="2135322" cy="3464983"/>
          </a:xfrm>
        </p:grpSpPr>
        <p:pic>
          <p:nvPicPr>
            <p:cNvPr id="18" name="Graphic 17">
              <a:extLst>
                <a:ext uri="{FF2B5EF4-FFF2-40B4-BE49-F238E27FC236}">
                  <a16:creationId xmlns:a16="http://schemas.microsoft.com/office/drawing/2014/main" id="{95692BAF-46C5-ACBB-9F7A-0EF2F75CEB52}"/>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039805" y="2254614"/>
              <a:ext cx="711200" cy="711200"/>
            </a:xfrm>
            <a:prstGeom prst="rect">
              <a:avLst/>
            </a:prstGeom>
          </p:spPr>
        </p:pic>
        <p:pic>
          <p:nvPicPr>
            <p:cNvPr id="21" name="Graphic 20">
              <a:extLst>
                <a:ext uri="{FF2B5EF4-FFF2-40B4-BE49-F238E27FC236}">
                  <a16:creationId xmlns:a16="http://schemas.microsoft.com/office/drawing/2014/main" id="{DB21B304-985F-897C-0B28-2DC238522FBF}"/>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463927" y="2254614"/>
              <a:ext cx="711200" cy="711200"/>
            </a:xfrm>
            <a:prstGeom prst="rect">
              <a:avLst/>
            </a:prstGeom>
          </p:spPr>
        </p:pic>
        <p:sp>
          <p:nvSpPr>
            <p:cNvPr id="22" name="TextBox 21">
              <a:extLst>
                <a:ext uri="{FF2B5EF4-FFF2-40B4-BE49-F238E27FC236}">
                  <a16:creationId xmlns:a16="http://schemas.microsoft.com/office/drawing/2014/main" id="{117B4400-0261-A382-834A-5F5CD75F1D46}"/>
                </a:ext>
              </a:extLst>
            </p:cNvPr>
            <p:cNvSpPr txBox="1"/>
            <p:nvPr/>
          </p:nvSpPr>
          <p:spPr>
            <a:xfrm>
              <a:off x="9052493" y="5134822"/>
              <a:ext cx="2122634" cy="584775"/>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AWS Management Console</a:t>
              </a:r>
            </a:p>
          </p:txBody>
        </p:sp>
        <p:pic>
          <p:nvPicPr>
            <p:cNvPr id="23" name="Graphic 22">
              <a:extLst>
                <a:ext uri="{FF2B5EF4-FFF2-40B4-BE49-F238E27FC236}">
                  <a16:creationId xmlns:a16="http://schemas.microsoft.com/office/drawing/2014/main" id="{70E6B9B9-7C7B-1C13-A11C-AC88E001EA5C}"/>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752727" y="4364575"/>
              <a:ext cx="711200" cy="711200"/>
            </a:xfrm>
            <a:prstGeom prst="rect">
              <a:avLst/>
            </a:prstGeom>
          </p:spPr>
        </p:pic>
      </p:grpSp>
    </p:spTree>
    <p:extLst>
      <p:ext uri="{BB962C8B-B14F-4D97-AF65-F5344CB8AC3E}">
        <p14:creationId xmlns:p14="http://schemas.microsoft.com/office/powerpoint/2010/main" val="33356798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52051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Authenticating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719265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IAM credentials for authentication</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10" name="Graphic 9">
            <a:extLst>
              <a:ext uri="{FF2B5EF4-FFF2-40B4-BE49-F238E27FC236}">
                <a16:creationId xmlns:a16="http://schemas.microsoft.com/office/drawing/2014/main" id="{FDDFFCA3-A6D8-ED5F-DC87-0691FFA36D35}"/>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39368" y="2103668"/>
            <a:ext cx="4410182" cy="3521438"/>
          </a:xfrm>
          <a:prstGeom prst="rect">
            <a:avLst/>
          </a:prstGeom>
        </p:spPr>
      </p:pic>
      <p:pic>
        <p:nvPicPr>
          <p:cNvPr id="11" name="Graphic 10">
            <a:extLst>
              <a:ext uri="{FF2B5EF4-FFF2-40B4-BE49-F238E27FC236}">
                <a16:creationId xmlns:a16="http://schemas.microsoft.com/office/drawing/2014/main" id="{23587EC1-740F-0472-D18D-EB623B2FD458}"/>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427374" y="1796242"/>
            <a:ext cx="6284145" cy="3942885"/>
          </a:xfrm>
          <a:prstGeom prst="rect">
            <a:avLst/>
          </a:prstGeom>
        </p:spPr>
      </p:pic>
    </p:spTree>
    <p:extLst>
      <p:ext uri="{BB962C8B-B14F-4D97-AF65-F5344CB8AC3E}">
        <p14:creationId xmlns:p14="http://schemas.microsoft.com/office/powerpoint/2010/main" val="17326543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52051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Authenticating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94983" y="1325052"/>
            <a:ext cx="719265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Multi-factor authentication (MFA)</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3">
            <a:extLst>
              <a:ext uri="{FF2B5EF4-FFF2-40B4-BE49-F238E27FC236}">
                <a16:creationId xmlns:a16="http://schemas.microsoft.com/office/drawing/2014/main" id="{6192F817-97BE-1208-227A-79FFB9EA4738}"/>
              </a:ext>
            </a:extLst>
          </p:cNvPr>
          <p:cNvSpPr txBox="1">
            <a:spLocks/>
          </p:cNvSpPr>
          <p:nvPr/>
        </p:nvSpPr>
        <p:spPr>
          <a:xfrm>
            <a:off x="365760" y="1832996"/>
            <a:ext cx="8303550" cy="460175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Adds an extra layer of protection on top of your username and password</a:t>
            </a:r>
          </a:p>
          <a:p>
            <a:pPr lvl="1"/>
            <a:r>
              <a:rPr lang="en-US" sz="2000" dirty="0">
                <a:latin typeface="Times New Roman" panose="02020603050405020304" pitchFamily="18" charset="0"/>
                <a:cs typeface="Times New Roman" panose="02020603050405020304" pitchFamily="18" charset="0"/>
              </a:rPr>
              <a:t>Users prompted for an authentication code</a:t>
            </a:r>
          </a:p>
          <a:p>
            <a:pPr lvl="1"/>
            <a:r>
              <a:rPr lang="en-US" sz="2000" dirty="0">
                <a:latin typeface="Times New Roman" panose="02020603050405020304" pitchFamily="18" charset="0"/>
                <a:cs typeface="Times New Roman" panose="02020603050405020304" pitchFamily="18" charset="0"/>
              </a:rPr>
              <a:t>Can be hardware based or a virtual device</a:t>
            </a:r>
          </a:p>
          <a:p>
            <a:r>
              <a:rPr lang="en-US" sz="2400" dirty="0">
                <a:latin typeface="Times New Roman" panose="02020603050405020304" pitchFamily="18" charset="0"/>
                <a:cs typeface="Times New Roman" panose="02020603050405020304" pitchFamily="18" charset="0"/>
              </a:rPr>
              <a:t>Activate MFA for:</a:t>
            </a:r>
          </a:p>
          <a:p>
            <a:pPr lvl="1"/>
            <a:r>
              <a:rPr lang="en-US" sz="2000" dirty="0">
                <a:latin typeface="Times New Roman" panose="02020603050405020304" pitchFamily="18" charset="0"/>
                <a:cs typeface="Times New Roman" panose="02020603050405020304" pitchFamily="18" charset="0"/>
              </a:rPr>
              <a:t>AWS Management Console users</a:t>
            </a:r>
          </a:p>
          <a:p>
            <a:pPr lvl="1"/>
            <a:r>
              <a:rPr lang="en-US" sz="2000" dirty="0">
                <a:latin typeface="Times New Roman" panose="02020603050405020304" pitchFamily="18" charset="0"/>
                <a:cs typeface="Times New Roman" panose="02020603050405020304" pitchFamily="18" charset="0"/>
              </a:rPr>
              <a:t>AWS API users (requires temporary security credentials)</a:t>
            </a:r>
          </a:p>
          <a:p>
            <a:r>
              <a:rPr lang="en-US" sz="2400" dirty="0">
                <a:latin typeface="Times New Roman" panose="02020603050405020304" pitchFamily="18" charset="0"/>
                <a:cs typeface="Times New Roman" panose="02020603050405020304" pitchFamily="18" charset="0"/>
              </a:rPr>
              <a:t>Examples of MFA devices:</a:t>
            </a:r>
          </a:p>
          <a:p>
            <a:pPr lvl="1"/>
            <a:r>
              <a:rPr lang="en-US" sz="2000" dirty="0">
                <a:latin typeface="Times New Roman" panose="02020603050405020304" pitchFamily="18" charset="0"/>
                <a:cs typeface="Times New Roman" panose="02020603050405020304" pitchFamily="18" charset="0"/>
              </a:rPr>
              <a:t>Security keys devices (YubiKey, Gemalto)</a:t>
            </a:r>
          </a:p>
          <a:p>
            <a:pPr lvl="1"/>
            <a:r>
              <a:rPr lang="en-US" sz="2000" dirty="0">
                <a:latin typeface="Times New Roman" panose="02020603050405020304" pitchFamily="18" charset="0"/>
                <a:cs typeface="Times New Roman" panose="02020603050405020304" pitchFamily="18" charset="0"/>
              </a:rPr>
              <a:t>Applications (Google Authenticator, Authy)</a:t>
            </a:r>
          </a:p>
          <a:p>
            <a:pPr lvl="1"/>
            <a:r>
              <a:rPr lang="en-US" sz="2000" dirty="0">
                <a:latin typeface="Times New Roman" panose="02020603050405020304" pitchFamily="18" charset="0"/>
                <a:cs typeface="Times New Roman" panose="02020603050405020304" pitchFamily="18" charset="0"/>
              </a:rPr>
              <a:t>Hardware devices</a:t>
            </a:r>
          </a:p>
        </p:txBody>
      </p:sp>
      <p:pic>
        <p:nvPicPr>
          <p:cNvPr id="8" name="Picture 7">
            <a:extLst>
              <a:ext uri="{FF2B5EF4-FFF2-40B4-BE49-F238E27FC236}">
                <a16:creationId xmlns:a16="http://schemas.microsoft.com/office/drawing/2014/main" id="{A1F1A77A-4CEE-86E8-72D1-78703D1A217D}"/>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826009" y="1457155"/>
            <a:ext cx="3108960" cy="4162674"/>
          </a:xfrm>
          <a:prstGeom prst="rect">
            <a:avLst/>
          </a:prstGeom>
        </p:spPr>
      </p:pic>
    </p:spTree>
    <p:extLst>
      <p:ext uri="{BB962C8B-B14F-4D97-AF65-F5344CB8AC3E}">
        <p14:creationId xmlns:p14="http://schemas.microsoft.com/office/powerpoint/2010/main" val="12945193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52051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Authenticating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54063" y="975185"/>
            <a:ext cx="524193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Authentication scenario</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10" name="Graphic 9">
            <a:extLst>
              <a:ext uri="{FF2B5EF4-FFF2-40B4-BE49-F238E27FC236}">
                <a16:creationId xmlns:a16="http://schemas.microsoft.com/office/drawing/2014/main" id="{A19CBAAA-56C2-480C-22BD-6E4F0ADCFC75}"/>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03901" y="1526714"/>
            <a:ext cx="9255539" cy="4236460"/>
          </a:xfrm>
          <a:prstGeom prst="rect">
            <a:avLst/>
          </a:prstGeom>
        </p:spPr>
      </p:pic>
    </p:spTree>
    <p:extLst>
      <p:ext uri="{BB962C8B-B14F-4D97-AF65-F5344CB8AC3E}">
        <p14:creationId xmlns:p14="http://schemas.microsoft.com/office/powerpoint/2010/main" val="22559388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04982" y="631059"/>
            <a:ext cx="33724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51782"/>
            <a:ext cx="48645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Authorizing with IAM</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3" name="TextBox 2">
            <a:extLst>
              <a:ext uri="{FF2B5EF4-FFF2-40B4-BE49-F238E27FC236}">
                <a16:creationId xmlns:a16="http://schemas.microsoft.com/office/drawing/2014/main" id="{A0FD790F-BFC5-196C-7DFE-CCAD6CDAABE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33872427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14380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4" y="995555"/>
            <a:ext cx="395286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Principle of least privilege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0" name="TextBox 9">
            <a:extLst>
              <a:ext uri="{FF2B5EF4-FFF2-40B4-BE49-F238E27FC236}">
                <a16:creationId xmlns:a16="http://schemas.microsoft.com/office/drawing/2014/main" id="{7CBF6E6E-281A-4D3F-5E49-2AF13B4C233A}"/>
              </a:ext>
            </a:extLst>
          </p:cNvPr>
          <p:cNvSpPr txBox="1"/>
          <p:nvPr/>
        </p:nvSpPr>
        <p:spPr>
          <a:xfrm>
            <a:off x="6838978" y="1940759"/>
            <a:ext cx="4352083" cy="2677656"/>
          </a:xfrm>
          <a:prstGeom prst="rect">
            <a:avLst/>
          </a:prstGeom>
          <a:noFill/>
        </p:spPr>
        <p:txBody>
          <a:bodyPr wrap="square" rtlCol="0">
            <a:spAutoFit/>
          </a:bodyPr>
          <a:lstStyle/>
          <a:p>
            <a:pPr>
              <a:spcAft>
                <a:spcPts val="1200"/>
              </a:spcAft>
            </a:pPr>
            <a:r>
              <a:rPr lang="en-US" sz="2800" dirty="0">
                <a:latin typeface="Times New Roman" panose="02020603050405020304" pitchFamily="18" charset="0"/>
                <a:ea typeface="Amazon Ember" panose="020B0603020204020204" pitchFamily="34" charset="0"/>
                <a:cs typeface="Times New Roman" panose="02020603050405020304" pitchFamily="18" charset="0"/>
              </a:rPr>
              <a:t>Best practices:</a:t>
            </a:r>
            <a:endParaRPr lang="en-US" sz="1400" dirty="0">
              <a:latin typeface="Times New Roman" panose="02020603050405020304" pitchFamily="18" charset="0"/>
              <a:ea typeface="Amazon Ember" panose="020B0603020204020204" pitchFamily="34" charset="0"/>
              <a:cs typeface="Times New Roman" panose="02020603050405020304" pitchFamily="18" charset="0"/>
            </a:endParaRPr>
          </a:p>
          <a:p>
            <a:pPr marL="342900" indent="-342900">
              <a:spcAft>
                <a:spcPts val="1200"/>
              </a:spcAft>
              <a:buFont typeface="Arial" panose="020B0604020202020204" pitchFamily="34" charset="0"/>
              <a:buChar char="•"/>
            </a:pPr>
            <a:r>
              <a:rPr lang="en-US" sz="2400" dirty="0">
                <a:latin typeface="Times New Roman" panose="02020603050405020304" pitchFamily="18" charset="0"/>
                <a:ea typeface="Amazon Ember" panose="020B0603020204020204" pitchFamily="34" charset="0"/>
                <a:cs typeface="Times New Roman" panose="02020603050405020304" pitchFamily="18" charset="0"/>
              </a:rPr>
              <a:t>Start by granting the minimum AWS account permissions that are needed for the job role.</a:t>
            </a:r>
          </a:p>
          <a:p>
            <a:pPr marL="342900" indent="-342900">
              <a:spcAft>
                <a:spcPts val="1200"/>
              </a:spcAft>
              <a:buFont typeface="Arial" panose="020B0604020202020204" pitchFamily="34" charset="0"/>
              <a:buChar char="•"/>
            </a:pPr>
            <a:r>
              <a:rPr lang="en-US" sz="2400" dirty="0">
                <a:latin typeface="Times New Roman" panose="02020603050405020304" pitchFamily="18" charset="0"/>
                <a:ea typeface="Amazon Ember" panose="020B0603020204020204" pitchFamily="34" charset="0"/>
                <a:cs typeface="Times New Roman" panose="02020603050405020304" pitchFamily="18" charset="0"/>
              </a:rPr>
              <a:t>Grant additional access as needed.</a:t>
            </a:r>
          </a:p>
        </p:txBody>
      </p:sp>
      <p:pic>
        <p:nvPicPr>
          <p:cNvPr id="11" name="Graphic 10" descr="Diagram of IAM group member receiving access from IAM policies and permissions.">
            <a:extLst>
              <a:ext uri="{FF2B5EF4-FFF2-40B4-BE49-F238E27FC236}">
                <a16:creationId xmlns:a16="http://schemas.microsoft.com/office/drawing/2014/main" id="{C8DEF4C1-EDA2-0830-84CA-50049AE7522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10009" y="1934918"/>
            <a:ext cx="5085991" cy="3784923"/>
          </a:xfrm>
          <a:prstGeom prst="rect">
            <a:avLst/>
          </a:prstGeom>
        </p:spPr>
      </p:pic>
    </p:spTree>
    <p:extLst>
      <p:ext uri="{BB962C8B-B14F-4D97-AF65-F5344CB8AC3E}">
        <p14:creationId xmlns:p14="http://schemas.microsoft.com/office/powerpoint/2010/main" val="12053839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14380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4119567" y="795685"/>
            <a:ext cx="395286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Policies and permissions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Rectangle 2">
            <a:extLst>
              <a:ext uri="{FF2B5EF4-FFF2-40B4-BE49-F238E27FC236}">
                <a16:creationId xmlns:a16="http://schemas.microsoft.com/office/drawing/2014/main" id="{D6F655AE-7E93-BA0A-A54E-2AE45A5499A9}"/>
              </a:ext>
            </a:extLst>
          </p:cNvPr>
          <p:cNvSpPr/>
          <p:nvPr/>
        </p:nvSpPr>
        <p:spPr>
          <a:xfrm>
            <a:off x="721074" y="1204510"/>
            <a:ext cx="11232576" cy="4801314"/>
          </a:xfrm>
          <a:prstGeom prst="rect">
            <a:avLst/>
          </a:prstGeom>
        </p:spPr>
        <p:txBody>
          <a:bodyPr wrap="square">
            <a:spAutoFit/>
          </a:bodyPr>
          <a:lstStyle/>
          <a:p>
            <a:r>
              <a:rPr lang="en-US" sz="1700" dirty="0">
                <a:latin typeface="Times New Roman" panose="02020603050405020304" pitchFamily="18" charset="0"/>
                <a:cs typeface="Times New Roman" panose="02020603050405020304" pitchFamily="18" charset="0"/>
              </a:rPr>
              <a:t>AWS currently supports six types of policies:</a:t>
            </a:r>
          </a:p>
          <a:p>
            <a:endParaRPr lang="en-US" sz="1700" dirty="0">
              <a:latin typeface="Times New Roman" panose="02020603050405020304" pitchFamily="18" charset="0"/>
              <a:cs typeface="Times New Roman" panose="02020603050405020304" pitchFamily="18" charset="0"/>
            </a:endParaRPr>
          </a:p>
          <a:p>
            <a:r>
              <a:rPr lang="en-US" sz="1700" b="1" dirty="0">
                <a:solidFill>
                  <a:srgbClr val="504BAB"/>
                </a:solidFill>
                <a:latin typeface="Times New Roman" panose="02020603050405020304" pitchFamily="18" charset="0"/>
                <a:cs typeface="Times New Roman" panose="02020603050405020304" pitchFamily="18" charset="0"/>
              </a:rPr>
              <a:t>Identity-based policies:</a:t>
            </a:r>
            <a:r>
              <a:rPr lang="en-US" sz="1700" dirty="0">
                <a:latin typeface="Times New Roman" panose="02020603050405020304" pitchFamily="18" charset="0"/>
                <a:cs typeface="Times New Roman" panose="02020603050405020304" pitchFamily="18" charset="0"/>
              </a:rPr>
              <a:t> These policies are attached to IAM identities and grant permissions to the identity.</a:t>
            </a:r>
          </a:p>
          <a:p>
            <a:r>
              <a:rPr lang="en-US" sz="1700" b="1" dirty="0">
                <a:solidFill>
                  <a:srgbClr val="504BAB"/>
                </a:solidFill>
                <a:latin typeface="Times New Roman" panose="02020603050405020304" pitchFamily="18" charset="0"/>
                <a:cs typeface="Times New Roman" panose="02020603050405020304" pitchFamily="18" charset="0"/>
              </a:rPr>
              <a:t>Resource-based policies: </a:t>
            </a:r>
            <a:r>
              <a:rPr lang="en-US" sz="1700" dirty="0">
                <a:latin typeface="Times New Roman" panose="02020603050405020304" pitchFamily="18" charset="0"/>
                <a:cs typeface="Times New Roman" panose="02020603050405020304" pitchFamily="18" charset="0"/>
              </a:rPr>
              <a:t>These are attached to resources and grant permissions to the principal specified in the policy.</a:t>
            </a:r>
          </a:p>
          <a:p>
            <a:r>
              <a:rPr lang="en-US" sz="1700" b="1" dirty="0">
                <a:solidFill>
                  <a:srgbClr val="504BAB"/>
                </a:solidFill>
                <a:latin typeface="Times New Roman" panose="02020603050405020304" pitchFamily="18" charset="0"/>
                <a:cs typeface="Times New Roman" panose="02020603050405020304" pitchFamily="18" charset="0"/>
              </a:rPr>
              <a:t>Permissions boundaries: </a:t>
            </a:r>
            <a:r>
              <a:rPr lang="en-US" sz="1700" dirty="0">
                <a:latin typeface="Times New Roman" panose="02020603050405020304" pitchFamily="18" charset="0"/>
                <a:cs typeface="Times New Roman" panose="02020603050405020304" pitchFamily="18" charset="0"/>
              </a:rPr>
              <a:t>These define the maximum permissions that the identity-based policies can grant to an entity. Permissions boundaries do not grant permissions.</a:t>
            </a:r>
          </a:p>
          <a:p>
            <a:endParaRPr lang="en-US" sz="1700" dirty="0">
              <a:latin typeface="Times New Roman" panose="02020603050405020304" pitchFamily="18" charset="0"/>
              <a:cs typeface="Times New Roman" panose="02020603050405020304" pitchFamily="18" charset="0"/>
            </a:endParaRPr>
          </a:p>
          <a:p>
            <a:r>
              <a:rPr lang="en-US" sz="1700" b="1" dirty="0">
                <a:solidFill>
                  <a:srgbClr val="504BAB"/>
                </a:solidFill>
                <a:latin typeface="Times New Roman" panose="02020603050405020304" pitchFamily="18" charset="0"/>
                <a:cs typeface="Times New Roman" panose="02020603050405020304" pitchFamily="18" charset="0"/>
              </a:rPr>
              <a:t>AWS Organizations service control policy (SCP): </a:t>
            </a:r>
            <a:r>
              <a:rPr lang="en-US" sz="1700" dirty="0">
                <a:latin typeface="Times New Roman" panose="02020603050405020304" pitchFamily="18" charset="0"/>
                <a:cs typeface="Times New Roman" panose="02020603050405020304" pitchFamily="18" charset="0"/>
              </a:rPr>
              <a:t>This defines the maximum permissions for account members of an organization or organizational unit (OU). You can use SCPs to limit the permissions of identity-based or resource-based policies, but they cannot be used to grant permissions.</a:t>
            </a:r>
          </a:p>
          <a:p>
            <a:endParaRPr lang="en-US" sz="1700" dirty="0">
              <a:latin typeface="Times New Roman" panose="02020603050405020304" pitchFamily="18" charset="0"/>
              <a:cs typeface="Times New Roman" panose="02020603050405020304" pitchFamily="18" charset="0"/>
            </a:endParaRPr>
          </a:p>
          <a:p>
            <a:r>
              <a:rPr lang="en-US" sz="1700" b="1" dirty="0">
                <a:solidFill>
                  <a:srgbClr val="504BAB"/>
                </a:solidFill>
                <a:latin typeface="Times New Roman" panose="02020603050405020304" pitchFamily="18" charset="0"/>
                <a:cs typeface="Times New Roman" panose="02020603050405020304" pitchFamily="18" charset="0"/>
              </a:rPr>
              <a:t>Access control lists (ACLs): </a:t>
            </a:r>
            <a:r>
              <a:rPr lang="en-US" sz="1700" dirty="0">
                <a:latin typeface="Times New Roman" panose="02020603050405020304" pitchFamily="18" charset="0"/>
                <a:cs typeface="Times New Roman" panose="02020603050405020304" pitchFamily="18" charset="0"/>
              </a:rPr>
              <a:t>You can use an ACL to control which principals in other accounts can access the resource to which the ACL is attached. You cannot use an ACL to grant permissions to entities that reside within the same account. ACLs are the only policy type that doesn't use the JSON document format.</a:t>
            </a:r>
          </a:p>
          <a:p>
            <a:endParaRPr lang="en-US" sz="1700" dirty="0">
              <a:latin typeface="Times New Roman" panose="02020603050405020304" pitchFamily="18" charset="0"/>
              <a:cs typeface="Times New Roman" panose="02020603050405020304" pitchFamily="18" charset="0"/>
            </a:endParaRPr>
          </a:p>
          <a:p>
            <a:r>
              <a:rPr lang="en-US" sz="1700" b="1" dirty="0">
                <a:solidFill>
                  <a:srgbClr val="504BAB"/>
                </a:solidFill>
                <a:latin typeface="Times New Roman" panose="02020603050405020304" pitchFamily="18" charset="0"/>
                <a:cs typeface="Times New Roman" panose="02020603050405020304" pitchFamily="18" charset="0"/>
              </a:rPr>
              <a:t>Session policies: </a:t>
            </a:r>
            <a:r>
              <a:rPr lang="en-US" sz="1700" dirty="0">
                <a:latin typeface="Times New Roman" panose="02020603050405020304" pitchFamily="18" charset="0"/>
                <a:cs typeface="Times New Roman" panose="02020603050405020304" pitchFamily="18" charset="0"/>
              </a:rPr>
              <a:t>These are used with the AWS CLI or AWS API to create a temporary session for a role or federated user. You can use session policies to limit the permissions that a role or a user's identity-based policies grant to a session. Session policies limit permissions but cannot grant them. </a:t>
            </a:r>
          </a:p>
        </p:txBody>
      </p:sp>
    </p:spTree>
    <p:extLst>
      <p:ext uri="{BB962C8B-B14F-4D97-AF65-F5344CB8AC3E}">
        <p14:creationId xmlns:p14="http://schemas.microsoft.com/office/powerpoint/2010/main" val="16667745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14380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766706" y="886011"/>
            <a:ext cx="7714694"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Identity-based versus resource-based policies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8" name="Graphic 7">
            <a:extLst>
              <a:ext uri="{FF2B5EF4-FFF2-40B4-BE49-F238E27FC236}">
                <a16:creationId xmlns:a16="http://schemas.microsoft.com/office/drawing/2014/main" id="{D7C76575-34AA-F8BB-1153-EF99C2549EFF}"/>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766706" y="1610681"/>
            <a:ext cx="776007" cy="776007"/>
          </a:xfrm>
          <a:prstGeom prst="rect">
            <a:avLst/>
          </a:prstGeom>
        </p:spPr>
      </p:pic>
      <p:pic>
        <p:nvPicPr>
          <p:cNvPr id="10" name="Graphic 9">
            <a:extLst>
              <a:ext uri="{FF2B5EF4-FFF2-40B4-BE49-F238E27FC236}">
                <a16:creationId xmlns:a16="http://schemas.microsoft.com/office/drawing/2014/main" id="{64653F9F-4860-980C-13FA-F5FDC79EF092}"/>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474980" y="1541484"/>
            <a:ext cx="914400" cy="914400"/>
          </a:xfrm>
          <a:prstGeom prst="rect">
            <a:avLst/>
          </a:prstGeom>
        </p:spPr>
      </p:pic>
      <p:sp>
        <p:nvSpPr>
          <p:cNvPr id="11" name="Content Placeholder 6">
            <a:extLst>
              <a:ext uri="{FF2B5EF4-FFF2-40B4-BE49-F238E27FC236}">
                <a16:creationId xmlns:a16="http://schemas.microsoft.com/office/drawing/2014/main" id="{4EFE7C32-CE9F-9B9B-B879-99D412B59972}"/>
              </a:ext>
            </a:extLst>
          </p:cNvPr>
          <p:cNvSpPr>
            <a:spLocks noGrp="1"/>
          </p:cNvSpPr>
          <p:nvPr>
            <p:ph idx="1"/>
          </p:nvPr>
        </p:nvSpPr>
        <p:spPr>
          <a:xfrm>
            <a:off x="852439" y="2472702"/>
            <a:ext cx="6026322" cy="3950071"/>
          </a:xfrm>
        </p:spPr>
        <p:txBody>
          <a:bodyPr/>
          <a:lstStyle/>
          <a:p>
            <a:pPr marL="0" indent="0">
              <a:buNone/>
            </a:pPr>
            <a:r>
              <a:rPr lang="en-US" sz="24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Identity-based policies</a:t>
            </a:r>
          </a:p>
          <a:p>
            <a:r>
              <a:rPr lang="en-US" sz="2400" dirty="0">
                <a:latin typeface="Times New Roman" panose="02020603050405020304" pitchFamily="18" charset="0"/>
                <a:cs typeface="Times New Roman" panose="02020603050405020304" pitchFamily="18" charset="0"/>
              </a:rPr>
              <a:t>Attached to a user, group, or role</a:t>
            </a:r>
          </a:p>
          <a:p>
            <a:r>
              <a:rPr lang="en-US" sz="2400" dirty="0">
                <a:latin typeface="Times New Roman" panose="02020603050405020304" pitchFamily="18" charset="0"/>
                <a:cs typeface="Times New Roman" panose="02020603050405020304" pitchFamily="18" charset="0"/>
              </a:rPr>
              <a:t>Types of policies</a:t>
            </a:r>
          </a:p>
          <a:p>
            <a:pPr lvl="1"/>
            <a:r>
              <a:rPr lang="en-US" sz="2000" dirty="0">
                <a:latin typeface="Times New Roman" panose="02020603050405020304" pitchFamily="18" charset="0"/>
                <a:cs typeface="Times New Roman" panose="02020603050405020304" pitchFamily="18" charset="0"/>
              </a:rPr>
              <a:t>AWS managed</a:t>
            </a:r>
          </a:p>
          <a:p>
            <a:pPr lvl="2"/>
            <a:r>
              <a:rPr lang="en-US" sz="1400" dirty="0">
                <a:solidFill>
                  <a:srgbClr val="00B0F0"/>
                </a:solidFill>
                <a:latin typeface="Times New Roman" panose="02020603050405020304" pitchFamily="18" charset="0"/>
                <a:cs typeface="Times New Roman" panose="02020603050405020304" pitchFamily="18" charset="0"/>
              </a:rPr>
              <a:t>policies are created and managed by AWS.</a:t>
            </a:r>
            <a:endParaRPr lang="en-US" sz="1400" dirty="0">
              <a:latin typeface="Times New Roman" panose="02020603050405020304" pitchFamily="18" charset="0"/>
              <a:cs typeface="Times New Roman" panose="02020603050405020304" pitchFamily="18" charset="0"/>
            </a:endParaRPr>
          </a:p>
          <a:p>
            <a:pPr lvl="1"/>
            <a:r>
              <a:rPr lang="en-US" sz="2000" dirty="0">
                <a:latin typeface="Times New Roman" panose="02020603050405020304" pitchFamily="18" charset="0"/>
                <a:cs typeface="Times New Roman" panose="02020603050405020304" pitchFamily="18" charset="0"/>
              </a:rPr>
              <a:t>Customer managed </a:t>
            </a:r>
          </a:p>
          <a:p>
            <a:pPr lvl="2"/>
            <a:r>
              <a:rPr lang="en-US" sz="1400" dirty="0">
                <a:solidFill>
                  <a:srgbClr val="00B0F0"/>
                </a:solidFill>
                <a:latin typeface="Times New Roman" panose="02020603050405020304" pitchFamily="18" charset="0"/>
                <a:cs typeface="Times New Roman" panose="02020603050405020304" pitchFamily="18" charset="0"/>
              </a:rPr>
              <a:t>policies that you create and manage in your AWS account</a:t>
            </a:r>
          </a:p>
          <a:p>
            <a:pPr lvl="1"/>
            <a:r>
              <a:rPr lang="en-US" sz="2000" dirty="0">
                <a:latin typeface="Times New Roman" panose="02020603050405020304" pitchFamily="18" charset="0"/>
                <a:cs typeface="Times New Roman" panose="02020603050405020304" pitchFamily="18" charset="0"/>
              </a:rPr>
              <a:t>Inline</a:t>
            </a:r>
          </a:p>
          <a:p>
            <a:pPr lvl="2"/>
            <a:r>
              <a:rPr lang="en-US" sz="1400" dirty="0">
                <a:solidFill>
                  <a:srgbClr val="00B0F0"/>
                </a:solidFill>
                <a:latin typeface="Times New Roman" panose="02020603050405020304" pitchFamily="18" charset="0"/>
                <a:cs typeface="Times New Roman" panose="02020603050405020304" pitchFamily="18" charset="0"/>
              </a:rPr>
              <a:t>policies that you create and manage, and that are embedded directly into a single user, group, or role</a:t>
            </a:r>
          </a:p>
        </p:txBody>
      </p:sp>
      <p:pic>
        <p:nvPicPr>
          <p:cNvPr id="15" name="Graphic 14">
            <a:extLst>
              <a:ext uri="{FF2B5EF4-FFF2-40B4-BE49-F238E27FC236}">
                <a16:creationId xmlns:a16="http://schemas.microsoft.com/office/drawing/2014/main" id="{E763EABE-1E75-BBF4-EC6D-6F77CEC018B5}"/>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533912" y="1623038"/>
            <a:ext cx="776007" cy="776007"/>
          </a:xfrm>
          <a:prstGeom prst="rect">
            <a:avLst/>
          </a:prstGeom>
        </p:spPr>
      </p:pic>
      <p:pic>
        <p:nvPicPr>
          <p:cNvPr id="16" name="Graphic 15">
            <a:extLst>
              <a:ext uri="{FF2B5EF4-FFF2-40B4-BE49-F238E27FC236}">
                <a16:creationId xmlns:a16="http://schemas.microsoft.com/office/drawing/2014/main" id="{54ECCB24-A647-D8B0-7A47-28CAED9B007F}"/>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258573" y="1628893"/>
            <a:ext cx="776008" cy="776008"/>
          </a:xfrm>
          <a:prstGeom prst="rect">
            <a:avLst/>
          </a:prstGeom>
        </p:spPr>
      </p:pic>
      <p:sp>
        <p:nvSpPr>
          <p:cNvPr id="18" name="Content Placeholder 7">
            <a:extLst>
              <a:ext uri="{FF2B5EF4-FFF2-40B4-BE49-F238E27FC236}">
                <a16:creationId xmlns:a16="http://schemas.microsoft.com/office/drawing/2014/main" id="{80B2AA42-F5B4-3083-BACA-5131A9D9E377}"/>
              </a:ext>
            </a:extLst>
          </p:cNvPr>
          <p:cNvSpPr txBox="1">
            <a:spLocks/>
          </p:cNvSpPr>
          <p:nvPr/>
        </p:nvSpPr>
        <p:spPr>
          <a:xfrm>
            <a:off x="6542698" y="2558717"/>
            <a:ext cx="4726488" cy="31248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Resource-based policies</a:t>
            </a:r>
          </a:p>
          <a:p>
            <a:r>
              <a:rPr lang="en-US" sz="2400" dirty="0">
                <a:latin typeface="Times New Roman" panose="02020603050405020304" pitchFamily="18" charset="0"/>
                <a:cs typeface="Times New Roman" panose="02020603050405020304" pitchFamily="18" charset="0"/>
              </a:rPr>
              <a:t>Attached to AWS resources</a:t>
            </a:r>
          </a:p>
          <a:p>
            <a:pPr lvl="1"/>
            <a:r>
              <a:rPr lang="en-US" sz="2000" dirty="0">
                <a:latin typeface="Times New Roman" panose="02020603050405020304" pitchFamily="18" charset="0"/>
                <a:cs typeface="Times New Roman" panose="02020603050405020304" pitchFamily="18" charset="0"/>
              </a:rPr>
              <a:t>Example: Attach to an Amazon S3 bucket</a:t>
            </a:r>
          </a:p>
          <a:p>
            <a:r>
              <a:rPr lang="en-US" sz="2400" dirty="0">
                <a:latin typeface="Times New Roman" panose="02020603050405020304" pitchFamily="18" charset="0"/>
                <a:cs typeface="Times New Roman" panose="02020603050405020304" pitchFamily="18" charset="0"/>
              </a:rPr>
              <a:t>Always an inline policy</a:t>
            </a:r>
          </a:p>
        </p:txBody>
      </p:sp>
    </p:spTree>
    <p:extLst>
      <p:ext uri="{BB962C8B-B14F-4D97-AF65-F5344CB8AC3E}">
        <p14:creationId xmlns:p14="http://schemas.microsoft.com/office/powerpoint/2010/main" val="6806757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14380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847930" y="902376"/>
            <a:ext cx="736812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Identity-based and resource-based policies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8" name="Identity-based">
            <a:extLst>
              <a:ext uri="{FF2B5EF4-FFF2-40B4-BE49-F238E27FC236}">
                <a16:creationId xmlns:a16="http://schemas.microsoft.com/office/drawing/2014/main" id="{19F919C1-A181-20DC-62D8-6DCBE2266C2B}"/>
              </a:ext>
            </a:extLst>
          </p:cNvPr>
          <p:cNvSpPr txBox="1"/>
          <p:nvPr/>
        </p:nvSpPr>
        <p:spPr>
          <a:xfrm>
            <a:off x="935501" y="1418837"/>
            <a:ext cx="4285895" cy="461665"/>
          </a:xfrm>
          <a:prstGeom prst="rect">
            <a:avLst/>
          </a:prstGeom>
          <a:noFill/>
        </p:spPr>
        <p:txBody>
          <a:bodyPr wrap="square" rtlCol="0">
            <a:spAutoFit/>
          </a:bodyPr>
          <a:lstStyle/>
          <a:p>
            <a:pPr algn="ctr"/>
            <a:r>
              <a:rPr lang="en-US" sz="2400" i="1" dirty="0">
                <a:solidFill>
                  <a:schemeClr val="accent1"/>
                </a:solidFill>
                <a:latin typeface="Times New Roman" panose="02020603050405020304" pitchFamily="18" charset="0"/>
                <a:ea typeface="Amazon Ember" panose="020B0603020204020204" pitchFamily="34" charset="0"/>
                <a:cs typeface="Times New Roman" panose="02020603050405020304" pitchFamily="18" charset="0"/>
              </a:rPr>
              <a:t>Identity</a:t>
            </a:r>
            <a:r>
              <a:rPr lang="en-US" sz="2400" dirty="0">
                <a:solidFill>
                  <a:schemeClr val="accent1"/>
                </a:solidFill>
                <a:latin typeface="Times New Roman" panose="02020603050405020304" pitchFamily="18" charset="0"/>
                <a:ea typeface="Amazon Ember" panose="020B0603020204020204" pitchFamily="34" charset="0"/>
                <a:cs typeface="Times New Roman" panose="02020603050405020304" pitchFamily="18" charset="0"/>
              </a:rPr>
              <a:t>-based policies</a:t>
            </a:r>
          </a:p>
        </p:txBody>
      </p:sp>
      <p:sp>
        <p:nvSpPr>
          <p:cNvPr id="10" name="What does?">
            <a:extLst>
              <a:ext uri="{FF2B5EF4-FFF2-40B4-BE49-F238E27FC236}">
                <a16:creationId xmlns:a16="http://schemas.microsoft.com/office/drawing/2014/main" id="{DC585D35-50CC-5953-DCD8-23F1CE39B446}"/>
              </a:ext>
            </a:extLst>
          </p:cNvPr>
          <p:cNvSpPr txBox="1"/>
          <p:nvPr/>
        </p:nvSpPr>
        <p:spPr>
          <a:xfrm>
            <a:off x="225950" y="1912430"/>
            <a:ext cx="5730240" cy="369332"/>
          </a:xfrm>
          <a:prstGeom prst="rect">
            <a:avLst/>
          </a:prstGeom>
          <a:noFill/>
        </p:spPr>
        <p:txBody>
          <a:bodyPr wrap="square" rtlCol="0">
            <a:spAutoFit/>
          </a:bodyPr>
          <a:lstStyle/>
          <a:p>
            <a:pPr algn="ctr"/>
            <a:r>
              <a:rPr lang="en-US" dirty="0">
                <a:solidFill>
                  <a:schemeClr val="bg2">
                    <a:lumMod val="10000"/>
                  </a:schemeClr>
                </a:solidFill>
                <a:latin typeface="Times New Roman" panose="02020603050405020304" pitchFamily="18" charset="0"/>
                <a:ea typeface="Amazon Ember" panose="020B0603020204020204" pitchFamily="34" charset="0"/>
                <a:cs typeface="Times New Roman" panose="02020603050405020304" pitchFamily="18" charset="0"/>
              </a:rPr>
              <a:t>What does a particular identity have access to?</a:t>
            </a:r>
          </a:p>
        </p:txBody>
      </p:sp>
      <p:sp>
        <p:nvSpPr>
          <p:cNvPr id="11" name="Carlos">
            <a:extLst>
              <a:ext uri="{FF2B5EF4-FFF2-40B4-BE49-F238E27FC236}">
                <a16:creationId xmlns:a16="http://schemas.microsoft.com/office/drawing/2014/main" id="{4E7CE702-78D3-2DBA-E8CF-2053F890219A}"/>
              </a:ext>
            </a:extLst>
          </p:cNvPr>
          <p:cNvSpPr txBox="1"/>
          <p:nvPr/>
        </p:nvSpPr>
        <p:spPr>
          <a:xfrm>
            <a:off x="971843" y="2522295"/>
            <a:ext cx="602729" cy="276999"/>
          </a:xfrm>
          <a:prstGeom prst="rect">
            <a:avLst/>
          </a:prstGeom>
          <a:noFill/>
        </p:spPr>
        <p:txBody>
          <a:bodyPr wrap="none" lIns="0" tIns="0" rIns="0" bIns="0" rtlCol="0">
            <a:spAutoFit/>
          </a:bodyPr>
          <a:lstStyle/>
          <a:p>
            <a:pPr algn="r"/>
            <a:r>
              <a:rPr lang="en-US" dirty="0">
                <a:latin typeface="Times New Roman" panose="02020603050405020304" pitchFamily="18" charset="0"/>
                <a:ea typeface="Amazon Ember" panose="020B0603020204020204" pitchFamily="34" charset="0"/>
                <a:cs typeface="Times New Roman" panose="02020603050405020304" pitchFamily="18" charset="0"/>
              </a:rPr>
              <a:t>Carlos</a:t>
            </a:r>
          </a:p>
        </p:txBody>
      </p:sp>
      <p:graphicFrame>
        <p:nvGraphicFramePr>
          <p:cNvPr id="15" name="Carlos table">
            <a:extLst>
              <a:ext uri="{FF2B5EF4-FFF2-40B4-BE49-F238E27FC236}">
                <a16:creationId xmlns:a16="http://schemas.microsoft.com/office/drawing/2014/main" id="{4C1C587E-218E-170C-C982-1507C7769A3D}"/>
              </a:ext>
            </a:extLst>
          </p:cNvPr>
          <p:cNvGraphicFramePr>
            <a:graphicFrameLocks noGrp="1"/>
          </p:cNvGraphicFramePr>
          <p:nvPr>
            <p:extLst>
              <p:ext uri="{D42A27DB-BD31-4B8C-83A1-F6EECF244321}">
                <p14:modId xmlns:p14="http://schemas.microsoft.com/office/powerpoint/2010/main" val="420294224"/>
              </p:ext>
            </p:extLst>
          </p:nvPr>
        </p:nvGraphicFramePr>
        <p:xfrm>
          <a:off x="1750620" y="2522295"/>
          <a:ext cx="3749040" cy="670560"/>
        </p:xfrm>
        <a:graphic>
          <a:graphicData uri="http://schemas.openxmlformats.org/drawingml/2006/table">
            <a:tbl>
              <a:tblPr firstRow="1" bandRow="1">
                <a:tableStyleId>{5C22544A-7EE6-4342-B048-85BDC9FD1C3A}</a:tableStyleId>
              </a:tblPr>
              <a:tblGrid>
                <a:gridCol w="1280160">
                  <a:extLst>
                    <a:ext uri="{9D8B030D-6E8A-4147-A177-3AD203B41FA5}">
                      <a16:colId xmlns:a16="http://schemas.microsoft.com/office/drawing/2014/main" val="1024708322"/>
                    </a:ext>
                  </a:extLst>
                </a:gridCol>
                <a:gridCol w="822960">
                  <a:extLst>
                    <a:ext uri="{9D8B030D-6E8A-4147-A177-3AD203B41FA5}">
                      <a16:colId xmlns:a16="http://schemas.microsoft.com/office/drawing/2014/main" val="2596805264"/>
                    </a:ext>
                  </a:extLst>
                </a:gridCol>
                <a:gridCol w="822960">
                  <a:extLst>
                    <a:ext uri="{9D8B030D-6E8A-4147-A177-3AD203B41FA5}">
                      <a16:colId xmlns:a16="http://schemas.microsoft.com/office/drawing/2014/main" val="3197431683"/>
                    </a:ext>
                  </a:extLst>
                </a:gridCol>
                <a:gridCol w="822960">
                  <a:extLst>
                    <a:ext uri="{9D8B030D-6E8A-4147-A177-3AD203B41FA5}">
                      <a16:colId xmlns:a16="http://schemas.microsoft.com/office/drawing/2014/main" val="1975463957"/>
                    </a:ext>
                  </a:extLst>
                </a:gridCol>
              </a:tblGrid>
              <a:tr h="0">
                <a:tc>
                  <a:txBody>
                    <a:bodyPr/>
                    <a:lstStyle/>
                    <a:p>
                      <a:r>
                        <a:rPr lang="en-US" sz="1600" b="1" dirty="0">
                          <a:solidFill>
                            <a:schemeClr val="bg1"/>
                          </a:solidFill>
                          <a:latin typeface="+mn-lt"/>
                        </a:rPr>
                        <a:t>Resource</a:t>
                      </a:r>
                    </a:p>
                  </a:txBody>
                  <a:tcPr anchor="ctr"/>
                </a:tc>
                <a:tc>
                  <a:txBody>
                    <a:bodyPr/>
                    <a:lstStyle/>
                    <a:p>
                      <a:pPr algn="ctr"/>
                      <a:r>
                        <a:rPr lang="en-US" sz="1600" b="1" dirty="0">
                          <a:latin typeface="+mn-lt"/>
                        </a:rPr>
                        <a:t>Read</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b="1" dirty="0">
                          <a:latin typeface="+mn-lt"/>
                        </a:rPr>
                        <a:t>Write</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b="1" dirty="0">
                          <a:latin typeface="+mn-lt"/>
                        </a:rPr>
                        <a:t>List</a:t>
                      </a:r>
                      <a:endParaRPr lang="en-US" sz="1600" b="1" dirty="0">
                        <a:latin typeface="+mn-lt"/>
                        <a:ea typeface="Amazon Ember" panose="020B0603020204020204" pitchFamily="34" charset="0"/>
                        <a:cs typeface="Amazon Ember" panose="020B0603020204020204" pitchFamily="34" charset="0"/>
                      </a:endParaRPr>
                    </a:p>
                  </a:txBody>
                  <a:tcPr anchor="ctr"/>
                </a:tc>
                <a:extLst>
                  <a:ext uri="{0D108BD9-81ED-4DB2-BD59-A6C34878D82A}">
                    <a16:rowId xmlns:a16="http://schemas.microsoft.com/office/drawing/2014/main" val="3287411530"/>
                  </a:ext>
                </a:extLst>
              </a:tr>
              <a:tr h="0">
                <a:tc>
                  <a:txBody>
                    <a:bodyPr/>
                    <a:lstStyle/>
                    <a:p>
                      <a:r>
                        <a:rPr lang="en-US" sz="1600" dirty="0"/>
                        <a:t>Resource X</a:t>
                      </a:r>
                      <a:endParaRPr lang="en-US" sz="1600" b="0" dirty="0">
                        <a:latin typeface="+mj-lt"/>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dirty="0">
                        <a:latin typeface="+mn-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dirty="0">
                        <a:latin typeface="+mj-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dirty="0">
                        <a:latin typeface="+mj-lt"/>
                        <a:ea typeface="Amazon Ember Light" charset="0"/>
                        <a:cs typeface="Amazon Ember Light" charset="0"/>
                      </a:endParaRPr>
                    </a:p>
                  </a:txBody>
                  <a:tcPr anchor="ctr"/>
                </a:tc>
                <a:extLst>
                  <a:ext uri="{0D108BD9-81ED-4DB2-BD59-A6C34878D82A}">
                    <a16:rowId xmlns:a16="http://schemas.microsoft.com/office/drawing/2014/main" val="1120414319"/>
                  </a:ext>
                </a:extLst>
              </a:tr>
            </a:tbl>
          </a:graphicData>
        </a:graphic>
      </p:graphicFrame>
      <p:sp>
        <p:nvSpPr>
          <p:cNvPr id="16" name="Richard">
            <a:extLst>
              <a:ext uri="{FF2B5EF4-FFF2-40B4-BE49-F238E27FC236}">
                <a16:creationId xmlns:a16="http://schemas.microsoft.com/office/drawing/2014/main" id="{58F58179-6CFE-DCE1-B102-572CA95E6720}"/>
              </a:ext>
            </a:extLst>
          </p:cNvPr>
          <p:cNvSpPr txBox="1"/>
          <p:nvPr/>
        </p:nvSpPr>
        <p:spPr>
          <a:xfrm>
            <a:off x="843602" y="3341242"/>
            <a:ext cx="730970" cy="276999"/>
          </a:xfrm>
          <a:prstGeom prst="rect">
            <a:avLst/>
          </a:prstGeom>
          <a:noFill/>
        </p:spPr>
        <p:txBody>
          <a:bodyPr wrap="none" lIns="0" tIns="0" rIns="0" bIns="0" rtlCol="0">
            <a:spAutoFit/>
          </a:bodyPr>
          <a:lstStyle/>
          <a:p>
            <a:pPr algn="r"/>
            <a:r>
              <a:rPr lang="en-US" dirty="0">
                <a:latin typeface="Times New Roman" panose="02020603050405020304" pitchFamily="18" charset="0"/>
                <a:ea typeface="Amazon Ember" panose="020B0603020204020204" pitchFamily="34" charset="0"/>
                <a:cs typeface="Times New Roman" panose="02020603050405020304" pitchFamily="18" charset="0"/>
              </a:rPr>
              <a:t>Richard</a:t>
            </a:r>
          </a:p>
        </p:txBody>
      </p:sp>
      <p:graphicFrame>
        <p:nvGraphicFramePr>
          <p:cNvPr id="18" name="Richard table">
            <a:extLst>
              <a:ext uri="{FF2B5EF4-FFF2-40B4-BE49-F238E27FC236}">
                <a16:creationId xmlns:a16="http://schemas.microsoft.com/office/drawing/2014/main" id="{62D2787E-F23E-BEEC-D7E8-C36F2FB754FC}"/>
              </a:ext>
            </a:extLst>
          </p:cNvPr>
          <p:cNvGraphicFramePr>
            <a:graphicFrameLocks noGrp="1"/>
          </p:cNvGraphicFramePr>
          <p:nvPr>
            <p:extLst>
              <p:ext uri="{D42A27DB-BD31-4B8C-83A1-F6EECF244321}">
                <p14:modId xmlns:p14="http://schemas.microsoft.com/office/powerpoint/2010/main" val="3203796751"/>
              </p:ext>
            </p:extLst>
          </p:nvPr>
        </p:nvGraphicFramePr>
        <p:xfrm>
          <a:off x="1750620" y="3341242"/>
          <a:ext cx="3749040" cy="1005840"/>
        </p:xfrm>
        <a:graphic>
          <a:graphicData uri="http://schemas.openxmlformats.org/drawingml/2006/table">
            <a:tbl>
              <a:tblPr firstRow="1" bandRow="1">
                <a:tableStyleId>{5C22544A-7EE6-4342-B048-85BDC9FD1C3A}</a:tableStyleId>
              </a:tblPr>
              <a:tblGrid>
                <a:gridCol w="1280160">
                  <a:extLst>
                    <a:ext uri="{9D8B030D-6E8A-4147-A177-3AD203B41FA5}">
                      <a16:colId xmlns:a16="http://schemas.microsoft.com/office/drawing/2014/main" val="2701413613"/>
                    </a:ext>
                  </a:extLst>
                </a:gridCol>
                <a:gridCol w="822960">
                  <a:extLst>
                    <a:ext uri="{9D8B030D-6E8A-4147-A177-3AD203B41FA5}">
                      <a16:colId xmlns:a16="http://schemas.microsoft.com/office/drawing/2014/main" val="3359880259"/>
                    </a:ext>
                  </a:extLst>
                </a:gridCol>
                <a:gridCol w="822960">
                  <a:extLst>
                    <a:ext uri="{9D8B030D-6E8A-4147-A177-3AD203B41FA5}">
                      <a16:colId xmlns:a16="http://schemas.microsoft.com/office/drawing/2014/main" val="232729665"/>
                    </a:ext>
                  </a:extLst>
                </a:gridCol>
                <a:gridCol w="822960">
                  <a:extLst>
                    <a:ext uri="{9D8B030D-6E8A-4147-A177-3AD203B41FA5}">
                      <a16:colId xmlns:a16="http://schemas.microsoft.com/office/drawing/2014/main" val="1672303286"/>
                    </a:ext>
                  </a:extLst>
                </a:gridCol>
              </a:tblGrid>
              <a:tr h="0">
                <a:tc>
                  <a:txBody>
                    <a:bodyPr/>
                    <a:lstStyle/>
                    <a:p>
                      <a:r>
                        <a:rPr lang="en-US" sz="1600" b="1" dirty="0">
                          <a:solidFill>
                            <a:schemeClr val="bg1"/>
                          </a:solidFill>
                          <a:latin typeface="+mn-lt"/>
                        </a:rPr>
                        <a:t>Resource</a:t>
                      </a:r>
                    </a:p>
                  </a:txBody>
                  <a:tcPr anchor="ctr"/>
                </a:tc>
                <a:tc>
                  <a:txBody>
                    <a:bodyPr/>
                    <a:lstStyle/>
                    <a:p>
                      <a:pPr algn="ctr"/>
                      <a:r>
                        <a:rPr lang="en-US" sz="1600" b="1" dirty="0">
                          <a:latin typeface="+mn-lt"/>
                        </a:rPr>
                        <a:t>Read</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b="1" dirty="0">
                          <a:latin typeface="+mn-lt"/>
                        </a:rPr>
                        <a:t>Write</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b="1" dirty="0">
                          <a:latin typeface="+mn-lt"/>
                        </a:rPr>
                        <a:t>List</a:t>
                      </a:r>
                      <a:endParaRPr lang="en-US" sz="1600" b="1" dirty="0">
                        <a:latin typeface="+mn-lt"/>
                        <a:ea typeface="Amazon Ember" panose="020B0603020204020204" pitchFamily="34" charset="0"/>
                        <a:cs typeface="Amazon Ember" panose="020B0603020204020204" pitchFamily="34" charset="0"/>
                      </a:endParaRPr>
                    </a:p>
                  </a:txBody>
                  <a:tcPr anchor="ctr"/>
                </a:tc>
                <a:extLst>
                  <a:ext uri="{0D108BD9-81ED-4DB2-BD59-A6C34878D82A}">
                    <a16:rowId xmlns:a16="http://schemas.microsoft.com/office/drawing/2014/main" val="2265762732"/>
                  </a:ext>
                </a:extLst>
              </a:tr>
              <a:tr h="0">
                <a:tc>
                  <a:txBody>
                    <a:bodyPr/>
                    <a:lstStyle/>
                    <a:p>
                      <a:r>
                        <a:rPr lang="en-US" sz="1600" dirty="0">
                          <a:latin typeface="+mn-lt"/>
                        </a:rPr>
                        <a:t>Resource Y</a:t>
                      </a:r>
                      <a:endParaRPr lang="en-US" sz="1600" b="0" dirty="0">
                        <a:latin typeface="+mn-lt"/>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dirty="0">
                        <a:latin typeface="+mn-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extLst>
                  <a:ext uri="{0D108BD9-81ED-4DB2-BD59-A6C34878D82A}">
                    <a16:rowId xmlns:a16="http://schemas.microsoft.com/office/drawing/2014/main" val="2108020240"/>
                  </a:ext>
                </a:extLst>
              </a:tr>
              <a:tr h="0">
                <a:tc>
                  <a:txBody>
                    <a:bodyPr/>
                    <a:lstStyle/>
                    <a:p>
                      <a:r>
                        <a:rPr lang="en-US" sz="1600" b="0" dirty="0">
                          <a:latin typeface="+mn-lt"/>
                        </a:rPr>
                        <a:t>Resource Z</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extLst>
                  <a:ext uri="{0D108BD9-81ED-4DB2-BD59-A6C34878D82A}">
                    <a16:rowId xmlns:a16="http://schemas.microsoft.com/office/drawing/2014/main" val="4112659549"/>
                  </a:ext>
                </a:extLst>
              </a:tr>
            </a:tbl>
          </a:graphicData>
        </a:graphic>
      </p:graphicFrame>
      <p:sp>
        <p:nvSpPr>
          <p:cNvPr id="21" name="Managers">
            <a:extLst>
              <a:ext uri="{FF2B5EF4-FFF2-40B4-BE49-F238E27FC236}">
                <a16:creationId xmlns:a16="http://schemas.microsoft.com/office/drawing/2014/main" id="{095D0AE9-18E4-971E-0998-511EF3BDD1C3}"/>
              </a:ext>
            </a:extLst>
          </p:cNvPr>
          <p:cNvSpPr txBox="1"/>
          <p:nvPr/>
        </p:nvSpPr>
        <p:spPr>
          <a:xfrm>
            <a:off x="645921" y="4527205"/>
            <a:ext cx="928651" cy="276999"/>
          </a:xfrm>
          <a:prstGeom prst="rect">
            <a:avLst/>
          </a:prstGeom>
          <a:noFill/>
        </p:spPr>
        <p:txBody>
          <a:bodyPr wrap="none" lIns="0" tIns="0" rIns="0" bIns="0" rtlCol="0">
            <a:spAutoFit/>
          </a:bodyPr>
          <a:lstStyle/>
          <a:p>
            <a:pPr algn="r"/>
            <a:r>
              <a:rPr lang="en-US" dirty="0">
                <a:latin typeface="Times New Roman" panose="02020603050405020304" pitchFamily="18" charset="0"/>
                <a:ea typeface="Amazon Ember" panose="020B0603020204020204" pitchFamily="34" charset="0"/>
                <a:cs typeface="Times New Roman" panose="02020603050405020304" pitchFamily="18" charset="0"/>
              </a:rPr>
              <a:t>Managers</a:t>
            </a:r>
          </a:p>
        </p:txBody>
      </p:sp>
      <p:graphicFrame>
        <p:nvGraphicFramePr>
          <p:cNvPr id="22" name="Managers table">
            <a:extLst>
              <a:ext uri="{FF2B5EF4-FFF2-40B4-BE49-F238E27FC236}">
                <a16:creationId xmlns:a16="http://schemas.microsoft.com/office/drawing/2014/main" id="{B40B3678-DEE0-E7CD-1ACF-35EAC8C07EC8}"/>
              </a:ext>
            </a:extLst>
          </p:cNvPr>
          <p:cNvGraphicFramePr>
            <a:graphicFrameLocks noGrp="1"/>
          </p:cNvGraphicFramePr>
          <p:nvPr>
            <p:extLst>
              <p:ext uri="{D42A27DB-BD31-4B8C-83A1-F6EECF244321}">
                <p14:modId xmlns:p14="http://schemas.microsoft.com/office/powerpoint/2010/main" val="4287692875"/>
              </p:ext>
            </p:extLst>
          </p:nvPr>
        </p:nvGraphicFramePr>
        <p:xfrm>
          <a:off x="1750620" y="4527205"/>
          <a:ext cx="3749040" cy="1341120"/>
        </p:xfrm>
        <a:graphic>
          <a:graphicData uri="http://schemas.openxmlformats.org/drawingml/2006/table">
            <a:tbl>
              <a:tblPr firstRow="1" bandRow="1">
                <a:tableStyleId>{5C22544A-7EE6-4342-B048-85BDC9FD1C3A}</a:tableStyleId>
              </a:tblPr>
              <a:tblGrid>
                <a:gridCol w="1280160">
                  <a:extLst>
                    <a:ext uri="{9D8B030D-6E8A-4147-A177-3AD203B41FA5}">
                      <a16:colId xmlns:a16="http://schemas.microsoft.com/office/drawing/2014/main" val="2701413613"/>
                    </a:ext>
                  </a:extLst>
                </a:gridCol>
                <a:gridCol w="822960">
                  <a:extLst>
                    <a:ext uri="{9D8B030D-6E8A-4147-A177-3AD203B41FA5}">
                      <a16:colId xmlns:a16="http://schemas.microsoft.com/office/drawing/2014/main" val="3359880259"/>
                    </a:ext>
                  </a:extLst>
                </a:gridCol>
                <a:gridCol w="822960">
                  <a:extLst>
                    <a:ext uri="{9D8B030D-6E8A-4147-A177-3AD203B41FA5}">
                      <a16:colId xmlns:a16="http://schemas.microsoft.com/office/drawing/2014/main" val="232729665"/>
                    </a:ext>
                  </a:extLst>
                </a:gridCol>
                <a:gridCol w="822960">
                  <a:extLst>
                    <a:ext uri="{9D8B030D-6E8A-4147-A177-3AD203B41FA5}">
                      <a16:colId xmlns:a16="http://schemas.microsoft.com/office/drawing/2014/main" val="1672303286"/>
                    </a:ext>
                  </a:extLst>
                </a:gridCol>
              </a:tblGrid>
              <a:tr h="0">
                <a:tc>
                  <a:txBody>
                    <a:bodyPr/>
                    <a:lstStyle/>
                    <a:p>
                      <a:r>
                        <a:rPr lang="en-US" sz="1600" b="1" dirty="0">
                          <a:solidFill>
                            <a:schemeClr val="bg1"/>
                          </a:solidFill>
                          <a:latin typeface="+mn-lt"/>
                        </a:rPr>
                        <a:t>Resource</a:t>
                      </a:r>
                    </a:p>
                  </a:txBody>
                  <a:tcPr anchor="ctr"/>
                </a:tc>
                <a:tc>
                  <a:txBody>
                    <a:bodyPr/>
                    <a:lstStyle/>
                    <a:p>
                      <a:pPr algn="ctr"/>
                      <a:r>
                        <a:rPr lang="en-US" sz="1600" b="1" dirty="0">
                          <a:latin typeface="+mn-lt"/>
                        </a:rPr>
                        <a:t>Read</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b="1" dirty="0">
                          <a:latin typeface="+mn-lt"/>
                        </a:rPr>
                        <a:t>Write</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b="1" dirty="0">
                          <a:latin typeface="+mn-lt"/>
                        </a:rPr>
                        <a:t>List</a:t>
                      </a:r>
                      <a:endParaRPr lang="en-US" sz="1600" b="1" dirty="0">
                        <a:latin typeface="+mn-lt"/>
                        <a:ea typeface="Amazon Ember" panose="020B0603020204020204" pitchFamily="34" charset="0"/>
                        <a:cs typeface="Amazon Ember" panose="020B0603020204020204" pitchFamily="34" charset="0"/>
                      </a:endParaRPr>
                    </a:p>
                  </a:txBody>
                  <a:tcPr anchor="ctr"/>
                </a:tc>
                <a:extLst>
                  <a:ext uri="{0D108BD9-81ED-4DB2-BD59-A6C34878D82A}">
                    <a16:rowId xmlns:a16="http://schemas.microsoft.com/office/drawing/2014/main" val="2265762732"/>
                  </a:ext>
                </a:extLst>
              </a:tr>
              <a:tr h="0">
                <a:tc>
                  <a:txBody>
                    <a:bodyPr/>
                    <a:lstStyle/>
                    <a:p>
                      <a:r>
                        <a:rPr lang="en-US" sz="1600" dirty="0">
                          <a:latin typeface="+mn-lt"/>
                        </a:rPr>
                        <a:t>Resource X</a:t>
                      </a:r>
                      <a:endParaRPr lang="en-US" sz="1600" b="0" dirty="0">
                        <a:latin typeface="+mn-lt"/>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dirty="0">
                        <a:latin typeface="+mn-lt"/>
                        <a:ea typeface="Amazon Ember Light" charset="0"/>
                        <a:cs typeface="Amazon Ember Light" charset="0"/>
                      </a:endParaRPr>
                    </a:p>
                  </a:txBody>
                  <a:tcPr anchor="ctr"/>
                </a:tc>
                <a:extLst>
                  <a:ext uri="{0D108BD9-81ED-4DB2-BD59-A6C34878D82A}">
                    <a16:rowId xmlns:a16="http://schemas.microsoft.com/office/drawing/2014/main" val="2108020240"/>
                  </a:ext>
                </a:extLst>
              </a:tr>
              <a:tr h="0">
                <a:tc>
                  <a:txBody>
                    <a:bodyPr/>
                    <a:lstStyle/>
                    <a:p>
                      <a:r>
                        <a:rPr lang="en-US" sz="1600" b="0" dirty="0">
                          <a:latin typeface="+mn-lt"/>
                        </a:rPr>
                        <a:t>Resource Y</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kern="1200" dirty="0">
                          <a:solidFill>
                            <a:schemeClr val="dk1"/>
                          </a:solidFill>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extLst>
                  <a:ext uri="{0D108BD9-81ED-4DB2-BD59-A6C34878D82A}">
                    <a16:rowId xmlns:a16="http://schemas.microsoft.com/office/drawing/2014/main" val="4112659549"/>
                  </a:ext>
                </a:extLst>
              </a:tr>
              <a:tr h="0">
                <a:tc>
                  <a:txBody>
                    <a:bodyPr/>
                    <a:lstStyle/>
                    <a:p>
                      <a:r>
                        <a:rPr lang="en-US" sz="1600" b="0" dirty="0">
                          <a:latin typeface="+mn-lt"/>
                        </a:rPr>
                        <a:t>Resource Z</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kern="1200" dirty="0">
                          <a:solidFill>
                            <a:schemeClr val="dk1"/>
                          </a:solidFill>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dirty="0">
                          <a:latin typeface="+mn-lt"/>
                          <a:ea typeface="Amazon Ember Light" charset="0"/>
                          <a:cs typeface="Amazon Ember Light" charset="0"/>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dirty="0">
                          <a:latin typeface="+mn-lt"/>
                          <a:ea typeface="Amazon Ember Light" charset="0"/>
                          <a:cs typeface="Amazon Ember Light" charset="0"/>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extLst>
                  <a:ext uri="{0D108BD9-81ED-4DB2-BD59-A6C34878D82A}">
                    <a16:rowId xmlns:a16="http://schemas.microsoft.com/office/drawing/2014/main" val="1618258413"/>
                  </a:ext>
                </a:extLst>
              </a:tr>
            </a:tbl>
          </a:graphicData>
        </a:graphic>
      </p:graphicFrame>
      <p:sp>
        <p:nvSpPr>
          <p:cNvPr id="23" name="Resource-based">
            <a:extLst>
              <a:ext uri="{FF2B5EF4-FFF2-40B4-BE49-F238E27FC236}">
                <a16:creationId xmlns:a16="http://schemas.microsoft.com/office/drawing/2014/main" id="{98A41D15-F82A-3E97-5370-310FC137CCFD}"/>
              </a:ext>
            </a:extLst>
          </p:cNvPr>
          <p:cNvSpPr txBox="1"/>
          <p:nvPr/>
        </p:nvSpPr>
        <p:spPr>
          <a:xfrm>
            <a:off x="6762829" y="1418837"/>
            <a:ext cx="4788131" cy="461665"/>
          </a:xfrm>
          <a:prstGeom prst="rect">
            <a:avLst/>
          </a:prstGeom>
          <a:noFill/>
        </p:spPr>
        <p:txBody>
          <a:bodyPr wrap="square" rtlCol="0">
            <a:spAutoFit/>
          </a:bodyPr>
          <a:lstStyle/>
          <a:p>
            <a:pPr algn="ctr"/>
            <a:r>
              <a:rPr lang="en-US" sz="2400" i="1"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Resource</a:t>
            </a:r>
            <a:r>
              <a:rPr lang="en-US" sz="24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-based policies</a:t>
            </a:r>
          </a:p>
        </p:txBody>
      </p:sp>
      <p:sp>
        <p:nvSpPr>
          <p:cNvPr id="24" name="Who has?">
            <a:extLst>
              <a:ext uri="{FF2B5EF4-FFF2-40B4-BE49-F238E27FC236}">
                <a16:creationId xmlns:a16="http://schemas.microsoft.com/office/drawing/2014/main" id="{D4B0D337-336F-19BD-B7F0-164C6CC9C780}"/>
              </a:ext>
            </a:extLst>
          </p:cNvPr>
          <p:cNvSpPr txBox="1"/>
          <p:nvPr/>
        </p:nvSpPr>
        <p:spPr>
          <a:xfrm>
            <a:off x="6505006" y="1912430"/>
            <a:ext cx="5329020" cy="369332"/>
          </a:xfrm>
          <a:prstGeom prst="rect">
            <a:avLst/>
          </a:prstGeom>
          <a:noFill/>
        </p:spPr>
        <p:txBody>
          <a:bodyPr wrap="square" rtlCol="0">
            <a:spAutoFit/>
          </a:bodyPr>
          <a:lstStyle/>
          <a:p>
            <a:pPr algn="ctr"/>
            <a:r>
              <a:rPr lang="en-US" dirty="0">
                <a:solidFill>
                  <a:schemeClr val="bg2">
                    <a:lumMod val="10000"/>
                  </a:schemeClr>
                </a:solidFill>
                <a:latin typeface="Times New Roman" panose="02020603050405020304" pitchFamily="18" charset="0"/>
                <a:ea typeface="Amazon Ember" panose="020B0603020204020204" pitchFamily="34" charset="0"/>
                <a:cs typeface="Times New Roman" panose="02020603050405020304" pitchFamily="18" charset="0"/>
              </a:rPr>
              <a:t>Who has access to a particular resource?</a:t>
            </a:r>
          </a:p>
        </p:txBody>
      </p:sp>
      <p:sp>
        <p:nvSpPr>
          <p:cNvPr id="27" name="Resource X">
            <a:extLst>
              <a:ext uri="{FF2B5EF4-FFF2-40B4-BE49-F238E27FC236}">
                <a16:creationId xmlns:a16="http://schemas.microsoft.com/office/drawing/2014/main" id="{300DB06C-7E5B-FF00-4C0E-481524752C2E}"/>
              </a:ext>
            </a:extLst>
          </p:cNvPr>
          <p:cNvSpPr txBox="1"/>
          <p:nvPr/>
        </p:nvSpPr>
        <p:spPr>
          <a:xfrm>
            <a:off x="6847737" y="2547963"/>
            <a:ext cx="1083630" cy="276999"/>
          </a:xfrm>
          <a:prstGeom prst="rect">
            <a:avLst/>
          </a:prstGeom>
          <a:noFill/>
        </p:spPr>
        <p:txBody>
          <a:bodyPr wrap="none" lIns="0" tIns="0" rIns="0" bIns="0" rtlCol="0">
            <a:spAutoFit/>
          </a:bodyPr>
          <a:lstStyle/>
          <a:p>
            <a:pPr algn="r"/>
            <a:r>
              <a:rPr lang="en-US" dirty="0">
                <a:latin typeface="Times New Roman" panose="02020603050405020304" pitchFamily="18" charset="0"/>
                <a:ea typeface="Amazon Ember" panose="020B0603020204020204" pitchFamily="34" charset="0"/>
                <a:cs typeface="Times New Roman" panose="02020603050405020304" pitchFamily="18" charset="0"/>
              </a:rPr>
              <a:t>Resource X</a:t>
            </a:r>
          </a:p>
        </p:txBody>
      </p:sp>
      <p:graphicFrame>
        <p:nvGraphicFramePr>
          <p:cNvPr id="28" name="Managers table">
            <a:extLst>
              <a:ext uri="{FF2B5EF4-FFF2-40B4-BE49-F238E27FC236}">
                <a16:creationId xmlns:a16="http://schemas.microsoft.com/office/drawing/2014/main" id="{54C55029-DE07-E509-C25E-EF9BCCC41186}"/>
              </a:ext>
            </a:extLst>
          </p:cNvPr>
          <p:cNvGraphicFramePr>
            <a:graphicFrameLocks noGrp="1"/>
          </p:cNvGraphicFramePr>
          <p:nvPr>
            <p:extLst>
              <p:ext uri="{D42A27DB-BD31-4B8C-83A1-F6EECF244321}">
                <p14:modId xmlns:p14="http://schemas.microsoft.com/office/powerpoint/2010/main" val="3109319839"/>
              </p:ext>
            </p:extLst>
          </p:nvPr>
        </p:nvGraphicFramePr>
        <p:xfrm>
          <a:off x="8081538" y="2522295"/>
          <a:ext cx="3749040" cy="1676400"/>
        </p:xfrm>
        <a:graphic>
          <a:graphicData uri="http://schemas.openxmlformats.org/drawingml/2006/table">
            <a:tbl>
              <a:tblPr firstRow="1" bandRow="1">
                <a:tableStyleId>{93296810-A885-4BE3-A3E7-6D5BEEA58F35}</a:tableStyleId>
              </a:tblPr>
              <a:tblGrid>
                <a:gridCol w="1280160">
                  <a:extLst>
                    <a:ext uri="{9D8B030D-6E8A-4147-A177-3AD203B41FA5}">
                      <a16:colId xmlns:a16="http://schemas.microsoft.com/office/drawing/2014/main" val="2701413613"/>
                    </a:ext>
                  </a:extLst>
                </a:gridCol>
                <a:gridCol w="822960">
                  <a:extLst>
                    <a:ext uri="{9D8B030D-6E8A-4147-A177-3AD203B41FA5}">
                      <a16:colId xmlns:a16="http://schemas.microsoft.com/office/drawing/2014/main" val="3359880259"/>
                    </a:ext>
                  </a:extLst>
                </a:gridCol>
                <a:gridCol w="822960">
                  <a:extLst>
                    <a:ext uri="{9D8B030D-6E8A-4147-A177-3AD203B41FA5}">
                      <a16:colId xmlns:a16="http://schemas.microsoft.com/office/drawing/2014/main" val="232729665"/>
                    </a:ext>
                  </a:extLst>
                </a:gridCol>
                <a:gridCol w="822960">
                  <a:extLst>
                    <a:ext uri="{9D8B030D-6E8A-4147-A177-3AD203B41FA5}">
                      <a16:colId xmlns:a16="http://schemas.microsoft.com/office/drawing/2014/main" val="1672303286"/>
                    </a:ext>
                  </a:extLst>
                </a:gridCol>
              </a:tblGrid>
              <a:tr h="123623">
                <a:tc>
                  <a:txBody>
                    <a:bodyPr/>
                    <a:lstStyle/>
                    <a:p>
                      <a:r>
                        <a:rPr lang="en-US" sz="1600" b="1" dirty="0">
                          <a:solidFill>
                            <a:schemeClr val="bg1"/>
                          </a:solidFill>
                          <a:latin typeface="+mn-lt"/>
                        </a:rPr>
                        <a:t>User</a:t>
                      </a:r>
                    </a:p>
                  </a:txBody>
                  <a:tcPr anchor="ctr"/>
                </a:tc>
                <a:tc>
                  <a:txBody>
                    <a:bodyPr/>
                    <a:lstStyle/>
                    <a:p>
                      <a:pPr algn="ctr"/>
                      <a:r>
                        <a:rPr lang="en-US" sz="1600" dirty="0"/>
                        <a:t>Read</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dirty="0"/>
                        <a:t>Write</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dirty="0"/>
                        <a:t>List</a:t>
                      </a:r>
                      <a:endParaRPr lang="en-US" sz="1600" b="1" dirty="0">
                        <a:latin typeface="+mn-lt"/>
                        <a:ea typeface="Amazon Ember" panose="020B0603020204020204" pitchFamily="34" charset="0"/>
                        <a:cs typeface="Amazon Ember" panose="020B0603020204020204" pitchFamily="34" charset="0"/>
                      </a:endParaRPr>
                    </a:p>
                  </a:txBody>
                  <a:tcPr anchor="ctr"/>
                </a:tc>
                <a:extLst>
                  <a:ext uri="{0D108BD9-81ED-4DB2-BD59-A6C34878D82A}">
                    <a16:rowId xmlns:a16="http://schemas.microsoft.com/office/drawing/2014/main" val="2265762732"/>
                  </a:ext>
                </a:extLst>
              </a:tr>
              <a:tr h="136734">
                <a:tc>
                  <a:txBody>
                    <a:bodyPr/>
                    <a:lstStyle/>
                    <a:p>
                      <a:r>
                        <a:rPr lang="en-US" sz="1600" b="0" dirty="0"/>
                        <a:t>Ana</a:t>
                      </a:r>
                      <a:endParaRPr lang="en-US" sz="1600" b="0" dirty="0">
                        <a:latin typeface="+mj-lt"/>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dirty="0">
                          <a:sym typeface="Wingdings" panose="05000000000000000000" pitchFamily="2" charset="2"/>
                        </a:rPr>
                        <a:t>Allow</a:t>
                      </a:r>
                      <a:endParaRPr lang="en-US" sz="1600" b="0" i="0" dirty="0">
                        <a:latin typeface="+mj-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ym typeface="Wingdings" panose="05000000000000000000" pitchFamily="2" charset="2"/>
                        </a:rPr>
                        <a:t>Allow</a:t>
                      </a:r>
                      <a:endParaRPr lang="en-US" sz="1600" b="0" i="0" dirty="0">
                        <a:latin typeface="+mj-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ym typeface="Wingdings" panose="05000000000000000000" pitchFamily="2" charset="2"/>
                        </a:rPr>
                        <a:t>Allow</a:t>
                      </a:r>
                      <a:endParaRPr lang="en-US" sz="1600" b="0" i="0" dirty="0">
                        <a:latin typeface="+mj-lt"/>
                        <a:ea typeface="Amazon Ember Light" charset="0"/>
                        <a:cs typeface="Amazon Ember Light" charset="0"/>
                      </a:endParaRPr>
                    </a:p>
                  </a:txBody>
                  <a:tcPr anchor="ctr"/>
                </a:tc>
                <a:extLst>
                  <a:ext uri="{0D108BD9-81ED-4DB2-BD59-A6C34878D82A}">
                    <a16:rowId xmlns:a16="http://schemas.microsoft.com/office/drawing/2014/main" val="2108020240"/>
                  </a:ext>
                </a:extLst>
              </a:tr>
              <a:tr h="136734">
                <a:tc>
                  <a:txBody>
                    <a:bodyPr/>
                    <a:lstStyle/>
                    <a:p>
                      <a:r>
                        <a:rPr lang="en-US" sz="1600" b="0" dirty="0"/>
                        <a:t>Akua</a:t>
                      </a:r>
                      <a:endParaRPr lang="en-US" sz="1600" b="0" dirty="0">
                        <a:solidFill>
                          <a:schemeClr val="tx1"/>
                        </a:solidFill>
                        <a:latin typeface="+mj-lt"/>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extLst>
                  <a:ext uri="{0D108BD9-81ED-4DB2-BD59-A6C34878D82A}">
                    <a16:rowId xmlns:a16="http://schemas.microsoft.com/office/drawing/2014/main" val="4112659549"/>
                  </a:ext>
                </a:extLst>
              </a:tr>
              <a:tr h="136734">
                <a:tc>
                  <a:txBody>
                    <a:bodyPr/>
                    <a:lstStyle/>
                    <a:p>
                      <a:r>
                        <a:rPr lang="en-US" sz="1600" b="0" dirty="0"/>
                        <a:t>Mary</a:t>
                      </a:r>
                      <a:endParaRPr lang="en-US" sz="1600" b="0" dirty="0">
                        <a:latin typeface="+mj-lt"/>
                      </a:endParaRPr>
                    </a:p>
                  </a:txBody>
                  <a:tcPr anchor="ctr"/>
                </a:tc>
                <a:tc>
                  <a:txBody>
                    <a:bodyPr/>
                    <a:lstStyle/>
                    <a:p>
                      <a:pPr algn="ctr"/>
                      <a:r>
                        <a:rPr lang="en-US" sz="1600" b="0" dirty="0">
                          <a:latin typeface="+mn-lt"/>
                          <a:sym typeface="Wingdings" panose="05000000000000000000" pitchFamily="2" charset="2"/>
                        </a:rPr>
                        <a:t>Allow</a:t>
                      </a:r>
                      <a:endParaRPr lang="en-US" sz="1600" b="0" dirty="0">
                        <a:latin typeface="+mn-lt"/>
                      </a:endParaRPr>
                    </a:p>
                  </a:txBody>
                  <a:tcPr anchor="ctr"/>
                </a:tc>
                <a:tc>
                  <a:txBody>
                    <a:bodyPr/>
                    <a:lstStyle/>
                    <a:p>
                      <a:pPr algn="ctr"/>
                      <a:r>
                        <a:rPr lang="en-US" sz="1600" b="0" dirty="0">
                          <a:latin typeface="+mn-lt"/>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latin typeface="+mn-lt"/>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extLst>
                  <a:ext uri="{0D108BD9-81ED-4DB2-BD59-A6C34878D82A}">
                    <a16:rowId xmlns:a16="http://schemas.microsoft.com/office/drawing/2014/main" val="1618258413"/>
                  </a:ext>
                </a:extLst>
              </a:tr>
              <a:tr h="136734">
                <a:tc>
                  <a:txBody>
                    <a:bodyPr/>
                    <a:lstStyle/>
                    <a:p>
                      <a:r>
                        <a:rPr lang="en-US" sz="1600" b="0" dirty="0"/>
                        <a:t>Mateo</a:t>
                      </a:r>
                      <a:endParaRPr lang="en-US" sz="1600" b="0" dirty="0">
                        <a:latin typeface="+mj-lt"/>
                      </a:endParaRPr>
                    </a:p>
                  </a:txBody>
                  <a:tcPr anchor="ctr"/>
                </a:tc>
                <a:tc>
                  <a:txBody>
                    <a:bodyPr/>
                    <a:lstStyle/>
                    <a:p>
                      <a:pPr algn="ctr"/>
                      <a:r>
                        <a:rPr lang="en-US" sz="1600" b="0" dirty="0">
                          <a:latin typeface="+mn-lt"/>
                        </a:rPr>
                        <a:t>N/A</a:t>
                      </a:r>
                    </a:p>
                  </a:txBody>
                  <a:tcPr anchor="ctr"/>
                </a:tc>
                <a:tc>
                  <a:txBody>
                    <a:bodyPr/>
                    <a:lstStyle/>
                    <a:p>
                      <a:pPr algn="ctr"/>
                      <a:r>
                        <a:rPr lang="en-US" sz="1600" b="0" dirty="0">
                          <a:latin typeface="+mn-lt"/>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kern="1200" dirty="0">
                          <a:latin typeface="+mn-lt"/>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extLst>
                  <a:ext uri="{0D108BD9-81ED-4DB2-BD59-A6C34878D82A}">
                    <a16:rowId xmlns:a16="http://schemas.microsoft.com/office/drawing/2014/main" val="1453739739"/>
                  </a:ext>
                </a:extLst>
              </a:tr>
            </a:tbl>
          </a:graphicData>
        </a:graphic>
      </p:graphicFrame>
      <p:sp>
        <p:nvSpPr>
          <p:cNvPr id="29" name="Resource Y">
            <a:extLst>
              <a:ext uri="{FF2B5EF4-FFF2-40B4-BE49-F238E27FC236}">
                <a16:creationId xmlns:a16="http://schemas.microsoft.com/office/drawing/2014/main" id="{EF545C10-3EAB-B1DA-0F81-BA39DFF02EC1}"/>
              </a:ext>
            </a:extLst>
          </p:cNvPr>
          <p:cNvSpPr txBox="1"/>
          <p:nvPr/>
        </p:nvSpPr>
        <p:spPr>
          <a:xfrm>
            <a:off x="6856328" y="4388706"/>
            <a:ext cx="1075039" cy="276999"/>
          </a:xfrm>
          <a:prstGeom prst="rect">
            <a:avLst/>
          </a:prstGeom>
          <a:noFill/>
        </p:spPr>
        <p:txBody>
          <a:bodyPr wrap="none" lIns="0" tIns="0" rIns="0" bIns="0" rtlCol="0">
            <a:spAutoFit/>
          </a:bodyPr>
          <a:lstStyle/>
          <a:p>
            <a:pPr algn="r"/>
            <a:r>
              <a:rPr lang="en-US" dirty="0">
                <a:latin typeface="Times New Roman" panose="02020603050405020304" pitchFamily="18" charset="0"/>
                <a:ea typeface="Amazon Ember" panose="020B0603020204020204" pitchFamily="34" charset="0"/>
                <a:cs typeface="Times New Roman" panose="02020603050405020304" pitchFamily="18" charset="0"/>
              </a:rPr>
              <a:t>Resource Y</a:t>
            </a:r>
          </a:p>
        </p:txBody>
      </p:sp>
      <p:graphicFrame>
        <p:nvGraphicFramePr>
          <p:cNvPr id="30" name="Managers table">
            <a:extLst>
              <a:ext uri="{FF2B5EF4-FFF2-40B4-BE49-F238E27FC236}">
                <a16:creationId xmlns:a16="http://schemas.microsoft.com/office/drawing/2014/main" id="{C4FCC6DE-EAC9-55FF-D991-D034A3DD1143}"/>
              </a:ext>
            </a:extLst>
          </p:cNvPr>
          <p:cNvGraphicFramePr>
            <a:graphicFrameLocks noGrp="1"/>
          </p:cNvGraphicFramePr>
          <p:nvPr>
            <p:extLst>
              <p:ext uri="{D42A27DB-BD31-4B8C-83A1-F6EECF244321}">
                <p14:modId xmlns:p14="http://schemas.microsoft.com/office/powerpoint/2010/main" val="1242984912"/>
              </p:ext>
            </p:extLst>
          </p:nvPr>
        </p:nvGraphicFramePr>
        <p:xfrm>
          <a:off x="8081537" y="4388706"/>
          <a:ext cx="3749040" cy="1341120"/>
        </p:xfrm>
        <a:graphic>
          <a:graphicData uri="http://schemas.openxmlformats.org/drawingml/2006/table">
            <a:tbl>
              <a:tblPr firstRow="1" bandRow="1">
                <a:tableStyleId>{93296810-A885-4BE3-A3E7-6D5BEEA58F35}</a:tableStyleId>
              </a:tblPr>
              <a:tblGrid>
                <a:gridCol w="1280160">
                  <a:extLst>
                    <a:ext uri="{9D8B030D-6E8A-4147-A177-3AD203B41FA5}">
                      <a16:colId xmlns:a16="http://schemas.microsoft.com/office/drawing/2014/main" val="2701413613"/>
                    </a:ext>
                  </a:extLst>
                </a:gridCol>
                <a:gridCol w="822960">
                  <a:extLst>
                    <a:ext uri="{9D8B030D-6E8A-4147-A177-3AD203B41FA5}">
                      <a16:colId xmlns:a16="http://schemas.microsoft.com/office/drawing/2014/main" val="3359880259"/>
                    </a:ext>
                  </a:extLst>
                </a:gridCol>
                <a:gridCol w="822960">
                  <a:extLst>
                    <a:ext uri="{9D8B030D-6E8A-4147-A177-3AD203B41FA5}">
                      <a16:colId xmlns:a16="http://schemas.microsoft.com/office/drawing/2014/main" val="232729665"/>
                    </a:ext>
                  </a:extLst>
                </a:gridCol>
                <a:gridCol w="822960">
                  <a:extLst>
                    <a:ext uri="{9D8B030D-6E8A-4147-A177-3AD203B41FA5}">
                      <a16:colId xmlns:a16="http://schemas.microsoft.com/office/drawing/2014/main" val="1672303286"/>
                    </a:ext>
                  </a:extLst>
                </a:gridCol>
              </a:tblGrid>
              <a:tr h="244820">
                <a:tc>
                  <a:txBody>
                    <a:bodyPr/>
                    <a:lstStyle/>
                    <a:p>
                      <a:r>
                        <a:rPr lang="en-US" sz="1600" b="1" dirty="0">
                          <a:solidFill>
                            <a:schemeClr val="bg1"/>
                          </a:solidFill>
                          <a:latin typeface="+mn-lt"/>
                        </a:rPr>
                        <a:t>User</a:t>
                      </a:r>
                    </a:p>
                  </a:txBody>
                  <a:tcPr anchor="ctr"/>
                </a:tc>
                <a:tc>
                  <a:txBody>
                    <a:bodyPr/>
                    <a:lstStyle/>
                    <a:p>
                      <a:pPr algn="ctr"/>
                      <a:r>
                        <a:rPr lang="en-US" sz="1600" dirty="0"/>
                        <a:t>Read</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dirty="0"/>
                        <a:t>Write</a:t>
                      </a:r>
                      <a:endParaRPr lang="en-US" sz="1600" b="1" dirty="0">
                        <a:latin typeface="+mn-lt"/>
                        <a:ea typeface="Amazon Ember" panose="020B0603020204020204" pitchFamily="34" charset="0"/>
                        <a:cs typeface="Amazon Ember" panose="020B0603020204020204" pitchFamily="34" charset="0"/>
                      </a:endParaRPr>
                    </a:p>
                  </a:txBody>
                  <a:tcPr anchor="ctr"/>
                </a:tc>
                <a:tc>
                  <a:txBody>
                    <a:bodyPr/>
                    <a:lstStyle/>
                    <a:p>
                      <a:pPr algn="ctr"/>
                      <a:r>
                        <a:rPr lang="en-US" sz="1600" dirty="0"/>
                        <a:t>List</a:t>
                      </a:r>
                      <a:endParaRPr lang="en-US" sz="1600" b="1" dirty="0">
                        <a:latin typeface="+mn-lt"/>
                        <a:ea typeface="Amazon Ember" panose="020B0603020204020204" pitchFamily="34" charset="0"/>
                        <a:cs typeface="Amazon Ember" panose="020B0603020204020204" pitchFamily="34" charset="0"/>
                      </a:endParaRPr>
                    </a:p>
                  </a:txBody>
                  <a:tcPr anchor="ctr"/>
                </a:tc>
                <a:extLst>
                  <a:ext uri="{0D108BD9-81ED-4DB2-BD59-A6C34878D82A}">
                    <a16:rowId xmlns:a16="http://schemas.microsoft.com/office/drawing/2014/main" val="2265762732"/>
                  </a:ext>
                </a:extLst>
              </a:tr>
              <a:tr h="136734">
                <a:tc>
                  <a:txBody>
                    <a:bodyPr/>
                    <a:lstStyle/>
                    <a:p>
                      <a:r>
                        <a:rPr lang="en-US" sz="1600" b="0" dirty="0">
                          <a:latin typeface="+mn-lt"/>
                        </a:rPr>
                        <a:t>Paulo</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latin typeface="+mn-lt"/>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latin typeface="+mn-lt"/>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algn="ctr"/>
                      <a:r>
                        <a:rPr lang="en-US" sz="1600" b="0" dirty="0">
                          <a:latin typeface="+mn-lt"/>
                          <a:sym typeface="Wingdings" panose="05000000000000000000" pitchFamily="2" charset="2"/>
                        </a:rPr>
                        <a:t>Allow</a:t>
                      </a:r>
                      <a:endParaRPr lang="en-US" sz="1600" b="0" dirty="0">
                        <a:latin typeface="+mn-lt"/>
                      </a:endParaRPr>
                    </a:p>
                  </a:txBody>
                  <a:tcPr anchor="ctr"/>
                </a:tc>
                <a:extLst>
                  <a:ext uri="{0D108BD9-81ED-4DB2-BD59-A6C34878D82A}">
                    <a16:rowId xmlns:a16="http://schemas.microsoft.com/office/drawing/2014/main" val="2108020240"/>
                  </a:ext>
                </a:extLst>
              </a:tr>
              <a:tr h="136734">
                <a:tc>
                  <a:txBody>
                    <a:bodyPr/>
                    <a:lstStyle/>
                    <a:p>
                      <a:r>
                        <a:rPr lang="en-US" sz="1600" b="0" dirty="0">
                          <a:latin typeface="+mn-lt"/>
                        </a:rPr>
                        <a:t>Nikki</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latin typeface="+mn-lt"/>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algn="ctr"/>
                      <a:r>
                        <a:rPr lang="en-US" sz="1600" b="0" dirty="0">
                          <a:latin typeface="+mn-lt"/>
                        </a:rPr>
                        <a:t>N/A</a:t>
                      </a:r>
                    </a:p>
                  </a:txBody>
                  <a:tcPr anchor="ctr"/>
                </a:tc>
                <a:tc>
                  <a:txBody>
                    <a:bodyPr/>
                    <a:lstStyle/>
                    <a:p>
                      <a:pPr algn="ctr"/>
                      <a:r>
                        <a:rPr lang="en-US" sz="1600" b="0" dirty="0">
                          <a:latin typeface="+mn-lt"/>
                        </a:rPr>
                        <a:t>N/A</a:t>
                      </a:r>
                    </a:p>
                  </a:txBody>
                  <a:tcPr anchor="ctr"/>
                </a:tc>
                <a:extLst>
                  <a:ext uri="{0D108BD9-81ED-4DB2-BD59-A6C34878D82A}">
                    <a16:rowId xmlns:a16="http://schemas.microsoft.com/office/drawing/2014/main" val="4112659549"/>
                  </a:ext>
                </a:extLst>
              </a:tr>
              <a:tr h="136734">
                <a:tc>
                  <a:txBody>
                    <a:bodyPr/>
                    <a:lstStyle/>
                    <a:p>
                      <a:r>
                        <a:rPr lang="en-US" sz="1600" b="0" dirty="0">
                          <a:latin typeface="+mn-lt"/>
                        </a:rPr>
                        <a:t>Mateo</a:t>
                      </a:r>
                    </a:p>
                  </a:txBody>
                  <a:tcPr anchor="ctr"/>
                </a:tc>
                <a:tc>
                  <a:txBody>
                    <a:bodyPr/>
                    <a:lstStyle/>
                    <a:p>
                      <a:pPr algn="ctr"/>
                      <a:r>
                        <a:rPr lang="en-US" sz="1600" b="0" dirty="0">
                          <a:latin typeface="+mn-lt"/>
                        </a:rPr>
                        <a:t>N/A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dirty="0">
                          <a:latin typeface="+mn-lt"/>
                          <a:sym typeface="Wingdings" panose="05000000000000000000" pitchFamily="2" charset="2"/>
                        </a:rPr>
                        <a:t>Allow</a:t>
                      </a:r>
                      <a:endParaRPr lang="en-US" sz="1600" b="0" i="0" kern="1200" dirty="0">
                        <a:solidFill>
                          <a:schemeClr val="dk1"/>
                        </a:solidFill>
                        <a:latin typeface="+mn-lt"/>
                        <a:ea typeface="Amazon Ember Light" charset="0"/>
                        <a:cs typeface="Amazon Ember Light" charset="0"/>
                      </a:endParaRPr>
                    </a:p>
                  </a:txBody>
                  <a:tcPr anchor="ctr"/>
                </a:tc>
                <a:tc>
                  <a:txBody>
                    <a:bodyPr/>
                    <a:lstStyle/>
                    <a:p>
                      <a:pPr algn="ctr"/>
                      <a:r>
                        <a:rPr lang="en-US" sz="1600" b="0" dirty="0">
                          <a:latin typeface="+mn-lt"/>
                          <a:sym typeface="Wingdings" panose="05000000000000000000" pitchFamily="2" charset="2"/>
                        </a:rPr>
                        <a:t>Allow</a:t>
                      </a:r>
                      <a:endParaRPr lang="en-US" sz="1600" b="0" dirty="0">
                        <a:latin typeface="+mn-lt"/>
                      </a:endParaRPr>
                    </a:p>
                  </a:txBody>
                  <a:tcPr anchor="ctr"/>
                </a:tc>
                <a:extLst>
                  <a:ext uri="{0D108BD9-81ED-4DB2-BD59-A6C34878D82A}">
                    <a16:rowId xmlns:a16="http://schemas.microsoft.com/office/drawing/2014/main" val="1618258413"/>
                  </a:ext>
                </a:extLst>
              </a:tr>
            </a:tbl>
          </a:graphicData>
        </a:graphic>
      </p:graphicFrame>
    </p:spTree>
    <p:extLst>
      <p:ext uri="{BB962C8B-B14F-4D97-AF65-F5344CB8AC3E}">
        <p14:creationId xmlns:p14="http://schemas.microsoft.com/office/powerpoint/2010/main" val="36048416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14380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55857" y="824951"/>
            <a:ext cx="555783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Managed and inline IAM policies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8" name="Graphic 7" descr="Diagram showing that IAM policies are divided into two categories, managed and inline. More details in the notes.">
            <a:extLst>
              <a:ext uri="{FF2B5EF4-FFF2-40B4-BE49-F238E27FC236}">
                <a16:creationId xmlns:a16="http://schemas.microsoft.com/office/drawing/2014/main" id="{1B63359D-BB8F-A6AB-B0EB-F9CC7F036F9A}"/>
              </a:ext>
              <a:ext uri="{C183D7F6-B498-43B3-948B-1728B52AA6E4}">
                <adec:decorative xmlns:adec="http://schemas.microsoft.com/office/drawing/2017/decorative" val="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23392" y="1204991"/>
            <a:ext cx="11039504" cy="4789016"/>
          </a:xfrm>
          <a:prstGeom prst="rect">
            <a:avLst/>
          </a:prstGeom>
        </p:spPr>
      </p:pic>
    </p:spTree>
    <p:extLst>
      <p:ext uri="{BB962C8B-B14F-4D97-AF65-F5344CB8AC3E}">
        <p14:creationId xmlns:p14="http://schemas.microsoft.com/office/powerpoint/2010/main" val="1903025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143809"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238737" y="1013015"/>
            <a:ext cx="5557833"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Evaluation logic for IAM policies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3" name="Graphic 2" descr="Diagram of evaluation logic for IAM policies. More details in the notes.">
            <a:extLst>
              <a:ext uri="{FF2B5EF4-FFF2-40B4-BE49-F238E27FC236}">
                <a16:creationId xmlns:a16="http://schemas.microsoft.com/office/drawing/2014/main" id="{046E97B9-208B-CDD7-563D-98BD444E10E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88646" y="1803464"/>
            <a:ext cx="9614708" cy="3618256"/>
          </a:xfrm>
          <a:prstGeom prst="rect">
            <a:avLst/>
          </a:prstGeom>
        </p:spPr>
      </p:pic>
    </p:spTree>
    <p:extLst>
      <p:ext uri="{BB962C8B-B14F-4D97-AF65-F5344CB8AC3E}">
        <p14:creationId xmlns:p14="http://schemas.microsoft.com/office/powerpoint/2010/main" val="5862357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04982" y="631059"/>
            <a:ext cx="33724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51782"/>
            <a:ext cx="48645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986309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Examples of authorizing with IAM</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3" name="TextBox 2">
            <a:extLst>
              <a:ext uri="{FF2B5EF4-FFF2-40B4-BE49-F238E27FC236}">
                <a16:creationId xmlns:a16="http://schemas.microsoft.com/office/drawing/2014/main" id="{A0FD790F-BFC5-196C-7DFE-CCAD6CDAABE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8601259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248741" y="624972"/>
            <a:ext cx="3428659" cy="5207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95555"/>
            <a:ext cx="50859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IAM policy document structure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8" name="Content Placeholder 2" descr="an example policy document in JSON format.">
            <a:extLst>
              <a:ext uri="{FF2B5EF4-FFF2-40B4-BE49-F238E27FC236}">
                <a16:creationId xmlns:a16="http://schemas.microsoft.com/office/drawing/2014/main" id="{2B8D892A-1040-185C-0C06-E279811DD775}"/>
              </a:ext>
            </a:extLst>
          </p:cNvPr>
          <p:cNvSpPr>
            <a:spLocks noGrp="1"/>
          </p:cNvSpPr>
          <p:nvPr>
            <p:ph idx="1"/>
          </p:nvPr>
        </p:nvSpPr>
        <p:spPr>
          <a:xfrm>
            <a:off x="449419" y="1524228"/>
            <a:ext cx="4152900" cy="4125079"/>
          </a:xfrm>
        </p:spPr>
        <p:txBody>
          <a:bodyPr>
            <a:normAutofit fontScale="92500" lnSpcReduction="10000"/>
          </a:bodyPr>
          <a:lstStyle/>
          <a:p>
            <a:pPr marL="0" indent="0">
              <a:buNone/>
            </a:pPr>
            <a:r>
              <a:rPr lang="en-US" sz="1600" dirty="0">
                <a:latin typeface="Lucida Console" panose="020B0609040504020204" pitchFamily="49" charset="0"/>
              </a:rPr>
              <a:t>{ </a:t>
            </a:r>
          </a:p>
          <a:p>
            <a:pPr marL="0" indent="0">
              <a:buNone/>
            </a:pPr>
            <a:r>
              <a:rPr lang="en-US" sz="1600" dirty="0">
                <a:latin typeface="Lucida Console" panose="020B0609040504020204" pitchFamily="49" charset="0"/>
              </a:rPr>
              <a:t>   </a:t>
            </a:r>
            <a:r>
              <a:rPr lang="en-US" sz="1600" dirty="0">
                <a:latin typeface="Lucida Console" panose="020B0609040504020204" pitchFamily="49" charset="0"/>
                <a:cs typeface="Courier New" panose="02070309020205020404" pitchFamily="49" charset="0"/>
              </a:rPr>
              <a:t>"Version": "2012-10-17",</a:t>
            </a:r>
          </a:p>
          <a:p>
            <a:pPr marL="0" indent="0">
              <a:buNone/>
            </a:pPr>
            <a:r>
              <a:rPr lang="en-US" sz="1600" dirty="0">
                <a:latin typeface="Lucida Console" panose="020B0609040504020204" pitchFamily="49" charset="0"/>
              </a:rPr>
              <a:t>   "Statement":[{ </a:t>
            </a:r>
          </a:p>
          <a:p>
            <a:pPr marL="0" indent="0">
              <a:buNone/>
            </a:pPr>
            <a:r>
              <a:rPr lang="en-US" sz="1600" dirty="0">
                <a:latin typeface="Lucida Console" panose="020B0609040504020204" pitchFamily="49" charset="0"/>
              </a:rPr>
              <a:t>      "</a:t>
            </a:r>
            <a:r>
              <a:rPr lang="en-US" sz="1600" b="1" dirty="0">
                <a:solidFill>
                  <a:schemeClr val="accent5"/>
                </a:solidFill>
                <a:latin typeface="Lucida Console" panose="020B0609040504020204" pitchFamily="49" charset="0"/>
              </a:rPr>
              <a:t>E</a:t>
            </a:r>
            <a:r>
              <a:rPr lang="en-US" sz="1600" dirty="0">
                <a:latin typeface="Lucida Console" panose="020B0609040504020204" pitchFamily="49" charset="0"/>
              </a:rPr>
              <a:t>ffect": "effect",</a:t>
            </a:r>
          </a:p>
          <a:p>
            <a:pPr marL="0" indent="0">
              <a:buNone/>
            </a:pPr>
            <a:r>
              <a:rPr lang="en-US" sz="1600" dirty="0">
                <a:latin typeface="Lucida Console" panose="020B0609040504020204" pitchFamily="49" charset="0"/>
              </a:rPr>
              <a:t>      "</a:t>
            </a:r>
            <a:r>
              <a:rPr lang="en-US" sz="1600" b="1" dirty="0">
                <a:solidFill>
                  <a:schemeClr val="accent5"/>
                </a:solidFill>
                <a:latin typeface="Lucida Console" panose="020B0609040504020204" pitchFamily="49" charset="0"/>
              </a:rPr>
              <a:t>A</a:t>
            </a:r>
            <a:r>
              <a:rPr lang="en-US" sz="1600" dirty="0">
                <a:latin typeface="Lucida Console" panose="020B0609040504020204" pitchFamily="49" charset="0"/>
              </a:rPr>
              <a:t>ction": "action", </a:t>
            </a:r>
          </a:p>
          <a:p>
            <a:pPr marL="0" indent="0">
              <a:buNone/>
            </a:pPr>
            <a:r>
              <a:rPr lang="en-US" sz="1600" dirty="0">
                <a:latin typeface="Lucida Console" panose="020B0609040504020204" pitchFamily="49" charset="0"/>
              </a:rPr>
              <a:t>      "</a:t>
            </a:r>
            <a:r>
              <a:rPr lang="en-US" sz="1600" b="1" dirty="0">
                <a:solidFill>
                  <a:schemeClr val="accent5"/>
                </a:solidFill>
                <a:latin typeface="Lucida Console" panose="020B0609040504020204" pitchFamily="49" charset="0"/>
              </a:rPr>
              <a:t>R</a:t>
            </a:r>
            <a:r>
              <a:rPr lang="en-US" sz="1600" dirty="0">
                <a:latin typeface="Lucida Console" panose="020B0609040504020204" pitchFamily="49" charset="0"/>
              </a:rPr>
              <a:t>esource": "arn",</a:t>
            </a:r>
          </a:p>
          <a:p>
            <a:pPr marL="0" indent="0">
              <a:buNone/>
            </a:pPr>
            <a:r>
              <a:rPr lang="en-US" sz="1600" dirty="0">
                <a:latin typeface="Lucida Console" panose="020B0609040504020204" pitchFamily="49" charset="0"/>
              </a:rPr>
              <a:t>      "</a:t>
            </a:r>
            <a:r>
              <a:rPr lang="en-US" sz="1600" b="1" dirty="0">
                <a:solidFill>
                  <a:schemeClr val="accent5"/>
                </a:solidFill>
                <a:latin typeface="Lucida Console" panose="020B0609040504020204" pitchFamily="49" charset="0"/>
              </a:rPr>
              <a:t>C</a:t>
            </a:r>
            <a:r>
              <a:rPr lang="en-US" sz="1600" dirty="0">
                <a:latin typeface="Lucida Console" panose="020B0609040504020204" pitchFamily="49" charset="0"/>
              </a:rPr>
              <a:t>ondition":{ </a:t>
            </a:r>
          </a:p>
          <a:p>
            <a:pPr marL="0" indent="0">
              <a:buNone/>
            </a:pPr>
            <a:r>
              <a:rPr lang="en-US" sz="1600" dirty="0">
                <a:latin typeface="Lucida Console" panose="020B0609040504020204" pitchFamily="49" charset="0"/>
              </a:rPr>
              <a:t>         "condition":{ </a:t>
            </a:r>
          </a:p>
          <a:p>
            <a:pPr marL="0" indent="0">
              <a:buNone/>
            </a:pPr>
            <a:r>
              <a:rPr lang="en-US" sz="1600" dirty="0">
                <a:latin typeface="Lucida Console" panose="020B0609040504020204" pitchFamily="49" charset="0"/>
              </a:rPr>
              <a:t>            "key": "value" </a:t>
            </a:r>
          </a:p>
          <a:p>
            <a:pPr marL="0" indent="0">
              <a:buNone/>
            </a:pPr>
            <a:r>
              <a:rPr lang="en-US" sz="1600" dirty="0">
                <a:latin typeface="Lucida Console" panose="020B0609040504020204" pitchFamily="49" charset="0"/>
              </a:rPr>
              <a:t>         }</a:t>
            </a:r>
          </a:p>
          <a:p>
            <a:pPr marL="0" indent="0">
              <a:buNone/>
            </a:pPr>
            <a:r>
              <a:rPr lang="en-US" sz="1600" dirty="0">
                <a:latin typeface="Lucida Console" panose="020B0609040504020204" pitchFamily="49" charset="0"/>
              </a:rPr>
              <a:t>      }</a:t>
            </a:r>
          </a:p>
          <a:p>
            <a:pPr marL="0" indent="0">
              <a:buNone/>
            </a:pPr>
            <a:r>
              <a:rPr lang="en-US" sz="1600" dirty="0">
                <a:latin typeface="Lucida Console" panose="020B0609040504020204" pitchFamily="49" charset="0"/>
              </a:rPr>
              <a:t>   }]</a:t>
            </a:r>
          </a:p>
          <a:p>
            <a:pPr marL="0" indent="0">
              <a:buNone/>
            </a:pPr>
            <a:r>
              <a:rPr lang="en-US" sz="1600" dirty="0">
                <a:latin typeface="Lucida Console" panose="020B0609040504020204" pitchFamily="49" charset="0"/>
              </a:rPr>
              <a:t>}</a:t>
            </a:r>
          </a:p>
          <a:p>
            <a:pPr marL="0" indent="0">
              <a:buNone/>
            </a:pPr>
            <a:endParaRPr lang="en-US" sz="1600" dirty="0"/>
          </a:p>
        </p:txBody>
      </p:sp>
      <p:sp>
        <p:nvSpPr>
          <p:cNvPr id="10" name="Content Placeholder 3">
            <a:extLst>
              <a:ext uri="{FF2B5EF4-FFF2-40B4-BE49-F238E27FC236}">
                <a16:creationId xmlns:a16="http://schemas.microsoft.com/office/drawing/2014/main" id="{55C9EA0C-6D3A-BE3A-AB13-329D7AB8FE7D}"/>
              </a:ext>
            </a:extLst>
          </p:cNvPr>
          <p:cNvSpPr txBox="1">
            <a:spLocks/>
          </p:cNvSpPr>
          <p:nvPr/>
        </p:nvSpPr>
        <p:spPr>
          <a:xfrm>
            <a:off x="4433637" y="1524228"/>
            <a:ext cx="7615989" cy="43333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t>Effect</a:t>
            </a:r>
            <a:r>
              <a:rPr lang="en-US" sz="2000" dirty="0"/>
              <a:t>: Effect can be either </a:t>
            </a:r>
            <a:r>
              <a:rPr lang="en-US" sz="2000" i="1" dirty="0"/>
              <a:t>Allow</a:t>
            </a:r>
            <a:r>
              <a:rPr lang="en-US" sz="2000" dirty="0"/>
              <a:t> or </a:t>
            </a:r>
            <a:r>
              <a:rPr lang="en-US" sz="2000" i="1" dirty="0"/>
              <a:t>Deny</a:t>
            </a:r>
            <a:endParaRPr lang="en-US" sz="1600" i="1" dirty="0">
              <a:latin typeface="Lucida Console" panose="020B0609040504020204" pitchFamily="49" charset="0"/>
            </a:endParaRPr>
          </a:p>
          <a:p>
            <a:r>
              <a:rPr lang="en-US" sz="2000" b="1" dirty="0"/>
              <a:t>Action</a:t>
            </a:r>
            <a:r>
              <a:rPr lang="en-US" sz="2000" dirty="0"/>
              <a:t>: Type of access that is allowed or denied</a:t>
            </a:r>
          </a:p>
          <a:p>
            <a:pPr marL="457200" lvl="1" indent="0">
              <a:buFont typeface="Arial" panose="020B0604020202020204" pitchFamily="34" charset="0"/>
              <a:buNone/>
            </a:pPr>
            <a:br>
              <a:rPr lang="en-US" sz="1400" dirty="0">
                <a:latin typeface="Lucida Console" panose="020B0609040504020204" pitchFamily="49" charset="0"/>
              </a:rPr>
            </a:br>
            <a:r>
              <a:rPr lang="en-US" sz="1600" dirty="0">
                <a:solidFill>
                  <a:schemeClr val="accent5"/>
                </a:solidFill>
                <a:latin typeface="Lucida Console" panose="020B0609040504020204" pitchFamily="49" charset="0"/>
              </a:rPr>
              <a:t>"Action": "s3:GetObject"</a:t>
            </a:r>
            <a:endParaRPr lang="en-US" sz="1400" dirty="0">
              <a:solidFill>
                <a:schemeClr val="accent5"/>
              </a:solidFill>
              <a:latin typeface="Lucida Console" panose="020B0609040504020204" pitchFamily="49" charset="0"/>
            </a:endParaRPr>
          </a:p>
          <a:p>
            <a:r>
              <a:rPr lang="en-US" sz="2000" b="1" dirty="0"/>
              <a:t>Resource</a:t>
            </a:r>
            <a:r>
              <a:rPr lang="en-US" sz="2000" dirty="0"/>
              <a:t>: Resources that the action will act on</a:t>
            </a:r>
            <a:endParaRPr lang="en-US" sz="1800" dirty="0"/>
          </a:p>
          <a:p>
            <a:pPr marL="457200" lvl="1" indent="0">
              <a:buFont typeface="Arial" panose="020B0604020202020204" pitchFamily="34" charset="0"/>
              <a:buNone/>
            </a:pPr>
            <a:br>
              <a:rPr lang="en-US" sz="1400" dirty="0">
                <a:latin typeface="Lucida Console" panose="020B0609040504020204" pitchFamily="49" charset="0"/>
              </a:rPr>
            </a:br>
            <a:r>
              <a:rPr lang="en-US" sz="1600" dirty="0">
                <a:solidFill>
                  <a:schemeClr val="accent5"/>
                </a:solidFill>
                <a:latin typeface="Lucida Console" panose="020B0609040504020204" pitchFamily="49" charset="0"/>
              </a:rPr>
              <a:t>"Resource": "arn:aws:sqs:us-west-2:123456789012:queue1"</a:t>
            </a:r>
            <a:endParaRPr lang="en-US" sz="1400" dirty="0">
              <a:solidFill>
                <a:schemeClr val="accent5"/>
              </a:solidFill>
              <a:latin typeface="Lucida Console" panose="020B0609040504020204" pitchFamily="49" charset="0"/>
            </a:endParaRPr>
          </a:p>
          <a:p>
            <a:r>
              <a:rPr lang="en-US" sz="2000" b="1" dirty="0"/>
              <a:t>Condition</a:t>
            </a:r>
            <a:r>
              <a:rPr lang="en-US" sz="2000" dirty="0"/>
              <a:t>: Conditions that must be met for the rule to apply</a:t>
            </a:r>
            <a:br>
              <a:rPr lang="en-US" sz="1800" dirty="0"/>
            </a:br>
            <a:endParaRPr lang="en-US" sz="1800" dirty="0"/>
          </a:p>
          <a:p>
            <a:pPr marL="457200" lvl="1" indent="0">
              <a:buFont typeface="Arial" panose="020B0604020202020204" pitchFamily="34" charset="0"/>
              <a:buNone/>
            </a:pPr>
            <a:r>
              <a:rPr lang="en-US" sz="1600" dirty="0">
                <a:solidFill>
                  <a:schemeClr val="accent5"/>
                </a:solidFill>
                <a:latin typeface="Lucida Console" panose="020B0609040504020204" pitchFamily="49" charset="0"/>
              </a:rPr>
              <a:t>"Condition" : { </a:t>
            </a:r>
          </a:p>
          <a:p>
            <a:pPr marL="457200" lvl="1" indent="0">
              <a:buFont typeface="Arial" panose="020B0604020202020204" pitchFamily="34" charset="0"/>
              <a:buNone/>
            </a:pPr>
            <a:r>
              <a:rPr lang="en-US" sz="1600" dirty="0">
                <a:solidFill>
                  <a:schemeClr val="accent5"/>
                </a:solidFill>
                <a:latin typeface="Lucida Console" panose="020B0609040504020204" pitchFamily="49" charset="0"/>
              </a:rPr>
              <a:t>	"</a:t>
            </a:r>
            <a:r>
              <a:rPr lang="en-US" sz="1600" dirty="0" err="1">
                <a:solidFill>
                  <a:schemeClr val="accent5"/>
                </a:solidFill>
                <a:latin typeface="Lucida Console" panose="020B0609040504020204" pitchFamily="49" charset="0"/>
              </a:rPr>
              <a:t>StringEquals</a:t>
            </a:r>
            <a:r>
              <a:rPr lang="en-US" sz="1600" dirty="0">
                <a:solidFill>
                  <a:schemeClr val="accent5"/>
                </a:solidFill>
                <a:latin typeface="Lucida Console" panose="020B0609040504020204" pitchFamily="49" charset="0"/>
              </a:rPr>
              <a:t>" : { </a:t>
            </a:r>
          </a:p>
          <a:p>
            <a:pPr marL="457200" lvl="1" indent="0">
              <a:buFont typeface="Arial" panose="020B0604020202020204" pitchFamily="34" charset="0"/>
              <a:buNone/>
            </a:pPr>
            <a:r>
              <a:rPr lang="en-US" sz="1600" dirty="0">
                <a:solidFill>
                  <a:schemeClr val="accent5"/>
                </a:solidFill>
                <a:latin typeface="Lucida Console" panose="020B0609040504020204" pitchFamily="49" charset="0"/>
              </a:rPr>
              <a:t>		"</a:t>
            </a:r>
            <a:r>
              <a:rPr lang="en-US" sz="1600" dirty="0" err="1">
                <a:solidFill>
                  <a:schemeClr val="accent5"/>
                </a:solidFill>
                <a:latin typeface="Lucida Console" panose="020B0609040504020204" pitchFamily="49" charset="0"/>
              </a:rPr>
              <a:t>aws:username</a:t>
            </a:r>
            <a:r>
              <a:rPr lang="en-US" sz="1600" dirty="0">
                <a:solidFill>
                  <a:schemeClr val="accent5"/>
                </a:solidFill>
                <a:latin typeface="Lucida Console" panose="020B0609040504020204" pitchFamily="49" charset="0"/>
              </a:rPr>
              <a:t>" : "</a:t>
            </a:r>
            <a:r>
              <a:rPr lang="en-US" sz="1600" dirty="0" err="1">
                <a:solidFill>
                  <a:schemeClr val="accent5"/>
                </a:solidFill>
                <a:latin typeface="Lucida Console" panose="020B0609040504020204" pitchFamily="49" charset="0"/>
              </a:rPr>
              <a:t>johndoe</a:t>
            </a:r>
            <a:r>
              <a:rPr lang="en-US" sz="1600" dirty="0">
                <a:solidFill>
                  <a:schemeClr val="accent5"/>
                </a:solidFill>
                <a:latin typeface="Lucida Console" panose="020B0609040504020204" pitchFamily="49" charset="0"/>
              </a:rPr>
              <a:t>" </a:t>
            </a:r>
          </a:p>
          <a:p>
            <a:pPr marL="457200" lvl="1" indent="0">
              <a:buFont typeface="Arial" panose="020B0604020202020204" pitchFamily="34" charset="0"/>
              <a:buNone/>
            </a:pPr>
            <a:r>
              <a:rPr lang="en-US" sz="1600" dirty="0">
                <a:solidFill>
                  <a:schemeClr val="accent5"/>
                </a:solidFill>
                <a:latin typeface="Lucida Console" panose="020B0609040504020204" pitchFamily="49" charset="0"/>
              </a:rPr>
              <a:t>	}</a:t>
            </a:r>
          </a:p>
          <a:p>
            <a:pPr marL="457200" lvl="1" indent="0">
              <a:buFont typeface="Arial" panose="020B0604020202020204" pitchFamily="34" charset="0"/>
              <a:buNone/>
            </a:pPr>
            <a:r>
              <a:rPr lang="en-US" sz="1600" dirty="0">
                <a:solidFill>
                  <a:schemeClr val="accent5"/>
                </a:solidFill>
                <a:latin typeface="Lucida Console" panose="020B0609040504020204" pitchFamily="49" charset="0"/>
              </a:rPr>
              <a:t>}</a:t>
            </a:r>
          </a:p>
        </p:txBody>
      </p:sp>
    </p:spTree>
    <p:extLst>
      <p:ext uri="{BB962C8B-B14F-4D97-AF65-F5344CB8AC3E}">
        <p14:creationId xmlns:p14="http://schemas.microsoft.com/office/powerpoint/2010/main" val="554442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096000" y="631330"/>
            <a:ext cx="358140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95555"/>
            <a:ext cx="50859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ARNs and wildcards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5" name="Content Placeholder 2">
            <a:extLst>
              <a:ext uri="{FF2B5EF4-FFF2-40B4-BE49-F238E27FC236}">
                <a16:creationId xmlns:a16="http://schemas.microsoft.com/office/drawing/2014/main" id="{39F2335C-DF9E-B39D-17E3-DAD02907A81F}"/>
              </a:ext>
            </a:extLst>
          </p:cNvPr>
          <p:cNvSpPr>
            <a:spLocks noGrp="1"/>
          </p:cNvSpPr>
          <p:nvPr>
            <p:ph idx="1"/>
          </p:nvPr>
        </p:nvSpPr>
        <p:spPr>
          <a:xfrm>
            <a:off x="645026" y="1514746"/>
            <a:ext cx="10512757" cy="1370463"/>
          </a:xfrm>
        </p:spPr>
        <p:txBody>
          <a:bodyPr/>
          <a:lstStyle/>
          <a:p>
            <a:r>
              <a:rPr lang="en-US" sz="2400" dirty="0"/>
              <a:t>Resources are identified by using Amazon Resource Name (</a:t>
            </a:r>
            <a:r>
              <a:rPr lang="en-US" sz="2400" dirty="0">
                <a:solidFill>
                  <a:schemeClr val="accent5"/>
                </a:solidFill>
                <a:latin typeface="Amazon Ember" panose="020B0603020204020204" pitchFamily="34" charset="0"/>
                <a:ea typeface="Amazon Ember" panose="020B0603020204020204" pitchFamily="34" charset="0"/>
                <a:cs typeface="Amazon Ember" panose="020B0603020204020204" pitchFamily="34" charset="0"/>
              </a:rPr>
              <a:t>ARN</a:t>
            </a:r>
            <a:r>
              <a:rPr lang="en-US" sz="2400" dirty="0"/>
              <a:t>) format</a:t>
            </a:r>
          </a:p>
          <a:p>
            <a:pPr lvl="1"/>
            <a:r>
              <a:rPr lang="en-US" sz="2000" dirty="0">
                <a:latin typeface="+mn-lt"/>
              </a:rPr>
              <a:t>Syntax </a:t>
            </a:r>
            <a:r>
              <a:rPr lang="en-US" sz="2000" i="1" dirty="0"/>
              <a:t>–</a:t>
            </a:r>
            <a:r>
              <a:rPr lang="en-US" sz="2000" dirty="0">
                <a:latin typeface="+mn-lt"/>
              </a:rPr>
              <a:t> </a:t>
            </a:r>
            <a:r>
              <a:rPr lang="en-US" sz="2000" dirty="0" err="1">
                <a:latin typeface="Lucida Console" panose="020B0609040504020204" pitchFamily="49" charset="0"/>
              </a:rPr>
              <a:t>arn:</a:t>
            </a:r>
            <a:r>
              <a:rPr lang="en-US" sz="2000" i="1" dirty="0" err="1">
                <a:latin typeface="Lucida Console" panose="020B0609040504020204" pitchFamily="49" charset="0"/>
              </a:rPr>
              <a:t>partition</a:t>
            </a:r>
            <a:r>
              <a:rPr lang="en-US" sz="2000" dirty="0" err="1">
                <a:latin typeface="Lucida Console" panose="020B0609040504020204" pitchFamily="49" charset="0"/>
              </a:rPr>
              <a:t>:</a:t>
            </a:r>
            <a:r>
              <a:rPr lang="en-US" sz="2000" i="1" dirty="0" err="1">
                <a:latin typeface="Lucida Console" panose="020B0609040504020204" pitchFamily="49" charset="0"/>
              </a:rPr>
              <a:t>service</a:t>
            </a:r>
            <a:r>
              <a:rPr lang="en-US" sz="2000" dirty="0" err="1">
                <a:latin typeface="Lucida Console" panose="020B0609040504020204" pitchFamily="49" charset="0"/>
              </a:rPr>
              <a:t>:</a:t>
            </a:r>
            <a:r>
              <a:rPr lang="en-US" sz="2000" i="1" dirty="0" err="1">
                <a:latin typeface="Lucida Console" panose="020B0609040504020204" pitchFamily="49" charset="0"/>
              </a:rPr>
              <a:t>region</a:t>
            </a:r>
            <a:r>
              <a:rPr lang="en-US" sz="2000" dirty="0" err="1">
                <a:latin typeface="Lucida Console" panose="020B0609040504020204" pitchFamily="49" charset="0"/>
              </a:rPr>
              <a:t>:</a:t>
            </a:r>
            <a:r>
              <a:rPr lang="en-US" sz="2000" i="1" dirty="0" err="1">
                <a:latin typeface="Lucida Console" panose="020B0609040504020204" pitchFamily="49" charset="0"/>
              </a:rPr>
              <a:t>account</a:t>
            </a:r>
            <a:r>
              <a:rPr lang="en-US" sz="2000" dirty="0" err="1">
                <a:latin typeface="Lucida Console" panose="020B0609040504020204" pitchFamily="49" charset="0"/>
              </a:rPr>
              <a:t>:</a:t>
            </a:r>
            <a:r>
              <a:rPr lang="en-US" sz="2000" i="1" dirty="0" err="1">
                <a:latin typeface="Lucida Console" panose="020B0609040504020204" pitchFamily="49" charset="0"/>
              </a:rPr>
              <a:t>resource</a:t>
            </a:r>
            <a:endParaRPr lang="en-US" sz="2000" i="1" dirty="0">
              <a:latin typeface="Lucida Console" panose="020B0609040504020204" pitchFamily="49" charset="0"/>
            </a:endParaRPr>
          </a:p>
          <a:p>
            <a:pPr lvl="1"/>
            <a:r>
              <a:rPr lang="en-US" sz="2000" dirty="0">
                <a:latin typeface="+mn-lt"/>
              </a:rPr>
              <a:t>Example </a:t>
            </a:r>
            <a:r>
              <a:rPr lang="en-US" sz="2000" i="1" dirty="0">
                <a:latin typeface="+mn-lt"/>
              </a:rPr>
              <a:t>– </a:t>
            </a:r>
            <a:r>
              <a:rPr lang="en-US" sz="2000" dirty="0">
                <a:latin typeface="Lucida Console" panose="020B0609040504020204" pitchFamily="49" charset="0"/>
              </a:rPr>
              <a:t>"Resource": "arn:aws:iam::123456789012:user/mmajor"</a:t>
            </a:r>
            <a:endParaRPr lang="en-US" sz="2000" dirty="0"/>
          </a:p>
          <a:p>
            <a:endParaRPr lang="en-US" sz="2400" dirty="0"/>
          </a:p>
        </p:txBody>
      </p:sp>
      <p:sp>
        <p:nvSpPr>
          <p:cNvPr id="16" name="Content Placeholder 2">
            <a:extLst>
              <a:ext uri="{FF2B5EF4-FFF2-40B4-BE49-F238E27FC236}">
                <a16:creationId xmlns:a16="http://schemas.microsoft.com/office/drawing/2014/main" id="{4C386030-4197-89F4-46A1-5C2BCBCAA49C}"/>
              </a:ext>
            </a:extLst>
          </p:cNvPr>
          <p:cNvSpPr txBox="1">
            <a:spLocks/>
          </p:cNvSpPr>
          <p:nvPr/>
        </p:nvSpPr>
        <p:spPr>
          <a:xfrm>
            <a:off x="645027" y="2845872"/>
            <a:ext cx="6643437" cy="314813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sz="1200" dirty="0"/>
          </a:p>
          <a:p>
            <a:r>
              <a:rPr lang="en-US" sz="2400" dirty="0"/>
              <a:t>You can use a </a:t>
            </a:r>
            <a:r>
              <a:rPr lang="en-US" sz="2400" dirty="0">
                <a:solidFill>
                  <a:schemeClr val="accent5"/>
                </a:solidFill>
                <a:latin typeface="Amazon Ember" panose="020B0603020204020204" pitchFamily="34" charset="0"/>
                <a:ea typeface="Amazon Ember" panose="020B0603020204020204" pitchFamily="34" charset="0"/>
                <a:cs typeface="Amazon Ember" panose="020B0603020204020204" pitchFamily="34" charset="0"/>
              </a:rPr>
              <a:t>wildcard</a:t>
            </a:r>
            <a:r>
              <a:rPr lang="en-US" sz="2400" dirty="0"/>
              <a:t> (*) to give access to all actions for a specific AWS service </a:t>
            </a:r>
          </a:p>
          <a:p>
            <a:pPr lvl="1"/>
            <a:r>
              <a:rPr lang="en-US" sz="2000" dirty="0"/>
              <a:t>Examples –</a:t>
            </a:r>
          </a:p>
          <a:p>
            <a:pPr lvl="2"/>
            <a:r>
              <a:rPr lang="en-US" sz="1800" dirty="0">
                <a:latin typeface="Lucida Console" panose="020B0609040504020204" pitchFamily="49" charset="0"/>
              </a:rPr>
              <a:t>"Action": "s3:*"</a:t>
            </a:r>
          </a:p>
          <a:p>
            <a:pPr lvl="2"/>
            <a:r>
              <a:rPr lang="en-US" sz="1800" dirty="0">
                <a:latin typeface="Lucida Console" panose="020B0609040504020204" pitchFamily="49" charset="0"/>
              </a:rPr>
              <a:t>"Action": "iam:*AccessKey*"</a:t>
            </a:r>
          </a:p>
          <a:p>
            <a:pPr lvl="1"/>
            <a:endParaRPr lang="en-US" sz="2000" dirty="0"/>
          </a:p>
          <a:p>
            <a:endParaRPr lang="en-US" sz="2400" dirty="0"/>
          </a:p>
        </p:txBody>
      </p:sp>
      <p:pic>
        <p:nvPicPr>
          <p:cNvPr id="18" name="Picture 17">
            <a:extLst>
              <a:ext uri="{FF2B5EF4-FFF2-40B4-BE49-F238E27FC236}">
                <a16:creationId xmlns:a16="http://schemas.microsoft.com/office/drawing/2014/main" id="{65B76902-C8A2-3126-BE35-490AF556E626}"/>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7617286" y="3008538"/>
            <a:ext cx="3856686" cy="2513485"/>
          </a:xfrm>
          <a:prstGeom prst="rect">
            <a:avLst/>
          </a:prstGeom>
        </p:spPr>
      </p:pic>
    </p:spTree>
    <p:extLst>
      <p:ext uri="{BB962C8B-B14F-4D97-AF65-F5344CB8AC3E}">
        <p14:creationId xmlns:p14="http://schemas.microsoft.com/office/powerpoint/2010/main" val="13907324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flipV="1">
            <a:off x="6248740" y="677049"/>
            <a:ext cx="342865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2938359" y="756980"/>
            <a:ext cx="50859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IAM policy example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grpSp>
        <p:nvGrpSpPr>
          <p:cNvPr id="10" name="Group 9" descr="Entire slide shows a labeld JSON-formatted IAM policy document.  Arrows point to key lines in the policy, including the &quot;Allow&quot; and &quot;Deny&quot; statements.">
            <a:extLst>
              <a:ext uri="{FF2B5EF4-FFF2-40B4-BE49-F238E27FC236}">
                <a16:creationId xmlns:a16="http://schemas.microsoft.com/office/drawing/2014/main" id="{6AD6B64B-BABB-37F6-70D4-33C9B20DF18C}"/>
              </a:ext>
            </a:extLst>
          </p:cNvPr>
          <p:cNvGrpSpPr/>
          <p:nvPr/>
        </p:nvGrpSpPr>
        <p:grpSpPr>
          <a:xfrm>
            <a:off x="741670" y="1288567"/>
            <a:ext cx="11253728" cy="4506871"/>
            <a:chOff x="265284" y="1497794"/>
            <a:chExt cx="11253728" cy="4918729"/>
          </a:xfrm>
        </p:grpSpPr>
        <p:sp>
          <p:nvSpPr>
            <p:cNvPr id="11" name="Content Placeholder 2">
              <a:extLst>
                <a:ext uri="{FF2B5EF4-FFF2-40B4-BE49-F238E27FC236}">
                  <a16:creationId xmlns:a16="http://schemas.microsoft.com/office/drawing/2014/main" id="{A79B45AC-6FCD-106A-C506-A3EF4B6A4AF6}"/>
                </a:ext>
              </a:extLst>
            </p:cNvPr>
            <p:cNvSpPr txBox="1">
              <a:spLocks/>
            </p:cNvSpPr>
            <p:nvPr/>
          </p:nvSpPr>
          <p:spPr>
            <a:xfrm>
              <a:off x="265284" y="1497794"/>
              <a:ext cx="10940405" cy="4918729"/>
            </a:xfrm>
            <a:prstGeom prst="rect">
              <a:avLst/>
            </a:prstGeom>
          </p:spPr>
          <p:txBody>
            <a:bodyPr>
              <a:noAutofit/>
            </a:bodyPr>
            <a:lstStyle>
              <a:lvl1pPr marL="342900" indent="-342900" algn="l" defTabSz="457200" rtl="0" eaLnBrk="1" latinLnBrk="0" hangingPunct="1">
                <a:spcBef>
                  <a:spcPct val="20000"/>
                </a:spcBef>
                <a:buFontTx/>
                <a:buBlip>
                  <a:blip r:embed="rId5"/>
                </a:buBlip>
                <a:defRPr sz="2400" b="0" i="0" kern="1200">
                  <a:solidFill>
                    <a:schemeClr val="tx1"/>
                  </a:solidFill>
                  <a:latin typeface="Arial"/>
                  <a:ea typeface="+mn-ea"/>
                  <a:cs typeface="Arial"/>
                </a:defRPr>
              </a:lvl1pPr>
              <a:lvl2pPr marL="742950" indent="-285750" algn="l" defTabSz="457200" rtl="0" eaLnBrk="1" latinLnBrk="0" hangingPunct="1">
                <a:spcBef>
                  <a:spcPct val="20000"/>
                </a:spcBef>
                <a:buClr>
                  <a:schemeClr val="accent1"/>
                </a:buClr>
                <a:buFont typeface="Wingdings" panose="05000000000000000000" pitchFamily="2" charset="2"/>
                <a:buChar char="Ø"/>
                <a:defRPr sz="2000" b="0" i="0" kern="1200">
                  <a:solidFill>
                    <a:schemeClr val="tx1"/>
                  </a:solidFill>
                  <a:latin typeface="Arial"/>
                  <a:ea typeface="+mn-ea"/>
                  <a:cs typeface="Arial"/>
                </a:defRPr>
              </a:lvl2pPr>
              <a:lvl3pPr marL="1143000" indent="-228600" algn="l" defTabSz="457200" rtl="0" eaLnBrk="1" latinLnBrk="0" hangingPunct="1">
                <a:spcBef>
                  <a:spcPct val="20000"/>
                </a:spcBef>
                <a:buClr>
                  <a:schemeClr val="accent1"/>
                </a:buClr>
                <a:buFont typeface="Arial"/>
                <a:buChar char="•"/>
                <a:defRPr sz="1800" b="0" i="0" kern="1200">
                  <a:solidFill>
                    <a:schemeClr val="tx1"/>
                  </a:solidFill>
                  <a:latin typeface="Arial"/>
                  <a:ea typeface="+mn-ea"/>
                  <a:cs typeface="Arial"/>
                </a:defRPr>
              </a:lvl3pPr>
              <a:lvl4pPr marL="1371600" indent="0" algn="l" defTabSz="457200" rtl="0" eaLnBrk="1" latinLnBrk="0" hangingPunct="1">
                <a:spcBef>
                  <a:spcPct val="20000"/>
                </a:spcBef>
                <a:buFont typeface="Arial"/>
                <a:buNone/>
                <a:defRPr sz="1600" b="0" i="0" kern="1200">
                  <a:solidFill>
                    <a:srgbClr val="595A5D"/>
                  </a:solidFill>
                  <a:latin typeface="Arial"/>
                  <a:ea typeface="+mn-ea"/>
                  <a:cs typeface="Arial"/>
                </a:defRPr>
              </a:lvl4pPr>
              <a:lvl5pPr marL="2057400" indent="-228600" algn="l" defTabSz="457200" rtl="0" eaLnBrk="1" latinLnBrk="0" hangingPunct="1">
                <a:spcBef>
                  <a:spcPct val="20000"/>
                </a:spcBef>
                <a:buFont typeface="Arial"/>
                <a:buChar char="»"/>
                <a:defRPr sz="1600" b="0" i="0" kern="1200">
                  <a:solidFill>
                    <a:srgbClr val="595A5D"/>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"Version": "2012-10-17",</a:t>
              </a:r>
            </a:p>
            <a:p>
              <a:pPr marL="0" indent="0">
                <a:buNone/>
              </a:pPr>
              <a:r>
                <a:rPr lang="en-US" sz="1450" dirty="0">
                  <a:latin typeface="Lucida Console" panose="020B0609040504020204" pitchFamily="49" charset="0"/>
                  <a:cs typeface="Courier New" panose="02070309020205020404" pitchFamily="49" charset="0"/>
                </a:rPr>
                <a:t>  "Statement":[{</a:t>
              </a:r>
            </a:p>
            <a:p>
              <a:pPr marL="0" indent="0">
                <a:buNone/>
              </a:pPr>
              <a:r>
                <a:rPr lang="en-US" sz="1450" dirty="0">
                  <a:latin typeface="Lucida Console" panose="020B0609040504020204" pitchFamily="49" charset="0"/>
                  <a:cs typeface="Courier New" panose="02070309020205020404" pitchFamily="49" charset="0"/>
                </a:rPr>
                <a:t>    "Effect":"</a:t>
              </a:r>
              <a:r>
                <a:rPr lang="en-US" sz="1450" dirty="0">
                  <a:solidFill>
                    <a:srgbClr val="00B050"/>
                  </a:solidFill>
                  <a:latin typeface="Lucida Console" panose="020B0609040504020204" pitchFamily="49" charset="0"/>
                  <a:cs typeface="Courier New" panose="02070309020205020404" pitchFamily="49" charset="0"/>
                </a:rPr>
                <a:t>Allow</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"Action":["</a:t>
              </a:r>
              <a:r>
                <a:rPr lang="en-US" sz="1450" b="1" dirty="0">
                  <a:solidFill>
                    <a:schemeClr val="accent5"/>
                  </a:solidFill>
                  <a:latin typeface="Lucida Console" panose="020B0609040504020204" pitchFamily="49" charset="0"/>
                  <a:cs typeface="Courier New" panose="02070309020205020404" pitchFamily="49" charset="0"/>
                </a:rPr>
                <a:t>DynamoDB:*</a:t>
              </a:r>
              <a:r>
                <a:rPr lang="en-US" sz="1450" dirty="0">
                  <a:latin typeface="Lucida Console" panose="020B0609040504020204" pitchFamily="49" charset="0"/>
                  <a:cs typeface="Courier New" panose="02070309020205020404" pitchFamily="49" charset="0"/>
                </a:rPr>
                <a:t>","</a:t>
              </a:r>
              <a:r>
                <a:rPr lang="en-US" sz="1450" b="1" dirty="0">
                  <a:solidFill>
                    <a:schemeClr val="accent5"/>
                  </a:solidFill>
                  <a:latin typeface="Lucida Console" panose="020B0609040504020204" pitchFamily="49" charset="0"/>
                  <a:cs typeface="Courier New" panose="02070309020205020404" pitchFamily="49" charset="0"/>
                </a:rPr>
                <a:t>s3:*</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"Resource":[</a:t>
              </a:r>
              <a:br>
                <a:rPr lang="en-US" sz="1450" dirty="0">
                  <a:latin typeface="Lucida Console" panose="020B0609040504020204" pitchFamily="49" charset="0"/>
                  <a:cs typeface="Courier New" panose="02070309020205020404" pitchFamily="49" charset="0"/>
                </a:rPr>
              </a:br>
              <a:r>
                <a:rPr lang="en-US" sz="1450" dirty="0">
                  <a:latin typeface="Lucida Console" panose="020B0609040504020204" pitchFamily="49" charset="0"/>
                  <a:cs typeface="Courier New" panose="02070309020205020404" pitchFamily="49" charset="0"/>
                </a:rPr>
                <a:t>	  "arn:aws:</a:t>
              </a:r>
              <a:r>
                <a:rPr lang="en-US" sz="1450" b="1" dirty="0">
                  <a:solidFill>
                    <a:schemeClr val="accent5"/>
                  </a:solidFill>
                  <a:latin typeface="Lucida Console" panose="020B0609040504020204" pitchFamily="49" charset="0"/>
                  <a:cs typeface="Courier New" panose="02070309020205020404" pitchFamily="49" charset="0"/>
                </a:rPr>
                <a:t>dynamodb</a:t>
              </a:r>
              <a:r>
                <a:rPr lang="en-US" sz="1450" dirty="0">
                  <a:latin typeface="Lucida Console" panose="020B0609040504020204" pitchFamily="49" charset="0"/>
                  <a:cs typeface="Courier New" panose="02070309020205020404" pitchFamily="49" charset="0"/>
                </a:rPr>
                <a:t>:region:account-number-without-hyphens:table</a:t>
              </a:r>
              <a:r>
                <a:rPr lang="en-US" sz="1450" dirty="0">
                  <a:solidFill>
                    <a:srgbClr val="0000CC"/>
                  </a:solidFill>
                  <a:latin typeface="Lucida Console" panose="020B0609040504020204" pitchFamily="49" charset="0"/>
                  <a:cs typeface="Courier New" panose="02070309020205020404" pitchFamily="49" charset="0"/>
                </a:rPr>
                <a:t>/table-name</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"arn:aws:</a:t>
              </a:r>
              <a:r>
                <a:rPr lang="en-US" sz="1450" b="1" dirty="0">
                  <a:solidFill>
                    <a:schemeClr val="accent5"/>
                  </a:solidFill>
                  <a:latin typeface="Lucida Console" panose="020B0609040504020204" pitchFamily="49" charset="0"/>
                  <a:cs typeface="Courier New" panose="02070309020205020404" pitchFamily="49" charset="0"/>
                </a:rPr>
                <a:t>s3</a:t>
              </a:r>
              <a:r>
                <a:rPr lang="en-US" sz="1450" dirty="0">
                  <a:latin typeface="Lucida Console" panose="020B0609040504020204" pitchFamily="49" charset="0"/>
                  <a:cs typeface="Courier New" panose="02070309020205020404" pitchFamily="49" charset="0"/>
                </a:rPr>
                <a:t>:::</a:t>
              </a:r>
              <a:r>
                <a:rPr lang="en-US" sz="1450" dirty="0">
                  <a:solidFill>
                    <a:srgbClr val="0000CC"/>
                  </a:solidFill>
                  <a:latin typeface="Lucida Console" panose="020B0609040504020204" pitchFamily="49" charset="0"/>
                  <a:cs typeface="Courier New" panose="02070309020205020404" pitchFamily="49" charset="0"/>
                </a:rPr>
                <a:t>bucket-name</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"arn:aws:</a:t>
              </a:r>
              <a:r>
                <a:rPr lang="en-US" sz="1450" b="1" dirty="0">
                  <a:solidFill>
                    <a:schemeClr val="accent5"/>
                  </a:solidFill>
                  <a:latin typeface="Lucida Console" panose="020B0609040504020204" pitchFamily="49" charset="0"/>
                  <a:cs typeface="Courier New" panose="02070309020205020404" pitchFamily="49" charset="0"/>
                </a:rPr>
                <a:t>s3</a:t>
              </a:r>
              <a:r>
                <a:rPr lang="en-US" sz="1450" dirty="0">
                  <a:latin typeface="Lucida Console" panose="020B0609040504020204" pitchFamily="49" charset="0"/>
                  <a:cs typeface="Courier New" panose="02070309020205020404" pitchFamily="49" charset="0"/>
                </a:rPr>
                <a:t>:::</a:t>
              </a:r>
              <a:r>
                <a:rPr lang="en-US" sz="1450" dirty="0">
                  <a:solidFill>
                    <a:srgbClr val="0000CC"/>
                  </a:solidFill>
                  <a:latin typeface="Lucida Console" panose="020B0609040504020204" pitchFamily="49" charset="0"/>
                  <a:cs typeface="Courier New" panose="02070309020205020404" pitchFamily="49" charset="0"/>
                </a:rPr>
                <a:t>bucket-name</a:t>
              </a: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"Effect":"</a:t>
              </a:r>
              <a:r>
                <a:rPr lang="en-US" sz="1450" dirty="0">
                  <a:solidFill>
                    <a:srgbClr val="FF0000"/>
                  </a:solidFill>
                  <a:latin typeface="Lucida Console" panose="020B0609040504020204" pitchFamily="49" charset="0"/>
                  <a:cs typeface="Courier New" panose="02070309020205020404" pitchFamily="49" charset="0"/>
                </a:rPr>
                <a:t>Deny</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"Action":["dynamodb:*","s3:*"],</a:t>
              </a:r>
            </a:p>
            <a:p>
              <a:pPr marL="0" indent="0">
                <a:buNone/>
              </a:pPr>
              <a:r>
                <a:rPr lang="en-US" sz="1450" dirty="0">
                  <a:latin typeface="Lucida Console" panose="020B0609040504020204" pitchFamily="49" charset="0"/>
                  <a:cs typeface="Courier New" panose="02070309020205020404" pitchFamily="49" charset="0"/>
                </a:rPr>
                <a:t>    "</a:t>
              </a:r>
              <a:r>
                <a:rPr lang="en-US" sz="1450" dirty="0">
                  <a:solidFill>
                    <a:srgbClr val="FF0000"/>
                  </a:solidFill>
                  <a:latin typeface="Lucida Console" panose="020B0609040504020204" pitchFamily="49" charset="0"/>
                  <a:cs typeface="Courier New" panose="02070309020205020404" pitchFamily="49" charset="0"/>
                </a:rPr>
                <a:t>NotResource</a:t>
              </a:r>
              <a:r>
                <a:rPr lang="en-US" sz="1450" dirty="0">
                  <a:latin typeface="Lucida Console" panose="020B0609040504020204" pitchFamily="49" charset="0"/>
                  <a:cs typeface="Courier New" panose="02070309020205020404" pitchFamily="49" charset="0"/>
                </a:rPr>
                <a:t>":["arn:aws:dynamodb:region:account-number-without-hyphens:table/table-name”,</a:t>
              </a:r>
            </a:p>
            <a:p>
              <a:pPr marL="0" indent="0">
                <a:buNone/>
              </a:pPr>
              <a:r>
                <a:rPr lang="en-US" sz="1450" dirty="0">
                  <a:latin typeface="Lucida Console" panose="020B0609040504020204" pitchFamily="49" charset="0"/>
                  <a:cs typeface="Courier New" panose="02070309020205020404" pitchFamily="49" charset="0"/>
                </a:rPr>
                <a:t>      "arn:aws:s3:::bucket-name",</a:t>
              </a:r>
            </a:p>
            <a:p>
              <a:pPr marL="0" indent="0">
                <a:buNone/>
              </a:pPr>
              <a:r>
                <a:rPr lang="en-US" sz="1450" dirty="0">
                  <a:latin typeface="Lucida Console" panose="020B0609040504020204" pitchFamily="49" charset="0"/>
                  <a:cs typeface="Courier New" panose="02070309020205020404" pitchFamily="49" charset="0"/>
                </a:rPr>
                <a:t>      "arn:aws:s3:::bucket-name/*"]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a:t>
              </a:r>
            </a:p>
          </p:txBody>
        </p:sp>
        <p:sp>
          <p:nvSpPr>
            <p:cNvPr id="21" name="TextBox 20">
              <a:extLst>
                <a:ext uri="{FF2B5EF4-FFF2-40B4-BE49-F238E27FC236}">
                  <a16:creationId xmlns:a16="http://schemas.microsoft.com/office/drawing/2014/main" id="{E28374FE-CAB9-B571-4B76-4B90F9056DAA}"/>
                </a:ext>
              </a:extLst>
            </p:cNvPr>
            <p:cNvSpPr txBox="1"/>
            <p:nvPr/>
          </p:nvSpPr>
          <p:spPr>
            <a:xfrm>
              <a:off x="5556086" y="1632769"/>
              <a:ext cx="4904199" cy="625684"/>
            </a:xfrm>
            <a:prstGeom prst="rect">
              <a:avLst/>
            </a:prstGeom>
            <a:solidFill>
              <a:schemeClr val="accent3">
                <a:lumMod val="20000"/>
                <a:lumOff val="80000"/>
              </a:schemeClr>
            </a:solidFill>
            <a:ln>
              <a:solidFill>
                <a:schemeClr val="accent1"/>
              </a:solidFill>
            </a:ln>
          </p:spPr>
          <p:txBody>
            <a:bodyPr wrap="square" rtlCol="0">
              <a:spAutoFit/>
            </a:bodyPr>
            <a:lstStyle/>
            <a:p>
              <a:r>
                <a:rPr lang="en-US" sz="1733" b="1" dirty="0">
                  <a:latin typeface="Amazon Ember" panose="020B0603020204020204" pitchFamily="34" charset="0"/>
                  <a:ea typeface="Amazon Ember" panose="020B0603020204020204" pitchFamily="34" charset="0"/>
                  <a:cs typeface="Amazon Ember" panose="020B0603020204020204" pitchFamily="34" charset="0"/>
                </a:rPr>
                <a:t>Explicit</a:t>
              </a:r>
              <a:r>
                <a:rPr lang="en-US" sz="1733" dirty="0">
                  <a:latin typeface="Amazon Ember" panose="020B0603020204020204" pitchFamily="34" charset="0"/>
                  <a:ea typeface="Amazon Ember" panose="020B0603020204020204" pitchFamily="34" charset="0"/>
                  <a:cs typeface="Amazon Ember" panose="020B0603020204020204" pitchFamily="34" charset="0"/>
                </a:rPr>
                <a:t> </a:t>
              </a:r>
              <a:r>
                <a:rPr lang="en-US" sz="1733" b="1" dirty="0">
                  <a:latin typeface="Amazon Ember" panose="020B0603020204020204" pitchFamily="34" charset="0"/>
                  <a:ea typeface="Amazon Ember" panose="020B0603020204020204" pitchFamily="34" charset="0"/>
                  <a:cs typeface="Amazon Ember" panose="020B0603020204020204" pitchFamily="34" charset="0"/>
                </a:rPr>
                <a:t>allow</a:t>
              </a:r>
              <a:r>
                <a:rPr lang="en-US" sz="1733" dirty="0">
                  <a:latin typeface="Amazon Ember" panose="020B0603020204020204" pitchFamily="34" charset="0"/>
                  <a:ea typeface="Amazon Ember" panose="020B0603020204020204" pitchFamily="34" charset="0"/>
                  <a:cs typeface="Amazon Ember" panose="020B0603020204020204" pitchFamily="34" charset="0"/>
                </a:rPr>
                <a:t> gives users access to a specific DynamoDB table and…</a:t>
              </a:r>
            </a:p>
          </p:txBody>
        </p:sp>
        <p:cxnSp>
          <p:nvCxnSpPr>
            <p:cNvPr id="22" name="Curved Connector 6">
              <a:extLst>
                <a:ext uri="{FF2B5EF4-FFF2-40B4-BE49-F238E27FC236}">
                  <a16:creationId xmlns:a16="http://schemas.microsoft.com/office/drawing/2014/main" id="{E1654706-D8E5-B06D-9A87-F279DEDEDFE6}"/>
                </a:ext>
              </a:extLst>
            </p:cNvPr>
            <p:cNvCxnSpPr>
              <a:stCxn id="21" idx="1"/>
            </p:cNvCxnSpPr>
            <p:nvPr/>
          </p:nvCxnSpPr>
          <p:spPr>
            <a:xfrm rot="10800000" flipV="1">
              <a:off x="2705380" y="1945611"/>
              <a:ext cx="2850706" cy="534600"/>
            </a:xfrm>
            <a:prstGeom prst="curvedConnector3">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3" name="Straight Arrow Connector 22">
              <a:extLst>
                <a:ext uri="{FF2B5EF4-FFF2-40B4-BE49-F238E27FC236}">
                  <a16:creationId xmlns:a16="http://schemas.microsoft.com/office/drawing/2014/main" id="{BF0674BC-37CD-FA30-C4FC-137ECF310E84}"/>
                </a:ext>
              </a:extLst>
            </p:cNvPr>
            <p:cNvCxnSpPr>
              <a:cxnSpLocks/>
              <a:stCxn id="21" idx="2"/>
            </p:cNvCxnSpPr>
            <p:nvPr/>
          </p:nvCxnSpPr>
          <p:spPr>
            <a:xfrm>
              <a:off x="8008186" y="2258453"/>
              <a:ext cx="0" cy="804087"/>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ACFAC9D1-7CB0-38CC-88AD-F5E35E9B126E}"/>
                </a:ext>
              </a:extLst>
            </p:cNvPr>
            <p:cNvCxnSpPr>
              <a:cxnSpLocks/>
              <a:stCxn id="30" idx="1"/>
            </p:cNvCxnSpPr>
            <p:nvPr/>
          </p:nvCxnSpPr>
          <p:spPr>
            <a:xfrm flipH="1">
              <a:off x="3926938" y="3004915"/>
              <a:ext cx="839221" cy="609976"/>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7" name="Straight Arrow Connector 26">
              <a:extLst>
                <a:ext uri="{FF2B5EF4-FFF2-40B4-BE49-F238E27FC236}">
                  <a16:creationId xmlns:a16="http://schemas.microsoft.com/office/drawing/2014/main" id="{D0E49280-50FA-95BA-2625-EF85D14A10B4}"/>
                </a:ext>
              </a:extLst>
            </p:cNvPr>
            <p:cNvCxnSpPr>
              <a:cxnSpLocks/>
            </p:cNvCxnSpPr>
            <p:nvPr/>
          </p:nvCxnSpPr>
          <p:spPr>
            <a:xfrm flipH="1">
              <a:off x="2411697" y="4184532"/>
              <a:ext cx="2425199" cy="619395"/>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E65EA70D-C044-55D6-A411-74B8EE321DCA}"/>
                </a:ext>
              </a:extLst>
            </p:cNvPr>
            <p:cNvCxnSpPr>
              <a:cxnSpLocks/>
            </p:cNvCxnSpPr>
            <p:nvPr/>
          </p:nvCxnSpPr>
          <p:spPr>
            <a:xfrm flipH="1">
              <a:off x="2154245" y="4214347"/>
              <a:ext cx="2682651" cy="1054953"/>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sp>
          <p:nvSpPr>
            <p:cNvPr id="29" name="TextBox 28">
              <a:extLst>
                <a:ext uri="{FF2B5EF4-FFF2-40B4-BE49-F238E27FC236}">
                  <a16:creationId xmlns:a16="http://schemas.microsoft.com/office/drawing/2014/main" id="{C8350586-76B4-E52A-FD24-173885CCF238}"/>
                </a:ext>
              </a:extLst>
            </p:cNvPr>
            <p:cNvSpPr txBox="1"/>
            <p:nvPr/>
          </p:nvSpPr>
          <p:spPr>
            <a:xfrm>
              <a:off x="5618402" y="5574830"/>
              <a:ext cx="4779568" cy="666977"/>
            </a:xfrm>
            <a:prstGeom prst="rect">
              <a:avLst/>
            </a:prstGeom>
            <a:solidFill>
              <a:schemeClr val="accent2"/>
            </a:solidFill>
            <a:ln>
              <a:solidFill>
                <a:schemeClr val="accent1"/>
              </a:solidFill>
            </a:ln>
          </p:spPr>
          <p:txBody>
            <a:bodyPr wrap="square" rtlCol="0">
              <a:spAutoFit/>
            </a:bodyPr>
            <a:lstStyle/>
            <a:p>
              <a:pPr algn="ctr"/>
              <a:r>
                <a:rPr lang="en-US" sz="1867" dirty="0">
                  <a:latin typeface="Amazon Ember" panose="020B0603020204020204" pitchFamily="34" charset="0"/>
                  <a:ea typeface="Amazon Ember" panose="020B0603020204020204" pitchFamily="34" charset="0"/>
                  <a:cs typeface="Amazon Ember" panose="020B0603020204020204" pitchFamily="34" charset="0"/>
                </a:rPr>
                <a:t>An explicit deny statement </a:t>
              </a:r>
              <a:r>
                <a:rPr lang="en-US" sz="1867" b="1" dirty="0">
                  <a:latin typeface="Amazon Ember" panose="020B0603020204020204" pitchFamily="34" charset="0"/>
                  <a:ea typeface="Amazon Ember" panose="020B0603020204020204" pitchFamily="34" charset="0"/>
                  <a:cs typeface="Amazon Ember" panose="020B0603020204020204" pitchFamily="34" charset="0"/>
                </a:rPr>
                <a:t>takes</a:t>
              </a:r>
              <a:r>
                <a:rPr lang="en-US" sz="1867" dirty="0">
                  <a:latin typeface="Amazon Ember" panose="020B0603020204020204" pitchFamily="34" charset="0"/>
                  <a:ea typeface="Amazon Ember" panose="020B0603020204020204" pitchFamily="34" charset="0"/>
                  <a:cs typeface="Amazon Ember" panose="020B0603020204020204" pitchFamily="34" charset="0"/>
                </a:rPr>
                <a:t> </a:t>
              </a:r>
              <a:r>
                <a:rPr lang="en-US" sz="1867" b="1" dirty="0">
                  <a:latin typeface="Amazon Ember" panose="020B0603020204020204" pitchFamily="34" charset="0"/>
                  <a:ea typeface="Amazon Ember" panose="020B0603020204020204" pitchFamily="34" charset="0"/>
                  <a:cs typeface="Amazon Ember" panose="020B0603020204020204" pitchFamily="34" charset="0"/>
                </a:rPr>
                <a:t>precedence</a:t>
              </a:r>
              <a:r>
                <a:rPr lang="en-US" sz="1867" dirty="0">
                  <a:latin typeface="Amazon Ember" panose="020B0603020204020204" pitchFamily="34" charset="0"/>
                  <a:ea typeface="Amazon Ember" panose="020B0603020204020204" pitchFamily="34" charset="0"/>
                  <a:cs typeface="Amazon Ember" panose="020B0603020204020204" pitchFamily="34" charset="0"/>
                </a:rPr>
                <a:t> over an allow statement.</a:t>
              </a:r>
            </a:p>
          </p:txBody>
        </p:sp>
        <p:sp>
          <p:nvSpPr>
            <p:cNvPr id="30" name="TextBox 29">
              <a:extLst>
                <a:ext uri="{FF2B5EF4-FFF2-40B4-BE49-F238E27FC236}">
                  <a16:creationId xmlns:a16="http://schemas.microsoft.com/office/drawing/2014/main" id="{14E905D3-0793-0F2E-A39A-BBD78A3DD06A}"/>
                </a:ext>
              </a:extLst>
            </p:cNvPr>
            <p:cNvSpPr txBox="1"/>
            <p:nvPr/>
          </p:nvSpPr>
          <p:spPr>
            <a:xfrm>
              <a:off x="4766159" y="2825411"/>
              <a:ext cx="2492990" cy="359009"/>
            </a:xfrm>
            <a:prstGeom prst="rect">
              <a:avLst/>
            </a:prstGeom>
            <a:solidFill>
              <a:schemeClr val="accent5">
                <a:lumMod val="20000"/>
                <a:lumOff val="80000"/>
              </a:schemeClr>
            </a:solidFill>
            <a:ln>
              <a:solidFill>
                <a:schemeClr val="accent1"/>
              </a:solidFill>
            </a:ln>
          </p:spPr>
          <p:txBody>
            <a:bodyPr wrap="none" rtlCol="0">
              <a:spAutoFit/>
            </a:bodyPr>
            <a:lstStyle/>
            <a:p>
              <a:r>
                <a:rPr lang="en-US" sz="1733" dirty="0">
                  <a:latin typeface="Amazon Ember" panose="020B0603020204020204" pitchFamily="34" charset="0"/>
                  <a:ea typeface="Amazon Ember" panose="020B0603020204020204" pitchFamily="34" charset="0"/>
                  <a:cs typeface="Amazon Ember" panose="020B0603020204020204" pitchFamily="34" charset="0"/>
                </a:rPr>
                <a:t> …Amazon S3 buckets.</a:t>
              </a:r>
            </a:p>
          </p:txBody>
        </p:sp>
        <p:sp>
          <p:nvSpPr>
            <p:cNvPr id="31" name="TextBox 30">
              <a:extLst>
                <a:ext uri="{FF2B5EF4-FFF2-40B4-BE49-F238E27FC236}">
                  <a16:creationId xmlns:a16="http://schemas.microsoft.com/office/drawing/2014/main" id="{106A6740-8CCE-2B77-6D8B-B8419E79163C}"/>
                </a:ext>
              </a:extLst>
            </p:cNvPr>
            <p:cNvSpPr txBox="1"/>
            <p:nvPr/>
          </p:nvSpPr>
          <p:spPr>
            <a:xfrm>
              <a:off x="4836896" y="3871689"/>
              <a:ext cx="6682116" cy="625684"/>
            </a:xfrm>
            <a:prstGeom prst="rect">
              <a:avLst/>
            </a:prstGeom>
            <a:solidFill>
              <a:schemeClr val="accent6">
                <a:lumMod val="20000"/>
                <a:lumOff val="80000"/>
              </a:schemeClr>
            </a:solidFill>
            <a:ln>
              <a:solidFill>
                <a:schemeClr val="accent1"/>
              </a:solidFill>
            </a:ln>
          </p:spPr>
          <p:txBody>
            <a:bodyPr wrap="square" rtlCol="0">
              <a:spAutoFit/>
            </a:bodyPr>
            <a:lstStyle/>
            <a:p>
              <a:r>
                <a:rPr lang="en-US" sz="1733" b="1" dirty="0">
                  <a:latin typeface="Amazon Ember" panose="020B0603020204020204" pitchFamily="34" charset="0"/>
                  <a:ea typeface="Amazon Ember" panose="020B0603020204020204" pitchFamily="34" charset="0"/>
                  <a:cs typeface="Amazon Ember" panose="020B0603020204020204" pitchFamily="34" charset="0"/>
                </a:rPr>
                <a:t>Explicit</a:t>
              </a:r>
              <a:r>
                <a:rPr lang="en-US" sz="1733" dirty="0">
                  <a:latin typeface="Amazon Ember" panose="020B0603020204020204" pitchFamily="34" charset="0"/>
                  <a:ea typeface="Amazon Ember" panose="020B0603020204020204" pitchFamily="34" charset="0"/>
                  <a:cs typeface="Amazon Ember" panose="020B0603020204020204" pitchFamily="34" charset="0"/>
                </a:rPr>
                <a:t> </a:t>
              </a:r>
              <a:r>
                <a:rPr lang="en-US" sz="1733" b="1" dirty="0">
                  <a:latin typeface="Amazon Ember" panose="020B0603020204020204" pitchFamily="34" charset="0"/>
                  <a:ea typeface="Amazon Ember" panose="020B0603020204020204" pitchFamily="34" charset="0"/>
                  <a:cs typeface="Amazon Ember" panose="020B0603020204020204" pitchFamily="34" charset="0"/>
                </a:rPr>
                <a:t>deny</a:t>
              </a:r>
              <a:r>
                <a:rPr lang="en-US" sz="1733" dirty="0">
                  <a:latin typeface="Amazon Ember" panose="020B0603020204020204" pitchFamily="34" charset="0"/>
                  <a:ea typeface="Amazon Ember" panose="020B0603020204020204" pitchFamily="34" charset="0"/>
                  <a:cs typeface="Amazon Ember" panose="020B0603020204020204" pitchFamily="34" charset="0"/>
                </a:rPr>
                <a:t> ensures that the users cannot use any other AWS actions or resources other than that table and those buckets.</a:t>
              </a:r>
            </a:p>
          </p:txBody>
        </p:sp>
      </p:grpSp>
    </p:spTree>
    <p:extLst>
      <p:ext uri="{BB962C8B-B14F-4D97-AF65-F5344CB8AC3E}">
        <p14:creationId xmlns:p14="http://schemas.microsoft.com/office/powerpoint/2010/main" val="41602420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248740" y="624971"/>
            <a:ext cx="3428659" cy="5207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95555"/>
            <a:ext cx="50859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Identity-based policy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3" name="Graphic 2" descr="Code snippet from an identity-based policy. More details in the notes.">
            <a:extLst>
              <a:ext uri="{FF2B5EF4-FFF2-40B4-BE49-F238E27FC236}">
                <a16:creationId xmlns:a16="http://schemas.microsoft.com/office/drawing/2014/main" id="{903FA8AE-CB29-96C6-79D1-F326A9810F9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19200" y="1381620"/>
            <a:ext cx="10116626" cy="4374072"/>
          </a:xfrm>
          <a:prstGeom prst="rect">
            <a:avLst/>
          </a:prstGeom>
        </p:spPr>
      </p:pic>
    </p:spTree>
    <p:extLst>
      <p:ext uri="{BB962C8B-B14F-4D97-AF65-F5344CB8AC3E}">
        <p14:creationId xmlns:p14="http://schemas.microsoft.com/office/powerpoint/2010/main" val="4875432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248741" y="624972"/>
            <a:ext cx="3428659" cy="5207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95555"/>
            <a:ext cx="50859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Identity-based policy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3" name="Graphic 2" descr="Code snippet from an identity-based policy. More details in the notes.">
            <a:extLst>
              <a:ext uri="{FF2B5EF4-FFF2-40B4-BE49-F238E27FC236}">
                <a16:creationId xmlns:a16="http://schemas.microsoft.com/office/drawing/2014/main" id="{903FA8AE-CB29-96C6-79D1-F326A9810F9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19200" y="1381620"/>
            <a:ext cx="10116626" cy="4374072"/>
          </a:xfrm>
          <a:prstGeom prst="rect">
            <a:avLst/>
          </a:prstGeom>
        </p:spPr>
      </p:pic>
    </p:spTree>
    <p:extLst>
      <p:ext uri="{BB962C8B-B14F-4D97-AF65-F5344CB8AC3E}">
        <p14:creationId xmlns:p14="http://schemas.microsoft.com/office/powerpoint/2010/main" val="42187482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02135" y="631060"/>
            <a:ext cx="337526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916431"/>
            <a:ext cx="8341309" cy="51902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Cross-account, resource-based policy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8" name="Graphic 7" descr="Code snippet from a cross-account, resource-based policy. More details in the notes.">
            <a:extLst>
              <a:ext uri="{FF2B5EF4-FFF2-40B4-BE49-F238E27FC236}">
                <a16:creationId xmlns:a16="http://schemas.microsoft.com/office/drawing/2014/main" id="{80AB80AC-491C-B04E-0B0E-4A3859BE6CB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717076" y="1650982"/>
            <a:ext cx="9260193" cy="4772751"/>
          </a:xfrm>
          <a:prstGeom prst="rect">
            <a:avLst/>
          </a:prstGeom>
        </p:spPr>
      </p:pic>
    </p:spTree>
    <p:extLst>
      <p:ext uri="{BB962C8B-B14F-4D97-AF65-F5344CB8AC3E}">
        <p14:creationId xmlns:p14="http://schemas.microsoft.com/office/powerpoint/2010/main" val="533513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248741" y="631060"/>
            <a:ext cx="3428659"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916431"/>
            <a:ext cx="8341309" cy="51902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IAM policy: Allow statement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3" name="Picture 2" descr="Code snippet of an allow statement portion of an IAM policy. More details in the notes.">
            <a:extLst>
              <a:ext uri="{FF2B5EF4-FFF2-40B4-BE49-F238E27FC236}">
                <a16:creationId xmlns:a16="http://schemas.microsoft.com/office/drawing/2014/main" id="{0FDCBCF9-BBCA-9604-7E56-D2A610B9B7A8}"/>
              </a:ext>
            </a:extLst>
          </p:cNvPr>
          <p:cNvPicPr>
            <a:picLocks noChangeAspect="1"/>
          </p:cNvPicPr>
          <p:nvPr/>
        </p:nvPicPr>
        <p:blipFill>
          <a:blip r:embed="rId5"/>
          <a:stretch>
            <a:fillRect/>
          </a:stretch>
        </p:blipFill>
        <p:spPr>
          <a:xfrm>
            <a:off x="1085281" y="1507339"/>
            <a:ext cx="10439401" cy="4745182"/>
          </a:xfrm>
          <a:prstGeom prst="rect">
            <a:avLst/>
          </a:prstGeom>
        </p:spPr>
      </p:pic>
    </p:spTree>
    <p:extLst>
      <p:ext uri="{BB962C8B-B14F-4D97-AF65-F5344CB8AC3E}">
        <p14:creationId xmlns:p14="http://schemas.microsoft.com/office/powerpoint/2010/main" val="37983241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248741" y="631060"/>
            <a:ext cx="3428659"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916431"/>
            <a:ext cx="8341309" cy="51902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IAM policy: Deny statement</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8" name="Picture 7" descr="Code snippet of a deny statement portion of an IAM policy. More details in the notes.">
            <a:extLst>
              <a:ext uri="{FF2B5EF4-FFF2-40B4-BE49-F238E27FC236}">
                <a16:creationId xmlns:a16="http://schemas.microsoft.com/office/drawing/2014/main" id="{06A93EDD-3258-7D9F-B6B4-E37BD4C0694E}"/>
              </a:ext>
            </a:extLst>
          </p:cNvPr>
          <p:cNvPicPr>
            <a:picLocks noChangeAspect="1"/>
          </p:cNvPicPr>
          <p:nvPr/>
        </p:nvPicPr>
        <p:blipFill>
          <a:blip r:embed="rId5"/>
          <a:stretch>
            <a:fillRect/>
          </a:stretch>
        </p:blipFill>
        <p:spPr>
          <a:xfrm>
            <a:off x="588810" y="1387000"/>
            <a:ext cx="11308543" cy="4907381"/>
          </a:xfrm>
          <a:prstGeom prst="rect">
            <a:avLst/>
          </a:prstGeom>
        </p:spPr>
      </p:pic>
    </p:spTree>
    <p:extLst>
      <p:ext uri="{BB962C8B-B14F-4D97-AF65-F5344CB8AC3E}">
        <p14:creationId xmlns:p14="http://schemas.microsoft.com/office/powerpoint/2010/main" val="20054047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169980" y="631060"/>
            <a:ext cx="3507419"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916431"/>
            <a:ext cx="8341309" cy="51902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IAM policy: Permissions boundary</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pic>
        <p:nvPicPr>
          <p:cNvPr id="3" name="Graphic 2" descr="First code snippet of a permissions boundary. More details in the notes.">
            <a:extLst>
              <a:ext uri="{FF2B5EF4-FFF2-40B4-BE49-F238E27FC236}">
                <a16:creationId xmlns:a16="http://schemas.microsoft.com/office/drawing/2014/main" id="{AFBF5465-B909-4F9C-8FBA-16F573A2A5C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21074" y="1367466"/>
            <a:ext cx="4780567" cy="4412344"/>
          </a:xfrm>
          <a:prstGeom prst="rect">
            <a:avLst/>
          </a:prstGeom>
        </p:spPr>
      </p:pic>
      <p:pic>
        <p:nvPicPr>
          <p:cNvPr id="10" name="Graphic 9" descr="Second code snippet of a permissions boundary. More details in the notes.">
            <a:extLst>
              <a:ext uri="{FF2B5EF4-FFF2-40B4-BE49-F238E27FC236}">
                <a16:creationId xmlns:a16="http://schemas.microsoft.com/office/drawing/2014/main" id="{82257E65-4079-7868-75A5-D65C0FFFE0D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545436" y="1361929"/>
            <a:ext cx="4854084" cy="4401599"/>
          </a:xfrm>
          <a:prstGeom prst="rect">
            <a:avLst/>
          </a:prstGeom>
        </p:spPr>
      </p:pic>
    </p:spTree>
    <p:extLst>
      <p:ext uri="{BB962C8B-B14F-4D97-AF65-F5344CB8AC3E}">
        <p14:creationId xmlns:p14="http://schemas.microsoft.com/office/powerpoint/2010/main" val="26860694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02135" y="631060"/>
            <a:ext cx="337526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476765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Examples of authorizing with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916431"/>
            <a:ext cx="8341309" cy="51902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Activity: IAM policy analysis </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8" name="TextBox 7">
            <a:extLst>
              <a:ext uri="{FF2B5EF4-FFF2-40B4-BE49-F238E27FC236}">
                <a16:creationId xmlns:a16="http://schemas.microsoft.com/office/drawing/2014/main" id="{B01A16CF-F248-C21D-B96A-3FAABF746E82}"/>
              </a:ext>
            </a:extLst>
          </p:cNvPr>
          <p:cNvSpPr txBox="1"/>
          <p:nvPr/>
        </p:nvSpPr>
        <p:spPr>
          <a:xfrm>
            <a:off x="419100" y="1281787"/>
            <a:ext cx="11159893" cy="461665"/>
          </a:xfrm>
          <a:prstGeom prst="rect">
            <a:avLst/>
          </a:prstGeom>
          <a:noFill/>
        </p:spPr>
        <p:txBody>
          <a:bodyPr wrap="square" rtlCol="0">
            <a:spAutoFit/>
          </a:bodyPr>
          <a:lstStyle/>
          <a:p>
            <a:r>
              <a:rPr lang="en-US" sz="2400" dirty="0">
                <a:solidFill>
                  <a:schemeClr val="accent5"/>
                </a:solidFill>
                <a:latin typeface="Amazon Ember" panose="02000000000000000000" pitchFamily="2" charset="0"/>
                <a:ea typeface="Amazon Ember" panose="02000000000000000000" pitchFamily="2" charset="0"/>
              </a:rPr>
              <a:t>Consider this IAM policy, then answer the questions as they are presented.</a:t>
            </a:r>
            <a:endParaRPr lang="en-US" sz="2400" dirty="0">
              <a:solidFill>
                <a:schemeClr val="accent5"/>
              </a:solidFill>
              <a:latin typeface="Amazon Ember" panose="02000000000000000000" pitchFamily="2" charset="0"/>
              <a:ea typeface="Amazon Ember" panose="02000000000000000000" pitchFamily="2" charset="0"/>
              <a:cs typeface="Amazon Ember Light" panose="020B0403020204020204" pitchFamily="34" charset="0"/>
            </a:endParaRPr>
          </a:p>
        </p:txBody>
      </p:sp>
      <p:sp>
        <p:nvSpPr>
          <p:cNvPr id="11" name="TextBox 10">
            <a:extLst>
              <a:ext uri="{FF2B5EF4-FFF2-40B4-BE49-F238E27FC236}">
                <a16:creationId xmlns:a16="http://schemas.microsoft.com/office/drawing/2014/main" id="{9796F4A4-02B7-48D5-F1E3-236D94A2189F}"/>
              </a:ext>
            </a:extLst>
          </p:cNvPr>
          <p:cNvSpPr txBox="1"/>
          <p:nvPr/>
        </p:nvSpPr>
        <p:spPr>
          <a:xfrm>
            <a:off x="577516" y="2129589"/>
            <a:ext cx="4089581" cy="3139321"/>
          </a:xfrm>
          <a:prstGeom prst="rect">
            <a:avLst/>
          </a:prstGeom>
          <a:noFill/>
        </p:spPr>
        <p:txBody>
          <a:bodyPr wrap="none" rtlCol="0">
            <a:spAutoFit/>
          </a:bodyPr>
          <a:lstStyle/>
          <a:p>
            <a:r>
              <a:rPr lang="en-US" dirty="0">
                <a:latin typeface="Lucida Console" panose="020B0609040504020204" pitchFamily="49" charset="0"/>
              </a:rPr>
              <a:t>{ </a:t>
            </a:r>
          </a:p>
          <a:p>
            <a:r>
              <a:rPr lang="en-US" dirty="0">
                <a:latin typeface="Lucida Console" panose="020B0609040504020204" pitchFamily="49" charset="0"/>
              </a:rPr>
              <a:t>   "Version": "2012-10-17", </a:t>
            </a:r>
          </a:p>
          <a:p>
            <a:r>
              <a:rPr lang="en-US" dirty="0">
                <a:latin typeface="Lucida Console" panose="020B0609040504020204" pitchFamily="49" charset="0"/>
              </a:rPr>
              <a:t>   "Statement": { </a:t>
            </a:r>
          </a:p>
          <a:p>
            <a:r>
              <a:rPr lang="en-US" dirty="0">
                <a:latin typeface="Lucida Console" panose="020B0609040504020204" pitchFamily="49" charset="0"/>
              </a:rPr>
              <a:t>      "Effect": "Allow", </a:t>
            </a:r>
          </a:p>
          <a:p>
            <a:r>
              <a:rPr lang="en-US" dirty="0">
                <a:latin typeface="Lucida Console" panose="020B0609040504020204" pitchFamily="49" charset="0"/>
              </a:rPr>
              <a:t>      "Action": [ </a:t>
            </a:r>
          </a:p>
          <a:p>
            <a:r>
              <a:rPr lang="en-US" dirty="0">
                <a:latin typeface="Lucida Console" panose="020B0609040504020204" pitchFamily="49" charset="0"/>
              </a:rPr>
              <a:t>         "iam:Get*", </a:t>
            </a:r>
          </a:p>
          <a:p>
            <a:r>
              <a:rPr lang="en-US" dirty="0">
                <a:latin typeface="Lucida Console" panose="020B0609040504020204" pitchFamily="49" charset="0"/>
              </a:rPr>
              <a:t>         "iam:List*" </a:t>
            </a:r>
          </a:p>
          <a:p>
            <a:r>
              <a:rPr lang="en-US" dirty="0">
                <a:latin typeface="Lucida Console" panose="020B0609040504020204" pitchFamily="49" charset="0"/>
              </a:rPr>
              <a:t>      ], </a:t>
            </a:r>
          </a:p>
          <a:p>
            <a:r>
              <a:rPr lang="en-US" dirty="0">
                <a:latin typeface="Lucida Console" panose="020B0609040504020204" pitchFamily="49" charset="0"/>
              </a:rPr>
              <a:t>      "Resource": "*" </a:t>
            </a:r>
          </a:p>
          <a:p>
            <a:r>
              <a:rPr lang="en-US" dirty="0">
                <a:latin typeface="Lucida Console" panose="020B0609040504020204" pitchFamily="49" charset="0"/>
              </a:rPr>
              <a:t>   } </a:t>
            </a:r>
          </a:p>
          <a:p>
            <a:r>
              <a:rPr lang="en-US" dirty="0">
                <a:latin typeface="Lucida Console" panose="020B0609040504020204" pitchFamily="49" charset="0"/>
              </a:rPr>
              <a:t>}</a:t>
            </a:r>
            <a:endParaRPr lang="en-US" sz="2800" dirty="0">
              <a:latin typeface="Lucida Console" panose="020B0609040504020204" pitchFamily="49" charset="0"/>
              <a:ea typeface="Amazon Ember Light" panose="020B0403020204020204" pitchFamily="34" charset="0"/>
              <a:cs typeface="Amazon Ember Light" panose="020B0403020204020204" pitchFamily="34" charset="0"/>
            </a:endParaRPr>
          </a:p>
        </p:txBody>
      </p:sp>
      <p:sp>
        <p:nvSpPr>
          <p:cNvPr id="15" name="Content Placeholder 2">
            <a:extLst>
              <a:ext uri="{FF2B5EF4-FFF2-40B4-BE49-F238E27FC236}">
                <a16:creationId xmlns:a16="http://schemas.microsoft.com/office/drawing/2014/main" id="{3444C5C0-8E9A-9A2E-1B66-1352FFE3D511}"/>
              </a:ext>
            </a:extLst>
          </p:cNvPr>
          <p:cNvSpPr txBox="1">
            <a:spLocks/>
          </p:cNvSpPr>
          <p:nvPr/>
        </p:nvSpPr>
        <p:spPr>
          <a:xfrm>
            <a:off x="5723068" y="1938712"/>
            <a:ext cx="5855925" cy="417054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pPr>
            <a:r>
              <a:rPr lang="en-US" sz="1600" dirty="0"/>
              <a:t>Which AWS service does this policy grant you access to?</a:t>
            </a:r>
          </a:p>
          <a:p>
            <a:pPr lvl="1"/>
            <a:r>
              <a:rPr lang="en-US" sz="1600" dirty="0">
                <a:solidFill>
                  <a:schemeClr val="accent5"/>
                </a:solidFill>
                <a:latin typeface="Amazon Ember" panose="02000000000000000000" pitchFamily="2" charset="0"/>
                <a:ea typeface="Amazon Ember" panose="02000000000000000000" pitchFamily="2" charset="0"/>
              </a:rPr>
              <a:t>ANSWER</a:t>
            </a:r>
            <a:r>
              <a:rPr lang="en-US" sz="1600" b="1" dirty="0">
                <a:solidFill>
                  <a:schemeClr val="accent5"/>
                </a:solidFill>
              </a:rPr>
              <a:t>:</a:t>
            </a:r>
            <a:r>
              <a:rPr lang="en-US" sz="1600" dirty="0"/>
              <a:t> </a:t>
            </a:r>
            <a:r>
              <a:rPr lang="en-US" sz="1600" dirty="0">
                <a:solidFill>
                  <a:schemeClr val="accent6"/>
                </a:solidFill>
              </a:rPr>
              <a:t>The IAM service.</a:t>
            </a:r>
          </a:p>
          <a:p>
            <a:pPr marL="342900" indent="-342900">
              <a:buFont typeface="+mj-lt"/>
              <a:buAutoNum type="arabicPeriod"/>
            </a:pPr>
            <a:r>
              <a:rPr lang="en-US" sz="1600" dirty="0"/>
              <a:t>Does it allow you to create an IAM user, group, policy, or role?</a:t>
            </a:r>
          </a:p>
          <a:p>
            <a:pPr lvl="1"/>
            <a:r>
              <a:rPr lang="en-US" sz="1600" dirty="0">
                <a:solidFill>
                  <a:schemeClr val="accent5"/>
                </a:solidFill>
                <a:latin typeface="Amazon Ember" panose="02000000000000000000" pitchFamily="2" charset="0"/>
                <a:ea typeface="Amazon Ember" panose="02000000000000000000" pitchFamily="2" charset="0"/>
              </a:rPr>
              <a:t>ANSWER</a:t>
            </a:r>
            <a:r>
              <a:rPr lang="en-US" sz="1600" b="1" dirty="0">
                <a:solidFill>
                  <a:schemeClr val="accent5"/>
                </a:solidFill>
              </a:rPr>
              <a:t>: </a:t>
            </a:r>
            <a:r>
              <a:rPr lang="en-US" sz="1600" dirty="0">
                <a:solidFill>
                  <a:schemeClr val="accent6"/>
                </a:solidFill>
              </a:rPr>
              <a:t>No. The access is limited to </a:t>
            </a:r>
            <a:r>
              <a:rPr lang="en-US" sz="1600" i="1" dirty="0">
                <a:solidFill>
                  <a:schemeClr val="accent6"/>
                </a:solidFill>
              </a:rPr>
              <a:t>get</a:t>
            </a:r>
            <a:r>
              <a:rPr lang="en-US" sz="1600" dirty="0">
                <a:solidFill>
                  <a:schemeClr val="accent6"/>
                </a:solidFill>
              </a:rPr>
              <a:t> and </a:t>
            </a:r>
            <a:r>
              <a:rPr lang="en-US" sz="1600" i="1" dirty="0">
                <a:solidFill>
                  <a:schemeClr val="accent6"/>
                </a:solidFill>
              </a:rPr>
              <a:t>list</a:t>
            </a:r>
            <a:r>
              <a:rPr lang="en-US" sz="1600" dirty="0">
                <a:solidFill>
                  <a:schemeClr val="accent6"/>
                </a:solidFill>
              </a:rPr>
              <a:t> requests. It effectively grants read-only permissions.</a:t>
            </a:r>
          </a:p>
          <a:p>
            <a:pPr marL="342900" indent="-342900">
              <a:buFont typeface="+mj-lt"/>
              <a:buAutoNum type="arabicPeriod"/>
            </a:pPr>
            <a:r>
              <a:rPr lang="en-US" sz="1600" dirty="0"/>
              <a:t>Go to </a:t>
            </a:r>
            <a:r>
              <a:rPr lang="en-US" sz="1600" dirty="0">
                <a:hlinkClick r:id="rId5"/>
              </a:rPr>
              <a:t>https://docs.aws.amazon.com/IAM/latest/UserGuide/</a:t>
            </a:r>
            <a:r>
              <a:rPr lang="en-US" sz="1600" dirty="0"/>
              <a:t> and in the left navigation expand </a:t>
            </a:r>
            <a:r>
              <a:rPr lang="en-US" sz="1600" i="1" dirty="0">
                <a:latin typeface="Amazon Ember" panose="02000000000000000000" pitchFamily="2" charset="0"/>
                <a:ea typeface="Amazon Ember" panose="02000000000000000000" pitchFamily="2" charset="0"/>
              </a:rPr>
              <a:t>Reference &gt; Policy Reference &gt; Actions, Resources, and Condition Keys. </a:t>
            </a:r>
            <a:r>
              <a:rPr lang="en-US" sz="1600" dirty="0">
                <a:latin typeface="+mn-lt"/>
                <a:ea typeface="Amazon Ember" panose="02000000000000000000" pitchFamily="2" charset="0"/>
              </a:rPr>
              <a:t>Choose</a:t>
            </a:r>
            <a:r>
              <a:rPr lang="en-US" sz="1600" i="1" dirty="0">
                <a:latin typeface="Amazon Ember" panose="02000000000000000000" pitchFamily="2" charset="0"/>
                <a:ea typeface="Amazon Ember" panose="02000000000000000000" pitchFamily="2" charset="0"/>
              </a:rPr>
              <a:t> Identity And Access Management</a:t>
            </a:r>
            <a:r>
              <a:rPr lang="en-US" sz="1600" dirty="0"/>
              <a:t>. Scroll to the </a:t>
            </a:r>
            <a:r>
              <a:rPr lang="en-US" sz="1600" dirty="0">
                <a:latin typeface="Amazon Ember" panose="02000000000000000000" pitchFamily="2" charset="0"/>
                <a:ea typeface="Amazon Ember" panose="02000000000000000000" pitchFamily="2" charset="0"/>
              </a:rPr>
              <a:t>Actions Defined by Identity And Access Management </a:t>
            </a:r>
            <a:r>
              <a:rPr lang="en-US" sz="1600" dirty="0"/>
              <a:t>list.</a:t>
            </a:r>
            <a:br>
              <a:rPr lang="en-US" sz="1600" dirty="0"/>
            </a:br>
            <a:br>
              <a:rPr lang="en-US" sz="1600" dirty="0"/>
            </a:br>
            <a:r>
              <a:rPr lang="en-US" sz="1600" dirty="0"/>
              <a:t>Name at least three specific actions that the </a:t>
            </a:r>
            <a:r>
              <a:rPr lang="en-US" sz="1600" dirty="0">
                <a:latin typeface="Amazon Ember" panose="02000000000000000000" pitchFamily="2" charset="0"/>
                <a:ea typeface="Amazon Ember" panose="02000000000000000000" pitchFamily="2" charset="0"/>
              </a:rPr>
              <a:t>iam:Get* </a:t>
            </a:r>
            <a:r>
              <a:rPr lang="en-US" sz="1600" dirty="0"/>
              <a:t>action allows.</a:t>
            </a:r>
          </a:p>
          <a:p>
            <a:pPr lvl="1"/>
            <a:r>
              <a:rPr lang="en-US" sz="1600" dirty="0">
                <a:solidFill>
                  <a:schemeClr val="accent5"/>
                </a:solidFill>
                <a:latin typeface="Amazon Ember" panose="02000000000000000000" pitchFamily="2" charset="0"/>
                <a:ea typeface="Amazon Ember" panose="02000000000000000000" pitchFamily="2" charset="0"/>
              </a:rPr>
              <a:t>ANSWER</a:t>
            </a:r>
            <a:r>
              <a:rPr lang="en-US" sz="1600" b="1" dirty="0">
                <a:solidFill>
                  <a:schemeClr val="accent5"/>
                </a:solidFill>
              </a:rPr>
              <a:t>: </a:t>
            </a:r>
            <a:r>
              <a:rPr lang="en-US" sz="1600" dirty="0">
                <a:solidFill>
                  <a:schemeClr val="accent6"/>
                </a:solidFill>
              </a:rPr>
              <a:t>iam:Get* allows many specific actions, including GetGroup, GetPolicy, GetRole, and others.</a:t>
            </a:r>
            <a:endParaRPr lang="en-US" sz="1600" dirty="0"/>
          </a:p>
        </p:txBody>
      </p:sp>
    </p:spTree>
    <p:extLst>
      <p:ext uri="{BB962C8B-B14F-4D97-AF65-F5344CB8AC3E}">
        <p14:creationId xmlns:p14="http://schemas.microsoft.com/office/powerpoint/2010/main" val="414720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04982" y="631059"/>
            <a:ext cx="33724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51782"/>
            <a:ext cx="48645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Additional authentication and access management services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3" name="TextBox 2">
            <a:extLst>
              <a:ext uri="{FF2B5EF4-FFF2-40B4-BE49-F238E27FC236}">
                <a16:creationId xmlns:a16="http://schemas.microsoft.com/office/drawing/2014/main" id="{A0FD790F-BFC5-196C-7DFE-CCAD6CDAABE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32041176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019060" y="631060"/>
            <a:ext cx="365834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4" y="167116"/>
            <a:ext cx="4537971" cy="830997"/>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Additional authentication and </a:t>
            </a:r>
          </a:p>
          <a:p>
            <a:r>
              <a:rPr lang="en-US" sz="2400" b="1" dirty="0">
                <a:solidFill>
                  <a:srgbClr val="784658"/>
                </a:solidFill>
                <a:latin typeface="Times New Roman" panose="02020603050405020304" pitchFamily="18" charset="0"/>
                <a:cs typeface="Times New Roman" panose="02020603050405020304" pitchFamily="18" charset="0"/>
              </a:rPr>
              <a:t>access management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75360"/>
            <a:ext cx="2838047" cy="7988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Identity federation</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8" name="Content Placeholder 3">
            <a:extLst>
              <a:ext uri="{FF2B5EF4-FFF2-40B4-BE49-F238E27FC236}">
                <a16:creationId xmlns:a16="http://schemas.microsoft.com/office/drawing/2014/main" id="{B658FD3E-F12F-00F5-2848-49E3064A5225}"/>
              </a:ext>
            </a:extLst>
          </p:cNvPr>
          <p:cNvSpPr txBox="1">
            <a:spLocks/>
          </p:cNvSpPr>
          <p:nvPr/>
        </p:nvSpPr>
        <p:spPr>
          <a:xfrm>
            <a:off x="609600" y="1820158"/>
            <a:ext cx="11344050" cy="46145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rgbClr val="504BAB"/>
                </a:solidFill>
                <a:latin typeface="Times New Roman" panose="02020603050405020304" pitchFamily="18" charset="0"/>
                <a:cs typeface="Times New Roman" panose="02020603050405020304" pitchFamily="18" charset="0"/>
              </a:rPr>
              <a:t>Identity federation </a:t>
            </a:r>
            <a:r>
              <a:rPr lang="en-US" dirty="0">
                <a:latin typeface="Times New Roman" panose="02020603050405020304" pitchFamily="18" charset="0"/>
                <a:cs typeface="Times New Roman" panose="02020603050405020304" pitchFamily="18" charset="0"/>
              </a:rPr>
              <a:t>is a system of trust between two parties to authenticate users and convey information that is needed to authorize resource access.</a:t>
            </a:r>
          </a:p>
          <a:p>
            <a:pPr lvl="1"/>
            <a:r>
              <a:rPr lang="en-US" i="1" dirty="0">
                <a:latin typeface="Times New Roman" panose="02020603050405020304" pitchFamily="18" charset="0"/>
                <a:cs typeface="Times New Roman" panose="02020603050405020304" pitchFamily="18" charset="0"/>
              </a:rPr>
              <a:t>Identity providers</a:t>
            </a:r>
            <a:r>
              <a:rPr lang="en-US" dirty="0">
                <a:latin typeface="Times New Roman" panose="02020603050405020304" pitchFamily="18" charset="0"/>
                <a:cs typeface="Times New Roman" panose="02020603050405020304" pitchFamily="18" charset="0"/>
              </a:rPr>
              <a:t> are responsible for user authentication.</a:t>
            </a:r>
          </a:p>
          <a:p>
            <a:pPr lvl="1"/>
            <a:r>
              <a:rPr lang="en-US" i="1" dirty="0">
                <a:latin typeface="Times New Roman" panose="02020603050405020304" pitchFamily="18" charset="0"/>
                <a:cs typeface="Times New Roman" panose="02020603050405020304" pitchFamily="18" charset="0"/>
              </a:rPr>
              <a:t>Service providers </a:t>
            </a:r>
            <a:r>
              <a:rPr lang="en-US" dirty="0">
                <a:latin typeface="Times New Roman" panose="02020603050405020304" pitchFamily="18" charset="0"/>
                <a:cs typeface="Times New Roman" panose="02020603050405020304" pitchFamily="18" charset="0"/>
              </a:rPr>
              <a:t>are responsible for resource access.</a:t>
            </a:r>
          </a:p>
          <a:p>
            <a:r>
              <a:rPr lang="en-US" dirty="0">
                <a:latin typeface="Times New Roman" panose="02020603050405020304" pitchFamily="18" charset="0"/>
                <a:cs typeface="Times New Roman" panose="02020603050405020304" pitchFamily="18" charset="0"/>
              </a:rPr>
              <a:t>Two AWS services are available to provide federation to AWS accounts and applications:</a:t>
            </a:r>
          </a:p>
          <a:p>
            <a:pPr lvl="1"/>
            <a:r>
              <a:rPr lang="en-US" dirty="0">
                <a:latin typeface="Times New Roman" panose="02020603050405020304" pitchFamily="18" charset="0"/>
                <a:cs typeface="Times New Roman" panose="02020603050405020304" pitchFamily="18" charset="0"/>
              </a:rPr>
              <a:t>AWS Single Sign-On (AWS SSO)</a:t>
            </a:r>
          </a:p>
          <a:p>
            <a:pPr lvl="1"/>
            <a:r>
              <a:rPr lang="en-US" dirty="0">
                <a:latin typeface="Times New Roman" panose="02020603050405020304" pitchFamily="18" charset="0"/>
                <a:cs typeface="Times New Roman" panose="02020603050405020304" pitchFamily="18" charset="0"/>
              </a:rPr>
              <a:t>AWS Identity and Access Management (IAM)</a:t>
            </a:r>
          </a:p>
        </p:txBody>
      </p:sp>
    </p:spTree>
    <p:extLst>
      <p:ext uri="{BB962C8B-B14F-4D97-AF65-F5344CB8AC3E}">
        <p14:creationId xmlns:p14="http://schemas.microsoft.com/office/powerpoint/2010/main" val="7244783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788241" y="625860"/>
            <a:ext cx="3889159" cy="511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75360"/>
            <a:ext cx="5093567" cy="7988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Single Sign-On (AWS SSO)</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21">
            <a:extLst>
              <a:ext uri="{FF2B5EF4-FFF2-40B4-BE49-F238E27FC236}">
                <a16:creationId xmlns:a16="http://schemas.microsoft.com/office/drawing/2014/main" id="{B578C79F-2D70-1D2B-C1A4-0FE6BB75E0CA}"/>
              </a:ext>
            </a:extLst>
          </p:cNvPr>
          <p:cNvSpPr txBox="1">
            <a:spLocks/>
          </p:cNvSpPr>
          <p:nvPr/>
        </p:nvSpPr>
        <p:spPr>
          <a:xfrm>
            <a:off x="623392" y="1742959"/>
            <a:ext cx="8045918" cy="34022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Create or connect identities once and manage access centrally across your AWS accounts.</a:t>
            </a:r>
          </a:p>
          <a:p>
            <a:r>
              <a:rPr lang="en-US" sz="2400" dirty="0">
                <a:latin typeface="Times New Roman" panose="02020603050405020304" pitchFamily="18" charset="0"/>
                <a:cs typeface="Times New Roman" panose="02020603050405020304" pitchFamily="18" charset="0"/>
              </a:rPr>
              <a:t>AWS SSO provides a unified administration experience to define, customize, and assign fine-grained access.</a:t>
            </a:r>
          </a:p>
          <a:p>
            <a:r>
              <a:rPr lang="en-US" sz="2400" dirty="0">
                <a:latin typeface="Times New Roman" panose="02020603050405020304" pitchFamily="18" charset="0"/>
                <a:cs typeface="Times New Roman" panose="02020603050405020304" pitchFamily="18" charset="0"/>
              </a:rPr>
              <a:t>Users are provided a user portal to access all their assigned AWS accounts or cloud applications.</a:t>
            </a:r>
          </a:p>
          <a:p>
            <a:r>
              <a:rPr lang="en-US" sz="2400" dirty="0">
                <a:latin typeface="Times New Roman" panose="02020603050405020304" pitchFamily="18" charset="0"/>
                <a:cs typeface="Times New Roman" panose="02020603050405020304" pitchFamily="18" charset="0"/>
              </a:rPr>
              <a:t>You can flexibly configure access to run parallel to or replace AWS account access management by using IAM.</a:t>
            </a:r>
          </a:p>
        </p:txBody>
      </p:sp>
      <p:pic>
        <p:nvPicPr>
          <p:cNvPr id="10" name="Picture Placeholder 18">
            <a:extLst>
              <a:ext uri="{FF2B5EF4-FFF2-40B4-BE49-F238E27FC236}">
                <a16:creationId xmlns:a16="http://schemas.microsoft.com/office/drawing/2014/main" id="{0CA2D406-A02C-84AB-78B0-2374EBE9CD3E}"/>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704434" y="2159122"/>
            <a:ext cx="1063235" cy="972874"/>
          </a:xfrm>
          <a:prstGeom prst="rect">
            <a:avLst/>
          </a:prstGeom>
        </p:spPr>
      </p:pic>
      <p:sp>
        <p:nvSpPr>
          <p:cNvPr id="11" name="Text Placeholder 15">
            <a:extLst>
              <a:ext uri="{FF2B5EF4-FFF2-40B4-BE49-F238E27FC236}">
                <a16:creationId xmlns:a16="http://schemas.microsoft.com/office/drawing/2014/main" id="{22C7F183-1351-C394-8839-8DE47EC8B0C0}"/>
              </a:ext>
              <a:ext uri="{C183D7F6-B498-43B3-948B-1728B52AA6E4}">
                <adec:decorative xmlns:adec="http://schemas.microsoft.com/office/drawing/2017/decorative" val="0"/>
              </a:ext>
            </a:extLst>
          </p:cNvPr>
          <p:cNvSpPr txBox="1">
            <a:spLocks/>
          </p:cNvSpPr>
          <p:nvPr/>
        </p:nvSpPr>
        <p:spPr>
          <a:xfrm>
            <a:off x="9217869" y="3350850"/>
            <a:ext cx="2232793" cy="809571"/>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Single Sign-On (AWS SSO)</a:t>
            </a:r>
          </a:p>
        </p:txBody>
      </p:sp>
      <p:sp>
        <p:nvSpPr>
          <p:cNvPr id="8" name="TextBox 7">
            <a:extLst>
              <a:ext uri="{FF2B5EF4-FFF2-40B4-BE49-F238E27FC236}">
                <a16:creationId xmlns:a16="http://schemas.microsoft.com/office/drawing/2014/main" id="{74240FC0-9D41-D20A-9051-39D3104EEF50}"/>
              </a:ext>
            </a:extLst>
          </p:cNvPr>
          <p:cNvSpPr txBox="1"/>
          <p:nvPr/>
        </p:nvSpPr>
        <p:spPr>
          <a:xfrm>
            <a:off x="1468354" y="167116"/>
            <a:ext cx="4537971" cy="830997"/>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Additional authentication and </a:t>
            </a:r>
          </a:p>
          <a:p>
            <a:r>
              <a:rPr lang="en-US" sz="2400" b="1" dirty="0">
                <a:solidFill>
                  <a:srgbClr val="784658"/>
                </a:solidFill>
                <a:latin typeface="Times New Roman" panose="02020603050405020304" pitchFamily="18" charset="0"/>
                <a:cs typeface="Times New Roman" panose="02020603050405020304" pitchFamily="18" charset="0"/>
              </a:rPr>
              <a:t>access management services</a:t>
            </a:r>
          </a:p>
        </p:txBody>
      </p:sp>
    </p:spTree>
    <p:extLst>
      <p:ext uri="{BB962C8B-B14F-4D97-AF65-F5344CB8AC3E}">
        <p14:creationId xmlns:p14="http://schemas.microsoft.com/office/powerpoint/2010/main" val="6881554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859262" y="631060"/>
            <a:ext cx="381813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4" y="975360"/>
            <a:ext cx="3845796" cy="7988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Directory Service</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8" name="Text Placeholder 12">
            <a:extLst>
              <a:ext uri="{FF2B5EF4-FFF2-40B4-BE49-F238E27FC236}">
                <a16:creationId xmlns:a16="http://schemas.microsoft.com/office/drawing/2014/main" id="{36B10E82-1BB4-1F41-B97D-E2E94EB77AA4}"/>
              </a:ext>
            </a:extLst>
          </p:cNvPr>
          <p:cNvSpPr txBox="1">
            <a:spLocks/>
          </p:cNvSpPr>
          <p:nvPr/>
        </p:nvSpPr>
        <p:spPr>
          <a:xfrm>
            <a:off x="640909" y="2382878"/>
            <a:ext cx="9311640" cy="406051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AWS Directory Service for Microsoft Active Directory, also called AWS Managed Microsoft AD</a:t>
            </a:r>
          </a:p>
          <a:p>
            <a:r>
              <a:rPr lang="en-US" sz="2400" dirty="0">
                <a:latin typeface="Times New Roman" panose="02020603050405020304" pitchFamily="18" charset="0"/>
                <a:cs typeface="Times New Roman" panose="02020603050405020304" pitchFamily="18" charset="0"/>
              </a:rPr>
              <a:t>Facilitates directory-aware workloads and AWS resources to use managed Active Directory in the AWS Cloud</a:t>
            </a:r>
          </a:p>
          <a:p>
            <a:r>
              <a:rPr lang="en-US" sz="2400" dirty="0">
                <a:latin typeface="Times New Roman" panose="02020603050405020304" pitchFamily="18" charset="0"/>
                <a:cs typeface="Times New Roman" panose="02020603050405020304" pitchFamily="18" charset="0"/>
              </a:rPr>
              <a:t>Provides the ability to extend your existing Active Directory to AWS by using your existing on-premises user credentials to access cloud resources</a:t>
            </a:r>
          </a:p>
          <a:p>
            <a:r>
              <a:rPr lang="en-US" sz="2400" dirty="0">
                <a:latin typeface="Times New Roman" panose="02020603050405020304" pitchFamily="18" charset="0"/>
                <a:cs typeface="Times New Roman" panose="02020603050405020304" pitchFamily="18" charset="0"/>
              </a:rPr>
              <a:t>Supports Active Directory SSO to AWS applications by using a single set of credentials</a:t>
            </a:r>
          </a:p>
        </p:txBody>
      </p:sp>
      <p:pic>
        <p:nvPicPr>
          <p:cNvPr id="15" name="Picture Placeholder 18">
            <a:extLst>
              <a:ext uri="{FF2B5EF4-FFF2-40B4-BE49-F238E27FC236}">
                <a16:creationId xmlns:a16="http://schemas.microsoft.com/office/drawing/2014/main" id="{0DFC9F9F-5851-9050-58D1-AE07426C0FFC}"/>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329031" y="2366293"/>
            <a:ext cx="1097280" cy="1097280"/>
          </a:xfrm>
          <a:prstGeom prst="rect">
            <a:avLst/>
          </a:prstGeom>
        </p:spPr>
      </p:pic>
      <p:sp>
        <p:nvSpPr>
          <p:cNvPr id="16" name="Text Placeholder 15">
            <a:extLst>
              <a:ext uri="{FF2B5EF4-FFF2-40B4-BE49-F238E27FC236}">
                <a16:creationId xmlns:a16="http://schemas.microsoft.com/office/drawing/2014/main" id="{9A7EA0C2-E985-4969-22E2-70005644BACF}"/>
              </a:ext>
              <a:ext uri="{C183D7F6-B498-43B3-948B-1728B52AA6E4}">
                <adec:decorative xmlns:adec="http://schemas.microsoft.com/office/drawing/2017/decorative" val="0"/>
              </a:ext>
            </a:extLst>
          </p:cNvPr>
          <p:cNvSpPr txBox="1">
            <a:spLocks/>
          </p:cNvSpPr>
          <p:nvPr/>
        </p:nvSpPr>
        <p:spPr>
          <a:xfrm>
            <a:off x="9677400" y="3551183"/>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latin typeface="Times New Roman" panose="02020603050405020304" pitchFamily="18" charset="0"/>
                <a:cs typeface="Times New Roman" panose="02020603050405020304" pitchFamily="18" charset="0"/>
              </a:rPr>
              <a:t>AWS Directory Service</a:t>
            </a:r>
          </a:p>
        </p:txBody>
      </p:sp>
      <p:sp>
        <p:nvSpPr>
          <p:cNvPr id="18" name="Rectangle 17">
            <a:extLst>
              <a:ext uri="{FF2B5EF4-FFF2-40B4-BE49-F238E27FC236}">
                <a16:creationId xmlns:a16="http://schemas.microsoft.com/office/drawing/2014/main" id="{A0189A7A-4353-87CD-B174-EE41511AD4B2}"/>
              </a:ext>
            </a:extLst>
          </p:cNvPr>
          <p:cNvSpPr/>
          <p:nvPr/>
        </p:nvSpPr>
        <p:spPr>
          <a:xfrm>
            <a:off x="576197" y="1443735"/>
            <a:ext cx="10657636" cy="646331"/>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you can use your existing </a:t>
            </a:r>
            <a:r>
              <a:rPr lang="en-US" dirty="0">
                <a:solidFill>
                  <a:srgbClr val="504BAB"/>
                </a:solidFill>
                <a:latin typeface="Times New Roman" panose="02020603050405020304" pitchFamily="18" charset="0"/>
                <a:cs typeface="Times New Roman" panose="02020603050405020304" pitchFamily="18" charset="0"/>
              </a:rPr>
              <a:t>on-premises</a:t>
            </a:r>
            <a:r>
              <a:rPr lang="en-US" dirty="0">
                <a:latin typeface="Times New Roman" panose="02020603050405020304" pitchFamily="18" charset="0"/>
                <a:cs typeface="Times New Roman" panose="02020603050405020304" pitchFamily="18" charset="0"/>
              </a:rPr>
              <a:t> user credentials to </a:t>
            </a:r>
            <a:r>
              <a:rPr lang="en-US" dirty="0">
                <a:solidFill>
                  <a:srgbClr val="504BAB"/>
                </a:solidFill>
                <a:latin typeface="Times New Roman" panose="02020603050405020304" pitchFamily="18" charset="0"/>
                <a:cs typeface="Times New Roman" panose="02020603050405020304" pitchFamily="18" charset="0"/>
              </a:rPr>
              <a:t>access cloud resources</a:t>
            </a:r>
            <a:r>
              <a:rPr lang="en-US" dirty="0">
                <a:latin typeface="Times New Roman" panose="02020603050405020304" pitchFamily="18" charset="0"/>
                <a:cs typeface="Times New Roman" panose="02020603050405020304" pitchFamily="18" charset="0"/>
              </a:rPr>
              <a:t>, which simplifies the process to extend your existing Active Directory to AWS.</a:t>
            </a:r>
          </a:p>
        </p:txBody>
      </p:sp>
      <p:sp>
        <p:nvSpPr>
          <p:cNvPr id="3" name="TextBox 2">
            <a:extLst>
              <a:ext uri="{FF2B5EF4-FFF2-40B4-BE49-F238E27FC236}">
                <a16:creationId xmlns:a16="http://schemas.microsoft.com/office/drawing/2014/main" id="{7C54B83C-7391-1999-471E-C73A341B293A}"/>
              </a:ext>
            </a:extLst>
          </p:cNvPr>
          <p:cNvSpPr txBox="1"/>
          <p:nvPr/>
        </p:nvSpPr>
        <p:spPr>
          <a:xfrm>
            <a:off x="1468354" y="167116"/>
            <a:ext cx="4537971" cy="830997"/>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Additional authentication and </a:t>
            </a:r>
          </a:p>
          <a:p>
            <a:r>
              <a:rPr lang="en-US" sz="2400" b="1" dirty="0">
                <a:solidFill>
                  <a:srgbClr val="784658"/>
                </a:solidFill>
                <a:latin typeface="Times New Roman" panose="02020603050405020304" pitchFamily="18" charset="0"/>
                <a:cs typeface="Times New Roman" panose="02020603050405020304" pitchFamily="18" charset="0"/>
              </a:rPr>
              <a:t>access management services</a:t>
            </a:r>
          </a:p>
        </p:txBody>
      </p:sp>
    </p:spTree>
    <p:extLst>
      <p:ext uri="{BB962C8B-B14F-4D97-AF65-F5344CB8AC3E}">
        <p14:creationId xmlns:p14="http://schemas.microsoft.com/office/powerpoint/2010/main" val="9156557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770485" y="631060"/>
            <a:ext cx="390691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4" y="975360"/>
            <a:ext cx="3845796" cy="7988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Amazon Cognito</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22">
            <a:extLst>
              <a:ext uri="{FF2B5EF4-FFF2-40B4-BE49-F238E27FC236}">
                <a16:creationId xmlns:a16="http://schemas.microsoft.com/office/drawing/2014/main" id="{7B3CE7D8-D38B-40F2-2522-289687715753}"/>
              </a:ext>
            </a:extLst>
          </p:cNvPr>
          <p:cNvSpPr txBox="1">
            <a:spLocks/>
          </p:cNvSpPr>
          <p:nvPr/>
        </p:nvSpPr>
        <p:spPr>
          <a:xfrm>
            <a:off x="365760" y="1464270"/>
            <a:ext cx="9204174" cy="497047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Integrates user sign-up, sign-in, and access control with </a:t>
            </a:r>
            <a:r>
              <a:rPr lang="en-US" sz="2400" dirty="0">
                <a:solidFill>
                  <a:srgbClr val="504BAB"/>
                </a:solidFill>
                <a:latin typeface="Times New Roman" panose="02020603050405020304" pitchFamily="18" charset="0"/>
                <a:cs typeface="Times New Roman" panose="02020603050405020304" pitchFamily="18" charset="0"/>
              </a:rPr>
              <a:t>web</a:t>
            </a:r>
            <a:r>
              <a:rPr lang="en-US" sz="2400" dirty="0">
                <a:latin typeface="Times New Roman" panose="02020603050405020304" pitchFamily="18" charset="0"/>
                <a:cs typeface="Times New Roman" panose="02020603050405020304" pitchFamily="18" charset="0"/>
              </a:rPr>
              <a:t> and </a:t>
            </a:r>
            <a:r>
              <a:rPr lang="en-US" sz="2400" dirty="0">
                <a:solidFill>
                  <a:srgbClr val="504BAB"/>
                </a:solidFill>
                <a:latin typeface="Times New Roman" panose="02020603050405020304" pitchFamily="18" charset="0"/>
                <a:cs typeface="Times New Roman" panose="02020603050405020304" pitchFamily="18" charset="0"/>
              </a:rPr>
              <a:t>mobile</a:t>
            </a:r>
            <a:r>
              <a:rPr lang="en-US" sz="2400" dirty="0">
                <a:latin typeface="Times New Roman" panose="02020603050405020304" pitchFamily="18" charset="0"/>
                <a:cs typeface="Times New Roman" panose="02020603050405020304" pitchFamily="18" charset="0"/>
              </a:rPr>
              <a:t> applications</a:t>
            </a:r>
          </a:p>
          <a:p>
            <a:r>
              <a:rPr lang="en-US" sz="2400" dirty="0">
                <a:latin typeface="Times New Roman" panose="02020603050405020304" pitchFamily="18" charset="0"/>
                <a:cs typeface="Times New Roman" panose="02020603050405020304" pitchFamily="18" charset="0"/>
              </a:rPr>
              <a:t>Provides a secure identity store that can scale to millions of users with </a:t>
            </a:r>
            <a:r>
              <a:rPr lang="en-US" sz="2400" dirty="0">
                <a:solidFill>
                  <a:srgbClr val="504BAB"/>
                </a:solidFill>
                <a:latin typeface="Times New Roman" panose="02020603050405020304" pitchFamily="18" charset="0"/>
                <a:cs typeface="Times New Roman" panose="02020603050405020304" pitchFamily="18" charset="0"/>
              </a:rPr>
              <a:t>Amazon Cognito user pools</a:t>
            </a:r>
          </a:p>
          <a:p>
            <a:r>
              <a:rPr lang="en-US" sz="2400" dirty="0">
                <a:latin typeface="Times New Roman" panose="02020603050405020304" pitchFamily="18" charset="0"/>
                <a:cs typeface="Times New Roman" panose="02020603050405020304" pitchFamily="18" charset="0"/>
              </a:rPr>
              <a:t>Offers user sign-in through enterprise identity providers and social identity providers such as Apple, Google, Facebook, and Amazon</a:t>
            </a:r>
          </a:p>
          <a:p>
            <a:r>
              <a:rPr lang="en-US" sz="2400" dirty="0">
                <a:latin typeface="Times New Roman" panose="02020603050405020304" pitchFamily="18" charset="0"/>
                <a:cs typeface="Times New Roman" panose="02020603050405020304" pitchFamily="18" charset="0"/>
              </a:rPr>
              <a:t>Provides the ability to create unique identities for your users and federate them with identity providers through </a:t>
            </a:r>
            <a:r>
              <a:rPr lang="en-US" sz="2400" dirty="0">
                <a:solidFill>
                  <a:srgbClr val="504BAB"/>
                </a:solidFill>
                <a:latin typeface="Times New Roman" panose="02020603050405020304" pitchFamily="18" charset="0"/>
                <a:cs typeface="Times New Roman" panose="02020603050405020304" pitchFamily="18" charset="0"/>
              </a:rPr>
              <a:t>Amazon Cognito identity pools</a:t>
            </a:r>
          </a:p>
        </p:txBody>
      </p:sp>
      <p:pic>
        <p:nvPicPr>
          <p:cNvPr id="10" name="Picture Placeholder 18">
            <a:extLst>
              <a:ext uri="{FF2B5EF4-FFF2-40B4-BE49-F238E27FC236}">
                <a16:creationId xmlns:a16="http://schemas.microsoft.com/office/drawing/2014/main" id="{6E4B47CE-CBB0-0462-52DD-7E0B58932C0B}"/>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843855" y="1885193"/>
            <a:ext cx="1097280" cy="1097280"/>
          </a:xfrm>
          <a:prstGeom prst="rect">
            <a:avLst/>
          </a:prstGeom>
        </p:spPr>
      </p:pic>
      <p:sp>
        <p:nvSpPr>
          <p:cNvPr id="11" name="Text Placeholder 15">
            <a:extLst>
              <a:ext uri="{FF2B5EF4-FFF2-40B4-BE49-F238E27FC236}">
                <a16:creationId xmlns:a16="http://schemas.microsoft.com/office/drawing/2014/main" id="{9ECA79E4-CC30-0DED-3104-5C2EAD4F53AF}"/>
              </a:ext>
              <a:ext uri="{C183D7F6-B498-43B3-948B-1728B52AA6E4}">
                <adec:decorative xmlns:adec="http://schemas.microsoft.com/office/drawing/2017/decorative" val="0"/>
              </a:ext>
            </a:extLst>
          </p:cNvPr>
          <p:cNvSpPr txBox="1">
            <a:spLocks/>
          </p:cNvSpPr>
          <p:nvPr/>
        </p:nvSpPr>
        <p:spPr>
          <a:xfrm>
            <a:off x="9165101" y="3246477"/>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Cognito</a:t>
            </a:r>
          </a:p>
        </p:txBody>
      </p:sp>
      <p:sp>
        <p:nvSpPr>
          <p:cNvPr id="21" name="Rectangle 20">
            <a:extLst>
              <a:ext uri="{FF2B5EF4-FFF2-40B4-BE49-F238E27FC236}">
                <a16:creationId xmlns:a16="http://schemas.microsoft.com/office/drawing/2014/main" id="{4AD9F3C9-220D-EF97-CD2E-DA2B139564B6}"/>
              </a:ext>
            </a:extLst>
          </p:cNvPr>
          <p:cNvSpPr/>
          <p:nvPr/>
        </p:nvSpPr>
        <p:spPr>
          <a:xfrm>
            <a:off x="635342" y="4946792"/>
            <a:ext cx="11302297" cy="707886"/>
          </a:xfrm>
          <a:prstGeom prst="rect">
            <a:avLst/>
          </a:prstGeom>
        </p:spPr>
        <p:txBody>
          <a:bodyPr wrap="square">
            <a:spAutoFit/>
          </a:bodyPr>
          <a:lstStyle/>
          <a:p>
            <a:r>
              <a:rPr lang="en-US" sz="2000" b="1" i="1" dirty="0">
                <a:solidFill>
                  <a:srgbClr val="504BAB"/>
                </a:solidFill>
                <a:latin typeface="Times New Roman" panose="02020603050405020304" pitchFamily="18" charset="0"/>
                <a:cs typeface="Times New Roman" panose="02020603050405020304" pitchFamily="18" charset="0"/>
              </a:rPr>
              <a:t>User pools </a:t>
            </a:r>
            <a:r>
              <a:rPr lang="en-US" dirty="0">
                <a:latin typeface="Times New Roman" panose="02020603050405020304" pitchFamily="18" charset="0"/>
                <a:cs typeface="Times New Roman" panose="02020603050405020304" pitchFamily="18" charset="0"/>
              </a:rPr>
              <a:t>are directories that provide sign-up and sign-in options for your application users</a:t>
            </a:r>
          </a:p>
          <a:p>
            <a:r>
              <a:rPr lang="en-US" sz="2000" b="1" i="1" dirty="0">
                <a:solidFill>
                  <a:srgbClr val="504BAB"/>
                </a:solidFill>
                <a:latin typeface="Times New Roman" panose="02020603050405020304" pitchFamily="18" charset="0"/>
                <a:cs typeface="Times New Roman" panose="02020603050405020304" pitchFamily="18" charset="0"/>
              </a:rPr>
              <a:t>identity pools</a:t>
            </a:r>
            <a:r>
              <a:rPr lang="en-US" dirty="0">
                <a:solidFill>
                  <a:srgbClr val="000000"/>
                </a:solidFill>
                <a:latin typeface="Times New Roman" panose="02020603050405020304" pitchFamily="18" charset="0"/>
                <a:cs typeface="Times New Roman" panose="02020603050405020304" pitchFamily="18" charset="0"/>
              </a:rPr>
              <a:t>, you can grant your users access to AWS services through temporary, limited-privilege AWS credentials.</a:t>
            </a:r>
            <a:endParaRPr lang="en-US"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C352AB8-0CFA-7026-D2CA-E3D4A360317E}"/>
              </a:ext>
            </a:extLst>
          </p:cNvPr>
          <p:cNvSpPr txBox="1"/>
          <p:nvPr/>
        </p:nvSpPr>
        <p:spPr>
          <a:xfrm>
            <a:off x="1468354" y="167116"/>
            <a:ext cx="4537971" cy="830997"/>
          </a:xfrm>
          <a:prstGeom prst="rect">
            <a:avLst/>
          </a:prstGeom>
          <a:noFill/>
        </p:spPr>
        <p:txBody>
          <a:bodyPr wrap="squar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Additional authentication and </a:t>
            </a:r>
          </a:p>
          <a:p>
            <a:r>
              <a:rPr lang="en-US" sz="2400" b="1" dirty="0">
                <a:solidFill>
                  <a:srgbClr val="784658"/>
                </a:solidFill>
                <a:latin typeface="Times New Roman" panose="02020603050405020304" pitchFamily="18" charset="0"/>
                <a:cs typeface="Times New Roman" panose="02020603050405020304" pitchFamily="18" charset="0"/>
              </a:rPr>
              <a:t>access management services</a:t>
            </a:r>
          </a:p>
        </p:txBody>
      </p:sp>
    </p:spTree>
    <p:extLst>
      <p:ext uri="{BB962C8B-B14F-4D97-AF65-F5344CB8AC3E}">
        <p14:creationId xmlns:p14="http://schemas.microsoft.com/office/powerpoint/2010/main" val="37425751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04982" y="631059"/>
            <a:ext cx="33724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51782"/>
            <a:ext cx="48645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AWS Organizations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3" name="TextBox 2">
            <a:extLst>
              <a:ext uri="{FF2B5EF4-FFF2-40B4-BE49-F238E27FC236}">
                <a16:creationId xmlns:a16="http://schemas.microsoft.com/office/drawing/2014/main" id="{A0FD790F-BFC5-196C-7DFE-CCAD6CDAABE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31323465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60566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Organizations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75360"/>
            <a:ext cx="3520516" cy="7988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AWS Organizations</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3" name="Text Placeholder 12">
            <a:extLst>
              <a:ext uri="{FF2B5EF4-FFF2-40B4-BE49-F238E27FC236}">
                <a16:creationId xmlns:a16="http://schemas.microsoft.com/office/drawing/2014/main" id="{2A5B3225-A78C-6D4F-4F09-3F75E2B9658B}"/>
              </a:ext>
            </a:extLst>
          </p:cNvPr>
          <p:cNvSpPr txBox="1">
            <a:spLocks/>
          </p:cNvSpPr>
          <p:nvPr/>
        </p:nvSpPr>
        <p:spPr>
          <a:xfrm>
            <a:off x="623392" y="1855348"/>
            <a:ext cx="8769694" cy="45794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Account management service that you can use to </a:t>
            </a:r>
            <a:r>
              <a:rPr lang="en-US" sz="2400" dirty="0">
                <a:solidFill>
                  <a:srgbClr val="504BAB"/>
                </a:solidFill>
                <a:latin typeface="Times New Roman" panose="02020603050405020304" pitchFamily="18" charset="0"/>
                <a:cs typeface="Times New Roman" panose="02020603050405020304" pitchFamily="18" charset="0"/>
              </a:rPr>
              <a:t>consolidate multiple AWS accounts </a:t>
            </a:r>
            <a:r>
              <a:rPr lang="en-US" sz="2400" dirty="0">
                <a:latin typeface="Times New Roman" panose="02020603050405020304" pitchFamily="18" charset="0"/>
                <a:cs typeface="Times New Roman" panose="02020603050405020304" pitchFamily="18" charset="0"/>
              </a:rPr>
              <a:t>into a centrally managed organization</a:t>
            </a:r>
          </a:p>
          <a:p>
            <a:r>
              <a:rPr lang="en-US" sz="2400" dirty="0">
                <a:latin typeface="Times New Roman" panose="02020603050405020304" pitchFamily="18" charset="0"/>
                <a:cs typeface="Times New Roman" panose="02020603050405020304" pitchFamily="18" charset="0"/>
              </a:rPr>
              <a:t>Includes account creation and management as well as </a:t>
            </a:r>
            <a:r>
              <a:rPr lang="en-US" sz="2400" dirty="0">
                <a:solidFill>
                  <a:srgbClr val="504BAB"/>
                </a:solidFill>
                <a:latin typeface="Times New Roman" panose="02020603050405020304" pitchFamily="18" charset="0"/>
                <a:cs typeface="Times New Roman" panose="02020603050405020304" pitchFamily="18" charset="0"/>
              </a:rPr>
              <a:t>consolidated billing capabilities</a:t>
            </a:r>
          </a:p>
          <a:p>
            <a:r>
              <a:rPr lang="en-US" sz="2400" dirty="0">
                <a:latin typeface="Times New Roman" panose="02020603050405020304" pitchFamily="18" charset="0"/>
                <a:cs typeface="Times New Roman" panose="02020603050405020304" pitchFamily="18" charset="0"/>
              </a:rPr>
              <a:t>Provides for hierarchical grouping of accounts</a:t>
            </a:r>
          </a:p>
          <a:p>
            <a:r>
              <a:rPr lang="en-US" sz="2400" dirty="0">
                <a:latin typeface="Times New Roman" panose="02020603050405020304" pitchFamily="18" charset="0"/>
                <a:cs typeface="Times New Roman" panose="02020603050405020304" pitchFamily="18" charset="0"/>
              </a:rPr>
              <a:t>Supports centralized policy control over AWS services and API actions using service control policies (SCPs)</a:t>
            </a:r>
          </a:p>
          <a:p>
            <a:r>
              <a:rPr lang="en-US" sz="2400" dirty="0">
                <a:latin typeface="Times New Roman" panose="02020603050405020304" pitchFamily="18" charset="0"/>
                <a:cs typeface="Times New Roman" panose="02020603050405020304" pitchFamily="18" charset="0"/>
              </a:rPr>
              <a:t>Integrates with IAM and other services</a:t>
            </a:r>
          </a:p>
        </p:txBody>
      </p:sp>
      <p:pic>
        <p:nvPicPr>
          <p:cNvPr id="10" name="Picture Placeholder 18">
            <a:extLst>
              <a:ext uri="{FF2B5EF4-FFF2-40B4-BE49-F238E27FC236}">
                <a16:creationId xmlns:a16="http://schemas.microsoft.com/office/drawing/2014/main" id="{FA340BBC-6C1C-C8D1-81CC-12D487665A4A}"/>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959140" y="2479430"/>
            <a:ext cx="1063235" cy="949570"/>
          </a:xfrm>
          <a:prstGeom prst="rect">
            <a:avLst/>
          </a:prstGeom>
        </p:spPr>
      </p:pic>
      <p:sp>
        <p:nvSpPr>
          <p:cNvPr id="11" name="Text Placeholder 15">
            <a:extLst>
              <a:ext uri="{FF2B5EF4-FFF2-40B4-BE49-F238E27FC236}">
                <a16:creationId xmlns:a16="http://schemas.microsoft.com/office/drawing/2014/main" id="{C623AD84-3E82-780F-01A6-CFAACB09CBA7}"/>
              </a:ext>
              <a:ext uri="{C183D7F6-B498-43B3-948B-1728B52AA6E4}">
                <adec:decorative xmlns:adec="http://schemas.microsoft.com/office/drawing/2017/decorative" val="0"/>
              </a:ext>
            </a:extLst>
          </p:cNvPr>
          <p:cNvSpPr txBox="1">
            <a:spLocks/>
          </p:cNvSpPr>
          <p:nvPr/>
        </p:nvSpPr>
        <p:spPr>
          <a:xfrm>
            <a:off x="9393086" y="3693586"/>
            <a:ext cx="2232793" cy="790178"/>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Organizations</a:t>
            </a:r>
          </a:p>
        </p:txBody>
      </p:sp>
    </p:spTree>
    <p:extLst>
      <p:ext uri="{BB962C8B-B14F-4D97-AF65-F5344CB8AC3E}">
        <p14:creationId xmlns:p14="http://schemas.microsoft.com/office/powerpoint/2010/main" val="29861389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001605" y="631060"/>
            <a:ext cx="467579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81089" y="351782"/>
            <a:ext cx="360566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Organizations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551073" y="975360"/>
            <a:ext cx="3520516" cy="79881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latin typeface="Times New Roman" panose="02020603050405020304" pitchFamily="18" charset="0"/>
                <a:cs typeface="Times New Roman" panose="02020603050405020304" pitchFamily="18" charset="0"/>
              </a:rPr>
              <a:t>Example: SCP</a:t>
            </a:r>
            <a:endParaRPr lang="en-US"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5" name="TextBox 4">
            <a:extLst>
              <a:ext uri="{FF2B5EF4-FFF2-40B4-BE49-F238E27FC236}">
                <a16:creationId xmlns:a16="http://schemas.microsoft.com/office/drawing/2014/main" id="{7991281C-B59A-4514-9B09-22ADCD0DD53C}"/>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
        <p:nvSpPr>
          <p:cNvPr id="15" name="Content Placeholder 3">
            <a:extLst>
              <a:ext uri="{FF2B5EF4-FFF2-40B4-BE49-F238E27FC236}">
                <a16:creationId xmlns:a16="http://schemas.microsoft.com/office/drawing/2014/main" id="{63E2A626-8F10-F26D-FB9E-331B877E682E}"/>
              </a:ext>
            </a:extLst>
          </p:cNvPr>
          <p:cNvSpPr txBox="1">
            <a:spLocks/>
          </p:cNvSpPr>
          <p:nvPr/>
        </p:nvSpPr>
        <p:spPr>
          <a:xfrm>
            <a:off x="705720" y="1579420"/>
            <a:ext cx="11229739" cy="482138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ea typeface="Amazon Ember" panose="020B0603020204020204" pitchFamily="34" charset="0"/>
                <a:cs typeface="Times New Roman" panose="02020603050405020304" pitchFamily="18" charset="0"/>
              </a:rPr>
              <a:t>Prevent member accounts from leaving the organization:</a:t>
            </a:r>
          </a:p>
        </p:txBody>
      </p:sp>
      <p:sp>
        <p:nvSpPr>
          <p:cNvPr id="16" name="Rectangle 15">
            <a:extLst>
              <a:ext uri="{FF2B5EF4-FFF2-40B4-BE49-F238E27FC236}">
                <a16:creationId xmlns:a16="http://schemas.microsoft.com/office/drawing/2014/main" id="{D9EA42AC-944A-3A0C-758F-0FFFE5AB4F05}"/>
              </a:ext>
            </a:extLst>
          </p:cNvPr>
          <p:cNvSpPr/>
          <p:nvPr/>
        </p:nvSpPr>
        <p:spPr>
          <a:xfrm>
            <a:off x="1084275" y="2300775"/>
            <a:ext cx="10384119" cy="3570208"/>
          </a:xfrm>
          <a:prstGeom prst="rect">
            <a:avLst/>
          </a:prstGeom>
          <a:noFill/>
        </p:spPr>
        <p:txBody>
          <a:bodyPr wrap="square">
            <a:spAutoFit/>
          </a:bodyPr>
          <a:lstStyle/>
          <a:p>
            <a:pPr defTabSz="457200">
              <a:spcAft>
                <a:spcPts val="600"/>
              </a:spcAft>
            </a:pPr>
            <a:r>
              <a:rPr lang="en-US" sz="1600" dirty="0">
                <a:latin typeface="Lucida Console" panose="020B0609040504020204" pitchFamily="49" charset="0"/>
              </a:rPr>
              <a:t>{ </a:t>
            </a:r>
          </a:p>
          <a:p>
            <a:pPr defTabSz="457200">
              <a:spcAft>
                <a:spcPts val="600"/>
              </a:spcAft>
            </a:pPr>
            <a:r>
              <a:rPr lang="en-US" sz="1600" dirty="0">
                <a:latin typeface="Lucida Console" panose="020B0609040504020204" pitchFamily="49" charset="0"/>
              </a:rPr>
              <a:t>	"Version": "2012-10-17", </a:t>
            </a:r>
          </a:p>
          <a:p>
            <a:pPr defTabSz="457200">
              <a:spcAft>
                <a:spcPts val="600"/>
              </a:spcAft>
            </a:pPr>
            <a:r>
              <a:rPr lang="en-US" sz="1600" dirty="0">
                <a:latin typeface="Lucida Console" panose="020B0609040504020204" pitchFamily="49" charset="0"/>
              </a:rPr>
              <a:t>	"Statement": [ </a:t>
            </a:r>
          </a:p>
          <a:p>
            <a:pPr defTabSz="457200">
              <a:spcAft>
                <a:spcPts val="600"/>
              </a:spcAft>
            </a:pPr>
            <a:r>
              <a:rPr lang="en-US" sz="1600" dirty="0">
                <a:latin typeface="Lucida Console" panose="020B0609040504020204" pitchFamily="49" charset="0"/>
              </a:rPr>
              <a:t>		{</a:t>
            </a:r>
          </a:p>
          <a:p>
            <a:pPr defTabSz="457200">
              <a:spcAft>
                <a:spcPts val="600"/>
              </a:spcAft>
            </a:pPr>
            <a:r>
              <a:rPr lang="en-US" sz="1600" dirty="0">
                <a:latin typeface="Lucida Console" panose="020B0609040504020204" pitchFamily="49" charset="0"/>
              </a:rPr>
              <a:t>			"Effect": "Deny", </a:t>
            </a:r>
          </a:p>
          <a:p>
            <a:pPr defTabSz="457200">
              <a:spcAft>
                <a:spcPts val="600"/>
              </a:spcAft>
            </a:pPr>
            <a:r>
              <a:rPr lang="en-US" sz="1600" dirty="0">
                <a:latin typeface="Lucida Console" panose="020B0609040504020204" pitchFamily="49" charset="0"/>
              </a:rPr>
              <a:t>			"Action": [ "organizations:LeaveOrganization" </a:t>
            </a:r>
          </a:p>
          <a:p>
            <a:pPr defTabSz="457200">
              <a:spcAft>
                <a:spcPts val="600"/>
              </a:spcAft>
            </a:pPr>
            <a:r>
              <a:rPr lang="en-US" sz="1600" dirty="0">
                <a:latin typeface="Lucida Console" panose="020B0609040504020204" pitchFamily="49" charset="0"/>
              </a:rPr>
              <a:t>			], </a:t>
            </a:r>
          </a:p>
          <a:p>
            <a:pPr defTabSz="457200">
              <a:spcAft>
                <a:spcPts val="600"/>
              </a:spcAft>
            </a:pPr>
            <a:r>
              <a:rPr lang="en-US" sz="1600" dirty="0">
                <a:latin typeface="Lucida Console" panose="020B0609040504020204" pitchFamily="49" charset="0"/>
              </a:rPr>
              <a:t>			"Resource": "*" </a:t>
            </a:r>
          </a:p>
          <a:p>
            <a:pPr defTabSz="457200">
              <a:spcAft>
                <a:spcPts val="600"/>
              </a:spcAft>
            </a:pPr>
            <a:r>
              <a:rPr lang="en-US" sz="1600" dirty="0">
                <a:latin typeface="Lucida Console" panose="020B0609040504020204" pitchFamily="49" charset="0"/>
              </a:rPr>
              <a:t>		} </a:t>
            </a:r>
          </a:p>
          <a:p>
            <a:pPr defTabSz="457200">
              <a:spcAft>
                <a:spcPts val="600"/>
              </a:spcAft>
            </a:pPr>
            <a:r>
              <a:rPr lang="en-US" sz="1600" dirty="0">
                <a:latin typeface="Lucida Console" panose="020B0609040504020204" pitchFamily="49" charset="0"/>
              </a:rPr>
              <a:t>	] </a:t>
            </a:r>
          </a:p>
          <a:p>
            <a:pPr defTabSz="457200">
              <a:spcAft>
                <a:spcPts val="600"/>
              </a:spcAft>
            </a:pPr>
            <a:r>
              <a:rPr lang="en-US" sz="1600" dirty="0">
                <a:latin typeface="Lucida Console" panose="020B0609040504020204" pitchFamily="49" charset="0"/>
              </a:rPr>
              <a:t>}</a:t>
            </a:r>
          </a:p>
        </p:txBody>
      </p:sp>
    </p:spTree>
    <p:extLst>
      <p:ext uri="{BB962C8B-B14F-4D97-AF65-F5344CB8AC3E}">
        <p14:creationId xmlns:p14="http://schemas.microsoft.com/office/powerpoint/2010/main" val="35744567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flipV="1">
            <a:off x="6489040" y="677049"/>
            <a:ext cx="3410310"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10043959" y="6226940"/>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7</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590070" y="351782"/>
            <a:ext cx="4898970"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Securing Access to Cloud Resources</a:t>
            </a:r>
          </a:p>
        </p:txBody>
      </p:sp>
      <p:sp>
        <p:nvSpPr>
          <p:cNvPr id="3" name="TextBox 2">
            <a:extLst>
              <a:ext uri="{FF2B5EF4-FFF2-40B4-BE49-F238E27FC236}">
                <a16:creationId xmlns:a16="http://schemas.microsoft.com/office/drawing/2014/main" id="{206B6C46-D892-392A-666F-53D77753E147}"/>
              </a:ext>
            </a:extLst>
          </p:cNvPr>
          <p:cNvSpPr txBox="1"/>
          <p:nvPr/>
        </p:nvSpPr>
        <p:spPr>
          <a:xfrm>
            <a:off x="3834774" y="6262270"/>
            <a:ext cx="480319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7: Securing Access to Cloud Resources</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1535</TotalTime>
  <Words>3463</Words>
  <Application>Microsoft Office PowerPoint</Application>
  <PresentationFormat>Widescreen</PresentationFormat>
  <Paragraphs>606</Paragraphs>
  <Slides>42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Amazon Ember</vt:lpstr>
      <vt:lpstr>Amazon Ember Light</vt:lpstr>
      <vt:lpstr>Arial</vt:lpstr>
      <vt:lpstr>Calibri</vt:lpstr>
      <vt:lpstr>Calibri Light</vt:lpstr>
      <vt:lpstr>Lucida Console</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40</cp:revision>
  <dcterms:created xsi:type="dcterms:W3CDTF">2023-05-27T09:20:30Z</dcterms:created>
  <dcterms:modified xsi:type="dcterms:W3CDTF">2023-07-24T12:06:30Z</dcterms:modified>
</cp:coreProperties>
</file>