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480" r:id="rId5"/>
    <p:sldId id="303" r:id="rId6"/>
    <p:sldId id="276" r:id="rId7"/>
    <p:sldId id="256" r:id="rId8"/>
    <p:sldId id="545" r:id="rId9"/>
    <p:sldId id="564" r:id="rId10"/>
    <p:sldId id="496" r:id="rId11"/>
    <p:sldId id="544" r:id="rId12"/>
    <p:sldId id="574" r:id="rId13"/>
    <p:sldId id="497" r:id="rId14"/>
    <p:sldId id="565" r:id="rId15"/>
    <p:sldId id="567" r:id="rId16"/>
    <p:sldId id="568" r:id="rId17"/>
    <p:sldId id="498" r:id="rId18"/>
    <p:sldId id="499" r:id="rId19"/>
    <p:sldId id="560" r:id="rId20"/>
    <p:sldId id="569" r:id="rId21"/>
    <p:sldId id="500" r:id="rId22"/>
    <p:sldId id="575" r:id="rId23"/>
    <p:sldId id="576" r:id="rId24"/>
    <p:sldId id="547" r:id="rId25"/>
    <p:sldId id="548" r:id="rId26"/>
    <p:sldId id="549" r:id="rId27"/>
    <p:sldId id="550" r:id="rId28"/>
    <p:sldId id="571" r:id="rId29"/>
    <p:sldId id="551" r:id="rId30"/>
    <p:sldId id="561" r:id="rId31"/>
    <p:sldId id="562" r:id="rId32"/>
    <p:sldId id="552" r:id="rId33"/>
    <p:sldId id="553" r:id="rId34"/>
    <p:sldId id="572" r:id="rId35"/>
    <p:sldId id="554" r:id="rId36"/>
    <p:sldId id="555" r:id="rId37"/>
    <p:sldId id="563" r:id="rId38"/>
    <p:sldId id="556" r:id="rId39"/>
    <p:sldId id="557" r:id="rId40"/>
    <p:sldId id="559" r:id="rId41"/>
    <p:sldId id="519" r:id="rId42"/>
    <p:sldId id="520" r:id="rId43"/>
    <p:sldId id="524" r:id="rId44"/>
    <p:sldId id="573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256"/>
            <p14:sldId id="545"/>
            <p14:sldId id="564"/>
            <p14:sldId id="496"/>
            <p14:sldId id="544"/>
            <p14:sldId id="574"/>
            <p14:sldId id="497"/>
            <p14:sldId id="565"/>
            <p14:sldId id="567"/>
            <p14:sldId id="568"/>
            <p14:sldId id="498"/>
            <p14:sldId id="499"/>
            <p14:sldId id="560"/>
            <p14:sldId id="569"/>
            <p14:sldId id="500"/>
            <p14:sldId id="575"/>
            <p14:sldId id="576"/>
            <p14:sldId id="547"/>
            <p14:sldId id="548"/>
            <p14:sldId id="549"/>
            <p14:sldId id="550"/>
            <p14:sldId id="571"/>
            <p14:sldId id="551"/>
            <p14:sldId id="561"/>
            <p14:sldId id="562"/>
            <p14:sldId id="552"/>
            <p14:sldId id="553"/>
            <p14:sldId id="572"/>
            <p14:sldId id="554"/>
            <p14:sldId id="555"/>
            <p14:sldId id="563"/>
            <p14:sldId id="556"/>
            <p14:sldId id="557"/>
            <p14:sldId id="559"/>
            <p14:sldId id="519"/>
            <p14:sldId id="520"/>
            <p14:sldId id="524"/>
            <p14:sldId id="57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4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538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7103B-5294-41E2-95A4-72532A1D3DDF}" type="datetime1">
              <a:rPr lang="en-US" smtClean="0"/>
              <a:t>10/3/2026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E16C5-57DA-4EC6-9CDE-F86C7C49AE55}" type="datetime1">
              <a:rPr lang="en-US" smtClean="0"/>
              <a:t>10/3/2026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E8C22-AB54-40F6-9F57-8EC916ADEA10}" type="datetime1">
              <a:rPr lang="en-US" smtClean="0"/>
              <a:t>10/3/2026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846D7-8B06-4383-BBDD-60E87C987DA2}" type="datetime1">
              <a:rPr lang="en-US" smtClean="0"/>
              <a:t>10/3/2026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9291-76E3-41FA-B558-C265147A44C2}" type="datetime1">
              <a:rPr lang="en-US" smtClean="0"/>
              <a:t>10/3/2026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C063F-2FC0-4847-9C27-7486F98FF0FB}" type="datetime1">
              <a:rPr lang="en-US" smtClean="0"/>
              <a:t>10/3/2026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629C-E61A-4358-91D1-C115DEB674E9}" type="datetime1">
              <a:rPr lang="en-US" smtClean="0"/>
              <a:t>10/3/2026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1704-519B-482C-A1DF-0F2207638FEF}" type="datetime1">
              <a:rPr lang="en-US" smtClean="0"/>
              <a:t>10/3/2026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FA1F-7980-4850-BFBF-014FBA737A98}" type="datetime1">
              <a:rPr lang="en-US" smtClean="0"/>
              <a:t>10/3/2026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1D7E0-283A-435E-836B-031A83061FD2}" type="datetime1">
              <a:rPr lang="en-US" smtClean="0"/>
              <a:t>10/3/2026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28C4-BAE9-4B22-A219-4D16B51D1A8F}" type="datetime1">
              <a:rPr lang="en-US" smtClean="0"/>
              <a:t>10/3/2026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93F81-8D40-4462-A01C-875CC453EF28}" type="datetime1">
              <a:rPr lang="en-US" smtClean="0"/>
              <a:t>10/3/2026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Fayez Ali </a:t>
            </a:r>
            <a:r>
              <a:rPr lang="en-US" sz="2000" dirty="0" err="1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0" y="596397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256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REC 001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Research Essentials Completed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4600144" y="3152195"/>
            <a:ext cx="7510389" cy="12329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SA" sz="20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مدخل إلى البحث العلمي وأخلاقياته</a:t>
            </a:r>
            <a:endParaRPr lang="ar-SY" sz="2000" b="1" dirty="0">
              <a:solidFill>
                <a:schemeClr val="accent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200000"/>
              </a:lnSpc>
            </a:pPr>
            <a:r>
              <a:rPr lang="en-US" sz="20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Introduction to Scientific Research and Research Ethics</a:t>
            </a:r>
            <a:endParaRPr lang="en-US" sz="2000" dirty="0">
              <a:solidFill>
                <a:schemeClr val="accent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2755276" y="489191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4256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REC 001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Research Essentials Completed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Fayez Ali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Y" sz="2800" b="1" dirty="0">
                <a:latin typeface="Alexandria" charset="0"/>
                <a:cs typeface="Alexandria" charset="0"/>
              </a:rPr>
              <a:t>مخطط العرض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Y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1748506"/>
            <a:ext cx="10541000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مقدمة.</a:t>
            </a:r>
          </a:p>
          <a:p>
            <a:pPr marL="463550" indent="-463550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مراحل تطور البحث العلمي.</a:t>
            </a:r>
          </a:p>
          <a:p>
            <a:pPr marL="463550" indent="-463550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مفهوم العلم والبحث العلمي.</a:t>
            </a:r>
          </a:p>
          <a:p>
            <a:pPr marL="463550" indent="-463550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أهداف البحث العلمي وخصائصه.</a:t>
            </a:r>
          </a:p>
          <a:p>
            <a:pPr marL="463550" indent="-463550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أنواع البحوث العلمية.</a:t>
            </a:r>
          </a:p>
          <a:p>
            <a:pPr marL="463550" indent="-463550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خطوات البحث العلمي.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463550" indent="-463550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أخلاقيات البحث العلمي.</a:t>
            </a:r>
          </a:p>
          <a:p>
            <a:pPr marL="463550" indent="-463550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مراكز البحث العلمي.</a:t>
            </a:r>
          </a:p>
          <a:p>
            <a:pPr marL="463550" indent="-463550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خلاصة.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5311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0"/>
            <a:ext cx="9345750" cy="5198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0"/>
            <a:ext cx="8417320" cy="4944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الحاجة إلى المعرفة فطرة إنسانية. منذ أن وُجد الإنسان على هذه الأرض، وهو يحاول فهم ما حوله: لماذا تشرق الشمس؟ لماذا يمرض؟ كيف يزرع؟ كيف يبني؟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مع تطور المجتمعات، ظهرت الحاجة إلى طريقة منظمة وصارمة للتحقق من المعرفة، فكان البحث العلمي هو الأداة التي مكّنت البشرية من الانتقال من التخمين إلى اليقين، ومن الرأي إلى الدليل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البحث العلمي ليس ترفًا فكريًا، بل ضرورة عملية. فالقرارات التي تُتخذ في الطب والتعليم والاقتصاد والإدارة والسياسة، إذا لم تُبنَ على بحث علمي رصين، فإنها تكون عرضة للخطأ والانحياز والهدر. </a:t>
            </a:r>
            <a:endParaRPr lang="ar-SY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إن فهم أساسيات البحث العلمي ليس مهمة الباحثين فقط، بل هو مهارة أساسية لكل من يريد أن يفكر بشكل نقدي ويقرر بشكل عقلاني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02921" y="729958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latin typeface="Alexandria" charset="0"/>
                <a:cs typeface="Alexandria" charset="0"/>
              </a:rPr>
              <a:t>مقدمة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D3EA439-3075-47D4-B7C9-B2878C5F25A8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FCE33C65-C36A-4E55-A808-5DB6EB5DBE27}"/>
              </a:ext>
            </a:extLst>
          </p:cNvPr>
          <p:cNvSpPr/>
          <p:nvPr/>
        </p:nvSpPr>
        <p:spPr>
          <a:xfrm>
            <a:off x="8760314" y="11052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B92CF33A-410B-45C5-B8A7-D5CD7989182D}"/>
              </a:ext>
            </a:extLst>
          </p:cNvPr>
          <p:cNvSpPr/>
          <p:nvPr/>
        </p:nvSpPr>
        <p:spPr>
          <a:xfrm>
            <a:off x="1333462" y="14375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1DABC12-B4E5-48E3-9754-5C7746AB63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9693A88-3972-41D8-AF90-792FCA81F7F7}"/>
              </a:ext>
            </a:extLst>
          </p:cNvPr>
          <p:cNvSpPr txBox="1"/>
          <p:nvPr/>
        </p:nvSpPr>
        <p:spPr>
          <a:xfrm>
            <a:off x="3343329" y="88235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مفهوم العلم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AF7AED-8B12-4F24-A7C2-4BD03A10234E}"/>
              </a:ext>
            </a:extLst>
          </p:cNvPr>
          <p:cNvSpPr txBox="1"/>
          <p:nvPr/>
        </p:nvSpPr>
        <p:spPr>
          <a:xfrm>
            <a:off x="1828376" y="1620930"/>
            <a:ext cx="841732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العلم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(Science)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هو منظومة من المعارف المنظمة التي تُبنى على الملاحظة والتجريب والاستدلال، وتهدف إلى تفسير الظواهر وفهم العلاقات بينها والتنبؤ بها وضبطها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العلم ليس مجرد مجموعة من الحقائق، بل هو 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طريقة في التفكير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 و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منهج في التحقق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  <a:endParaRPr lang="ar-SY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وقد عرّفه بعض المفكرين بأنه "المعرفة المنظمة التي تخضع للتحقق التجريبي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".</a:t>
            </a:r>
          </a:p>
        </p:txBody>
      </p:sp>
      <p:sp>
        <p:nvSpPr>
          <p:cNvPr id="9" name="Slide Number Placeholder 7">
            <a:extLst>
              <a:ext uri="{FF2B5EF4-FFF2-40B4-BE49-F238E27FC236}">
                <a16:creationId xmlns:a16="http://schemas.microsoft.com/office/drawing/2014/main" id="{88CD2C09-2DB0-4BA6-9DC0-4E55F60DFE8B}"/>
              </a:ext>
            </a:extLst>
          </p:cNvPr>
          <p:cNvSpPr txBox="1">
            <a:spLocks/>
          </p:cNvSpPr>
          <p:nvPr/>
        </p:nvSpPr>
        <p:spPr>
          <a:xfrm>
            <a:off x="8763000" y="6508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308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FBE61E1-070C-4ACA-A37F-D547E7330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AA9ABFD-6543-4A7F-B3E9-41145BA6FD28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11A73AA8-B85F-4562-96D4-044D56B2B80B}"/>
              </a:ext>
            </a:extLst>
          </p:cNvPr>
          <p:cNvSpPr/>
          <p:nvPr/>
        </p:nvSpPr>
        <p:spPr>
          <a:xfrm>
            <a:off x="8760314" y="11052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3283142D-D480-4C50-B6F5-85058417B051}"/>
              </a:ext>
            </a:extLst>
          </p:cNvPr>
          <p:cNvSpPr/>
          <p:nvPr/>
        </p:nvSpPr>
        <p:spPr>
          <a:xfrm>
            <a:off x="1333462" y="14375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676B140-A7C8-4C69-998A-E2D306ED74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3C6A814-224B-42DC-AF4B-AD73F47FA41B}"/>
              </a:ext>
            </a:extLst>
          </p:cNvPr>
          <p:cNvSpPr txBox="1"/>
          <p:nvPr/>
        </p:nvSpPr>
        <p:spPr>
          <a:xfrm>
            <a:off x="3343328" y="882358"/>
            <a:ext cx="425322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200" b="1" kern="0" dirty="0">
                <a:latin typeface="Alexandria" pitchFamily="2" charset="-78"/>
                <a:cs typeface="Alexandria" pitchFamily="2" charset="-78"/>
              </a:rPr>
              <a:t>ما هو الهدف من العلم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1DE167-7B55-4414-85D4-44D68F142EC6}"/>
              </a:ext>
            </a:extLst>
          </p:cNvPr>
          <p:cNvSpPr txBox="1"/>
          <p:nvPr/>
        </p:nvSpPr>
        <p:spPr>
          <a:xfrm>
            <a:off x="1797677" y="1571497"/>
            <a:ext cx="84173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latin typeface="Alexandria" pitchFamily="2" charset="-78"/>
                <a:cs typeface="Alexandria" pitchFamily="2" charset="-78"/>
              </a:rPr>
              <a:t>يهدف العلم الى: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وصف الظواهر وتفسيرها.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التنبؤ بما سيحدث مستقبلاً بالاستفادة من النماذج التي تم التوصل اليها في دراسات سابقة.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ضبط الظواهر وتقويمها وضبط العوامل المؤثرة فيها ونواتجها.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تنمية النشاط العقلي من خلال أساليب التفكير المنظمة.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اكتشاف التطبيقات العلمية للمعرفة النظرية والتي قد تؤدي الى وسائل وأساليب ومنتجات تخدم التطور البشري. </a:t>
            </a:r>
          </a:p>
        </p:txBody>
      </p:sp>
    </p:spTree>
    <p:extLst>
      <p:ext uri="{BB962C8B-B14F-4D97-AF65-F5344CB8AC3E}">
        <p14:creationId xmlns:p14="http://schemas.microsoft.com/office/powerpoint/2010/main" val="2575073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3031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44369" y="739337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 خصائص العلم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1414D66-A810-4870-9C19-9465614544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7699"/>
              </p:ext>
            </p:extLst>
          </p:nvPr>
        </p:nvGraphicFramePr>
        <p:xfrm>
          <a:off x="1498951" y="1393814"/>
          <a:ext cx="8709972" cy="50859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68107">
                  <a:extLst>
                    <a:ext uri="{9D8B030D-6E8A-4147-A177-3AD203B41FA5}">
                      <a16:colId xmlns:a16="http://schemas.microsoft.com/office/drawing/2014/main" val="796809706"/>
                    </a:ext>
                  </a:extLst>
                </a:gridCol>
                <a:gridCol w="3317630">
                  <a:extLst>
                    <a:ext uri="{9D8B030D-6E8A-4147-A177-3AD203B41FA5}">
                      <a16:colId xmlns:a16="http://schemas.microsoft.com/office/drawing/2014/main" val="1154934077"/>
                    </a:ext>
                  </a:extLst>
                </a:gridCol>
                <a:gridCol w="3724235">
                  <a:extLst>
                    <a:ext uri="{9D8B030D-6E8A-4147-A177-3AD203B41FA5}">
                      <a16:colId xmlns:a16="http://schemas.microsoft.com/office/drawing/2014/main" val="507322848"/>
                    </a:ext>
                  </a:extLst>
                </a:gridCol>
              </a:tblGrid>
              <a:tr h="34205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الخاصية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27493" marT="79683" marB="79683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الشرح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127493" marT="79683" marB="79683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مثال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127493" marT="79683" marB="79683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511274"/>
                  </a:ext>
                </a:extLst>
              </a:tr>
              <a:tr h="745781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الموضوعية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27493" marT="79683" marB="79683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يستند إلى الوقائع لا إلى الأهواء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127493" marT="79683" marB="79683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دراسة أثر النوم على التحصيل لا تُبنى على رأي الباحث بل على بيانات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0" marT="79683" marB="79683" anchor="ctr"/>
                </a:tc>
                <a:extLst>
                  <a:ext uri="{0D108BD9-81ED-4DB2-BD59-A6C34878D82A}">
                    <a16:rowId xmlns:a16="http://schemas.microsoft.com/office/drawing/2014/main" val="1163572001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القابلية للتحقق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27493" marT="79683" marB="79683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يمكن إثبات النتائج أو نفيها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127493" marT="79683" marB="79683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تجربة ميلغرام يمكن إعادتها في سياقات مختلفة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0" marT="79683" marB="79683" anchor="ctr"/>
                </a:tc>
                <a:extLst>
                  <a:ext uri="{0D108BD9-81ED-4DB2-BD59-A6C34878D82A}">
                    <a16:rowId xmlns:a16="http://schemas.microsoft.com/office/drawing/2014/main" val="208420978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التراكمية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27493" marT="79683" marB="79683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العلم يبني على ما سبقه</a:t>
                      </a:r>
                      <a:endParaRPr lang="en-US" sz="14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127493" marT="79683" marB="79683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نظرية فيثاغورس بُنيت عليها هندسة إقليدس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0" marT="79683" marB="79683" anchor="ctr"/>
                </a:tc>
                <a:extLst>
                  <a:ext uri="{0D108BD9-81ED-4DB2-BD59-A6C34878D82A}">
                    <a16:rowId xmlns:a16="http://schemas.microsoft.com/office/drawing/2014/main" val="2718043289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القابلية للدحض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27493" marT="79683" marB="79683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أي نظرية علمية يجب أن تكون قابلة للتكذيب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127493" marT="79683" marB="79683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نظرية "كل البجع أبيض" يمكن دحضها ببجعة سوداء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0" marT="79683" marB="79683" anchor="ctr"/>
                </a:tc>
                <a:extLst>
                  <a:ext uri="{0D108BD9-81ED-4DB2-BD59-A6C34878D82A}">
                    <a16:rowId xmlns:a16="http://schemas.microsoft.com/office/drawing/2014/main" val="4166633294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العمومية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27493" marT="79683" marB="79683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النتائج لا ترتبط بشخص أو مكان بعينه</a:t>
                      </a:r>
                      <a:endParaRPr lang="en-US" sz="14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127493" marT="79683" marB="79683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قانون الجذب العام ينطبق في كل مكان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0" marT="79683" marB="79683" anchor="ctr"/>
                </a:tc>
                <a:extLst>
                  <a:ext uri="{0D108BD9-81ED-4DB2-BD59-A6C34878D82A}">
                    <a16:rowId xmlns:a16="http://schemas.microsoft.com/office/drawing/2014/main" val="1683460036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التنظيم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27493" marT="79683" marB="79683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المعرفة مرتبة في نسق منطقي</a:t>
                      </a:r>
                      <a:endParaRPr lang="en-US" sz="14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127493" marT="79683" marB="79683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تصنيف الكائنات الحية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0" marT="79683" marB="79683" anchor="ctr"/>
                </a:tc>
                <a:extLst>
                  <a:ext uri="{0D108BD9-81ED-4DB2-BD59-A6C34878D82A}">
                    <a16:rowId xmlns:a16="http://schemas.microsoft.com/office/drawing/2014/main" val="2495100684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الدقة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27493" marT="79683" marB="79683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استخدام مفاهيم محددة وقياس دقيق</a:t>
                      </a:r>
                      <a:endParaRPr lang="en-US" sz="14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127493" marT="79683" marB="79683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قياس الذكاء بمقياس معياري لا بوصف "ذكي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"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27493" marR="0" marT="79683" marB="79683" anchor="ctr"/>
                </a:tc>
                <a:extLst>
                  <a:ext uri="{0D108BD9-81ED-4DB2-BD59-A6C34878D82A}">
                    <a16:rowId xmlns:a16="http://schemas.microsoft.com/office/drawing/2014/main" val="29938227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2995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DF552C1-CC3D-4293-8583-60CA714B768A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3F181223-EC34-4ADD-AAC4-0F8E5F53338D}"/>
              </a:ext>
            </a:extLst>
          </p:cNvPr>
          <p:cNvSpPr/>
          <p:nvPr/>
        </p:nvSpPr>
        <p:spPr>
          <a:xfrm>
            <a:off x="1333462" y="1437590"/>
            <a:ext cx="9345750" cy="50711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A0B992F-C523-4686-A48F-5D3B208109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6C62F1E-C734-47BC-B9A5-042D94CB0164}"/>
              </a:ext>
            </a:extLst>
          </p:cNvPr>
          <p:cNvSpPr txBox="1"/>
          <p:nvPr/>
        </p:nvSpPr>
        <p:spPr>
          <a:xfrm>
            <a:off x="3530899" y="85891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مثال</a:t>
            </a:r>
            <a:r>
              <a:rPr lang="ar-SY" sz="2000" b="1" dirty="0">
                <a:latin typeface="Alexandria" pitchFamily="2" charset="-78"/>
                <a:cs typeface="Alexandria" pitchFamily="2" charset="-78"/>
              </a:rPr>
              <a:t> عن مفهوم العلم</a:t>
            </a:r>
            <a:r>
              <a:rPr lang="ar-SA" sz="2000" b="1" dirty="0"/>
              <a:t> 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299C501-9FF3-4610-92A8-C420D1A14876}"/>
              </a:ext>
            </a:extLst>
          </p:cNvPr>
          <p:cNvSpPr txBox="1"/>
          <p:nvPr/>
        </p:nvSpPr>
        <p:spPr>
          <a:xfrm>
            <a:off x="1828376" y="1620930"/>
            <a:ext cx="8417320" cy="1707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عندما نقول "الطلاب الذين ينامون 8 ساعات يتفوقون أكاديميًا"، هذه ليست معرفة علمية بعد.</a:t>
            </a:r>
            <a:endParaRPr lang="ar-SY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لكن إذا أجرينا دراسة على 500 طالب، وقسنا ساعات النوم ومعدلاتهم، وحللنا العلاقة إحصائيًا، وعرضنا النتائج للمراجعة، فإننا نقترب من المعرفة العلمية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9" name="Slide Number Placeholder 7">
            <a:extLst>
              <a:ext uri="{FF2B5EF4-FFF2-40B4-BE49-F238E27FC236}">
                <a16:creationId xmlns:a16="http://schemas.microsoft.com/office/drawing/2014/main" id="{79449F73-83C0-4715-A6DD-CE65B6B27C7D}"/>
              </a:ext>
            </a:extLst>
          </p:cNvPr>
          <p:cNvSpPr txBox="1">
            <a:spLocks/>
          </p:cNvSpPr>
          <p:nvPr/>
        </p:nvSpPr>
        <p:spPr>
          <a:xfrm>
            <a:off x="8763000" y="6508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8</a:t>
            </a:fld>
            <a:endParaRPr lang="en-US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BC3138E-6CF4-4BB9-A368-FB16664F2A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891694"/>
              </p:ext>
            </p:extLst>
          </p:nvPr>
        </p:nvGraphicFramePr>
        <p:xfrm>
          <a:off x="2172881" y="3588936"/>
          <a:ext cx="7728310" cy="2590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64155">
                  <a:extLst>
                    <a:ext uri="{9D8B030D-6E8A-4147-A177-3AD203B41FA5}">
                      <a16:colId xmlns:a16="http://schemas.microsoft.com/office/drawing/2014/main" val="3420208340"/>
                    </a:ext>
                  </a:extLst>
                </a:gridCol>
                <a:gridCol w="3864155">
                  <a:extLst>
                    <a:ext uri="{9D8B030D-6E8A-4147-A177-3AD203B41FA5}">
                      <a16:colId xmlns:a16="http://schemas.microsoft.com/office/drawing/2014/main" val="942157822"/>
                    </a:ext>
                  </a:extLst>
                </a:gridCol>
              </a:tblGrid>
              <a:tr h="32512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العلم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Y" sz="1800" dirty="0"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 غير العلم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324282"/>
                  </a:ext>
                </a:extLst>
              </a:tr>
              <a:tr h="316230"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يعتمد على الملاحظة والقياس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يعتمد على الحدس أو السلطة أو التقاليد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992339358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يقبل النقد والمراجعة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يرفض النقد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534805426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مؤقت وقابل للتعديل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مطلق وغير قابل للتغيير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617176922"/>
                  </a:ext>
                </a:extLst>
              </a:tr>
              <a:tr h="316230"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يعلن عن منهجه وبياناته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يخفي منهجه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335877056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يفرق بين الرأي والدليل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يخلط بينهما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018765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7467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7993A77-A60A-4F09-BA40-EB26AE498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  <p:sp>
        <p:nvSpPr>
          <p:cNvPr id="3" name="Rectangle: Rounded Corners 24">
            <a:extLst>
              <a:ext uri="{FF2B5EF4-FFF2-40B4-BE49-F238E27FC236}">
                <a16:creationId xmlns:a16="http://schemas.microsoft.com/office/drawing/2014/main" id="{62624F01-500C-4EAF-8B7E-4029D35953CC}"/>
              </a:ext>
            </a:extLst>
          </p:cNvPr>
          <p:cNvSpPr/>
          <p:nvPr/>
        </p:nvSpPr>
        <p:spPr>
          <a:xfrm>
            <a:off x="1333462" y="1437590"/>
            <a:ext cx="9345750" cy="50711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8401D59-921A-42EE-96B3-51AB434399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A4F9E3-7601-417C-A1D8-EB50E7C65E3D}"/>
              </a:ext>
            </a:extLst>
          </p:cNvPr>
          <p:cNvSpPr txBox="1"/>
          <p:nvPr/>
        </p:nvSpPr>
        <p:spPr>
          <a:xfrm>
            <a:off x="3530899" y="85891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العلم و غير العلم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EB49ACB-30CD-463C-80FA-32A5861F01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504518"/>
              </p:ext>
            </p:extLst>
          </p:nvPr>
        </p:nvGraphicFramePr>
        <p:xfrm>
          <a:off x="1594850" y="1748392"/>
          <a:ext cx="8604228" cy="42506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02114">
                  <a:extLst>
                    <a:ext uri="{9D8B030D-6E8A-4147-A177-3AD203B41FA5}">
                      <a16:colId xmlns:a16="http://schemas.microsoft.com/office/drawing/2014/main" val="3420208340"/>
                    </a:ext>
                  </a:extLst>
                </a:gridCol>
                <a:gridCol w="4302114">
                  <a:extLst>
                    <a:ext uri="{9D8B030D-6E8A-4147-A177-3AD203B41FA5}">
                      <a16:colId xmlns:a16="http://schemas.microsoft.com/office/drawing/2014/main" val="942157822"/>
                    </a:ext>
                  </a:extLst>
                </a:gridCol>
              </a:tblGrid>
              <a:tr h="32512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العلم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Y" sz="1800" dirty="0"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 غير العلم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324282"/>
                  </a:ext>
                </a:extLst>
              </a:tr>
              <a:tr h="316230"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يعتمد على الملاحظة والقياس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يعتمد على الحدس أو السلطة أو التقاليد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992339358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يقبل النقد والمراجعة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يرفض النقد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534805426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مؤقت وقابل للتعديل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مطلق وغير قابل للتغيير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617176922"/>
                  </a:ext>
                </a:extLst>
              </a:tr>
              <a:tr h="316230"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يعلن عن منهجه وبياناته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يخفي منهجه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335877056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يفرق بين الرأي والدليل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1" eaLnBrk="1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يخلط بينهما</a:t>
                      </a:r>
                      <a:endParaRPr lang="en-US" sz="16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018765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4784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9" y="72995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مفهوم البحث العلمي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5976" y="1468530"/>
            <a:ext cx="8417320" cy="274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البحث العلمي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(Scientific Research)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هو عملية منظمة ومنهجية يقوم بها الباحث لجمع البيانات والمعلومات وتحليلها وتفسيرها،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بهدف اكتشاف حقائق جديدة أو التحقق من حقائق قائمة أو تطوير نظريات أو حل مشكلات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711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CFAFA68-31DE-4E70-96C7-FF85C9D5C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753398E-9140-42AD-8451-FAB3BFCB28B5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BACBE2D5-6B4E-4AAB-AFC9-67D203CD605E}"/>
              </a:ext>
            </a:extLst>
          </p:cNvPr>
          <p:cNvSpPr/>
          <p:nvPr/>
        </p:nvSpPr>
        <p:spPr>
          <a:xfrm>
            <a:off x="8760314" y="11052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E698F7C9-49E8-4FCD-AEAA-EEAE72CA3205}"/>
              </a:ext>
            </a:extLst>
          </p:cNvPr>
          <p:cNvSpPr/>
          <p:nvPr/>
        </p:nvSpPr>
        <p:spPr>
          <a:xfrm>
            <a:off x="1333462" y="14375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4903950-E1B2-4D5B-AF60-DE63ABB3A2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F2F427-4B76-4EBE-8C19-2C0208A57F43}"/>
              </a:ext>
            </a:extLst>
          </p:cNvPr>
          <p:cNvSpPr txBox="1"/>
          <p:nvPr/>
        </p:nvSpPr>
        <p:spPr>
          <a:xfrm>
            <a:off x="3343328" y="8823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200" b="1" kern="0" dirty="0">
                <a:latin typeface="Alexandria" pitchFamily="2" charset="-78"/>
                <a:cs typeface="Alexandria" pitchFamily="2" charset="-78"/>
              </a:rPr>
              <a:t>التعريفات المختلفة للبحث العلمي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6AF9FB-90F2-4437-A011-5BB5E85359AE}"/>
              </a:ext>
            </a:extLst>
          </p:cNvPr>
          <p:cNvSpPr txBox="1"/>
          <p:nvPr/>
        </p:nvSpPr>
        <p:spPr>
          <a:xfrm>
            <a:off x="1797677" y="1571497"/>
            <a:ext cx="84173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وسيلة للاستقصاء الدقيق والمنظم ،يقوم بها الباحث لاكتشاف حقائق أو علاقات جديدة تساهم في حل مشكلة.</a:t>
            </a:r>
            <a:endParaRPr kumimoji="1" lang="en-US" altLang="ja-JP" sz="1600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altLang="ja-JP" sz="1600" dirty="0">
                <a:solidFill>
                  <a:sysClr val="windowText" lastClr="000000"/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 عملية منظمة لجمع البيانات أو المعلومات وتحليلها لغرض معين.</a:t>
            </a:r>
            <a:endParaRPr lang="en-US" altLang="ja-JP" sz="1600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altLang="ja-JP" sz="1600" dirty="0">
                <a:solidFill>
                  <a:sysClr val="windowText" lastClr="000000"/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سلوك إنساني منظم يهدف إلى استقصاء صحة معلومة أو توضيح ظاهرة أو البحث عن حل ناجح لمشكلة.</a:t>
            </a:r>
          </a:p>
        </p:txBody>
      </p:sp>
    </p:spTree>
    <p:extLst>
      <p:ext uri="{BB962C8B-B14F-4D97-AF65-F5344CB8AC3E}">
        <p14:creationId xmlns:p14="http://schemas.microsoft.com/office/powerpoint/2010/main" val="3337370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728984-7765-4B60-A2E3-5BF9AE1B9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29BE782-A0BE-4D35-BF02-361818A686FC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46B9B7F5-4DBB-48F3-A407-898ECF4CF71D}"/>
              </a:ext>
            </a:extLst>
          </p:cNvPr>
          <p:cNvSpPr/>
          <p:nvPr/>
        </p:nvSpPr>
        <p:spPr>
          <a:xfrm>
            <a:off x="8760314" y="11052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3595B323-7A96-4424-9CD4-6558D86BCD3F}"/>
              </a:ext>
            </a:extLst>
          </p:cNvPr>
          <p:cNvSpPr/>
          <p:nvPr/>
        </p:nvSpPr>
        <p:spPr>
          <a:xfrm>
            <a:off x="1333462" y="14375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BEEBBF3-F8CC-46FA-A759-61F0B10257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A0D4A-1191-493A-A3BD-0135444FE574}"/>
              </a:ext>
            </a:extLst>
          </p:cNvPr>
          <p:cNvSpPr txBox="1"/>
          <p:nvPr/>
        </p:nvSpPr>
        <p:spPr>
          <a:xfrm>
            <a:off x="3343328" y="882358"/>
            <a:ext cx="425322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200" b="1" kern="0" dirty="0">
                <a:latin typeface="Alexandria" pitchFamily="2" charset="-78"/>
                <a:cs typeface="Alexandria" pitchFamily="2" charset="-78"/>
              </a:rPr>
              <a:t>مفهوم العلم والبحث العلمي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سهم للأسفل 17">
            <a:extLst>
              <a:ext uri="{FF2B5EF4-FFF2-40B4-BE49-F238E27FC236}">
                <a16:creationId xmlns:a16="http://schemas.microsoft.com/office/drawing/2014/main" id="{E8F23C73-2CE2-4414-8B20-6E1ADE651877}"/>
              </a:ext>
            </a:extLst>
          </p:cNvPr>
          <p:cNvSpPr/>
          <p:nvPr/>
        </p:nvSpPr>
        <p:spPr>
          <a:xfrm>
            <a:off x="4402368" y="1645591"/>
            <a:ext cx="3194185" cy="1894172"/>
          </a:xfrm>
          <a:prstGeom prst="downArrow">
            <a:avLst/>
          </a:prstGeom>
          <a:solidFill>
            <a:srgbClr val="00AEEF"/>
          </a:solidFill>
          <a:ln>
            <a:solidFill>
              <a:srgbClr val="006C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50000"/>
              </a:lnSpc>
            </a:pPr>
            <a:r>
              <a:rPr lang="ar-SY" sz="16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تتفق التعريفات المختلفة للعلم في نقطتين أساسيتين:</a:t>
            </a:r>
          </a:p>
        </p:txBody>
      </p:sp>
      <p:sp>
        <p:nvSpPr>
          <p:cNvPr id="9" name="مخطط انسيابي: شريط مثقب 19">
            <a:extLst>
              <a:ext uri="{FF2B5EF4-FFF2-40B4-BE49-F238E27FC236}">
                <a16:creationId xmlns:a16="http://schemas.microsoft.com/office/drawing/2014/main" id="{ABDE2E10-4C67-4A8D-BFCD-297AAF40AAEE}"/>
              </a:ext>
            </a:extLst>
          </p:cNvPr>
          <p:cNvSpPr/>
          <p:nvPr/>
        </p:nvSpPr>
        <p:spPr>
          <a:xfrm>
            <a:off x="7738749" y="3283227"/>
            <a:ext cx="2348229" cy="960171"/>
          </a:xfrm>
          <a:prstGeom prst="flowChartPunchedTape">
            <a:avLst/>
          </a:prstGeom>
          <a:solidFill>
            <a:srgbClr val="88DA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ar-SY" sz="2000" b="1" dirty="0">
                <a:solidFill>
                  <a:schemeClr val="accent1">
                    <a:lumMod val="5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* أنه المعرفة والإدراك</a:t>
            </a:r>
          </a:p>
        </p:txBody>
      </p:sp>
      <p:sp>
        <p:nvSpPr>
          <p:cNvPr id="10" name="مخطط انسيابي: شريط مثقب 20">
            <a:extLst>
              <a:ext uri="{FF2B5EF4-FFF2-40B4-BE49-F238E27FC236}">
                <a16:creationId xmlns:a16="http://schemas.microsoft.com/office/drawing/2014/main" id="{B07DD93B-9C7F-4AA9-9167-762AF6EEB6EA}"/>
              </a:ext>
            </a:extLst>
          </p:cNvPr>
          <p:cNvSpPr/>
          <p:nvPr/>
        </p:nvSpPr>
        <p:spPr>
          <a:xfrm>
            <a:off x="2190658" y="3283228"/>
            <a:ext cx="2366534" cy="960171"/>
          </a:xfrm>
          <a:prstGeom prst="flowChartPunchedTape">
            <a:avLst/>
          </a:prstGeom>
          <a:solidFill>
            <a:srgbClr val="88DA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ar-SY" sz="2000" b="1" dirty="0">
                <a:solidFill>
                  <a:schemeClr val="accent1">
                    <a:lumMod val="5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*ينشأ نتيجة للدراسات والتجارب</a:t>
            </a:r>
          </a:p>
        </p:txBody>
      </p:sp>
    </p:spTree>
    <p:extLst>
      <p:ext uri="{BB962C8B-B14F-4D97-AF65-F5344CB8AC3E}">
        <p14:creationId xmlns:p14="http://schemas.microsoft.com/office/powerpoint/2010/main" val="3226299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41D2423-CB8D-4D68-934B-DD4B6C9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2874C04-486A-4478-9488-9242650CF808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FE71681E-8530-48A5-BD13-2554234FE407}"/>
              </a:ext>
            </a:extLst>
          </p:cNvPr>
          <p:cNvSpPr/>
          <p:nvPr/>
        </p:nvSpPr>
        <p:spPr>
          <a:xfrm>
            <a:off x="8760314" y="11052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4A29D0DE-6AED-4F21-840E-C6D1393839F3}"/>
              </a:ext>
            </a:extLst>
          </p:cNvPr>
          <p:cNvSpPr/>
          <p:nvPr/>
        </p:nvSpPr>
        <p:spPr>
          <a:xfrm>
            <a:off x="1321739" y="14375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6B42AF9-0CCC-4674-AF3A-60D2F31CD0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91F2113-F43C-4A78-AAE0-DC8BE7288B1A}"/>
              </a:ext>
            </a:extLst>
          </p:cNvPr>
          <p:cNvSpPr txBox="1"/>
          <p:nvPr/>
        </p:nvSpPr>
        <p:spPr>
          <a:xfrm>
            <a:off x="3343328" y="882358"/>
            <a:ext cx="522624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200" b="1" kern="0" dirty="0">
                <a:latin typeface="Alexandria" pitchFamily="2" charset="-78"/>
                <a:cs typeface="Alexandria" pitchFamily="2" charset="-78"/>
              </a:rPr>
              <a:t>التعريفات المختلفة للبحث العلمي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テキスト プレースホルダー 6">
            <a:extLst>
              <a:ext uri="{FF2B5EF4-FFF2-40B4-BE49-F238E27FC236}">
                <a16:creationId xmlns:a16="http://schemas.microsoft.com/office/drawing/2014/main" id="{8F3DBA7E-A87A-4237-9785-529360B560B1}"/>
              </a:ext>
            </a:extLst>
          </p:cNvPr>
          <p:cNvSpPr txBox="1">
            <a:spLocks/>
          </p:cNvSpPr>
          <p:nvPr/>
        </p:nvSpPr>
        <p:spPr>
          <a:xfrm>
            <a:off x="5870787" y="2468607"/>
            <a:ext cx="3849050" cy="545533"/>
          </a:xfrm>
          <a:prstGeom prst="rect">
            <a:avLst/>
          </a:prstGeom>
        </p:spPr>
        <p:txBody>
          <a:bodyPr vert="horz" lIns="163275" tIns="81638" rIns="163275" bIns="81638" rtlCol="0" anchor="ctr">
            <a:noAutofit/>
          </a:bodyPr>
          <a:lstStyle>
            <a:lvl1pPr marL="0" indent="0" algn="ctr" defTabSz="1632753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2800" i="0" kern="1200" baseline="0">
                <a:solidFill>
                  <a:schemeClr val="bg1"/>
                </a:solidFill>
                <a:latin typeface="Route 159 SemiBold" pitchFamily="50" charset="0"/>
                <a:ea typeface="+mn-ea"/>
                <a:cs typeface="+mn-cs"/>
              </a:defRPr>
            </a:lvl1pPr>
            <a:lvl2pPr marL="1326612" indent="-510235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0941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317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3693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070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446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2822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199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endParaRPr lang="ar-SY" altLang="ja-JP" sz="1800" b="1" dirty="0">
              <a:solidFill>
                <a:sysClr val="windowText" lastClr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9" name="テキスト プレースホルダー 6">
            <a:extLst>
              <a:ext uri="{FF2B5EF4-FFF2-40B4-BE49-F238E27FC236}">
                <a16:creationId xmlns:a16="http://schemas.microsoft.com/office/drawing/2014/main" id="{EFDD9855-88A9-4140-A1DB-0E0E38F01355}"/>
              </a:ext>
            </a:extLst>
          </p:cNvPr>
          <p:cNvSpPr txBox="1">
            <a:spLocks/>
          </p:cNvSpPr>
          <p:nvPr/>
        </p:nvSpPr>
        <p:spPr>
          <a:xfrm>
            <a:off x="5827700" y="3230999"/>
            <a:ext cx="3849050" cy="545533"/>
          </a:xfrm>
          <a:prstGeom prst="rect">
            <a:avLst/>
          </a:prstGeom>
        </p:spPr>
        <p:txBody>
          <a:bodyPr vert="horz" lIns="163275" tIns="81638" rIns="163275" bIns="81638" rtlCol="0" anchor="ctr">
            <a:noAutofit/>
          </a:bodyPr>
          <a:lstStyle>
            <a:lvl1pPr marL="0" indent="0" algn="ctr" defTabSz="1632753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2800" i="0" kern="1200" baseline="0">
                <a:solidFill>
                  <a:schemeClr val="bg1"/>
                </a:solidFill>
                <a:latin typeface="Route 159 SemiBold" pitchFamily="50" charset="0"/>
                <a:ea typeface="+mn-ea"/>
                <a:cs typeface="+mn-cs"/>
              </a:defRPr>
            </a:lvl1pPr>
            <a:lvl2pPr marL="1326612" indent="-510235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0941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317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3693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070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446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2822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199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endParaRPr lang="ar-SY" altLang="ja-JP" sz="1800" b="1" dirty="0">
              <a:solidFill>
                <a:sysClr val="windowText" lastClr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0" name="テキスト プレースホルダー 6">
            <a:extLst>
              <a:ext uri="{FF2B5EF4-FFF2-40B4-BE49-F238E27FC236}">
                <a16:creationId xmlns:a16="http://schemas.microsoft.com/office/drawing/2014/main" id="{8A7D59BE-B0D3-499A-9428-80F67FBF911F}"/>
              </a:ext>
            </a:extLst>
          </p:cNvPr>
          <p:cNvSpPr txBox="1">
            <a:spLocks/>
          </p:cNvSpPr>
          <p:nvPr/>
        </p:nvSpPr>
        <p:spPr>
          <a:xfrm>
            <a:off x="5913638" y="3948624"/>
            <a:ext cx="3849050" cy="545533"/>
          </a:xfrm>
          <a:prstGeom prst="rect">
            <a:avLst/>
          </a:prstGeom>
        </p:spPr>
        <p:txBody>
          <a:bodyPr vert="horz" lIns="163275" tIns="81638" rIns="163275" bIns="81638" rtlCol="0" anchor="ctr">
            <a:noAutofit/>
          </a:bodyPr>
          <a:lstStyle>
            <a:lvl1pPr marL="0" indent="0" algn="ctr" defTabSz="1632753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2800" i="0" kern="1200" baseline="0">
                <a:solidFill>
                  <a:schemeClr val="bg1"/>
                </a:solidFill>
                <a:latin typeface="Route 159 SemiBold" pitchFamily="50" charset="0"/>
                <a:ea typeface="+mn-ea"/>
                <a:cs typeface="+mn-cs"/>
              </a:defRPr>
            </a:lvl1pPr>
            <a:lvl2pPr marL="1326612" indent="-510235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0941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317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3693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070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446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2822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199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endParaRPr lang="ar-SY" altLang="ja-JP" sz="1800" b="1" dirty="0">
              <a:solidFill>
                <a:sysClr val="windowText" lastClr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1" name="سهم منحني إلى اليسار 5">
            <a:extLst>
              <a:ext uri="{FF2B5EF4-FFF2-40B4-BE49-F238E27FC236}">
                <a16:creationId xmlns:a16="http://schemas.microsoft.com/office/drawing/2014/main" id="{A1521715-9551-4A7A-BD5E-0C33CDDC8767}"/>
              </a:ext>
            </a:extLst>
          </p:cNvPr>
          <p:cNvSpPr/>
          <p:nvPr/>
        </p:nvSpPr>
        <p:spPr>
          <a:xfrm>
            <a:off x="8917914" y="2561286"/>
            <a:ext cx="1603374" cy="1974776"/>
          </a:xfrm>
          <a:prstGeom prst="curvedLeftArrow">
            <a:avLst>
              <a:gd name="adj1" fmla="val 25000"/>
              <a:gd name="adj2" fmla="val 68767"/>
              <a:gd name="adj3" fmla="val 25000"/>
            </a:avLst>
          </a:prstGeom>
          <a:solidFill>
            <a:srgbClr val="F1C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مستطيل مستدير الزوايا 10">
            <a:extLst>
              <a:ext uri="{FF2B5EF4-FFF2-40B4-BE49-F238E27FC236}">
                <a16:creationId xmlns:a16="http://schemas.microsoft.com/office/drawing/2014/main" id="{C9794BB8-6AF2-4625-9AA8-72EDD5A02D71}"/>
              </a:ext>
            </a:extLst>
          </p:cNvPr>
          <p:cNvSpPr/>
          <p:nvPr/>
        </p:nvSpPr>
        <p:spPr>
          <a:xfrm>
            <a:off x="6915242" y="2989667"/>
            <a:ext cx="1845841" cy="1140448"/>
          </a:xfrm>
          <a:prstGeom prst="round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1"/>
            <a:r>
              <a:rPr lang="ar-SY" sz="16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تتفق التعريفات المختلفة للبحث العلمي في </a:t>
            </a:r>
            <a:r>
              <a:rPr lang="en-US" sz="16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4</a:t>
            </a:r>
            <a:r>
              <a:rPr lang="ar-SY" sz="1600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 نقاط أساسية:</a:t>
            </a:r>
          </a:p>
        </p:txBody>
      </p:sp>
      <p:sp>
        <p:nvSpPr>
          <p:cNvPr id="13" name="円/楕円 4">
            <a:extLst>
              <a:ext uri="{FF2B5EF4-FFF2-40B4-BE49-F238E27FC236}">
                <a16:creationId xmlns:a16="http://schemas.microsoft.com/office/drawing/2014/main" id="{DF085CF9-714F-44F1-9A76-9B2281DBEABB}"/>
              </a:ext>
            </a:extLst>
          </p:cNvPr>
          <p:cNvSpPr/>
          <p:nvPr/>
        </p:nvSpPr>
        <p:spPr>
          <a:xfrm>
            <a:off x="6260025" y="4099959"/>
            <a:ext cx="365760" cy="365760"/>
          </a:xfrm>
          <a:prstGeom prst="ellipse">
            <a:avLst/>
          </a:prstGeom>
          <a:solidFill>
            <a:srgbClr val="F1C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ja-JP" altLang="en-US"/>
          </a:p>
        </p:txBody>
      </p:sp>
      <p:sp>
        <p:nvSpPr>
          <p:cNvPr id="14" name="円/楕円 4">
            <a:extLst>
              <a:ext uri="{FF2B5EF4-FFF2-40B4-BE49-F238E27FC236}">
                <a16:creationId xmlns:a16="http://schemas.microsoft.com/office/drawing/2014/main" id="{D7F3D36D-0EA9-4695-A233-AC91A9A997BF}"/>
              </a:ext>
            </a:extLst>
          </p:cNvPr>
          <p:cNvSpPr/>
          <p:nvPr/>
        </p:nvSpPr>
        <p:spPr>
          <a:xfrm>
            <a:off x="6279398" y="3609853"/>
            <a:ext cx="365760" cy="365760"/>
          </a:xfrm>
          <a:prstGeom prst="ellipse">
            <a:avLst/>
          </a:prstGeom>
          <a:solidFill>
            <a:srgbClr val="F1C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ja-JP" altLang="en-US"/>
          </a:p>
        </p:txBody>
      </p:sp>
      <p:sp>
        <p:nvSpPr>
          <p:cNvPr id="15" name="円/楕円 4">
            <a:extLst>
              <a:ext uri="{FF2B5EF4-FFF2-40B4-BE49-F238E27FC236}">
                <a16:creationId xmlns:a16="http://schemas.microsoft.com/office/drawing/2014/main" id="{B7AA22D1-B837-4E4D-A541-0662A38F6143}"/>
              </a:ext>
            </a:extLst>
          </p:cNvPr>
          <p:cNvSpPr/>
          <p:nvPr/>
        </p:nvSpPr>
        <p:spPr>
          <a:xfrm>
            <a:off x="6279398" y="3128266"/>
            <a:ext cx="365760" cy="365760"/>
          </a:xfrm>
          <a:prstGeom prst="ellipse">
            <a:avLst/>
          </a:prstGeom>
          <a:solidFill>
            <a:srgbClr val="F1C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ja-JP" altLang="en-US"/>
          </a:p>
        </p:txBody>
      </p:sp>
      <p:sp>
        <p:nvSpPr>
          <p:cNvPr id="16" name="円/楕円 4">
            <a:extLst>
              <a:ext uri="{FF2B5EF4-FFF2-40B4-BE49-F238E27FC236}">
                <a16:creationId xmlns:a16="http://schemas.microsoft.com/office/drawing/2014/main" id="{061CBD8A-4209-4D22-AABE-6C8DFF8BFCD1}"/>
              </a:ext>
            </a:extLst>
          </p:cNvPr>
          <p:cNvSpPr/>
          <p:nvPr/>
        </p:nvSpPr>
        <p:spPr>
          <a:xfrm>
            <a:off x="6229828" y="2640528"/>
            <a:ext cx="365760" cy="365760"/>
          </a:xfrm>
          <a:prstGeom prst="ellipse">
            <a:avLst/>
          </a:prstGeom>
          <a:solidFill>
            <a:srgbClr val="F1C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ja-JP" altLang="en-US"/>
          </a:p>
        </p:txBody>
      </p:sp>
      <p:sp>
        <p:nvSpPr>
          <p:cNvPr id="17" name="مستطيل مستدير الزوايا 11">
            <a:extLst>
              <a:ext uri="{FF2B5EF4-FFF2-40B4-BE49-F238E27FC236}">
                <a16:creationId xmlns:a16="http://schemas.microsoft.com/office/drawing/2014/main" id="{69CD1569-3B07-4D45-BD64-FF94F42CADEE}"/>
              </a:ext>
            </a:extLst>
          </p:cNvPr>
          <p:cNvSpPr/>
          <p:nvPr/>
        </p:nvSpPr>
        <p:spPr>
          <a:xfrm>
            <a:off x="1629508" y="2626219"/>
            <a:ext cx="4527134" cy="363448"/>
          </a:xfrm>
          <a:prstGeom prst="roundRect">
            <a:avLst/>
          </a:prstGeom>
          <a:solidFill>
            <a:srgbClr val="F8E2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محاولة منظمة تتبع منهجا معينا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مستطيل مستدير الزوايا 14">
            <a:extLst>
              <a:ext uri="{FF2B5EF4-FFF2-40B4-BE49-F238E27FC236}">
                <a16:creationId xmlns:a16="http://schemas.microsoft.com/office/drawing/2014/main" id="{3A2D93CB-DFCE-43E7-8670-8B89585493BF}"/>
              </a:ext>
            </a:extLst>
          </p:cNvPr>
          <p:cNvSpPr/>
          <p:nvPr/>
        </p:nvSpPr>
        <p:spPr>
          <a:xfrm>
            <a:off x="1629507" y="3141785"/>
            <a:ext cx="4527135" cy="336929"/>
          </a:xfrm>
          <a:prstGeom prst="roundRect">
            <a:avLst>
              <a:gd name="adj" fmla="val 0"/>
            </a:avLst>
          </a:prstGeom>
          <a:solidFill>
            <a:srgbClr val="F8E2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b="1" dirty="0">
                <a:solidFill>
                  <a:schemeClr val="tx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 </a:t>
            </a:r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هدفه زيادة الحقائق وتوسيع دائرة المعرفة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9" name="مستطيل مستدير الزوايا 19">
            <a:extLst>
              <a:ext uri="{FF2B5EF4-FFF2-40B4-BE49-F238E27FC236}">
                <a16:creationId xmlns:a16="http://schemas.microsoft.com/office/drawing/2014/main" id="{2B95D8BC-174E-401A-B680-0B1E5196BD96}"/>
              </a:ext>
            </a:extLst>
          </p:cNvPr>
          <p:cNvSpPr/>
          <p:nvPr/>
        </p:nvSpPr>
        <p:spPr>
          <a:xfrm>
            <a:off x="1629508" y="3643439"/>
            <a:ext cx="4527134" cy="362982"/>
          </a:xfrm>
          <a:prstGeom prst="roundRect">
            <a:avLst/>
          </a:prstGeom>
          <a:solidFill>
            <a:srgbClr val="F8E2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يختبر العلاقات التي يتوصل إليها قبل إعلانها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0" name="مستطيل مستدير الزوايا 20">
            <a:extLst>
              <a:ext uri="{FF2B5EF4-FFF2-40B4-BE49-F238E27FC236}">
                <a16:creationId xmlns:a16="http://schemas.microsoft.com/office/drawing/2014/main" id="{7FAF2DA9-9E9F-48A7-9875-F7C20479AF23}"/>
              </a:ext>
            </a:extLst>
          </p:cNvPr>
          <p:cNvSpPr/>
          <p:nvPr/>
        </p:nvSpPr>
        <p:spPr>
          <a:xfrm>
            <a:off x="1629508" y="4156441"/>
            <a:ext cx="4472593" cy="373103"/>
          </a:xfrm>
          <a:prstGeom prst="roundRect">
            <a:avLst/>
          </a:prstGeom>
          <a:solidFill>
            <a:srgbClr val="F8E2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6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يشمل جميع ميادين الحياة ويستخدم فيها</a:t>
            </a:r>
            <a:endParaRPr lang="en-US" sz="16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1135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24"/>
          <p:cNvSpPr/>
          <p:nvPr/>
        </p:nvSpPr>
        <p:spPr>
          <a:xfrm>
            <a:off x="1181062" y="1285190"/>
            <a:ext cx="9345750" cy="48428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190929" y="72995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عناصر البحث العلمي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10673" y="1607065"/>
            <a:ext cx="8686527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الباحث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الشخص الذي يقوم بالبحث، ويحتاج إلى المعرفة والمنهج والأمانة والصبر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المشكلة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السؤال أو الحاجة المعرفية التي يسعى البحث إلى حلها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المنهج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الطريقة المنظمة لجمع البيانات وتحليلها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البيانات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المعلومات التي تُجمع من الميدان أو المصادر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التحليل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معالجة البيانات للوصول إلى نتائج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النتائج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الإجابات التي توصل إليها البحث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التوثيق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تسجيل المصادر والإجراءات لضمان الشفافية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5515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412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ar-SA" b="1" dirty="0"/>
              <a:t>الوصف</a:t>
            </a:r>
            <a:endParaRPr lang="en-US" b="1" dirty="0"/>
          </a:p>
          <a:p>
            <a:pPr rtl="1"/>
            <a:r>
              <a:rPr lang="ar-SA" dirty="0"/>
              <a:t>وصف الظاهرة كما هي دون تدخل</a:t>
            </a:r>
            <a:r>
              <a:rPr lang="en-US" dirty="0"/>
              <a:t>.</a:t>
            </a:r>
            <a:br>
              <a:rPr lang="en-US" dirty="0"/>
            </a:br>
            <a:r>
              <a:rPr lang="ar-SA" b="1" dirty="0"/>
              <a:t>مثال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ar-SA" dirty="0"/>
              <a:t>وصف مستويات القلق لدى طلاب الجامعة قبل الامتحانات</a:t>
            </a:r>
            <a:r>
              <a:rPr lang="en-US" dirty="0"/>
              <a:t>.</a:t>
            </a:r>
          </a:p>
          <a:p>
            <a:pPr rtl="1"/>
            <a:r>
              <a:rPr lang="en-US" b="1" dirty="0"/>
              <a:t>4.2 </a:t>
            </a:r>
            <a:r>
              <a:rPr lang="ar-SA" b="1" dirty="0"/>
              <a:t>التفسير</a:t>
            </a:r>
            <a:endParaRPr lang="en-US" b="1" dirty="0"/>
          </a:p>
          <a:p>
            <a:pPr rtl="1"/>
            <a:r>
              <a:rPr lang="ar-SA" dirty="0"/>
              <a:t>تفسير لماذا تحدث الظاهرة</a:t>
            </a:r>
            <a:r>
              <a:rPr lang="en-US" dirty="0"/>
              <a:t>.</a:t>
            </a:r>
            <a:br>
              <a:rPr lang="en-US" dirty="0"/>
            </a:br>
            <a:r>
              <a:rPr lang="ar-SA" b="1" dirty="0"/>
              <a:t>مثال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ar-SA" dirty="0"/>
              <a:t>تفسير العلاقة بين القلق والتحصيل الأكاديمي</a:t>
            </a:r>
            <a:r>
              <a:rPr lang="en-US" dirty="0"/>
              <a:t>.</a:t>
            </a:r>
          </a:p>
          <a:p>
            <a:pPr rtl="1"/>
            <a:r>
              <a:rPr lang="en-US" b="1" dirty="0"/>
              <a:t>4.3 </a:t>
            </a:r>
            <a:r>
              <a:rPr lang="ar-SA" b="1" dirty="0"/>
              <a:t>التنبؤ</a:t>
            </a:r>
            <a:endParaRPr lang="en-US" b="1" dirty="0"/>
          </a:p>
          <a:p>
            <a:pPr rtl="1"/>
            <a:r>
              <a:rPr lang="ar-SA" dirty="0"/>
              <a:t>التنبؤ بحدوث الظاهرة في المستقبل</a:t>
            </a:r>
            <a:r>
              <a:rPr lang="en-US" dirty="0"/>
              <a:t>.</a:t>
            </a:r>
            <a:br>
              <a:rPr lang="en-US" dirty="0"/>
            </a:br>
            <a:r>
              <a:rPr lang="ar-SA" b="1" dirty="0"/>
              <a:t>مثال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ar-SA" dirty="0"/>
              <a:t>التنبؤ بمن هم أكثر عرضة للرسوب بناءً على مستويات القلق</a:t>
            </a:r>
            <a:r>
              <a:rPr lang="en-US" dirty="0"/>
              <a:t>.</a:t>
            </a:r>
          </a:p>
          <a:p>
            <a:pPr rtl="1"/>
            <a:r>
              <a:rPr lang="en-US" b="1" dirty="0"/>
              <a:t>4.4 </a:t>
            </a:r>
            <a:r>
              <a:rPr lang="ar-SA" b="1" dirty="0"/>
              <a:t>الضبط</a:t>
            </a:r>
            <a:endParaRPr lang="en-US" b="1" dirty="0"/>
          </a:p>
          <a:p>
            <a:pPr rtl="1"/>
            <a:r>
              <a:rPr lang="ar-SA" dirty="0"/>
              <a:t>التحكم في الظاهرة أو تعديلها</a:t>
            </a:r>
            <a:r>
              <a:rPr lang="en-US" dirty="0"/>
              <a:t>.</a:t>
            </a:r>
            <a:br>
              <a:rPr lang="en-US" dirty="0"/>
            </a:br>
            <a:r>
              <a:rPr lang="ar-SA" b="1" dirty="0"/>
              <a:t>مثال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ar-SA" dirty="0"/>
              <a:t>تصميم برنامج لخفض القلق لتحسين التحصيل</a:t>
            </a:r>
            <a:r>
              <a:rPr lang="en-US" dirty="0"/>
              <a:t>.</a:t>
            </a:r>
          </a:p>
          <a:p>
            <a:pPr rtl="1"/>
            <a:r>
              <a:rPr lang="en-US" b="1" dirty="0"/>
              <a:t>4.5 </a:t>
            </a:r>
            <a:r>
              <a:rPr lang="ar-SA" b="1" dirty="0"/>
              <a:t>التطوير</a:t>
            </a:r>
            <a:endParaRPr lang="en-US" b="1" dirty="0"/>
          </a:p>
          <a:p>
            <a:pPr rtl="1"/>
            <a:r>
              <a:rPr lang="ar-SA" dirty="0"/>
              <a:t>تطوير أدوات أو برامج أو نظريات</a:t>
            </a:r>
            <a:r>
              <a:rPr lang="en-US" dirty="0"/>
              <a:t>.</a:t>
            </a:r>
            <a:br>
              <a:rPr lang="en-US" dirty="0"/>
            </a:br>
            <a:r>
              <a:rPr lang="ar-SA" b="1" dirty="0"/>
              <a:t>مثال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ar-SA" dirty="0"/>
              <a:t>تطوير مقياس جديد للقلق </a:t>
            </a:r>
            <a:r>
              <a:rPr lang="ar-SA" dirty="0" err="1"/>
              <a:t>الامتحاني</a:t>
            </a:r>
            <a:r>
              <a:rPr lang="en-US" dirty="0"/>
              <a:t>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9" y="72995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أهداف البحث العلمي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3A9176-B2C0-4008-9429-EB7EFEA495A7}"/>
              </a:ext>
            </a:extLst>
          </p:cNvPr>
          <p:cNvSpPr txBox="1"/>
          <p:nvPr/>
        </p:nvSpPr>
        <p:spPr>
          <a:xfrm>
            <a:off x="1887340" y="1562095"/>
            <a:ext cx="8417320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1. 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الوصف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وصف الظاهرة كما هي دون تدخل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  <a:br>
              <a:rPr lang="en-US" dirty="0">
                <a:latin typeface="Alexandria" pitchFamily="2" charset="-78"/>
                <a:cs typeface="Alexandria" pitchFamily="2" charset="-78"/>
              </a:rPr>
            </a:br>
            <a:r>
              <a:rPr lang="ar-SA" b="1" dirty="0">
                <a:latin typeface="Alexandria" pitchFamily="2" charset="-78"/>
                <a:cs typeface="Alexandria" pitchFamily="2" charset="-78"/>
              </a:rPr>
              <a:t>مثال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وصف مستويات القلق لدى طلاب الجامعة قبل الامتحانات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algn="r" rtl="1">
              <a:lnSpc>
                <a:spcPct val="150000"/>
              </a:lnSpc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2. 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التفسير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تفسير لماذا تحدث الظاهرة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  <a:br>
              <a:rPr lang="en-US" dirty="0">
                <a:latin typeface="Alexandria" pitchFamily="2" charset="-78"/>
                <a:cs typeface="Alexandria" pitchFamily="2" charset="-78"/>
              </a:rPr>
            </a:br>
            <a:r>
              <a:rPr lang="ar-SA" b="1" dirty="0">
                <a:latin typeface="Alexandria" pitchFamily="2" charset="-78"/>
                <a:cs typeface="Alexandria" pitchFamily="2" charset="-78"/>
              </a:rPr>
              <a:t>مثال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تفسير العلاقة بين القلق والتحصيل الأكاديمي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algn="r" rtl="1">
              <a:lnSpc>
                <a:spcPct val="150000"/>
              </a:lnSpc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3. 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التنبؤ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التنبؤ بحدوث الظاهرة في المستقبل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  <a:br>
              <a:rPr lang="en-US" dirty="0">
                <a:latin typeface="Alexandria" pitchFamily="2" charset="-78"/>
                <a:cs typeface="Alexandria" pitchFamily="2" charset="-78"/>
              </a:rPr>
            </a:br>
            <a:r>
              <a:rPr lang="ar-SA" b="1" dirty="0">
                <a:latin typeface="Alexandria" pitchFamily="2" charset="-78"/>
                <a:cs typeface="Alexandria" pitchFamily="2" charset="-78"/>
              </a:rPr>
              <a:t>مثال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التنبؤ بمن هم أكثر عرضة للرسوب بناءً على مستويات القلق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9367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6731C9-D7D9-40E6-8984-5B2FD7D4E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7D91B36-AD1F-496A-8B64-19070B79511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A6586B20-B72B-4A18-86B7-10E1A0E26145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3D93E4C4-54C9-4C75-B5D3-474B48C5ACEC}"/>
              </a:ext>
            </a:extLst>
          </p:cNvPr>
          <p:cNvSpPr/>
          <p:nvPr/>
        </p:nvSpPr>
        <p:spPr>
          <a:xfrm>
            <a:off x="1181062" y="1285191"/>
            <a:ext cx="9345750" cy="4412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ar-SA" b="1"/>
              <a:t>الوصف</a:t>
            </a:r>
            <a:endParaRPr lang="en-US" b="1"/>
          </a:p>
          <a:p>
            <a:pPr rtl="1"/>
            <a:r>
              <a:rPr lang="ar-SA"/>
              <a:t>وصف الظاهرة كما هي دون تدخل</a:t>
            </a:r>
            <a:r>
              <a:rPr lang="en-US"/>
              <a:t>.</a:t>
            </a:r>
            <a:br>
              <a:rPr lang="en-US"/>
            </a:br>
            <a:r>
              <a:rPr lang="ar-SA" b="1"/>
              <a:t>مثال</a:t>
            </a:r>
            <a:r>
              <a:rPr lang="en-US" b="1"/>
              <a:t>:</a:t>
            </a:r>
            <a:r>
              <a:rPr lang="en-US"/>
              <a:t> </a:t>
            </a:r>
            <a:r>
              <a:rPr lang="ar-SA"/>
              <a:t>وصف مستويات القلق لدى طلاب الجامعة قبل الامتحانات</a:t>
            </a:r>
            <a:r>
              <a:rPr lang="en-US"/>
              <a:t>.</a:t>
            </a:r>
          </a:p>
          <a:p>
            <a:pPr rtl="1"/>
            <a:r>
              <a:rPr lang="en-US" b="1"/>
              <a:t>4.2 </a:t>
            </a:r>
            <a:r>
              <a:rPr lang="ar-SA" b="1"/>
              <a:t>التفسير</a:t>
            </a:r>
            <a:endParaRPr lang="en-US" b="1"/>
          </a:p>
          <a:p>
            <a:pPr rtl="1"/>
            <a:r>
              <a:rPr lang="ar-SA"/>
              <a:t>تفسير لماذا تحدث الظاهرة</a:t>
            </a:r>
            <a:r>
              <a:rPr lang="en-US"/>
              <a:t>.</a:t>
            </a:r>
            <a:br>
              <a:rPr lang="en-US"/>
            </a:br>
            <a:r>
              <a:rPr lang="ar-SA" b="1"/>
              <a:t>مثال</a:t>
            </a:r>
            <a:r>
              <a:rPr lang="en-US" b="1"/>
              <a:t>:</a:t>
            </a:r>
            <a:r>
              <a:rPr lang="en-US"/>
              <a:t> </a:t>
            </a:r>
            <a:r>
              <a:rPr lang="ar-SA"/>
              <a:t>تفسير العلاقة بين القلق والتحصيل الأكاديمي</a:t>
            </a:r>
            <a:r>
              <a:rPr lang="en-US"/>
              <a:t>.</a:t>
            </a:r>
          </a:p>
          <a:p>
            <a:pPr rtl="1"/>
            <a:r>
              <a:rPr lang="en-US" b="1"/>
              <a:t>4.3 </a:t>
            </a:r>
            <a:r>
              <a:rPr lang="ar-SA" b="1"/>
              <a:t>التنبؤ</a:t>
            </a:r>
            <a:endParaRPr lang="en-US" b="1"/>
          </a:p>
          <a:p>
            <a:pPr rtl="1"/>
            <a:r>
              <a:rPr lang="ar-SA"/>
              <a:t>التنبؤ بحدوث الظاهرة في المستقبل</a:t>
            </a:r>
            <a:r>
              <a:rPr lang="en-US"/>
              <a:t>.</a:t>
            </a:r>
            <a:br>
              <a:rPr lang="en-US"/>
            </a:br>
            <a:r>
              <a:rPr lang="ar-SA" b="1"/>
              <a:t>مثال</a:t>
            </a:r>
            <a:r>
              <a:rPr lang="en-US" b="1"/>
              <a:t>:</a:t>
            </a:r>
            <a:r>
              <a:rPr lang="en-US"/>
              <a:t> </a:t>
            </a:r>
            <a:r>
              <a:rPr lang="ar-SA"/>
              <a:t>التنبؤ بمن هم أكثر عرضة للرسوب بناءً على مستويات القلق</a:t>
            </a:r>
            <a:r>
              <a:rPr lang="en-US"/>
              <a:t>.</a:t>
            </a:r>
          </a:p>
          <a:p>
            <a:pPr rtl="1"/>
            <a:r>
              <a:rPr lang="en-US" b="1"/>
              <a:t>4.4 </a:t>
            </a:r>
            <a:r>
              <a:rPr lang="ar-SA" b="1"/>
              <a:t>الضبط</a:t>
            </a:r>
            <a:endParaRPr lang="en-US" b="1"/>
          </a:p>
          <a:p>
            <a:pPr rtl="1"/>
            <a:r>
              <a:rPr lang="ar-SA"/>
              <a:t>التحكم في الظاهرة أو تعديلها</a:t>
            </a:r>
            <a:r>
              <a:rPr lang="en-US"/>
              <a:t>.</a:t>
            </a:r>
            <a:br>
              <a:rPr lang="en-US"/>
            </a:br>
            <a:r>
              <a:rPr lang="ar-SA" b="1"/>
              <a:t>مثال</a:t>
            </a:r>
            <a:r>
              <a:rPr lang="en-US" b="1"/>
              <a:t>:</a:t>
            </a:r>
            <a:r>
              <a:rPr lang="en-US"/>
              <a:t> </a:t>
            </a:r>
            <a:r>
              <a:rPr lang="ar-SA"/>
              <a:t>تصميم برنامج لخفض القلق لتحسين التحصيل</a:t>
            </a:r>
            <a:r>
              <a:rPr lang="en-US"/>
              <a:t>.</a:t>
            </a:r>
          </a:p>
          <a:p>
            <a:pPr rtl="1"/>
            <a:r>
              <a:rPr lang="en-US" b="1"/>
              <a:t>4.5 </a:t>
            </a:r>
            <a:r>
              <a:rPr lang="ar-SA" b="1"/>
              <a:t>التطوير</a:t>
            </a:r>
            <a:endParaRPr lang="en-US" b="1"/>
          </a:p>
          <a:p>
            <a:pPr rtl="1"/>
            <a:r>
              <a:rPr lang="ar-SA"/>
              <a:t>تطوير أدوات أو برامج أو نظريات</a:t>
            </a:r>
            <a:r>
              <a:rPr lang="en-US"/>
              <a:t>.</a:t>
            </a:r>
            <a:br>
              <a:rPr lang="en-US"/>
            </a:br>
            <a:r>
              <a:rPr lang="ar-SA" b="1"/>
              <a:t>مثال</a:t>
            </a:r>
            <a:r>
              <a:rPr lang="en-US" b="1"/>
              <a:t>:</a:t>
            </a:r>
            <a:r>
              <a:rPr lang="en-US"/>
              <a:t> </a:t>
            </a:r>
            <a:r>
              <a:rPr lang="ar-SA"/>
              <a:t>تطوير مقياس جديد للقلق الامتحاني</a:t>
            </a:r>
            <a:r>
              <a:rPr lang="en-US"/>
              <a:t>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251BADB-831F-47CA-A676-42A641A7C9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1F9185-1F8F-4145-AD4F-F1518E981D71}"/>
              </a:ext>
            </a:extLst>
          </p:cNvPr>
          <p:cNvSpPr txBox="1"/>
          <p:nvPr/>
        </p:nvSpPr>
        <p:spPr>
          <a:xfrm>
            <a:off x="3190929" y="729958"/>
            <a:ext cx="390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>
                <a:latin typeface="Alexandria" pitchFamily="2" charset="-78"/>
                <a:cs typeface="Alexandria" pitchFamily="2" charset="-78"/>
              </a:rPr>
              <a:t>أهداف البحث العلمي</a:t>
            </a:r>
            <a:endParaRPr lang="en-US" sz="22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FE461760-C7F3-4BA0-9A62-0DF9C0993102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F21468-8AA4-4969-9166-DF26B3D7FBD0}"/>
              </a:ext>
            </a:extLst>
          </p:cNvPr>
          <p:cNvSpPr txBox="1"/>
          <p:nvPr/>
        </p:nvSpPr>
        <p:spPr>
          <a:xfrm>
            <a:off x="1887340" y="1488215"/>
            <a:ext cx="841732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4. 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الضبط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التحكم في الظاهرة أو تعديلها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  <a:br>
              <a:rPr lang="en-US" dirty="0">
                <a:latin typeface="Alexandria" pitchFamily="2" charset="-78"/>
                <a:cs typeface="Alexandria" pitchFamily="2" charset="-78"/>
              </a:rPr>
            </a:br>
            <a:r>
              <a:rPr lang="ar-SA" b="1" dirty="0">
                <a:latin typeface="Alexandria" pitchFamily="2" charset="-78"/>
                <a:cs typeface="Alexandria" pitchFamily="2" charset="-78"/>
              </a:rPr>
              <a:t>مثال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تصميم برنامج لخفض القلق لتحسين التحصيل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algn="r" rtl="1">
              <a:lnSpc>
                <a:spcPct val="200000"/>
              </a:lnSpc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5. 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التطوير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تطوير أدوات أو برامج أو نظريات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  <a:br>
              <a:rPr lang="en-US" dirty="0">
                <a:latin typeface="Alexandria" pitchFamily="2" charset="-78"/>
                <a:cs typeface="Alexandria" pitchFamily="2" charset="-78"/>
              </a:rPr>
            </a:br>
            <a:r>
              <a:rPr lang="ar-SA" b="1" dirty="0">
                <a:latin typeface="Alexandria" pitchFamily="2" charset="-78"/>
                <a:cs typeface="Alexandria" pitchFamily="2" charset="-78"/>
              </a:rPr>
              <a:t>مثال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: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تطوير مقياس جديد للقلق </a:t>
            </a:r>
            <a:r>
              <a:rPr lang="ar-SA" dirty="0" err="1">
                <a:latin typeface="Alexandria" pitchFamily="2" charset="-78"/>
                <a:cs typeface="Alexandria" pitchFamily="2" charset="-78"/>
              </a:rPr>
              <a:t>الامتحاني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2931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CCDDFC-C33E-46DD-A93B-EBF87D593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CF7AEAA-64E2-48FC-BE1D-6A633C1D26EE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7DC0D918-854D-4A8C-9457-6CDF14DD5338}"/>
              </a:ext>
            </a:extLst>
          </p:cNvPr>
          <p:cNvSpPr/>
          <p:nvPr/>
        </p:nvSpPr>
        <p:spPr>
          <a:xfrm>
            <a:off x="8760314" y="11052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4EE3934C-A9E3-40BD-94A5-70F2D03DD42F}"/>
              </a:ext>
            </a:extLst>
          </p:cNvPr>
          <p:cNvSpPr/>
          <p:nvPr/>
        </p:nvSpPr>
        <p:spPr>
          <a:xfrm>
            <a:off x="1333462" y="14375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4C1B83A-6B3D-430A-959B-56AC543A6B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465426-A756-4F28-B983-6CE33F8D81B0}"/>
              </a:ext>
            </a:extLst>
          </p:cNvPr>
          <p:cNvSpPr txBox="1"/>
          <p:nvPr/>
        </p:nvSpPr>
        <p:spPr>
          <a:xfrm>
            <a:off x="3343328" y="8823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400" b="1" kern="0" dirty="0">
                <a:latin typeface="Alexandria" pitchFamily="2" charset="-78"/>
                <a:cs typeface="Alexandria" pitchFamily="2" charset="-78"/>
              </a:rPr>
              <a:t>ملخص أهداف البحث العلمي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5AC456-A6EC-4554-AC27-F7BA235E4475}"/>
              </a:ext>
            </a:extLst>
          </p:cNvPr>
          <p:cNvSpPr txBox="1"/>
          <p:nvPr/>
        </p:nvSpPr>
        <p:spPr>
          <a:xfrm>
            <a:off x="1797677" y="1571497"/>
            <a:ext cx="8417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8104" algn="just" rtl="1">
              <a:lnSpc>
                <a:spcPct val="100000"/>
              </a:lnSpc>
              <a:spcBef>
                <a:spcPct val="20000"/>
              </a:spcBef>
              <a:buClr>
                <a:srgbClr val="C00000"/>
              </a:buClr>
              <a:buSzPct val="95000"/>
              <a:tabLst>
                <a:tab pos="130966" algn="l"/>
              </a:tabLst>
            </a:pPr>
            <a:r>
              <a:rPr lang="ar-SY" sz="1600" b="1" dirty="0">
                <a:latin typeface="Alexandria" pitchFamily="2" charset="-78"/>
                <a:cs typeface="Alexandria" pitchFamily="2" charset="-78"/>
              </a:rPr>
              <a:t>هناك أربعة أهداف أساسية تسعى البحوث العلمية لتحقيقها:</a:t>
            </a:r>
          </a:p>
        </p:txBody>
      </p:sp>
      <p:pic>
        <p:nvPicPr>
          <p:cNvPr id="9" name="صورة 4">
            <a:extLst>
              <a:ext uri="{FF2B5EF4-FFF2-40B4-BE49-F238E27FC236}">
                <a16:creationId xmlns:a16="http://schemas.microsoft.com/office/drawing/2014/main" id="{DB9512C2-41F3-4D70-BBF3-B99071F5F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086" y="1903256"/>
            <a:ext cx="2713463" cy="34283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角丸四角形 35">
            <a:extLst>
              <a:ext uri="{FF2B5EF4-FFF2-40B4-BE49-F238E27FC236}">
                <a16:creationId xmlns:a16="http://schemas.microsoft.com/office/drawing/2014/main" id="{D9D20065-3A9F-4159-8AB2-3B6464399698}"/>
              </a:ext>
            </a:extLst>
          </p:cNvPr>
          <p:cNvSpPr/>
          <p:nvPr/>
        </p:nvSpPr>
        <p:spPr>
          <a:xfrm>
            <a:off x="4517794" y="2249487"/>
            <a:ext cx="5738549" cy="645211"/>
          </a:xfrm>
          <a:prstGeom prst="roundRect">
            <a:avLst>
              <a:gd name="adj" fmla="val 50000"/>
            </a:avLst>
          </a:prstGeom>
          <a:solidFill>
            <a:srgbClr val="FFDCA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r>
              <a:rPr kumimoji="1" lang="ar-SY" altLang="ja-JP" sz="2000" b="1" kern="0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ea typeface="ＭＳ Ｐゴシック" panose="020B0600070205080204" pitchFamily="34" charset="-128"/>
                <a:cs typeface="Simplified Arabic" panose="02020603050405020304" pitchFamily="18" charset="-78"/>
              </a:rPr>
              <a:t>استعراض</a:t>
            </a:r>
            <a:r>
              <a:rPr kumimoji="1" lang="ar-SY" altLang="ja-JP" sz="2000" b="1" kern="0" dirty="0">
                <a:solidFill>
                  <a:schemeClr val="bg2">
                    <a:lumMod val="10000"/>
                  </a:schemeClr>
                </a:solidFill>
                <a:latin typeface="Route 159 Light" pitchFamily="50" charset="0"/>
                <a:ea typeface="ＭＳ Ｐゴシック" panose="020B0600070205080204" pitchFamily="34" charset="-128"/>
              </a:rPr>
              <a:t> المعرفة الحالية وتحليلها وإعادة تنظيمها</a:t>
            </a:r>
            <a:endParaRPr kumimoji="1" lang="ja-JP" altLang="en-US" sz="2000" b="1" kern="0" dirty="0">
              <a:solidFill>
                <a:schemeClr val="bg2">
                  <a:lumMod val="10000"/>
                </a:schemeClr>
              </a:solidFill>
              <a:latin typeface="Route 159 Light" pitchFamily="50" charset="0"/>
              <a:ea typeface="ＭＳ Ｐゴシック" panose="020B0600070205080204" pitchFamily="34" charset="-128"/>
            </a:endParaRPr>
          </a:p>
        </p:txBody>
      </p:sp>
      <p:sp>
        <p:nvSpPr>
          <p:cNvPr id="11" name="角丸四角形 35">
            <a:extLst>
              <a:ext uri="{FF2B5EF4-FFF2-40B4-BE49-F238E27FC236}">
                <a16:creationId xmlns:a16="http://schemas.microsoft.com/office/drawing/2014/main" id="{17B732AF-74C1-476D-9B7F-45CD92686F13}"/>
              </a:ext>
            </a:extLst>
          </p:cNvPr>
          <p:cNvSpPr/>
          <p:nvPr/>
        </p:nvSpPr>
        <p:spPr>
          <a:xfrm>
            <a:off x="4542893" y="3120687"/>
            <a:ext cx="5738549" cy="645211"/>
          </a:xfrm>
          <a:prstGeom prst="roundRect">
            <a:avLst>
              <a:gd name="adj" fmla="val 50000"/>
            </a:avLst>
          </a:prstGeom>
          <a:solidFill>
            <a:srgbClr val="FFDCA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r>
              <a:rPr kumimoji="1" lang="ar-SY" altLang="ja-JP" sz="2000" b="1" kern="0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ea typeface="ＭＳ Ｐゴシック" panose="020B0600070205080204" pitchFamily="34" charset="-128"/>
                <a:cs typeface="Simplified Arabic" panose="02020603050405020304" pitchFamily="18" charset="-78"/>
              </a:rPr>
              <a:t>وصف</a:t>
            </a:r>
            <a:r>
              <a:rPr kumimoji="1" lang="ar-SY" altLang="ja-JP" sz="2000" b="1" kern="0" dirty="0">
                <a:solidFill>
                  <a:schemeClr val="bg2">
                    <a:lumMod val="10000"/>
                  </a:schemeClr>
                </a:solidFill>
                <a:latin typeface="Route 159 Light" pitchFamily="50" charset="0"/>
                <a:ea typeface="ＭＳ Ｐゴシック" panose="020B0600070205080204" pitchFamily="34" charset="-128"/>
              </a:rPr>
              <a:t> موقف معين أو مشكلة محددة</a:t>
            </a:r>
          </a:p>
        </p:txBody>
      </p:sp>
      <p:sp>
        <p:nvSpPr>
          <p:cNvPr id="12" name="角丸四角形 35">
            <a:extLst>
              <a:ext uri="{FF2B5EF4-FFF2-40B4-BE49-F238E27FC236}">
                <a16:creationId xmlns:a16="http://schemas.microsoft.com/office/drawing/2014/main" id="{0B200E49-EC12-45C3-BC4D-9439B7BB747D}"/>
              </a:ext>
            </a:extLst>
          </p:cNvPr>
          <p:cNvSpPr/>
          <p:nvPr/>
        </p:nvSpPr>
        <p:spPr>
          <a:xfrm>
            <a:off x="4530618" y="3874552"/>
            <a:ext cx="5738549" cy="645211"/>
          </a:xfrm>
          <a:prstGeom prst="roundRect">
            <a:avLst>
              <a:gd name="adj" fmla="val 50000"/>
            </a:avLst>
          </a:prstGeom>
          <a:solidFill>
            <a:srgbClr val="FFDCA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r>
              <a:rPr kumimoji="1" lang="ar-SY" altLang="ja-JP" sz="2000" b="1" kern="0" dirty="0">
                <a:solidFill>
                  <a:schemeClr val="bg2">
                    <a:lumMod val="10000"/>
                  </a:schemeClr>
                </a:solidFill>
                <a:latin typeface="Route 159 Light" pitchFamily="50" charset="0"/>
                <a:ea typeface="ＭＳ Ｐゴシック" panose="020B0600070205080204" pitchFamily="34" charset="-128"/>
              </a:rPr>
              <a:t>بناء </a:t>
            </a:r>
            <a:r>
              <a:rPr kumimoji="1" lang="ar-SY" altLang="ja-JP" sz="2000" b="1" kern="0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ea typeface="ＭＳ Ｐゴシック" panose="020B0600070205080204" pitchFamily="34" charset="-128"/>
                <a:cs typeface="Simplified Arabic" panose="02020603050405020304" pitchFamily="18" charset="-78"/>
              </a:rPr>
              <a:t>نموذج</a:t>
            </a:r>
            <a:r>
              <a:rPr kumimoji="1" lang="ar-SY" altLang="ja-JP" sz="2000" b="1" kern="0" dirty="0">
                <a:solidFill>
                  <a:schemeClr val="bg2">
                    <a:lumMod val="10000"/>
                  </a:schemeClr>
                </a:solidFill>
                <a:latin typeface="Route 159 Light" pitchFamily="50" charset="0"/>
                <a:ea typeface="ＭＳ Ｐゴシック" panose="020B0600070205080204" pitchFamily="34" charset="-128"/>
              </a:rPr>
              <a:t> جديد وهو أعقد البحوث وأكثرها كلفة</a:t>
            </a:r>
            <a:endParaRPr kumimoji="1" lang="ja-JP" altLang="en-US" sz="2000" b="1" kern="0" dirty="0">
              <a:solidFill>
                <a:schemeClr val="bg2">
                  <a:lumMod val="10000"/>
                </a:schemeClr>
              </a:solidFill>
              <a:latin typeface="Route 159 Light" pitchFamily="50" charset="0"/>
              <a:ea typeface="ＭＳ Ｐゴシック" panose="020B0600070205080204" pitchFamily="34" charset="-128"/>
            </a:endParaRPr>
          </a:p>
        </p:txBody>
      </p:sp>
      <p:sp>
        <p:nvSpPr>
          <p:cNvPr id="13" name="角丸四角形 35">
            <a:extLst>
              <a:ext uri="{FF2B5EF4-FFF2-40B4-BE49-F238E27FC236}">
                <a16:creationId xmlns:a16="http://schemas.microsoft.com/office/drawing/2014/main" id="{FF91D596-F77E-4E52-98FF-01DAA6196DF9}"/>
              </a:ext>
            </a:extLst>
          </p:cNvPr>
          <p:cNvSpPr/>
          <p:nvPr/>
        </p:nvSpPr>
        <p:spPr>
          <a:xfrm>
            <a:off x="4542894" y="4726272"/>
            <a:ext cx="5738549" cy="645211"/>
          </a:xfrm>
          <a:prstGeom prst="roundRect">
            <a:avLst>
              <a:gd name="adj" fmla="val 50000"/>
            </a:avLst>
          </a:prstGeom>
          <a:solidFill>
            <a:srgbClr val="FFDCA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r>
              <a:rPr kumimoji="1" lang="ar-SY" altLang="ja-JP" sz="2000" b="1" kern="0" dirty="0">
                <a:solidFill>
                  <a:schemeClr val="bg2">
                    <a:lumMod val="10000"/>
                  </a:schemeClr>
                </a:solidFill>
                <a:latin typeface="Route 159 Light" pitchFamily="50" charset="0"/>
                <a:ea typeface="ＭＳ Ｐゴシック" panose="020B0600070205080204" pitchFamily="34" charset="-128"/>
              </a:rPr>
              <a:t>وضع تفسيرات وتحليلات لشرح ظاهرة أو مشكلة معينة </a:t>
            </a:r>
            <a:endParaRPr kumimoji="1" lang="ja-JP" altLang="en-US" sz="2000" b="1" kern="0" dirty="0">
              <a:solidFill>
                <a:schemeClr val="bg2">
                  <a:lumMod val="10000"/>
                </a:schemeClr>
              </a:solidFill>
              <a:latin typeface="Route 159 Light" pitchFamily="50" charset="0"/>
              <a:ea typeface="ＭＳ Ｐゴシック" panose="020B0600070205080204" pitchFamily="34" charset="-128"/>
            </a:endParaRPr>
          </a:p>
        </p:txBody>
      </p:sp>
      <p:sp>
        <p:nvSpPr>
          <p:cNvPr id="14" name="円/楕円 4">
            <a:extLst>
              <a:ext uri="{FF2B5EF4-FFF2-40B4-BE49-F238E27FC236}">
                <a16:creationId xmlns:a16="http://schemas.microsoft.com/office/drawing/2014/main" id="{F1E5835C-59E1-4D0E-9E74-9CF5B9B1D61A}"/>
              </a:ext>
            </a:extLst>
          </p:cNvPr>
          <p:cNvSpPr/>
          <p:nvPr/>
        </p:nvSpPr>
        <p:spPr>
          <a:xfrm>
            <a:off x="9692697" y="2424154"/>
            <a:ext cx="365760" cy="365760"/>
          </a:xfrm>
          <a:prstGeom prst="ellipse">
            <a:avLst/>
          </a:prstGeom>
          <a:solidFill>
            <a:srgbClr val="FFA51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  <a:ea typeface="ＭＳ Ｐゴシック" panose="020B0600070205080204" pitchFamily="34" charset="-128"/>
            </a:endParaRPr>
          </a:p>
        </p:txBody>
      </p:sp>
      <p:sp>
        <p:nvSpPr>
          <p:cNvPr id="15" name="円/楕円 4">
            <a:extLst>
              <a:ext uri="{FF2B5EF4-FFF2-40B4-BE49-F238E27FC236}">
                <a16:creationId xmlns:a16="http://schemas.microsoft.com/office/drawing/2014/main" id="{96A72E5C-4F93-4A65-A21B-C68C674D2836}"/>
              </a:ext>
            </a:extLst>
          </p:cNvPr>
          <p:cNvSpPr/>
          <p:nvPr/>
        </p:nvSpPr>
        <p:spPr>
          <a:xfrm>
            <a:off x="9692697" y="3251659"/>
            <a:ext cx="365760" cy="365760"/>
          </a:xfrm>
          <a:prstGeom prst="ellipse">
            <a:avLst/>
          </a:prstGeom>
          <a:solidFill>
            <a:srgbClr val="FFA51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  <a:ea typeface="ＭＳ Ｐゴシック" panose="020B0600070205080204" pitchFamily="34" charset="-128"/>
            </a:endParaRPr>
          </a:p>
        </p:txBody>
      </p:sp>
      <p:sp>
        <p:nvSpPr>
          <p:cNvPr id="16" name="円/楕円 4">
            <a:extLst>
              <a:ext uri="{FF2B5EF4-FFF2-40B4-BE49-F238E27FC236}">
                <a16:creationId xmlns:a16="http://schemas.microsoft.com/office/drawing/2014/main" id="{BA5B5F2B-C331-4809-8C18-935CEC784592}"/>
              </a:ext>
            </a:extLst>
          </p:cNvPr>
          <p:cNvSpPr/>
          <p:nvPr/>
        </p:nvSpPr>
        <p:spPr>
          <a:xfrm>
            <a:off x="9692697" y="4025607"/>
            <a:ext cx="365760" cy="365760"/>
          </a:xfrm>
          <a:prstGeom prst="ellipse">
            <a:avLst/>
          </a:prstGeom>
          <a:solidFill>
            <a:srgbClr val="FFA51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  <a:ea typeface="ＭＳ Ｐゴシック" panose="020B0600070205080204" pitchFamily="34" charset="-128"/>
            </a:endParaRPr>
          </a:p>
        </p:txBody>
      </p:sp>
      <p:sp>
        <p:nvSpPr>
          <p:cNvPr id="17" name="円/楕円 4">
            <a:extLst>
              <a:ext uri="{FF2B5EF4-FFF2-40B4-BE49-F238E27FC236}">
                <a16:creationId xmlns:a16="http://schemas.microsoft.com/office/drawing/2014/main" id="{4622399A-ADE1-4ECB-A853-6813F84F883B}"/>
              </a:ext>
            </a:extLst>
          </p:cNvPr>
          <p:cNvSpPr/>
          <p:nvPr/>
        </p:nvSpPr>
        <p:spPr>
          <a:xfrm>
            <a:off x="9692697" y="4865997"/>
            <a:ext cx="365760" cy="365760"/>
          </a:xfrm>
          <a:prstGeom prst="ellipse">
            <a:avLst/>
          </a:prstGeom>
          <a:solidFill>
            <a:srgbClr val="FFA51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284410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1402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27324" y="786537"/>
            <a:ext cx="4253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خصائص البحث العلمي</a:t>
            </a:r>
            <a:endParaRPr lang="en-US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5976" y="1339577"/>
            <a:ext cx="8417320" cy="4944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المنهجية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اتباع خطوات منظمة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الموضوعية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البعد عن التحيز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الدقة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تحديد المفاهيم وقياسها بدقة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الشمولية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تغطية جوانب المشكلة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القابلية للتحقق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إمكانية إعادة البحث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التسلسل المنطقي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بناء النتائج على المقدمات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الأصالة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تقديم إضافة معرفية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الأمانة العلمية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نسبة الفضل لأصحابه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الصبر والمثابرة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البحث عملية طويلة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القابلية للتعميم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: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في حدود العينة والمجتمع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5212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C5457E-BBD9-472B-9726-27C239E49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B9D4582-673B-45EF-8DFE-2F3A907A364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55AEF285-0CC0-4EFD-8C5F-44426869E4E4}"/>
              </a:ext>
            </a:extLst>
          </p:cNvPr>
          <p:cNvSpPr/>
          <p:nvPr/>
        </p:nvSpPr>
        <p:spPr>
          <a:xfrm>
            <a:off x="750277" y="1285191"/>
            <a:ext cx="10603523" cy="50711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4030D0F-2536-4691-BE78-76752F63ED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A02C94-3EF5-4D6E-BD16-E0A63143992B}"/>
              </a:ext>
            </a:extLst>
          </p:cNvPr>
          <p:cNvSpPr txBox="1"/>
          <p:nvPr/>
        </p:nvSpPr>
        <p:spPr>
          <a:xfrm>
            <a:off x="3727324" y="786537"/>
            <a:ext cx="504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مثال تطبيقي على خصائص البحث العلمي</a:t>
            </a:r>
            <a:endParaRPr lang="en-US" sz="2000" b="1" kern="0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8BBDF66-5FBB-4BB4-A830-C59B5535F0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844362"/>
              </p:ext>
            </p:extLst>
          </p:nvPr>
        </p:nvGraphicFramePr>
        <p:xfrm>
          <a:off x="1046285" y="1523241"/>
          <a:ext cx="10011506" cy="45950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5838">
                  <a:extLst>
                    <a:ext uri="{9D8B030D-6E8A-4147-A177-3AD203B41FA5}">
                      <a16:colId xmlns:a16="http://schemas.microsoft.com/office/drawing/2014/main" val="730949650"/>
                    </a:ext>
                  </a:extLst>
                </a:gridCol>
                <a:gridCol w="7845668">
                  <a:extLst>
                    <a:ext uri="{9D8B030D-6E8A-4147-A177-3AD203B41FA5}">
                      <a16:colId xmlns:a16="http://schemas.microsoft.com/office/drawing/2014/main" val="2337810058"/>
                    </a:ext>
                  </a:extLst>
                </a:gridCol>
              </a:tblGrid>
              <a:tr h="15477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الخاصية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المثال التطبيقي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57688" marR="57688" marT="36055" marB="36055" anchor="ctr">
                    <a:solidFill>
                      <a:srgbClr val="00A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888822"/>
                  </a:ext>
                </a:extLst>
              </a:tr>
              <a:tr h="52013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المنهجية 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)</a:t>
                      </a:r>
                      <a:r>
                        <a:rPr lang="ar-SA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اتباع خطوات منظمة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(</a:t>
                      </a: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يتبع الباحث المنهج الوصفي التحليلي وفق خطوات محددة: تحديد المشكلة → صياغة الفروض → تصميم الاستبانة → جمع البيانات من 300 موظف → التحليل الإحصائي باستخدام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 SPSS → </a:t>
                      </a: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استخلاص النتائج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57688" marR="0" marT="36055" marB="36055" anchor="ctr"/>
                </a:tc>
                <a:extLst>
                  <a:ext uri="{0D108BD9-81ED-4DB2-BD59-A6C34878D82A}">
                    <a16:rowId xmlns:a16="http://schemas.microsoft.com/office/drawing/2014/main" val="1767168180"/>
                  </a:ext>
                </a:extLst>
              </a:tr>
              <a:tr h="337451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الموضوعية 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)</a:t>
                      </a:r>
                      <a:r>
                        <a:rPr lang="ar-SA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البعد عن التحيز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(</a:t>
                      </a: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لا يتحيز الباحث لفرضية معينة؛ بل يعرض النتائج كما ظهرت إحصائياً، حتى لو خالفت توقعاته أو آراء الإدارة العليا في الشركة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57688" marR="0" marT="36055" marB="36055" anchor="ctr"/>
                </a:tc>
                <a:extLst>
                  <a:ext uri="{0D108BD9-81ED-4DB2-BD59-A6C34878D82A}">
                    <a16:rowId xmlns:a16="http://schemas.microsoft.com/office/drawing/2014/main" val="2441197114"/>
                  </a:ext>
                </a:extLst>
              </a:tr>
              <a:tr h="42879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الدقة 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)</a:t>
                      </a:r>
                      <a:r>
                        <a:rPr lang="ar-SA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تحديد المفاهيم وقياسها بدقة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(</a:t>
                      </a: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يُعرّف "الالتزام التنظيمي" إجرائياً بأنه: الدرجة التي يحصل عليها الموظف في مقياس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 (Allen &amp; Meyer) </a:t>
                      </a: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المكوّن من 24 فقرة، ويُقاس بمقياس </a:t>
                      </a:r>
                      <a:r>
                        <a:rPr lang="ar-SA" sz="1400" dirty="0" err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ليكرت</a:t>
                      </a: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 الخماسي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57688" marR="0" marT="36055" marB="36055" anchor="ctr"/>
                </a:tc>
                <a:extLst>
                  <a:ext uri="{0D108BD9-81ED-4DB2-BD59-A6C34878D82A}">
                    <a16:rowId xmlns:a16="http://schemas.microsoft.com/office/drawing/2014/main" val="1599846374"/>
                  </a:ext>
                </a:extLst>
              </a:tr>
              <a:tr h="42879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الشمولية 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)</a:t>
                      </a:r>
                      <a:r>
                        <a:rPr lang="ar-SA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تغطية جوانب المشكلة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(</a:t>
                      </a: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يغطي البحث أبعاد القيادة التحويلية الأربعة (التأثير المثالي، التحفيز </a:t>
                      </a:r>
                      <a:r>
                        <a:rPr lang="ar-SA" sz="1400" dirty="0" err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الإلهامي</a:t>
                      </a: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، الاستثارة الفكرية، الاعتبار الفردي) وأبعاد الالتزام الثلاثة (العاطفي، المستمر، المعياري)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57688" marR="0" marT="36055" marB="36055" anchor="ctr"/>
                </a:tc>
                <a:extLst>
                  <a:ext uri="{0D108BD9-81ED-4DB2-BD59-A6C34878D82A}">
                    <a16:rowId xmlns:a16="http://schemas.microsoft.com/office/drawing/2014/main" val="2418664946"/>
                  </a:ext>
                </a:extLst>
              </a:tr>
              <a:tr h="428790">
                <a:tc>
                  <a:txBody>
                    <a:bodyPr/>
                    <a:lstStyle/>
                    <a:p>
                      <a:pPr marL="0" marR="0" algn="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القابلية للتحقق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)</a:t>
                      </a:r>
                      <a:r>
                        <a:rPr lang="ar-SA" sz="14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إمكانية إعادة البحث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(</a:t>
                      </a: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يوثّق الباحث أداة الدراسة، وعينة البحث، والأساليب الإحصائية المستخدمة، مما يتيح لأي باحث آخر إعادة الدراسة في بيئة مشابهة والوصول لنتائج قابلة للمقارنة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.</a:t>
                      </a:r>
                    </a:p>
                  </a:txBody>
                  <a:tcPr marL="57688" marR="0" marT="36055" marB="36055" anchor="ctr"/>
                </a:tc>
                <a:extLst>
                  <a:ext uri="{0D108BD9-81ED-4DB2-BD59-A6C34878D82A}">
                    <a16:rowId xmlns:a16="http://schemas.microsoft.com/office/drawing/2014/main" val="3759014379"/>
                  </a:ext>
                </a:extLst>
              </a:tr>
              <a:tr h="428790">
                <a:tc>
                  <a:txBody>
                    <a:bodyPr/>
                    <a:lstStyle/>
                    <a:p>
                      <a:pPr marL="0" marR="0" algn="r" defTabSz="914400" rtl="1" eaLnBrk="1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التسلسل المنطقي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)</a:t>
                      </a:r>
                      <a:r>
                        <a:rPr lang="ar-SA" sz="14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بناء النتائج على المقدمات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(</a:t>
                      </a: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ينتقل البحث منطقياً من الإطار النظري → الفروض → تحليل البيانات → مناقشة النتائج → التوصيات، بحيث تكون كل نتيجة مبنية على دليل إحصائي من البيانات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57688" marR="0" marT="36055" marB="36055" anchor="ctr"/>
                </a:tc>
                <a:extLst>
                  <a:ext uri="{0D108BD9-81ED-4DB2-BD59-A6C34878D82A}">
                    <a16:rowId xmlns:a16="http://schemas.microsoft.com/office/drawing/2014/main" val="11226710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3497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FAF52E4-3943-4965-9A4E-6BF774B66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D40469-0ADC-49FC-8252-9FAE94AF559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25221728-ED2E-4328-8C64-9D68D444C7B1}"/>
              </a:ext>
            </a:extLst>
          </p:cNvPr>
          <p:cNvSpPr/>
          <p:nvPr/>
        </p:nvSpPr>
        <p:spPr>
          <a:xfrm>
            <a:off x="1181062" y="1285190"/>
            <a:ext cx="9522107" cy="51402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AFD8C2F-B756-48F0-B938-532DD210C8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28A652-6A6B-46BA-BBCA-FDB6F7C26FE0}"/>
              </a:ext>
            </a:extLst>
          </p:cNvPr>
          <p:cNvSpPr txBox="1"/>
          <p:nvPr/>
        </p:nvSpPr>
        <p:spPr>
          <a:xfrm>
            <a:off x="3727324" y="786537"/>
            <a:ext cx="504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مثال تطبيقي على خصائص البحث العلمي</a:t>
            </a:r>
            <a:endParaRPr lang="en-US" sz="2000" b="1" kern="0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9F18E31-6DA6-4BF9-A1D8-3B6F7E2D2D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9777376"/>
              </p:ext>
            </p:extLst>
          </p:nvPr>
        </p:nvGraphicFramePr>
        <p:xfrm>
          <a:off x="1487346" y="1450380"/>
          <a:ext cx="8909538" cy="47407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8315">
                  <a:extLst>
                    <a:ext uri="{9D8B030D-6E8A-4147-A177-3AD203B41FA5}">
                      <a16:colId xmlns:a16="http://schemas.microsoft.com/office/drawing/2014/main" val="730949650"/>
                    </a:ext>
                  </a:extLst>
                </a:gridCol>
                <a:gridCol w="6981223">
                  <a:extLst>
                    <a:ext uri="{9D8B030D-6E8A-4147-A177-3AD203B41FA5}">
                      <a16:colId xmlns:a16="http://schemas.microsoft.com/office/drawing/2014/main" val="2337810058"/>
                    </a:ext>
                  </a:extLst>
                </a:gridCol>
              </a:tblGrid>
              <a:tr h="15477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الخاصية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المثال التطبيقي 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57688" marR="57688" marT="36055" marB="36055" anchor="ctr">
                    <a:solidFill>
                      <a:srgbClr val="00A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888822"/>
                  </a:ext>
                </a:extLst>
              </a:tr>
              <a:tr h="42879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الأصالة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)</a:t>
                      </a:r>
                      <a:r>
                        <a:rPr lang="ar-SA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تقديم إضافة معرفية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(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يقدم البحث إضافة جديدة بدراسة العلاقة بين المتغيرين في قطاع الاتصالات في بيئة عربية، وهي علاقة لم تُدرس سابقاً في هذا القطاع تحديداً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57688" marR="0" marT="36055" marB="36055" anchor="ctr"/>
                </a:tc>
                <a:extLst>
                  <a:ext uri="{0D108BD9-81ED-4DB2-BD59-A6C34878D82A}">
                    <a16:rowId xmlns:a16="http://schemas.microsoft.com/office/drawing/2014/main" val="2623545161"/>
                  </a:ext>
                </a:extLst>
              </a:tr>
              <a:tr h="42879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الأمانة العلمية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)</a:t>
                      </a:r>
                      <a:r>
                        <a:rPr lang="ar-SA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نسبة الفضل لأصحابه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(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يوثّق الباحث جميع المراجع والدراسات السابقة، وينسب المقاييس المستخدمة لأصحابها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 (Allen &amp; Meyer, 1990)</a:t>
                      </a: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، ويذكر مصادر التمويل وأي مساهمات أخرى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57688" marR="0" marT="36055" marB="36055" anchor="ctr"/>
                </a:tc>
                <a:extLst>
                  <a:ext uri="{0D108BD9-81ED-4DB2-BD59-A6C34878D82A}">
                    <a16:rowId xmlns:a16="http://schemas.microsoft.com/office/drawing/2014/main" val="3459765960"/>
                  </a:ext>
                </a:extLst>
              </a:tr>
              <a:tr h="337451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الصبر والمثابرة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)</a:t>
                      </a:r>
                      <a:r>
                        <a:rPr lang="ar-SA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البحث عملية طويلة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(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استغرق البحث 8 أشهر: 3 أشهر لمراجعة الأدبيات، شهران لجمع البيانات الميدانية، 3 أشهر للتحليل الإحصائي والكتابة والمراجعة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57688" marR="0" marT="36055" marB="36055" anchor="ctr"/>
                </a:tc>
                <a:extLst>
                  <a:ext uri="{0D108BD9-81ED-4DB2-BD59-A6C34878D82A}">
                    <a16:rowId xmlns:a16="http://schemas.microsoft.com/office/drawing/2014/main" val="311957156"/>
                  </a:ext>
                </a:extLst>
              </a:tr>
              <a:tr h="42879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القابلية للتعميم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)</a:t>
                      </a:r>
                      <a:r>
                        <a:rPr lang="ar-SA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في حدود العينة والمجتمع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(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57688" marT="36055" marB="36055" anchor="ctr">
                    <a:solidFill>
                      <a:srgbClr val="00A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يذكر الباحث أن النتائج قابلة للتعميم على موظفي شركات الاتصالات في المملكة فقط، ولا يمكن تعميمها على قطاعات أخرى كالصحة أو التعليم دون دراسة مماثلة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  <a:endParaRPr lang="en-US" sz="14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57688" marR="0" marT="36055" marB="36055" anchor="ctr"/>
                </a:tc>
                <a:extLst>
                  <a:ext uri="{0D108BD9-81ED-4DB2-BD59-A6C34878D82A}">
                    <a16:rowId xmlns:a16="http://schemas.microsoft.com/office/drawing/2014/main" val="21034725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9924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197DA48-6C31-4AB9-AA8A-7B4389BE46A1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86BD0A9D-71C2-4EB0-98ED-AEDF6E2B5399}"/>
              </a:ext>
            </a:extLst>
          </p:cNvPr>
          <p:cNvSpPr/>
          <p:nvPr/>
        </p:nvSpPr>
        <p:spPr>
          <a:xfrm>
            <a:off x="1333462" y="1437591"/>
            <a:ext cx="9345750" cy="48694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5F92549-B51F-43D7-A00F-104DA9562F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F4141F7-F363-4EAE-AB74-3ECC84E923DA}"/>
              </a:ext>
            </a:extLst>
          </p:cNvPr>
          <p:cNvSpPr txBox="1"/>
          <p:nvPr/>
        </p:nvSpPr>
        <p:spPr>
          <a:xfrm>
            <a:off x="3879724" y="883639"/>
            <a:ext cx="4253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أنواع البحوث العلمية</a:t>
            </a:r>
            <a:endParaRPr lang="en-US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5ECB68-D2BE-477B-8B34-40CD985F360B}"/>
              </a:ext>
            </a:extLst>
          </p:cNvPr>
          <p:cNvSpPr txBox="1"/>
          <p:nvPr/>
        </p:nvSpPr>
        <p:spPr>
          <a:xfrm>
            <a:off x="1797676" y="1837655"/>
            <a:ext cx="8417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حسب الهدف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Slide Number Placeholder 7">
            <a:extLst>
              <a:ext uri="{FF2B5EF4-FFF2-40B4-BE49-F238E27FC236}">
                <a16:creationId xmlns:a16="http://schemas.microsoft.com/office/drawing/2014/main" id="{26E2653B-75A9-4527-A2ED-C74D3F8151A0}"/>
              </a:ext>
            </a:extLst>
          </p:cNvPr>
          <p:cNvSpPr txBox="1">
            <a:spLocks/>
          </p:cNvSpPr>
          <p:nvPr/>
        </p:nvSpPr>
        <p:spPr>
          <a:xfrm>
            <a:off x="8763000" y="6508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39EB203-16C7-4262-842D-13FAD50645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046540"/>
              </p:ext>
            </p:extLst>
          </p:nvPr>
        </p:nvGraphicFramePr>
        <p:xfrm>
          <a:off x="1694303" y="2607051"/>
          <a:ext cx="8624065" cy="24683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3296">
                  <a:extLst>
                    <a:ext uri="{9D8B030D-6E8A-4147-A177-3AD203B41FA5}">
                      <a16:colId xmlns:a16="http://schemas.microsoft.com/office/drawing/2014/main" val="1817793854"/>
                    </a:ext>
                  </a:extLst>
                </a:gridCol>
                <a:gridCol w="2274277">
                  <a:extLst>
                    <a:ext uri="{9D8B030D-6E8A-4147-A177-3AD203B41FA5}">
                      <a16:colId xmlns:a16="http://schemas.microsoft.com/office/drawing/2014/main" val="901855776"/>
                    </a:ext>
                  </a:extLst>
                </a:gridCol>
                <a:gridCol w="4466492">
                  <a:extLst>
                    <a:ext uri="{9D8B030D-6E8A-4147-A177-3AD203B41FA5}">
                      <a16:colId xmlns:a16="http://schemas.microsoft.com/office/drawing/2014/main" val="3222055206"/>
                    </a:ext>
                  </a:extLst>
                </a:gridCol>
              </a:tblGrid>
              <a:tr h="58051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النوع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الهدف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مثال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0183554"/>
                  </a:ext>
                </a:extLst>
              </a:tr>
              <a:tr h="90492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7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أساسي/نظري</a:t>
                      </a:r>
                      <a:endParaRPr lang="en-US" sz="17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7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تطوير المعرفة</a:t>
                      </a:r>
                      <a:endParaRPr lang="en-US" sz="17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Y" sz="17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بحث نظري حول مفهوم 'العدالة التنظيمية</a:t>
                      </a:r>
                      <a:endParaRPr lang="en-US" sz="17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449303745"/>
                  </a:ext>
                </a:extLst>
              </a:tr>
              <a:tr h="90492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7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تطبيقي</a:t>
                      </a:r>
                      <a:endParaRPr lang="en-US" sz="17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7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حل مشكلة عملية</a:t>
                      </a:r>
                      <a:endParaRPr lang="en-US" sz="17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7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تطوير برنامج لتحسين الذاكرة لدى المسنين</a:t>
                      </a:r>
                      <a:endParaRPr lang="en-US" sz="17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6636223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10188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B82E2BF-57DD-4D56-AB70-4CFFD9BC3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D801DB6-D674-419A-B3AC-238DF2E08BB2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92E072B6-A12E-4B8A-9C1D-7BB4C409781A}"/>
              </a:ext>
            </a:extLst>
          </p:cNvPr>
          <p:cNvSpPr/>
          <p:nvPr/>
        </p:nvSpPr>
        <p:spPr>
          <a:xfrm>
            <a:off x="1333462" y="1437590"/>
            <a:ext cx="9345750" cy="51884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C9EF0CB-7080-4AC4-8CF9-E3FA9B5F02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FD9601-1063-454A-BCC6-F1B015F1B6B6}"/>
              </a:ext>
            </a:extLst>
          </p:cNvPr>
          <p:cNvSpPr txBox="1"/>
          <p:nvPr/>
        </p:nvSpPr>
        <p:spPr>
          <a:xfrm>
            <a:off x="3879724" y="883639"/>
            <a:ext cx="4253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أنواع البحوث العلمية</a:t>
            </a:r>
            <a:endParaRPr lang="en-US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8412CA-B4E3-49C1-9B36-2F6A6A4E210F}"/>
              </a:ext>
            </a:extLst>
          </p:cNvPr>
          <p:cNvSpPr txBox="1"/>
          <p:nvPr/>
        </p:nvSpPr>
        <p:spPr>
          <a:xfrm>
            <a:off x="1828376" y="1855390"/>
            <a:ext cx="8417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حسب المنهج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3F1A4C8-2508-43DF-A8EB-81F67A8C90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683169"/>
              </p:ext>
            </p:extLst>
          </p:nvPr>
        </p:nvGraphicFramePr>
        <p:xfrm>
          <a:off x="1711569" y="2419713"/>
          <a:ext cx="8534127" cy="37452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3631">
                  <a:extLst>
                    <a:ext uri="{9D8B030D-6E8A-4147-A177-3AD203B41FA5}">
                      <a16:colId xmlns:a16="http://schemas.microsoft.com/office/drawing/2014/main" val="2245477042"/>
                    </a:ext>
                  </a:extLst>
                </a:gridCol>
                <a:gridCol w="2954215">
                  <a:extLst>
                    <a:ext uri="{9D8B030D-6E8A-4147-A177-3AD203B41FA5}">
                      <a16:colId xmlns:a16="http://schemas.microsoft.com/office/drawing/2014/main" val="2805430845"/>
                    </a:ext>
                  </a:extLst>
                </a:gridCol>
                <a:gridCol w="3786281">
                  <a:extLst>
                    <a:ext uri="{9D8B030D-6E8A-4147-A177-3AD203B41FA5}">
                      <a16:colId xmlns:a16="http://schemas.microsoft.com/office/drawing/2014/main" val="1240854762"/>
                    </a:ext>
                  </a:extLst>
                </a:gridCol>
              </a:tblGrid>
              <a:tr h="32702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النوع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الوصف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مثال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222467"/>
                  </a:ext>
                </a:extLst>
              </a:tr>
              <a:tr h="3175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وصفي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وصف الظاهرة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دراسة أنماط التنمر في المدارس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3601630132"/>
                  </a:ext>
                </a:extLst>
              </a:tr>
              <a:tr h="32702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تاريخي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دراسة الماضي</a:t>
                      </a:r>
                      <a:endParaRPr lang="en-US" sz="18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تطور التعليم في سوريا خلال القرن العشرين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3253543147"/>
                  </a:ext>
                </a:extLst>
              </a:tr>
              <a:tr h="32702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تجريبي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التحكم بالمتغيرات</a:t>
                      </a:r>
                      <a:endParaRPr lang="en-US" sz="18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أثر طريقة تدريس جديدة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647546394"/>
                  </a:ext>
                </a:extLst>
              </a:tr>
              <a:tr h="32702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ارتباطي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دراسة العلاقات</a:t>
                      </a:r>
                      <a:endParaRPr lang="en-US" sz="18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العلاقة بين الدافعية والتحصيل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4124773172"/>
                  </a:ext>
                </a:extLst>
              </a:tr>
              <a:tr h="3175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نوعي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فهم التجارب والمعاني</a:t>
                      </a:r>
                      <a:endParaRPr lang="en-US" sz="18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تجربة الطلاب اللاجئين في الجامعات</a:t>
                      </a:r>
                      <a:endParaRPr lang="en-US" sz="18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40841289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14851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67A6F49-0CC4-4D1E-9E2C-ABCEB3506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8A34D264-C4C8-4B38-B73C-176128444095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D814BD-3D09-4C37-B26B-576A0633D591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D5DE5316-9756-4B71-887E-E626D77659D0}"/>
              </a:ext>
            </a:extLst>
          </p:cNvPr>
          <p:cNvSpPr/>
          <p:nvPr/>
        </p:nvSpPr>
        <p:spPr>
          <a:xfrm>
            <a:off x="1333462" y="1437591"/>
            <a:ext cx="9345750" cy="48694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7B1F16-8713-482A-83E8-3F17A6B82C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F0044F0-C918-4645-BE72-C23C5C8B11BE}"/>
              </a:ext>
            </a:extLst>
          </p:cNvPr>
          <p:cNvSpPr txBox="1"/>
          <p:nvPr/>
        </p:nvSpPr>
        <p:spPr>
          <a:xfrm>
            <a:off x="3879724" y="883639"/>
            <a:ext cx="4253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أنواع البحوث العلمية</a:t>
            </a:r>
            <a:endParaRPr lang="en-US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B34282-86B4-434A-9BB0-C531A0CC899B}"/>
              </a:ext>
            </a:extLst>
          </p:cNvPr>
          <p:cNvSpPr txBox="1"/>
          <p:nvPr/>
        </p:nvSpPr>
        <p:spPr>
          <a:xfrm>
            <a:off x="1828376" y="1562315"/>
            <a:ext cx="8417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حسب البيانات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70E6C55-700C-48B7-A401-9443AE353C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847033"/>
              </p:ext>
            </p:extLst>
          </p:nvPr>
        </p:nvGraphicFramePr>
        <p:xfrm>
          <a:off x="1797676" y="2144041"/>
          <a:ext cx="8417320" cy="3830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18916">
                  <a:extLst>
                    <a:ext uri="{9D8B030D-6E8A-4147-A177-3AD203B41FA5}">
                      <a16:colId xmlns:a16="http://schemas.microsoft.com/office/drawing/2014/main" val="2369140065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771717017"/>
                    </a:ext>
                  </a:extLst>
                </a:gridCol>
                <a:gridCol w="5322004">
                  <a:extLst>
                    <a:ext uri="{9D8B030D-6E8A-4147-A177-3AD203B41FA5}">
                      <a16:colId xmlns:a16="http://schemas.microsoft.com/office/drawing/2014/main" val="1621001047"/>
                    </a:ext>
                  </a:extLst>
                </a:gridCol>
              </a:tblGrid>
              <a:tr h="31305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النوع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البيانات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مثال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67968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كمي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أرقام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استبانة مغلقة</a:t>
                      </a:r>
                      <a:endParaRPr lang="ar-SY" sz="18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Y" sz="16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دراسة العلاقة بين عدد ساعات النوم والتحصيل الأكاديمي.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633345329"/>
                  </a:ext>
                </a:extLst>
              </a:tr>
              <a:tr h="31305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نوعي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نصوص ومقابلات</a:t>
                      </a:r>
                      <a:endParaRPr lang="en-US" sz="1800" kern="120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مقابلات معمقة</a:t>
                      </a:r>
                      <a:endParaRPr lang="ar-SY" sz="18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Y" sz="16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إجراء مقابلات معمقة مع 10 طلاب فقط لفهم مشاعرهم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703444677"/>
                  </a:ext>
                </a:extLst>
              </a:tr>
              <a:tr h="31305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مختلط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الاثنان</a:t>
                      </a:r>
                      <a:endParaRPr lang="en-US" sz="1800" kern="120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استبانة + مقابلات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6166072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81872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F2DB84D-739A-461B-A89A-1F313ED63379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D18B8470-D5BF-4382-99E0-C127ABD8BB67}"/>
              </a:ext>
            </a:extLst>
          </p:cNvPr>
          <p:cNvSpPr/>
          <p:nvPr/>
        </p:nvSpPr>
        <p:spPr>
          <a:xfrm>
            <a:off x="1333462" y="1437591"/>
            <a:ext cx="9345750" cy="44477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15F5B8-39EB-42CF-B8E0-1D02B7C91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D88BE33-E239-43A6-B318-0935A547439C}"/>
              </a:ext>
            </a:extLst>
          </p:cNvPr>
          <p:cNvSpPr txBox="1"/>
          <p:nvPr/>
        </p:nvSpPr>
        <p:spPr>
          <a:xfrm>
            <a:off x="3879724" y="883639"/>
            <a:ext cx="4253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أنواع البحوث العلمية</a:t>
            </a:r>
            <a:endParaRPr lang="en-US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052F62-04FA-4ECC-A30A-69FE5B41C3EA}"/>
              </a:ext>
            </a:extLst>
          </p:cNvPr>
          <p:cNvSpPr txBox="1"/>
          <p:nvPr/>
        </p:nvSpPr>
        <p:spPr>
          <a:xfrm>
            <a:off x="1828376" y="1562315"/>
            <a:ext cx="8417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حسب الزمن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Slide Number Placeholder 7">
            <a:extLst>
              <a:ext uri="{FF2B5EF4-FFF2-40B4-BE49-F238E27FC236}">
                <a16:creationId xmlns:a16="http://schemas.microsoft.com/office/drawing/2014/main" id="{F997793F-E90C-45A8-A943-BDAD9E95F746}"/>
              </a:ext>
            </a:extLst>
          </p:cNvPr>
          <p:cNvSpPr txBox="1">
            <a:spLocks/>
          </p:cNvSpPr>
          <p:nvPr/>
        </p:nvSpPr>
        <p:spPr>
          <a:xfrm>
            <a:off x="8763000" y="6508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630817B-8E6E-4BED-B5BC-8087D68B1A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339668"/>
              </p:ext>
            </p:extLst>
          </p:nvPr>
        </p:nvGraphicFramePr>
        <p:xfrm>
          <a:off x="1946770" y="2353905"/>
          <a:ext cx="7805392" cy="22840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2705">
                  <a:extLst>
                    <a:ext uri="{9D8B030D-6E8A-4147-A177-3AD203B41FA5}">
                      <a16:colId xmlns:a16="http://schemas.microsoft.com/office/drawing/2014/main" val="2100713894"/>
                    </a:ext>
                  </a:extLst>
                </a:gridCol>
                <a:gridCol w="2698390">
                  <a:extLst>
                    <a:ext uri="{9D8B030D-6E8A-4147-A177-3AD203B41FA5}">
                      <a16:colId xmlns:a16="http://schemas.microsoft.com/office/drawing/2014/main" val="587473282"/>
                    </a:ext>
                  </a:extLst>
                </a:gridCol>
                <a:gridCol w="2854297">
                  <a:extLst>
                    <a:ext uri="{9D8B030D-6E8A-4147-A177-3AD203B41FA5}">
                      <a16:colId xmlns:a16="http://schemas.microsoft.com/office/drawing/2014/main" val="4189651538"/>
                    </a:ext>
                  </a:extLst>
                </a:gridCol>
              </a:tblGrid>
              <a:tr h="31369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النوع</a:t>
                      </a:r>
                      <a:endParaRPr lang="en-US" sz="1800" b="1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الوصف</a:t>
                      </a:r>
                      <a:endParaRPr lang="en-US" sz="1800" b="1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مثال</a:t>
                      </a:r>
                      <a:endParaRPr lang="en-US" sz="1800" b="1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904258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مقطعي</a:t>
                      </a:r>
                      <a:endParaRPr lang="en-US" sz="1800" b="1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في نقطة زمنية</a:t>
                      </a:r>
                      <a:endParaRPr lang="en-US" sz="1800" b="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استبانة وزعت في أسبوع</a:t>
                      </a:r>
                      <a:endParaRPr lang="en-US" sz="1800" b="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4039700747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b="1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طولاني</a:t>
                      </a:r>
                      <a:endParaRPr lang="en-US" sz="1800" b="1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على مدى زمني</a:t>
                      </a:r>
                      <a:endParaRPr lang="en-US" sz="1800" b="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8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متابعة الطلاب 5 سنوات</a:t>
                      </a:r>
                      <a:endParaRPr lang="en-US" sz="1800" b="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4639740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84962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C1980D1-E7C3-4C69-93B8-E08E005A8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B19D1E3-DE1A-4DB1-AB90-F6DD00C99D52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44D8D8BF-F8B7-4C76-B713-FFF24C53710A}"/>
              </a:ext>
            </a:extLst>
          </p:cNvPr>
          <p:cNvSpPr/>
          <p:nvPr/>
        </p:nvSpPr>
        <p:spPr>
          <a:xfrm>
            <a:off x="8760314" y="11052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2D08FCCB-6205-472F-BD5F-D4139D746C33}"/>
              </a:ext>
            </a:extLst>
          </p:cNvPr>
          <p:cNvSpPr/>
          <p:nvPr/>
        </p:nvSpPr>
        <p:spPr>
          <a:xfrm>
            <a:off x="1333462" y="14375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14DC9E7-899E-4E63-9FAC-085B867D95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865E6-C4E9-4164-9731-B56D7C3C333C}"/>
              </a:ext>
            </a:extLst>
          </p:cNvPr>
          <p:cNvSpPr txBox="1"/>
          <p:nvPr/>
        </p:nvSpPr>
        <p:spPr>
          <a:xfrm>
            <a:off x="2965938" y="882358"/>
            <a:ext cx="53301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000" b="1" kern="0" dirty="0">
                <a:latin typeface="Alexandria" pitchFamily="2" charset="-78"/>
                <a:cs typeface="Alexandria" pitchFamily="2" charset="-78"/>
              </a:rPr>
              <a:t>هل يمكن فصل البحوث عن بعضها</a:t>
            </a:r>
            <a:endParaRPr lang="en-US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E88BC2-4071-42D7-ACCD-DC3AED026E5F}"/>
              </a:ext>
            </a:extLst>
          </p:cNvPr>
          <p:cNvSpPr txBox="1"/>
          <p:nvPr/>
        </p:nvSpPr>
        <p:spPr>
          <a:xfrm>
            <a:off x="1797677" y="1571497"/>
            <a:ext cx="8417320" cy="2974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في كثير من الأحيان من الصعب الفصل بين البحوث النظرية والتطبيقية وذلك للعلاقة التكاملية بينهما.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فالبحوث التطبيقية غالباً ما تعتمد في بناء فرضياتها أو أسئلتها على الأطر النظرية المتوافرة في الأدبيات المختلفة.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كما ان البحوث النظرية في نفس الوقت تستفيد بشكل مباشر أو غير مباشر من نتائج الدراسات التطبيقية من خلال إعادة النظر في منطلقاتها النظرية لتكييفها مع الواقع. </a:t>
            </a:r>
            <a:endParaRPr lang="ar-SY" altLang="ja-JP" sz="1600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232916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CA35D67-C8CA-4365-AE20-4A5315A84145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24">
            <a:extLst>
              <a:ext uri="{FF2B5EF4-FFF2-40B4-BE49-F238E27FC236}">
                <a16:creationId xmlns:a16="http://schemas.microsoft.com/office/drawing/2014/main" id="{9C40CC21-91C8-44E8-A571-8229C2140BE2}"/>
              </a:ext>
            </a:extLst>
          </p:cNvPr>
          <p:cNvSpPr/>
          <p:nvPr/>
        </p:nvSpPr>
        <p:spPr>
          <a:xfrm>
            <a:off x="1333462" y="1437591"/>
            <a:ext cx="9345750" cy="48694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dirty="0"/>
              <a:t>  </a:t>
            </a:r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C253532-61A4-4A10-8FFA-BDCAECD0C3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68453CB-4141-411F-B858-0DE5A54026E2}"/>
              </a:ext>
            </a:extLst>
          </p:cNvPr>
          <p:cNvSpPr txBox="1"/>
          <p:nvPr/>
        </p:nvSpPr>
        <p:spPr>
          <a:xfrm>
            <a:off x="3879724" y="883639"/>
            <a:ext cx="4253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مراحل تطور البحث العلمي</a:t>
            </a:r>
            <a:endParaRPr lang="en-US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Slide Number Placeholder 7">
            <a:extLst>
              <a:ext uri="{FF2B5EF4-FFF2-40B4-BE49-F238E27FC236}">
                <a16:creationId xmlns:a16="http://schemas.microsoft.com/office/drawing/2014/main" id="{881A33A2-5ADD-4005-99CD-49A12E74612B}"/>
              </a:ext>
            </a:extLst>
          </p:cNvPr>
          <p:cNvSpPr txBox="1">
            <a:spLocks/>
          </p:cNvSpPr>
          <p:nvPr/>
        </p:nvSpPr>
        <p:spPr>
          <a:xfrm>
            <a:off x="8763000" y="6508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743268-BACC-4A66-98B9-1A28F5DA606F}"/>
              </a:ext>
            </a:extLst>
          </p:cNvPr>
          <p:cNvSpPr/>
          <p:nvPr/>
        </p:nvSpPr>
        <p:spPr>
          <a:xfrm>
            <a:off x="1770185" y="1531246"/>
            <a:ext cx="8362883" cy="4113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Y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1.</a:t>
            </a:r>
            <a:r>
              <a:rPr lang="ar-SA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العصور القديمة</a:t>
            </a:r>
            <a:endParaRPr lang="en-US" sz="1600" b="1" dirty="0">
              <a:solidFill>
                <a:srgbClr val="1F3763"/>
              </a:solidFill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بلاد الرافدين ومصر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 </a:t>
            </a: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الفلك والطب والرياضيات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اليونان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 </a:t>
            </a: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أرسطو، أفلاطون، إقليدس، أرخميدس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الحضارة الإسلامية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 </a:t>
            </a: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ابن الهيثم (المنهج التجريبي)، ابن سينا، الخوارزمي، ابن خلدون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SY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2. </a:t>
            </a:r>
            <a:r>
              <a:rPr lang="ar-SA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العصور الوسطى</a:t>
            </a:r>
            <a:endParaRPr lang="en-US" sz="1600" b="1" dirty="0">
              <a:solidFill>
                <a:srgbClr val="1F3763"/>
              </a:solidFill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سيطرة الكنيسة في أوروبا، ولكن ازدهار العلم في العالم الإسلامي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ظهور الجامعات الأولى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SY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3. </a:t>
            </a:r>
            <a:r>
              <a:rPr lang="ar-SA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عصر النهضة</a:t>
            </a:r>
            <a:endParaRPr lang="en-US" sz="1600" b="1" dirty="0">
              <a:solidFill>
                <a:srgbClr val="1F3763"/>
              </a:solidFill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فرانسيس بيكون: المنهج التجريبي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غاليليو: الملاحظة والقياس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نيوتن: القوانين الفيزيائية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54831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A7FE2FE-1BCC-47CA-BC40-295FF5912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820C07BB-05CE-4266-BA55-79756D63F91D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1FCB491E-7ADD-4780-8F3D-F0A9E70E4710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" name="Slide Number Placeholder 1">
            <a:extLst>
              <a:ext uri="{FF2B5EF4-FFF2-40B4-BE49-F238E27FC236}">
                <a16:creationId xmlns:a16="http://schemas.microsoft.com/office/drawing/2014/main" id="{5ACAC252-F5D8-47AF-A8A5-1322D84BC62D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16A1D4-82D5-4567-8FCD-E12F26D2B005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046B32A9-3F1C-4E91-BBEF-04EC584D7552}"/>
              </a:ext>
            </a:extLst>
          </p:cNvPr>
          <p:cNvSpPr/>
          <p:nvPr/>
        </p:nvSpPr>
        <p:spPr>
          <a:xfrm>
            <a:off x="1333461" y="1572417"/>
            <a:ext cx="9345750" cy="49620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0371BD0-A042-498F-B3BA-1C2C9397B5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ADCF699-F292-4AEF-9E5E-E83EF716409C}"/>
              </a:ext>
            </a:extLst>
          </p:cNvPr>
          <p:cNvSpPr txBox="1"/>
          <p:nvPr/>
        </p:nvSpPr>
        <p:spPr>
          <a:xfrm>
            <a:off x="3879724" y="883639"/>
            <a:ext cx="4253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مراحل تطور البحث العلمي</a:t>
            </a:r>
            <a:endParaRPr lang="en-US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F913C7-27C0-45B3-A0EC-7C5F9AEA5ED4}"/>
              </a:ext>
            </a:extLst>
          </p:cNvPr>
          <p:cNvSpPr/>
          <p:nvPr/>
        </p:nvSpPr>
        <p:spPr>
          <a:xfrm>
            <a:off x="1969476" y="1572417"/>
            <a:ext cx="8288215" cy="4851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Y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4. </a:t>
            </a:r>
            <a:r>
              <a:rPr lang="ar-SA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القرن التاسع عشر</a:t>
            </a:r>
            <a:endParaRPr lang="en-US" sz="1600" b="1" dirty="0">
              <a:solidFill>
                <a:srgbClr val="1F3763"/>
              </a:solidFill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أوغست كونت: العلم الوضعي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داروين: التطور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ظهور العلوم الاجتماعية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SY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5. </a:t>
            </a:r>
            <a:r>
              <a:rPr lang="en-US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القرن العشرون</a:t>
            </a:r>
            <a:endParaRPr lang="en-US" sz="1600" b="1" dirty="0">
              <a:solidFill>
                <a:srgbClr val="1F3763"/>
              </a:solidFill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الإحصاء والمناهج الكمية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البحث النوعي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الحاسوب والتحليل الآلي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SY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6. </a:t>
            </a:r>
            <a:r>
              <a:rPr lang="ar-SA" sz="1600" b="1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القرن الحادي والعشرون</a:t>
            </a:r>
            <a:endParaRPr lang="en-US" sz="1600" b="1" dirty="0">
              <a:solidFill>
                <a:srgbClr val="1F3763"/>
              </a:solidFill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البيانات الضخمة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الذكاء الاصطناعي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البحث متعدد التخصصات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800100" lvl="1" indent="-342900" algn="r" rtl="1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الوصول المفتوح</a:t>
            </a:r>
            <a:r>
              <a:rPr lang="en-US" sz="1600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166440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EE0FED-E02F-4622-9C5B-280CFD5DD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D5AD06C-62C3-46E6-B276-79F4C6CCA382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F1573CD2-9851-4658-8CBC-582E0D2B930D}"/>
              </a:ext>
            </a:extLst>
          </p:cNvPr>
          <p:cNvSpPr/>
          <p:nvPr/>
        </p:nvSpPr>
        <p:spPr>
          <a:xfrm>
            <a:off x="8760314" y="11052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8F3E713B-5A41-4260-9BCB-6B8ED2F405E3}"/>
              </a:ext>
            </a:extLst>
          </p:cNvPr>
          <p:cNvSpPr/>
          <p:nvPr/>
        </p:nvSpPr>
        <p:spPr>
          <a:xfrm>
            <a:off x="1333462" y="14375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07BBF03-30E7-4131-9358-F22D66F37F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EEF9E3-C822-4AFF-987D-214F0E7520B7}"/>
              </a:ext>
            </a:extLst>
          </p:cNvPr>
          <p:cNvSpPr txBox="1"/>
          <p:nvPr/>
        </p:nvSpPr>
        <p:spPr>
          <a:xfrm>
            <a:off x="3343328" y="882358"/>
            <a:ext cx="4952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000" b="1" kern="0" dirty="0">
                <a:latin typeface="Alexandria" pitchFamily="2" charset="-78"/>
                <a:cs typeface="Alexandria" pitchFamily="2" charset="-78"/>
              </a:rPr>
              <a:t>مراكز البحث العلمي</a:t>
            </a:r>
            <a:endParaRPr lang="en-US" sz="20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C59AA0-45EB-4282-9B3E-CA67E8E21B55}"/>
              </a:ext>
            </a:extLst>
          </p:cNvPr>
          <p:cNvSpPr txBox="1"/>
          <p:nvPr/>
        </p:nvSpPr>
        <p:spPr>
          <a:xfrm>
            <a:off x="1797677" y="1420874"/>
            <a:ext cx="8417320" cy="2482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kumimoji="1" lang="ar-SY" altLang="ja-JP" sz="1600" b="1" kern="0" dirty="0">
              <a:solidFill>
                <a:schemeClr val="tx1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b="1" kern="0" dirty="0">
                <a:solidFill>
                  <a:schemeClr val="tx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منها ما أنشئ في المجتمعات المتحضرة كمؤسسات</a:t>
            </a:r>
            <a:endParaRPr kumimoji="1" lang="en-US" altLang="ja-JP" sz="1600" b="1" kern="0" dirty="0">
              <a:solidFill>
                <a:schemeClr val="tx1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b="1" kern="0" dirty="0">
                <a:solidFill>
                  <a:schemeClr val="tx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منها ما هو موجود في العديد من الجامعات</a:t>
            </a:r>
            <a:endParaRPr kumimoji="1" lang="ja-JP" altLang="en-US" sz="1600" b="1" kern="0" dirty="0">
              <a:solidFill>
                <a:schemeClr val="tx1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600" b="1" kern="0" dirty="0">
                <a:solidFill>
                  <a:schemeClr val="tx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منها ما هو موجود في الدول النامية لكن حصيلة إنتاجها محدود</a:t>
            </a:r>
            <a:endParaRPr kumimoji="1" lang="ja-JP" altLang="en-US" sz="1600" b="1" kern="0" dirty="0">
              <a:solidFill>
                <a:schemeClr val="tx1">
                  <a:lumMod val="75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ar-SY" altLang="ja-JP" sz="1600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pic>
        <p:nvPicPr>
          <p:cNvPr id="9" name="صورة 27">
            <a:extLst>
              <a:ext uri="{FF2B5EF4-FFF2-40B4-BE49-F238E27FC236}">
                <a16:creationId xmlns:a16="http://schemas.microsoft.com/office/drawing/2014/main" id="{21BD69A5-C220-4030-8BAE-CAC0333F5A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282" y="3289980"/>
            <a:ext cx="1871634" cy="2542252"/>
          </a:xfrm>
          <a:prstGeom prst="rect">
            <a:avLst/>
          </a:prstGeom>
        </p:spPr>
      </p:pic>
      <p:pic>
        <p:nvPicPr>
          <p:cNvPr id="10" name="صورة 28">
            <a:extLst>
              <a:ext uri="{FF2B5EF4-FFF2-40B4-BE49-F238E27FC236}">
                <a16:creationId xmlns:a16="http://schemas.microsoft.com/office/drawing/2014/main" id="{2937E0F4-F1DA-48A5-A3D9-86CEE81422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867" y="3499114"/>
            <a:ext cx="2218210" cy="264656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384CD1A-5F4E-44D5-9E21-81114B42EDD2}"/>
              </a:ext>
            </a:extLst>
          </p:cNvPr>
          <p:cNvSpPr txBox="1"/>
          <p:nvPr/>
        </p:nvSpPr>
        <p:spPr>
          <a:xfrm>
            <a:off x="1382561" y="1621166"/>
            <a:ext cx="8417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kumimoji="1" lang="ar-SA" sz="1600" b="1" kern="0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مؤسسات متخصصة في إجراء البحوث أو تمويلها أو نشرها</a:t>
            </a:r>
            <a:endParaRPr kumimoji="1" lang="en-US" sz="1600" b="1" kern="0" dirty="0">
              <a:solidFill>
                <a:schemeClr val="accent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979204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7AD2B86-5770-456B-A7A3-66D381EFFD2B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E48D2A29-F374-4E5A-AFE7-47EDC1615CE3}"/>
              </a:ext>
            </a:extLst>
          </p:cNvPr>
          <p:cNvSpPr/>
          <p:nvPr/>
        </p:nvSpPr>
        <p:spPr>
          <a:xfrm>
            <a:off x="1333462" y="1437590"/>
            <a:ext cx="9345750" cy="4767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en-US" b="1"/>
              <a:t>9.1 </a:t>
            </a:r>
            <a:r>
              <a:rPr lang="ar-SA" b="1"/>
              <a:t>مفهومها</a:t>
            </a:r>
            <a:endParaRPr lang="en-US" b="1"/>
          </a:p>
          <a:p>
            <a:pPr rtl="1"/>
            <a:r>
              <a:rPr lang="ar-SA"/>
              <a:t>مؤسسات متخصصة في إجراء البحوث أو تمويلها أو نشرها</a:t>
            </a:r>
            <a:r>
              <a:rPr lang="en-US"/>
              <a:t>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226F2FA-EB37-4124-B2C7-F47BDA8F2C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9B66B89-CF0C-47CF-93E9-70FE8137C4C4}"/>
              </a:ext>
            </a:extLst>
          </p:cNvPr>
          <p:cNvSpPr txBox="1"/>
          <p:nvPr/>
        </p:nvSpPr>
        <p:spPr>
          <a:xfrm>
            <a:off x="3343329" y="88235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مراكز البحث العلمي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C534AF-C136-412D-A93A-BE661C3DCDB5}"/>
              </a:ext>
            </a:extLst>
          </p:cNvPr>
          <p:cNvSpPr txBox="1"/>
          <p:nvPr/>
        </p:nvSpPr>
        <p:spPr>
          <a:xfrm>
            <a:off x="1828376" y="1620930"/>
            <a:ext cx="8417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أنواعها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Slide Number Placeholder 7">
            <a:extLst>
              <a:ext uri="{FF2B5EF4-FFF2-40B4-BE49-F238E27FC236}">
                <a16:creationId xmlns:a16="http://schemas.microsoft.com/office/drawing/2014/main" id="{FC664F41-94AB-4255-A400-17DAD3DA2CEB}"/>
              </a:ext>
            </a:extLst>
          </p:cNvPr>
          <p:cNvSpPr txBox="1">
            <a:spLocks/>
          </p:cNvSpPr>
          <p:nvPr/>
        </p:nvSpPr>
        <p:spPr>
          <a:xfrm>
            <a:off x="8763000" y="6508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29</a:t>
            </a:fld>
            <a:endParaRPr lang="en-US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3B01385-86C6-48AD-AE7D-2D662EFE36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8337836"/>
              </p:ext>
            </p:extLst>
          </p:nvPr>
        </p:nvGraphicFramePr>
        <p:xfrm>
          <a:off x="1717281" y="2251769"/>
          <a:ext cx="8417319" cy="34556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68061">
                  <a:extLst>
                    <a:ext uri="{9D8B030D-6E8A-4147-A177-3AD203B41FA5}">
                      <a16:colId xmlns:a16="http://schemas.microsoft.com/office/drawing/2014/main" val="988838663"/>
                    </a:ext>
                  </a:extLst>
                </a:gridCol>
                <a:gridCol w="2930770">
                  <a:extLst>
                    <a:ext uri="{9D8B030D-6E8A-4147-A177-3AD203B41FA5}">
                      <a16:colId xmlns:a16="http://schemas.microsoft.com/office/drawing/2014/main" val="1785710163"/>
                    </a:ext>
                  </a:extLst>
                </a:gridCol>
                <a:gridCol w="3118488">
                  <a:extLst>
                    <a:ext uri="{9D8B030D-6E8A-4147-A177-3AD203B41FA5}">
                      <a16:colId xmlns:a16="http://schemas.microsoft.com/office/drawing/2014/main" val="3168595965"/>
                    </a:ext>
                  </a:extLst>
                </a:gridCol>
              </a:tblGrid>
              <a:tr h="33591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النوع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الوصف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أمثلة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5771783"/>
                  </a:ext>
                </a:extLst>
              </a:tr>
              <a:tr h="32702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حكومية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تابعة للدولة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هيئات البحث العلمي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3028653128"/>
                  </a:ext>
                </a:extLst>
              </a:tr>
              <a:tr h="33591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جامعية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تابعة للجامعات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مراكز البحوث في الجامعات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875827155"/>
                  </a:ext>
                </a:extLst>
              </a:tr>
              <a:tr h="32702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خاصة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تابعة لشركات أو مؤسسات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مراكز بحثية في شركات الأدوية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403324796"/>
                  </a:ext>
                </a:extLst>
              </a:tr>
              <a:tr h="33591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دولية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تعمل عبر الدول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اليونسكو، منظمة الصحة العالمية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578705388"/>
                  </a:ext>
                </a:extLst>
              </a:tr>
              <a:tr h="33591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غير ربحية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منظمات مجتمع مدني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مراكز دراسات التنمية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3028754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43496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48BC584-651F-49CE-BB06-88171BA2C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E34EEA-1A8B-40DC-AD7F-F36CC10D23D5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152B7547-1060-4636-9740-7DF56254CE14}"/>
              </a:ext>
            </a:extLst>
          </p:cNvPr>
          <p:cNvSpPr/>
          <p:nvPr/>
        </p:nvSpPr>
        <p:spPr>
          <a:xfrm>
            <a:off x="1333462" y="14375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en-US" b="1"/>
              <a:t>9.1 </a:t>
            </a:r>
            <a:r>
              <a:rPr lang="ar-SA" b="1"/>
              <a:t>مفهومها</a:t>
            </a:r>
            <a:endParaRPr lang="en-US" b="1"/>
          </a:p>
          <a:p>
            <a:pPr rtl="1"/>
            <a:r>
              <a:rPr lang="ar-SA"/>
              <a:t>مؤسسات متخصصة في إجراء البحوث أو تمويلها أو نشرها</a:t>
            </a:r>
            <a:r>
              <a:rPr lang="en-US"/>
              <a:t>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9B9F382-782C-496A-A0A4-0AF34D8D2F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106E59-29FE-4594-A099-F917216393D6}"/>
              </a:ext>
            </a:extLst>
          </p:cNvPr>
          <p:cNvSpPr txBox="1"/>
          <p:nvPr/>
        </p:nvSpPr>
        <p:spPr>
          <a:xfrm>
            <a:off x="3343329" y="88235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مراكز البحث العلمي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C8F4EF-8E19-48A4-A19F-144E585C6F24}"/>
              </a:ext>
            </a:extLst>
          </p:cNvPr>
          <p:cNvSpPr txBox="1"/>
          <p:nvPr/>
        </p:nvSpPr>
        <p:spPr>
          <a:xfrm>
            <a:off x="1828376" y="1620930"/>
            <a:ext cx="841732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وظائفها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إجراء البحوث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تمويل البحوث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تدريب الباحثين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نشر المعرفة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تقديم الاستشارات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بناء الشراكات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14654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0920F7-7E36-439B-807B-C3A2A4FB4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B75C9F5-9CDE-48A7-A315-D394AFABF86A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B0900D62-22A6-4A9E-A608-2BAF7F2FDD97}"/>
              </a:ext>
            </a:extLst>
          </p:cNvPr>
          <p:cNvSpPr/>
          <p:nvPr/>
        </p:nvSpPr>
        <p:spPr>
          <a:xfrm>
            <a:off x="8760314" y="11052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165DD182-9594-4C24-9EBB-9FC9195D44F8}"/>
              </a:ext>
            </a:extLst>
          </p:cNvPr>
          <p:cNvSpPr/>
          <p:nvPr/>
        </p:nvSpPr>
        <p:spPr>
          <a:xfrm>
            <a:off x="1333462" y="1437590"/>
            <a:ext cx="10020338" cy="4766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0EC614B-D798-4677-B43E-2DD174C3FB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A9C248F-B8D5-43B1-81F7-32A36340783D}"/>
              </a:ext>
            </a:extLst>
          </p:cNvPr>
          <p:cNvSpPr txBox="1"/>
          <p:nvPr/>
        </p:nvSpPr>
        <p:spPr>
          <a:xfrm>
            <a:off x="3343328" y="882358"/>
            <a:ext cx="4952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000" b="1" kern="0" dirty="0">
                <a:latin typeface="Alexandria" pitchFamily="2" charset="-78"/>
                <a:cs typeface="Alexandria" pitchFamily="2" charset="-78"/>
              </a:rPr>
              <a:t> مهام مراكز البحث العلمي</a:t>
            </a:r>
            <a:endParaRPr lang="en-US" sz="20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05526A-210B-45ED-8086-42938B749E6E}"/>
              </a:ext>
            </a:extLst>
          </p:cNvPr>
          <p:cNvSpPr/>
          <p:nvPr/>
        </p:nvSpPr>
        <p:spPr>
          <a:xfrm>
            <a:off x="1758462" y="1859340"/>
            <a:ext cx="9214338" cy="3785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Y" dirty="0">
                <a:solidFill>
                  <a:srgbClr val="0F1115"/>
                </a:solidFill>
                <a:latin typeface="Alexandria" pitchFamily="2" charset="-78"/>
                <a:cs typeface="Alexandria" pitchFamily="2" charset="-78"/>
              </a:rPr>
              <a:t>■ تكوين فرق بحث تعمل على إيجاد حلول للمشكلات المختلفة.</a:t>
            </a:r>
          </a:p>
          <a:p>
            <a:pPr algn="r" rtl="1">
              <a:lnSpc>
                <a:spcPct val="150000"/>
              </a:lnSpc>
            </a:pPr>
            <a:r>
              <a:rPr lang="ar-SY" dirty="0">
                <a:solidFill>
                  <a:srgbClr val="0F1115"/>
                </a:solidFill>
                <a:latin typeface="Alexandria" pitchFamily="2" charset="-78"/>
                <a:cs typeface="Alexandria" pitchFamily="2" charset="-78"/>
              </a:rPr>
              <a:t>■ فتح فرص العمل في مجال البحوث المختلفة بتوفير زمالات ومنح للباحثين واستقبالهم في إجازات تفرغهم العلمي وتوفير الجو العلمي المناسب لهم.</a:t>
            </a:r>
          </a:p>
          <a:p>
            <a:pPr algn="r" rtl="1">
              <a:lnSpc>
                <a:spcPct val="150000"/>
              </a:lnSpc>
            </a:pPr>
            <a:r>
              <a:rPr lang="ar-SY" dirty="0">
                <a:solidFill>
                  <a:srgbClr val="0F1115"/>
                </a:solidFill>
                <a:latin typeface="Alexandria" pitchFamily="2" charset="-78"/>
                <a:cs typeface="Alexandria" pitchFamily="2" charset="-78"/>
              </a:rPr>
              <a:t>■ عقد دورات مكثفة متخصصة بالباحثين بالتعاون مع المعاهد والمراكز العالمية المثيلة.</a:t>
            </a:r>
          </a:p>
          <a:p>
            <a:pPr algn="r" rtl="1">
              <a:lnSpc>
                <a:spcPct val="150000"/>
              </a:lnSpc>
            </a:pPr>
            <a:r>
              <a:rPr lang="ar-SY" dirty="0">
                <a:solidFill>
                  <a:srgbClr val="0F1115"/>
                </a:solidFill>
                <a:latin typeface="Alexandria" pitchFamily="2" charset="-78"/>
                <a:cs typeface="Alexandria" pitchFamily="2" charset="-78"/>
              </a:rPr>
              <a:t>■ تقوية الترابط بين البحث العلمي التطبيقي والبحث العلمي الأساسي.</a:t>
            </a:r>
          </a:p>
          <a:p>
            <a:pPr algn="r" rtl="1">
              <a:lnSpc>
                <a:spcPct val="150000"/>
              </a:lnSpc>
            </a:pPr>
            <a:r>
              <a:rPr lang="ar-SY" dirty="0">
                <a:solidFill>
                  <a:srgbClr val="0F1115"/>
                </a:solidFill>
                <a:latin typeface="Alexandria" pitchFamily="2" charset="-78"/>
                <a:cs typeface="Alexandria" pitchFamily="2" charset="-78"/>
              </a:rPr>
              <a:t>■ وضع استراتيجية عمل واضحة للبحث العلمي تعتمد خطة طويلة المدى، مرنة لكنها ثابتة، خطة مبنية على استشارات ذوي الخبرة والمعرفة، ويتم تعديلها عند الحاجة بناء على نصيحتهم.</a:t>
            </a:r>
          </a:p>
          <a:p>
            <a:pPr algn="r" rtl="1">
              <a:lnSpc>
                <a:spcPct val="150000"/>
              </a:lnSpc>
            </a:pPr>
            <a:r>
              <a:rPr lang="ar-SY" dirty="0">
                <a:solidFill>
                  <a:srgbClr val="0F1115"/>
                </a:solidFill>
                <a:latin typeface="Alexandria" pitchFamily="2" charset="-78"/>
                <a:cs typeface="Alexandria" pitchFamily="2" charset="-78"/>
              </a:rPr>
              <a:t>■ إقامة شبكة للمعلومات العلمية والتكنولوجية.</a:t>
            </a:r>
            <a:endParaRPr lang="ar-SY" b="0" i="0" dirty="0">
              <a:solidFill>
                <a:srgbClr val="0F1115"/>
              </a:solidFill>
              <a:effectLst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25480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7B85FB-931D-4B84-A309-C53CBBFD8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EB95DCDB-F975-4C76-895C-081281511760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D3DA660-99A5-4D54-A7A4-8D49A4880A92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985A40AE-6264-4832-87BF-6FC5CE8B1F46}"/>
              </a:ext>
            </a:extLst>
          </p:cNvPr>
          <p:cNvSpPr/>
          <p:nvPr/>
        </p:nvSpPr>
        <p:spPr>
          <a:xfrm>
            <a:off x="1485401" y="161773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en-US" b="1"/>
              <a:t>9.1 </a:t>
            </a:r>
            <a:r>
              <a:rPr lang="ar-SA" b="1"/>
              <a:t>مفهومها</a:t>
            </a:r>
            <a:endParaRPr lang="en-US" b="1"/>
          </a:p>
          <a:p>
            <a:pPr rtl="1"/>
            <a:r>
              <a:rPr lang="ar-SA"/>
              <a:t>مؤسسات متخصصة في إجراء البحوث أو تمويلها أو نشرها</a:t>
            </a:r>
            <a:r>
              <a:rPr lang="en-US"/>
              <a:t>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1129D51-819A-43E5-B413-1EBF531FEF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13058FC-6B78-440E-8254-58EADAABD548}"/>
              </a:ext>
            </a:extLst>
          </p:cNvPr>
          <p:cNvSpPr txBox="1"/>
          <p:nvPr/>
        </p:nvSpPr>
        <p:spPr>
          <a:xfrm>
            <a:off x="3343329" y="88235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أخلاقيات البحث العلمي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3743B4-541A-4E17-8B0A-268E92717D67}"/>
              </a:ext>
            </a:extLst>
          </p:cNvPr>
          <p:cNvSpPr txBox="1"/>
          <p:nvPr/>
        </p:nvSpPr>
        <p:spPr>
          <a:xfrm>
            <a:off x="1949616" y="2691237"/>
            <a:ext cx="8417320" cy="1672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مجموعة المبادئ والقواعد التي تنظم سلوك الباحث قبل وأثناء وبعد البحث، لضمان حقوق المشاركين ونزاهة العلم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847169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FF38FAB-5D77-4E35-93E1-723022279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EC07CB00-461B-4D10-BF3D-BED1590931D6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392196-7004-4385-BC2C-E1D59BE4A9B3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BC71AF0D-6F85-4B15-9CC5-34C49A5896A3}"/>
              </a:ext>
            </a:extLst>
          </p:cNvPr>
          <p:cNvSpPr/>
          <p:nvPr/>
        </p:nvSpPr>
        <p:spPr>
          <a:xfrm>
            <a:off x="1333462" y="1437590"/>
            <a:ext cx="9345750" cy="44445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en-US" b="1" dirty="0"/>
              <a:t>9.1 </a:t>
            </a:r>
            <a:r>
              <a:rPr lang="ar-SA" b="1" dirty="0"/>
              <a:t>مفهومها</a:t>
            </a:r>
            <a:endParaRPr lang="en-US" b="1" dirty="0"/>
          </a:p>
          <a:p>
            <a:pPr rtl="1"/>
            <a:r>
              <a:rPr lang="ar-SA" dirty="0"/>
              <a:t>مؤسسات متخصصة في إجراء البحوث أو تمويلها أو نشرها</a:t>
            </a:r>
            <a:r>
              <a:rPr lang="en-US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A192BC-C5E9-4564-BEBF-ED719A9228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A7D44A8-547C-4ACC-9726-33695840D683}"/>
              </a:ext>
            </a:extLst>
          </p:cNvPr>
          <p:cNvSpPr txBox="1"/>
          <p:nvPr/>
        </p:nvSpPr>
        <p:spPr>
          <a:xfrm>
            <a:off x="4144984" y="930148"/>
            <a:ext cx="390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>
                <a:latin typeface="Alexandria" pitchFamily="2" charset="-78"/>
                <a:cs typeface="Alexandria" pitchFamily="2" charset="-78"/>
              </a:rPr>
              <a:t>أخلاقيات البحث العلمي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E96D0CA-AB6D-4A24-A026-C27B04AF49F8}"/>
              </a:ext>
            </a:extLst>
          </p:cNvPr>
          <p:cNvSpPr/>
          <p:nvPr/>
        </p:nvSpPr>
        <p:spPr>
          <a:xfrm>
            <a:off x="8223073" y="1638267"/>
            <a:ext cx="2268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SA" altLang="en-US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المبادئ الأساسية</a:t>
            </a:r>
            <a:endParaRPr lang="en-US" altLang="en-US" sz="1400" dirty="0">
              <a:solidFill>
                <a:srgbClr val="1F3763"/>
              </a:solidFill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70EAA9F-72E3-4754-8CA7-0E9B59A881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209912"/>
              </p:ext>
            </p:extLst>
          </p:nvPr>
        </p:nvGraphicFramePr>
        <p:xfrm>
          <a:off x="1770186" y="2208274"/>
          <a:ext cx="8510952" cy="36048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57262">
                  <a:extLst>
                    <a:ext uri="{9D8B030D-6E8A-4147-A177-3AD203B41FA5}">
                      <a16:colId xmlns:a16="http://schemas.microsoft.com/office/drawing/2014/main" val="3554516447"/>
                    </a:ext>
                  </a:extLst>
                </a:gridCol>
                <a:gridCol w="2775001">
                  <a:extLst>
                    <a:ext uri="{9D8B030D-6E8A-4147-A177-3AD203B41FA5}">
                      <a16:colId xmlns:a16="http://schemas.microsoft.com/office/drawing/2014/main" val="3248747192"/>
                    </a:ext>
                  </a:extLst>
                </a:gridCol>
                <a:gridCol w="3578689">
                  <a:extLst>
                    <a:ext uri="{9D8B030D-6E8A-4147-A177-3AD203B41FA5}">
                      <a16:colId xmlns:a16="http://schemas.microsoft.com/office/drawing/2014/main" val="1978061230"/>
                    </a:ext>
                  </a:extLst>
                </a:gridCol>
              </a:tblGrid>
              <a:tr h="3365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المبدأ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الشرح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مثال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751652"/>
                  </a:ext>
                </a:extLst>
              </a:tr>
              <a:tr h="32702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الأمانة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عدم تزوير أو تلفيق البيانات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عدم تعديل نتائج لم تخدم الفرضية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3744670889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الموضوعية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البعد عن التحيز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عرض نتائج مخالفة للتوقعات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012150013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الخصوصية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حماية بيانات المشاركين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عدم نشر أسماء المستجيبين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606800926"/>
                  </a:ext>
                </a:extLst>
              </a:tr>
              <a:tr h="32702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الموافقة المستنيرة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إعلام المشارك والموافقة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توقيع نموذج موافقة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3076498991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عدم الإضرار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عدم إيذاء المشاركين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عدم إجبار طالب على الكلام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67314569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العدالة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توزيع الفوائد والأعباء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عدم استغلال الفقراء في التجارب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8596007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97818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CD54FA-63F8-4A36-9C3B-0496B2E9F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789A12AB-4428-442B-9573-1C837AD5C060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1794339D-6515-4754-8D2B-D2D5D2431CBD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1CD9D4-50AF-4BF8-B039-6D5DC875956A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24">
            <a:extLst>
              <a:ext uri="{FF2B5EF4-FFF2-40B4-BE49-F238E27FC236}">
                <a16:creationId xmlns:a16="http://schemas.microsoft.com/office/drawing/2014/main" id="{2A32C1F3-4F78-4B40-B79A-B35A0FFC1A00}"/>
              </a:ext>
            </a:extLst>
          </p:cNvPr>
          <p:cNvSpPr/>
          <p:nvPr/>
        </p:nvSpPr>
        <p:spPr>
          <a:xfrm>
            <a:off x="1333462" y="14375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en-US" b="1"/>
              <a:t>9.1 </a:t>
            </a:r>
            <a:r>
              <a:rPr lang="ar-SA" b="1"/>
              <a:t>مفهومها</a:t>
            </a:r>
            <a:endParaRPr lang="en-US" b="1"/>
          </a:p>
          <a:p>
            <a:pPr rtl="1"/>
            <a:r>
              <a:rPr lang="ar-SA"/>
              <a:t>مؤسسات متخصصة في إجراء البحوث أو تمويلها أو نشرها</a:t>
            </a:r>
            <a:r>
              <a:rPr lang="en-US"/>
              <a:t>.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0943669-AECC-4D09-9D02-0BDD375A3F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5BE2479-2BD8-4A14-B841-2875B7535730}"/>
              </a:ext>
            </a:extLst>
          </p:cNvPr>
          <p:cNvSpPr txBox="1"/>
          <p:nvPr/>
        </p:nvSpPr>
        <p:spPr>
          <a:xfrm>
            <a:off x="3343329" y="88235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أخلاقيات البحث العلمي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A87C2B-13C3-44B8-8633-FEEF994A47F0}"/>
              </a:ext>
            </a:extLst>
          </p:cNvPr>
          <p:cNvSpPr/>
          <p:nvPr/>
        </p:nvSpPr>
        <p:spPr>
          <a:xfrm>
            <a:off x="8258242" y="1654348"/>
            <a:ext cx="2268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 algn="r" rtl="1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SA" altLang="en-US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المبادئ الأساسية</a:t>
            </a:r>
            <a:endParaRPr lang="en-US" altLang="en-US" sz="1400" dirty="0">
              <a:solidFill>
                <a:srgbClr val="1F3763"/>
              </a:solidFill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1111F1-83A4-4424-8DB8-A2AF7A732B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91069"/>
              </p:ext>
            </p:extLst>
          </p:nvPr>
        </p:nvGraphicFramePr>
        <p:xfrm>
          <a:off x="1840523" y="2178803"/>
          <a:ext cx="8581293" cy="29406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36498">
                  <a:extLst>
                    <a:ext uri="{9D8B030D-6E8A-4147-A177-3AD203B41FA5}">
                      <a16:colId xmlns:a16="http://schemas.microsoft.com/office/drawing/2014/main" val="837839085"/>
                    </a:ext>
                  </a:extLst>
                </a:gridCol>
                <a:gridCol w="2826456">
                  <a:extLst>
                    <a:ext uri="{9D8B030D-6E8A-4147-A177-3AD203B41FA5}">
                      <a16:colId xmlns:a16="http://schemas.microsoft.com/office/drawing/2014/main" val="247299547"/>
                    </a:ext>
                  </a:extLst>
                </a:gridCol>
                <a:gridCol w="3118339">
                  <a:extLst>
                    <a:ext uri="{9D8B030D-6E8A-4147-A177-3AD203B41FA5}">
                      <a16:colId xmlns:a16="http://schemas.microsoft.com/office/drawing/2014/main" val="831376435"/>
                    </a:ext>
                  </a:extLst>
                </a:gridCol>
              </a:tblGrid>
              <a:tr h="3365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المبدأ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الشرح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مثال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02195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الشفافية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الإعلان عن المنهج والتمويل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ذكر جهة التمويل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431368227"/>
                  </a:ext>
                </a:extLst>
              </a:tr>
              <a:tr h="32702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الملكية الفكرية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نسبة الفضل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توثيق الاقتباسات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3457235116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السرية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عدم إفشاء البيانات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تشفير ملفات البيانات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674689424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الاستقلالية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عدم الخضوع لضغط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رفض تعديل النتائج لجهة ممولة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1494715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42496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490B4D2-4F6C-4BF9-A81E-E0731AAE7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73121E73-28BC-4A0A-B65F-6FD9F0F8BFD0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F1385ECE-22A5-4568-9C93-87DB79C9C17F}"/>
              </a:ext>
            </a:extLst>
          </p:cNvPr>
          <p:cNvSpPr/>
          <p:nvPr/>
        </p:nvSpPr>
        <p:spPr>
          <a:xfrm>
            <a:off x="1423125" y="143724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en-US" b="1" dirty="0"/>
              <a:t>9.1 </a:t>
            </a:r>
            <a:r>
              <a:rPr lang="ar-SA" b="1" dirty="0"/>
              <a:t>مفهومها</a:t>
            </a:r>
            <a:endParaRPr lang="en-US" b="1" dirty="0"/>
          </a:p>
          <a:p>
            <a:pPr rtl="1"/>
            <a:r>
              <a:rPr lang="ar-SA" dirty="0"/>
              <a:t>مؤسسات متخصصة في إجراء البحوث أو تمويلها أو نشرها</a:t>
            </a:r>
            <a:r>
              <a:rPr lang="en-US" dirty="0"/>
              <a:t>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AC98BEC-416E-45DC-81B6-64DD1B629F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81B1E7-E18F-4FF6-A35B-1BD773863FFC}"/>
              </a:ext>
            </a:extLst>
          </p:cNvPr>
          <p:cNvSpPr txBox="1"/>
          <p:nvPr/>
        </p:nvSpPr>
        <p:spPr>
          <a:xfrm>
            <a:off x="3343329" y="88235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أخلاقيات البحث العلمي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8E0FDC-EA1F-41D1-99B1-495E81013FD0}"/>
              </a:ext>
            </a:extLst>
          </p:cNvPr>
          <p:cNvSpPr txBox="1"/>
          <p:nvPr/>
        </p:nvSpPr>
        <p:spPr>
          <a:xfrm>
            <a:off x="6107467" y="1913611"/>
            <a:ext cx="4255715" cy="333488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1.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أخلاقيات النشر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 algn="just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عدم الانتحال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just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عدم إرسال البحث لأكثر من مجلة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just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عدم إضافة أسماء لا تستحق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just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الإفصاح عن تضارب المصالح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just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احترام حقوق النشر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0E1EA2-716E-4A8C-B9D8-CA311436707F}"/>
              </a:ext>
            </a:extLst>
          </p:cNvPr>
          <p:cNvSpPr txBox="1"/>
          <p:nvPr/>
        </p:nvSpPr>
        <p:spPr>
          <a:xfrm>
            <a:off x="1690329" y="1913610"/>
            <a:ext cx="4149934" cy="333488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2.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أخلاقيات التعامل مع</a:t>
            </a:r>
            <a:r>
              <a:rPr lang="ar-SY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المشاركين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 algn="just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الموافقة المستنيرة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just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حق الانسحاب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just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عدم الإكراه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just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احترام الخصوصية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742950" lvl="1" indent="-285750" algn="just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تقديم معلومات عن البحث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04341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9C9B635-F037-4E2E-A9BE-44B561EAB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62D6C270-04D2-49FE-A26F-605603893B4D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D0E978AE-1265-4F01-9083-599D77D315BD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Slide Number Placeholder 1">
            <a:extLst>
              <a:ext uri="{FF2B5EF4-FFF2-40B4-BE49-F238E27FC236}">
                <a16:creationId xmlns:a16="http://schemas.microsoft.com/office/drawing/2014/main" id="{8324A534-FD93-456E-9707-95C3A766D3B3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E22DE06B-27F2-4F99-8951-8EB6F4CB460B}"/>
              </a:ext>
            </a:extLst>
          </p:cNvPr>
          <p:cNvSpPr/>
          <p:nvPr/>
        </p:nvSpPr>
        <p:spPr>
          <a:xfrm>
            <a:off x="1333462" y="14375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en-US" b="1"/>
              <a:t>9.1 </a:t>
            </a:r>
            <a:r>
              <a:rPr lang="ar-SA" b="1"/>
              <a:t>مفهومها</a:t>
            </a:r>
            <a:endParaRPr lang="en-US" b="1"/>
          </a:p>
          <a:p>
            <a:pPr rtl="1"/>
            <a:r>
              <a:rPr lang="ar-SA"/>
              <a:t>مؤسسات متخصصة في إجراء البحوث أو تمويلها أو نشرها</a:t>
            </a:r>
            <a:r>
              <a:rPr lang="en-US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9B22C5-38FB-4050-B5EE-572A55E56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DD47E16-D8AC-4849-8D79-EB40E8E32210}"/>
              </a:ext>
            </a:extLst>
          </p:cNvPr>
          <p:cNvSpPr txBox="1"/>
          <p:nvPr/>
        </p:nvSpPr>
        <p:spPr>
          <a:xfrm>
            <a:off x="3343329" y="882358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أخلاقيات البحث العلمي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EB051C-33B7-4B83-9FE5-205B8BCECCD3}"/>
              </a:ext>
            </a:extLst>
          </p:cNvPr>
          <p:cNvSpPr txBox="1"/>
          <p:nvPr/>
        </p:nvSpPr>
        <p:spPr>
          <a:xfrm>
            <a:off x="1828376" y="1620930"/>
            <a:ext cx="841732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3.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b="1" dirty="0">
                <a:latin typeface="Alexandria" pitchFamily="2" charset="-78"/>
                <a:cs typeface="Alexandria" pitchFamily="2" charset="-78"/>
              </a:rPr>
              <a:t>أخلاقيات التعامل مع البيانات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عدم التلفيق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عدم التزوير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حفظ البيانات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الإفصاح عن التحليل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عدم الانتقائية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472075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2169A17-E4A9-4DBD-A201-B4FCD70FE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60CFBBF6-AFCD-4E3E-A9DC-5BE21785A2BD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8ECE5F6C-68B1-46BF-88AF-D5A4B70E95FC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Slide Number Placeholder 1">
            <a:extLst>
              <a:ext uri="{FF2B5EF4-FFF2-40B4-BE49-F238E27FC236}">
                <a16:creationId xmlns:a16="http://schemas.microsoft.com/office/drawing/2014/main" id="{09DFD713-D1A1-4BC1-8853-93A02ABE8F24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6" name="Slide Number Placeholder 1">
            <a:extLst>
              <a:ext uri="{FF2B5EF4-FFF2-40B4-BE49-F238E27FC236}">
                <a16:creationId xmlns:a16="http://schemas.microsoft.com/office/drawing/2014/main" id="{DBB676B2-2817-4C66-ADD0-40F74ECF0D82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0F54F010-F461-4654-A8D5-957F602BCEED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BD0973ED-8ABC-4CFE-8AEA-693C2CD7A5A9}"/>
              </a:ext>
            </a:extLst>
          </p:cNvPr>
          <p:cNvSpPr/>
          <p:nvPr/>
        </p:nvSpPr>
        <p:spPr>
          <a:xfrm>
            <a:off x="1333462" y="1437590"/>
            <a:ext cx="9345750" cy="51884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en-US" b="1"/>
              <a:t>9.1 </a:t>
            </a:r>
            <a:r>
              <a:rPr lang="ar-SA" b="1"/>
              <a:t>مفهومها</a:t>
            </a:r>
            <a:endParaRPr lang="en-US" b="1"/>
          </a:p>
          <a:p>
            <a:pPr rtl="1"/>
            <a:r>
              <a:rPr lang="ar-SA"/>
              <a:t>مؤسسات متخصصة في إجراء البحوث أو تمويلها أو نشرها</a:t>
            </a:r>
            <a:r>
              <a:rPr lang="en-US"/>
              <a:t>.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3FFB5BC-C324-490D-9F09-67E9172ADF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60A54A9-9CF4-4489-9ED5-15C73A91F20A}"/>
              </a:ext>
            </a:extLst>
          </p:cNvPr>
          <p:cNvSpPr txBox="1"/>
          <p:nvPr/>
        </p:nvSpPr>
        <p:spPr>
          <a:xfrm>
            <a:off x="3636406" y="732683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أخلاقيات البحث العلمي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9C304E-F3ED-4386-8086-43FB5458DDD7}"/>
              </a:ext>
            </a:extLst>
          </p:cNvPr>
          <p:cNvSpPr txBox="1"/>
          <p:nvPr/>
        </p:nvSpPr>
        <p:spPr>
          <a:xfrm>
            <a:off x="1828376" y="1620930"/>
            <a:ext cx="8417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endParaRPr lang="en-US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9D43402-7E07-41CB-8C7A-6B62182F1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754436"/>
              </p:ext>
            </p:extLst>
          </p:nvPr>
        </p:nvGraphicFramePr>
        <p:xfrm>
          <a:off x="1676399" y="2336476"/>
          <a:ext cx="8417319" cy="36048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97016">
                  <a:extLst>
                    <a:ext uri="{9D8B030D-6E8A-4147-A177-3AD203B41FA5}">
                      <a16:colId xmlns:a16="http://schemas.microsoft.com/office/drawing/2014/main" val="1520399359"/>
                    </a:ext>
                  </a:extLst>
                </a:gridCol>
                <a:gridCol w="2801815">
                  <a:extLst>
                    <a:ext uri="{9D8B030D-6E8A-4147-A177-3AD203B41FA5}">
                      <a16:colId xmlns:a16="http://schemas.microsoft.com/office/drawing/2014/main" val="3102287415"/>
                    </a:ext>
                  </a:extLst>
                </a:gridCol>
                <a:gridCol w="3118488">
                  <a:extLst>
                    <a:ext uri="{9D8B030D-6E8A-4147-A177-3AD203B41FA5}">
                      <a16:colId xmlns:a16="http://schemas.microsoft.com/office/drawing/2014/main" val="681803046"/>
                    </a:ext>
                  </a:extLst>
                </a:gridCol>
              </a:tblGrid>
              <a:tr h="32575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المخالفة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الوصف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مثال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7134118"/>
                  </a:ext>
                </a:extLst>
              </a:tr>
              <a:tr h="31686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الانتحال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سرقة أفكار أو نصوص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نسخ فقرة دون توثيق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709790817"/>
                  </a:ext>
                </a:extLst>
              </a:tr>
              <a:tr h="32575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التلفيق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اختراع بيانات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كتابة نتائج لم تُجمع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709626649"/>
                  </a:ext>
                </a:extLst>
              </a:tr>
              <a:tr h="32575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التزوير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تعديل بيانات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حذف استجابات لم تخدم النتيجة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897276414"/>
                  </a:ext>
                </a:extLst>
              </a:tr>
              <a:tr h="31686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الاستغلال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استخدام مشاركين بلا حق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تجربة على أطفال دون موافقة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274717968"/>
                  </a:ext>
                </a:extLst>
              </a:tr>
              <a:tr h="32575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الانتحال الذاتي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إعادة نشر بحث سابق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نشر نفس البحث مرتين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157047204"/>
                  </a:ext>
                </a:extLst>
              </a:tr>
              <a:tr h="32575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الرشوة الأكاديمية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0" marR="152400" marT="95250" marB="9525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دفع مقابل نشر</a:t>
                      </a:r>
                      <a:endParaRPr lang="en-US" sz="160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152400" marT="95250" marB="9525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ar-SA" sz="16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شراء نشر في مجلة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908522751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AF844C79-B08E-422B-AF67-629697476907}"/>
              </a:ext>
            </a:extLst>
          </p:cNvPr>
          <p:cNvSpPr/>
          <p:nvPr/>
        </p:nvSpPr>
        <p:spPr>
          <a:xfrm>
            <a:off x="8057276" y="1603344"/>
            <a:ext cx="2188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altLang="en-US" dirty="0">
                <a:solidFill>
                  <a:srgbClr val="0F1115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المخالفات الأخلاقية</a:t>
            </a:r>
            <a:endParaRPr lang="en-US" altLang="en-US" dirty="0">
              <a:solidFill>
                <a:srgbClr val="1F3763"/>
              </a:solidFill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492291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200" b="1" kern="0" dirty="0">
                <a:latin typeface="Alexandria" pitchFamily="2" charset="-78"/>
                <a:cs typeface="Alexandria" pitchFamily="2" charset="-78"/>
              </a:rPr>
              <a:t>خطوات البحث العلمي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5277" y="1419097"/>
            <a:ext cx="8417320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700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ترتبط خطوات البحث العلمي مع بعضها ارتباطاً قوياً لدرجة أنه يصعب الفصل بينها أحياناً. كما أنها تتداخل فيما بينها بحيث تشكل مجموعة من الخطوات المتسلسلة والمترابطة والمتكاملة..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ar-SY" altLang="ja-JP" sz="1700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هناك بعض الاختلافات بين الباحثين على عدد خطوات البحث العلمي وترتيبها الا انه هناك اتفاق على الخطوات الرئيسية والتي تشمل: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sz="1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الشعور بالمشكلة وتحديدها</a:t>
            </a:r>
            <a:endParaRPr kumimoji="1" lang="en-US" sz="1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sz="1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تحديد أبعاد البحث بما في ذلك الأهداف والأهمية.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sz="1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مراجعة الدراسات السابقة</a:t>
            </a:r>
            <a:endParaRPr kumimoji="1" lang="ja-JP" altLang="en-US" sz="1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sz="1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 صياغة فرضيات الدراسة</a:t>
            </a:r>
            <a:endParaRPr kumimoji="1" lang="ja-JP" altLang="en-US" sz="1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algn="just" rtl="1">
              <a:lnSpc>
                <a:spcPct val="150000"/>
              </a:lnSpc>
            </a:pPr>
            <a:endParaRPr lang="ar-SY" altLang="ja-JP" sz="1700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2310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200" b="1" kern="0" dirty="0">
                <a:latin typeface="Alexandria" pitchFamily="2" charset="-78"/>
                <a:cs typeface="Alexandria" pitchFamily="2" charset="-78"/>
              </a:rPr>
              <a:t>خطوات البحث العلمي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5277" y="1419097"/>
            <a:ext cx="8417320" cy="3682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kumimoji="1" lang="ar-SY" altLang="ja-JP" sz="1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 5. تحديد منهجية البحث المناسبة للمشكلة ومصادر البيانات</a:t>
            </a:r>
            <a:endParaRPr kumimoji="1" lang="ja-JP" altLang="en-US" sz="1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algn="just" rtl="1">
              <a:lnSpc>
                <a:spcPct val="250000"/>
              </a:lnSpc>
            </a:pPr>
            <a:r>
              <a:rPr kumimoji="1" lang="ar-SY" altLang="ja-JP" sz="1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6. جمع البيانات ومعالجتها إحصائيا بالأسلوب المناسب</a:t>
            </a:r>
            <a:endParaRPr kumimoji="1" lang="ja-JP" altLang="en-US" sz="1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algn="just" rtl="1">
              <a:lnSpc>
                <a:spcPct val="250000"/>
              </a:lnSpc>
            </a:pPr>
            <a:r>
              <a:rPr kumimoji="1" lang="ar-SY" sz="1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7. الخروج بنتائج البحث </a:t>
            </a:r>
            <a:endParaRPr kumimoji="1" lang="en-US" sz="1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algn="just" rtl="1">
              <a:lnSpc>
                <a:spcPct val="250000"/>
              </a:lnSpc>
            </a:pPr>
            <a:r>
              <a:rPr kumimoji="1" lang="ar-SY" altLang="ja-JP" sz="1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8. وضع التوصيات المناسبة</a:t>
            </a:r>
            <a:endParaRPr kumimoji="1" lang="ja-JP" altLang="en-US" sz="1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algn="just" rtl="1">
              <a:lnSpc>
                <a:spcPct val="250000"/>
              </a:lnSpc>
            </a:pPr>
            <a:r>
              <a:rPr kumimoji="1" lang="ar-SY" altLang="ja-JP" sz="1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9. إعداد تقرير البحث وكتابته</a:t>
            </a:r>
            <a:endParaRPr kumimoji="1" lang="ja-JP" altLang="en-US" sz="1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§"/>
            </a:pPr>
            <a:endParaRPr lang="ar-SY" altLang="ja-JP" sz="1600" b="1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5193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094874" y="1285190"/>
            <a:ext cx="9431938" cy="5572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0928" y="7299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200" b="1" kern="0" dirty="0">
                <a:latin typeface="Alexandria" pitchFamily="2" charset="-78"/>
                <a:cs typeface="Alexandria" pitchFamily="2" charset="-78"/>
              </a:rPr>
              <a:t>الاطار العام لخطوات البحث العلمي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32135" t="13510" r="33655" b="28104"/>
          <a:stretch/>
        </p:blipFill>
        <p:spPr>
          <a:xfrm>
            <a:off x="3451382" y="1344184"/>
            <a:ext cx="5391829" cy="551381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2926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8B6C387-4898-4C11-A186-92E2FBD991C6}"/>
              </a:ext>
            </a:extLst>
          </p:cNvPr>
          <p:cNvSpPr/>
          <p:nvPr/>
        </p:nvSpPr>
        <p:spPr>
          <a:xfrm>
            <a:off x="2778578" y="6533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0B29E58A-3C14-42F7-934F-469CBBA0D3EE}"/>
              </a:ext>
            </a:extLst>
          </p:cNvPr>
          <p:cNvSpPr/>
          <p:nvPr/>
        </p:nvSpPr>
        <p:spPr>
          <a:xfrm>
            <a:off x="8760314" y="11052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24CDC4C3-3669-485C-92A7-D65A9260F11B}"/>
              </a:ext>
            </a:extLst>
          </p:cNvPr>
          <p:cNvSpPr/>
          <p:nvPr/>
        </p:nvSpPr>
        <p:spPr>
          <a:xfrm>
            <a:off x="1333462" y="1437590"/>
            <a:ext cx="9345750" cy="50261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41B8FF8-C41C-409A-A790-59DAB17649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32831" y="2319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683BDE-4361-49EA-893D-2045353ECC71}"/>
              </a:ext>
            </a:extLst>
          </p:cNvPr>
          <p:cNvSpPr txBox="1"/>
          <p:nvPr/>
        </p:nvSpPr>
        <p:spPr>
          <a:xfrm>
            <a:off x="3343328" y="8823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200" b="1" kern="0" dirty="0">
                <a:latin typeface="Alexandria" pitchFamily="2" charset="-78"/>
                <a:cs typeface="Alexandria" pitchFamily="2" charset="-78"/>
              </a:rPr>
              <a:t> خلاصة المحاضرة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CDE282-D611-4F56-9D1C-EBB89C5357C1}"/>
              </a:ext>
            </a:extLst>
          </p:cNvPr>
          <p:cNvSpPr txBox="1"/>
          <p:nvPr/>
        </p:nvSpPr>
        <p:spPr>
          <a:xfrm>
            <a:off x="1797676" y="1524699"/>
            <a:ext cx="8542077" cy="4851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latin typeface="Alexandria" pitchFamily="2" charset="-78"/>
                <a:cs typeface="Alexandria" pitchFamily="2" charset="-78"/>
              </a:rPr>
              <a:t>العلم: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 منظومة معرفية منظمة تعتمد على الملاحظة والتجريب، ويهدف للوصف، التفسير، التنبؤ، والضبط.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latin typeface="Alexandria" pitchFamily="2" charset="-78"/>
                <a:cs typeface="Alexandria" pitchFamily="2" charset="-78"/>
              </a:rPr>
              <a:t>البحث العلمي: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 عملية منظمة لجمع البيانات وتحليلها لاكتشاف حقائق أو حل مشكلات، ويقوم على عناصر أساسية (باحث، مشكلة، منهج، بيانات، تحليل، نتائج، توثيق).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latin typeface="Alexandria" pitchFamily="2" charset="-78"/>
                <a:cs typeface="Alexandria" pitchFamily="2" charset="-78"/>
              </a:rPr>
              <a:t>خصائص البحث: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 الموضوعية، الدقة، إمكانية التكرار، الأصالة، والأمانة العلمية.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latin typeface="Alexandria" pitchFamily="2" charset="-78"/>
                <a:cs typeface="Alexandria" pitchFamily="2" charset="-78"/>
              </a:rPr>
              <a:t>أنواع البحوث: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 تُصنف حسب الهدف (نظري/تطبيقي)، المنهج (وصفي، تجريبي، ارتباطي...)، البيانات (كمي/نوعي/مختلط)، والزمن (مقطعي/طولاني).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latin typeface="Alexandria" pitchFamily="2" charset="-78"/>
                <a:cs typeface="Alexandria" pitchFamily="2" charset="-78"/>
              </a:rPr>
              <a:t>مراكز البحث: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 مؤسسات حكومية، جامعية، خاصة، أو دولية، وظيفتها إجراء البحوث، تمويلها، ونشر المعرفة.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latin typeface="Alexandria" pitchFamily="2" charset="-78"/>
                <a:cs typeface="Alexandria" pitchFamily="2" charset="-78"/>
              </a:rPr>
              <a:t>أخلاقيات البحث: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 تشمل الأمانة، الموافقة المستنيرة، الخصوصية، وتجنب المخالفات كالانتحال والتلفيق والتزوير.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b="1" dirty="0">
                <a:latin typeface="Alexandria" pitchFamily="2" charset="-78"/>
                <a:cs typeface="Alexandria" pitchFamily="2" charset="-78"/>
              </a:rPr>
              <a:t>خطوات البحث: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 تبدأ بتحديد المشكلة وتنتهي بكتابة التقرير، مروراً بالفرضيات، المنهجية، والتحليل.</a:t>
            </a:r>
          </a:p>
        </p:txBody>
      </p:sp>
      <p:sp>
        <p:nvSpPr>
          <p:cNvPr id="9" name="Slide Number Placeholder 7">
            <a:extLst>
              <a:ext uri="{FF2B5EF4-FFF2-40B4-BE49-F238E27FC236}">
                <a16:creationId xmlns:a16="http://schemas.microsoft.com/office/drawing/2014/main" id="{59D9C71F-F2B8-46B4-A9D5-DB455F51E5C6}"/>
              </a:ext>
            </a:extLst>
          </p:cNvPr>
          <p:cNvSpPr txBox="1">
            <a:spLocks/>
          </p:cNvSpPr>
          <p:nvPr/>
        </p:nvSpPr>
        <p:spPr>
          <a:xfrm>
            <a:off x="8763000" y="6508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7542ADD-394E-41F3-B704-951748884AEE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8367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openxmlformats.org/package/2006/metadata/core-properties"/>
    <ds:schemaRef ds:uri="aca13214-df29-4e3c-a050-857c0bf7bd8e"/>
    <ds:schemaRef ds:uri="http://purl.org/dc/elements/1.1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688354b5-287c-4cda-825e-1d7935aea40e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9BC6E613-8F11-4612-8D92-7CED9BC04DB4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1368</TotalTime>
  <Words>2552</Words>
  <Application>Microsoft Office PowerPoint</Application>
  <PresentationFormat>Widescreen</PresentationFormat>
  <Paragraphs>505</Paragraphs>
  <Slides>42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Open Sans</vt:lpstr>
      <vt:lpstr>Route 159 Light</vt:lpstr>
      <vt:lpstr>Route 159 SemiBold</vt:lpstr>
      <vt:lpstr>Simplified Arabic</vt:lpstr>
      <vt:lpstr>Symbol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126</cp:revision>
  <dcterms:created xsi:type="dcterms:W3CDTF">2023-04-29T09:08:00Z</dcterms:created>
  <dcterms:modified xsi:type="dcterms:W3CDTF">2026-10-02T11:20:12Z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