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480" r:id="rId2"/>
    <p:sldId id="303" r:id="rId3"/>
    <p:sldId id="271" r:id="rId4"/>
    <p:sldId id="482" r:id="rId5"/>
    <p:sldId id="483" r:id="rId6"/>
    <p:sldId id="484" r:id="rId7"/>
    <p:sldId id="276" r:id="rId8"/>
    <p:sldId id="485" r:id="rId9"/>
    <p:sldId id="486" r:id="rId10"/>
    <p:sldId id="487" r:id="rId11"/>
    <p:sldId id="488" r:id="rId12"/>
    <p:sldId id="489" r:id="rId13"/>
    <p:sldId id="491" r:id="rId14"/>
    <p:sldId id="490" r:id="rId15"/>
    <p:sldId id="34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482"/>
            <p14:sldId id="483"/>
            <p14:sldId id="484"/>
            <p14:sldId id="276"/>
            <p14:sldId id="485"/>
            <p14:sldId id="486"/>
            <p14:sldId id="487"/>
            <p14:sldId id="488"/>
            <p14:sldId id="489"/>
            <p14:sldId id="491"/>
            <p14:sldId id="49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scholar.google.com/scholar?hl=en&amp;as_sdt=0%2C5&amp;q=Kamal+Alieyan&amp;btnG=&amp;oq=kama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scopus.com/authid/detail.uri?authorId=5700038610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hyperlink" Target="https://orcid.org/0000-0002-9021-3151" TargetMode="External"/><Relationship Id="rId4" Type="http://schemas.openxmlformats.org/officeDocument/2006/relationships/image" Target="../media/image6.sv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1923757"/>
            <a:ext cx="5122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Law, Policy, and Ethics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860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  <a:b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Orientation Show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عرض توجيهي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10470" y="2632726"/>
            <a:ext cx="53221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قوانين </a:t>
            </a:r>
            <a:r>
              <a:rPr lang="ar-JO"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الأمن السيبراني وسياساته 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999100" y="4205957"/>
            <a:ext cx="3987987" cy="91219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171036" y="5246081"/>
            <a:ext cx="3860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3529013" y="667426"/>
            <a:ext cx="5588336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870710" y="1971662"/>
            <a:ext cx="8787765" cy="399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solidFill>
                  <a:schemeClr val="bg1"/>
                </a:solidFill>
              </a:rPr>
              <a:t>Dr. Kamal Alieyan</a:t>
            </a:r>
            <a:endParaRPr lang="ar-JO" sz="2800" b="1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endParaRPr lang="en-US" sz="2800" b="1" dirty="0">
              <a:solidFill>
                <a:schemeClr val="bg1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400" u="sng" dirty="0">
                <a:solidFill>
                  <a:schemeClr val="bg1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Ph.D from USM, Malaysia, Jun. 2018.</a:t>
            </a:r>
            <a:endParaRPr lang="en-US" sz="2000" dirty="0">
              <a:solidFill>
                <a:schemeClr val="bg1"/>
              </a:solidFill>
            </a:endParaRP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M.Sc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B.Sc from “Mu’tta University” / Jordan, Jun.2003.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787900" y="1184269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79DA6961-AA20-F733-D63F-66ADE1D6B7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3679" y="372325"/>
            <a:ext cx="283559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3529013" y="667426"/>
            <a:ext cx="5588336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842195" y="1061681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79DA6961-AA20-F733-D63F-66ADE1D6B7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3679" y="372325"/>
            <a:ext cx="2835596" cy="670874"/>
          </a:xfrm>
          <a:prstGeom prst="rect">
            <a:avLst/>
          </a:prstGeom>
        </p:spPr>
      </p:pic>
      <p:sp>
        <p:nvSpPr>
          <p:cNvPr id="2" name="TextBox 6">
            <a:extLst>
              <a:ext uri="{FF2B5EF4-FFF2-40B4-BE49-F238E27FC236}">
                <a16:creationId xmlns:a16="http://schemas.microsoft.com/office/drawing/2014/main" id="{F757C219-5499-9868-F10E-7BF79756C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760" y="1836573"/>
            <a:ext cx="1031716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By email at kamal@midocean.ae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( please include “Cybersecurity Law, Policy and Ethics” in subject line)</a:t>
            </a:r>
          </a:p>
          <a:p>
            <a:pPr marL="914400" lvl="2" indent="0"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(Wednesday  at 9:00 PM) every week</a:t>
            </a:r>
          </a:p>
        </p:txBody>
      </p:sp>
      <p:sp>
        <p:nvSpPr>
          <p:cNvPr id="3" name="Rounded Rectangle 12">
            <a:extLst>
              <a:ext uri="{FF2B5EF4-FFF2-40B4-BE49-F238E27FC236}">
                <a16:creationId xmlns:a16="http://schemas.microsoft.com/office/drawing/2014/main" id="{9B82B6E2-2DE6-826D-02EE-6564FEB6E4F8}"/>
              </a:ext>
            </a:extLst>
          </p:cNvPr>
          <p:cNvSpPr/>
          <p:nvPr/>
        </p:nvSpPr>
        <p:spPr>
          <a:xfrm>
            <a:off x="1586431" y="40236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4" name="Picture 3" descr="C:\Users\Redhwan\Downloads\ClipartKey_1242841.png">
            <a:extLst>
              <a:ext uri="{FF2B5EF4-FFF2-40B4-BE49-F238E27FC236}">
                <a16:creationId xmlns:a16="http://schemas.microsoft.com/office/drawing/2014/main" id="{B08EF956-2507-EEFB-9BC2-3DD5130FAF3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531" y="404083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ounded Rectangle 14">
            <a:extLst>
              <a:ext uri="{FF2B5EF4-FFF2-40B4-BE49-F238E27FC236}">
                <a16:creationId xmlns:a16="http://schemas.microsoft.com/office/drawing/2014/main" id="{E245EDBB-C307-45C2-3D9E-71C510BB8066}"/>
              </a:ext>
            </a:extLst>
          </p:cNvPr>
          <p:cNvSpPr/>
          <p:nvPr/>
        </p:nvSpPr>
        <p:spPr>
          <a:xfrm>
            <a:off x="1608021" y="47094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BA030430-1135-927D-1DB2-93E76377E23B}"/>
              </a:ext>
            </a:extLst>
          </p:cNvPr>
          <p:cNvSpPr/>
          <p:nvPr/>
        </p:nvSpPr>
        <p:spPr>
          <a:xfrm>
            <a:off x="1601036" y="542055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0" name="Picture 9" descr="المعرف المفتوح للباحثين والمساهمين - ويكيبيديا">
            <a:extLst>
              <a:ext uri="{FF2B5EF4-FFF2-40B4-BE49-F238E27FC236}">
                <a16:creationId xmlns:a16="http://schemas.microsoft.com/office/drawing/2014/main" id="{7E8DE7EE-D182-2BC0-7E1C-D2F989FBD50D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101" y="541928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 Box 87">
            <a:extLst>
              <a:ext uri="{FF2B5EF4-FFF2-40B4-BE49-F238E27FC236}">
                <a16:creationId xmlns:a16="http://schemas.microsoft.com/office/drawing/2014/main" id="{BC83CC67-FBEF-EA47-2F87-3B6B71C50548}"/>
              </a:ext>
            </a:extLst>
          </p:cNvPr>
          <p:cNvSpPr txBox="1"/>
          <p:nvPr/>
        </p:nvSpPr>
        <p:spPr>
          <a:xfrm>
            <a:off x="2170063" y="479894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2" name="Text Box 84">
            <a:extLst>
              <a:ext uri="{FF2B5EF4-FFF2-40B4-BE49-F238E27FC236}">
                <a16:creationId xmlns:a16="http://schemas.microsoft.com/office/drawing/2014/main" id="{101DA6D7-52F1-E5E5-B1B3-14F472B99318}"/>
              </a:ext>
            </a:extLst>
          </p:cNvPr>
          <p:cNvSpPr txBox="1"/>
          <p:nvPr/>
        </p:nvSpPr>
        <p:spPr>
          <a:xfrm>
            <a:off x="2148492" y="4072316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Scopus Indexed Journals - I -">
            <a:extLst>
              <a:ext uri="{FF2B5EF4-FFF2-40B4-BE49-F238E27FC236}">
                <a16:creationId xmlns:a16="http://schemas.microsoft.com/office/drawing/2014/main" id="{B4C5E79C-401D-5B0A-20B1-FDB9F0C0FAC8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826" y="4780632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 Box 90">
            <a:extLst>
              <a:ext uri="{FF2B5EF4-FFF2-40B4-BE49-F238E27FC236}">
                <a16:creationId xmlns:a16="http://schemas.microsoft.com/office/drawing/2014/main" id="{5A8E4F4E-1467-22BC-54CF-E4A9DD355FCE}"/>
              </a:ext>
            </a:extLst>
          </p:cNvPr>
          <p:cNvSpPr txBox="1"/>
          <p:nvPr/>
        </p:nvSpPr>
        <p:spPr>
          <a:xfrm>
            <a:off x="2235786" y="546672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2412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786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1921820"/>
            <a:ext cx="10398125" cy="2759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provides an overview of the broad and constantly emerging field of cybersecurity ethics, governance, law, and compliance.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the role of security policy is discussed.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5347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Outline of Course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  <a:defRPr/>
            </a:pPr>
            <a:r>
              <a:rPr lang="en-US" sz="3200" u="sng" dirty="0">
                <a:solidFill>
                  <a:srgbClr val="0070C0"/>
                </a:solidFill>
              </a:rPr>
              <a:t>Provide students with concepts of:- 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Introduction to Cyberethics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Ethical Issues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Cybersecurity Ethics: Cyberspace and Other Applications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Introduction to Cyber laws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Risks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Introduction to Cybersecurity Policies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83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imes New Roman" panose="02020603050405020304" pitchFamily="18" charset="0"/>
              </a:rPr>
              <a:t>The book of this course: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2636FB-A4F3-05EA-45A9-548F89D461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2373" y="1566823"/>
            <a:ext cx="4377378" cy="4617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Learning Resources:</a:t>
            </a:r>
            <a:endParaRPr lang="en-US" sz="4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1F00972F-F990-5C5C-60BE-BDAE4AA618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1" y="1851832"/>
            <a:ext cx="5867400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ar-YE" sz="2400" b="1" dirty="0">
                <a:solidFill>
                  <a:srgbClr val="FF0000"/>
                </a:solidFill>
              </a:rPr>
              <a:t> </a:t>
            </a:r>
            <a:r>
              <a:rPr lang="en-US" sz="2000" b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pPr algn="just"/>
            <a:endParaRPr lang="ar-YE" sz="1600" dirty="0"/>
          </a:p>
          <a:p>
            <a:pPr marL="446088" indent="-446088" algn="just"/>
            <a:r>
              <a:rPr lang="en-US" sz="2000" dirty="0"/>
              <a:t>3 credit hours.  </a:t>
            </a:r>
            <a:endParaRPr lang="en-US" sz="1600" dirty="0"/>
          </a:p>
          <a:p>
            <a:pPr lvl="1" algn="just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 algn="just"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chemeClr val="accent6"/>
                </a:solidFill>
              </a:rPr>
              <a:t>Required Textbook</a:t>
            </a:r>
            <a:r>
              <a:rPr lang="en-US" sz="2000" b="1" dirty="0">
                <a:solidFill>
                  <a:srgbClr val="FF0000"/>
                </a:solidFill>
              </a:rPr>
              <a:t>: </a:t>
            </a:r>
            <a:endParaRPr lang="ar-YE" sz="2000" b="1" dirty="0">
              <a:solidFill>
                <a:srgbClr val="FF0000"/>
              </a:solidFill>
            </a:endParaRPr>
          </a:p>
          <a:p>
            <a:pPr marL="514350" lvl="1" indent="-514350" algn="just">
              <a:buFont typeface="Arial" panose="020B0604020202020204" pitchFamily="34" charset="0"/>
              <a:buChar char="•"/>
              <a:defRPr/>
            </a:pPr>
            <a:r>
              <a:rPr lang="en-US" dirty="0"/>
              <a:t>Apple Academic Press (2021). </a:t>
            </a:r>
            <a:r>
              <a:rPr lang="en-US" b="1" dirty="0"/>
              <a:t>Cybersecurity Law Policy And Ethics</a:t>
            </a:r>
            <a:r>
              <a:rPr lang="en-US" dirty="0"/>
              <a:t>. By Ishaani Priyadarshini, and Chase Cotton. </a:t>
            </a:r>
          </a:p>
          <a:p>
            <a:pPr marL="514350" lvl="1" indent="-514350" algn="just">
              <a:buAutoNum type="arabicPeriod"/>
              <a:defRPr/>
            </a:pPr>
            <a:endParaRPr lang="en-US" dirty="0"/>
          </a:p>
          <a:p>
            <a:pPr marL="514350" lvl="1" indent="-514350" algn="just">
              <a:buAutoNum type="arabicPeriod"/>
              <a:defRPr/>
            </a:pPr>
            <a:endParaRPr lang="en-US" dirty="0"/>
          </a:p>
          <a:p>
            <a:pPr lvl="1" indent="-457200" algn="just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accent6"/>
                </a:solidFill>
              </a:rPr>
              <a:t>Additional Reference:</a:t>
            </a:r>
          </a:p>
          <a:p>
            <a:pPr marL="342900" lvl="1" indent="-342900" algn="just">
              <a:buFont typeface="Arial" panose="020B0604020202020204" pitchFamily="34" charset="0"/>
              <a:buChar char="•"/>
              <a:defRPr/>
            </a:pPr>
            <a:r>
              <a:rPr lang="en-US" dirty="0"/>
              <a:t>Springer (2020). The Ethics of Cybersecurity. By Markus Christen, Bert </a:t>
            </a:r>
            <a:r>
              <a:rPr lang="en-US" dirty="0" err="1"/>
              <a:t>Gordijn</a:t>
            </a:r>
            <a:r>
              <a:rPr lang="en-US" dirty="0"/>
              <a:t>, and Michele </a:t>
            </a:r>
            <a:r>
              <a:rPr lang="en-US" dirty="0" err="1"/>
              <a:t>Loi</a:t>
            </a:r>
            <a:r>
              <a:rPr lang="en-US" dirty="0"/>
              <a:t>.</a:t>
            </a:r>
          </a:p>
          <a:p>
            <a:pPr marL="342900" lvl="1" indent="-342900" algn="just">
              <a:buFont typeface="Arial" panose="020B0604020202020204" pitchFamily="34" charset="0"/>
              <a:buChar char="•"/>
              <a:defRPr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900B11-0769-CD67-6F11-E49239ED0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0994" y="1921311"/>
            <a:ext cx="2911396" cy="389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3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79" y="607277"/>
            <a:ext cx="959828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Units of Course Contents </a:t>
            </a:r>
          </a:p>
          <a:p>
            <a:r>
              <a:rPr lang="en-US" sz="2800" b="1" dirty="0">
                <a:solidFill>
                  <a:schemeClr val="bg1"/>
                </a:solidFill>
              </a:rPr>
              <a:t>Lecture Structure:</a:t>
            </a:r>
            <a:endParaRPr lang="en-US" sz="4000" b="1" dirty="0">
              <a:solidFill>
                <a:schemeClr val="bg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F0AA92A-60DB-E7AA-FA5A-383FE57D84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6418132"/>
              </p:ext>
            </p:extLst>
          </p:nvPr>
        </p:nvGraphicFramePr>
        <p:xfrm>
          <a:off x="617281" y="1900238"/>
          <a:ext cx="11346120" cy="4544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4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50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37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68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772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843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Lecture_1 Introduction to Cyberethics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843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Lecture_2 Introduction to Cyberethics (2)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552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 Ethical Issues in Cybersecurity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5843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 Cybersecurity Ethics: Cyberspace and Other Applications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843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Lecture_5 Cybersecurity Ethics: Cyberspace and Other Applications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Lecture_6 Introduction to Cyber laws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5843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Lecture_7 Risks in Cybersecurity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5843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Risks in Cybersecurity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5843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Lecture_9 Introduction to Cybersecurity Policies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5843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 Introduction to Cybersecurity Policies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02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Course Information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US" sz="2400" u="sng" dirty="0">
                <a:solidFill>
                  <a:srgbClr val="0070C0"/>
                </a:solidFill>
              </a:rPr>
              <a:t>Assessment Method:</a:t>
            </a:r>
          </a:p>
          <a:p>
            <a:pPr marL="0" indent="0">
              <a:lnSpc>
                <a:spcPct val="90000"/>
              </a:lnSpc>
            </a:pPr>
            <a:endParaRPr lang="ar-JO" dirty="0"/>
          </a:p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</p:spTree>
    <p:extLst>
      <p:ext uri="{BB962C8B-B14F-4D97-AF65-F5344CB8AC3E}">
        <p14:creationId xmlns:p14="http://schemas.microsoft.com/office/powerpoint/2010/main" val="46829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1175" y="144031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Academic Calendar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pic>
        <p:nvPicPr>
          <p:cNvPr id="5" name="Picture 4" descr="A blue and white rectangular background with text&#10;&#10;Description automatically generated">
            <a:extLst>
              <a:ext uri="{FF2B5EF4-FFF2-40B4-BE49-F238E27FC236}">
                <a16:creationId xmlns:a16="http://schemas.microsoft.com/office/drawing/2014/main" id="{509EFEC4-35D1-DA2C-2FBF-B6A78CC833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1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45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pic>
        <p:nvPicPr>
          <p:cNvPr id="3" name="Picture 2" descr="A blue and white calendar with white text&#10;&#10;Description automatically generated">
            <a:extLst>
              <a:ext uri="{FF2B5EF4-FFF2-40B4-BE49-F238E27FC236}">
                <a16:creationId xmlns:a16="http://schemas.microsoft.com/office/drawing/2014/main" id="{FF68F841-E982-7B14-3C2D-D4A0FA466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88" y="0"/>
            <a:ext cx="90296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42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ECC0EF-D2CA-966F-C855-BAFF8ABAEE51}"/>
              </a:ext>
            </a:extLst>
          </p:cNvPr>
          <p:cNvSpPr txBox="1"/>
          <p:nvPr/>
        </p:nvSpPr>
        <p:spPr>
          <a:xfrm>
            <a:off x="0" y="561268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Academic Calendar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573D73-8472-95FE-6C6E-9AE190AB6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82776" y="144031"/>
            <a:ext cx="2383737" cy="1125123"/>
          </a:xfrm>
          <a:prstGeom prst="rect">
            <a:avLst/>
          </a:prstGeom>
        </p:spPr>
      </p:pic>
      <p:pic>
        <p:nvPicPr>
          <p:cNvPr id="3" name="Picture 2" descr="A close-up of a computer&#10;&#10;Description automatically generated">
            <a:extLst>
              <a:ext uri="{FF2B5EF4-FFF2-40B4-BE49-F238E27FC236}">
                <a16:creationId xmlns:a16="http://schemas.microsoft.com/office/drawing/2014/main" id="{D3292380-2215-7BB6-29BD-0FC7375FB2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414463"/>
            <a:ext cx="8991600" cy="5205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22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EF21B8-6F86-E6A5-BF6F-9ADBF83DBB5F}"/>
              </a:ext>
            </a:extLst>
          </p:cNvPr>
          <p:cNvSpPr txBox="1"/>
          <p:nvPr/>
        </p:nvSpPr>
        <p:spPr>
          <a:xfrm>
            <a:off x="342901" y="2169435"/>
            <a:ext cx="234315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الأساسية في المحاضرات هي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ar-YE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US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</a:t>
            </a:r>
            <a:endParaRPr lang="ar-YE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ترجمة للسؤال.</a:t>
            </a:r>
          </a:p>
        </p:txBody>
      </p:sp>
      <p:pic>
        <p:nvPicPr>
          <p:cNvPr id="4" name="Picture 3" descr="A blue and white text on a black background&#10;&#10;Description automatically generated">
            <a:extLst>
              <a:ext uri="{FF2B5EF4-FFF2-40B4-BE49-F238E27FC236}">
                <a16:creationId xmlns:a16="http://schemas.microsoft.com/office/drawing/2014/main" id="{96F0D76D-C402-A5F1-6405-C18D90A09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764" y="0"/>
            <a:ext cx="73140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28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866</TotalTime>
  <Words>584</Words>
  <Application>Microsoft Office PowerPoint</Application>
  <PresentationFormat>Widescreen</PresentationFormat>
  <Paragraphs>124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Tahoma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Tamara Ghrear</cp:lastModifiedBy>
  <cp:revision>30</cp:revision>
  <dcterms:created xsi:type="dcterms:W3CDTF">2023-04-29T09:08:23Z</dcterms:created>
  <dcterms:modified xsi:type="dcterms:W3CDTF">2024-01-25T13:13:26Z</dcterms:modified>
</cp:coreProperties>
</file>