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9"/>
  </p:notesMasterIdLst>
  <p:sldIdLst>
    <p:sldId id="480" r:id="rId5"/>
    <p:sldId id="551" r:id="rId6"/>
    <p:sldId id="303" r:id="rId7"/>
    <p:sldId id="541" r:id="rId8"/>
    <p:sldId id="634" r:id="rId9"/>
    <p:sldId id="635" r:id="rId10"/>
    <p:sldId id="636" r:id="rId11"/>
    <p:sldId id="637" r:id="rId12"/>
    <p:sldId id="638" r:id="rId13"/>
    <p:sldId id="639" r:id="rId14"/>
    <p:sldId id="640" r:id="rId15"/>
    <p:sldId id="641" r:id="rId16"/>
    <p:sldId id="642" r:id="rId17"/>
    <p:sldId id="643" r:id="rId18"/>
    <p:sldId id="644" r:id="rId19"/>
    <p:sldId id="645" r:id="rId20"/>
    <p:sldId id="646" r:id="rId21"/>
    <p:sldId id="647" r:id="rId22"/>
    <p:sldId id="649" r:id="rId23"/>
    <p:sldId id="650" r:id="rId24"/>
    <p:sldId id="651" r:id="rId25"/>
    <p:sldId id="652" r:id="rId26"/>
    <p:sldId id="653" r:id="rId27"/>
    <p:sldId id="655" r:id="rId28"/>
    <p:sldId id="656" r:id="rId29"/>
    <p:sldId id="657" r:id="rId30"/>
    <p:sldId id="658" r:id="rId31"/>
    <p:sldId id="662" r:id="rId32"/>
    <p:sldId id="663" r:id="rId33"/>
    <p:sldId id="664" r:id="rId34"/>
    <p:sldId id="665" r:id="rId35"/>
    <p:sldId id="667" r:id="rId36"/>
    <p:sldId id="668" r:id="rId37"/>
    <p:sldId id="669" r:id="rId38"/>
    <p:sldId id="670" r:id="rId39"/>
    <p:sldId id="674" r:id="rId40"/>
    <p:sldId id="671" r:id="rId41"/>
    <p:sldId id="675" r:id="rId42"/>
    <p:sldId id="673" r:id="rId43"/>
    <p:sldId id="676" r:id="rId44"/>
    <p:sldId id="677" r:id="rId45"/>
    <p:sldId id="552" r:id="rId46"/>
    <p:sldId id="529" r:id="rId47"/>
    <p:sldId id="349" r:id="rId48"/>
  </p:sldIdLst>
  <p:sldSz cx="12192000" cy="6858000"/>
  <p:notesSz cx="6858000" cy="9144000"/>
  <p:embeddedFontLst>
    <p:embeddedFont>
      <p:font typeface="Alexandria" pitchFamily="2" charset="-78"/>
      <p:regular r:id="rId50"/>
      <p:bold r:id="rId51"/>
    </p:embeddedFont>
    <p:embeddedFont>
      <p:font typeface="Alexandria Black" pitchFamily="2" charset="-78"/>
      <p:bold r:id="rId5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1"/>
            <p14:sldId id="303"/>
            <p14:sldId id="541"/>
            <p14:sldId id="634"/>
            <p14:sldId id="635"/>
            <p14:sldId id="636"/>
            <p14:sldId id="637"/>
            <p14:sldId id="638"/>
            <p14:sldId id="639"/>
            <p14:sldId id="640"/>
            <p14:sldId id="641"/>
            <p14:sldId id="642"/>
            <p14:sldId id="643"/>
            <p14:sldId id="644"/>
            <p14:sldId id="645"/>
            <p14:sldId id="646"/>
            <p14:sldId id="647"/>
            <p14:sldId id="649"/>
            <p14:sldId id="650"/>
            <p14:sldId id="651"/>
            <p14:sldId id="652"/>
            <p14:sldId id="653"/>
            <p14:sldId id="655"/>
            <p14:sldId id="656"/>
            <p14:sldId id="657"/>
            <p14:sldId id="658"/>
            <p14:sldId id="662"/>
            <p14:sldId id="663"/>
            <p14:sldId id="664"/>
            <p14:sldId id="665"/>
            <p14:sldId id="667"/>
            <p14:sldId id="668"/>
            <p14:sldId id="669"/>
            <p14:sldId id="670"/>
            <p14:sldId id="674"/>
            <p14:sldId id="671"/>
            <p14:sldId id="675"/>
            <p14:sldId id="673"/>
            <p14:sldId id="676"/>
            <p14:sldId id="677"/>
            <p14:sldId id="552"/>
            <p14:sldId id="529"/>
            <p14:sldId id="349"/>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F6600"/>
    <a:srgbClr val="F58221"/>
    <a:srgbClr val="259F6C"/>
    <a:srgbClr val="49021F"/>
    <a:srgbClr val="FF3467"/>
    <a:srgbClr val="00AEEF"/>
    <a:srgbClr val="AC4140"/>
    <a:srgbClr val="1C212E"/>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595" autoAdjust="0"/>
  </p:normalViewPr>
  <p:slideViewPr>
    <p:cSldViewPr snapToGrid="0">
      <p:cViewPr varScale="1">
        <p:scale>
          <a:sx n="78" d="100"/>
          <a:sy n="78" d="100"/>
        </p:scale>
        <p:origin x="82" y="8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font" Target="fonts/font1.fntdata"/><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3.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font" Target="fonts/font2.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03-Oct-25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03-Oct-25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03-Oct-25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03-Oct-25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03-Oct-25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03-Oct-25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03-Oct-25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03-Oct-25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03-Oct-25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03-Oct-25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03-Oct-25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03-Oct-25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03-Oct-25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5.jpeg"/></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27.png"/></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30.jpeg"/></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33.jpeg"/></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4.xml"/><Relationship Id="rId5" Type="http://schemas.openxmlformats.org/officeDocument/2006/relationships/image" Target="../media/image39.png"/><Relationship Id="rId4" Type="http://schemas.openxmlformats.org/officeDocument/2006/relationships/image" Target="../media/image3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815618" y="4127099"/>
            <a:ext cx="2680542" cy="398780"/>
          </a:xfrm>
          <a:prstGeom prst="rect">
            <a:avLst/>
          </a:prstGeom>
          <a:noFill/>
        </p:spPr>
        <p:txBody>
          <a:bodyPr wrap="square" rtlCol="0">
            <a:spAutoFit/>
          </a:bodyPr>
          <a:lstStyle/>
          <a:p>
            <a:pPr algn="r" rtl="1"/>
            <a:r>
              <a:rPr lang="ar-SA" sz="2000" dirty="0">
                <a:latin typeface="Alexandria" charset="0"/>
                <a:cs typeface="Alexandria" charset="0"/>
              </a:rPr>
              <a:t>د. أحمد مجدي شفيق</a:t>
            </a:r>
            <a:endParaRPr lang="en-US" sz="2000" dirty="0">
              <a:latin typeface="Alexandria" charset="0"/>
              <a:cs typeface="Alexandria" charset="0"/>
            </a:endParaRPr>
          </a:p>
        </p:txBody>
      </p:sp>
      <p:sp>
        <p:nvSpPr>
          <p:cNvPr id="31" name="TextBox 30"/>
          <p:cNvSpPr txBox="1"/>
          <p:nvPr/>
        </p:nvSpPr>
        <p:spPr>
          <a:xfrm>
            <a:off x="936166" y="1753550"/>
            <a:ext cx="4426212" cy="2009204"/>
          </a:xfrm>
          <a:prstGeom prst="rect">
            <a:avLst/>
          </a:prstGeom>
          <a:noFill/>
        </p:spPr>
        <p:txBody>
          <a:bodyPr wrap="none" rtlCol="0">
            <a:spAutoFit/>
          </a:bodyPr>
          <a:lstStyle/>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مقرر </a:t>
            </a:r>
          </a:p>
          <a:p>
            <a:pPr algn="ctr" rtl="1">
              <a:lnSpc>
                <a:spcPct val="150000"/>
              </a:lnSpc>
            </a:pPr>
            <a:r>
              <a:rPr lang="ar-SA" sz="4400" b="1" dirty="0">
                <a:solidFill>
                  <a:srgbClr val="00B0F0"/>
                </a:solidFill>
                <a:latin typeface="Alexandria" panose="020F0502020204030204" pitchFamily="2" charset="-78"/>
                <a:cs typeface="Alexandria" panose="020F0502020204030204" pitchFamily="2" charset="-78"/>
              </a:rPr>
              <a:t>الإبداع الإعلامي</a:t>
            </a:r>
            <a:endParaRPr lang="en-US" sz="4400" b="1" dirty="0">
              <a:solidFill>
                <a:srgbClr val="00B0F0"/>
              </a:solidFill>
              <a:latin typeface="Alexandria" panose="020F0502020204030204" pitchFamily="2" charset="-78"/>
              <a:cs typeface="Alexandria" panose="020F0502020204030204"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sz="2000" dirty="0">
                <a:solidFill>
                  <a:schemeClr val="bg1"/>
                </a:solidFill>
                <a:latin typeface="Alexandria" charset="0"/>
                <a:cs typeface="Alexandria" charset="0"/>
              </a:rPr>
              <a:t>المحاضرة الثالثة</a:t>
            </a:r>
            <a:endParaRPr lang="en-US" sz="2000" dirty="0">
              <a:solidFill>
                <a:schemeClr val="bg1"/>
              </a:solidFill>
              <a:latin typeface="Alexandria" charset="0"/>
              <a:cs typeface="Alexandria" charset="0"/>
            </a:endParaRPr>
          </a:p>
        </p:txBody>
      </p:sp>
      <p:sp>
        <p:nvSpPr>
          <p:cNvPr id="46" name="TextBox 45"/>
          <p:cNvSpPr txBox="1"/>
          <p:nvPr/>
        </p:nvSpPr>
        <p:spPr>
          <a:xfrm>
            <a:off x="329269" y="5104240"/>
            <a:ext cx="2680542" cy="707886"/>
          </a:xfrm>
          <a:prstGeom prst="rect">
            <a:avLst/>
          </a:prstGeom>
          <a:noFill/>
        </p:spPr>
        <p:txBody>
          <a:bodyPr wrap="none" rtlCol="0">
            <a:spAutoFit/>
          </a:bodyPr>
          <a:lstStyle/>
          <a:p>
            <a:pPr algn="r" rtl="1"/>
            <a:r>
              <a:rPr lang="en-US" sz="2000" dirty="0">
                <a:latin typeface="Alexandria" charset="0"/>
                <a:cs typeface="Alexandria" charset="0"/>
              </a:rPr>
              <a:t>DGM333</a:t>
            </a:r>
            <a:endParaRPr lang="ar-SA" sz="2000" dirty="0">
              <a:latin typeface="Alexandria" charset="0"/>
              <a:cs typeface="Alexandria" charset="0"/>
            </a:endParaRPr>
          </a:p>
          <a:p>
            <a:pPr algn="r" rtl="1"/>
            <a:r>
              <a:rPr lang="ar-SA" sz="2000" dirty="0">
                <a:latin typeface="Alexandria" charset="0"/>
                <a:cs typeface="Alexandria" charset="0"/>
              </a:rPr>
              <a:t>كلية الإعلام والتسويق</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680935" y="1593860"/>
            <a:ext cx="10398867" cy="4581319"/>
          </a:xfrm>
          <a:prstGeom prst="rect">
            <a:avLst/>
          </a:prstGeom>
          <a:noFill/>
        </p:spPr>
        <p:txBody>
          <a:bodyPr wrap="square" rtlCol="0">
            <a:spAutoFit/>
          </a:bodyPr>
          <a:lstStyle/>
          <a:p>
            <a:pPr algn="just" rtl="1">
              <a:lnSpc>
                <a:spcPct val="250000"/>
              </a:lnSpc>
            </a:pPr>
            <a:r>
              <a:rPr lang="ar-SA" b="1" dirty="0">
                <a:latin typeface="Alexandria" charset="0"/>
                <a:cs typeface="Alexandria" charset="0"/>
              </a:rPr>
              <a:t>في المحاضرة</a:t>
            </a:r>
            <a:r>
              <a:rPr lang="en-US" b="1" dirty="0">
                <a:latin typeface="Alexandria" charset="0"/>
                <a:cs typeface="Alexandria" charset="0"/>
              </a:rPr>
              <a:t> </a:t>
            </a:r>
            <a:r>
              <a:rPr lang="ar-SA" b="1" dirty="0">
                <a:latin typeface="Alexandria" charset="0"/>
                <a:cs typeface="Alexandria" charset="0"/>
              </a:rPr>
              <a:t> السابقة من مقرر </a:t>
            </a:r>
            <a:r>
              <a:rPr lang="ar-SA" b="1" dirty="0">
                <a:solidFill>
                  <a:srgbClr val="C00000"/>
                </a:solidFill>
                <a:latin typeface="Alexandria" charset="0"/>
                <a:cs typeface="Alexandria" charset="0"/>
              </a:rPr>
              <a:t>الإبداع الإعلامي</a:t>
            </a:r>
            <a:r>
              <a:rPr lang="ar-SA" b="1" dirty="0">
                <a:latin typeface="Alexandria" charset="0"/>
                <a:cs typeface="Alexandria" charset="0"/>
              </a:rPr>
              <a:t>:</a:t>
            </a:r>
          </a:p>
          <a:p>
            <a:pPr marL="342900" indent="-342900" algn="just" rtl="1">
              <a:lnSpc>
                <a:spcPct val="200000"/>
              </a:lnSpc>
              <a:buFont typeface="+mj-lt"/>
              <a:buAutoNum type="arabicPeriod"/>
            </a:pPr>
            <a:r>
              <a:rPr lang="ar-SA" dirty="0">
                <a:latin typeface="Alexandria" charset="0"/>
                <a:cs typeface="Alexandria" charset="0"/>
              </a:rPr>
              <a:t>استعرضنا نظريات الإبداع الكلاسيكية، مثل نظرية الإلهام ونظرية التحليل النفسي، وتطرقنا إلى نظريات الإبداع المعرفية، ونظرية معالجة المعلومات، وناقشنا نظريات الإبداع الشخصية، واستكشفنا نظريات الإبداع البيئية، مثل نظرية التدفق، وألقينا نظرة على نظريات الإبداع التكاملية، ونموذج نظام الإبداع، والتي حاولت الجمع بين الجوانب المختلفة للإبداع في إطار واحد شامل.</a:t>
            </a:r>
          </a:p>
          <a:p>
            <a:pPr marL="342900" indent="-342900" algn="just" rtl="1">
              <a:lnSpc>
                <a:spcPct val="200000"/>
              </a:lnSpc>
              <a:buFont typeface="+mj-lt"/>
              <a:buAutoNum type="arabicPeriod"/>
            </a:pPr>
            <a:r>
              <a:rPr lang="ar-SA" dirty="0">
                <a:latin typeface="Alexandria" charset="0"/>
                <a:cs typeface="Alexandria" charset="0"/>
              </a:rPr>
              <a:t>ناقشنا العلاقة بين نظريات الإبداع والإعلام الرقمي، وكيف يمكن تطبيق هذه النظريات في تعزيز الإبداع في هذا المجال، وتطرقنا إلى التحديات التي تواجه تطبيق نظريات الإبداع في الإعلام الرقمي، وكيف يمكن التغلب عليها.</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 السابقة</a:t>
            </a:r>
          </a:p>
        </p:txBody>
      </p:sp>
      <p:pic>
        <p:nvPicPr>
          <p:cNvPr id="7" name="Picture 2">
            <a:extLst>
              <a:ext uri="{FF2B5EF4-FFF2-40B4-BE49-F238E27FC236}">
                <a16:creationId xmlns:a16="http://schemas.microsoft.com/office/drawing/2014/main" id="{382CD001-AA28-4375-BC86-E54E4AEBA91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73326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63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6000" y="2606857"/>
            <a:ext cx="6096000" cy="1834926"/>
          </a:xfrm>
          <a:prstGeom prst="rect">
            <a:avLst/>
          </a:prstGeom>
          <a:noFill/>
        </p:spPr>
        <p:txBody>
          <a:bodyPr wrap="square" rtlCol="0">
            <a:spAutoFit/>
          </a:bodyPr>
          <a:lstStyle/>
          <a:p>
            <a:pPr algn="ctr" rtl="1">
              <a:lnSpc>
                <a:spcPct val="150000"/>
              </a:lnSpc>
            </a:pPr>
            <a:r>
              <a:rPr lang="ar-SA" sz="4000" b="1" dirty="0">
                <a:solidFill>
                  <a:srgbClr val="203E5F"/>
                </a:solidFill>
                <a:latin typeface="Alexandria" panose="020F0502020204030204" pitchFamily="2" charset="-78"/>
                <a:cs typeface="Alexandria" panose="020F0502020204030204" pitchFamily="2" charset="-78"/>
              </a:rPr>
              <a:t>التفكير الإبداعي في صناعة المحتوى الرقمي</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3608963" y="1603586"/>
            <a:ext cx="8126172" cy="4131196"/>
          </a:xfrm>
          <a:prstGeom prst="rect">
            <a:avLst/>
          </a:prstGeom>
          <a:noFill/>
        </p:spPr>
        <p:txBody>
          <a:bodyPr wrap="square" rtlCol="0">
            <a:spAutoFit/>
          </a:bodyPr>
          <a:lstStyle/>
          <a:p>
            <a:pPr algn="just" rtl="1">
              <a:lnSpc>
                <a:spcPct val="250000"/>
              </a:lnSpc>
            </a:pPr>
            <a:r>
              <a:rPr lang="ar-SA" b="1" dirty="0">
                <a:solidFill>
                  <a:srgbClr val="C00000"/>
                </a:solidFill>
                <a:latin typeface="Alexandria" charset="0"/>
                <a:cs typeface="Alexandria" charset="0"/>
              </a:rPr>
              <a:t>بنهاية هذه المحاضرة سيكون الطلاب قادرين على:</a:t>
            </a:r>
          </a:p>
          <a:p>
            <a:pPr algn="just" rtl="1">
              <a:lnSpc>
                <a:spcPct val="250000"/>
              </a:lnSpc>
            </a:pPr>
            <a:r>
              <a:rPr lang="ar-SA" dirty="0">
                <a:latin typeface="Alexandria" charset="0"/>
                <a:cs typeface="Alexandria" charset="0"/>
              </a:rPr>
              <a:t>1. استيعاب نظريات الإبداع وتوظيفها في مجال الإعلام الرقمي.</a:t>
            </a:r>
          </a:p>
          <a:p>
            <a:pPr algn="just" rtl="1">
              <a:lnSpc>
                <a:spcPct val="250000"/>
              </a:lnSpc>
            </a:pPr>
            <a:r>
              <a:rPr lang="ar-SA" dirty="0">
                <a:latin typeface="Alexandria" charset="0"/>
                <a:cs typeface="Alexandria" charset="0"/>
              </a:rPr>
              <a:t>2. تنمية وتطبيق مهارات التفكير الإبداعي في الممارسات الإعلامية.</a:t>
            </a:r>
          </a:p>
          <a:p>
            <a:pPr algn="just" rtl="1">
              <a:lnSpc>
                <a:spcPct val="250000"/>
              </a:lnSpc>
            </a:pPr>
            <a:r>
              <a:rPr lang="ar-SA" dirty="0">
                <a:latin typeface="Alexandria" charset="0"/>
                <a:cs typeface="Alexandria" charset="0"/>
              </a:rPr>
              <a:t>3. استخدام الأطر النظرية لتحليل وتقييم المحتوى الإعلامي وفهم أسباب نجاحه.</a:t>
            </a:r>
          </a:p>
          <a:p>
            <a:pPr algn="just" rtl="1">
              <a:lnSpc>
                <a:spcPct val="250000"/>
              </a:lnSpc>
            </a:pPr>
            <a:r>
              <a:rPr lang="ar-SA" dirty="0">
                <a:latin typeface="Alexandria" charset="0"/>
                <a:cs typeface="Alexandria" charset="0"/>
              </a:rPr>
              <a:t>4. التعرف على أبرز تحديات الإبداع في البيئة الرقمية والتعامل معها بفعالية.</a:t>
            </a:r>
          </a:p>
          <a:p>
            <a:pPr algn="just" rtl="1">
              <a:lnSpc>
                <a:spcPct val="250000"/>
              </a:lnSpc>
            </a:pPr>
            <a:r>
              <a:rPr lang="ar-SA" dirty="0">
                <a:latin typeface="Alexandria" charset="0"/>
                <a:cs typeface="Alexandria" charset="0"/>
              </a:rPr>
              <a:t>5. استكشاف الفرص التي تتيحها التقنيات الحديثة وأساليب السرد الرقمي.</a:t>
            </a: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8403" y="259841"/>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583545" y="259841"/>
            <a:ext cx="8126172"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Alexandria" charset="0"/>
              </a:rPr>
              <a:t>أهداف المحاضرة</a:t>
            </a:r>
          </a:p>
        </p:txBody>
      </p:sp>
      <p:pic>
        <p:nvPicPr>
          <p:cNvPr id="6" name="Picture 5">
            <a:extLst>
              <a:ext uri="{FF2B5EF4-FFF2-40B4-BE49-F238E27FC236}">
                <a16:creationId xmlns:a16="http://schemas.microsoft.com/office/drawing/2014/main" id="{EDD489B7-A70B-4F3A-8435-5E31F14D2DE2}"/>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6" name="Picture 2" descr="مجم: أهداف الدرس | Plateforme des ressources pédagogiques et d ...">
            <a:extLst>
              <a:ext uri="{FF2B5EF4-FFF2-40B4-BE49-F238E27FC236}">
                <a16:creationId xmlns:a16="http://schemas.microsoft.com/office/drawing/2014/main" id="{CEE672FA-935A-42EA-B0D3-10A4A29186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278401" y="2351314"/>
            <a:ext cx="3126279" cy="34587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5628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26"/>
                                        </p:tgtEl>
                                        <p:attrNameLst>
                                          <p:attrName>style.visibility</p:attrName>
                                        </p:attrNameLst>
                                      </p:cBhvr>
                                      <p:to>
                                        <p:strVal val="visible"/>
                                      </p:to>
                                    </p:set>
                                    <p:animEffect transition="in" filter="fade">
                                      <p:cBhvr>
                                        <p:cTn id="14" dur="1000"/>
                                        <p:tgtEl>
                                          <p:spTgt spid="1026"/>
                                        </p:tgtEl>
                                      </p:cBhvr>
                                    </p:animEffect>
                                    <p:anim calcmode="lin" valueType="num">
                                      <p:cBhvr>
                                        <p:cTn id="15" dur="1000" fill="hold"/>
                                        <p:tgtEl>
                                          <p:spTgt spid="1026"/>
                                        </p:tgtEl>
                                        <p:attrNameLst>
                                          <p:attrName>ppt_x</p:attrName>
                                        </p:attrNameLst>
                                      </p:cBhvr>
                                      <p:tavLst>
                                        <p:tav tm="0">
                                          <p:val>
                                            <p:strVal val="#ppt_x"/>
                                          </p:val>
                                        </p:tav>
                                        <p:tav tm="100000">
                                          <p:val>
                                            <p:strVal val="#ppt_x"/>
                                          </p:val>
                                        </p:tav>
                                      </p:tavLst>
                                    </p:anim>
                                    <p:anim calcmode="lin" valueType="num">
                                      <p:cBhvr>
                                        <p:cTn id="16"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AAF769-EC53-898E-770A-AC2C1282BBB6}"/>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7AD128C-686B-2994-9563-BE92B0D21F8A}"/>
              </a:ext>
            </a:extLst>
          </p:cNvPr>
          <p:cNvSpPr txBox="1"/>
          <p:nvPr/>
        </p:nvSpPr>
        <p:spPr>
          <a:xfrm>
            <a:off x="1089499" y="1866780"/>
            <a:ext cx="10058400" cy="3888821"/>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إن </a:t>
            </a:r>
            <a:r>
              <a:rPr lang="ar-SA" dirty="0">
                <a:solidFill>
                  <a:srgbClr val="C00000"/>
                </a:solidFill>
                <a:latin typeface="Alexandria" charset="0"/>
                <a:cs typeface="Alexandria" charset="0"/>
              </a:rPr>
              <a:t>فهم</a:t>
            </a:r>
            <a:r>
              <a:rPr lang="ar-SA" dirty="0">
                <a:latin typeface="Alexandria" charset="0"/>
                <a:cs typeface="Alexandria" charset="0"/>
              </a:rPr>
              <a:t> </a:t>
            </a:r>
            <a:r>
              <a:rPr lang="ar-SA" dirty="0">
                <a:solidFill>
                  <a:srgbClr val="C00000"/>
                </a:solidFill>
                <a:latin typeface="Alexandria" charset="0"/>
                <a:cs typeface="Alexandria" charset="0"/>
              </a:rPr>
              <a:t>نظريات</a:t>
            </a:r>
            <a:r>
              <a:rPr lang="ar-SA" dirty="0">
                <a:latin typeface="Alexandria" charset="0"/>
                <a:cs typeface="Alexandria" charset="0"/>
              </a:rPr>
              <a:t> </a:t>
            </a:r>
            <a:r>
              <a:rPr lang="ar-SA" dirty="0">
                <a:solidFill>
                  <a:srgbClr val="C00000"/>
                </a:solidFill>
                <a:latin typeface="Alexandria" charset="0"/>
                <a:cs typeface="Alexandria" charset="0"/>
              </a:rPr>
              <a:t>الإبداع</a:t>
            </a:r>
            <a:r>
              <a:rPr lang="ar-SA" dirty="0">
                <a:latin typeface="Alexandria" charset="0"/>
                <a:cs typeface="Alexandria" charset="0"/>
              </a:rPr>
              <a:t> المختلفة ليس مجرد ترف أكاديمي، بل هو ضرورة عملية للإعلاميين في العصر الرقمي، فكل نظرية تقدم منظوراً فريداً يساعدنا على فهم جانب معين من جوانب الإبداع، على سبيل المثال، تساعدنا </a:t>
            </a:r>
            <a:r>
              <a:rPr lang="ar-SA" dirty="0">
                <a:solidFill>
                  <a:srgbClr val="C00000"/>
                </a:solidFill>
                <a:latin typeface="Alexandria" charset="0"/>
                <a:cs typeface="Alexandria" charset="0"/>
              </a:rPr>
              <a:t>نظرية</a:t>
            </a:r>
            <a:r>
              <a:rPr lang="ar-SA" dirty="0">
                <a:latin typeface="Alexandria" charset="0"/>
                <a:cs typeface="Alexandria" charset="0"/>
              </a:rPr>
              <a:t> </a:t>
            </a:r>
            <a:r>
              <a:rPr lang="ar-SA" dirty="0">
                <a:solidFill>
                  <a:srgbClr val="C00000"/>
                </a:solidFill>
                <a:latin typeface="Alexandria" charset="0"/>
                <a:cs typeface="Alexandria" charset="0"/>
              </a:rPr>
              <a:t>جيلفورد</a:t>
            </a:r>
            <a:r>
              <a:rPr lang="ar-SA" dirty="0">
                <a:latin typeface="Alexandria" charset="0"/>
                <a:cs typeface="Alexandria" charset="0"/>
              </a:rPr>
              <a:t> على فهم كيفية توليد الأفكار (</a:t>
            </a:r>
            <a:r>
              <a:rPr lang="ar-SA" dirty="0">
                <a:solidFill>
                  <a:srgbClr val="C00000"/>
                </a:solidFill>
                <a:latin typeface="Alexandria" charset="0"/>
                <a:cs typeface="Alexandria" charset="0"/>
              </a:rPr>
              <a:t>التفكير</a:t>
            </a:r>
            <a:r>
              <a:rPr lang="ar-SA" dirty="0">
                <a:latin typeface="Alexandria" charset="0"/>
                <a:cs typeface="Alexandria" charset="0"/>
              </a:rPr>
              <a:t> </a:t>
            </a:r>
            <a:r>
              <a:rPr lang="ar-SA" dirty="0">
                <a:solidFill>
                  <a:srgbClr val="C00000"/>
                </a:solidFill>
                <a:latin typeface="Alexandria" charset="0"/>
                <a:cs typeface="Alexandria" charset="0"/>
              </a:rPr>
              <a:t>المتباعد</a:t>
            </a:r>
            <a:r>
              <a:rPr lang="ar-SA" dirty="0">
                <a:latin typeface="Alexandria" charset="0"/>
                <a:cs typeface="Alexandria" charset="0"/>
              </a:rPr>
              <a:t>) واختيار الأفضل منها (</a:t>
            </a:r>
            <a:r>
              <a:rPr lang="ar-SA" dirty="0">
                <a:solidFill>
                  <a:srgbClr val="C00000"/>
                </a:solidFill>
                <a:latin typeface="Alexandria" charset="0"/>
                <a:cs typeface="Alexandria" charset="0"/>
              </a:rPr>
              <a:t>التفكير</a:t>
            </a:r>
            <a:r>
              <a:rPr lang="ar-SA" dirty="0">
                <a:latin typeface="Alexandria" charset="0"/>
                <a:cs typeface="Alexandria" charset="0"/>
              </a:rPr>
              <a:t> </a:t>
            </a:r>
            <a:r>
              <a:rPr lang="ar-SA" dirty="0">
                <a:solidFill>
                  <a:srgbClr val="C00000"/>
                </a:solidFill>
                <a:latin typeface="Alexandria" charset="0"/>
                <a:cs typeface="Alexandria" charset="0"/>
              </a:rPr>
              <a:t>المتقارب</a:t>
            </a:r>
            <a:r>
              <a:rPr lang="ar-SA" dirty="0">
                <a:latin typeface="Alexandria" charset="0"/>
                <a:cs typeface="Alexandria" charset="0"/>
              </a:rPr>
              <a:t>)، بينما تساعدنا </a:t>
            </a:r>
            <a:r>
              <a:rPr lang="ar-SA">
                <a:latin typeface="Alexandria" charset="0"/>
                <a:cs typeface="Alexandria" charset="0"/>
              </a:rPr>
              <a:t>نظرية معالجة </a:t>
            </a:r>
            <a:r>
              <a:rPr lang="ar-SA" dirty="0">
                <a:solidFill>
                  <a:srgbClr val="C00000"/>
                </a:solidFill>
                <a:latin typeface="Alexandria" charset="0"/>
                <a:cs typeface="Alexandria" charset="0"/>
              </a:rPr>
              <a:t>المعلومات</a:t>
            </a:r>
            <a:r>
              <a:rPr lang="ar-SA" dirty="0">
                <a:latin typeface="Alexandria" charset="0"/>
                <a:cs typeface="Alexandria" charset="0"/>
              </a:rPr>
              <a:t> على فهم كيفية حل المشكلات الإعلامية بطريقة منهجية، كما تساعدنا نظرية التدفق على فهم كيفية الانغماس الكامل في العمل الإبداعي، وتساعدنا النماذج التكاملية مثل نموذج أمابيل ونموذج النظام على فهم التفاعل بين الفرد، والمهارات، والدوافع، والبيئة في إنتاج الإبداع.</a:t>
            </a:r>
          </a:p>
        </p:txBody>
      </p:sp>
      <p:sp>
        <p:nvSpPr>
          <p:cNvPr id="24" name="Rectangle 23">
            <a:extLst>
              <a:ext uri="{FF2B5EF4-FFF2-40B4-BE49-F238E27FC236}">
                <a16:creationId xmlns:a16="http://schemas.microsoft.com/office/drawing/2014/main" id="{1DC3C92E-7519-38C1-5A41-17A0D7A4662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2CF8E51-8E13-725B-0E60-30EFC0EAB2BD}"/>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4BDC1503-E771-2CFC-6B6A-58956D77CC9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تطبيق نظريات الإبداع في الإعلام الرقمي</a:t>
            </a:r>
          </a:p>
        </p:txBody>
      </p:sp>
      <p:pic>
        <p:nvPicPr>
          <p:cNvPr id="17" name="Graphic 21">
            <a:extLst>
              <a:ext uri="{FF2B5EF4-FFF2-40B4-BE49-F238E27FC236}">
                <a16:creationId xmlns:a16="http://schemas.microsoft.com/office/drawing/2014/main" id="{ACDF78BE-8FD0-7418-AC99-E701DAEDCA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8751658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BE1B85-214A-DF8C-1C9A-739E090E504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E882AF62-8338-00E3-165C-A8D63DE1FD9F}"/>
              </a:ext>
            </a:extLst>
          </p:cNvPr>
          <p:cNvSpPr txBox="1"/>
          <p:nvPr/>
        </p:nvSpPr>
        <p:spPr>
          <a:xfrm>
            <a:off x="1157590" y="1934871"/>
            <a:ext cx="9980579" cy="3888821"/>
          </a:xfrm>
          <a:prstGeom prst="rect">
            <a:avLst/>
          </a:prstGeom>
          <a:noFill/>
        </p:spPr>
        <p:txBody>
          <a:bodyPr wrap="square" rtlCol="0">
            <a:spAutoFit/>
          </a:bodyPr>
          <a:lstStyle/>
          <a:p>
            <a:pPr algn="just" rtl="1">
              <a:lnSpc>
                <a:spcPct val="200000"/>
              </a:lnSpc>
            </a:pPr>
            <a:r>
              <a:rPr lang="ar-SA" dirty="0">
                <a:latin typeface="Alexandria" charset="0"/>
                <a:cs typeface="Alexandria" charset="0"/>
              </a:rPr>
              <a:t>2. في الإعلام الرقمي، يمكن للإعلاميين الاستفادة من هذه النظريات </a:t>
            </a:r>
            <a:r>
              <a:rPr lang="ar-SA" dirty="0">
                <a:solidFill>
                  <a:srgbClr val="C00000"/>
                </a:solidFill>
                <a:latin typeface="Alexandria" charset="0"/>
                <a:cs typeface="Alexandria" charset="0"/>
              </a:rPr>
              <a:t>لتطوير</a:t>
            </a:r>
            <a:r>
              <a:rPr lang="ar-SA" dirty="0">
                <a:latin typeface="Alexandria" charset="0"/>
                <a:cs typeface="Alexandria" charset="0"/>
              </a:rPr>
              <a:t> </a:t>
            </a:r>
            <a:r>
              <a:rPr lang="ar-SA" dirty="0">
                <a:solidFill>
                  <a:srgbClr val="C00000"/>
                </a:solidFill>
                <a:latin typeface="Alexandria" charset="0"/>
                <a:cs typeface="Alexandria" charset="0"/>
              </a:rPr>
              <a:t>استراتيجيات</a:t>
            </a:r>
            <a:r>
              <a:rPr lang="ar-SA" dirty="0">
                <a:latin typeface="Alexandria" charset="0"/>
                <a:cs typeface="Alexandria" charset="0"/>
              </a:rPr>
              <a:t> </a:t>
            </a:r>
            <a:r>
              <a:rPr lang="ar-SA" dirty="0">
                <a:solidFill>
                  <a:srgbClr val="C00000"/>
                </a:solidFill>
                <a:latin typeface="Alexandria" charset="0"/>
                <a:cs typeface="Alexandria" charset="0"/>
              </a:rPr>
              <a:t>شخصية</a:t>
            </a:r>
            <a:r>
              <a:rPr lang="ar-SA" dirty="0">
                <a:latin typeface="Alexandria" charset="0"/>
                <a:cs typeface="Alexandria" charset="0"/>
              </a:rPr>
              <a:t> ومهنية لتعزيز إبداعهم، حيث يمكن للإعلامي أن يركز على </a:t>
            </a:r>
            <a:r>
              <a:rPr lang="ar-SA" dirty="0">
                <a:solidFill>
                  <a:srgbClr val="C00000"/>
                </a:solidFill>
                <a:latin typeface="Alexandria" charset="0"/>
                <a:cs typeface="Alexandria" charset="0"/>
              </a:rPr>
              <a:t>تنمية</a:t>
            </a:r>
            <a:r>
              <a:rPr lang="ar-SA" dirty="0">
                <a:latin typeface="Alexandria" charset="0"/>
                <a:cs typeface="Alexandria" charset="0"/>
              </a:rPr>
              <a:t> </a:t>
            </a:r>
            <a:r>
              <a:rPr lang="ar-SA" dirty="0">
                <a:solidFill>
                  <a:srgbClr val="C00000"/>
                </a:solidFill>
                <a:latin typeface="Alexandria" charset="0"/>
                <a:cs typeface="Alexandria" charset="0"/>
              </a:rPr>
              <a:t>مهارات</a:t>
            </a:r>
            <a:r>
              <a:rPr lang="ar-SA" dirty="0">
                <a:latin typeface="Alexandria" charset="0"/>
                <a:cs typeface="Alexandria" charset="0"/>
              </a:rPr>
              <a:t> </a:t>
            </a:r>
            <a:r>
              <a:rPr lang="ar-SA" dirty="0">
                <a:solidFill>
                  <a:srgbClr val="C00000"/>
                </a:solidFill>
                <a:latin typeface="Alexandria" charset="0"/>
                <a:cs typeface="Alexandria" charset="0"/>
              </a:rPr>
              <a:t>التفكير</a:t>
            </a:r>
            <a:r>
              <a:rPr lang="ar-SA" dirty="0">
                <a:latin typeface="Alexandria" charset="0"/>
                <a:cs typeface="Alexandria" charset="0"/>
              </a:rPr>
              <a:t> المتباعد من خلال ممارسة </a:t>
            </a:r>
            <a:r>
              <a:rPr lang="ar-SA" dirty="0">
                <a:solidFill>
                  <a:srgbClr val="C00000"/>
                </a:solidFill>
                <a:latin typeface="Alexandria" charset="0"/>
                <a:cs typeface="Alexandria" charset="0"/>
              </a:rPr>
              <a:t>تمارين</a:t>
            </a:r>
            <a:r>
              <a:rPr lang="ar-SA" dirty="0">
                <a:latin typeface="Alexandria" charset="0"/>
                <a:cs typeface="Alexandria" charset="0"/>
              </a:rPr>
              <a:t> </a:t>
            </a:r>
            <a:r>
              <a:rPr lang="ar-SA" dirty="0">
                <a:solidFill>
                  <a:srgbClr val="C00000"/>
                </a:solidFill>
                <a:latin typeface="Alexandria" charset="0"/>
                <a:cs typeface="Alexandria" charset="0"/>
              </a:rPr>
              <a:t>العصف</a:t>
            </a:r>
            <a:r>
              <a:rPr lang="ar-SA" dirty="0">
                <a:latin typeface="Alexandria" charset="0"/>
                <a:cs typeface="Alexandria" charset="0"/>
              </a:rPr>
              <a:t> </a:t>
            </a:r>
            <a:r>
              <a:rPr lang="ar-SA" dirty="0">
                <a:solidFill>
                  <a:srgbClr val="C00000"/>
                </a:solidFill>
                <a:latin typeface="Alexandria" charset="0"/>
                <a:cs typeface="Alexandria" charset="0"/>
              </a:rPr>
              <a:t>الذهني</a:t>
            </a:r>
            <a:r>
              <a:rPr lang="ar-SA" dirty="0">
                <a:latin typeface="Alexandria" charset="0"/>
                <a:cs typeface="Alexandria" charset="0"/>
              </a:rPr>
              <a:t>، أو على </a:t>
            </a:r>
            <a:r>
              <a:rPr lang="ar-SA" dirty="0">
                <a:solidFill>
                  <a:srgbClr val="C00000"/>
                </a:solidFill>
                <a:latin typeface="Alexandria" charset="0"/>
                <a:cs typeface="Alexandria" charset="0"/>
              </a:rPr>
              <a:t>تنمية</a:t>
            </a:r>
            <a:r>
              <a:rPr lang="ar-SA" dirty="0">
                <a:latin typeface="Alexandria" charset="0"/>
                <a:cs typeface="Alexandria" charset="0"/>
              </a:rPr>
              <a:t> </a:t>
            </a:r>
            <a:r>
              <a:rPr lang="ar-SA" dirty="0">
                <a:solidFill>
                  <a:srgbClr val="C00000"/>
                </a:solidFill>
                <a:latin typeface="Alexandria" charset="0"/>
                <a:cs typeface="Alexandria" charset="0"/>
              </a:rPr>
              <a:t>الدافع</a:t>
            </a:r>
            <a:r>
              <a:rPr lang="ar-SA" dirty="0">
                <a:latin typeface="Alexandria" charset="0"/>
                <a:cs typeface="Alexandria" charset="0"/>
              </a:rPr>
              <a:t> </a:t>
            </a:r>
            <a:r>
              <a:rPr lang="ar-SA" dirty="0">
                <a:solidFill>
                  <a:srgbClr val="C00000"/>
                </a:solidFill>
                <a:latin typeface="Alexandria" charset="0"/>
                <a:cs typeface="Alexandria" charset="0"/>
              </a:rPr>
              <a:t>الداخلي</a:t>
            </a:r>
            <a:r>
              <a:rPr lang="ar-SA" dirty="0">
                <a:latin typeface="Alexandria" charset="0"/>
                <a:cs typeface="Alexandria" charset="0"/>
              </a:rPr>
              <a:t> من خلال اختيار المشاريع التي تثير شغفه، كما يمكن للمؤسسات الإعلامية أن تستخدم هذه النظريات لتصميم بيئات عمل تشجع على الإبداع، وتوفر </a:t>
            </a:r>
            <a:r>
              <a:rPr lang="ar-SA" dirty="0">
                <a:solidFill>
                  <a:srgbClr val="C00000"/>
                </a:solidFill>
                <a:latin typeface="Alexandria" charset="0"/>
                <a:cs typeface="Alexandria" charset="0"/>
              </a:rPr>
              <a:t>الدعم</a:t>
            </a:r>
            <a:r>
              <a:rPr lang="ar-SA" dirty="0">
                <a:latin typeface="Alexandria" charset="0"/>
                <a:cs typeface="Alexandria" charset="0"/>
              </a:rPr>
              <a:t> </a:t>
            </a:r>
            <a:r>
              <a:rPr lang="ar-SA" dirty="0">
                <a:solidFill>
                  <a:srgbClr val="C00000"/>
                </a:solidFill>
                <a:latin typeface="Alexandria" charset="0"/>
                <a:cs typeface="Alexandria" charset="0"/>
              </a:rPr>
              <a:t>اللازم</a:t>
            </a:r>
            <a:r>
              <a:rPr lang="ar-SA" dirty="0">
                <a:latin typeface="Alexandria" charset="0"/>
                <a:cs typeface="Alexandria" charset="0"/>
              </a:rPr>
              <a:t> </a:t>
            </a:r>
            <a:r>
              <a:rPr lang="ar-SA" dirty="0">
                <a:solidFill>
                  <a:srgbClr val="C00000"/>
                </a:solidFill>
                <a:latin typeface="Alexandria" charset="0"/>
                <a:cs typeface="Alexandria" charset="0"/>
              </a:rPr>
              <a:t>للإعلاميين</a:t>
            </a:r>
            <a:r>
              <a:rPr lang="ar-SA" dirty="0">
                <a:latin typeface="Alexandria" charset="0"/>
                <a:cs typeface="Alexandria" charset="0"/>
              </a:rPr>
              <a:t>، وتستثمر في تدريبهم وتطويرهم، فالإبداع في الإعلام الرقمي ليس مجرد موهبة فطرية، بل هو مهارة يمكن تنميتها وتطويرها من خلال </a:t>
            </a:r>
            <a:r>
              <a:rPr lang="ar-SA" dirty="0">
                <a:solidFill>
                  <a:srgbClr val="C00000"/>
                </a:solidFill>
                <a:latin typeface="Alexandria" charset="0"/>
                <a:cs typeface="Alexandria" charset="0"/>
              </a:rPr>
              <a:t>الفهم</a:t>
            </a:r>
            <a:r>
              <a:rPr lang="ar-SA" dirty="0">
                <a:latin typeface="Alexandria" charset="0"/>
                <a:cs typeface="Alexandria" charset="0"/>
              </a:rPr>
              <a:t> </a:t>
            </a:r>
            <a:r>
              <a:rPr lang="ar-SA" dirty="0">
                <a:solidFill>
                  <a:srgbClr val="C00000"/>
                </a:solidFill>
                <a:latin typeface="Alexandria" charset="0"/>
                <a:cs typeface="Alexandria" charset="0"/>
              </a:rPr>
              <a:t>العميق</a:t>
            </a:r>
            <a:r>
              <a:rPr lang="ar-SA" dirty="0">
                <a:latin typeface="Alexandria" charset="0"/>
                <a:cs typeface="Alexandria" charset="0"/>
              </a:rPr>
              <a:t> لآلياته وتطبيق المبادئ العلمية.</a:t>
            </a:r>
          </a:p>
        </p:txBody>
      </p:sp>
      <p:sp>
        <p:nvSpPr>
          <p:cNvPr id="24" name="Rectangle 23">
            <a:extLst>
              <a:ext uri="{FF2B5EF4-FFF2-40B4-BE49-F238E27FC236}">
                <a16:creationId xmlns:a16="http://schemas.microsoft.com/office/drawing/2014/main" id="{E79AD995-3F87-6360-36B7-856208CF9A3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1C0F2BA-FB92-9DCA-5EBE-AE9509B8879B}"/>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D1F1CC4B-7791-AA88-2C64-1529E3DCB7A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تطبيق نظريات الإبداع في الإعلام الرقمي</a:t>
            </a:r>
          </a:p>
        </p:txBody>
      </p:sp>
      <p:pic>
        <p:nvPicPr>
          <p:cNvPr id="17" name="Graphic 21">
            <a:extLst>
              <a:ext uri="{FF2B5EF4-FFF2-40B4-BE49-F238E27FC236}">
                <a16:creationId xmlns:a16="http://schemas.microsoft.com/office/drawing/2014/main" id="{B25DF291-5C0B-E971-397B-657E4CFAF0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595233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21962A-4E46-147D-6A19-A4E5E45B6541}"/>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5A074DCE-301C-9B63-1AFE-E6495DC880DB}"/>
              </a:ext>
            </a:extLst>
          </p:cNvPr>
          <p:cNvSpPr txBox="1"/>
          <p:nvPr/>
        </p:nvSpPr>
        <p:spPr>
          <a:xfrm>
            <a:off x="1227306" y="2051602"/>
            <a:ext cx="9737387" cy="3334824"/>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يمكن لنظريات الإبداع أن تساعد في </a:t>
            </a:r>
            <a:r>
              <a:rPr lang="ar-SA" dirty="0">
                <a:solidFill>
                  <a:srgbClr val="C00000"/>
                </a:solidFill>
                <a:latin typeface="Alexandria" charset="0"/>
                <a:cs typeface="Alexandria" charset="0"/>
              </a:rPr>
              <a:t>تحليل وتقييم المحتوى </a:t>
            </a:r>
            <a:r>
              <a:rPr lang="ar-SA" dirty="0">
                <a:latin typeface="Alexandria" charset="0"/>
                <a:cs typeface="Alexandria" charset="0"/>
              </a:rPr>
              <a:t>الإعلامي المبدع، فمن خلال استخدام هذه </a:t>
            </a:r>
            <a:r>
              <a:rPr lang="ar-SA" dirty="0">
                <a:solidFill>
                  <a:srgbClr val="C00000"/>
                </a:solidFill>
                <a:latin typeface="Alexandria" charset="0"/>
                <a:cs typeface="Alexandria" charset="0"/>
              </a:rPr>
              <a:t>النظريات</a:t>
            </a:r>
            <a:r>
              <a:rPr lang="ar-SA" dirty="0">
                <a:latin typeface="Alexandria" charset="0"/>
                <a:cs typeface="Alexandria" charset="0"/>
              </a:rPr>
              <a:t> </a:t>
            </a:r>
            <a:r>
              <a:rPr lang="ar-SA" dirty="0">
                <a:solidFill>
                  <a:srgbClr val="C00000"/>
                </a:solidFill>
                <a:latin typeface="Alexandria" charset="0"/>
                <a:cs typeface="Alexandria" charset="0"/>
              </a:rPr>
              <a:t>كإطار تحليلي</a:t>
            </a:r>
            <a:r>
              <a:rPr lang="ar-SA" dirty="0">
                <a:latin typeface="Alexandria" charset="0"/>
                <a:cs typeface="Alexandria" charset="0"/>
              </a:rPr>
              <a:t>، يمكننا أن نفهم لماذا يعتبر محتوى معين مبتكراً، وما هي العوامل التي ساهمت في نجاحه، فهذا التحليل يساعد على استخلاص الدروس المستفادة، وتطبيقها على مشاريع مستقبلية، مما يساهم في تحسين جودة الإبداع في الصناعة ككل، </a:t>
            </a:r>
            <a:r>
              <a:rPr lang="ar-SA" dirty="0">
                <a:solidFill>
                  <a:srgbClr val="C00000"/>
                </a:solidFill>
                <a:latin typeface="Alexandria" charset="0"/>
                <a:cs typeface="Alexandria" charset="0"/>
              </a:rPr>
              <a:t>فالإبداع</a:t>
            </a:r>
            <a:r>
              <a:rPr lang="ar-SA" dirty="0">
                <a:latin typeface="Alexandria" charset="0"/>
                <a:cs typeface="Alexandria" charset="0"/>
              </a:rPr>
              <a:t> في </a:t>
            </a:r>
            <a:r>
              <a:rPr lang="ar-SA" dirty="0">
                <a:solidFill>
                  <a:srgbClr val="C00000"/>
                </a:solidFill>
                <a:latin typeface="Alexandria" charset="0"/>
                <a:cs typeface="Alexandria" charset="0"/>
              </a:rPr>
              <a:t>الإعلام</a:t>
            </a:r>
            <a:r>
              <a:rPr lang="ar-SA" dirty="0">
                <a:latin typeface="Alexandria" charset="0"/>
                <a:cs typeface="Alexandria" charset="0"/>
              </a:rPr>
              <a:t> </a:t>
            </a:r>
            <a:r>
              <a:rPr lang="ar-SA" dirty="0">
                <a:solidFill>
                  <a:srgbClr val="C00000"/>
                </a:solidFill>
                <a:latin typeface="Alexandria" charset="0"/>
                <a:cs typeface="Alexandria" charset="0"/>
              </a:rPr>
              <a:t>الرقمي</a:t>
            </a:r>
            <a:r>
              <a:rPr lang="ar-SA" dirty="0">
                <a:latin typeface="Alexandria" charset="0"/>
                <a:cs typeface="Alexandria" charset="0"/>
              </a:rPr>
              <a:t> هو </a:t>
            </a:r>
            <a:r>
              <a:rPr lang="ar-SA" dirty="0">
                <a:solidFill>
                  <a:srgbClr val="C00000"/>
                </a:solidFill>
                <a:latin typeface="Alexandria" charset="0"/>
                <a:cs typeface="Alexandria" charset="0"/>
              </a:rPr>
              <a:t>عملية</a:t>
            </a:r>
            <a:r>
              <a:rPr lang="ar-SA" dirty="0">
                <a:latin typeface="Alexandria" charset="0"/>
                <a:cs typeface="Alexandria" charset="0"/>
              </a:rPr>
              <a:t> </a:t>
            </a:r>
            <a:r>
              <a:rPr lang="ar-SA" dirty="0">
                <a:solidFill>
                  <a:srgbClr val="C00000"/>
                </a:solidFill>
                <a:latin typeface="Alexandria" charset="0"/>
                <a:cs typeface="Alexandria" charset="0"/>
              </a:rPr>
              <a:t>ديناميكية</a:t>
            </a:r>
            <a:r>
              <a:rPr lang="ar-SA" dirty="0">
                <a:latin typeface="Alexandria" charset="0"/>
                <a:cs typeface="Alexandria" charset="0"/>
              </a:rPr>
              <a:t> تتطلب فهماً مستمراً لآلياته وتطبيقاته، لضمان البقاء في طليعة الابتكار والتأثير في المشهد الإعلامي المتغير باستمرار.</a:t>
            </a:r>
          </a:p>
        </p:txBody>
      </p:sp>
      <p:sp>
        <p:nvSpPr>
          <p:cNvPr id="24" name="Rectangle 23">
            <a:extLst>
              <a:ext uri="{FF2B5EF4-FFF2-40B4-BE49-F238E27FC236}">
                <a16:creationId xmlns:a16="http://schemas.microsoft.com/office/drawing/2014/main" id="{74F8E856-C50F-47D0-98FC-8626AD1952F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CD68D40-FEBD-9B8D-CADF-D3F80A18E34B}"/>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3284C362-6FA8-55E6-5B7D-BDE9CDE96C8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تطبيق نظريات الإبداع في الإعلام الرقمي</a:t>
            </a:r>
          </a:p>
        </p:txBody>
      </p:sp>
      <p:pic>
        <p:nvPicPr>
          <p:cNvPr id="17" name="Graphic 21">
            <a:extLst>
              <a:ext uri="{FF2B5EF4-FFF2-40B4-BE49-F238E27FC236}">
                <a16:creationId xmlns:a16="http://schemas.microsoft.com/office/drawing/2014/main" id="{F439F888-64D3-BABB-44C2-5629E4F8AC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940503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296162-930D-2576-170C-010AB13B7D4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00ED8291-8057-78A6-C70D-6EF4E50092AD}"/>
              </a:ext>
            </a:extLst>
          </p:cNvPr>
          <p:cNvSpPr txBox="1"/>
          <p:nvPr/>
        </p:nvSpPr>
        <p:spPr>
          <a:xfrm>
            <a:off x="856036" y="1691683"/>
            <a:ext cx="10505872" cy="4596708"/>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من أبرز هذه التحديات هو </a:t>
            </a:r>
            <a:r>
              <a:rPr lang="ar-SA" dirty="0">
                <a:solidFill>
                  <a:srgbClr val="C00000"/>
                </a:solidFill>
                <a:latin typeface="Alexandria" charset="0"/>
                <a:cs typeface="Alexandria" charset="0"/>
              </a:rPr>
              <a:t>الكم الهائل من المحتوى المتاح</a:t>
            </a:r>
            <a:r>
              <a:rPr lang="ar-SA" dirty="0">
                <a:latin typeface="Alexandria" charset="0"/>
                <a:cs typeface="Alexandria" charset="0"/>
              </a:rPr>
              <a:t>، مما يجعل من الصعب على أي محتوى جديد أن يبرز ويجذب الانتباه، هذا التشبع يتطلب من الإعلاميين بذل جهد مضاعف لإنتاج محتوى فريد ومبتكر، قادر على اختراق هذه الضوضاء والوصول إلى الجمهور المستهدف بفعالية. فالمنافسة لم تعد مقتصرة على المؤسسات الإعلامية التقليدية، بل امتدت لتشمل الأفراد وصناع المحتوى المستقلين.</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 تحدٍ آخر يتمثل في </a:t>
            </a:r>
            <a:r>
              <a:rPr lang="ar-SA" dirty="0">
                <a:solidFill>
                  <a:srgbClr val="C00000"/>
                </a:solidFill>
                <a:latin typeface="Alexandria" charset="0"/>
                <a:cs typeface="Alexandria" charset="0"/>
              </a:rPr>
              <a:t>سرعة التغير التكنولوجي</a:t>
            </a:r>
            <a:r>
              <a:rPr lang="ar-SA" dirty="0">
                <a:latin typeface="Alexandria" charset="0"/>
                <a:cs typeface="Alexandria" charset="0"/>
              </a:rPr>
              <a:t>، فمع ظهور تقنيات جديدة باستمرار، يصبح من الصعب على المؤسسات الإعلامية مواكبة هذه التغيرات وتكييف استراتيجياتها بسرعة كافية، هذا يتطلب استثمارات ضخمة في البنية التحتية والتدريب، بالإضافة إلى مرونة عالية في التفكير والتخطيط، فما هو مبتكر اليوم قد يصبح قديماً غداً، مما يفرض ضغطاً مستمراً على الإعلاميين ليكونوا في طليعة الابتكار والتجديد.</a:t>
            </a:r>
          </a:p>
        </p:txBody>
      </p:sp>
      <p:sp>
        <p:nvSpPr>
          <p:cNvPr id="24" name="Rectangle 23">
            <a:extLst>
              <a:ext uri="{FF2B5EF4-FFF2-40B4-BE49-F238E27FC236}">
                <a16:creationId xmlns:a16="http://schemas.microsoft.com/office/drawing/2014/main" id="{A058E6ED-9363-24EB-7DA0-EEB8456EB6D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71CA7BF-0038-898D-2F43-007C0C21233F}"/>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12010606-0271-7DCA-F747-324BD2A5409E}"/>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تحديات الإبداع في الإعلام الرقمي</a:t>
            </a:r>
          </a:p>
        </p:txBody>
      </p:sp>
      <p:pic>
        <p:nvPicPr>
          <p:cNvPr id="17" name="Graphic 21">
            <a:extLst>
              <a:ext uri="{FF2B5EF4-FFF2-40B4-BE49-F238E27FC236}">
                <a16:creationId xmlns:a16="http://schemas.microsoft.com/office/drawing/2014/main" id="{B68DC356-8B9C-A77A-CF03-83AC09FA91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128105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8003CD-B14F-EAD7-FD60-6890F2600F1E}"/>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9C50EF5F-A3C1-3C87-4A40-8DA3ECBBD253}"/>
              </a:ext>
            </a:extLst>
          </p:cNvPr>
          <p:cNvSpPr txBox="1"/>
          <p:nvPr/>
        </p:nvSpPr>
        <p:spPr>
          <a:xfrm>
            <a:off x="4105072" y="1663430"/>
            <a:ext cx="7597302" cy="4442819"/>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كما يواجه الإبداع الإعلامي تحديات تتعلق </a:t>
            </a:r>
            <a:r>
              <a:rPr lang="ar-SA" dirty="0">
                <a:solidFill>
                  <a:srgbClr val="C00000"/>
                </a:solidFill>
                <a:latin typeface="Alexandria" charset="0"/>
                <a:cs typeface="Alexandria" charset="0"/>
              </a:rPr>
              <a:t>بالمصداقية والأخبار الكاذبة</a:t>
            </a:r>
            <a:r>
              <a:rPr lang="ar-SA" dirty="0">
                <a:latin typeface="Alexandria" charset="0"/>
                <a:cs typeface="Alexandria" charset="0"/>
              </a:rPr>
              <a:t>، فمع سهولة نشر المحتوى على الإنترنت، أصبح من الصعب التمييز بين المحتوى الموثوق والمحتوى المضلل، وهذا يؤثر على ثقة الجمهور في الإعلام بشكل عام، ويجعل من الصعب على المحتوى المبدع أن يحقق تأثيره الكامل إذا كان الجمهور يشكك في مصداقيته، لذلك يجب على الإعلاميين المبدعين أن يركزوا ليس فقط على الابتكار، بل أيضاً على الحفاظ على أعلى معايير الدقة والمصداقية، لضمان بناء جسر من الثقة مع الجمهور، وهو أمر حيوي لنجاح أي محتوى إعلامي في العصر الرقمي.</a:t>
            </a:r>
          </a:p>
        </p:txBody>
      </p:sp>
      <p:sp>
        <p:nvSpPr>
          <p:cNvPr id="24" name="Rectangle 23">
            <a:extLst>
              <a:ext uri="{FF2B5EF4-FFF2-40B4-BE49-F238E27FC236}">
                <a16:creationId xmlns:a16="http://schemas.microsoft.com/office/drawing/2014/main" id="{0E19A605-DD35-5809-4ABC-489B3781D536}"/>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8CC7BD3-0BFD-0595-DC87-0C4E4C7EF1D6}"/>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A1470CD7-67CA-7702-EB37-C0EA2C8ED89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تحديات الإبداع في الإعلام الرقمي</a:t>
            </a:r>
          </a:p>
        </p:txBody>
      </p:sp>
      <p:pic>
        <p:nvPicPr>
          <p:cNvPr id="17" name="Graphic 21">
            <a:extLst>
              <a:ext uri="{FF2B5EF4-FFF2-40B4-BE49-F238E27FC236}">
                <a16:creationId xmlns:a16="http://schemas.microsoft.com/office/drawing/2014/main" id="{E603A035-1B1B-5794-BE9D-CF908C51B6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5362" name="Picture 2" descr="كيف تكتشف الأخبار الكاذبة">
            <a:extLst>
              <a:ext uri="{FF2B5EF4-FFF2-40B4-BE49-F238E27FC236}">
                <a16:creationId xmlns:a16="http://schemas.microsoft.com/office/drawing/2014/main" id="{C613CC29-A03D-A58D-7707-4264DB5A78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5334" y="1812802"/>
            <a:ext cx="3644662" cy="2050802"/>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لماذا يميل عامة الناس لتصديق الأخبار الكاذبة؟">
            <a:extLst>
              <a:ext uri="{FF2B5EF4-FFF2-40B4-BE49-F238E27FC236}">
                <a16:creationId xmlns:a16="http://schemas.microsoft.com/office/drawing/2014/main" id="{D76F51D6-0D53-D9E9-7F10-F5F84144E23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5335" y="3963535"/>
            <a:ext cx="3644662" cy="25790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14020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017A7D-ECF9-C280-6F9B-CD9FFD5148F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CF3D8F67-9A76-C28B-8380-F9236AF46A3D}"/>
              </a:ext>
            </a:extLst>
          </p:cNvPr>
          <p:cNvSpPr txBox="1"/>
          <p:nvPr/>
        </p:nvSpPr>
        <p:spPr>
          <a:xfrm>
            <a:off x="904671" y="1545764"/>
            <a:ext cx="6632533"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على الرغم من التحديات، يتيح العصر الرقمي فرصاً غير مسبوقة للإبداع الإعلامي، مما يفتح آفاقاً جديدة للابتكار والتأثير، من أبرز هذه الفرص هو </a:t>
            </a:r>
            <a:r>
              <a:rPr lang="ar-SA" dirty="0">
                <a:solidFill>
                  <a:srgbClr val="C00000"/>
                </a:solidFill>
                <a:latin typeface="Alexandria" charset="0"/>
                <a:cs typeface="Alexandria" charset="0"/>
              </a:rPr>
              <a:t>التوسع الهائل في المنصات الرقمية</a:t>
            </a:r>
            <a:r>
              <a:rPr lang="ar-SA" dirty="0">
                <a:latin typeface="Alexandria" charset="0"/>
                <a:cs typeface="Alexandria" charset="0"/>
              </a:rPr>
              <a:t>، مثل وسائل التواصل الاجتماعي، ومنصات البث المباشر، وتطبيقات المحتوى المتخصصة، هذه المنصات توفر للإعلاميين قنوات متعددة للوصول إلى جماهير متنوعة، وتقديم المحتوى بأشكال مختلفة تتناسب مع طبيعة كل منصة، هذا التنوع يمنح الإعلاميين حرية أكبر في التجريب والابتكار، وتقديم محتوى يلبي احتياجات شرائح مختلفة من الجمهور، مما يزيد من فرص الوصول والتأثير.</a:t>
            </a:r>
          </a:p>
        </p:txBody>
      </p:sp>
      <p:sp>
        <p:nvSpPr>
          <p:cNvPr id="24" name="Rectangle 23">
            <a:extLst>
              <a:ext uri="{FF2B5EF4-FFF2-40B4-BE49-F238E27FC236}">
                <a16:creationId xmlns:a16="http://schemas.microsoft.com/office/drawing/2014/main" id="{9ACF1729-FCD4-988C-A299-6DDAAB2461C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B469923-EF3D-51E5-75D9-DEF20C77F23E}"/>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C9A7BF14-4C25-8ACF-AA49-1297AD935CC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فرص الإبداع في الإعلام الرقمي</a:t>
            </a:r>
          </a:p>
        </p:txBody>
      </p:sp>
      <p:pic>
        <p:nvPicPr>
          <p:cNvPr id="17" name="Graphic 21">
            <a:extLst>
              <a:ext uri="{FF2B5EF4-FFF2-40B4-BE49-F238E27FC236}">
                <a16:creationId xmlns:a16="http://schemas.microsoft.com/office/drawing/2014/main" id="{BB442FEE-8AF2-36A0-F7E2-CE2611BF49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6386" name="Picture 2" descr="المنصات التعليمية: الأنواع وأشهر 10 منصات بمميزاتها وعيوبها - Zamn">
            <a:extLst>
              <a:ext uri="{FF2B5EF4-FFF2-40B4-BE49-F238E27FC236}">
                <a16:creationId xmlns:a16="http://schemas.microsoft.com/office/drawing/2014/main" id="{73438547-E6DE-2490-9997-1EF2F2D15DE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85371" y="1758235"/>
            <a:ext cx="3955914" cy="222520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8CA3DC2B-831A-E3B5-EA25-9E3C445F734D}"/>
              </a:ext>
            </a:extLst>
          </p:cNvPr>
          <p:cNvPicPr>
            <a:picLocks noChangeAspect="1"/>
          </p:cNvPicPr>
          <p:nvPr/>
        </p:nvPicPr>
        <p:blipFill>
          <a:blip r:embed="rId4"/>
          <a:stretch>
            <a:fillRect/>
          </a:stretch>
        </p:blipFill>
        <p:spPr>
          <a:xfrm>
            <a:off x="7785371" y="4086609"/>
            <a:ext cx="3955914" cy="2455972"/>
          </a:xfrm>
          <a:prstGeom prst="rect">
            <a:avLst/>
          </a:prstGeom>
        </p:spPr>
      </p:pic>
    </p:spTree>
    <p:extLst>
      <p:ext uri="{BB962C8B-B14F-4D97-AF65-F5344CB8AC3E}">
        <p14:creationId xmlns:p14="http://schemas.microsoft.com/office/powerpoint/2010/main" val="10496905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C71202-2573-39C7-7073-EC3E52C8076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18A6B43A-A307-AC26-AA46-AD2248211375}"/>
              </a:ext>
            </a:extLst>
          </p:cNvPr>
          <p:cNvSpPr txBox="1"/>
          <p:nvPr/>
        </p:nvSpPr>
        <p:spPr>
          <a:xfrm>
            <a:off x="768485" y="1545764"/>
            <a:ext cx="6770451"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2. فرصة أخرى تتمثل في </a:t>
            </a:r>
            <a:r>
              <a:rPr lang="ar-SA" dirty="0">
                <a:solidFill>
                  <a:srgbClr val="C00000"/>
                </a:solidFill>
                <a:latin typeface="Alexandria" charset="0"/>
                <a:cs typeface="Alexandria" charset="0"/>
              </a:rPr>
              <a:t>التطور السريع للتقنيات الحديثة</a:t>
            </a:r>
            <a:r>
              <a:rPr lang="ar-SA" dirty="0">
                <a:latin typeface="Alexandria" charset="0"/>
                <a:cs typeface="Alexandria" charset="0"/>
              </a:rPr>
              <a:t>، مثل الذكاء الاصطناعي، والواقع الافتراضي، والواقع المعزز، والبيانات الضخمة، هذه التقنيات توفر أدوات قوية للإعلاميين لإنتاج محتوى أكثر تفاعلية، وشخصية، على سبيل المثال، يمكن استخدام الذكاء الاصطناعي لتحليل بيانات الجمهور وتقديم محتوى مخصص، أو استخدام الواقع الافتراضي لسرد القصص الإخبارية بطريقة تجعل المشاهد جزءاً من الحدث، هذه التقنيات تفتح آفاقاً جديدة لتقديم تجارب إعلامية فريدة وغير مسبوقة، مما يعزز من جاذبية المحتوى ويضمن تفاعل الجمهور معه بشكل أعمق.</a:t>
            </a:r>
          </a:p>
        </p:txBody>
      </p:sp>
      <p:sp>
        <p:nvSpPr>
          <p:cNvPr id="24" name="Rectangle 23">
            <a:extLst>
              <a:ext uri="{FF2B5EF4-FFF2-40B4-BE49-F238E27FC236}">
                <a16:creationId xmlns:a16="http://schemas.microsoft.com/office/drawing/2014/main" id="{600945D3-C62E-0250-ECA2-507D1A52DFB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5825A85-BD44-8000-0245-237E6BBCB9C1}"/>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2BAAF540-613F-3548-98F9-44DA2AB2FB9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فرص الإبداع في الإعلام الرقمي</a:t>
            </a:r>
          </a:p>
        </p:txBody>
      </p:sp>
      <p:pic>
        <p:nvPicPr>
          <p:cNvPr id="17" name="Graphic 21">
            <a:extLst>
              <a:ext uri="{FF2B5EF4-FFF2-40B4-BE49-F238E27FC236}">
                <a16:creationId xmlns:a16="http://schemas.microsoft.com/office/drawing/2014/main" id="{8A48ED0D-8546-DE44-5EE7-7029D38CA7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7410" name="Picture 2" descr="قراءة في تقرير معهد رويترز حول الأخبار على المنصات الرقمية | معهد ...">
            <a:extLst>
              <a:ext uri="{FF2B5EF4-FFF2-40B4-BE49-F238E27FC236}">
                <a16:creationId xmlns:a16="http://schemas.microsoft.com/office/drawing/2014/main" id="{998FFE1F-2170-801D-0DE9-690584542A4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75123" y="1789889"/>
            <a:ext cx="4400336" cy="2934916"/>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كيف سيغير الذكاء الاصطناعي أداء وسائل الإعلام الرقمي الجديد مستقبلاً؟ |إم  آي تي تكنولوجي ريفيو">
            <a:extLst>
              <a:ext uri="{FF2B5EF4-FFF2-40B4-BE49-F238E27FC236}">
                <a16:creationId xmlns:a16="http://schemas.microsoft.com/office/drawing/2014/main" id="{82DB11D4-8022-5BE8-8E62-F1DA9A1EFC9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75123" y="4809601"/>
            <a:ext cx="4400336" cy="1895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06532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13F4D1-DEC6-4C2E-5D9A-909F4CACBB34}"/>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94579AE4-88DE-256D-D736-438C0C0376D1}"/>
              </a:ext>
            </a:extLst>
          </p:cNvPr>
          <p:cNvSpPr txBox="1"/>
          <p:nvPr/>
        </p:nvSpPr>
        <p:spPr>
          <a:xfrm>
            <a:off x="924127" y="1492568"/>
            <a:ext cx="6313251"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كما يتيح العصر الرقمي فرصة </a:t>
            </a:r>
            <a:r>
              <a:rPr lang="ar-SA" dirty="0">
                <a:solidFill>
                  <a:srgbClr val="C00000"/>
                </a:solidFill>
                <a:latin typeface="Alexandria" charset="0"/>
                <a:cs typeface="Alexandria" charset="0"/>
              </a:rPr>
              <a:t>لتعزيز التفاعل والمشاركة المجتمعية</a:t>
            </a:r>
            <a:r>
              <a:rPr lang="ar-SA" dirty="0">
                <a:latin typeface="Alexandria" charset="0"/>
                <a:cs typeface="Alexandria" charset="0"/>
              </a:rPr>
              <a:t>، فالمحتوى المبدع غالباً ما يشجع الجمهور على التعليق، والمشاركة، وإعادة النشر، وإنشاء محتوى خاص بهم مستوحى من المحتوى الأصلي، هذا التفاعل يحول الجمهور من مجرد متلقين سلبيين إلى مشاركين فاعلين في العملية الإعلامية، مما يعزز من تأثير الرسالة ويضمن وصولها إلى أوسع شريحة ممكنة. هذه الفرصة تساهم في بناء مجتمعات افتراضية حول المحتوى والقضايا التي يطرحها، مما يعزز من دور الإعلام في التنمية المجتمعية وبناء الوعي العام.</a:t>
            </a:r>
          </a:p>
        </p:txBody>
      </p:sp>
      <p:sp>
        <p:nvSpPr>
          <p:cNvPr id="24" name="Rectangle 23">
            <a:extLst>
              <a:ext uri="{FF2B5EF4-FFF2-40B4-BE49-F238E27FC236}">
                <a16:creationId xmlns:a16="http://schemas.microsoft.com/office/drawing/2014/main" id="{03A7E582-3A89-35DF-4EDF-5F16071214A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17E553E-D2B8-0540-AFAE-3A1F67A5A1C3}"/>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D2AD56E0-010A-590B-D944-FABE4F184531}"/>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فرص الإبداع في الإعلام الرقمي</a:t>
            </a:r>
          </a:p>
        </p:txBody>
      </p:sp>
      <p:pic>
        <p:nvPicPr>
          <p:cNvPr id="17" name="Graphic 21">
            <a:extLst>
              <a:ext uri="{FF2B5EF4-FFF2-40B4-BE49-F238E27FC236}">
                <a16:creationId xmlns:a16="http://schemas.microsoft.com/office/drawing/2014/main" id="{7DECCC8A-BAE7-D790-EA7A-4C2DF0F5BF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8434" name="Picture 2" descr="دبلوم الإعلام الرقمي أكتوبر القادم | معهد الجزيرة للإعلام">
            <a:extLst>
              <a:ext uri="{FF2B5EF4-FFF2-40B4-BE49-F238E27FC236}">
                <a16:creationId xmlns:a16="http://schemas.microsoft.com/office/drawing/2014/main" id="{A2417A5D-8CC8-BFF2-1AE7-F099F5A3B83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09135" y="1736108"/>
            <a:ext cx="4095963" cy="2301931"/>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شركة تارا للتسويق الرقمي وتقنية المعلومات » تعزيز التفاعل على وسائل التواصل  الاجتماعيتارا للتسويق الرقمي">
            <a:extLst>
              <a:ext uri="{FF2B5EF4-FFF2-40B4-BE49-F238E27FC236}">
                <a16:creationId xmlns:a16="http://schemas.microsoft.com/office/drawing/2014/main" id="{B7B2B1CF-695B-9144-0887-BCA016EDDB9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09135" y="4180681"/>
            <a:ext cx="4095963" cy="23087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8362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70B362-6649-1A67-2224-7AB8D067960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FCC1BE67-53C4-EE2F-F811-C131A1C48DF2}"/>
              </a:ext>
            </a:extLst>
          </p:cNvPr>
          <p:cNvSpPr txBox="1"/>
          <p:nvPr/>
        </p:nvSpPr>
        <p:spPr>
          <a:xfrm>
            <a:off x="632293" y="1448484"/>
            <a:ext cx="11058618" cy="5304594"/>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يجب على الإعلاميين والمؤسسات الإعلامية أن يجدوا توازناً دقيقاً بين </a:t>
            </a:r>
            <a:r>
              <a:rPr lang="ar-SA" dirty="0">
                <a:solidFill>
                  <a:srgbClr val="C00000"/>
                </a:solidFill>
                <a:latin typeface="Alexandria" charset="0"/>
                <a:cs typeface="Alexandria" charset="0"/>
              </a:rPr>
              <a:t>مواجهة التحديات واغتنام الفرص</a:t>
            </a:r>
            <a:r>
              <a:rPr lang="ar-SA" dirty="0">
                <a:latin typeface="Alexandria" charset="0"/>
                <a:cs typeface="Alexandria" charset="0"/>
              </a:rPr>
              <a:t>، هذا يتطلب استراتيجية شاملة تجمع بين المرونة في التكيف مع التغيرات، والشجاعة في التجريب والمخاطرة، والالتزام بالجودة والمصداقية.</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 من الاستراتيجيات المهمة لمواجهة التحديات واغتنام الفرص هي </a:t>
            </a:r>
            <a:r>
              <a:rPr lang="ar-SA" dirty="0">
                <a:solidFill>
                  <a:srgbClr val="C00000"/>
                </a:solidFill>
                <a:latin typeface="Alexandria" charset="0"/>
                <a:cs typeface="Alexandria" charset="0"/>
              </a:rPr>
              <a:t>الاستثمار في البحث والتطوير</a:t>
            </a:r>
            <a:r>
              <a:rPr lang="ar-SA" dirty="0">
                <a:latin typeface="Alexandria" charset="0"/>
                <a:cs typeface="Alexandria" charset="0"/>
              </a:rPr>
              <a:t>، وتدريب الكوادر الإعلامية على أحدث التقنيات والأساليب الإبداعية، كما يجب على المؤسسات الإعلامية أن تتبنى ثقافة تنظيمية تشجع على الابتكار، وتوفر مساحة للتجريب، وتتحمل الأخطاء كجزء من عملية التعلم.</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3. يجب على الإعلاميين أن يركزوا على </a:t>
            </a:r>
            <a:r>
              <a:rPr lang="ar-SA" dirty="0">
                <a:solidFill>
                  <a:srgbClr val="C00000"/>
                </a:solidFill>
                <a:latin typeface="Alexandria" charset="0"/>
                <a:cs typeface="Alexandria" charset="0"/>
              </a:rPr>
              <a:t>بناء علاقات قوية مع الجمهور</a:t>
            </a:r>
            <a:r>
              <a:rPr lang="ar-SA" dirty="0">
                <a:latin typeface="Alexandria" charset="0"/>
                <a:cs typeface="Alexandria" charset="0"/>
              </a:rPr>
              <a:t>، والاستماع إلى احتياجاتهم وتفضيلاتهم، وتقديم محتوى يلبي هذه الاحتياجات بذكاء وإبداع، فالمحتوى المبدع هو الذي يلامس اهتمامات الجمهور ويقدم لهم قيمة حقيقية.</a:t>
            </a:r>
          </a:p>
        </p:txBody>
      </p:sp>
      <p:sp>
        <p:nvSpPr>
          <p:cNvPr id="24" name="Rectangle 23">
            <a:extLst>
              <a:ext uri="{FF2B5EF4-FFF2-40B4-BE49-F238E27FC236}">
                <a16:creationId xmlns:a16="http://schemas.microsoft.com/office/drawing/2014/main" id="{A64DC568-3CD4-C01F-FAAA-EFB9A32476F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4550E16-88CE-187A-A0FC-6EF5006D3ADA}"/>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77D1FE6A-E081-EBC8-2D18-019D801ED9B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التوازن بين التحديات والفرص (استراتيجيات النجاح)</a:t>
            </a:r>
          </a:p>
        </p:txBody>
      </p:sp>
      <p:pic>
        <p:nvPicPr>
          <p:cNvPr id="17" name="Graphic 21">
            <a:extLst>
              <a:ext uri="{FF2B5EF4-FFF2-40B4-BE49-F238E27FC236}">
                <a16:creationId xmlns:a16="http://schemas.microsoft.com/office/drawing/2014/main" id="{BBFDD87D-88A3-0E94-841F-F0539D5932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094971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D5D9E7-676E-ED3B-FBEA-A3ECBB7B3E4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9703F554-C69C-A8BF-9426-8A5F486D1C4E}"/>
              </a:ext>
            </a:extLst>
          </p:cNvPr>
          <p:cNvSpPr txBox="1"/>
          <p:nvPr/>
        </p:nvSpPr>
        <p:spPr>
          <a:xfrm>
            <a:off x="6352162" y="1662493"/>
            <a:ext cx="5163651"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يُستخدم مصطلحا </a:t>
            </a:r>
            <a:r>
              <a:rPr lang="ar-SA" dirty="0">
                <a:solidFill>
                  <a:srgbClr val="C00000"/>
                </a:solidFill>
                <a:latin typeface="Alexandria" charset="0"/>
                <a:cs typeface="Alexandria" charset="0"/>
              </a:rPr>
              <a:t>الإبداع</a:t>
            </a:r>
            <a:r>
              <a:rPr lang="ar-SA" dirty="0">
                <a:latin typeface="Alexandria" charset="0"/>
                <a:cs typeface="Alexandria" charset="0"/>
              </a:rPr>
              <a:t> </a:t>
            </a:r>
            <a:r>
              <a:rPr lang="ar-SA" dirty="0">
                <a:solidFill>
                  <a:srgbClr val="C00000"/>
                </a:solidFill>
                <a:latin typeface="Alexandria" charset="0"/>
                <a:cs typeface="Alexandria" charset="0"/>
              </a:rPr>
              <a:t>والابتكار</a:t>
            </a:r>
            <a:r>
              <a:rPr lang="ar-SA" dirty="0">
                <a:latin typeface="Alexandria" charset="0"/>
                <a:cs typeface="Alexandria" charset="0"/>
              </a:rPr>
              <a:t> غالباً بالتبادل، لكنهما يحملان </a:t>
            </a:r>
            <a:r>
              <a:rPr lang="ar-SA" dirty="0">
                <a:solidFill>
                  <a:srgbClr val="C00000"/>
                </a:solidFill>
                <a:latin typeface="Alexandria" charset="0"/>
                <a:cs typeface="Alexandria" charset="0"/>
              </a:rPr>
              <a:t>معاني متمايزة </a:t>
            </a:r>
            <a:r>
              <a:rPr lang="ar-SA" dirty="0">
                <a:latin typeface="Alexandria" charset="0"/>
                <a:cs typeface="Alexandria" charset="0"/>
              </a:rPr>
              <a:t>في سياق الإعلام الرقمي، ف</a:t>
            </a:r>
            <a:r>
              <a:rPr lang="ar-SA" dirty="0">
                <a:solidFill>
                  <a:srgbClr val="C00000"/>
                </a:solidFill>
                <a:latin typeface="Alexandria" charset="0"/>
                <a:cs typeface="Alexandria" charset="0"/>
              </a:rPr>
              <a:t>الإبداع</a:t>
            </a:r>
            <a:r>
              <a:rPr lang="ar-SA" dirty="0">
                <a:latin typeface="Alexandria" charset="0"/>
                <a:cs typeface="Alexandria" charset="0"/>
              </a:rPr>
              <a:t> يشير إلى القدرة على توليد أفكار جديدة وأصيلة، بينما </a:t>
            </a:r>
            <a:r>
              <a:rPr lang="ar-SA" dirty="0">
                <a:solidFill>
                  <a:srgbClr val="C00000"/>
                </a:solidFill>
                <a:latin typeface="Alexandria" charset="0"/>
                <a:cs typeface="Alexandria" charset="0"/>
              </a:rPr>
              <a:t>الابتكار</a:t>
            </a:r>
            <a:r>
              <a:rPr lang="ar-SA" dirty="0">
                <a:latin typeface="Alexandria" charset="0"/>
                <a:cs typeface="Alexandria" charset="0"/>
              </a:rPr>
              <a:t> هو عملية تحويل هذه الأفكار الإبداعية إلى واقع ملموس، سواء كان منتجاً، خدمة، أو عملية جديدة، هذا يعني أن الإبداع هو ولادة فكرة لحملة تسويقية غير مسبوقة، والابتكار هو تنفيذ هذه الحملة بنجاح باستخدام تقنيات رقمية حديثة.</a:t>
            </a:r>
          </a:p>
        </p:txBody>
      </p:sp>
      <p:sp>
        <p:nvSpPr>
          <p:cNvPr id="24" name="Rectangle 23">
            <a:extLst>
              <a:ext uri="{FF2B5EF4-FFF2-40B4-BE49-F238E27FC236}">
                <a16:creationId xmlns:a16="http://schemas.microsoft.com/office/drawing/2014/main" id="{72376506-F94F-05D0-4EBB-89CDBCF83F41}"/>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3DB3C54-15BD-8902-C5AC-D05F28A7CB4F}"/>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42508682-598A-6627-AAAD-77290C037F5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الإبداع والابتكار في الإعلام الرقمي</a:t>
            </a:r>
          </a:p>
        </p:txBody>
      </p:sp>
      <p:pic>
        <p:nvPicPr>
          <p:cNvPr id="17" name="Graphic 21">
            <a:extLst>
              <a:ext uri="{FF2B5EF4-FFF2-40B4-BE49-F238E27FC236}">
                <a16:creationId xmlns:a16="http://schemas.microsoft.com/office/drawing/2014/main" id="{81725746-F9F1-398A-22CE-8079EAC114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6" name="Picture 2" descr="الإبداع والابتكار في عصر الثقافة الرقمية! | الجزيرة نت">
            <a:extLst>
              <a:ext uri="{FF2B5EF4-FFF2-40B4-BE49-F238E27FC236}">
                <a16:creationId xmlns:a16="http://schemas.microsoft.com/office/drawing/2014/main" id="{F9F4C31D-9745-3128-8A49-304DBB87F66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0918" y="2134627"/>
            <a:ext cx="5588541" cy="37256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12840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2EA4E9-870D-1C59-A8BF-0C97445B581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F05C127C-7EB8-327C-7932-61234694EBC9}"/>
              </a:ext>
            </a:extLst>
          </p:cNvPr>
          <p:cNvSpPr txBox="1"/>
          <p:nvPr/>
        </p:nvSpPr>
        <p:spPr>
          <a:xfrm>
            <a:off x="1128931" y="1532065"/>
            <a:ext cx="10184337" cy="5150705"/>
          </a:xfrm>
          <a:prstGeom prst="rect">
            <a:avLst/>
          </a:prstGeom>
          <a:noFill/>
        </p:spPr>
        <p:txBody>
          <a:bodyPr wrap="square" rtlCol="0">
            <a:spAutoFit/>
          </a:bodyPr>
          <a:lstStyle/>
          <a:p>
            <a:pPr algn="just" rtl="1">
              <a:lnSpc>
                <a:spcPct val="200000"/>
              </a:lnSpc>
            </a:pPr>
            <a:r>
              <a:rPr lang="ar-SA" dirty="0">
                <a:latin typeface="Alexandria" charset="0"/>
                <a:cs typeface="Alexandria" charset="0"/>
              </a:rPr>
              <a:t>2. لا يكتمل </a:t>
            </a:r>
            <a:r>
              <a:rPr lang="ar-SA" dirty="0">
                <a:solidFill>
                  <a:srgbClr val="C00000"/>
                </a:solidFill>
                <a:latin typeface="Alexandria" charset="0"/>
                <a:cs typeface="Alexandria" charset="0"/>
              </a:rPr>
              <a:t>الإبداع</a:t>
            </a:r>
            <a:r>
              <a:rPr lang="ar-SA" dirty="0">
                <a:latin typeface="Alexandria" charset="0"/>
                <a:cs typeface="Alexandria" charset="0"/>
              </a:rPr>
              <a:t> دون </a:t>
            </a:r>
            <a:r>
              <a:rPr lang="ar-SA" dirty="0">
                <a:solidFill>
                  <a:srgbClr val="C00000"/>
                </a:solidFill>
                <a:latin typeface="Alexandria" charset="0"/>
                <a:cs typeface="Alexandria" charset="0"/>
              </a:rPr>
              <a:t>الابتكار</a:t>
            </a:r>
            <a:r>
              <a:rPr lang="ar-SA" dirty="0">
                <a:latin typeface="Alexandria" charset="0"/>
                <a:cs typeface="Alexandria" charset="0"/>
              </a:rPr>
              <a:t>، فالأفكار الإبداعية التي لا تُنفذ تظل مجرد أفكار، الابتكار في الإعلام الرقمي لا يتطلب فقط الأفكار الجريئة، بل أيضاً القدرة على تطبيقها عملياً، والتغلب على التحديات التقنية والتشغيلية، هذا طبعاً يتضمن تبني أدوات جديدة، تطوير استراتيجيات محتوى مبتكرة، وإيجاد طرق جديدة للتفاعل مع الجمهور عبر المنصات الرقمية المختلفة.</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3. العلاقة بين الإبداع والابتكار هي علاقة </a:t>
            </a:r>
            <a:r>
              <a:rPr lang="ar-SA" dirty="0">
                <a:solidFill>
                  <a:srgbClr val="C00000"/>
                </a:solidFill>
                <a:latin typeface="Alexandria" charset="0"/>
                <a:cs typeface="Alexandria" charset="0"/>
              </a:rPr>
              <a:t>تكاملية</a:t>
            </a:r>
            <a:r>
              <a:rPr lang="ar-SA" dirty="0">
                <a:latin typeface="Alexandria" charset="0"/>
                <a:cs typeface="Alexandria" charset="0"/>
              </a:rPr>
              <a:t>، </a:t>
            </a:r>
            <a:r>
              <a:rPr lang="ar-SA" dirty="0">
                <a:solidFill>
                  <a:srgbClr val="C00000"/>
                </a:solidFill>
                <a:latin typeface="Alexandria" charset="0"/>
                <a:cs typeface="Alexandria" charset="0"/>
              </a:rPr>
              <a:t>الإبداع</a:t>
            </a:r>
            <a:r>
              <a:rPr lang="ar-SA" dirty="0">
                <a:latin typeface="Alexandria" charset="0"/>
                <a:cs typeface="Alexandria" charset="0"/>
              </a:rPr>
              <a:t> يغذي الابتكار </a:t>
            </a:r>
            <a:r>
              <a:rPr lang="ar-SA" dirty="0">
                <a:solidFill>
                  <a:srgbClr val="C00000"/>
                </a:solidFill>
                <a:latin typeface="Alexandria" charset="0"/>
                <a:cs typeface="Alexandria" charset="0"/>
              </a:rPr>
              <a:t>بالأفكار</a:t>
            </a:r>
            <a:r>
              <a:rPr lang="ar-SA" dirty="0">
                <a:latin typeface="Alexandria" charset="0"/>
                <a:cs typeface="Alexandria" charset="0"/>
              </a:rPr>
              <a:t>، </a:t>
            </a:r>
            <a:r>
              <a:rPr lang="ar-SA" dirty="0">
                <a:solidFill>
                  <a:srgbClr val="C00000"/>
                </a:solidFill>
                <a:latin typeface="Alexandria" charset="0"/>
                <a:cs typeface="Alexandria" charset="0"/>
              </a:rPr>
              <a:t>والابتكار</a:t>
            </a:r>
            <a:r>
              <a:rPr lang="ar-SA" dirty="0">
                <a:latin typeface="Alexandria" charset="0"/>
                <a:cs typeface="Alexandria" charset="0"/>
              </a:rPr>
              <a:t> يوفر للإبداع </a:t>
            </a:r>
            <a:r>
              <a:rPr lang="ar-SA" dirty="0">
                <a:solidFill>
                  <a:srgbClr val="C00000"/>
                </a:solidFill>
                <a:latin typeface="Alexandria" charset="0"/>
                <a:cs typeface="Alexandria" charset="0"/>
              </a:rPr>
              <a:t>المساحة</a:t>
            </a:r>
            <a:r>
              <a:rPr lang="ar-SA" dirty="0">
                <a:latin typeface="Alexandria" charset="0"/>
                <a:cs typeface="Alexandria" charset="0"/>
              </a:rPr>
              <a:t> </a:t>
            </a:r>
            <a:r>
              <a:rPr lang="ar-SA" dirty="0">
                <a:solidFill>
                  <a:srgbClr val="C00000"/>
                </a:solidFill>
                <a:latin typeface="Alexandria" charset="0"/>
                <a:cs typeface="Alexandria" charset="0"/>
              </a:rPr>
              <a:t>والوسائل</a:t>
            </a:r>
            <a:r>
              <a:rPr lang="ar-SA" dirty="0">
                <a:latin typeface="Alexandria" charset="0"/>
                <a:cs typeface="Alexandria" charset="0"/>
              </a:rPr>
              <a:t> لتحقيق هذه </a:t>
            </a:r>
            <a:r>
              <a:rPr lang="ar-SA" dirty="0">
                <a:solidFill>
                  <a:srgbClr val="C00000"/>
                </a:solidFill>
                <a:latin typeface="Alexandria" charset="0"/>
                <a:cs typeface="Alexandria" charset="0"/>
              </a:rPr>
              <a:t>الأفكار،</a:t>
            </a:r>
            <a:r>
              <a:rPr lang="ar-SA" dirty="0">
                <a:latin typeface="Alexandria" charset="0"/>
                <a:cs typeface="Alexandria" charset="0"/>
              </a:rPr>
              <a:t> في بيئة الإعلام الرقمي سريعة التطور، يجب على المؤسسات الإعلامية أن تكون قادرة على الإبداع المستمر وتطوير أفكار جديدة، وفي الوقت نفسه، أن تكون </a:t>
            </a:r>
            <a:r>
              <a:rPr lang="ar-SA" dirty="0">
                <a:solidFill>
                  <a:srgbClr val="C00000"/>
                </a:solidFill>
                <a:latin typeface="Alexandria" charset="0"/>
                <a:cs typeface="Alexandria" charset="0"/>
              </a:rPr>
              <a:t>مرنة</a:t>
            </a:r>
            <a:r>
              <a:rPr lang="ar-SA" dirty="0">
                <a:latin typeface="Alexandria" charset="0"/>
                <a:cs typeface="Alexandria" charset="0"/>
              </a:rPr>
              <a:t> بما يكفي لتبني هذه الأفكار وتحويلها إلى حلول مبتكرة تلبي احتياجات الجمهور المتغيرة وتواكب التطورات التكنولوجية.</a:t>
            </a:r>
          </a:p>
        </p:txBody>
      </p:sp>
      <p:sp>
        <p:nvSpPr>
          <p:cNvPr id="24" name="Rectangle 23">
            <a:extLst>
              <a:ext uri="{FF2B5EF4-FFF2-40B4-BE49-F238E27FC236}">
                <a16:creationId xmlns:a16="http://schemas.microsoft.com/office/drawing/2014/main" id="{1BAAF8F1-F3B8-CC81-2500-9527C6F08CC4}"/>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32390681-0738-32E8-5028-891351409022}"/>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A326F3B5-6F65-B3E2-7AAF-E0A8DAE04FEE}"/>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الإبداع والابتكار في الإعلام الرقمي</a:t>
            </a:r>
          </a:p>
        </p:txBody>
      </p:sp>
      <p:pic>
        <p:nvPicPr>
          <p:cNvPr id="17" name="Graphic 21">
            <a:extLst>
              <a:ext uri="{FF2B5EF4-FFF2-40B4-BE49-F238E27FC236}">
                <a16:creationId xmlns:a16="http://schemas.microsoft.com/office/drawing/2014/main" id="{B507C8A2-A7C1-EDCB-4782-02AD157EF7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1376921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A08D67-226A-4AC2-EAD2-2D573323B65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35132C91-3056-7FA3-E51B-92F89CCD7A50}"/>
              </a:ext>
            </a:extLst>
          </p:cNvPr>
          <p:cNvSpPr txBox="1"/>
          <p:nvPr/>
        </p:nvSpPr>
        <p:spPr>
          <a:xfrm>
            <a:off x="2653888" y="1448484"/>
            <a:ext cx="9037022" cy="5273816"/>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تمر عملية الإبداع عادةً بعدة </a:t>
            </a:r>
            <a:r>
              <a:rPr lang="ar-SA" b="1" dirty="0">
                <a:latin typeface="Alexandria" charset="0"/>
                <a:cs typeface="Alexandria" charset="0"/>
              </a:rPr>
              <a:t>مراحل متتالية</a:t>
            </a:r>
            <a:r>
              <a:rPr lang="ar-SA" dirty="0">
                <a:latin typeface="Alexandria" charset="0"/>
                <a:cs typeface="Alexandria" charset="0"/>
              </a:rPr>
              <a:t>، تبدأ من لحظة الإحساس بالمشكلة أو الفرصة، وصولاً إلى تحقيق الفكرة الإبداعية، هذه المراحل </a:t>
            </a:r>
            <a:r>
              <a:rPr lang="ar-SA" dirty="0">
                <a:solidFill>
                  <a:srgbClr val="C00000"/>
                </a:solidFill>
                <a:latin typeface="Alexandria" charset="0"/>
                <a:cs typeface="Alexandria" charset="0"/>
              </a:rPr>
              <a:t>ليست دائماً خطية </a:t>
            </a:r>
            <a:r>
              <a:rPr lang="ar-SA" dirty="0">
                <a:latin typeface="Alexandria" charset="0"/>
                <a:cs typeface="Alexandria" charset="0"/>
              </a:rPr>
              <a:t>وقد </a:t>
            </a:r>
            <a:r>
              <a:rPr lang="ar-SA" dirty="0">
                <a:solidFill>
                  <a:srgbClr val="C00000"/>
                </a:solidFill>
                <a:latin typeface="Alexandria" charset="0"/>
                <a:cs typeface="Alexandria" charset="0"/>
              </a:rPr>
              <a:t>تتداخل أو تتكرر</a:t>
            </a:r>
            <a:r>
              <a:rPr lang="ar-SA" dirty="0">
                <a:latin typeface="Alexandria" charset="0"/>
                <a:cs typeface="Alexandria" charset="0"/>
              </a:rPr>
              <a:t>، لكنها توفر إطاراً لفهم كيفية تطور الأفكار:</a:t>
            </a:r>
          </a:p>
          <a:p>
            <a:pPr algn="just" rtl="1">
              <a:lnSpc>
                <a:spcPct val="200000"/>
              </a:lnSpc>
            </a:pPr>
            <a:endParaRPr lang="ar-SA" sz="300" dirty="0">
              <a:latin typeface="Alexandria" charset="0"/>
              <a:cs typeface="Alexandria" charset="0"/>
            </a:endParaRPr>
          </a:p>
          <a:p>
            <a:pPr algn="just" rtl="1">
              <a:lnSpc>
                <a:spcPct val="200000"/>
              </a:lnSpc>
            </a:pPr>
            <a:r>
              <a:rPr lang="ar-SA" b="1" dirty="0">
                <a:latin typeface="Alexandria" charset="0"/>
                <a:cs typeface="Alexandria" charset="0"/>
              </a:rPr>
              <a:t>المرحلة الأولى</a:t>
            </a:r>
            <a:r>
              <a:rPr lang="ar-SA" dirty="0">
                <a:latin typeface="Alexandria" charset="0"/>
                <a:cs typeface="Alexandria" charset="0"/>
              </a:rPr>
              <a:t> هي </a:t>
            </a:r>
            <a:r>
              <a:rPr lang="ar-SA" dirty="0">
                <a:solidFill>
                  <a:srgbClr val="C00000"/>
                </a:solidFill>
                <a:latin typeface="Alexandria" charset="0"/>
                <a:cs typeface="Alexandria" charset="0"/>
              </a:rPr>
              <a:t>الإعداد</a:t>
            </a:r>
            <a:r>
              <a:rPr lang="ar-SA" dirty="0">
                <a:latin typeface="Alexandria" charset="0"/>
                <a:cs typeface="Alexandria" charset="0"/>
              </a:rPr>
              <a:t>، حيث يتم جمع المعلومات، تحليل المشكلة، وتحديد الأهداف، قد يشمل ذلك دراسة الجمهور المستهدف، تحليل المنافسين، وفهم التوجهات الحالية.</a:t>
            </a:r>
          </a:p>
          <a:p>
            <a:pPr algn="just" rtl="1">
              <a:lnSpc>
                <a:spcPct val="200000"/>
              </a:lnSpc>
            </a:pPr>
            <a:endParaRPr lang="ar-SA" sz="400" dirty="0">
              <a:latin typeface="Alexandria" charset="0"/>
              <a:cs typeface="Alexandria" charset="0"/>
            </a:endParaRPr>
          </a:p>
          <a:p>
            <a:pPr algn="just" rtl="1">
              <a:lnSpc>
                <a:spcPct val="200000"/>
              </a:lnSpc>
            </a:pPr>
            <a:r>
              <a:rPr lang="ar-SA" b="1" dirty="0">
                <a:latin typeface="Alexandria" charset="0"/>
                <a:cs typeface="Alexandria" charset="0"/>
              </a:rPr>
              <a:t>المرحلة الثانية  </a:t>
            </a:r>
            <a:r>
              <a:rPr lang="ar-SA" dirty="0">
                <a:latin typeface="Alexandria" charset="0"/>
                <a:cs typeface="Alexandria" charset="0"/>
              </a:rPr>
              <a:t>هي</a:t>
            </a:r>
            <a:r>
              <a:rPr lang="ar-SA" b="1" dirty="0">
                <a:latin typeface="Alexandria" charset="0"/>
                <a:cs typeface="Alexandria" charset="0"/>
              </a:rPr>
              <a:t> </a:t>
            </a:r>
            <a:r>
              <a:rPr lang="ar-SA" dirty="0">
                <a:solidFill>
                  <a:srgbClr val="C00000"/>
                </a:solidFill>
                <a:latin typeface="Alexandria" charset="0"/>
                <a:cs typeface="Alexandria" charset="0"/>
              </a:rPr>
              <a:t>الاحتضان</a:t>
            </a:r>
            <a:r>
              <a:rPr lang="ar-SA" dirty="0">
                <a:latin typeface="Alexandria" charset="0"/>
                <a:cs typeface="Alexandria" charset="0"/>
              </a:rPr>
              <a:t>، وهي فترة من التفكير اللاواعي حيث تترك المشكلة لتنضج في العقل الباطن. خلال هذه المرحلة، قد لا يكون هناك تفكير مباشر في المشكلة، ولكن العقل يستمر في معالجتها وربط الأفكار بطرق جديدة. هذه المرحلة ضرورية لظهور الحلول غير التقليدية.</a:t>
            </a:r>
          </a:p>
        </p:txBody>
      </p:sp>
      <p:sp>
        <p:nvSpPr>
          <p:cNvPr id="24" name="Rectangle 23">
            <a:extLst>
              <a:ext uri="{FF2B5EF4-FFF2-40B4-BE49-F238E27FC236}">
                <a16:creationId xmlns:a16="http://schemas.microsoft.com/office/drawing/2014/main" id="{152A810B-E0DD-51BB-6BC9-59E9720A841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63D2254-CA53-9C6D-B663-BF98E3720D57}"/>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1185730F-A9F4-546C-4A42-E1D865D0956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مراحل عملية الإبداع</a:t>
            </a:r>
          </a:p>
        </p:txBody>
      </p:sp>
      <p:pic>
        <p:nvPicPr>
          <p:cNvPr id="17" name="Graphic 21">
            <a:extLst>
              <a:ext uri="{FF2B5EF4-FFF2-40B4-BE49-F238E27FC236}">
                <a16:creationId xmlns:a16="http://schemas.microsoft.com/office/drawing/2014/main" id="{9F889CA8-0757-8FC9-886F-52D91CDCA7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2050" name="Picture 2" descr="مراحل الإبداع الخمسة وتسلسل عملية الإبداع">
            <a:extLst>
              <a:ext uri="{FF2B5EF4-FFF2-40B4-BE49-F238E27FC236}">
                <a16:creationId xmlns:a16="http://schemas.microsoft.com/office/drawing/2014/main" id="{252AECAC-6DA4-579D-E91D-964FF38A72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1426383" y="2860795"/>
            <a:ext cx="5365435" cy="26289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20646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1E84B2-C75B-28EF-890E-FCA5460DD77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D752AEB-99D1-BDEB-5F44-A3A469219093}"/>
              </a:ext>
            </a:extLst>
          </p:cNvPr>
          <p:cNvSpPr txBox="1"/>
          <p:nvPr/>
        </p:nvSpPr>
        <p:spPr>
          <a:xfrm>
            <a:off x="4309355" y="1633688"/>
            <a:ext cx="7391284" cy="4565930"/>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المرحلة الثالثة </a:t>
            </a:r>
            <a:r>
              <a:rPr lang="ar-SA" dirty="0">
                <a:latin typeface="Alexandria" charset="0"/>
                <a:cs typeface="Alexandria" charset="0"/>
              </a:rPr>
              <a:t>هي </a:t>
            </a:r>
            <a:r>
              <a:rPr lang="ar-SA" dirty="0">
                <a:solidFill>
                  <a:srgbClr val="C00000"/>
                </a:solidFill>
                <a:latin typeface="Alexandria" charset="0"/>
                <a:cs typeface="Alexandria" charset="0"/>
              </a:rPr>
              <a:t>الإشراق</a:t>
            </a:r>
            <a:r>
              <a:rPr lang="ar-SA" dirty="0">
                <a:latin typeface="Alexandria" charset="0"/>
                <a:cs typeface="Alexandria" charset="0"/>
              </a:rPr>
              <a:t>، وهي لحظة ظهور الفكرة الإبداعية بشكل مفاجئ، وغالباً ما تكون مصحوبة بشعور من الفهم العميق أو الاكتشاف.</a:t>
            </a:r>
          </a:p>
          <a:p>
            <a:pPr algn="just" rtl="1">
              <a:lnSpc>
                <a:spcPct val="200000"/>
              </a:lnSpc>
            </a:pPr>
            <a:endParaRPr lang="ar-SA" sz="500" b="1" dirty="0">
              <a:latin typeface="Alexandria" charset="0"/>
              <a:cs typeface="Alexandria" charset="0"/>
            </a:endParaRPr>
          </a:p>
          <a:p>
            <a:pPr algn="just" rtl="1">
              <a:lnSpc>
                <a:spcPct val="200000"/>
              </a:lnSpc>
            </a:pPr>
            <a:endParaRPr lang="ar-SA" sz="500" b="1" dirty="0">
              <a:latin typeface="Alexandria" charset="0"/>
              <a:cs typeface="Alexandria" charset="0"/>
            </a:endParaRPr>
          </a:p>
          <a:p>
            <a:pPr algn="just" rtl="1">
              <a:lnSpc>
                <a:spcPct val="200000"/>
              </a:lnSpc>
            </a:pPr>
            <a:r>
              <a:rPr lang="ar-SA" b="1" dirty="0">
                <a:latin typeface="Alexandria" charset="0"/>
                <a:cs typeface="Alexandria" charset="0"/>
              </a:rPr>
              <a:t>المرحلةالرابعة</a:t>
            </a:r>
            <a:r>
              <a:rPr lang="ar-SA" dirty="0">
                <a:latin typeface="Alexandria" charset="0"/>
                <a:cs typeface="Alexandria" charset="0"/>
              </a:rPr>
              <a:t> هي </a:t>
            </a:r>
            <a:r>
              <a:rPr lang="ar-SA" dirty="0">
                <a:solidFill>
                  <a:srgbClr val="C00000"/>
                </a:solidFill>
                <a:latin typeface="Alexandria" charset="0"/>
                <a:cs typeface="Alexandria" charset="0"/>
              </a:rPr>
              <a:t>التحقق</a:t>
            </a:r>
            <a:r>
              <a:rPr lang="ar-SA" dirty="0">
                <a:latin typeface="Alexandria" charset="0"/>
                <a:cs typeface="Alexandria" charset="0"/>
              </a:rPr>
              <a:t>، حيث يتم تقييم الفكرة الإبداعية، تطويرها، واختبارها للتأكد من صلاحيتها وفعاليتها، وقد يتضمن ذلك إنشاء نماذج أولية، إجراء اختبارات للمستخدمين، وجمع الملاحظات لتحسين الفكرة. </a:t>
            </a:r>
          </a:p>
          <a:p>
            <a:pPr algn="just" rtl="1">
              <a:lnSpc>
                <a:spcPct val="200000"/>
              </a:lnSpc>
            </a:pPr>
            <a:endParaRPr lang="ar-SA" sz="1050" dirty="0">
              <a:latin typeface="Alexandria" charset="0"/>
              <a:cs typeface="Alexandria" charset="0"/>
            </a:endParaRPr>
          </a:p>
          <a:p>
            <a:pPr algn="just" rtl="1">
              <a:lnSpc>
                <a:spcPct val="200000"/>
              </a:lnSpc>
            </a:pPr>
            <a:r>
              <a:rPr lang="ar-SA" b="1" dirty="0">
                <a:latin typeface="Alexandria" charset="0"/>
                <a:cs typeface="Alexandria" charset="0"/>
              </a:rPr>
              <a:t>المرحلة</a:t>
            </a:r>
            <a:r>
              <a:rPr lang="ar-SA" dirty="0">
                <a:latin typeface="Alexandria" charset="0"/>
                <a:cs typeface="Alexandria" charset="0"/>
              </a:rPr>
              <a:t> </a:t>
            </a:r>
            <a:r>
              <a:rPr lang="ar-SA" b="1" dirty="0">
                <a:latin typeface="Alexandria" charset="0"/>
                <a:cs typeface="Alexandria" charset="0"/>
              </a:rPr>
              <a:t>الخامسة</a:t>
            </a:r>
            <a:r>
              <a:rPr lang="ar-SA" dirty="0">
                <a:latin typeface="Alexandria" charset="0"/>
                <a:cs typeface="Alexandria" charset="0"/>
              </a:rPr>
              <a:t> هي </a:t>
            </a:r>
            <a:r>
              <a:rPr lang="ar-SA" dirty="0">
                <a:solidFill>
                  <a:srgbClr val="C00000"/>
                </a:solidFill>
                <a:latin typeface="Alexandria" charset="0"/>
                <a:cs typeface="Alexandria" charset="0"/>
              </a:rPr>
              <a:t>التنفيذ</a:t>
            </a:r>
            <a:r>
              <a:rPr lang="ar-SA" dirty="0">
                <a:latin typeface="Alexandria" charset="0"/>
                <a:cs typeface="Alexandria" charset="0"/>
              </a:rPr>
              <a:t>، حيث يتم تحويل الفكرة إلى واقع ملموس، مثل إطلاق حملة إعلامية جديدة أو تطوير تطبيق مبتكر.</a:t>
            </a:r>
          </a:p>
        </p:txBody>
      </p:sp>
      <p:sp>
        <p:nvSpPr>
          <p:cNvPr id="24" name="Rectangle 23">
            <a:extLst>
              <a:ext uri="{FF2B5EF4-FFF2-40B4-BE49-F238E27FC236}">
                <a16:creationId xmlns:a16="http://schemas.microsoft.com/office/drawing/2014/main" id="{CAC541C1-8CC1-609A-35F8-9D4D29ABD3A5}"/>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EA05F8E-E3B7-853E-3425-A7F6AC5B7C1A}"/>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5C4B987C-91F2-4BCF-0689-4136D552B5CE}"/>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مراحل عملية الإبداع</a:t>
            </a:r>
          </a:p>
        </p:txBody>
      </p:sp>
      <p:pic>
        <p:nvPicPr>
          <p:cNvPr id="17" name="Graphic 21">
            <a:extLst>
              <a:ext uri="{FF2B5EF4-FFF2-40B4-BE49-F238E27FC236}">
                <a16:creationId xmlns:a16="http://schemas.microsoft.com/office/drawing/2014/main" id="{4937EBE5-09A1-32BE-D283-D0CE2DA2D4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078" name="Picture 6" descr="ما الفرق بين الإبداع والابتكار والاختراع في سير عمل رائد الأعمال ...">
            <a:extLst>
              <a:ext uri="{FF2B5EF4-FFF2-40B4-BE49-F238E27FC236}">
                <a16:creationId xmlns:a16="http://schemas.microsoft.com/office/drawing/2014/main" id="{723E85E8-B7DF-0670-04D0-610C64343C4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909" t="4080" r="27012"/>
          <a:stretch>
            <a:fillRect/>
          </a:stretch>
        </p:blipFill>
        <p:spPr bwMode="auto">
          <a:xfrm rot="5400000">
            <a:off x="99843" y="1940472"/>
            <a:ext cx="4135309" cy="39523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732520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3" end="3"/>
                                            </p:txEl>
                                          </p:spTgt>
                                        </p:tgtEl>
                                        <p:attrNameLst>
                                          <p:attrName>style.visibility</p:attrName>
                                        </p:attrNameLst>
                                      </p:cBhvr>
                                      <p:to>
                                        <p:strVal val="visible"/>
                                      </p:to>
                                    </p:set>
                                    <p:animEffect transition="in" filter="fade">
                                      <p:cBhvr>
                                        <p:cTn id="17" dur="500"/>
                                        <p:tgtEl>
                                          <p:spTgt spid="20">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5" end="5"/>
                                            </p:txEl>
                                          </p:spTgt>
                                        </p:tgtEl>
                                        <p:attrNameLst>
                                          <p:attrName>style.visibility</p:attrName>
                                        </p:attrNameLst>
                                      </p:cBhvr>
                                      <p:to>
                                        <p:strVal val="visible"/>
                                      </p:to>
                                    </p:set>
                                    <p:animEffect transition="in" filter="fade">
                                      <p:cBhvr>
                                        <p:cTn id="22" dur="500"/>
                                        <p:tgtEl>
                                          <p:spTgt spid="2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49D3E1-5FB9-EBC7-02D9-05670C66D76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8C92C545-9FBB-173D-4135-C871A8A0F099}"/>
              </a:ext>
            </a:extLst>
          </p:cNvPr>
          <p:cNvSpPr txBox="1"/>
          <p:nvPr/>
        </p:nvSpPr>
        <p:spPr>
          <a:xfrm>
            <a:off x="826851" y="1448484"/>
            <a:ext cx="10864059" cy="5058372"/>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يُعد التفكير </a:t>
            </a:r>
            <a:r>
              <a:rPr lang="ar-SA" dirty="0">
                <a:solidFill>
                  <a:srgbClr val="C00000"/>
                </a:solidFill>
                <a:latin typeface="Alexandria" charset="0"/>
                <a:cs typeface="Alexandria" charset="0"/>
              </a:rPr>
              <a:t>الإبداعي</a:t>
            </a:r>
            <a:r>
              <a:rPr lang="ar-SA" dirty="0">
                <a:latin typeface="Alexandria" charset="0"/>
                <a:cs typeface="Alexandria" charset="0"/>
              </a:rPr>
              <a:t> والتفكير </a:t>
            </a:r>
            <a:r>
              <a:rPr lang="ar-SA" dirty="0">
                <a:solidFill>
                  <a:srgbClr val="C00000"/>
                </a:solidFill>
                <a:latin typeface="Alexandria" charset="0"/>
                <a:cs typeface="Alexandria" charset="0"/>
              </a:rPr>
              <a:t>النقدي</a:t>
            </a:r>
            <a:r>
              <a:rPr lang="ar-SA" dirty="0">
                <a:latin typeface="Alexandria" charset="0"/>
                <a:cs typeface="Alexandria" charset="0"/>
              </a:rPr>
              <a:t> </a:t>
            </a:r>
            <a:r>
              <a:rPr lang="ar-SA" dirty="0">
                <a:solidFill>
                  <a:srgbClr val="C00000"/>
                </a:solidFill>
                <a:latin typeface="Alexandria" charset="0"/>
                <a:cs typeface="Alexandria" charset="0"/>
              </a:rPr>
              <a:t>وجهين</a:t>
            </a:r>
            <a:r>
              <a:rPr lang="ar-SA" dirty="0">
                <a:latin typeface="Alexandria" charset="0"/>
                <a:cs typeface="Alexandria" charset="0"/>
              </a:rPr>
              <a:t> </a:t>
            </a:r>
            <a:r>
              <a:rPr lang="ar-SA" dirty="0">
                <a:solidFill>
                  <a:srgbClr val="C00000"/>
                </a:solidFill>
                <a:latin typeface="Alexandria" charset="0"/>
                <a:cs typeface="Alexandria" charset="0"/>
              </a:rPr>
              <a:t>لعملة</a:t>
            </a:r>
            <a:r>
              <a:rPr lang="ar-SA" dirty="0">
                <a:latin typeface="Alexandria" charset="0"/>
                <a:cs typeface="Alexandria" charset="0"/>
              </a:rPr>
              <a:t> </a:t>
            </a:r>
            <a:r>
              <a:rPr lang="ar-SA" dirty="0">
                <a:solidFill>
                  <a:srgbClr val="C00000"/>
                </a:solidFill>
                <a:latin typeface="Alexandria" charset="0"/>
                <a:cs typeface="Alexandria" charset="0"/>
              </a:rPr>
              <a:t>واحدة</a:t>
            </a:r>
            <a:r>
              <a:rPr lang="ar-SA" dirty="0">
                <a:latin typeface="Alexandria" charset="0"/>
                <a:cs typeface="Alexandria" charset="0"/>
              </a:rPr>
              <a:t> في سياق الإبداع الإعلامي، فالتفكير </a:t>
            </a:r>
            <a:r>
              <a:rPr lang="ar-SA" dirty="0">
                <a:solidFill>
                  <a:srgbClr val="C00000"/>
                </a:solidFill>
                <a:latin typeface="Alexandria" charset="0"/>
                <a:cs typeface="Alexandria" charset="0"/>
              </a:rPr>
              <a:t>الإبداعي</a:t>
            </a:r>
            <a:r>
              <a:rPr lang="ar-SA" dirty="0">
                <a:latin typeface="Alexandria" charset="0"/>
                <a:cs typeface="Alexandria" charset="0"/>
              </a:rPr>
              <a:t> هو القدرة على </a:t>
            </a:r>
            <a:r>
              <a:rPr lang="ar-SA" dirty="0">
                <a:solidFill>
                  <a:srgbClr val="C00000"/>
                </a:solidFill>
                <a:latin typeface="Alexandria" charset="0"/>
                <a:cs typeface="Alexandria" charset="0"/>
              </a:rPr>
              <a:t>توليد أفكار </a:t>
            </a:r>
            <a:r>
              <a:rPr lang="ar-SA" dirty="0">
                <a:latin typeface="Alexandria" charset="0"/>
                <a:cs typeface="Alexandria" charset="0"/>
              </a:rPr>
              <a:t>جديدة وغير تقليدية، والبحث عن حلول مبتكرة للمشكلات، أما التفكير </a:t>
            </a:r>
            <a:r>
              <a:rPr lang="ar-SA" dirty="0">
                <a:solidFill>
                  <a:srgbClr val="C00000"/>
                </a:solidFill>
                <a:latin typeface="Alexandria" charset="0"/>
                <a:cs typeface="Alexandria" charset="0"/>
              </a:rPr>
              <a:t>النقدي</a:t>
            </a:r>
            <a:r>
              <a:rPr lang="ar-SA" dirty="0">
                <a:latin typeface="Alexandria" charset="0"/>
                <a:cs typeface="Alexandria" charset="0"/>
              </a:rPr>
              <a:t>، فهو القدرة على </a:t>
            </a:r>
            <a:r>
              <a:rPr lang="ar-SA" dirty="0">
                <a:solidFill>
                  <a:srgbClr val="C00000"/>
                </a:solidFill>
                <a:latin typeface="Alexandria" charset="0"/>
                <a:cs typeface="Alexandria" charset="0"/>
              </a:rPr>
              <a:t>تحليل وتقييم الأفكار والمعلومات</a:t>
            </a:r>
            <a:r>
              <a:rPr lang="ar-SA" dirty="0">
                <a:latin typeface="Alexandria" charset="0"/>
                <a:cs typeface="Alexandria" charset="0"/>
              </a:rPr>
              <a:t> بموضوعية ومنطقية. </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2. يساعد التفكير النقدي على تصفية الأفكار </a:t>
            </a:r>
            <a:r>
              <a:rPr lang="ar-SA" dirty="0">
                <a:solidFill>
                  <a:srgbClr val="C00000"/>
                </a:solidFill>
                <a:latin typeface="Alexandria" charset="0"/>
                <a:cs typeface="Alexandria" charset="0"/>
              </a:rPr>
              <a:t>الإبداعية</a:t>
            </a:r>
            <a:r>
              <a:rPr lang="ar-SA" dirty="0">
                <a:latin typeface="Alexandria" charset="0"/>
                <a:cs typeface="Alexandria" charset="0"/>
              </a:rPr>
              <a:t>، واختيار الأفضل منها، وتحديد كيفية تحسينها وتطبيقها بفعالية، ويضمن أن تكون الأفكار </a:t>
            </a:r>
            <a:r>
              <a:rPr lang="ar-SA" dirty="0">
                <a:solidFill>
                  <a:srgbClr val="C00000"/>
                </a:solidFill>
                <a:latin typeface="Alexandria" charset="0"/>
                <a:cs typeface="Alexandria" charset="0"/>
              </a:rPr>
              <a:t>الإبداعية</a:t>
            </a:r>
            <a:r>
              <a:rPr lang="ar-SA" dirty="0">
                <a:latin typeface="Alexandria" charset="0"/>
                <a:cs typeface="Alexandria" charset="0"/>
              </a:rPr>
              <a:t> ليست فقط جديدة، بل أيضاً </a:t>
            </a:r>
            <a:r>
              <a:rPr lang="ar-SA" dirty="0">
                <a:solidFill>
                  <a:srgbClr val="C00000"/>
                </a:solidFill>
                <a:latin typeface="Alexandria" charset="0"/>
                <a:cs typeface="Alexandria" charset="0"/>
              </a:rPr>
              <a:t>قابلة</a:t>
            </a:r>
            <a:r>
              <a:rPr lang="ar-SA" dirty="0">
                <a:latin typeface="Alexandria" charset="0"/>
                <a:cs typeface="Alexandria" charset="0"/>
              </a:rPr>
              <a:t> </a:t>
            </a:r>
            <a:r>
              <a:rPr lang="ar-SA" dirty="0">
                <a:solidFill>
                  <a:srgbClr val="C00000"/>
                </a:solidFill>
                <a:latin typeface="Alexandria" charset="0"/>
                <a:cs typeface="Alexandria" charset="0"/>
              </a:rPr>
              <a:t>للتطبيق</a:t>
            </a:r>
            <a:r>
              <a:rPr lang="ar-SA" dirty="0">
                <a:latin typeface="Alexandria" charset="0"/>
                <a:cs typeface="Alexandria" charset="0"/>
              </a:rPr>
              <a:t> </a:t>
            </a:r>
            <a:r>
              <a:rPr lang="ar-SA" dirty="0">
                <a:solidFill>
                  <a:srgbClr val="C00000"/>
                </a:solidFill>
                <a:latin typeface="Alexandria" charset="0"/>
                <a:cs typeface="Alexandria" charset="0"/>
              </a:rPr>
              <a:t>وذات</a:t>
            </a:r>
            <a:r>
              <a:rPr lang="ar-SA" dirty="0">
                <a:latin typeface="Alexandria" charset="0"/>
                <a:cs typeface="Alexandria" charset="0"/>
              </a:rPr>
              <a:t> </a:t>
            </a:r>
            <a:r>
              <a:rPr lang="ar-SA" dirty="0">
                <a:solidFill>
                  <a:srgbClr val="C00000"/>
                </a:solidFill>
                <a:latin typeface="Alexandria" charset="0"/>
                <a:cs typeface="Alexandria" charset="0"/>
              </a:rPr>
              <a:t>قيمة</a:t>
            </a:r>
            <a:r>
              <a:rPr lang="ar-SA" dirty="0">
                <a:latin typeface="Alexandria" charset="0"/>
                <a:cs typeface="Alexandria" charset="0"/>
              </a:rPr>
              <a:t>.</a:t>
            </a:r>
          </a:p>
          <a:p>
            <a:pPr algn="just" rtl="1">
              <a:lnSpc>
                <a:spcPct val="200000"/>
              </a:lnSpc>
            </a:pPr>
            <a:endParaRPr lang="ar-SA" sz="1000" dirty="0">
              <a:latin typeface="Alexandria" charset="0"/>
              <a:cs typeface="Alexandria" charset="0"/>
            </a:endParaRPr>
          </a:p>
          <a:p>
            <a:pPr algn="just" rtl="1">
              <a:lnSpc>
                <a:spcPct val="200000"/>
              </a:lnSpc>
            </a:pPr>
            <a:r>
              <a:rPr lang="ar-SA" dirty="0">
                <a:latin typeface="Alexandria" charset="0"/>
                <a:cs typeface="Alexandria" charset="0"/>
              </a:rPr>
              <a:t>3. </a:t>
            </a:r>
            <a:r>
              <a:rPr lang="ar-SA" dirty="0">
                <a:solidFill>
                  <a:srgbClr val="C00000"/>
                </a:solidFill>
                <a:latin typeface="Alexandria" charset="0"/>
                <a:cs typeface="Alexandria" charset="0"/>
              </a:rPr>
              <a:t>العلاقة</a:t>
            </a:r>
            <a:r>
              <a:rPr lang="ar-SA" dirty="0">
                <a:latin typeface="Alexandria" charset="0"/>
                <a:cs typeface="Alexandria" charset="0"/>
              </a:rPr>
              <a:t> بين </a:t>
            </a:r>
            <a:r>
              <a:rPr lang="ar-SA" dirty="0">
                <a:solidFill>
                  <a:srgbClr val="C00000"/>
                </a:solidFill>
                <a:latin typeface="Alexandria" charset="0"/>
                <a:cs typeface="Alexandria" charset="0"/>
              </a:rPr>
              <a:t>التفكير</a:t>
            </a:r>
            <a:r>
              <a:rPr lang="ar-SA" dirty="0">
                <a:latin typeface="Alexandria" charset="0"/>
                <a:cs typeface="Alexandria" charset="0"/>
              </a:rPr>
              <a:t> </a:t>
            </a:r>
            <a:r>
              <a:rPr lang="ar-SA" dirty="0">
                <a:solidFill>
                  <a:srgbClr val="C00000"/>
                </a:solidFill>
                <a:latin typeface="Alexandria" charset="0"/>
                <a:cs typeface="Alexandria" charset="0"/>
              </a:rPr>
              <a:t>الإبداعي</a:t>
            </a:r>
            <a:r>
              <a:rPr lang="ar-SA" dirty="0">
                <a:latin typeface="Alexandria" charset="0"/>
                <a:cs typeface="Alexandria" charset="0"/>
              </a:rPr>
              <a:t> </a:t>
            </a:r>
            <a:r>
              <a:rPr lang="ar-SA" dirty="0">
                <a:solidFill>
                  <a:srgbClr val="C00000"/>
                </a:solidFill>
                <a:latin typeface="Alexandria" charset="0"/>
                <a:cs typeface="Alexandria" charset="0"/>
              </a:rPr>
              <a:t>والنقدي</a:t>
            </a:r>
            <a:r>
              <a:rPr lang="ar-SA" dirty="0">
                <a:latin typeface="Alexandria" charset="0"/>
                <a:cs typeface="Alexandria" charset="0"/>
              </a:rPr>
              <a:t> هي علاقة </a:t>
            </a:r>
            <a:r>
              <a:rPr lang="ar-SA" dirty="0">
                <a:solidFill>
                  <a:srgbClr val="C00000"/>
                </a:solidFill>
                <a:latin typeface="Alexandria" charset="0"/>
                <a:cs typeface="Alexandria" charset="0"/>
              </a:rPr>
              <a:t>تكاملية</a:t>
            </a:r>
            <a:r>
              <a:rPr lang="ar-SA" dirty="0">
                <a:latin typeface="Alexandria" charset="0"/>
                <a:cs typeface="Alexandria" charset="0"/>
              </a:rPr>
              <a:t>، التفكير </a:t>
            </a:r>
            <a:r>
              <a:rPr lang="ar-SA" b="1" dirty="0">
                <a:latin typeface="Alexandria" charset="0"/>
                <a:cs typeface="Alexandria" charset="0"/>
              </a:rPr>
              <a:t>الإبداعي</a:t>
            </a:r>
            <a:r>
              <a:rPr lang="ar-SA" dirty="0">
                <a:latin typeface="Alexandria" charset="0"/>
                <a:cs typeface="Alexandria" charset="0"/>
              </a:rPr>
              <a:t> </a:t>
            </a:r>
            <a:r>
              <a:rPr lang="ar-SA" dirty="0">
                <a:solidFill>
                  <a:srgbClr val="C00000"/>
                </a:solidFill>
                <a:latin typeface="Alexandria" charset="0"/>
                <a:cs typeface="Alexandria" charset="0"/>
              </a:rPr>
              <a:t>يولد الأفكار</a:t>
            </a:r>
            <a:r>
              <a:rPr lang="ar-SA" dirty="0">
                <a:latin typeface="Alexandria" charset="0"/>
                <a:cs typeface="Alexandria" charset="0"/>
              </a:rPr>
              <a:t>، والتفكير </a:t>
            </a:r>
            <a:r>
              <a:rPr lang="ar-SA" b="1" dirty="0">
                <a:latin typeface="Alexandria" charset="0"/>
                <a:cs typeface="Alexandria" charset="0"/>
              </a:rPr>
              <a:t>النقدي</a:t>
            </a:r>
            <a:r>
              <a:rPr lang="ar-SA" dirty="0">
                <a:latin typeface="Alexandria" charset="0"/>
                <a:cs typeface="Alexandria" charset="0"/>
              </a:rPr>
              <a:t> </a:t>
            </a:r>
            <a:r>
              <a:rPr lang="ar-SA" dirty="0">
                <a:solidFill>
                  <a:srgbClr val="C00000"/>
                </a:solidFill>
                <a:latin typeface="Alexandria" charset="0"/>
                <a:cs typeface="Alexandria" charset="0"/>
              </a:rPr>
              <a:t>ينقحها ويصقلها</a:t>
            </a:r>
            <a:r>
              <a:rPr lang="ar-SA" dirty="0">
                <a:latin typeface="Alexandria" charset="0"/>
                <a:cs typeface="Alexandria" charset="0"/>
              </a:rPr>
              <a:t>، ولا يمكن للإبداع أن يزدهر دون قدرة على التقييم الذاتي والنقدي، ولا يمكن للتفكير النقدي أن يكون فعالاً دون وجود أفكار إبداعية ليقوم بتحليلها.</a:t>
            </a:r>
          </a:p>
        </p:txBody>
      </p:sp>
      <p:sp>
        <p:nvSpPr>
          <p:cNvPr id="24" name="Rectangle 23">
            <a:extLst>
              <a:ext uri="{FF2B5EF4-FFF2-40B4-BE49-F238E27FC236}">
                <a16:creationId xmlns:a16="http://schemas.microsoft.com/office/drawing/2014/main" id="{3FE44E0B-0E45-0659-4B86-C815F1ED8BE3}"/>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C6EC0D4-29DF-AC6C-C457-C733DEFB2CE3}"/>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1B390589-682B-A415-22D8-6EFFA7CEEF5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التفكير الإبداعي والتفكير النقدي</a:t>
            </a:r>
          </a:p>
        </p:txBody>
      </p:sp>
      <p:pic>
        <p:nvPicPr>
          <p:cNvPr id="17" name="Graphic 21">
            <a:extLst>
              <a:ext uri="{FF2B5EF4-FFF2-40B4-BE49-F238E27FC236}">
                <a16:creationId xmlns:a16="http://schemas.microsoft.com/office/drawing/2014/main" id="{68F038CA-DD6D-7DF7-7B09-6BF263E26C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5033345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4" end="4"/>
                                            </p:txEl>
                                          </p:spTgt>
                                        </p:tgtEl>
                                        <p:attrNameLst>
                                          <p:attrName>style.visibility</p:attrName>
                                        </p:attrNameLst>
                                      </p:cBhvr>
                                      <p:to>
                                        <p:strVal val="visible"/>
                                      </p:to>
                                    </p:set>
                                    <p:animEffect transition="in" filter="fade">
                                      <p:cBhvr>
                                        <p:cTn id="22" dur="500"/>
                                        <p:tgtEl>
                                          <p:spTgt spid="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AE23A4-8D9C-F533-EC5B-C4AB52660486}"/>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643366CD-5FC6-4952-A48E-B071EDA35FC9}"/>
              </a:ext>
            </a:extLst>
          </p:cNvPr>
          <p:cNvSpPr txBox="1"/>
          <p:nvPr/>
        </p:nvSpPr>
        <p:spPr>
          <a:xfrm>
            <a:off x="5797685" y="1623582"/>
            <a:ext cx="5787957"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يُعد </a:t>
            </a:r>
            <a:r>
              <a:rPr lang="ar-SA" dirty="0">
                <a:solidFill>
                  <a:srgbClr val="C00000"/>
                </a:solidFill>
                <a:latin typeface="Alexandria" charset="0"/>
                <a:cs typeface="Alexandria" charset="0"/>
              </a:rPr>
              <a:t>العصف</a:t>
            </a:r>
            <a:r>
              <a:rPr lang="ar-SA" dirty="0">
                <a:latin typeface="Alexandria" charset="0"/>
                <a:cs typeface="Alexandria" charset="0"/>
              </a:rPr>
              <a:t> </a:t>
            </a:r>
            <a:r>
              <a:rPr lang="ar-SA" dirty="0">
                <a:solidFill>
                  <a:srgbClr val="C00000"/>
                </a:solidFill>
                <a:latin typeface="Alexandria" charset="0"/>
                <a:cs typeface="Alexandria" charset="0"/>
              </a:rPr>
              <a:t>الذهني</a:t>
            </a:r>
            <a:r>
              <a:rPr lang="ar-SA" dirty="0">
                <a:latin typeface="Alexandria" charset="0"/>
                <a:cs typeface="Alexandria" charset="0"/>
              </a:rPr>
              <a:t> </a:t>
            </a:r>
            <a:r>
              <a:rPr lang="en-US" dirty="0">
                <a:solidFill>
                  <a:srgbClr val="C00000"/>
                </a:solidFill>
                <a:latin typeface="Alexandria" charset="0"/>
                <a:cs typeface="Alexandria" charset="0"/>
              </a:rPr>
              <a:t>Brainstorming</a:t>
            </a:r>
            <a:r>
              <a:rPr lang="ar-SA" dirty="0">
                <a:latin typeface="Alexandria" charset="0"/>
                <a:cs typeface="Alexandria" charset="0"/>
              </a:rPr>
              <a:t> من أبرز التقنيات المستخدمة لتوليد الأفكار الإبداعية في مجموعات، حيث يهدف إلى تشجيع المشاركين على طرح أكبر عدد ممكن من الأفكار، مهما بدت غريبة أو غير تقليدية، دون أي تقييم أو نقد في المرحلة الأولى. </a:t>
            </a:r>
          </a:p>
          <a:p>
            <a:pPr algn="just" rtl="1">
              <a:lnSpc>
                <a:spcPct val="200000"/>
              </a:lnSpc>
            </a:pPr>
            <a:r>
              <a:rPr lang="ar-SA" dirty="0">
                <a:latin typeface="Alexandria" charset="0"/>
                <a:cs typeface="Alexandria" charset="0"/>
              </a:rPr>
              <a:t>2. هذه الحرية في التعبير تحفز التفكير خارج الصندوق وتفتح آفاقاً جديدة للحلول، يمكن استخدام العصف الذهني لتطوير مفاهيم حملات إعلانية، أو أفكار لصناعة المحتوى، أو طرق مبتكرة للتفاعل مع الجمهور.</a:t>
            </a:r>
          </a:p>
        </p:txBody>
      </p:sp>
      <p:sp>
        <p:nvSpPr>
          <p:cNvPr id="24" name="Rectangle 23">
            <a:extLst>
              <a:ext uri="{FF2B5EF4-FFF2-40B4-BE49-F238E27FC236}">
                <a16:creationId xmlns:a16="http://schemas.microsoft.com/office/drawing/2014/main" id="{764E1DAB-CB3E-BFDE-40D3-9A421CF74C2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2F20883-943A-6D70-9311-E90C428E4F4C}"/>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845A163D-F98B-314D-1391-A4BC0CE9FA7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العصف الذهني كأداة للإبداع</a:t>
            </a:r>
          </a:p>
        </p:txBody>
      </p:sp>
      <p:pic>
        <p:nvPicPr>
          <p:cNvPr id="17" name="Graphic 21">
            <a:extLst>
              <a:ext uri="{FF2B5EF4-FFF2-40B4-BE49-F238E27FC236}">
                <a16:creationId xmlns:a16="http://schemas.microsoft.com/office/drawing/2014/main" id="{89D01E1C-6DA9-96D3-2334-37A76533E3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4098" name="Picture 2" descr="3 قواعد أساسية للإبداع">
            <a:extLst>
              <a:ext uri="{FF2B5EF4-FFF2-40B4-BE49-F238E27FC236}">
                <a16:creationId xmlns:a16="http://schemas.microsoft.com/office/drawing/2014/main" id="{EC250B6D-2824-3BC2-5F91-DFEBEF78A6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317" y="2421593"/>
            <a:ext cx="5280378" cy="29697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90754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756BEC-A6AD-340E-933B-E5273F70681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2E0B9FB-BFA6-265F-84EB-262A8BBE2D11}"/>
              </a:ext>
            </a:extLst>
          </p:cNvPr>
          <p:cNvSpPr txBox="1"/>
          <p:nvPr/>
        </p:nvSpPr>
        <p:spPr>
          <a:xfrm>
            <a:off x="486383" y="1448484"/>
            <a:ext cx="11089532" cy="5181483"/>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لضمان </a:t>
            </a:r>
            <a:r>
              <a:rPr lang="ar-SA" dirty="0">
                <a:solidFill>
                  <a:srgbClr val="C00000"/>
                </a:solidFill>
                <a:latin typeface="Alexandria" charset="0"/>
                <a:cs typeface="Alexandria" charset="0"/>
              </a:rPr>
              <a:t>فعالية جلسة العصف الذهني</a:t>
            </a:r>
            <a:r>
              <a:rPr lang="ar-SA" dirty="0">
                <a:latin typeface="Alexandria" charset="0"/>
                <a:cs typeface="Alexandria" charset="0"/>
              </a:rPr>
              <a:t>، يجب الالتزام بعدة قواعد أساسية:</a:t>
            </a:r>
          </a:p>
          <a:p>
            <a:pPr algn="just" rtl="1">
              <a:lnSpc>
                <a:spcPct val="200000"/>
              </a:lnSpc>
            </a:pPr>
            <a:r>
              <a:rPr lang="ar-SA" b="1" dirty="0">
                <a:latin typeface="Alexandria" charset="0"/>
                <a:cs typeface="Alexandria" charset="0"/>
              </a:rPr>
              <a:t>أولاً</a:t>
            </a:r>
            <a:r>
              <a:rPr lang="ar-SA" dirty="0">
                <a:latin typeface="Alexandria" charset="0"/>
                <a:cs typeface="Alexandria" charset="0"/>
              </a:rPr>
              <a:t>، التركيز على الكمية فكلما زاد عدد الأفكار، زادت فرصة الحصول على أفكار جيدة. </a:t>
            </a:r>
          </a:p>
          <a:p>
            <a:pPr algn="just" rtl="1">
              <a:lnSpc>
                <a:spcPct val="200000"/>
              </a:lnSpc>
            </a:pPr>
            <a:r>
              <a:rPr lang="ar-SA" b="1" dirty="0">
                <a:latin typeface="Alexandria" charset="0"/>
                <a:cs typeface="Alexandria" charset="0"/>
              </a:rPr>
              <a:t>ثانياً</a:t>
            </a:r>
            <a:r>
              <a:rPr lang="ar-SA" dirty="0">
                <a:latin typeface="Alexandria" charset="0"/>
                <a:cs typeface="Alexandria" charset="0"/>
              </a:rPr>
              <a:t>، عدم النقد أو التقييم، ويجب تأجيل الحكم على الأفكار إلى مرحلة لاحقة لتشجيع التدفق الحر للأفكار.</a:t>
            </a:r>
          </a:p>
          <a:p>
            <a:pPr algn="just" rtl="1">
              <a:lnSpc>
                <a:spcPct val="200000"/>
              </a:lnSpc>
            </a:pPr>
            <a:r>
              <a:rPr lang="ar-SA" b="1" dirty="0">
                <a:latin typeface="Alexandria" charset="0"/>
                <a:cs typeface="Alexandria" charset="0"/>
              </a:rPr>
              <a:t>ثالثاً</a:t>
            </a:r>
            <a:r>
              <a:rPr lang="ar-SA" dirty="0">
                <a:latin typeface="Alexandria" charset="0"/>
                <a:cs typeface="Alexandria" charset="0"/>
              </a:rPr>
              <a:t>، تشجيع الأفكار الغريبة والجامحة، غالباً ما تكون الأفكار الأكثر غرابة هي التي تؤدي إلى حلول مبتكرة.</a:t>
            </a:r>
          </a:p>
          <a:p>
            <a:pPr algn="just" rtl="1">
              <a:lnSpc>
                <a:spcPct val="200000"/>
              </a:lnSpc>
            </a:pPr>
            <a:r>
              <a:rPr lang="ar-SA" b="1" dirty="0">
                <a:latin typeface="Alexandria" charset="0"/>
                <a:cs typeface="Alexandria" charset="0"/>
              </a:rPr>
              <a:t>رابعاً</a:t>
            </a:r>
            <a:r>
              <a:rPr lang="ar-SA" dirty="0">
                <a:latin typeface="Alexandria" charset="0"/>
                <a:cs typeface="Alexandria" charset="0"/>
              </a:rPr>
              <a:t>، البناء على أفكار الآخرين، يمكن للمشاركين تطوير أفكار بعضهم البعض لإنشاء أفكار أكثر تعقيداً وشمولية.</a:t>
            </a:r>
          </a:p>
          <a:p>
            <a:pPr algn="just" rtl="1">
              <a:lnSpc>
                <a:spcPct val="200000"/>
              </a:lnSpc>
            </a:pPr>
            <a:endParaRPr lang="ar-SA" sz="200" dirty="0">
              <a:latin typeface="Alexandria" charset="0"/>
              <a:cs typeface="Alexandria" charset="0"/>
            </a:endParaRPr>
          </a:p>
          <a:p>
            <a:pPr algn="just" rtl="1">
              <a:lnSpc>
                <a:spcPct val="200000"/>
              </a:lnSpc>
            </a:pPr>
            <a:endParaRPr lang="ar-SA" sz="200" dirty="0">
              <a:latin typeface="Alexandria" charset="0"/>
              <a:cs typeface="Alexandria" charset="0"/>
            </a:endParaRPr>
          </a:p>
          <a:p>
            <a:pPr algn="just" rtl="1">
              <a:lnSpc>
                <a:spcPct val="200000"/>
              </a:lnSpc>
            </a:pPr>
            <a:endParaRPr lang="ar-SA" sz="200" dirty="0">
              <a:latin typeface="Alexandria" charset="0"/>
              <a:cs typeface="Alexandria" charset="0"/>
            </a:endParaRPr>
          </a:p>
          <a:p>
            <a:pPr algn="just" rtl="1">
              <a:lnSpc>
                <a:spcPct val="200000"/>
              </a:lnSpc>
            </a:pPr>
            <a:r>
              <a:rPr lang="ar-SA" dirty="0">
                <a:latin typeface="Alexandria" charset="0"/>
                <a:cs typeface="Alexandria" charset="0"/>
              </a:rPr>
              <a:t>4. بعد </a:t>
            </a:r>
            <a:r>
              <a:rPr lang="ar-SA" dirty="0">
                <a:solidFill>
                  <a:srgbClr val="C00000"/>
                </a:solidFill>
                <a:latin typeface="Alexandria" charset="0"/>
                <a:cs typeface="Alexandria" charset="0"/>
              </a:rPr>
              <a:t>انتهاء جلسة العصف الذهني</a:t>
            </a:r>
            <a:r>
              <a:rPr lang="ar-SA" dirty="0">
                <a:latin typeface="Alexandria" charset="0"/>
                <a:cs typeface="Alexandria" charset="0"/>
              </a:rPr>
              <a:t>، تأتي مرحلة التقييم والاختيار، حيث يتم فرز الأفكار، تحليلها، وتحديد الأفكار الأكثر قابلية للتطبيق والفعالية، يمكن استخدام معايير مثل الجدوى، الأصالة، والتأثير المحتمل، فالعصف الذهني أداة قوية لتعزيز الإبداع الجماعي، خاصة في بيئة الإعلام الرقمي التي تتطلب تدفقاً مستمراً للأفكار الجديدة لمواكبة التغيرات السريعة في التكنولوجيا وتفضيلات الجمهور.</a:t>
            </a:r>
          </a:p>
        </p:txBody>
      </p:sp>
      <p:sp>
        <p:nvSpPr>
          <p:cNvPr id="24" name="Rectangle 23">
            <a:extLst>
              <a:ext uri="{FF2B5EF4-FFF2-40B4-BE49-F238E27FC236}">
                <a16:creationId xmlns:a16="http://schemas.microsoft.com/office/drawing/2014/main" id="{8889BBEF-B5B3-6636-FF6D-7B87A104C68D}"/>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4EFBF7B-B050-07BB-2F2F-1B08FFDE3ECB}"/>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EA31F8B2-5210-EA2A-9E2A-B3116EF6B931}"/>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العصف الذهني كأداة للإبداع</a:t>
            </a:r>
          </a:p>
        </p:txBody>
      </p:sp>
      <p:pic>
        <p:nvPicPr>
          <p:cNvPr id="17" name="Graphic 21">
            <a:extLst>
              <a:ext uri="{FF2B5EF4-FFF2-40B4-BE49-F238E27FC236}">
                <a16:creationId xmlns:a16="http://schemas.microsoft.com/office/drawing/2014/main" id="{9F186AED-D755-1F36-F2B0-675E6D6807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1186773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2" end="2"/>
                                            </p:txEl>
                                          </p:spTgt>
                                        </p:tgtEl>
                                        <p:attrNameLst>
                                          <p:attrName>style.visibility</p:attrName>
                                        </p:attrNameLst>
                                      </p:cBhvr>
                                      <p:to>
                                        <p:strVal val="visible"/>
                                      </p:to>
                                    </p:set>
                                    <p:animEffect transition="in" filter="fade">
                                      <p:cBhvr>
                                        <p:cTn id="22" dur="500"/>
                                        <p:tgtEl>
                                          <p:spTgt spid="2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3" end="3"/>
                                            </p:txEl>
                                          </p:spTgt>
                                        </p:tgtEl>
                                        <p:attrNameLst>
                                          <p:attrName>style.visibility</p:attrName>
                                        </p:attrNameLst>
                                      </p:cBhvr>
                                      <p:to>
                                        <p:strVal val="visible"/>
                                      </p:to>
                                    </p:set>
                                    <p:animEffect transition="in" filter="fade">
                                      <p:cBhvr>
                                        <p:cTn id="27" dur="500"/>
                                        <p:tgtEl>
                                          <p:spTgt spid="20">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4" end="4"/>
                                            </p:txEl>
                                          </p:spTgt>
                                        </p:tgtEl>
                                        <p:attrNameLst>
                                          <p:attrName>style.visibility</p:attrName>
                                        </p:attrNameLst>
                                      </p:cBhvr>
                                      <p:to>
                                        <p:strVal val="visible"/>
                                      </p:to>
                                    </p:set>
                                    <p:animEffect transition="in" filter="fade">
                                      <p:cBhvr>
                                        <p:cTn id="32" dur="500"/>
                                        <p:tgtEl>
                                          <p:spTgt spid="20">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xEl>
                                              <p:pRg st="8" end="8"/>
                                            </p:txEl>
                                          </p:spTgt>
                                        </p:tgtEl>
                                        <p:attrNameLst>
                                          <p:attrName>style.visibility</p:attrName>
                                        </p:attrNameLst>
                                      </p:cBhvr>
                                      <p:to>
                                        <p:strVal val="visible"/>
                                      </p:to>
                                    </p:set>
                                    <p:animEffect transition="in" filter="fade">
                                      <p:cBhvr>
                                        <p:cTn id="37" dur="500"/>
                                        <p:tgtEl>
                                          <p:spTgt spid="20">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FEEBF4-3551-27E4-F6EA-85A2026D2760}"/>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D4376028-F7A2-97E2-1B4D-71AD5282E5B3}"/>
              </a:ext>
            </a:extLst>
          </p:cNvPr>
          <p:cNvSpPr txBox="1"/>
          <p:nvPr/>
        </p:nvSpPr>
        <p:spPr>
          <a:xfrm>
            <a:off x="953730" y="1448484"/>
            <a:ext cx="10534636"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يُعد التفكير </a:t>
            </a:r>
            <a:r>
              <a:rPr lang="ar-SA" dirty="0">
                <a:solidFill>
                  <a:srgbClr val="C00000"/>
                </a:solidFill>
                <a:latin typeface="Alexandria" charset="0"/>
                <a:cs typeface="Alexandria" charset="0"/>
              </a:rPr>
              <a:t>التباعدي</a:t>
            </a:r>
            <a:r>
              <a:rPr lang="ar-SA" dirty="0">
                <a:latin typeface="Alexandria" charset="0"/>
                <a:cs typeface="Alexandria" charset="0"/>
              </a:rPr>
              <a:t> والتفكير </a:t>
            </a:r>
            <a:r>
              <a:rPr lang="ar-SA" dirty="0">
                <a:solidFill>
                  <a:srgbClr val="C00000"/>
                </a:solidFill>
                <a:latin typeface="Alexandria" charset="0"/>
                <a:cs typeface="Alexandria" charset="0"/>
              </a:rPr>
              <a:t>التقاربي</a:t>
            </a:r>
            <a:r>
              <a:rPr lang="ar-SA" dirty="0">
                <a:latin typeface="Alexandria" charset="0"/>
                <a:cs typeface="Alexandria" charset="0"/>
              </a:rPr>
              <a:t> مفهومين أساسيين في فهم عملية الإبداع، التفكير </a:t>
            </a:r>
            <a:r>
              <a:rPr lang="ar-SA" dirty="0">
                <a:solidFill>
                  <a:srgbClr val="C00000"/>
                </a:solidFill>
                <a:latin typeface="Alexandria" charset="0"/>
                <a:cs typeface="Alexandria" charset="0"/>
              </a:rPr>
              <a:t>التباعدي</a:t>
            </a:r>
            <a:r>
              <a:rPr lang="ar-SA" dirty="0">
                <a:latin typeface="Alexandria" charset="0"/>
                <a:cs typeface="Alexandria" charset="0"/>
              </a:rPr>
              <a:t> هو القدرة على توليد عدد كبير ومتنوع من الأفكار والحلول الممكنة لمشكلة معينة، إنه يشجع على التفكير الحر، والانفتاح على الاحتمالات المختلفة، وعدم الحكم على الأفكار في مرحلة مبكرة، ويتجلى التفكير التباعدي في جلسات العصف الذهني لتوليد أفكار لمحتوى جديد، أو استراتيجيات مبتكرة، أو تصميمات واجهة مستخدم غير تقليدية.</a:t>
            </a:r>
          </a:p>
          <a:p>
            <a:pPr algn="just" rtl="1">
              <a:lnSpc>
                <a:spcPct val="200000"/>
              </a:lnSpc>
            </a:pPr>
            <a:r>
              <a:rPr lang="ar-SA" dirty="0">
                <a:latin typeface="Alexandria" charset="0"/>
                <a:cs typeface="Alexandria" charset="0"/>
              </a:rPr>
              <a:t>2. التفكير </a:t>
            </a:r>
            <a:r>
              <a:rPr lang="ar-SA" dirty="0">
                <a:solidFill>
                  <a:srgbClr val="C00000"/>
                </a:solidFill>
                <a:latin typeface="Alexandria" charset="0"/>
                <a:cs typeface="Alexandria" charset="0"/>
              </a:rPr>
              <a:t>التقاربي</a:t>
            </a:r>
            <a:r>
              <a:rPr lang="ar-SA" dirty="0">
                <a:latin typeface="Alexandria" charset="0"/>
                <a:cs typeface="Alexandria" charset="0"/>
              </a:rPr>
              <a:t> هو القدرة على تقييم، تحليل، واختيار أفضل الأفكار من بين مجموعة الأفكار المولدة، إنه يركز على المنطق، الكفاءة، والجدوى، ويهدف إلى تضييق الخيارات للوصول إلى حل واحد أو مجموعة محدودة من الحلول المثلى، ويُستخدم التفكير التقاربي عند اختيار الفكرة الأنسب لحملة إعلانية من بين عدة مقترحات، أو عند التحديد بناءً على معايير محددة، أو عند تقييم فعالية استراتيجية محتوى معينة.</a:t>
            </a:r>
          </a:p>
        </p:txBody>
      </p:sp>
      <p:sp>
        <p:nvSpPr>
          <p:cNvPr id="24" name="Rectangle 23">
            <a:extLst>
              <a:ext uri="{FF2B5EF4-FFF2-40B4-BE49-F238E27FC236}">
                <a16:creationId xmlns:a16="http://schemas.microsoft.com/office/drawing/2014/main" id="{7CF51914-FB74-EFA7-8D50-A0875A996450}"/>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C3279B4-4A6C-F326-2749-F1F51B2A77F5}"/>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6C587B2B-9A2F-9F4C-AC78-A3EDFC367420}"/>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التفكير التقاربي والتفكير التباعدي</a:t>
            </a:r>
          </a:p>
        </p:txBody>
      </p:sp>
      <p:pic>
        <p:nvPicPr>
          <p:cNvPr id="17" name="Graphic 21">
            <a:extLst>
              <a:ext uri="{FF2B5EF4-FFF2-40B4-BE49-F238E27FC236}">
                <a16:creationId xmlns:a16="http://schemas.microsoft.com/office/drawing/2014/main" id="{643F3C1E-E493-8177-ED6A-4916052BBE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668430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B98F28-151A-0809-76C0-F073C75DFBE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2A3205B-FA20-2A79-F96E-54613B55BA30}"/>
              </a:ext>
            </a:extLst>
          </p:cNvPr>
          <p:cNvSpPr txBox="1"/>
          <p:nvPr/>
        </p:nvSpPr>
        <p:spPr>
          <a:xfrm>
            <a:off x="5642043" y="1750041"/>
            <a:ext cx="5856051" cy="4165820"/>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عملية </a:t>
            </a:r>
            <a:r>
              <a:rPr lang="ar-SA" dirty="0">
                <a:solidFill>
                  <a:srgbClr val="C00000"/>
                </a:solidFill>
                <a:latin typeface="Alexandria" charset="0"/>
                <a:cs typeface="Alexandria" charset="0"/>
              </a:rPr>
              <a:t>الإبداع</a:t>
            </a:r>
            <a:r>
              <a:rPr lang="ar-SA" dirty="0">
                <a:latin typeface="Alexandria" charset="0"/>
                <a:cs typeface="Alexandria" charset="0"/>
              </a:rPr>
              <a:t> </a:t>
            </a:r>
            <a:r>
              <a:rPr lang="ar-SA" dirty="0">
                <a:solidFill>
                  <a:srgbClr val="C00000"/>
                </a:solidFill>
                <a:latin typeface="Alexandria" charset="0"/>
                <a:cs typeface="Alexandria" charset="0"/>
              </a:rPr>
              <a:t>الفعالة</a:t>
            </a:r>
            <a:r>
              <a:rPr lang="ar-SA" dirty="0">
                <a:latin typeface="Alexandria" charset="0"/>
                <a:cs typeface="Alexandria" charset="0"/>
              </a:rPr>
              <a:t> تتطلب التوازن بين هذين النوعين من التفكير، يجب أن تكون هناك مرحلة لتوليد الأفكار بحرية (تباعدي)، تليها مرحلة لتقييمها واختيارها (تقاربي).</a:t>
            </a:r>
          </a:p>
          <a:p>
            <a:pPr algn="just" rtl="1">
              <a:lnSpc>
                <a:spcPct val="200000"/>
              </a:lnSpc>
            </a:pPr>
            <a:endParaRPr lang="ar-SA" sz="900" dirty="0">
              <a:latin typeface="Alexandria" charset="0"/>
              <a:cs typeface="Alexandria" charset="0"/>
            </a:endParaRPr>
          </a:p>
          <a:p>
            <a:pPr algn="just" rtl="1">
              <a:lnSpc>
                <a:spcPct val="200000"/>
              </a:lnSpc>
            </a:pPr>
            <a:r>
              <a:rPr lang="ar-SA" dirty="0">
                <a:latin typeface="Alexandria" charset="0"/>
                <a:cs typeface="Alexandria" charset="0"/>
              </a:rPr>
              <a:t>4. نحن في بيئة الإعلام الرقمي، حيث تتسارع وتيرة التغيير وتتزايد </a:t>
            </a:r>
            <a:r>
              <a:rPr lang="ar-SA" dirty="0">
                <a:solidFill>
                  <a:srgbClr val="C00000"/>
                </a:solidFill>
                <a:latin typeface="Alexandria" charset="0"/>
                <a:cs typeface="Alexandria" charset="0"/>
              </a:rPr>
              <a:t>الحاجة</a:t>
            </a:r>
            <a:r>
              <a:rPr lang="ar-SA" dirty="0">
                <a:latin typeface="Alexandria" charset="0"/>
                <a:cs typeface="Alexandria" charset="0"/>
              </a:rPr>
              <a:t> </a:t>
            </a:r>
            <a:r>
              <a:rPr lang="ar-SA" dirty="0">
                <a:solidFill>
                  <a:srgbClr val="C00000"/>
                </a:solidFill>
                <a:latin typeface="Alexandria" charset="0"/>
                <a:cs typeface="Alexandria" charset="0"/>
              </a:rPr>
              <a:t>إلى</a:t>
            </a:r>
            <a:r>
              <a:rPr lang="ar-SA" dirty="0">
                <a:latin typeface="Alexandria" charset="0"/>
                <a:cs typeface="Alexandria" charset="0"/>
              </a:rPr>
              <a:t> </a:t>
            </a:r>
            <a:r>
              <a:rPr lang="ar-SA" dirty="0">
                <a:solidFill>
                  <a:srgbClr val="C00000"/>
                </a:solidFill>
                <a:latin typeface="Alexandria" charset="0"/>
                <a:cs typeface="Alexandria" charset="0"/>
              </a:rPr>
              <a:t>الابتكار</a:t>
            </a:r>
            <a:r>
              <a:rPr lang="ar-SA" dirty="0">
                <a:latin typeface="Alexandria" charset="0"/>
                <a:cs typeface="Alexandria" charset="0"/>
              </a:rPr>
              <a:t>، يُعد إتقان كل من التفكير التباعدي والتقاربي أمراً حيوياً للمبدعين لإنتاج محتوى إعلامي ليس فقط مبتكراً، بل أيضاً فعالاً ومؤثراً.</a:t>
            </a:r>
          </a:p>
        </p:txBody>
      </p:sp>
      <p:sp>
        <p:nvSpPr>
          <p:cNvPr id="24" name="Rectangle 23">
            <a:extLst>
              <a:ext uri="{FF2B5EF4-FFF2-40B4-BE49-F238E27FC236}">
                <a16:creationId xmlns:a16="http://schemas.microsoft.com/office/drawing/2014/main" id="{D418D0DB-0E0C-FABF-512A-DD4FC617E3C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F902163-DB1E-F361-7CDA-47A45551F914}"/>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1C20A954-645C-E7D0-55D8-F02C48E1D0C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التفكير التقاربي والتفكير التباعدي</a:t>
            </a:r>
          </a:p>
        </p:txBody>
      </p:sp>
      <p:pic>
        <p:nvPicPr>
          <p:cNvPr id="17" name="Graphic 21">
            <a:extLst>
              <a:ext uri="{FF2B5EF4-FFF2-40B4-BE49-F238E27FC236}">
                <a16:creationId xmlns:a16="http://schemas.microsoft.com/office/drawing/2014/main" id="{4F190D08-21E7-835E-0803-F0A3CB8F70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3076" name="Picture 4" descr="A l e x | L i s | Dept: الابتكار في إدارة المكتبات ومراكز ...">
            <a:extLst>
              <a:ext uri="{FF2B5EF4-FFF2-40B4-BE49-F238E27FC236}">
                <a16:creationId xmlns:a16="http://schemas.microsoft.com/office/drawing/2014/main" id="{C3A9EA8D-4702-7723-E25A-E8011281152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6416" y="2041910"/>
            <a:ext cx="4974070" cy="35820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8498563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CC62BA-11D6-1B81-CB60-3EB9DB634305}"/>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731DD00F-03BF-4658-7DF5-5DD26951AE10}"/>
              </a:ext>
            </a:extLst>
          </p:cNvPr>
          <p:cNvSpPr txBox="1"/>
          <p:nvPr/>
        </p:nvSpPr>
        <p:spPr>
          <a:xfrm>
            <a:off x="944003" y="1545764"/>
            <a:ext cx="5758355" cy="4996817"/>
          </a:xfrm>
          <a:prstGeom prst="rect">
            <a:avLst/>
          </a:prstGeom>
          <a:noFill/>
        </p:spPr>
        <p:txBody>
          <a:bodyPr wrap="square" rtlCol="0">
            <a:spAutoFit/>
          </a:bodyPr>
          <a:lstStyle/>
          <a:p>
            <a:pPr algn="just" rtl="1">
              <a:lnSpc>
                <a:spcPct val="200000"/>
              </a:lnSpc>
            </a:pPr>
            <a:r>
              <a:rPr lang="ar-SA" dirty="0">
                <a:latin typeface="Alexandria" charset="0"/>
                <a:cs typeface="Alexandria" charset="0"/>
              </a:rPr>
              <a:t>يشهد العالم اليوم تطوراً هائلاً في مجال </a:t>
            </a:r>
            <a:r>
              <a:rPr lang="ar-SA" dirty="0">
                <a:solidFill>
                  <a:srgbClr val="C00000"/>
                </a:solidFill>
                <a:latin typeface="Alexandria" charset="0"/>
                <a:cs typeface="Alexandria" charset="0"/>
              </a:rPr>
              <a:t>الذكاء</a:t>
            </a:r>
            <a:r>
              <a:rPr lang="ar-SA" dirty="0">
                <a:latin typeface="Alexandria" charset="0"/>
                <a:cs typeface="Alexandria" charset="0"/>
              </a:rPr>
              <a:t> </a:t>
            </a:r>
            <a:r>
              <a:rPr lang="ar-SA" dirty="0">
                <a:solidFill>
                  <a:srgbClr val="C00000"/>
                </a:solidFill>
                <a:latin typeface="Alexandria" charset="0"/>
                <a:cs typeface="Alexandria" charset="0"/>
              </a:rPr>
              <a:t>الاصطناعي</a:t>
            </a:r>
            <a:r>
              <a:rPr lang="en-US" dirty="0">
                <a:latin typeface="Alexandria" charset="0"/>
                <a:cs typeface="Alexandria" charset="0"/>
              </a:rPr>
              <a:t>، </a:t>
            </a:r>
            <a:r>
              <a:rPr lang="ar-SA" dirty="0">
                <a:latin typeface="Alexandria" charset="0"/>
                <a:cs typeface="Alexandria" charset="0"/>
              </a:rPr>
              <a:t>والذي بدأ يؤدي دوراً متزايد الأهمية في </a:t>
            </a:r>
            <a:r>
              <a:rPr lang="ar-SA" dirty="0">
                <a:solidFill>
                  <a:srgbClr val="C00000"/>
                </a:solidFill>
                <a:latin typeface="Alexandria" charset="0"/>
                <a:cs typeface="Alexandria" charset="0"/>
              </a:rPr>
              <a:t>تعزيز</a:t>
            </a:r>
            <a:r>
              <a:rPr lang="ar-SA" dirty="0">
                <a:latin typeface="Alexandria" charset="0"/>
                <a:cs typeface="Alexandria" charset="0"/>
              </a:rPr>
              <a:t> </a:t>
            </a:r>
            <a:r>
              <a:rPr lang="ar-SA" dirty="0">
                <a:solidFill>
                  <a:srgbClr val="C00000"/>
                </a:solidFill>
                <a:latin typeface="Alexandria" charset="0"/>
                <a:cs typeface="Alexandria" charset="0"/>
              </a:rPr>
              <a:t>القدرات</a:t>
            </a:r>
            <a:r>
              <a:rPr lang="ar-SA" dirty="0">
                <a:latin typeface="Alexandria" charset="0"/>
                <a:cs typeface="Alexandria" charset="0"/>
              </a:rPr>
              <a:t> </a:t>
            </a:r>
            <a:r>
              <a:rPr lang="ar-SA" dirty="0">
                <a:solidFill>
                  <a:srgbClr val="C00000"/>
                </a:solidFill>
                <a:latin typeface="Alexandria" charset="0"/>
                <a:cs typeface="Alexandria" charset="0"/>
              </a:rPr>
              <a:t>الإبداعية</a:t>
            </a:r>
            <a:r>
              <a:rPr lang="ar-SA" dirty="0">
                <a:latin typeface="Alexandria" charset="0"/>
                <a:cs typeface="Alexandria" charset="0"/>
              </a:rPr>
              <a:t> في مختلف المجالات، بما في ذلك الإعلام الرقمي، حيث لم يعد الذكاء الاصطناعي مجرد أداة لأتمتة المهام الروتينية، بل أصبح </a:t>
            </a:r>
            <a:r>
              <a:rPr lang="ar-SA" b="1" dirty="0">
                <a:latin typeface="Alexandria" charset="0"/>
                <a:cs typeface="Alexandria" charset="0"/>
              </a:rPr>
              <a:t>قادراً على </a:t>
            </a:r>
            <a:r>
              <a:rPr lang="ar-SA" dirty="0">
                <a:solidFill>
                  <a:srgbClr val="C00000"/>
                </a:solidFill>
                <a:latin typeface="Alexandria" charset="0"/>
                <a:cs typeface="Alexandria" charset="0"/>
              </a:rPr>
              <a:t>توليد</a:t>
            </a:r>
            <a:r>
              <a:rPr lang="ar-SA" dirty="0">
                <a:latin typeface="Alexandria" charset="0"/>
                <a:cs typeface="Alexandria" charset="0"/>
              </a:rPr>
              <a:t> </a:t>
            </a:r>
            <a:r>
              <a:rPr lang="ar-SA" dirty="0">
                <a:solidFill>
                  <a:srgbClr val="C00000"/>
                </a:solidFill>
                <a:latin typeface="Alexandria" charset="0"/>
                <a:cs typeface="Alexandria" charset="0"/>
              </a:rPr>
              <a:t>محتوى</a:t>
            </a:r>
            <a:r>
              <a:rPr lang="ar-SA" dirty="0">
                <a:latin typeface="Alexandria" charset="0"/>
                <a:cs typeface="Alexandria" charset="0"/>
              </a:rPr>
              <a:t> </a:t>
            </a:r>
            <a:r>
              <a:rPr lang="ar-SA" dirty="0">
                <a:solidFill>
                  <a:srgbClr val="C00000"/>
                </a:solidFill>
                <a:latin typeface="Alexandria" charset="0"/>
                <a:cs typeface="Alexandria" charset="0"/>
              </a:rPr>
              <a:t>إبداعي</a:t>
            </a:r>
            <a:r>
              <a:rPr lang="ar-SA" dirty="0">
                <a:latin typeface="Alexandria" charset="0"/>
                <a:cs typeface="Alexandria" charset="0"/>
              </a:rPr>
              <a:t>، مثل النصوص، الصور، وحتى الموسيقى والفيديوهات، بالطبع هذا يفتح آفاقاً جديدة </a:t>
            </a:r>
            <a:r>
              <a:rPr lang="ar-SA" dirty="0">
                <a:solidFill>
                  <a:srgbClr val="C00000"/>
                </a:solidFill>
                <a:latin typeface="Alexandria" charset="0"/>
                <a:cs typeface="Alexandria" charset="0"/>
              </a:rPr>
              <a:t>للمبدعين</a:t>
            </a:r>
            <a:r>
              <a:rPr lang="ar-SA" dirty="0">
                <a:latin typeface="Alexandria" charset="0"/>
                <a:cs typeface="Alexandria" charset="0"/>
              </a:rPr>
              <a:t> </a:t>
            </a:r>
            <a:r>
              <a:rPr lang="ar-SA" dirty="0">
                <a:solidFill>
                  <a:srgbClr val="C00000"/>
                </a:solidFill>
                <a:latin typeface="Alexandria" charset="0"/>
                <a:cs typeface="Alexandria" charset="0"/>
              </a:rPr>
              <a:t>الإعلاميين</a:t>
            </a:r>
            <a:r>
              <a:rPr lang="ar-SA" dirty="0">
                <a:latin typeface="Alexandria" charset="0"/>
                <a:cs typeface="Alexandria" charset="0"/>
              </a:rPr>
              <a:t>، حيث يمكنهم الاستفادة من هذه التقنيات لتوسيع نطاق إبداعاتهم وتسريع عملية الإنتاج.</a:t>
            </a:r>
          </a:p>
        </p:txBody>
      </p:sp>
      <p:sp>
        <p:nvSpPr>
          <p:cNvPr id="24" name="Rectangle 23">
            <a:extLst>
              <a:ext uri="{FF2B5EF4-FFF2-40B4-BE49-F238E27FC236}">
                <a16:creationId xmlns:a16="http://schemas.microsoft.com/office/drawing/2014/main" id="{11235D7C-74E2-93C3-3E1B-37219E3FEEE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61A691C-866B-F0F7-88C5-4963C43B5DDA}"/>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797ED07F-9214-4110-E97E-435EC1A615E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 الإبداع والذكاء الاصطناعي</a:t>
            </a:r>
          </a:p>
        </p:txBody>
      </p:sp>
      <p:pic>
        <p:nvPicPr>
          <p:cNvPr id="17" name="Graphic 21">
            <a:extLst>
              <a:ext uri="{FF2B5EF4-FFF2-40B4-BE49-F238E27FC236}">
                <a16:creationId xmlns:a16="http://schemas.microsoft.com/office/drawing/2014/main" id="{1ECACA13-A2AD-FE8D-2BF9-E70AF68ACA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8194" name="Picture 2" descr="مركز المستقبل -">
            <a:extLst>
              <a:ext uri="{FF2B5EF4-FFF2-40B4-BE49-F238E27FC236}">
                <a16:creationId xmlns:a16="http://schemas.microsoft.com/office/drawing/2014/main" id="{2EC66622-5087-B79B-842A-66FC7F3FF5A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838" r="5925"/>
          <a:stretch>
            <a:fillRect/>
          </a:stretch>
        </p:blipFill>
        <p:spPr bwMode="auto">
          <a:xfrm>
            <a:off x="7208196" y="1817299"/>
            <a:ext cx="4542818" cy="36788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69228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84EB0F-1E57-7049-D27A-68D0191E2BF3}"/>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A25BA79A-B528-BB51-6A7D-0862C6C6A7E9}"/>
              </a:ext>
            </a:extLst>
          </p:cNvPr>
          <p:cNvSpPr txBox="1"/>
          <p:nvPr/>
        </p:nvSpPr>
        <p:spPr>
          <a:xfrm>
            <a:off x="4075890" y="1561246"/>
            <a:ext cx="7493522" cy="5089150"/>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a:t>
            </a:r>
            <a:r>
              <a:rPr lang="ar-SA" dirty="0">
                <a:solidFill>
                  <a:srgbClr val="C00000"/>
                </a:solidFill>
                <a:latin typeface="Alexandria" charset="0"/>
                <a:cs typeface="Alexandria" charset="0"/>
              </a:rPr>
              <a:t>التفكير</a:t>
            </a:r>
            <a:r>
              <a:rPr lang="ar-SA" dirty="0">
                <a:latin typeface="Alexandria" charset="0"/>
                <a:cs typeface="Alexandria" charset="0"/>
              </a:rPr>
              <a:t> </a:t>
            </a:r>
            <a:r>
              <a:rPr lang="ar-SA" dirty="0">
                <a:solidFill>
                  <a:srgbClr val="C00000"/>
                </a:solidFill>
                <a:latin typeface="Alexandria" charset="0"/>
                <a:cs typeface="Alexandria" charset="0"/>
              </a:rPr>
              <a:t>التصميمي</a:t>
            </a:r>
            <a:r>
              <a:rPr lang="ar-SA" dirty="0">
                <a:latin typeface="Alexandria" charset="0"/>
                <a:cs typeface="Alexandria" charset="0"/>
              </a:rPr>
              <a:t> هو منهجية </a:t>
            </a:r>
            <a:r>
              <a:rPr lang="ar-SA" dirty="0">
                <a:solidFill>
                  <a:srgbClr val="C00000"/>
                </a:solidFill>
                <a:latin typeface="Alexandria" charset="0"/>
                <a:cs typeface="Alexandria" charset="0"/>
              </a:rPr>
              <a:t>لحل</a:t>
            </a:r>
            <a:r>
              <a:rPr lang="ar-SA" dirty="0">
                <a:latin typeface="Alexandria" charset="0"/>
                <a:cs typeface="Alexandria" charset="0"/>
              </a:rPr>
              <a:t> </a:t>
            </a:r>
            <a:r>
              <a:rPr lang="ar-SA" dirty="0">
                <a:solidFill>
                  <a:srgbClr val="C00000"/>
                </a:solidFill>
                <a:latin typeface="Alexandria" charset="0"/>
                <a:cs typeface="Alexandria" charset="0"/>
              </a:rPr>
              <a:t>المشكلات</a:t>
            </a:r>
            <a:r>
              <a:rPr lang="ar-SA" dirty="0">
                <a:latin typeface="Alexandria" charset="0"/>
                <a:cs typeface="Alexandria" charset="0"/>
              </a:rPr>
              <a:t> تركز على الإنسان، وتُستخدم بشكل متزايد في مجالات الإبداع والابتكار، بما في ذلك الإعلام الرقمي. يعتمد هذا المنهج على </a:t>
            </a:r>
            <a:r>
              <a:rPr lang="ar-SA" dirty="0">
                <a:solidFill>
                  <a:srgbClr val="C00000"/>
                </a:solidFill>
                <a:latin typeface="Alexandria" charset="0"/>
                <a:cs typeface="Alexandria" charset="0"/>
              </a:rPr>
              <a:t>فهم</a:t>
            </a:r>
            <a:r>
              <a:rPr lang="ar-SA" dirty="0">
                <a:latin typeface="Alexandria" charset="0"/>
                <a:cs typeface="Alexandria" charset="0"/>
              </a:rPr>
              <a:t> </a:t>
            </a:r>
            <a:r>
              <a:rPr lang="ar-SA" dirty="0">
                <a:solidFill>
                  <a:srgbClr val="C00000"/>
                </a:solidFill>
                <a:latin typeface="Alexandria" charset="0"/>
                <a:cs typeface="Alexandria" charset="0"/>
              </a:rPr>
              <a:t>عميق</a:t>
            </a:r>
            <a:r>
              <a:rPr lang="ar-SA" dirty="0">
                <a:latin typeface="Alexandria" charset="0"/>
                <a:cs typeface="Alexandria" charset="0"/>
              </a:rPr>
              <a:t> لاحتياجات المستخدمين وتحدياتهم، ثم </a:t>
            </a:r>
            <a:r>
              <a:rPr lang="ar-SA" dirty="0">
                <a:solidFill>
                  <a:srgbClr val="C00000"/>
                </a:solidFill>
                <a:latin typeface="Alexandria" charset="0"/>
                <a:cs typeface="Alexandria" charset="0"/>
              </a:rPr>
              <a:t>توليد</a:t>
            </a:r>
            <a:r>
              <a:rPr lang="ar-SA" dirty="0">
                <a:latin typeface="Alexandria" charset="0"/>
                <a:cs typeface="Alexandria" charset="0"/>
              </a:rPr>
              <a:t> </a:t>
            </a:r>
            <a:r>
              <a:rPr lang="ar-SA" dirty="0">
                <a:solidFill>
                  <a:srgbClr val="C00000"/>
                </a:solidFill>
                <a:latin typeface="Alexandria" charset="0"/>
                <a:cs typeface="Alexandria" charset="0"/>
              </a:rPr>
              <a:t>أفكار</a:t>
            </a:r>
            <a:r>
              <a:rPr lang="ar-SA" dirty="0">
                <a:latin typeface="Alexandria" charset="0"/>
                <a:cs typeface="Alexandria" charset="0"/>
              </a:rPr>
              <a:t> مبتكرة، </a:t>
            </a:r>
            <a:r>
              <a:rPr lang="ar-SA" dirty="0">
                <a:solidFill>
                  <a:srgbClr val="C00000"/>
                </a:solidFill>
                <a:latin typeface="Alexandria" charset="0"/>
                <a:cs typeface="Alexandria" charset="0"/>
              </a:rPr>
              <a:t>وبناء</a:t>
            </a:r>
            <a:r>
              <a:rPr lang="ar-SA" dirty="0">
                <a:latin typeface="Alexandria" charset="0"/>
                <a:cs typeface="Alexandria" charset="0"/>
              </a:rPr>
              <a:t> </a:t>
            </a:r>
            <a:r>
              <a:rPr lang="ar-SA" dirty="0">
                <a:solidFill>
                  <a:srgbClr val="C00000"/>
                </a:solidFill>
                <a:latin typeface="Alexandria" charset="0"/>
                <a:cs typeface="Alexandria" charset="0"/>
              </a:rPr>
              <a:t>نماذج</a:t>
            </a:r>
            <a:r>
              <a:rPr lang="ar-SA" dirty="0">
                <a:latin typeface="Alexandria" charset="0"/>
                <a:cs typeface="Alexandria" charset="0"/>
              </a:rPr>
              <a:t> أولية، </a:t>
            </a:r>
            <a:r>
              <a:rPr lang="ar-SA" dirty="0">
                <a:solidFill>
                  <a:srgbClr val="C00000"/>
                </a:solidFill>
                <a:latin typeface="Alexandria" charset="0"/>
                <a:cs typeface="Alexandria" charset="0"/>
              </a:rPr>
              <a:t>واختبارها</a:t>
            </a:r>
            <a:r>
              <a:rPr lang="ar-SA" dirty="0">
                <a:latin typeface="Alexandria" charset="0"/>
                <a:cs typeface="Alexandria" charset="0"/>
              </a:rPr>
              <a:t> </a:t>
            </a:r>
            <a:r>
              <a:rPr lang="ar-SA" dirty="0">
                <a:solidFill>
                  <a:srgbClr val="C00000"/>
                </a:solidFill>
                <a:latin typeface="Alexandria" charset="0"/>
                <a:cs typeface="Alexandria" charset="0"/>
              </a:rPr>
              <a:t>وتحسينها</a:t>
            </a:r>
            <a:r>
              <a:rPr lang="ar-SA" dirty="0">
                <a:latin typeface="Alexandria" charset="0"/>
                <a:cs typeface="Alexandria" charset="0"/>
              </a:rPr>
              <a:t> بشكل متكرر، حيث يوفر إطاراً منظماً للإبداع، يضمن أن تكون الحلول الناتجة ليست فقط مبتكرة، بل أيضاً عملية وذات صلة بالجمهور المستهدف.</a:t>
            </a:r>
          </a:p>
          <a:p>
            <a:pPr algn="just" rtl="1">
              <a:lnSpc>
                <a:spcPct val="200000"/>
              </a:lnSpc>
            </a:pPr>
            <a:endParaRPr lang="ar-SA" sz="300" dirty="0">
              <a:latin typeface="Alexandria" charset="0"/>
              <a:cs typeface="Alexandria" charset="0"/>
            </a:endParaRPr>
          </a:p>
          <a:p>
            <a:pPr algn="just" rtl="1">
              <a:lnSpc>
                <a:spcPct val="200000"/>
              </a:lnSpc>
            </a:pPr>
            <a:r>
              <a:rPr lang="ar-SA" dirty="0">
                <a:latin typeface="Alexandria" charset="0"/>
                <a:cs typeface="Alexandria" charset="0"/>
              </a:rPr>
              <a:t>2. إن تبني </a:t>
            </a:r>
            <a:r>
              <a:rPr lang="ar-SA" dirty="0">
                <a:solidFill>
                  <a:srgbClr val="C00000"/>
                </a:solidFill>
                <a:latin typeface="Alexandria" charset="0"/>
                <a:cs typeface="Alexandria" charset="0"/>
              </a:rPr>
              <a:t>منهجية</a:t>
            </a:r>
            <a:r>
              <a:rPr lang="ar-SA" dirty="0">
                <a:latin typeface="Alexandria" charset="0"/>
                <a:cs typeface="Alexandria" charset="0"/>
              </a:rPr>
              <a:t> </a:t>
            </a:r>
            <a:r>
              <a:rPr lang="ar-SA" dirty="0">
                <a:solidFill>
                  <a:srgbClr val="C00000"/>
                </a:solidFill>
                <a:latin typeface="Alexandria" charset="0"/>
                <a:cs typeface="Alexandria" charset="0"/>
              </a:rPr>
              <a:t>التفكير</a:t>
            </a:r>
            <a:r>
              <a:rPr lang="ar-SA" dirty="0">
                <a:latin typeface="Alexandria" charset="0"/>
                <a:cs typeface="Alexandria" charset="0"/>
              </a:rPr>
              <a:t> </a:t>
            </a:r>
            <a:r>
              <a:rPr lang="ar-SA" dirty="0">
                <a:solidFill>
                  <a:srgbClr val="C00000"/>
                </a:solidFill>
                <a:latin typeface="Alexandria" charset="0"/>
                <a:cs typeface="Alexandria" charset="0"/>
              </a:rPr>
              <a:t>التصميمي</a:t>
            </a:r>
            <a:r>
              <a:rPr lang="ar-SA" dirty="0">
                <a:latin typeface="Alexandria" charset="0"/>
                <a:cs typeface="Alexandria" charset="0"/>
              </a:rPr>
              <a:t> يمكن أن يحول عملية الإبداع من مجرد عملية عشوائية إلى </a:t>
            </a:r>
            <a:r>
              <a:rPr lang="ar-SA" dirty="0">
                <a:solidFill>
                  <a:srgbClr val="C00000"/>
                </a:solidFill>
                <a:latin typeface="Alexandria" charset="0"/>
                <a:cs typeface="Alexandria" charset="0"/>
              </a:rPr>
              <a:t>عملية</a:t>
            </a:r>
            <a:r>
              <a:rPr lang="ar-SA" dirty="0">
                <a:latin typeface="Alexandria" charset="0"/>
                <a:cs typeface="Alexandria" charset="0"/>
              </a:rPr>
              <a:t> </a:t>
            </a:r>
            <a:r>
              <a:rPr lang="ar-SA" dirty="0">
                <a:solidFill>
                  <a:srgbClr val="C00000"/>
                </a:solidFill>
                <a:latin typeface="Alexandria" charset="0"/>
                <a:cs typeface="Alexandria" charset="0"/>
              </a:rPr>
              <a:t>منهجية</a:t>
            </a:r>
            <a:r>
              <a:rPr lang="ar-SA" dirty="0">
                <a:latin typeface="Alexandria" charset="0"/>
                <a:cs typeface="Alexandria" charset="0"/>
              </a:rPr>
              <a:t> </a:t>
            </a:r>
            <a:r>
              <a:rPr lang="ar-SA" dirty="0">
                <a:solidFill>
                  <a:srgbClr val="C00000"/>
                </a:solidFill>
                <a:latin typeface="Alexandria" charset="0"/>
                <a:cs typeface="Alexandria" charset="0"/>
              </a:rPr>
              <a:t>وموجهة</a:t>
            </a:r>
            <a:r>
              <a:rPr lang="ar-SA" dirty="0">
                <a:latin typeface="Alexandria" charset="0"/>
                <a:cs typeface="Alexandria" charset="0"/>
              </a:rPr>
              <a:t>، مما يؤدي إلى نتائج إبداعية أكثر تأثيراً في المشهد الإعلامي الرقمي.</a:t>
            </a:r>
          </a:p>
        </p:txBody>
      </p:sp>
      <p:sp>
        <p:nvSpPr>
          <p:cNvPr id="24" name="Rectangle 23">
            <a:extLst>
              <a:ext uri="{FF2B5EF4-FFF2-40B4-BE49-F238E27FC236}">
                <a16:creationId xmlns:a16="http://schemas.microsoft.com/office/drawing/2014/main" id="{9ECD4C8D-3C9F-E9CA-9F92-AB3458A00C4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D87B12E-B1F2-371C-A989-1F413353728F}"/>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A0669AEA-690D-0516-F308-551BBE05FFA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الإبداع والتفكير التصميمي (</a:t>
            </a:r>
            <a:r>
              <a:rPr lang="en-US" sz="2400" b="1" dirty="0">
                <a:solidFill>
                  <a:schemeClr val="bg1"/>
                </a:solidFill>
                <a:latin typeface="Alexandria" charset="0"/>
                <a:cs typeface="Alexandria" charset="0"/>
              </a:rPr>
              <a:t>Design Thinking</a:t>
            </a:r>
            <a:r>
              <a:rPr lang="ar-SA" sz="2400" b="1" dirty="0">
                <a:solidFill>
                  <a:schemeClr val="bg1"/>
                </a:solidFill>
                <a:latin typeface="Alexandria" charset="0"/>
                <a:cs typeface="Alexandria" charset="0"/>
              </a:rPr>
              <a:t>)</a:t>
            </a:r>
            <a:endParaRPr lang="en-US" sz="24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88AB355A-75E4-A924-A471-05ACDAE3C7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5124" name="Picture 4">
            <a:extLst>
              <a:ext uri="{FF2B5EF4-FFF2-40B4-BE49-F238E27FC236}">
                <a16:creationId xmlns:a16="http://schemas.microsoft.com/office/drawing/2014/main" id="{625C8E97-6276-CABE-F6FC-8FBE7FAAB13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694"/>
          <a:stretch>
            <a:fillRect/>
          </a:stretch>
        </p:blipFill>
        <p:spPr bwMode="auto">
          <a:xfrm>
            <a:off x="191317" y="1733871"/>
            <a:ext cx="3593321" cy="17826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126" name="Picture 6" descr="استخدام التفكير التصميمي من أجل تحول رقمي أفضل">
            <a:extLst>
              <a:ext uri="{FF2B5EF4-FFF2-40B4-BE49-F238E27FC236}">
                <a16:creationId xmlns:a16="http://schemas.microsoft.com/office/drawing/2014/main" id="{9D6E4490-19E3-5B73-49CE-1980D3DF4EB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1317" y="4009350"/>
            <a:ext cx="3593321" cy="21287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548924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F0CEB0-CA36-6FE7-235D-F480975EE9E0}"/>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F8DA6B73-F634-7E98-A902-1B54D2B1E9B9}"/>
              </a:ext>
            </a:extLst>
          </p:cNvPr>
          <p:cNvSpPr txBox="1"/>
          <p:nvPr/>
        </p:nvSpPr>
        <p:spPr>
          <a:xfrm>
            <a:off x="953729" y="1448484"/>
            <a:ext cx="10563819" cy="5243038"/>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تتكون عملية </a:t>
            </a:r>
            <a:r>
              <a:rPr lang="ar-SA" dirty="0">
                <a:solidFill>
                  <a:srgbClr val="C00000"/>
                </a:solidFill>
                <a:latin typeface="Alexandria" charset="0"/>
                <a:cs typeface="Alexandria" charset="0"/>
              </a:rPr>
              <a:t>التفكير</a:t>
            </a:r>
            <a:r>
              <a:rPr lang="ar-SA" dirty="0">
                <a:latin typeface="Alexandria" charset="0"/>
                <a:cs typeface="Alexandria" charset="0"/>
              </a:rPr>
              <a:t> </a:t>
            </a:r>
            <a:r>
              <a:rPr lang="ar-SA" dirty="0">
                <a:solidFill>
                  <a:srgbClr val="C00000"/>
                </a:solidFill>
                <a:latin typeface="Alexandria" charset="0"/>
                <a:cs typeface="Alexandria" charset="0"/>
              </a:rPr>
              <a:t>التصميمي</a:t>
            </a:r>
            <a:r>
              <a:rPr lang="ar-SA" dirty="0">
                <a:latin typeface="Alexandria" charset="0"/>
                <a:cs typeface="Alexandria" charset="0"/>
              </a:rPr>
              <a:t> عادةً من خمس مراحل هي: </a:t>
            </a:r>
          </a:p>
          <a:p>
            <a:pPr algn="just" rtl="1">
              <a:lnSpc>
                <a:spcPct val="200000"/>
              </a:lnSpc>
            </a:pPr>
            <a:r>
              <a:rPr lang="ar-SA" b="1" dirty="0">
                <a:latin typeface="Alexandria" charset="0"/>
                <a:cs typeface="Alexandria" charset="0"/>
              </a:rPr>
              <a:t>التعاطف</a:t>
            </a:r>
            <a:r>
              <a:rPr lang="en-US" dirty="0">
                <a:latin typeface="Alexandria" charset="0"/>
                <a:cs typeface="Alexandria" charset="0"/>
              </a:rPr>
              <a:t>، </a:t>
            </a:r>
            <a:r>
              <a:rPr lang="ar-SA" dirty="0">
                <a:latin typeface="Alexandria" charset="0"/>
                <a:cs typeface="Alexandria" charset="0"/>
              </a:rPr>
              <a:t>حيث يتم فهم المستخدمين واحتياجاتهم؛ </a:t>
            </a:r>
            <a:r>
              <a:rPr lang="ar-SA" b="1" dirty="0">
                <a:latin typeface="Alexandria" charset="0"/>
                <a:cs typeface="Alexandria" charset="0"/>
              </a:rPr>
              <a:t>التعريف</a:t>
            </a:r>
            <a:r>
              <a:rPr lang="en-US" dirty="0">
                <a:latin typeface="Alexandria" charset="0"/>
                <a:cs typeface="Alexandria" charset="0"/>
              </a:rPr>
              <a:t>، </a:t>
            </a:r>
            <a:r>
              <a:rPr lang="ar-SA" dirty="0">
                <a:latin typeface="Alexandria" charset="0"/>
                <a:cs typeface="Alexandria" charset="0"/>
              </a:rPr>
              <a:t>حيث يتم تحديد المشكلة بوضوح؛ </a:t>
            </a:r>
            <a:r>
              <a:rPr lang="ar-SA" b="1" dirty="0">
                <a:latin typeface="Alexandria" charset="0"/>
                <a:cs typeface="Alexandria" charset="0"/>
              </a:rPr>
              <a:t>التفكير</a:t>
            </a:r>
            <a:r>
              <a:rPr lang="en-US" dirty="0">
                <a:latin typeface="Alexandria" charset="0"/>
                <a:cs typeface="Alexandria" charset="0"/>
              </a:rPr>
              <a:t>، </a:t>
            </a:r>
            <a:r>
              <a:rPr lang="ar-SA" dirty="0">
                <a:latin typeface="Alexandria" charset="0"/>
                <a:cs typeface="Alexandria" charset="0"/>
              </a:rPr>
              <a:t>حيث يتم توليد الأفكار؛ </a:t>
            </a:r>
            <a:r>
              <a:rPr lang="ar-SA" b="1" dirty="0">
                <a:latin typeface="Alexandria" charset="0"/>
                <a:cs typeface="Alexandria" charset="0"/>
              </a:rPr>
              <a:t>النمذجة</a:t>
            </a:r>
            <a:r>
              <a:rPr lang="en-US" dirty="0">
                <a:latin typeface="Alexandria" charset="0"/>
                <a:cs typeface="Alexandria" charset="0"/>
              </a:rPr>
              <a:t>، </a:t>
            </a:r>
            <a:r>
              <a:rPr lang="ar-SA" dirty="0">
                <a:latin typeface="Alexandria" charset="0"/>
                <a:cs typeface="Alexandria" charset="0"/>
              </a:rPr>
              <a:t>حيث يتم بناء نماذج أولية للحلول؛ </a:t>
            </a:r>
            <a:r>
              <a:rPr lang="ar-SA" b="1" dirty="0">
                <a:latin typeface="Alexandria" charset="0"/>
                <a:cs typeface="Alexandria" charset="0"/>
              </a:rPr>
              <a:t>والاختبار</a:t>
            </a:r>
            <a:r>
              <a:rPr lang="en-US" dirty="0">
                <a:latin typeface="Alexandria" charset="0"/>
                <a:cs typeface="Alexandria" charset="0"/>
              </a:rPr>
              <a:t>، </a:t>
            </a:r>
            <a:r>
              <a:rPr lang="ar-SA" dirty="0">
                <a:latin typeface="Alexandria" charset="0"/>
                <a:cs typeface="Alexandria" charset="0"/>
              </a:rPr>
              <a:t>حيث يتم تجربة النماذج مع المستخدمين وجمع الملاحظات.</a:t>
            </a:r>
          </a:p>
          <a:p>
            <a:pPr algn="just" rtl="1">
              <a:lnSpc>
                <a:spcPct val="200000"/>
              </a:lnSpc>
            </a:pPr>
            <a:endParaRPr lang="ar-SA" sz="300" dirty="0">
              <a:latin typeface="Alexandria" charset="0"/>
              <a:cs typeface="Alexandria" charset="0"/>
            </a:endParaRPr>
          </a:p>
          <a:p>
            <a:pPr algn="just" rtl="1">
              <a:lnSpc>
                <a:spcPct val="200000"/>
              </a:lnSpc>
            </a:pPr>
            <a:r>
              <a:rPr lang="ar-SA" dirty="0">
                <a:latin typeface="Alexandria" charset="0"/>
                <a:cs typeface="Alexandria" charset="0"/>
              </a:rPr>
              <a:t>4. يمكن تطبيق هذه المراحل لتطوير </a:t>
            </a:r>
            <a:r>
              <a:rPr lang="ar-SA" dirty="0">
                <a:solidFill>
                  <a:srgbClr val="C00000"/>
                </a:solidFill>
                <a:latin typeface="Alexandria" charset="0"/>
                <a:cs typeface="Alexandria" charset="0"/>
              </a:rPr>
              <a:t>تطبيقات</a:t>
            </a:r>
            <a:r>
              <a:rPr lang="ar-SA" dirty="0">
                <a:latin typeface="Alexandria" charset="0"/>
                <a:cs typeface="Alexandria" charset="0"/>
              </a:rPr>
              <a:t> </a:t>
            </a:r>
            <a:r>
              <a:rPr lang="ar-SA" dirty="0">
                <a:solidFill>
                  <a:srgbClr val="C00000"/>
                </a:solidFill>
                <a:latin typeface="Alexandria" charset="0"/>
                <a:cs typeface="Alexandria" charset="0"/>
              </a:rPr>
              <a:t>إعلامية</a:t>
            </a:r>
            <a:r>
              <a:rPr lang="ar-SA" dirty="0">
                <a:latin typeface="Alexandria" charset="0"/>
                <a:cs typeface="Alexandria" charset="0"/>
              </a:rPr>
              <a:t> </a:t>
            </a:r>
            <a:r>
              <a:rPr lang="ar-SA" dirty="0">
                <a:solidFill>
                  <a:srgbClr val="C00000"/>
                </a:solidFill>
                <a:latin typeface="Alexandria" charset="0"/>
                <a:cs typeface="Alexandria" charset="0"/>
              </a:rPr>
              <a:t>جديدة</a:t>
            </a:r>
            <a:r>
              <a:rPr lang="ar-SA" dirty="0">
                <a:latin typeface="Alexandria" charset="0"/>
                <a:cs typeface="Alexandria" charset="0"/>
              </a:rPr>
              <a:t>، أو تصميم تجارب مستخدم محسنة للمواقع الإخبارية، أو إنشاء حملات إعلامية تفاعلية، ويساهم </a:t>
            </a:r>
            <a:r>
              <a:rPr lang="ar-SA" dirty="0">
                <a:solidFill>
                  <a:srgbClr val="C00000"/>
                </a:solidFill>
                <a:latin typeface="Alexandria" charset="0"/>
                <a:cs typeface="Alexandria" charset="0"/>
              </a:rPr>
              <a:t>التفكير</a:t>
            </a:r>
            <a:r>
              <a:rPr lang="ar-SA" dirty="0">
                <a:latin typeface="Alexandria" charset="0"/>
                <a:cs typeface="Alexandria" charset="0"/>
              </a:rPr>
              <a:t> </a:t>
            </a:r>
            <a:r>
              <a:rPr lang="ar-SA" dirty="0">
                <a:solidFill>
                  <a:srgbClr val="C00000"/>
                </a:solidFill>
                <a:latin typeface="Alexandria" charset="0"/>
                <a:cs typeface="Alexandria" charset="0"/>
              </a:rPr>
              <a:t>التصميمي</a:t>
            </a:r>
            <a:r>
              <a:rPr lang="ar-SA" dirty="0">
                <a:latin typeface="Alexandria" charset="0"/>
                <a:cs typeface="Alexandria" charset="0"/>
              </a:rPr>
              <a:t> في تعزيز الإبداع من خلال </a:t>
            </a:r>
            <a:r>
              <a:rPr lang="ar-SA" dirty="0">
                <a:solidFill>
                  <a:srgbClr val="C00000"/>
                </a:solidFill>
                <a:latin typeface="Alexandria" charset="0"/>
                <a:cs typeface="Alexandria" charset="0"/>
              </a:rPr>
              <a:t>تشجيع</a:t>
            </a:r>
            <a:r>
              <a:rPr lang="ar-SA" dirty="0">
                <a:latin typeface="Alexandria" charset="0"/>
                <a:cs typeface="Alexandria" charset="0"/>
              </a:rPr>
              <a:t> التجريب، التعاون، والتكرار، كما أنه </a:t>
            </a:r>
            <a:r>
              <a:rPr lang="ar-SA" dirty="0">
                <a:solidFill>
                  <a:srgbClr val="C00000"/>
                </a:solidFill>
                <a:latin typeface="Alexandria" charset="0"/>
                <a:cs typeface="Alexandria" charset="0"/>
              </a:rPr>
              <a:t>يقلل</a:t>
            </a:r>
            <a:r>
              <a:rPr lang="ar-SA" dirty="0">
                <a:latin typeface="Alexandria" charset="0"/>
                <a:cs typeface="Alexandria" charset="0"/>
              </a:rPr>
              <a:t> من </a:t>
            </a:r>
            <a:r>
              <a:rPr lang="ar-SA" dirty="0">
                <a:solidFill>
                  <a:srgbClr val="C00000"/>
                </a:solidFill>
                <a:latin typeface="Alexandria" charset="0"/>
                <a:cs typeface="Alexandria" charset="0"/>
              </a:rPr>
              <a:t>المخاطر</a:t>
            </a:r>
            <a:r>
              <a:rPr lang="ar-SA" dirty="0">
                <a:latin typeface="Alexandria" charset="0"/>
                <a:cs typeface="Alexandria" charset="0"/>
              </a:rPr>
              <a:t> </a:t>
            </a:r>
            <a:r>
              <a:rPr lang="ar-SA" dirty="0">
                <a:solidFill>
                  <a:srgbClr val="C00000"/>
                </a:solidFill>
                <a:latin typeface="Alexandria" charset="0"/>
                <a:cs typeface="Alexandria" charset="0"/>
              </a:rPr>
              <a:t>المرتبطة</a:t>
            </a:r>
            <a:r>
              <a:rPr lang="ar-SA" dirty="0">
                <a:latin typeface="Alexandria" charset="0"/>
                <a:cs typeface="Alexandria" charset="0"/>
              </a:rPr>
              <a:t> بالابتكار من خلال السماح للمبدعين باختبار أفكارهم مبكراً وبتكلفة منخفضة. ويضمن أن يكون الإبداع موجهاً نحو حل مشكلات حقيقية للجمهور، مما يزيد من فرص نجاح المنتجات والخدمات الإعلامية. </a:t>
            </a:r>
          </a:p>
        </p:txBody>
      </p:sp>
      <p:sp>
        <p:nvSpPr>
          <p:cNvPr id="24" name="Rectangle 23">
            <a:extLst>
              <a:ext uri="{FF2B5EF4-FFF2-40B4-BE49-F238E27FC236}">
                <a16:creationId xmlns:a16="http://schemas.microsoft.com/office/drawing/2014/main" id="{7DF31C6E-BEF6-9E3F-D55B-9D7DCEC0058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E425B95-7122-0E29-04D2-C6E68EF36842}"/>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A897A198-2F6A-5C71-29DA-72D6BF0ABFCC}"/>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الإبداع والتفكير التصميمي (</a:t>
            </a:r>
            <a:r>
              <a:rPr lang="en-US" sz="2400" b="1" dirty="0">
                <a:solidFill>
                  <a:schemeClr val="bg1"/>
                </a:solidFill>
                <a:latin typeface="Alexandria" charset="0"/>
                <a:cs typeface="Alexandria" charset="0"/>
              </a:rPr>
              <a:t>Design Thinking</a:t>
            </a:r>
            <a:r>
              <a:rPr lang="ar-SA" sz="2400" b="1" dirty="0">
                <a:solidFill>
                  <a:schemeClr val="bg1"/>
                </a:solidFill>
                <a:latin typeface="Alexandria" charset="0"/>
                <a:cs typeface="Alexandria" charset="0"/>
              </a:rPr>
              <a:t>)</a:t>
            </a:r>
            <a:endParaRPr lang="en-US" sz="24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3C80274E-1EE1-7CF7-73F4-F130B18B66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81993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fade">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3" end="3"/>
                                            </p:txEl>
                                          </p:spTgt>
                                        </p:tgtEl>
                                        <p:attrNameLst>
                                          <p:attrName>style.visibility</p:attrName>
                                        </p:attrNameLst>
                                      </p:cBhvr>
                                      <p:to>
                                        <p:strVal val="visible"/>
                                      </p:to>
                                    </p:set>
                                    <p:animEffect transition="in" filter="fade">
                                      <p:cBhvr>
                                        <p:cTn id="22" dur="500"/>
                                        <p:tgtEl>
                                          <p:spTgt spid="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4A33FD-998D-2F26-FCA3-9B88F87A0265}"/>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EC034F64-1CF9-2124-D5B0-8DE6AFB9C264}"/>
              </a:ext>
            </a:extLst>
          </p:cNvPr>
          <p:cNvSpPr txBox="1"/>
          <p:nvPr/>
        </p:nvSpPr>
        <p:spPr>
          <a:xfrm>
            <a:off x="4766553" y="1613854"/>
            <a:ext cx="6659977" cy="5089150"/>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تُعد </a:t>
            </a:r>
            <a:r>
              <a:rPr lang="ar-SA" dirty="0">
                <a:solidFill>
                  <a:srgbClr val="C00000"/>
                </a:solidFill>
                <a:latin typeface="Alexandria" charset="0"/>
                <a:cs typeface="Alexandria" charset="0"/>
              </a:rPr>
              <a:t>القصة</a:t>
            </a:r>
            <a:r>
              <a:rPr lang="ar-SA" dirty="0">
                <a:latin typeface="Alexandria" charset="0"/>
                <a:cs typeface="Alexandria" charset="0"/>
              </a:rPr>
              <a:t> </a:t>
            </a:r>
            <a:r>
              <a:rPr lang="ar-SA" dirty="0">
                <a:solidFill>
                  <a:srgbClr val="C00000"/>
                </a:solidFill>
                <a:latin typeface="Alexandria" charset="0"/>
                <a:cs typeface="Alexandria" charset="0"/>
              </a:rPr>
              <a:t>الرقمية</a:t>
            </a:r>
            <a:r>
              <a:rPr lang="ar-SA" dirty="0">
                <a:latin typeface="Alexandria" charset="0"/>
                <a:cs typeface="Alexandria" charset="0"/>
              </a:rPr>
              <a:t> من أهم أشكال التعبير الإبداعي في الإعلام الرقمي، حيث تجمع بين فن </a:t>
            </a:r>
            <a:r>
              <a:rPr lang="ar-SA" dirty="0">
                <a:solidFill>
                  <a:srgbClr val="C00000"/>
                </a:solidFill>
                <a:latin typeface="Alexandria" charset="0"/>
                <a:cs typeface="Alexandria" charset="0"/>
              </a:rPr>
              <a:t>السرد</a:t>
            </a:r>
            <a:r>
              <a:rPr lang="ar-SA" dirty="0">
                <a:latin typeface="Alexandria" charset="0"/>
                <a:cs typeface="Alexandria" charset="0"/>
              </a:rPr>
              <a:t> </a:t>
            </a:r>
            <a:r>
              <a:rPr lang="ar-SA" dirty="0">
                <a:solidFill>
                  <a:srgbClr val="C00000"/>
                </a:solidFill>
                <a:latin typeface="Alexandria" charset="0"/>
                <a:cs typeface="Alexandria" charset="0"/>
              </a:rPr>
              <a:t>التقليدي</a:t>
            </a:r>
            <a:r>
              <a:rPr lang="ar-SA" dirty="0">
                <a:latin typeface="Alexandria" charset="0"/>
                <a:cs typeface="Alexandria" charset="0"/>
              </a:rPr>
              <a:t> واستخدام </a:t>
            </a:r>
            <a:r>
              <a:rPr lang="ar-SA" dirty="0">
                <a:solidFill>
                  <a:srgbClr val="C00000"/>
                </a:solidFill>
                <a:latin typeface="Alexandria" charset="0"/>
                <a:cs typeface="Alexandria" charset="0"/>
              </a:rPr>
              <a:t>الوسائط</a:t>
            </a:r>
            <a:r>
              <a:rPr lang="ar-SA" dirty="0">
                <a:latin typeface="Alexandria" charset="0"/>
                <a:cs typeface="Alexandria" charset="0"/>
              </a:rPr>
              <a:t> </a:t>
            </a:r>
            <a:r>
              <a:rPr lang="ar-SA" dirty="0">
                <a:solidFill>
                  <a:srgbClr val="C00000"/>
                </a:solidFill>
                <a:latin typeface="Alexandria" charset="0"/>
                <a:cs typeface="Alexandria" charset="0"/>
              </a:rPr>
              <a:t>المتعددة</a:t>
            </a:r>
            <a:r>
              <a:rPr lang="ar-SA" dirty="0">
                <a:latin typeface="Alexandria" charset="0"/>
                <a:cs typeface="Alexandria" charset="0"/>
              </a:rPr>
              <a:t> </a:t>
            </a:r>
            <a:r>
              <a:rPr lang="ar-SA" dirty="0">
                <a:solidFill>
                  <a:srgbClr val="C00000"/>
                </a:solidFill>
                <a:latin typeface="Alexandria" charset="0"/>
                <a:cs typeface="Alexandria" charset="0"/>
              </a:rPr>
              <a:t>الرقمية</a:t>
            </a:r>
            <a:r>
              <a:rPr lang="ar-SA" dirty="0">
                <a:latin typeface="Alexandria" charset="0"/>
                <a:cs typeface="Alexandria" charset="0"/>
              </a:rPr>
              <a:t> مثل النصوص، الصور، الفيديو، الصوت، والرسوم المتحركة، والإبداع في </a:t>
            </a:r>
            <a:r>
              <a:rPr lang="ar-SA" dirty="0">
                <a:solidFill>
                  <a:srgbClr val="C00000"/>
                </a:solidFill>
                <a:latin typeface="Alexandria" charset="0"/>
                <a:cs typeface="Alexandria" charset="0"/>
              </a:rPr>
              <a:t>القصة</a:t>
            </a:r>
            <a:r>
              <a:rPr lang="ar-SA" dirty="0">
                <a:latin typeface="Alexandria" charset="0"/>
                <a:cs typeface="Alexandria" charset="0"/>
              </a:rPr>
              <a:t> </a:t>
            </a:r>
            <a:r>
              <a:rPr lang="ar-SA" dirty="0">
                <a:solidFill>
                  <a:srgbClr val="C00000"/>
                </a:solidFill>
                <a:latin typeface="Alexandria" charset="0"/>
                <a:cs typeface="Alexandria" charset="0"/>
              </a:rPr>
              <a:t>الرقمية</a:t>
            </a:r>
            <a:r>
              <a:rPr lang="ar-SA" dirty="0">
                <a:latin typeface="Alexandria" charset="0"/>
                <a:cs typeface="Alexandria" charset="0"/>
              </a:rPr>
              <a:t> يكمن في القدرة على دمج هذه العناصر بطريقة متماسكة وجذابة.</a:t>
            </a:r>
          </a:p>
          <a:p>
            <a:pPr algn="just" rtl="1">
              <a:lnSpc>
                <a:spcPct val="200000"/>
              </a:lnSpc>
            </a:pPr>
            <a:endParaRPr lang="ar-SA" sz="300" dirty="0">
              <a:latin typeface="Alexandria" charset="0"/>
              <a:cs typeface="Alexandria" charset="0"/>
            </a:endParaRPr>
          </a:p>
          <a:p>
            <a:pPr algn="just" rtl="1">
              <a:lnSpc>
                <a:spcPct val="200000"/>
              </a:lnSpc>
            </a:pPr>
            <a:r>
              <a:rPr lang="ar-SA" dirty="0">
                <a:latin typeface="Alexandria" charset="0"/>
                <a:cs typeface="Alexandria" charset="0"/>
              </a:rPr>
              <a:t>2. تتطلب </a:t>
            </a:r>
            <a:r>
              <a:rPr lang="ar-SA" dirty="0">
                <a:solidFill>
                  <a:srgbClr val="C00000"/>
                </a:solidFill>
                <a:latin typeface="Alexandria" charset="0"/>
                <a:cs typeface="Alexandria" charset="0"/>
              </a:rPr>
              <a:t>القصة</a:t>
            </a:r>
            <a:r>
              <a:rPr lang="ar-SA" dirty="0">
                <a:latin typeface="Alexandria" charset="0"/>
                <a:cs typeface="Alexandria" charset="0"/>
              </a:rPr>
              <a:t> </a:t>
            </a:r>
            <a:r>
              <a:rPr lang="ar-SA" dirty="0">
                <a:solidFill>
                  <a:srgbClr val="C00000"/>
                </a:solidFill>
                <a:latin typeface="Alexandria" charset="0"/>
                <a:cs typeface="Alexandria" charset="0"/>
              </a:rPr>
              <a:t>الرقمية</a:t>
            </a:r>
            <a:r>
              <a:rPr lang="ar-SA" dirty="0">
                <a:latin typeface="Alexandria" charset="0"/>
                <a:cs typeface="Alexandria" charset="0"/>
              </a:rPr>
              <a:t> الإبداعية فهماً عميقاً للجمهور المستهدف، والقدرة على </a:t>
            </a:r>
            <a:r>
              <a:rPr lang="ar-SA" dirty="0">
                <a:solidFill>
                  <a:srgbClr val="C00000"/>
                </a:solidFill>
                <a:latin typeface="Alexandria" charset="0"/>
                <a:cs typeface="Alexandria" charset="0"/>
              </a:rPr>
              <a:t>اختيار</a:t>
            </a:r>
            <a:r>
              <a:rPr lang="ar-SA" dirty="0">
                <a:latin typeface="Alexandria" charset="0"/>
                <a:cs typeface="Alexandria" charset="0"/>
              </a:rPr>
              <a:t> </a:t>
            </a:r>
            <a:r>
              <a:rPr lang="ar-SA" dirty="0">
                <a:solidFill>
                  <a:srgbClr val="C00000"/>
                </a:solidFill>
                <a:latin typeface="Alexandria" charset="0"/>
                <a:cs typeface="Alexandria" charset="0"/>
              </a:rPr>
              <a:t>الوسائط</a:t>
            </a:r>
            <a:r>
              <a:rPr lang="ar-SA" dirty="0">
                <a:latin typeface="Alexandria" charset="0"/>
                <a:cs typeface="Alexandria" charset="0"/>
              </a:rPr>
              <a:t> المناسبة لإيصال الرسالة، ويجب أن يكون هناك توازن بين المحتوى البصري والسمعي والنصي، بحيث يكمل كل منها الآخر ويعزز التجربة الكلية</a:t>
            </a:r>
          </a:p>
        </p:txBody>
      </p:sp>
      <p:sp>
        <p:nvSpPr>
          <p:cNvPr id="24" name="Rectangle 23">
            <a:extLst>
              <a:ext uri="{FF2B5EF4-FFF2-40B4-BE49-F238E27FC236}">
                <a16:creationId xmlns:a16="http://schemas.microsoft.com/office/drawing/2014/main" id="{2DA685E2-F28A-1A00-9C75-91E585E65E2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75B52570-CE5E-2898-788B-76AA40BB6AF0}"/>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AB4FA115-4113-039E-5518-62A45602B1B9}"/>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 الإبداع والقصة الرقمية (</a:t>
            </a:r>
            <a:r>
              <a:rPr lang="en-US" sz="2400" b="1" dirty="0">
                <a:solidFill>
                  <a:schemeClr val="bg1"/>
                </a:solidFill>
                <a:latin typeface="Alexandria" charset="0"/>
                <a:cs typeface="Alexandria" charset="0"/>
              </a:rPr>
              <a:t>Digital Storytelling</a:t>
            </a:r>
            <a:r>
              <a:rPr lang="ar-SA" sz="2400" b="1" dirty="0">
                <a:solidFill>
                  <a:schemeClr val="bg1"/>
                </a:solidFill>
                <a:latin typeface="Alexandria" charset="0"/>
                <a:cs typeface="Alexandria" charset="0"/>
              </a:rPr>
              <a:t>)</a:t>
            </a:r>
            <a:endParaRPr lang="en-US" sz="24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1BEE88FE-A973-1D6E-0653-A2D02594F6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0242" name="Picture 2" descr="استراتيجية السرد الرقمي Digital Storytelling">
            <a:extLst>
              <a:ext uri="{FF2B5EF4-FFF2-40B4-BE49-F238E27FC236}">
                <a16:creationId xmlns:a16="http://schemas.microsoft.com/office/drawing/2014/main" id="{7B583DBB-CF9E-E147-5E96-77821574534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9471" y="1693960"/>
            <a:ext cx="4024645" cy="26611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 name="Picture 2">
            <a:extLst>
              <a:ext uri="{FF2B5EF4-FFF2-40B4-BE49-F238E27FC236}">
                <a16:creationId xmlns:a16="http://schemas.microsoft.com/office/drawing/2014/main" id="{C136CF76-E497-8E75-2945-B8CE310AA7CA}"/>
              </a:ext>
            </a:extLst>
          </p:cNvPr>
          <p:cNvPicPr>
            <a:picLocks noChangeAspect="1"/>
          </p:cNvPicPr>
          <p:nvPr/>
        </p:nvPicPr>
        <p:blipFill>
          <a:blip r:embed="rId4"/>
          <a:stretch>
            <a:fillRect/>
          </a:stretch>
        </p:blipFill>
        <p:spPr>
          <a:xfrm>
            <a:off x="299471" y="4344233"/>
            <a:ext cx="4024645" cy="1276528"/>
          </a:xfrm>
          <a:prstGeom prst="rect">
            <a:avLst/>
          </a:prstGeom>
        </p:spPr>
      </p:pic>
      <p:sp>
        <p:nvSpPr>
          <p:cNvPr id="5" name="TextBox 4">
            <a:extLst>
              <a:ext uri="{FF2B5EF4-FFF2-40B4-BE49-F238E27FC236}">
                <a16:creationId xmlns:a16="http://schemas.microsoft.com/office/drawing/2014/main" id="{9780047D-FAE3-C08E-D609-812674A023D8}"/>
              </a:ext>
            </a:extLst>
          </p:cNvPr>
          <p:cNvSpPr txBox="1"/>
          <p:nvPr/>
        </p:nvSpPr>
        <p:spPr>
          <a:xfrm>
            <a:off x="299471" y="5431822"/>
            <a:ext cx="4024645" cy="1271182"/>
          </a:xfrm>
          <a:prstGeom prst="rect">
            <a:avLst/>
          </a:prstGeom>
          <a:noFill/>
        </p:spPr>
        <p:txBody>
          <a:bodyPr wrap="square">
            <a:spAutoFit/>
          </a:bodyPr>
          <a:lstStyle/>
          <a:p>
            <a:pPr algn="ctr" rtl="1">
              <a:lnSpc>
                <a:spcPct val="200000"/>
              </a:lnSpc>
            </a:pPr>
            <a:r>
              <a:rPr lang="ar-SA" sz="1400" dirty="0">
                <a:latin typeface="Alexandria" charset="0"/>
                <a:cs typeface="Alexandria" charset="0"/>
              </a:rPr>
              <a:t>مثال: قسم حديث الصور في موقع سكاي نيوز عربية يعتمد على المحتوى المصور فقط.</a:t>
            </a:r>
          </a:p>
          <a:p>
            <a:pPr algn="ctr" rtl="1">
              <a:lnSpc>
                <a:spcPct val="200000"/>
              </a:lnSpc>
            </a:pPr>
            <a:r>
              <a:rPr lang="en-US" sz="1200" dirty="0">
                <a:solidFill>
                  <a:srgbClr val="002060"/>
                </a:solidFill>
                <a:latin typeface="Alexandria" charset="0"/>
                <a:cs typeface="Alexandria" charset="0"/>
              </a:rPr>
              <a:t>https://www.skynewsarabia.com/image_gallery</a:t>
            </a:r>
            <a:endParaRPr lang="en-US" sz="1400" dirty="0"/>
          </a:p>
        </p:txBody>
      </p:sp>
    </p:spTree>
    <p:extLst>
      <p:ext uri="{BB962C8B-B14F-4D97-AF65-F5344CB8AC3E}">
        <p14:creationId xmlns:p14="http://schemas.microsoft.com/office/powerpoint/2010/main" val="35129218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BED326-A2AF-6716-76D1-CCA3DFDC27FA}"/>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7555657F-EB89-C5FE-A3C5-4B3DE974B95E}"/>
              </a:ext>
            </a:extLst>
          </p:cNvPr>
          <p:cNvSpPr txBox="1"/>
          <p:nvPr/>
        </p:nvSpPr>
        <p:spPr>
          <a:xfrm>
            <a:off x="4348264" y="1448484"/>
            <a:ext cx="7072008" cy="5089150"/>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كما أن التفاعل مع الجمهور أصبح جزءاً لا يتجزأ من القصة الرقمية، سواء من خلال التعليقات، المشاركات، أو حتى الخيارات التي يمكن للمستخدم اتخاذها لتغيير مسار القصة، والإبداع في القصة الرقمية يتجاوز مجرد استخدام الأدوات التقنية؛ إنه يتعلق بالقدرة على صياغة السرد بطريقة مبتكرة، استخدام تقنيات بصرية وسمعية غير تقليدية، وتقديم منظور فريد للقضايا.</a:t>
            </a:r>
          </a:p>
          <a:p>
            <a:pPr algn="just" rtl="1">
              <a:lnSpc>
                <a:spcPct val="200000"/>
              </a:lnSpc>
            </a:pPr>
            <a:endParaRPr lang="ar-SA" sz="300" dirty="0">
              <a:latin typeface="Alexandria" charset="0"/>
              <a:cs typeface="Alexandria" charset="0"/>
            </a:endParaRPr>
          </a:p>
          <a:p>
            <a:pPr algn="just" rtl="1">
              <a:lnSpc>
                <a:spcPct val="200000"/>
              </a:lnSpc>
            </a:pPr>
            <a:r>
              <a:rPr lang="ar-SA" dirty="0">
                <a:latin typeface="Alexandria" charset="0"/>
                <a:cs typeface="Alexandria" charset="0"/>
              </a:rPr>
              <a:t>4. القصة الرقمية الإبداعية هي تلك التي تترك أثراً في ذهن الجمهور، وتلهمهم للتفكير أو اتخاذ إجراء، بمعنى آخر يمكننا القول أنها فن تحويل المعلومات إلى تجارب إنسانية مؤثرة في الفضاء الرقمي.</a:t>
            </a:r>
          </a:p>
        </p:txBody>
      </p:sp>
      <p:sp>
        <p:nvSpPr>
          <p:cNvPr id="24" name="Rectangle 23">
            <a:extLst>
              <a:ext uri="{FF2B5EF4-FFF2-40B4-BE49-F238E27FC236}">
                <a16:creationId xmlns:a16="http://schemas.microsoft.com/office/drawing/2014/main" id="{6E88B8FE-9372-4456-DDDE-D01C4D87C6B0}"/>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57C3E59-93B0-44B9-E53E-2FCCC8CAAE49}"/>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7BFAA93E-DDD0-FF6C-25DC-CD8470683E6E}"/>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 الإبداع والقصة الرقمية (</a:t>
            </a:r>
            <a:r>
              <a:rPr lang="en-US" sz="2400" b="1" dirty="0">
                <a:solidFill>
                  <a:schemeClr val="bg1"/>
                </a:solidFill>
                <a:latin typeface="Alexandria" charset="0"/>
                <a:cs typeface="Alexandria" charset="0"/>
              </a:rPr>
              <a:t>Digital Storytelling</a:t>
            </a:r>
            <a:r>
              <a:rPr lang="ar-SA" sz="2400" b="1" dirty="0">
                <a:solidFill>
                  <a:schemeClr val="bg1"/>
                </a:solidFill>
                <a:latin typeface="Alexandria" charset="0"/>
                <a:cs typeface="Alexandria" charset="0"/>
              </a:rPr>
              <a:t>)</a:t>
            </a:r>
            <a:endParaRPr lang="en-US" sz="24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012C99F0-D450-A027-A099-39AC1BB5C4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9218" name="Picture 2" descr="المرحلة الثالثة في عملية التفكير التصميمي: مرحلة التفكير - تصميم ...">
            <a:extLst>
              <a:ext uri="{FF2B5EF4-FFF2-40B4-BE49-F238E27FC236}">
                <a16:creationId xmlns:a16="http://schemas.microsoft.com/office/drawing/2014/main" id="{F0F5570B-F649-078F-EDBA-30DAE0D1921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1745" r="21575"/>
          <a:stretch>
            <a:fillRect/>
          </a:stretch>
        </p:blipFill>
        <p:spPr bwMode="auto">
          <a:xfrm>
            <a:off x="283573" y="1923810"/>
            <a:ext cx="3961504" cy="436821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81912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7861FB-5FF1-40F0-F603-1A6E22F5B50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91416C9-829B-EEF5-CD53-75C788B77731}"/>
              </a:ext>
            </a:extLst>
          </p:cNvPr>
          <p:cNvSpPr txBox="1"/>
          <p:nvPr/>
        </p:nvSpPr>
        <p:spPr>
          <a:xfrm>
            <a:off x="3103123" y="1574942"/>
            <a:ext cx="8414425" cy="5089150"/>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تواجه الصحافة الرقمية </a:t>
            </a:r>
            <a:r>
              <a:rPr lang="ar-SA" dirty="0">
                <a:solidFill>
                  <a:srgbClr val="C00000"/>
                </a:solidFill>
                <a:latin typeface="Alexandria" charset="0"/>
                <a:cs typeface="Alexandria" charset="0"/>
              </a:rPr>
              <a:t>تحديات</a:t>
            </a:r>
            <a:r>
              <a:rPr lang="ar-SA" dirty="0">
                <a:latin typeface="Alexandria" charset="0"/>
                <a:cs typeface="Alexandria" charset="0"/>
              </a:rPr>
              <a:t> </a:t>
            </a:r>
            <a:r>
              <a:rPr lang="ar-SA" dirty="0">
                <a:solidFill>
                  <a:srgbClr val="C00000"/>
                </a:solidFill>
                <a:latin typeface="Alexandria" charset="0"/>
                <a:cs typeface="Alexandria" charset="0"/>
              </a:rPr>
              <a:t>وفرصاً</a:t>
            </a:r>
            <a:r>
              <a:rPr lang="ar-SA" dirty="0">
                <a:latin typeface="Alexandria" charset="0"/>
                <a:cs typeface="Alexandria" charset="0"/>
              </a:rPr>
              <a:t> فريدة تتطلب مستويات عالية من الإبداع، فمع انتشار الأخبار المزيفة، وتراجع ثقة الجمهور، وتغير أنماط استهلاك الأخبار، أصبح على </a:t>
            </a:r>
            <a:r>
              <a:rPr lang="ar-SA" dirty="0">
                <a:solidFill>
                  <a:srgbClr val="C00000"/>
                </a:solidFill>
                <a:latin typeface="Alexandria" charset="0"/>
                <a:cs typeface="Alexandria" charset="0"/>
              </a:rPr>
              <a:t>الصحفيين</a:t>
            </a:r>
            <a:r>
              <a:rPr lang="ar-SA" dirty="0">
                <a:latin typeface="Alexandria" charset="0"/>
                <a:cs typeface="Alexandria" charset="0"/>
              </a:rPr>
              <a:t> </a:t>
            </a:r>
            <a:r>
              <a:rPr lang="ar-SA" dirty="0">
                <a:solidFill>
                  <a:srgbClr val="C00000"/>
                </a:solidFill>
                <a:latin typeface="Alexandria" charset="0"/>
                <a:cs typeface="Alexandria" charset="0"/>
              </a:rPr>
              <a:t>والمؤسسات</a:t>
            </a:r>
            <a:r>
              <a:rPr lang="ar-SA" dirty="0">
                <a:latin typeface="Alexandria" charset="0"/>
                <a:cs typeface="Alexandria" charset="0"/>
              </a:rPr>
              <a:t> </a:t>
            </a:r>
            <a:r>
              <a:rPr lang="ar-SA" dirty="0">
                <a:solidFill>
                  <a:srgbClr val="C00000"/>
                </a:solidFill>
                <a:latin typeface="Alexandria" charset="0"/>
                <a:cs typeface="Alexandria" charset="0"/>
              </a:rPr>
              <a:t>الإعلامية</a:t>
            </a:r>
            <a:r>
              <a:rPr lang="ar-SA" dirty="0">
                <a:latin typeface="Alexandria" charset="0"/>
                <a:cs typeface="Alexandria" charset="0"/>
              </a:rPr>
              <a:t> ابتكار طرق جديدة لتقديم المحتوى الإخباري بطريقة موثوقة، جذابة، وتفاعلية، حيث أن الإبداع في الصحافة الرقمية لا يقتصر على شكل القصة، بل يمتد </a:t>
            </a:r>
            <a:r>
              <a:rPr lang="ar-SA" dirty="0">
                <a:solidFill>
                  <a:srgbClr val="C00000"/>
                </a:solidFill>
                <a:latin typeface="Alexandria" charset="0"/>
                <a:cs typeface="Alexandria" charset="0"/>
              </a:rPr>
              <a:t>ليشمل</a:t>
            </a:r>
            <a:r>
              <a:rPr lang="ar-SA" dirty="0">
                <a:latin typeface="Alexandria" charset="0"/>
                <a:cs typeface="Alexandria" charset="0"/>
              </a:rPr>
              <a:t> </a:t>
            </a:r>
            <a:r>
              <a:rPr lang="ar-SA" dirty="0">
                <a:solidFill>
                  <a:srgbClr val="C00000"/>
                </a:solidFill>
                <a:latin typeface="Alexandria" charset="0"/>
                <a:cs typeface="Alexandria" charset="0"/>
              </a:rPr>
              <a:t>طرق</a:t>
            </a:r>
            <a:r>
              <a:rPr lang="ar-SA" dirty="0">
                <a:latin typeface="Alexandria" charset="0"/>
                <a:cs typeface="Alexandria" charset="0"/>
              </a:rPr>
              <a:t> </a:t>
            </a:r>
            <a:r>
              <a:rPr lang="ar-SA" dirty="0">
                <a:solidFill>
                  <a:srgbClr val="C00000"/>
                </a:solidFill>
                <a:latin typeface="Alexandria" charset="0"/>
                <a:cs typeface="Alexandria" charset="0"/>
              </a:rPr>
              <a:t>جمع</a:t>
            </a:r>
            <a:r>
              <a:rPr lang="ar-SA" dirty="0">
                <a:latin typeface="Alexandria" charset="0"/>
                <a:cs typeface="Alexandria" charset="0"/>
              </a:rPr>
              <a:t> </a:t>
            </a:r>
            <a:r>
              <a:rPr lang="ar-SA" dirty="0">
                <a:solidFill>
                  <a:srgbClr val="C00000"/>
                </a:solidFill>
                <a:latin typeface="Alexandria" charset="0"/>
                <a:cs typeface="Alexandria" charset="0"/>
              </a:rPr>
              <a:t>المعلومات</a:t>
            </a:r>
            <a:r>
              <a:rPr lang="ar-SA" dirty="0">
                <a:latin typeface="Alexandria" charset="0"/>
                <a:cs typeface="Alexandria" charset="0"/>
              </a:rPr>
              <a:t>، </a:t>
            </a:r>
            <a:r>
              <a:rPr lang="ar-SA" dirty="0">
                <a:solidFill>
                  <a:srgbClr val="C00000"/>
                </a:solidFill>
                <a:latin typeface="Alexandria" charset="0"/>
                <a:cs typeface="Alexandria" charset="0"/>
              </a:rPr>
              <a:t>التحقق</a:t>
            </a:r>
            <a:r>
              <a:rPr lang="ar-SA" dirty="0">
                <a:latin typeface="Alexandria" charset="0"/>
                <a:cs typeface="Alexandria" charset="0"/>
              </a:rPr>
              <a:t> </a:t>
            </a:r>
            <a:r>
              <a:rPr lang="ar-SA" dirty="0">
                <a:solidFill>
                  <a:srgbClr val="C00000"/>
                </a:solidFill>
                <a:latin typeface="Alexandria" charset="0"/>
                <a:cs typeface="Alexandria" charset="0"/>
              </a:rPr>
              <a:t>منها</a:t>
            </a:r>
            <a:r>
              <a:rPr lang="ar-SA" dirty="0">
                <a:latin typeface="Alexandria" charset="0"/>
                <a:cs typeface="Alexandria" charset="0"/>
              </a:rPr>
              <a:t>، </a:t>
            </a:r>
            <a:r>
              <a:rPr lang="ar-SA" dirty="0">
                <a:solidFill>
                  <a:srgbClr val="C00000"/>
                </a:solidFill>
                <a:latin typeface="Alexandria" charset="0"/>
                <a:cs typeface="Alexandria" charset="0"/>
              </a:rPr>
              <a:t>وتوزيعها</a:t>
            </a:r>
            <a:r>
              <a:rPr lang="ar-SA" dirty="0">
                <a:latin typeface="Alexandria" charset="0"/>
                <a:cs typeface="Alexandria" charset="0"/>
              </a:rPr>
              <a:t>.</a:t>
            </a:r>
          </a:p>
          <a:p>
            <a:pPr algn="just" rtl="1">
              <a:lnSpc>
                <a:spcPct val="200000"/>
              </a:lnSpc>
            </a:pPr>
            <a:endParaRPr lang="ar-SA" sz="300" dirty="0">
              <a:latin typeface="Alexandria" charset="0"/>
              <a:cs typeface="Alexandria" charset="0"/>
            </a:endParaRPr>
          </a:p>
          <a:p>
            <a:pPr algn="just" rtl="1">
              <a:lnSpc>
                <a:spcPct val="200000"/>
              </a:lnSpc>
            </a:pPr>
            <a:r>
              <a:rPr lang="ar-SA" dirty="0">
                <a:latin typeface="Alexandria" charset="0"/>
                <a:cs typeface="Alexandria" charset="0"/>
              </a:rPr>
              <a:t>2. يتجلى الإبداع في </a:t>
            </a:r>
            <a:r>
              <a:rPr lang="ar-SA" dirty="0">
                <a:solidFill>
                  <a:srgbClr val="C00000"/>
                </a:solidFill>
                <a:latin typeface="Alexandria" charset="0"/>
                <a:cs typeface="Alexandria" charset="0"/>
              </a:rPr>
              <a:t>الصحافة</a:t>
            </a:r>
            <a:r>
              <a:rPr lang="ar-SA" dirty="0">
                <a:latin typeface="Alexandria" charset="0"/>
                <a:cs typeface="Alexandria" charset="0"/>
              </a:rPr>
              <a:t> </a:t>
            </a:r>
            <a:r>
              <a:rPr lang="ar-SA" dirty="0">
                <a:solidFill>
                  <a:srgbClr val="C00000"/>
                </a:solidFill>
                <a:latin typeface="Alexandria" charset="0"/>
                <a:cs typeface="Alexandria" charset="0"/>
              </a:rPr>
              <a:t>الرقمية</a:t>
            </a:r>
            <a:r>
              <a:rPr lang="ar-SA" dirty="0">
                <a:latin typeface="Alexandria" charset="0"/>
                <a:cs typeface="Alexandria" charset="0"/>
              </a:rPr>
              <a:t> في استخدام </a:t>
            </a:r>
            <a:r>
              <a:rPr lang="ar-SA" dirty="0">
                <a:solidFill>
                  <a:srgbClr val="C00000"/>
                </a:solidFill>
                <a:latin typeface="Alexandria" charset="0"/>
                <a:cs typeface="Alexandria" charset="0"/>
              </a:rPr>
              <a:t>تقنيات</a:t>
            </a:r>
            <a:r>
              <a:rPr lang="ar-SA" dirty="0">
                <a:latin typeface="Alexandria" charset="0"/>
                <a:cs typeface="Alexandria" charset="0"/>
              </a:rPr>
              <a:t> </a:t>
            </a:r>
            <a:r>
              <a:rPr lang="ar-SA" dirty="0">
                <a:solidFill>
                  <a:srgbClr val="C00000"/>
                </a:solidFill>
                <a:latin typeface="Alexandria" charset="0"/>
                <a:cs typeface="Alexandria" charset="0"/>
              </a:rPr>
              <a:t>جديدة</a:t>
            </a:r>
            <a:r>
              <a:rPr lang="ar-SA" dirty="0">
                <a:latin typeface="Alexandria" charset="0"/>
                <a:cs typeface="Alexandria" charset="0"/>
              </a:rPr>
              <a:t> مثل صحافة البيانات، حيث يتم تحويل البيانات المعقدة إلى قصص بصرية سهلة الفهم، أو صحافة الروبوتات التي تستخدم </a:t>
            </a:r>
            <a:r>
              <a:rPr lang="ar-SA" dirty="0">
                <a:solidFill>
                  <a:srgbClr val="C00000"/>
                </a:solidFill>
                <a:latin typeface="Alexandria" charset="0"/>
                <a:cs typeface="Alexandria" charset="0"/>
              </a:rPr>
              <a:t>الذكاء</a:t>
            </a:r>
            <a:r>
              <a:rPr lang="ar-SA" dirty="0">
                <a:latin typeface="Alexandria" charset="0"/>
                <a:cs typeface="Alexandria" charset="0"/>
              </a:rPr>
              <a:t> </a:t>
            </a:r>
            <a:r>
              <a:rPr lang="ar-SA" dirty="0">
                <a:solidFill>
                  <a:srgbClr val="C00000"/>
                </a:solidFill>
                <a:latin typeface="Alexandria" charset="0"/>
                <a:cs typeface="Alexandria" charset="0"/>
              </a:rPr>
              <a:t>الاصطناعي</a:t>
            </a:r>
            <a:r>
              <a:rPr lang="ar-SA" dirty="0">
                <a:latin typeface="Alexandria" charset="0"/>
                <a:cs typeface="Alexandria" charset="0"/>
              </a:rPr>
              <a:t> لتوليد تقارير إخبارية سريعة، أو </a:t>
            </a:r>
            <a:r>
              <a:rPr lang="ar-SA" dirty="0">
                <a:solidFill>
                  <a:srgbClr val="C00000"/>
                </a:solidFill>
                <a:latin typeface="Alexandria" charset="0"/>
                <a:cs typeface="Alexandria" charset="0"/>
              </a:rPr>
              <a:t>صحافة</a:t>
            </a:r>
            <a:r>
              <a:rPr lang="ar-SA" dirty="0">
                <a:latin typeface="Alexandria" charset="0"/>
                <a:cs typeface="Alexandria" charset="0"/>
              </a:rPr>
              <a:t> </a:t>
            </a:r>
            <a:r>
              <a:rPr lang="ar-SA" dirty="0">
                <a:solidFill>
                  <a:srgbClr val="C00000"/>
                </a:solidFill>
                <a:latin typeface="Alexandria" charset="0"/>
                <a:cs typeface="Alexandria" charset="0"/>
              </a:rPr>
              <a:t>الواقع</a:t>
            </a:r>
            <a:r>
              <a:rPr lang="ar-SA" dirty="0">
                <a:latin typeface="Alexandria" charset="0"/>
                <a:cs typeface="Alexandria" charset="0"/>
              </a:rPr>
              <a:t> </a:t>
            </a:r>
            <a:r>
              <a:rPr lang="ar-SA" dirty="0">
                <a:solidFill>
                  <a:srgbClr val="C00000"/>
                </a:solidFill>
                <a:latin typeface="Alexandria" charset="0"/>
                <a:cs typeface="Alexandria" charset="0"/>
              </a:rPr>
              <a:t>الافتراضي</a:t>
            </a:r>
            <a:r>
              <a:rPr lang="ar-SA" dirty="0">
                <a:latin typeface="Alexandria" charset="0"/>
                <a:cs typeface="Alexandria" charset="0"/>
              </a:rPr>
              <a:t> والمعزز التي تقدم تجارب مميزة للجمهور.</a:t>
            </a:r>
          </a:p>
        </p:txBody>
      </p:sp>
      <p:sp>
        <p:nvSpPr>
          <p:cNvPr id="24" name="Rectangle 23">
            <a:extLst>
              <a:ext uri="{FF2B5EF4-FFF2-40B4-BE49-F238E27FC236}">
                <a16:creationId xmlns:a16="http://schemas.microsoft.com/office/drawing/2014/main" id="{CF646C96-DFC8-804B-4BAD-E6FF65A3597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9081281-28C8-E500-8F47-E8B1B7DC875A}"/>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FC0F8C92-CE9F-4685-255A-94A5FBF067A1}"/>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الإبداع في الصحافة الرقمية</a:t>
            </a:r>
            <a:endParaRPr lang="en-US" sz="24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251F4F7B-8B2C-8AD1-FEE0-367B631F2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1266" name="Picture 2" descr="السلبية والغضب والانتشار.. هل هي معايير كافية لتقييم المحتوى ...">
            <a:extLst>
              <a:ext uri="{FF2B5EF4-FFF2-40B4-BE49-F238E27FC236}">
                <a16:creationId xmlns:a16="http://schemas.microsoft.com/office/drawing/2014/main" id="{5E643ED6-5ABB-453A-AD31-9B50EC9BBAC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5927" y="1814983"/>
            <a:ext cx="3312586" cy="22087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1268" name="Picture 4" descr="حرية الصحافة في مواجهة مع الذكاء الاصطناعي | معهد الجزيرة للإعلام">
            <a:extLst>
              <a:ext uri="{FF2B5EF4-FFF2-40B4-BE49-F238E27FC236}">
                <a16:creationId xmlns:a16="http://schemas.microsoft.com/office/drawing/2014/main" id="{298362BD-7DDB-8B34-49B0-B964188D56F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35927" y="4077292"/>
            <a:ext cx="3312586" cy="233323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17842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5538EC-A558-1555-3B7C-2E72222A16D6}"/>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CB42A382-67D5-071A-264E-824E72C54C10}"/>
              </a:ext>
            </a:extLst>
          </p:cNvPr>
          <p:cNvSpPr txBox="1"/>
          <p:nvPr/>
        </p:nvSpPr>
        <p:spPr>
          <a:xfrm>
            <a:off x="823817" y="1664466"/>
            <a:ext cx="10544365" cy="4535152"/>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كما يشمل الإبداع تطوير نماذج أعمال جديدة للصحافة، مثل </a:t>
            </a:r>
            <a:r>
              <a:rPr lang="ar-SA" dirty="0">
                <a:solidFill>
                  <a:srgbClr val="C00000"/>
                </a:solidFill>
                <a:latin typeface="Alexandria" charset="0"/>
                <a:cs typeface="Alexandria" charset="0"/>
              </a:rPr>
              <a:t>الاشتراكات</a:t>
            </a:r>
            <a:r>
              <a:rPr lang="ar-SA" dirty="0">
                <a:latin typeface="Alexandria" charset="0"/>
                <a:cs typeface="Alexandria" charset="0"/>
              </a:rPr>
              <a:t> </a:t>
            </a:r>
            <a:r>
              <a:rPr lang="ar-SA" dirty="0">
                <a:solidFill>
                  <a:srgbClr val="C00000"/>
                </a:solidFill>
                <a:latin typeface="Alexandria" charset="0"/>
                <a:cs typeface="Alexandria" charset="0"/>
              </a:rPr>
              <a:t>الرقمية</a:t>
            </a:r>
            <a:r>
              <a:rPr lang="ar-SA" dirty="0">
                <a:latin typeface="Alexandria" charset="0"/>
                <a:cs typeface="Alexandria" charset="0"/>
              </a:rPr>
              <a:t> أو </a:t>
            </a:r>
            <a:r>
              <a:rPr lang="ar-SA" dirty="0">
                <a:solidFill>
                  <a:srgbClr val="C00000"/>
                </a:solidFill>
                <a:latin typeface="Alexandria" charset="0"/>
                <a:cs typeface="Alexandria" charset="0"/>
              </a:rPr>
              <a:t>التمويل</a:t>
            </a:r>
            <a:r>
              <a:rPr lang="ar-SA" dirty="0">
                <a:latin typeface="Alexandria" charset="0"/>
                <a:cs typeface="Alexandria" charset="0"/>
              </a:rPr>
              <a:t> </a:t>
            </a:r>
            <a:r>
              <a:rPr lang="ar-SA" dirty="0">
                <a:solidFill>
                  <a:srgbClr val="C00000"/>
                </a:solidFill>
                <a:latin typeface="Alexandria" charset="0"/>
                <a:cs typeface="Alexandria" charset="0"/>
              </a:rPr>
              <a:t>الجماعي</a:t>
            </a:r>
            <a:r>
              <a:rPr lang="ar-SA" dirty="0">
                <a:latin typeface="Alexandria" charset="0"/>
                <a:cs typeface="Alexandria" charset="0"/>
              </a:rPr>
              <a:t>، لضمان استدامة المحتوى الصحفي عالي الجودة، و لتكون الصحافة الرقمية إبداعية ومؤثرة، يجب أن تركز على </a:t>
            </a:r>
            <a:r>
              <a:rPr lang="ar-SA" dirty="0">
                <a:solidFill>
                  <a:srgbClr val="C00000"/>
                </a:solidFill>
                <a:latin typeface="Alexandria" charset="0"/>
                <a:cs typeface="Alexandria" charset="0"/>
              </a:rPr>
              <a:t>تقديم</a:t>
            </a:r>
            <a:r>
              <a:rPr lang="ar-SA" dirty="0">
                <a:latin typeface="Alexandria" charset="0"/>
                <a:cs typeface="Alexandria" charset="0"/>
              </a:rPr>
              <a:t> </a:t>
            </a:r>
            <a:r>
              <a:rPr lang="ar-SA" dirty="0">
                <a:solidFill>
                  <a:srgbClr val="C00000"/>
                </a:solidFill>
                <a:latin typeface="Alexandria" charset="0"/>
                <a:cs typeface="Alexandria" charset="0"/>
              </a:rPr>
              <a:t>قيمة</a:t>
            </a:r>
            <a:r>
              <a:rPr lang="ar-SA" dirty="0">
                <a:latin typeface="Alexandria" charset="0"/>
                <a:cs typeface="Alexandria" charset="0"/>
              </a:rPr>
              <a:t> </a:t>
            </a:r>
            <a:r>
              <a:rPr lang="ar-SA" dirty="0">
                <a:solidFill>
                  <a:srgbClr val="C00000"/>
                </a:solidFill>
                <a:latin typeface="Alexandria" charset="0"/>
                <a:cs typeface="Alexandria" charset="0"/>
              </a:rPr>
              <a:t>حقيقية</a:t>
            </a:r>
            <a:r>
              <a:rPr lang="ar-SA" dirty="0">
                <a:latin typeface="Alexandria" charset="0"/>
                <a:cs typeface="Alexandria" charset="0"/>
              </a:rPr>
              <a:t> للجمهور، وأن تكون قادرة على التكيف مع التغيرات التكنولوجية وسلوكيات المستخدمين. </a:t>
            </a:r>
          </a:p>
          <a:p>
            <a:pPr algn="just" rtl="1">
              <a:lnSpc>
                <a:spcPct val="200000"/>
              </a:lnSpc>
            </a:pPr>
            <a:endParaRPr lang="ar-SA" sz="300" dirty="0">
              <a:latin typeface="Alexandria" charset="0"/>
              <a:cs typeface="Alexandria" charset="0"/>
            </a:endParaRPr>
          </a:p>
          <a:p>
            <a:pPr algn="just" rtl="1">
              <a:lnSpc>
                <a:spcPct val="200000"/>
              </a:lnSpc>
            </a:pPr>
            <a:r>
              <a:rPr lang="ar-SA" dirty="0">
                <a:latin typeface="Alexandria" charset="0"/>
                <a:cs typeface="Alexandria" charset="0"/>
              </a:rPr>
              <a:t>4. يتطلب ذلك من الصحفيين تطوير مهارات جديدة في </a:t>
            </a:r>
            <a:r>
              <a:rPr lang="ar-SA" dirty="0">
                <a:solidFill>
                  <a:srgbClr val="C00000"/>
                </a:solidFill>
                <a:latin typeface="Alexandria" charset="0"/>
                <a:cs typeface="Alexandria" charset="0"/>
              </a:rPr>
              <a:t>تحليل</a:t>
            </a:r>
            <a:r>
              <a:rPr lang="ar-SA" dirty="0">
                <a:latin typeface="Alexandria" charset="0"/>
                <a:cs typeface="Alexandria" charset="0"/>
              </a:rPr>
              <a:t> </a:t>
            </a:r>
            <a:r>
              <a:rPr lang="ar-SA" dirty="0">
                <a:solidFill>
                  <a:srgbClr val="C00000"/>
                </a:solidFill>
                <a:latin typeface="Alexandria" charset="0"/>
                <a:cs typeface="Alexandria" charset="0"/>
              </a:rPr>
              <a:t>البيانات</a:t>
            </a:r>
            <a:r>
              <a:rPr lang="ar-SA" dirty="0">
                <a:latin typeface="Alexandria" charset="0"/>
                <a:cs typeface="Alexandria" charset="0"/>
              </a:rPr>
              <a:t>، </a:t>
            </a:r>
            <a:r>
              <a:rPr lang="ar-SA" dirty="0">
                <a:solidFill>
                  <a:srgbClr val="C00000"/>
                </a:solidFill>
                <a:latin typeface="Alexandria" charset="0"/>
                <a:cs typeface="Alexandria" charset="0"/>
              </a:rPr>
              <a:t>التصميم</a:t>
            </a:r>
            <a:r>
              <a:rPr lang="ar-SA" dirty="0">
                <a:latin typeface="Alexandria" charset="0"/>
                <a:cs typeface="Alexandria" charset="0"/>
              </a:rPr>
              <a:t> </a:t>
            </a:r>
            <a:r>
              <a:rPr lang="ar-SA" dirty="0">
                <a:solidFill>
                  <a:srgbClr val="C00000"/>
                </a:solidFill>
                <a:latin typeface="Alexandria" charset="0"/>
                <a:cs typeface="Alexandria" charset="0"/>
              </a:rPr>
              <a:t>المرئي</a:t>
            </a:r>
            <a:r>
              <a:rPr lang="ar-SA" dirty="0">
                <a:latin typeface="Alexandria" charset="0"/>
                <a:cs typeface="Alexandria" charset="0"/>
              </a:rPr>
              <a:t>، </a:t>
            </a:r>
            <a:r>
              <a:rPr lang="ar-SA" dirty="0">
                <a:solidFill>
                  <a:srgbClr val="C00000"/>
                </a:solidFill>
                <a:latin typeface="Alexandria" charset="0"/>
                <a:cs typeface="Alexandria" charset="0"/>
              </a:rPr>
              <a:t>والتفاعل</a:t>
            </a:r>
            <a:r>
              <a:rPr lang="ar-SA" dirty="0">
                <a:latin typeface="Alexandria" charset="0"/>
                <a:cs typeface="Alexandria" charset="0"/>
              </a:rPr>
              <a:t> </a:t>
            </a:r>
            <a:r>
              <a:rPr lang="ar-SA" dirty="0">
                <a:solidFill>
                  <a:srgbClr val="C00000"/>
                </a:solidFill>
                <a:latin typeface="Alexandria" charset="0"/>
                <a:cs typeface="Alexandria" charset="0"/>
              </a:rPr>
              <a:t>مع</a:t>
            </a:r>
            <a:r>
              <a:rPr lang="ar-SA" dirty="0">
                <a:latin typeface="Alexandria" charset="0"/>
                <a:cs typeface="Alexandria" charset="0"/>
              </a:rPr>
              <a:t> </a:t>
            </a:r>
            <a:r>
              <a:rPr lang="ar-SA" dirty="0">
                <a:solidFill>
                  <a:srgbClr val="C00000"/>
                </a:solidFill>
                <a:latin typeface="Alexandria" charset="0"/>
                <a:cs typeface="Alexandria" charset="0"/>
              </a:rPr>
              <a:t>الجمهور</a:t>
            </a:r>
            <a:r>
              <a:rPr lang="ar-SA" dirty="0">
                <a:latin typeface="Alexandria" charset="0"/>
                <a:cs typeface="Alexandria" charset="0"/>
              </a:rPr>
              <a:t> عبر المنصات الرقمية، حيث أن الجمع بين المبادئ الصحفية الأساسية والإبداع في استخدام الأدوات والتقنيات الرقمية هو مفتاح بناء صحافة رقمية قوية وموثوقة تلبي احتياجات مجتمع المعلومات المعاصر.</a:t>
            </a:r>
          </a:p>
        </p:txBody>
      </p:sp>
      <p:sp>
        <p:nvSpPr>
          <p:cNvPr id="24" name="Rectangle 23">
            <a:extLst>
              <a:ext uri="{FF2B5EF4-FFF2-40B4-BE49-F238E27FC236}">
                <a16:creationId xmlns:a16="http://schemas.microsoft.com/office/drawing/2014/main" id="{A13C2042-A9C3-9F7C-9C0C-E09E01FFEB67}"/>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CC8C1E6-08B6-95A1-5166-731EDEFB6905}"/>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FA6ECC3E-3892-5F5F-D8BF-228BB10FB52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الإبداع في الصحافة الرقمية</a:t>
            </a:r>
            <a:endParaRPr lang="en-US" sz="24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645FEAF7-68BC-D2B5-A891-FF61B7E2C0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0145587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A75C9A-AB18-4675-4F77-5D42FD3C92AB}"/>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0113430E-541B-94D3-80A1-15E7E6000E21}"/>
              </a:ext>
            </a:extLst>
          </p:cNvPr>
          <p:cNvSpPr txBox="1"/>
          <p:nvPr/>
        </p:nvSpPr>
        <p:spPr>
          <a:xfrm>
            <a:off x="3420012" y="1664466"/>
            <a:ext cx="8005863" cy="4627485"/>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يشهد إنتاج المحتوى المرئي والمسموع </a:t>
            </a:r>
            <a:r>
              <a:rPr lang="ar-SA" dirty="0">
                <a:solidFill>
                  <a:srgbClr val="C00000"/>
                </a:solidFill>
                <a:latin typeface="Alexandria" charset="0"/>
                <a:cs typeface="Alexandria" charset="0"/>
              </a:rPr>
              <a:t>ثورة</a:t>
            </a:r>
            <a:r>
              <a:rPr lang="ar-SA" dirty="0">
                <a:latin typeface="Alexandria" charset="0"/>
                <a:cs typeface="Alexandria" charset="0"/>
              </a:rPr>
              <a:t> </a:t>
            </a:r>
            <a:r>
              <a:rPr lang="ar-SA" dirty="0">
                <a:solidFill>
                  <a:srgbClr val="C00000"/>
                </a:solidFill>
                <a:latin typeface="Alexandria" charset="0"/>
                <a:cs typeface="Alexandria" charset="0"/>
              </a:rPr>
              <a:t>إبداعية</a:t>
            </a:r>
            <a:r>
              <a:rPr lang="ar-SA" dirty="0">
                <a:latin typeface="Alexandria" charset="0"/>
                <a:cs typeface="Alexandria" charset="0"/>
              </a:rPr>
              <a:t> بفضل التقنيات الرقمية الحديثة، حيث لم يعد الأمر مقتصراً على التلفزيون والراديو التقليديين، بل امتد </a:t>
            </a:r>
            <a:r>
              <a:rPr lang="ar-SA" dirty="0">
                <a:solidFill>
                  <a:srgbClr val="C00000"/>
                </a:solidFill>
                <a:latin typeface="Alexandria" charset="0"/>
                <a:cs typeface="Alexandria" charset="0"/>
              </a:rPr>
              <a:t>ليشمل</a:t>
            </a:r>
            <a:r>
              <a:rPr lang="ar-SA" dirty="0">
                <a:latin typeface="Alexandria" charset="0"/>
                <a:cs typeface="Alexandria" charset="0"/>
              </a:rPr>
              <a:t> </a:t>
            </a:r>
            <a:r>
              <a:rPr lang="ar-SA" dirty="0">
                <a:solidFill>
                  <a:srgbClr val="C00000"/>
                </a:solidFill>
                <a:latin typeface="Alexandria" charset="0"/>
                <a:cs typeface="Alexandria" charset="0"/>
              </a:rPr>
              <a:t>منصات</a:t>
            </a:r>
            <a:r>
              <a:rPr lang="ar-SA" dirty="0">
                <a:latin typeface="Alexandria" charset="0"/>
                <a:cs typeface="Alexandria" charset="0"/>
              </a:rPr>
              <a:t> مثل يوتيوب، تيك توك، بودكاست، ومنصات البث المباشر. </a:t>
            </a:r>
          </a:p>
          <a:p>
            <a:pPr algn="just" rtl="1">
              <a:lnSpc>
                <a:spcPct val="200000"/>
              </a:lnSpc>
            </a:pPr>
            <a:endParaRPr lang="ar-SA" sz="300" dirty="0">
              <a:latin typeface="Alexandria" charset="0"/>
              <a:cs typeface="Alexandria" charset="0"/>
            </a:endParaRPr>
          </a:p>
          <a:p>
            <a:pPr algn="just" rtl="1">
              <a:lnSpc>
                <a:spcPct val="200000"/>
              </a:lnSpc>
            </a:pPr>
            <a:endParaRPr lang="ar-SA" sz="300" dirty="0">
              <a:latin typeface="Alexandria" charset="0"/>
              <a:cs typeface="Alexandria" charset="0"/>
            </a:endParaRPr>
          </a:p>
          <a:p>
            <a:pPr algn="just" rtl="1">
              <a:lnSpc>
                <a:spcPct val="200000"/>
              </a:lnSpc>
            </a:pPr>
            <a:r>
              <a:rPr lang="ar-SA" dirty="0">
                <a:latin typeface="Alexandria" charset="0"/>
                <a:cs typeface="Alexandria" charset="0"/>
              </a:rPr>
              <a:t>2. الإبداع في هذا المجال يتطلب ليس فقط مهارات فنية في التصوير والمونتاج والإخراج، بل أيضاً </a:t>
            </a:r>
            <a:r>
              <a:rPr lang="ar-SA" dirty="0">
                <a:solidFill>
                  <a:srgbClr val="C00000"/>
                </a:solidFill>
                <a:latin typeface="Alexandria" charset="0"/>
                <a:cs typeface="Alexandria" charset="0"/>
              </a:rPr>
              <a:t>القدرة</a:t>
            </a:r>
            <a:r>
              <a:rPr lang="ar-SA" dirty="0">
                <a:latin typeface="Alexandria" charset="0"/>
                <a:cs typeface="Alexandria" charset="0"/>
              </a:rPr>
              <a:t> على </a:t>
            </a:r>
            <a:r>
              <a:rPr lang="ar-SA" dirty="0">
                <a:solidFill>
                  <a:srgbClr val="C00000"/>
                </a:solidFill>
                <a:latin typeface="Alexandria" charset="0"/>
                <a:cs typeface="Alexandria" charset="0"/>
              </a:rPr>
              <a:t>صياغة</a:t>
            </a:r>
            <a:r>
              <a:rPr lang="ar-SA" dirty="0">
                <a:latin typeface="Alexandria" charset="0"/>
                <a:cs typeface="Alexandria" charset="0"/>
              </a:rPr>
              <a:t> </a:t>
            </a:r>
            <a:r>
              <a:rPr lang="ar-SA" dirty="0">
                <a:solidFill>
                  <a:srgbClr val="C00000"/>
                </a:solidFill>
                <a:latin typeface="Alexandria" charset="0"/>
                <a:cs typeface="Alexandria" charset="0"/>
              </a:rPr>
              <a:t>قصص</a:t>
            </a:r>
            <a:r>
              <a:rPr lang="ar-SA" dirty="0">
                <a:latin typeface="Alexandria" charset="0"/>
                <a:cs typeface="Alexandria" charset="0"/>
              </a:rPr>
              <a:t> </a:t>
            </a:r>
            <a:r>
              <a:rPr lang="ar-SA" dirty="0">
                <a:solidFill>
                  <a:srgbClr val="C00000"/>
                </a:solidFill>
                <a:latin typeface="Alexandria" charset="0"/>
                <a:cs typeface="Alexandria" charset="0"/>
              </a:rPr>
              <a:t>جذابة</a:t>
            </a:r>
            <a:r>
              <a:rPr lang="ar-SA" dirty="0">
                <a:latin typeface="Alexandria" charset="0"/>
                <a:cs typeface="Alexandria" charset="0"/>
              </a:rPr>
              <a:t>، وإنشاء تجارب بصرية وسمعية فريدة تلفت الانتباه في بحر المحتوى الرقمي، و يتجلى الإبداع هنا في </a:t>
            </a:r>
            <a:r>
              <a:rPr lang="ar-SA" dirty="0">
                <a:solidFill>
                  <a:srgbClr val="C00000"/>
                </a:solidFill>
                <a:latin typeface="Alexandria" charset="0"/>
                <a:cs typeface="Alexandria" charset="0"/>
              </a:rPr>
              <a:t>استخدام</a:t>
            </a:r>
            <a:r>
              <a:rPr lang="ar-SA" dirty="0">
                <a:latin typeface="Alexandria" charset="0"/>
                <a:cs typeface="Alexandria" charset="0"/>
              </a:rPr>
              <a:t> </a:t>
            </a:r>
            <a:r>
              <a:rPr lang="ar-SA" dirty="0">
                <a:solidFill>
                  <a:srgbClr val="C00000"/>
                </a:solidFill>
                <a:latin typeface="Alexandria" charset="0"/>
                <a:cs typeface="Alexandria" charset="0"/>
              </a:rPr>
              <a:t>تقنيات</a:t>
            </a:r>
            <a:r>
              <a:rPr lang="ar-SA" dirty="0">
                <a:latin typeface="Alexandria" charset="0"/>
                <a:cs typeface="Alexandria" charset="0"/>
              </a:rPr>
              <a:t> </a:t>
            </a:r>
            <a:r>
              <a:rPr lang="ar-SA" dirty="0">
                <a:solidFill>
                  <a:srgbClr val="C00000"/>
                </a:solidFill>
                <a:latin typeface="Alexandria" charset="0"/>
                <a:cs typeface="Alexandria" charset="0"/>
              </a:rPr>
              <a:t>السرد</a:t>
            </a:r>
            <a:r>
              <a:rPr lang="ar-SA" dirty="0">
                <a:latin typeface="Alexandria" charset="0"/>
                <a:cs typeface="Alexandria" charset="0"/>
              </a:rPr>
              <a:t> </a:t>
            </a:r>
            <a:r>
              <a:rPr lang="ar-SA" dirty="0">
                <a:solidFill>
                  <a:srgbClr val="C00000"/>
                </a:solidFill>
                <a:latin typeface="Alexandria" charset="0"/>
                <a:cs typeface="Alexandria" charset="0"/>
              </a:rPr>
              <a:t>الجديدة</a:t>
            </a:r>
            <a:r>
              <a:rPr lang="ar-SA" dirty="0">
                <a:latin typeface="Alexandria" charset="0"/>
                <a:cs typeface="Alexandria" charset="0"/>
              </a:rPr>
              <a:t>، مثل القصص التفاعلية، أو استخدام الرسوم المتحركة ثلاثية الأبعاد، أو دمج الواقع المعزز والافتراضي في الإنتاج.</a:t>
            </a:r>
          </a:p>
        </p:txBody>
      </p:sp>
      <p:sp>
        <p:nvSpPr>
          <p:cNvPr id="24" name="Rectangle 23">
            <a:extLst>
              <a:ext uri="{FF2B5EF4-FFF2-40B4-BE49-F238E27FC236}">
                <a16:creationId xmlns:a16="http://schemas.microsoft.com/office/drawing/2014/main" id="{0AD6C296-A46B-94C5-0774-E987AB8FEB60}"/>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8D2EA2C-82DA-F013-AAF4-8C00CDFB627D}"/>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23AA28B6-B3A6-B0E4-B4BE-AFBF6866FFC3}"/>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الإبداع في إنتاج المحتوى المرئي والمسموع</a:t>
            </a:r>
            <a:endParaRPr lang="en-US" sz="24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72B78A42-EFEE-9EDA-F049-E699450628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034A8963-352A-8C5F-5A54-5975D4961A41}"/>
              </a:ext>
            </a:extLst>
          </p:cNvPr>
          <p:cNvSpPr txBox="1"/>
          <p:nvPr/>
        </p:nvSpPr>
        <p:spPr>
          <a:xfrm>
            <a:off x="260943" y="4857671"/>
            <a:ext cx="2653887" cy="923330"/>
          </a:xfrm>
          <a:prstGeom prst="rect">
            <a:avLst/>
          </a:prstGeom>
          <a:noFill/>
        </p:spPr>
        <p:txBody>
          <a:bodyPr wrap="square">
            <a:spAutoFit/>
          </a:bodyPr>
          <a:lstStyle/>
          <a:p>
            <a:pPr algn="ctr" rtl="1"/>
            <a:r>
              <a:rPr lang="ar-SA" sz="1100" dirty="0">
                <a:latin typeface="Alexandria" charset="0"/>
                <a:cs typeface="Alexandria" charset="0"/>
              </a:rPr>
              <a:t>بودكاست يقدم محتوى جديد ومبتكر</a:t>
            </a:r>
            <a:br>
              <a:rPr lang="ar-SA" sz="1100" dirty="0">
                <a:latin typeface="Alexandria" charset="0"/>
                <a:cs typeface="Alexandria" charset="0"/>
              </a:rPr>
            </a:br>
            <a:br>
              <a:rPr lang="ar-SA" sz="1100" dirty="0">
                <a:latin typeface="Alexandria" charset="0"/>
                <a:cs typeface="Alexandria" charset="0"/>
              </a:rPr>
            </a:br>
            <a:r>
              <a:rPr lang="ar-SA" sz="1100" dirty="0">
                <a:latin typeface="Alexandria" charset="0"/>
                <a:cs typeface="Alexandria" charset="0"/>
              </a:rPr>
              <a:t> من انتاج بنك الاتحاد – الأردن</a:t>
            </a:r>
          </a:p>
          <a:p>
            <a:pPr algn="ctr"/>
            <a:br>
              <a:rPr lang="ar-SA" sz="1050" dirty="0">
                <a:latin typeface="Alexandria" charset="0"/>
                <a:cs typeface="Alexandria" charset="0"/>
              </a:rPr>
            </a:br>
            <a:r>
              <a:rPr lang="en-US" sz="1050" dirty="0">
                <a:latin typeface="Alexandria" charset="0"/>
                <a:cs typeface="Alexandria" charset="0"/>
              </a:rPr>
              <a:t>bankaletihad.com/ar/learn/listen/</a:t>
            </a:r>
            <a:endParaRPr lang="en-US" sz="1050" dirty="0"/>
          </a:p>
        </p:txBody>
      </p:sp>
      <p:pic>
        <p:nvPicPr>
          <p:cNvPr id="6" name="Picture 5" descr="A microphone with a logo&#10;&#10;AI-generated content may be incorrect.">
            <a:extLst>
              <a:ext uri="{FF2B5EF4-FFF2-40B4-BE49-F238E27FC236}">
                <a16:creationId xmlns:a16="http://schemas.microsoft.com/office/drawing/2014/main" id="{29E6E050-A9AF-8B0F-A2DD-EE5DD34D903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26" y="2011279"/>
            <a:ext cx="3128775" cy="2688540"/>
          </a:xfrm>
          <a:prstGeom prst="rect">
            <a:avLst/>
          </a:prstGeom>
        </p:spPr>
      </p:pic>
    </p:spTree>
    <p:extLst>
      <p:ext uri="{BB962C8B-B14F-4D97-AF65-F5344CB8AC3E}">
        <p14:creationId xmlns:p14="http://schemas.microsoft.com/office/powerpoint/2010/main" val="702382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3" end="3"/>
                                            </p:txEl>
                                          </p:spTgt>
                                        </p:tgtEl>
                                        <p:attrNameLst>
                                          <p:attrName>style.visibility</p:attrName>
                                        </p:attrNameLst>
                                      </p:cBhvr>
                                      <p:to>
                                        <p:strVal val="visible"/>
                                      </p:to>
                                    </p:set>
                                    <p:animEffect transition="in" filter="fade">
                                      <p:cBhvr>
                                        <p:cTn id="17" dur="500"/>
                                        <p:tgtEl>
                                          <p:spTgt spid="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84D23F-C231-E993-7B15-41E553FA0DCC}"/>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B23C3EA3-372E-6F72-328C-7FA7A7738700}"/>
              </a:ext>
            </a:extLst>
          </p:cNvPr>
          <p:cNvSpPr txBox="1"/>
          <p:nvPr/>
        </p:nvSpPr>
        <p:spPr>
          <a:xfrm>
            <a:off x="4085616" y="1574948"/>
            <a:ext cx="7344383" cy="4627485"/>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يشمل الإبداع أيضاً القدرة على </a:t>
            </a:r>
            <a:r>
              <a:rPr lang="ar-SA" dirty="0">
                <a:solidFill>
                  <a:srgbClr val="C00000"/>
                </a:solidFill>
                <a:latin typeface="Alexandria" charset="0"/>
                <a:cs typeface="Alexandria" charset="0"/>
              </a:rPr>
              <a:t>إنتاج</a:t>
            </a:r>
            <a:r>
              <a:rPr lang="ar-SA" dirty="0">
                <a:latin typeface="Alexandria" charset="0"/>
                <a:cs typeface="Alexandria" charset="0"/>
              </a:rPr>
              <a:t> </a:t>
            </a:r>
            <a:r>
              <a:rPr lang="ar-SA" dirty="0">
                <a:solidFill>
                  <a:srgbClr val="C00000"/>
                </a:solidFill>
                <a:latin typeface="Alexandria" charset="0"/>
                <a:cs typeface="Alexandria" charset="0"/>
              </a:rPr>
              <a:t>محتوى</a:t>
            </a:r>
            <a:r>
              <a:rPr lang="ar-SA" dirty="0">
                <a:latin typeface="Alexandria" charset="0"/>
                <a:cs typeface="Alexandria" charset="0"/>
              </a:rPr>
              <a:t> </a:t>
            </a:r>
            <a:r>
              <a:rPr lang="ar-SA" dirty="0">
                <a:solidFill>
                  <a:srgbClr val="C00000"/>
                </a:solidFill>
                <a:latin typeface="Alexandria" charset="0"/>
                <a:cs typeface="Alexandria" charset="0"/>
              </a:rPr>
              <a:t>عالي</a:t>
            </a:r>
            <a:r>
              <a:rPr lang="ar-SA" dirty="0">
                <a:latin typeface="Alexandria" charset="0"/>
                <a:cs typeface="Alexandria" charset="0"/>
              </a:rPr>
              <a:t> </a:t>
            </a:r>
            <a:r>
              <a:rPr lang="ar-SA" dirty="0">
                <a:solidFill>
                  <a:srgbClr val="C00000"/>
                </a:solidFill>
                <a:latin typeface="Alexandria" charset="0"/>
                <a:cs typeface="Alexandria" charset="0"/>
              </a:rPr>
              <a:t>الجودة</a:t>
            </a:r>
            <a:r>
              <a:rPr lang="ar-SA" dirty="0">
                <a:latin typeface="Alexandria" charset="0"/>
                <a:cs typeface="Alexandria" charset="0"/>
              </a:rPr>
              <a:t> بميزانيات محدودة، والوصول إلى جماهير متخصصة عبر المنصات الرقمية، وحتى يكون المحتوى المرئي والمسموع إبداعياً ومؤثراً، يجب أن يكون </a:t>
            </a:r>
            <a:r>
              <a:rPr lang="ar-SA" dirty="0">
                <a:solidFill>
                  <a:srgbClr val="C00000"/>
                </a:solidFill>
                <a:latin typeface="Alexandria" charset="0"/>
                <a:cs typeface="Alexandria" charset="0"/>
              </a:rPr>
              <a:t>أصيلاً</a:t>
            </a:r>
            <a:r>
              <a:rPr lang="ar-SA" dirty="0">
                <a:latin typeface="Alexandria" charset="0"/>
                <a:cs typeface="Alexandria" charset="0"/>
              </a:rPr>
              <a:t>، ذا صلة بالجمهور، وقادراً على </a:t>
            </a:r>
            <a:r>
              <a:rPr lang="ar-SA" dirty="0">
                <a:solidFill>
                  <a:srgbClr val="C00000"/>
                </a:solidFill>
                <a:latin typeface="Alexandria" charset="0"/>
                <a:cs typeface="Alexandria" charset="0"/>
              </a:rPr>
              <a:t>إثارة</a:t>
            </a:r>
            <a:r>
              <a:rPr lang="ar-SA" dirty="0">
                <a:latin typeface="Alexandria" charset="0"/>
                <a:cs typeface="Alexandria" charset="0"/>
              </a:rPr>
              <a:t> </a:t>
            </a:r>
            <a:r>
              <a:rPr lang="ar-SA" dirty="0">
                <a:solidFill>
                  <a:srgbClr val="C00000"/>
                </a:solidFill>
                <a:latin typeface="Alexandria" charset="0"/>
                <a:cs typeface="Alexandria" charset="0"/>
              </a:rPr>
              <a:t>المشاعر</a:t>
            </a:r>
            <a:r>
              <a:rPr lang="ar-SA" dirty="0">
                <a:latin typeface="Alexandria" charset="0"/>
                <a:cs typeface="Alexandria" charset="0"/>
              </a:rPr>
              <a:t> أو </a:t>
            </a:r>
            <a:r>
              <a:rPr lang="ar-SA" dirty="0">
                <a:solidFill>
                  <a:srgbClr val="C00000"/>
                </a:solidFill>
                <a:latin typeface="Alexandria" charset="0"/>
                <a:cs typeface="Alexandria" charset="0"/>
              </a:rPr>
              <a:t>تقديم</a:t>
            </a:r>
            <a:r>
              <a:rPr lang="ar-SA" dirty="0">
                <a:latin typeface="Alexandria" charset="0"/>
                <a:cs typeface="Alexandria" charset="0"/>
              </a:rPr>
              <a:t> </a:t>
            </a:r>
            <a:r>
              <a:rPr lang="ar-SA" dirty="0">
                <a:solidFill>
                  <a:srgbClr val="C00000"/>
                </a:solidFill>
                <a:latin typeface="Alexandria" charset="0"/>
                <a:cs typeface="Alexandria" charset="0"/>
              </a:rPr>
              <a:t>قيمة</a:t>
            </a:r>
            <a:r>
              <a:rPr lang="ar-SA" dirty="0">
                <a:latin typeface="Alexandria" charset="0"/>
                <a:cs typeface="Alexandria" charset="0"/>
              </a:rPr>
              <a:t> </a:t>
            </a:r>
            <a:r>
              <a:rPr lang="ar-SA" dirty="0">
                <a:solidFill>
                  <a:srgbClr val="C00000"/>
                </a:solidFill>
                <a:latin typeface="Alexandria" charset="0"/>
                <a:cs typeface="Alexandria" charset="0"/>
              </a:rPr>
              <a:t>معرفية</a:t>
            </a:r>
            <a:r>
              <a:rPr lang="ar-SA" dirty="0">
                <a:latin typeface="Alexandria" charset="0"/>
                <a:cs typeface="Alexandria" charset="0"/>
              </a:rPr>
              <a:t>.</a:t>
            </a:r>
          </a:p>
          <a:p>
            <a:pPr algn="just" rtl="1">
              <a:lnSpc>
                <a:spcPct val="200000"/>
              </a:lnSpc>
            </a:pPr>
            <a:endParaRPr lang="ar-SA" sz="300" dirty="0">
              <a:latin typeface="Alexandria" charset="0"/>
              <a:cs typeface="Alexandria" charset="0"/>
            </a:endParaRPr>
          </a:p>
          <a:p>
            <a:pPr algn="just" rtl="1">
              <a:lnSpc>
                <a:spcPct val="200000"/>
              </a:lnSpc>
            </a:pPr>
            <a:endParaRPr lang="ar-SA" sz="300" dirty="0">
              <a:latin typeface="Alexandria" charset="0"/>
              <a:cs typeface="Alexandria" charset="0"/>
            </a:endParaRPr>
          </a:p>
          <a:p>
            <a:pPr algn="just" rtl="1">
              <a:lnSpc>
                <a:spcPct val="200000"/>
              </a:lnSpc>
            </a:pPr>
            <a:r>
              <a:rPr lang="ar-SA" dirty="0">
                <a:latin typeface="Alexandria" charset="0"/>
                <a:cs typeface="Alexandria" charset="0"/>
              </a:rPr>
              <a:t>4. يتطلب ذلك من </a:t>
            </a:r>
            <a:r>
              <a:rPr lang="ar-SA" dirty="0">
                <a:solidFill>
                  <a:srgbClr val="C00000"/>
                </a:solidFill>
                <a:latin typeface="Alexandria" charset="0"/>
                <a:cs typeface="Alexandria" charset="0"/>
              </a:rPr>
              <a:t>المبدعين</a:t>
            </a:r>
            <a:r>
              <a:rPr lang="ar-SA" dirty="0">
                <a:latin typeface="Alexandria" charset="0"/>
                <a:cs typeface="Alexandria" charset="0"/>
              </a:rPr>
              <a:t> فهماً عميقاً </a:t>
            </a:r>
            <a:r>
              <a:rPr lang="ar-SA" dirty="0">
                <a:solidFill>
                  <a:srgbClr val="C00000"/>
                </a:solidFill>
                <a:latin typeface="Alexandria" charset="0"/>
                <a:cs typeface="Alexandria" charset="0"/>
              </a:rPr>
              <a:t>للغة</a:t>
            </a:r>
            <a:r>
              <a:rPr lang="ar-SA" dirty="0">
                <a:latin typeface="Alexandria" charset="0"/>
                <a:cs typeface="Alexandria" charset="0"/>
              </a:rPr>
              <a:t> </a:t>
            </a:r>
            <a:r>
              <a:rPr lang="ar-SA" dirty="0">
                <a:solidFill>
                  <a:srgbClr val="C00000"/>
                </a:solidFill>
                <a:latin typeface="Alexandria" charset="0"/>
                <a:cs typeface="Alexandria" charset="0"/>
              </a:rPr>
              <a:t>البصرية</a:t>
            </a:r>
            <a:r>
              <a:rPr lang="ar-SA" dirty="0">
                <a:latin typeface="Alexandria" charset="0"/>
                <a:cs typeface="Alexandria" charset="0"/>
              </a:rPr>
              <a:t> </a:t>
            </a:r>
            <a:r>
              <a:rPr lang="ar-SA" dirty="0">
                <a:solidFill>
                  <a:srgbClr val="C00000"/>
                </a:solidFill>
                <a:latin typeface="Alexandria" charset="0"/>
                <a:cs typeface="Alexandria" charset="0"/>
              </a:rPr>
              <a:t>والسمعية</a:t>
            </a:r>
            <a:r>
              <a:rPr lang="ar-SA" dirty="0">
                <a:latin typeface="Alexandria" charset="0"/>
                <a:cs typeface="Alexandria" charset="0"/>
              </a:rPr>
              <a:t>، والقدرة على </a:t>
            </a:r>
            <a:r>
              <a:rPr lang="ar-SA" dirty="0">
                <a:solidFill>
                  <a:srgbClr val="C00000"/>
                </a:solidFill>
                <a:latin typeface="Alexandria" charset="0"/>
                <a:cs typeface="Alexandria" charset="0"/>
              </a:rPr>
              <a:t>التفكير</a:t>
            </a:r>
            <a:r>
              <a:rPr lang="ar-SA" dirty="0">
                <a:latin typeface="Alexandria" charset="0"/>
                <a:cs typeface="Alexandria" charset="0"/>
              </a:rPr>
              <a:t> </a:t>
            </a:r>
            <a:r>
              <a:rPr lang="ar-SA" dirty="0">
                <a:solidFill>
                  <a:srgbClr val="C00000"/>
                </a:solidFill>
                <a:latin typeface="Alexandria" charset="0"/>
                <a:cs typeface="Alexandria" charset="0"/>
              </a:rPr>
              <a:t>خارج</a:t>
            </a:r>
            <a:r>
              <a:rPr lang="ar-SA" dirty="0">
                <a:latin typeface="Alexandria" charset="0"/>
                <a:cs typeface="Alexandria" charset="0"/>
              </a:rPr>
              <a:t> </a:t>
            </a:r>
            <a:r>
              <a:rPr lang="ar-SA" dirty="0">
                <a:solidFill>
                  <a:srgbClr val="C00000"/>
                </a:solidFill>
                <a:latin typeface="Alexandria" charset="0"/>
                <a:cs typeface="Alexandria" charset="0"/>
              </a:rPr>
              <a:t>الصندوق</a:t>
            </a:r>
            <a:r>
              <a:rPr lang="ar-SA" dirty="0">
                <a:latin typeface="Alexandria" charset="0"/>
                <a:cs typeface="Alexandria" charset="0"/>
              </a:rPr>
              <a:t> لتقديم محتوى يتجاوز التوقعات، حيث أن التطور المستمر في أدوات الإنتاج الرقمي يفتح آفاقاً لا حصر لها للإبداع في هذا المجال، مما يجعل منه ساحة خصبة للابتكار والتجريب.</a:t>
            </a:r>
          </a:p>
        </p:txBody>
      </p:sp>
      <p:sp>
        <p:nvSpPr>
          <p:cNvPr id="24" name="Rectangle 23">
            <a:extLst>
              <a:ext uri="{FF2B5EF4-FFF2-40B4-BE49-F238E27FC236}">
                <a16:creationId xmlns:a16="http://schemas.microsoft.com/office/drawing/2014/main" id="{141C1724-0948-0E78-C1F4-0B670BA5F3A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3A02E1F-4611-80D5-173E-D66B699C9A42}"/>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C2F2011C-3DC5-343C-D0E9-08AA05884B9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الإبداع في إنتاج المحتوى المرئي والمسموع</a:t>
            </a:r>
            <a:endParaRPr lang="en-US" sz="2400" b="1" dirty="0">
              <a:solidFill>
                <a:schemeClr val="bg1"/>
              </a:solidFill>
              <a:latin typeface="Alexandria" charset="0"/>
              <a:cs typeface="Alexandria" charset="0"/>
            </a:endParaRPr>
          </a:p>
        </p:txBody>
      </p:sp>
      <p:pic>
        <p:nvPicPr>
          <p:cNvPr id="17" name="Graphic 21">
            <a:extLst>
              <a:ext uri="{FF2B5EF4-FFF2-40B4-BE49-F238E27FC236}">
                <a16:creationId xmlns:a16="http://schemas.microsoft.com/office/drawing/2014/main" id="{04A02171-B9AF-BF7C-4BC8-2FD6CEEBCA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13314" name="Picture 2" descr="الإنتاج المرئي والمسموع: ما هو وكيف تكون الأفضل فيه عبرنا">
            <a:extLst>
              <a:ext uri="{FF2B5EF4-FFF2-40B4-BE49-F238E27FC236}">
                <a16:creationId xmlns:a16="http://schemas.microsoft.com/office/drawing/2014/main" id="{328B6025-3C4A-37EF-1E59-586491203CD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1317" y="4168758"/>
            <a:ext cx="3701893" cy="2082315"/>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الإنتاج المرئي والمسموع: ما هو وكيف تكون الأفضل فيه عبرنا">
            <a:extLst>
              <a:ext uri="{FF2B5EF4-FFF2-40B4-BE49-F238E27FC236}">
                <a16:creationId xmlns:a16="http://schemas.microsoft.com/office/drawing/2014/main" id="{CF69A99A-8C61-3954-7B31-812DF354EAD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1317" y="1676309"/>
            <a:ext cx="3701893" cy="24691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32043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3" end="3"/>
                                            </p:txEl>
                                          </p:spTgt>
                                        </p:tgtEl>
                                        <p:attrNameLst>
                                          <p:attrName>style.visibility</p:attrName>
                                        </p:attrNameLst>
                                      </p:cBhvr>
                                      <p:to>
                                        <p:strVal val="visible"/>
                                      </p:to>
                                    </p:set>
                                    <p:animEffect transition="in" filter="fade">
                                      <p:cBhvr>
                                        <p:cTn id="17" dur="500"/>
                                        <p:tgtEl>
                                          <p:spTgt spid="2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73AD5C-37F0-3FFC-92C6-46E2C71CAD71}"/>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D09A7EF4-24D6-849D-F66D-AD076F24828C}"/>
              </a:ext>
            </a:extLst>
          </p:cNvPr>
          <p:cNvSpPr txBox="1"/>
          <p:nvPr/>
        </p:nvSpPr>
        <p:spPr>
          <a:xfrm>
            <a:off x="3443592" y="1448484"/>
            <a:ext cx="7986408" cy="5119928"/>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يُعد المحتوى التفاعلي أحد أبرز </a:t>
            </a:r>
            <a:r>
              <a:rPr lang="ar-SA" dirty="0">
                <a:solidFill>
                  <a:srgbClr val="C00000"/>
                </a:solidFill>
                <a:latin typeface="Alexandria" charset="0"/>
                <a:cs typeface="Alexandria" charset="0"/>
              </a:rPr>
              <a:t>مظاهر</a:t>
            </a:r>
            <a:r>
              <a:rPr lang="ar-SA" dirty="0">
                <a:latin typeface="Alexandria" charset="0"/>
                <a:cs typeface="Alexandria" charset="0"/>
              </a:rPr>
              <a:t> </a:t>
            </a:r>
            <a:r>
              <a:rPr lang="ar-SA" dirty="0">
                <a:solidFill>
                  <a:srgbClr val="C00000"/>
                </a:solidFill>
                <a:latin typeface="Alexandria" charset="0"/>
                <a:cs typeface="Alexandria" charset="0"/>
              </a:rPr>
              <a:t>الإبداع</a:t>
            </a:r>
            <a:r>
              <a:rPr lang="ar-SA" dirty="0">
                <a:latin typeface="Alexandria" charset="0"/>
                <a:cs typeface="Alexandria" charset="0"/>
              </a:rPr>
              <a:t> في الإعلام الرقمي، حيث يتجاوز مجرد عرض المعلومات ليسمح للجمهور بالمشاركة والتأثير في التجربة، يشمل ذلك الاستبيانات، الاختبارات، الألعاب المصغرة، الخرائط التفاعلية، الفيديوهات التفاعلية، والمحتوى الذي يتغير بناءً على اختيارات المستخدم، الإبداع هنا يكمن في تصميم تجارب جذابة تدفع المستخدمين للتفاعل وتزيد من انخراطهم.</a:t>
            </a:r>
          </a:p>
          <a:p>
            <a:pPr algn="just" rtl="1">
              <a:lnSpc>
                <a:spcPct val="200000"/>
              </a:lnSpc>
            </a:pPr>
            <a:endParaRPr lang="ar-SA" sz="300" dirty="0">
              <a:latin typeface="Alexandria" charset="0"/>
              <a:cs typeface="Alexandria" charset="0"/>
            </a:endParaRPr>
          </a:p>
          <a:p>
            <a:pPr algn="just" rtl="1">
              <a:lnSpc>
                <a:spcPct val="200000"/>
              </a:lnSpc>
            </a:pPr>
            <a:r>
              <a:rPr lang="ar-SA" dirty="0">
                <a:latin typeface="Alexandria" charset="0"/>
                <a:cs typeface="Alexandria" charset="0"/>
              </a:rPr>
              <a:t>2. يساهم المحتوى التفاعلي في </a:t>
            </a:r>
            <a:r>
              <a:rPr lang="ar-SA" dirty="0">
                <a:solidFill>
                  <a:srgbClr val="C00000"/>
                </a:solidFill>
                <a:latin typeface="Alexandria" charset="0"/>
                <a:cs typeface="Alexandria" charset="0"/>
              </a:rPr>
              <a:t>تعزيز</a:t>
            </a:r>
            <a:r>
              <a:rPr lang="ar-SA" dirty="0">
                <a:latin typeface="Alexandria" charset="0"/>
                <a:cs typeface="Alexandria" charset="0"/>
              </a:rPr>
              <a:t> </a:t>
            </a:r>
            <a:r>
              <a:rPr lang="ar-SA" dirty="0">
                <a:solidFill>
                  <a:srgbClr val="C00000"/>
                </a:solidFill>
                <a:latin typeface="Alexandria" charset="0"/>
                <a:cs typeface="Alexandria" charset="0"/>
              </a:rPr>
              <a:t>الإبداع</a:t>
            </a:r>
            <a:r>
              <a:rPr lang="ar-SA" dirty="0">
                <a:latin typeface="Alexandria" charset="0"/>
                <a:cs typeface="Alexandria" charset="0"/>
              </a:rPr>
              <a:t> من خلال توفير فرص جديدة للسرد القصصي وتقديم المعلومات، بدلاً من أن يكون الجمهور متلقياً سلبياً، يصبح جزءاً فعالاً من القصة أو التجربة، هذا يزيد من قيمة المحتوى ويجعله أكثر تذكراً وتأثيراً.</a:t>
            </a:r>
          </a:p>
        </p:txBody>
      </p:sp>
      <p:sp>
        <p:nvSpPr>
          <p:cNvPr id="24" name="Rectangle 23">
            <a:extLst>
              <a:ext uri="{FF2B5EF4-FFF2-40B4-BE49-F238E27FC236}">
                <a16:creationId xmlns:a16="http://schemas.microsoft.com/office/drawing/2014/main" id="{3D436CD8-F140-514C-E488-737F80743E2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154AD50-8B71-C6BB-3B3A-6D10B43A4438}"/>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00342ABE-D983-4347-E05C-79F235089B7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الإبداع في المحتوى التفاعلي</a:t>
            </a:r>
          </a:p>
        </p:txBody>
      </p:sp>
      <p:pic>
        <p:nvPicPr>
          <p:cNvPr id="17" name="Graphic 21">
            <a:extLst>
              <a:ext uri="{FF2B5EF4-FFF2-40B4-BE49-F238E27FC236}">
                <a16:creationId xmlns:a16="http://schemas.microsoft.com/office/drawing/2014/main" id="{AE923675-BDEB-6CFA-4759-B156458435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3" name="TextBox 2">
            <a:extLst>
              <a:ext uri="{FF2B5EF4-FFF2-40B4-BE49-F238E27FC236}">
                <a16:creationId xmlns:a16="http://schemas.microsoft.com/office/drawing/2014/main" id="{D8627510-ED01-F30C-8061-11185378351F}"/>
              </a:ext>
            </a:extLst>
          </p:cNvPr>
          <p:cNvSpPr txBox="1"/>
          <p:nvPr/>
        </p:nvSpPr>
        <p:spPr>
          <a:xfrm>
            <a:off x="331254" y="5060321"/>
            <a:ext cx="2672073" cy="523220"/>
          </a:xfrm>
          <a:prstGeom prst="rect">
            <a:avLst/>
          </a:prstGeom>
          <a:noFill/>
        </p:spPr>
        <p:txBody>
          <a:bodyPr wrap="square">
            <a:spAutoFit/>
          </a:bodyPr>
          <a:lstStyle/>
          <a:p>
            <a:pPr algn="ctr"/>
            <a:r>
              <a:rPr lang="en-US" sz="1400" dirty="0"/>
              <a:t>https://facebook.com/share/v/1Gvmf1F8JC/?mibextid=wwXIfr</a:t>
            </a:r>
          </a:p>
        </p:txBody>
      </p:sp>
      <p:pic>
        <p:nvPicPr>
          <p:cNvPr id="5" name="Picture 4">
            <a:extLst>
              <a:ext uri="{FF2B5EF4-FFF2-40B4-BE49-F238E27FC236}">
                <a16:creationId xmlns:a16="http://schemas.microsoft.com/office/drawing/2014/main" id="{638CF659-83F0-0765-AED8-7D1EA38BA558}"/>
              </a:ext>
            </a:extLst>
          </p:cNvPr>
          <p:cNvPicPr>
            <a:picLocks noChangeAspect="1"/>
          </p:cNvPicPr>
          <p:nvPr/>
        </p:nvPicPr>
        <p:blipFill>
          <a:blip r:embed="rId3"/>
          <a:srcRect t="21702" b="20681"/>
          <a:stretch>
            <a:fillRect/>
          </a:stretch>
        </p:blipFill>
        <p:spPr>
          <a:xfrm>
            <a:off x="296745" y="2275827"/>
            <a:ext cx="2762899" cy="16461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a:extLst>
              <a:ext uri="{FF2B5EF4-FFF2-40B4-BE49-F238E27FC236}">
                <a16:creationId xmlns:a16="http://schemas.microsoft.com/office/drawing/2014/main" id="{051170C8-FF64-87B6-A977-E756F8D45E75}"/>
              </a:ext>
            </a:extLst>
          </p:cNvPr>
          <p:cNvSpPr txBox="1"/>
          <p:nvPr/>
        </p:nvSpPr>
        <p:spPr>
          <a:xfrm>
            <a:off x="460390" y="4276016"/>
            <a:ext cx="2435606" cy="617157"/>
          </a:xfrm>
          <a:prstGeom prst="rect">
            <a:avLst/>
          </a:prstGeom>
          <a:noFill/>
        </p:spPr>
        <p:txBody>
          <a:bodyPr wrap="square">
            <a:spAutoFit/>
          </a:bodyPr>
          <a:lstStyle/>
          <a:p>
            <a:pPr algn="ctr" rtl="1">
              <a:lnSpc>
                <a:spcPct val="150000"/>
              </a:lnSpc>
            </a:pPr>
            <a:r>
              <a:rPr lang="ar-SA" sz="1200" dirty="0">
                <a:latin typeface="Alexandria" charset="0"/>
                <a:cs typeface="Alexandria" charset="0"/>
              </a:rPr>
              <a:t>نموذج لإستخدام الألعاب والالغاز في المحتوى</a:t>
            </a:r>
            <a:endParaRPr lang="en-US" sz="1100" dirty="0"/>
          </a:p>
        </p:txBody>
      </p:sp>
    </p:spTree>
    <p:extLst>
      <p:ext uri="{BB962C8B-B14F-4D97-AF65-F5344CB8AC3E}">
        <p14:creationId xmlns:p14="http://schemas.microsoft.com/office/powerpoint/2010/main" val="10385398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A71250-B92D-25E2-1C0B-C92295E0226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8D54A957-1411-EF1A-940A-9C6403727B4E}"/>
              </a:ext>
            </a:extLst>
          </p:cNvPr>
          <p:cNvSpPr txBox="1"/>
          <p:nvPr/>
        </p:nvSpPr>
        <p:spPr>
          <a:xfrm>
            <a:off x="953728" y="1555486"/>
            <a:ext cx="10476272" cy="5089150"/>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يُعد </a:t>
            </a:r>
            <a:r>
              <a:rPr lang="ar-SA" dirty="0">
                <a:solidFill>
                  <a:srgbClr val="C00000"/>
                </a:solidFill>
                <a:latin typeface="Alexandria" charset="0"/>
                <a:cs typeface="Alexandria" charset="0"/>
              </a:rPr>
              <a:t>التحرير</a:t>
            </a:r>
            <a:r>
              <a:rPr lang="ar-SA" dirty="0">
                <a:latin typeface="Alexandria" charset="0"/>
                <a:cs typeface="Alexandria" charset="0"/>
              </a:rPr>
              <a:t> </a:t>
            </a:r>
            <a:r>
              <a:rPr lang="ar-SA" dirty="0">
                <a:solidFill>
                  <a:srgbClr val="C00000"/>
                </a:solidFill>
                <a:latin typeface="Alexandria" charset="0"/>
                <a:cs typeface="Alexandria" charset="0"/>
              </a:rPr>
              <a:t>الصحفي</a:t>
            </a:r>
            <a:r>
              <a:rPr lang="ar-SA" dirty="0">
                <a:latin typeface="Alexandria" charset="0"/>
                <a:cs typeface="Alexandria" charset="0"/>
              </a:rPr>
              <a:t> </a:t>
            </a:r>
            <a:r>
              <a:rPr lang="ar-SA" dirty="0">
                <a:solidFill>
                  <a:srgbClr val="C00000"/>
                </a:solidFill>
                <a:latin typeface="Alexandria" charset="0"/>
                <a:cs typeface="Alexandria" charset="0"/>
              </a:rPr>
              <a:t>الرقمي</a:t>
            </a:r>
            <a:r>
              <a:rPr lang="ar-SA" dirty="0">
                <a:latin typeface="Alexandria" charset="0"/>
                <a:cs typeface="Alexandria" charset="0"/>
              </a:rPr>
              <a:t> مجالاً حيوياً للإبداع في الإعلام الرقمي، حيث يتجاوز مجرد تصحيح الأخطاء اللغوية والنحوية ليشمل </a:t>
            </a:r>
            <a:r>
              <a:rPr lang="ar-SA" dirty="0">
                <a:solidFill>
                  <a:srgbClr val="C00000"/>
                </a:solidFill>
                <a:latin typeface="Alexandria" charset="0"/>
                <a:cs typeface="Alexandria" charset="0"/>
              </a:rPr>
              <a:t>صياغة المحتوى </a:t>
            </a:r>
            <a:r>
              <a:rPr lang="ar-SA" dirty="0">
                <a:latin typeface="Alexandria" charset="0"/>
                <a:cs typeface="Alexandria" charset="0"/>
              </a:rPr>
              <a:t>بطريقة جذابة، </a:t>
            </a:r>
            <a:r>
              <a:rPr lang="ar-SA" dirty="0">
                <a:solidFill>
                  <a:srgbClr val="C00000"/>
                </a:solidFill>
                <a:latin typeface="Alexandria" charset="0"/>
                <a:cs typeface="Alexandria" charset="0"/>
              </a:rPr>
              <a:t>تحسين قابلية القراءة </a:t>
            </a:r>
            <a:r>
              <a:rPr lang="ar-SA" dirty="0">
                <a:latin typeface="Alexandria" charset="0"/>
                <a:cs typeface="Alexandria" charset="0"/>
              </a:rPr>
              <a:t>على الشاشات، وتكييف القصص الإخبارية </a:t>
            </a:r>
            <a:r>
              <a:rPr lang="ar-SA" dirty="0">
                <a:solidFill>
                  <a:srgbClr val="C00000"/>
                </a:solidFill>
                <a:latin typeface="Alexandria" charset="0"/>
                <a:cs typeface="Alexandria" charset="0"/>
              </a:rPr>
              <a:t>لتناسب</a:t>
            </a:r>
            <a:r>
              <a:rPr lang="ar-SA" dirty="0">
                <a:latin typeface="Alexandria" charset="0"/>
                <a:cs typeface="Alexandria" charset="0"/>
              </a:rPr>
              <a:t> </a:t>
            </a:r>
            <a:r>
              <a:rPr lang="ar-SA" dirty="0">
                <a:solidFill>
                  <a:srgbClr val="C00000"/>
                </a:solidFill>
                <a:latin typeface="Alexandria" charset="0"/>
                <a:cs typeface="Alexandria" charset="0"/>
              </a:rPr>
              <a:t>المنصات</a:t>
            </a:r>
            <a:r>
              <a:rPr lang="ar-SA" dirty="0">
                <a:latin typeface="Alexandria" charset="0"/>
                <a:cs typeface="Alexandria" charset="0"/>
              </a:rPr>
              <a:t> الرقمية المختلفة، فالإبداع هنا يكمن في القدرة على تحويل المعلومات الخام إلى محتوى إخباري مؤثر، سريع الاستيعاب، وتفاعلي.</a:t>
            </a:r>
          </a:p>
          <a:p>
            <a:pPr algn="just" rtl="1">
              <a:lnSpc>
                <a:spcPct val="200000"/>
              </a:lnSpc>
            </a:pPr>
            <a:endParaRPr lang="ar-SA" sz="300" dirty="0">
              <a:latin typeface="Alexandria" charset="0"/>
              <a:cs typeface="Alexandria" charset="0"/>
            </a:endParaRPr>
          </a:p>
          <a:p>
            <a:pPr algn="just" rtl="1">
              <a:lnSpc>
                <a:spcPct val="200000"/>
              </a:lnSpc>
            </a:pPr>
            <a:r>
              <a:rPr lang="ar-SA" dirty="0">
                <a:latin typeface="Alexandria" charset="0"/>
                <a:cs typeface="Alexandria" charset="0"/>
              </a:rPr>
              <a:t>2. يتجلى الإبداع في التحرير الصحفي الرقمي في استخدام </a:t>
            </a:r>
            <a:r>
              <a:rPr lang="ar-SA" dirty="0">
                <a:solidFill>
                  <a:srgbClr val="C00000"/>
                </a:solidFill>
                <a:latin typeface="Alexandria" charset="0"/>
                <a:cs typeface="Alexandria" charset="0"/>
              </a:rPr>
              <a:t>تقنيات السرد الجديدة</a:t>
            </a:r>
            <a:r>
              <a:rPr lang="ar-SA" dirty="0">
                <a:latin typeface="Alexandria" charset="0"/>
                <a:cs typeface="Alexandria" charset="0"/>
              </a:rPr>
              <a:t>، مثل العناوين الجذابة التي تحفز النقر، استخدام القوائم النقطية والفقرات القصيرة لتحسين قابلية القراءة، دمج الوسائط المتعددة (صور، فيديوهات، رسوم بيانية) بسلاسة داخل النص، وتضمين روابط لمصادر إضافية أو محتوى ذي صلة، كما يشمل الإبداع </a:t>
            </a:r>
            <a:r>
              <a:rPr lang="ar-SA" dirty="0">
                <a:solidFill>
                  <a:srgbClr val="C00000"/>
                </a:solidFill>
                <a:latin typeface="Alexandria" charset="0"/>
                <a:cs typeface="Alexandria" charset="0"/>
              </a:rPr>
              <a:t>القدرة على تحسين المحتوى لمحركات البحث </a:t>
            </a:r>
            <a:r>
              <a:rPr lang="ar-SA" dirty="0">
                <a:latin typeface="Alexandria" charset="0"/>
                <a:cs typeface="Alexandria" charset="0"/>
              </a:rPr>
              <a:t>لزيادة الوصول، وتكييف نبرة الصوت والأسلوب ليناسب الجمهور المستهدف والمنصة.</a:t>
            </a:r>
          </a:p>
        </p:txBody>
      </p:sp>
      <p:sp>
        <p:nvSpPr>
          <p:cNvPr id="24" name="Rectangle 23">
            <a:extLst>
              <a:ext uri="{FF2B5EF4-FFF2-40B4-BE49-F238E27FC236}">
                <a16:creationId xmlns:a16="http://schemas.microsoft.com/office/drawing/2014/main" id="{F7AD86AF-651F-B090-2CED-929B2E0D17E0}"/>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72420DB-6961-55D0-4EE8-83C247DC58CA}"/>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A46AAB4B-9DF9-0C29-A068-F447F9212E3F}"/>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الإبداع في التحرير الصحفي الرقمي</a:t>
            </a:r>
          </a:p>
        </p:txBody>
      </p:sp>
      <p:pic>
        <p:nvPicPr>
          <p:cNvPr id="17" name="Graphic 21">
            <a:extLst>
              <a:ext uri="{FF2B5EF4-FFF2-40B4-BE49-F238E27FC236}">
                <a16:creationId xmlns:a16="http://schemas.microsoft.com/office/drawing/2014/main" id="{4B1C6B9D-9FFC-71D0-7844-75BC6B0FD1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37398581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B01CFE-33F9-D560-8620-1E136E94C7EF}"/>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FC0655A6-3119-18DF-C1CE-71F066D0AD6D}"/>
              </a:ext>
            </a:extLst>
          </p:cNvPr>
          <p:cNvSpPr txBox="1"/>
          <p:nvPr/>
        </p:nvSpPr>
        <p:spPr>
          <a:xfrm>
            <a:off x="953728" y="1643038"/>
            <a:ext cx="10476272" cy="4535152"/>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يُعد </a:t>
            </a:r>
            <a:r>
              <a:rPr lang="ar-SA" dirty="0">
                <a:solidFill>
                  <a:srgbClr val="C00000"/>
                </a:solidFill>
                <a:latin typeface="Alexandria" charset="0"/>
                <a:cs typeface="Alexandria" charset="0"/>
              </a:rPr>
              <a:t>الإعلام التشاركي </a:t>
            </a:r>
            <a:r>
              <a:rPr lang="ar-SA" dirty="0">
                <a:latin typeface="Alexandria" charset="0"/>
                <a:cs typeface="Alexandria" charset="0"/>
              </a:rPr>
              <a:t>نموذجاً متطوراً في الإعلام الرقمي، حيث ينتقل التركيز من الإنتاج المركزي للمحتوى إلى </a:t>
            </a:r>
            <a:r>
              <a:rPr lang="ar-SA" dirty="0">
                <a:solidFill>
                  <a:srgbClr val="C00000"/>
                </a:solidFill>
                <a:latin typeface="Alexandria" charset="0"/>
                <a:cs typeface="Alexandria" charset="0"/>
              </a:rPr>
              <a:t>مشاركة</a:t>
            </a:r>
            <a:r>
              <a:rPr lang="ar-SA" dirty="0">
                <a:latin typeface="Alexandria" charset="0"/>
                <a:cs typeface="Alexandria" charset="0"/>
              </a:rPr>
              <a:t> </a:t>
            </a:r>
            <a:r>
              <a:rPr lang="ar-SA" dirty="0">
                <a:solidFill>
                  <a:srgbClr val="C00000"/>
                </a:solidFill>
                <a:latin typeface="Alexandria" charset="0"/>
                <a:cs typeface="Alexandria" charset="0"/>
              </a:rPr>
              <a:t>الجمهور</a:t>
            </a:r>
            <a:r>
              <a:rPr lang="ar-SA" dirty="0">
                <a:latin typeface="Alexandria" charset="0"/>
                <a:cs typeface="Alexandria" charset="0"/>
              </a:rPr>
              <a:t> </a:t>
            </a:r>
            <a:r>
              <a:rPr lang="ar-SA" dirty="0">
                <a:solidFill>
                  <a:srgbClr val="C00000"/>
                </a:solidFill>
                <a:latin typeface="Alexandria" charset="0"/>
                <a:cs typeface="Alexandria" charset="0"/>
              </a:rPr>
              <a:t>الفعالة</a:t>
            </a:r>
            <a:r>
              <a:rPr lang="ar-SA" dirty="0">
                <a:latin typeface="Alexandria" charset="0"/>
                <a:cs typeface="Alexandria" charset="0"/>
              </a:rPr>
              <a:t> في عملية الإنشاء، التوزيع، والتعليق، والإبداع في هذا المجال لا يقتصر على مجرد فتح قنوات للتعليقات، بل يمتد ليشمل </a:t>
            </a:r>
            <a:r>
              <a:rPr lang="ar-SA" dirty="0">
                <a:solidFill>
                  <a:srgbClr val="C00000"/>
                </a:solidFill>
                <a:latin typeface="Alexandria" charset="0"/>
                <a:cs typeface="Alexandria" charset="0"/>
              </a:rPr>
              <a:t>ابتكار</a:t>
            </a:r>
            <a:r>
              <a:rPr lang="ar-SA" dirty="0">
                <a:latin typeface="Alexandria" charset="0"/>
                <a:cs typeface="Alexandria" charset="0"/>
              </a:rPr>
              <a:t> </a:t>
            </a:r>
            <a:r>
              <a:rPr lang="ar-SA" dirty="0">
                <a:solidFill>
                  <a:srgbClr val="C00000"/>
                </a:solidFill>
                <a:latin typeface="Alexandria" charset="0"/>
                <a:cs typeface="Alexandria" charset="0"/>
              </a:rPr>
              <a:t>آليات</a:t>
            </a:r>
            <a:r>
              <a:rPr lang="ar-SA" dirty="0">
                <a:latin typeface="Alexandria" charset="0"/>
                <a:cs typeface="Alexandria" charset="0"/>
              </a:rPr>
              <a:t> </a:t>
            </a:r>
            <a:r>
              <a:rPr lang="ar-SA" dirty="0">
                <a:solidFill>
                  <a:srgbClr val="C00000"/>
                </a:solidFill>
                <a:latin typeface="Alexandria" charset="0"/>
                <a:cs typeface="Alexandria" charset="0"/>
              </a:rPr>
              <a:t>ومنصات</a:t>
            </a:r>
            <a:r>
              <a:rPr lang="ar-SA" dirty="0">
                <a:latin typeface="Alexandria" charset="0"/>
                <a:cs typeface="Alexandria" charset="0"/>
              </a:rPr>
              <a:t> تشجع على المساهمة النشطة، وتصميم تجارب تسمح للجمهور بأن يكونوا منتجين للمحتوى وليسوا مجرد مستهلكين، </a:t>
            </a:r>
            <a:r>
              <a:rPr lang="ar-SA" dirty="0">
                <a:solidFill>
                  <a:srgbClr val="C00000"/>
                </a:solidFill>
                <a:latin typeface="Alexandria" charset="0"/>
                <a:cs typeface="Alexandria" charset="0"/>
              </a:rPr>
              <a:t>الهدف هو بناء علاقة أعمق وأكثر ديمقراطية</a:t>
            </a:r>
            <a:r>
              <a:rPr lang="ar-SA" dirty="0">
                <a:latin typeface="Alexandria" charset="0"/>
                <a:cs typeface="Alexandria" charset="0"/>
              </a:rPr>
              <a:t> مع الجمهور.</a:t>
            </a:r>
          </a:p>
          <a:p>
            <a:pPr algn="just" rtl="1">
              <a:lnSpc>
                <a:spcPct val="200000"/>
              </a:lnSpc>
            </a:pPr>
            <a:endParaRPr lang="ar-SA" sz="300" dirty="0">
              <a:latin typeface="Alexandria" charset="0"/>
              <a:cs typeface="Alexandria" charset="0"/>
            </a:endParaRPr>
          </a:p>
          <a:p>
            <a:pPr algn="just" rtl="1">
              <a:lnSpc>
                <a:spcPct val="200000"/>
              </a:lnSpc>
            </a:pPr>
            <a:r>
              <a:rPr lang="ar-SA" dirty="0">
                <a:latin typeface="Alexandria" charset="0"/>
                <a:cs typeface="Alexandria" charset="0"/>
              </a:rPr>
              <a:t>2. يتجلى الإبداع في الإعلام التشاركي في </a:t>
            </a:r>
            <a:r>
              <a:rPr lang="ar-SA" dirty="0">
                <a:solidFill>
                  <a:srgbClr val="C00000"/>
                </a:solidFill>
                <a:latin typeface="Alexandria" charset="0"/>
                <a:cs typeface="Alexandria" charset="0"/>
              </a:rPr>
              <a:t>تطبيقات متنوعة </a:t>
            </a:r>
            <a:r>
              <a:rPr lang="ar-SA" dirty="0">
                <a:latin typeface="Alexandria" charset="0"/>
                <a:cs typeface="Alexandria" charset="0"/>
              </a:rPr>
              <a:t>مثل صحافة المواطن، المدونات، الويكي، ومنصات المحتوى الذي ينشئه المستخدمون، وهذا يتطلب من المبدعين التفكير في </a:t>
            </a:r>
            <a:r>
              <a:rPr lang="ar-SA" dirty="0">
                <a:solidFill>
                  <a:srgbClr val="C00000"/>
                </a:solidFill>
                <a:latin typeface="Alexandria" charset="0"/>
                <a:cs typeface="Alexandria" charset="0"/>
              </a:rPr>
              <a:t>كيفية تمكين الجمهور </a:t>
            </a:r>
            <a:r>
              <a:rPr lang="ar-SA" dirty="0">
                <a:latin typeface="Alexandria" charset="0"/>
                <a:cs typeface="Alexandria" charset="0"/>
              </a:rPr>
              <a:t>وتوفير الأدوات اللازمة لهم للمساهمة بفعالية.</a:t>
            </a:r>
          </a:p>
        </p:txBody>
      </p:sp>
      <p:sp>
        <p:nvSpPr>
          <p:cNvPr id="24" name="Rectangle 23">
            <a:extLst>
              <a:ext uri="{FF2B5EF4-FFF2-40B4-BE49-F238E27FC236}">
                <a16:creationId xmlns:a16="http://schemas.microsoft.com/office/drawing/2014/main" id="{BBB37242-B1F2-DC78-73F6-DC12D4BD00B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676F822-B1E3-2685-7A2F-128A9035F813}"/>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66A73CA0-3B24-AA43-70CD-5617A182F558}"/>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الإبداع في الإعلام التشاركي</a:t>
            </a:r>
          </a:p>
        </p:txBody>
      </p:sp>
      <p:pic>
        <p:nvPicPr>
          <p:cNvPr id="17" name="Graphic 21">
            <a:extLst>
              <a:ext uri="{FF2B5EF4-FFF2-40B4-BE49-F238E27FC236}">
                <a16:creationId xmlns:a16="http://schemas.microsoft.com/office/drawing/2014/main" id="{63B4C7BF-6864-C02A-37E4-4FDD5EB7F3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165815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45CD88-F129-A333-513B-DB31D4E720F0}"/>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22C693C-19C9-57D6-4FDE-A8C76AEC0108}"/>
              </a:ext>
            </a:extLst>
          </p:cNvPr>
          <p:cNvSpPr txBox="1"/>
          <p:nvPr/>
        </p:nvSpPr>
        <p:spPr>
          <a:xfrm>
            <a:off x="5603132" y="1849204"/>
            <a:ext cx="5758773" cy="4442819"/>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مع تزايد قوة وتأثير الإعلام الرقمي، يصبح الإبداع مقترناً </a:t>
            </a:r>
            <a:r>
              <a:rPr lang="ar-SA" dirty="0">
                <a:solidFill>
                  <a:srgbClr val="C00000"/>
                </a:solidFill>
                <a:latin typeface="Alexandria" charset="0"/>
                <a:cs typeface="Alexandria" charset="0"/>
              </a:rPr>
              <a:t>بمسؤولية أخلاقية كبيرة</a:t>
            </a:r>
            <a:r>
              <a:rPr lang="ar-SA" dirty="0">
                <a:latin typeface="Alexandria" charset="0"/>
                <a:cs typeface="Alexandria" charset="0"/>
              </a:rPr>
              <a:t>، فالقدرة على توليد محتوى مبتكر وجذاب يجب أن تتوازن مع الالتزام بالمبادئ الأخلاقية مثل الدقة، الشفافية، احترام الخصوصية، وتجنب التضليل أو التحيز، وهنا لابد أن نشير إلى الإبداع في الإعلام الرقمي </a:t>
            </a:r>
            <a:r>
              <a:rPr lang="ar-SA" dirty="0">
                <a:solidFill>
                  <a:srgbClr val="C00000"/>
                </a:solidFill>
                <a:latin typeface="Alexandria" charset="0"/>
                <a:cs typeface="Alexandria" charset="0"/>
              </a:rPr>
              <a:t>لا يعني التحرر من القيود الأخلاقية</a:t>
            </a:r>
            <a:r>
              <a:rPr lang="ar-SA" dirty="0">
                <a:latin typeface="Alexandria" charset="0"/>
                <a:cs typeface="Alexandria" charset="0"/>
              </a:rPr>
              <a:t>، بل يعني إيجاد طرق مبتكرة لتقديم المحتوى بمسؤولية وأمانة.</a:t>
            </a:r>
          </a:p>
        </p:txBody>
      </p:sp>
      <p:sp>
        <p:nvSpPr>
          <p:cNvPr id="24" name="Rectangle 23">
            <a:extLst>
              <a:ext uri="{FF2B5EF4-FFF2-40B4-BE49-F238E27FC236}">
                <a16:creationId xmlns:a16="http://schemas.microsoft.com/office/drawing/2014/main" id="{00B39482-2774-3CA9-177E-4831B578271B}"/>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DAB88A1-9C91-293F-1A65-9BA1043C36C6}"/>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AAD65A1C-1A8B-1C94-02FD-2B6AD8F363E1}"/>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الإبداع والأخلاقيات في الإعلام الرقمي</a:t>
            </a:r>
          </a:p>
        </p:txBody>
      </p:sp>
      <p:pic>
        <p:nvPicPr>
          <p:cNvPr id="17" name="Graphic 21">
            <a:extLst>
              <a:ext uri="{FF2B5EF4-FFF2-40B4-BE49-F238E27FC236}">
                <a16:creationId xmlns:a16="http://schemas.microsoft.com/office/drawing/2014/main" id="{99C92782-F6C4-BB0A-98CD-2BEF0F50FE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pic>
        <p:nvPicPr>
          <p:cNvPr id="6146" name="Picture 2" descr="الابداع - مُلهِم">
            <a:extLst>
              <a:ext uri="{FF2B5EF4-FFF2-40B4-BE49-F238E27FC236}">
                <a16:creationId xmlns:a16="http://schemas.microsoft.com/office/drawing/2014/main" id="{6AC8666F-FE88-3EEC-2C7B-BA3D2C5999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4909" y="1643038"/>
            <a:ext cx="4945847" cy="494584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9509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E89DD9-5FA2-7B23-CE7E-ACA5CC830C89}"/>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E39BA62-1FEC-2BBF-6A48-1A9BF4ADB9B2}"/>
              </a:ext>
            </a:extLst>
          </p:cNvPr>
          <p:cNvSpPr txBox="1"/>
          <p:nvPr/>
        </p:nvSpPr>
        <p:spPr>
          <a:xfrm>
            <a:off x="953728" y="1643038"/>
            <a:ext cx="10476272" cy="4719818"/>
          </a:xfrm>
          <a:prstGeom prst="rect">
            <a:avLst/>
          </a:prstGeom>
          <a:noFill/>
        </p:spPr>
        <p:txBody>
          <a:bodyPr wrap="square" rtlCol="0">
            <a:spAutoFit/>
          </a:bodyPr>
          <a:lstStyle/>
          <a:p>
            <a:pPr algn="just" rtl="1">
              <a:lnSpc>
                <a:spcPct val="200000"/>
              </a:lnSpc>
            </a:pPr>
            <a:r>
              <a:rPr lang="ar-SA" dirty="0">
                <a:latin typeface="Alexandria" charset="0"/>
                <a:cs typeface="Alexandria" charset="0"/>
              </a:rPr>
              <a:t>2. تظهر التحديات الأخلاقية في جوانب متعددة من الإبداع الإعلامي الرقمي، فعند استخدام الذكاء الاصطناعي في </a:t>
            </a:r>
            <a:r>
              <a:rPr lang="ar-SA" dirty="0">
                <a:solidFill>
                  <a:srgbClr val="C00000"/>
                </a:solidFill>
                <a:latin typeface="Alexandria" charset="0"/>
                <a:cs typeface="Alexandria" charset="0"/>
              </a:rPr>
              <a:t>توليد المحتوى </a:t>
            </a:r>
            <a:r>
              <a:rPr lang="ar-SA" dirty="0">
                <a:latin typeface="Alexandria" charset="0"/>
                <a:cs typeface="Alexandria" charset="0"/>
              </a:rPr>
              <a:t>يثير تساؤلات حول المصداقية والملكية الفكرية، والصحافة الرقمية يجب أن تتعامل مع سرعة انتشار المعلومات الخاطئة، فالإبداع هنا يكمن في </a:t>
            </a:r>
            <a:r>
              <a:rPr lang="ar-SA" dirty="0">
                <a:solidFill>
                  <a:srgbClr val="C00000"/>
                </a:solidFill>
                <a:latin typeface="Alexandria" charset="0"/>
                <a:cs typeface="Alexandria" charset="0"/>
              </a:rPr>
              <a:t>تطوير آليات مبتكرة للتحقق </a:t>
            </a:r>
            <a:r>
              <a:rPr lang="ar-SA" dirty="0">
                <a:latin typeface="Alexandria" charset="0"/>
                <a:cs typeface="Alexandria" charset="0"/>
              </a:rPr>
              <a:t>من الحقائق، بناء الثقة مع الجمهور، وتصميم تجارب مستخدم تشجع على التفكير النقدي والوعي الإعلامي.</a:t>
            </a:r>
          </a:p>
          <a:p>
            <a:pPr algn="just" rtl="1">
              <a:lnSpc>
                <a:spcPct val="200000"/>
              </a:lnSpc>
            </a:pPr>
            <a:endParaRPr lang="ar-SA" sz="900" dirty="0">
              <a:latin typeface="Alexandria" charset="0"/>
              <a:cs typeface="Alexandria" charset="0"/>
            </a:endParaRPr>
          </a:p>
          <a:p>
            <a:pPr algn="just" rtl="1">
              <a:lnSpc>
                <a:spcPct val="200000"/>
              </a:lnSpc>
            </a:pPr>
            <a:r>
              <a:rPr lang="ar-SA" dirty="0">
                <a:latin typeface="Alexandria" charset="0"/>
                <a:cs typeface="Alexandria" charset="0"/>
              </a:rPr>
              <a:t>3. لضمان أن يكون الإبداع في الإعلام الرقمي </a:t>
            </a:r>
            <a:r>
              <a:rPr lang="ar-SA" dirty="0">
                <a:solidFill>
                  <a:srgbClr val="C00000"/>
                </a:solidFill>
                <a:latin typeface="Alexandria" charset="0"/>
                <a:cs typeface="Alexandria" charset="0"/>
              </a:rPr>
              <a:t>إيجابياً ومسؤولاً</a:t>
            </a:r>
            <a:r>
              <a:rPr lang="ar-SA" dirty="0">
                <a:latin typeface="Alexandria" charset="0"/>
                <a:cs typeface="Alexandria" charset="0"/>
              </a:rPr>
              <a:t>، يجب على المبدعين أن يكونوا على دراية بالمبادئ الأخلاقية والمعايير المهنية، ويتطلب ذلك ضرورة تطوير </a:t>
            </a:r>
            <a:r>
              <a:rPr lang="ar-SA" dirty="0">
                <a:solidFill>
                  <a:srgbClr val="C00000"/>
                </a:solidFill>
                <a:latin typeface="Alexandria" charset="0"/>
                <a:cs typeface="Alexandria" charset="0"/>
              </a:rPr>
              <a:t>حس أخلاقي </a:t>
            </a:r>
            <a:r>
              <a:rPr lang="ar-SA" dirty="0">
                <a:latin typeface="Alexandria" charset="0"/>
                <a:cs typeface="Alexandria" charset="0"/>
              </a:rPr>
              <a:t>قوي يمكنهم من اتخاذ قرارات صائبة في المواقف المعقدة، حيث إن دمج الأخلاقيات في صميم العملية الإبداعية هو مفتاح بناء إعلام رقمي مستدام، موثوق، وقادر على خدمة المجتمع بفعالية ومسؤولية.</a:t>
            </a:r>
          </a:p>
        </p:txBody>
      </p:sp>
      <p:sp>
        <p:nvSpPr>
          <p:cNvPr id="24" name="Rectangle 23">
            <a:extLst>
              <a:ext uri="{FF2B5EF4-FFF2-40B4-BE49-F238E27FC236}">
                <a16:creationId xmlns:a16="http://schemas.microsoft.com/office/drawing/2014/main" id="{E6838BAF-D0E2-20DC-F553-60C77AF669B8}"/>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13B3267-2B1D-9403-B77F-3982194697E9}"/>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B1F1FDA2-8B11-1E5F-E014-7A14A4AB67D2}"/>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الإبداع والأخلاقيات في الإعلام الرقمي</a:t>
            </a:r>
          </a:p>
        </p:txBody>
      </p:sp>
      <p:pic>
        <p:nvPicPr>
          <p:cNvPr id="17" name="Graphic 21">
            <a:extLst>
              <a:ext uri="{FF2B5EF4-FFF2-40B4-BE49-F238E27FC236}">
                <a16:creationId xmlns:a16="http://schemas.microsoft.com/office/drawing/2014/main" id="{ADC4E12B-B47E-99B6-3A20-0A4AF69079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23109775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ACE678-C002-2F66-D9A0-6CAEDADBCE6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EFF965A-CCB1-5733-65DD-B91D608ED1EC}"/>
              </a:ext>
            </a:extLst>
          </p:cNvPr>
          <p:cNvSpPr txBox="1"/>
          <p:nvPr/>
        </p:nvSpPr>
        <p:spPr>
          <a:xfrm>
            <a:off x="953728" y="1643038"/>
            <a:ext cx="10476272" cy="4596708"/>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تُعد إدارة الأزمات الإعلامية الرقمية مجالاً حيوياً للإبداع، حيث تتطلب من المتخصصين ابتكار </a:t>
            </a:r>
            <a:r>
              <a:rPr lang="ar-SA" dirty="0">
                <a:solidFill>
                  <a:srgbClr val="C00000"/>
                </a:solidFill>
                <a:latin typeface="Alexandria" charset="0"/>
                <a:cs typeface="Alexandria" charset="0"/>
              </a:rPr>
              <a:t>استراتيجيات سريعة وفعالة</a:t>
            </a:r>
            <a:r>
              <a:rPr lang="ar-SA" dirty="0">
                <a:latin typeface="Alexandria" charset="0"/>
                <a:cs typeface="Alexandria" charset="0"/>
              </a:rPr>
              <a:t> للتعامل مع الأزمات التي تنشأ أو تتفاقم في الفضاء الرقمي، الإبداع هنا لا يقتصر على مجرد الرد على الأزمة، بل يمتد ليشمل القدرة على </a:t>
            </a:r>
            <a:r>
              <a:rPr lang="ar-SA" dirty="0">
                <a:solidFill>
                  <a:srgbClr val="C00000"/>
                </a:solidFill>
                <a:latin typeface="Alexandria" charset="0"/>
                <a:cs typeface="Alexandria" charset="0"/>
              </a:rPr>
              <a:t>التنبؤ بالأزمات المحتملة</a:t>
            </a:r>
            <a:r>
              <a:rPr lang="ar-SA" dirty="0">
                <a:latin typeface="Alexandria" charset="0"/>
                <a:cs typeface="Alexandria" charset="0"/>
              </a:rPr>
              <a:t>، وتطوير خطط استباقية، واستخدام الأدوات الرقمية لرصد وتحليل انتشار الأزمة، وصياغة رسائل شفافة وموثوقة الهدف منها هو احتواء الضرر والحفاظ على </a:t>
            </a:r>
            <a:r>
              <a:rPr lang="ar-SA" dirty="0">
                <a:solidFill>
                  <a:srgbClr val="C00000"/>
                </a:solidFill>
                <a:latin typeface="Alexandria" charset="0"/>
                <a:cs typeface="Alexandria" charset="0"/>
              </a:rPr>
              <a:t>سمعة الكيان</a:t>
            </a:r>
            <a:r>
              <a:rPr lang="ar-SA" dirty="0">
                <a:latin typeface="Alexandria" charset="0"/>
                <a:cs typeface="Alexandria" charset="0"/>
              </a:rPr>
              <a:t>.</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 يمكن أن تتجلى هذه العلاقة في </a:t>
            </a:r>
            <a:r>
              <a:rPr lang="ar-SA" dirty="0">
                <a:solidFill>
                  <a:srgbClr val="C00000"/>
                </a:solidFill>
                <a:latin typeface="Alexandria" charset="0"/>
                <a:cs typeface="Alexandria" charset="0"/>
              </a:rPr>
              <a:t>تصميم غرف عمليات رقمية </a:t>
            </a:r>
            <a:r>
              <a:rPr lang="ar-SA" dirty="0">
                <a:latin typeface="Alexandria" charset="0"/>
                <a:cs typeface="Alexandria" charset="0"/>
              </a:rPr>
              <a:t>لمراقبة وسائل التواصل الاجتماعي خلال الأزمات، أو إنشاء محتوى فيديو قصير يوضح الحقائق بسرعة، أو تطوير استراتيجيات للتفاعل مع الجمهور المتضرر عبر المنصات الرقمية.</a:t>
            </a:r>
          </a:p>
        </p:txBody>
      </p:sp>
      <p:sp>
        <p:nvSpPr>
          <p:cNvPr id="24" name="Rectangle 23">
            <a:extLst>
              <a:ext uri="{FF2B5EF4-FFF2-40B4-BE49-F238E27FC236}">
                <a16:creationId xmlns:a16="http://schemas.microsoft.com/office/drawing/2014/main" id="{1B42BC77-8C49-F948-24B9-C8304E447EE8}"/>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DEBB322-66E0-7354-8BBE-CA1C14A66D3A}"/>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A204FD0E-4EDB-337F-42F6-2E7715A717E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الإبداع في إدارة الأزمات الإعلامية الرقمية </a:t>
            </a:r>
          </a:p>
        </p:txBody>
      </p:sp>
      <p:pic>
        <p:nvPicPr>
          <p:cNvPr id="17" name="Graphic 21">
            <a:extLst>
              <a:ext uri="{FF2B5EF4-FFF2-40B4-BE49-F238E27FC236}">
                <a16:creationId xmlns:a16="http://schemas.microsoft.com/office/drawing/2014/main" id="{244EA8AD-6924-F0BB-F8EA-5F58132600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514896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5C9AFF-1247-159B-F38F-D5613DC7BCFD}"/>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C1547FEF-EA68-A14E-0811-D67289734F08}"/>
              </a:ext>
            </a:extLst>
          </p:cNvPr>
          <p:cNvSpPr txBox="1"/>
          <p:nvPr/>
        </p:nvSpPr>
        <p:spPr>
          <a:xfrm>
            <a:off x="953728" y="1643038"/>
            <a:ext cx="10476272" cy="4596708"/>
          </a:xfrm>
          <a:prstGeom prst="rect">
            <a:avLst/>
          </a:prstGeom>
          <a:noFill/>
        </p:spPr>
        <p:txBody>
          <a:bodyPr wrap="square" rtlCol="0">
            <a:spAutoFit/>
          </a:bodyPr>
          <a:lstStyle/>
          <a:p>
            <a:pPr algn="just" rtl="1">
              <a:lnSpc>
                <a:spcPct val="200000"/>
              </a:lnSpc>
            </a:pPr>
            <a:r>
              <a:rPr lang="ar-SA" dirty="0">
                <a:latin typeface="Alexandria" charset="0"/>
                <a:cs typeface="Alexandria" charset="0"/>
              </a:rPr>
              <a:t>3. قد يقوم </a:t>
            </a:r>
            <a:r>
              <a:rPr lang="ar-SA" dirty="0">
                <a:solidFill>
                  <a:srgbClr val="C00000"/>
                </a:solidFill>
                <a:latin typeface="Alexandria" charset="0"/>
                <a:cs typeface="Alexandria" charset="0"/>
              </a:rPr>
              <a:t>فريق إدارة أزمات </a:t>
            </a:r>
            <a:r>
              <a:rPr lang="ar-SA" dirty="0">
                <a:latin typeface="Alexandria" charset="0"/>
                <a:cs typeface="Alexandria" charset="0"/>
              </a:rPr>
              <a:t>بابتكار حملة على وسائل التواصل الاجتماعي لتصحيح المعلومات الخاطئة بسرعة، أو تصميم نظام للرصد الفوري للتعليقات السلبية والاستجابة لها بفعالية، هذا يتطلب من المبدعين </a:t>
            </a:r>
            <a:r>
              <a:rPr lang="ar-SA" dirty="0">
                <a:solidFill>
                  <a:srgbClr val="C00000"/>
                </a:solidFill>
                <a:latin typeface="Alexandria" charset="0"/>
                <a:cs typeface="Alexandria" charset="0"/>
              </a:rPr>
              <a:t>الجمع بين التحليل الدقيق للبيانات والقدرة على التفكير الإبداعي </a:t>
            </a:r>
            <a:r>
              <a:rPr lang="ar-SA" dirty="0">
                <a:latin typeface="Alexandria" charset="0"/>
                <a:cs typeface="Alexandria" charset="0"/>
              </a:rPr>
              <a:t>في صياغة الرسائل تحت الضغط.</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4. تشير هذه العلاقة إلى أن الإبداع يمكن </a:t>
            </a:r>
            <a:r>
              <a:rPr lang="ar-SA" dirty="0">
                <a:solidFill>
                  <a:srgbClr val="C00000"/>
                </a:solidFill>
                <a:latin typeface="Alexandria" charset="0"/>
                <a:cs typeface="Alexandria" charset="0"/>
              </a:rPr>
              <a:t>تنميته من خلال تدريب الأفراد</a:t>
            </a:r>
            <a:r>
              <a:rPr lang="ar-SA" dirty="0">
                <a:latin typeface="Alexandria" charset="0"/>
                <a:cs typeface="Alexandria" charset="0"/>
              </a:rPr>
              <a:t> على أحدث أدوات إدارة الأزمات الرقمية، وتوفير فرص للتجريب باستراتيجيات جديدة، وتشجيع ثقافة الاستعداد والمرونة، لذلك يجب على المؤسسات الإعلامية أن </a:t>
            </a:r>
            <a:r>
              <a:rPr lang="ar-SA" dirty="0">
                <a:solidFill>
                  <a:srgbClr val="C00000"/>
                </a:solidFill>
                <a:latin typeface="Alexandria" charset="0"/>
                <a:cs typeface="Alexandria" charset="0"/>
              </a:rPr>
              <a:t>تستثمر في فرق إدارة الأزمات</a:t>
            </a:r>
            <a:r>
              <a:rPr lang="ar-SA" dirty="0">
                <a:latin typeface="Alexandria" charset="0"/>
                <a:cs typeface="Alexandria" charset="0"/>
              </a:rPr>
              <a:t>، وتشجع على الابتكار في استراتيجيات التواصل خلال الأزمات، وتوفر فرصاً للتعلم المستمر في هذا المجال.</a:t>
            </a:r>
          </a:p>
        </p:txBody>
      </p:sp>
      <p:sp>
        <p:nvSpPr>
          <p:cNvPr id="24" name="Rectangle 23">
            <a:extLst>
              <a:ext uri="{FF2B5EF4-FFF2-40B4-BE49-F238E27FC236}">
                <a16:creationId xmlns:a16="http://schemas.microsoft.com/office/drawing/2014/main" id="{A79B02CD-BDC9-A124-6DB3-E58E11F919C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57F1E6A-BD84-44FA-DADE-A2237405957D}"/>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D978E3EA-B016-B93C-E982-39FE1F693F8B}"/>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الإبداع في إدارة الأزمات الإعلامية الرقمية </a:t>
            </a:r>
          </a:p>
        </p:txBody>
      </p:sp>
      <p:pic>
        <p:nvPicPr>
          <p:cNvPr id="17" name="Graphic 21">
            <a:extLst>
              <a:ext uri="{FF2B5EF4-FFF2-40B4-BE49-F238E27FC236}">
                <a16:creationId xmlns:a16="http://schemas.microsoft.com/office/drawing/2014/main" id="{1C574278-3ACB-9970-1EB0-6BAED18945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7992018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7EE7BE-21DA-2008-98F2-FD057172C552}"/>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215A7B0E-2BA0-F257-1618-5F34E14388F5}"/>
              </a:ext>
            </a:extLst>
          </p:cNvPr>
          <p:cNvSpPr txBox="1"/>
          <p:nvPr/>
        </p:nvSpPr>
        <p:spPr>
          <a:xfrm>
            <a:off x="953728" y="1643038"/>
            <a:ext cx="10476272" cy="4596708"/>
          </a:xfrm>
          <a:prstGeom prst="rect">
            <a:avLst/>
          </a:prstGeom>
          <a:noFill/>
        </p:spPr>
        <p:txBody>
          <a:bodyPr wrap="square" rtlCol="0">
            <a:spAutoFit/>
          </a:bodyPr>
          <a:lstStyle/>
          <a:p>
            <a:pPr algn="just" rtl="1">
              <a:lnSpc>
                <a:spcPct val="200000"/>
              </a:lnSpc>
            </a:pPr>
            <a:r>
              <a:rPr lang="ar-SA" dirty="0">
                <a:latin typeface="Alexandria" charset="0"/>
                <a:cs typeface="Alexandria" charset="0"/>
              </a:rPr>
              <a:t>1. تتجه التطلعات المستقبلية للإبداع في الإعلام الرقمي نحو مزيد من </a:t>
            </a:r>
            <a:r>
              <a:rPr lang="ar-SA" dirty="0">
                <a:solidFill>
                  <a:srgbClr val="C00000"/>
                </a:solidFill>
                <a:latin typeface="Alexandria" charset="0"/>
                <a:cs typeface="Alexandria" charset="0"/>
              </a:rPr>
              <a:t>الاندماج بين التكنولوجيا والإبداع </a:t>
            </a:r>
            <a:r>
              <a:rPr lang="ar-SA" dirty="0">
                <a:latin typeface="Alexandria" charset="0"/>
                <a:cs typeface="Alexandria" charset="0"/>
              </a:rPr>
              <a:t>البشري، سنشهد تطورات أكبر في استخدام الذكاء الاصطناعي والبيانات الضخمة لتعزيز </a:t>
            </a:r>
            <a:r>
              <a:rPr lang="ar-SA" dirty="0">
                <a:solidFill>
                  <a:srgbClr val="C00000"/>
                </a:solidFill>
                <a:latin typeface="Alexandria" charset="0"/>
                <a:cs typeface="Alexandria" charset="0"/>
              </a:rPr>
              <a:t>القدرات الإبداعية</a:t>
            </a:r>
            <a:r>
              <a:rPr lang="ar-SA" dirty="0">
                <a:latin typeface="Alexandria" charset="0"/>
                <a:cs typeface="Alexandria" charset="0"/>
              </a:rPr>
              <a:t>، وتخصيص المحتوى، </a:t>
            </a:r>
            <a:r>
              <a:rPr lang="ar-SA" dirty="0">
                <a:solidFill>
                  <a:srgbClr val="C00000"/>
                </a:solidFill>
                <a:latin typeface="Alexandria" charset="0"/>
                <a:cs typeface="Alexandria" charset="0"/>
              </a:rPr>
              <a:t>وتحسين تجربة المستخدم</a:t>
            </a:r>
            <a:r>
              <a:rPr lang="ar-SA" dirty="0">
                <a:latin typeface="Alexandria" charset="0"/>
                <a:cs typeface="Alexandria" charset="0"/>
              </a:rPr>
              <a:t>، كما ستستمر تقنيات الواقع الافتراضي والمعزز والمختلط في تقديم تجارب إعلامية أكثر تفاعلية، يتوقع ايضاً زيادة التركيز أيضاً على الإعلام التشاركي، حيث يصبح الجمهور جزءاً لا يتجزأ من عملية إنشاء المحتوى وتوزيعه.</a:t>
            </a:r>
          </a:p>
          <a:p>
            <a:pPr algn="just" rtl="1">
              <a:lnSpc>
                <a:spcPct val="200000"/>
              </a:lnSpc>
            </a:pPr>
            <a:endParaRPr lang="ar-SA" sz="500" dirty="0">
              <a:latin typeface="Alexandria" charset="0"/>
              <a:cs typeface="Alexandria" charset="0"/>
            </a:endParaRPr>
          </a:p>
          <a:p>
            <a:pPr algn="just" rtl="1">
              <a:lnSpc>
                <a:spcPct val="200000"/>
              </a:lnSpc>
            </a:pPr>
            <a:r>
              <a:rPr lang="ar-SA" dirty="0">
                <a:latin typeface="Alexandria" charset="0"/>
                <a:cs typeface="Alexandria" charset="0"/>
              </a:rPr>
              <a:t>2. وحتى يظل طلاب الإعلام الرقمي </a:t>
            </a:r>
            <a:r>
              <a:rPr lang="ar-SA" dirty="0">
                <a:solidFill>
                  <a:srgbClr val="C00000"/>
                </a:solidFill>
                <a:latin typeface="Alexandria" charset="0"/>
                <a:cs typeface="Alexandria" charset="0"/>
              </a:rPr>
              <a:t>في طليعة هذا التطور</a:t>
            </a:r>
            <a:r>
              <a:rPr lang="ar-SA" dirty="0">
                <a:latin typeface="Alexandria" charset="0"/>
                <a:cs typeface="Alexandria" charset="0"/>
              </a:rPr>
              <a:t>، يجب عليهم تنمية </a:t>
            </a:r>
            <a:r>
              <a:rPr lang="ar-SA" dirty="0">
                <a:solidFill>
                  <a:srgbClr val="C00000"/>
                </a:solidFill>
                <a:latin typeface="Alexandria" charset="0"/>
                <a:cs typeface="Alexandria" charset="0"/>
              </a:rPr>
              <a:t>مهاراتهم الإبداعية </a:t>
            </a:r>
            <a:r>
              <a:rPr lang="ar-SA" dirty="0">
                <a:latin typeface="Alexandria" charset="0"/>
                <a:cs typeface="Alexandria" charset="0"/>
              </a:rPr>
              <a:t>باستمرار، وتبني عقلية التجريب والمخاطرة، والبقاء على اطلاع دائم بأحدث التقنيات والتوجهات، والأهم من ذلك، يجب أن يكون </a:t>
            </a:r>
            <a:r>
              <a:rPr lang="ar-SA" dirty="0">
                <a:solidFill>
                  <a:srgbClr val="C00000"/>
                </a:solidFill>
                <a:latin typeface="Alexandria" charset="0"/>
                <a:cs typeface="Alexandria" charset="0"/>
              </a:rPr>
              <a:t>إبداعهم موجهاً نحو تقديم قيمة حقيقية </a:t>
            </a:r>
            <a:r>
              <a:rPr lang="ar-SA" dirty="0">
                <a:latin typeface="Alexandria" charset="0"/>
                <a:cs typeface="Alexandria" charset="0"/>
              </a:rPr>
              <a:t>للمجتمع، والالتزام بالمبادئ الأخلاقية.</a:t>
            </a:r>
          </a:p>
        </p:txBody>
      </p:sp>
      <p:sp>
        <p:nvSpPr>
          <p:cNvPr id="24" name="Rectangle 23">
            <a:extLst>
              <a:ext uri="{FF2B5EF4-FFF2-40B4-BE49-F238E27FC236}">
                <a16:creationId xmlns:a16="http://schemas.microsoft.com/office/drawing/2014/main" id="{DA12A18E-1382-6F55-C092-E36D207F3840}"/>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974E79C-181A-E9C0-02BF-3788E38EE28F}"/>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74E119C0-1CE8-4E9C-B099-F255A71F2916}"/>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التطلعات المستقبلية للإبداع في الإعلام الرقمي</a:t>
            </a:r>
          </a:p>
        </p:txBody>
      </p:sp>
      <p:pic>
        <p:nvPicPr>
          <p:cNvPr id="17" name="Graphic 21">
            <a:extLst>
              <a:ext uri="{FF2B5EF4-FFF2-40B4-BE49-F238E27FC236}">
                <a16:creationId xmlns:a16="http://schemas.microsoft.com/office/drawing/2014/main" id="{24D94E9A-7DFE-5B2A-A1FC-56A609FCB5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938771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fade">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2" end="2"/>
                                            </p:txEl>
                                          </p:spTgt>
                                        </p:tgtEl>
                                        <p:attrNameLst>
                                          <p:attrName>style.visibility</p:attrName>
                                        </p:attrNameLst>
                                      </p:cBhvr>
                                      <p:to>
                                        <p:strVal val="visible"/>
                                      </p:to>
                                    </p:set>
                                    <p:animEffect transition="in" filter="fade">
                                      <p:cBhvr>
                                        <p:cTn id="17" dur="500"/>
                                        <p:tgtEl>
                                          <p:spTgt spid="2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p:bldP spid="1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E57AF4-F05A-7FEC-DFBE-5A831B04D6F8}"/>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FB2FEFA4-1848-3973-D16F-D40070360258}"/>
              </a:ext>
            </a:extLst>
          </p:cNvPr>
          <p:cNvSpPr txBox="1"/>
          <p:nvPr/>
        </p:nvSpPr>
        <p:spPr>
          <a:xfrm>
            <a:off x="6232378" y="1681948"/>
            <a:ext cx="5450541" cy="4645567"/>
          </a:xfrm>
          <a:prstGeom prst="rect">
            <a:avLst/>
          </a:prstGeom>
          <a:noFill/>
          <a:ln>
            <a:solidFill>
              <a:schemeClr val="accent1"/>
            </a:solidFill>
          </a:ln>
        </p:spPr>
        <p:txBody>
          <a:bodyPr wrap="square" rtlCol="0">
            <a:spAutoFit/>
          </a:bodyPr>
          <a:lstStyle/>
          <a:p>
            <a:pPr algn="just" rtl="1">
              <a:lnSpc>
                <a:spcPct val="200000"/>
              </a:lnSpc>
            </a:pPr>
            <a:r>
              <a:rPr lang="ar-SA" dirty="0">
                <a:latin typeface="Alexandria Black" pitchFamily="2" charset="-78"/>
                <a:cs typeface="Alexandria Black" pitchFamily="2" charset="-78"/>
              </a:rPr>
              <a:t>فيديوهات توضيحية</a:t>
            </a:r>
          </a:p>
          <a:p>
            <a:pPr algn="just" rtl="1">
              <a:lnSpc>
                <a:spcPct val="200000"/>
              </a:lnSpc>
            </a:pPr>
            <a:r>
              <a:rPr lang="ar-SA" sz="1400" dirty="0">
                <a:latin typeface="Alexandria" charset="0"/>
                <a:cs typeface="Alexandria" charset="0"/>
              </a:rPr>
              <a:t>1. محاضرة قصيرة عن كيفية الحفاظ على الإبداع في البيئة الرقمية. </a:t>
            </a:r>
          </a:p>
          <a:p>
            <a:pPr algn="just" rtl="1">
              <a:lnSpc>
                <a:spcPct val="200000"/>
              </a:lnSpc>
            </a:pPr>
            <a:r>
              <a:rPr lang="en-US" sz="1200" dirty="0">
                <a:solidFill>
                  <a:srgbClr val="002060"/>
                </a:solidFill>
                <a:latin typeface="Alexandria" charset="0"/>
                <a:cs typeface="Alexandria" charset="0"/>
              </a:rPr>
              <a:t>https://www.youtube.com/watch?v=dhvsJPydFOI</a:t>
            </a:r>
          </a:p>
          <a:p>
            <a:pPr algn="just" rtl="1">
              <a:lnSpc>
                <a:spcPct val="200000"/>
              </a:lnSpc>
            </a:pPr>
            <a:r>
              <a:rPr lang="ar-SA" sz="1400" dirty="0">
                <a:latin typeface="Alexandria" charset="0"/>
                <a:cs typeface="Alexandria" charset="0"/>
              </a:rPr>
              <a:t>2. فيديو يوضّح دور الإبداع تحديدًا في التسويق الرقمي. </a:t>
            </a:r>
          </a:p>
          <a:p>
            <a:pPr algn="just" rtl="1">
              <a:lnSpc>
                <a:spcPct val="200000"/>
              </a:lnSpc>
            </a:pPr>
            <a:r>
              <a:rPr lang="en-US" sz="1200" dirty="0">
                <a:solidFill>
                  <a:srgbClr val="002060"/>
                </a:solidFill>
                <a:latin typeface="Alexandria" charset="0"/>
                <a:cs typeface="Alexandria" charset="0"/>
              </a:rPr>
              <a:t>https://www.youtube.com/watch?v=xCiwfnFR8os</a:t>
            </a:r>
          </a:p>
          <a:p>
            <a:pPr algn="just" rtl="1">
              <a:lnSpc>
                <a:spcPct val="200000"/>
              </a:lnSpc>
            </a:pPr>
            <a:r>
              <a:rPr lang="ar-SA" sz="1400" dirty="0">
                <a:latin typeface="Alexandria" charset="0"/>
                <a:cs typeface="Alexandria" charset="0"/>
              </a:rPr>
              <a:t>3. ورشة تعرض كيف تستخدم الوسائط المتعددة لإنتاج محتوى غني. </a:t>
            </a:r>
          </a:p>
          <a:p>
            <a:pPr algn="just" rtl="1">
              <a:lnSpc>
                <a:spcPct val="200000"/>
              </a:lnSpc>
            </a:pPr>
            <a:r>
              <a:rPr lang="en-US" sz="1200" dirty="0">
                <a:solidFill>
                  <a:srgbClr val="002060"/>
                </a:solidFill>
                <a:latin typeface="Alexandria" charset="0"/>
                <a:cs typeface="Alexandria" charset="0"/>
              </a:rPr>
              <a:t>https://www.youtube.com/watch?v=9eoDjeqwAjI</a:t>
            </a:r>
          </a:p>
          <a:p>
            <a:pPr algn="just" rtl="1">
              <a:lnSpc>
                <a:spcPct val="200000"/>
              </a:lnSpc>
            </a:pPr>
            <a:r>
              <a:rPr lang="ar-SA" sz="1400" dirty="0">
                <a:latin typeface="Alexandria" charset="0"/>
                <a:cs typeface="Alexandria" charset="0"/>
              </a:rPr>
              <a:t>4. مقطع غني بالأفكار حول سرد القصص في الإعلام الرقمي. </a:t>
            </a:r>
          </a:p>
          <a:p>
            <a:pPr algn="just" rtl="1">
              <a:lnSpc>
                <a:spcPct val="200000"/>
              </a:lnSpc>
            </a:pPr>
            <a:r>
              <a:rPr lang="en-US" sz="1200" dirty="0">
                <a:solidFill>
                  <a:srgbClr val="002060"/>
                </a:solidFill>
                <a:latin typeface="Alexandria" charset="0"/>
                <a:cs typeface="Alexandria" charset="0"/>
              </a:rPr>
              <a:t>https://www.youtube.com/watch?v=bQbfBvKgcDo</a:t>
            </a:r>
            <a:endParaRPr lang="ar-SA" sz="1200" dirty="0">
              <a:solidFill>
                <a:srgbClr val="002060"/>
              </a:solidFill>
              <a:latin typeface="Alexandria" charset="0"/>
              <a:cs typeface="Alexandria" charset="0"/>
            </a:endParaRPr>
          </a:p>
          <a:p>
            <a:pPr algn="just" rtl="1">
              <a:lnSpc>
                <a:spcPct val="200000"/>
              </a:lnSpc>
            </a:pPr>
            <a:r>
              <a:rPr lang="ar-SA" sz="1400" dirty="0">
                <a:latin typeface="Alexandria" charset="0"/>
                <a:cs typeface="Alexandria" charset="0"/>
              </a:rPr>
              <a:t>5. التفكير التقاربي والتباعدي</a:t>
            </a:r>
          </a:p>
          <a:p>
            <a:pPr algn="just" rtl="1">
              <a:lnSpc>
                <a:spcPct val="200000"/>
              </a:lnSpc>
            </a:pPr>
            <a:r>
              <a:rPr lang="en-US" sz="1200" dirty="0">
                <a:solidFill>
                  <a:srgbClr val="002060"/>
                </a:solidFill>
                <a:latin typeface="Alexandria" charset="0"/>
                <a:cs typeface="Alexandria" charset="0"/>
              </a:rPr>
              <a:t>https://www.youtube.com/watch?v=cmBf1fBRXms</a:t>
            </a:r>
            <a:endParaRPr lang="ar-SA" sz="1200" dirty="0">
              <a:solidFill>
                <a:srgbClr val="002060"/>
              </a:solidFill>
              <a:latin typeface="Alexandria" charset="0"/>
              <a:cs typeface="Alexandria" charset="0"/>
            </a:endParaRPr>
          </a:p>
        </p:txBody>
      </p:sp>
      <p:sp>
        <p:nvSpPr>
          <p:cNvPr id="24" name="Rectangle 23">
            <a:extLst>
              <a:ext uri="{FF2B5EF4-FFF2-40B4-BE49-F238E27FC236}">
                <a16:creationId xmlns:a16="http://schemas.microsoft.com/office/drawing/2014/main" id="{7E4782AA-645F-3B00-F8EE-59C42C9B8BCB}"/>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793E0CC-8274-43E7-0DE3-0DF9186C4D19}"/>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7DDE757F-F29D-F7EC-C088-D6E5B8C52197}"/>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SA" sz="2400" b="1" dirty="0">
                <a:solidFill>
                  <a:schemeClr val="bg1"/>
                </a:solidFill>
                <a:latin typeface="Alexandria" charset="0"/>
                <a:cs typeface="Alexandria" charset="0"/>
              </a:rPr>
              <a:t>أمثلة وروابط مهمة</a:t>
            </a:r>
          </a:p>
        </p:txBody>
      </p:sp>
      <p:pic>
        <p:nvPicPr>
          <p:cNvPr id="17" name="Graphic 21">
            <a:extLst>
              <a:ext uri="{FF2B5EF4-FFF2-40B4-BE49-F238E27FC236}">
                <a16:creationId xmlns:a16="http://schemas.microsoft.com/office/drawing/2014/main" id="{DD8867D2-2C79-6C26-D33A-1947B3095B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
        <p:nvSpPr>
          <p:cNvPr id="2" name="TextBox 1">
            <a:extLst>
              <a:ext uri="{FF2B5EF4-FFF2-40B4-BE49-F238E27FC236}">
                <a16:creationId xmlns:a16="http://schemas.microsoft.com/office/drawing/2014/main" id="{B520A3FF-47EB-6EBB-D76F-4FE265B160E2}"/>
              </a:ext>
            </a:extLst>
          </p:cNvPr>
          <p:cNvSpPr txBox="1"/>
          <p:nvPr/>
        </p:nvSpPr>
        <p:spPr>
          <a:xfrm>
            <a:off x="263028" y="1681948"/>
            <a:ext cx="5774605" cy="4584012"/>
          </a:xfrm>
          <a:prstGeom prst="rect">
            <a:avLst/>
          </a:prstGeom>
          <a:noFill/>
          <a:ln>
            <a:solidFill>
              <a:schemeClr val="accent1"/>
            </a:solidFill>
          </a:ln>
        </p:spPr>
        <p:txBody>
          <a:bodyPr wrap="square" rtlCol="0">
            <a:spAutoFit/>
          </a:bodyPr>
          <a:lstStyle/>
          <a:p>
            <a:pPr algn="just" rtl="1">
              <a:lnSpc>
                <a:spcPct val="200000"/>
              </a:lnSpc>
            </a:pPr>
            <a:r>
              <a:rPr lang="ar-SA" dirty="0">
                <a:latin typeface="Alexandria Black" pitchFamily="2" charset="-78"/>
                <a:cs typeface="Alexandria Black" pitchFamily="2" charset="-78"/>
              </a:rPr>
              <a:t>بحوث ومقالات</a:t>
            </a:r>
          </a:p>
          <a:p>
            <a:pPr algn="just" rtl="1">
              <a:lnSpc>
                <a:spcPct val="200000"/>
              </a:lnSpc>
            </a:pPr>
            <a:r>
              <a:rPr lang="ar-SA" sz="1400" dirty="0">
                <a:latin typeface="Alexandria" charset="0"/>
                <a:cs typeface="Alexandria" charset="0"/>
              </a:rPr>
              <a:t>1. كيف تساعد التكنولوجيا في إطلاق القدرات الإبداعية. </a:t>
            </a:r>
          </a:p>
          <a:p>
            <a:pPr algn="just" rtl="1">
              <a:lnSpc>
                <a:spcPct val="200000"/>
              </a:lnSpc>
            </a:pPr>
            <a:r>
              <a:rPr lang="en-US" sz="1000" dirty="0">
                <a:solidFill>
                  <a:srgbClr val="C00000"/>
                </a:solidFill>
                <a:latin typeface="Alexandria" charset="0"/>
                <a:cs typeface="Alexandria" charset="0"/>
              </a:rPr>
              <a:t>https://sloanreview.mit.edu/article/unleashing-creativity-with-digital-technology</a:t>
            </a:r>
          </a:p>
          <a:p>
            <a:pPr algn="just" rtl="1">
              <a:lnSpc>
                <a:spcPct val="200000"/>
              </a:lnSpc>
            </a:pPr>
            <a:r>
              <a:rPr lang="ar-SA" sz="1400" dirty="0">
                <a:latin typeface="Alexandria" charset="0"/>
                <a:cs typeface="Alexandria" charset="0"/>
              </a:rPr>
              <a:t>2. مراجعة منهجية لبحوث الإبداع الرقمي، المفاهيم والتوجهات الحديثة. </a:t>
            </a:r>
          </a:p>
          <a:p>
            <a:pPr algn="just" rtl="1">
              <a:lnSpc>
                <a:spcPct val="200000"/>
              </a:lnSpc>
            </a:pPr>
            <a:r>
              <a:rPr lang="en-US" sz="1200" dirty="0">
                <a:solidFill>
                  <a:srgbClr val="C00000"/>
                </a:solidFill>
                <a:latin typeface="Alexandria" charset="0"/>
                <a:cs typeface="Alexandria" charset="0"/>
              </a:rPr>
              <a:t>https://www.mdpi.com/2227-7102/15/2/202</a:t>
            </a:r>
          </a:p>
          <a:p>
            <a:pPr algn="just" rtl="1">
              <a:lnSpc>
                <a:spcPct val="200000"/>
              </a:lnSpc>
            </a:pPr>
            <a:r>
              <a:rPr lang="ar-SA" sz="1400" dirty="0">
                <a:latin typeface="Alexandria" charset="0"/>
                <a:cs typeface="Alexandria" charset="0"/>
              </a:rPr>
              <a:t>3. ورقة بحث تناقش كيف غيّرت الرقمنة مهنة الإعلانات الإبداعية. </a:t>
            </a:r>
          </a:p>
          <a:p>
            <a:pPr algn="just" rtl="1">
              <a:lnSpc>
                <a:spcPct val="200000"/>
              </a:lnSpc>
            </a:pPr>
            <a:r>
              <a:rPr lang="en-US" sz="1200" dirty="0">
                <a:solidFill>
                  <a:srgbClr val="C00000"/>
                </a:solidFill>
                <a:latin typeface="Alexandria" charset="0"/>
                <a:cs typeface="Alexandria" charset="0"/>
              </a:rPr>
              <a:t>https://www.tandfonline.com/doi/full/10.1080/0267257X.2025.2467299</a:t>
            </a:r>
          </a:p>
          <a:p>
            <a:pPr algn="just" rtl="1">
              <a:lnSpc>
                <a:spcPct val="200000"/>
              </a:lnSpc>
            </a:pPr>
            <a:r>
              <a:rPr lang="ar-SA" sz="1400" dirty="0">
                <a:latin typeface="Alexandria" charset="0"/>
                <a:cs typeface="Alexandria" charset="0"/>
              </a:rPr>
              <a:t>4. بحث يدرس خطوات العملية الإبداعية عند الإعلاميين الرقميين. </a:t>
            </a:r>
          </a:p>
          <a:p>
            <a:pPr algn="just" rtl="1">
              <a:lnSpc>
                <a:spcPct val="200000"/>
              </a:lnSpc>
            </a:pPr>
            <a:r>
              <a:rPr lang="en-US" sz="1200" dirty="0">
                <a:solidFill>
                  <a:srgbClr val="C00000"/>
                </a:solidFill>
                <a:latin typeface="Alexandria" charset="0"/>
                <a:cs typeface="Alexandria" charset="0"/>
              </a:rPr>
              <a:t>https://ojs.aut.ac.nz/linksymposium/article/download/82/98</a:t>
            </a:r>
          </a:p>
          <a:p>
            <a:pPr algn="just" rtl="1">
              <a:lnSpc>
                <a:spcPct val="200000"/>
              </a:lnSpc>
            </a:pPr>
            <a:r>
              <a:rPr lang="ar-SA" sz="1400" dirty="0">
                <a:latin typeface="Alexandria" charset="0"/>
                <a:cs typeface="Alexandria" charset="0"/>
              </a:rPr>
              <a:t>5. خصائص الفيديوهات القصيرة من زاوية الإبداع. </a:t>
            </a:r>
          </a:p>
          <a:p>
            <a:pPr algn="just" rtl="1">
              <a:lnSpc>
                <a:spcPct val="200000"/>
              </a:lnSpc>
            </a:pPr>
            <a:r>
              <a:rPr lang="en-US" sz="1200" dirty="0">
                <a:solidFill>
                  <a:srgbClr val="C00000"/>
                </a:solidFill>
                <a:latin typeface="Alexandria" charset="0"/>
                <a:cs typeface="Alexandria" charset="0"/>
              </a:rPr>
              <a:t>https://arxiv.org/abs/1411.4080</a:t>
            </a:r>
          </a:p>
        </p:txBody>
      </p:sp>
    </p:spTree>
    <p:extLst>
      <p:ext uri="{BB962C8B-B14F-4D97-AF65-F5344CB8AC3E}">
        <p14:creationId xmlns:p14="http://schemas.microsoft.com/office/powerpoint/2010/main" val="17071727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bg/>
                                          </p:spTgt>
                                        </p:tgtEl>
                                        <p:attrNameLst>
                                          <p:attrName>style.visibility</p:attrName>
                                        </p:attrNameLst>
                                      </p:cBhvr>
                                      <p:to>
                                        <p:strVal val="visible"/>
                                      </p:to>
                                    </p:set>
                                    <p:animEffect transition="in" filter="fade">
                                      <p:cBhvr>
                                        <p:cTn id="12" dur="500"/>
                                        <p:tgtEl>
                                          <p:spTgt spid="20">
                                            <p:bg/>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2" end="2"/>
                                            </p:txEl>
                                          </p:spTgt>
                                        </p:tgtEl>
                                        <p:attrNameLst>
                                          <p:attrName>style.visibility</p:attrName>
                                        </p:attrNameLst>
                                      </p:cBhvr>
                                      <p:to>
                                        <p:strVal val="visible"/>
                                      </p:to>
                                    </p:set>
                                    <p:animEffect transition="in" filter="fade">
                                      <p:cBhvr>
                                        <p:cTn id="27" dur="500"/>
                                        <p:tgtEl>
                                          <p:spTgt spid="20">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3" end="3"/>
                                            </p:txEl>
                                          </p:spTgt>
                                        </p:tgtEl>
                                        <p:attrNameLst>
                                          <p:attrName>style.visibility</p:attrName>
                                        </p:attrNameLst>
                                      </p:cBhvr>
                                      <p:to>
                                        <p:strVal val="visible"/>
                                      </p:to>
                                    </p:set>
                                    <p:animEffect transition="in" filter="fade">
                                      <p:cBhvr>
                                        <p:cTn id="32" dur="500"/>
                                        <p:tgtEl>
                                          <p:spTgt spid="20">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xEl>
                                              <p:pRg st="4" end="4"/>
                                            </p:txEl>
                                          </p:spTgt>
                                        </p:tgtEl>
                                        <p:attrNameLst>
                                          <p:attrName>style.visibility</p:attrName>
                                        </p:attrNameLst>
                                      </p:cBhvr>
                                      <p:to>
                                        <p:strVal val="visible"/>
                                      </p:to>
                                    </p:set>
                                    <p:animEffect transition="in" filter="fade">
                                      <p:cBhvr>
                                        <p:cTn id="37" dur="500"/>
                                        <p:tgtEl>
                                          <p:spTgt spid="20">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0">
                                            <p:txEl>
                                              <p:pRg st="5" end="5"/>
                                            </p:txEl>
                                          </p:spTgt>
                                        </p:tgtEl>
                                        <p:attrNameLst>
                                          <p:attrName>style.visibility</p:attrName>
                                        </p:attrNameLst>
                                      </p:cBhvr>
                                      <p:to>
                                        <p:strVal val="visible"/>
                                      </p:to>
                                    </p:set>
                                    <p:animEffect transition="in" filter="fade">
                                      <p:cBhvr>
                                        <p:cTn id="42" dur="500"/>
                                        <p:tgtEl>
                                          <p:spTgt spid="20">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0">
                                            <p:txEl>
                                              <p:pRg st="6" end="6"/>
                                            </p:txEl>
                                          </p:spTgt>
                                        </p:tgtEl>
                                        <p:attrNameLst>
                                          <p:attrName>style.visibility</p:attrName>
                                        </p:attrNameLst>
                                      </p:cBhvr>
                                      <p:to>
                                        <p:strVal val="visible"/>
                                      </p:to>
                                    </p:set>
                                    <p:animEffect transition="in" filter="fade">
                                      <p:cBhvr>
                                        <p:cTn id="47" dur="500"/>
                                        <p:tgtEl>
                                          <p:spTgt spid="20">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0">
                                            <p:txEl>
                                              <p:pRg st="7" end="7"/>
                                            </p:txEl>
                                          </p:spTgt>
                                        </p:tgtEl>
                                        <p:attrNameLst>
                                          <p:attrName>style.visibility</p:attrName>
                                        </p:attrNameLst>
                                      </p:cBhvr>
                                      <p:to>
                                        <p:strVal val="visible"/>
                                      </p:to>
                                    </p:set>
                                    <p:animEffect transition="in" filter="fade">
                                      <p:cBhvr>
                                        <p:cTn id="52" dur="500"/>
                                        <p:tgtEl>
                                          <p:spTgt spid="20">
                                            <p:txEl>
                                              <p:pRg st="7" end="7"/>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0">
                                            <p:txEl>
                                              <p:pRg st="8" end="8"/>
                                            </p:txEl>
                                          </p:spTgt>
                                        </p:tgtEl>
                                        <p:attrNameLst>
                                          <p:attrName>style.visibility</p:attrName>
                                        </p:attrNameLst>
                                      </p:cBhvr>
                                      <p:to>
                                        <p:strVal val="visible"/>
                                      </p:to>
                                    </p:set>
                                    <p:animEffect transition="in" filter="fade">
                                      <p:cBhvr>
                                        <p:cTn id="57" dur="500"/>
                                        <p:tgtEl>
                                          <p:spTgt spid="20">
                                            <p:txEl>
                                              <p:pRg st="8" end="8"/>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20">
                                            <p:txEl>
                                              <p:pRg st="9" end="9"/>
                                            </p:txEl>
                                          </p:spTgt>
                                        </p:tgtEl>
                                        <p:attrNameLst>
                                          <p:attrName>style.visibility</p:attrName>
                                        </p:attrNameLst>
                                      </p:cBhvr>
                                      <p:to>
                                        <p:strVal val="visible"/>
                                      </p:to>
                                    </p:set>
                                    <p:animEffect transition="in" filter="fade">
                                      <p:cBhvr>
                                        <p:cTn id="62" dur="500"/>
                                        <p:tgtEl>
                                          <p:spTgt spid="20">
                                            <p:txEl>
                                              <p:pRg st="9" end="9"/>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0">
                                            <p:txEl>
                                              <p:pRg st="10" end="10"/>
                                            </p:txEl>
                                          </p:spTgt>
                                        </p:tgtEl>
                                        <p:attrNameLst>
                                          <p:attrName>style.visibility</p:attrName>
                                        </p:attrNameLst>
                                      </p:cBhvr>
                                      <p:to>
                                        <p:strVal val="visible"/>
                                      </p:to>
                                    </p:set>
                                    <p:animEffect transition="in" filter="fade">
                                      <p:cBhvr>
                                        <p:cTn id="67" dur="500"/>
                                        <p:tgtEl>
                                          <p:spTgt spid="20">
                                            <p:txEl>
                                              <p:pRg st="10" end="10"/>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2">
                                            <p:bg/>
                                          </p:spTgt>
                                        </p:tgtEl>
                                        <p:attrNameLst>
                                          <p:attrName>style.visibility</p:attrName>
                                        </p:attrNameLst>
                                      </p:cBhvr>
                                      <p:to>
                                        <p:strVal val="visible"/>
                                      </p:to>
                                    </p:set>
                                    <p:animEffect transition="in" filter="fade">
                                      <p:cBhvr>
                                        <p:cTn id="72" dur="500"/>
                                        <p:tgtEl>
                                          <p:spTgt spid="2">
                                            <p:bg/>
                                          </p:spTgt>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2">
                                            <p:txEl>
                                              <p:pRg st="0" end="0"/>
                                            </p:txEl>
                                          </p:spTgt>
                                        </p:tgtEl>
                                        <p:attrNameLst>
                                          <p:attrName>style.visibility</p:attrName>
                                        </p:attrNameLst>
                                      </p:cBhvr>
                                      <p:to>
                                        <p:strVal val="visible"/>
                                      </p:to>
                                    </p:set>
                                    <p:animEffect transition="in" filter="fade">
                                      <p:cBhvr>
                                        <p:cTn id="7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animBg="1"/>
      <p:bldP spid="16" grpId="0" animBg="1"/>
      <p:bldP spid="2" grpId="0" build="p"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2A097F-1DD4-F2E0-AE7D-4A886DA7C5DE}"/>
            </a:ext>
          </a:extLst>
        </p:cNvPr>
        <p:cNvGrpSpPr/>
        <p:nvPr/>
      </p:nvGrpSpPr>
      <p:grpSpPr>
        <a:xfrm>
          <a:off x="0" y="0"/>
          <a:ext cx="0" cy="0"/>
          <a:chOff x="0" y="0"/>
          <a:chExt cx="0" cy="0"/>
        </a:xfrm>
      </p:grpSpPr>
      <p:sp>
        <p:nvSpPr>
          <p:cNvPr id="20" name="TextBox 19">
            <a:extLst>
              <a:ext uri="{FF2B5EF4-FFF2-40B4-BE49-F238E27FC236}">
                <a16:creationId xmlns:a16="http://schemas.microsoft.com/office/drawing/2014/main" id="{D5D6CD23-1001-DF97-C033-151521545175}"/>
              </a:ext>
            </a:extLst>
          </p:cNvPr>
          <p:cNvSpPr txBox="1"/>
          <p:nvPr/>
        </p:nvSpPr>
        <p:spPr>
          <a:xfrm>
            <a:off x="1079770" y="1565218"/>
            <a:ext cx="10603149" cy="4839338"/>
          </a:xfrm>
          <a:prstGeom prst="rect">
            <a:avLst/>
          </a:prstGeom>
          <a:noFill/>
          <a:ln>
            <a:solidFill>
              <a:schemeClr val="accent1"/>
            </a:solidFill>
          </a:ln>
        </p:spPr>
        <p:txBody>
          <a:bodyPr wrap="square" rtlCol="0">
            <a:spAutoFit/>
          </a:bodyPr>
          <a:lstStyle/>
          <a:p>
            <a:pPr algn="just" rtl="1">
              <a:lnSpc>
                <a:spcPct val="200000"/>
              </a:lnSpc>
            </a:pPr>
            <a:r>
              <a:rPr lang="ar-SA" sz="1400" dirty="0">
                <a:latin typeface="Alexandria" charset="0"/>
                <a:cs typeface="Alexandria" charset="0"/>
              </a:rPr>
              <a:t>1. محتوى صور صحفية مبتكرة غير تقليدية. </a:t>
            </a:r>
          </a:p>
          <a:p>
            <a:pPr algn="r" rtl="1">
              <a:lnSpc>
                <a:spcPct val="200000"/>
              </a:lnSpc>
            </a:pPr>
            <a:r>
              <a:rPr lang="en-US" sz="1200" dirty="0">
                <a:solidFill>
                  <a:srgbClr val="002060"/>
                </a:solidFill>
                <a:latin typeface="Alexandria" charset="0"/>
                <a:cs typeface="Alexandria" charset="0"/>
              </a:rPr>
              <a:t>https://al-ain.com/article/best-photo-press </a:t>
            </a:r>
            <a:br>
              <a:rPr lang="ar-SA" sz="1200" dirty="0">
                <a:solidFill>
                  <a:srgbClr val="002060"/>
                </a:solidFill>
                <a:latin typeface="Alexandria" charset="0"/>
                <a:cs typeface="Alexandria" charset="0"/>
              </a:rPr>
            </a:br>
            <a:r>
              <a:rPr lang="ar-SA" sz="1400" dirty="0">
                <a:latin typeface="Alexandria" charset="0"/>
                <a:cs typeface="Alexandria" charset="0"/>
              </a:rPr>
              <a:t>2. بودكاست مالي ومالك</a:t>
            </a:r>
            <a:r>
              <a:rPr lang="en-US" sz="1400" dirty="0">
                <a:latin typeface="Alexandria" charset="0"/>
                <a:cs typeface="Alexandria" charset="0"/>
              </a:rPr>
              <a:t> )</a:t>
            </a:r>
            <a:r>
              <a:rPr lang="ar-SA" sz="1400" dirty="0">
                <a:latin typeface="Alexandria" charset="0"/>
                <a:cs typeface="Alexandria" charset="0"/>
              </a:rPr>
              <a:t> محتوى جديد ومبتكر</a:t>
            </a:r>
            <a:r>
              <a:rPr lang="en-US" sz="1400" dirty="0">
                <a:latin typeface="Alexandria" charset="0"/>
                <a:cs typeface="Alexandria" charset="0"/>
              </a:rPr>
              <a:t>(</a:t>
            </a:r>
            <a:r>
              <a:rPr lang="ar-SA" sz="1400" dirty="0">
                <a:latin typeface="Alexandria" charset="0"/>
                <a:cs typeface="Alexandria" charset="0"/>
              </a:rPr>
              <a:t>. </a:t>
            </a:r>
            <a:endParaRPr lang="en-US" sz="1400" dirty="0">
              <a:latin typeface="Alexandria" charset="0"/>
              <a:cs typeface="Alexandria" charset="0"/>
            </a:endParaRPr>
          </a:p>
          <a:p>
            <a:pPr algn="r" rtl="1">
              <a:lnSpc>
                <a:spcPct val="200000"/>
              </a:lnSpc>
            </a:pPr>
            <a:r>
              <a:rPr lang="en-US" sz="1200" dirty="0">
                <a:solidFill>
                  <a:srgbClr val="002060"/>
                </a:solidFill>
                <a:latin typeface="Alexandria" charset="0"/>
                <a:cs typeface="Alexandria" charset="0"/>
              </a:rPr>
              <a:t>https://www.bankaletihad.com/ar/learn/listen/</a:t>
            </a:r>
          </a:p>
          <a:p>
            <a:pPr algn="r" rtl="1">
              <a:lnSpc>
                <a:spcPct val="200000"/>
              </a:lnSpc>
            </a:pPr>
            <a:r>
              <a:rPr lang="ar-SA" sz="1400" dirty="0">
                <a:latin typeface="Alexandria" charset="0"/>
                <a:cs typeface="Alexandria" charset="0"/>
              </a:rPr>
              <a:t>3. استخدام الالعاب والالغاز في المحتوى.</a:t>
            </a:r>
          </a:p>
          <a:p>
            <a:pPr algn="r" rtl="1">
              <a:lnSpc>
                <a:spcPct val="200000"/>
              </a:lnSpc>
            </a:pPr>
            <a:r>
              <a:rPr lang="en-US" sz="1200" dirty="0">
                <a:solidFill>
                  <a:srgbClr val="002060"/>
                </a:solidFill>
                <a:latin typeface="Alexandria" charset="0"/>
                <a:cs typeface="Alexandria" charset="0"/>
              </a:rPr>
              <a:t>https://www.facebook.com/share/v/1Gvmf1F8JC/?mibextid=wwXIfr</a:t>
            </a:r>
            <a:br>
              <a:rPr lang="en-US" sz="1200" dirty="0">
                <a:solidFill>
                  <a:srgbClr val="002060"/>
                </a:solidFill>
                <a:latin typeface="Alexandria" charset="0"/>
                <a:cs typeface="Alexandria" charset="0"/>
              </a:rPr>
            </a:br>
            <a:r>
              <a:rPr lang="en-US" sz="1400" dirty="0">
                <a:latin typeface="Alexandria" charset="0"/>
                <a:cs typeface="Alexandria" charset="0"/>
              </a:rPr>
              <a:t>4</a:t>
            </a:r>
            <a:r>
              <a:rPr lang="ar-SA" sz="1400" dirty="0">
                <a:latin typeface="Alexandria" charset="0"/>
                <a:cs typeface="Alexandria" charset="0"/>
              </a:rPr>
              <a:t>. موقع اخباري يضم قسما للألعاب الالكترونية كوسيلة مستحدثة للمحتوى الترفيهي.</a:t>
            </a:r>
          </a:p>
          <a:p>
            <a:pPr algn="r" rtl="1">
              <a:lnSpc>
                <a:spcPct val="200000"/>
              </a:lnSpc>
            </a:pPr>
            <a:r>
              <a:rPr lang="en-US" sz="1200" dirty="0">
                <a:solidFill>
                  <a:srgbClr val="002060"/>
                </a:solidFill>
                <a:latin typeface="Alexandria" charset="0"/>
                <a:cs typeface="Alexandria" charset="0"/>
              </a:rPr>
              <a:t>https://akhbaralaan.net/games</a:t>
            </a:r>
            <a:endParaRPr lang="ar-SA" sz="1200" dirty="0">
              <a:solidFill>
                <a:srgbClr val="002060"/>
              </a:solidFill>
              <a:latin typeface="Alexandria" charset="0"/>
              <a:cs typeface="Alexandria" charset="0"/>
            </a:endParaRPr>
          </a:p>
          <a:p>
            <a:pPr algn="r" rtl="1">
              <a:lnSpc>
                <a:spcPct val="200000"/>
              </a:lnSpc>
            </a:pPr>
            <a:r>
              <a:rPr lang="en-US" sz="1400" dirty="0">
                <a:latin typeface="Alexandria" charset="0"/>
                <a:cs typeface="Alexandria" charset="0"/>
              </a:rPr>
              <a:t>5</a:t>
            </a:r>
            <a:r>
              <a:rPr lang="ar-SA" sz="1400" dirty="0">
                <a:latin typeface="Alexandria" charset="0"/>
                <a:cs typeface="Alexandria" charset="0"/>
              </a:rPr>
              <a:t>. قسم حديث الصور في موقع سكاي نيوز عربية يعتمد على المحتوى المصور فقط.</a:t>
            </a:r>
          </a:p>
          <a:p>
            <a:pPr algn="r" rtl="1">
              <a:lnSpc>
                <a:spcPct val="200000"/>
              </a:lnSpc>
            </a:pPr>
            <a:r>
              <a:rPr lang="en-US" sz="1200" dirty="0">
                <a:solidFill>
                  <a:srgbClr val="002060"/>
                </a:solidFill>
                <a:latin typeface="Alexandria" charset="0"/>
                <a:cs typeface="Alexandria" charset="0"/>
              </a:rPr>
              <a:t>https://www.skynewsarabia.com/image_gallery</a:t>
            </a:r>
            <a:endParaRPr lang="ar-SA" sz="1200" dirty="0">
              <a:solidFill>
                <a:srgbClr val="002060"/>
              </a:solidFill>
              <a:latin typeface="Alexandria" charset="0"/>
              <a:cs typeface="Alexandria" charset="0"/>
            </a:endParaRPr>
          </a:p>
          <a:p>
            <a:pPr algn="r" rtl="1">
              <a:lnSpc>
                <a:spcPct val="200000"/>
              </a:lnSpc>
            </a:pPr>
            <a:r>
              <a:rPr lang="en-US" sz="1400" dirty="0">
                <a:latin typeface="Alexandria" charset="0"/>
                <a:cs typeface="Alexandria" charset="0"/>
              </a:rPr>
              <a:t>6</a:t>
            </a:r>
            <a:r>
              <a:rPr lang="ar-SA" sz="1400" dirty="0">
                <a:latin typeface="Alexandria" charset="0"/>
                <a:cs typeface="Alexandria" charset="0"/>
              </a:rPr>
              <a:t>. محتوى تقني عربي متخصص</a:t>
            </a:r>
            <a:r>
              <a:rPr lang="en-US" sz="1400" dirty="0">
                <a:latin typeface="Alexandria" charset="0"/>
                <a:cs typeface="Alexandria" charset="0"/>
              </a:rPr>
              <a:t> </a:t>
            </a:r>
            <a:r>
              <a:rPr lang="ar-SA" sz="1400" dirty="0">
                <a:latin typeface="Alexandria" charset="0"/>
                <a:cs typeface="Alexandria" charset="0"/>
              </a:rPr>
              <a:t>على انستغرام.</a:t>
            </a:r>
          </a:p>
          <a:p>
            <a:pPr algn="r" rtl="1">
              <a:lnSpc>
                <a:spcPct val="200000"/>
              </a:lnSpc>
            </a:pPr>
            <a:r>
              <a:rPr lang="en-US" sz="1200" dirty="0">
                <a:solidFill>
                  <a:srgbClr val="002060"/>
                </a:solidFill>
                <a:latin typeface="Alexandria" charset="0"/>
                <a:cs typeface="Alexandria" charset="0"/>
              </a:rPr>
              <a:t>https://www.instagram.com/7alsabe?igsh=bGlnYW5vMG1mYmU2</a:t>
            </a:r>
            <a:endParaRPr lang="ar-SA" sz="1200" dirty="0">
              <a:solidFill>
                <a:srgbClr val="002060"/>
              </a:solidFill>
              <a:latin typeface="Alexandria" charset="0"/>
              <a:cs typeface="Alexandria" charset="0"/>
            </a:endParaRPr>
          </a:p>
        </p:txBody>
      </p:sp>
      <p:sp>
        <p:nvSpPr>
          <p:cNvPr id="24" name="Rectangle 23">
            <a:extLst>
              <a:ext uri="{FF2B5EF4-FFF2-40B4-BE49-F238E27FC236}">
                <a16:creationId xmlns:a16="http://schemas.microsoft.com/office/drawing/2014/main" id="{9B5D113F-1674-CCF9-7275-84F9022D2DAA}"/>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71F50BD-1BCB-E1C5-F50A-CCC34A3F0579}"/>
              </a:ext>
            </a:extLst>
          </p:cNvPr>
          <p:cNvSpPr txBox="1"/>
          <p:nvPr/>
        </p:nvSpPr>
        <p:spPr>
          <a:xfrm>
            <a:off x="5979459" y="152924"/>
            <a:ext cx="6096000" cy="338554"/>
          </a:xfrm>
          <a:prstGeom prst="rect">
            <a:avLst/>
          </a:prstGeom>
          <a:noFill/>
        </p:spPr>
        <p:txBody>
          <a:bodyPr wrap="square">
            <a:spAutoFit/>
          </a:bodyPr>
          <a:lstStyle/>
          <a:p>
            <a:pPr algn="r" rtl="1"/>
            <a:r>
              <a:rPr lang="ar-SA" sz="1600" dirty="0">
                <a:latin typeface="Alexandria" charset="0"/>
                <a:cs typeface="Alexandria" charset="0"/>
              </a:rPr>
              <a:t>المحاضرة الثالثة - التفكير الإبداعي في صناعة المحتوى الرقمي</a:t>
            </a:r>
            <a:endParaRPr lang="en-US" sz="1600" dirty="0">
              <a:latin typeface="Alexandria" charset="0"/>
              <a:cs typeface="Alexandria" charset="0"/>
            </a:endParaRPr>
          </a:p>
        </p:txBody>
      </p:sp>
      <p:sp>
        <p:nvSpPr>
          <p:cNvPr id="16" name="Rectangle 15">
            <a:extLst>
              <a:ext uri="{FF2B5EF4-FFF2-40B4-BE49-F238E27FC236}">
                <a16:creationId xmlns:a16="http://schemas.microsoft.com/office/drawing/2014/main" id="{417B5DC9-F11F-C571-FE31-1FA502CFE594}"/>
              </a:ext>
            </a:extLst>
          </p:cNvPr>
          <p:cNvSpPr/>
          <p:nvPr/>
        </p:nvSpPr>
        <p:spPr>
          <a:xfrm>
            <a:off x="2653888" y="658382"/>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lnSpc>
                <a:spcPct val="200000"/>
              </a:lnSpc>
            </a:pPr>
            <a:r>
              <a:rPr lang="ar-SA" sz="2400" b="1" dirty="0">
                <a:solidFill>
                  <a:schemeClr val="bg1"/>
                </a:solidFill>
                <a:latin typeface="Alexandria" charset="0"/>
                <a:cs typeface="Alexandria" charset="0"/>
              </a:rPr>
              <a:t>موضوعات تم عرضها بطرق إبداعية</a:t>
            </a:r>
          </a:p>
        </p:txBody>
      </p:sp>
      <p:pic>
        <p:nvPicPr>
          <p:cNvPr id="17" name="Graphic 21">
            <a:extLst>
              <a:ext uri="{FF2B5EF4-FFF2-40B4-BE49-F238E27FC236}">
                <a16:creationId xmlns:a16="http://schemas.microsoft.com/office/drawing/2014/main" id="{FC699542-45A9-123F-F333-7EF475692F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315419"/>
            <a:ext cx="2305141" cy="1076343"/>
          </a:xfrm>
          <a:prstGeom prst="rect">
            <a:avLst/>
          </a:prstGeom>
        </p:spPr>
      </p:pic>
    </p:spTree>
    <p:extLst>
      <p:ext uri="{BB962C8B-B14F-4D97-AF65-F5344CB8AC3E}">
        <p14:creationId xmlns:p14="http://schemas.microsoft.com/office/powerpoint/2010/main" val="130189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bg/>
                                          </p:spTgt>
                                        </p:tgtEl>
                                        <p:attrNameLst>
                                          <p:attrName>style.visibility</p:attrName>
                                        </p:attrNameLst>
                                      </p:cBhvr>
                                      <p:to>
                                        <p:strVal val="visible"/>
                                      </p:to>
                                    </p:set>
                                    <p:animEffect transition="in" filter="fade">
                                      <p:cBhvr>
                                        <p:cTn id="12" dur="500"/>
                                        <p:tgtEl>
                                          <p:spTgt spid="20">
                                            <p:bg/>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fade">
                                      <p:cBhvr>
                                        <p:cTn id="17" dur="5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xEl>
                                              <p:pRg st="1" end="1"/>
                                            </p:txEl>
                                          </p:spTgt>
                                        </p:tgtEl>
                                        <p:attrNameLst>
                                          <p:attrName>style.visibility</p:attrName>
                                        </p:attrNameLst>
                                      </p:cBhvr>
                                      <p:to>
                                        <p:strVal val="visible"/>
                                      </p:to>
                                    </p:set>
                                    <p:animEffect transition="in" filter="fade">
                                      <p:cBhvr>
                                        <p:cTn id="22" dur="500"/>
                                        <p:tgtEl>
                                          <p:spTgt spid="20">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xEl>
                                              <p:pRg st="2" end="2"/>
                                            </p:txEl>
                                          </p:spTgt>
                                        </p:tgtEl>
                                        <p:attrNameLst>
                                          <p:attrName>style.visibility</p:attrName>
                                        </p:attrNameLst>
                                      </p:cBhvr>
                                      <p:to>
                                        <p:strVal val="visible"/>
                                      </p:to>
                                    </p:set>
                                    <p:animEffect transition="in" filter="fade">
                                      <p:cBhvr>
                                        <p:cTn id="27" dur="500"/>
                                        <p:tgtEl>
                                          <p:spTgt spid="20">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0">
                                            <p:txEl>
                                              <p:pRg st="3" end="3"/>
                                            </p:txEl>
                                          </p:spTgt>
                                        </p:tgtEl>
                                        <p:attrNameLst>
                                          <p:attrName>style.visibility</p:attrName>
                                        </p:attrNameLst>
                                      </p:cBhvr>
                                      <p:to>
                                        <p:strVal val="visible"/>
                                      </p:to>
                                    </p:set>
                                    <p:animEffect transition="in" filter="fade">
                                      <p:cBhvr>
                                        <p:cTn id="32" dur="500"/>
                                        <p:tgtEl>
                                          <p:spTgt spid="20">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0">
                                            <p:txEl>
                                              <p:pRg st="4" end="4"/>
                                            </p:txEl>
                                          </p:spTgt>
                                        </p:tgtEl>
                                        <p:attrNameLst>
                                          <p:attrName>style.visibility</p:attrName>
                                        </p:attrNameLst>
                                      </p:cBhvr>
                                      <p:to>
                                        <p:strVal val="visible"/>
                                      </p:to>
                                    </p:set>
                                    <p:animEffect transition="in" filter="fade">
                                      <p:cBhvr>
                                        <p:cTn id="37" dur="500"/>
                                        <p:tgtEl>
                                          <p:spTgt spid="20">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0">
                                            <p:txEl>
                                              <p:pRg st="5" end="5"/>
                                            </p:txEl>
                                          </p:spTgt>
                                        </p:tgtEl>
                                        <p:attrNameLst>
                                          <p:attrName>style.visibility</p:attrName>
                                        </p:attrNameLst>
                                      </p:cBhvr>
                                      <p:to>
                                        <p:strVal val="visible"/>
                                      </p:to>
                                    </p:set>
                                    <p:animEffect transition="in" filter="fade">
                                      <p:cBhvr>
                                        <p:cTn id="42" dur="500"/>
                                        <p:tgtEl>
                                          <p:spTgt spid="20">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0">
                                            <p:txEl>
                                              <p:pRg st="6" end="6"/>
                                            </p:txEl>
                                          </p:spTgt>
                                        </p:tgtEl>
                                        <p:attrNameLst>
                                          <p:attrName>style.visibility</p:attrName>
                                        </p:attrNameLst>
                                      </p:cBhvr>
                                      <p:to>
                                        <p:strVal val="visible"/>
                                      </p:to>
                                    </p:set>
                                    <p:animEffect transition="in" filter="fade">
                                      <p:cBhvr>
                                        <p:cTn id="47" dur="500"/>
                                        <p:tgtEl>
                                          <p:spTgt spid="20">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0">
                                            <p:txEl>
                                              <p:pRg st="7" end="7"/>
                                            </p:txEl>
                                          </p:spTgt>
                                        </p:tgtEl>
                                        <p:attrNameLst>
                                          <p:attrName>style.visibility</p:attrName>
                                        </p:attrNameLst>
                                      </p:cBhvr>
                                      <p:to>
                                        <p:strVal val="visible"/>
                                      </p:to>
                                    </p:set>
                                    <p:animEffect transition="in" filter="fade">
                                      <p:cBhvr>
                                        <p:cTn id="52" dur="500"/>
                                        <p:tgtEl>
                                          <p:spTgt spid="20">
                                            <p:txEl>
                                              <p:pRg st="7" end="7"/>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0">
                                            <p:txEl>
                                              <p:pRg st="8" end="8"/>
                                            </p:txEl>
                                          </p:spTgt>
                                        </p:tgtEl>
                                        <p:attrNameLst>
                                          <p:attrName>style.visibility</p:attrName>
                                        </p:attrNameLst>
                                      </p:cBhvr>
                                      <p:to>
                                        <p:strVal val="visible"/>
                                      </p:to>
                                    </p:set>
                                    <p:animEffect transition="in" filter="fade">
                                      <p:cBhvr>
                                        <p:cTn id="57" dur="500"/>
                                        <p:tgtEl>
                                          <p:spTgt spid="20">
                                            <p:txEl>
                                              <p:pRg st="8" end="8"/>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20">
                                            <p:txEl>
                                              <p:pRg st="9" end="9"/>
                                            </p:txEl>
                                          </p:spTgt>
                                        </p:tgtEl>
                                        <p:attrNameLst>
                                          <p:attrName>style.visibility</p:attrName>
                                        </p:attrNameLst>
                                      </p:cBhvr>
                                      <p:to>
                                        <p:strVal val="visible"/>
                                      </p:to>
                                    </p:set>
                                    <p:animEffect transition="in" filter="fade">
                                      <p:cBhvr>
                                        <p:cTn id="62" dur="500"/>
                                        <p:tgtEl>
                                          <p:spTgt spid="20">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uild="p" animBg="1"/>
      <p:bldP spid="1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EE6E7F-E383-C909-DE76-7206075FF869}"/>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02625A6-ADB4-DB4C-E588-A7D8A1C52BD3}"/>
              </a:ext>
            </a:extLst>
          </p:cNvPr>
          <p:cNvSpPr txBox="1"/>
          <p:nvPr/>
        </p:nvSpPr>
        <p:spPr>
          <a:xfrm>
            <a:off x="807396" y="1525764"/>
            <a:ext cx="10758791" cy="4996817"/>
          </a:xfrm>
          <a:prstGeom prst="rect">
            <a:avLst/>
          </a:prstGeom>
          <a:noFill/>
        </p:spPr>
        <p:txBody>
          <a:bodyPr wrap="square" rtlCol="0">
            <a:spAutoFit/>
          </a:bodyPr>
          <a:lstStyle/>
          <a:p>
            <a:pPr algn="just" rtl="1">
              <a:lnSpc>
                <a:spcPct val="200000"/>
              </a:lnSpc>
            </a:pPr>
            <a:r>
              <a:rPr lang="ar-SA" b="1" dirty="0">
                <a:latin typeface="Alexandria" charset="0"/>
                <a:cs typeface="Alexandria" charset="0"/>
              </a:rPr>
              <a:t>في هذه المحاضرة من مقرر </a:t>
            </a:r>
            <a:r>
              <a:rPr lang="ar-SA" b="1" dirty="0">
                <a:solidFill>
                  <a:srgbClr val="C00000"/>
                </a:solidFill>
                <a:latin typeface="Alexandria" charset="0"/>
                <a:cs typeface="Alexandria" charset="0"/>
              </a:rPr>
              <a:t>الإبداع الإعلامي</a:t>
            </a:r>
            <a:r>
              <a:rPr lang="ar-SA" b="1" dirty="0">
                <a:latin typeface="Alexandria" charset="0"/>
                <a:cs typeface="Alexandria" charset="0"/>
              </a:rPr>
              <a:t>:</a:t>
            </a:r>
          </a:p>
          <a:p>
            <a:pPr marL="342900" indent="-342900" algn="just" rtl="1">
              <a:lnSpc>
                <a:spcPct val="200000"/>
              </a:lnSpc>
              <a:buFont typeface="+mj-lt"/>
              <a:buAutoNum type="arabicPeriod"/>
            </a:pPr>
            <a:r>
              <a:rPr lang="ar-SA" dirty="0">
                <a:latin typeface="Alexandria" charset="0"/>
                <a:cs typeface="Alexandria" charset="0"/>
              </a:rPr>
              <a:t>استعرضنا جوانب متعددة للإبداع، بدءاً من المبادئ الأساسية للتفكير الإبداعي وصولاً إلى تطبيقاته في مجالات متنوعة مثل التسويق الرقمي، الصحافة، إنتاج المحتوى المرئي والمسموع.</a:t>
            </a:r>
          </a:p>
          <a:p>
            <a:pPr marL="342900" indent="-342900" algn="just" rtl="1">
              <a:lnSpc>
                <a:spcPct val="200000"/>
              </a:lnSpc>
              <a:buFont typeface="+mj-lt"/>
              <a:buAutoNum type="arabicPeriod"/>
            </a:pPr>
            <a:r>
              <a:rPr lang="ar-SA" dirty="0">
                <a:latin typeface="Alexandria" charset="0"/>
                <a:cs typeface="Alexandria" charset="0"/>
              </a:rPr>
              <a:t> تناولت المحاضرة الأسس النظرية والعملية للإبداع في الإعلام الرقمي، موضحةً كيف يمكن للإعلاميين الدمج بين التفكير الإبداعي والنقدي لتوليد أفكار مبتكرة ثم تقييمها وتطبيقها بفعالية.</a:t>
            </a:r>
          </a:p>
          <a:p>
            <a:pPr marL="342900" indent="-342900" algn="just" rtl="1">
              <a:lnSpc>
                <a:spcPct val="200000"/>
              </a:lnSpc>
              <a:buFont typeface="+mj-lt"/>
              <a:buAutoNum type="arabicPeriod"/>
            </a:pPr>
            <a:r>
              <a:rPr lang="ar-SA" dirty="0">
                <a:latin typeface="Alexandria" charset="0"/>
                <a:cs typeface="Alexandria" charset="0"/>
              </a:rPr>
              <a:t>كما ناقشت التحديات التي يفرضها المشهد الرقمي مثل وفرة المحتوى وتسارع التطور التكنولوجي، مقابل الفرص الواسعة التي توفرها المنصات الرقمية والتقنيات الحديثة، وأكدت على أهمية الدمج بين الإبداع والابتكار، والالتزام بالأخلاقيات والمصداقية، باعتبارها عناصر أساسية لبناء محتوى رقمي ناجح، مستدام، ومؤثر.</a:t>
            </a:r>
          </a:p>
        </p:txBody>
      </p:sp>
      <p:pic>
        <p:nvPicPr>
          <p:cNvPr id="12" name="Graphic 21">
            <a:extLst>
              <a:ext uri="{FF2B5EF4-FFF2-40B4-BE49-F238E27FC236}">
                <a16:creationId xmlns:a16="http://schemas.microsoft.com/office/drawing/2014/main" id="{A98FBD72-92EB-4A7D-6105-2415861999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4307" y="253871"/>
            <a:ext cx="2305141" cy="1076343"/>
          </a:xfrm>
          <a:prstGeom prst="rect">
            <a:avLst/>
          </a:prstGeom>
        </p:spPr>
      </p:pic>
      <p:sp>
        <p:nvSpPr>
          <p:cNvPr id="10" name="Rectangle 9">
            <a:extLst>
              <a:ext uri="{FF2B5EF4-FFF2-40B4-BE49-F238E27FC236}">
                <a16:creationId xmlns:a16="http://schemas.microsoft.com/office/drawing/2014/main" id="{CBD4DAD6-63FD-FC15-F265-A55B08522BFE}"/>
              </a:ext>
            </a:extLst>
          </p:cNvPr>
          <p:cNvSpPr/>
          <p:nvPr/>
        </p:nvSpPr>
        <p:spPr>
          <a:xfrm>
            <a:off x="2841171" y="259841"/>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b="1" dirty="0">
                <a:solidFill>
                  <a:schemeClr val="bg1"/>
                </a:solidFill>
                <a:latin typeface="Alexandria" charset="0"/>
                <a:cs typeface="Alexandria" charset="0"/>
              </a:rPr>
              <a:t>ملخص المحاضرة</a:t>
            </a:r>
          </a:p>
        </p:txBody>
      </p:sp>
      <p:pic>
        <p:nvPicPr>
          <p:cNvPr id="7" name="Picture 2">
            <a:extLst>
              <a:ext uri="{FF2B5EF4-FFF2-40B4-BE49-F238E27FC236}">
                <a16:creationId xmlns:a16="http://schemas.microsoft.com/office/drawing/2014/main" id="{34AC6EE1-51ED-C64B-AFC5-1AFF24C2B30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67178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7DF1A506-788B-42C0-B845-C4F64162E815}"/>
              </a:ext>
            </a:extLst>
          </p:cNvPr>
          <p:cNvSpPr/>
          <p:nvPr/>
        </p:nvSpPr>
        <p:spPr>
          <a:xfrm>
            <a:off x="10243226" y="1667527"/>
            <a:ext cx="1948773" cy="531369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latin typeface="Alexandria" charset="0"/>
                <a:cs typeface="Alexandria" charset="0"/>
              </a:rPr>
              <a:t>المحاضرة</a:t>
            </a:r>
          </a:p>
          <a:p>
            <a:pPr algn="ctr" rtl="1"/>
            <a:endParaRPr lang="ar-SA" sz="2400" b="1" dirty="0">
              <a:latin typeface="Alexandria" charset="0"/>
              <a:cs typeface="Alexandria" charset="0"/>
            </a:endParaRPr>
          </a:p>
          <a:p>
            <a:pPr algn="ctr" rtl="1"/>
            <a:r>
              <a:rPr lang="ar-SA" sz="2400" b="1" dirty="0">
                <a:latin typeface="Alexandria" charset="0"/>
                <a:cs typeface="Alexandria" charset="0"/>
              </a:rPr>
              <a:t> الرابعة</a:t>
            </a:r>
          </a:p>
        </p:txBody>
      </p:sp>
      <p:sp>
        <p:nvSpPr>
          <p:cNvPr id="2" name="Rectangle 1">
            <a:extLst>
              <a:ext uri="{FF2B5EF4-FFF2-40B4-BE49-F238E27FC236}">
                <a16:creationId xmlns:a16="http://schemas.microsoft.com/office/drawing/2014/main" id="{C968BFFB-0F79-3E24-6758-E2BAD6D0C62C}"/>
              </a:ext>
            </a:extLst>
          </p:cNvPr>
          <p:cNvSpPr/>
          <p:nvPr/>
        </p:nvSpPr>
        <p:spPr>
          <a:xfrm>
            <a:off x="0" y="5904873"/>
            <a:ext cx="12192000" cy="1076344"/>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SA" sz="2800" dirty="0">
              <a:latin typeface="Alexandria" charset="0"/>
              <a:cs typeface="Alexandria" charset="0"/>
            </a:endParaRPr>
          </a:p>
        </p:txBody>
      </p:sp>
      <p:pic>
        <p:nvPicPr>
          <p:cNvPr id="4" name="Graphic 21">
            <a:extLst>
              <a:ext uri="{FF2B5EF4-FFF2-40B4-BE49-F238E27FC236}">
                <a16:creationId xmlns:a16="http://schemas.microsoft.com/office/drawing/2014/main" id="{FD9970F1-AF41-661C-E9AF-A10A5232AD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1317" y="259840"/>
            <a:ext cx="2305141" cy="1076343"/>
          </a:xfrm>
          <a:prstGeom prst="rect">
            <a:avLst/>
          </a:prstGeom>
        </p:spPr>
      </p:pic>
      <p:sp>
        <p:nvSpPr>
          <p:cNvPr id="9" name="TextBox 8">
            <a:extLst>
              <a:ext uri="{FF2B5EF4-FFF2-40B4-BE49-F238E27FC236}">
                <a16:creationId xmlns:a16="http://schemas.microsoft.com/office/drawing/2014/main" id="{9285C4CB-442B-B6EB-EF4E-B97156993112}"/>
              </a:ext>
            </a:extLst>
          </p:cNvPr>
          <p:cNvSpPr txBox="1"/>
          <p:nvPr/>
        </p:nvSpPr>
        <p:spPr>
          <a:xfrm>
            <a:off x="661481" y="2937753"/>
            <a:ext cx="9066180" cy="2780826"/>
          </a:xfrm>
          <a:prstGeom prst="rect">
            <a:avLst/>
          </a:prstGeom>
          <a:noFill/>
        </p:spPr>
        <p:txBody>
          <a:bodyPr wrap="square" rtlCol="0">
            <a:spAutoFit/>
          </a:bodyPr>
          <a:lstStyle/>
          <a:p>
            <a:pPr algn="just" rtl="1">
              <a:lnSpc>
                <a:spcPct val="200000"/>
              </a:lnSpc>
            </a:pPr>
            <a:r>
              <a:rPr lang="ar-SA" dirty="0">
                <a:latin typeface="Alexandria" charset="0"/>
                <a:cs typeface="Alexandria" charset="0"/>
              </a:rPr>
              <a:t>نتناول مفهوم الإبداع في الصحافة الرقمية، وأشكال المحتوى الصحفي الرقمي المبتكر مثل صحافة البيانات، صحافة الروبوتات، وغيرها، كما نناقش دور التكنولوجيا الحديثة كالذكاء الاصطناعي، الواقع الافتراضي والمعزز، والبلوك تشين في تعزيز هذا الإبداع، ونتعرف على التحديات التي تواجه الصحافة الرقمية الإبداعية مثل التمويل، المنافسة، الأخلاقيات، ونقص المهارات، بالإضافة إلى الفرص التي توفرها للوصول إلى جمهور أوسع. </a:t>
            </a:r>
          </a:p>
        </p:txBody>
      </p:sp>
      <p:sp>
        <p:nvSpPr>
          <p:cNvPr id="7" name="Rectangle 6">
            <a:extLst>
              <a:ext uri="{FF2B5EF4-FFF2-40B4-BE49-F238E27FC236}">
                <a16:creationId xmlns:a16="http://schemas.microsoft.com/office/drawing/2014/main" id="{7D41ACE7-D0BB-4065-9DD8-D9DB5BBE5878}"/>
              </a:ext>
            </a:extLst>
          </p:cNvPr>
          <p:cNvSpPr/>
          <p:nvPr/>
        </p:nvSpPr>
        <p:spPr>
          <a:xfrm>
            <a:off x="2496459" y="259841"/>
            <a:ext cx="8213258"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Alexandria" charset="0"/>
              </a:rPr>
              <a:t>تقديم للمحاضرة التالية</a:t>
            </a:r>
          </a:p>
        </p:txBody>
      </p:sp>
      <p:pic>
        <p:nvPicPr>
          <p:cNvPr id="8" name="Picture 7">
            <a:extLst>
              <a:ext uri="{FF2B5EF4-FFF2-40B4-BE49-F238E27FC236}">
                <a16:creationId xmlns:a16="http://schemas.microsoft.com/office/drawing/2014/main" id="{DD12A0C5-B36B-41EB-92F7-8D6C12F8EFB8}"/>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ectangle 9">
            <a:extLst>
              <a:ext uri="{FF2B5EF4-FFF2-40B4-BE49-F238E27FC236}">
                <a16:creationId xmlns:a16="http://schemas.microsoft.com/office/drawing/2014/main" id="{10FA452F-DF09-4557-97C7-2F2CC8AAEAB5}"/>
              </a:ext>
            </a:extLst>
          </p:cNvPr>
          <p:cNvSpPr/>
          <p:nvPr/>
        </p:nvSpPr>
        <p:spPr>
          <a:xfrm>
            <a:off x="0" y="1667527"/>
            <a:ext cx="12192000" cy="120213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latin typeface="Alexandria" charset="0"/>
                <a:cs typeface="Alexandria" charset="0"/>
              </a:rPr>
              <a:t>الإبداع في الصحافة الرقمية</a:t>
            </a:r>
          </a:p>
        </p:txBody>
      </p:sp>
    </p:spTree>
    <p:extLst>
      <p:ext uri="{BB962C8B-B14F-4D97-AF65-F5344CB8AC3E}">
        <p14:creationId xmlns:p14="http://schemas.microsoft.com/office/powerpoint/2010/main" val="469931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Alexandria" charset="0"/>
              </a:rPr>
              <a:t>شكراً لحضوركم</a:t>
            </a:r>
            <a:endParaRPr lang="en-US" sz="4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terms/"/>
    <ds:schemaRef ds:uri="d13aca44-ef33-4cf4-9980-7f0b00e6eeb9"/>
    <ds:schemaRef ds:uri="http://schemas.microsoft.com/office/2006/documentManagement/types"/>
    <ds:schemaRef ds:uri="http://purl.org/dc/elements/1.1/"/>
    <ds:schemaRef ds:uri="http://schemas.openxmlformats.org/package/2006/metadata/core-properties"/>
    <ds:schemaRef ds:uri="http://schemas.microsoft.com/office/2006/metadata/properties"/>
    <ds:schemaRef ds:uri="http://www.w3.org/XML/1998/namespace"/>
    <ds:schemaRef ds:uri="49100919-8a76-4266-be0c-7dc583902cb4"/>
    <ds:schemaRef ds:uri="http://schemas.microsoft.com/office/infopath/2007/PartnerControls"/>
    <ds:schemaRef ds:uri="http://purl.org/dc/dcmitype/"/>
  </ds:schemaRefs>
</ds:datastoreItem>
</file>

<file path=customXml/itemProps2.xml><?xml version="1.0" encoding="utf-8"?>
<ds:datastoreItem xmlns:ds="http://schemas.openxmlformats.org/officeDocument/2006/customXml" ds:itemID="{A2E8DD42-EF22-4363-9C41-E462760C4B8D}"/>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3312</TotalTime>
  <Words>5100</Words>
  <Application>Microsoft Office PowerPoint</Application>
  <PresentationFormat>Widescreen</PresentationFormat>
  <Paragraphs>245</Paragraphs>
  <Slides>44</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44</vt:i4>
      </vt:variant>
    </vt:vector>
  </HeadingPairs>
  <TitlesOfParts>
    <vt:vector size="50" baseType="lpstr">
      <vt:lpstr>Arial</vt:lpstr>
      <vt:lpstr>Calibri</vt:lpstr>
      <vt:lpstr>Alexandria</vt:lpstr>
      <vt:lpstr>Calibri Light</vt:lpstr>
      <vt:lpstr>Alexandria Black</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SHAFIG</cp:lastModifiedBy>
  <cp:revision>769</cp:revision>
  <dcterms:created xsi:type="dcterms:W3CDTF">2023-04-29T09:08:00Z</dcterms:created>
  <dcterms:modified xsi:type="dcterms:W3CDTF">2025-10-03T13:37:38Z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