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3"/>
  </p:notesMasterIdLst>
  <p:sldIdLst>
    <p:sldId id="480" r:id="rId2"/>
    <p:sldId id="303" r:id="rId3"/>
    <p:sldId id="313" r:id="rId4"/>
    <p:sldId id="276" r:id="rId5"/>
    <p:sldId id="493" r:id="rId6"/>
    <p:sldId id="494" r:id="rId7"/>
    <p:sldId id="481" r:id="rId8"/>
    <p:sldId id="256" r:id="rId9"/>
    <p:sldId id="483" r:id="rId10"/>
    <p:sldId id="306" r:id="rId11"/>
    <p:sldId id="495" r:id="rId12"/>
    <p:sldId id="482" r:id="rId13"/>
    <p:sldId id="496" r:id="rId14"/>
    <p:sldId id="486" r:id="rId15"/>
    <p:sldId id="485" r:id="rId16"/>
    <p:sldId id="488" r:id="rId17"/>
    <p:sldId id="489" r:id="rId18"/>
    <p:sldId id="490" r:id="rId19"/>
    <p:sldId id="491" r:id="rId20"/>
    <p:sldId id="492" r:id="rId21"/>
    <p:sldId id="349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276"/>
            <p14:sldId id="493"/>
            <p14:sldId id="494"/>
            <p14:sldId id="481"/>
            <p14:sldId id="256"/>
            <p14:sldId id="483"/>
            <p14:sldId id="306"/>
            <p14:sldId id="495"/>
            <p14:sldId id="482"/>
            <p14:sldId id="496"/>
            <p14:sldId id="486"/>
            <p14:sldId id="485"/>
            <p14:sldId id="488"/>
            <p14:sldId id="489"/>
            <p14:sldId id="490"/>
            <p14:sldId id="491"/>
            <p14:sldId id="492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669BBC"/>
    <a:srgbClr val="2D3956"/>
    <a:srgbClr val="8E5A6D"/>
    <a:srgbClr val="FAC748"/>
    <a:srgbClr val="852F4A"/>
    <a:srgbClr val="000000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2" d="100"/>
          <a:sy n="62" d="100"/>
        </p:scale>
        <p:origin x="804" y="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bg>
      <p:bgPr>
        <a:gradFill>
          <a:gsLst>
            <a:gs pos="1000">
              <a:schemeClr val="bg1"/>
            </a:gs>
            <a:gs pos="100000">
              <a:srgbClr val="F5F5F5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06A67A1-AA69-46FE-9FEA-358EC9C58E6C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457074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alphaModFix amt="76000"/>
            <a:lum/>
          </a:blip>
          <a:srcRect/>
          <a:stretch>
            <a:fillRect t="-17000" b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5/31/2023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sv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6.jpeg"/><Relationship Id="rId7" Type="http://schemas.openxmlformats.org/officeDocument/2006/relationships/image" Target="../media/image5.sv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4.png"/><Relationship Id="rId5" Type="http://schemas.openxmlformats.org/officeDocument/2006/relationships/image" Target="../media/image8.svg"/><Relationship Id="rId4" Type="http://schemas.openxmlformats.org/officeDocument/2006/relationships/image" Target="../media/image7.png"/><Relationship Id="rId9" Type="http://schemas.openxmlformats.org/officeDocument/2006/relationships/image" Target="../media/image10.sv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11.jpe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10.sv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7" Type="http://schemas.openxmlformats.org/officeDocument/2006/relationships/image" Target="../media/image3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8.sv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png"/><Relationship Id="rId7" Type="http://schemas.openxmlformats.org/officeDocument/2006/relationships/image" Target="../media/image13.sv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16.svg"/><Relationship Id="rId4" Type="http://schemas.openxmlformats.org/officeDocument/2006/relationships/image" Target="../media/image15.png"/><Relationship Id="rId9" Type="http://schemas.openxmlformats.org/officeDocument/2006/relationships/image" Target="../media/image8.sv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3.png"/><Relationship Id="rId7" Type="http://schemas.openxmlformats.org/officeDocument/2006/relationships/image" Target="../media/image8.sv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7.png"/><Relationship Id="rId5" Type="http://schemas.openxmlformats.org/officeDocument/2006/relationships/image" Target="../media/image16.svg"/><Relationship Id="rId4" Type="http://schemas.openxmlformats.org/officeDocument/2006/relationships/image" Target="../media/image15.png"/><Relationship Id="rId9" Type="http://schemas.openxmlformats.org/officeDocument/2006/relationships/image" Target="../media/image13.sv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3.png"/><Relationship Id="rId7" Type="http://schemas.openxmlformats.org/officeDocument/2006/relationships/image" Target="../media/image13.svg"/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2.png"/><Relationship Id="rId5" Type="http://schemas.openxmlformats.org/officeDocument/2006/relationships/image" Target="../media/image8.svg"/><Relationship Id="rId4" Type="http://schemas.openxmlformats.org/officeDocument/2006/relationships/image" Target="../media/image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8.sv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4.xml"/><Relationship Id="rId6" Type="http://schemas.openxmlformats.org/officeDocument/2006/relationships/image" Target="../media/image7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7" Type="http://schemas.openxmlformats.org/officeDocument/2006/relationships/image" Target="../media/image3.png"/><Relationship Id="rId2" Type="http://schemas.openxmlformats.org/officeDocument/2006/relationships/image" Target="../media/image18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svg"/><Relationship Id="rId5" Type="http://schemas.openxmlformats.org/officeDocument/2006/relationships/image" Target="../media/image7.png"/><Relationship Id="rId4" Type="http://schemas.openxmlformats.org/officeDocument/2006/relationships/image" Target="../media/image13.sv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0.sv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0.sv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0.sv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svg"/><Relationship Id="rId3" Type="http://schemas.openxmlformats.org/officeDocument/2006/relationships/image" Target="../media/image9.png"/><Relationship Id="rId7" Type="http://schemas.openxmlformats.org/officeDocument/2006/relationships/image" Target="../media/image7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3.svg"/><Relationship Id="rId5" Type="http://schemas.openxmlformats.org/officeDocument/2006/relationships/image" Target="../media/image12.png"/><Relationship Id="rId4" Type="http://schemas.openxmlformats.org/officeDocument/2006/relationships/image" Target="../media/image10.svg"/><Relationship Id="rId9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10.svg"/><Relationship Id="rId7" Type="http://schemas.openxmlformats.org/officeDocument/2006/relationships/image" Target="../media/image8.sv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svg"/><Relationship Id="rId3" Type="http://schemas.openxmlformats.org/officeDocument/2006/relationships/image" Target="../media/image27.png"/><Relationship Id="rId7" Type="http://schemas.openxmlformats.org/officeDocument/2006/relationships/image" Target="../media/image4.pn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28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6">
            <a:extLst>
              <a:ext uri="{FF2B5EF4-FFF2-40B4-BE49-F238E27FC236}">
                <a16:creationId xmlns:a16="http://schemas.microsoft.com/office/drawing/2014/main" id="{FE9AD2FE-2C27-43F0-9E30-395F3F19C8D7}"/>
              </a:ext>
            </a:extLst>
          </p:cNvPr>
          <p:cNvGrpSpPr/>
          <p:nvPr/>
        </p:nvGrpSpPr>
        <p:grpSpPr>
          <a:xfrm>
            <a:off x="321733" y="0"/>
            <a:ext cx="2024825" cy="1879600"/>
            <a:chOff x="321733" y="0"/>
            <a:chExt cx="2024825" cy="1879600"/>
          </a:xfrm>
          <a:solidFill>
            <a:schemeClr val="bg1">
              <a:alpha val="7000"/>
            </a:schemeClr>
          </a:solidFill>
        </p:grpSpPr>
        <p:sp>
          <p:nvSpPr>
            <p:cNvPr id="15" name="Parallelogram 14">
              <a:extLst>
                <a:ext uri="{FF2B5EF4-FFF2-40B4-BE49-F238E27FC236}">
                  <a16:creationId xmlns:a16="http://schemas.microsoft.com/office/drawing/2014/main" id="{545A7692-E471-48BC-B2BD-8C3680ED3070}"/>
                </a:ext>
              </a:extLst>
            </p:cNvPr>
            <p:cNvSpPr/>
            <p:nvPr/>
          </p:nvSpPr>
          <p:spPr>
            <a:xfrm>
              <a:off x="321733" y="0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Parallelogram 15">
              <a:extLst>
                <a:ext uri="{FF2B5EF4-FFF2-40B4-BE49-F238E27FC236}">
                  <a16:creationId xmlns:a16="http://schemas.microsoft.com/office/drawing/2014/main" id="{E29F94B0-C402-4ECC-BDB4-83596E27C981}"/>
                </a:ext>
              </a:extLst>
            </p:cNvPr>
            <p:cNvSpPr/>
            <p:nvPr/>
          </p:nvSpPr>
          <p:spPr>
            <a:xfrm>
              <a:off x="524933" y="778933"/>
              <a:ext cx="1821625" cy="1100667"/>
            </a:xfrm>
            <a:prstGeom prst="parallelogram">
              <a:avLst>
                <a:gd name="adj" fmla="val 97502"/>
              </a:avLst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26" name="Isosceles Triangle 25">
            <a:extLst>
              <a:ext uri="{FF2B5EF4-FFF2-40B4-BE49-F238E27FC236}">
                <a16:creationId xmlns:a16="http://schemas.microsoft.com/office/drawing/2014/main" id="{6F79225B-5887-A63D-A3C0-DBCB4C41A4BF}"/>
              </a:ext>
            </a:extLst>
          </p:cNvPr>
          <p:cNvSpPr/>
          <p:nvPr/>
        </p:nvSpPr>
        <p:spPr>
          <a:xfrm flipV="1">
            <a:off x="4889591" y="-44450"/>
            <a:ext cx="1549309" cy="2063750"/>
          </a:xfrm>
          <a:custGeom>
            <a:avLst/>
            <a:gdLst>
              <a:gd name="connsiteX0" fmla="*/ 0 w 2133509"/>
              <a:gd name="connsiteY0" fmla="*/ 2781300 h 2781300"/>
              <a:gd name="connsiteX1" fmla="*/ 1066755 w 2133509"/>
              <a:gd name="connsiteY1" fmla="*/ 0 h 2781300"/>
              <a:gd name="connsiteX2" fmla="*/ 2133509 w 2133509"/>
              <a:gd name="connsiteY2" fmla="*/ 2781300 h 2781300"/>
              <a:gd name="connsiteX3" fmla="*/ 0 w 2133509"/>
              <a:gd name="connsiteY3" fmla="*/ 2781300 h 2781300"/>
              <a:gd name="connsiteX0" fmla="*/ 0 w 2133509"/>
              <a:gd name="connsiteY0" fmla="*/ 1670050 h 1670050"/>
              <a:gd name="connsiteX1" fmla="*/ 647655 w 2133509"/>
              <a:gd name="connsiteY1" fmla="*/ 0 h 1670050"/>
              <a:gd name="connsiteX2" fmla="*/ 2133509 w 2133509"/>
              <a:gd name="connsiteY2" fmla="*/ 1670050 h 1670050"/>
              <a:gd name="connsiteX3" fmla="*/ 0 w 2133509"/>
              <a:gd name="connsiteY3" fmla="*/ 1670050 h 1670050"/>
              <a:gd name="connsiteX0" fmla="*/ 0 w 2158909"/>
              <a:gd name="connsiteY0" fmla="*/ 1562100 h 1670050"/>
              <a:gd name="connsiteX1" fmla="*/ 673055 w 2158909"/>
              <a:gd name="connsiteY1" fmla="*/ 0 h 1670050"/>
              <a:gd name="connsiteX2" fmla="*/ 2158909 w 2158909"/>
              <a:gd name="connsiteY2" fmla="*/ 1670050 h 1670050"/>
              <a:gd name="connsiteX3" fmla="*/ 0 w 2158909"/>
              <a:gd name="connsiteY3" fmla="*/ 1562100 h 1670050"/>
              <a:gd name="connsiteX0" fmla="*/ 0 w 2158909"/>
              <a:gd name="connsiteY0" fmla="*/ 1644650 h 1752600"/>
              <a:gd name="connsiteX1" fmla="*/ 647655 w 2158909"/>
              <a:gd name="connsiteY1" fmla="*/ 0 h 1752600"/>
              <a:gd name="connsiteX2" fmla="*/ 2158909 w 2158909"/>
              <a:gd name="connsiteY2" fmla="*/ 1752600 h 1752600"/>
              <a:gd name="connsiteX3" fmla="*/ 0 w 2158909"/>
              <a:gd name="connsiteY3" fmla="*/ 1644650 h 175260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12900 h 1644650"/>
              <a:gd name="connsiteX3" fmla="*/ 0 w 1549309"/>
              <a:gd name="connsiteY3" fmla="*/ 1644650 h 1644650"/>
              <a:gd name="connsiteX0" fmla="*/ 0 w 1549309"/>
              <a:gd name="connsiteY0" fmla="*/ 1644650 h 1644650"/>
              <a:gd name="connsiteX1" fmla="*/ 647655 w 1549309"/>
              <a:gd name="connsiteY1" fmla="*/ 0 h 1644650"/>
              <a:gd name="connsiteX2" fmla="*/ 1549309 w 1549309"/>
              <a:gd name="connsiteY2" fmla="*/ 1638300 h 1644650"/>
              <a:gd name="connsiteX3" fmla="*/ 0 w 1549309"/>
              <a:gd name="connsiteY3" fmla="*/ 1644650 h 1644650"/>
              <a:gd name="connsiteX0" fmla="*/ 0 w 1549309"/>
              <a:gd name="connsiteY0" fmla="*/ 2063750 h 2063750"/>
              <a:gd name="connsiteX1" fmla="*/ 812755 w 1549309"/>
              <a:gd name="connsiteY1" fmla="*/ 0 h 2063750"/>
              <a:gd name="connsiteX2" fmla="*/ 1549309 w 1549309"/>
              <a:gd name="connsiteY2" fmla="*/ 2057400 h 2063750"/>
              <a:gd name="connsiteX3" fmla="*/ 0 w 1549309"/>
              <a:gd name="connsiteY3" fmla="*/ 2063750 h 2063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549309" h="2063750">
                <a:moveTo>
                  <a:pt x="0" y="2063750"/>
                </a:moveTo>
                <a:lnTo>
                  <a:pt x="812755" y="0"/>
                </a:lnTo>
                <a:lnTo>
                  <a:pt x="1549309" y="2057400"/>
                </a:lnTo>
                <a:lnTo>
                  <a:pt x="0" y="2063750"/>
                </a:lnTo>
                <a:close/>
              </a:path>
            </a:pathLst>
          </a:cu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E3948B05-7CE6-E480-29B8-35C2C64D07A6}"/>
              </a:ext>
            </a:extLst>
          </p:cNvPr>
          <p:cNvSpPr/>
          <p:nvPr/>
        </p:nvSpPr>
        <p:spPr>
          <a:xfrm>
            <a:off x="-57150" y="-19050"/>
            <a:ext cx="7452000" cy="6912000"/>
          </a:xfrm>
          <a:custGeom>
            <a:avLst/>
            <a:gdLst>
              <a:gd name="connsiteX0" fmla="*/ 0 w 6153150"/>
              <a:gd name="connsiteY0" fmla="*/ 0 h 6991350"/>
              <a:gd name="connsiteX1" fmla="*/ 6153150 w 6153150"/>
              <a:gd name="connsiteY1" fmla="*/ 0 h 6991350"/>
              <a:gd name="connsiteX2" fmla="*/ 6153150 w 6153150"/>
              <a:gd name="connsiteY2" fmla="*/ 6991350 h 6991350"/>
              <a:gd name="connsiteX3" fmla="*/ 0 w 6153150"/>
              <a:gd name="connsiteY3" fmla="*/ 6991350 h 6991350"/>
              <a:gd name="connsiteX4" fmla="*/ 0 w 6153150"/>
              <a:gd name="connsiteY4" fmla="*/ 0 h 6991350"/>
              <a:gd name="connsiteX0" fmla="*/ 0 w 7372350"/>
              <a:gd name="connsiteY0" fmla="*/ 0 h 6991350"/>
              <a:gd name="connsiteX1" fmla="*/ 6153150 w 7372350"/>
              <a:gd name="connsiteY1" fmla="*/ 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3124200 w 7372350"/>
              <a:gd name="connsiteY1" fmla="*/ 8001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0 w 7372350"/>
              <a:gd name="connsiteY0" fmla="*/ 0 h 6991350"/>
              <a:gd name="connsiteX1" fmla="*/ 4724400 w 7372350"/>
              <a:gd name="connsiteY1" fmla="*/ 152400 h 6991350"/>
              <a:gd name="connsiteX2" fmla="*/ 7372350 w 7372350"/>
              <a:gd name="connsiteY2" fmla="*/ 6991350 h 6991350"/>
              <a:gd name="connsiteX3" fmla="*/ 0 w 7372350"/>
              <a:gd name="connsiteY3" fmla="*/ 6991350 h 6991350"/>
              <a:gd name="connsiteX4" fmla="*/ 0 w 7372350"/>
              <a:gd name="connsiteY4" fmla="*/ 0 h 6991350"/>
              <a:gd name="connsiteX0" fmla="*/ 857250 w 7372350"/>
              <a:gd name="connsiteY0" fmla="*/ 438150 h 6838950"/>
              <a:gd name="connsiteX1" fmla="*/ 4724400 w 7372350"/>
              <a:gd name="connsiteY1" fmla="*/ 0 h 6838950"/>
              <a:gd name="connsiteX2" fmla="*/ 7372350 w 7372350"/>
              <a:gd name="connsiteY2" fmla="*/ 6838950 h 6838950"/>
              <a:gd name="connsiteX3" fmla="*/ 0 w 7372350"/>
              <a:gd name="connsiteY3" fmla="*/ 6838950 h 6838950"/>
              <a:gd name="connsiteX4" fmla="*/ 857250 w 7372350"/>
              <a:gd name="connsiteY4" fmla="*/ 438150 h 6838950"/>
              <a:gd name="connsiteX0" fmla="*/ 38100 w 7372350"/>
              <a:gd name="connsiteY0" fmla="*/ 0 h 6896100"/>
              <a:gd name="connsiteX1" fmla="*/ 4724400 w 7372350"/>
              <a:gd name="connsiteY1" fmla="*/ 57150 h 6896100"/>
              <a:gd name="connsiteX2" fmla="*/ 7372350 w 7372350"/>
              <a:gd name="connsiteY2" fmla="*/ 6896100 h 6896100"/>
              <a:gd name="connsiteX3" fmla="*/ 0 w 7372350"/>
              <a:gd name="connsiteY3" fmla="*/ 6896100 h 6896100"/>
              <a:gd name="connsiteX4" fmla="*/ 38100 w 7372350"/>
              <a:gd name="connsiteY4" fmla="*/ 0 h 6896100"/>
              <a:gd name="connsiteX0" fmla="*/ 0 w 7334250"/>
              <a:gd name="connsiteY0" fmla="*/ 0 h 6896100"/>
              <a:gd name="connsiteX1" fmla="*/ 4686300 w 7334250"/>
              <a:gd name="connsiteY1" fmla="*/ 57150 h 6896100"/>
              <a:gd name="connsiteX2" fmla="*/ 7334250 w 7334250"/>
              <a:gd name="connsiteY2" fmla="*/ 6896100 h 6896100"/>
              <a:gd name="connsiteX3" fmla="*/ 800100 w 7334250"/>
              <a:gd name="connsiteY3" fmla="*/ 6305550 h 6896100"/>
              <a:gd name="connsiteX4" fmla="*/ 0 w 7334250"/>
              <a:gd name="connsiteY4" fmla="*/ 0 h 6896100"/>
              <a:gd name="connsiteX0" fmla="*/ 38100 w 7372350"/>
              <a:gd name="connsiteY0" fmla="*/ 0 h 6915150"/>
              <a:gd name="connsiteX1" fmla="*/ 4724400 w 7372350"/>
              <a:gd name="connsiteY1" fmla="*/ 57150 h 6915150"/>
              <a:gd name="connsiteX2" fmla="*/ 7372350 w 7372350"/>
              <a:gd name="connsiteY2" fmla="*/ 6896100 h 6915150"/>
              <a:gd name="connsiteX3" fmla="*/ 0 w 7372350"/>
              <a:gd name="connsiteY3" fmla="*/ 6915150 h 6915150"/>
              <a:gd name="connsiteX4" fmla="*/ 38100 w 7372350"/>
              <a:gd name="connsiteY4" fmla="*/ 0 h 6915150"/>
              <a:gd name="connsiteX0" fmla="*/ 38100 w 7372350"/>
              <a:gd name="connsiteY0" fmla="*/ 19050 h 6934200"/>
              <a:gd name="connsiteX1" fmla="*/ 4743450 w 7372350"/>
              <a:gd name="connsiteY1" fmla="*/ 0 h 6934200"/>
              <a:gd name="connsiteX2" fmla="*/ 7372350 w 7372350"/>
              <a:gd name="connsiteY2" fmla="*/ 6915150 h 6934200"/>
              <a:gd name="connsiteX3" fmla="*/ 0 w 7372350"/>
              <a:gd name="connsiteY3" fmla="*/ 6934200 h 6934200"/>
              <a:gd name="connsiteX4" fmla="*/ 38100 w 7372350"/>
              <a:gd name="connsiteY4" fmla="*/ 19050 h 6934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72350" h="6934200">
                <a:moveTo>
                  <a:pt x="38100" y="19050"/>
                </a:moveTo>
                <a:lnTo>
                  <a:pt x="4743450" y="0"/>
                </a:lnTo>
                <a:lnTo>
                  <a:pt x="7372350" y="6915150"/>
                </a:lnTo>
                <a:lnTo>
                  <a:pt x="0" y="6934200"/>
                </a:lnTo>
                <a:lnTo>
                  <a:pt x="38100" y="19050"/>
                </a:lnTo>
                <a:close/>
              </a:path>
            </a:pathLst>
          </a:custGeom>
          <a:blipFill dpi="0" rotWithShape="1">
            <a:blip r:embed="rId3">
              <a:alphaModFix amt="76000"/>
            </a:blip>
            <a:srcRect/>
            <a:stretch>
              <a:fillRect t="-1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7670266" y="6084928"/>
            <a:ext cx="4114192" cy="551595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Orientation Lecture </a:t>
            </a:r>
          </a:p>
        </p:txBody>
      </p:sp>
      <p:pic>
        <p:nvPicPr>
          <p:cNvPr id="33" name="Picture 32">
            <a:extLst>
              <a:ext uri="{FF2B5EF4-FFF2-40B4-BE49-F238E27FC236}">
                <a16:creationId xmlns:a16="http://schemas.microsoft.com/office/drawing/2014/main" id="{7B1083B8-7F24-C9AF-FA88-CAB8BE99D40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993573" y="-394321"/>
            <a:ext cx="2876694" cy="2544327"/>
          </a:xfrm>
          <a:prstGeom prst="rect">
            <a:avLst/>
          </a:prstGeom>
        </p:spPr>
      </p:pic>
      <p:sp>
        <p:nvSpPr>
          <p:cNvPr id="35" name="Parallelogram 34">
            <a:extLst>
              <a:ext uri="{FF2B5EF4-FFF2-40B4-BE49-F238E27FC236}">
                <a16:creationId xmlns:a16="http://schemas.microsoft.com/office/drawing/2014/main" id="{F07AC106-4C88-A6D7-90B1-96971027FAFA}"/>
              </a:ext>
            </a:extLst>
          </p:cNvPr>
          <p:cNvSpPr/>
          <p:nvPr/>
        </p:nvSpPr>
        <p:spPr>
          <a:xfrm rot="4043456">
            <a:off x="-459862" y="6293391"/>
            <a:ext cx="5381392" cy="134671"/>
          </a:xfrm>
          <a:prstGeom prst="parallelogram">
            <a:avLst/>
          </a:prstGeom>
          <a:solidFill>
            <a:srgbClr val="FAC74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ight Triangle 28">
            <a:extLst>
              <a:ext uri="{FF2B5EF4-FFF2-40B4-BE49-F238E27FC236}">
                <a16:creationId xmlns:a16="http://schemas.microsoft.com/office/drawing/2014/main" id="{BB8EAA74-C5DA-C10D-66E7-603034FB0A86}"/>
              </a:ext>
            </a:extLst>
          </p:cNvPr>
          <p:cNvSpPr/>
          <p:nvPr/>
        </p:nvSpPr>
        <p:spPr>
          <a:xfrm>
            <a:off x="-57150" y="1756704"/>
            <a:ext cx="2084784" cy="5143500"/>
          </a:xfrm>
          <a:prstGeom prst="rtTriangle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8578176" y="5233834"/>
            <a:ext cx="13083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630</a:t>
            </a:r>
          </a:p>
        </p:txBody>
      </p:sp>
      <p:pic>
        <p:nvPicPr>
          <p:cNvPr id="47" name="Graphic 46">
            <a:extLst>
              <a:ext uri="{FF2B5EF4-FFF2-40B4-BE49-F238E27FC236}">
                <a16:creationId xmlns:a16="http://schemas.microsoft.com/office/drawing/2014/main" id="{D4AF3B79-7C62-249A-6AAB-EA6585FAC59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2BBA7E9-270F-54AB-9EED-8F0E2D9EE9CD}"/>
              </a:ext>
            </a:extLst>
          </p:cNvPr>
          <p:cNvSpPr txBox="1"/>
          <p:nvPr/>
        </p:nvSpPr>
        <p:spPr>
          <a:xfrm>
            <a:off x="6924782" y="2424037"/>
            <a:ext cx="5267218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8E5A6D"/>
                </a:solidFill>
                <a:cs typeface="Tajawal Medium" panose="00000600000000000000" pitchFamily="2" charset="-78"/>
              </a:rPr>
              <a:t>Strategic and Operational Management</a:t>
            </a:r>
          </a:p>
          <a:p>
            <a:pPr algn="ctr"/>
            <a:r>
              <a:rPr lang="en-US" sz="40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4400" b="1" dirty="0">
                <a:solidFill>
                  <a:srgbClr val="2D3956"/>
                </a:solidFill>
                <a:cs typeface="Tajawal Medium" panose="00000600000000000000" pitchFamily="2" charset="-78"/>
              </a:rPr>
              <a:t>Adam Yagoub </a:t>
            </a:r>
          </a:p>
          <a:p>
            <a:endParaRPr lang="en-US" sz="4400" b="1" dirty="0">
              <a:solidFill>
                <a:srgbClr val="8E5A6D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lin ang="81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989834" y="2785710"/>
            <a:ext cx="6202165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cs typeface="Tajawal Medium" panose="00000600000000000000" pitchFamily="2" charset="-78"/>
              </a:rPr>
              <a:t>Strategic and Operational Management</a:t>
            </a:r>
          </a:p>
          <a:p>
            <a:pPr algn="ctr"/>
            <a:endParaRPr lang="en-US" sz="44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endParaRPr lang="en-US" sz="44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8729811" y="4338232"/>
            <a:ext cx="1308371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630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en-US" sz="3200" b="1" dirty="0">
                <a:solidFill>
                  <a:srgbClr val="2D3956"/>
                </a:solidFill>
                <a:cs typeface="Tajawal Medium" panose="00000600000000000000" pitchFamily="2" charset="-78"/>
              </a:rPr>
              <a:t>Adam Yagoub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2D3956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</a:t>
            </a:r>
          </a:p>
        </p:txBody>
      </p:sp>
      <p:pic>
        <p:nvPicPr>
          <p:cNvPr id="20" name="Graphic 19">
            <a:extLst>
              <a:ext uri="{FF2B5EF4-FFF2-40B4-BE49-F238E27FC236}">
                <a16:creationId xmlns:a16="http://schemas.microsoft.com/office/drawing/2014/main" id="{30BDC001-1C3C-B8DA-24DF-01E90AFFD831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311914"/>
            <a:ext cx="6684233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/>
              <a:t>Basic Model of Strategic Management </a:t>
            </a:r>
          </a:p>
          <a:p>
            <a:endParaRPr lang="en-US" sz="32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778127ED-6700-AD6D-66AB-04E169E624A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32264" y="-372928"/>
            <a:ext cx="2036258" cy="1800993"/>
          </a:xfrm>
          <a:prstGeom prst="rect">
            <a:avLst/>
          </a:prstGeom>
        </p:spPr>
      </p:pic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16052" y="2735146"/>
            <a:ext cx="841732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2800" b="1" dirty="0"/>
              <a:t>What Strategy Is: Gaining and Sustaining Competitive Advantage.</a:t>
            </a:r>
          </a:p>
          <a:p>
            <a:pPr marL="342900" indent="-342900" algn="just">
              <a:buAutoNum type="arabicPeriod"/>
            </a:pPr>
            <a:r>
              <a:rPr lang="en-US" sz="2800" b="1" dirty="0"/>
              <a:t>  Stakeholders and Competitive Advantage.</a:t>
            </a:r>
          </a:p>
          <a:p>
            <a:pPr marL="342900" indent="-342900" algn="just">
              <a:buAutoNum type="arabicPeriod"/>
            </a:pPr>
            <a:r>
              <a:rPr lang="en-US" sz="2800" b="1" dirty="0"/>
              <a:t>The AFI Strategy Framework.</a:t>
            </a:r>
          </a:p>
          <a:p>
            <a:endParaRPr lang="en-US" sz="28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800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1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01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36" name="Graphic 35">
            <a:extLst>
              <a:ext uri="{FF2B5EF4-FFF2-40B4-BE49-F238E27FC236}">
                <a16:creationId xmlns:a16="http://schemas.microsoft.com/office/drawing/2014/main" id="{D093BAF8-7BD7-E8F7-8798-6C01339128A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7" name="Graphic 36">
            <a:extLst>
              <a:ext uri="{FF2B5EF4-FFF2-40B4-BE49-F238E27FC236}">
                <a16:creationId xmlns:a16="http://schemas.microsoft.com/office/drawing/2014/main" id="{C2BDC60B-9FFF-D670-F0A7-0FBAF64501CF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8D6FEC8-BEE1-472C-B140-88A9A17FC355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1423124" y="1685495"/>
            <a:ext cx="10176399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6138" y="437584"/>
            <a:ext cx="6377026" cy="15081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Strategic Leadership: Managing the Strategy Process</a:t>
            </a:r>
          </a:p>
          <a:p>
            <a:endParaRPr lang="en-US" sz="28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02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48" name="TextBox 47">
            <a:extLst>
              <a:ext uri="{FF2B5EF4-FFF2-40B4-BE49-F238E27FC236}">
                <a16:creationId xmlns:a16="http://schemas.microsoft.com/office/drawing/2014/main" id="{050976E4-0CF2-BA00-34CA-2F9419409B9E}"/>
              </a:ext>
            </a:extLst>
          </p:cNvPr>
          <p:cNvSpPr txBox="1"/>
          <p:nvPr/>
        </p:nvSpPr>
        <p:spPr>
          <a:xfrm>
            <a:off x="1903551" y="2479823"/>
            <a:ext cx="8596244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400" b="1" dirty="0"/>
              <a:t>Vision, Mission, and Values </a:t>
            </a:r>
          </a:p>
          <a:p>
            <a:pPr marL="342900" indent="-342900">
              <a:buFont typeface="Arial"/>
              <a:buAutoNum type="arabicPeriod"/>
            </a:pPr>
            <a:r>
              <a:rPr lang="en-US" sz="2400" b="1" dirty="0"/>
              <a:t>Strategic Leadership.</a:t>
            </a:r>
          </a:p>
          <a:p>
            <a:pPr marL="342900" indent="-342900">
              <a:buFont typeface="Arial"/>
              <a:buAutoNum type="arabicPeriod"/>
            </a:pPr>
            <a:r>
              <a:rPr lang="en-US" sz="2400" b="1" dirty="0"/>
              <a:t>The Strategic Management Process.</a:t>
            </a:r>
          </a:p>
          <a:p>
            <a:endParaRPr lang="en-US" sz="2400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400" b="1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49" name="Graphic 48">
            <a:extLst>
              <a:ext uri="{FF2B5EF4-FFF2-40B4-BE49-F238E27FC236}">
                <a16:creationId xmlns:a16="http://schemas.microsoft.com/office/drawing/2014/main" id="{8A26B39C-8EEE-33C3-70B5-EA9EF63899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50" name="Graphic 49">
            <a:extLst>
              <a:ext uri="{FF2B5EF4-FFF2-40B4-BE49-F238E27FC236}">
                <a16:creationId xmlns:a16="http://schemas.microsoft.com/office/drawing/2014/main" id="{581C5057-C7BD-4A2A-C8D2-792FA9789B7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A208CE84-6815-1F7D-D972-D0947E7DC8D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DFCB1B40-DC7A-19A4-4EBE-CB60AA571DF4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3163DC0F-21F4-558C-15A1-7557F2C0DE80}"/>
              </a:ext>
            </a:extLst>
          </p:cNvPr>
          <p:cNvSpPr/>
          <p:nvPr/>
        </p:nvSpPr>
        <p:spPr>
          <a:xfrm>
            <a:off x="973393" y="0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EFAF4078-9B8B-DDF6-F0E5-960C5BE96ABB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AutoNum type="arabicPeriod"/>
            </a:pPr>
            <a:r>
              <a:rPr lang="en-US" sz="2400" b="1" dirty="0">
                <a:solidFill>
                  <a:schemeClr val="tx1"/>
                </a:solidFill>
              </a:rPr>
              <a:t>The PESTEL Framework</a:t>
            </a:r>
            <a:r>
              <a:rPr lang="ar-SA" sz="2400" b="1" dirty="0">
                <a:solidFill>
                  <a:schemeClr val="tx1"/>
                </a:solidFill>
              </a:rPr>
              <a:t> </a:t>
            </a:r>
            <a:r>
              <a:rPr lang="en-US" sz="2400" b="1" dirty="0">
                <a:solidFill>
                  <a:schemeClr val="tx1"/>
                </a:solidFill>
              </a:rPr>
              <a:t>.</a:t>
            </a:r>
          </a:p>
          <a:p>
            <a:pPr marL="342900" indent="-342900" algn="just">
              <a:buAutoNum type="arabicPeriod"/>
            </a:pPr>
            <a:r>
              <a:rPr lang="en-US" sz="2400" b="1" dirty="0">
                <a:solidFill>
                  <a:schemeClr val="tx1"/>
                </a:solidFill>
              </a:rPr>
              <a:t>Industry Structure and Firm Strategy: The Five Forces Model.</a:t>
            </a:r>
          </a:p>
          <a:p>
            <a:pPr marL="342900" indent="-342900" algn="just">
              <a:buAutoNum type="arabicPeriod"/>
            </a:pPr>
            <a:r>
              <a:rPr lang="en-US" sz="2400" b="1" dirty="0">
                <a:solidFill>
                  <a:schemeClr val="tx1"/>
                </a:solidFill>
              </a:rPr>
              <a:t>Changes over Time: Industry Dynamics.</a:t>
            </a:r>
          </a:p>
          <a:p>
            <a:pPr marL="342900" indent="-342900" algn="just">
              <a:buAutoNum type="arabicPeriod"/>
            </a:pPr>
            <a:r>
              <a:rPr lang="en-US" sz="2400" b="1" dirty="0">
                <a:solidFill>
                  <a:schemeClr val="tx1"/>
                </a:solidFill>
              </a:rPr>
              <a:t>Performance Differences within the Same Industry: Strategic Groups.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61EF8937-E197-29C1-872B-0012063719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8DF60DF4-3B13-C134-7DE2-9A31A9BE7BB9}"/>
              </a:ext>
            </a:extLst>
          </p:cNvPr>
          <p:cNvSpPr txBox="1"/>
          <p:nvPr/>
        </p:nvSpPr>
        <p:spPr>
          <a:xfrm>
            <a:off x="1939621" y="248508"/>
            <a:ext cx="7332523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bg1"/>
                </a:solidFill>
                <a:cs typeface="Tajawal Medium" panose="00000600000000000000" pitchFamily="2" charset="-78"/>
              </a:rPr>
              <a:t>External Analysis: Industry  Structure, Competitive Forces,  and Strategic Groups</a:t>
            </a:r>
          </a:p>
          <a:p>
            <a:endParaRPr lang="en-US" sz="3200" b="1" dirty="0">
              <a:solidFill>
                <a:schemeClr val="bg1"/>
              </a:solidFill>
              <a:cs typeface="Tajawal Medium" panose="00000600000000000000" pitchFamily="2" charset="-78"/>
            </a:endParaRP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C741F4A-E1FB-F00E-D33D-8A0BC8DF147C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F7615D7-6DB0-E5B8-5B7F-FAE496707747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03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D1E0944-248A-48F6-2F05-58EAD74290FC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506D3BF7-D13E-575F-126F-88DB95E6981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3914FA38-3CB0-7925-2144-7E8324A12A5D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28360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3F8BA039-3245-CF0E-9AF8-7241A69C186E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5B1C5A0-A8D7-74EA-9DB7-D40F3D55D9E7}"/>
              </a:ext>
            </a:extLst>
          </p:cNvPr>
          <p:cNvSpPr/>
          <p:nvPr/>
        </p:nvSpPr>
        <p:spPr>
          <a:xfrm>
            <a:off x="973393" y="100044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57C5936-1791-6523-BCE0-E4804558CDB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E7A63CA4-7E8B-C2D1-5DFD-867F974BBAFE}"/>
              </a:ext>
            </a:extLst>
          </p:cNvPr>
          <p:cNvSpPr txBox="1"/>
          <p:nvPr/>
        </p:nvSpPr>
        <p:spPr>
          <a:xfrm>
            <a:off x="1986139" y="377672"/>
            <a:ext cx="682145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Internal Analysis: Resources,  Capabilities, and Core Competencies</a:t>
            </a:r>
          </a:p>
          <a:p>
            <a:r>
              <a:rPr lang="en-US" sz="28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96BECAC-AC67-C903-2C65-8E30C7E49E49}"/>
              </a:ext>
            </a:extLst>
          </p:cNvPr>
          <p:cNvSpPr/>
          <p:nvPr/>
        </p:nvSpPr>
        <p:spPr>
          <a:xfrm>
            <a:off x="367466" y="258375"/>
            <a:ext cx="1404457" cy="1166000"/>
          </a:xfrm>
          <a:prstGeom prst="rect">
            <a:avLst/>
          </a:prstGeom>
          <a:solidFill>
            <a:srgbClr val="8E5A6D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96A5A53F-F228-6D63-8F76-D150982AB6A5}"/>
              </a:ext>
            </a:extLst>
          </p:cNvPr>
          <p:cNvSpPr txBox="1"/>
          <p:nvPr/>
        </p:nvSpPr>
        <p:spPr>
          <a:xfrm>
            <a:off x="617279" y="523247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04</a:t>
            </a:r>
            <a:endParaRPr lang="en-US" sz="1600" b="1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C1B9AD3-9A16-B8B0-0D9E-D2C409502753}"/>
              </a:ext>
            </a:extLst>
          </p:cNvPr>
          <p:cNvSpPr txBox="1"/>
          <p:nvPr/>
        </p:nvSpPr>
        <p:spPr>
          <a:xfrm>
            <a:off x="556249" y="267432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EE905C5A-A0DD-CA67-3565-04A2A574F0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6F8CC31E-22FE-3B2D-5943-139E4825C97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2" name="Rectangle: Rounded Corners 11">
            <a:extLst>
              <a:ext uri="{FF2B5EF4-FFF2-40B4-BE49-F238E27FC236}">
                <a16:creationId xmlns:a16="http://schemas.microsoft.com/office/drawing/2014/main" id="{16C050DD-476D-910D-3ABB-5497D8FE9BAC}"/>
              </a:ext>
            </a:extLst>
          </p:cNvPr>
          <p:cNvSpPr/>
          <p:nvPr/>
        </p:nvSpPr>
        <p:spPr>
          <a:xfrm>
            <a:off x="1401229" y="2171442"/>
            <a:ext cx="9345750" cy="38724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>
              <a:buAutoNum type="arabicPeriod"/>
            </a:pPr>
            <a:r>
              <a:rPr lang="en-US" sz="2400" b="1" dirty="0">
                <a:solidFill>
                  <a:schemeClr val="tx1"/>
                </a:solidFill>
              </a:rPr>
              <a:t>Core Competencies.</a:t>
            </a:r>
          </a:p>
          <a:p>
            <a:pPr marL="342900" indent="-342900">
              <a:buAutoNum type="arabicPeriod"/>
            </a:pPr>
            <a:r>
              <a:rPr lang="en-US" sz="2400" b="1" dirty="0">
                <a:solidFill>
                  <a:schemeClr val="tx1"/>
                </a:solidFill>
              </a:rPr>
              <a:t>The Resource-Based View.</a:t>
            </a:r>
          </a:p>
          <a:p>
            <a:pPr marL="342900" indent="-342900">
              <a:buAutoNum type="arabicPeriod"/>
            </a:pPr>
            <a:r>
              <a:rPr lang="en-US" sz="2400" b="1" dirty="0">
                <a:solidFill>
                  <a:schemeClr val="tx1"/>
                </a:solidFill>
              </a:rPr>
              <a:t>The Dynamic Capabilities Perspective.</a:t>
            </a:r>
          </a:p>
          <a:p>
            <a:pPr marL="342900" indent="-342900">
              <a:buAutoNum type="arabicPeriod"/>
            </a:pPr>
            <a:r>
              <a:rPr lang="en-US" sz="2400" b="1" dirty="0">
                <a:solidFill>
                  <a:schemeClr val="tx1"/>
                </a:solidFill>
              </a:rPr>
              <a:t>The Value Chain Analysis.</a:t>
            </a:r>
          </a:p>
          <a:p>
            <a:pPr marL="342900" indent="-342900">
              <a:buAutoNum type="arabicPeriod"/>
            </a:pPr>
            <a:r>
              <a:rPr lang="en-GB" sz="2400" b="1" dirty="0">
                <a:solidFill>
                  <a:schemeClr val="tx1"/>
                </a:solidFill>
              </a:rPr>
              <a:t>Implications for the Strategist.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00891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4648DFC6-4DBC-A010-4D17-51CB73CEE71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F37D6704-0D00-7C91-842D-C0E913510F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01B7452-AEE0-9693-6871-6A4ECE1AEC88}"/>
              </a:ext>
            </a:extLst>
          </p:cNvPr>
          <p:cNvSpPr txBox="1"/>
          <p:nvPr/>
        </p:nvSpPr>
        <p:spPr>
          <a:xfrm>
            <a:off x="3385474" y="2906504"/>
            <a:ext cx="8417320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000" b="1" dirty="0"/>
              <a:t>Competitive Advantage and Firm Performance.</a:t>
            </a:r>
          </a:p>
          <a:p>
            <a:pPr marL="342900" indent="-342900">
              <a:buAutoNum type="arabicPeriod"/>
            </a:pPr>
            <a:r>
              <a:rPr lang="en-US" sz="2000" b="1" dirty="0"/>
              <a:t>Business Models: Putting Strategy into Action.</a:t>
            </a: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082B132-A7E1-3AAA-AFC3-3672F83FC742}"/>
              </a:ext>
            </a:extLst>
          </p:cNvPr>
          <p:cNvSpPr txBox="1"/>
          <p:nvPr/>
        </p:nvSpPr>
        <p:spPr>
          <a:xfrm>
            <a:off x="4689259" y="1412953"/>
            <a:ext cx="68486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Competitive Advantage, Firm Performance, and Business Models</a:t>
            </a:r>
          </a:p>
          <a:p>
            <a:endParaRPr lang="en-US" sz="2400" b="1" dirty="0"/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03790A21-E69A-DAE8-0FB8-4A96CF6423A7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5C77343-2B59-5498-DA07-FCE61320952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05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3556BF5-2217-C9FD-43F1-9155430374D7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09270F56-4AB0-C3FB-C22E-B79CBC9552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FFC58F01-EEF6-DCB5-FD89-43B637D3D7C6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C5D762A-A560-986E-A02E-BEDAFC31A62E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3145" y="138939"/>
            <a:ext cx="2036258" cy="1190678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A4887E33-F88C-FC2D-B1BA-EDA12FEC6136}"/>
              </a:ext>
            </a:extLst>
          </p:cNvPr>
          <p:cNvSpPr/>
          <p:nvPr/>
        </p:nvSpPr>
        <p:spPr>
          <a:xfrm>
            <a:off x="3284387" y="790325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93567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55213C4F-BD9D-8E25-11EF-AFB4BC4C60A6}"/>
              </a:ext>
            </a:extLst>
          </p:cNvPr>
          <p:cNvSpPr/>
          <p:nvPr/>
        </p:nvSpPr>
        <p:spPr>
          <a:xfrm flipV="1">
            <a:off x="2626179" y="455181"/>
            <a:ext cx="9565822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16FB3D28-CC86-70C0-7FE6-19D5898DC31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07914" y="952845"/>
            <a:ext cx="3584086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1170274" y="1794562"/>
            <a:ext cx="9345750" cy="40206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083F8E2-699C-9C01-0329-7C9299434C08}"/>
              </a:ext>
            </a:extLst>
          </p:cNvPr>
          <p:cNvSpPr txBox="1"/>
          <p:nvPr/>
        </p:nvSpPr>
        <p:spPr>
          <a:xfrm>
            <a:off x="1675976" y="2155517"/>
            <a:ext cx="841732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en-US" sz="2000" b="1" dirty="0"/>
              <a:t>Business-Level Strategy: How to Compete for Advantage</a:t>
            </a:r>
          </a:p>
          <a:p>
            <a:pPr marL="342900" indent="-342900">
              <a:buFont typeface="Arial"/>
              <a:buAutoNum type="arabicPeriod"/>
            </a:pPr>
            <a:r>
              <a:rPr lang="en-US" sz="2000" b="1" dirty="0"/>
              <a:t>Differentiation Strategy: Understanding Value Drivers</a:t>
            </a:r>
          </a:p>
          <a:p>
            <a:pPr marL="342900" indent="-342900">
              <a:buFont typeface="Arial"/>
              <a:buAutoNum type="arabicPeriod"/>
            </a:pPr>
            <a:r>
              <a:rPr lang="en-US" sz="2000" b="1" dirty="0"/>
              <a:t>Cost-Leadership Strategy: Understanding Cost Drivers</a:t>
            </a:r>
          </a:p>
          <a:p>
            <a:pPr marL="342900" indent="-342900">
              <a:buFont typeface="Arial"/>
              <a:buAutoNum type="arabicPeriod"/>
            </a:pPr>
            <a:r>
              <a:rPr lang="en-US" sz="2000" b="1" dirty="0"/>
              <a:t> Business-Level Strategy and the Five Forces: Benefits and Risks</a:t>
            </a:r>
          </a:p>
          <a:p>
            <a:pPr marL="342900" indent="-342900">
              <a:buFont typeface="Arial"/>
              <a:buAutoNum type="arabicPeriod"/>
            </a:pPr>
            <a:r>
              <a:rPr lang="en-US" sz="2000" b="1" dirty="0"/>
              <a:t>Blue Ocean Strategy: Combining Differentiation and Cost Leadership</a:t>
            </a:r>
          </a:p>
          <a:p>
            <a:endParaRPr lang="en-US" sz="20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endParaRPr lang="en-US" sz="2000" dirty="0">
              <a:solidFill>
                <a:srgbClr val="2D3956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7" name="Graphic 26">
            <a:extLst>
              <a:ext uri="{FF2B5EF4-FFF2-40B4-BE49-F238E27FC236}">
                <a16:creationId xmlns:a16="http://schemas.microsoft.com/office/drawing/2014/main" id="{769E907B-4E46-D435-4CAB-CCD69193EBE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9" name="Graphic 28">
            <a:extLst>
              <a:ext uri="{FF2B5EF4-FFF2-40B4-BE49-F238E27FC236}">
                <a16:creationId xmlns:a16="http://schemas.microsoft.com/office/drawing/2014/main" id="{688F9722-B0D2-7D96-976C-BD9372D94E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D201949-4952-4783-53A5-CC3FAA8AF2D1}"/>
              </a:ext>
            </a:extLst>
          </p:cNvPr>
          <p:cNvSpPr txBox="1"/>
          <p:nvPr/>
        </p:nvSpPr>
        <p:spPr>
          <a:xfrm>
            <a:off x="4286381" y="615651"/>
            <a:ext cx="7122062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/>
              <a:t>Business Strategy:  Differentiation, Cost Leadership,  and Blue Oceans</a:t>
            </a:r>
          </a:p>
          <a:p>
            <a:r>
              <a:rPr lang="en-US" sz="2800" dirty="0"/>
              <a:t> </a:t>
            </a:r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D826838B-F1C8-8FEC-4685-97695F4964EE}"/>
              </a:ext>
            </a:extLst>
          </p:cNvPr>
          <p:cNvSpPr/>
          <p:nvPr/>
        </p:nvSpPr>
        <p:spPr>
          <a:xfrm>
            <a:off x="2948864" y="546619"/>
            <a:ext cx="1190600" cy="881446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DCE6E2C3-11A5-C6FB-A596-3ADB28F7DA0D}"/>
              </a:ext>
            </a:extLst>
          </p:cNvPr>
          <p:cNvSpPr txBox="1"/>
          <p:nvPr/>
        </p:nvSpPr>
        <p:spPr>
          <a:xfrm>
            <a:off x="3174537" y="79211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06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90FF6AA-EB8D-A32D-BF82-1A614912F6DF}"/>
              </a:ext>
            </a:extLst>
          </p:cNvPr>
          <p:cNvSpPr txBox="1"/>
          <p:nvPr/>
        </p:nvSpPr>
        <p:spPr>
          <a:xfrm>
            <a:off x="2910933" y="559118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74025B6-36E3-27F2-F21A-9B34977A891E}"/>
              </a:ext>
            </a:extLst>
          </p:cNvPr>
          <p:cNvSpPr/>
          <p:nvPr/>
        </p:nvSpPr>
        <p:spPr>
          <a:xfrm>
            <a:off x="8607914" y="952845"/>
            <a:ext cx="3464221" cy="4952309"/>
          </a:xfrm>
          <a:prstGeom prst="roundRect">
            <a:avLst>
              <a:gd name="adj" fmla="val 6140"/>
            </a:avLst>
          </a:prstGeom>
          <a:solidFill>
            <a:srgbClr val="669BBC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AC304C84-2124-DA1D-E915-A6714C1486FB}"/>
              </a:ext>
            </a:extLst>
          </p:cNvPr>
          <p:cNvSpPr/>
          <p:nvPr/>
        </p:nvSpPr>
        <p:spPr>
          <a:xfrm>
            <a:off x="1555305" y="1778265"/>
            <a:ext cx="9345750" cy="391002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669BBC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indent="-342900" algn="just">
              <a:buAutoNum type="arabicPeriod"/>
            </a:pPr>
            <a:r>
              <a:rPr lang="en-US" sz="2000" b="1" dirty="0">
                <a:solidFill>
                  <a:schemeClr val="tx1"/>
                </a:solidFill>
              </a:rPr>
              <a:t>What Is Corporate Strategy?</a:t>
            </a:r>
          </a:p>
          <a:p>
            <a:pPr marL="342900" indent="-342900" algn="just">
              <a:buAutoNum type="arabicPeriod"/>
            </a:pPr>
            <a:r>
              <a:rPr lang="en-US" sz="2000" b="1" dirty="0">
                <a:solidFill>
                  <a:schemeClr val="tx1"/>
                </a:solidFill>
              </a:rPr>
              <a:t>The Boundaries of the Firm:</a:t>
            </a:r>
          </a:p>
          <a:p>
            <a:pPr marL="342900" indent="-342900" algn="just">
              <a:buAutoNum type="arabicPeriod"/>
            </a:pPr>
            <a:r>
              <a:rPr lang="en-US" sz="2000" b="1" dirty="0">
                <a:solidFill>
                  <a:schemeClr val="tx1"/>
                </a:solidFill>
              </a:rPr>
              <a:t>Vertical Integration along the Industry Value Chain: </a:t>
            </a:r>
          </a:p>
          <a:p>
            <a:pPr marL="342900" indent="-342900" algn="just">
              <a:buAutoNum type="arabicPeriod"/>
            </a:pPr>
            <a:r>
              <a:rPr lang="en-US" sz="2000" b="1" dirty="0">
                <a:solidFill>
                  <a:schemeClr val="tx1"/>
                </a:solidFill>
              </a:rPr>
              <a:t>Corporate Diversification: Expanding Beyond a Single Market, </a:t>
            </a:r>
          </a:p>
          <a:p>
            <a:pPr marL="0" indent="0">
              <a:buNone/>
            </a:pPr>
            <a:endParaRPr lang="en-US" sz="2000" b="1" dirty="0">
              <a:solidFill>
                <a:schemeClr val="tx1"/>
              </a:solidFill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3FE44EE-E086-34B0-D875-BE755ECB9D8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B338FECD-EAA6-0E46-A244-C3CE5C1A8701}"/>
              </a:ext>
            </a:extLst>
          </p:cNvPr>
          <p:cNvSpPr txBox="1"/>
          <p:nvPr/>
        </p:nvSpPr>
        <p:spPr>
          <a:xfrm>
            <a:off x="4365138" y="617356"/>
            <a:ext cx="7285756" cy="20005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/>
              <a:t>Corporate Strategy: Vertical Integration and Diversification</a:t>
            </a:r>
          </a:p>
          <a:p>
            <a:endParaRPr lang="en-US" sz="3200" dirty="0"/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00CDDF1-AA3D-EAB7-475E-2182B56660B6}"/>
              </a:ext>
            </a:extLst>
          </p:cNvPr>
          <p:cNvSpPr/>
          <p:nvPr/>
        </p:nvSpPr>
        <p:spPr>
          <a:xfrm>
            <a:off x="2948864" y="546619"/>
            <a:ext cx="1190600" cy="881446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0590A0A7-99DB-B7A3-F96E-52347315F5BD}"/>
              </a:ext>
            </a:extLst>
          </p:cNvPr>
          <p:cNvSpPr txBox="1"/>
          <p:nvPr/>
        </p:nvSpPr>
        <p:spPr>
          <a:xfrm>
            <a:off x="3174537" y="792119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07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264B237-1B5B-2D3D-0FE7-97E71B5B8273}"/>
              </a:ext>
            </a:extLst>
          </p:cNvPr>
          <p:cNvSpPr txBox="1"/>
          <p:nvPr/>
        </p:nvSpPr>
        <p:spPr>
          <a:xfrm>
            <a:off x="2910933" y="559118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650D8633-23AF-942E-5C79-A6DA97E5478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640BF1D2-E121-CEFC-832E-D83F77C0124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7A27A33F-EDDC-2548-BB33-A34E10055B42}"/>
              </a:ext>
            </a:extLst>
          </p:cNvPr>
          <p:cNvSpPr/>
          <p:nvPr/>
        </p:nvSpPr>
        <p:spPr>
          <a:xfrm flipV="1">
            <a:off x="2626178" y="455181"/>
            <a:ext cx="9445957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96193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6865" y="1659738"/>
            <a:ext cx="4222539" cy="29533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buAutoNum type="arabicPeriod"/>
            </a:pPr>
            <a:r>
              <a:rPr lang="en-US" sz="2400" b="1" dirty="0">
                <a:solidFill>
                  <a:schemeClr val="bg1"/>
                </a:solidFill>
              </a:rPr>
              <a:t>Organizational Design and Competitive Advantage.</a:t>
            </a:r>
          </a:p>
          <a:p>
            <a:pPr marL="342900" indent="-342900" algn="just">
              <a:buAutoNum type="arabicPeriod"/>
            </a:pPr>
            <a:r>
              <a:rPr lang="en-US" sz="2400" b="1" dirty="0">
                <a:solidFill>
                  <a:schemeClr val="bg1"/>
                </a:solidFill>
              </a:rPr>
              <a:t>Strategy and Structure.</a:t>
            </a:r>
          </a:p>
          <a:p>
            <a:pPr marL="342900" indent="-342900" algn="just">
              <a:buAutoNum type="arabicPeriod"/>
            </a:pPr>
            <a:r>
              <a:rPr lang="en-US" sz="2400" b="1" dirty="0">
                <a:solidFill>
                  <a:schemeClr val="bg1"/>
                </a:solidFill>
              </a:rPr>
              <a:t>Organizational Culture: Values, Norms, and Artifacts.</a:t>
            </a:r>
          </a:p>
          <a:p>
            <a:pPr marL="342900" indent="-342900" algn="just">
              <a:buAutoNum type="arabicPeriod"/>
            </a:pPr>
            <a:r>
              <a:rPr lang="en-US" sz="2400" b="1" dirty="0">
                <a:solidFill>
                  <a:schemeClr val="bg1"/>
                </a:solidFill>
              </a:rPr>
              <a:t>Strategic Control-and-Reward Systems.</a:t>
            </a:r>
          </a:p>
          <a:p>
            <a:pPr>
              <a:lnSpc>
                <a:spcPct val="120000"/>
              </a:lnSpc>
            </a:pPr>
            <a:endParaRPr lang="en-US" sz="1600" dirty="0">
              <a:solidFill>
                <a:schemeClr val="bg1"/>
              </a:solidFill>
              <a:cs typeface="Segoe UI Light" panose="020B0502040204020203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962146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cs typeface="Tajawal Medium" panose="00000600000000000000" pitchFamily="2" charset="-78"/>
              </a:rPr>
              <a:t>Organizational Design: Structure, Culture, and Control</a:t>
            </a:r>
          </a:p>
          <a:p>
            <a:r>
              <a:rPr lang="en-US" sz="2800" b="1" dirty="0">
                <a:solidFill>
                  <a:srgbClr val="2D3956"/>
                </a:solidFill>
                <a:cs typeface="Tajawal Medium" panose="00000600000000000000" pitchFamily="2" charset="-78"/>
              </a:rPr>
              <a:t> </a:t>
            </a:r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9BFC32B8-BDEE-2CBC-DFF5-CD482608568C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86030D9-F3A9-5CAC-74B0-1F810F0D8C45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96E902E1-2A80-699E-4D0C-B8C82D90F38B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08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25E018C8-E6D9-8F68-BAC6-E298E84AEBAC}"/>
              </a:ext>
            </a:extLst>
          </p:cNvPr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0" name="Picture 29">
            <a:extLst>
              <a:ext uri="{FF2B5EF4-FFF2-40B4-BE49-F238E27FC236}">
                <a16:creationId xmlns:a16="http://schemas.microsoft.com/office/drawing/2014/main" id="{1AA9ED9C-DF1B-B035-D2EF-1F612766F0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pic>
        <p:nvPicPr>
          <p:cNvPr id="31" name="Graphic 30">
            <a:extLst>
              <a:ext uri="{FF2B5EF4-FFF2-40B4-BE49-F238E27FC236}">
                <a16:creationId xmlns:a16="http://schemas.microsoft.com/office/drawing/2014/main" id="{7233D040-6FA4-2E5E-D560-449F9497F7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32" name="Graphic 31">
            <a:extLst>
              <a:ext uri="{FF2B5EF4-FFF2-40B4-BE49-F238E27FC236}">
                <a16:creationId xmlns:a16="http://schemas.microsoft.com/office/drawing/2014/main" id="{8D8D2E0B-635C-AB80-336C-3A6DEA4EF6B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33" name="Graphic 32">
            <a:extLst>
              <a:ext uri="{FF2B5EF4-FFF2-40B4-BE49-F238E27FC236}">
                <a16:creationId xmlns:a16="http://schemas.microsoft.com/office/drawing/2014/main" id="{303FF488-B6EE-3706-3C57-3034AEEEFE3F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0784841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Placeholder 4">
            <a:extLst>
              <a:ext uri="{FF2B5EF4-FFF2-40B4-BE49-F238E27FC236}">
                <a16:creationId xmlns:a16="http://schemas.microsoft.com/office/drawing/2014/main" id="{1800FA00-F06D-8F3B-7A89-DEFCA1D36F1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8" b="12318"/>
          <a:stretch/>
        </p:blipFill>
        <p:spPr>
          <a:xfrm>
            <a:off x="6096000" y="933450"/>
            <a:ext cx="4962525" cy="2495550"/>
          </a:xfr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877D1D5F-E98D-6540-9B43-3DDA56138072}"/>
              </a:ext>
            </a:extLst>
          </p:cNvPr>
          <p:cNvSpPr/>
          <p:nvPr/>
        </p:nvSpPr>
        <p:spPr>
          <a:xfrm>
            <a:off x="1133475" y="93345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E5930E0-D225-A0F0-5079-593AB06AF54E}"/>
              </a:ext>
            </a:extLst>
          </p:cNvPr>
          <p:cNvSpPr/>
          <p:nvPr/>
        </p:nvSpPr>
        <p:spPr>
          <a:xfrm>
            <a:off x="1301679" y="1603844"/>
            <a:ext cx="4222539" cy="198330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1. The Shared Value Creation Framework.</a:t>
            </a:r>
          </a:p>
          <a:p>
            <a:r>
              <a:rPr lang="en-US" sz="2400" b="1" dirty="0">
                <a:solidFill>
                  <a:schemeClr val="bg1"/>
                </a:solidFill>
              </a:rPr>
              <a:t>2. Corporate Governance.</a:t>
            </a:r>
          </a:p>
          <a:p>
            <a:r>
              <a:rPr lang="en-US" sz="2400" b="1" dirty="0">
                <a:solidFill>
                  <a:schemeClr val="bg1"/>
                </a:solidFill>
              </a:rPr>
              <a:t>3.  Strategy and Business Ethics.</a:t>
            </a:r>
          </a:p>
          <a:p>
            <a:pPr>
              <a:lnSpc>
                <a:spcPct val="120000"/>
              </a:lnSpc>
            </a:pPr>
            <a:endParaRPr lang="en-US" sz="2400" dirty="0">
              <a:solidFill>
                <a:schemeClr val="bg1"/>
              </a:solidFill>
              <a:cs typeface="Segoe UI Light" panose="020B0502040204020203" pitchFamily="34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582CFE7-1C14-2B3C-8257-0638765E6A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F3C6945-4594-A94A-24CC-BEF0C6AB3358}"/>
              </a:ext>
            </a:extLst>
          </p:cNvPr>
          <p:cNvSpPr txBox="1"/>
          <p:nvPr/>
        </p:nvSpPr>
        <p:spPr>
          <a:xfrm>
            <a:off x="6932066" y="3677562"/>
            <a:ext cx="4962146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2D3956"/>
                </a:solidFill>
                <a:cs typeface="Tajawal Medium" panose="00000600000000000000" pitchFamily="2" charset="-78"/>
              </a:rPr>
              <a:t>Corporate Governance and Business Ethics</a:t>
            </a:r>
          </a:p>
          <a:p>
            <a:endParaRPr lang="en-US" sz="2800" b="1" dirty="0">
              <a:solidFill>
                <a:srgbClr val="2D3956"/>
              </a:solidFill>
              <a:cs typeface="Tajawal Medium" panose="00000600000000000000" pitchFamily="2" charset="-78"/>
            </a:endParaRPr>
          </a:p>
          <a:p>
            <a:r>
              <a:rPr lang="en-US" sz="2800" b="1" dirty="0">
                <a:solidFill>
                  <a:srgbClr val="2D3956"/>
                </a:solidFill>
                <a:cs typeface="Tajawal Medium" panose="00000600000000000000" pitchFamily="2" charset="-78"/>
              </a:rPr>
              <a:t> </a:t>
            </a:r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C976601B-4765-AA18-971E-3B3040DB1E36}"/>
              </a:ext>
            </a:extLst>
          </p:cNvPr>
          <p:cNvSpPr/>
          <p:nvPr/>
        </p:nvSpPr>
        <p:spPr>
          <a:xfrm>
            <a:off x="5641526" y="350502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BD0AF1B-0959-72F3-8117-1948AC496031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09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1FDF284-9F2B-073F-42E9-4CE0ACEDB444}"/>
              </a:ext>
            </a:extLst>
          </p:cNvPr>
          <p:cNvSpPr txBox="1"/>
          <p:nvPr/>
        </p:nvSpPr>
        <p:spPr>
          <a:xfrm>
            <a:off x="5692422" y="349956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90C70ACA-AA2C-18A0-4013-1CB07F8CE9A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425756" y="425241"/>
            <a:ext cx="2362200" cy="142875"/>
          </a:xfrm>
          <a:prstGeom prst="rect">
            <a:avLst/>
          </a:prstGeom>
        </p:spPr>
      </p:pic>
      <p:pic>
        <p:nvPicPr>
          <p:cNvPr id="12" name="Graphic 11">
            <a:extLst>
              <a:ext uri="{FF2B5EF4-FFF2-40B4-BE49-F238E27FC236}">
                <a16:creationId xmlns:a16="http://schemas.microsoft.com/office/drawing/2014/main" id="{790D0BC2-3068-467B-6400-EA9A62F2B6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79E728C7-F741-B1A8-A76A-EB64FC34439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96DAC541-7B7A-43D3-8B79-37D633B846F1}">
                <asvg:svgBlip xmlns:asvg="http://schemas.microsoft.com/office/drawing/2016/SVG/main" r:embed="rId9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540278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4">
            <a:extLst>
              <a:ext uri="{FF2B5EF4-FFF2-40B4-BE49-F238E27FC236}">
                <a16:creationId xmlns:a16="http://schemas.microsoft.com/office/drawing/2014/main" id="{DA63A269-E0D7-2400-DDE4-0DCB3F54C582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8" b="12318"/>
          <a:stretch/>
        </p:blipFill>
        <p:spPr>
          <a:xfrm>
            <a:off x="6096000" y="933450"/>
            <a:ext cx="4962525" cy="2495550"/>
          </a:xfr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F9348A66-6E8F-B8EF-DE9C-0325BD5FD1A4}"/>
              </a:ext>
            </a:extLst>
          </p:cNvPr>
          <p:cNvSpPr/>
          <p:nvPr/>
        </p:nvSpPr>
        <p:spPr>
          <a:xfrm>
            <a:off x="1140409" y="933450"/>
            <a:ext cx="4955591" cy="4414561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9B5F3AC8-62B8-3855-FE6C-8FE81D219EF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21CEF80-6A40-2678-8CE0-86E0130C822D}"/>
              </a:ext>
            </a:extLst>
          </p:cNvPr>
          <p:cNvSpPr txBox="1"/>
          <p:nvPr/>
        </p:nvSpPr>
        <p:spPr>
          <a:xfrm>
            <a:off x="7160653" y="3569406"/>
            <a:ext cx="4962146" cy="1877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2D3956"/>
                </a:solidFill>
                <a:cs typeface="Tajawal Medium" panose="00000600000000000000" pitchFamily="2" charset="-78"/>
              </a:rPr>
              <a:t>Operations management</a:t>
            </a:r>
          </a:p>
          <a:p>
            <a:endParaRPr lang="en-US" sz="2800" b="1" dirty="0">
              <a:solidFill>
                <a:srgbClr val="2D3956"/>
              </a:solidFill>
              <a:cs typeface="Tajawal Medium" panose="00000600000000000000" pitchFamily="2" charset="-78"/>
            </a:endParaRPr>
          </a:p>
          <a:p>
            <a:r>
              <a:rPr lang="en-US" sz="2800" b="1" dirty="0">
                <a:solidFill>
                  <a:srgbClr val="2D3956"/>
                </a:solidFill>
                <a:cs typeface="Tajawal Medium" panose="00000600000000000000" pitchFamily="2" charset="-78"/>
              </a:rPr>
              <a:t> </a:t>
            </a:r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393A7ACB-ECD3-73E1-3E66-C125C21B70AD}"/>
              </a:ext>
            </a:extLst>
          </p:cNvPr>
          <p:cNvSpPr/>
          <p:nvPr/>
        </p:nvSpPr>
        <p:spPr>
          <a:xfrm>
            <a:off x="5799949" y="3480744"/>
            <a:ext cx="1190600" cy="988453"/>
          </a:xfrm>
          <a:prstGeom prst="rect">
            <a:avLst/>
          </a:prstGeom>
          <a:solidFill>
            <a:srgbClr val="2D395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8B91021-E786-CBF3-B594-A0884ECF8BE0}"/>
              </a:ext>
            </a:extLst>
          </p:cNvPr>
          <p:cNvSpPr txBox="1"/>
          <p:nvPr/>
        </p:nvSpPr>
        <p:spPr>
          <a:xfrm>
            <a:off x="5853239" y="376989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rgbClr val="FAC74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10</a:t>
            </a:r>
            <a:endParaRPr lang="en-US" sz="1200" b="1" dirty="0">
              <a:solidFill>
                <a:srgbClr val="FAC74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25722D7-F4CF-8A02-F763-500169B70783}"/>
              </a:ext>
            </a:extLst>
          </p:cNvPr>
          <p:cNvSpPr txBox="1"/>
          <p:nvPr/>
        </p:nvSpPr>
        <p:spPr>
          <a:xfrm>
            <a:off x="5788950" y="351809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3455629D-C702-421D-A7C4-79E8CFAAC1C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3" name="Graphic 12">
            <a:extLst>
              <a:ext uri="{FF2B5EF4-FFF2-40B4-BE49-F238E27FC236}">
                <a16:creationId xmlns:a16="http://schemas.microsoft.com/office/drawing/2014/main" id="{CF8651F4-762C-AD16-8399-AF3E723EE1C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98BE3605-A682-ECE4-FCB4-9B37512E706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201624" y="933450"/>
            <a:ext cx="4783786" cy="44145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022401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1BC1F7DE-A9E2-2DF0-9A60-77D1F1014A1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/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CA4DF0F-E57F-A6B3-096B-525E316767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923145" y="138939"/>
            <a:ext cx="2036258" cy="1190678"/>
          </a:xfrm>
          <a:prstGeom prst="rect">
            <a:avLst/>
          </a:prstGeom>
        </p:spPr>
      </p:pic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2CCEFE31-51C1-79BE-35FB-DAB4F0B075C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11FA80E7-DB62-3719-FB9C-FCDDE0755701}"/>
              </a:ext>
            </a:extLst>
          </p:cNvPr>
          <p:cNvSpPr/>
          <p:nvPr/>
        </p:nvSpPr>
        <p:spPr>
          <a:xfrm>
            <a:off x="3284387" y="790325"/>
            <a:ext cx="6516914" cy="45719"/>
          </a:xfrm>
          <a:prstGeom prst="rect">
            <a:avLst/>
          </a:prstGeom>
          <a:solidFill>
            <a:srgbClr val="8E5A6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Graphic 6">
            <a:extLst>
              <a:ext uri="{FF2B5EF4-FFF2-40B4-BE49-F238E27FC236}">
                <a16:creationId xmlns:a16="http://schemas.microsoft.com/office/drawing/2014/main" id="{BD59497F-A02C-C007-ECAD-B7BB62C55BB9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8" name="Graphic 7">
            <a:extLst>
              <a:ext uri="{FF2B5EF4-FFF2-40B4-BE49-F238E27FC236}">
                <a16:creationId xmlns:a16="http://schemas.microsoft.com/office/drawing/2014/main" id="{09CB6A85-21B4-BA08-2AC7-EE7E01CE166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F3B17FD4-D586-FA28-C4C3-4B3014FF02D8}"/>
              </a:ext>
            </a:extLst>
          </p:cNvPr>
          <p:cNvSpPr txBox="1"/>
          <p:nvPr/>
        </p:nvSpPr>
        <p:spPr>
          <a:xfrm>
            <a:off x="4689259" y="1412953"/>
            <a:ext cx="684862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/>
              <a:t>Course Learning Outcomes </a:t>
            </a:r>
          </a:p>
          <a:p>
            <a:endParaRPr lang="en-US" sz="2400" b="1" dirty="0"/>
          </a:p>
          <a:p>
            <a:endParaRPr lang="en-US" sz="2400" b="1" dirty="0"/>
          </a:p>
          <a:p>
            <a:endParaRPr lang="en-US" sz="2800" b="1" dirty="0">
              <a:solidFill>
                <a:srgbClr val="2D3956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64FE7567-77F2-92D5-51DC-F5B5FF6CA91B}"/>
              </a:ext>
            </a:extLst>
          </p:cNvPr>
          <p:cNvSpPr txBox="1"/>
          <p:nvPr/>
        </p:nvSpPr>
        <p:spPr>
          <a:xfrm>
            <a:off x="3378625" y="2343768"/>
            <a:ext cx="8417320" cy="4098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ym typeface="Varela Round"/>
              </a:rPr>
              <a:t>-  Understand the business process and analyze the operations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ym typeface="Varela Round"/>
              </a:rPr>
              <a:t>-  Acquire knowledge of production planning and resource management </a:t>
            </a:r>
          </a:p>
          <a:p>
            <a:pPr marL="342900" indent="-342900">
              <a:lnSpc>
                <a:spcPct val="115000"/>
              </a:lnSpc>
              <a:spcAft>
                <a:spcPts val="1000"/>
              </a:spcAft>
              <a:buFontTx/>
              <a:buChar char="-"/>
            </a:pPr>
            <a:r>
              <a:rPr lang="en-US" sz="2000" b="1" dirty="0">
                <a:sym typeface="Varela Round"/>
              </a:rPr>
              <a:t>Understand the concept of Corporate Vision - Mission and Objectives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ym typeface="Varela Round"/>
              </a:rPr>
              <a:t>- Understand the concept of SWOT and Portfolio Analysis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ym typeface="Varela Round"/>
              </a:rPr>
              <a:t>- Understand the different stages in strategy formulation process 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r>
              <a:rPr lang="en-US" sz="2000" b="1" dirty="0">
                <a:sym typeface="Varela Round"/>
              </a:rPr>
              <a:t>-  Understand the concept of Strategic Business Unit and Business Process re-engineering.</a:t>
            </a:r>
          </a:p>
          <a:p>
            <a:pPr>
              <a:lnSpc>
                <a:spcPct val="115000"/>
              </a:lnSpc>
              <a:spcAft>
                <a:spcPts val="1000"/>
              </a:spcAft>
            </a:pPr>
            <a:endParaRPr lang="en-US" sz="2000" b="1" dirty="0">
              <a:sym typeface="Varela Round"/>
            </a:endParaRPr>
          </a:p>
          <a:p>
            <a:endParaRPr lang="en-US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</p:spTree>
    <p:extLst>
      <p:ext uri="{BB962C8B-B14F-4D97-AF65-F5344CB8AC3E}">
        <p14:creationId xmlns:p14="http://schemas.microsoft.com/office/powerpoint/2010/main" val="317226133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7220D4B-E56D-2769-A563-F06AFDD4BE0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85627" y="2183578"/>
            <a:ext cx="10592655" cy="3806256"/>
          </a:xfrm>
        </p:spPr>
        <p:txBody>
          <a:bodyPr/>
          <a:lstStyle/>
          <a:p>
            <a:pPr marL="514350" indent="-514350">
              <a:buAutoNum type="arabicPeriod"/>
            </a:pPr>
            <a:r>
              <a:rPr lang="en-US" sz="2800" dirty="0"/>
              <a:t>Strategic management, </a:t>
            </a:r>
            <a:r>
              <a:rPr lang="en-US" sz="2800" b="1" dirty="0"/>
              <a:t>third edition</a:t>
            </a:r>
            <a:r>
              <a:rPr lang="en-US" sz="2800" dirty="0"/>
              <a:t>, 2017 By Frank t. Rothaermel</a:t>
            </a:r>
            <a:br>
              <a:rPr lang="en-US" sz="2800" dirty="0"/>
            </a:br>
            <a:r>
              <a:rPr lang="en-US" sz="2800" dirty="0"/>
              <a:t>Georgia Institute of Technology.</a:t>
            </a:r>
          </a:p>
          <a:p>
            <a:pPr marL="514350" indent="-514350">
              <a:buAutoNum type="arabicPeriod"/>
            </a:pPr>
            <a:endParaRPr lang="en-US" dirty="0"/>
          </a:p>
          <a:p>
            <a:pPr marL="514350" indent="-514350">
              <a:buAutoNum type="arabicPeriod"/>
            </a:pPr>
            <a:r>
              <a:rPr lang="en-US" sz="2800" dirty="0"/>
              <a:t>2.  Operations management, </a:t>
            </a:r>
            <a:r>
              <a:rPr lang="en-US" sz="2800" b="1" dirty="0"/>
              <a:t>Eighth edition</a:t>
            </a:r>
            <a:r>
              <a:rPr lang="en-US" b="1" dirty="0"/>
              <a:t> </a:t>
            </a:r>
            <a:r>
              <a:rPr lang="en-US" sz="2800" dirty="0"/>
              <a:t>By Nigel Slack Alistair Brandon-Jones  Robert Johnston.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821D52B-7C64-9926-27AA-3CF197AFB2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6714" y="236226"/>
            <a:ext cx="11938571" cy="148846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5AA50C57-0009-265A-7935-A64B04708604}"/>
              </a:ext>
            </a:extLst>
          </p:cNvPr>
          <p:cNvSpPr txBox="1"/>
          <p:nvPr/>
        </p:nvSpPr>
        <p:spPr>
          <a:xfrm>
            <a:off x="4366516" y="577301"/>
            <a:ext cx="6678203" cy="76944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400" b="1" dirty="0">
                <a:solidFill>
                  <a:srgbClr val="FFFF00"/>
                </a:solidFill>
              </a:rPr>
              <a:t>References</a:t>
            </a:r>
            <a:endParaRPr lang="en-US" sz="4400" dirty="0">
              <a:solidFill>
                <a:srgbClr val="FFFF00"/>
              </a:solidFill>
            </a:endParaRP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23F03021-F7E0-20D1-95E2-8EE8825DE3A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11" name="Graphic 10">
            <a:extLst>
              <a:ext uri="{FF2B5EF4-FFF2-40B4-BE49-F238E27FC236}">
                <a16:creationId xmlns:a16="http://schemas.microsoft.com/office/drawing/2014/main" id="{D9AFF281-0EFF-5F9D-9962-E3E24B1A7548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E6C092B-864A-028A-65A3-29BE3E721CE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245860" y="-372928"/>
            <a:ext cx="2036258" cy="18009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028836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3287621C-E524-A3A4-71F4-D85AC51C4F2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8" r="14288"/>
          <a:stretch>
            <a:fillRect/>
          </a:stretch>
        </p:blipFill>
        <p:spPr/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308B4E36-40AF-6D9D-A829-C8E80D7F65C4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CCCD0293-52FB-212E-56AD-183F31037FAF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49FDF968-9179-8256-548E-9A5B9ADFF7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BC2379AE-0BDF-A5D5-9E68-7BA9A445623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D485E439-4DA6-DAC5-684F-F7480205BCB5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33E1BE47-8E6A-9918-A21D-F1F66DF3170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24" y="1273996"/>
            <a:ext cx="9345750" cy="45500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150736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336FE8BC-2961-C776-D45E-B4E619B0EB50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8" r="14288"/>
          <a:stretch>
            <a:fillRect/>
          </a:stretch>
        </p:blipFill>
        <p:spPr/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9E4513FF-BF80-282D-70A5-FA71F639E1C0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473287CB-EAD8-E63A-D00D-EC55F59D3F09}"/>
              </a:ext>
            </a:extLst>
          </p:cNvPr>
          <p:cNvSpPr/>
          <p:nvPr/>
        </p:nvSpPr>
        <p:spPr>
          <a:xfrm>
            <a:off x="1423125" y="1695769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CFF6A7BE-7FDB-B6F6-E4AC-3588B8D4358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1FB7FF89-96AE-9EA2-093A-D141C7576FD5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C8B1559C-4AE7-4DF9-12AA-E6F813495A5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8135104-D120-A5FF-91CB-07105D87E7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1229" y="1294544"/>
            <a:ext cx="9367645" cy="45397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66938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0792AC27-C12F-4B71-FD3F-A3E03BDACBA1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288" r="14288"/>
          <a:stretch>
            <a:fillRect/>
          </a:stretch>
        </p:blipFill>
        <p:spPr/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4E7B48A6-38F9-FE19-052B-03DEB09A9500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A1D09FEB-6AA6-F674-7B22-65A234FFA43F}"/>
              </a:ext>
            </a:extLst>
          </p:cNvPr>
          <p:cNvSpPr/>
          <p:nvPr/>
        </p:nvSpPr>
        <p:spPr>
          <a:xfrm>
            <a:off x="1423125" y="1695769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80CA72BA-4130-CF5C-F863-932C2D7D885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1EA3EC94-F45C-B8E3-C8E1-9D2DF8BFA853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17D313EB-A68D-2B5F-611B-9F22CDA05863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3F70EAC-1B28-BFC3-0DDF-1712E584AA3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25" y="1315092"/>
            <a:ext cx="9367645" cy="46380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163726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AE36D672-39B8-C9FD-E027-6CCC12A9B1B9}"/>
              </a:ext>
            </a:extLst>
          </p:cNvPr>
          <p:cNvPicPr>
            <a:picLocks noGrp="1" noChangeAspect="1"/>
          </p:cNvPicPr>
          <p:nvPr>
            <p:ph type="pic" sz="quarter" idx="1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789" r="13789"/>
          <a:stretch>
            <a:fillRect/>
          </a:stretch>
        </p:blipFill>
        <p:spPr/>
      </p:pic>
      <p:sp>
        <p:nvSpPr>
          <p:cNvPr id="3" name="Rectangle 2">
            <a:extLst>
              <a:ext uri="{FF2B5EF4-FFF2-40B4-BE49-F238E27FC236}">
                <a16:creationId xmlns:a16="http://schemas.microsoft.com/office/drawing/2014/main" id="{D873EA08-AF9F-1A9E-04A4-5B7C38D2E70A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828089C7-5E8B-44E4-F328-5081F9695D43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5453A67D-5BE7-367B-A33B-DE023575F1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AD5ED353-D9F4-3047-FE11-C1B315F19D2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026BF7FA-EB5C-7DCE-60CE-B7A2C0C98A67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90F9571-8BBB-0BFA-DBC0-BF055940E344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25" y="1414508"/>
            <a:ext cx="9367646" cy="44095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26435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22B1DD61-0749-E8F7-FEE1-DAE4BE1C298D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81AB3B8-82CE-6AD0-7BB3-8EB4810DD6AA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152DF3F4-AF3E-869A-04B5-89B640EBE35E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092E37B-7B14-C891-5032-7DA9C02E2CC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A9AF7F0A-8BB9-ED98-98DD-44CFD45FB98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F3BCC964-84ED-4027-F9AB-71A8899FDC5B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F2321AE-8313-7037-9007-A0D23C98185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17"/>
          <a:stretch/>
        </p:blipFill>
        <p:spPr>
          <a:xfrm>
            <a:off x="1423125" y="1663015"/>
            <a:ext cx="9345750" cy="41385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2067960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1">
            <a:extLst>
              <a:ext uri="{FF2B5EF4-FFF2-40B4-BE49-F238E27FC236}">
                <a16:creationId xmlns:a16="http://schemas.microsoft.com/office/drawing/2014/main" id="{136E4BF1-7187-5474-CAC2-2CC360DB8482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5BAF7A28-6E25-A0BD-5DE3-8D1F7301C672}"/>
              </a:ext>
            </a:extLst>
          </p:cNvPr>
          <p:cNvSpPr/>
          <p:nvPr/>
        </p:nvSpPr>
        <p:spPr>
          <a:xfrm>
            <a:off x="973394" y="2"/>
            <a:ext cx="11218607" cy="3170902"/>
          </a:xfrm>
          <a:prstGeom prst="rect">
            <a:avLst/>
          </a:prstGeom>
          <a:gradFill flip="none" rotWithShape="1">
            <a:gsLst>
              <a:gs pos="0">
                <a:srgbClr val="8E5A6D">
                  <a:shade val="30000"/>
                  <a:satMod val="115000"/>
                </a:srgbClr>
              </a:gs>
              <a:gs pos="50000">
                <a:srgbClr val="8E5A6D">
                  <a:shade val="67500"/>
                  <a:satMod val="115000"/>
                </a:srgbClr>
              </a:gs>
              <a:gs pos="100000">
                <a:srgbClr val="8E5A6D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rgbClr val="8E5A6D"/>
              </a:solidFill>
            </a:endParaRPr>
          </a:p>
        </p:txBody>
      </p:sp>
      <p:sp>
        <p:nvSpPr>
          <p:cNvPr id="4" name="Rectangle: Rounded Corners 3">
            <a:extLst>
              <a:ext uri="{FF2B5EF4-FFF2-40B4-BE49-F238E27FC236}">
                <a16:creationId xmlns:a16="http://schemas.microsoft.com/office/drawing/2014/main" id="{B9882FE4-FFBF-D218-6CE0-F7BC5AF04AB6}"/>
              </a:ext>
            </a:extLst>
          </p:cNvPr>
          <p:cNvSpPr/>
          <p:nvPr/>
        </p:nvSpPr>
        <p:spPr>
          <a:xfrm>
            <a:off x="1423125" y="1685495"/>
            <a:ext cx="9345750" cy="413853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8E5A6D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4927BA5D-B467-1594-7C3F-E8AB1A9918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6" name="Graphic 5">
            <a:extLst>
              <a:ext uri="{FF2B5EF4-FFF2-40B4-BE49-F238E27FC236}">
                <a16:creationId xmlns:a16="http://schemas.microsoft.com/office/drawing/2014/main" id="{1C8D99AD-A80A-C9C9-84EC-5D444CE3936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0308" y="6043914"/>
            <a:ext cx="2167470" cy="591661"/>
          </a:xfrm>
          <a:prstGeom prst="rect">
            <a:avLst/>
          </a:prstGeom>
        </p:spPr>
      </p:pic>
      <p:pic>
        <p:nvPicPr>
          <p:cNvPr id="7" name="Graphic 6">
            <a:extLst>
              <a:ext uri="{FF2B5EF4-FFF2-40B4-BE49-F238E27FC236}">
                <a16:creationId xmlns:a16="http://schemas.microsoft.com/office/drawing/2014/main" id="{3203421B-A291-FE0F-1A08-B03ECE2EF5A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9923145" y="6311380"/>
            <a:ext cx="1879649" cy="3092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83284EF-3B62-0EC9-A49B-BCDE4C1BD770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3125" y="1685495"/>
            <a:ext cx="9367646" cy="41385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26531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duotone>
              <a:prstClr val="black"/>
              <a:srgbClr val="852F4A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175057" y="248508"/>
            <a:ext cx="2649477" cy="1166001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p:blipFill>
        <p:spPr>
          <a:xfrm>
            <a:off x="367466" y="542565"/>
            <a:ext cx="2758843" cy="7530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437</TotalTime>
  <Words>444</Words>
  <Application>Microsoft Office PowerPoint</Application>
  <PresentationFormat>Widescreen</PresentationFormat>
  <Paragraphs>96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7" baseType="lpstr">
      <vt:lpstr>Arial</vt:lpstr>
      <vt:lpstr>Calibri</vt:lpstr>
      <vt:lpstr>Calibri Light</vt:lpstr>
      <vt:lpstr>Tajawal ExtraBold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Adam Yaqoub Abker Hamad</cp:lastModifiedBy>
  <cp:revision>30</cp:revision>
  <dcterms:created xsi:type="dcterms:W3CDTF">2023-04-29T09:08:23Z</dcterms:created>
  <dcterms:modified xsi:type="dcterms:W3CDTF">2023-05-31T08:18:05Z</dcterms:modified>
</cp:coreProperties>
</file>