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9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2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41.xml" ContentType="application/vnd.openxmlformats-officedocument.presentationml.slide+xml"/>
  <Override PartName="/ppt/slides/slide23.xml" ContentType="application/vnd.openxmlformats-officedocument.presentationml.slide+xml"/>
  <Override PartName="/ppt/slides/slide40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notesSlides/notesSlide2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ppt/tags/tag16.xml" ContentType="application/vnd.openxmlformats-officedocument.presentationml.tags+xml"/>
  <Override PartName="/ppt/tags/tag14.xml" ContentType="application/vnd.openxmlformats-officedocument.presentationml.tags+xml"/>
  <Override PartName="/ppt/tags/tag13.xml" ContentType="application/vnd.openxmlformats-officedocument.presentationml.tags+xml"/>
  <Override PartName="/ppt/tags/tag15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17.xml" ContentType="application/vnd.openxmlformats-officedocument.presentationml.tags+xml"/>
  <Override PartName="/ppt/tags/tag11.xml" ContentType="application/vnd.openxmlformats-officedocument.presentationml.tags+xml"/>
  <Override PartName="/ppt/tags/tag10.xml" ContentType="application/vnd.openxmlformats-officedocument.presentationml.tag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25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docProps/core.xml" ContentType="application/vnd.openxmlformats-package.core-properties+xml"/>
  <Override PartName="/ppt/tags/tag36.xml" ContentType="application/vnd.openxmlformats-officedocument.presentationml.tags+xml"/>
  <Override PartName="/ppt/tags/tag35.xml" ContentType="application/vnd.openxmlformats-officedocument.presentationml.tags+xml"/>
  <Override PartName="/ppt/tags/tag34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2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sldIdLst>
    <p:sldId id="475" r:id="rId2"/>
    <p:sldId id="345" r:id="rId3"/>
    <p:sldId id="443" r:id="rId4"/>
    <p:sldId id="356" r:id="rId5"/>
    <p:sldId id="460" r:id="rId6"/>
    <p:sldId id="424" r:id="rId7"/>
    <p:sldId id="461" r:id="rId8"/>
    <p:sldId id="425" r:id="rId9"/>
    <p:sldId id="462" r:id="rId10"/>
    <p:sldId id="426" r:id="rId11"/>
    <p:sldId id="458" r:id="rId12"/>
    <p:sldId id="459" r:id="rId13"/>
    <p:sldId id="463" r:id="rId14"/>
    <p:sldId id="427" r:id="rId15"/>
    <p:sldId id="428" r:id="rId16"/>
    <p:sldId id="464" r:id="rId17"/>
    <p:sldId id="429" r:id="rId18"/>
    <p:sldId id="430" r:id="rId19"/>
    <p:sldId id="465" r:id="rId20"/>
    <p:sldId id="431" r:id="rId21"/>
    <p:sldId id="432" r:id="rId22"/>
    <p:sldId id="433" r:id="rId23"/>
    <p:sldId id="466" r:id="rId24"/>
    <p:sldId id="434" r:id="rId25"/>
    <p:sldId id="435" r:id="rId26"/>
    <p:sldId id="467" r:id="rId27"/>
    <p:sldId id="436" r:id="rId28"/>
    <p:sldId id="437" r:id="rId29"/>
    <p:sldId id="468" r:id="rId30"/>
    <p:sldId id="438" r:id="rId31"/>
    <p:sldId id="470" r:id="rId32"/>
    <p:sldId id="439" r:id="rId33"/>
    <p:sldId id="471" r:id="rId34"/>
    <p:sldId id="440" r:id="rId35"/>
    <p:sldId id="441" r:id="rId36"/>
    <p:sldId id="472" r:id="rId37"/>
    <p:sldId id="442" r:id="rId38"/>
    <p:sldId id="456" r:id="rId39"/>
    <p:sldId id="457" r:id="rId40"/>
    <p:sldId id="476" r:id="rId41"/>
    <p:sldId id="477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BBD2CA-3ED3-4F29-A749-981056DA3D02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E3162-2C52-43DC-976A-CB0B935704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80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939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677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717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15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6392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684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423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574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788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097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579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80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6969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386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60034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xmlns="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6666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4793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9286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75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40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tags" Target="../tags/tag22.xml"/><Relationship Id="rId13" Type="http://schemas.openxmlformats.org/officeDocument/2006/relationships/tags" Target="../tags/tag27.xml"/><Relationship Id="rId18" Type="http://schemas.openxmlformats.org/officeDocument/2006/relationships/tags" Target="../tags/tag32.xml"/><Relationship Id="rId26" Type="http://schemas.openxmlformats.org/officeDocument/2006/relationships/tags" Target="../tags/tag40.xml"/><Relationship Id="rId3" Type="http://schemas.openxmlformats.org/officeDocument/2006/relationships/tags" Target="../tags/tag17.xml"/><Relationship Id="rId21" Type="http://schemas.openxmlformats.org/officeDocument/2006/relationships/tags" Target="../tags/tag35.xml"/><Relationship Id="rId7" Type="http://schemas.openxmlformats.org/officeDocument/2006/relationships/tags" Target="../tags/tag21.xml"/><Relationship Id="rId12" Type="http://schemas.openxmlformats.org/officeDocument/2006/relationships/tags" Target="../tags/tag26.xml"/><Relationship Id="rId17" Type="http://schemas.openxmlformats.org/officeDocument/2006/relationships/tags" Target="../tags/tag31.xml"/><Relationship Id="rId25" Type="http://schemas.openxmlformats.org/officeDocument/2006/relationships/tags" Target="../tags/tag39.xml"/><Relationship Id="rId2" Type="http://schemas.openxmlformats.org/officeDocument/2006/relationships/tags" Target="../tags/tag16.xml"/><Relationship Id="rId16" Type="http://schemas.openxmlformats.org/officeDocument/2006/relationships/tags" Target="../tags/tag30.xml"/><Relationship Id="rId20" Type="http://schemas.openxmlformats.org/officeDocument/2006/relationships/tags" Target="../tags/tag34.xml"/><Relationship Id="rId29" Type="http://schemas.openxmlformats.org/officeDocument/2006/relationships/image" Target="../media/image4.png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11" Type="http://schemas.openxmlformats.org/officeDocument/2006/relationships/tags" Target="../tags/tag25.xml"/><Relationship Id="rId24" Type="http://schemas.openxmlformats.org/officeDocument/2006/relationships/tags" Target="../tags/tag38.xml"/><Relationship Id="rId5" Type="http://schemas.openxmlformats.org/officeDocument/2006/relationships/tags" Target="../tags/tag19.xml"/><Relationship Id="rId15" Type="http://schemas.openxmlformats.org/officeDocument/2006/relationships/tags" Target="../tags/tag29.xml"/><Relationship Id="rId23" Type="http://schemas.openxmlformats.org/officeDocument/2006/relationships/tags" Target="../tags/tag37.xml"/><Relationship Id="rId28" Type="http://schemas.openxmlformats.org/officeDocument/2006/relationships/slideLayout" Target="../slideLayouts/slideLayout7.xml"/><Relationship Id="rId10" Type="http://schemas.openxmlformats.org/officeDocument/2006/relationships/tags" Target="../tags/tag24.xml"/><Relationship Id="rId19" Type="http://schemas.openxmlformats.org/officeDocument/2006/relationships/tags" Target="../tags/tag33.xml"/><Relationship Id="rId4" Type="http://schemas.openxmlformats.org/officeDocument/2006/relationships/tags" Target="../tags/tag18.xml"/><Relationship Id="rId9" Type="http://schemas.openxmlformats.org/officeDocument/2006/relationships/tags" Target="../tags/tag23.xml"/><Relationship Id="rId14" Type="http://schemas.openxmlformats.org/officeDocument/2006/relationships/tags" Target="../tags/tag28.xml"/><Relationship Id="rId22" Type="http://schemas.openxmlformats.org/officeDocument/2006/relationships/tags" Target="../tags/tag36.xml"/><Relationship Id="rId27" Type="http://schemas.openxmlformats.org/officeDocument/2006/relationships/tags" Target="../tags/tag4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1.jpg"/><Relationship Id="rId5" Type="http://schemas.openxmlformats.org/officeDocument/2006/relationships/image" Target="../media/image20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8598" y="2738557"/>
            <a:ext cx="67657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 Management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0807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941973" y="406543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51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409882"/>
            <a:ext cx="9902228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Purpose of a Performance Measurement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0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41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Purpose of a Performance Measurement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167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6005" y="955126"/>
            <a:ext cx="8744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 of a Performance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5">
            <a:extLst>
              <a:ext uri="{FF2B5EF4-FFF2-40B4-BE49-F238E27FC236}">
                <a16:creationId xmlns="" xmlns:a16="http://schemas.microsoft.com/office/drawing/2014/main" id="{4690E8B4-1939-9C17-88D0-AF99F353DCB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331168" y="1901080"/>
            <a:ext cx="5679151" cy="331701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Roadmap for project execution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Integration of project components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Basis for change management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Project communication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Basis for project status and metrics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9425" y="10304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02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Components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628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40789" y="739415"/>
            <a:ext cx="78623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Components of the Performance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Baseline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sp>
        <p:nvSpPr>
          <p:cNvPr id="1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01370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="" xmlns:a16="http://schemas.microsoft.com/office/drawing/2014/main" id="{9C05BA0D-E0F1-CD8E-B010-BD271109DA8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379928" y="2520608"/>
            <a:ext cx="5540463" cy="24585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All five components interact and must be combined in baselining.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Project team members must be made aware of the components within their area of responsibility.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5B2FEB29-A3A8-301B-2AC8-7A6AA2ED70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9101" y="1622489"/>
            <a:ext cx="5797798" cy="371888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34043" y="109522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7937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7587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</p:spTree>
    <p:extLst>
      <p:ext uri="{BB962C8B-B14F-4D97-AF65-F5344CB8AC3E}">
        <p14:creationId xmlns:p14="http://schemas.microsoft.com/office/powerpoint/2010/main" val="2909223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703386" y="739415"/>
            <a:ext cx="50316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>
                <a:latin typeface="Calibri" panose="020F0502020204030204"/>
              </a:rPr>
              <a:t>Components and Assembly of the Performance Baseline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34400" y="185294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83891" y="111045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14B0A3DA-9DEA-76E5-4CCF-B2FEDF8D70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6127" y="2015537"/>
            <a:ext cx="9683354" cy="4036126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34043" y="109522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678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7587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386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84085" y="1231789"/>
            <a:ext cx="3207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90857" y="192221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3">
            <a:extLst>
              <a:ext uri="{FF2B5EF4-FFF2-40B4-BE49-F238E27FC236}">
                <a16:creationId xmlns="" xmlns:a16="http://schemas.microsoft.com/office/drawing/2014/main" id="{68FE13BF-D0BB-61DC-2A5A-21F5BDF88549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45723" y="2204822"/>
            <a:ext cx="8229600" cy="29177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Defines the work the contractor or supplier is required to complete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Statement of Work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Scope determines the cost and schedule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Creation of Work breakdown structure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C9166A57-CA68-40B9-5B22-C605A3C27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963" y="2020412"/>
            <a:ext cx="3670110" cy="36701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27125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423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3812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 – Case study -1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C9166A57-CA68-40B9-5B22-C605A3C27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6509" y="2020412"/>
            <a:ext cx="2469564" cy="290002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678" y="2010556"/>
            <a:ext cx="9441555" cy="37338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27125" y="99778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946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18635" y="1005485"/>
            <a:ext cx="37199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 – Case study - 2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04795" y="17308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95063" y="7576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8" y="94925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C9166A57-CA68-40B9-5B22-C605A3C27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4427" y="2663658"/>
            <a:ext cx="2469564" cy="29000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534" y="1755397"/>
            <a:ext cx="8405091" cy="498422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1" y="85592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711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6918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8675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C1432F9D-6ADE-A8C3-56AE-EDE1E20F9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963" y="1828622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="" xmlns:a16="http://schemas.microsoft.com/office/drawing/2014/main" id="{0D4BD791-659F-4945-54E8-65572F0BEAA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42202" y="2188731"/>
            <a:ext cx="8229600" cy="304611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Contract terms and conditions address: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Rights and obligations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Contract form and function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Risk allocation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Contract management process, including dispute resolution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2" y="967907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092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73512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C1432F9D-6ADE-A8C3-56AE-EDE1E20F9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5963" y="1828622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="" xmlns:a16="http://schemas.microsoft.com/office/drawing/2014/main" id="{0D4BD791-659F-4945-54E8-65572F0BEAAC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21715" y="2158457"/>
            <a:ext cx="8229600" cy="28893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Contract terms and conditions address: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Payment terms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Quality requirements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Acceptance and testing requirements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Reporting requirements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1552" y="10632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5254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60191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724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21594" y="148007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5083F60C-F43D-3DBA-2012-8B4FE32DC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7521" y="1697314"/>
            <a:ext cx="3578662" cy="3261643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="" xmlns:a16="http://schemas.microsoft.com/office/drawing/2014/main" id="{3094A5FC-CD1B-4589-B489-F4AE932E0961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51668" y="2295190"/>
            <a:ext cx="7503977" cy="247691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Defines the execution approach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how engineering will be carried out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how equipment and materials will be acquired</a:t>
            </a:r>
          </a:p>
          <a:p>
            <a:pPr lvl="1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Identifies how construction will be completed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1552" y="10632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0953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4096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2" y="99778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5083F60C-F43D-3DBA-2012-8B4FE32DCE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7521" y="1697314"/>
            <a:ext cx="3578662" cy="3261643"/>
          </a:xfrm>
          <a:prstGeom prst="rect">
            <a:avLst/>
          </a:prstGeom>
        </p:spPr>
      </p:pic>
      <p:sp>
        <p:nvSpPr>
          <p:cNvPr id="19" name="Content Placeholder 3">
            <a:extLst>
              <a:ext uri="{FF2B5EF4-FFF2-40B4-BE49-F238E27FC236}">
                <a16:creationId xmlns="" xmlns:a16="http://schemas.microsoft.com/office/drawing/2014/main" id="{3094A5FC-CD1B-4589-B489-F4AE932E0961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51668" y="2069017"/>
            <a:ext cx="7503977" cy="32616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Defines the execution approach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Identifies what all functions (E, P, C, PC, Contracts, Startup, and others) will do in delivering the project and how they will do it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Describes how handoffs, interfaces, and integration between functions will work</a:t>
            </a:r>
          </a:p>
        </p:txBody>
      </p:sp>
    </p:spTree>
    <p:extLst>
      <p:ext uri="{BB962C8B-B14F-4D97-AF65-F5344CB8AC3E}">
        <p14:creationId xmlns:p14="http://schemas.microsoft.com/office/powerpoint/2010/main" val="9069967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2256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818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9528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47F02742-38D2-A03F-37BD-6FBFB4052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1132" y="2143472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="" xmlns:a16="http://schemas.microsoft.com/office/drawing/2014/main" id="{88174549-A9CA-64D0-9C26-482A861C661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587013" y="2253807"/>
            <a:ext cx="7280744" cy="368334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Management Schedule (Level I) includes: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Major milestones 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Long lead items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Control Schedule (Level III)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Part of the contract</a:t>
            </a:r>
          </a:p>
          <a:p>
            <a:pPr lvl="1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CS is a package containing: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Major milestones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Engineering Work Packages (EWP)</a:t>
            </a:r>
          </a:p>
          <a:p>
            <a:pPr lvl="2">
              <a:lnSpc>
                <a:spcPct val="1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Procurement and Long lead items</a:t>
            </a:r>
          </a:p>
          <a:p>
            <a:pPr marL="914400" lvl="2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1552" y="10632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0980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20991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47F02742-38D2-A03F-37BD-6FBFB4052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645" y="1838869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="" xmlns:a16="http://schemas.microsoft.com/office/drawing/2014/main" id="{88174549-A9CA-64D0-9C26-482A861C661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61106" y="2321215"/>
            <a:ext cx="7280744" cy="346527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Control Schedule (Level III)</a:t>
            </a:r>
          </a:p>
          <a:p>
            <a:pPr marL="685800" marR="0" lvl="1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Calibri" panose="020F0502020204030204" pitchFamily="34" charset="0"/>
              <a:buChar char="­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CS is a package containing: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Construction Work Packages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Critical path activities 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Resources loaded schedule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Progress curves</a:t>
            </a:r>
          </a:p>
          <a:p>
            <a:pPr marL="11430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Bulk commodity curves (concrete, structural steel, piping, wire &amp; cable, etc.)</a:t>
            </a:r>
          </a:p>
          <a:p>
            <a:pPr marL="914400" marR="0" lvl="2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45585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6249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90134" y="920844"/>
            <a:ext cx="5585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74901" y="1641699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47F02742-38D2-A03F-37BD-6FBFB4052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5645" y="1838869"/>
            <a:ext cx="3670110" cy="3670110"/>
          </a:xfrm>
          <a:prstGeom prst="rect">
            <a:avLst/>
          </a:prstGeom>
        </p:spPr>
      </p:pic>
      <p:sp>
        <p:nvSpPr>
          <p:cNvPr id="18" name="Content Placeholder 3">
            <a:extLst>
              <a:ext uri="{FF2B5EF4-FFF2-40B4-BE49-F238E27FC236}">
                <a16:creationId xmlns="" xmlns:a16="http://schemas.microsoft.com/office/drawing/2014/main" id="{7348BEFC-FDA2-2C17-82D5-1C6B976C3C93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74901" y="2598723"/>
            <a:ext cx="7280744" cy="21527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Always provide the Basis of Schedule (assumptions, exclusions, allowances, etc.).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Level II Summary Schedules and Level IV Medium Term Schedules are used when needed.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27125" y="101342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3731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5431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60612" y="1022236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27345" y="161951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="" xmlns:a16="http://schemas.microsoft.com/office/drawing/2014/main" id="{D24B45E6-1A8C-0005-B122-6915DFB2A35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454451" y="2159525"/>
            <a:ext cx="5813827" cy="2999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Work Breakdown Structure (WBS) is a hierarchical code structure representing the entire work scope of a project. The WBS: </a:t>
            </a:r>
          </a:p>
          <a:p>
            <a:pPr lvl="1"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Integrates project data from Engineering, Procurement, Construction, and Startup.</a:t>
            </a:r>
          </a:p>
          <a:p>
            <a:pPr>
              <a:lnSpc>
                <a:spcPts val="2000"/>
              </a:lnSpc>
            </a:pP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8EB16B0D-5890-A0AE-F895-5785DE763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089" y="2193295"/>
            <a:ext cx="4954586" cy="389018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45585" y="103645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5579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4951" y="963183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16024" y="158261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="" xmlns:a16="http://schemas.microsoft.com/office/drawing/2014/main" id="{D24B45E6-1A8C-0005-B122-6915DFB2A358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47216" y="2333842"/>
            <a:ext cx="6025863" cy="29997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used to separate project scope into manageable subsections, facilitate communication, and identify integration points for project plans.</a:t>
            </a:r>
          </a:p>
          <a:p>
            <a: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Provides a systematic approach to ensure key scope and activities are not omitted.</a:t>
            </a:r>
          </a:p>
          <a:p>
            <a:pPr marL="228600" marR="0" lvl="0" indent="-228600" algn="l" defTabSz="914400" rtl="0" eaLnBrk="1" fontAlgn="auto" latinLnBrk="0" hangingPunct="1">
              <a:lnSpc>
                <a:spcPts val="2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11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8EB16B0D-5890-A0AE-F895-5785DE763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089" y="2193295"/>
            <a:ext cx="4954586" cy="389018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14179" y="10122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1098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573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74951" y="855557"/>
            <a:ext cx="611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Structure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0699" y="15540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01901" y="93994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21015" y="111716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8EB16B0D-5890-A0AE-F895-5785DE763C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3614" y="1959380"/>
            <a:ext cx="4954586" cy="3890182"/>
          </a:xfrm>
          <a:prstGeom prst="rect">
            <a:avLst/>
          </a:prstGeom>
        </p:spPr>
      </p:pic>
      <p:sp>
        <p:nvSpPr>
          <p:cNvPr id="18" name="Content Placeholder 4">
            <a:extLst>
              <a:ext uri="{FF2B5EF4-FFF2-40B4-BE49-F238E27FC236}">
                <a16:creationId xmlns="" xmlns:a16="http://schemas.microsoft.com/office/drawing/2014/main" id="{0CDD2615-09F3-42C6-A347-50A570999B3E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2206357" y="1521795"/>
            <a:ext cx="5597912" cy="427616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Facilitates systematic planning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Removes project complexity by allocating scope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Provides a framework for: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Defining specific tasks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Linking activities and resources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Facilitating communication</a:t>
            </a:r>
          </a:p>
          <a:p>
            <a:pPr marL="514350" lvl="2" indent="-285750">
              <a:lnSpc>
                <a:spcPct val="150000"/>
              </a:lnSpc>
              <a:buFont typeface="Calibri" panose="020F0502020204030204" pitchFamily="34" charset="0"/>
              <a:buChar char="­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Allowing integration of project plans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1015" y="9569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22101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2278" y="1095897"/>
            <a:ext cx="6024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Example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1009" y="172689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32516" y="109741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02C18F98-098C-B47C-9FC4-5738AF83BD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0843" y="1874951"/>
            <a:ext cx="8230313" cy="4050577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87933" y="96181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8113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8957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1539" y="871504"/>
            <a:ext cx="5808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25465" y="158919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07082" y="1056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Content Placeholder 2">
            <a:extLst>
              <a:ext uri="{FF2B5EF4-FFF2-40B4-BE49-F238E27FC236}">
                <a16:creationId xmlns="" xmlns:a16="http://schemas.microsoft.com/office/drawing/2014/main" id="{762D2E12-ABBB-5571-B3EA-841B84DC643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22413" y="2139254"/>
            <a:ext cx="5752811" cy="33697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Takes the WBS and merges with the organization and individuals assigned to the project</a:t>
            </a:r>
          </a:p>
          <a:p>
            <a:pPr>
              <a:lnSpc>
                <a:spcPct val="100000"/>
              </a:lnSpc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Benefits: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Enables clear assignment of scope to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team members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Facilitates ownership and accountability</a:t>
            </a:r>
          </a:p>
          <a:p>
            <a:pPr marL="971550" lvl="3" indent="-285750">
              <a:lnSpc>
                <a:spcPct val="100000"/>
              </a:lnSpc>
              <a:buFont typeface="Calibri" panose="020F0502020204030204" pitchFamily="34" charset="0"/>
              <a:buChar char="­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Assures all project elements are accounted for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="" xmlns:a16="http://schemas.microsoft.com/office/drawing/2014/main" id="{C86C4B6D-5FB0-0ED2-5322-9F40050154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67023" y="2232922"/>
            <a:ext cx="4797968" cy="3182388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5216" y="923078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62660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2416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05579" y="995176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95284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193BB966-D75E-1A8D-D948-33DCF8312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270" y="2164048"/>
            <a:ext cx="8348869" cy="350169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2" y="102037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303762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342900" marR="0" lvl="0" indent="-3429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342900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Ownership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1593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64747" y="867846"/>
            <a:ext cx="4465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8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57883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29588" y="93527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80756" y="1152255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" name="Group 50">
            <a:extLst>
              <a:ext uri="{FF2B5EF4-FFF2-40B4-BE49-F238E27FC236}">
                <a16:creationId xmlns="" xmlns:a16="http://schemas.microsoft.com/office/drawing/2014/main" id="{B6D1EE4F-91FF-47D0-81C6-E40B24C572E5}"/>
              </a:ext>
            </a:extLst>
          </p:cNvPr>
          <p:cNvGrpSpPr/>
          <p:nvPr/>
        </p:nvGrpSpPr>
        <p:grpSpPr>
          <a:xfrm>
            <a:off x="2106940" y="1267751"/>
            <a:ext cx="9902229" cy="5368315"/>
            <a:chOff x="757124" y="990600"/>
            <a:chExt cx="7897520" cy="5115037"/>
          </a:xfrm>
        </p:grpSpPr>
        <p:sp>
          <p:nvSpPr>
            <p:cNvPr id="52" name="Oval 51">
              <a:extLst>
                <a:ext uri="{FF2B5EF4-FFF2-40B4-BE49-F238E27FC236}">
                  <a16:creationId xmlns="" xmlns:a16="http://schemas.microsoft.com/office/drawing/2014/main" id="{5BB4D857-6C49-618F-23DD-FC2B3A26FF02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63300" y="1865049"/>
              <a:ext cx="744990" cy="680351"/>
            </a:xfrm>
            <a:prstGeom prst="ellipse">
              <a:avLst/>
            </a:prstGeom>
            <a:solidFill>
              <a:srgbClr val="00666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PEP</a:t>
              </a:r>
            </a:p>
          </p:txBody>
        </p:sp>
        <p:cxnSp>
          <p:nvCxnSpPr>
            <p:cNvPr id="53" name="Straight Connector 88">
              <a:extLst>
                <a:ext uri="{FF2B5EF4-FFF2-40B4-BE49-F238E27FC236}">
                  <a16:creationId xmlns="" xmlns:a16="http://schemas.microsoft.com/office/drawing/2014/main" id="{56EFDB8A-FB2F-41B1-43D3-1858731CCA15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099551" y="3896352"/>
              <a:ext cx="367884" cy="0"/>
            </a:xfrm>
            <a:prstGeom prst="line">
              <a:avLst/>
            </a:prstGeom>
            <a:noFill/>
            <a:ln w="15875">
              <a:solidFill>
                <a:sysClr val="windowText" lastClr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54" name="Straight Arrow Connector 53">
              <a:extLst>
                <a:ext uri="{FF2B5EF4-FFF2-40B4-BE49-F238E27FC236}">
                  <a16:creationId xmlns="" xmlns:a16="http://schemas.microsoft.com/office/drawing/2014/main" id="{F0C285C0-0F42-6957-E661-B97AED870A70}"/>
                </a:ext>
              </a:extLst>
            </p:cNvPr>
            <p:cNvCxnSpPr/>
            <p:nvPr/>
          </p:nvCxnSpPr>
          <p:spPr>
            <a:xfrm>
              <a:off x="4484815" y="3374942"/>
              <a:ext cx="385264" cy="1448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cxnSp>
          <p:nvCxnSpPr>
            <p:cNvPr id="55" name="Straight Arrow Connector 54">
              <a:extLst>
                <a:ext uri="{FF2B5EF4-FFF2-40B4-BE49-F238E27FC236}">
                  <a16:creationId xmlns="" xmlns:a16="http://schemas.microsoft.com/office/drawing/2014/main" id="{5C664640-5C62-F63B-497B-AEAFBD6A3235}"/>
                </a:ext>
              </a:extLst>
            </p:cNvPr>
            <p:cNvCxnSpPr/>
            <p:nvPr/>
          </p:nvCxnSpPr>
          <p:spPr>
            <a:xfrm>
              <a:off x="4484815" y="4427900"/>
              <a:ext cx="385264" cy="1449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sp>
          <p:nvSpPr>
            <p:cNvPr id="56" name="Right Brace 55">
              <a:extLst>
                <a:ext uri="{FF2B5EF4-FFF2-40B4-BE49-F238E27FC236}">
                  <a16:creationId xmlns="" xmlns:a16="http://schemas.microsoft.com/office/drawing/2014/main" id="{1575223F-D3E8-CD95-0B24-768D6A6824E4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6657356" y="1704982"/>
              <a:ext cx="350503" cy="4379844"/>
            </a:xfrm>
            <a:prstGeom prst="rightBrace">
              <a:avLst>
                <a:gd name="adj1" fmla="val 20734"/>
                <a:gd name="adj2" fmla="val 50000"/>
              </a:avLst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9904BE43-DAE8-F7CE-BBE1-A5C36992A825}"/>
                </a:ext>
              </a:extLst>
            </p:cNvPr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7077380" y="2576360"/>
              <a:ext cx="1577264" cy="2932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Hold teams accountable (performance)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Manage change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Risk and contingency management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  <a:ea typeface="Adobe Gothic Std B"/>
                </a:rPr>
                <a:t>Project Execution Plan adjustments</a:t>
              </a: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 Light" panose="020F0302020204030204"/>
                <a:ea typeface="Adobe Gothic Std B"/>
              </a:endParaRPr>
            </a:p>
          </p:txBody>
        </p:sp>
        <p:sp>
          <p:nvSpPr>
            <p:cNvPr id="58" name="Can 76">
              <a:extLst>
                <a:ext uri="{FF2B5EF4-FFF2-40B4-BE49-F238E27FC236}">
                  <a16:creationId xmlns="" xmlns:a16="http://schemas.microsoft.com/office/drawing/2014/main" id="{CEA9D265-4993-FA46-6B0A-FCE81A9FAB54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870079" y="4859512"/>
              <a:ext cx="1822038" cy="1225313"/>
            </a:xfrm>
            <a:prstGeom prst="can">
              <a:avLst>
                <a:gd name="adj" fmla="val 38437"/>
              </a:avLst>
            </a:prstGeom>
            <a:solidFill>
              <a:srgbClr val="A9A1C2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9" name="Can 74">
              <a:extLst>
                <a:ext uri="{FF2B5EF4-FFF2-40B4-BE49-F238E27FC236}">
                  <a16:creationId xmlns="" xmlns:a16="http://schemas.microsoft.com/office/drawing/2014/main" id="{1A7F6B9F-E9E4-E86C-EDCE-D8054725F9C9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4870079" y="3808002"/>
              <a:ext cx="1822038" cy="1226762"/>
            </a:xfrm>
            <a:prstGeom prst="can">
              <a:avLst>
                <a:gd name="adj" fmla="val 38437"/>
              </a:avLst>
            </a:prstGeom>
            <a:solidFill>
              <a:srgbClr val="A6BCCD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0" name="Can 73">
              <a:extLst>
                <a:ext uri="{FF2B5EF4-FFF2-40B4-BE49-F238E27FC236}">
                  <a16:creationId xmlns="" xmlns:a16="http://schemas.microsoft.com/office/drawing/2014/main" id="{4BE588B4-BFFB-426C-E3B3-A11988C696C4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4870079" y="2756492"/>
              <a:ext cx="1822038" cy="1226762"/>
            </a:xfrm>
            <a:prstGeom prst="can">
              <a:avLst>
                <a:gd name="adj" fmla="val 38437"/>
              </a:avLst>
            </a:prstGeom>
            <a:solidFill>
              <a:srgbClr val="F5BD47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1" name="Can 72">
              <a:extLst>
                <a:ext uri="{FF2B5EF4-FFF2-40B4-BE49-F238E27FC236}">
                  <a16:creationId xmlns="" xmlns:a16="http://schemas.microsoft.com/office/drawing/2014/main" id="{8D340995-6301-ECF1-B739-998A7543B98B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4870079" y="1704982"/>
              <a:ext cx="1822038" cy="1226762"/>
            </a:xfrm>
            <a:prstGeom prst="can">
              <a:avLst>
                <a:gd name="adj" fmla="val 38437"/>
              </a:avLst>
            </a:prstGeom>
            <a:solidFill>
              <a:srgbClr val="E67E3C"/>
            </a:solidFill>
            <a:ln w="1905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2" name="Text Box 46">
              <a:extLst>
                <a:ext uri="{FF2B5EF4-FFF2-40B4-BE49-F238E27FC236}">
                  <a16:creationId xmlns="" xmlns:a16="http://schemas.microsoft.com/office/drawing/2014/main" id="{909171DA-9AED-3B13-104A-4F208DD1DD54}"/>
                </a:ext>
              </a:extLst>
            </p:cNvPr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 rot="321211">
              <a:off x="5046779" y="2330329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A</a:t>
              </a:r>
            </a:p>
          </p:txBody>
        </p:sp>
        <p:sp>
          <p:nvSpPr>
            <p:cNvPr id="63" name="Text Box 47">
              <a:extLst>
                <a:ext uri="{FF2B5EF4-FFF2-40B4-BE49-F238E27FC236}">
                  <a16:creationId xmlns="" xmlns:a16="http://schemas.microsoft.com/office/drawing/2014/main" id="{DEAA4778-2D6E-F2A6-3700-B258188C6B18}"/>
                </a:ext>
              </a:extLst>
            </p:cNvPr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 rot="321211">
              <a:off x="5046779" y="3381116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B</a:t>
              </a:r>
            </a:p>
          </p:txBody>
        </p:sp>
        <p:sp>
          <p:nvSpPr>
            <p:cNvPr id="64" name="Text Box 48">
              <a:extLst>
                <a:ext uri="{FF2B5EF4-FFF2-40B4-BE49-F238E27FC236}">
                  <a16:creationId xmlns="" xmlns:a16="http://schemas.microsoft.com/office/drawing/2014/main" id="{B8641941-5916-6070-EA2F-92DDB8A0F125}"/>
                </a:ext>
              </a:extLst>
            </p:cNvPr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 rot="321211">
              <a:off x="5046779" y="4431902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C</a:t>
              </a:r>
            </a:p>
          </p:txBody>
        </p:sp>
        <p:sp>
          <p:nvSpPr>
            <p:cNvPr id="65" name="Text Box 49">
              <a:extLst>
                <a:ext uri="{FF2B5EF4-FFF2-40B4-BE49-F238E27FC236}">
                  <a16:creationId xmlns="" xmlns:a16="http://schemas.microsoft.com/office/drawing/2014/main" id="{53BA275F-7A8F-7794-2A81-9914DB454A74}"/>
                </a:ext>
              </a:extLst>
            </p:cNvPr>
            <p:cNvSpPr txBox="1"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 rot="321211">
              <a:off x="5046779" y="5483412"/>
              <a:ext cx="1155792" cy="293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Team D</a:t>
              </a:r>
            </a:p>
          </p:txBody>
        </p:sp>
        <p:cxnSp>
          <p:nvCxnSpPr>
            <p:cNvPr id="66" name="Straight Arrow Connector 103">
              <a:extLst>
                <a:ext uri="{FF2B5EF4-FFF2-40B4-BE49-F238E27FC236}">
                  <a16:creationId xmlns="" xmlns:a16="http://schemas.microsoft.com/office/drawing/2014/main" id="{0ABA9E6F-5C93-76F4-F3B6-C50A7B755A98}"/>
                </a:ext>
              </a:extLst>
            </p:cNvPr>
            <p:cNvCxnSpPr/>
            <p:nvPr/>
          </p:nvCxnSpPr>
          <p:spPr>
            <a:xfrm>
              <a:off x="4484815" y="2371228"/>
              <a:ext cx="367884" cy="1449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cxnSp>
          <p:nvCxnSpPr>
            <p:cNvPr id="67" name="Straight Arrow Connector 103">
              <a:extLst>
                <a:ext uri="{FF2B5EF4-FFF2-40B4-BE49-F238E27FC236}">
                  <a16:creationId xmlns="" xmlns:a16="http://schemas.microsoft.com/office/drawing/2014/main" id="{EBC40A91-6CC4-D08C-98D8-19CDB3120F79}"/>
                </a:ext>
              </a:extLst>
            </p:cNvPr>
            <p:cNvCxnSpPr/>
            <p:nvPr/>
          </p:nvCxnSpPr>
          <p:spPr>
            <a:xfrm>
              <a:off x="4484815" y="5560519"/>
              <a:ext cx="367884" cy="1449"/>
            </a:xfrm>
            <a:prstGeom prst="straightConnector1">
              <a:avLst/>
            </a:prstGeom>
            <a:noFill/>
            <a:ln w="15875" cap="flat" cmpd="sng" algn="ctr">
              <a:solidFill>
                <a:sysClr val="windowText" lastClr="000000"/>
              </a:solidFill>
              <a:prstDash val="solid"/>
              <a:miter lim="800000"/>
              <a:tailEnd type="triangle" w="med" len="med"/>
            </a:ln>
            <a:effectLst/>
          </p:spPr>
        </p:cxnSp>
        <p:sp>
          <p:nvSpPr>
            <p:cNvPr id="68" name="Line 59">
              <a:extLst>
                <a:ext uri="{FF2B5EF4-FFF2-40B4-BE49-F238E27FC236}">
                  <a16:creationId xmlns="" xmlns:a16="http://schemas.microsoft.com/office/drawing/2014/main" id="{1D92DAB9-4E12-2000-F69F-B74489353E76}"/>
                </a:ext>
              </a:extLst>
            </p:cNvPr>
            <p:cNvSpPr>
              <a:spLocks noChangeShapeType="1"/>
            </p:cNvSpPr>
            <p:nvPr>
              <p:custDataLst>
                <p:tags r:id="rId12"/>
              </p:custDataLst>
            </p:nvPr>
          </p:nvSpPr>
          <p:spPr bwMode="auto">
            <a:xfrm>
              <a:off x="4484815" y="2371228"/>
              <a:ext cx="0" cy="3189291"/>
            </a:xfrm>
            <a:prstGeom prst="line">
              <a:avLst/>
            </a:prstGeom>
            <a:noFill/>
            <a:ln w="15875">
              <a:solidFill>
                <a:sysClr val="windowText" lastClr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</a:endParaRPr>
            </a:p>
          </p:txBody>
        </p:sp>
        <p:grpSp>
          <p:nvGrpSpPr>
            <p:cNvPr id="69" name="Group 68">
              <a:extLst>
                <a:ext uri="{FF2B5EF4-FFF2-40B4-BE49-F238E27FC236}">
                  <a16:creationId xmlns="" xmlns:a16="http://schemas.microsoft.com/office/drawing/2014/main" id="{473E1D24-F0EF-1AC5-4C97-90934C1B65FD}"/>
                </a:ext>
              </a:extLst>
            </p:cNvPr>
            <p:cNvGrpSpPr/>
            <p:nvPr/>
          </p:nvGrpSpPr>
          <p:grpSpPr>
            <a:xfrm>
              <a:off x="1401256" y="3434325"/>
              <a:ext cx="841497" cy="2313033"/>
              <a:chOff x="1401256" y="3093366"/>
              <a:chExt cx="841497" cy="2313033"/>
            </a:xfrm>
          </p:grpSpPr>
          <p:sp>
            <p:nvSpPr>
              <p:cNvPr id="83" name="Line 60">
                <a:extLst>
                  <a:ext uri="{FF2B5EF4-FFF2-40B4-BE49-F238E27FC236}">
                    <a16:creationId xmlns="" xmlns:a16="http://schemas.microsoft.com/office/drawing/2014/main" id="{40FF537A-4D75-7061-DBD5-31BC9D31FDB0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5"/>
                </p:custDataLst>
              </p:nvPr>
            </p:nvSpPr>
            <p:spPr bwMode="auto">
              <a:xfrm>
                <a:off x="1401256" y="3093366"/>
                <a:ext cx="841497" cy="0"/>
              </a:xfrm>
              <a:prstGeom prst="line">
                <a:avLst/>
              </a:prstGeom>
              <a:noFill/>
              <a:ln w="1587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84" name="Line 61">
                <a:extLst>
                  <a:ext uri="{FF2B5EF4-FFF2-40B4-BE49-F238E27FC236}">
                    <a16:creationId xmlns="" xmlns:a16="http://schemas.microsoft.com/office/drawing/2014/main" id="{33A0FD05-60AE-0B4B-96EA-7BD44F278AED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6"/>
                </p:custDataLst>
              </p:nvPr>
            </p:nvSpPr>
            <p:spPr bwMode="auto">
              <a:xfrm>
                <a:off x="1541746" y="4250607"/>
                <a:ext cx="701007" cy="0"/>
              </a:xfrm>
              <a:prstGeom prst="line">
                <a:avLst/>
              </a:prstGeom>
              <a:noFill/>
              <a:ln w="1587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  <p:sp>
            <p:nvSpPr>
              <p:cNvPr id="85" name="Line 62">
                <a:extLst>
                  <a:ext uri="{FF2B5EF4-FFF2-40B4-BE49-F238E27FC236}">
                    <a16:creationId xmlns="" xmlns:a16="http://schemas.microsoft.com/office/drawing/2014/main" id="{56656BA7-DF80-B2A5-A366-B3420F4193FE}"/>
                  </a:ext>
                </a:extLst>
              </p:cNvPr>
              <p:cNvSpPr>
                <a:spLocks noChangeShapeType="1"/>
              </p:cNvSpPr>
              <p:nvPr>
                <p:custDataLst>
                  <p:tags r:id="rId27"/>
                </p:custDataLst>
              </p:nvPr>
            </p:nvSpPr>
            <p:spPr bwMode="auto">
              <a:xfrm>
                <a:off x="1401256" y="5406399"/>
                <a:ext cx="841497" cy="0"/>
              </a:xfrm>
              <a:prstGeom prst="line">
                <a:avLst/>
              </a:prstGeom>
              <a:noFill/>
              <a:ln w="15875">
                <a:solidFill>
                  <a:sysClr val="windowText" lastClr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</a:endParaRPr>
              </a:p>
            </p:txBody>
          </p:sp>
        </p:grpSp>
        <p:sp>
          <p:nvSpPr>
            <p:cNvPr id="70" name="TextBox 69">
              <a:extLst>
                <a:ext uri="{FF2B5EF4-FFF2-40B4-BE49-F238E27FC236}">
                  <a16:creationId xmlns="" xmlns:a16="http://schemas.microsoft.com/office/drawing/2014/main" id="{D444FD06-310C-ACDE-0420-244752CB0F62}"/>
                </a:ext>
              </a:extLst>
            </p:cNvPr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 rot="16200000">
              <a:off x="262844" y="4300824"/>
              <a:ext cx="1436774" cy="2454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 Light" panose="020F0302020204030204"/>
                </a:rPr>
                <a:t>The Baseline</a:t>
              </a:r>
            </a:p>
          </p:txBody>
        </p:sp>
        <p:sp>
          <p:nvSpPr>
            <p:cNvPr id="71" name="Left-Right-Up Arrow 56">
              <a:extLst>
                <a:ext uri="{FF2B5EF4-FFF2-40B4-BE49-F238E27FC236}">
                  <a16:creationId xmlns="" xmlns:a16="http://schemas.microsoft.com/office/drawing/2014/main" id="{2510D504-8C2E-A6DC-5FF3-901038FA5B86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>
            <a:xfrm rot="16200000" flipV="1">
              <a:off x="438820" y="4503940"/>
              <a:ext cx="1506295" cy="210013"/>
            </a:xfrm>
            <a:prstGeom prst="leftRightUpArrow">
              <a:avLst>
                <a:gd name="adj1" fmla="val 29579"/>
                <a:gd name="adj2" fmla="val 25000"/>
                <a:gd name="adj3" fmla="val 20421"/>
              </a:avLst>
            </a:prstGeom>
            <a:solidFill>
              <a:sysClr val="windowText" lastClr="00000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="" xmlns:a16="http://schemas.microsoft.com/office/drawing/2014/main" id="{ABEED4B7-6101-10AF-DCB6-9AFC3EE2F2C5}"/>
                </a:ext>
              </a:extLst>
            </p:cNvPr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4193993" y="990600"/>
              <a:ext cx="3174210" cy="703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  <a:t>Project organized by teams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  <a:t>100% of scope, budget,</a:t>
              </a:r>
              <a:b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</a:br>
              <a:r>
                <a:rPr kumimoji="0" lang="en-US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ea typeface="Adobe Gothic Std B"/>
                </a:rPr>
                <a:t>schedule allocated</a:t>
              </a:r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="" xmlns:a16="http://schemas.microsoft.com/office/drawing/2014/main" id="{396B1D99-0A7D-C847-7BA9-44475B5A1759}"/>
                </a:ext>
              </a:extLst>
            </p:cNvPr>
            <p:cNvGrpSpPr/>
            <p:nvPr>
              <p:custDataLst>
                <p:tags r:id="rId16"/>
              </p:custDataLst>
            </p:nvPr>
          </p:nvGrpSpPr>
          <p:grpSpPr>
            <a:xfrm>
              <a:off x="2277641" y="1635588"/>
              <a:ext cx="1857063" cy="4449238"/>
              <a:chOff x="2277641" y="1294629"/>
              <a:chExt cx="1857063" cy="4449238"/>
            </a:xfrm>
          </p:grpSpPr>
          <p:sp>
            <p:nvSpPr>
              <p:cNvPr id="77" name="Rectangle 69">
                <a:extLst>
                  <a:ext uri="{FF2B5EF4-FFF2-40B4-BE49-F238E27FC236}">
                    <a16:creationId xmlns="" xmlns:a16="http://schemas.microsoft.com/office/drawing/2014/main" id="{1E8B35D8-C31B-4301-9346-655020B58005}"/>
                  </a:ext>
                </a:extLst>
              </p:cNvPr>
              <p:cNvSpPr/>
              <p:nvPr>
                <p:custDataLst>
                  <p:tags r:id="rId20"/>
                </p:custDataLst>
              </p:nvPr>
            </p:nvSpPr>
            <p:spPr>
              <a:xfrm>
                <a:off x="2277641" y="1294629"/>
                <a:ext cx="1857063" cy="1156285"/>
              </a:xfrm>
              <a:prstGeom prst="rect">
                <a:avLst/>
              </a:prstGeom>
              <a:solidFill>
                <a:srgbClr val="006666"/>
              </a:solidFill>
              <a:ln w="12700" cap="flat" cmpd="sng" algn="ctr">
                <a:noFill/>
                <a:prstDash val="solid"/>
                <a:miter lim="800000"/>
              </a:ln>
              <a:effectLst>
                <a:outerShdw blurRad="190500" dist="228600" dir="2700000" algn="ctr">
                  <a:srgbClr val="000000">
                    <a:alpha val="3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4800000"/>
                </a:lightRig>
              </a:scene3d>
              <a:sp3d prstMaterial="matte">
                <a:bevelT w="127000" h="63500"/>
              </a:sp3d>
            </p:spPr>
            <p:txBody>
              <a:bodyPr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effectLst>
                    <a:outerShdw blurRad="50800" dist="38100" dir="8100000" algn="tr" rotWithShape="0">
                      <a:prstClr val="black"/>
                    </a:outerShdw>
                  </a:effectLst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endParaRPr>
              </a:p>
            </p:txBody>
          </p:sp>
          <p:grpSp>
            <p:nvGrpSpPr>
              <p:cNvPr id="78" name="Group 77">
                <a:extLst>
                  <a:ext uri="{FF2B5EF4-FFF2-40B4-BE49-F238E27FC236}">
                    <a16:creationId xmlns="" xmlns:a16="http://schemas.microsoft.com/office/drawing/2014/main" id="{1627698E-AEEA-E0A1-3C56-D72F16427BD3}"/>
                  </a:ext>
                </a:extLst>
              </p:cNvPr>
              <p:cNvGrpSpPr/>
              <p:nvPr/>
            </p:nvGrpSpPr>
            <p:grpSpPr>
              <a:xfrm>
                <a:off x="2277641" y="1310569"/>
                <a:ext cx="1857063" cy="4433298"/>
                <a:chOff x="2277641" y="1310569"/>
                <a:chExt cx="1857063" cy="4433298"/>
              </a:xfrm>
            </p:grpSpPr>
            <p:sp>
              <p:nvSpPr>
                <p:cNvPr id="79" name="Rectangle 69">
                  <a:extLst>
                    <a:ext uri="{FF2B5EF4-FFF2-40B4-BE49-F238E27FC236}">
                      <a16:creationId xmlns="" xmlns:a16="http://schemas.microsoft.com/office/drawing/2014/main" id="{78FEE61F-090E-3038-A726-9FBD5E505494}"/>
                    </a:ext>
                  </a:extLst>
                </p:cNvPr>
                <p:cNvSpPr/>
                <p:nvPr>
                  <p:custDataLst>
                    <p:tags r:id="rId21"/>
                  </p:custDataLst>
                </p:nvPr>
              </p:nvSpPr>
              <p:spPr>
                <a:xfrm>
                  <a:off x="2362200" y="1732446"/>
                  <a:ext cx="862836" cy="578313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0" h="0"/>
                </a:sp3d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>
                      <a:ln>
                        <a:noFill/>
                      </a:ln>
                      <a:effectLst>
                        <a:outerShdw blurRad="38100" dist="38100" dir="2700000" algn="tl">
                          <a:srgbClr val="FFFFFF">
                            <a:alpha val="43000"/>
                          </a:srgbClr>
                        </a:outerShdw>
                      </a:effectLst>
                      <a:uLnTx/>
                      <a:uFillTx/>
                      <a:latin typeface="Calibri" panose="020F0502020204030204"/>
                      <a:ea typeface="+mn-ea"/>
                      <a:cs typeface="Times New Roman" pitchFamily="18" charset="0"/>
                    </a:rPr>
                    <a:t>Contractor perform</a:t>
                  </a:r>
                </a:p>
              </p:txBody>
            </p:sp>
            <p:sp>
              <p:nvSpPr>
                <p:cNvPr id="80" name="Rectangle 69">
                  <a:extLst>
                    <a:ext uri="{FF2B5EF4-FFF2-40B4-BE49-F238E27FC236}">
                      <a16:creationId xmlns="" xmlns:a16="http://schemas.microsoft.com/office/drawing/2014/main" id="{53F7ACEF-93E0-1D68-B73C-A0CAC0A7CA43}"/>
                    </a:ext>
                  </a:extLst>
                </p:cNvPr>
                <p:cNvSpPr/>
                <p:nvPr>
                  <p:custDataLst>
                    <p:tags r:id="rId22"/>
                  </p:custDataLst>
                </p:nvPr>
              </p:nvSpPr>
              <p:spPr>
                <a:xfrm>
                  <a:off x="3315570" y="1732446"/>
                  <a:ext cx="750400" cy="578313"/>
                </a:xfrm>
                <a:prstGeom prst="rect">
                  <a:avLst/>
                </a:prstGeom>
                <a:solidFill>
                  <a:sysClr val="window" lastClr="FFFFFF">
                    <a:lumMod val="85000"/>
                  </a:sysClr>
                </a:solidFill>
                <a:ln w="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0" h="0"/>
                </a:sp3d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1" i="0" u="none" strike="noStrike" kern="0" cap="none" spc="0" normalizeH="0" baseline="0" noProof="0" dirty="0">
                      <a:ln>
                        <a:noFill/>
                      </a:ln>
                      <a:effectLst>
                        <a:outerShdw blurRad="38100" dist="38100" dir="2700000" algn="tl">
                          <a:srgbClr val="FFFFFF">
                            <a:alpha val="43000"/>
                          </a:srgbClr>
                        </a:outerShdw>
                      </a:effectLst>
                      <a:uLnTx/>
                      <a:uFillTx/>
                      <a:latin typeface="Calibri" panose="020F0502020204030204"/>
                      <a:ea typeface="+mn-ea"/>
                      <a:cs typeface="Times New Roman" pitchFamily="18" charset="0"/>
                    </a:rPr>
                    <a:t>Partners/ subs/ suppliers</a:t>
                  </a:r>
                </a:p>
              </p:txBody>
            </p:sp>
            <p:sp>
              <p:nvSpPr>
                <p:cNvPr id="81" name="Rectangle 56">
                  <a:extLst>
                    <a:ext uri="{FF2B5EF4-FFF2-40B4-BE49-F238E27FC236}">
                      <a16:creationId xmlns="" xmlns:a16="http://schemas.microsoft.com/office/drawing/2014/main" id="{C5F9E4DC-A460-8FD6-C16D-013B62F327A5}"/>
                    </a:ext>
                  </a:extLst>
                </p:cNvPr>
                <p:cNvSpPr>
                  <a:spLocks noChangeArrowheads="1"/>
                </p:cNvSpPr>
                <p:nvPr>
                  <p:custDataLst>
                    <p:tags r:id="rId23"/>
                  </p:custDataLst>
                </p:nvPr>
              </p:nvSpPr>
              <p:spPr bwMode="auto">
                <a:xfrm>
                  <a:off x="2277641" y="2520472"/>
                  <a:ext cx="1857063" cy="3223395"/>
                </a:xfrm>
                <a:prstGeom prst="rect">
                  <a:avLst/>
                </a:prstGeom>
                <a:solidFill>
                  <a:sysClr val="window" lastClr="FFFFFF">
                    <a:lumMod val="65000"/>
                  </a:sysClr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>
                    <a:rot lat="0" lon="0" rev="0"/>
                  </a:camera>
                  <a:lightRig rig="glow" dir="t">
                    <a:rot lat="0" lon="0" rev="14100000"/>
                  </a:lightRig>
                </a:scene3d>
                <a:sp3d prstMaterial="softEdge">
                  <a:bevelT w="127000" prst="artDeco"/>
                </a:sp3d>
              </p:spPr>
              <p:txBody>
                <a:bodyPr anchor="ctr"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100" b="0" i="0" u="none" strike="noStrike" kern="0" cap="none" spc="0" normalizeH="0" baseline="0" noProof="0" dirty="0">
                    <a:ln>
                      <a:noFill/>
                    </a:ln>
                    <a:effectLst>
                      <a:outerShdw blurRad="38100" dist="38100" dir="2700000" algn="tl">
                        <a:srgbClr val="FFFFFF">
                          <a:alpha val="43000"/>
                        </a:srgbClr>
                      </a:outerShdw>
                    </a:effectLst>
                    <a:uLnTx/>
                    <a:uFillTx/>
                    <a:latin typeface="Calibri" panose="020F0502020204030204"/>
                    <a:ea typeface="+mn-ea"/>
                    <a:cs typeface="Times New Roman" pitchFamily="18" charset="0"/>
                  </a:endParaRPr>
                </a:p>
              </p:txBody>
            </p:sp>
            <p:sp>
              <p:nvSpPr>
                <p:cNvPr id="82" name="Oval 81">
                  <a:extLst>
                    <a:ext uri="{FF2B5EF4-FFF2-40B4-BE49-F238E27FC236}">
                      <a16:creationId xmlns="" xmlns:a16="http://schemas.microsoft.com/office/drawing/2014/main" id="{F3E2274F-2B6D-021F-AE4B-835863C20558}"/>
                    </a:ext>
                  </a:extLst>
                </p:cNvPr>
                <p:cNvSpPr/>
                <p:nvPr>
                  <p:custDataLst>
                    <p:tags r:id="rId24"/>
                  </p:custDataLst>
                </p:nvPr>
              </p:nvSpPr>
              <p:spPr>
                <a:xfrm>
                  <a:off x="2290915" y="1310569"/>
                  <a:ext cx="539371" cy="349058"/>
                </a:xfrm>
                <a:prstGeom prst="ellipse">
                  <a:avLst/>
                </a:prstGeom>
                <a:solidFill>
                  <a:srgbClr val="285C6E"/>
                </a:solidFill>
                <a:ln w="12700" cap="flat" cmpd="sng" algn="ctr">
                  <a:noFill/>
                  <a:prstDash val="solid"/>
                  <a:miter lim="800000"/>
                </a:ln>
                <a:effectLst/>
                <a:scene3d>
                  <a:camera prst="orthographicFront"/>
                  <a:lightRig rig="threePt" dir="t"/>
                </a:scene3d>
                <a:sp3d>
                  <a:bevelT w="6350" h="0"/>
                </a:sp3d>
              </p:spPr>
              <p:txBody>
                <a:bodyPr lIns="0" tIns="0" rIns="0" bIns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400" b="1" i="0" u="none" strike="noStrike" kern="0" cap="none" spc="0" normalizeH="0" baseline="0" noProof="0" dirty="0">
                      <a:ln>
                        <a:noFill/>
                      </a:ln>
                      <a:effectLst/>
                      <a:uLnTx/>
                      <a:uFillTx/>
                      <a:latin typeface="Calibri" panose="020F0502020204030204"/>
                      <a:ea typeface="+mn-ea"/>
                      <a:cs typeface="Times New Roman" pitchFamily="18" charset="0"/>
                    </a:rPr>
                    <a:t>PEP</a:t>
                  </a:r>
                </a:p>
              </p:txBody>
            </p:sp>
          </p:grpSp>
        </p:grpSp>
        <p:sp>
          <p:nvSpPr>
            <p:cNvPr id="74" name="Oval 73">
              <a:extLst>
                <a:ext uri="{FF2B5EF4-FFF2-40B4-BE49-F238E27FC236}">
                  <a16:creationId xmlns="" xmlns:a16="http://schemas.microsoft.com/office/drawing/2014/main" id="{342960CE-DBB6-2BC4-5328-48FF06ABE9C8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>
            <a:xfrm>
              <a:off x="1322490" y="4238354"/>
              <a:ext cx="734347" cy="680351"/>
            </a:xfrm>
            <a:prstGeom prst="ellipse">
              <a:avLst/>
            </a:prstGeom>
            <a:solidFill>
              <a:srgbClr val="009999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lIns="0" tIns="0" rIns="0" bIns="0" anchor="ctr"/>
            <a:lstStyle/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Scope</a:t>
              </a:r>
            </a:p>
          </p:txBody>
        </p:sp>
        <p:sp>
          <p:nvSpPr>
            <p:cNvPr id="75" name="Oval 74">
              <a:extLst>
                <a:ext uri="{FF2B5EF4-FFF2-40B4-BE49-F238E27FC236}">
                  <a16:creationId xmlns="" xmlns:a16="http://schemas.microsoft.com/office/drawing/2014/main" id="{FC3D7B97-802B-7F8D-C0DB-31FAC5599382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>
            <a:xfrm>
              <a:off x="757124" y="3112254"/>
              <a:ext cx="744990" cy="680351"/>
            </a:xfrm>
            <a:prstGeom prst="ellipse">
              <a:avLst/>
            </a:prstGeom>
            <a:solidFill>
              <a:srgbClr val="00B050"/>
            </a:solidFill>
            <a:ln w="12700" cap="flat" cmpd="sng" algn="ctr">
              <a:noFill/>
              <a:prstDash val="solid"/>
              <a:miter lim="800000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Schedule</a:t>
              </a:r>
            </a:p>
          </p:txBody>
        </p:sp>
        <p:sp>
          <p:nvSpPr>
            <p:cNvPr id="76" name="Oval 75">
              <a:extLst>
                <a:ext uri="{FF2B5EF4-FFF2-40B4-BE49-F238E27FC236}">
                  <a16:creationId xmlns="" xmlns:a16="http://schemas.microsoft.com/office/drawing/2014/main" id="{93CD6DF0-5935-7AFA-1DC1-63DADCCC5A2F}"/>
                </a:ext>
              </a:extLst>
            </p:cNvPr>
            <p:cNvSpPr/>
            <p:nvPr>
              <p:custDataLst>
                <p:tags r:id="rId19"/>
              </p:custDataLst>
            </p:nvPr>
          </p:nvSpPr>
          <p:spPr>
            <a:xfrm>
              <a:off x="763300" y="5425286"/>
              <a:ext cx="734347" cy="680351"/>
            </a:xfrm>
            <a:prstGeom prst="ellipse">
              <a:avLst/>
            </a:prstGeom>
            <a:solidFill>
              <a:srgbClr val="72DFDC"/>
            </a:solidFill>
            <a:ln w="12700" cap="flat" cmpd="sng" algn="ctr">
              <a:noFill/>
              <a:prstDash val="solid"/>
              <a:miter lim="800000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lIns="0" tIns="0" rIns="0" bIns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Calibri" panose="020F0502020204030204"/>
                  <a:ea typeface="+mn-ea"/>
                  <a:cs typeface="Times New Roman" pitchFamily="18" charset="0"/>
                </a:rPr>
                <a:t>Budget</a:t>
              </a:r>
            </a:p>
          </p:txBody>
        </p:sp>
      </p:grpSp>
      <p:sp>
        <p:nvSpPr>
          <p:cNvPr id="86" name="TextBox 8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80756" y="98272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2679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46212" y="629035"/>
            <a:ext cx="44659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Alignment and Ownership of the </a:t>
            </a:r>
            <a:r>
              <a:rPr lang="en-US" sz="2800" b="1" dirty="0"/>
              <a:t>Baseline Benefits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67334" y="1580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808852" y="89938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061624" y="110596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1">
            <a:extLst>
              <a:ext uri="{FF2B5EF4-FFF2-40B4-BE49-F238E27FC236}">
                <a16:creationId xmlns="" xmlns:a16="http://schemas.microsoft.com/office/drawing/2014/main" id="{C8EEA12A-256E-4802-5128-888966CBEE41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567334" y="1982410"/>
            <a:ext cx="10976889" cy="31543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 teams know and accept their scope, schedule, and budgets.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Drive ownership.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Ensure that stretch goals and targets are defined and accepted by the teams.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Establish an environment of accountability.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27327" y="92369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4959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92132" y="648838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254423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Purpose of a Performance Measurement Baseline</a:t>
            </a:r>
          </a:p>
          <a:p>
            <a:pPr marL="571500" marR="0" lvl="0" indent="-5715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of the Performance Baseline</a:t>
            </a:r>
          </a:p>
          <a:p>
            <a:pPr marL="571500" indent="-5715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Components and Assembly of the Performance Baseline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Scope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Contract Terms and Conditions (CTC)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Execution Plan (PEP)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Schedule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 Breakdown Structure Benefits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Organizational Breakdown Structure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WBS/OBS Diagram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Ownership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sz="2800" b="1" dirty="0">
                <a:latin typeface="Calibri" panose="020F0502020204030204"/>
              </a:rPr>
              <a:t>The Concept of Rolling Wave Planning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2520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46210" y="629035"/>
            <a:ext cx="59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02175F2-EAA0-A5B9-EAC4-C235B3E98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860" y="1316454"/>
            <a:ext cx="8821677" cy="510279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150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381062" y="968831"/>
            <a:ext cx="59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074" y="169345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="" xmlns:a16="http://schemas.microsoft.com/office/drawing/2014/main" id="{3FD7E500-C7C6-882F-D5D7-DA9C18660C56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58102" y="1992770"/>
            <a:ext cx="9814623" cy="36571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Rolling wave planning is a project management technique that involves progressive elaboration to add detail to the Work Breakdown Structure (WBS) on an ongoing basis.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At the beginning of the project, near term deliverables are decomposed into individual components (work packages) and defined at the greatest level of detail. </a:t>
            </a: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2" y="1047123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0447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452278" y="896825"/>
            <a:ext cx="5983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Concept of Rolling Wave Planning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11063" y="155859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Content Placeholder 1">
            <a:extLst>
              <a:ext uri="{FF2B5EF4-FFF2-40B4-BE49-F238E27FC236}">
                <a16:creationId xmlns="" xmlns:a16="http://schemas.microsoft.com/office/drawing/2014/main" id="{3FD7E500-C7C6-882F-D5D7-DA9C18660C56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727343" y="2274665"/>
            <a:ext cx="10976889" cy="31543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Deliverables and schedule activities that will take place several reporting periods in the future are more broadly defined. For example, Phases 1-2 might be broken down fully in the WBS.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Phases 3-6 might be outlined only to the level of subprojects.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27125" y="99832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315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=""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0821" y="2581704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9130638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8951786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272223E6-831F-4D74-A1B4-4070E60727C9}_94.png&quot;/&gt;&lt;left val=&quot;37&quot;/&gt;&lt;top val=&quot;123&quot;/&gt;&lt;width val=&quot;352&quot;/&gt;&lt;height val=&quot;218&quot;/&gt;&lt;hasText val=&quot;1&quot;/&gt;&lt;/Image&gt;&lt;/ThreeDShapeInfo&gt;"/>
  <p:tag name="PRESENTER_SHAPETEXTINFO" val="&lt;ShapeTextInfo&gt;&lt;TableIndex row=&quot;-1&quot; col=&quot;-1&quot;&gt;&lt;linesCount val=&quot;6&quot;/&gt;&lt;lineCharCount val=&quot;30&quot;/&gt;&lt;lineCharCount val=&quot;34&quot;/&gt;&lt;lineCharCount val=&quot;28&quot;/&gt;&lt;lineCharCount val=&quot;22&quot;/&gt;&lt;lineCharCount val=&quot;37&quot;/&gt;&lt;lineCharCount val=&quot;20&quot;/&gt;&lt;/TableIndex&gt;&lt;/ShapeText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extEffect&gt;&lt;Image&gt;&lt;filename val=&quot;C:\Users\bculbert\AppData\Local\Temp\PR\data\asimages\{63E4A23B-E1A3-44B8-A2AD-68D037BB6A61}_1.png_crop.png&quot;/&gt;&lt;left val=&quot;54&quot;/&gt;&lt;top val=&quot;383&quot;/&gt;&lt;width val=&quot;531&quot;/&gt;&lt;height val=&quot;17&quot;/&gt;&lt;hasText val=&quot;1&quot;/&gt;&lt;paraId val=&quot;1&quot;/&gt;&lt;/Image&gt;&lt;Image&gt;&lt;filename val=&quot;C:\Users\bculbert\AppData\Local\Temp\PR\data\asimages\{488CBE79-0668-4073-AE0E-0C1A56FD1EFA}_1.png_crop.png&quot;/&gt;&lt;left val=&quot;54&quot;/&gt;&lt;top val=&quot;415&quot;/&gt;&lt;width val=&quot;573&quot;/&gt;&lt;height val=&quot;39&quot;/&gt;&lt;hasText val=&quot;1&quot;/&gt;&lt;paraId val=&quot;2&quot;/&gt;&lt;/Image&gt;&lt;Image&gt;&lt;filename val=&quot;C:\Users\bculbert\AppData\Local\Temp\PR\data\asimages\{18B32CD3-9415-4312-BD4B-C661CC2CF988}_1.png_crop.png&quot;/&gt;&lt;left val=&quot;672&quot;/&gt;&lt;top val=&quot;458&quot;/&gt;&lt;width val=&quot;0&quot;/&gt;&lt;height val=&quot;0&quot;/&gt;&lt;hasText val=&quot;1&quot;/&gt;&lt;paraId val=&quot;3&quot;/&gt;&lt;/Image&gt;&lt;/TextEffect&gt;"/>
  <p:tag name="PRESENTER_SHAPETEXTINFO" val="&lt;ShapeTextInfo&gt;&lt;TableIndex row=&quot;-1&quot; col=&quot;-1&quot;&gt;&lt;linesCount val=&quot;4&quot;/&gt;&lt;lineCharCount val=&quot;65&quot;/&gt;&lt;lineCharCount val=&quot;65&quot;/&gt;&lt;lineCharCount val=&quot;30&quot;/&gt;&lt;lineCharCount val=&quot;1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4261BC7-4F60-485B-BF40-C0DD477909D7}_97.png&quot;/&gt;&lt;left val=&quot;37&quot;/&gt;&lt;top val=&quot;116&quot;/&gt;&lt;width val=&quot;352&quot;/&gt;&lt;height val=&quot;146&quot;/&gt;&lt;hasText val=&quot;1&quot;/&gt;&lt;/Image&gt;&lt;/ThreeDShapeInfo&gt;"/>
  <p:tag name="PRESENTER_SHAPETEXTINFO" val="&lt;ShapeTextInfo&gt;&lt;TableIndex row=&quot;-1&quot; col=&quot;-1&quot;&gt;&lt;linesCount val=&quot;5&quot;/&gt;&lt;lineCharCount val=&quot;35&quot;/&gt;&lt;lineCharCount val=&quot;11&quot;/&gt;&lt;lineCharCount val=&quot;24&quot;/&gt;&lt;lineCharCount val=&quot;19&quot;/&gt;&lt;lineCharCount val=&quot;22&quot;/&gt;&lt;/TableIndex&gt;&lt;/ShapeTextInfo&gt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B8D1D87-43B5-4738-8094-B31A17B76D53}_105.png&quot;/&gt;&lt;left val=&quot;36&quot;/&gt;&lt;top val=&quot;122&quot;/&gt;&lt;width val=&quot;361&quot;/&gt;&lt;height val=&quot;339&quot;/&gt;&lt;hasText val=&quot;1&quot;/&gt;&lt;/Image&gt;&lt;/ThreeDShapeInfo&gt;"/>
  <p:tag name="PRESENTER_SHAPETEXTINFO" val="&lt;ShapeTextInfo&gt;&lt;TableIndex row=&quot;-1&quot; col=&quot;-1&quot;&gt;&lt;linesCount val=&quot;12&quot;/&gt;&lt;lineCharCount val=&quot;29&quot;/&gt;&lt;lineCharCount val=&quot;29&quot;/&gt;&lt;lineCharCount val=&quot;39&quot;/&gt;&lt;lineCharCount val=&quot;30&quot;/&gt;&lt;lineCharCount val=&quot;42&quot;/&gt;&lt;lineCharCount val=&quot;40&quot;/&gt;&lt;lineCharCount val=&quot;39&quot;/&gt;&lt;lineCharCount val=&quot;35&quot;/&gt;&lt;lineCharCount val=&quot;40&quot;/&gt;&lt;lineCharCount val=&quot;26&quot;/&gt;&lt;lineCharCount val=&quot;41&quot;/&gt;&lt;lineCharCount val=&quot;42&quot;/&gt;&lt;/TableIndex&gt;&lt;/ShapeTextInfo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B8D1D87-43B5-4738-8094-B31A17B76D53}_105.png&quot;/&gt;&lt;left val=&quot;36&quot;/&gt;&lt;top val=&quot;122&quot;/&gt;&lt;width val=&quot;361&quot;/&gt;&lt;height val=&quot;339&quot;/&gt;&lt;hasText val=&quot;1&quot;/&gt;&lt;/Image&gt;&lt;/ThreeDShapeInfo&gt;"/>
  <p:tag name="PRESENTER_SHAPETEXTINFO" val="&lt;ShapeTextInfo&gt;&lt;TableIndex row=&quot;-1&quot; col=&quot;-1&quot;&gt;&lt;linesCount val=&quot;12&quot;/&gt;&lt;lineCharCount val=&quot;29&quot;/&gt;&lt;lineCharCount val=&quot;29&quot;/&gt;&lt;lineCharCount val=&quot;39&quot;/&gt;&lt;lineCharCount val=&quot;30&quot;/&gt;&lt;lineCharCount val=&quot;42&quot;/&gt;&lt;lineCharCount val=&quot;40&quot;/&gt;&lt;lineCharCount val=&quot;39&quot;/&gt;&lt;lineCharCount val=&quot;35&quot;/&gt;&lt;lineCharCount val=&quot;40&quot;/&gt;&lt;lineCharCount val=&quot;26&quot;/&gt;&lt;lineCharCount val=&quot;41&quot;/&gt;&lt;lineCharCount val=&quot;42&quot;/&gt;&lt;/TableIndex&gt;&lt;/ShapeTextInfo&gt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805FD7F-98CE-4510-88A2-EB4248AEF48A}_106.png&quot;/&gt;&lt;left val=&quot;37&quot;/&gt;&lt;top val=&quot;113&quot;/&gt;&lt;width val=&quot;639&quot;/&gt;&lt;height val=&quot;204&quot;/&gt;&lt;hasText val=&quot;1&quot;/&gt;&lt;/Image&gt;&lt;/ThreeDShapeInfo&gt;"/>
  <p:tag name="PRESENTER_SHAPETEXTINFO" val="&lt;ShapeTextInfo&gt;&lt;TableIndex row=&quot;-1&quot; col=&quot;-1&quot;&gt;&lt;linesCount val=&quot;7&quot;/&gt;&lt;lineCharCount val=&quot;32&quot;/&gt;&lt;lineCharCount val=&quot;47&quot;/&gt;&lt;lineCharCount val=&quot;26&quot;/&gt;&lt;lineCharCount val=&quot;24&quot;/&gt;&lt;lineCharCount val=&quot;33&quot;/&gt;&lt;lineCharCount val=&quot;27&quot;/&gt;&lt;lineCharCount val=&quot;37&quot;/&gt;&lt;/TableIndex&gt;&lt;/ShapeTextInfo&gt;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6F59B2E-B7F2-449B-B909-656033FD828C}_109.png&quot;/&gt;&lt;left val=&quot;37&quot;/&gt;&lt;top val=&quot;99&quot;/&gt;&lt;width val=&quot;639&quot;/&gt;&lt;height val=&quot;242&quot;/&gt;&lt;hasText val=&quot;1&quot;/&gt;&lt;/Image&gt;&lt;/ThreeDShapeInfo&gt;"/>
  <p:tag name="PRESENTER_SHAPETEXTINFO" val="&lt;ShapeTextInfo&gt;&lt;TableIndex row=&quot;-1&quot; col=&quot;-1&quot;&gt;&lt;linesCount val=&quot;8&quot;/&gt;&lt;lineCharCount val=&quot;63&quot;/&gt;&lt;lineCharCount val=&quot;24&quot;/&gt;&lt;lineCharCount val=&quot;10&quot;/&gt;&lt;lineCharCount val=&quot;50&quot;/&gt;&lt;lineCharCount val=&quot;41&quot;/&gt;&lt;lineCharCount val=&quot;47&quot;/&gt;&lt;lineCharCount val=&quot;1&quot;/&gt;&lt;lineCharCount val=&quot;34&quot;/&gt;&lt;/TableIndex&gt;&lt;/ShapeTextInfo&gt;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BED5A0A-FEC1-4B0E-A34E-583DA768FD07}_112.png&quot;/&gt;&lt;left val=&quot;59&quot;/&gt;&lt;top val=&quot;119&quot;/&gt;&lt;width val=&quot;59&quot;/&gt;&lt;height val=&quot;54&quot;/&gt;&lt;hasText val=&quot;1&quot;/&gt;&lt;/Image&gt;&lt;/ThreeDShapeInfo&gt;"/>
  <p:tag name="PRESENTER_SHAPEINFO" val="&lt;ThreeDShapeInfo&gt;&lt;uuid val=&quot;{6516495C-47EA-4574-97B9-09A83DD1047F}&quot;/&gt;&lt;isInvalidForFieldText val=&quot;1&quot;/&gt;&lt;Image&gt;&lt;filename val=&quot;C:\Users\bculbert\AppData\Local\Temp\PR\data\asimages\{6516495C-47EA-4574-97B9-09A83DD1047F}_112_S.png&quot;/&gt;&lt;left val=&quot;59&quot;/&gt;&lt;top val=&quot;119&quot;/&gt;&lt;width val=&quot;60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3&quot;/&gt;&lt;/TableIndex&gt;&lt;/ShapeText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CACFD389-4BB6-4619-B80F-618326F1ABD8}_112.png&quot;/&gt;&lt;left val=&quot;547&quot;/&gt;&lt;top val=&quot;189&quot;/&gt;&lt;width val=&quot;130&quot;/&gt;&lt;height val=&quot;234&quot;/&gt;&lt;hasText val=&quot;1&quot;/&gt;&lt;/Image&gt;&lt;/ThreeDShapeInfo&gt;"/>
  <p:tag name="PRESENTER_SHAPETEXTINFO" val="&lt;ShapeTextInfo&gt;&lt;TableIndex row=&quot;-1&quot; col=&quot;-1&quot;&gt;&lt;linesCount val=&quot;12&quot;/&gt;&lt;lineCharCount val=&quot;11&quot;/&gt;&lt;lineCharCount val=&quot;12&quot;/&gt;&lt;lineCharCount val=&quot;14&quot;/&gt;&lt;lineCharCount val=&quot;1&quot;/&gt;&lt;lineCharCount val=&quot;14&quot;/&gt;&lt;lineCharCount val=&quot;1&quot;/&gt;&lt;lineCharCount val=&quot;9&quot;/&gt;&lt;lineCharCount val=&quot;12&quot;/&gt;&lt;lineCharCount val=&quot;11&quot;/&gt;&lt;lineCharCount val=&quot;1&quot;/&gt;&lt;lineCharCount val=&quot;18&quot;/&gt;&lt;lineCharCount val=&quot;17&quot;/&gt;&lt;/TableIndex&gt;&lt;/ShapeTextInfo&gt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EF6BD0FC-B0BD-4886-8198-0BA2F82FE942}_112.png&quot;/&gt;&lt;left val=&quot;395&quot;/&gt;&lt;top val=&quot;156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E9FD7DE4-D5A3-43B3-AB9C-8B34333D2C02}_112.png&quot;/&gt;&lt;left val=&quot;395&quot;/&gt;&lt;top val=&quot;238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3A540076-F62C-4017-8047-04FD5E702D37}_112.png&quot;/&gt;&lt;left val=&quot;395&quot;/&gt;&lt;top val=&quot;321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A189098-AFF6-497A-A265-766B067209B4}_112.png&quot;/&gt;&lt;left val=&quot;395&quot;/&gt;&lt;top val=&quot;404&quot;/&gt;&lt;width val=&quot;93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371FCD67-AC93-4905-8C8A-32AE0B251370}_112.png&quot;/&gt;&lt;left val=&quot;18&quot;/&gt;&lt;top val=&quot;309&quot;/&gt;&lt;width val=&quot;115&quot;/&gt;&lt;height val=&quot;30&quot;/&gt;&lt;hasText val=&quot;1&quot;/&gt;&lt;/Image&gt;&lt;/ThreeDShapeInfo&gt;"/>
  <p:tag name="PRESENTER_SHAPETEXTINFO" val="&lt;ShapeTextInfo&gt;&lt;TableIndex row=&quot;-1&quot; col=&quot;-1&quot;&gt;&lt;linesCount val=&quot;1&quot;/&gt;&lt;lineCharCount val=&quot;12&quot;/&gt;&lt;/TableIndex&gt;&lt;/ShapeTextInfo&gt;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4A28AB04-8DBC-40A6-B135-5941A27BB578}_112.png&quot;/&gt;&lt;left val=&quot;329&quot;/&gt;&lt;top val=&quot;50&quot;/&gt;&lt;width val=&quot;250&quot;/&gt;&lt;height val=&quot;55&quot;/&gt;&lt;hasText val=&quot;1&quot;/&gt;&lt;/Image&gt;&lt;/ThreeDShapeInfo&gt;"/>
  <p:tag name="PRESENTER_SHAPETEXTINFO" val="&lt;ShapeTextInfo&gt;&lt;TableIndex row=&quot;-1&quot; col=&quot;-1&quot;&gt;&lt;linesCount val=&quot;3&quot;/&gt;&lt;lineCharCount val=&quot;27&quot;/&gt;&lt;lineCharCount val=&quot;23&quot;/&gt;&lt;lineCharCount val=&quot;18&quot;/&gt;&lt;/TableIndex&gt;&lt;/ShapeTextInfo&gt;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INFO" val="&lt;ThreeDShapeInfo&gt;&lt;uuid val=&quot;{837E59C3-BE66-445D-9315-9622CFFC8F73}&quot;/&gt;&lt;isInvalidForFieldText val=&quot;1&quot;/&gt;&lt;Image&gt;&lt;filename val=&quot;C:\Users\bculbert\AppData\Local\Temp\PR\data\asimages\{837E59C3-BE66-445D-9315-9622CFFC8F73}_112.png&quot;/&gt;&lt;left val=&quot;178&quot;/&gt;&lt;top val=&quot;101&quot;/&gt;&lt;width val=&quot;147&quot;/&gt;&lt;height val=&quot;351&quot;/&gt;&lt;hasText val=&quot;1&quot;/&gt;&lt;/Image&gt;&lt;/ThreeDShapeInfo&gt;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8FAA519F-1336-451E-98BC-12C27BEE9543}_112.png&quot;/&gt;&lt;left val=&quot;103&quot;/&gt;&lt;top val=&quot;306&quot;/&gt;&lt;width val=&quot;58&quot;/&gt;&lt;height val=&quot;54&quot;/&gt;&lt;hasText val=&quot;1&quot;/&gt;&lt;/Image&gt;&lt;/ThreeDShapeInfo&gt;"/>
  <p:tag name="PRESENTER_SHAPEINFO" val="&lt;ThreeDShapeInfo&gt;&lt;uuid val=&quot;{35DFE130-381D-4EB4-A05A-C2884C48C9AD}&quot;/&gt;&lt;isInvalidForFieldText val=&quot;1&quot;/&gt;&lt;Image&gt;&lt;filename val=&quot;C:\Users\bculbert\AppData\Local\Temp\PR\data\asimages\{35DFE130-381D-4EB4-A05A-C2884C48C9AD}_112_S.png&quot;/&gt;&lt;left val=&quot;103&quot;/&gt;&lt;top val=&quot;306&quot;/&gt;&lt;width val=&quot;59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5&quot;/&gt;&lt;/TableIndex&gt;&lt;/ShapeTextInfo&gt;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2E3BF7A-0B0E-402E-B6D0-292829AC1266}_112.png&quot;/&gt;&lt;left val=&quot;59&quot;/&gt;&lt;top val=&quot;217&quot;/&gt;&lt;width val=&quot;59&quot;/&gt;&lt;height val=&quot;54&quot;/&gt;&lt;hasText val=&quot;1&quot;/&gt;&lt;/Image&gt;&lt;/ThreeDShapeInfo&gt;"/>
  <p:tag name="PRESENTER_SHAPEINFO" val="&lt;ThreeDShapeInfo&gt;&lt;uuid val=&quot;{9C1ABB29-9BCC-4332-8FF7-969B29E4D992}&quot;/&gt;&lt;isInvalidForFieldText val=&quot;1&quot;/&gt;&lt;Image&gt;&lt;filename val=&quot;C:\Users\bculbert\AppData\Local\Temp\PR\data\asimages\{9C1ABB29-9BCC-4332-8FF7-969B29E4D992}_112_S.png&quot;/&gt;&lt;left val=&quot;58&quot;/&gt;&lt;top val=&quot;217&quot;/&gt;&lt;width val=&quot;60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8&quot;/&gt;&lt;/TableIndex&gt;&lt;/ShapeTextInfo&gt;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6838A9EE-58A2-4153-B603-DF97C0CA9995}_112.png&quot;/&gt;&lt;left val=&quot;59&quot;/&gt;&lt;top val=&quot;399&quot;/&gt;&lt;width val=&quot;58&quot;/&gt;&lt;height val=&quot;54&quot;/&gt;&lt;hasText val=&quot;1&quot;/&gt;&lt;/Image&gt;&lt;/ThreeDShapeInfo&gt;"/>
  <p:tag name="PRESENTER_SHAPEINFO" val="&lt;ThreeDShapeInfo&gt;&lt;uuid val=&quot;{D8C91EFD-330A-4B74-A444-C215678C2B66}&quot;/&gt;&lt;isInvalidForFieldText val=&quot;1&quot;/&gt;&lt;Image&gt;&lt;filename val=&quot;C:\Users\bculbert\AppData\Local\Temp\PR\data\asimages\{D8C91EFD-330A-4B74-A444-C215678C2B66}_112_S.png&quot;/&gt;&lt;left val=&quot;59&quot;/&gt;&lt;top val=&quot;399&quot;/&gt;&lt;width val=&quot;59&quot;/&gt;&lt;height val=&quot;55&quot;/&gt;&lt;hasText val=&quot;0&quot;/&gt;&lt;/Image&gt;&lt;/ThreeDShapeInfo&gt;"/>
  <p:tag name="PRESENTER_SHAPETEXTINFO" val="&lt;ShapeTextInfo&gt;&lt;TableIndex row=&quot;-1&quot; col=&quot;-1&quot;&gt;&lt;linesCount val=&quot;1&quot;/&gt;&lt;lineCharCount val=&quot;6&quot;/&gt;&lt;/TableIndex&gt;&lt;/ShapeTextInfo&gt;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2&quot;/&gt;&lt;lineCharCount val=&quot;8&quot;/&gt;&lt;lineCharCount val=&quot;7&quot;/&gt;&lt;/TableIndex&gt;&lt;/ShapeTextInfo&gt;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3&quot;/&gt;&lt;lineCharCount val=&quot;10&quot;/&gt;&lt;lineCharCount val=&quot;6&quot;/&gt;&lt;lineCharCount val=&quot;9&quot;/&gt;&lt;/TableIndex&gt;&lt;/ShapeTextInfo&gt;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1&quot;/&gt;&lt;lineCharCount val=&quot;3&quot;/&gt;&lt;/TableIndex&gt;&lt;/ShapeTextInfo&gt;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3F2E1EA-BE91-4178-8317-0FCBC5B71F55}_113.png&quot;/&gt;&lt;left val=&quot;37&quot;/&gt;&lt;top val=&quot;113&quot;/&gt;&lt;width val=&quot;641&quot;/&gt;&lt;height val=&quot;173&quot;/&gt;&lt;hasText val=&quot;1&quot;/&gt;&lt;/Image&gt;&lt;/ThreeDShapeInfo&gt;"/>
  <p:tag name="PRESENTER_SHAPETEXTINFO" val="&lt;ShapeTextInfo&gt;&lt;TableIndex row=&quot;-1&quot; col=&quot;-1&quot;&gt;&lt;linesCount val=&quot;7&quot;/&gt;&lt;lineCharCount val=&quot;65&quot;/&gt;&lt;lineCharCount val=&quot;17&quot;/&gt;&lt;lineCharCount val=&quot;66&quot;/&gt;&lt;lineCharCount val=&quot;11&quot;/&gt;&lt;lineCharCount val=&quot;44&quot;/&gt;&lt;lineCharCount val=&quot;1&quot;/&gt;&lt;lineCharCount val=&quot;1&quot;/&gt;&lt;/TableIndex&gt;&lt;/ShapeTextInfo&gt;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3F2E1EA-BE91-4178-8317-0FCBC5B71F55}_113.png&quot;/&gt;&lt;left val=&quot;37&quot;/&gt;&lt;top val=&quot;113&quot;/&gt;&lt;width val=&quot;641&quot;/&gt;&lt;height val=&quot;173&quot;/&gt;&lt;hasText val=&quot;1&quot;/&gt;&lt;/Image&gt;&lt;/ThreeDShapeInfo&gt;"/>
  <p:tag name="PRESENTER_SHAPETEXTINFO" val="&lt;ShapeTextInfo&gt;&lt;TableIndex row=&quot;-1&quot; col=&quot;-1&quot;&gt;&lt;linesCount val=&quot;7&quot;/&gt;&lt;lineCharCount val=&quot;65&quot;/&gt;&lt;lineCharCount val=&quot;17&quot;/&gt;&lt;lineCharCount val=&quot;66&quot;/&gt;&lt;lineCharCount val=&quot;11&quot;/&gt;&lt;lineCharCount val=&quot;44&quot;/&gt;&lt;lineCharCount val=&quot;1&quot;/&gt;&lt;lineCharCount val=&quot;1&quot;/&gt;&lt;/TableIndex&gt;&lt;/ShapeTextInfo&gt;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TML_SHAPEINFO" val="&lt;ThreeDShapeInfo&gt;&lt;uuid val=&quot;&quot;/&gt;&lt;isInvalidForFieldText val=&quot;0&quot;/&gt;&lt;Image&gt;&lt;filename val=&quot;C:\Users\bculbert\AppData\Local\Temp\PR\data\asimages\{73F2E1EA-BE91-4178-8317-0FCBC5B71F55}_113.png&quot;/&gt;&lt;left val=&quot;37&quot;/&gt;&lt;top val=&quot;113&quot;/&gt;&lt;width val=&quot;641&quot;/&gt;&lt;height val=&quot;173&quot;/&gt;&lt;hasText val=&quot;1&quot;/&gt;&lt;/Image&gt;&lt;/ThreeDShapeInfo&gt;"/>
  <p:tag name="PRESENTER_SHAPETEXTINFO" val="&lt;ShapeTextInfo&gt;&lt;TableIndex row=&quot;-1&quot; col=&quot;-1&quot;&gt;&lt;linesCount val=&quot;7&quot;/&gt;&lt;lineCharCount val=&quot;65&quot;/&gt;&lt;lineCharCount val=&quot;17&quot;/&gt;&lt;lineCharCount val=&quot;66&quot;/&gt;&lt;lineCharCount val=&quot;11&quot;/&gt;&lt;lineCharCount val=&quot;44&quot;/&gt;&lt;lineCharCount val=&quot;1&quot;/&gt;&lt;lineCharCount val=&quot;1&quot;/&gt;&lt;/TableIndex&gt;&lt;/ShapeTextInfo&gt;"/>
</p:tagLst>
</file>

<file path=ppt/theme/theme1.xml><?xml version="1.0" encoding="utf-8"?>
<a:theme xmlns:a="http://schemas.openxmlformats.org/drawingml/2006/main" name="Theme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D302ABAB-4BB8-4159-AD08-E0BA06D38257}" vid="{3574EC94-0C89-4449-B33F-6563F97867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88278E2-8BE9-4569-BDAF-E383E3B2F006}"/>
</file>

<file path=customXml/itemProps2.xml><?xml version="1.0" encoding="utf-8"?>
<ds:datastoreItem xmlns:ds="http://schemas.openxmlformats.org/officeDocument/2006/customXml" ds:itemID="{AC049DA7-C674-4C70-9FBD-5F58BAC4A590}"/>
</file>

<file path=customXml/itemProps3.xml><?xml version="1.0" encoding="utf-8"?>
<ds:datastoreItem xmlns:ds="http://schemas.openxmlformats.org/officeDocument/2006/customXml" ds:itemID="{34BB658C-E349-4429-8228-DBCF856442F7}"/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3897</TotalTime>
  <Words>1578</Words>
  <Application>Microsoft Office PowerPoint</Application>
  <PresentationFormat>Widescreen</PresentationFormat>
  <Paragraphs>405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Adobe Gothic Std B</vt:lpstr>
      <vt:lpstr>Arial</vt:lpstr>
      <vt:lpstr>Calibri</vt:lpstr>
      <vt:lpstr>Calibri Light</vt:lpstr>
      <vt:lpstr>Roboto Light</vt:lpstr>
      <vt:lpstr>Tajawal Medium</vt:lpstr>
      <vt:lpstr>Times New Roman</vt:lpstr>
      <vt:lpstr>Wingdings</vt:lpstr>
      <vt:lpstr>Theme2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422</cp:revision>
  <dcterms:created xsi:type="dcterms:W3CDTF">2021-08-03T13:03:26Z</dcterms:created>
  <dcterms:modified xsi:type="dcterms:W3CDTF">2024-09-30T10:42:57Z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