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55" r:id="rId5"/>
    <p:sldMasterId id="2147483674" r:id="rId6"/>
  </p:sldMasterIdLst>
  <p:notesMasterIdLst>
    <p:notesMasterId r:id="rId51"/>
  </p:notesMasterIdLst>
  <p:sldIdLst>
    <p:sldId id="496" r:id="rId7"/>
    <p:sldId id="313" r:id="rId8"/>
    <p:sldId id="497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tableStyles" Target="tableStyle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8" Type="http://schemas.openxmlformats.org/officeDocument/2006/relationships/slide" Target="slides/slide2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B7448E-B9F0-4F07-A138-EDE4B0FB4CEE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4269F7-2EC2-4061-9EA8-D9FA1AD4F6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1296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1B467F-4C10-35DA-3B16-2E861CD61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A9ABA1-0430-D3E4-0DBF-A01CDDE579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DB2A5E-265D-F50E-E698-CAEBB8CDCA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683BFF-814F-7D64-5551-94D6EF7EA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7485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10C1E-E60B-3337-F891-80B7DEC43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052E45-4526-68AF-111A-38760BD41F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8F23C2-EC15-12DF-076E-1B2F10F5D6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D8C10C-CD11-44C9-64B1-847768757C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99069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D7080-D0B6-45E3-BE0B-C95D2612967D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42CE1-10B5-4CF6-AF63-853D477252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10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8875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692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966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2270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918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60589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761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1449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449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78807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7/16/2026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7096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2395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86868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9009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43745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1286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64618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2553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4609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8706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98175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814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99946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58595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19497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45176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2825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399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70705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53687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82432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52175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49348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56149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3D7080-D0B6-45E3-BE0B-C95D2612967D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F42CE1-10B5-4CF6-AF63-853D477252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793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7/16/2026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741889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  <p:sldLayoutId id="2147483669" r:id="rId14"/>
    <p:sldLayoutId id="2147483670" r:id="rId15"/>
    <p:sldLayoutId id="2147483671" r:id="rId16"/>
    <p:sldLayoutId id="2147483672" r:id="rId17"/>
    <p:sldLayoutId id="2147483673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858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Dr. Ibrahim Gomaa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kumimoji="0" lang="en-US" sz="1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Midocean University  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4" y="6045946"/>
            <a:ext cx="235526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 9</a:t>
            </a:r>
            <a:endParaRPr kumimoji="0" lang="ar-YE" sz="2400" b="1" i="0" u="none" strike="noStrike" kern="1200" cap="none" spc="0" normalizeH="0" baseline="0" noProof="0" dirty="0">
              <a:ln>
                <a:noFill/>
              </a:ln>
              <a:solidFill>
                <a:srgbClr val="35A8E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452286" y="1146253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84492B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Secure Operating Systems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(CYB610)</a:t>
            </a:r>
            <a:b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Master of Science in Cybersecurity 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b="32222"/>
          <a:stretch/>
        </p:blipFill>
        <p:spPr>
          <a:xfrm>
            <a:off x="8855237" y="55031"/>
            <a:ext cx="3025588" cy="1143000"/>
          </a:xfrm>
          <a:prstGeom prst="rect">
            <a:avLst/>
          </a:prstGeom>
        </p:spPr>
      </p:pic>
      <p:pic>
        <p:nvPicPr>
          <p:cNvPr id="12" name="Picture 11" descr="A close-up of a logo&#10;&#10;Description automatically generated">
            <a:extLst>
              <a:ext uri="{FF2B5EF4-FFF2-40B4-BE49-F238E27FC236}">
                <a16:creationId xmlns:a16="http://schemas.microsoft.com/office/drawing/2014/main" id="{3DF60F62-C7A7-EEB2-91BB-7AF0FF4AE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090983"/>
            <a:ext cx="838196" cy="484130"/>
          </a:xfrm>
          <a:prstGeom prst="rect">
            <a:avLst/>
          </a:prstGeom>
        </p:spPr>
      </p:pic>
      <p:sp>
        <p:nvSpPr>
          <p:cNvPr id="6" name="Google Shape;500;p1">
            <a:extLst>
              <a:ext uri="{FF2B5EF4-FFF2-40B4-BE49-F238E27FC236}">
                <a16:creationId xmlns:a16="http://schemas.microsoft.com/office/drawing/2014/main" id="{1603EA72-68FD-BB81-3932-82532A2B8842}"/>
              </a:ext>
            </a:extLst>
          </p:cNvPr>
          <p:cNvSpPr txBox="1"/>
          <p:nvPr/>
        </p:nvSpPr>
        <p:spPr>
          <a:xfrm>
            <a:off x="3484179" y="3079117"/>
            <a:ext cx="8229180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Lecture 9:  The Web Security and DoS attacks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796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9B498A-44EB-1FE6-40AD-3712D9D1A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12E2D8B-8D2B-A3F3-D345-CE32D7D0331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A43F50BB-9D8A-0D61-B868-0174C222420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7B31CA11-862D-1AC3-8107-FDCC2A727D9C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A811684-6D0A-0515-06DB-2A80584EA690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9E43863-1F9F-9E95-ABDE-A3B0BE93B03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B5BAEE2-B2B9-DCEA-A05C-3333608C573F}"/>
              </a:ext>
            </a:extLst>
          </p:cNvPr>
          <p:cNvSpPr txBox="1"/>
          <p:nvPr/>
        </p:nvSpPr>
        <p:spPr>
          <a:xfrm>
            <a:off x="3437433" y="2337368"/>
            <a:ext cx="8578137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This chapter covers the following topics and concepts: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The Web Security </a:t>
            </a:r>
          </a:p>
          <a:p>
            <a:pPr marL="800100" marR="0" lvl="1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Browser attack types</a:t>
            </a:r>
          </a:p>
          <a:p>
            <a:pPr marL="800100" marR="0" lvl="1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Email Spam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Denial of Service attacks</a:t>
            </a:r>
          </a:p>
          <a:p>
            <a:pPr marL="800100" marR="0" lvl="1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Classes of attacks</a:t>
            </a:r>
          </a:p>
          <a:p>
            <a:pPr marL="800100" marR="0" lvl="1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Detection Methods 	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AB1DD5D-7DA1-9470-FAB6-038F52F8197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124EB4A-7445-D178-FD38-C75F69CA9276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4A9810C-E74B-C8CE-7156-D25653044197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09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9D89491-C206-9883-B75E-0C388EA211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007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6F8547-EBF3-6267-438C-E57FAE8F7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C24A531-835D-5208-43A7-1A775833646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7BB8DDC4-05A0-2F16-5896-DBE69A00E765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472BA28-1AD5-8EF0-A866-560C3C5DCCD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23BB4F7-B214-8393-0F74-B296ECAED448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Goals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17279C8-C76A-1569-9F5A-59DFB6762ED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F0A2F6F-1109-AF8A-E5C9-A720535F0769}"/>
              </a:ext>
            </a:extLst>
          </p:cNvPr>
          <p:cNvSpPr txBox="1"/>
          <p:nvPr/>
        </p:nvSpPr>
        <p:spPr>
          <a:xfrm>
            <a:off x="3598250" y="2337368"/>
            <a:ext cx="8417320" cy="3356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When you complete this chapter, you will be able to: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Describe the web security objectives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Explain the browser attack types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Describe the Email Spam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Explain the General classes of denial-of-service attack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Define the detection of denial-of-service attack methods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12FFF1B-5B96-AEED-B922-714B94180D5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F49192B-FEA3-4E70-AE77-F9964991BCC1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1AAADF4-2FEE-802B-401A-1C789361DF48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</a:t>
            </a:r>
            <a:r>
              <a:rPr lang="ar-EG" sz="4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9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DAE9D30-A366-8ABC-2441-A7259E949D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123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51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7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22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131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37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626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66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60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50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1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37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820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22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000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22BDE4A-8A20-4A69-9C5A-581C82036A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9A29B0B8-B5DE-35CD-9659-8DBEAA338B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00"/>
          <a:stretch>
            <a:fillRect/>
          </a:stretch>
        </p:blipFill>
        <p:spPr>
          <a:xfrm>
            <a:off x="3049" y="1715"/>
            <a:ext cx="12185902" cy="6856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94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22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193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37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500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51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37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51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25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37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56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37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00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51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093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22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6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22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15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66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265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22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238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A1B894FB-1047-4EF3-2A70-70979A4C62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7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60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22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880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37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65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22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78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66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22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37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22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146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51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15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51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161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22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964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592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408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66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48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37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88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51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728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37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749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66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62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96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75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22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81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22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762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rcRect b="651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23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C335D442-6A01-E787-D1D4-916BDCBA04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29"/>
          <a:stretch>
            <a:fillRect/>
          </a:stretch>
        </p:blipFill>
        <p:spPr>
          <a:xfrm>
            <a:off x="0" y="19050"/>
            <a:ext cx="12192000" cy="68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014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5955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11E01B0-2A08-4AD3-82D8-112B0976977B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07C9A390-2359-4B33-8FF2-50A6682DEF4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BE17E50-3183-4A3B-9C66-D07AF2C9461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112</Words>
  <Application>Microsoft Office PowerPoint</Application>
  <PresentationFormat>Widescreen</PresentationFormat>
  <Paragraphs>28</Paragraphs>
  <Slides>44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44</vt:i4>
      </vt:variant>
    </vt:vector>
  </HeadingPairs>
  <TitlesOfParts>
    <vt:vector size="54" baseType="lpstr">
      <vt:lpstr>Alexandria</vt:lpstr>
      <vt:lpstr>Andalus</vt:lpstr>
      <vt:lpstr>Aptos</vt:lpstr>
      <vt:lpstr>Arial</vt:lpstr>
      <vt:lpstr>Calibri</vt:lpstr>
      <vt:lpstr>Calibri Light</vt:lpstr>
      <vt:lpstr>Times New Roman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Redhwan</dc:creator>
  <cp:lastModifiedBy>Eng. Ahmed Mahmoud</cp:lastModifiedBy>
  <cp:revision>7</cp:revision>
  <dcterms:created xsi:type="dcterms:W3CDTF">2024-08-08T16:00:17Z</dcterms:created>
  <dcterms:modified xsi:type="dcterms:W3CDTF">2026-07-16T16:27:51Z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