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36.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48.xml" ContentType="application/vnd.openxmlformats-officedocument.presentationml.slide+xml"/>
  <Override PartName="/ppt/slides/slide35.xml" ContentType="application/vnd.openxmlformats-officedocument.presentationml.slide+xml"/>
  <Override PartName="/ppt/slides/slide6.xml" ContentType="application/vnd.openxmlformats-officedocument.presentationml.slide+xml"/>
  <Override PartName="/ppt/slides/slide4.xml" ContentType="application/vnd.openxmlformats-officedocument.presentationml.slide+xml"/>
  <Override PartName="/ppt/slides/slide1.xml" ContentType="application/vnd.openxmlformats-officedocument.presentationml.slide+xml"/>
  <Override PartName="/ppt/slides/slide5.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notesSlides/notesSlide1.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2.xml" ContentType="application/vnd.openxmlformats-officedocument.presentationml.notesSlide+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notesSlides/notesSlide3.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50"/>
  </p:notesMasterIdLst>
  <p:sldIdLst>
    <p:sldId id="834" r:id="rId2"/>
    <p:sldId id="835" r:id="rId3"/>
    <p:sldId id="822" r:id="rId4"/>
    <p:sldId id="825" r:id="rId5"/>
    <p:sldId id="547" r:id="rId6"/>
    <p:sldId id="545" r:id="rId7"/>
    <p:sldId id="546" r:id="rId8"/>
    <p:sldId id="826" r:id="rId9"/>
    <p:sldId id="794" r:id="rId10"/>
    <p:sldId id="827" r:id="rId11"/>
    <p:sldId id="795" r:id="rId12"/>
    <p:sldId id="677" r:id="rId13"/>
    <p:sldId id="828" r:id="rId14"/>
    <p:sldId id="796" r:id="rId15"/>
    <p:sldId id="797" r:id="rId16"/>
    <p:sldId id="829" r:id="rId17"/>
    <p:sldId id="709" r:id="rId18"/>
    <p:sldId id="798" r:id="rId19"/>
    <p:sldId id="799" r:id="rId20"/>
    <p:sldId id="800" r:id="rId21"/>
    <p:sldId id="801" r:id="rId22"/>
    <p:sldId id="802" r:id="rId23"/>
    <p:sldId id="830" r:id="rId24"/>
    <p:sldId id="686" r:id="rId25"/>
    <p:sldId id="683" r:id="rId26"/>
    <p:sldId id="803" r:id="rId27"/>
    <p:sldId id="804" r:id="rId28"/>
    <p:sldId id="805" r:id="rId29"/>
    <p:sldId id="806" r:id="rId30"/>
    <p:sldId id="807" r:id="rId31"/>
    <p:sldId id="808" r:id="rId32"/>
    <p:sldId id="809" r:id="rId33"/>
    <p:sldId id="831" r:id="rId34"/>
    <p:sldId id="810" r:id="rId35"/>
    <p:sldId id="811" r:id="rId36"/>
    <p:sldId id="812" r:id="rId37"/>
    <p:sldId id="814" r:id="rId38"/>
    <p:sldId id="815" r:id="rId39"/>
    <p:sldId id="832" r:id="rId40"/>
    <p:sldId id="816" r:id="rId41"/>
    <p:sldId id="817" r:id="rId42"/>
    <p:sldId id="833" r:id="rId43"/>
    <p:sldId id="818" r:id="rId44"/>
    <p:sldId id="819" r:id="rId45"/>
    <p:sldId id="820" r:id="rId46"/>
    <p:sldId id="821" r:id="rId47"/>
    <p:sldId id="481"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834"/>
            <p14:sldId id="835"/>
            <p14:sldId id="822"/>
            <p14:sldId id="825"/>
            <p14:sldId id="547"/>
            <p14:sldId id="545"/>
            <p14:sldId id="546"/>
            <p14:sldId id="826"/>
            <p14:sldId id="794"/>
            <p14:sldId id="827"/>
            <p14:sldId id="795"/>
            <p14:sldId id="677"/>
            <p14:sldId id="828"/>
            <p14:sldId id="796"/>
            <p14:sldId id="797"/>
            <p14:sldId id="829"/>
            <p14:sldId id="709"/>
            <p14:sldId id="798"/>
            <p14:sldId id="799"/>
            <p14:sldId id="800"/>
            <p14:sldId id="801"/>
            <p14:sldId id="802"/>
            <p14:sldId id="830"/>
            <p14:sldId id="686"/>
            <p14:sldId id="683"/>
            <p14:sldId id="803"/>
            <p14:sldId id="804"/>
            <p14:sldId id="805"/>
            <p14:sldId id="806"/>
            <p14:sldId id="807"/>
            <p14:sldId id="808"/>
            <p14:sldId id="809"/>
            <p14:sldId id="831"/>
            <p14:sldId id="810"/>
            <p14:sldId id="811"/>
            <p14:sldId id="812"/>
            <p14:sldId id="814"/>
            <p14:sldId id="815"/>
            <p14:sldId id="832"/>
            <p14:sldId id="816"/>
            <p14:sldId id="817"/>
            <p14:sldId id="833"/>
            <p14:sldId id="818"/>
            <p14:sldId id="819"/>
            <p14:sldId id="820"/>
            <p14:sldId id="821"/>
            <p14:sldId id="48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41" d="100"/>
          <a:sy n="41" d="100"/>
        </p:scale>
        <p:origin x="966" y="4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3.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2376726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5802409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87915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4291831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848349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4244610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818414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4266635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8326112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2477757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9027452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0795418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3395506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0210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988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24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4047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520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9757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5581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3687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1405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3951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1609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31725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675078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007611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87854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884940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7296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0186531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1/20/2025</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9067125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1" r:id="rId12"/>
    <p:sldLayoutId id="2147483682" r:id="rId13"/>
    <p:sldLayoutId id="2147483683" r:id="rId14"/>
    <p:sldLayoutId id="2147483684" r:id="rId15"/>
    <p:sldLayoutId id="2147483685" r:id="rId16"/>
    <p:sldLayoutId id="2147483686" r:id="rId17"/>
    <p:sldLayoutId id="2147483660" r:id="rId18"/>
    <p:sldLayoutId id="2147483662" r:id="rId19"/>
    <p:sldLayoutId id="2147483665" r:id="rId20"/>
    <p:sldLayoutId id="2147483666" r:id="rId21"/>
    <p:sldLayoutId id="2147483667" r:id="rId22"/>
    <p:sldLayoutId id="2147483687"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openxmlformats.org/officeDocument/2006/relationships/image" Target="../media/image19.png"/><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21.png"/><Relationship Id="rId7"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6.xml"/><Relationship Id="rId6" Type="http://schemas.openxmlformats.org/officeDocument/2006/relationships/image" Target="../media/image6.svg"/><Relationship Id="rId5" Type="http://schemas.openxmlformats.org/officeDocument/2006/relationships/image" Target="../media/image22.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84312" y="3620808"/>
            <a:ext cx="5216525"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Prepared by Dr. Amira </a:t>
            </a:r>
            <a:r>
              <a:rPr lang="en-US" sz="2400" b="1" dirty="0" err="1">
                <a:solidFill>
                  <a:schemeClr val="bg2">
                    <a:lumMod val="25000"/>
                  </a:schemeClr>
                </a:solidFill>
                <a:latin typeface="Alexandria" charset="0"/>
                <a:cs typeface="Alexandria" charset="0"/>
              </a:rPr>
              <a:t>Elfekky</a:t>
            </a:r>
            <a:endParaRPr lang="en-US" sz="2400" b="1" dirty="0">
              <a:solidFill>
                <a:schemeClr val="bg2">
                  <a:lumMod val="25000"/>
                </a:schemeClr>
              </a:solidFill>
              <a:latin typeface="Alexandria" charset="0"/>
              <a:cs typeface="Alexandria" charset="0"/>
            </a:endParaRPr>
          </a:p>
        </p:txBody>
      </p:sp>
      <p:sp>
        <p:nvSpPr>
          <p:cNvPr id="31" name="TextBox 30"/>
          <p:cNvSpPr txBox="1"/>
          <p:nvPr/>
        </p:nvSpPr>
        <p:spPr>
          <a:xfrm>
            <a:off x="306381" y="2569016"/>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8</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557588" cy="461665"/>
          </a:xfrm>
          <a:prstGeom prst="rect">
            <a:avLst/>
          </a:prstGeom>
          <a:noFill/>
        </p:spPr>
        <p:txBody>
          <a:bodyPr wrap="square" rtlCol="0">
            <a:spAutoFit/>
          </a:bodyPr>
          <a:lstStyle>
            <a:defPPr>
              <a:defRPr lang="en-US"/>
            </a:defPPr>
            <a:lvl1pPr>
              <a:defRPr sz="2400" b="1">
                <a:solidFill>
                  <a:schemeClr val="bg2">
                    <a:lumMod val="25000"/>
                  </a:schemeClr>
                </a:solidFill>
                <a:latin typeface="Alexandria" charset="0"/>
                <a:cs typeface="Alexandria" charset="0"/>
              </a:defRPr>
            </a:lvl1pPr>
          </a:lstStyle>
          <a:p>
            <a:r>
              <a:rPr lang="en-US" dirty="0"/>
              <a:t>MGM323</a:t>
            </a:r>
            <a:endParaRPr lang="en-US" dirty="0"/>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3702990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095998" y="2864682"/>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000000"/>
                </a:solidFill>
                <a:latin typeface="Times New Roman" panose="02020603050405020304" pitchFamily="18" charset="0"/>
                <a:cs typeface="Times New Roman" panose="02020603050405020304" pitchFamily="18" charset="0"/>
              </a:rPr>
              <a:t>Lecture </a:t>
            </a:r>
            <a:r>
              <a:rPr lang="en-US" sz="2800" b="1" smtClean="0">
                <a:solidFill>
                  <a:srgbClr val="000000"/>
                </a:solidFill>
                <a:latin typeface="Times New Roman" panose="02020603050405020304" pitchFamily="18" charset="0"/>
                <a:cs typeface="Times New Roman" panose="02020603050405020304" pitchFamily="18" charset="0"/>
              </a:rPr>
              <a:t>8 </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7559388" y="4898086"/>
            <a:ext cx="1252266" cy="400110"/>
          </a:xfrm>
          <a:prstGeom prst="rect">
            <a:avLst/>
          </a:prstGeom>
          <a:noFill/>
        </p:spPr>
        <p:txBody>
          <a:bodyPr wrap="none" rtlCol="0">
            <a:spAutoFit/>
          </a:bodyPr>
          <a:lstStyle/>
          <a:p>
            <a:r>
              <a:rPr lang="en-US" sz="2000" b="1">
                <a:latin typeface="Times New Roman" panose="02020603050405020304" pitchFamily="18" charset="0"/>
                <a:cs typeface="Times New Roman" panose="02020603050405020304" pitchFamily="18" charset="0"/>
              </a:rPr>
              <a:t>MGM323</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Amira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Elfekky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15486391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429232"/>
            <a:ext cx="10764251" cy="5509200"/>
          </a:xfrm>
          <a:prstGeom prst="rect">
            <a:avLst/>
          </a:prstGeom>
          <a:noFill/>
        </p:spPr>
        <p:txBody>
          <a:bodyPr wrap="square">
            <a:spAutoFit/>
          </a:bodyPr>
          <a:lstStyle/>
          <a:p>
            <a:pPr marL="457200" indent="-457200">
              <a:buFont typeface="Wingdings" panose="05000000000000000000" pitchFamily="2" charset="2"/>
              <a:buChar char="Ø"/>
            </a:pPr>
            <a:r>
              <a:rPr lang="en-US" sz="3200" dirty="0" smtClean="0">
                <a:solidFill>
                  <a:schemeClr val="bg1">
                    <a:lumMod val="50000"/>
                  </a:schemeClr>
                </a:solidFill>
                <a:effectLst>
                  <a:outerShdw blurRad="38100" dist="38100" dir="2700000" algn="tl">
                    <a:srgbClr val="000000">
                      <a:alpha val="43137"/>
                    </a:srgbClr>
                  </a:outerShdw>
                </a:effectLst>
              </a:rPr>
              <a:t>Introduction.</a:t>
            </a:r>
          </a:p>
          <a:p>
            <a:pPr marL="457200" indent="-457200">
              <a:buFont typeface="Wingdings" panose="05000000000000000000" pitchFamily="2" charset="2"/>
              <a:buChar char="Ø"/>
            </a:pPr>
            <a:r>
              <a:rPr lang="en-US" sz="3200" dirty="0">
                <a:solidFill>
                  <a:schemeClr val="bg1">
                    <a:lumMod val="50000"/>
                  </a:schemeClr>
                </a:solidFill>
                <a:effectLst>
                  <a:outerShdw blurRad="38100" dist="38100" dir="2700000" algn="tl">
                    <a:srgbClr val="000000">
                      <a:alpha val="43137"/>
                    </a:srgbClr>
                  </a:outerShdw>
                </a:effectLst>
              </a:rPr>
              <a:t>IT-based process change</a:t>
            </a:r>
          </a:p>
          <a:p>
            <a:pPr marL="457200" indent="-457200">
              <a:buFont typeface="Wingdings" panose="05000000000000000000" pitchFamily="2" charset="2"/>
              <a:buChar char="Ø"/>
            </a:pPr>
            <a:r>
              <a:rPr lang="en-US" sz="3200" dirty="0">
                <a:solidFill>
                  <a:schemeClr val="bg1">
                    <a:lumMod val="50000"/>
                  </a:schemeClr>
                </a:solidFill>
                <a:effectLst>
                  <a:outerShdw blurRad="38100" dist="38100" dir="2700000" algn="tl">
                    <a:srgbClr val="000000">
                      <a:alpha val="43137"/>
                    </a:srgbClr>
                  </a:outerShdw>
                </a:effectLst>
              </a:rPr>
              <a:t>The potential gains concern innovation and </a:t>
            </a:r>
            <a:r>
              <a:rPr lang="en-US" sz="3200" dirty="0" smtClean="0">
                <a:solidFill>
                  <a:schemeClr val="bg1">
                    <a:lumMod val="50000"/>
                  </a:schemeClr>
                </a:solidFill>
                <a:effectLst>
                  <a:outerShdw blurRad="38100" dist="38100" dir="2700000" algn="tl">
                    <a:srgbClr val="000000">
                      <a:alpha val="43137"/>
                    </a:srgbClr>
                  </a:outerShdw>
                </a:effectLst>
              </a:rPr>
              <a:t>development.</a:t>
            </a:r>
            <a:endParaRPr lang="en-US" sz="3200" dirty="0">
              <a:solidFill>
                <a:schemeClr val="bg1">
                  <a:lumMod val="50000"/>
                </a:schemeClr>
              </a:solidFill>
              <a:effectLst>
                <a:outerShdw blurRad="38100" dist="38100" dir="2700000" algn="tl">
                  <a:srgbClr val="000000">
                    <a:alpha val="43137"/>
                  </a:srgbClr>
                </a:outerShdw>
              </a:effectLst>
            </a:endParaRPr>
          </a:p>
          <a:p>
            <a:pPr marL="457200" indent="-457200">
              <a:buFont typeface="Wingdings" panose="05000000000000000000" pitchFamily="2" charset="2"/>
              <a:buChar char="Ø"/>
            </a:pPr>
            <a:r>
              <a:rPr lang="en-US" sz="3200" dirty="0">
                <a:solidFill>
                  <a:schemeClr val="bg1">
                    <a:lumMod val="50000"/>
                  </a:schemeClr>
                </a:solidFill>
                <a:effectLst>
                  <a:outerShdw blurRad="38100" dist="38100" dir="2700000" algn="tl">
                    <a:srgbClr val="000000">
                      <a:alpha val="43137"/>
                    </a:srgbClr>
                  </a:outerShdw>
                </a:effectLst>
              </a:rPr>
              <a:t>The potential gains concern achieving efficiencies </a:t>
            </a:r>
            <a:r>
              <a:rPr lang="en-US" sz="3200" dirty="0" smtClean="0">
                <a:solidFill>
                  <a:schemeClr val="bg1">
                    <a:lumMod val="50000"/>
                  </a:schemeClr>
                </a:solidFill>
                <a:effectLst>
                  <a:outerShdw blurRad="38100" dist="38100" dir="2700000" algn="tl">
                    <a:srgbClr val="000000">
                      <a:alpha val="43137"/>
                    </a:srgbClr>
                  </a:outerShdw>
                </a:effectLst>
              </a:rPr>
              <a:t>to.</a:t>
            </a:r>
            <a:endParaRPr lang="en-US" sz="3200" dirty="0">
              <a:solidFill>
                <a:schemeClr val="bg1">
                  <a:lumMod val="50000"/>
                </a:schemeClr>
              </a:solidFill>
              <a:effectLst>
                <a:outerShdw blurRad="38100" dist="38100" dir="2700000" algn="tl">
                  <a:srgbClr val="000000">
                    <a:alpha val="43137"/>
                  </a:srgbClr>
                </a:outerShdw>
              </a:effectLst>
            </a:endParaRPr>
          </a:p>
          <a:p>
            <a:pPr marL="457200" indent="-457200">
              <a:buFont typeface="Wingdings" panose="05000000000000000000" pitchFamily="2" charset="2"/>
              <a:buChar char="Ø"/>
            </a:pPr>
            <a:r>
              <a:rPr lang="en-US" sz="3200" dirty="0">
                <a:solidFill>
                  <a:schemeClr val="bg1">
                    <a:lumMod val="50000"/>
                  </a:schemeClr>
                </a:solidFill>
                <a:effectLst>
                  <a:outerShdw blurRad="38100" dist="38100" dir="2700000" algn="tl">
                    <a:srgbClr val="000000">
                      <a:alpha val="43137"/>
                    </a:srgbClr>
                  </a:outerShdw>
                </a:effectLst>
              </a:rPr>
              <a:t>IT management </a:t>
            </a:r>
            <a:r>
              <a:rPr lang="en-US" sz="3200" dirty="0" smtClean="0">
                <a:solidFill>
                  <a:schemeClr val="bg1">
                    <a:lumMod val="50000"/>
                  </a:schemeClr>
                </a:solidFill>
                <a:effectLst>
                  <a:outerShdw blurRad="38100" dist="38100" dir="2700000" algn="tl">
                    <a:srgbClr val="000000">
                      <a:alpha val="43137"/>
                    </a:srgbClr>
                  </a:outerShdw>
                </a:effectLst>
              </a:rPr>
              <a:t>competencies.</a:t>
            </a:r>
            <a:endParaRPr lang="en-US" sz="3200" dirty="0">
              <a:solidFill>
                <a:schemeClr val="bg1">
                  <a:lumMod val="50000"/>
                </a:schemeClr>
              </a:solidFill>
              <a:effectLst>
                <a:outerShdw blurRad="38100" dist="38100" dir="2700000" algn="tl">
                  <a:srgbClr val="000000">
                    <a:alpha val="43137"/>
                  </a:srgbClr>
                </a:outerShdw>
              </a:effectLst>
            </a:endParaRPr>
          </a:p>
          <a:p>
            <a:pPr marL="457200" indent="-457200">
              <a:buFont typeface="Wingdings" panose="05000000000000000000" pitchFamily="2" charset="2"/>
              <a:buChar char="Ø"/>
            </a:pPr>
            <a:r>
              <a:rPr lang="en-US" sz="3200" dirty="0" smtClean="0">
                <a:solidFill>
                  <a:schemeClr val="bg1">
                    <a:lumMod val="50000"/>
                  </a:schemeClr>
                </a:solidFill>
                <a:effectLst>
                  <a:outerShdw blurRad="38100" dist="38100" dir="2700000" algn="tl">
                    <a:srgbClr val="000000">
                      <a:alpha val="43137"/>
                    </a:srgbClr>
                  </a:outerShdw>
                </a:effectLst>
              </a:rPr>
              <a:t>Eight </a:t>
            </a:r>
            <a:r>
              <a:rPr lang="en-US" sz="3200" dirty="0">
                <a:solidFill>
                  <a:schemeClr val="bg1">
                    <a:lumMod val="50000"/>
                  </a:schemeClr>
                </a:solidFill>
                <a:effectLst>
                  <a:outerShdw blurRad="38100" dist="38100" dir="2700000" algn="tl">
                    <a:srgbClr val="000000">
                      <a:alpha val="43137"/>
                    </a:srgbClr>
                  </a:outerShdw>
                </a:effectLst>
              </a:rPr>
              <a:t>categories of IT management </a:t>
            </a:r>
            <a:r>
              <a:rPr lang="en-US" sz="3200" dirty="0" smtClean="0">
                <a:solidFill>
                  <a:schemeClr val="bg1">
                    <a:lumMod val="50000"/>
                  </a:schemeClr>
                </a:solidFill>
                <a:effectLst>
                  <a:outerShdw blurRad="38100" dist="38100" dir="2700000" algn="tl">
                    <a:srgbClr val="000000">
                      <a:alpha val="43137"/>
                    </a:srgbClr>
                  </a:outerShdw>
                </a:effectLst>
              </a:rPr>
              <a:t>competencies.</a:t>
            </a:r>
            <a:endParaRPr lang="en-US" sz="3200" dirty="0">
              <a:solidFill>
                <a:schemeClr val="bg1">
                  <a:lumMod val="50000"/>
                </a:schemeClr>
              </a:solidFill>
              <a:effectLst>
                <a:outerShdw blurRad="38100" dist="38100" dir="2700000" algn="tl">
                  <a:srgbClr val="000000">
                    <a:alpha val="43137"/>
                  </a:srgbClr>
                </a:outerShdw>
              </a:effectLst>
            </a:endParaRPr>
          </a:p>
          <a:p>
            <a:pPr marL="457200" indent="-457200">
              <a:buFont typeface="Wingdings" panose="05000000000000000000" pitchFamily="2" charset="2"/>
              <a:buChar char="Ø"/>
            </a:pPr>
            <a:r>
              <a:rPr lang="en-US" sz="3200" dirty="0">
                <a:solidFill>
                  <a:schemeClr val="bg1">
                    <a:lumMod val="50000"/>
                  </a:schemeClr>
                </a:solidFill>
                <a:effectLst>
                  <a:outerShdw blurRad="38100" dist="38100" dir="2700000" algn="tl">
                    <a:srgbClr val="000000">
                      <a:alpha val="43137"/>
                    </a:srgbClr>
                  </a:outerShdw>
                </a:effectLst>
              </a:rPr>
              <a:t>Three-stage process for moving towards better IT </a:t>
            </a:r>
            <a:r>
              <a:rPr lang="en-US" sz="3200" dirty="0" smtClean="0">
                <a:solidFill>
                  <a:schemeClr val="bg1">
                    <a:lumMod val="50000"/>
                  </a:schemeClr>
                </a:solidFill>
                <a:effectLst>
                  <a:outerShdw blurRad="38100" dist="38100" dir="2700000" algn="tl">
                    <a:srgbClr val="000000">
                      <a:alpha val="43137"/>
                    </a:srgbClr>
                  </a:outerShdw>
                </a:effectLst>
              </a:rPr>
              <a:t>management.</a:t>
            </a:r>
            <a:endParaRPr lang="en-US" sz="3200" dirty="0">
              <a:solidFill>
                <a:schemeClr val="bg1">
                  <a:lumMod val="50000"/>
                </a:schemeClr>
              </a:solidFill>
              <a:effectLst>
                <a:outerShdw blurRad="38100" dist="38100" dir="2700000" algn="tl">
                  <a:srgbClr val="000000">
                    <a:alpha val="43137"/>
                  </a:srgbClr>
                </a:outerShdw>
              </a:effectLst>
            </a:endParaRPr>
          </a:p>
          <a:p>
            <a:pPr marL="457200" indent="-457200">
              <a:buFont typeface="Wingdings" panose="05000000000000000000" pitchFamily="2" charset="2"/>
              <a:buChar char="Ø"/>
            </a:pPr>
            <a:r>
              <a:rPr lang="en-US" sz="3200" dirty="0">
                <a:solidFill>
                  <a:schemeClr val="bg1">
                    <a:lumMod val="50000"/>
                  </a:schemeClr>
                </a:solidFill>
                <a:effectLst>
                  <a:outerShdw blurRad="38100" dist="38100" dir="2700000" algn="tl">
                    <a:srgbClr val="000000">
                      <a:alpha val="43137"/>
                    </a:srgbClr>
                  </a:outerShdw>
                </a:effectLst>
              </a:rPr>
              <a:t>approaches to achieving </a:t>
            </a:r>
            <a:r>
              <a:rPr lang="en-US" sz="3200" dirty="0" smtClean="0">
                <a:solidFill>
                  <a:schemeClr val="bg1">
                    <a:lumMod val="50000"/>
                  </a:schemeClr>
                </a:solidFill>
                <a:effectLst>
                  <a:outerShdw blurRad="38100" dist="38100" dir="2700000" algn="tl">
                    <a:srgbClr val="000000">
                      <a:alpha val="43137"/>
                    </a:srgbClr>
                  </a:outerShdw>
                </a:effectLst>
              </a:rPr>
              <a:t>IT.</a:t>
            </a:r>
            <a:endParaRPr lang="en-US" sz="3200" dirty="0">
              <a:solidFill>
                <a:schemeClr val="bg1">
                  <a:lumMod val="50000"/>
                </a:schemeClr>
              </a:solidFill>
              <a:effectLst>
                <a:outerShdw blurRad="38100" dist="38100" dir="2700000" algn="tl">
                  <a:srgbClr val="000000">
                    <a:alpha val="43137"/>
                  </a:srgbClr>
                </a:outerShdw>
              </a:effectLst>
            </a:endParaRPr>
          </a:p>
          <a:p>
            <a:pPr marL="457200" indent="-457200">
              <a:buFont typeface="Wingdings" panose="05000000000000000000" pitchFamily="2" charset="2"/>
              <a:buChar char="Ø"/>
            </a:pPr>
            <a:r>
              <a:rPr lang="en-US" sz="3200" dirty="0">
                <a:solidFill>
                  <a:schemeClr val="bg1">
                    <a:lumMod val="50000"/>
                  </a:schemeClr>
                </a:solidFill>
                <a:effectLst>
                  <a:outerShdw blurRad="38100" dist="38100" dir="2700000" algn="tl">
                    <a:srgbClr val="000000">
                      <a:alpha val="43137"/>
                    </a:srgbClr>
                  </a:outerShdw>
                </a:effectLst>
              </a:rPr>
              <a:t>Principles of </a:t>
            </a:r>
            <a:r>
              <a:rPr lang="en-US" sz="3200" dirty="0" smtClean="0">
                <a:solidFill>
                  <a:schemeClr val="bg1">
                    <a:lumMod val="50000"/>
                  </a:schemeClr>
                </a:solidFill>
                <a:effectLst>
                  <a:outerShdw blurRad="38100" dist="38100" dir="2700000" algn="tl">
                    <a:srgbClr val="000000">
                      <a:alpha val="43137"/>
                    </a:srgbClr>
                  </a:outerShdw>
                </a:effectLst>
              </a:rPr>
              <a:t>socio-technical.</a:t>
            </a:r>
            <a:endParaRPr lang="en-US" sz="3200" dirty="0">
              <a:solidFill>
                <a:schemeClr val="bg1">
                  <a:lumMod val="50000"/>
                </a:schemeClr>
              </a:solidFill>
              <a:effectLst>
                <a:outerShdw blurRad="38100" dist="38100" dir="2700000" algn="tl">
                  <a:srgbClr val="000000">
                    <a:alpha val="43137"/>
                  </a:srgbClr>
                </a:outerShdw>
              </a:effectLst>
            </a:endParaRPr>
          </a:p>
          <a:p>
            <a:endParaRPr lang="en-US" sz="3200" dirty="0">
              <a:effectLst>
                <a:outerShdw blurRad="38100" dist="38100" dir="2700000" algn="tl">
                  <a:srgbClr val="000000">
                    <a:alpha val="43137"/>
                  </a:srgbClr>
                </a:outerShdw>
              </a:effectLst>
            </a:endParaRPr>
          </a:p>
        </p:txBody>
      </p:sp>
      <p:sp>
        <p:nvSpPr>
          <p:cNvPr id="5" name="TextBox 4"/>
          <p:cNvSpPr txBox="1"/>
          <p:nvPr/>
        </p:nvSpPr>
        <p:spPr>
          <a:xfrm>
            <a:off x="1516361" y="664881"/>
            <a:ext cx="7347284"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IT-based process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7681210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429232"/>
            <a:ext cx="10764251" cy="5509200"/>
          </a:xfrm>
          <a:prstGeom prst="rect">
            <a:avLst/>
          </a:prstGeom>
          <a:noFill/>
        </p:spPr>
        <p:txBody>
          <a:bodyPr wrap="square">
            <a:spAutoFit/>
          </a:bodyPr>
          <a:lstStyle/>
          <a:p>
            <a:pPr marL="457200" indent="-457200">
              <a:buFont typeface="Wingdings" panose="05000000000000000000" pitchFamily="2" charset="2"/>
              <a:buChar char="Ø"/>
            </a:pPr>
            <a:r>
              <a:rPr lang="en-US" sz="3200" b="1" dirty="0" smtClean="0">
                <a:solidFill>
                  <a:schemeClr val="bg1">
                    <a:lumMod val="50000"/>
                  </a:schemeClr>
                </a:solidFill>
                <a:effectLst>
                  <a:outerShdw blurRad="38100" dist="38100" dir="2700000" algn="tl">
                    <a:srgbClr val="000000">
                      <a:alpha val="43137"/>
                    </a:srgbClr>
                  </a:outerShdw>
                </a:effectLst>
              </a:rPr>
              <a:t>Introduction.</a:t>
            </a:r>
          </a:p>
          <a:p>
            <a:pPr marL="457200" indent="-457200">
              <a:buFont typeface="Wingdings" panose="05000000000000000000" pitchFamily="2" charset="2"/>
              <a:buChar char="Ø"/>
            </a:pPr>
            <a:r>
              <a:rPr lang="en-US" sz="3200" dirty="0">
                <a:solidFill>
                  <a:schemeClr val="bg1">
                    <a:lumMod val="75000"/>
                  </a:schemeClr>
                </a:solidFill>
              </a:rPr>
              <a:t>IT-based process change</a:t>
            </a:r>
          </a:p>
          <a:p>
            <a:pPr marL="457200" indent="-457200">
              <a:buFont typeface="Wingdings" panose="05000000000000000000" pitchFamily="2" charset="2"/>
              <a:buChar char="Ø"/>
            </a:pPr>
            <a:r>
              <a:rPr lang="en-US" sz="3200" dirty="0">
                <a:solidFill>
                  <a:schemeClr val="bg1">
                    <a:lumMod val="75000"/>
                  </a:schemeClr>
                </a:solidFill>
              </a:rPr>
              <a:t>The potential gains concern innovation and </a:t>
            </a:r>
            <a:r>
              <a:rPr lang="en-US" sz="3200" dirty="0" smtClean="0">
                <a:solidFill>
                  <a:schemeClr val="bg1">
                    <a:lumMod val="75000"/>
                  </a:schemeClr>
                </a:solidFill>
              </a:rPr>
              <a:t>development.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The potential gains concern achieving efficiencies </a:t>
            </a:r>
            <a:r>
              <a:rPr lang="en-US" sz="3200" dirty="0" smtClean="0">
                <a:solidFill>
                  <a:schemeClr val="bg1">
                    <a:lumMod val="75000"/>
                  </a:schemeClr>
                </a:solidFill>
              </a:rPr>
              <a:t>to.</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IT management </a:t>
            </a:r>
            <a:r>
              <a:rPr lang="en-US" sz="3200" dirty="0" smtClean="0">
                <a:solidFill>
                  <a:schemeClr val="bg1">
                    <a:lumMod val="75000"/>
                  </a:schemeClr>
                </a:solidFill>
              </a:rPr>
              <a:t>competencies.</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smtClean="0">
                <a:solidFill>
                  <a:schemeClr val="bg1">
                    <a:lumMod val="75000"/>
                  </a:schemeClr>
                </a:solidFill>
              </a:rPr>
              <a:t>Eight </a:t>
            </a:r>
            <a:r>
              <a:rPr lang="en-US" sz="3200" dirty="0">
                <a:solidFill>
                  <a:schemeClr val="bg1">
                    <a:lumMod val="75000"/>
                  </a:schemeClr>
                </a:solidFill>
              </a:rPr>
              <a:t>categories of IT management </a:t>
            </a:r>
            <a:r>
              <a:rPr lang="en-US" sz="3200" dirty="0" smtClean="0">
                <a:solidFill>
                  <a:schemeClr val="bg1">
                    <a:lumMod val="75000"/>
                  </a:schemeClr>
                </a:solidFill>
              </a:rPr>
              <a:t>competencies.</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Three-stage process for moving towards better IT </a:t>
            </a:r>
            <a:r>
              <a:rPr lang="en-US" sz="3200" dirty="0" smtClean="0">
                <a:solidFill>
                  <a:schemeClr val="bg1">
                    <a:lumMod val="75000"/>
                  </a:schemeClr>
                </a:solidFill>
              </a:rPr>
              <a:t>management.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approaches to achieving </a:t>
            </a:r>
            <a:r>
              <a:rPr lang="en-US" sz="3200" dirty="0" smtClean="0">
                <a:solidFill>
                  <a:schemeClr val="bg1">
                    <a:lumMod val="75000"/>
                  </a:schemeClr>
                </a:solidFill>
              </a:rPr>
              <a:t>IT.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Principles of </a:t>
            </a:r>
            <a:r>
              <a:rPr lang="en-US" sz="3200" dirty="0" smtClean="0">
                <a:solidFill>
                  <a:schemeClr val="bg1">
                    <a:lumMod val="75000"/>
                  </a:schemeClr>
                </a:solidFill>
              </a:rPr>
              <a:t>socio-technical.</a:t>
            </a:r>
            <a:endParaRPr lang="en-US" sz="3200" dirty="0">
              <a:solidFill>
                <a:schemeClr val="bg1">
                  <a:lumMod val="75000"/>
                </a:schemeClr>
              </a:solidFill>
            </a:endParaRPr>
          </a:p>
          <a:p>
            <a:endParaRPr lang="en-US" sz="3200" dirty="0">
              <a:solidFill>
                <a:schemeClr val="bg1">
                  <a:lumMod val="85000"/>
                </a:schemeClr>
              </a:solidFill>
              <a:effectLst>
                <a:outerShdw blurRad="38100" dist="38100" dir="2700000" algn="tl">
                  <a:srgbClr val="000000">
                    <a:alpha val="43137"/>
                  </a:srgbClr>
                </a:outerShdw>
              </a:effectLst>
            </a:endParaRPr>
          </a:p>
        </p:txBody>
      </p:sp>
      <p:sp>
        <p:nvSpPr>
          <p:cNvPr id="5" name="TextBox 4"/>
          <p:cNvSpPr txBox="1"/>
          <p:nvPr/>
        </p:nvSpPr>
        <p:spPr>
          <a:xfrm>
            <a:off x="1516361" y="664881"/>
            <a:ext cx="7347284"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IT-based process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8092695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5550493" y="1566133"/>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Change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208130" y="2461106"/>
            <a:ext cx="8844924" cy="2677656"/>
          </a:xfrm>
          <a:prstGeom prst="rect">
            <a:avLst/>
          </a:prstGeom>
          <a:noFill/>
        </p:spPr>
        <p:txBody>
          <a:bodyPr wrap="square" rtlCol="0">
            <a:spAutoFit/>
          </a:bodyPr>
          <a:lstStyle/>
          <a:p>
            <a:pPr algn="ctr"/>
            <a:r>
              <a:rPr lang="en-US" sz="2400" b="1" dirty="0" smtClean="0"/>
              <a:t>This subject is about making sense of</a:t>
            </a:r>
            <a:r>
              <a:rPr lang="ar-EG" sz="2400" b="1" dirty="0" smtClean="0"/>
              <a:t> </a:t>
            </a:r>
            <a:r>
              <a:rPr lang="en-US" sz="2400" b="1" dirty="0" smtClean="0"/>
              <a:t>change management. The world we live in continues to change at an intense</a:t>
            </a:r>
            <a:r>
              <a:rPr lang="ar-EG" sz="2400" b="1" dirty="0" smtClean="0"/>
              <a:t> </a:t>
            </a:r>
            <a:r>
              <a:rPr lang="en-US" sz="2400" b="1" dirty="0" smtClean="0"/>
              <a:t>rate. Not a day goes by, it seems, without</a:t>
            </a:r>
            <a:r>
              <a:rPr lang="ar-EG" sz="2400" b="1" dirty="0" smtClean="0"/>
              <a:t> </a:t>
            </a:r>
            <a:r>
              <a:rPr lang="en-US" sz="2400" b="1" dirty="0" smtClean="0"/>
              <a:t>another important discovery or</a:t>
            </a:r>
            <a:r>
              <a:rPr lang="ar-EG" sz="2400" b="1" dirty="0" smtClean="0"/>
              <a:t> </a:t>
            </a:r>
            <a:r>
              <a:rPr lang="en-US" sz="2400" b="1" dirty="0" smtClean="0"/>
              <a:t>boundary-pushing invention in the</a:t>
            </a:r>
            <a:r>
              <a:rPr lang="ar-EG" sz="2400" b="1" dirty="0" smtClean="0"/>
              <a:t> </a:t>
            </a:r>
            <a:r>
              <a:rPr lang="en-US" sz="2400" b="1" dirty="0" smtClean="0"/>
              <a:t>scientific fields. The economics of globalization</a:t>
            </a:r>
            <a:r>
              <a:rPr lang="ar-EG" sz="2400" b="1" dirty="0" smtClean="0"/>
              <a:t> </a:t>
            </a:r>
            <a:r>
              <a:rPr lang="en-US" sz="2400" b="1" dirty="0" smtClean="0"/>
              <a:t>seems to dominate much of our</a:t>
            </a:r>
            <a:r>
              <a:rPr lang="ar-EG" sz="2400" b="1" dirty="0" smtClean="0"/>
              <a:t> </a:t>
            </a:r>
            <a:r>
              <a:rPr lang="en-US" sz="2400" b="1" dirty="0" smtClean="0"/>
              <a:t>political and corporate thinking, while</a:t>
            </a:r>
            <a:r>
              <a:rPr lang="ar-EG" sz="2400" b="1" dirty="0" smtClean="0"/>
              <a:t> </a:t>
            </a:r>
            <a:r>
              <a:rPr lang="en-US" sz="2400" b="1" dirty="0" smtClean="0"/>
              <a:t>the shadow side of globalization– develops at an equally alarming pace.</a:t>
            </a:r>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508351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124754"/>
          </a:xfrm>
          <a:prstGeom prst="rect">
            <a:avLst/>
          </a:prstGeom>
        </p:spPr>
        <p:txBody>
          <a:bodyPr>
            <a:spAutoFit/>
          </a:bodyPr>
          <a:lstStyle/>
          <a:p>
            <a:r>
              <a:rPr lang="en-US" sz="3200" b="1" i="1" u="sng" dirty="0" smtClean="0">
                <a:effectLst>
                  <a:outerShdw blurRad="38100" dist="38100" dir="2700000" algn="tl">
                    <a:srgbClr val="000000">
                      <a:alpha val="43137"/>
                    </a:srgbClr>
                  </a:outerShdw>
                </a:effectLst>
              </a:rPr>
              <a:t>Content </a:t>
            </a:r>
          </a:p>
          <a:p>
            <a:pPr marL="342900" indent="-342900">
              <a:buFont typeface="Wingdings" pitchFamily="2" charset="2"/>
              <a:buChar char="Ø"/>
            </a:pPr>
            <a:endParaRPr lang="en-US" sz="2400" b="1" dirty="0"/>
          </a:p>
          <a:p>
            <a:pPr marL="342900" indent="-342900">
              <a:buFont typeface="Wingdings" pitchFamily="2" charset="2"/>
              <a:buChar char="Ø"/>
            </a:pPr>
            <a:r>
              <a:rPr lang="en-US" sz="2400" b="1" dirty="0" smtClean="0"/>
              <a:t>1 </a:t>
            </a:r>
            <a:r>
              <a:rPr lang="en-US" sz="2400" b="1" dirty="0"/>
              <a:t>Individual change </a:t>
            </a:r>
          </a:p>
          <a:p>
            <a:r>
              <a:rPr lang="en-US" sz="2400" dirty="0"/>
              <a:t>Learning and the process of change </a:t>
            </a:r>
          </a:p>
          <a:p>
            <a:pPr marL="342900" indent="-342900">
              <a:buFont typeface="Wingdings" pitchFamily="2" charset="2"/>
              <a:buChar char="Ø"/>
            </a:pPr>
            <a:endParaRPr lang="en-US" sz="2400" b="1" dirty="0"/>
          </a:p>
          <a:p>
            <a:pPr marL="342900" indent="-342900">
              <a:buFont typeface="Wingdings" pitchFamily="2" charset="2"/>
              <a:buChar char="Ø"/>
            </a:pPr>
            <a:r>
              <a:rPr lang="en-US" sz="2400" b="1" dirty="0"/>
              <a:t>2 Team change </a:t>
            </a:r>
          </a:p>
          <a:p>
            <a:r>
              <a:rPr lang="en-US" sz="2400" dirty="0"/>
              <a:t>What is a group and when is it a team? </a:t>
            </a:r>
          </a:p>
          <a:p>
            <a:pPr marL="342900" indent="-342900">
              <a:buFont typeface="Wingdings" pitchFamily="2" charset="2"/>
              <a:buChar char="Ø"/>
            </a:pPr>
            <a:endParaRPr lang="en-US" sz="2400" b="1" dirty="0"/>
          </a:p>
          <a:p>
            <a:pPr marL="342900" indent="-342900">
              <a:buFont typeface="Wingdings" pitchFamily="2" charset="2"/>
              <a:buChar char="Ø"/>
            </a:pPr>
            <a:r>
              <a:rPr lang="en-US" sz="2400" b="1" dirty="0"/>
              <a:t>3 Organizational change </a:t>
            </a:r>
          </a:p>
          <a:p>
            <a:r>
              <a:rPr lang="en-US" sz="2400" dirty="0"/>
              <a:t>How organizations really work </a:t>
            </a:r>
            <a:endParaRPr lang="ar-EG" sz="2400" dirty="0" smtClean="0"/>
          </a:p>
          <a:p>
            <a:pPr marL="342900" indent="-342900">
              <a:buFont typeface="Wingdings" pitchFamily="2" charset="2"/>
              <a:buChar char="Ø"/>
            </a:pPr>
            <a:endParaRPr lang="en-US" sz="2400" b="1" dirty="0"/>
          </a:p>
          <a:p>
            <a:pPr marL="342900" indent="-342900">
              <a:buFont typeface="Wingdings" pitchFamily="2" charset="2"/>
              <a:buChar char="Ø"/>
            </a:pPr>
            <a:r>
              <a:rPr lang="en-US" sz="2400" b="1" dirty="0"/>
              <a:t>4 Leading change </a:t>
            </a:r>
          </a:p>
          <a:p>
            <a:r>
              <a:rPr lang="en-US" sz="2400" dirty="0"/>
              <a:t>Roles that leaders play </a:t>
            </a:r>
            <a:endParaRPr lang="ar-EG" sz="2400" dirty="0" smtClean="0"/>
          </a:p>
          <a:p>
            <a:pPr marL="342900" indent="-342900">
              <a:buFont typeface="Wingdings" pitchFamily="2" charset="2"/>
              <a:buChar char="Ø"/>
            </a:pPr>
            <a:endParaRPr lang="en-US" sz="2400" b="1" dirty="0"/>
          </a:p>
          <a:p>
            <a:pPr marL="342900" indent="-342900">
              <a:buFont typeface="Wingdings" pitchFamily="2" charset="2"/>
              <a:buChar char="Ø"/>
            </a:pPr>
            <a:r>
              <a:rPr lang="en-US" sz="2400" b="1" dirty="0"/>
              <a:t>5 The change agent </a:t>
            </a:r>
          </a:p>
          <a:p>
            <a:r>
              <a:rPr lang="en-US" sz="2400" dirty="0"/>
              <a:t>Models of change agency </a:t>
            </a:r>
          </a:p>
        </p:txBody>
      </p:sp>
      <p:sp>
        <p:nvSpPr>
          <p:cNvPr id="5" name="Rectangle 4">
            <a:extLst>
              <a:ext uri="{FF2B5EF4-FFF2-40B4-BE49-F238E27FC236}">
                <a16:creationId xmlns:a16="http://schemas.microsoft.com/office/drawing/2014/main" xmlns="" id="{121B20AF-04F0-22A2-15B6-B1C1AE520C9F}"/>
              </a:ext>
            </a:extLst>
          </p:cNvPr>
          <p:cNvSpPr/>
          <p:nvPr/>
        </p:nvSpPr>
        <p:spPr>
          <a:xfrm>
            <a:off x="6274677" y="740979"/>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4114884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3627" y="240804"/>
            <a:ext cx="6096000" cy="6617196"/>
          </a:xfrm>
          <a:prstGeom prst="rect">
            <a:avLst/>
          </a:prstGeom>
        </p:spPr>
        <p:txBody>
          <a:bodyPr>
            <a:spAutoFit/>
          </a:bodyPr>
          <a:lstStyle/>
          <a:p>
            <a:r>
              <a:rPr lang="en-US" sz="3200" b="1" i="1" u="sng" dirty="0" smtClean="0">
                <a:effectLst>
                  <a:outerShdw blurRad="38100" dist="38100" dir="2700000" algn="tl">
                    <a:srgbClr val="000000">
                      <a:alpha val="43137"/>
                    </a:srgbClr>
                  </a:outerShdw>
                </a:effectLst>
              </a:rPr>
              <a:t>Content </a:t>
            </a:r>
          </a:p>
          <a:p>
            <a:endParaRPr lang="en-US" sz="3200" b="1" i="1" u="sng" dirty="0" smtClean="0">
              <a:effectLst>
                <a:outerShdw blurRad="38100" dist="38100" dir="2700000" algn="tl">
                  <a:srgbClr val="000000">
                    <a:alpha val="43137"/>
                  </a:srgbClr>
                </a:outerShdw>
              </a:effectLst>
            </a:endParaRPr>
          </a:p>
          <a:p>
            <a:pPr marL="342900" indent="-342900">
              <a:buFont typeface="Wingdings" pitchFamily="2" charset="2"/>
              <a:buChar char="Ø"/>
            </a:pPr>
            <a:r>
              <a:rPr lang="en-US" sz="2400" b="1" dirty="0"/>
              <a:t>6 Mergers and acquisitions </a:t>
            </a:r>
          </a:p>
          <a:p>
            <a:r>
              <a:rPr lang="en-US" sz="2400" dirty="0"/>
              <a:t>The purpose of merger and acquisition activity </a:t>
            </a:r>
          </a:p>
          <a:p>
            <a:pPr marL="342900" indent="-342900">
              <a:buFont typeface="Wingdings" pitchFamily="2" charset="2"/>
              <a:buChar char="Ø"/>
            </a:pPr>
            <a:endParaRPr lang="en-US" sz="2400" b="1" dirty="0"/>
          </a:p>
          <a:p>
            <a:pPr marL="342900" indent="-342900">
              <a:buFont typeface="Wingdings" pitchFamily="2" charset="2"/>
              <a:buChar char="Ø"/>
            </a:pPr>
            <a:r>
              <a:rPr lang="en-US" sz="2400" b="1" dirty="0"/>
              <a:t>7 Cultural change </a:t>
            </a:r>
          </a:p>
          <a:p>
            <a:r>
              <a:rPr lang="en-US" sz="2400" dirty="0"/>
              <a:t>Guidelines for achieving successful cultural change </a:t>
            </a:r>
          </a:p>
          <a:p>
            <a:pPr marL="342900" indent="-342900">
              <a:buFont typeface="Wingdings" pitchFamily="2" charset="2"/>
              <a:buChar char="Ø"/>
            </a:pPr>
            <a:endParaRPr lang="en-US" sz="2400" b="1" dirty="0"/>
          </a:p>
          <a:p>
            <a:pPr marL="342900" indent="-342900">
              <a:buFont typeface="Wingdings" pitchFamily="2" charset="2"/>
              <a:buChar char="Ø"/>
            </a:pPr>
            <a:r>
              <a:rPr lang="en-US" sz="2400" b="1" dirty="0"/>
              <a:t>8 IT-based process change </a:t>
            </a:r>
          </a:p>
          <a:p>
            <a:r>
              <a:rPr lang="en-US" sz="2400" dirty="0"/>
              <a:t>The role of IT management </a:t>
            </a:r>
          </a:p>
          <a:p>
            <a:pPr marL="342900" indent="-342900">
              <a:buFont typeface="Wingdings" pitchFamily="2" charset="2"/>
              <a:buChar char="Ø"/>
            </a:pPr>
            <a:endParaRPr lang="en-US" sz="2400" b="1" dirty="0"/>
          </a:p>
          <a:p>
            <a:pPr marL="342900" indent="-342900">
              <a:buFont typeface="Wingdings" pitchFamily="2" charset="2"/>
              <a:buChar char="Ø"/>
            </a:pPr>
            <a:r>
              <a:rPr lang="en-US" sz="2400" b="1" dirty="0"/>
              <a:t>9 Complex change </a:t>
            </a:r>
          </a:p>
          <a:p>
            <a:r>
              <a:rPr lang="en-US" sz="2400" dirty="0"/>
              <a:t>When is change complex</a:t>
            </a:r>
            <a:r>
              <a:rPr lang="en-US" sz="2400" dirty="0" smtClean="0"/>
              <a:t>?</a:t>
            </a:r>
          </a:p>
          <a:p>
            <a:endParaRPr lang="en-US" sz="2400" dirty="0"/>
          </a:p>
          <a:p>
            <a:pPr marL="342900" indent="-342900">
              <a:buFont typeface="Wingdings" pitchFamily="2" charset="2"/>
              <a:buChar char="Ø"/>
            </a:pPr>
            <a:r>
              <a:rPr lang="en-US" sz="2400" b="1" dirty="0"/>
              <a:t>10 Leading change in uncertain times </a:t>
            </a:r>
          </a:p>
          <a:p>
            <a:r>
              <a:rPr lang="en-US" sz="2400" dirty="0"/>
              <a:t>The impact of uncertainty on our working lives </a:t>
            </a:r>
          </a:p>
        </p:txBody>
      </p:sp>
      <p:sp>
        <p:nvSpPr>
          <p:cNvPr id="5" name="Rectangle 4">
            <a:extLst>
              <a:ext uri="{FF2B5EF4-FFF2-40B4-BE49-F238E27FC236}">
                <a16:creationId xmlns:a16="http://schemas.microsoft.com/office/drawing/2014/main" xmlns="" id="{121B20AF-04F0-22A2-15B6-B1C1AE520C9F}"/>
              </a:ext>
            </a:extLst>
          </p:cNvPr>
          <p:cNvSpPr/>
          <p:nvPr/>
        </p:nvSpPr>
        <p:spPr>
          <a:xfrm>
            <a:off x="6684580" y="740978"/>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769159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429232"/>
            <a:ext cx="10764251" cy="5509200"/>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1">
                    <a:lumMod val="75000"/>
                  </a:schemeClr>
                </a:solidFill>
              </a:rPr>
              <a:t>Introduction.</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rPr>
              <a:t>IT-based process </a:t>
            </a:r>
            <a:r>
              <a:rPr lang="en-US" sz="3200" b="1" dirty="0" smtClean="0">
                <a:solidFill>
                  <a:schemeClr val="bg1">
                    <a:lumMod val="50000"/>
                  </a:schemeClr>
                </a:solidFill>
                <a:effectLst>
                  <a:outerShdw blurRad="38100" dist="38100" dir="2700000" algn="tl">
                    <a:srgbClr val="000000">
                      <a:alpha val="43137"/>
                    </a:srgbClr>
                  </a:outerShdw>
                </a:effectLst>
              </a:rPr>
              <a:t>change.</a:t>
            </a:r>
            <a:endParaRPr lang="en-US" sz="3200" b="1" dirty="0">
              <a:solidFill>
                <a:schemeClr val="bg1">
                  <a:lumMod val="50000"/>
                </a:schemeClr>
              </a:solidFill>
              <a:effectLst>
                <a:outerShdw blurRad="38100" dist="38100" dir="2700000" algn="tl">
                  <a:srgbClr val="000000">
                    <a:alpha val="43137"/>
                  </a:srgbClr>
                </a:outerShdw>
              </a:effectLst>
            </a:endParaRPr>
          </a:p>
          <a:p>
            <a:pPr marL="457200" indent="-457200">
              <a:buFont typeface="Wingdings" panose="05000000000000000000" pitchFamily="2" charset="2"/>
              <a:buChar char="Ø"/>
            </a:pPr>
            <a:r>
              <a:rPr lang="en-US" sz="3200" dirty="0">
                <a:solidFill>
                  <a:schemeClr val="bg1">
                    <a:lumMod val="75000"/>
                  </a:schemeClr>
                </a:solidFill>
              </a:rPr>
              <a:t>The potential gains concern innovation and </a:t>
            </a:r>
            <a:r>
              <a:rPr lang="en-US" sz="3200" dirty="0" smtClean="0">
                <a:solidFill>
                  <a:schemeClr val="bg1">
                    <a:lumMod val="75000"/>
                  </a:schemeClr>
                </a:solidFill>
              </a:rPr>
              <a:t>development.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The potential gains concern achieving efficiencies </a:t>
            </a:r>
            <a:r>
              <a:rPr lang="en-US" sz="3200" dirty="0" smtClean="0">
                <a:solidFill>
                  <a:schemeClr val="bg1">
                    <a:lumMod val="75000"/>
                  </a:schemeClr>
                </a:solidFill>
              </a:rPr>
              <a:t>to.</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IT management </a:t>
            </a:r>
            <a:r>
              <a:rPr lang="en-US" sz="3200" dirty="0" smtClean="0">
                <a:solidFill>
                  <a:schemeClr val="bg1">
                    <a:lumMod val="75000"/>
                  </a:schemeClr>
                </a:solidFill>
              </a:rPr>
              <a:t>competencies.</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smtClean="0">
                <a:solidFill>
                  <a:schemeClr val="bg1">
                    <a:lumMod val="75000"/>
                  </a:schemeClr>
                </a:solidFill>
              </a:rPr>
              <a:t>Eight </a:t>
            </a:r>
            <a:r>
              <a:rPr lang="en-US" sz="3200" dirty="0">
                <a:solidFill>
                  <a:schemeClr val="bg1">
                    <a:lumMod val="75000"/>
                  </a:schemeClr>
                </a:solidFill>
              </a:rPr>
              <a:t>categories of IT management </a:t>
            </a:r>
            <a:r>
              <a:rPr lang="en-US" sz="3200" dirty="0" smtClean="0">
                <a:solidFill>
                  <a:schemeClr val="bg1">
                    <a:lumMod val="75000"/>
                  </a:schemeClr>
                </a:solidFill>
              </a:rPr>
              <a:t>competencies.</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Three-stage process for moving towards better IT </a:t>
            </a:r>
            <a:r>
              <a:rPr lang="en-US" sz="3200" dirty="0" smtClean="0">
                <a:solidFill>
                  <a:schemeClr val="bg1">
                    <a:lumMod val="75000"/>
                  </a:schemeClr>
                </a:solidFill>
              </a:rPr>
              <a:t>management.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approaches to achieving </a:t>
            </a:r>
            <a:r>
              <a:rPr lang="en-US" sz="3200" dirty="0" smtClean="0">
                <a:solidFill>
                  <a:schemeClr val="bg1">
                    <a:lumMod val="75000"/>
                  </a:schemeClr>
                </a:solidFill>
              </a:rPr>
              <a:t>IT.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Principles of </a:t>
            </a:r>
            <a:r>
              <a:rPr lang="en-US" sz="3200" dirty="0" smtClean="0">
                <a:solidFill>
                  <a:schemeClr val="bg1">
                    <a:lumMod val="75000"/>
                  </a:schemeClr>
                </a:solidFill>
              </a:rPr>
              <a:t>socio-technical.</a:t>
            </a:r>
            <a:endParaRPr lang="en-US" sz="3200" dirty="0">
              <a:solidFill>
                <a:schemeClr val="bg1">
                  <a:lumMod val="75000"/>
                </a:schemeClr>
              </a:solidFill>
            </a:endParaRPr>
          </a:p>
          <a:p>
            <a:endParaRPr lang="en-US" sz="3200" dirty="0">
              <a:solidFill>
                <a:schemeClr val="bg1">
                  <a:lumMod val="85000"/>
                </a:schemeClr>
              </a:solidFill>
              <a:effectLst>
                <a:outerShdw blurRad="38100" dist="38100" dir="2700000" algn="tl">
                  <a:srgbClr val="000000">
                    <a:alpha val="43137"/>
                  </a:srgbClr>
                </a:outerShdw>
              </a:effectLst>
            </a:endParaRPr>
          </a:p>
        </p:txBody>
      </p:sp>
      <p:sp>
        <p:nvSpPr>
          <p:cNvPr id="5" name="TextBox 4"/>
          <p:cNvSpPr txBox="1"/>
          <p:nvPr/>
        </p:nvSpPr>
        <p:spPr>
          <a:xfrm>
            <a:off x="1516361" y="664881"/>
            <a:ext cx="7347284"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IT-based process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6339495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28033" y="1599946"/>
            <a:ext cx="6433666" cy="523220"/>
          </a:xfrm>
          <a:prstGeom prst="rect">
            <a:avLst/>
          </a:prstGeom>
          <a:noFill/>
        </p:spPr>
        <p:txBody>
          <a:bodyPr wrap="square" rtlCol="0">
            <a:spAutoFit/>
          </a:bodyPr>
          <a:lstStyle/>
          <a:p>
            <a:r>
              <a:rPr lang="en-US" sz="2800" b="1" dirty="0"/>
              <a:t>IT-based process change</a:t>
            </a:r>
            <a:endParaRPr lang="en-US" sz="2800" b="1" dirty="0">
              <a:solidFill>
                <a:schemeClr val="bg1"/>
              </a:solidFill>
              <a:effectLst>
                <a:outerShdw blurRad="38100" dist="38100" dir="2700000" algn="tl">
                  <a:srgbClr val="000000">
                    <a:alpha val="43137"/>
                  </a:srgbClr>
                </a:outerShdw>
              </a:effectLst>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2677656"/>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rPr>
              <a:t>IT has become a significant part of every person’s working life. According to US economic analysis figures, companies are now spending an average of 30 per cent of their capital expenditures </a:t>
            </a:r>
            <a:r>
              <a:rPr lang="en-US" sz="2800" b="1" dirty="0" smtClean="0">
                <a:effectLst>
                  <a:outerShdw blurRad="38100" dist="38100" dir="2700000" algn="tl">
                    <a:srgbClr val="000000">
                      <a:alpha val="43137"/>
                    </a:srgbClr>
                  </a:outerShdw>
                </a:effectLst>
              </a:rPr>
              <a:t>on information </a:t>
            </a:r>
            <a:r>
              <a:rPr lang="en-US" sz="2800" b="1" dirty="0">
                <a:effectLst>
                  <a:outerShdw blurRad="38100" dist="38100" dir="2700000" algn="tl">
                    <a:srgbClr val="000000">
                      <a:alpha val="43137"/>
                    </a:srgbClr>
                  </a:outerShdw>
                </a:effectLst>
              </a:rPr>
              <a:t>technology compared with 5 per cent in the 1960s. It is viewed as a critical resource.</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8806526" y="5042874"/>
            <a:ext cx="2782366" cy="1357892"/>
          </a:xfrm>
          <a:prstGeom prst="rect">
            <a:avLst/>
          </a:prstGeom>
        </p:spPr>
      </p:pic>
    </p:spTree>
    <p:extLst>
      <p:ext uri="{BB962C8B-B14F-4D97-AF65-F5344CB8AC3E}">
        <p14:creationId xmlns:p14="http://schemas.microsoft.com/office/powerpoint/2010/main" val="11952528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429232"/>
            <a:ext cx="10764251" cy="5509200"/>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1">
                    <a:lumMod val="75000"/>
                  </a:schemeClr>
                </a:solidFill>
              </a:rPr>
              <a:t>Introduction.</a:t>
            </a:r>
          </a:p>
          <a:p>
            <a:pPr marL="457200" indent="-457200">
              <a:buFont typeface="Wingdings" panose="05000000000000000000" pitchFamily="2" charset="2"/>
              <a:buChar char="Ø"/>
            </a:pPr>
            <a:r>
              <a:rPr lang="en-US" sz="3200" dirty="0">
                <a:solidFill>
                  <a:schemeClr val="bg1">
                    <a:lumMod val="75000"/>
                  </a:schemeClr>
                </a:solidFill>
              </a:rPr>
              <a:t>IT-based process </a:t>
            </a:r>
            <a:r>
              <a:rPr lang="en-US" sz="3200" dirty="0" smtClean="0">
                <a:solidFill>
                  <a:schemeClr val="bg1">
                    <a:lumMod val="75000"/>
                  </a:schemeClr>
                </a:solidFill>
              </a:rPr>
              <a:t>change.</a:t>
            </a:r>
            <a:endParaRPr lang="en-US" sz="3200" dirty="0">
              <a:solidFill>
                <a:schemeClr val="bg1">
                  <a:lumMod val="75000"/>
                </a:schemeClr>
              </a:solidFill>
            </a:endParaRP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rPr>
              <a:t>The potential gains concern innovation and development.</a:t>
            </a:r>
          </a:p>
          <a:p>
            <a:pPr marL="457200" indent="-457200">
              <a:buFont typeface="Wingdings" panose="05000000000000000000" pitchFamily="2" charset="2"/>
              <a:buChar char="Ø"/>
            </a:pPr>
            <a:r>
              <a:rPr lang="en-US" sz="3200" dirty="0">
                <a:solidFill>
                  <a:schemeClr val="bg1">
                    <a:lumMod val="75000"/>
                  </a:schemeClr>
                </a:solidFill>
              </a:rPr>
              <a:t>The potential gains concern achieving efficiencies </a:t>
            </a:r>
            <a:r>
              <a:rPr lang="en-US" sz="3200" dirty="0" smtClean="0">
                <a:solidFill>
                  <a:schemeClr val="bg1">
                    <a:lumMod val="75000"/>
                  </a:schemeClr>
                </a:solidFill>
              </a:rPr>
              <a:t>to.</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IT management </a:t>
            </a:r>
            <a:r>
              <a:rPr lang="en-US" sz="3200" dirty="0" smtClean="0">
                <a:solidFill>
                  <a:schemeClr val="bg1">
                    <a:lumMod val="75000"/>
                  </a:schemeClr>
                </a:solidFill>
              </a:rPr>
              <a:t>competencies.</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smtClean="0">
                <a:solidFill>
                  <a:schemeClr val="bg1">
                    <a:lumMod val="75000"/>
                  </a:schemeClr>
                </a:solidFill>
              </a:rPr>
              <a:t>Eight </a:t>
            </a:r>
            <a:r>
              <a:rPr lang="en-US" sz="3200" dirty="0">
                <a:solidFill>
                  <a:schemeClr val="bg1">
                    <a:lumMod val="75000"/>
                  </a:schemeClr>
                </a:solidFill>
              </a:rPr>
              <a:t>categories of IT management </a:t>
            </a:r>
            <a:r>
              <a:rPr lang="en-US" sz="3200" dirty="0" smtClean="0">
                <a:solidFill>
                  <a:schemeClr val="bg1">
                    <a:lumMod val="75000"/>
                  </a:schemeClr>
                </a:solidFill>
              </a:rPr>
              <a:t>competencies.</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Three-stage process for moving towards better IT </a:t>
            </a:r>
            <a:r>
              <a:rPr lang="en-US" sz="3200" dirty="0" smtClean="0">
                <a:solidFill>
                  <a:schemeClr val="bg1">
                    <a:lumMod val="75000"/>
                  </a:schemeClr>
                </a:solidFill>
              </a:rPr>
              <a:t>management.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approaches to achieving </a:t>
            </a:r>
            <a:r>
              <a:rPr lang="en-US" sz="3200" dirty="0" smtClean="0">
                <a:solidFill>
                  <a:schemeClr val="bg1">
                    <a:lumMod val="75000"/>
                  </a:schemeClr>
                </a:solidFill>
              </a:rPr>
              <a:t>IT.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Principles of </a:t>
            </a:r>
            <a:r>
              <a:rPr lang="en-US" sz="3200" dirty="0" smtClean="0">
                <a:solidFill>
                  <a:schemeClr val="bg1">
                    <a:lumMod val="75000"/>
                  </a:schemeClr>
                </a:solidFill>
              </a:rPr>
              <a:t>socio-technical.</a:t>
            </a:r>
            <a:endParaRPr lang="en-US" sz="3200" dirty="0">
              <a:solidFill>
                <a:schemeClr val="bg1">
                  <a:lumMod val="75000"/>
                </a:schemeClr>
              </a:solidFill>
            </a:endParaRPr>
          </a:p>
          <a:p>
            <a:endParaRPr lang="en-US" sz="3200" dirty="0">
              <a:solidFill>
                <a:schemeClr val="bg1">
                  <a:lumMod val="85000"/>
                </a:schemeClr>
              </a:solidFill>
              <a:effectLst>
                <a:outerShdw blurRad="38100" dist="38100" dir="2700000" algn="tl">
                  <a:srgbClr val="000000">
                    <a:alpha val="43137"/>
                  </a:srgbClr>
                </a:outerShdw>
              </a:effectLst>
            </a:endParaRPr>
          </a:p>
        </p:txBody>
      </p:sp>
      <p:sp>
        <p:nvSpPr>
          <p:cNvPr id="5" name="TextBox 4"/>
          <p:cNvSpPr txBox="1"/>
          <p:nvPr/>
        </p:nvSpPr>
        <p:spPr>
          <a:xfrm>
            <a:off x="1516361" y="664881"/>
            <a:ext cx="7347284"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IT-based process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39463392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1815882"/>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rPr>
              <a:t>The potential gains of successfully implementing IT-based change are many and varied. Organizations are attracted by the idea that they will gain the capability to do a range of highly desirable things. </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4" name="TextBox 13">
            <a:extLst>
              <a:ext uri="{FF2B5EF4-FFF2-40B4-BE49-F238E27FC236}">
                <a16:creationId xmlns:a16="http://schemas.microsoft.com/office/drawing/2014/main" xmlns="" id="{F9A80F9F-74DB-1D57-04E8-E20E92A09B0A}"/>
              </a:ext>
            </a:extLst>
          </p:cNvPr>
          <p:cNvSpPr txBox="1"/>
          <p:nvPr/>
        </p:nvSpPr>
        <p:spPr>
          <a:xfrm>
            <a:off x="4787900" y="1329617"/>
            <a:ext cx="6529541" cy="954107"/>
          </a:xfrm>
          <a:prstGeom prst="rect">
            <a:avLst/>
          </a:prstGeom>
          <a:noFill/>
        </p:spPr>
        <p:txBody>
          <a:bodyPr wrap="square" rtlCol="0">
            <a:spAutoFit/>
          </a:bodyPr>
          <a:lstStyle/>
          <a:p>
            <a:r>
              <a:rPr lang="en-US" sz="2800" b="1" dirty="0" smtClean="0"/>
              <a:t>The potential </a:t>
            </a:r>
            <a:r>
              <a:rPr lang="en-US" sz="2800" b="1" dirty="0"/>
              <a:t>gains concern innovation and development:</a:t>
            </a:r>
            <a:endParaRPr lang="en-US" sz="2800" b="1" dirty="0">
              <a:solidFill>
                <a:schemeClr val="bg1"/>
              </a:solidFill>
            </a:endParaRPr>
          </a:p>
        </p:txBody>
      </p:sp>
    </p:spTree>
    <p:extLst>
      <p:ext uri="{BB962C8B-B14F-4D97-AF65-F5344CB8AC3E}">
        <p14:creationId xmlns:p14="http://schemas.microsoft.com/office/powerpoint/2010/main" val="17112013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smtClean="0"/>
              <a:t>The potential </a:t>
            </a:r>
            <a:r>
              <a:rPr lang="en-US" sz="2800" b="1" dirty="0"/>
              <a:t>gains concern innovation and development:</a:t>
            </a:r>
            <a:endParaRPr lang="en-US" sz="2800" b="1" dirty="0">
              <a:solidFill>
                <a:schemeClr val="bg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353943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rPr>
              <a:t>T</a:t>
            </a:r>
            <a:r>
              <a:rPr lang="en-US" sz="2800" b="1" dirty="0" smtClean="0">
                <a:effectLst>
                  <a:outerShdw blurRad="38100" dist="38100" dir="2700000" algn="tl">
                    <a:srgbClr val="000000">
                      <a:alpha val="43137"/>
                    </a:srgbClr>
                  </a:outerShdw>
                </a:effectLst>
              </a:rPr>
              <a:t>he </a:t>
            </a:r>
            <a:r>
              <a:rPr lang="en-US" sz="2800" b="1" dirty="0">
                <a:effectLst>
                  <a:outerShdw blurRad="38100" dist="38100" dir="2700000" algn="tl">
                    <a:srgbClr val="000000">
                      <a:alpha val="43137"/>
                    </a:srgbClr>
                  </a:outerShdw>
                </a:effectLst>
              </a:rPr>
              <a:t>potential gains concern innovation and development</a:t>
            </a:r>
            <a:r>
              <a:rPr lang="en-US" sz="2800" b="1" dirty="0" smtClean="0">
                <a:effectLst>
                  <a:outerShdw blurRad="38100" dist="38100" dir="2700000" algn="tl">
                    <a:srgbClr val="000000">
                      <a:alpha val="43137"/>
                    </a:srgbClr>
                  </a:outerShdw>
                </a:effectLst>
              </a:rPr>
              <a:t>:</a:t>
            </a:r>
          </a:p>
          <a:p>
            <a:endParaRPr lang="en-US" sz="2800" b="1" dirty="0">
              <a:effectLst>
                <a:outerShdw blurRad="38100" dist="38100" dir="2700000" algn="tl">
                  <a:srgbClr val="000000">
                    <a:alpha val="43137"/>
                  </a:srgbClr>
                </a:outerShdw>
              </a:effectLst>
            </a:endParaRPr>
          </a:p>
          <a:p>
            <a:pPr marL="457200" indent="-457200">
              <a:buFont typeface="Wingdings" panose="05000000000000000000" pitchFamily="2" charset="2"/>
              <a:buChar char="Ø"/>
            </a:pPr>
            <a:r>
              <a:rPr lang="en-US" sz="2800" dirty="0"/>
              <a:t>T</a:t>
            </a:r>
            <a:r>
              <a:rPr lang="en-US" sz="2800" dirty="0" smtClean="0"/>
              <a:t>o </a:t>
            </a:r>
            <a:r>
              <a:rPr lang="en-US" sz="2800" dirty="0"/>
              <a:t>achieve flexible, responsive production of customized goods</a:t>
            </a:r>
            <a:r>
              <a:rPr lang="en-US" sz="2800" dirty="0" smtClean="0"/>
              <a:t>;</a:t>
            </a:r>
          </a:p>
          <a:p>
            <a:pPr marL="457200" indent="-457200">
              <a:buFont typeface="Wingdings" panose="05000000000000000000" pitchFamily="2" charset="2"/>
              <a:buChar char="Ø"/>
            </a:pPr>
            <a:r>
              <a:rPr lang="en-US" sz="2800" dirty="0"/>
              <a:t>T</a:t>
            </a:r>
            <a:r>
              <a:rPr lang="en-US" sz="2800" dirty="0" smtClean="0"/>
              <a:t>o </a:t>
            </a:r>
            <a:r>
              <a:rPr lang="en-US" sz="2800" dirty="0"/>
              <a:t>segment the marketplace in new ways through </a:t>
            </a:r>
            <a:r>
              <a:rPr lang="en-US" sz="2800" dirty="0" smtClean="0"/>
              <a:t>analyzing information, and </a:t>
            </a:r>
            <a:r>
              <a:rPr lang="en-US" sz="2800" dirty="0"/>
              <a:t>then create new products for those segments;</a:t>
            </a:r>
          </a:p>
          <a:p>
            <a:pPr marL="457200" indent="-457200">
              <a:buFont typeface="Wingdings" panose="05000000000000000000" pitchFamily="2" charset="2"/>
              <a:buChar char="Ø"/>
            </a:pPr>
            <a:r>
              <a:rPr lang="en-US" sz="2800" dirty="0" smtClean="0"/>
              <a:t>To </a:t>
            </a:r>
            <a:r>
              <a:rPr lang="en-US" sz="2800" dirty="0"/>
              <a:t>serve customers in new ways by creating access via the internet;</a:t>
            </a:r>
          </a:p>
          <a:p>
            <a:pPr marL="457200" indent="-457200">
              <a:buFont typeface="Wingdings" panose="05000000000000000000" pitchFamily="2" charset="2"/>
              <a:buChar char="Ø"/>
            </a:pPr>
            <a:r>
              <a:rPr lang="en-US" sz="2800" dirty="0"/>
              <a:t>T</a:t>
            </a:r>
            <a:r>
              <a:rPr lang="en-US" sz="2800" dirty="0" smtClean="0"/>
              <a:t>o </a:t>
            </a:r>
            <a:r>
              <a:rPr lang="en-US" sz="2800" dirty="0"/>
              <a:t>create new forms of partnership and new types </a:t>
            </a:r>
            <a:r>
              <a:rPr lang="en-US" sz="2800" dirty="0" smtClean="0"/>
              <a:t>of organization</a:t>
            </a:r>
            <a:r>
              <a:rPr lang="en-US" sz="2800" dirty="0"/>
              <a:t>.</a:t>
            </a:r>
          </a:p>
        </p:txBody>
      </p:sp>
    </p:spTree>
    <p:extLst>
      <p:ext uri="{BB962C8B-B14F-4D97-AF65-F5344CB8AC3E}">
        <p14:creationId xmlns:p14="http://schemas.microsoft.com/office/powerpoint/2010/main" val="2729139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429232"/>
            <a:ext cx="10764251" cy="5509200"/>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1">
                    <a:lumMod val="75000"/>
                  </a:schemeClr>
                </a:solidFill>
              </a:rPr>
              <a:t>Introduction.</a:t>
            </a:r>
          </a:p>
          <a:p>
            <a:pPr marL="457200" indent="-457200">
              <a:buFont typeface="Wingdings" panose="05000000000000000000" pitchFamily="2" charset="2"/>
              <a:buChar char="Ø"/>
            </a:pPr>
            <a:r>
              <a:rPr lang="en-US" sz="3200" dirty="0">
                <a:solidFill>
                  <a:schemeClr val="bg1">
                    <a:lumMod val="75000"/>
                  </a:schemeClr>
                </a:solidFill>
              </a:rPr>
              <a:t>IT-based process change.</a:t>
            </a:r>
          </a:p>
          <a:p>
            <a:pPr marL="457200" indent="-457200">
              <a:buFont typeface="Wingdings" panose="05000000000000000000" pitchFamily="2" charset="2"/>
              <a:buChar char="Ø"/>
            </a:pPr>
            <a:r>
              <a:rPr lang="en-US" sz="3200" dirty="0">
                <a:solidFill>
                  <a:schemeClr val="bg1">
                    <a:lumMod val="75000"/>
                  </a:schemeClr>
                </a:solidFill>
              </a:rPr>
              <a:t>The potential gains concern innovation and development.</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rPr>
              <a:t>The potential gains concern achieving efficiencies to.</a:t>
            </a:r>
          </a:p>
          <a:p>
            <a:pPr marL="457200" indent="-457200">
              <a:buFont typeface="Wingdings" panose="05000000000000000000" pitchFamily="2" charset="2"/>
              <a:buChar char="Ø"/>
            </a:pPr>
            <a:r>
              <a:rPr lang="en-US" sz="3200" dirty="0">
                <a:solidFill>
                  <a:schemeClr val="bg1">
                    <a:lumMod val="75000"/>
                  </a:schemeClr>
                </a:solidFill>
              </a:rPr>
              <a:t>IT management </a:t>
            </a:r>
            <a:r>
              <a:rPr lang="en-US" sz="3200" dirty="0" smtClean="0">
                <a:solidFill>
                  <a:schemeClr val="bg1">
                    <a:lumMod val="75000"/>
                  </a:schemeClr>
                </a:solidFill>
              </a:rPr>
              <a:t>competencies.</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smtClean="0">
                <a:solidFill>
                  <a:schemeClr val="bg1">
                    <a:lumMod val="75000"/>
                  </a:schemeClr>
                </a:solidFill>
              </a:rPr>
              <a:t>Eight </a:t>
            </a:r>
            <a:r>
              <a:rPr lang="en-US" sz="3200" dirty="0">
                <a:solidFill>
                  <a:schemeClr val="bg1">
                    <a:lumMod val="75000"/>
                  </a:schemeClr>
                </a:solidFill>
              </a:rPr>
              <a:t>categories of IT management </a:t>
            </a:r>
            <a:r>
              <a:rPr lang="en-US" sz="3200" dirty="0" smtClean="0">
                <a:solidFill>
                  <a:schemeClr val="bg1">
                    <a:lumMod val="75000"/>
                  </a:schemeClr>
                </a:solidFill>
              </a:rPr>
              <a:t>competencies.</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Three-stage process for moving towards better IT </a:t>
            </a:r>
            <a:r>
              <a:rPr lang="en-US" sz="3200" dirty="0" smtClean="0">
                <a:solidFill>
                  <a:schemeClr val="bg1">
                    <a:lumMod val="75000"/>
                  </a:schemeClr>
                </a:solidFill>
              </a:rPr>
              <a:t>management.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approaches to achieving </a:t>
            </a:r>
            <a:r>
              <a:rPr lang="en-US" sz="3200" dirty="0" smtClean="0">
                <a:solidFill>
                  <a:schemeClr val="bg1">
                    <a:lumMod val="75000"/>
                  </a:schemeClr>
                </a:solidFill>
              </a:rPr>
              <a:t>IT.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Principles of </a:t>
            </a:r>
            <a:r>
              <a:rPr lang="en-US" sz="3200" dirty="0" smtClean="0">
                <a:solidFill>
                  <a:schemeClr val="bg1">
                    <a:lumMod val="75000"/>
                  </a:schemeClr>
                </a:solidFill>
              </a:rPr>
              <a:t>socio-technical.</a:t>
            </a:r>
            <a:endParaRPr lang="en-US" sz="3200" dirty="0">
              <a:solidFill>
                <a:schemeClr val="bg1">
                  <a:lumMod val="75000"/>
                </a:schemeClr>
              </a:solidFill>
            </a:endParaRPr>
          </a:p>
          <a:p>
            <a:endParaRPr lang="en-US" sz="3200" dirty="0">
              <a:solidFill>
                <a:schemeClr val="bg1">
                  <a:lumMod val="85000"/>
                </a:schemeClr>
              </a:solidFill>
              <a:effectLst>
                <a:outerShdw blurRad="38100" dist="38100" dir="2700000" algn="tl">
                  <a:srgbClr val="000000">
                    <a:alpha val="43137"/>
                  </a:srgbClr>
                </a:outerShdw>
              </a:effectLst>
            </a:endParaRPr>
          </a:p>
        </p:txBody>
      </p:sp>
      <p:sp>
        <p:nvSpPr>
          <p:cNvPr id="5" name="TextBox 4"/>
          <p:cNvSpPr txBox="1"/>
          <p:nvPr/>
        </p:nvSpPr>
        <p:spPr>
          <a:xfrm>
            <a:off x="1516361" y="664881"/>
            <a:ext cx="7347284"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IT-based process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37187952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smtClean="0"/>
              <a:t>The potential </a:t>
            </a:r>
            <a:r>
              <a:rPr lang="en-US" sz="2800" b="1" dirty="0"/>
              <a:t>gains concern achieving efficiencies to:</a:t>
            </a:r>
            <a:endParaRPr lang="en-US" sz="2800" b="1" dirty="0">
              <a:solidFill>
                <a:schemeClr val="bg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55119"/>
            <a:ext cx="10249469" cy="3416320"/>
          </a:xfrm>
          <a:prstGeom prst="rect">
            <a:avLst/>
          </a:prstGeom>
          <a:noFill/>
        </p:spPr>
        <p:txBody>
          <a:bodyPr wrap="square" rtlCol="0">
            <a:spAutoFit/>
          </a:bodyPr>
          <a:lstStyle/>
          <a:p>
            <a:pPr marL="342900" indent="-342900">
              <a:buFont typeface="Wingdings" panose="05000000000000000000" pitchFamily="2" charset="2"/>
              <a:buChar char="Ø"/>
            </a:pPr>
            <a:r>
              <a:rPr lang="en-US" sz="2400" dirty="0"/>
              <a:t>R</a:t>
            </a:r>
            <a:r>
              <a:rPr lang="en-US" sz="2400" dirty="0" smtClean="0"/>
              <a:t>educe </a:t>
            </a:r>
            <a:r>
              <a:rPr lang="en-US" sz="2400" dirty="0"/>
              <a:t>the need for agents and intermediaries by providing employee or customer self-service facilities over the Internet.</a:t>
            </a:r>
          </a:p>
          <a:p>
            <a:pPr marL="342900" indent="-342900">
              <a:buFont typeface="Wingdings" panose="05000000000000000000" pitchFamily="2" charset="2"/>
              <a:buChar char="Ø"/>
            </a:pPr>
            <a:r>
              <a:rPr lang="en-US" sz="2400" dirty="0"/>
              <a:t>A</a:t>
            </a:r>
            <a:r>
              <a:rPr lang="en-US" sz="2400" dirty="0" smtClean="0"/>
              <a:t>chieve </a:t>
            </a:r>
            <a:r>
              <a:rPr lang="en-US" sz="2400" dirty="0"/>
              <a:t>sophisticated functionality at a reasonable cost (for instance by introducing standard packages such as ERP);</a:t>
            </a:r>
          </a:p>
          <a:p>
            <a:pPr marL="342900" indent="-342900">
              <a:buFont typeface="Wingdings" panose="05000000000000000000" pitchFamily="2" charset="2"/>
              <a:buChar char="Ø"/>
            </a:pPr>
            <a:r>
              <a:rPr lang="en-US" sz="2400" dirty="0"/>
              <a:t>A</a:t>
            </a:r>
            <a:r>
              <a:rPr lang="en-US" sz="2400" dirty="0" smtClean="0"/>
              <a:t>llow </a:t>
            </a:r>
            <a:r>
              <a:rPr lang="en-US" sz="2400" dirty="0"/>
              <a:t>globalization of operations;</a:t>
            </a:r>
          </a:p>
          <a:p>
            <a:pPr marL="342900" indent="-342900">
              <a:buFont typeface="Wingdings" panose="05000000000000000000" pitchFamily="2" charset="2"/>
              <a:buChar char="Ø"/>
            </a:pPr>
            <a:r>
              <a:rPr lang="en-US" sz="2400" dirty="0" smtClean="0"/>
              <a:t>Enable </a:t>
            </a:r>
            <a:r>
              <a:rPr lang="en-US" sz="2400" dirty="0"/>
              <a:t>choices to be made about how the company is structured while retaining the necessary level of central control;</a:t>
            </a:r>
          </a:p>
          <a:p>
            <a:pPr marL="342900" indent="-342900">
              <a:buFont typeface="Wingdings" panose="05000000000000000000" pitchFamily="2" charset="2"/>
              <a:buChar char="Ø"/>
            </a:pPr>
            <a:r>
              <a:rPr lang="en-US" sz="2400" dirty="0"/>
              <a:t>P</a:t>
            </a:r>
            <a:r>
              <a:rPr lang="en-US" sz="2400" dirty="0" smtClean="0"/>
              <a:t>roduce </a:t>
            </a:r>
            <a:r>
              <a:rPr lang="en-US" sz="2400" dirty="0"/>
              <a:t>better information, with a greater level of detail than was possible before, and make it available faster to allow better decisions to be made</a:t>
            </a:r>
            <a:r>
              <a:rPr lang="en-US" sz="2400" dirty="0" smtClean="0"/>
              <a:t>;</a:t>
            </a:r>
            <a:endParaRPr lang="en-US" sz="2400" dirty="0"/>
          </a:p>
        </p:txBody>
      </p:sp>
    </p:spTree>
    <p:extLst>
      <p:ext uri="{BB962C8B-B14F-4D97-AF65-F5344CB8AC3E}">
        <p14:creationId xmlns:p14="http://schemas.microsoft.com/office/powerpoint/2010/main" val="22406487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smtClean="0"/>
              <a:t>The potential </a:t>
            </a:r>
            <a:r>
              <a:rPr lang="en-US" sz="2800" b="1" dirty="0"/>
              <a:t>gains concern achieving efficiencies to:</a:t>
            </a:r>
            <a:endParaRPr lang="en-US" sz="2800" b="1" dirty="0">
              <a:solidFill>
                <a:schemeClr val="bg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2677656"/>
          </a:xfrm>
          <a:prstGeom prst="rect">
            <a:avLst/>
          </a:prstGeom>
          <a:noFill/>
        </p:spPr>
        <p:txBody>
          <a:bodyPr wrap="square" rtlCol="0">
            <a:spAutoFit/>
          </a:bodyPr>
          <a:lstStyle/>
          <a:p>
            <a:pPr marL="342900" indent="-342900">
              <a:buFont typeface="Wingdings" panose="05000000000000000000" pitchFamily="2" charset="2"/>
              <a:buChar char="Ø"/>
            </a:pPr>
            <a:r>
              <a:rPr lang="en-US" sz="2400" b="1" dirty="0"/>
              <a:t>E</a:t>
            </a:r>
            <a:r>
              <a:rPr lang="en-US" sz="2400" b="1" dirty="0" smtClean="0"/>
              <a:t>nable </a:t>
            </a:r>
            <a:r>
              <a:rPr lang="en-US" sz="2400" b="1" dirty="0"/>
              <a:t>24-hour working to maximize the ability to serve the global market and make best use of resources;</a:t>
            </a:r>
          </a:p>
          <a:p>
            <a:pPr marL="342900" indent="-342900">
              <a:buFont typeface="Wingdings" panose="05000000000000000000" pitchFamily="2" charset="2"/>
              <a:buChar char="Ø"/>
            </a:pPr>
            <a:r>
              <a:rPr lang="en-US" sz="2400" b="1" dirty="0"/>
              <a:t>E</a:t>
            </a:r>
            <a:r>
              <a:rPr lang="en-US" sz="2400" b="1" dirty="0" smtClean="0"/>
              <a:t>ncourage </a:t>
            </a:r>
            <a:r>
              <a:rPr lang="en-US" sz="2400" b="1" dirty="0"/>
              <a:t>greater staff involvement by making information available to more people in the company;</a:t>
            </a:r>
          </a:p>
          <a:p>
            <a:pPr marL="342900" indent="-342900">
              <a:buFont typeface="Wingdings" panose="05000000000000000000" pitchFamily="2" charset="2"/>
              <a:buChar char="Ø"/>
            </a:pPr>
            <a:r>
              <a:rPr lang="en-US" sz="2400" b="1" dirty="0"/>
              <a:t>I</a:t>
            </a:r>
            <a:r>
              <a:rPr lang="en-US" sz="2400" b="1" dirty="0" smtClean="0"/>
              <a:t>ncrease </a:t>
            </a:r>
            <a:r>
              <a:rPr lang="en-US" sz="2400" b="1" dirty="0"/>
              <a:t>the opportunity for flexible working on the road or at home;</a:t>
            </a:r>
          </a:p>
          <a:p>
            <a:pPr marL="342900" indent="-342900">
              <a:buFont typeface="Wingdings" panose="05000000000000000000" pitchFamily="2" charset="2"/>
              <a:buChar char="Ø"/>
            </a:pPr>
            <a:r>
              <a:rPr lang="en-US" sz="2400" b="1" dirty="0"/>
              <a:t>R</a:t>
            </a:r>
            <a:r>
              <a:rPr lang="en-US" sz="2400" b="1" dirty="0" smtClean="0"/>
              <a:t>educe </a:t>
            </a:r>
            <a:r>
              <a:rPr lang="en-US" sz="2400" b="1" dirty="0"/>
              <a:t>staff costs;</a:t>
            </a:r>
          </a:p>
          <a:p>
            <a:pPr marL="342900" indent="-342900">
              <a:buFont typeface="Wingdings" panose="05000000000000000000" pitchFamily="2" charset="2"/>
              <a:buChar char="Ø"/>
            </a:pPr>
            <a:r>
              <a:rPr lang="en-US" sz="2400" b="1" dirty="0"/>
              <a:t>I</a:t>
            </a:r>
            <a:r>
              <a:rPr lang="en-US" sz="2400" b="1" dirty="0" smtClean="0"/>
              <a:t>ncrease </a:t>
            </a:r>
            <a:r>
              <a:rPr lang="en-US" sz="2400" b="1" dirty="0"/>
              <a:t>the value of skills and knowledge by sharing </a:t>
            </a:r>
            <a:r>
              <a:rPr lang="en-US" sz="2400" b="1" dirty="0" smtClean="0"/>
              <a:t>information well</a:t>
            </a:r>
            <a:r>
              <a:rPr lang="en-US" sz="2400" b="1" dirty="0"/>
              <a:t>.</a:t>
            </a:r>
          </a:p>
        </p:txBody>
      </p:sp>
      <p:pic>
        <p:nvPicPr>
          <p:cNvPr id="12" name="Picture 11"/>
          <p:cNvPicPr>
            <a:picLocks noChangeAspect="1"/>
          </p:cNvPicPr>
          <p:nvPr/>
        </p:nvPicPr>
        <p:blipFill>
          <a:blip r:embed="rId3"/>
          <a:stretch>
            <a:fillRect/>
          </a:stretch>
        </p:blipFill>
        <p:spPr>
          <a:xfrm>
            <a:off x="9231043" y="4886498"/>
            <a:ext cx="1925053" cy="1697654"/>
          </a:xfrm>
          <a:prstGeom prst="rect">
            <a:avLst/>
          </a:prstGeom>
        </p:spPr>
      </p:pic>
    </p:spTree>
    <p:extLst>
      <p:ext uri="{BB962C8B-B14F-4D97-AF65-F5344CB8AC3E}">
        <p14:creationId xmlns:p14="http://schemas.microsoft.com/office/powerpoint/2010/main" val="4053019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429232"/>
            <a:ext cx="10764251" cy="5509200"/>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1">
                    <a:lumMod val="75000"/>
                  </a:schemeClr>
                </a:solidFill>
              </a:rPr>
              <a:t>Introduction.</a:t>
            </a:r>
          </a:p>
          <a:p>
            <a:pPr marL="457200" indent="-457200">
              <a:buFont typeface="Wingdings" panose="05000000000000000000" pitchFamily="2" charset="2"/>
              <a:buChar char="Ø"/>
            </a:pPr>
            <a:r>
              <a:rPr lang="en-US" sz="3200" dirty="0">
                <a:solidFill>
                  <a:schemeClr val="bg1">
                    <a:lumMod val="75000"/>
                  </a:schemeClr>
                </a:solidFill>
              </a:rPr>
              <a:t>IT-based process change.</a:t>
            </a:r>
          </a:p>
          <a:p>
            <a:pPr marL="457200" indent="-457200">
              <a:buFont typeface="Wingdings" panose="05000000000000000000" pitchFamily="2" charset="2"/>
              <a:buChar char="Ø"/>
            </a:pPr>
            <a:r>
              <a:rPr lang="en-US" sz="3200" dirty="0">
                <a:solidFill>
                  <a:schemeClr val="bg1">
                    <a:lumMod val="75000"/>
                  </a:schemeClr>
                </a:solidFill>
              </a:rPr>
              <a:t>The potential gains concern innovation and development.</a:t>
            </a:r>
          </a:p>
          <a:p>
            <a:pPr marL="457200" indent="-457200">
              <a:buFont typeface="Wingdings" panose="05000000000000000000" pitchFamily="2" charset="2"/>
              <a:buChar char="Ø"/>
            </a:pPr>
            <a:r>
              <a:rPr lang="en-US" sz="3200" dirty="0">
                <a:solidFill>
                  <a:schemeClr val="bg1">
                    <a:lumMod val="75000"/>
                  </a:schemeClr>
                </a:solidFill>
              </a:rPr>
              <a:t>The potential gains concern achieving efficiencies to.</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rPr>
              <a:t>IT management competencies.</a:t>
            </a:r>
          </a:p>
          <a:p>
            <a:pPr marL="457200" indent="-457200">
              <a:buFont typeface="Wingdings" panose="05000000000000000000" pitchFamily="2" charset="2"/>
              <a:buChar char="Ø"/>
            </a:pPr>
            <a:r>
              <a:rPr lang="en-US" sz="3200" dirty="0" smtClean="0">
                <a:solidFill>
                  <a:schemeClr val="bg1">
                    <a:lumMod val="75000"/>
                  </a:schemeClr>
                </a:solidFill>
              </a:rPr>
              <a:t>Eight </a:t>
            </a:r>
            <a:r>
              <a:rPr lang="en-US" sz="3200" dirty="0">
                <a:solidFill>
                  <a:schemeClr val="bg1">
                    <a:lumMod val="75000"/>
                  </a:schemeClr>
                </a:solidFill>
              </a:rPr>
              <a:t>categories of IT management </a:t>
            </a:r>
            <a:r>
              <a:rPr lang="en-US" sz="3200" dirty="0" smtClean="0">
                <a:solidFill>
                  <a:schemeClr val="bg1">
                    <a:lumMod val="75000"/>
                  </a:schemeClr>
                </a:solidFill>
              </a:rPr>
              <a:t>competencies.</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Three-stage process for moving towards better IT </a:t>
            </a:r>
            <a:r>
              <a:rPr lang="en-US" sz="3200" dirty="0" smtClean="0">
                <a:solidFill>
                  <a:schemeClr val="bg1">
                    <a:lumMod val="75000"/>
                  </a:schemeClr>
                </a:solidFill>
              </a:rPr>
              <a:t>management.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approaches to achieving </a:t>
            </a:r>
            <a:r>
              <a:rPr lang="en-US" sz="3200" dirty="0" smtClean="0">
                <a:solidFill>
                  <a:schemeClr val="bg1">
                    <a:lumMod val="75000"/>
                  </a:schemeClr>
                </a:solidFill>
              </a:rPr>
              <a:t>IT.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Principles of </a:t>
            </a:r>
            <a:r>
              <a:rPr lang="en-US" sz="3200" dirty="0" smtClean="0">
                <a:solidFill>
                  <a:schemeClr val="bg1">
                    <a:lumMod val="75000"/>
                  </a:schemeClr>
                </a:solidFill>
              </a:rPr>
              <a:t>socio-technical.</a:t>
            </a:r>
            <a:endParaRPr lang="en-US" sz="3200" dirty="0">
              <a:solidFill>
                <a:schemeClr val="bg1">
                  <a:lumMod val="75000"/>
                </a:schemeClr>
              </a:solidFill>
            </a:endParaRPr>
          </a:p>
          <a:p>
            <a:endParaRPr lang="en-US" sz="3200" dirty="0">
              <a:solidFill>
                <a:schemeClr val="bg1">
                  <a:lumMod val="85000"/>
                </a:schemeClr>
              </a:solidFill>
              <a:effectLst>
                <a:outerShdw blurRad="38100" dist="38100" dir="2700000" algn="tl">
                  <a:srgbClr val="000000">
                    <a:alpha val="43137"/>
                  </a:srgbClr>
                </a:outerShdw>
              </a:effectLst>
            </a:endParaRPr>
          </a:p>
        </p:txBody>
      </p:sp>
      <p:sp>
        <p:nvSpPr>
          <p:cNvPr id="5" name="TextBox 4"/>
          <p:cNvSpPr txBox="1"/>
          <p:nvPr/>
        </p:nvSpPr>
        <p:spPr>
          <a:xfrm>
            <a:off x="1516361" y="664881"/>
            <a:ext cx="7347284"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IT-based process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562374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 Business deployment</a:t>
            </a:r>
            <a:r>
              <a:rPr lang="en-US" sz="2800" b="1" dirty="0" smtClean="0">
                <a:solidFill>
                  <a:schemeClr val="tx1"/>
                </a:solidFill>
              </a:rPr>
              <a:t>:</a:t>
            </a:r>
          </a:p>
          <a:p>
            <a:endParaRPr lang="en-US" sz="2800" b="1" dirty="0">
              <a:solidFill>
                <a:schemeClr val="tx1"/>
              </a:solidFill>
            </a:endParaRPr>
          </a:p>
          <a:p>
            <a:r>
              <a:rPr lang="en-US" sz="2800" dirty="0">
                <a:solidFill>
                  <a:schemeClr val="tx1"/>
                </a:solidFill>
              </a:rPr>
              <a:t>–– </a:t>
            </a:r>
            <a:r>
              <a:rPr lang="en-US" sz="2800" dirty="0" smtClean="0">
                <a:solidFill>
                  <a:schemeClr val="tx1"/>
                </a:solidFill>
              </a:rPr>
              <a:t>Examination </a:t>
            </a:r>
            <a:r>
              <a:rPr lang="en-US" sz="2800" dirty="0">
                <a:solidFill>
                  <a:schemeClr val="tx1"/>
                </a:solidFill>
              </a:rPr>
              <a:t>of the potential business value of new, emerging IT;</a:t>
            </a:r>
          </a:p>
          <a:p>
            <a:r>
              <a:rPr lang="en-US" sz="2800" dirty="0">
                <a:solidFill>
                  <a:schemeClr val="tx1"/>
                </a:solidFill>
              </a:rPr>
              <a:t>–– </a:t>
            </a:r>
            <a:r>
              <a:rPr lang="en-US" sz="2800" dirty="0" smtClean="0">
                <a:solidFill>
                  <a:schemeClr val="tx1"/>
                </a:solidFill>
              </a:rPr>
              <a:t>Effective </a:t>
            </a:r>
            <a:r>
              <a:rPr lang="en-US" sz="2800" dirty="0">
                <a:solidFill>
                  <a:schemeClr val="tx1"/>
                </a:solidFill>
              </a:rPr>
              <a:t>working relationships among line managers and IT staff;</a:t>
            </a:r>
          </a:p>
          <a:p>
            <a:r>
              <a:rPr lang="en-US" sz="2800" dirty="0" smtClean="0">
                <a:solidFill>
                  <a:schemeClr val="tx1"/>
                </a:solidFill>
              </a:rPr>
              <a:t>–– </a:t>
            </a:r>
            <a:r>
              <a:rPr lang="en-US" sz="2800" dirty="0">
                <a:solidFill>
                  <a:schemeClr val="tx1"/>
                </a:solidFill>
              </a:rPr>
              <a:t>A</a:t>
            </a:r>
            <a:r>
              <a:rPr lang="en-US" sz="2800" dirty="0" smtClean="0">
                <a:solidFill>
                  <a:schemeClr val="tx1"/>
                </a:solidFill>
              </a:rPr>
              <a:t>ppropriateness </a:t>
            </a:r>
            <a:r>
              <a:rPr lang="en-US" sz="2800" dirty="0">
                <a:solidFill>
                  <a:schemeClr val="tx1"/>
                </a:solidFill>
              </a:rPr>
              <a:t>of IT policies;</a:t>
            </a:r>
          </a:p>
          <a:p>
            <a:r>
              <a:rPr lang="en-US" sz="2800" dirty="0">
                <a:solidFill>
                  <a:schemeClr val="tx1"/>
                </a:solidFill>
              </a:rPr>
              <a:t>–– </a:t>
            </a:r>
            <a:r>
              <a:rPr lang="en-US" sz="2800" dirty="0" smtClean="0">
                <a:solidFill>
                  <a:schemeClr val="tx1"/>
                </a:solidFill>
              </a:rPr>
              <a:t>Appropriateness </a:t>
            </a:r>
            <a:r>
              <a:rPr lang="en-US" sz="2800" dirty="0">
                <a:solidFill>
                  <a:schemeClr val="tx1"/>
                </a:solidFill>
              </a:rPr>
              <a:t>of IT sourcing decisions;</a:t>
            </a:r>
          </a:p>
          <a:p>
            <a:r>
              <a:rPr lang="en-US" sz="2800" dirty="0">
                <a:solidFill>
                  <a:schemeClr val="tx1"/>
                </a:solidFill>
              </a:rPr>
              <a:t>–– </a:t>
            </a:r>
            <a:r>
              <a:rPr lang="en-US" sz="2800" dirty="0" smtClean="0">
                <a:solidFill>
                  <a:schemeClr val="tx1"/>
                </a:solidFill>
              </a:rPr>
              <a:t>Effectiveness </a:t>
            </a:r>
            <a:r>
              <a:rPr lang="en-US" sz="2800" dirty="0">
                <a:solidFill>
                  <a:schemeClr val="tx1"/>
                </a:solidFill>
              </a:rPr>
              <a:t>of IT measurement systems.</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t>IT management competencies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03056" y="1601121"/>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4" name="Picture 3"/>
          <p:cNvPicPr>
            <a:picLocks noChangeAspect="1"/>
          </p:cNvPicPr>
          <p:nvPr/>
        </p:nvPicPr>
        <p:blipFill>
          <a:blip r:embed="rId3"/>
          <a:stretch>
            <a:fillRect/>
          </a:stretch>
        </p:blipFill>
        <p:spPr>
          <a:xfrm>
            <a:off x="8185991" y="1797763"/>
            <a:ext cx="3048425" cy="1378929"/>
          </a:xfrm>
          <a:prstGeom prst="rect">
            <a:avLst/>
          </a:prstGeom>
        </p:spPr>
      </p:pic>
    </p:spTree>
    <p:extLst>
      <p:ext uri="{BB962C8B-B14F-4D97-AF65-F5344CB8AC3E}">
        <p14:creationId xmlns:p14="http://schemas.microsoft.com/office/powerpoint/2010/main" val="4135663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smtClean="0">
                <a:solidFill>
                  <a:schemeClr val="tx1"/>
                </a:solidFill>
              </a:rPr>
              <a:t>• </a:t>
            </a:r>
            <a:r>
              <a:rPr lang="en-US" sz="2800" b="1" dirty="0">
                <a:solidFill>
                  <a:schemeClr val="tx1"/>
                </a:solidFill>
              </a:rPr>
              <a:t>External networks</a:t>
            </a:r>
            <a:r>
              <a:rPr lang="en-US" sz="2800" b="1" dirty="0" smtClean="0">
                <a:solidFill>
                  <a:schemeClr val="tx1"/>
                </a:solidFill>
              </a:rPr>
              <a:t>:</a:t>
            </a:r>
          </a:p>
          <a:p>
            <a:endParaRPr lang="en-US" sz="2800" b="1" dirty="0">
              <a:solidFill>
                <a:schemeClr val="tx1"/>
              </a:solidFill>
            </a:endParaRPr>
          </a:p>
          <a:p>
            <a:r>
              <a:rPr lang="en-US" sz="2800" dirty="0">
                <a:solidFill>
                  <a:schemeClr val="tx1"/>
                </a:solidFill>
              </a:rPr>
              <a:t>–– </a:t>
            </a:r>
            <a:r>
              <a:rPr lang="en-US" sz="2800" dirty="0" smtClean="0">
                <a:solidFill>
                  <a:schemeClr val="tx1"/>
                </a:solidFill>
              </a:rPr>
              <a:t>Existence </a:t>
            </a:r>
            <a:r>
              <a:rPr lang="en-US" sz="2800" dirty="0">
                <a:solidFill>
                  <a:schemeClr val="tx1"/>
                </a:solidFill>
              </a:rPr>
              <a:t>of electronic links with the organization’s customers;</a:t>
            </a:r>
          </a:p>
          <a:p>
            <a:r>
              <a:rPr lang="en-US" sz="2800" dirty="0">
                <a:solidFill>
                  <a:schemeClr val="tx1"/>
                </a:solidFill>
              </a:rPr>
              <a:t>–– </a:t>
            </a:r>
            <a:r>
              <a:rPr lang="en-US" sz="2800" dirty="0" smtClean="0">
                <a:solidFill>
                  <a:schemeClr val="tx1"/>
                </a:solidFill>
              </a:rPr>
              <a:t>Existence </a:t>
            </a:r>
            <a:r>
              <a:rPr lang="en-US" sz="2800" dirty="0">
                <a:solidFill>
                  <a:schemeClr val="tx1"/>
                </a:solidFill>
              </a:rPr>
              <a:t>of electronic links with the organization’s suppliers;</a:t>
            </a:r>
          </a:p>
          <a:p>
            <a:r>
              <a:rPr lang="en-US" sz="2800" dirty="0">
                <a:solidFill>
                  <a:schemeClr val="tx1"/>
                </a:solidFill>
              </a:rPr>
              <a:t>–– </a:t>
            </a:r>
            <a:r>
              <a:rPr lang="en-US" sz="2800" dirty="0" smtClean="0">
                <a:solidFill>
                  <a:schemeClr val="tx1"/>
                </a:solidFill>
              </a:rPr>
              <a:t>Collaborative </a:t>
            </a:r>
            <a:r>
              <a:rPr lang="en-US" sz="2800" dirty="0">
                <a:solidFill>
                  <a:schemeClr val="tx1"/>
                </a:solidFill>
              </a:rPr>
              <a:t>alliances with external partners (vendors, systems integrators, competitors) to develop IT-based products and processes.</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t>IT management competencies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03056" y="1601121"/>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4" name="Picture 3"/>
          <p:cNvPicPr>
            <a:picLocks noChangeAspect="1"/>
          </p:cNvPicPr>
          <p:nvPr/>
        </p:nvPicPr>
        <p:blipFill>
          <a:blip r:embed="rId3"/>
          <a:stretch>
            <a:fillRect/>
          </a:stretch>
        </p:blipFill>
        <p:spPr>
          <a:xfrm>
            <a:off x="7107126" y="1797764"/>
            <a:ext cx="4153480" cy="1718228"/>
          </a:xfrm>
          <a:prstGeom prst="rect">
            <a:avLst/>
          </a:prstGeom>
        </p:spPr>
      </p:pic>
    </p:spTree>
    <p:extLst>
      <p:ext uri="{BB962C8B-B14F-4D97-AF65-F5344CB8AC3E}">
        <p14:creationId xmlns:p14="http://schemas.microsoft.com/office/powerpoint/2010/main" val="2676136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 </a:t>
            </a:r>
            <a:r>
              <a:rPr lang="en-US" sz="2800" b="1" dirty="0">
                <a:solidFill>
                  <a:schemeClr val="tx1"/>
                </a:solidFill>
              </a:rPr>
              <a:t>Line technology leadership</a:t>
            </a:r>
            <a:r>
              <a:rPr lang="en-US" sz="2800" b="1" dirty="0" smtClean="0">
                <a:solidFill>
                  <a:schemeClr val="tx1"/>
                </a:solidFill>
              </a:rPr>
              <a:t>:</a:t>
            </a:r>
          </a:p>
          <a:p>
            <a:endParaRPr lang="en-US" sz="2800" b="1" dirty="0">
              <a:solidFill>
                <a:schemeClr val="tx1"/>
              </a:solidFill>
            </a:endParaRPr>
          </a:p>
          <a:p>
            <a:r>
              <a:rPr lang="en-US" sz="2800" dirty="0">
                <a:solidFill>
                  <a:schemeClr val="tx1"/>
                </a:solidFill>
              </a:rPr>
              <a:t>–– </a:t>
            </a:r>
            <a:r>
              <a:rPr lang="en-US" sz="2800" dirty="0" smtClean="0">
                <a:solidFill>
                  <a:schemeClr val="tx1"/>
                </a:solidFill>
              </a:rPr>
              <a:t>Line </a:t>
            </a:r>
            <a:r>
              <a:rPr lang="en-US" sz="2800" dirty="0">
                <a:solidFill>
                  <a:schemeClr val="tx1"/>
                </a:solidFill>
              </a:rPr>
              <a:t>managers’ ownership of IT projects within their domains of </a:t>
            </a:r>
            <a:r>
              <a:rPr lang="en-US" sz="2800" dirty="0" smtClean="0">
                <a:solidFill>
                  <a:schemeClr val="tx1"/>
                </a:solidFill>
              </a:rPr>
              <a:t>business responsibility</a:t>
            </a:r>
            <a:r>
              <a:rPr lang="en-US" sz="2800" dirty="0">
                <a:solidFill>
                  <a:schemeClr val="tx1"/>
                </a:solidFill>
              </a:rPr>
              <a:t>;</a:t>
            </a:r>
          </a:p>
          <a:p>
            <a:r>
              <a:rPr lang="en-US" sz="2800" dirty="0">
                <a:solidFill>
                  <a:schemeClr val="tx1"/>
                </a:solidFill>
              </a:rPr>
              <a:t>–– P</a:t>
            </a:r>
            <a:r>
              <a:rPr lang="en-US" sz="2800" dirty="0" smtClean="0">
                <a:solidFill>
                  <a:schemeClr val="tx1"/>
                </a:solidFill>
              </a:rPr>
              <a:t>ropensity </a:t>
            </a:r>
            <a:r>
              <a:rPr lang="en-US" sz="2800" dirty="0">
                <a:solidFill>
                  <a:schemeClr val="tx1"/>
                </a:solidFill>
              </a:rPr>
              <a:t>of employees throughout the organization to serve as ‘</a:t>
            </a:r>
            <a:r>
              <a:rPr lang="en-US" sz="2800" dirty="0" smtClean="0">
                <a:solidFill>
                  <a:schemeClr val="tx1"/>
                </a:solidFill>
              </a:rPr>
              <a:t>project champions</a:t>
            </a:r>
            <a:r>
              <a:rPr lang="en-US" sz="2800" dirty="0">
                <a:solidFill>
                  <a:schemeClr val="tx1"/>
                </a:solidFill>
              </a:rPr>
              <a:t>’.</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t>IT management competencies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03056" y="1601121"/>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4" name="Picture 3"/>
          <p:cNvPicPr>
            <a:picLocks noChangeAspect="1"/>
          </p:cNvPicPr>
          <p:nvPr/>
        </p:nvPicPr>
        <p:blipFill>
          <a:blip r:embed="rId3"/>
          <a:stretch>
            <a:fillRect/>
          </a:stretch>
        </p:blipFill>
        <p:spPr>
          <a:xfrm>
            <a:off x="6650577" y="1693454"/>
            <a:ext cx="4410691" cy="1630518"/>
          </a:xfrm>
          <a:prstGeom prst="rect">
            <a:avLst/>
          </a:prstGeom>
        </p:spPr>
      </p:pic>
    </p:spTree>
    <p:extLst>
      <p:ext uri="{BB962C8B-B14F-4D97-AF65-F5344CB8AC3E}">
        <p14:creationId xmlns:p14="http://schemas.microsoft.com/office/powerpoint/2010/main" val="2506481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ndParaRPr>
          </a:p>
          <a:p>
            <a:r>
              <a:rPr lang="en-US" sz="2800" b="1" dirty="0">
                <a:solidFill>
                  <a:schemeClr val="tx1"/>
                </a:solidFill>
              </a:rPr>
              <a:t>• Process </a:t>
            </a:r>
            <a:r>
              <a:rPr lang="en-US" sz="2800" b="1" dirty="0" err="1">
                <a:solidFill>
                  <a:schemeClr val="tx1"/>
                </a:solidFill>
              </a:rPr>
              <a:t>adaptiveness</a:t>
            </a:r>
            <a:r>
              <a:rPr lang="en-US" sz="2800" b="1" dirty="0" smtClean="0">
                <a:solidFill>
                  <a:schemeClr val="tx1"/>
                </a:solidFill>
              </a:rPr>
              <a:t>:</a:t>
            </a:r>
          </a:p>
          <a:p>
            <a:endParaRPr lang="en-US" sz="2800" b="1" dirty="0">
              <a:solidFill>
                <a:schemeClr val="tx1"/>
              </a:solidFill>
            </a:endParaRPr>
          </a:p>
          <a:p>
            <a:r>
              <a:rPr lang="en-US" sz="2800" dirty="0">
                <a:solidFill>
                  <a:schemeClr val="tx1"/>
                </a:solidFill>
              </a:rPr>
              <a:t>–– T</a:t>
            </a:r>
            <a:r>
              <a:rPr lang="en-US" sz="2800" dirty="0" smtClean="0">
                <a:solidFill>
                  <a:schemeClr val="tx1"/>
                </a:solidFill>
              </a:rPr>
              <a:t>endency of </a:t>
            </a:r>
            <a:r>
              <a:rPr lang="en-US" sz="2800" dirty="0">
                <a:solidFill>
                  <a:schemeClr val="tx1"/>
                </a:solidFill>
              </a:rPr>
              <a:t>employees throughout the organization to learn about and subsequently explore the functionality of installed IT tools and applications;</a:t>
            </a:r>
          </a:p>
          <a:p>
            <a:r>
              <a:rPr lang="en-US" sz="2800" dirty="0">
                <a:solidFill>
                  <a:schemeClr val="tx1"/>
                </a:solidFill>
              </a:rPr>
              <a:t>–– </a:t>
            </a:r>
            <a:r>
              <a:rPr lang="en-US" sz="2800" dirty="0" smtClean="0">
                <a:solidFill>
                  <a:schemeClr val="tx1"/>
                </a:solidFill>
              </a:rPr>
              <a:t>Restructuring </a:t>
            </a:r>
            <a:r>
              <a:rPr lang="en-US" sz="2800" dirty="0">
                <a:solidFill>
                  <a:schemeClr val="tx1"/>
                </a:solidFill>
              </a:rPr>
              <a:t>of business processes, where appropriate, throughout the organization;</a:t>
            </a:r>
          </a:p>
          <a:p>
            <a:r>
              <a:rPr lang="en-US" sz="2800" dirty="0">
                <a:solidFill>
                  <a:schemeClr val="tx1"/>
                </a:solidFill>
              </a:rPr>
              <a:t>–– </a:t>
            </a:r>
            <a:r>
              <a:rPr lang="en-US" sz="2800" dirty="0" smtClean="0">
                <a:solidFill>
                  <a:schemeClr val="tx1"/>
                </a:solidFill>
              </a:rPr>
              <a:t>Visualizing </a:t>
            </a:r>
            <a:r>
              <a:rPr lang="en-US" sz="2800" dirty="0">
                <a:solidFill>
                  <a:schemeClr val="tx1"/>
                </a:solidFill>
              </a:rPr>
              <a:t>organizational activities throughout the organization.</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t>IT management competencies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03056" y="1601121"/>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4" name="Picture 3"/>
          <p:cNvPicPr>
            <a:picLocks noChangeAspect="1"/>
          </p:cNvPicPr>
          <p:nvPr/>
        </p:nvPicPr>
        <p:blipFill>
          <a:blip r:embed="rId3"/>
          <a:stretch>
            <a:fillRect/>
          </a:stretch>
        </p:blipFill>
        <p:spPr>
          <a:xfrm>
            <a:off x="7943069" y="1289200"/>
            <a:ext cx="3210373" cy="1793392"/>
          </a:xfrm>
          <a:prstGeom prst="rect">
            <a:avLst/>
          </a:prstGeom>
        </p:spPr>
      </p:pic>
    </p:spTree>
    <p:extLst>
      <p:ext uri="{BB962C8B-B14F-4D97-AF65-F5344CB8AC3E}">
        <p14:creationId xmlns:p14="http://schemas.microsoft.com/office/powerpoint/2010/main" val="4162657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smtClean="0">
              <a:solidFill>
                <a:schemeClr val="tx1"/>
              </a:solidFill>
            </a:endParaRPr>
          </a:p>
          <a:p>
            <a:r>
              <a:rPr lang="en-US" sz="2800" b="1" dirty="0" smtClean="0">
                <a:solidFill>
                  <a:schemeClr val="tx1"/>
                </a:solidFill>
              </a:rPr>
              <a:t>• IT infrastructure</a:t>
            </a:r>
          </a:p>
          <a:p>
            <a:endParaRPr lang="en-US" sz="2800" b="1" dirty="0" smtClean="0">
              <a:solidFill>
                <a:schemeClr val="tx1"/>
              </a:solidFill>
            </a:endParaRPr>
          </a:p>
          <a:p>
            <a:r>
              <a:rPr lang="en-US" sz="2800" dirty="0" smtClean="0">
                <a:solidFill>
                  <a:schemeClr val="tx1"/>
                </a:solidFill>
              </a:rPr>
              <a:t>–– Restructuring of IT work processes, where appropriate;</a:t>
            </a:r>
          </a:p>
          <a:p>
            <a:r>
              <a:rPr lang="en-US" sz="2800" dirty="0" smtClean="0">
                <a:solidFill>
                  <a:schemeClr val="tx1"/>
                </a:solidFill>
              </a:rPr>
              <a:t>–– Appropriateness of data architecture;</a:t>
            </a:r>
          </a:p>
          <a:p>
            <a:r>
              <a:rPr lang="en-US" sz="2800" dirty="0" smtClean="0">
                <a:solidFill>
                  <a:schemeClr val="tx1"/>
                </a:solidFill>
              </a:rPr>
              <a:t>–– Appropriateness of network architecture;</a:t>
            </a:r>
          </a:p>
          <a:p>
            <a:r>
              <a:rPr lang="en-US" sz="2800" dirty="0" smtClean="0">
                <a:solidFill>
                  <a:schemeClr val="tx1"/>
                </a:solidFill>
              </a:rPr>
              <a:t>–– Knowledge of and efficiency of the organization’s IT skills base;</a:t>
            </a:r>
          </a:p>
          <a:p>
            <a:r>
              <a:rPr lang="en-US" sz="2800" dirty="0" smtClean="0">
                <a:solidFill>
                  <a:schemeClr val="tx1"/>
                </a:solidFill>
              </a:rPr>
              <a:t>–– Consistency of object (data, process, rules) definitions;</a:t>
            </a:r>
          </a:p>
          <a:p>
            <a:r>
              <a:rPr lang="en-US" sz="2800" dirty="0" smtClean="0">
                <a:solidFill>
                  <a:schemeClr val="tx1"/>
                </a:solidFill>
              </a:rPr>
              <a:t>–– Effectiveness of software development practices</a:t>
            </a:r>
            <a:r>
              <a:rPr lang="en-US" sz="2800" i="1" dirty="0" smtClean="0">
                <a:solidFill>
                  <a:schemeClr val="tx1"/>
                </a:solidFill>
              </a:rPr>
              <a:t>.</a:t>
            </a:r>
            <a:endParaRPr lang="en-US" sz="28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t>IT management competencies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03056" y="1601121"/>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4" name="Picture 3"/>
          <p:cNvPicPr>
            <a:picLocks noChangeAspect="1"/>
          </p:cNvPicPr>
          <p:nvPr/>
        </p:nvPicPr>
        <p:blipFill>
          <a:blip r:embed="rId3"/>
          <a:stretch>
            <a:fillRect/>
          </a:stretch>
        </p:blipFill>
        <p:spPr>
          <a:xfrm>
            <a:off x="6414976" y="1873239"/>
            <a:ext cx="4715533" cy="1340770"/>
          </a:xfrm>
          <a:prstGeom prst="rect">
            <a:avLst/>
          </a:prstGeom>
        </p:spPr>
      </p:pic>
    </p:spTree>
    <p:extLst>
      <p:ext uri="{BB962C8B-B14F-4D97-AF65-F5344CB8AC3E}">
        <p14:creationId xmlns:p14="http://schemas.microsoft.com/office/powerpoint/2010/main" val="1670589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smtClean="0">
                <a:solidFill>
                  <a:schemeClr val="tx1"/>
                </a:solidFill>
              </a:rPr>
              <a:t>• </a:t>
            </a:r>
            <a:r>
              <a:rPr lang="en-US" sz="2800" b="1" dirty="0" smtClean="0">
                <a:solidFill>
                  <a:schemeClr val="tx1"/>
                </a:solidFill>
              </a:rPr>
              <a:t>Data center utility:</a:t>
            </a:r>
          </a:p>
          <a:p>
            <a:endParaRPr lang="en-US" sz="2800" b="1" dirty="0">
              <a:solidFill>
                <a:schemeClr val="tx1"/>
              </a:solidFill>
            </a:endParaRPr>
          </a:p>
          <a:p>
            <a:endParaRPr lang="en-US" sz="2800" b="1" dirty="0" smtClean="0">
              <a:solidFill>
                <a:schemeClr val="tx1"/>
              </a:solidFill>
            </a:endParaRPr>
          </a:p>
          <a:p>
            <a:r>
              <a:rPr lang="en-US" sz="2800" dirty="0" smtClean="0">
                <a:solidFill>
                  <a:schemeClr val="tx1"/>
                </a:solidFill>
              </a:rPr>
              <a:t>–– Appropriateness of processor architecture;</a:t>
            </a:r>
          </a:p>
          <a:p>
            <a:r>
              <a:rPr lang="en-US" sz="2800" dirty="0" smtClean="0">
                <a:solidFill>
                  <a:schemeClr val="tx1"/>
                </a:solidFill>
              </a:rPr>
              <a:t>–– Efficiency of quality assurance and security controls.</a:t>
            </a:r>
          </a:p>
          <a:p>
            <a:r>
              <a:rPr lang="en-US" sz="2800" dirty="0" smtClean="0">
                <a:solidFill>
                  <a:schemeClr val="tx1"/>
                </a:solidFill>
              </a:rPr>
              <a:t>Source: </a:t>
            </a:r>
            <a:r>
              <a:rPr lang="en-US" sz="2800" dirty="0" err="1" smtClean="0">
                <a:solidFill>
                  <a:schemeClr val="tx1"/>
                </a:solidFill>
              </a:rPr>
              <a:t>Sambamurthy</a:t>
            </a:r>
            <a:r>
              <a:rPr lang="en-US" sz="2800" dirty="0" smtClean="0">
                <a:solidFill>
                  <a:schemeClr val="tx1"/>
                </a:solidFill>
              </a:rPr>
              <a:t> and </a:t>
            </a:r>
            <a:r>
              <a:rPr lang="en-US" sz="2800" dirty="0" err="1" smtClean="0">
                <a:solidFill>
                  <a:schemeClr val="tx1"/>
                </a:solidFill>
              </a:rPr>
              <a:t>Zmud</a:t>
            </a:r>
            <a:r>
              <a:rPr lang="en-US" sz="2800" dirty="0" smtClean="0">
                <a:solidFill>
                  <a:schemeClr val="tx1"/>
                </a:solidFill>
              </a:rPr>
              <a:t>, in Sauer and </a:t>
            </a:r>
            <a:r>
              <a:rPr lang="en-US" sz="2800" dirty="0" err="1" smtClean="0">
                <a:solidFill>
                  <a:schemeClr val="tx1"/>
                </a:solidFill>
              </a:rPr>
              <a:t>Yetton</a:t>
            </a:r>
            <a:r>
              <a:rPr lang="en-US" sz="2800" dirty="0" smtClean="0">
                <a:solidFill>
                  <a:schemeClr val="tx1"/>
                </a:solidFill>
              </a:rPr>
              <a:t> (1997).</a:t>
            </a:r>
          </a:p>
          <a:p>
            <a:r>
              <a:rPr lang="en-US" sz="2800" dirty="0" smtClean="0">
                <a:solidFill>
                  <a:schemeClr val="tx1"/>
                </a:solidFill>
              </a:rPr>
              <a:t>Reprinted by permission of </a:t>
            </a:r>
            <a:r>
              <a:rPr lang="en-US" sz="2800" dirty="0" err="1" smtClean="0">
                <a:solidFill>
                  <a:schemeClr val="tx1"/>
                </a:solidFill>
              </a:rPr>
              <a:t>Jossey</a:t>
            </a:r>
            <a:r>
              <a:rPr lang="en-US" sz="2800" dirty="0" smtClean="0">
                <a:solidFill>
                  <a:schemeClr val="tx1"/>
                </a:solidFill>
              </a:rPr>
              <a:t>-Bass</a:t>
            </a:r>
            <a:endParaRPr lang="en-US" sz="28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t>IT management competencies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03056" y="1601121"/>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4" name="Picture 3"/>
          <p:cNvPicPr>
            <a:picLocks noChangeAspect="1"/>
          </p:cNvPicPr>
          <p:nvPr/>
        </p:nvPicPr>
        <p:blipFill>
          <a:blip r:embed="rId3"/>
          <a:stretch>
            <a:fillRect/>
          </a:stretch>
        </p:blipFill>
        <p:spPr>
          <a:xfrm>
            <a:off x="6414976" y="1850976"/>
            <a:ext cx="4715533" cy="1549949"/>
          </a:xfrm>
          <a:prstGeom prst="rect">
            <a:avLst/>
          </a:prstGeom>
        </p:spPr>
      </p:pic>
    </p:spTree>
    <p:extLst>
      <p:ext uri="{BB962C8B-B14F-4D97-AF65-F5344CB8AC3E}">
        <p14:creationId xmlns:p14="http://schemas.microsoft.com/office/powerpoint/2010/main" val="3363105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429232"/>
            <a:ext cx="10764251" cy="5509200"/>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1">
                    <a:lumMod val="75000"/>
                  </a:schemeClr>
                </a:solidFill>
              </a:rPr>
              <a:t>Introduction.</a:t>
            </a:r>
          </a:p>
          <a:p>
            <a:pPr marL="457200" indent="-457200">
              <a:buFont typeface="Wingdings" panose="05000000000000000000" pitchFamily="2" charset="2"/>
              <a:buChar char="Ø"/>
            </a:pPr>
            <a:r>
              <a:rPr lang="en-US" sz="3200" dirty="0">
                <a:solidFill>
                  <a:schemeClr val="bg1">
                    <a:lumMod val="75000"/>
                  </a:schemeClr>
                </a:solidFill>
              </a:rPr>
              <a:t>IT-based process change.</a:t>
            </a:r>
          </a:p>
          <a:p>
            <a:pPr marL="457200" indent="-457200">
              <a:buFont typeface="Wingdings" panose="05000000000000000000" pitchFamily="2" charset="2"/>
              <a:buChar char="Ø"/>
            </a:pPr>
            <a:r>
              <a:rPr lang="en-US" sz="3200" dirty="0">
                <a:solidFill>
                  <a:schemeClr val="bg1">
                    <a:lumMod val="75000"/>
                  </a:schemeClr>
                </a:solidFill>
              </a:rPr>
              <a:t>The potential gains concern innovation and development.</a:t>
            </a:r>
          </a:p>
          <a:p>
            <a:pPr marL="457200" indent="-457200">
              <a:buFont typeface="Wingdings" panose="05000000000000000000" pitchFamily="2" charset="2"/>
              <a:buChar char="Ø"/>
            </a:pPr>
            <a:r>
              <a:rPr lang="en-US" sz="3200" dirty="0">
                <a:solidFill>
                  <a:schemeClr val="bg1">
                    <a:lumMod val="75000"/>
                  </a:schemeClr>
                </a:solidFill>
              </a:rPr>
              <a:t>The potential gains concern achieving efficiencies to.</a:t>
            </a:r>
          </a:p>
          <a:p>
            <a:pPr marL="457200" indent="-457200">
              <a:buFont typeface="Wingdings" panose="05000000000000000000" pitchFamily="2" charset="2"/>
              <a:buChar char="Ø"/>
            </a:pPr>
            <a:r>
              <a:rPr lang="en-US" sz="3200" dirty="0">
                <a:solidFill>
                  <a:schemeClr val="bg1">
                    <a:lumMod val="75000"/>
                  </a:schemeClr>
                </a:solidFill>
              </a:rPr>
              <a:t>IT management competencies.</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rPr>
              <a:t>Eight categories of IT management competencies.</a:t>
            </a:r>
          </a:p>
          <a:p>
            <a:pPr marL="457200" indent="-457200">
              <a:buFont typeface="Wingdings" panose="05000000000000000000" pitchFamily="2" charset="2"/>
              <a:buChar char="Ø"/>
            </a:pPr>
            <a:r>
              <a:rPr lang="en-US" sz="3200" dirty="0">
                <a:solidFill>
                  <a:schemeClr val="bg1">
                    <a:lumMod val="75000"/>
                  </a:schemeClr>
                </a:solidFill>
              </a:rPr>
              <a:t>Three-stage process for moving towards better IT </a:t>
            </a:r>
            <a:r>
              <a:rPr lang="en-US" sz="3200" dirty="0" smtClean="0">
                <a:solidFill>
                  <a:schemeClr val="bg1">
                    <a:lumMod val="75000"/>
                  </a:schemeClr>
                </a:solidFill>
              </a:rPr>
              <a:t>management.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approaches to achieving </a:t>
            </a:r>
            <a:r>
              <a:rPr lang="en-US" sz="3200" dirty="0" smtClean="0">
                <a:solidFill>
                  <a:schemeClr val="bg1">
                    <a:lumMod val="75000"/>
                  </a:schemeClr>
                </a:solidFill>
              </a:rPr>
              <a:t>IT.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Principles of </a:t>
            </a:r>
            <a:r>
              <a:rPr lang="en-US" sz="3200" dirty="0" smtClean="0">
                <a:solidFill>
                  <a:schemeClr val="bg1">
                    <a:lumMod val="75000"/>
                  </a:schemeClr>
                </a:solidFill>
              </a:rPr>
              <a:t>socio-technical.</a:t>
            </a:r>
            <a:endParaRPr lang="en-US" sz="3200" dirty="0">
              <a:solidFill>
                <a:schemeClr val="bg1">
                  <a:lumMod val="75000"/>
                </a:schemeClr>
              </a:solidFill>
            </a:endParaRPr>
          </a:p>
          <a:p>
            <a:endParaRPr lang="en-US" sz="3200" dirty="0">
              <a:solidFill>
                <a:schemeClr val="bg1">
                  <a:lumMod val="85000"/>
                </a:schemeClr>
              </a:solidFill>
              <a:effectLst>
                <a:outerShdw blurRad="38100" dist="38100" dir="2700000" algn="tl">
                  <a:srgbClr val="000000">
                    <a:alpha val="43137"/>
                  </a:srgbClr>
                </a:outerShdw>
              </a:effectLst>
            </a:endParaRPr>
          </a:p>
        </p:txBody>
      </p:sp>
      <p:sp>
        <p:nvSpPr>
          <p:cNvPr id="5" name="TextBox 4"/>
          <p:cNvSpPr txBox="1"/>
          <p:nvPr/>
        </p:nvSpPr>
        <p:spPr>
          <a:xfrm>
            <a:off x="1516361" y="664881"/>
            <a:ext cx="7347284"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IT-based process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41593350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28032" y="1599946"/>
            <a:ext cx="7563967" cy="523220"/>
          </a:xfrm>
          <a:prstGeom prst="rect">
            <a:avLst/>
          </a:prstGeom>
          <a:noFill/>
        </p:spPr>
        <p:txBody>
          <a:bodyPr wrap="square" rtlCol="0">
            <a:spAutoFit/>
          </a:bodyPr>
          <a:lstStyle/>
          <a:p>
            <a:r>
              <a:rPr lang="en-US" sz="2800" b="1" dirty="0"/>
              <a:t>Eight categories of IT management competencies: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3970318"/>
          </a:xfrm>
          <a:prstGeom prst="rect">
            <a:avLst/>
          </a:prstGeom>
          <a:noFill/>
        </p:spPr>
        <p:txBody>
          <a:bodyPr wrap="square" rtlCol="0">
            <a:spAutoFit/>
          </a:bodyPr>
          <a:lstStyle/>
          <a:p>
            <a:r>
              <a:rPr lang="en-US" sz="2800" dirty="0"/>
              <a:t>So what are the unique skills and knowledge required by an organization collectively to ensure that IT is used to improve business processes, enable changes in organizational structure, add value to its knowledge base and create or support the development of new products and services? </a:t>
            </a:r>
            <a:r>
              <a:rPr lang="en-US" sz="2800" dirty="0" err="1"/>
              <a:t>Sambamurthy</a:t>
            </a:r>
            <a:r>
              <a:rPr lang="en-US" sz="2800" dirty="0"/>
              <a:t> and </a:t>
            </a:r>
            <a:r>
              <a:rPr lang="en-US" sz="2800" dirty="0" err="1"/>
              <a:t>Zmud</a:t>
            </a:r>
            <a:r>
              <a:rPr lang="en-US" sz="2800" dirty="0"/>
              <a:t> carried out a four-year research </a:t>
            </a:r>
            <a:r>
              <a:rPr lang="en-US" sz="2800" dirty="0" err="1"/>
              <a:t>programme</a:t>
            </a:r>
            <a:r>
              <a:rPr lang="en-US" sz="2800" dirty="0"/>
              <a:t> in the early 1990s, out of which emerged Eight</a:t>
            </a:r>
            <a:r>
              <a:rPr lang="en-US" sz="2800" b="1" dirty="0"/>
              <a:t> </a:t>
            </a:r>
            <a:r>
              <a:rPr lang="en-US" sz="2800" dirty="0" smtClean="0"/>
              <a:t>categories </a:t>
            </a:r>
            <a:r>
              <a:rPr lang="en-US" sz="2800" dirty="0"/>
              <a:t>of IT management competencies:</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7568722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1. Business deployment: </a:t>
            </a:r>
            <a:r>
              <a:rPr lang="en-US" sz="2800" dirty="0">
                <a:solidFill>
                  <a:schemeClr val="tx1"/>
                </a:solidFill>
              </a:rPr>
              <a:t>The key competencies in this area are the ability to examine, visualize and communicate the value offered by emerging IT. This needs to be coupled with the use of Multi-specialty </a:t>
            </a:r>
            <a:r>
              <a:rPr lang="en-US" sz="2800" dirty="0" smtClean="0">
                <a:solidFill>
                  <a:schemeClr val="tx1"/>
                </a:solidFill>
              </a:rPr>
              <a:t>teams</a:t>
            </a:r>
            <a:r>
              <a:rPr lang="en-US" sz="2800" dirty="0">
                <a:solidFill>
                  <a:schemeClr val="tx1"/>
                </a:solidFill>
              </a:rPr>
              <a:t>, with a good shared understanding of IT, to rapidly implement innovative IT solutions</a:t>
            </a:r>
            <a:r>
              <a:rPr lang="en-US" sz="2800" dirty="0" smtClean="0">
                <a:solidFill>
                  <a:schemeClr val="tx1"/>
                </a:solidFill>
              </a:rPr>
              <a:t>.</a:t>
            </a:r>
          </a:p>
          <a:p>
            <a:endParaRPr lang="en-US" sz="2400" dirty="0" smtClean="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671793" y="727408"/>
            <a:ext cx="7563967" cy="523220"/>
          </a:xfrm>
          <a:prstGeom prst="rect">
            <a:avLst/>
          </a:prstGeom>
          <a:noFill/>
        </p:spPr>
        <p:txBody>
          <a:bodyPr wrap="square" rtlCol="0">
            <a:spAutoFit/>
          </a:bodyPr>
          <a:lstStyle/>
          <a:p>
            <a:r>
              <a:rPr lang="en-US" sz="2800" b="1" dirty="0"/>
              <a:t>Eight categories of IT management competencies:</a:t>
            </a:r>
          </a:p>
        </p:txBody>
      </p:sp>
      <p:pic>
        <p:nvPicPr>
          <p:cNvPr id="12" name="Picture 11"/>
          <p:cNvPicPr>
            <a:picLocks noChangeAspect="1"/>
          </p:cNvPicPr>
          <p:nvPr/>
        </p:nvPicPr>
        <p:blipFill>
          <a:blip r:embed="rId3"/>
          <a:stretch>
            <a:fillRect/>
          </a:stretch>
        </p:blipFill>
        <p:spPr>
          <a:xfrm>
            <a:off x="7972875" y="4512523"/>
            <a:ext cx="3048425" cy="1378929"/>
          </a:xfrm>
          <a:prstGeom prst="rect">
            <a:avLst/>
          </a:prstGeom>
        </p:spPr>
      </p:pic>
    </p:spTree>
    <p:extLst>
      <p:ext uri="{BB962C8B-B14F-4D97-AF65-F5344CB8AC3E}">
        <p14:creationId xmlns:p14="http://schemas.microsoft.com/office/powerpoint/2010/main" val="1139129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2. External networks: </a:t>
            </a:r>
            <a:r>
              <a:rPr lang="en-US" sz="2800" dirty="0">
                <a:solidFill>
                  <a:schemeClr val="tx1"/>
                </a:solidFill>
              </a:rPr>
              <a:t>This area of competence refers to the need for</a:t>
            </a:r>
          </a:p>
          <a:p>
            <a:r>
              <a:rPr lang="en-US" sz="2800" dirty="0">
                <a:solidFill>
                  <a:schemeClr val="tx1"/>
                </a:solidFill>
              </a:rPr>
              <a:t>the organization to develop close partnerships with external parties</a:t>
            </a:r>
          </a:p>
          <a:p>
            <a:r>
              <a:rPr lang="en-US" sz="2800" dirty="0">
                <a:solidFill>
                  <a:schemeClr val="tx1"/>
                </a:solidFill>
              </a:rPr>
              <a:t>to increase their awareness of emerging IT</a:t>
            </a:r>
            <a:r>
              <a:rPr lang="en-US" sz="2800" dirty="0" smtClean="0">
                <a:solidFill>
                  <a:schemeClr val="tx1"/>
                </a:solidFill>
              </a:rPr>
              <a:t>.</a:t>
            </a:r>
          </a:p>
          <a:p>
            <a:pPr marL="514350" indent="-514350">
              <a:buFont typeface="+mj-lt"/>
              <a:buAutoNum type="arabicPeriod"/>
            </a:pPr>
            <a:endParaRPr lang="en-US" sz="2800" dirty="0" smtClean="0">
              <a:solidFill>
                <a:schemeClr val="tx1"/>
              </a:solidFill>
            </a:endParaRPr>
          </a:p>
          <a:p>
            <a:pPr marL="514350" indent="-514350">
              <a:buFont typeface="+mj-lt"/>
              <a:buAutoNum type="arabicPeriod"/>
            </a:pPr>
            <a:endParaRPr lang="en-US" sz="2800" dirty="0">
              <a:solidFill>
                <a:schemeClr val="tx1"/>
              </a:solidFill>
            </a:endParaRPr>
          </a:p>
          <a:p>
            <a:pPr marL="457200" indent="-457200">
              <a:buFont typeface="+mj-lt"/>
              <a:buAutoNum type="arabicPeriod"/>
            </a:pPr>
            <a:endParaRPr lang="en-US" sz="2400" dirty="0" smtClean="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671793" y="727408"/>
            <a:ext cx="7563967" cy="523220"/>
          </a:xfrm>
          <a:prstGeom prst="rect">
            <a:avLst/>
          </a:prstGeom>
          <a:noFill/>
        </p:spPr>
        <p:txBody>
          <a:bodyPr wrap="square" rtlCol="0">
            <a:spAutoFit/>
          </a:bodyPr>
          <a:lstStyle/>
          <a:p>
            <a:r>
              <a:rPr lang="en-US" sz="2800" b="1" dirty="0"/>
              <a:t>Eight categories of IT management competencies:</a:t>
            </a:r>
          </a:p>
        </p:txBody>
      </p:sp>
      <p:pic>
        <p:nvPicPr>
          <p:cNvPr id="12" name="Picture 11"/>
          <p:cNvPicPr>
            <a:picLocks noChangeAspect="1"/>
          </p:cNvPicPr>
          <p:nvPr/>
        </p:nvPicPr>
        <p:blipFill>
          <a:blip r:embed="rId3"/>
          <a:stretch>
            <a:fillRect/>
          </a:stretch>
        </p:blipFill>
        <p:spPr>
          <a:xfrm>
            <a:off x="6987762" y="4171995"/>
            <a:ext cx="4153480" cy="1718228"/>
          </a:xfrm>
          <a:prstGeom prst="rect">
            <a:avLst/>
          </a:prstGeom>
        </p:spPr>
      </p:pic>
    </p:spTree>
    <p:extLst>
      <p:ext uri="{BB962C8B-B14F-4D97-AF65-F5344CB8AC3E}">
        <p14:creationId xmlns:p14="http://schemas.microsoft.com/office/powerpoint/2010/main" val="3356232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smtClean="0">
              <a:solidFill>
                <a:schemeClr val="tx1"/>
              </a:solidFill>
            </a:endParaRPr>
          </a:p>
          <a:p>
            <a:r>
              <a:rPr lang="en-US" sz="2800" b="1" dirty="0" smtClean="0">
                <a:solidFill>
                  <a:schemeClr val="tx1"/>
                </a:solidFill>
              </a:rPr>
              <a:t>3 </a:t>
            </a:r>
            <a:r>
              <a:rPr lang="en-US" sz="2800" b="1" dirty="0">
                <a:solidFill>
                  <a:schemeClr val="tx1"/>
                </a:solidFill>
              </a:rPr>
              <a:t>Line technology </a:t>
            </a:r>
            <a:r>
              <a:rPr lang="en-US" sz="2800" b="1" dirty="0" smtClean="0">
                <a:solidFill>
                  <a:schemeClr val="tx1"/>
                </a:solidFill>
              </a:rPr>
              <a:t>leadership: </a:t>
            </a:r>
            <a:r>
              <a:rPr lang="en-US" sz="2800" dirty="0">
                <a:solidFill>
                  <a:schemeClr val="tx1"/>
                </a:solidFill>
              </a:rPr>
              <a:t>Users such as line managers and </a:t>
            </a:r>
            <a:r>
              <a:rPr lang="en-US" sz="2800" dirty="0" smtClean="0">
                <a:solidFill>
                  <a:schemeClr val="tx1"/>
                </a:solidFill>
              </a:rPr>
              <a:t>senior managers </a:t>
            </a:r>
            <a:r>
              <a:rPr lang="en-US" sz="2800" dirty="0">
                <a:solidFill>
                  <a:schemeClr val="tx1"/>
                </a:solidFill>
              </a:rPr>
              <a:t>need to participate actively in championing IT </a:t>
            </a:r>
            <a:r>
              <a:rPr lang="en-US" sz="2800" dirty="0" smtClean="0">
                <a:solidFill>
                  <a:schemeClr val="tx1"/>
                </a:solidFill>
              </a:rPr>
              <a:t>initiatives. </a:t>
            </a:r>
            <a:r>
              <a:rPr lang="en-US" sz="2800" dirty="0">
                <a:solidFill>
                  <a:schemeClr val="tx1"/>
                </a:solidFill>
              </a:rPr>
              <a:t>This area of competence concerns the ability to take technical leadership, which line managers may delegate rather too quickly to IT people through lack of understanding of the technology.</a:t>
            </a:r>
          </a:p>
          <a:p>
            <a:endParaRPr lang="en-US" sz="2400" dirty="0">
              <a:solidFill>
                <a:schemeClr val="tx1"/>
              </a:solidFill>
            </a:endParaRPr>
          </a:p>
          <a:p>
            <a:endParaRPr lang="en-US" sz="2400" dirty="0" smtClean="0">
              <a:solidFill>
                <a:schemeClr val="tx1"/>
              </a:solidFill>
            </a:endParaRPr>
          </a:p>
          <a:p>
            <a:endParaRPr lang="en-US" sz="2400" dirty="0" smtClean="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671793" y="727408"/>
            <a:ext cx="7563967" cy="523220"/>
          </a:xfrm>
          <a:prstGeom prst="rect">
            <a:avLst/>
          </a:prstGeom>
          <a:noFill/>
        </p:spPr>
        <p:txBody>
          <a:bodyPr wrap="square" rtlCol="0">
            <a:spAutoFit/>
          </a:bodyPr>
          <a:lstStyle/>
          <a:p>
            <a:r>
              <a:rPr lang="en-US" sz="2800" b="1" dirty="0"/>
              <a:t>Eight categories of IT management competencies:</a:t>
            </a:r>
          </a:p>
        </p:txBody>
      </p:sp>
      <p:pic>
        <p:nvPicPr>
          <p:cNvPr id="12" name="Picture 11"/>
          <p:cNvPicPr>
            <a:picLocks noChangeAspect="1"/>
          </p:cNvPicPr>
          <p:nvPr/>
        </p:nvPicPr>
        <p:blipFill>
          <a:blip r:embed="rId3"/>
          <a:stretch>
            <a:fillRect/>
          </a:stretch>
        </p:blipFill>
        <p:spPr>
          <a:xfrm>
            <a:off x="6874930" y="4588041"/>
            <a:ext cx="4410691" cy="1335495"/>
          </a:xfrm>
          <a:prstGeom prst="rect">
            <a:avLst/>
          </a:prstGeom>
        </p:spPr>
      </p:pic>
    </p:spTree>
    <p:extLst>
      <p:ext uri="{BB962C8B-B14F-4D97-AF65-F5344CB8AC3E}">
        <p14:creationId xmlns:p14="http://schemas.microsoft.com/office/powerpoint/2010/main" val="1970381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4. </a:t>
            </a:r>
            <a:r>
              <a:rPr lang="en-US" sz="2800" b="1" dirty="0">
                <a:solidFill>
                  <a:schemeClr val="tx1"/>
                </a:solidFill>
              </a:rPr>
              <a:t>Process </a:t>
            </a:r>
            <a:r>
              <a:rPr lang="en-US" sz="2800" b="1" dirty="0" err="1" smtClean="0">
                <a:solidFill>
                  <a:schemeClr val="tx1"/>
                </a:solidFill>
              </a:rPr>
              <a:t>adaptiveness</a:t>
            </a:r>
            <a:r>
              <a:rPr lang="en-US" sz="2800" b="1" dirty="0">
                <a:solidFill>
                  <a:schemeClr val="tx1"/>
                </a:solidFill>
              </a:rPr>
              <a:t>:</a:t>
            </a:r>
            <a:r>
              <a:rPr lang="en-US" sz="2800" b="1" dirty="0" smtClean="0">
                <a:solidFill>
                  <a:schemeClr val="tx1"/>
                </a:solidFill>
              </a:rPr>
              <a:t> </a:t>
            </a:r>
            <a:r>
              <a:rPr lang="en-US" sz="2800" dirty="0">
                <a:solidFill>
                  <a:schemeClr val="tx1"/>
                </a:solidFill>
              </a:rPr>
              <a:t>This competence refers to the ability of all</a:t>
            </a:r>
          </a:p>
          <a:p>
            <a:r>
              <a:rPr lang="en-US" sz="2800" dirty="0">
                <a:solidFill>
                  <a:schemeClr val="tx1"/>
                </a:solidFill>
              </a:rPr>
              <a:t>employees to relate to IT and the way it can transform business processes.</a:t>
            </a:r>
          </a:p>
          <a:p>
            <a:r>
              <a:rPr lang="en-US" sz="2800" dirty="0">
                <a:solidFill>
                  <a:schemeClr val="tx1"/>
                </a:solidFill>
              </a:rPr>
              <a:t>It is also about the organization’s track record in restructuring its processes, and the existence of an environment where employees can discover and explore the functionality of IT systems. </a:t>
            </a:r>
            <a:endParaRPr lang="en-US" sz="2400" dirty="0" smtClean="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671793" y="727408"/>
            <a:ext cx="7563967" cy="523220"/>
          </a:xfrm>
          <a:prstGeom prst="rect">
            <a:avLst/>
          </a:prstGeom>
          <a:noFill/>
        </p:spPr>
        <p:txBody>
          <a:bodyPr wrap="square" rtlCol="0">
            <a:spAutoFit/>
          </a:bodyPr>
          <a:lstStyle/>
          <a:p>
            <a:r>
              <a:rPr lang="en-US" sz="2800" b="1" dirty="0"/>
              <a:t>Eight categories of IT management competencies:</a:t>
            </a:r>
          </a:p>
        </p:txBody>
      </p:sp>
      <p:pic>
        <p:nvPicPr>
          <p:cNvPr id="12" name="Picture 11"/>
          <p:cNvPicPr>
            <a:picLocks noChangeAspect="1"/>
          </p:cNvPicPr>
          <p:nvPr/>
        </p:nvPicPr>
        <p:blipFill>
          <a:blip r:embed="rId3"/>
          <a:stretch>
            <a:fillRect/>
          </a:stretch>
        </p:blipFill>
        <p:spPr>
          <a:xfrm>
            <a:off x="8440374" y="4735166"/>
            <a:ext cx="2805142" cy="1505213"/>
          </a:xfrm>
          <a:prstGeom prst="rect">
            <a:avLst/>
          </a:prstGeom>
        </p:spPr>
      </p:pic>
    </p:spTree>
    <p:extLst>
      <p:ext uri="{BB962C8B-B14F-4D97-AF65-F5344CB8AC3E}">
        <p14:creationId xmlns:p14="http://schemas.microsoft.com/office/powerpoint/2010/main" val="4122581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smtClean="0">
              <a:solidFill>
                <a:schemeClr val="tx1"/>
              </a:solidFill>
            </a:endParaRPr>
          </a:p>
          <a:p>
            <a:r>
              <a:rPr lang="en-US" sz="2800" b="1" dirty="0" smtClean="0">
                <a:solidFill>
                  <a:schemeClr val="tx1"/>
                </a:solidFill>
              </a:rPr>
              <a:t>5. </a:t>
            </a:r>
            <a:r>
              <a:rPr lang="en-US" sz="2800" b="1" dirty="0">
                <a:solidFill>
                  <a:schemeClr val="tx1"/>
                </a:solidFill>
              </a:rPr>
              <a:t>IT </a:t>
            </a:r>
            <a:r>
              <a:rPr lang="en-US" sz="2800" b="1" dirty="0" smtClean="0">
                <a:solidFill>
                  <a:schemeClr val="tx1"/>
                </a:solidFill>
              </a:rPr>
              <a:t>planning: </a:t>
            </a:r>
            <a:r>
              <a:rPr lang="en-US" sz="2800" dirty="0">
                <a:solidFill>
                  <a:schemeClr val="tx1"/>
                </a:solidFill>
              </a:rPr>
              <a:t>This competence concerns the ability of managers</a:t>
            </a:r>
          </a:p>
          <a:p>
            <a:r>
              <a:rPr lang="en-US" sz="2800" dirty="0">
                <a:solidFill>
                  <a:schemeClr val="tx1"/>
                </a:solidFill>
              </a:rPr>
              <a:t>within the organization to link strategic plans with IT plans, and to</a:t>
            </a:r>
          </a:p>
          <a:p>
            <a:r>
              <a:rPr lang="en-US" sz="2800" dirty="0">
                <a:solidFill>
                  <a:schemeClr val="tx1"/>
                </a:solidFill>
              </a:rPr>
              <a:t>plan and execute individual projects</a:t>
            </a:r>
            <a:r>
              <a:rPr lang="en-US" sz="2800" dirty="0" smtClean="0">
                <a:solidFill>
                  <a:schemeClr val="tx1"/>
                </a:solidFill>
              </a:rPr>
              <a:t>.</a:t>
            </a:r>
          </a:p>
          <a:p>
            <a:endParaRPr lang="en-US" sz="2800" dirty="0">
              <a:solidFill>
                <a:schemeClr val="tx1"/>
              </a:solidFill>
            </a:endParaRPr>
          </a:p>
          <a:p>
            <a:endParaRPr lang="en-US" sz="2800" dirty="0" smtClean="0">
              <a:solidFill>
                <a:schemeClr val="tx1"/>
              </a:solidFill>
            </a:endParaRPr>
          </a:p>
          <a:p>
            <a:endParaRPr lang="en-US" sz="2400" dirty="0" smtClean="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671793" y="727408"/>
            <a:ext cx="7563967" cy="523220"/>
          </a:xfrm>
          <a:prstGeom prst="rect">
            <a:avLst/>
          </a:prstGeom>
          <a:noFill/>
        </p:spPr>
        <p:txBody>
          <a:bodyPr wrap="square" rtlCol="0">
            <a:spAutoFit/>
          </a:bodyPr>
          <a:lstStyle/>
          <a:p>
            <a:r>
              <a:rPr lang="en-US" sz="2800" b="1" dirty="0"/>
              <a:t>Eight categories of IT management competencies:</a:t>
            </a:r>
          </a:p>
        </p:txBody>
      </p:sp>
      <p:pic>
        <p:nvPicPr>
          <p:cNvPr id="3" name="Picture 2"/>
          <p:cNvPicPr>
            <a:picLocks noChangeAspect="1"/>
          </p:cNvPicPr>
          <p:nvPr/>
        </p:nvPicPr>
        <p:blipFill>
          <a:blip r:embed="rId3"/>
          <a:stretch>
            <a:fillRect/>
          </a:stretch>
        </p:blipFill>
        <p:spPr>
          <a:xfrm>
            <a:off x="6287584" y="4090736"/>
            <a:ext cx="4839375" cy="1682376"/>
          </a:xfrm>
          <a:prstGeom prst="rect">
            <a:avLst/>
          </a:prstGeom>
        </p:spPr>
      </p:pic>
    </p:spTree>
    <p:extLst>
      <p:ext uri="{BB962C8B-B14F-4D97-AF65-F5344CB8AC3E}">
        <p14:creationId xmlns:p14="http://schemas.microsoft.com/office/powerpoint/2010/main" val="30727109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815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smtClean="0">
              <a:solidFill>
                <a:schemeClr val="tx1"/>
              </a:solidFill>
            </a:endParaRPr>
          </a:p>
          <a:p>
            <a:r>
              <a:rPr lang="en-US" sz="2800" b="1" dirty="0" smtClean="0">
                <a:solidFill>
                  <a:schemeClr val="tx1"/>
                </a:solidFill>
              </a:rPr>
              <a:t>6. </a:t>
            </a:r>
            <a:r>
              <a:rPr lang="en-US" sz="2800" b="1" dirty="0">
                <a:solidFill>
                  <a:schemeClr val="tx1"/>
                </a:solidFill>
              </a:rPr>
              <a:t>IT </a:t>
            </a:r>
            <a:r>
              <a:rPr lang="en-US" sz="2800" b="1" dirty="0" smtClean="0">
                <a:solidFill>
                  <a:schemeClr val="tx1"/>
                </a:solidFill>
              </a:rPr>
              <a:t>infrastructure: </a:t>
            </a:r>
            <a:r>
              <a:rPr lang="en-US" sz="2800" dirty="0" smtClean="0">
                <a:solidFill>
                  <a:schemeClr val="tx1"/>
                </a:solidFill>
              </a:rPr>
              <a:t>This </a:t>
            </a:r>
            <a:r>
              <a:rPr lang="en-US" sz="2800" dirty="0">
                <a:solidFill>
                  <a:schemeClr val="tx1"/>
                </a:solidFill>
              </a:rPr>
              <a:t>competence is about the appropriateness and flexibility of the underlying infrastructure which allows for innovative IT practices to emerge and to be capitalized upon</a:t>
            </a:r>
            <a:r>
              <a:rPr lang="en-US" sz="2800" dirty="0" smtClean="0">
                <a:solidFill>
                  <a:schemeClr val="tx1"/>
                </a:solidFill>
              </a:rPr>
              <a:t>.</a:t>
            </a:r>
          </a:p>
          <a:p>
            <a:endParaRPr lang="en-US" sz="2800" dirty="0">
              <a:solidFill>
                <a:schemeClr val="tx1"/>
              </a:solidFill>
            </a:endParaRPr>
          </a:p>
          <a:p>
            <a:endParaRPr lang="en-US" sz="2800" dirty="0" smtClean="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671793" y="727408"/>
            <a:ext cx="7563967" cy="523220"/>
          </a:xfrm>
          <a:prstGeom prst="rect">
            <a:avLst/>
          </a:prstGeom>
          <a:noFill/>
        </p:spPr>
        <p:txBody>
          <a:bodyPr wrap="square" rtlCol="0">
            <a:spAutoFit/>
          </a:bodyPr>
          <a:lstStyle/>
          <a:p>
            <a:r>
              <a:rPr lang="en-US" sz="2800" b="1" dirty="0"/>
              <a:t>Eight categories of IT management competencies:</a:t>
            </a:r>
          </a:p>
        </p:txBody>
      </p:sp>
      <p:pic>
        <p:nvPicPr>
          <p:cNvPr id="12" name="Picture 11"/>
          <p:cNvPicPr>
            <a:picLocks noChangeAspect="1"/>
          </p:cNvPicPr>
          <p:nvPr/>
        </p:nvPicPr>
        <p:blipFill>
          <a:blip r:embed="rId3"/>
          <a:stretch>
            <a:fillRect/>
          </a:stretch>
        </p:blipFill>
        <p:spPr>
          <a:xfrm>
            <a:off x="6691167" y="4482464"/>
            <a:ext cx="4715533" cy="1340770"/>
          </a:xfrm>
          <a:prstGeom prst="rect">
            <a:avLst/>
          </a:prstGeom>
        </p:spPr>
      </p:pic>
    </p:spTree>
    <p:extLst>
      <p:ext uri="{BB962C8B-B14F-4D97-AF65-F5344CB8AC3E}">
        <p14:creationId xmlns:p14="http://schemas.microsoft.com/office/powerpoint/2010/main" val="15914023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815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smtClean="0">
              <a:solidFill>
                <a:schemeClr val="tx1"/>
              </a:solidFill>
            </a:endParaRPr>
          </a:p>
          <a:p>
            <a:r>
              <a:rPr lang="en-US" sz="2800" b="1" dirty="0" smtClean="0">
                <a:solidFill>
                  <a:schemeClr val="tx1"/>
                </a:solidFill>
              </a:rPr>
              <a:t>7. Data center utility: </a:t>
            </a:r>
            <a:r>
              <a:rPr lang="en-US" sz="2800" dirty="0">
                <a:solidFill>
                  <a:schemeClr val="tx1"/>
                </a:solidFill>
              </a:rPr>
              <a:t>This competence concerns the ability of those within the organization to build, maintain and secure fundamental information-processing services</a:t>
            </a:r>
            <a:r>
              <a:rPr lang="en-US" sz="2800" dirty="0" smtClean="0">
                <a:solidFill>
                  <a:schemeClr val="tx1"/>
                </a:solidFill>
              </a:rPr>
              <a:t>.</a:t>
            </a:r>
          </a:p>
          <a:p>
            <a:endParaRPr lang="en-US" sz="2800" dirty="0">
              <a:solidFill>
                <a:schemeClr val="tx1"/>
              </a:solidFill>
            </a:endParaRPr>
          </a:p>
          <a:p>
            <a:endParaRPr lang="en-US" sz="2800" dirty="0" smtClean="0">
              <a:solidFill>
                <a:schemeClr val="tx1"/>
              </a:solidFill>
            </a:endParaRPr>
          </a:p>
          <a:p>
            <a:endParaRPr lang="en-US" sz="2400" dirty="0" smtClean="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671793" y="727408"/>
            <a:ext cx="7563967" cy="523220"/>
          </a:xfrm>
          <a:prstGeom prst="rect">
            <a:avLst/>
          </a:prstGeom>
          <a:noFill/>
        </p:spPr>
        <p:txBody>
          <a:bodyPr wrap="square" rtlCol="0">
            <a:spAutoFit/>
          </a:bodyPr>
          <a:lstStyle/>
          <a:p>
            <a:r>
              <a:rPr lang="en-US" sz="2800" b="1" dirty="0"/>
              <a:t>Eight </a:t>
            </a:r>
            <a:r>
              <a:rPr lang="en-US" sz="2800" b="1" dirty="0" smtClean="0"/>
              <a:t>categories </a:t>
            </a:r>
            <a:r>
              <a:rPr lang="en-US" sz="2800" b="1" dirty="0"/>
              <a:t>of IT management competencies:</a:t>
            </a:r>
          </a:p>
        </p:txBody>
      </p:sp>
      <p:pic>
        <p:nvPicPr>
          <p:cNvPr id="12" name="Picture 11"/>
          <p:cNvPicPr>
            <a:picLocks noChangeAspect="1"/>
          </p:cNvPicPr>
          <p:nvPr/>
        </p:nvPicPr>
        <p:blipFill>
          <a:blip r:embed="rId3"/>
          <a:stretch>
            <a:fillRect/>
          </a:stretch>
        </p:blipFill>
        <p:spPr>
          <a:xfrm>
            <a:off x="6349505" y="4133009"/>
            <a:ext cx="4715533" cy="1549949"/>
          </a:xfrm>
          <a:prstGeom prst="rect">
            <a:avLst/>
          </a:prstGeom>
        </p:spPr>
      </p:pic>
    </p:spTree>
    <p:extLst>
      <p:ext uri="{BB962C8B-B14F-4D97-AF65-F5344CB8AC3E}">
        <p14:creationId xmlns:p14="http://schemas.microsoft.com/office/powerpoint/2010/main" val="38029786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815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8. </a:t>
            </a:r>
            <a:r>
              <a:rPr lang="en-US" sz="2800" b="1" dirty="0">
                <a:solidFill>
                  <a:schemeClr val="tx1"/>
                </a:solidFill>
              </a:rPr>
              <a:t>Managing outsourced </a:t>
            </a:r>
            <a:r>
              <a:rPr lang="en-US" sz="2800" b="1" dirty="0" smtClean="0">
                <a:solidFill>
                  <a:schemeClr val="tx1"/>
                </a:solidFill>
              </a:rPr>
              <a:t>services: </a:t>
            </a:r>
            <a:r>
              <a:rPr lang="en-US" sz="2800" dirty="0">
                <a:solidFill>
                  <a:schemeClr val="tx1"/>
                </a:solidFill>
              </a:rPr>
              <a:t>This concerns the ability to </a:t>
            </a:r>
            <a:r>
              <a:rPr lang="en-US" sz="2800" dirty="0" smtClean="0">
                <a:solidFill>
                  <a:schemeClr val="tx1"/>
                </a:solidFill>
              </a:rPr>
              <a:t>evaluate potential </a:t>
            </a:r>
            <a:r>
              <a:rPr lang="en-US" sz="2800" dirty="0">
                <a:solidFill>
                  <a:schemeClr val="tx1"/>
                </a:solidFill>
              </a:rPr>
              <a:t>service options, manage the transition to outsourced </a:t>
            </a:r>
            <a:r>
              <a:rPr lang="en-US" sz="2800" dirty="0" smtClean="0">
                <a:solidFill>
                  <a:schemeClr val="tx1"/>
                </a:solidFill>
              </a:rPr>
              <a:t>IT services </a:t>
            </a:r>
            <a:r>
              <a:rPr lang="en-US" sz="2800" dirty="0">
                <a:solidFill>
                  <a:schemeClr val="tx1"/>
                </a:solidFill>
              </a:rPr>
              <a:t>and manage service levels and service evaluation</a:t>
            </a:r>
            <a:r>
              <a:rPr lang="en-US" sz="2800" dirty="0" smtClean="0">
                <a:solidFill>
                  <a:schemeClr val="tx1"/>
                </a:solidFill>
              </a:rPr>
              <a:t>.</a:t>
            </a:r>
          </a:p>
          <a:p>
            <a:endParaRPr lang="en-US" sz="2800" dirty="0" smtClean="0">
              <a:solidFill>
                <a:schemeClr val="tx1"/>
              </a:solidFill>
            </a:endParaRPr>
          </a:p>
          <a:p>
            <a:endParaRPr lang="en-US" sz="2800" dirty="0">
              <a:solidFill>
                <a:schemeClr val="tx1"/>
              </a:solidFill>
            </a:endParaRPr>
          </a:p>
          <a:p>
            <a:endParaRPr lang="en-US" sz="2400" dirty="0" smtClean="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671793" y="727408"/>
            <a:ext cx="7563967" cy="523220"/>
          </a:xfrm>
          <a:prstGeom prst="rect">
            <a:avLst/>
          </a:prstGeom>
          <a:noFill/>
        </p:spPr>
        <p:txBody>
          <a:bodyPr wrap="square" rtlCol="0">
            <a:spAutoFit/>
          </a:bodyPr>
          <a:lstStyle/>
          <a:p>
            <a:r>
              <a:rPr lang="en-US" sz="2800" b="1" dirty="0" smtClean="0"/>
              <a:t>Eight categories </a:t>
            </a:r>
            <a:r>
              <a:rPr lang="en-US" sz="2800" b="1" dirty="0"/>
              <a:t>of IT management competencies:</a:t>
            </a:r>
          </a:p>
        </p:txBody>
      </p:sp>
      <p:pic>
        <p:nvPicPr>
          <p:cNvPr id="3" name="Picture 2"/>
          <p:cNvPicPr>
            <a:picLocks noChangeAspect="1"/>
          </p:cNvPicPr>
          <p:nvPr/>
        </p:nvPicPr>
        <p:blipFill>
          <a:blip r:embed="rId3"/>
          <a:stretch>
            <a:fillRect/>
          </a:stretch>
        </p:blipFill>
        <p:spPr>
          <a:xfrm>
            <a:off x="6608097" y="4025604"/>
            <a:ext cx="4658375" cy="1829764"/>
          </a:xfrm>
          <a:prstGeom prst="rect">
            <a:avLst/>
          </a:prstGeom>
        </p:spPr>
      </p:pic>
    </p:spTree>
    <p:extLst>
      <p:ext uri="{BB962C8B-B14F-4D97-AF65-F5344CB8AC3E}">
        <p14:creationId xmlns:p14="http://schemas.microsoft.com/office/powerpoint/2010/main" val="21537982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429232"/>
            <a:ext cx="10764251" cy="5509200"/>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1">
                    <a:lumMod val="75000"/>
                  </a:schemeClr>
                </a:solidFill>
              </a:rPr>
              <a:t>Introduction.</a:t>
            </a:r>
          </a:p>
          <a:p>
            <a:pPr marL="457200" indent="-457200">
              <a:buFont typeface="Wingdings" panose="05000000000000000000" pitchFamily="2" charset="2"/>
              <a:buChar char="Ø"/>
            </a:pPr>
            <a:r>
              <a:rPr lang="en-US" sz="3200" dirty="0">
                <a:solidFill>
                  <a:schemeClr val="bg1">
                    <a:lumMod val="75000"/>
                  </a:schemeClr>
                </a:solidFill>
              </a:rPr>
              <a:t>IT-based process change.</a:t>
            </a:r>
          </a:p>
          <a:p>
            <a:pPr marL="457200" indent="-457200">
              <a:buFont typeface="Wingdings" panose="05000000000000000000" pitchFamily="2" charset="2"/>
              <a:buChar char="Ø"/>
            </a:pPr>
            <a:r>
              <a:rPr lang="en-US" sz="3200" dirty="0">
                <a:solidFill>
                  <a:schemeClr val="bg1">
                    <a:lumMod val="75000"/>
                  </a:schemeClr>
                </a:solidFill>
              </a:rPr>
              <a:t>The potential gains concern innovation and development.</a:t>
            </a:r>
          </a:p>
          <a:p>
            <a:pPr marL="457200" indent="-457200">
              <a:buFont typeface="Wingdings" panose="05000000000000000000" pitchFamily="2" charset="2"/>
              <a:buChar char="Ø"/>
            </a:pPr>
            <a:r>
              <a:rPr lang="en-US" sz="3200" dirty="0">
                <a:solidFill>
                  <a:schemeClr val="bg1">
                    <a:lumMod val="75000"/>
                  </a:schemeClr>
                </a:solidFill>
              </a:rPr>
              <a:t>The potential gains concern achieving efficiencies to.</a:t>
            </a:r>
          </a:p>
          <a:p>
            <a:pPr marL="457200" indent="-457200">
              <a:buFont typeface="Wingdings" panose="05000000000000000000" pitchFamily="2" charset="2"/>
              <a:buChar char="Ø"/>
            </a:pPr>
            <a:r>
              <a:rPr lang="en-US" sz="3200" dirty="0">
                <a:solidFill>
                  <a:schemeClr val="bg1">
                    <a:lumMod val="75000"/>
                  </a:schemeClr>
                </a:solidFill>
              </a:rPr>
              <a:t>IT management competencies.</a:t>
            </a:r>
          </a:p>
          <a:p>
            <a:pPr marL="457200" indent="-457200">
              <a:buFont typeface="Wingdings" panose="05000000000000000000" pitchFamily="2" charset="2"/>
              <a:buChar char="Ø"/>
            </a:pPr>
            <a:r>
              <a:rPr lang="en-US" sz="3200" dirty="0" smtClean="0">
                <a:solidFill>
                  <a:schemeClr val="bg1">
                    <a:lumMod val="75000"/>
                  </a:schemeClr>
                </a:solidFill>
              </a:rPr>
              <a:t>Eight </a:t>
            </a:r>
            <a:r>
              <a:rPr lang="en-US" sz="3200" dirty="0">
                <a:solidFill>
                  <a:schemeClr val="bg1">
                    <a:lumMod val="75000"/>
                  </a:schemeClr>
                </a:solidFill>
              </a:rPr>
              <a:t>categories of IT management competencies.</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rPr>
              <a:t>Three-stage process for moving towards better </a:t>
            </a:r>
            <a:r>
              <a:rPr lang="en-US" sz="3200" b="1" dirty="0" smtClean="0">
                <a:solidFill>
                  <a:schemeClr val="bg1">
                    <a:lumMod val="50000"/>
                  </a:schemeClr>
                </a:solidFill>
                <a:effectLst>
                  <a:outerShdw blurRad="38100" dist="38100" dir="2700000" algn="tl">
                    <a:srgbClr val="000000">
                      <a:alpha val="43137"/>
                    </a:srgbClr>
                  </a:outerShdw>
                </a:effectLst>
              </a:rPr>
              <a:t>IT </a:t>
            </a:r>
            <a:r>
              <a:rPr lang="en-US" sz="3200" b="1" dirty="0">
                <a:solidFill>
                  <a:schemeClr val="bg1">
                    <a:lumMod val="50000"/>
                  </a:schemeClr>
                </a:solidFill>
                <a:effectLst>
                  <a:outerShdw blurRad="38100" dist="38100" dir="2700000" algn="tl">
                    <a:srgbClr val="000000">
                      <a:alpha val="43137"/>
                    </a:srgbClr>
                  </a:outerShdw>
                </a:effectLst>
              </a:rPr>
              <a:t>management.</a:t>
            </a:r>
          </a:p>
          <a:p>
            <a:pPr marL="457200" indent="-457200">
              <a:buFont typeface="Wingdings" panose="05000000000000000000" pitchFamily="2" charset="2"/>
              <a:buChar char="Ø"/>
            </a:pPr>
            <a:r>
              <a:rPr lang="en-US" sz="3200" dirty="0">
                <a:solidFill>
                  <a:schemeClr val="bg1">
                    <a:lumMod val="75000"/>
                  </a:schemeClr>
                </a:solidFill>
              </a:rPr>
              <a:t>approaches to achieving </a:t>
            </a:r>
            <a:r>
              <a:rPr lang="en-US" sz="3200" dirty="0" smtClean="0">
                <a:solidFill>
                  <a:schemeClr val="bg1">
                    <a:lumMod val="75000"/>
                  </a:schemeClr>
                </a:solidFill>
              </a:rPr>
              <a:t>IT.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Principles of </a:t>
            </a:r>
            <a:r>
              <a:rPr lang="en-US" sz="3200" dirty="0" smtClean="0">
                <a:solidFill>
                  <a:schemeClr val="bg1">
                    <a:lumMod val="75000"/>
                  </a:schemeClr>
                </a:solidFill>
              </a:rPr>
              <a:t>socio-technical.</a:t>
            </a:r>
            <a:endParaRPr lang="en-US" sz="3200" dirty="0">
              <a:solidFill>
                <a:schemeClr val="bg1">
                  <a:lumMod val="75000"/>
                </a:schemeClr>
              </a:solidFill>
            </a:endParaRPr>
          </a:p>
          <a:p>
            <a:endParaRPr lang="en-US" sz="3200" dirty="0">
              <a:solidFill>
                <a:schemeClr val="bg1">
                  <a:lumMod val="85000"/>
                </a:schemeClr>
              </a:solidFill>
              <a:effectLst>
                <a:outerShdw blurRad="38100" dist="38100" dir="2700000" algn="tl">
                  <a:srgbClr val="000000">
                    <a:alpha val="43137"/>
                  </a:srgbClr>
                </a:outerShdw>
              </a:effectLst>
            </a:endParaRPr>
          </a:p>
        </p:txBody>
      </p:sp>
      <p:sp>
        <p:nvSpPr>
          <p:cNvPr id="5" name="TextBox 4"/>
          <p:cNvSpPr txBox="1"/>
          <p:nvPr/>
        </p:nvSpPr>
        <p:spPr>
          <a:xfrm>
            <a:off x="1516361" y="664881"/>
            <a:ext cx="7347284"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IT-based process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380802723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28032" y="1599946"/>
            <a:ext cx="7563967" cy="954107"/>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Three-stage </a:t>
            </a:r>
            <a:r>
              <a:rPr lang="en-US" sz="2800" b="1" dirty="0">
                <a:effectLst>
                  <a:outerShdw blurRad="38100" dist="38100" dir="2700000" algn="tl">
                    <a:srgbClr val="000000">
                      <a:alpha val="43137"/>
                    </a:srgbClr>
                  </a:outerShdw>
                </a:effectLst>
              </a:rPr>
              <a:t>process for moving towards better IT management</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3108543"/>
          </a:xfrm>
          <a:prstGeom prst="rect">
            <a:avLst/>
          </a:prstGeom>
          <a:noFill/>
        </p:spPr>
        <p:txBody>
          <a:bodyPr wrap="square" rtlCol="0">
            <a:spAutoFit/>
          </a:bodyPr>
          <a:lstStyle/>
          <a:p>
            <a:r>
              <a:rPr lang="en-US" sz="2800" dirty="0" err="1"/>
              <a:t>Sambamurthy</a:t>
            </a:r>
            <a:r>
              <a:rPr lang="en-US" sz="2800" dirty="0"/>
              <a:t> and </a:t>
            </a:r>
            <a:r>
              <a:rPr lang="en-US" sz="2800" dirty="0" err="1"/>
              <a:t>Zmud</a:t>
            </a:r>
            <a:r>
              <a:rPr lang="en-US" sz="2800" dirty="0"/>
              <a:t> asked 230 senior IT executives to assess the levels of these competencies in their own organizations and to rate their organization’s success in deploying IT successfully. This research revealed a strong link between the level of these competencies and the organization’s level of success with deploying IT in support of its business strategy and work processes. </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90347025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28032" y="1599946"/>
            <a:ext cx="7563967"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rPr>
              <a:t>Three-stage process for moving towards better IT management</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2677656"/>
          </a:xfrm>
          <a:prstGeom prst="rect">
            <a:avLst/>
          </a:prstGeom>
          <a:noFill/>
        </p:spPr>
        <p:txBody>
          <a:bodyPr wrap="square" rtlCol="0">
            <a:spAutoFit/>
          </a:bodyPr>
          <a:lstStyle/>
          <a:p>
            <a:r>
              <a:rPr lang="en-US" sz="2800" dirty="0" smtClean="0"/>
              <a:t>The </a:t>
            </a:r>
            <a:r>
              <a:rPr lang="en-US" sz="2800" dirty="0"/>
              <a:t>organizations in the group of respondents characterized by the highest level of IT management competency were also those demonstrating the highest success rate in deploying IT. </a:t>
            </a:r>
          </a:p>
          <a:p>
            <a:r>
              <a:rPr lang="en-US" sz="2800" dirty="0"/>
              <a:t>We offer the following three-stage process for moving towards better IT management.</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4267673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815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i="1" dirty="0">
                <a:solidFill>
                  <a:schemeClr val="tx1"/>
                </a:solidFill>
                <a:effectLst>
                  <a:outerShdw blurRad="38100" dist="38100" dir="2700000" algn="tl">
                    <a:srgbClr val="000000">
                      <a:alpha val="43137"/>
                    </a:srgbClr>
                  </a:outerShdw>
                </a:effectLst>
              </a:rPr>
              <a:t>Step one</a:t>
            </a:r>
          </a:p>
          <a:p>
            <a:r>
              <a:rPr lang="en-US" sz="2400" dirty="0">
                <a:solidFill>
                  <a:schemeClr val="tx1"/>
                </a:solidFill>
              </a:rPr>
              <a:t>Bring together a task force including senior management, line management and IT people. Start a discussion about how IT strategy will link to organizational strategy over the next five years. Select the IT management competencies that you think will be most important.</a:t>
            </a:r>
          </a:p>
          <a:p>
            <a:endParaRPr lang="en-US" sz="2400" dirty="0" smtClean="0">
              <a:solidFill>
                <a:schemeClr val="tx1"/>
              </a:solidFill>
            </a:endParaRPr>
          </a:p>
          <a:p>
            <a:endParaRPr lang="en-US" sz="2400" dirty="0">
              <a:solidFill>
                <a:schemeClr val="tx1"/>
              </a:solidFill>
            </a:endParaRPr>
          </a:p>
          <a:p>
            <a:endParaRPr lang="en-US" sz="2400" dirty="0" smtClean="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671793" y="727408"/>
            <a:ext cx="7563967"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rPr>
              <a:t>Three-stage process for moving towards better IT management</a:t>
            </a:r>
          </a:p>
        </p:txBody>
      </p:sp>
      <p:pic>
        <p:nvPicPr>
          <p:cNvPr id="12" name="Picture 11"/>
          <p:cNvPicPr>
            <a:picLocks noChangeAspect="1"/>
          </p:cNvPicPr>
          <p:nvPr/>
        </p:nvPicPr>
        <p:blipFill>
          <a:blip r:embed="rId3"/>
          <a:stretch>
            <a:fillRect/>
          </a:stretch>
        </p:blipFill>
        <p:spPr>
          <a:xfrm>
            <a:off x="6349505" y="4588042"/>
            <a:ext cx="4715533" cy="1223253"/>
          </a:xfrm>
          <a:prstGeom prst="rect">
            <a:avLst/>
          </a:prstGeom>
        </p:spPr>
      </p:pic>
    </p:spTree>
    <p:extLst>
      <p:ext uri="{BB962C8B-B14F-4D97-AF65-F5344CB8AC3E}">
        <p14:creationId xmlns:p14="http://schemas.microsoft.com/office/powerpoint/2010/main" val="13445816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815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i="1" dirty="0">
                <a:solidFill>
                  <a:schemeClr val="tx1"/>
                </a:solidFill>
                <a:effectLst>
                  <a:outerShdw blurRad="38100" dist="38100" dir="2700000" algn="tl">
                    <a:srgbClr val="000000">
                      <a:alpha val="43137"/>
                    </a:srgbClr>
                  </a:outerShdw>
                </a:effectLst>
              </a:rPr>
              <a:t>Step two</a:t>
            </a:r>
          </a:p>
          <a:p>
            <a:r>
              <a:rPr lang="en-US" sz="2400" dirty="0">
                <a:solidFill>
                  <a:schemeClr val="tx1"/>
                </a:solidFill>
              </a:rPr>
              <a:t>Conduct an audit of the key IT management competencies, involving as many people as possible. Use internal (good development for them) or external (better access to benchmarking data) consultants for this process.</a:t>
            </a:r>
          </a:p>
          <a:p>
            <a:r>
              <a:rPr lang="en-US" sz="2400" dirty="0">
                <a:solidFill>
                  <a:schemeClr val="tx1"/>
                </a:solidFill>
              </a:rPr>
              <a:t>Feedback on the results and identify hot spots where competence is low but importance is high</a:t>
            </a:r>
            <a:r>
              <a:rPr lang="en-US" sz="2400" dirty="0" smtClean="0">
                <a:solidFill>
                  <a:schemeClr val="tx1"/>
                </a:solidFill>
              </a:rPr>
              <a:t>.</a:t>
            </a:r>
          </a:p>
          <a:p>
            <a:endParaRPr lang="en-US" sz="2400" dirty="0" smtClean="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671793" y="727408"/>
            <a:ext cx="7563967"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rPr>
              <a:t>Three-stage process for moving towards better IT management</a:t>
            </a:r>
          </a:p>
        </p:txBody>
      </p:sp>
      <p:pic>
        <p:nvPicPr>
          <p:cNvPr id="12" name="Picture 11"/>
          <p:cNvPicPr>
            <a:picLocks noChangeAspect="1"/>
          </p:cNvPicPr>
          <p:nvPr/>
        </p:nvPicPr>
        <p:blipFill>
          <a:blip r:embed="rId3"/>
          <a:stretch>
            <a:fillRect/>
          </a:stretch>
        </p:blipFill>
        <p:spPr>
          <a:xfrm>
            <a:off x="6349505" y="4588042"/>
            <a:ext cx="4715533" cy="1223253"/>
          </a:xfrm>
          <a:prstGeom prst="rect">
            <a:avLst/>
          </a:prstGeom>
        </p:spPr>
      </p:pic>
    </p:spTree>
    <p:extLst>
      <p:ext uri="{BB962C8B-B14F-4D97-AF65-F5344CB8AC3E}">
        <p14:creationId xmlns:p14="http://schemas.microsoft.com/office/powerpoint/2010/main" val="16870589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815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i="1" dirty="0">
                <a:solidFill>
                  <a:schemeClr val="tx1"/>
                </a:solidFill>
                <a:effectLst>
                  <a:outerShdw blurRad="38100" dist="38100" dir="2700000" algn="tl">
                    <a:srgbClr val="000000">
                      <a:alpha val="43137"/>
                    </a:srgbClr>
                  </a:outerShdw>
                </a:effectLst>
              </a:rPr>
              <a:t>Step three</a:t>
            </a:r>
          </a:p>
          <a:p>
            <a:r>
              <a:rPr lang="en-US" sz="2400" dirty="0">
                <a:solidFill>
                  <a:schemeClr val="tx1"/>
                </a:solidFill>
              </a:rPr>
              <a:t>Plan how to raise the level of the most significant competencies, allocating resources and responsibility and defining a specific timescale.</a:t>
            </a:r>
          </a:p>
          <a:p>
            <a:endParaRPr lang="en-US" sz="2400" dirty="0" smtClean="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671793" y="727408"/>
            <a:ext cx="7563967"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rPr>
              <a:t>Three-stage process for moving towards better IT management</a:t>
            </a:r>
          </a:p>
        </p:txBody>
      </p:sp>
      <p:pic>
        <p:nvPicPr>
          <p:cNvPr id="12" name="Picture 11"/>
          <p:cNvPicPr>
            <a:picLocks noChangeAspect="1"/>
          </p:cNvPicPr>
          <p:nvPr/>
        </p:nvPicPr>
        <p:blipFill>
          <a:blip r:embed="rId3"/>
          <a:stretch>
            <a:fillRect/>
          </a:stretch>
        </p:blipFill>
        <p:spPr>
          <a:xfrm>
            <a:off x="6349505" y="4588042"/>
            <a:ext cx="4715533" cy="1223253"/>
          </a:xfrm>
          <a:prstGeom prst="rect">
            <a:avLst/>
          </a:prstGeom>
        </p:spPr>
      </p:pic>
    </p:spTree>
    <p:extLst>
      <p:ext uri="{BB962C8B-B14F-4D97-AF65-F5344CB8AC3E}">
        <p14:creationId xmlns:p14="http://schemas.microsoft.com/office/powerpoint/2010/main" val="19808179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429232"/>
            <a:ext cx="10764251" cy="5509200"/>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1">
                    <a:lumMod val="75000"/>
                  </a:schemeClr>
                </a:solidFill>
              </a:rPr>
              <a:t>Introduction.</a:t>
            </a:r>
          </a:p>
          <a:p>
            <a:pPr marL="457200" indent="-457200">
              <a:buFont typeface="Wingdings" panose="05000000000000000000" pitchFamily="2" charset="2"/>
              <a:buChar char="Ø"/>
            </a:pPr>
            <a:r>
              <a:rPr lang="en-US" sz="3200" dirty="0">
                <a:solidFill>
                  <a:schemeClr val="bg1">
                    <a:lumMod val="75000"/>
                  </a:schemeClr>
                </a:solidFill>
              </a:rPr>
              <a:t>IT-based process change.</a:t>
            </a:r>
          </a:p>
          <a:p>
            <a:pPr marL="457200" indent="-457200">
              <a:buFont typeface="Wingdings" panose="05000000000000000000" pitchFamily="2" charset="2"/>
              <a:buChar char="Ø"/>
            </a:pPr>
            <a:r>
              <a:rPr lang="en-US" sz="3200" dirty="0">
                <a:solidFill>
                  <a:schemeClr val="bg1">
                    <a:lumMod val="75000"/>
                  </a:schemeClr>
                </a:solidFill>
              </a:rPr>
              <a:t>The potential gains concern innovation and development.</a:t>
            </a:r>
          </a:p>
          <a:p>
            <a:pPr marL="457200" indent="-457200">
              <a:buFont typeface="Wingdings" panose="05000000000000000000" pitchFamily="2" charset="2"/>
              <a:buChar char="Ø"/>
            </a:pPr>
            <a:r>
              <a:rPr lang="en-US" sz="3200" dirty="0">
                <a:solidFill>
                  <a:schemeClr val="bg1">
                    <a:lumMod val="75000"/>
                  </a:schemeClr>
                </a:solidFill>
              </a:rPr>
              <a:t>The potential gains concern achieving efficiencies to.</a:t>
            </a:r>
          </a:p>
          <a:p>
            <a:pPr marL="457200" indent="-457200">
              <a:buFont typeface="Wingdings" panose="05000000000000000000" pitchFamily="2" charset="2"/>
              <a:buChar char="Ø"/>
            </a:pPr>
            <a:r>
              <a:rPr lang="en-US" sz="3200" dirty="0">
                <a:solidFill>
                  <a:schemeClr val="bg1">
                    <a:lumMod val="75000"/>
                  </a:schemeClr>
                </a:solidFill>
              </a:rPr>
              <a:t>IT management competencies.</a:t>
            </a:r>
          </a:p>
          <a:p>
            <a:pPr marL="457200" indent="-457200">
              <a:buFont typeface="Wingdings" panose="05000000000000000000" pitchFamily="2" charset="2"/>
              <a:buChar char="Ø"/>
            </a:pPr>
            <a:r>
              <a:rPr lang="en-US" sz="3200" dirty="0" smtClean="0">
                <a:solidFill>
                  <a:schemeClr val="bg1">
                    <a:lumMod val="75000"/>
                  </a:schemeClr>
                </a:solidFill>
              </a:rPr>
              <a:t>Eight </a:t>
            </a:r>
            <a:r>
              <a:rPr lang="en-US" sz="3200" dirty="0">
                <a:solidFill>
                  <a:schemeClr val="bg1">
                    <a:lumMod val="75000"/>
                  </a:schemeClr>
                </a:solidFill>
              </a:rPr>
              <a:t>categories of IT management competencies.</a:t>
            </a:r>
          </a:p>
          <a:p>
            <a:pPr marL="457200" indent="-457200">
              <a:buFont typeface="Wingdings" panose="05000000000000000000" pitchFamily="2" charset="2"/>
              <a:buChar char="Ø"/>
            </a:pPr>
            <a:r>
              <a:rPr lang="en-US" sz="3200" dirty="0">
                <a:solidFill>
                  <a:schemeClr val="bg1">
                    <a:lumMod val="75000"/>
                  </a:schemeClr>
                </a:solidFill>
              </a:rPr>
              <a:t>Three-stage process for moving towards better IT management.</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rPr>
              <a:t>A</a:t>
            </a:r>
            <a:r>
              <a:rPr lang="en-US" sz="3200" b="1" dirty="0" smtClean="0">
                <a:solidFill>
                  <a:schemeClr val="bg1">
                    <a:lumMod val="50000"/>
                  </a:schemeClr>
                </a:solidFill>
                <a:effectLst>
                  <a:outerShdw blurRad="38100" dist="38100" dir="2700000" algn="tl">
                    <a:srgbClr val="000000">
                      <a:alpha val="43137"/>
                    </a:srgbClr>
                  </a:outerShdw>
                </a:effectLst>
              </a:rPr>
              <a:t>pproaches </a:t>
            </a:r>
            <a:r>
              <a:rPr lang="en-US" sz="3200" b="1" dirty="0">
                <a:solidFill>
                  <a:schemeClr val="bg1">
                    <a:lumMod val="50000"/>
                  </a:schemeClr>
                </a:solidFill>
                <a:effectLst>
                  <a:outerShdw blurRad="38100" dist="38100" dir="2700000" algn="tl">
                    <a:srgbClr val="000000">
                      <a:alpha val="43137"/>
                    </a:srgbClr>
                  </a:outerShdw>
                </a:effectLst>
              </a:rPr>
              <a:t>to achieving IT.</a:t>
            </a:r>
          </a:p>
          <a:p>
            <a:pPr marL="457200" indent="-457200">
              <a:buFont typeface="Wingdings" panose="05000000000000000000" pitchFamily="2" charset="2"/>
              <a:buChar char="Ø"/>
            </a:pPr>
            <a:r>
              <a:rPr lang="en-US" sz="3200" dirty="0">
                <a:solidFill>
                  <a:schemeClr val="bg1">
                    <a:lumMod val="75000"/>
                  </a:schemeClr>
                </a:solidFill>
              </a:rPr>
              <a:t>Principles of </a:t>
            </a:r>
            <a:r>
              <a:rPr lang="en-US" sz="3200" dirty="0" smtClean="0">
                <a:solidFill>
                  <a:schemeClr val="bg1">
                    <a:lumMod val="75000"/>
                  </a:schemeClr>
                </a:solidFill>
              </a:rPr>
              <a:t>socio-technical.</a:t>
            </a:r>
            <a:endParaRPr lang="en-US" sz="3200" dirty="0">
              <a:solidFill>
                <a:schemeClr val="bg1">
                  <a:lumMod val="75000"/>
                </a:schemeClr>
              </a:solidFill>
            </a:endParaRPr>
          </a:p>
          <a:p>
            <a:endParaRPr lang="en-US" sz="3200" dirty="0">
              <a:solidFill>
                <a:schemeClr val="bg1">
                  <a:lumMod val="85000"/>
                </a:schemeClr>
              </a:solidFill>
              <a:effectLst>
                <a:outerShdw blurRad="38100" dist="38100" dir="2700000" algn="tl">
                  <a:srgbClr val="000000">
                    <a:alpha val="43137"/>
                  </a:srgbClr>
                </a:outerShdw>
              </a:effectLst>
            </a:endParaRPr>
          </a:p>
        </p:txBody>
      </p:sp>
      <p:sp>
        <p:nvSpPr>
          <p:cNvPr id="5" name="TextBox 4"/>
          <p:cNvSpPr txBox="1"/>
          <p:nvPr/>
        </p:nvSpPr>
        <p:spPr>
          <a:xfrm>
            <a:off x="1516361" y="664881"/>
            <a:ext cx="7347284"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IT-based process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6208561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28032" y="1599946"/>
            <a:ext cx="7563967"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Approaches </a:t>
            </a:r>
            <a:r>
              <a:rPr lang="en-US" sz="2800" b="1" dirty="0">
                <a:effectLst>
                  <a:outerShdw blurRad="38100" dist="38100" dir="2700000" algn="tl">
                    <a:srgbClr val="000000">
                      <a:alpha val="43137"/>
                    </a:srgbClr>
                  </a:outerShdw>
                </a:effectLst>
              </a:rPr>
              <a:t>to achieving IT</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3970318"/>
          </a:xfrm>
          <a:prstGeom prst="rect">
            <a:avLst/>
          </a:prstGeom>
          <a:noFill/>
        </p:spPr>
        <p:txBody>
          <a:bodyPr wrap="square" rtlCol="0">
            <a:spAutoFit/>
          </a:bodyPr>
          <a:lstStyle/>
          <a:p>
            <a:r>
              <a:rPr lang="en-US" sz="2800" dirty="0"/>
              <a:t>BPR</a:t>
            </a:r>
          </a:p>
          <a:p>
            <a:r>
              <a:rPr lang="en-US" sz="2800" dirty="0"/>
              <a:t>BPR is one of the best-known approaches to achieving IT-based change in organizations. It was first set out in a book by Hammer and </a:t>
            </a:r>
            <a:r>
              <a:rPr lang="en-US" sz="2800" dirty="0" err="1"/>
              <a:t>Champy</a:t>
            </a:r>
            <a:r>
              <a:rPr lang="en-US" sz="2800" dirty="0"/>
              <a:t> in 1993, entitled Reengineering the Corporation: A manifesto for business revolution, and was received with much enthusiasm from the business community, appearing to offer the answer to how to achieve radical change and maximize effectiveness. The tenets of this approach are:</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76530684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815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i="1" dirty="0">
                <a:solidFill>
                  <a:schemeClr val="tx1"/>
                </a:solidFill>
              </a:rPr>
              <a:t>• </a:t>
            </a:r>
            <a:r>
              <a:rPr lang="en-US" sz="2400" i="1" dirty="0" smtClean="0">
                <a:solidFill>
                  <a:schemeClr val="tx1"/>
                </a:solidFill>
              </a:rPr>
              <a:t>Strict </a:t>
            </a:r>
            <a:r>
              <a:rPr lang="en-US" sz="2400" i="1" dirty="0">
                <a:solidFill>
                  <a:schemeClr val="tx1"/>
                </a:solidFill>
              </a:rPr>
              <a:t>focus on business processes that deliver value to the customer;</a:t>
            </a:r>
          </a:p>
          <a:p>
            <a:r>
              <a:rPr lang="en-US" sz="2400" i="1" dirty="0">
                <a:solidFill>
                  <a:schemeClr val="tx1"/>
                </a:solidFill>
              </a:rPr>
              <a:t>• </a:t>
            </a:r>
            <a:r>
              <a:rPr lang="en-US" sz="2400" i="1" dirty="0" smtClean="0">
                <a:solidFill>
                  <a:schemeClr val="tx1"/>
                </a:solidFill>
              </a:rPr>
              <a:t>Radical </a:t>
            </a:r>
            <a:r>
              <a:rPr lang="en-US" sz="2400" i="1" dirty="0">
                <a:solidFill>
                  <a:schemeClr val="tx1"/>
                </a:solidFill>
              </a:rPr>
              <a:t>process redesign from scratch, leading to radical transformation;</a:t>
            </a:r>
          </a:p>
          <a:p>
            <a:r>
              <a:rPr lang="en-US" sz="2400" i="1" dirty="0">
                <a:solidFill>
                  <a:schemeClr val="tx1"/>
                </a:solidFill>
              </a:rPr>
              <a:t>• </a:t>
            </a:r>
            <a:r>
              <a:rPr lang="en-US" sz="2400" i="1" dirty="0" smtClean="0">
                <a:solidFill>
                  <a:schemeClr val="tx1"/>
                </a:solidFill>
              </a:rPr>
              <a:t>All </a:t>
            </a:r>
            <a:r>
              <a:rPr lang="en-US" sz="2400" i="1" dirty="0">
                <a:solidFill>
                  <a:schemeClr val="tx1"/>
                </a:solidFill>
              </a:rPr>
              <a:t>unnecessary process detail is eliminated;</a:t>
            </a:r>
          </a:p>
          <a:p>
            <a:r>
              <a:rPr lang="en-US" sz="2400" i="1" dirty="0">
                <a:solidFill>
                  <a:schemeClr val="tx1"/>
                </a:solidFill>
              </a:rPr>
              <a:t>• </a:t>
            </a:r>
            <a:r>
              <a:rPr lang="en-US" sz="2400" i="1" dirty="0" smtClean="0">
                <a:solidFill>
                  <a:schemeClr val="tx1"/>
                </a:solidFill>
              </a:rPr>
              <a:t>Old </a:t>
            </a:r>
            <a:r>
              <a:rPr lang="en-US" sz="2400" i="1" dirty="0">
                <a:solidFill>
                  <a:schemeClr val="tx1"/>
                </a:solidFill>
              </a:rPr>
              <a:t>processes are obliterated;</a:t>
            </a:r>
          </a:p>
          <a:p>
            <a:r>
              <a:rPr lang="en-US" sz="2400" i="1" dirty="0">
                <a:solidFill>
                  <a:schemeClr val="tx1"/>
                </a:solidFill>
              </a:rPr>
              <a:t>• </a:t>
            </a:r>
            <a:r>
              <a:rPr lang="en-US" sz="2400" i="1" dirty="0" smtClean="0">
                <a:solidFill>
                  <a:schemeClr val="tx1"/>
                </a:solidFill>
              </a:rPr>
              <a:t>Redesign </a:t>
            </a:r>
            <a:r>
              <a:rPr lang="en-US" sz="2400" i="1" dirty="0">
                <a:solidFill>
                  <a:schemeClr val="tx1"/>
                </a:solidFill>
              </a:rPr>
              <a:t>produces processes that give significant strategic improvements in competitive performance;</a:t>
            </a:r>
          </a:p>
          <a:p>
            <a:r>
              <a:rPr lang="en-US" sz="2400" i="1" dirty="0">
                <a:solidFill>
                  <a:schemeClr val="tx1"/>
                </a:solidFill>
              </a:rPr>
              <a:t>• </a:t>
            </a:r>
            <a:r>
              <a:rPr lang="en-US" sz="2400" i="1" dirty="0" smtClean="0">
                <a:solidFill>
                  <a:schemeClr val="tx1"/>
                </a:solidFill>
              </a:rPr>
              <a:t>Enabled </a:t>
            </a:r>
            <a:r>
              <a:rPr lang="en-US" sz="2400" i="1" dirty="0">
                <a:solidFill>
                  <a:schemeClr val="tx1"/>
                </a:solidFill>
              </a:rPr>
              <a:t>by IT.</a:t>
            </a:r>
            <a:endParaRPr lang="en-US" sz="2400" dirty="0" smtClean="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551488" y="983876"/>
            <a:ext cx="7563967"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Approaches </a:t>
            </a:r>
            <a:r>
              <a:rPr lang="en-US" sz="2800" b="1" dirty="0">
                <a:effectLst>
                  <a:outerShdw blurRad="38100" dist="38100" dir="2700000" algn="tl">
                    <a:srgbClr val="000000">
                      <a:alpha val="43137"/>
                    </a:srgbClr>
                  </a:outerShdw>
                </a:effectLst>
              </a:rPr>
              <a:t>to achieving IT</a:t>
            </a:r>
          </a:p>
        </p:txBody>
      </p:sp>
      <p:pic>
        <p:nvPicPr>
          <p:cNvPr id="3" name="Picture 2"/>
          <p:cNvPicPr>
            <a:picLocks noChangeAspect="1"/>
          </p:cNvPicPr>
          <p:nvPr/>
        </p:nvPicPr>
        <p:blipFill>
          <a:blip r:embed="rId3"/>
          <a:stretch>
            <a:fillRect/>
          </a:stretch>
        </p:blipFill>
        <p:spPr>
          <a:xfrm>
            <a:off x="7891901" y="4571930"/>
            <a:ext cx="3210373" cy="2028891"/>
          </a:xfrm>
          <a:prstGeom prst="rect">
            <a:avLst/>
          </a:prstGeom>
        </p:spPr>
      </p:pic>
    </p:spTree>
    <p:extLst>
      <p:ext uri="{BB962C8B-B14F-4D97-AF65-F5344CB8AC3E}">
        <p14:creationId xmlns:p14="http://schemas.microsoft.com/office/powerpoint/2010/main" val="1571911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429232"/>
            <a:ext cx="10764251" cy="5509200"/>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1">
                    <a:lumMod val="75000"/>
                  </a:schemeClr>
                </a:solidFill>
              </a:rPr>
              <a:t>Introduction.</a:t>
            </a:r>
          </a:p>
          <a:p>
            <a:pPr marL="457200" indent="-457200">
              <a:buFont typeface="Wingdings" panose="05000000000000000000" pitchFamily="2" charset="2"/>
              <a:buChar char="Ø"/>
            </a:pPr>
            <a:r>
              <a:rPr lang="en-US" sz="3200" dirty="0">
                <a:solidFill>
                  <a:schemeClr val="bg1">
                    <a:lumMod val="75000"/>
                  </a:schemeClr>
                </a:solidFill>
              </a:rPr>
              <a:t>IT-based process change.</a:t>
            </a:r>
          </a:p>
          <a:p>
            <a:pPr marL="457200" indent="-457200">
              <a:buFont typeface="Wingdings" panose="05000000000000000000" pitchFamily="2" charset="2"/>
              <a:buChar char="Ø"/>
            </a:pPr>
            <a:r>
              <a:rPr lang="en-US" sz="3200" dirty="0">
                <a:solidFill>
                  <a:schemeClr val="bg1">
                    <a:lumMod val="75000"/>
                  </a:schemeClr>
                </a:solidFill>
              </a:rPr>
              <a:t>The potential gains concern innovation and development.</a:t>
            </a:r>
          </a:p>
          <a:p>
            <a:pPr marL="457200" indent="-457200">
              <a:buFont typeface="Wingdings" panose="05000000000000000000" pitchFamily="2" charset="2"/>
              <a:buChar char="Ø"/>
            </a:pPr>
            <a:r>
              <a:rPr lang="en-US" sz="3200" dirty="0">
                <a:solidFill>
                  <a:schemeClr val="bg1">
                    <a:lumMod val="75000"/>
                  </a:schemeClr>
                </a:solidFill>
              </a:rPr>
              <a:t>The potential gains concern achieving efficiencies to.</a:t>
            </a:r>
          </a:p>
          <a:p>
            <a:pPr marL="457200" indent="-457200">
              <a:buFont typeface="Wingdings" panose="05000000000000000000" pitchFamily="2" charset="2"/>
              <a:buChar char="Ø"/>
            </a:pPr>
            <a:r>
              <a:rPr lang="en-US" sz="3200" dirty="0">
                <a:solidFill>
                  <a:schemeClr val="bg1">
                    <a:lumMod val="75000"/>
                  </a:schemeClr>
                </a:solidFill>
              </a:rPr>
              <a:t>IT management competencies.</a:t>
            </a:r>
          </a:p>
          <a:p>
            <a:pPr marL="457200" indent="-457200">
              <a:buFont typeface="Wingdings" panose="05000000000000000000" pitchFamily="2" charset="2"/>
              <a:buChar char="Ø"/>
            </a:pPr>
            <a:r>
              <a:rPr lang="en-US" sz="3200" dirty="0" smtClean="0">
                <a:solidFill>
                  <a:schemeClr val="bg1">
                    <a:lumMod val="75000"/>
                  </a:schemeClr>
                </a:solidFill>
              </a:rPr>
              <a:t>Eight </a:t>
            </a:r>
            <a:r>
              <a:rPr lang="en-US" sz="3200" dirty="0">
                <a:solidFill>
                  <a:schemeClr val="bg1">
                    <a:lumMod val="75000"/>
                  </a:schemeClr>
                </a:solidFill>
              </a:rPr>
              <a:t>categories of IT management competencies.</a:t>
            </a:r>
          </a:p>
          <a:p>
            <a:pPr marL="457200" indent="-457200">
              <a:buFont typeface="Wingdings" panose="05000000000000000000" pitchFamily="2" charset="2"/>
              <a:buChar char="Ø"/>
            </a:pPr>
            <a:r>
              <a:rPr lang="en-US" sz="3200" dirty="0">
                <a:solidFill>
                  <a:schemeClr val="bg1">
                    <a:lumMod val="75000"/>
                  </a:schemeClr>
                </a:solidFill>
              </a:rPr>
              <a:t>Three-stage process for moving towards better IT management.</a:t>
            </a:r>
          </a:p>
          <a:p>
            <a:pPr marL="457200" indent="-457200">
              <a:buFont typeface="Wingdings" panose="05000000000000000000" pitchFamily="2" charset="2"/>
              <a:buChar char="Ø"/>
            </a:pPr>
            <a:r>
              <a:rPr lang="en-US" sz="3200" dirty="0">
                <a:solidFill>
                  <a:schemeClr val="bg1">
                    <a:lumMod val="75000"/>
                  </a:schemeClr>
                </a:solidFill>
              </a:rPr>
              <a:t>A</a:t>
            </a:r>
            <a:r>
              <a:rPr lang="en-US" sz="3200" dirty="0" smtClean="0">
                <a:solidFill>
                  <a:schemeClr val="bg1">
                    <a:lumMod val="75000"/>
                  </a:schemeClr>
                </a:solidFill>
              </a:rPr>
              <a:t>pproaches </a:t>
            </a:r>
            <a:r>
              <a:rPr lang="en-US" sz="3200" dirty="0">
                <a:solidFill>
                  <a:schemeClr val="bg1">
                    <a:lumMod val="75000"/>
                  </a:schemeClr>
                </a:solidFill>
              </a:rPr>
              <a:t>to achieving IT.</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rPr>
              <a:t>Principles of socio-technical.</a:t>
            </a:r>
          </a:p>
          <a:p>
            <a:endParaRPr lang="en-US" sz="3200" dirty="0">
              <a:solidFill>
                <a:schemeClr val="bg1">
                  <a:lumMod val="85000"/>
                </a:schemeClr>
              </a:solidFill>
              <a:effectLst>
                <a:outerShdw blurRad="38100" dist="38100" dir="2700000" algn="tl">
                  <a:srgbClr val="000000">
                    <a:alpha val="43137"/>
                  </a:srgbClr>
                </a:outerShdw>
              </a:effectLst>
            </a:endParaRPr>
          </a:p>
        </p:txBody>
      </p:sp>
      <p:sp>
        <p:nvSpPr>
          <p:cNvPr id="5" name="TextBox 4"/>
          <p:cNvSpPr txBox="1"/>
          <p:nvPr/>
        </p:nvSpPr>
        <p:spPr>
          <a:xfrm>
            <a:off x="1516361" y="664881"/>
            <a:ext cx="7347284"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IT-based process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37781310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28032" y="1599946"/>
            <a:ext cx="7563967"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Principles </a:t>
            </a:r>
            <a:r>
              <a:rPr lang="en-US" sz="2800" b="1" dirty="0">
                <a:effectLst>
                  <a:outerShdw blurRad="38100" dist="38100" dir="2700000" algn="tl">
                    <a:srgbClr val="000000">
                      <a:alpha val="43137"/>
                    </a:srgbClr>
                  </a:outerShdw>
                </a:effectLst>
              </a:rPr>
              <a:t>of socio-technical</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3539430"/>
          </a:xfrm>
          <a:prstGeom prst="rect">
            <a:avLst/>
          </a:prstGeom>
          <a:noFill/>
        </p:spPr>
        <p:txBody>
          <a:bodyPr wrap="square" rtlCol="0">
            <a:spAutoFit/>
          </a:bodyPr>
          <a:lstStyle/>
          <a:p>
            <a:r>
              <a:rPr lang="en-US" sz="2800" dirty="0"/>
              <a:t>This school of thought stems from a systems view of organizations, based on the organism metaphor (see </a:t>
            </a:r>
            <a:r>
              <a:rPr lang="en-US" sz="2800" dirty="0" err="1"/>
              <a:t>Senge</a:t>
            </a:r>
            <a:r>
              <a:rPr lang="en-US" sz="2800" dirty="0"/>
              <a:t> in Chapter 3</a:t>
            </a:r>
            <a:r>
              <a:rPr lang="en-US" sz="2800" dirty="0" smtClean="0"/>
              <a:t>, </a:t>
            </a:r>
            <a:r>
              <a:rPr lang="en-US" sz="2800" dirty="0"/>
              <a:t>and is a much more incremental, evolutionary approach. The approach is less widely used than BPR and seems more cautious and humanistic than traditional BPR processes, which have a rather macho feel to them, advocating throwing everything out and starting again</a:t>
            </a:r>
            <a:r>
              <a:rPr lang="en-US" sz="2800" dirty="0" smtClean="0"/>
              <a:t>.</a:t>
            </a:r>
            <a:endParaRPr lang="en-US" sz="2800" dirty="0"/>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24778206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2246769"/>
          </a:xfrm>
          <a:prstGeom prst="rect">
            <a:avLst/>
          </a:prstGeom>
          <a:noFill/>
        </p:spPr>
        <p:txBody>
          <a:bodyPr wrap="square" rtlCol="0">
            <a:spAutoFit/>
          </a:bodyPr>
          <a:lstStyle/>
          <a:p>
            <a:r>
              <a:rPr lang="en-US" sz="2800" dirty="0" smtClean="0"/>
              <a:t>The </a:t>
            </a:r>
            <a:r>
              <a:rPr lang="en-US" sz="2800" dirty="0"/>
              <a:t>underlying principles of socio-technical design are identified in Mumford and </a:t>
            </a:r>
            <a:r>
              <a:rPr lang="en-US" sz="2800" dirty="0" err="1"/>
              <a:t>Beekman</a:t>
            </a:r>
            <a:r>
              <a:rPr lang="en-US" sz="2800" dirty="0"/>
              <a:t> (1994). These principles were originally developed by the </a:t>
            </a:r>
            <a:r>
              <a:rPr lang="en-US" sz="2800" dirty="0" err="1"/>
              <a:t>Tavistock</a:t>
            </a:r>
            <a:r>
              <a:rPr lang="en-US" sz="2800" dirty="0"/>
              <a:t> Institute of Human Relations in London in the late 1960s, but still appear to hold good today:</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3" name="TextBox 12">
            <a:extLst>
              <a:ext uri="{FF2B5EF4-FFF2-40B4-BE49-F238E27FC236}">
                <a16:creationId xmlns:a16="http://schemas.microsoft.com/office/drawing/2014/main" xmlns="" id="{904B7CA6-23A4-2E24-5FFC-ECEA38831F6A}"/>
              </a:ext>
            </a:extLst>
          </p:cNvPr>
          <p:cNvSpPr txBox="1"/>
          <p:nvPr/>
        </p:nvSpPr>
        <p:spPr>
          <a:xfrm>
            <a:off x="4628032" y="1599946"/>
            <a:ext cx="7563967"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Principles </a:t>
            </a:r>
            <a:r>
              <a:rPr lang="en-US" sz="2800" b="1" dirty="0">
                <a:effectLst>
                  <a:outerShdw blurRad="38100" dist="38100" dir="2700000" algn="tl">
                    <a:srgbClr val="000000">
                      <a:alpha val="43137"/>
                    </a:srgbClr>
                  </a:outerShdw>
                </a:effectLst>
              </a:rPr>
              <a:t>of socio-technical</a:t>
            </a:r>
          </a:p>
        </p:txBody>
      </p:sp>
      <p:pic>
        <p:nvPicPr>
          <p:cNvPr id="3" name="Picture 2"/>
          <p:cNvPicPr>
            <a:picLocks noChangeAspect="1"/>
          </p:cNvPicPr>
          <p:nvPr/>
        </p:nvPicPr>
        <p:blipFill>
          <a:blip r:embed="rId5"/>
          <a:stretch>
            <a:fillRect/>
          </a:stretch>
        </p:blipFill>
        <p:spPr>
          <a:xfrm>
            <a:off x="7290511" y="4829266"/>
            <a:ext cx="4725059" cy="1886213"/>
          </a:xfrm>
          <a:prstGeom prst="rect">
            <a:avLst/>
          </a:prstGeom>
        </p:spPr>
      </p:pic>
    </p:spTree>
    <p:extLst>
      <p:ext uri="{BB962C8B-B14F-4D97-AF65-F5344CB8AC3E}">
        <p14:creationId xmlns:p14="http://schemas.microsoft.com/office/powerpoint/2010/main" val="156602460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815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a:solidFill>
                  <a:schemeClr val="tx1"/>
                </a:solidFill>
              </a:rPr>
              <a:t>• </a:t>
            </a:r>
            <a:r>
              <a:rPr lang="en-US" sz="2400" b="1" dirty="0">
                <a:solidFill>
                  <a:schemeClr val="tx1"/>
                </a:solidFill>
              </a:rPr>
              <a:t>The principle of minimum critical specification: </a:t>
            </a:r>
            <a:r>
              <a:rPr lang="en-US" sz="2400" dirty="0">
                <a:solidFill>
                  <a:schemeClr val="tx1"/>
                </a:solidFill>
              </a:rPr>
              <a:t>tell people what to</a:t>
            </a:r>
          </a:p>
          <a:p>
            <a:r>
              <a:rPr lang="en-US" sz="2400" dirty="0">
                <a:solidFill>
                  <a:schemeClr val="tx1"/>
                </a:solidFill>
              </a:rPr>
              <a:t>do but not how to do it.</a:t>
            </a:r>
          </a:p>
          <a:p>
            <a:r>
              <a:rPr lang="en-US" sz="2400" dirty="0">
                <a:solidFill>
                  <a:schemeClr val="tx1"/>
                </a:solidFill>
              </a:rPr>
              <a:t>• </a:t>
            </a:r>
            <a:r>
              <a:rPr lang="en-US" sz="2400" b="1" dirty="0">
                <a:solidFill>
                  <a:schemeClr val="tx1"/>
                </a:solidFill>
              </a:rPr>
              <a:t>The principle of variance control: </a:t>
            </a:r>
            <a:r>
              <a:rPr lang="en-US" sz="2400" dirty="0">
                <a:solidFill>
                  <a:schemeClr val="tx1"/>
                </a:solidFill>
              </a:rPr>
              <a:t>problems must be corrected as</a:t>
            </a:r>
          </a:p>
          <a:p>
            <a:r>
              <a:rPr lang="en-US" sz="2400" dirty="0">
                <a:solidFill>
                  <a:schemeClr val="tx1"/>
                </a:solidFill>
              </a:rPr>
              <a:t>close to the point of origin as possible, and preferably by the group</a:t>
            </a:r>
          </a:p>
          <a:p>
            <a:r>
              <a:rPr lang="en-US" sz="2400" dirty="0">
                <a:solidFill>
                  <a:schemeClr val="tx1"/>
                </a:solidFill>
              </a:rPr>
              <a:t>that caused them.</a:t>
            </a:r>
          </a:p>
          <a:p>
            <a:r>
              <a:rPr lang="en-US" sz="2400" dirty="0">
                <a:solidFill>
                  <a:schemeClr val="tx1"/>
                </a:solidFill>
              </a:rPr>
              <a:t>• </a:t>
            </a:r>
            <a:r>
              <a:rPr lang="en-US" sz="2400" b="1" dirty="0">
                <a:solidFill>
                  <a:schemeClr val="tx1"/>
                </a:solidFill>
              </a:rPr>
              <a:t>The principle of multi-skilling: </a:t>
            </a:r>
            <a:r>
              <a:rPr lang="en-US" sz="2400" dirty="0">
                <a:solidFill>
                  <a:schemeClr val="tx1"/>
                </a:solidFill>
              </a:rPr>
              <a:t>give individuals a range of tasks,</a:t>
            </a:r>
          </a:p>
          <a:p>
            <a:r>
              <a:rPr lang="en-US" sz="2400" dirty="0">
                <a:solidFill>
                  <a:schemeClr val="tx1"/>
                </a:solidFill>
              </a:rPr>
              <a:t>including some routine and some challenging</a:t>
            </a:r>
            <a:r>
              <a:rPr lang="en-US" sz="2400" dirty="0" smtClean="0">
                <a:solidFill>
                  <a:schemeClr val="tx1"/>
                </a:solidFill>
              </a:rPr>
              <a:t>.</a:t>
            </a:r>
            <a:endParaRPr lang="en-US" sz="2400" dirty="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xmlns="" id="{904B7CA6-23A4-2E24-5FFC-ECEA38831F6A}"/>
              </a:ext>
            </a:extLst>
          </p:cNvPr>
          <p:cNvSpPr txBox="1"/>
          <p:nvPr/>
        </p:nvSpPr>
        <p:spPr>
          <a:xfrm>
            <a:off x="2557606" y="1038463"/>
            <a:ext cx="7563967"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Principles </a:t>
            </a:r>
            <a:r>
              <a:rPr lang="en-US" sz="2800" b="1" dirty="0">
                <a:effectLst>
                  <a:outerShdw blurRad="38100" dist="38100" dir="2700000" algn="tl">
                    <a:srgbClr val="000000">
                      <a:alpha val="43137"/>
                    </a:srgbClr>
                  </a:outerShdw>
                </a:effectLst>
              </a:rPr>
              <a:t>of socio-technical</a:t>
            </a:r>
          </a:p>
        </p:txBody>
      </p:sp>
      <p:pic>
        <p:nvPicPr>
          <p:cNvPr id="3" name="Picture 2"/>
          <p:cNvPicPr>
            <a:picLocks noChangeAspect="1"/>
          </p:cNvPicPr>
          <p:nvPr/>
        </p:nvPicPr>
        <p:blipFill>
          <a:blip r:embed="rId3"/>
          <a:stretch>
            <a:fillRect/>
          </a:stretch>
        </p:blipFill>
        <p:spPr>
          <a:xfrm>
            <a:off x="7155766" y="4911833"/>
            <a:ext cx="4725059" cy="1886213"/>
          </a:xfrm>
          <a:prstGeom prst="rect">
            <a:avLst/>
          </a:prstGeom>
        </p:spPr>
      </p:pic>
    </p:spTree>
    <p:extLst>
      <p:ext uri="{BB962C8B-B14F-4D97-AF65-F5344CB8AC3E}">
        <p14:creationId xmlns:p14="http://schemas.microsoft.com/office/powerpoint/2010/main" val="16936331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815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smtClean="0">
                <a:solidFill>
                  <a:schemeClr val="tx1"/>
                </a:solidFill>
              </a:rPr>
              <a:t>• </a:t>
            </a:r>
            <a:r>
              <a:rPr lang="en-US" sz="2400" b="1" dirty="0">
                <a:solidFill>
                  <a:schemeClr val="tx1"/>
                </a:solidFill>
              </a:rPr>
              <a:t>The principle of boundary management: </a:t>
            </a:r>
            <a:r>
              <a:rPr lang="en-US" sz="2400" dirty="0">
                <a:solidFill>
                  <a:schemeClr val="tx1"/>
                </a:solidFill>
              </a:rPr>
              <a:t>identify boundaries between</a:t>
            </a:r>
          </a:p>
          <a:p>
            <a:r>
              <a:rPr lang="en-US" sz="2400" dirty="0">
                <a:solidFill>
                  <a:schemeClr val="tx1"/>
                </a:solidFill>
              </a:rPr>
              <a:t>groups or functions and ensure that these are well managed and that</a:t>
            </a:r>
          </a:p>
          <a:p>
            <a:r>
              <a:rPr lang="en-US" sz="2400" dirty="0">
                <a:solidFill>
                  <a:schemeClr val="tx1"/>
                </a:solidFill>
              </a:rPr>
              <a:t>the people on them have the necessary information to pass the</a:t>
            </a:r>
          </a:p>
          <a:p>
            <a:r>
              <a:rPr lang="en-US" sz="2400" dirty="0">
                <a:solidFill>
                  <a:schemeClr val="tx1"/>
                </a:solidFill>
              </a:rPr>
              <a:t>product smoothly to its next transformation stage.</a:t>
            </a:r>
          </a:p>
          <a:p>
            <a:r>
              <a:rPr lang="en-US" sz="2400" dirty="0">
                <a:solidFill>
                  <a:schemeClr val="tx1"/>
                </a:solidFill>
              </a:rPr>
              <a:t>• </a:t>
            </a:r>
            <a:r>
              <a:rPr lang="en-US" sz="2400" b="1" dirty="0">
                <a:solidFill>
                  <a:schemeClr val="tx1"/>
                </a:solidFill>
              </a:rPr>
              <a:t>The principle of information flow: </a:t>
            </a:r>
            <a:r>
              <a:rPr lang="en-US" sz="2400" dirty="0">
                <a:solidFill>
                  <a:schemeClr val="tx1"/>
                </a:solidFill>
              </a:rPr>
              <a:t>information systems should be</a:t>
            </a:r>
          </a:p>
          <a:p>
            <a:r>
              <a:rPr lang="en-US" sz="2400" dirty="0">
                <a:solidFill>
                  <a:schemeClr val="tx1"/>
                </a:solidFill>
              </a:rPr>
              <a:t>designed so that information goes directly to the place where action</a:t>
            </a:r>
          </a:p>
          <a:p>
            <a:r>
              <a:rPr lang="en-US" sz="2400" dirty="0">
                <a:solidFill>
                  <a:schemeClr val="tx1"/>
                </a:solidFill>
              </a:rPr>
              <a:t>is to be taken, or to the source that originated it.</a:t>
            </a:r>
            <a:endParaRPr lang="en-US" sz="2400" dirty="0" smtClean="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xmlns="" id="{904B7CA6-23A4-2E24-5FFC-ECEA38831F6A}"/>
              </a:ext>
            </a:extLst>
          </p:cNvPr>
          <p:cNvSpPr txBox="1"/>
          <p:nvPr/>
        </p:nvSpPr>
        <p:spPr>
          <a:xfrm>
            <a:off x="2557606" y="1038463"/>
            <a:ext cx="7563967"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Principles </a:t>
            </a:r>
            <a:r>
              <a:rPr lang="en-US" sz="2800" b="1" dirty="0">
                <a:effectLst>
                  <a:outerShdw blurRad="38100" dist="38100" dir="2700000" algn="tl">
                    <a:srgbClr val="000000">
                      <a:alpha val="43137"/>
                    </a:srgbClr>
                  </a:outerShdw>
                </a:effectLst>
              </a:rPr>
              <a:t>of socio-technical</a:t>
            </a:r>
          </a:p>
        </p:txBody>
      </p:sp>
      <p:pic>
        <p:nvPicPr>
          <p:cNvPr id="3" name="Picture 2"/>
          <p:cNvPicPr>
            <a:picLocks noChangeAspect="1"/>
          </p:cNvPicPr>
          <p:nvPr/>
        </p:nvPicPr>
        <p:blipFill>
          <a:blip r:embed="rId3"/>
          <a:stretch>
            <a:fillRect/>
          </a:stretch>
        </p:blipFill>
        <p:spPr>
          <a:xfrm>
            <a:off x="7155766" y="4911833"/>
            <a:ext cx="4725059" cy="1886213"/>
          </a:xfrm>
          <a:prstGeom prst="rect">
            <a:avLst/>
          </a:prstGeom>
        </p:spPr>
      </p:pic>
    </p:spTree>
    <p:extLst>
      <p:ext uri="{BB962C8B-B14F-4D97-AF65-F5344CB8AC3E}">
        <p14:creationId xmlns:p14="http://schemas.microsoft.com/office/powerpoint/2010/main" val="21161927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xmlns=""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64803719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xmlns=""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7F34237-2DC5-4F2D-81CB-386DBD2B6ED0}"/>
</file>

<file path=customXml/itemProps2.xml><?xml version="1.0" encoding="utf-8"?>
<ds:datastoreItem xmlns:ds="http://schemas.openxmlformats.org/officeDocument/2006/customXml" ds:itemID="{F6EEEF25-18D9-4845-8146-3BCC1CD66655}"/>
</file>

<file path=customXml/itemProps3.xml><?xml version="1.0" encoding="utf-8"?>
<ds:datastoreItem xmlns:ds="http://schemas.openxmlformats.org/officeDocument/2006/customXml" ds:itemID="{D6EAB407-2337-4B53-B232-6B0FCC202CDE}"/>
</file>

<file path=docProps/app.xml><?xml version="1.0" encoding="utf-8"?>
<Properties xmlns="http://schemas.openxmlformats.org/officeDocument/2006/extended-properties" xmlns:vt="http://schemas.openxmlformats.org/officeDocument/2006/docPropsVTypes">
  <Template>Theme2</Template>
  <TotalTime>7238</TotalTime>
  <Words>2631</Words>
  <Application>Microsoft Office PowerPoint</Application>
  <PresentationFormat>Widescreen</PresentationFormat>
  <Paragraphs>410</Paragraphs>
  <Slides>48</Slides>
  <Notes>14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48</vt:i4>
      </vt:variant>
    </vt:vector>
  </HeadingPairs>
  <TitlesOfParts>
    <vt:vector size="57" baseType="lpstr">
      <vt:lpstr>Alexandria</vt:lpstr>
      <vt:lpstr>Arial</vt:lpstr>
      <vt:lpstr>Calibri</vt:lpstr>
      <vt:lpstr>Calibri Light</vt:lpstr>
      <vt:lpstr>Roboto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268</cp:revision>
  <dcterms:created xsi:type="dcterms:W3CDTF">2023-04-29T09:08:23Z</dcterms:created>
  <dcterms:modified xsi:type="dcterms:W3CDTF">2025-01-20T15:03:52Z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