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  <p:sldId id="276" r:id="rId22"/>
    <p:sldId id="277" r:id="rId23"/>
    <p:sldId id="278" r:id="rId24"/>
    <p:sldId id="279" r:id="rId25"/>
    <p:sldId id="280" r:id="rId26"/>
    <p:sldId id="281" r:id="rId27"/>
    <p:sldId id="282" r:id="rId28"/>
    <p:sldId id="283" r:id="rId29"/>
    <p:sldId id="284" r:id="rId30"/>
    <p:sldId id="285" r:id="rId31"/>
    <p:sldId id="286" r:id="rId32"/>
    <p:sldId id="287" r:id="rId33"/>
    <p:sldId id="288" r:id="rId34"/>
    <p:sldId id="289" r:id="rId35"/>
    <p:sldId id="290" r:id="rId36"/>
    <p:sldId id="291" r:id="rId37"/>
    <p:sldId id="292" r:id="rId38"/>
    <p:sldId id="293" r:id="rId39"/>
    <p:sldId id="294" r:id="rId40"/>
    <p:sldId id="295" r:id="rId41"/>
    <p:sldId id="296" r:id="rId42"/>
  </p:sldIdLst>
  <p:sldSz cx="12192000" cy="6858000"/>
  <p:notesSz cx="6858000" cy="9144000"/>
  <p:defaultTextStyle>
    <a:defPPr>
      <a:defRPr lang="ar-EG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slide" Target="slides/slide40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ar-EG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23F76A-AEC2-4C23-AD26-6B519B2D57AA}" type="datetimeFigureOut">
              <a:rPr lang="ar-EG" smtClean="0"/>
              <a:t>04/01/1446</a:t>
            </a:fld>
            <a:endParaRPr lang="ar-EG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ar-EG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7E5335-54AE-4AAB-A324-0CD58CF2AFD5}" type="slidenum">
              <a:rPr lang="ar-EG" smtClean="0"/>
              <a:t>‹#›</a:t>
            </a:fld>
            <a:endParaRPr lang="ar-EG"/>
          </a:p>
        </p:txBody>
      </p:sp>
    </p:spTree>
    <p:extLst>
      <p:ext uri="{BB962C8B-B14F-4D97-AF65-F5344CB8AC3E}">
        <p14:creationId xmlns:p14="http://schemas.microsoft.com/office/powerpoint/2010/main" val="307346406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ar-EG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ar-EG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B23F76A-AEC2-4C23-AD26-6B519B2D57AA}" type="datetimeFigureOut">
              <a:rPr lang="ar-EG" smtClean="0"/>
              <a:t>04/01/1446</a:t>
            </a:fld>
            <a:endParaRPr lang="ar-EG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ar-EG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67E5335-54AE-4AAB-A324-0CD58CF2AFD5}" type="slidenum">
              <a:rPr lang="ar-EG" smtClean="0"/>
              <a:t>‹#›</a:t>
            </a:fld>
            <a:endParaRPr lang="ar-EG"/>
          </a:p>
        </p:txBody>
      </p:sp>
    </p:spTree>
    <p:extLst>
      <p:ext uri="{BB962C8B-B14F-4D97-AF65-F5344CB8AC3E}">
        <p14:creationId xmlns:p14="http://schemas.microsoft.com/office/powerpoint/2010/main" val="198408787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54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ar-EG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1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1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1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1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1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1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1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1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1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1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1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jpeg"/><Relationship Id="rId1" Type="http://schemas.openxmlformats.org/officeDocument/2006/relationships/slideLayout" Target="../slideLayouts/slideLayout1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jpeg"/><Relationship Id="rId1" Type="http://schemas.openxmlformats.org/officeDocument/2006/relationships/slideLayout" Target="../slideLayouts/slideLayout1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jpeg"/><Relationship Id="rId1" Type="http://schemas.openxmlformats.org/officeDocument/2006/relationships/slideLayout" Target="../slideLayouts/slideLayout1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jpeg"/><Relationship Id="rId1" Type="http://schemas.openxmlformats.org/officeDocument/2006/relationships/slideLayout" Target="../slideLayouts/slideLayout1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jpeg"/><Relationship Id="rId1" Type="http://schemas.openxmlformats.org/officeDocument/2006/relationships/slideLayout" Target="../slideLayouts/slideLayout1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jpeg"/><Relationship Id="rId1" Type="http://schemas.openxmlformats.org/officeDocument/2006/relationships/slideLayout" Target="../slideLayouts/slideLayout1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jpeg"/><Relationship Id="rId1" Type="http://schemas.openxmlformats.org/officeDocument/2006/relationships/slideLayout" Target="../slideLayouts/slideLayout1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jpeg"/><Relationship Id="rId1" Type="http://schemas.openxmlformats.org/officeDocument/2006/relationships/slideLayout" Target="../slideLayouts/slideLayout1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jpeg"/><Relationship Id="rId1" Type="http://schemas.openxmlformats.org/officeDocument/2006/relationships/slideLayout" Target="../slideLayouts/slideLayout1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jpeg"/><Relationship Id="rId1" Type="http://schemas.openxmlformats.org/officeDocument/2006/relationships/slideLayout" Target="../slideLayouts/slideLayout1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8.jpeg"/><Relationship Id="rId1" Type="http://schemas.openxmlformats.org/officeDocument/2006/relationships/slideLayout" Target="../slideLayouts/slideLayout1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9.jpeg"/><Relationship Id="rId1" Type="http://schemas.openxmlformats.org/officeDocument/2006/relationships/slideLayout" Target="../slideLayouts/slideLayout1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0.jpeg"/><Relationship Id="rId1" Type="http://schemas.openxmlformats.org/officeDocument/2006/relationships/slideLayout" Target="../slideLayouts/slideLayout1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1.jpe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ar-EG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842928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ar-EG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3566448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4400" b="1" smtClean="0"/>
              <a:t>DATA STRUCTURES </a:t>
            </a:r>
            <a:endParaRPr lang="en-US" sz="4400" b="1" dirty="0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1968432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smtClean="0">
                <a:solidFill>
                  <a:srgbClr val="FF0000"/>
                </a:solidFill>
              </a:rPr>
              <a:t>Data Structures:</a:t>
            </a:r>
            <a:endParaRPr lang="en-US" b="1" dirty="0">
              <a:solidFill>
                <a:srgbClr val="FF0000"/>
              </a:solidFill>
            </a:endParaRPr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0104273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ar-EG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8098845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Data Structure Goals:</a:t>
            </a:r>
            <a:endParaRPr lang="en-US" dirty="0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2107618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Data Structure Goals:</a:t>
            </a:r>
            <a:endParaRPr lang="en-US" dirty="0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7175863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4400" b="1" smtClean="0"/>
              <a:t>Data Structure Categories </a:t>
            </a:r>
            <a:endParaRPr lang="en-US" sz="4400" b="1" dirty="0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9108217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ar-EG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1254487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smtClean="0">
                <a:solidFill>
                  <a:srgbClr val="0070C0"/>
                </a:solidFill>
              </a:rPr>
              <a:t>Primitive Data structures:</a:t>
            </a:r>
            <a:endParaRPr lang="en-US" b="1" dirty="0">
              <a:solidFill>
                <a:srgbClr val="0070C0"/>
              </a:solidFill>
            </a:endParaRPr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6046715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smtClean="0">
                <a:solidFill>
                  <a:srgbClr val="0070C0"/>
                </a:solidFill>
              </a:rPr>
              <a:t>Non-primitive</a:t>
            </a:r>
            <a:r>
              <a:rPr lang="en-US" smtClean="0">
                <a:solidFill>
                  <a:srgbClr val="0070C0"/>
                </a:solidFill>
              </a:rPr>
              <a:t> </a:t>
            </a:r>
            <a:r>
              <a:rPr lang="en-US" b="1" smtClean="0">
                <a:solidFill>
                  <a:srgbClr val="0070C0"/>
                </a:solidFill>
              </a:rPr>
              <a:t>data structures:</a:t>
            </a:r>
            <a:endParaRPr lang="en-US" b="1" dirty="0">
              <a:solidFill>
                <a:srgbClr val="0070C0"/>
              </a:solidFill>
            </a:endParaRPr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5510178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smtClean="0">
                <a:solidFill>
                  <a:srgbClr val="FF0000"/>
                </a:solidFill>
              </a:rPr>
              <a:t>Non-primitive</a:t>
            </a:r>
            <a:r>
              <a:rPr lang="en-US" smtClean="0">
                <a:solidFill>
                  <a:srgbClr val="FF0000"/>
                </a:solidFill>
              </a:rPr>
              <a:t> </a:t>
            </a:r>
            <a:r>
              <a:rPr lang="en-US" b="1" smtClean="0">
                <a:solidFill>
                  <a:srgbClr val="FF0000"/>
                </a:solidFill>
              </a:rPr>
              <a:t>data structures subcategories:</a:t>
            </a:r>
            <a:endParaRPr lang="en-US" b="1" dirty="0">
              <a:solidFill>
                <a:srgbClr val="FF0000"/>
              </a:solidFill>
            </a:endParaRPr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6182292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smtClean="0">
                <a:solidFill>
                  <a:srgbClr val="0070C0"/>
                </a:solidFill>
              </a:rPr>
              <a:t>Linear Data structures:</a:t>
            </a:r>
            <a:endParaRPr lang="en-US" b="1" dirty="0">
              <a:solidFill>
                <a:srgbClr val="0070C0"/>
              </a:solidFill>
            </a:endParaRPr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4811042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smtClean="0">
                <a:solidFill>
                  <a:srgbClr val="0070C0"/>
                </a:solidFill>
              </a:rPr>
              <a:t>Nonlinear Data structures:</a:t>
            </a:r>
            <a:endParaRPr lang="en-US" b="1" dirty="0">
              <a:solidFill>
                <a:srgbClr val="0070C0"/>
              </a:solidFill>
            </a:endParaRPr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5496155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ar-EG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8895051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smtClean="0">
                <a:solidFill>
                  <a:srgbClr val="FF0000"/>
                </a:solidFill>
              </a:rPr>
              <a:t>Operations on the Data Structures :</a:t>
            </a:r>
            <a:endParaRPr lang="en-US" b="1" dirty="0">
              <a:solidFill>
                <a:srgbClr val="FF0000"/>
              </a:solidFill>
            </a:endParaRPr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791964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smtClean="0">
                <a:solidFill>
                  <a:srgbClr val="FF0000"/>
                </a:solidFill>
              </a:rPr>
              <a:t>Operations on the Data Structures :</a:t>
            </a:r>
            <a:endParaRPr lang="en-US" b="1" dirty="0">
              <a:solidFill>
                <a:srgbClr val="FF0000"/>
              </a:solidFill>
            </a:endParaRPr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06001749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smtClean="0">
                <a:solidFill>
                  <a:srgbClr val="FF0000"/>
                </a:solidFill>
              </a:rPr>
              <a:t>Operations on the Data Structures :</a:t>
            </a:r>
            <a:endParaRPr lang="en-US" b="1" dirty="0">
              <a:solidFill>
                <a:srgbClr val="FF0000"/>
              </a:solidFill>
            </a:endParaRPr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16613554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smtClean="0">
                <a:solidFill>
                  <a:srgbClr val="FF0000"/>
                </a:solidFill>
              </a:rPr>
              <a:t>Operations on the Data Structures :</a:t>
            </a:r>
            <a:endParaRPr lang="en-US" b="1" dirty="0">
              <a:solidFill>
                <a:srgbClr val="FF0000"/>
              </a:solidFill>
            </a:endParaRPr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66173049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4400" b="1" smtClean="0"/>
              <a:t>STACKS AND QUEUES</a:t>
            </a:r>
            <a:endParaRPr lang="en-US" sz="4400" b="1" dirty="0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44997198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ar-EG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89147534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smtClean="0">
                <a:solidFill>
                  <a:srgbClr val="C00000"/>
                </a:solidFill>
              </a:rPr>
              <a:t>STACKS:</a:t>
            </a:r>
            <a:endParaRPr lang="en-US" b="1" dirty="0">
              <a:solidFill>
                <a:srgbClr val="C00000"/>
              </a:solidFill>
            </a:endParaRPr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56003585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smtClean="0">
                <a:solidFill>
                  <a:srgbClr val="C00000"/>
                </a:solidFill>
              </a:rPr>
              <a:t>STACKS:</a:t>
            </a:r>
            <a:endParaRPr lang="en-US" b="1" dirty="0">
              <a:solidFill>
                <a:srgbClr val="C00000"/>
              </a:solidFill>
            </a:endParaRPr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9769178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US" smtClean="0"/>
              <a:t>Real life examples of stacks are:  </a:t>
            </a:r>
            <a:endParaRPr lang="en-US" dirty="0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16127632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US" b="1" smtClean="0">
                <a:solidFill>
                  <a:srgbClr val="C00000"/>
                </a:solidFill>
              </a:rPr>
              <a:t>Operations on stack: </a:t>
            </a:r>
            <a:r>
              <a:rPr lang="en-US" smtClean="0"/>
              <a:t> </a:t>
            </a:r>
            <a:endParaRPr lang="en-US" dirty="0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46709210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US" b="1" smtClean="0">
                <a:solidFill>
                  <a:srgbClr val="C00000"/>
                </a:solidFill>
              </a:rPr>
              <a:t>Operations on stack: </a:t>
            </a:r>
            <a:r>
              <a:rPr lang="en-US" smtClean="0"/>
              <a:t> </a:t>
            </a:r>
            <a:endParaRPr lang="en-US" dirty="0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99734777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US" b="1" smtClean="0">
                <a:solidFill>
                  <a:srgbClr val="C00000"/>
                </a:solidFill>
              </a:rPr>
              <a:t>1. Push:  </a:t>
            </a:r>
            <a:r>
              <a:rPr lang="en-US" smtClean="0"/>
              <a:t> </a:t>
            </a:r>
            <a:endParaRPr lang="en-US" dirty="0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51362184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US" b="1" smtClean="0">
                <a:solidFill>
                  <a:srgbClr val="C00000"/>
                </a:solidFill>
              </a:rPr>
              <a:t>2. Pop:  </a:t>
            </a:r>
            <a:r>
              <a:rPr lang="en-US" smtClean="0"/>
              <a:t> </a:t>
            </a:r>
            <a:endParaRPr lang="en-US" dirty="0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9842651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4000" b="1" smtClean="0"/>
              <a:t>Representation of Stack (or) Implementation of stack</a:t>
            </a:r>
            <a:endParaRPr lang="en-US" sz="4000" b="1" dirty="0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95562122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ar-EG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130817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smtClean="0">
                <a:solidFill>
                  <a:srgbClr val="C00000"/>
                </a:solidFill>
              </a:rPr>
              <a:t>1. Stack using array:   </a:t>
            </a:r>
            <a:r>
              <a:rPr lang="en-US" smtClean="0"/>
              <a:t> </a:t>
            </a:r>
            <a:endParaRPr lang="en-US" dirty="0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17731932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smtClean="0">
                <a:solidFill>
                  <a:srgbClr val="C00000"/>
                </a:solidFill>
              </a:rPr>
              <a:t>1. Stack using array:   </a:t>
            </a:r>
            <a:r>
              <a:rPr lang="en-US" smtClean="0"/>
              <a:t> </a:t>
            </a:r>
            <a:endParaRPr lang="en-US" dirty="0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1945013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smtClean="0">
                <a:solidFill>
                  <a:srgbClr val="C00000"/>
                </a:solidFill>
              </a:rPr>
              <a:t>Stack Overflow :    </a:t>
            </a:r>
            <a:endParaRPr lang="en-US" b="1" dirty="0">
              <a:solidFill>
                <a:srgbClr val="C00000"/>
              </a:solidFill>
            </a:endParaRPr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63269857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lnSpc>
                <a:spcPct val="150000"/>
              </a:lnSpc>
            </a:pPr>
            <a:r>
              <a:rPr lang="en-US" sz="4000" b="1" smtClean="0"/>
              <a:t>Operation Performed in Stack</a:t>
            </a:r>
            <a:br>
              <a:rPr lang="en-US" sz="4000" b="1" smtClean="0"/>
            </a:br>
            <a:r>
              <a:rPr lang="en-US" sz="4000" b="1" smtClean="0"/>
              <a:t>push &amp; pop &amp; display </a:t>
            </a:r>
            <a:endParaRPr lang="en-US" sz="4000" b="1" dirty="0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9512019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smtClean="0">
                <a:solidFill>
                  <a:srgbClr val="C00000"/>
                </a:solidFill>
              </a:rPr>
              <a:t>1.push():     </a:t>
            </a:r>
            <a:endParaRPr lang="en-US" b="1" dirty="0">
              <a:solidFill>
                <a:srgbClr val="C00000"/>
              </a:solidFill>
            </a:endParaRPr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28456896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 algn="ctr"/>
            <a:r>
              <a:rPr lang="en-US" sz="2600" b="1" smtClean="0">
                <a:solidFill>
                  <a:srgbClr val="FF0000"/>
                </a:solidFill>
              </a:rPr>
              <a:t>Below Figure shows the creation of a stack and addition of elements using push()  </a:t>
            </a:r>
            <a:endParaRPr lang="en-US" sz="2600" b="1" dirty="0">
              <a:solidFill>
                <a:srgbClr val="FF0000"/>
              </a:solidFill>
            </a:endParaRPr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7889268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smtClean="0">
                <a:solidFill>
                  <a:srgbClr val="C00000"/>
                </a:solidFill>
              </a:rPr>
              <a:t>2.pop():     </a:t>
            </a:r>
            <a:endParaRPr lang="en-US" b="1" dirty="0">
              <a:solidFill>
                <a:srgbClr val="C00000"/>
              </a:solidFill>
            </a:endParaRPr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42689256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 algn="ctr"/>
            <a:r>
              <a:rPr lang="en-US" sz="2600" b="1" smtClean="0">
                <a:solidFill>
                  <a:srgbClr val="FF0000"/>
                </a:solidFill>
              </a:rPr>
              <a:t>Below figure shows a stack initially with three elements and shows the deletion of elements using pop()</a:t>
            </a:r>
            <a:endParaRPr lang="en-US" sz="2600" b="1" dirty="0">
              <a:solidFill>
                <a:srgbClr val="FF0000"/>
              </a:solidFill>
            </a:endParaRPr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80510724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smtClean="0">
                <a:solidFill>
                  <a:srgbClr val="C00000"/>
                </a:solidFill>
              </a:rPr>
              <a:t>3. display():     </a:t>
            </a:r>
            <a:endParaRPr lang="en-US" b="1" dirty="0">
              <a:solidFill>
                <a:srgbClr val="C00000"/>
              </a:solidFill>
            </a:endParaRPr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93924716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 algn="ctr"/>
            <a:r>
              <a:rPr lang="en-US" sz="4000" b="1" smtClean="0">
                <a:solidFill>
                  <a:srgbClr val="FF0000"/>
                </a:solidFill>
              </a:rPr>
              <a:t>Display the elements in the stack</a:t>
            </a:r>
            <a:endParaRPr lang="en-US" sz="4000" b="1" dirty="0">
              <a:solidFill>
                <a:srgbClr val="FF0000"/>
              </a:solidFill>
            </a:endParaRPr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66527042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ar-EG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8185306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166</Words>
  <Application>Microsoft Office PowerPoint</Application>
  <PresentationFormat>Widescreen</PresentationFormat>
  <Paragraphs>33</Paragraphs>
  <Slides>41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41</vt:i4>
      </vt:variant>
    </vt:vector>
  </HeadingPairs>
  <TitlesOfParts>
    <vt:vector size="46" baseType="lpstr">
      <vt:lpstr>Arial</vt:lpstr>
      <vt:lpstr>Calibri</vt:lpstr>
      <vt:lpstr>Calibri Light</vt:lpstr>
      <vt:lpstr>Times New Roman</vt:lpstr>
      <vt:lpstr>Office Theme</vt:lpstr>
      <vt:lpstr>PowerPoint Presentation</vt:lpstr>
      <vt:lpstr>PowerPoint Presentation</vt:lpstr>
      <vt:lpstr>DATA STRUCTURES </vt:lpstr>
      <vt:lpstr>Data Structures:</vt:lpstr>
      <vt:lpstr>PowerPoint Presentation</vt:lpstr>
      <vt:lpstr>Data Structure Goals:</vt:lpstr>
      <vt:lpstr>Data Structure Goals:</vt:lpstr>
      <vt:lpstr>Data Structure Categories </vt:lpstr>
      <vt:lpstr>PowerPoint Presentation</vt:lpstr>
      <vt:lpstr>Primitive Data structures:</vt:lpstr>
      <vt:lpstr>Non-primitive data structures:</vt:lpstr>
      <vt:lpstr>Non-primitive data structures subcategories:</vt:lpstr>
      <vt:lpstr>Linear Data structures:</vt:lpstr>
      <vt:lpstr>Nonlinear Data structures:</vt:lpstr>
      <vt:lpstr>PowerPoint Presentation</vt:lpstr>
      <vt:lpstr>Operations on the Data Structures :</vt:lpstr>
      <vt:lpstr>Operations on the Data Structures :</vt:lpstr>
      <vt:lpstr>Operations on the Data Structures :</vt:lpstr>
      <vt:lpstr>Operations on the Data Structures :</vt:lpstr>
      <vt:lpstr>STACKS AND QUEUES</vt:lpstr>
      <vt:lpstr>PowerPoint Presentation</vt:lpstr>
      <vt:lpstr>STACKS:</vt:lpstr>
      <vt:lpstr>STACKS:</vt:lpstr>
      <vt:lpstr>Real life examples of stacks are:  </vt:lpstr>
      <vt:lpstr>Operations on stack:  </vt:lpstr>
      <vt:lpstr>Operations on stack:  </vt:lpstr>
      <vt:lpstr>1. Push:   </vt:lpstr>
      <vt:lpstr>2. Pop:   </vt:lpstr>
      <vt:lpstr>Representation of Stack (or) Implementation of stack</vt:lpstr>
      <vt:lpstr>PowerPoint Presentation</vt:lpstr>
      <vt:lpstr>1. Stack using array:    </vt:lpstr>
      <vt:lpstr>1. Stack using array:    </vt:lpstr>
      <vt:lpstr>Stack Overflow :    </vt:lpstr>
      <vt:lpstr>Operation Performed in Stack push &amp; pop &amp; display </vt:lpstr>
      <vt:lpstr>1.push():     </vt:lpstr>
      <vt:lpstr>Below Figure shows the creation of a stack and addition of elements using push()  </vt:lpstr>
      <vt:lpstr>2.pop():     </vt:lpstr>
      <vt:lpstr>Below figure shows a stack initially with three elements and shows the deletion of elements using pop()</vt:lpstr>
      <vt:lpstr>3. display():     </vt:lpstr>
      <vt:lpstr>Display the elements in the stack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El-Wattaneya</dc:creator>
  <cp:lastModifiedBy>El-Wattaneya</cp:lastModifiedBy>
  <cp:revision>1</cp:revision>
  <dcterms:created xsi:type="dcterms:W3CDTF">2024-07-10T08:58:26Z</dcterms:created>
  <dcterms:modified xsi:type="dcterms:W3CDTF">2024-07-10T08:58:26Z</dcterms:modified>
</cp:coreProperties>
</file>