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52"/>
  </p:notesMasterIdLst>
  <p:sldIdLst>
    <p:sldId id="670" r:id="rId6"/>
    <p:sldId id="534" r:id="rId7"/>
    <p:sldId id="591" r:id="rId8"/>
    <p:sldId id="536" r:id="rId9"/>
    <p:sldId id="628" r:id="rId10"/>
    <p:sldId id="629" r:id="rId11"/>
    <p:sldId id="630" r:id="rId12"/>
    <p:sldId id="631" r:id="rId13"/>
    <p:sldId id="633" r:id="rId14"/>
    <p:sldId id="634" r:id="rId15"/>
    <p:sldId id="635" r:id="rId16"/>
    <p:sldId id="636" r:id="rId17"/>
    <p:sldId id="638" r:id="rId18"/>
    <p:sldId id="637" r:id="rId19"/>
    <p:sldId id="639" r:id="rId20"/>
    <p:sldId id="640" r:id="rId21"/>
    <p:sldId id="641" r:id="rId22"/>
    <p:sldId id="642" r:id="rId23"/>
    <p:sldId id="643" r:id="rId24"/>
    <p:sldId id="644" r:id="rId25"/>
    <p:sldId id="645" r:id="rId26"/>
    <p:sldId id="647" r:id="rId27"/>
    <p:sldId id="648" r:id="rId28"/>
    <p:sldId id="649" r:id="rId29"/>
    <p:sldId id="650" r:id="rId30"/>
    <p:sldId id="651" r:id="rId31"/>
    <p:sldId id="652" r:id="rId32"/>
    <p:sldId id="653" r:id="rId33"/>
    <p:sldId id="655" r:id="rId34"/>
    <p:sldId id="656" r:id="rId35"/>
    <p:sldId id="657" r:id="rId36"/>
    <p:sldId id="654" r:id="rId37"/>
    <p:sldId id="658" r:id="rId38"/>
    <p:sldId id="659" r:id="rId39"/>
    <p:sldId id="660" r:id="rId40"/>
    <p:sldId id="661" r:id="rId41"/>
    <p:sldId id="662" r:id="rId42"/>
    <p:sldId id="663" r:id="rId43"/>
    <p:sldId id="664" r:id="rId44"/>
    <p:sldId id="665" r:id="rId45"/>
    <p:sldId id="666" r:id="rId46"/>
    <p:sldId id="667" r:id="rId47"/>
    <p:sldId id="668" r:id="rId48"/>
    <p:sldId id="669" r:id="rId49"/>
    <p:sldId id="556" r:id="rId50"/>
    <p:sldId id="537"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70"/>
            <p14:sldId id="534"/>
            <p14:sldId id="591"/>
            <p14:sldId id="536"/>
            <p14:sldId id="628"/>
            <p14:sldId id="629"/>
            <p14:sldId id="630"/>
            <p14:sldId id="631"/>
            <p14:sldId id="633"/>
            <p14:sldId id="634"/>
            <p14:sldId id="635"/>
            <p14:sldId id="636"/>
            <p14:sldId id="638"/>
            <p14:sldId id="637"/>
            <p14:sldId id="639"/>
            <p14:sldId id="640"/>
            <p14:sldId id="641"/>
            <p14:sldId id="642"/>
            <p14:sldId id="643"/>
            <p14:sldId id="644"/>
            <p14:sldId id="645"/>
            <p14:sldId id="647"/>
            <p14:sldId id="648"/>
            <p14:sldId id="649"/>
            <p14:sldId id="650"/>
            <p14:sldId id="651"/>
            <p14:sldId id="652"/>
            <p14:sldId id="653"/>
            <p14:sldId id="655"/>
            <p14:sldId id="656"/>
            <p14:sldId id="657"/>
            <p14:sldId id="654"/>
            <p14:sldId id="658"/>
            <p14:sldId id="659"/>
            <p14:sldId id="660"/>
            <p14:sldId id="661"/>
            <p14:sldId id="662"/>
            <p14:sldId id="663"/>
            <p14:sldId id="664"/>
            <p14:sldId id="665"/>
            <p14:sldId id="666"/>
            <p14:sldId id="667"/>
            <p14:sldId id="668"/>
            <p14:sldId id="669"/>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2"/>
      </p:cViewPr>
      <p:guideLst>
        <p:guide orient="horz" pos="2160"/>
        <p:guide pos="3840"/>
      </p:guideLst>
    </p:cSldViewPr>
  </p:slideViewPr>
  <p:notesTextViewPr>
    <p:cViewPr>
      <p:scale>
        <a:sx n="200" d="100"/>
        <a:sy n="200" d="100"/>
      </p:scale>
      <p:origin x="0" y="-19"/>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74278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3838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683395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08277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840541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65048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274201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26770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04841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720926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45271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650601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81250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669999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48871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314596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770443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422612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992051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86283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191897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933386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1278058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873261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566486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3162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063219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155740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802263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01980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324194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313597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615948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577599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315669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392493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8286785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1374559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381861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27.xml"/><Relationship Id="rId4" Type="http://schemas.openxmlformats.org/officeDocument/2006/relationships/image" Target="../media/image14.png"/></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image" Target="../media/image15.jpeg"/><Relationship Id="rId1" Type="http://schemas.openxmlformats.org/officeDocument/2006/relationships/slideLayout" Target="../slideLayouts/slideLayout28.xml"/><Relationship Id="rId6"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08</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Mumen</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Conflict and Negotiation</a:t>
            </a:r>
            <a:endParaRPr lang="en-US"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64238690"/>
      </p:ext>
    </p:extLst>
  </p:cSld>
  <p:clrMapOvr>
    <a:masterClrMapping/>
  </p:clrMapOvr>
  <mc:AlternateContent xmlns:mc="http://schemas.openxmlformats.org/markup-compatibility/2006">
    <mc:Choice xmlns:p14="http://schemas.microsoft.com/office/powerpoint/2010/main" Requires="p14">
      <p:transition spd="slow" p14:dur="2000" advTm="30799"/>
    </mc:Choice>
    <mc:Fallback>
      <p:transition spd="slow" advTm="3079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3939218" y="2303467"/>
            <a:ext cx="4940123" cy="22510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Conflict in Organizations: </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Basic Considerations </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Causes of Conflict in Organizations</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Resolving Conflict in Organizations</a:t>
            </a:r>
          </a:p>
        </p:txBody>
      </p:sp>
    </p:spTree>
  </p:cSld>
  <p:clrMapOvr>
    <a:masterClrMapping/>
  </p:clrMapOvr>
  <mc:AlternateContent xmlns:mc="http://schemas.openxmlformats.org/markup-compatibility/2006" xmlns:p14="http://schemas.microsoft.com/office/powerpoint/2010/main">
    <mc:Choice Requires="p14">
      <p:transition spd="slow" p14:dur="2000" advTm="30765"/>
    </mc:Choice>
    <mc:Fallback xmlns="">
      <p:transition spd="slow" advTm="3076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300676" y="22673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2281" y="1458673"/>
            <a:ext cx="3413179" cy="4440274"/>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2898794" y="1985888"/>
            <a:ext cx="5499314" cy="3913059"/>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Describe the three types of conflict and the three loci of conflict.</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Outline the conflict process. </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Contrast distributive and integrative bargaining.</a:t>
            </a:r>
          </a:p>
          <a:p>
            <a:pPr marL="285750" indent="-285750">
              <a:lnSpc>
                <a:spcPct val="150000"/>
              </a:lnSpc>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Apply the five steps of the reducing conflict.</a:t>
            </a:r>
          </a:p>
        </p:txBody>
      </p:sp>
      <p:sp>
        <p:nvSpPr>
          <p:cNvPr id="9" name="Rectangle: Rounded Corners 8">
            <a:extLst>
              <a:ext uri="{FF2B5EF4-FFF2-40B4-BE49-F238E27FC236}">
                <a16:creationId xmlns:a16="http://schemas.microsoft.com/office/drawing/2014/main" xmlns="" id="{6619DC51-873F-C25B-9CC6-0A22E089E01F}"/>
              </a:ext>
            </a:extLst>
          </p:cNvPr>
          <p:cNvSpPr/>
          <p:nvPr/>
        </p:nvSpPr>
        <p:spPr>
          <a:xfrm>
            <a:off x="2873526" y="1412953"/>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mc:AlternateContent xmlns:mc="http://schemas.openxmlformats.org/markup-compatibility/2006" xmlns:p14="http://schemas.microsoft.com/office/powerpoint/2010/main">
    <mc:Choice Requires="p14">
      <p:transition spd="slow" p14:dur="2000" advTm="50828"/>
    </mc:Choice>
    <mc:Fallback xmlns="">
      <p:transition spd="slow" advTm="5082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202633" cy="3893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2138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Definitions of Conflict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6667729" cy="3570208"/>
          </a:xfrm>
          <a:prstGeom prst="rect">
            <a:avLst/>
          </a:prstGeom>
          <a:noFill/>
        </p:spPr>
        <p:txBody>
          <a:bodyPr wrap="square">
            <a:spAutoFit/>
          </a:bodyPr>
          <a:lstStyle/>
          <a:p>
            <a:pPr algn="just">
              <a:spcAft>
                <a:spcPts val="600"/>
              </a:spcAft>
            </a:pPr>
            <a:r>
              <a:rPr lang="en-US" sz="2400" b="1" dirty="0">
                <a:latin typeface="Calibri" panose="020F0502020204030204" pitchFamily="34" charset="0"/>
                <a:ea typeface="Calibri" panose="020F0502020204030204" pitchFamily="34" charset="0"/>
                <a:cs typeface="Calibri" panose="020F0502020204030204" pitchFamily="34" charset="0"/>
              </a:rPr>
              <a:t>Conflict: </a:t>
            </a:r>
          </a:p>
          <a:p>
            <a:pPr marL="457200" indent="-4572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process that begins when one party perceives that another party has negatively affected, or is about to negatively affect, something that the first party cares about.</a:t>
            </a:r>
          </a:p>
          <a:p>
            <a:pPr marL="457200" indent="-4572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has been no shortage of definitions for the word conflict, but common to most is the idea that conflict is a perception of differences of opposition.</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advTm="120532"/>
    </mc:Choice>
    <mc:Fallback xmlns="">
      <p:transition advTm="12053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485662" cy="3556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55778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Definitions of Conflict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6863672" cy="275460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experience a wide range of conflicts in organizations over an incompatibility of goals, differences in interpretations of facts, disagreements over behavioral expectations, and the like.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is no consensus over the role of conflict in groups and organizations.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445055" y="1707270"/>
            <a:ext cx="2305140"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5960639"/>
      </p:ext>
    </p:extLst>
  </p:cSld>
  <p:clrMapOvr>
    <a:masterClrMapping/>
  </p:clrMapOvr>
  <mc:AlternateContent xmlns:mc="http://schemas.openxmlformats.org/markup-compatibility/2006" xmlns:p14="http://schemas.microsoft.com/office/powerpoint/2010/main">
    <mc:Choice Requires="p14">
      <p:transition p14:dur="10" advTm="120981"/>
    </mc:Choice>
    <mc:Fallback xmlns="">
      <p:transition advTm="12098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08364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Case of Tesla</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7286116"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Tesla, an American automotive and energy company, along with its founder and CEO, Elon Musk, has experienced conflict on several fronts.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From issues with Musk’s candid Twitter posts, lawsuits, and feuds with the Securities and Exchange Commission (SEC) to disagreements among Musk and musicians Azealia Banks and Claire Boucher (a.k.a. Grimes), Tesla, along with the board of directors and employees, has witnessed its fair share of conflict. </a:t>
            </a: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519617"/>
      </p:ext>
    </p:extLst>
  </p:cSld>
  <p:clrMapOvr>
    <a:masterClrMapping/>
  </p:clrMapOvr>
  <mc:AlternateContent xmlns:mc="http://schemas.openxmlformats.org/markup-compatibility/2006" xmlns:p14="http://schemas.microsoft.com/office/powerpoint/2010/main">
    <mc:Choice Requires="p14">
      <p:transition p14:dur="10" advTm="164792"/>
    </mc:Choice>
    <mc:Fallback xmlns="">
      <p:transition advTm="16479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200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Case of Tesla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7146700"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What is interesting, however, is where Tesla has not experienced conflict: within the board of directors.</a:t>
            </a:r>
            <a:endParaRPr lang="ar-SA" sz="2400" dirty="0">
              <a:latin typeface="Calibri" panose="020F0502020204030204" pitchFamily="34" charset="0"/>
              <a:ea typeface="Calibri" panose="020F0502020204030204" pitchFamily="34" charset="0"/>
              <a:cs typeface="Calibri" panose="020F0502020204030204" pitchFamily="34" charset="0"/>
            </a:endParaRP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Many have accused the board of being “asleep at the wheel,” not willing to cause conflict where some might be needed.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might be due to loyalty to Musk and lack of time and resources (most board members are part time) and because all the corporate information they receive that affects their decision making is filtered through Musk. </a:t>
            </a: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6649789"/>
      </p:ext>
    </p:extLst>
  </p:cSld>
  <p:clrMapOvr>
    <a:masterClrMapping/>
  </p:clrMapOvr>
  <mc:AlternateContent xmlns:mc="http://schemas.openxmlformats.org/markup-compatibility/2006" xmlns:p14="http://schemas.microsoft.com/office/powerpoint/2010/main">
    <mc:Choice Requires="p14">
      <p:transition p14:dur="10" advTm="158727"/>
    </mc:Choice>
    <mc:Fallback xmlns="">
      <p:transition advTm="15872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2004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Case of Tesla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7146700"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has even led some to suggest using artificial intelligence (AI) in corporate board decision making, which is not limited by lack of time and resources and is perhaps more impartial.</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case of Tesla illustrates that conflict can arise in a number of different organizational arenas and that even the absence of conflict altogether can be a signal that perhaps important issues are not being discussed or that controversial ideas are not being challenged.</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583199"/>
      </p:ext>
    </p:extLst>
  </p:cSld>
  <p:clrMapOvr>
    <a:masterClrMapping/>
  </p:clrMapOvr>
  <mc:AlternateContent xmlns:mc="http://schemas.openxmlformats.org/markup-compatibility/2006" xmlns:p14="http://schemas.microsoft.com/office/powerpoint/2010/main">
    <mc:Choice Requires="p14">
      <p:transition p14:dur="10" advTm="147796"/>
    </mc:Choice>
    <mc:Fallback xmlns="">
      <p:transition advTm="14779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638944"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84329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(Dys) functional Conflict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7146700"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the past, researchers tended to argue about whether conflict was uniformly good or bad.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Such simplistic views eventually gave way to approaches recognizing that not all conflicts are the same and that different types of conflict have different effects.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Contemporary perspectives classify conflict based on its effects as functional or dysfunctional.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592445"/>
      </p:ext>
    </p:extLst>
  </p:cSld>
  <p:clrMapOvr>
    <a:masterClrMapping/>
  </p:clrMapOvr>
  <mc:AlternateContent xmlns:mc="http://schemas.openxmlformats.org/markup-compatibility/2006" xmlns:p14="http://schemas.microsoft.com/office/powerpoint/2010/main">
    <mc:Choice Requires="p14">
      <p:transition p14:dur="10" advTm="127155"/>
    </mc:Choice>
    <mc:Fallback xmlns="">
      <p:transition advTm="12715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6890358" cy="3696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05211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Functional Conflict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6195446"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Functional conflict supports the goals of the group, improves its performance, and is thus a constructive form of conflict.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a debate among members of a corporate board about the most efficient way to improve production can be functional if unique points of view are discussed and com pared openly. </a:t>
            </a: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503173"/>
      </p:ext>
    </p:extLst>
  </p:cSld>
  <p:clrMapOvr>
    <a:masterClrMapping/>
  </p:clrMapOvr>
  <mc:AlternateContent xmlns:mc="http://schemas.openxmlformats.org/markup-compatibility/2006" xmlns:p14="http://schemas.microsoft.com/office/powerpoint/2010/main">
    <mc:Choice Requires="p14">
      <p:transition p14:dur="10" advTm="119745"/>
    </mc:Choice>
    <mc:Fallback xmlns="">
      <p:transition advTm="11974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638944"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885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Functional Conflict – Cont.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3" y="1861824"/>
            <a:ext cx="7297134"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form of conflict can be an antidote for groupthink.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does not allow the group to passively rubber-stamp decisions that may be based on weak assumptions, inadequate consideration of relevant alternatives, or other weaknesses.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Conflict challenges the status quo, furthers the creation of new ideas, promotes reassessment of group goals and activities, and increases the probability that the group will respond to change.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325610"/>
      </p:ext>
    </p:extLst>
  </p:cSld>
  <p:clrMapOvr>
    <a:masterClrMapping/>
  </p:clrMapOvr>
  <mc:AlternateContent xmlns:mc="http://schemas.openxmlformats.org/markup-compatibility/2006" xmlns:p14="http://schemas.microsoft.com/office/powerpoint/2010/main">
    <mc:Choice Requires="p14">
      <p:transition p14:dur="10" advTm="141797"/>
    </mc:Choice>
    <mc:Fallback xmlns="">
      <p:transition advTm="14179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638944"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5242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Dysfunctional Conflict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3" y="1861824"/>
            <a:ext cx="7297134"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Conflict that hinders group performance is destructive or dysfunctional conflict.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highly personal struggle for control in a team that distracts from the task at hand is dysfunctional.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Exhibit below; provides an overview depicting the effect of levels of conflict.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form of conflict has clear detrimental effects on interpersonal dynamics, fosters negative emotions (e.g., anger, frustration, annoyance), and seeks to divide rather than unite toward a common goal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967616"/>
      </p:ext>
    </p:extLst>
  </p:cSld>
  <p:clrMapOvr>
    <a:masterClrMapping/>
  </p:clrMapOvr>
  <mc:AlternateContent xmlns:mc="http://schemas.openxmlformats.org/markup-compatibility/2006" xmlns:p14="http://schemas.microsoft.com/office/powerpoint/2010/main">
    <mc:Choice Requires="p14">
      <p:transition p14:dur="10" advTm="181686"/>
    </mc:Choice>
    <mc:Fallback xmlns="">
      <p:transition advTm="18168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4374A667-9A69-0B35-6996-0DCE2401F46F}"/>
              </a:ext>
            </a:extLst>
          </p:cNvPr>
          <p:cNvPicPr>
            <a:picLocks noChangeAspect="1"/>
          </p:cNvPicPr>
          <p:nvPr/>
        </p:nvPicPr>
        <p:blipFill rotWithShape="1">
          <a:blip r:embed="rId2"/>
          <a:srcRect l="6812" t="1829" r="6116"/>
          <a:stretch/>
        </p:blipFill>
        <p:spPr>
          <a:xfrm>
            <a:off x="1839818" y="848299"/>
            <a:ext cx="8383836" cy="5816905"/>
          </a:xfrm>
          <a:prstGeom prst="rect">
            <a:avLst/>
          </a:prstGeom>
          <a:ln>
            <a:noFill/>
          </a:ln>
          <a:effectLst>
            <a:outerShdw blurRad="292100" dist="139700" dir="2700000" algn="tl" rotWithShape="0">
              <a:srgbClr val="333333">
                <a:alpha val="65000"/>
              </a:srgbClr>
            </a:outerShdw>
          </a:effectLst>
        </p:spPr>
      </p:pic>
      <p:sp>
        <p:nvSpPr>
          <p:cNvPr id="5" name="مستطيل 5">
            <a:extLst>
              <a:ext uri="{FF2B5EF4-FFF2-40B4-BE49-F238E27FC236}">
                <a16:creationId xmlns:a16="http://schemas.microsoft.com/office/drawing/2014/main" xmlns="" id="{497AA130-BB0E-04F2-5B76-5F90D1E494B0}"/>
              </a:ext>
            </a:extLst>
          </p:cNvPr>
          <p:cNvSpPr/>
          <p:nvPr/>
        </p:nvSpPr>
        <p:spPr>
          <a:xfrm>
            <a:off x="3753207" y="154238"/>
            <a:ext cx="4688784" cy="523220"/>
          </a:xfrm>
          <a:prstGeom prst="rect">
            <a:avLst/>
          </a:prstGeom>
        </p:spPr>
        <p:style>
          <a:lnRef idx="2">
            <a:schemeClr val="accent3"/>
          </a:lnRef>
          <a:fillRef idx="1">
            <a:schemeClr val="lt1"/>
          </a:fillRef>
          <a:effectRef idx="0">
            <a:schemeClr val="accent3"/>
          </a:effectRef>
          <a:fontRef idx="minor">
            <a:schemeClr val="dk1"/>
          </a:fontRef>
        </p:style>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Conflict and Unit Performance</a:t>
            </a:r>
          </a:p>
        </p:txBody>
      </p:sp>
    </p:spTree>
    <p:extLst>
      <p:ext uri="{BB962C8B-B14F-4D97-AF65-F5344CB8AC3E}">
        <p14:creationId xmlns:p14="http://schemas.microsoft.com/office/powerpoint/2010/main" val="2736635059"/>
      </p:ext>
    </p:extLst>
  </p:cSld>
  <p:clrMapOvr>
    <a:masterClrMapping/>
  </p:clrMapOvr>
  <mc:AlternateContent xmlns:mc="http://schemas.openxmlformats.org/markup-compatibility/2006" xmlns:p14="http://schemas.microsoft.com/office/powerpoint/2010/main">
    <mc:Choice Requires="p14">
      <p:transition spd="slow" p14:dur="2000" advTm="211846"/>
    </mc:Choice>
    <mc:Fallback xmlns="">
      <p:transition spd="slow" advTm="21184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6769172" cy="38062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78922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3" y="1861824"/>
            <a:ext cx="6184430" cy="327782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One means of understanding conflict is to identify the type of disagreement, or what the conflict is about.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Is it a disagreement about goals?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Is it about people who just do not get along well with one another?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Or is it about the best way to get things done? </a:t>
            </a: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3170184"/>
      </p:ext>
    </p:extLst>
  </p:cSld>
  <p:clrMapOvr>
    <a:masterClrMapping/>
  </p:clrMapOvr>
  <mc:AlternateContent xmlns:mc="http://schemas.openxmlformats.org/markup-compatibility/2006" xmlns:p14="http://schemas.microsoft.com/office/powerpoint/2010/main">
    <mc:Choice Requires="p14">
      <p:transition p14:dur="10" advTm="83022"/>
    </mc:Choice>
    <mc:Fallback xmlns="">
      <p:transition advTm="8302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430184" cy="3960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861824"/>
            <a:ext cx="6977645" cy="327782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Although each conflict is unique, researchers have classified conflicts into three categories: task, relationship, or process. </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Relationship conflict </a:t>
            </a:r>
            <a:r>
              <a:rPr lang="en-US" sz="2400" dirty="0">
                <a:latin typeface="Calibri" panose="020F0502020204030204" pitchFamily="34" charset="0"/>
                <a:ea typeface="Calibri" panose="020F0502020204030204" pitchFamily="34" charset="0"/>
                <a:cs typeface="Calibri" panose="020F0502020204030204" pitchFamily="34" charset="0"/>
              </a:rPr>
              <a:t>focuses on interpersonal relationships. </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Task conflict </a:t>
            </a:r>
            <a:r>
              <a:rPr lang="en-US" sz="2400" dirty="0">
                <a:latin typeface="Calibri" panose="020F0502020204030204" pitchFamily="34" charset="0"/>
                <a:ea typeface="Calibri" panose="020F0502020204030204" pitchFamily="34" charset="0"/>
                <a:cs typeface="Calibri" panose="020F0502020204030204" pitchFamily="34" charset="0"/>
              </a:rPr>
              <a:t>relates to the content and goals of the work. </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Process conflict </a:t>
            </a:r>
            <a:r>
              <a:rPr lang="en-US" sz="2400" dirty="0">
                <a:latin typeface="Calibri" panose="020F0502020204030204" pitchFamily="34" charset="0"/>
                <a:ea typeface="Calibri" panose="020F0502020204030204" pitchFamily="34" charset="0"/>
                <a:cs typeface="Calibri" panose="020F0502020204030204" pitchFamily="34" charset="0"/>
              </a:rPr>
              <a:t>is about how the work gets done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9678849" y="1598413"/>
            <a:ext cx="2071345" cy="30287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8796153"/>
      </p:ext>
    </p:extLst>
  </p:cSld>
  <p:clrMapOvr>
    <a:masterClrMapping/>
  </p:clrMapOvr>
  <mc:AlternateContent xmlns:mc="http://schemas.openxmlformats.org/markup-compatibility/2006" xmlns:p14="http://schemas.microsoft.com/office/powerpoint/2010/main">
    <mc:Choice Requires="p14">
      <p:transition p14:dur="10" advTm="128957"/>
    </mc:Choice>
    <mc:Fallback xmlns="">
      <p:transition advTm="12895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0" y="1625113"/>
            <a:ext cx="8322551" cy="4554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861824"/>
            <a:ext cx="7997237"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Relationship Conflict:</a:t>
            </a:r>
            <a:r>
              <a:rPr lang="en-US" sz="2400" dirty="0"/>
              <a:t> Studies demonstrate that relationship conflicts, at least in work settings, are almost always dysfunctional.</a:t>
            </a:r>
          </a:p>
          <a:p>
            <a:pPr marL="342900" indent="-342900" algn="just">
              <a:spcAft>
                <a:spcPts val="600"/>
              </a:spcAft>
              <a:buFont typeface="Arial" panose="020B0604020202020204" pitchFamily="34" charset="0"/>
              <a:buChar char="•"/>
            </a:pPr>
            <a:r>
              <a:rPr lang="en-US" sz="2400" dirty="0"/>
              <a:t>Why? The friction and inter personal hostilities inherent in relationship conflicts increase interpersonal clashes and decrease mutual understanding. </a:t>
            </a:r>
          </a:p>
          <a:p>
            <a:pPr marL="342900" indent="-342900" algn="just">
              <a:spcAft>
                <a:spcPts val="600"/>
              </a:spcAft>
              <a:buFont typeface="Arial" panose="020B0604020202020204" pitchFamily="34" charset="0"/>
              <a:buChar char="•"/>
            </a:pPr>
            <a:r>
              <a:rPr lang="en-US" sz="2400" dirty="0"/>
              <a:t>They tend to derail team processes by reducing the extent to which people are open to working with one another collaboratively toward solutions while increasing the extent to which they avoid and compete with one another.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9892112"/>
      </p:ext>
    </p:extLst>
  </p:cSld>
  <p:clrMapOvr>
    <a:masterClrMapping/>
  </p:clrMapOvr>
  <mc:AlternateContent xmlns:mc="http://schemas.openxmlformats.org/markup-compatibility/2006" xmlns:p14="http://schemas.microsoft.com/office/powerpoint/2010/main">
    <mc:Choice Requires="p14">
      <p:transition p14:dur="10" advTm="168849"/>
    </mc:Choice>
    <mc:Fallback xmlns="">
      <p:transition advTm="16884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0" y="1625113"/>
            <a:ext cx="8786831" cy="4511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861824"/>
            <a:ext cx="8464924"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result, relationship conflict strongly depletes trust, cohesion, satisfaction, job attitudes, and positive affect and can even lead to a reduction in organizational citizenship behaviors (OCBs) paired with an increase in deviant behavior.</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relationship conflict itself is only weakly related to how well the team performs—so it appears its most nefarious affects are in how it affects people psychologically and how it reduces OCBs and increases deviance.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such, of the three types, relationship conflict appears to be the most psychologically exhausting for workers.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96148335"/>
      </p:ext>
    </p:extLst>
  </p:cSld>
  <p:clrMapOvr>
    <a:masterClrMapping/>
  </p:clrMapOvr>
  <mc:AlternateContent xmlns:mc="http://schemas.openxmlformats.org/markup-compatibility/2006" xmlns:p14="http://schemas.microsoft.com/office/powerpoint/2010/main">
    <mc:Choice Requires="p14">
      <p:transition p14:dur="10" advTm="179721"/>
    </mc:Choice>
    <mc:Fallback xmlns="">
      <p:transition advTm="17972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053170" cy="5015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861824"/>
            <a:ext cx="7583013" cy="42319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Task Conflict:</a:t>
            </a:r>
            <a:r>
              <a:rPr lang="en-US" sz="2400" dirty="0"/>
              <a:t> While scholars agree that relationship conflict is dysfunctional, there is considerably less agreement about whether task and process conflict is functional. </a:t>
            </a:r>
          </a:p>
          <a:p>
            <a:pPr marL="342900" indent="-342900" algn="just">
              <a:spcAft>
                <a:spcPts val="600"/>
              </a:spcAft>
              <a:buFont typeface="Arial" panose="020B0604020202020204" pitchFamily="34" charset="0"/>
              <a:buChar char="•"/>
            </a:pPr>
            <a:r>
              <a:rPr lang="en-US" sz="2400" dirty="0"/>
              <a:t>Early research suggested that task conflict within groups correlated to higher group performance, but a review of ninety-five studies found that task conflict was essentially unrelated to group performance (although it did appear to be correlated to lower group performance in non-management positions, and higher group performance in decision-making teams).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32407305"/>
      </p:ext>
    </p:extLst>
  </p:cSld>
  <p:clrMapOvr>
    <a:masterClrMapping/>
  </p:clrMapOvr>
  <mc:AlternateContent xmlns:mc="http://schemas.openxmlformats.org/markup-compatibility/2006" xmlns:p14="http://schemas.microsoft.com/office/powerpoint/2010/main">
    <mc:Choice Requires="p14">
      <p:transition p14:dur="10" advTm="137422"/>
    </mc:Choice>
    <mc:Fallback xmlns="">
      <p:transition advTm="13742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000526"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3" y="1861824"/>
            <a:ext cx="6702224"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Despite these findings, research suggests that task conflict slightly reduces the extent to which people collaborate and moderately increases the degree to which they compete with one another.</a:t>
            </a:r>
          </a:p>
          <a:p>
            <a:pPr marL="342900" indent="-342900" algn="just">
              <a:spcAft>
                <a:spcPts val="600"/>
              </a:spcAft>
              <a:buFont typeface="Arial" panose="020B0604020202020204" pitchFamily="34" charset="0"/>
              <a:buChar char="•"/>
            </a:pPr>
            <a:r>
              <a:rPr lang="en-US" sz="2400" dirty="0"/>
              <a:t>This, in turn, has a strong negative effect on their trust and job attitudes; and like relationship conflict, leads to a reduction in OCBs paired with an increase in deviant behavior.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37891083"/>
      </p:ext>
    </p:extLst>
  </p:cSld>
  <p:clrMapOvr>
    <a:masterClrMapping/>
  </p:clrMapOvr>
  <mc:AlternateContent xmlns:mc="http://schemas.openxmlformats.org/markup-compatibility/2006" xmlns:p14="http://schemas.microsoft.com/office/powerpoint/2010/main">
    <mc:Choice Requires="p14">
      <p:transition p14:dur="10" advTm="101220"/>
    </mc:Choice>
    <mc:Fallback xmlns="">
      <p:transition advTm="10122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0" y="1625113"/>
            <a:ext cx="7102683" cy="4067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861824"/>
            <a:ext cx="6677297"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Process Conflict:</a:t>
            </a:r>
            <a:r>
              <a:rPr lang="en-US" sz="2400" dirty="0"/>
              <a:t> Process conflicts are often about delegation and roles. </a:t>
            </a:r>
          </a:p>
          <a:p>
            <a:pPr marL="342900" indent="-342900" algn="just">
              <a:spcAft>
                <a:spcPts val="600"/>
              </a:spcAft>
              <a:buFont typeface="Arial" panose="020B0604020202020204" pitchFamily="34" charset="0"/>
              <a:buChar char="•"/>
            </a:pPr>
            <a:r>
              <a:rPr lang="en-US" sz="2400" dirty="0"/>
              <a:t>Conflicts over delegation often revolve around the perception of some members as shirking, and conflicts over roles can leave some group members feeling marginalized. </a:t>
            </a:r>
          </a:p>
          <a:p>
            <a:pPr marL="342900" indent="-342900" algn="just">
              <a:spcAft>
                <a:spcPts val="600"/>
              </a:spcAft>
              <a:buFont typeface="Arial" panose="020B0604020202020204" pitchFamily="34" charset="0"/>
              <a:buChar char="•"/>
            </a:pPr>
            <a:r>
              <a:rPr lang="en-US" sz="2400" dirty="0"/>
              <a:t>Thus, process conflicts often become highly personalized and quickly devolve into relationship conflicts. </a:t>
            </a:r>
          </a:p>
        </p:txBody>
      </p:sp>
    </p:spTree>
    <p:extLst>
      <p:ext uri="{BB962C8B-B14F-4D97-AF65-F5344CB8AC3E}">
        <p14:creationId xmlns:p14="http://schemas.microsoft.com/office/powerpoint/2010/main" val="3831654116"/>
      </p:ext>
    </p:extLst>
  </p:cSld>
  <p:clrMapOvr>
    <a:masterClrMapping/>
  </p:clrMapOvr>
  <mc:AlternateContent xmlns:mc="http://schemas.openxmlformats.org/markup-compatibility/2006" xmlns:p14="http://schemas.microsoft.com/office/powerpoint/2010/main">
    <mc:Choice Requires="p14">
      <p:transition p14:dur="10" advTm="116241"/>
    </mc:Choice>
    <mc:Fallback xmlns="">
      <p:transition advTm="11624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989509" cy="4192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861824"/>
            <a:ext cx="6570022"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It is also true, of course, that arguing about how to do something takes time away from actually doing it. </a:t>
            </a:r>
          </a:p>
          <a:p>
            <a:pPr marL="342900" indent="-342900" algn="just">
              <a:spcAft>
                <a:spcPts val="600"/>
              </a:spcAft>
              <a:buFont typeface="Arial" panose="020B0604020202020204" pitchFamily="34" charset="0"/>
              <a:buChar char="•"/>
            </a:pPr>
            <a:r>
              <a:rPr lang="en-US" sz="2400" dirty="0"/>
              <a:t>Although relatively less research has been conducted on process conflict, research suggests that it has a strong negative effect on team member trust and attitudes as well as a weak effect on team performance (like that of relationship conflict).</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88071082"/>
      </p:ext>
    </p:extLst>
  </p:cSld>
  <p:clrMapOvr>
    <a:masterClrMapping/>
  </p:clrMapOvr>
  <mc:AlternateContent xmlns:mc="http://schemas.openxmlformats.org/markup-compatibility/2006" xmlns:p14="http://schemas.microsoft.com/office/powerpoint/2010/main">
    <mc:Choice Requires="p14">
      <p:transition p14:dur="10" advTm="101529"/>
    </mc:Choice>
    <mc:Fallback xmlns="">
      <p:transition advTm="10152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5" y="1625113"/>
            <a:ext cx="8149173"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861824"/>
            <a:ext cx="7841079"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Complicating Conflict It also appears to matter whether other types of conflict occur at the same time. </a:t>
            </a:r>
          </a:p>
          <a:p>
            <a:pPr marL="342900" indent="-342900" algn="just">
              <a:spcAft>
                <a:spcPts val="600"/>
              </a:spcAft>
              <a:buFont typeface="Arial" panose="020B0604020202020204" pitchFamily="34" charset="0"/>
              <a:buChar char="•"/>
            </a:pPr>
            <a:r>
              <a:rPr lang="en-US" sz="2400" dirty="0"/>
              <a:t>If task and relationship conflict occur together, task conflict is more likely to have a negative effect, whereas if task conflict occurs by itself, it is more likely to have a positive effect.</a:t>
            </a:r>
          </a:p>
          <a:p>
            <a:pPr marL="342900" indent="-342900" algn="just">
              <a:spcAft>
                <a:spcPts val="600"/>
              </a:spcAft>
              <a:buFont typeface="Arial" panose="020B0604020202020204" pitchFamily="34" charset="0"/>
              <a:buChar char="•"/>
            </a:pPr>
            <a:r>
              <a:rPr lang="en-US" sz="2400" dirty="0"/>
              <a:t>How often does this occur in practice? Research from one entrepreneurial venture suggests that although the two are initially co-occurring, over time, they tend to stabilize after some time.</a:t>
            </a:r>
          </a:p>
        </p:txBody>
      </p:sp>
    </p:spTree>
    <p:extLst>
      <p:ext uri="{BB962C8B-B14F-4D97-AF65-F5344CB8AC3E}">
        <p14:creationId xmlns:p14="http://schemas.microsoft.com/office/powerpoint/2010/main" val="131482377"/>
      </p:ext>
    </p:extLst>
  </p:cSld>
  <p:clrMapOvr>
    <a:masterClrMapping/>
  </p:clrMapOvr>
  <mc:AlternateContent xmlns:mc="http://schemas.openxmlformats.org/markup-compatibility/2006" xmlns:p14="http://schemas.microsoft.com/office/powerpoint/2010/main">
    <mc:Choice Requires="p14">
      <p:transition p14:dur="10" advTm="129142"/>
    </mc:Choice>
    <mc:Fallback xmlns="">
      <p:transition advTm="12914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625113"/>
            <a:ext cx="8780376" cy="4991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1" y="1784705"/>
            <a:ext cx="8520007" cy="483209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This suggests that one might expect relationship and task conflict to co-occur at the beginning of the relationship. </a:t>
            </a:r>
          </a:p>
          <a:p>
            <a:pPr marL="342900" indent="-342900" algn="just">
              <a:spcAft>
                <a:spcPts val="600"/>
              </a:spcAft>
              <a:buFont typeface="Arial" panose="020B0604020202020204" pitchFamily="34" charset="0"/>
              <a:buChar char="•"/>
            </a:pPr>
            <a:r>
              <a:rPr lang="en-US" sz="2400" dirty="0"/>
              <a:t>Even the mere perception of relationship conflict during task conflict is enough to cause people to hold on to their initial preferences regarding the task conflict.</a:t>
            </a:r>
          </a:p>
          <a:p>
            <a:pPr marL="342900" indent="-342900" algn="just">
              <a:spcAft>
                <a:spcPts val="600"/>
              </a:spcAft>
              <a:buFont typeface="Arial" panose="020B0604020202020204" pitchFamily="34" charset="0"/>
              <a:buChar char="•"/>
            </a:pPr>
            <a:r>
              <a:rPr lang="en-US" sz="2400" dirty="0"/>
              <a:t>Other scholars have argued that the perception of conflict is important. </a:t>
            </a:r>
          </a:p>
          <a:p>
            <a:pPr marL="342900" indent="-342900" algn="just">
              <a:spcAft>
                <a:spcPts val="600"/>
              </a:spcAft>
              <a:buFont typeface="Arial" panose="020B0604020202020204" pitchFamily="34" charset="0"/>
              <a:buChar char="•"/>
            </a:pPr>
            <a:r>
              <a:rPr lang="en-US" sz="2400" dirty="0"/>
              <a:t>If task conflict is perceived as being very low, people are not really engaged or addressing the important issues; if task conflict is too high, infighting will quickly degenerate into relationship conflict. Moderate levels of task conflict may thus be optimal.</a:t>
            </a:r>
          </a:p>
          <a:p>
            <a:pPr marL="342900" indent="-342900" algn="just">
              <a:spcAft>
                <a:spcPts val="600"/>
              </a:spcAft>
              <a:buFont typeface="Arial" panose="020B0604020202020204" pitchFamily="34" charset="0"/>
              <a:buChar char="•"/>
            </a:pP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6950153"/>
      </p:ext>
    </p:extLst>
  </p:cSld>
  <p:clrMapOvr>
    <a:masterClrMapping/>
  </p:clrMapOvr>
  <mc:AlternateContent xmlns:mc="http://schemas.openxmlformats.org/markup-compatibility/2006" xmlns:p14="http://schemas.microsoft.com/office/powerpoint/2010/main">
    <mc:Choice Requires="p14">
      <p:transition p14:dur="10" advTm="232641"/>
    </mc:Choice>
    <mc:Fallback xmlns="">
      <p:transition advTm="23264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5" y="1272569"/>
            <a:ext cx="8564809"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643820"/>
            <a:ext cx="392562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Conflicts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2" y="1432162"/>
            <a:ext cx="8256715"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Furthermore, who perceives conflict also matters. </a:t>
            </a:r>
          </a:p>
          <a:p>
            <a:pPr marL="342900" indent="-342900" algn="just">
              <a:spcAft>
                <a:spcPts val="600"/>
              </a:spcAft>
              <a:buFont typeface="Arial" panose="020B0604020202020204" pitchFamily="34" charset="0"/>
              <a:buChar char="•"/>
            </a:pPr>
            <a:r>
              <a:rPr lang="en-US" sz="2400" dirty="0"/>
              <a:t>Incompatibilities between work styles or dominating personalities with little space for compromise can lead to “too many cooks in the kitchen,” resulting in relationship conflict and even abusive supervision.</a:t>
            </a:r>
          </a:p>
          <a:p>
            <a:pPr marL="342900" indent="-342900" algn="just">
              <a:spcAft>
                <a:spcPts val="600"/>
              </a:spcAft>
              <a:buFont typeface="Arial" panose="020B0604020202020204" pitchFamily="34" charset="0"/>
              <a:buChar char="•"/>
            </a:pPr>
            <a:r>
              <a:rPr lang="en-US" sz="2400" dirty="0"/>
              <a:t>Research suggests that conflict is more likely to have a positive effect on performance when a few members perceive strong task disagreement and most others on the team perceive weak task disagreement. </a:t>
            </a:r>
          </a:p>
          <a:p>
            <a:pPr marL="342900" indent="-342900" algn="just">
              <a:spcAft>
                <a:spcPts val="600"/>
              </a:spcAft>
              <a:buFont typeface="Arial" panose="020B0604020202020204" pitchFamily="34" charset="0"/>
              <a:buChar char="•"/>
            </a:pPr>
            <a:r>
              <a:rPr lang="en-US" sz="2400" dirty="0"/>
              <a:t>This is because those of the minority opinion are much more likely to present their disagreements in a careful, cooperative, open manner.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92012809"/>
      </p:ext>
    </p:extLst>
  </p:cSld>
  <p:clrMapOvr>
    <a:masterClrMapping/>
  </p:clrMapOvr>
  <mc:AlternateContent xmlns:mc="http://schemas.openxmlformats.org/markup-compatibility/2006" xmlns:p14="http://schemas.microsoft.com/office/powerpoint/2010/main">
    <mc:Choice Requires="p14">
      <p:transition p14:dur="10" advTm="164165"/>
    </mc:Choice>
    <mc:Fallback xmlns="">
      <p:transition advTm="16416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5" y="1272569"/>
            <a:ext cx="7467798" cy="44355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37725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Loci of Conflict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46021" y="1498264"/>
            <a:ext cx="6680188" cy="37240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Another way to understand conflict is to consider its locus, or where the conflict occurs among people. </a:t>
            </a:r>
          </a:p>
          <a:p>
            <a:pPr marL="342900" indent="-342900" algn="just">
              <a:spcAft>
                <a:spcPts val="600"/>
              </a:spcAft>
              <a:buFont typeface="Arial" panose="020B0604020202020204" pitchFamily="34" charset="0"/>
              <a:buChar char="•"/>
            </a:pPr>
            <a:r>
              <a:rPr lang="en-US" sz="2400" dirty="0"/>
              <a:t>Here, there are three basic types. </a:t>
            </a:r>
          </a:p>
          <a:p>
            <a:pPr marL="342900" indent="-342900" algn="just">
              <a:spcAft>
                <a:spcPts val="600"/>
              </a:spcAft>
              <a:buFont typeface="Arial" panose="020B0604020202020204" pitchFamily="34" charset="0"/>
              <a:buChar char="•"/>
            </a:pPr>
            <a:r>
              <a:rPr lang="en-US" sz="2400" b="1" dirty="0"/>
              <a:t>Dyadic conflict;</a:t>
            </a:r>
            <a:r>
              <a:rPr lang="en-US" sz="2400" dirty="0"/>
              <a:t> is conflict between two people. </a:t>
            </a:r>
          </a:p>
          <a:p>
            <a:pPr marL="342900" indent="-342900" algn="just">
              <a:spcAft>
                <a:spcPts val="600"/>
              </a:spcAft>
              <a:buFont typeface="Arial" panose="020B0604020202020204" pitchFamily="34" charset="0"/>
              <a:buChar char="•"/>
            </a:pPr>
            <a:r>
              <a:rPr lang="en-US" sz="2400" b="1" dirty="0"/>
              <a:t>Intragroup conflict;</a:t>
            </a:r>
            <a:r>
              <a:rPr lang="en-US" sz="2400" dirty="0"/>
              <a:t> occurs within a group or team. </a:t>
            </a:r>
          </a:p>
          <a:p>
            <a:pPr marL="342900" indent="-342900" algn="just">
              <a:spcAft>
                <a:spcPts val="600"/>
              </a:spcAft>
              <a:buFont typeface="Arial" panose="020B0604020202020204" pitchFamily="34" charset="0"/>
              <a:buChar char="•"/>
            </a:pPr>
            <a:r>
              <a:rPr lang="en-US" sz="2400" b="1" dirty="0"/>
              <a:t>Intergroup conflict;</a:t>
            </a:r>
            <a:r>
              <a:rPr lang="en-US" sz="2400" dirty="0"/>
              <a:t> is conflict between groups or teams.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39223199"/>
      </p:ext>
    </p:extLst>
  </p:cSld>
  <p:clrMapOvr>
    <a:masterClrMapping/>
  </p:clrMapOvr>
  <mc:AlternateContent xmlns:mc="http://schemas.openxmlformats.org/markup-compatibility/2006" xmlns:p14="http://schemas.microsoft.com/office/powerpoint/2010/main">
    <mc:Choice Requires="p14">
      <p:transition p14:dur="10" advTm="109734"/>
    </mc:Choice>
    <mc:Fallback xmlns="">
      <p:transition advTm="10973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7" y="1272570"/>
            <a:ext cx="6189840" cy="3255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31631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The Conflict Process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80674" y="1345306"/>
            <a:ext cx="6157834" cy="3185487"/>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800" dirty="0"/>
              <a:t>The conflict process has five stages: </a:t>
            </a:r>
          </a:p>
          <a:p>
            <a:pPr marL="342900" indent="-342900">
              <a:spcAft>
                <a:spcPts val="600"/>
              </a:spcAft>
              <a:buFont typeface="Arial" panose="020B0604020202020204" pitchFamily="34" charset="0"/>
              <a:buChar char="•"/>
            </a:pPr>
            <a:r>
              <a:rPr lang="en-US" sz="2800" dirty="0"/>
              <a:t>potential opposition or incompatibility, cognition and personalization, intentions, behavior, and outcomes (see Figure below).                           </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48075928"/>
      </p:ext>
    </p:extLst>
  </p:cSld>
  <p:clrMapOvr>
    <a:masterClrMapping/>
  </p:clrMapOvr>
  <mc:AlternateContent xmlns:mc="http://schemas.openxmlformats.org/markup-compatibility/2006" xmlns:p14="http://schemas.microsoft.com/office/powerpoint/2010/main">
    <mc:Choice Requires="p14">
      <p:transition p14:dur="10" advTm="77156"/>
    </mc:Choice>
    <mc:Fallback xmlns="">
      <p:transition advTm="7715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6DB50E84-187A-C53F-72E9-EB97E6F7947D}"/>
              </a:ext>
            </a:extLst>
          </p:cNvPr>
          <p:cNvPicPr>
            <a:picLocks noChangeAspect="1"/>
          </p:cNvPicPr>
          <p:nvPr/>
        </p:nvPicPr>
        <p:blipFill rotWithShape="1">
          <a:blip r:embed="rId2"/>
          <a:srcRect l="2629" r="4190" b="17991"/>
          <a:stretch/>
        </p:blipFill>
        <p:spPr>
          <a:xfrm>
            <a:off x="848298" y="1243124"/>
            <a:ext cx="10080433" cy="5023690"/>
          </a:xfrm>
          <a:prstGeom prst="rect">
            <a:avLst/>
          </a:prstGeom>
        </p:spPr>
      </p:pic>
      <p:sp>
        <p:nvSpPr>
          <p:cNvPr id="5" name="مستطيل 5">
            <a:extLst>
              <a:ext uri="{FF2B5EF4-FFF2-40B4-BE49-F238E27FC236}">
                <a16:creationId xmlns:a16="http://schemas.microsoft.com/office/drawing/2014/main" xmlns="" id="{850DC8B5-35AB-8B36-3712-950811FD8A90}"/>
              </a:ext>
            </a:extLst>
          </p:cNvPr>
          <p:cNvSpPr/>
          <p:nvPr/>
        </p:nvSpPr>
        <p:spPr>
          <a:xfrm>
            <a:off x="3202073" y="548131"/>
            <a:ext cx="537288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Figure: Explain the Conflict Process</a:t>
            </a:r>
          </a:p>
        </p:txBody>
      </p:sp>
    </p:spTree>
    <p:extLst>
      <p:ext uri="{BB962C8B-B14F-4D97-AF65-F5344CB8AC3E}">
        <p14:creationId xmlns:p14="http://schemas.microsoft.com/office/powerpoint/2010/main" val="2114233166"/>
      </p:ext>
    </p:extLst>
  </p:cSld>
  <p:clrMapOvr>
    <a:masterClrMapping/>
  </p:clrMapOvr>
  <mc:AlternateContent xmlns:mc="http://schemas.openxmlformats.org/markup-compatibility/2006" xmlns:p14="http://schemas.microsoft.com/office/powerpoint/2010/main">
    <mc:Choice Requires="p14">
      <p:transition spd="slow" p14:dur="2000" advTm="128163"/>
    </mc:Choice>
    <mc:Fallback xmlns="">
      <p:transition spd="slow" advTm="12816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743218" cy="3035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582931"/>
            <a:ext cx="7120864"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Communication;</a:t>
            </a:r>
            <a:r>
              <a:rPr lang="en-US" sz="2400" dirty="0"/>
              <a:t> is functional up to a point, after which it is possible to overcommunicate, increasing the potential for conflict. </a:t>
            </a:r>
          </a:p>
          <a:p>
            <a:pPr marL="342900" indent="-342900" algn="just">
              <a:spcAft>
                <a:spcPts val="600"/>
              </a:spcAft>
              <a:buFont typeface="Arial" panose="020B0604020202020204" pitchFamily="34" charset="0"/>
              <a:buChar char="•"/>
            </a:pPr>
            <a:r>
              <a:rPr lang="en-US" sz="2400" dirty="0"/>
              <a:t>Even the way communication is framed can have an effect: For example, framing task conflict as a debate increases receptivity to others’ opinions.</a:t>
            </a:r>
          </a:p>
        </p:txBody>
      </p:sp>
    </p:spTree>
    <p:extLst>
      <p:ext uri="{BB962C8B-B14F-4D97-AF65-F5344CB8AC3E}">
        <p14:creationId xmlns:p14="http://schemas.microsoft.com/office/powerpoint/2010/main" val="3982686525"/>
      </p:ext>
    </p:extLst>
  </p:cSld>
  <p:clrMapOvr>
    <a:masterClrMapping/>
  </p:clrMapOvr>
  <mc:AlternateContent xmlns:mc="http://schemas.openxmlformats.org/markup-compatibility/2006" xmlns:p14="http://schemas.microsoft.com/office/powerpoint/2010/main">
    <mc:Choice Requires="p14">
      <p:transition p14:dur="10" advTm="87424"/>
    </mc:Choice>
    <mc:Fallback xmlns="">
      <p:transition advTm="8742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5" y="1272570"/>
            <a:ext cx="8343137"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582931"/>
            <a:ext cx="7754866" cy="460126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Structure:</a:t>
            </a:r>
            <a:r>
              <a:rPr lang="en-US" sz="2400" dirty="0"/>
              <a:t> The term structure in this context includes variables such as the size of the group, degree of specialization in tasks assigned to group members, role clarity, member–goal compatibility, leadership styles, reward systems, and degree of dependence between groups or group members. </a:t>
            </a:r>
          </a:p>
          <a:p>
            <a:pPr marL="342900" indent="-342900" algn="just">
              <a:spcAft>
                <a:spcPts val="600"/>
              </a:spcAft>
              <a:buFont typeface="Arial" panose="020B0604020202020204" pitchFamily="34" charset="0"/>
              <a:buChar char="•"/>
            </a:pPr>
            <a:r>
              <a:rPr lang="en-US" sz="2400" dirty="0"/>
              <a:t>The larger the group and the more specialized its activities, the greater the likelihood of intragroup conflict. Tenure and conflict are inversely related, meaning that the longer a person stays with an organization, the less likely intragroup conflict becomes.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09746942"/>
      </p:ext>
    </p:extLst>
  </p:cSld>
  <p:clrMapOvr>
    <a:masterClrMapping/>
  </p:clrMapOvr>
  <mc:AlternateContent xmlns:mc="http://schemas.openxmlformats.org/markup-compatibility/2006" xmlns:p14="http://schemas.microsoft.com/office/powerpoint/2010/main">
    <mc:Choice Requires="p14">
      <p:transition p14:dur="10" advTm="106915"/>
    </mc:Choice>
    <mc:Fallback xmlns="">
      <p:transition advTm="10691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743218"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582931"/>
            <a:ext cx="7120864"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Our last category of potential sources of conflict is </a:t>
            </a:r>
            <a:r>
              <a:rPr lang="en-US" sz="2400" b="1" dirty="0"/>
              <a:t>personal variables</a:t>
            </a:r>
            <a:r>
              <a:rPr lang="en-US" sz="2400" dirty="0"/>
              <a:t>, which include personality, emotions, and values. </a:t>
            </a:r>
          </a:p>
          <a:p>
            <a:pPr marL="342900" indent="-342900" algn="just">
              <a:spcAft>
                <a:spcPts val="600"/>
              </a:spcAft>
              <a:buFont typeface="Arial" panose="020B0604020202020204" pitchFamily="34" charset="0"/>
              <a:buChar char="•"/>
            </a:pPr>
            <a:r>
              <a:rPr lang="en-US" sz="2400" dirty="0"/>
              <a:t>People high in the personality traits of disagreeableness, neuroticism, or self-monitoring are prone to spar with other people more often—and to react poorly when conflicts occur.</a:t>
            </a:r>
          </a:p>
          <a:p>
            <a:pPr marL="342900" indent="-342900" algn="just">
              <a:spcAft>
                <a:spcPts val="600"/>
              </a:spcAft>
              <a:buFont typeface="Arial" panose="020B0604020202020204" pitchFamily="34" charset="0"/>
              <a:buChar char="•"/>
            </a:pPr>
            <a:r>
              <a:rPr lang="en-US" sz="2400" dirty="0"/>
              <a:t>On the other hand, the politically skilled are less likely to initiate conflict as they are better able to manage others’ perceptions.</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56213157"/>
      </p:ext>
    </p:extLst>
  </p:cSld>
  <p:clrMapOvr>
    <a:masterClrMapping/>
  </p:clrMapOvr>
  <mc:AlternateContent xmlns:mc="http://schemas.openxmlformats.org/markup-compatibility/2006" xmlns:p14="http://schemas.microsoft.com/office/powerpoint/2010/main">
    <mc:Choice Requires="p14">
      <p:transition p14:dur="10" advTm="144982"/>
    </mc:Choice>
    <mc:Fallback xmlns="">
      <p:transition advTm="14498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743218" cy="5020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71751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 Potential Opposition or Incompatibility</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582931"/>
            <a:ext cx="7120864"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Emotions</a:t>
            </a:r>
            <a:r>
              <a:rPr lang="en-US" sz="2400" dirty="0"/>
              <a:t> can cause conflict even when they are not directed at others. </a:t>
            </a:r>
          </a:p>
          <a:p>
            <a:pPr marL="342900" indent="-342900" algn="just">
              <a:spcAft>
                <a:spcPts val="600"/>
              </a:spcAft>
              <a:buFont typeface="Arial" panose="020B0604020202020204" pitchFamily="34" charset="0"/>
              <a:buChar char="•"/>
            </a:pPr>
            <a:r>
              <a:rPr lang="en-US" sz="2400" dirty="0"/>
              <a:t>For example, an employee who shows up to work irate from the hectic morning commute may carry that anger into the workday, which can result in a tension-filled meeting.</a:t>
            </a:r>
          </a:p>
          <a:p>
            <a:pPr marL="342900" indent="-342900" algn="just">
              <a:spcAft>
                <a:spcPts val="600"/>
              </a:spcAft>
              <a:buFont typeface="Arial" panose="020B0604020202020204" pitchFamily="34" charset="0"/>
              <a:buChar char="•"/>
            </a:pPr>
            <a:r>
              <a:rPr lang="en-US" sz="2400" dirty="0"/>
              <a:t>Employees not sharing or experiencing the same emotions can also engender conflict. </a:t>
            </a:r>
          </a:p>
          <a:p>
            <a:pPr marL="342900" indent="-342900" algn="just">
              <a:spcAft>
                <a:spcPts val="600"/>
              </a:spcAft>
              <a:buFont typeface="Arial" panose="020B0604020202020204" pitchFamily="34" charset="0"/>
              <a:buChar char="•"/>
            </a:pPr>
            <a:r>
              <a:rPr lang="en-US" sz="2400" dirty="0"/>
              <a:t>For example, employees may experience more conflict when they are pessimistic about a task and their supervisors are more optimistic.</a:t>
            </a:r>
          </a:p>
        </p:txBody>
      </p:sp>
    </p:spTree>
    <p:extLst>
      <p:ext uri="{BB962C8B-B14F-4D97-AF65-F5344CB8AC3E}">
        <p14:creationId xmlns:p14="http://schemas.microsoft.com/office/powerpoint/2010/main" val="983275728"/>
      </p:ext>
    </p:extLst>
  </p:cSld>
  <p:clrMapOvr>
    <a:masterClrMapping/>
  </p:clrMapOvr>
  <mc:AlternateContent xmlns:mc="http://schemas.openxmlformats.org/markup-compatibility/2006" xmlns:p14="http://schemas.microsoft.com/office/powerpoint/2010/main">
    <mc:Choice Requires="p14">
      <p:transition p14:dur="10" advTm="151826"/>
    </mc:Choice>
    <mc:Fallback xmlns="">
      <p:transition advTm="15182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32136" y="1272570"/>
            <a:ext cx="7357627" cy="4035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589642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Stage II: Cognition and Personalization</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549879"/>
            <a:ext cx="6525953" cy="3185487"/>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800" b="1" dirty="0"/>
              <a:t>Perceived conflict:</a:t>
            </a:r>
            <a:r>
              <a:rPr lang="en-US" sz="2800" dirty="0"/>
              <a:t> Awareness by one or more parties of the existence of or conditions that create opportunities for conflict.</a:t>
            </a:r>
          </a:p>
          <a:p>
            <a:pPr marL="342900" indent="-342900" algn="just">
              <a:spcAft>
                <a:spcPts val="600"/>
              </a:spcAft>
              <a:buFont typeface="Arial" panose="020B0604020202020204" pitchFamily="34" charset="0"/>
              <a:buChar char="•"/>
            </a:pPr>
            <a:r>
              <a:rPr lang="en-US" sz="2800" b="1" dirty="0"/>
              <a:t>Felt conflict:</a:t>
            </a:r>
            <a:r>
              <a:rPr lang="en-US" sz="2800" dirty="0"/>
              <a:t> Emotional involvement in a conflict that creates anxiety, tenseness, frustration, or hostility</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5005893"/>
      </p:ext>
    </p:extLst>
  </p:cSld>
  <p:clrMapOvr>
    <a:masterClrMapping/>
  </p:clrMapOvr>
  <mc:AlternateContent xmlns:mc="http://schemas.openxmlformats.org/markup-compatibility/2006" xmlns:p14="http://schemas.microsoft.com/office/powerpoint/2010/main">
    <mc:Choice Requires="p14">
      <p:transition p14:dur="10" advTm="91513"/>
    </mc:Choice>
    <mc:Fallback xmlns="">
      <p:transition advTm="9151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6" y="1272570"/>
            <a:ext cx="7721184" cy="4478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3151055" cy="523220"/>
          </a:xfrm>
          <a:prstGeom prst="rect">
            <a:avLst/>
          </a:prstGeom>
        </p:spPr>
        <p:txBody>
          <a:bodyPr wrap="none">
            <a:spAutoFit/>
          </a:bodyPr>
          <a:lstStyle/>
          <a:p>
            <a:r>
              <a:rPr lang="en-US" sz="2800" b="1" dirty="0">
                <a:solidFill>
                  <a:srgbClr val="00B0F0"/>
                </a:solidFill>
              </a:rPr>
              <a:t>Stage III: Intentions </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549879"/>
            <a:ext cx="7164931" cy="40934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Intentions intervene between people’s perceptions and emotions, and their overt behavior.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They are decisions to act in a particular way. Although we may decide to act in a certain way, our intentions do not always line up with what we actually do.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Furthermore, intentions are not always fixed.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During a conflict, intentions might change if a party is able to see the other’s point of view or to respond emotionally to the other’s behavior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57856992"/>
      </p:ext>
    </p:extLst>
  </p:cSld>
  <p:clrMapOvr>
    <a:masterClrMapping/>
  </p:clrMapOvr>
  <mc:AlternateContent xmlns:mc="http://schemas.openxmlformats.org/markup-compatibility/2006" xmlns:p14="http://schemas.microsoft.com/office/powerpoint/2010/main">
    <mc:Choice Requires="p14">
      <p:transition p14:dur="10" advTm="144192"/>
    </mc:Choice>
    <mc:Fallback xmlns="">
      <p:transition advTm="14419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72569"/>
            <a:ext cx="8944057" cy="51670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3151055" cy="523220"/>
          </a:xfrm>
          <a:prstGeom prst="rect">
            <a:avLst/>
          </a:prstGeom>
        </p:spPr>
        <p:txBody>
          <a:bodyPr wrap="none">
            <a:spAutoFit/>
          </a:bodyPr>
          <a:lstStyle/>
          <a:p>
            <a:r>
              <a:rPr lang="en-US" sz="2800" b="1" dirty="0">
                <a:solidFill>
                  <a:srgbClr val="00B0F0"/>
                </a:solidFill>
              </a:rPr>
              <a:t>Stage III: Intentions </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395641"/>
            <a:ext cx="8244585" cy="5044010"/>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000" dirty="0"/>
              <a:t>There are five conflict-handling intentions as;</a:t>
            </a:r>
            <a:endParaRPr lang="en-US" sz="2000" b="1" dirty="0"/>
          </a:p>
          <a:p>
            <a:pPr marL="342900" indent="-342900" algn="just">
              <a:lnSpc>
                <a:spcPct val="150000"/>
              </a:lnSpc>
              <a:spcAft>
                <a:spcPts val="600"/>
              </a:spcAft>
              <a:buFont typeface="Arial" panose="020B0604020202020204" pitchFamily="34" charset="0"/>
              <a:buChar char="•"/>
            </a:pPr>
            <a:r>
              <a:rPr lang="en-US" sz="2000" b="1" dirty="0"/>
              <a:t>(1) Competing:</a:t>
            </a:r>
            <a:r>
              <a:rPr lang="en-US" sz="2000" dirty="0"/>
              <a:t> A desire to satisfy one’s interests, regardless of the impact on the other party to the conflict.</a:t>
            </a:r>
          </a:p>
          <a:p>
            <a:pPr marL="342900" indent="-342900" algn="just">
              <a:lnSpc>
                <a:spcPct val="150000"/>
              </a:lnSpc>
              <a:spcAft>
                <a:spcPts val="600"/>
              </a:spcAft>
              <a:buFont typeface="Arial" panose="020B0604020202020204" pitchFamily="34" charset="0"/>
              <a:buChar char="•"/>
            </a:pPr>
            <a:r>
              <a:rPr lang="en-US" sz="2000" b="1" dirty="0"/>
              <a:t>(2) Collaborating:</a:t>
            </a:r>
            <a:r>
              <a:rPr lang="en-US" sz="2000" dirty="0"/>
              <a:t> A situation in which the parties involved in a conflict all desire to fully satisfy the concerns of all parties.</a:t>
            </a:r>
          </a:p>
          <a:p>
            <a:pPr marL="342900" indent="-342900" algn="just">
              <a:lnSpc>
                <a:spcPct val="150000"/>
              </a:lnSpc>
              <a:spcAft>
                <a:spcPts val="600"/>
              </a:spcAft>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(3) A</a:t>
            </a:r>
            <a:r>
              <a:rPr lang="en-US" sz="2000" b="1" dirty="0"/>
              <a:t>voiding:</a:t>
            </a:r>
            <a:r>
              <a:rPr lang="en-US" sz="2000" dirty="0"/>
              <a:t> The desire to withdraw from or suppress a conflict.</a:t>
            </a:r>
          </a:p>
          <a:p>
            <a:pPr marL="342900" indent="-342900" algn="just">
              <a:lnSpc>
                <a:spcPct val="150000"/>
              </a:lnSpc>
              <a:spcAft>
                <a:spcPts val="600"/>
              </a:spcAft>
              <a:buFont typeface="Arial" panose="020B0604020202020204" pitchFamily="34" charset="0"/>
              <a:buChar char="•"/>
            </a:pPr>
            <a:r>
              <a:rPr lang="en-US" sz="2000" b="1" dirty="0"/>
              <a:t>(4) Accommodating:</a:t>
            </a:r>
            <a:r>
              <a:rPr lang="en-US" sz="2000" dirty="0"/>
              <a:t> The willingness of one party in a conflict to place the opponent’s interests above their own.</a:t>
            </a:r>
          </a:p>
          <a:p>
            <a:pPr marL="342900" indent="-342900" algn="just">
              <a:lnSpc>
                <a:spcPct val="150000"/>
              </a:lnSpc>
              <a:spcAft>
                <a:spcPts val="600"/>
              </a:spcAft>
              <a:buFont typeface="Arial" panose="020B0604020202020204" pitchFamily="34" charset="0"/>
              <a:buChar char="•"/>
            </a:pPr>
            <a:r>
              <a:rPr lang="en-US" sz="2000" b="1" dirty="0"/>
              <a:t>(5) Compromising:</a:t>
            </a:r>
            <a:r>
              <a:rPr lang="en-US" sz="2000" dirty="0"/>
              <a:t> A situation in which each party to a conflict is willing to give up something to resolve the conflict.</a:t>
            </a:r>
            <a:endParaRPr lang="ar-SA"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92759641"/>
      </p:ext>
    </p:extLst>
  </p:cSld>
  <p:clrMapOvr>
    <a:masterClrMapping/>
  </p:clrMapOvr>
  <mc:AlternateContent xmlns:mc="http://schemas.openxmlformats.org/markup-compatibility/2006" xmlns:p14="http://schemas.microsoft.com/office/powerpoint/2010/main">
    <mc:Choice Requires="p14">
      <p:transition p14:dur="10" advTm="184308"/>
    </mc:Choice>
    <mc:Fallback xmlns="">
      <p:transition advTm="18430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xmlns="" id="{DA8E6ADB-C8FC-F2E8-F683-9642C7AB15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4952" y="103708"/>
            <a:ext cx="2305141" cy="1076343"/>
          </a:xfrm>
          <a:prstGeom prst="rect">
            <a:avLst/>
          </a:prstGeom>
        </p:spPr>
      </p:pic>
      <p:grpSp>
        <p:nvGrpSpPr>
          <p:cNvPr id="8" name="Group 7">
            <a:extLst>
              <a:ext uri="{FF2B5EF4-FFF2-40B4-BE49-F238E27FC236}">
                <a16:creationId xmlns:a16="http://schemas.microsoft.com/office/drawing/2014/main" xmlns="" id="{D679ED16-E08C-DDFD-0ACF-4CC3353A318B}"/>
              </a:ext>
            </a:extLst>
          </p:cNvPr>
          <p:cNvGrpSpPr/>
          <p:nvPr/>
        </p:nvGrpSpPr>
        <p:grpSpPr>
          <a:xfrm>
            <a:off x="1244910" y="517790"/>
            <a:ext cx="8328752" cy="6004193"/>
            <a:chOff x="947451" y="738130"/>
            <a:chExt cx="8328752" cy="6004193"/>
          </a:xfrm>
        </p:grpSpPr>
        <p:pic>
          <p:nvPicPr>
            <p:cNvPr id="4" name="Picture 3">
              <a:extLst>
                <a:ext uri="{FF2B5EF4-FFF2-40B4-BE49-F238E27FC236}">
                  <a16:creationId xmlns:a16="http://schemas.microsoft.com/office/drawing/2014/main" xmlns="" id="{EF4B680D-F9FD-18EA-9000-612A7256B5FD}"/>
                </a:ext>
              </a:extLst>
            </p:cNvPr>
            <p:cNvPicPr>
              <a:picLocks noChangeAspect="1"/>
            </p:cNvPicPr>
            <p:nvPr/>
          </p:nvPicPr>
          <p:blipFill rotWithShape="1">
            <a:blip r:embed="rId3"/>
            <a:srcRect l="999" r="5493"/>
            <a:stretch/>
          </p:blipFill>
          <p:spPr>
            <a:xfrm>
              <a:off x="1024569" y="771181"/>
              <a:ext cx="8251634" cy="597114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Rectangle: Rounded Corners 5">
              <a:extLst>
                <a:ext uri="{FF2B5EF4-FFF2-40B4-BE49-F238E27FC236}">
                  <a16:creationId xmlns:a16="http://schemas.microsoft.com/office/drawing/2014/main" xmlns="" id="{0D30671D-09B5-CDD8-1D81-0F5851DBB0E7}"/>
                </a:ext>
              </a:extLst>
            </p:cNvPr>
            <p:cNvSpPr/>
            <p:nvPr/>
          </p:nvSpPr>
          <p:spPr>
            <a:xfrm>
              <a:off x="947451" y="738130"/>
              <a:ext cx="1905918" cy="410116"/>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7" name="Rectangle: Rounded Corners 6">
              <a:extLst>
                <a:ext uri="{FF2B5EF4-FFF2-40B4-BE49-F238E27FC236}">
                  <a16:creationId xmlns:a16="http://schemas.microsoft.com/office/drawing/2014/main" xmlns="" id="{C87A87F6-16BC-4F5B-C003-B65285A96149}"/>
                </a:ext>
              </a:extLst>
            </p:cNvPr>
            <p:cNvSpPr/>
            <p:nvPr/>
          </p:nvSpPr>
          <p:spPr>
            <a:xfrm>
              <a:off x="6095999" y="771181"/>
              <a:ext cx="3092067" cy="388082"/>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spTree>
    <p:extLst>
      <p:ext uri="{BB962C8B-B14F-4D97-AF65-F5344CB8AC3E}">
        <p14:creationId xmlns:p14="http://schemas.microsoft.com/office/powerpoint/2010/main" val="457949509"/>
      </p:ext>
    </p:extLst>
  </p:cSld>
  <p:clrMapOvr>
    <a:masterClrMapping/>
  </p:clrMapOvr>
  <mc:AlternateContent xmlns:mc="http://schemas.openxmlformats.org/markup-compatibility/2006" xmlns:p14="http://schemas.microsoft.com/office/powerpoint/2010/main">
    <mc:Choice Requires="p14">
      <p:transition spd="slow" p14:dur="2000" advTm="40156"/>
    </mc:Choice>
    <mc:Fallback xmlns="">
      <p:transition spd="slow" advTm="4015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72570"/>
            <a:ext cx="8448299"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888419" cy="523220"/>
          </a:xfrm>
          <a:prstGeom prst="rect">
            <a:avLst/>
          </a:prstGeom>
        </p:spPr>
        <p:txBody>
          <a:bodyPr wrap="none">
            <a:spAutoFit/>
          </a:bodyPr>
          <a:lstStyle/>
          <a:p>
            <a:r>
              <a:rPr lang="en-US" sz="2800" b="1" dirty="0">
                <a:solidFill>
                  <a:srgbClr val="00B0F0"/>
                </a:solidFill>
              </a:rPr>
              <a:t>Stage IV: Behavior</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5" y="1494794"/>
            <a:ext cx="7754866"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behavior stage includes statements, actions, and reactions made by conflicting parties, usually as overt attempts to implement their own intentions.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 result of miscalculations or unskilled enactments, overt behaviors sometimes deviate from original intentions.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Intentions that are brought into a conflict are likely to be translated into behaviors. </a:t>
            </a:r>
          </a:p>
          <a:p>
            <a:pPr marL="342900" indent="-342900" algn="just">
              <a:spcAft>
                <a:spcPts val="600"/>
              </a:spcAft>
              <a:buFont typeface="Arial" panose="020B0604020202020204" pitchFamily="34" charset="0"/>
              <a:buChar char="•"/>
            </a:pPr>
            <a:r>
              <a:rPr lang="en-US" sz="2400" b="1" i="1" dirty="0">
                <a:latin typeface="Calibri" panose="020F0502020204030204" pitchFamily="34" charset="0"/>
                <a:ea typeface="Calibri" panose="020F0502020204030204" pitchFamily="34" charset="0"/>
                <a:cs typeface="Calibri" panose="020F0502020204030204" pitchFamily="34" charset="0"/>
              </a:rPr>
              <a:t>Competing</a:t>
            </a:r>
            <a:r>
              <a:rPr lang="en-US" sz="2400" dirty="0">
                <a:latin typeface="Calibri" panose="020F0502020204030204" pitchFamily="34" charset="0"/>
                <a:ea typeface="Calibri" panose="020F0502020204030204" pitchFamily="34" charset="0"/>
                <a:cs typeface="Calibri" panose="020F0502020204030204" pitchFamily="34" charset="0"/>
              </a:rPr>
              <a:t> brings out active attempts to contend with team members and more individual effort to achieve ends without working together. </a:t>
            </a:r>
          </a:p>
        </p:txBody>
      </p:sp>
    </p:spTree>
    <p:extLst>
      <p:ext uri="{BB962C8B-B14F-4D97-AF65-F5344CB8AC3E}">
        <p14:creationId xmlns:p14="http://schemas.microsoft.com/office/powerpoint/2010/main" val="452521897"/>
      </p:ext>
    </p:extLst>
  </p:cSld>
  <p:clrMapOvr>
    <a:masterClrMapping/>
  </p:clrMapOvr>
  <mc:AlternateContent xmlns:mc="http://schemas.openxmlformats.org/markup-compatibility/2006" xmlns:p14="http://schemas.microsoft.com/office/powerpoint/2010/main">
    <mc:Choice Requires="p14">
      <p:transition p14:dur="10" advTm="157918"/>
    </mc:Choice>
    <mc:Fallback xmlns="">
      <p:transition advTm="15791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2"/>
            <a:ext cx="8944057"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024820" cy="523220"/>
          </a:xfrm>
          <a:prstGeom prst="rect">
            <a:avLst/>
          </a:prstGeom>
        </p:spPr>
        <p:txBody>
          <a:bodyPr wrap="none">
            <a:spAutoFit/>
          </a:bodyPr>
          <a:lstStyle/>
          <a:p>
            <a:r>
              <a:rPr lang="en-US" sz="2800" b="1" dirty="0">
                <a:solidFill>
                  <a:srgbClr val="00B0F0"/>
                </a:solidFill>
              </a:rPr>
              <a:t>Stage IV: Behavior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395641"/>
            <a:ext cx="7969163"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i="1" dirty="0">
                <a:latin typeface="Calibri" panose="020F0502020204030204" pitchFamily="34" charset="0"/>
                <a:ea typeface="Calibri" panose="020F0502020204030204" pitchFamily="34" charset="0"/>
                <a:cs typeface="Calibri" panose="020F0502020204030204" pitchFamily="34" charset="0"/>
              </a:rPr>
              <a:t>Collaborating</a:t>
            </a:r>
            <a:r>
              <a:rPr lang="en-US" sz="2400" dirty="0">
                <a:latin typeface="Calibri" panose="020F0502020204030204" pitchFamily="34" charset="0"/>
                <a:ea typeface="Calibri" panose="020F0502020204030204" pitchFamily="34" charset="0"/>
                <a:cs typeface="Calibri" panose="020F0502020204030204" pitchFamily="34" charset="0"/>
              </a:rPr>
              <a:t> creates investigation of multiple solutions with other members of the team and trying to find a solution that satisfies all parties as much as possible. </a:t>
            </a:r>
          </a:p>
          <a:p>
            <a:pPr marL="342900" indent="-342900" algn="just">
              <a:spcAft>
                <a:spcPts val="600"/>
              </a:spcAft>
              <a:buFont typeface="Arial" panose="020B0604020202020204" pitchFamily="34" charset="0"/>
              <a:buChar char="•"/>
            </a:pPr>
            <a:r>
              <a:rPr lang="en-US" sz="2400" b="1" i="1" dirty="0">
                <a:latin typeface="Calibri" panose="020F0502020204030204" pitchFamily="34" charset="0"/>
                <a:ea typeface="Calibri" panose="020F0502020204030204" pitchFamily="34" charset="0"/>
                <a:cs typeface="Calibri" panose="020F0502020204030204" pitchFamily="34" charset="0"/>
              </a:rPr>
              <a:t>Avoidance</a:t>
            </a:r>
            <a:r>
              <a:rPr lang="en-US" sz="2400" dirty="0">
                <a:latin typeface="Calibri" panose="020F0502020204030204" pitchFamily="34" charset="0"/>
                <a:ea typeface="Calibri" panose="020F0502020204030204" pitchFamily="34" charset="0"/>
                <a:cs typeface="Calibri" panose="020F0502020204030204" pitchFamily="34" charset="0"/>
              </a:rPr>
              <a:t> is seen in behavior as refusals to discuss issues and reductions in effort toward group goals.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who </a:t>
            </a:r>
            <a:r>
              <a:rPr lang="en-US" sz="2400" b="1" i="1" dirty="0">
                <a:latin typeface="Calibri" panose="020F0502020204030204" pitchFamily="34" charset="0"/>
                <a:ea typeface="Calibri" panose="020F0502020204030204" pitchFamily="34" charset="0"/>
                <a:cs typeface="Calibri" panose="020F0502020204030204" pitchFamily="34" charset="0"/>
              </a:rPr>
              <a:t>accommodate</a:t>
            </a:r>
            <a:r>
              <a:rPr lang="en-US" sz="2400" dirty="0">
                <a:latin typeface="Calibri" panose="020F0502020204030204" pitchFamily="34" charset="0"/>
                <a:ea typeface="Calibri" panose="020F0502020204030204" pitchFamily="34" charset="0"/>
                <a:cs typeface="Calibri" panose="020F0502020204030204" pitchFamily="34" charset="0"/>
              </a:rPr>
              <a:t> put their relationships ahead of the issues in the conflict, deferring to others’ opinions and sometimes acting as a sub group with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a:t>
            </a:r>
            <a:r>
              <a:rPr lang="en-US" sz="2400" b="1" i="1" dirty="0">
                <a:latin typeface="Calibri" panose="020F0502020204030204" pitchFamily="34" charset="0"/>
                <a:ea typeface="Calibri" panose="020F0502020204030204" pitchFamily="34" charset="0"/>
                <a:cs typeface="Calibri" panose="020F0502020204030204" pitchFamily="34" charset="0"/>
              </a:rPr>
              <a:t>compromise</a:t>
            </a:r>
            <a:r>
              <a:rPr lang="en-US" sz="2400" dirty="0">
                <a:latin typeface="Calibri" panose="020F0502020204030204" pitchFamily="34" charset="0"/>
                <a:ea typeface="Calibri" panose="020F0502020204030204" pitchFamily="34" charset="0"/>
                <a:cs typeface="Calibri" panose="020F0502020204030204" pitchFamily="34" charset="0"/>
              </a:rPr>
              <a:t>, they both expect to and do sacrifice parts of their interests, hoping that if everyone does the same, an agreement will emerge.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19962561"/>
      </p:ext>
    </p:extLst>
  </p:cSld>
  <p:clrMapOvr>
    <a:masterClrMapping/>
  </p:clrMapOvr>
  <mc:AlternateContent xmlns:mc="http://schemas.openxmlformats.org/markup-compatibility/2006" xmlns:p14="http://schemas.microsoft.com/office/powerpoint/2010/main">
    <mc:Choice Requires="p14">
      <p:transition p14:dur="10" advTm="128394"/>
    </mc:Choice>
    <mc:Fallback xmlns="">
      <p:transition advTm="12839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2"/>
            <a:ext cx="8944057"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976777" cy="523220"/>
          </a:xfrm>
          <a:prstGeom prst="rect">
            <a:avLst/>
          </a:prstGeom>
        </p:spPr>
        <p:txBody>
          <a:bodyPr wrap="none">
            <a:spAutoFit/>
          </a:bodyPr>
          <a:lstStyle/>
          <a:p>
            <a:r>
              <a:rPr lang="en-US" sz="2800" b="1" dirty="0">
                <a:solidFill>
                  <a:srgbClr val="00B0F0"/>
                </a:solidFill>
              </a:rPr>
              <a:t>Stage V: Outcomes</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395641"/>
            <a:ext cx="8255602"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action–reaction interplay between conflicting parties creates consequences.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our model demonstrates, these outcomes may be functional if the conflict improves the group’s performance, or dysfunctional if it hinders performance.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Realistically, however, many researchers suggest that although workplace conflict can be beneficial, it is usually under special circumstances, and most of the time the dysfunctional outcomes outweigh the functional outcomes in severity.</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suggests that managers will likely spend most of their time reducing dysfunctional conflict rather than stimulating functional conflict.</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988925"/>
      </p:ext>
    </p:extLst>
  </p:cSld>
  <p:clrMapOvr>
    <a:masterClrMapping/>
  </p:clrMapOvr>
  <mc:AlternateContent xmlns:mc="http://schemas.openxmlformats.org/markup-compatibility/2006" xmlns:p14="http://schemas.microsoft.com/office/powerpoint/2010/main">
    <mc:Choice Requires="p14">
      <p:transition p14:dur="10" advTm="149384"/>
    </mc:Choice>
    <mc:Fallback xmlns="">
      <p:transition advTm="14938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6" y="1228501"/>
            <a:ext cx="8349148" cy="5301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113177" cy="523220"/>
          </a:xfrm>
          <a:prstGeom prst="rect">
            <a:avLst/>
          </a:prstGeom>
        </p:spPr>
        <p:txBody>
          <a:bodyPr wrap="none">
            <a:spAutoFit/>
          </a:bodyPr>
          <a:lstStyle/>
          <a:p>
            <a:r>
              <a:rPr lang="en-US" sz="2800" b="1" dirty="0">
                <a:solidFill>
                  <a:srgbClr val="00B0F0"/>
                </a:solidFill>
              </a:rPr>
              <a:t>Stage V: Outcomes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395641"/>
            <a:ext cx="7754866"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Functional Outcomes:</a:t>
            </a:r>
            <a:r>
              <a:rPr lang="en-US" sz="2400" dirty="0"/>
              <a:t> How might conflict act as a force to increase group performance? </a:t>
            </a:r>
          </a:p>
          <a:p>
            <a:pPr marL="342900" indent="-342900" algn="just">
              <a:spcAft>
                <a:spcPts val="600"/>
              </a:spcAft>
              <a:buFont typeface="Arial" panose="020B0604020202020204" pitchFamily="34" charset="0"/>
              <a:buChar char="•"/>
            </a:pPr>
            <a:r>
              <a:rPr lang="en-US" sz="2400" dirty="0"/>
              <a:t>It is hard to visualize a situation in which agitated aggression could be functional. </a:t>
            </a:r>
          </a:p>
          <a:p>
            <a:pPr marL="342900" indent="-342900" algn="just">
              <a:spcAft>
                <a:spcPts val="600"/>
              </a:spcAft>
              <a:buFont typeface="Arial" panose="020B0604020202020204" pitchFamily="34" charset="0"/>
              <a:buChar char="•"/>
            </a:pPr>
            <a:r>
              <a:rPr lang="en-US" sz="2400" dirty="0"/>
              <a:t>But it is possible to see how low or moderate levels of conflict could improve group effectiveness and creativity. </a:t>
            </a:r>
          </a:p>
          <a:p>
            <a:pPr marL="342900" indent="-342900" algn="just">
              <a:spcAft>
                <a:spcPts val="600"/>
              </a:spcAft>
              <a:buFont typeface="Arial" panose="020B0604020202020204" pitchFamily="34" charset="0"/>
              <a:buChar char="•"/>
            </a:pPr>
            <a:r>
              <a:rPr lang="en-US" sz="2400" dirty="0"/>
              <a:t>Conflict is constructive when it improves the quality of decisions, stimulates creativity and innovation, encourages interest and curiosity among group members, provides the medium for problems to be aired and tensions released, and fosters self-evaluation and change. </a:t>
            </a:r>
          </a:p>
        </p:txBody>
      </p:sp>
    </p:spTree>
    <p:extLst>
      <p:ext uri="{BB962C8B-B14F-4D97-AF65-F5344CB8AC3E}">
        <p14:creationId xmlns:p14="http://schemas.microsoft.com/office/powerpoint/2010/main" val="2274887571"/>
      </p:ext>
    </p:extLst>
  </p:cSld>
  <p:clrMapOvr>
    <a:masterClrMapping/>
  </p:clrMapOvr>
  <mc:AlternateContent xmlns:mc="http://schemas.openxmlformats.org/markup-compatibility/2006" xmlns:p14="http://schemas.microsoft.com/office/powerpoint/2010/main">
    <mc:Choice Requires="p14">
      <p:transition p14:dur="10" advTm="105396"/>
    </mc:Choice>
    <mc:Fallback xmlns="">
      <p:transition advTm="10539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6" y="1228502"/>
            <a:ext cx="7787286" cy="4941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113177" cy="523220"/>
          </a:xfrm>
          <a:prstGeom prst="rect">
            <a:avLst/>
          </a:prstGeom>
        </p:spPr>
        <p:txBody>
          <a:bodyPr wrap="none">
            <a:spAutoFit/>
          </a:bodyPr>
          <a:lstStyle/>
          <a:p>
            <a:r>
              <a:rPr lang="en-US" sz="2800" b="1" dirty="0">
                <a:solidFill>
                  <a:srgbClr val="00B0F0"/>
                </a:solidFill>
              </a:rPr>
              <a:t>Stage V: Outcomes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395641"/>
            <a:ext cx="7098830" cy="46782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Indeed, over time, the right amount of task conflict (not relational conflict) can cause teams to improve their relations, the quality of social interaction, and meaningful communication.</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Mild conflicts also may generate energizing emotions, so members of groups become more active, energized, and engaged in their work.</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groups that are extremely polarized do not manage their underlying disagreements effectively and tend to accept suboptimal solutions, or they avoid making decisions altogether rather than work out the conflict.</a:t>
            </a:r>
          </a:p>
        </p:txBody>
      </p:sp>
    </p:spTree>
    <p:extLst>
      <p:ext uri="{BB962C8B-B14F-4D97-AF65-F5344CB8AC3E}">
        <p14:creationId xmlns:p14="http://schemas.microsoft.com/office/powerpoint/2010/main" val="2435002521"/>
      </p:ext>
    </p:extLst>
  </p:cSld>
  <p:clrMapOvr>
    <a:masterClrMapping/>
  </p:clrMapOvr>
  <mc:AlternateContent xmlns:mc="http://schemas.openxmlformats.org/markup-compatibility/2006" xmlns:p14="http://schemas.microsoft.com/office/powerpoint/2010/main">
    <mc:Choice Requires="p14">
      <p:transition p14:dur="10" advTm="148172"/>
    </mc:Choice>
    <mc:Fallback xmlns="">
      <p:transition advTm="1481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1"/>
            <a:ext cx="9065243" cy="4999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113177" cy="523220"/>
          </a:xfrm>
          <a:prstGeom prst="rect">
            <a:avLst/>
          </a:prstGeom>
        </p:spPr>
        <p:txBody>
          <a:bodyPr wrap="none">
            <a:spAutoFit/>
          </a:bodyPr>
          <a:lstStyle/>
          <a:p>
            <a:r>
              <a:rPr lang="en-US" sz="2800" b="1" dirty="0">
                <a:solidFill>
                  <a:srgbClr val="00B0F0"/>
                </a:solidFill>
              </a:rPr>
              <a:t>Stage V: Outcomes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395641"/>
            <a:ext cx="8602830" cy="483209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Dysfunctional Outcomes:</a:t>
            </a:r>
            <a:r>
              <a:rPr lang="en-US" sz="2400" dirty="0">
                <a:latin typeface="Calibri" panose="020F0502020204030204" pitchFamily="34" charset="0"/>
                <a:ea typeface="Calibri" panose="020F0502020204030204" pitchFamily="34" charset="0"/>
                <a:cs typeface="Calibri" panose="020F0502020204030204" pitchFamily="34" charset="0"/>
              </a:rPr>
              <a:t> The destructive consequences of conflict on the performance of a group or an organization are generally well known: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substantial body of research documents how dysfunctional conflicts can reduce group effective ness.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Among the undesirable consequences are poor communication, reductions in group cohesiveness, and subordination of group goals to the primacy of infighting among members.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All forms of conflict—even the functional varieties— appear to reduce group member satisfaction and trust.</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At the extreme, conflict can bring group functioning to a halt and threaten the group’s survival.</a:t>
            </a:r>
          </a:p>
        </p:txBody>
      </p:sp>
    </p:spTree>
    <p:extLst>
      <p:ext uri="{BB962C8B-B14F-4D97-AF65-F5344CB8AC3E}">
        <p14:creationId xmlns:p14="http://schemas.microsoft.com/office/powerpoint/2010/main" val="257635686"/>
      </p:ext>
    </p:extLst>
  </p:cSld>
  <p:clrMapOvr>
    <a:masterClrMapping/>
  </p:clrMapOvr>
  <mc:AlternateContent xmlns:mc="http://schemas.openxmlformats.org/markup-compatibility/2006" xmlns:p14="http://schemas.microsoft.com/office/powerpoint/2010/main">
    <mc:Choice Requires="p14">
      <p:transition p14:dur="10" advTm="151804"/>
    </mc:Choice>
    <mc:Fallback xmlns="">
      <p:transition advTm="15180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228502"/>
            <a:ext cx="8161861" cy="4522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2888611" cy="523220"/>
          </a:xfrm>
          <a:prstGeom prst="rect">
            <a:avLst/>
          </a:prstGeom>
        </p:spPr>
        <p:txBody>
          <a:bodyPr wrap="none">
            <a:spAutoFit/>
          </a:bodyPr>
          <a:lstStyle/>
          <a:p>
            <a:r>
              <a:rPr lang="en-US" sz="2800" b="1" dirty="0">
                <a:solidFill>
                  <a:srgbClr val="00B0F0"/>
                </a:solidFill>
              </a:rPr>
              <a:t>Managing Conflict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395641"/>
            <a:ext cx="7495438"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t>Conflict management:</a:t>
            </a:r>
            <a:r>
              <a:rPr lang="en-US" sz="2400" dirty="0"/>
              <a:t> The use of resolution and stimulation techniques to achieve the desired level of conflict.</a:t>
            </a:r>
          </a:p>
          <a:p>
            <a:pPr marL="342900" indent="-342900" algn="just">
              <a:spcAft>
                <a:spcPts val="600"/>
              </a:spcAft>
              <a:buFont typeface="Arial" panose="020B0604020202020204" pitchFamily="34" charset="0"/>
              <a:buChar char="•"/>
            </a:pPr>
            <a:r>
              <a:rPr lang="en-US" sz="2400" b="1" dirty="0"/>
              <a:t>At a broader level</a:t>
            </a:r>
            <a:r>
              <a:rPr lang="en-US" sz="2400" dirty="0"/>
              <a:t>, executives try to manage conflict proactively by developing conflict management systems of policies and procedures, increase lower-level management’s involvement in conflict management, socialize dysfunctional conflict out of the organization’s culture, and improvise where needed to adapt to conflict management needs.</a:t>
            </a:r>
          </a:p>
        </p:txBody>
      </p:sp>
    </p:spTree>
    <p:extLst>
      <p:ext uri="{BB962C8B-B14F-4D97-AF65-F5344CB8AC3E}">
        <p14:creationId xmlns:p14="http://schemas.microsoft.com/office/powerpoint/2010/main" val="2342371519"/>
      </p:ext>
    </p:extLst>
  </p:cSld>
  <p:clrMapOvr>
    <a:masterClrMapping/>
  </p:clrMapOvr>
  <mc:AlternateContent xmlns:mc="http://schemas.openxmlformats.org/markup-compatibility/2006" xmlns:p14="http://schemas.microsoft.com/office/powerpoint/2010/main">
    <mc:Choice Requires="p14">
      <p:transition p14:dur="10" advTm="128465"/>
    </mc:Choice>
    <mc:Fallback xmlns="">
      <p:transition advTm="12846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195451"/>
            <a:ext cx="8944058" cy="5042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025013" cy="523220"/>
          </a:xfrm>
          <a:prstGeom prst="rect">
            <a:avLst/>
          </a:prstGeom>
        </p:spPr>
        <p:txBody>
          <a:bodyPr wrap="none">
            <a:spAutoFit/>
          </a:bodyPr>
          <a:lstStyle/>
          <a:p>
            <a:r>
              <a:rPr lang="en-US" sz="2800" b="1" dirty="0">
                <a:solidFill>
                  <a:srgbClr val="00B0F0"/>
                </a:solidFill>
              </a:rPr>
              <a:t>Managing Conflict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3" y="1362590"/>
            <a:ext cx="8299669"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t>In anticipating and managing conflict, organizations can target three specific domains: </a:t>
            </a:r>
          </a:p>
          <a:p>
            <a:pPr marL="342900" indent="-342900" algn="just">
              <a:spcAft>
                <a:spcPts val="600"/>
              </a:spcAft>
              <a:buFont typeface="Arial" panose="020B0604020202020204" pitchFamily="34" charset="0"/>
              <a:buChar char="•"/>
            </a:pPr>
            <a:r>
              <a:rPr lang="en-US" sz="2400" b="1" dirty="0"/>
              <a:t>strategy</a:t>
            </a:r>
            <a:r>
              <a:rPr lang="en-US" sz="2400" dirty="0"/>
              <a:t> (e.g., designing conflict management activities with an understanding of their effect on the organization system, garnering managerial support for and application of conflict management strategies), </a:t>
            </a:r>
          </a:p>
          <a:p>
            <a:pPr marL="342900" indent="-342900" algn="just">
              <a:spcAft>
                <a:spcPts val="600"/>
              </a:spcAft>
              <a:buFont typeface="Arial" panose="020B0604020202020204" pitchFamily="34" charset="0"/>
              <a:buChar char="•"/>
            </a:pPr>
            <a:r>
              <a:rPr lang="en-US" sz="2400" b="1" dirty="0"/>
              <a:t>function</a:t>
            </a:r>
            <a:r>
              <a:rPr lang="en-US" sz="2400" dirty="0"/>
              <a:t> (e.g., encouraging the systemic adoption of conflict management practices, understanding employees’ needs, job design to reduce conflict), </a:t>
            </a:r>
          </a:p>
          <a:p>
            <a:pPr marL="342900" indent="-342900" algn="just">
              <a:spcAft>
                <a:spcPts val="600"/>
              </a:spcAft>
              <a:buFont typeface="Arial" panose="020B0604020202020204" pitchFamily="34" charset="0"/>
              <a:buChar char="•"/>
            </a:pPr>
            <a:r>
              <a:rPr lang="en-US" sz="2400" b="1" dirty="0"/>
              <a:t>and worker</a:t>
            </a:r>
            <a:r>
              <a:rPr lang="en-US" sz="2400" dirty="0"/>
              <a:t> (e.g., improving employee perceptions of conflict, fostering ties and cohesion between people, adaptively addressing conflict as it emerges).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1961591"/>
      </p:ext>
    </p:extLst>
  </p:cSld>
  <p:clrMapOvr>
    <a:masterClrMapping/>
  </p:clrMapOvr>
  <mc:AlternateContent xmlns:mc="http://schemas.openxmlformats.org/markup-compatibility/2006" xmlns:p14="http://schemas.microsoft.com/office/powerpoint/2010/main">
    <mc:Choice Requires="p14">
      <p:transition p14:dur="10" advTm="142448"/>
    </mc:Choice>
    <mc:Fallback xmlns="">
      <p:transition advTm="14244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5185" y="1195451"/>
            <a:ext cx="7864405" cy="44562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76217" y="5867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643820"/>
            <a:ext cx="4025013" cy="523220"/>
          </a:xfrm>
          <a:prstGeom prst="rect">
            <a:avLst/>
          </a:prstGeom>
        </p:spPr>
        <p:txBody>
          <a:bodyPr wrap="none">
            <a:spAutoFit/>
          </a:bodyPr>
          <a:lstStyle/>
          <a:p>
            <a:r>
              <a:rPr lang="en-US" sz="2800" b="1" dirty="0">
                <a:solidFill>
                  <a:srgbClr val="00B0F0"/>
                </a:solidFill>
              </a:rPr>
              <a:t>Managing Conflict – Cont.</a:t>
            </a:r>
            <a:endPar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23984" y="1450726"/>
            <a:ext cx="7186966"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if the conflict is expected to be perpetual and ongoing, a strategic conflict management strategy might not target resolving the conflict completely, but rather how people can adaptively address the conflict over time.</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At a narrower level</a:t>
            </a:r>
            <a:r>
              <a:rPr lang="en-US" sz="2400" dirty="0">
                <a:latin typeface="Calibri" panose="020F0502020204030204" pitchFamily="34" charset="0"/>
                <a:ea typeface="Calibri" panose="020F0502020204030204" pitchFamily="34" charset="0"/>
                <a:cs typeface="Calibri" panose="020F0502020204030204" pitchFamily="34" charset="0"/>
              </a:rPr>
              <a:t>, leaders manage conflict in three primary ways: </a:t>
            </a:r>
            <a:r>
              <a:rPr lang="en-US" sz="2400" b="1" dirty="0">
                <a:latin typeface="Calibri" panose="020F0502020204030204" pitchFamily="34" charset="0"/>
                <a:ea typeface="Calibri" panose="020F0502020204030204" pitchFamily="34" charset="0"/>
                <a:cs typeface="Calibri" panose="020F0502020204030204" pitchFamily="34" charset="0"/>
              </a:rPr>
              <a:t>instigation</a:t>
            </a:r>
            <a:r>
              <a:rPr lang="en-US" sz="2400" dirty="0">
                <a:latin typeface="Calibri" panose="020F0502020204030204" pitchFamily="34" charset="0"/>
                <a:ea typeface="Calibri" panose="020F0502020204030204" pitchFamily="34" charset="0"/>
                <a:cs typeface="Calibri" panose="020F0502020204030204" pitchFamily="34" charset="0"/>
              </a:rPr>
              <a:t> (i.e., intentionally creating conflict when needed), </a:t>
            </a:r>
            <a:r>
              <a:rPr lang="en-US" sz="2400" b="1" dirty="0">
                <a:latin typeface="Calibri" panose="020F0502020204030204" pitchFamily="34" charset="0"/>
                <a:ea typeface="Calibri" panose="020F0502020204030204" pitchFamily="34" charset="0"/>
                <a:cs typeface="Calibri" panose="020F0502020204030204" pitchFamily="34" charset="0"/>
              </a:rPr>
              <a:t>engagement</a:t>
            </a:r>
            <a:r>
              <a:rPr lang="en-US" sz="2400" dirty="0">
                <a:latin typeface="Calibri" panose="020F0502020204030204" pitchFamily="34" charset="0"/>
                <a:ea typeface="Calibri" panose="020F0502020204030204" pitchFamily="34" charset="0"/>
                <a:cs typeface="Calibri" panose="020F0502020204030204" pitchFamily="34" charset="0"/>
              </a:rPr>
              <a:t> (i.e., escalating conflict, involving others, or strategically observing), </a:t>
            </a:r>
            <a:r>
              <a:rPr lang="en-US" sz="2400" b="1" dirty="0">
                <a:latin typeface="Calibri" panose="020F0502020204030204" pitchFamily="34" charset="0"/>
                <a:ea typeface="Calibri" panose="020F0502020204030204" pitchFamily="34" charset="0"/>
                <a:cs typeface="Calibri" panose="020F0502020204030204" pitchFamily="34" charset="0"/>
              </a:rPr>
              <a:t>and managing </a:t>
            </a:r>
            <a:r>
              <a:rPr lang="en-US" sz="2400" dirty="0">
                <a:latin typeface="Calibri" panose="020F0502020204030204" pitchFamily="34" charset="0"/>
                <a:ea typeface="Calibri" panose="020F0502020204030204" pitchFamily="34" charset="0"/>
                <a:cs typeface="Calibri" panose="020F0502020204030204" pitchFamily="34" charset="0"/>
              </a:rPr>
              <a:t>(i.e., handling or resolving conflict)</a:t>
            </a:r>
          </a:p>
        </p:txBody>
      </p:sp>
    </p:spTree>
    <p:extLst>
      <p:ext uri="{BB962C8B-B14F-4D97-AF65-F5344CB8AC3E}">
        <p14:creationId xmlns:p14="http://schemas.microsoft.com/office/powerpoint/2010/main" val="522763704"/>
      </p:ext>
    </p:extLst>
  </p:cSld>
  <p:clrMapOvr>
    <a:masterClrMapping/>
  </p:clrMapOvr>
  <mc:AlternateContent xmlns:mc="http://schemas.openxmlformats.org/markup-compatibility/2006" xmlns:p14="http://schemas.microsoft.com/office/powerpoint/2010/main">
    <mc:Choice Requires="p14">
      <p:transition p14:dur="10" advTm="114222"/>
    </mc:Choice>
    <mc:Fallback xmlns="">
      <p:transition advTm="11422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advTm="8719"/>
    </mc:Choice>
    <mc:Fallback xmlns="">
      <p:transition advTm="871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426"/>
    </mc:Choice>
    <mc:Fallback xmlns="">
      <p:transition spd="slow" advTm="1642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BE7F1C-7D23-45D7-AE6F-FC21A2F65C3F}">
  <ds:schemaRefs>
    <ds:schemaRef ds:uri="http://schemas.microsoft.com/sharepoint/v3/contenttype/forms"/>
  </ds:schemaRefs>
</ds:datastoreItem>
</file>

<file path=customXml/itemProps2.xml><?xml version="1.0" encoding="utf-8"?>
<ds:datastoreItem xmlns:ds="http://schemas.openxmlformats.org/officeDocument/2006/customXml" ds:itemID="{C71889D2-8EC8-463C-A320-056D8E926FB2}"/>
</file>

<file path=customXml/itemProps3.xml><?xml version="1.0" encoding="utf-8"?>
<ds:datastoreItem xmlns:ds="http://schemas.openxmlformats.org/officeDocument/2006/customXml" ds:itemID="{1C9A180B-4480-476F-AC93-EFDAD6987CD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6892</TotalTime>
  <Words>3184</Words>
  <Application>Microsoft Office PowerPoint</Application>
  <PresentationFormat>Widescreen</PresentationFormat>
  <Paragraphs>256</Paragraphs>
  <Slides>46</Slides>
  <Notes>42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155</cp:revision>
  <dcterms:created xsi:type="dcterms:W3CDTF">2023-04-29T09:08:23Z</dcterms:created>
  <dcterms:modified xsi:type="dcterms:W3CDTF">2026-03-27T06:39:42Z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