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52"/>
  </p:notesMasterIdLst>
  <p:sldIdLst>
    <p:sldId id="256" r:id="rId2"/>
    <p:sldId id="258" r:id="rId3"/>
    <p:sldId id="259" r:id="rId4"/>
    <p:sldId id="260" r:id="rId5"/>
    <p:sldId id="356" r:id="rId6"/>
    <p:sldId id="473" r:id="rId7"/>
    <p:sldId id="594" r:id="rId8"/>
    <p:sldId id="595" r:id="rId9"/>
    <p:sldId id="596" r:id="rId10"/>
    <p:sldId id="706" r:id="rId11"/>
    <p:sldId id="707" r:id="rId12"/>
    <p:sldId id="650" r:id="rId13"/>
    <p:sldId id="649" r:id="rId14"/>
    <p:sldId id="600" r:id="rId15"/>
    <p:sldId id="651" r:id="rId16"/>
    <p:sldId id="652" r:id="rId17"/>
    <p:sldId id="708" r:id="rId18"/>
    <p:sldId id="709" r:id="rId19"/>
    <p:sldId id="653" r:id="rId20"/>
    <p:sldId id="655" r:id="rId21"/>
    <p:sldId id="710" r:id="rId22"/>
    <p:sldId id="656" r:id="rId23"/>
    <p:sldId id="657" r:id="rId24"/>
    <p:sldId id="711" r:id="rId25"/>
    <p:sldId id="658" r:id="rId26"/>
    <p:sldId id="712" r:id="rId27"/>
    <p:sldId id="659" r:id="rId28"/>
    <p:sldId id="713" r:id="rId29"/>
    <p:sldId id="660" r:id="rId30"/>
    <p:sldId id="714" r:id="rId31"/>
    <p:sldId id="661" r:id="rId32"/>
    <p:sldId id="662" r:id="rId33"/>
    <p:sldId id="715" r:id="rId34"/>
    <p:sldId id="563" r:id="rId35"/>
    <p:sldId id="663" r:id="rId36"/>
    <p:sldId id="716" r:id="rId37"/>
    <p:sldId id="717" r:id="rId38"/>
    <p:sldId id="718" r:id="rId39"/>
    <p:sldId id="719" r:id="rId40"/>
    <p:sldId id="720" r:id="rId41"/>
    <p:sldId id="721" r:id="rId42"/>
    <p:sldId id="664" r:id="rId43"/>
    <p:sldId id="722" r:id="rId44"/>
    <p:sldId id="723" r:id="rId45"/>
    <p:sldId id="668" r:id="rId46"/>
    <p:sldId id="724" r:id="rId47"/>
    <p:sldId id="725" r:id="rId48"/>
    <p:sldId id="705" r:id="rId49"/>
    <p:sldId id="408" r:id="rId50"/>
    <p:sldId id="296" r:id="rId51"/>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6" d="100"/>
          <a:sy n="66" d="100"/>
        </p:scale>
        <p:origin x="64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11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115"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113"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1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extLst>
      <p:ext uri="{BB962C8B-B14F-4D97-AF65-F5344CB8AC3E}">
        <p14:creationId xmlns:p14="http://schemas.microsoft.com/office/powerpoint/2010/main" val="40217600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extLst>
      <p:ext uri="{BB962C8B-B14F-4D97-AF65-F5344CB8AC3E}">
        <p14:creationId xmlns:p14="http://schemas.microsoft.com/office/powerpoint/2010/main" val="25005320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68059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367597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91017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980688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2575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33282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972471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14657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32623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852631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64607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810897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90193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4455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39393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69673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406958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860494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425752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37797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88559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328702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221805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715182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287835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5284833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289442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9"/>
        <p:cNvGrpSpPr/>
        <p:nvPr/>
      </p:nvGrpSpPr>
      <p:grpSpPr>
        <a:xfrm>
          <a:off x="0" y="0"/>
          <a:ext cx="0" cy="0"/>
          <a:chOff x="0" y="0"/>
          <a:chExt cx="0" cy="0"/>
        </a:xfrm>
      </p:grpSpPr>
      <p:sp>
        <p:nvSpPr>
          <p:cNvPr id="520" name="Google Shape;520;p2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21" name="Google Shape;521;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776239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14342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5426488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593509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275329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484449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098378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5996091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1105673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2664859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950239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556660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653197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239116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973942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800059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3"/>
        <p:cNvGrpSpPr/>
        <p:nvPr/>
      </p:nvGrpSpPr>
      <p:grpSpPr>
        <a:xfrm>
          <a:off x="0" y="0"/>
          <a:ext cx="0" cy="0"/>
          <a:chOff x="0" y="0"/>
          <a:chExt cx="0" cy="0"/>
        </a:xfrm>
      </p:grpSpPr>
      <p:sp>
        <p:nvSpPr>
          <p:cNvPr id="664" name="Google Shape;664;p4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65" name="Google Shape;665;p4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6" name="Google Shape;666;p4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50</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p:cSld name="23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5_Title Slide">
  <p:cSld name="25_Title Slide">
    <p:spTree>
      <p:nvGrpSpPr>
        <p:cNvPr id="1" name="Shape 23"/>
        <p:cNvGrpSpPr/>
        <p:nvPr/>
      </p:nvGrpSpPr>
      <p:grpSpPr>
        <a:xfrm>
          <a:off x="0" y="0"/>
          <a:ext cx="0" cy="0"/>
          <a:chOff x="0" y="0"/>
          <a:chExt cx="0" cy="0"/>
        </a:xfrm>
      </p:grpSpPr>
      <p:sp>
        <p:nvSpPr>
          <p:cNvPr id="24" name="Google Shape;24;p47"/>
          <p:cNvSpPr>
            <a:spLocks noGrp="1"/>
          </p:cNvSpPr>
          <p:nvPr>
            <p:ph type="pic" idx="2"/>
          </p:nvPr>
        </p:nvSpPr>
        <p:spPr>
          <a:xfrm>
            <a:off x="6096000" y="933450"/>
            <a:ext cx="4962146" cy="249555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2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3_Title Slide">
  <p:cSld name="3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7"/>
        <p:cNvGrpSpPr/>
        <p:nvPr/>
      </p:nvGrpSpPr>
      <p:grpSpPr>
        <a:xfrm>
          <a:off x="0" y="0"/>
          <a:ext cx="0" cy="0"/>
          <a:chOff x="0" y="0"/>
          <a:chExt cx="0" cy="0"/>
        </a:xfrm>
      </p:grpSpPr>
      <p:sp>
        <p:nvSpPr>
          <p:cNvPr id="28" name="Google Shape;28;p49"/>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49"/>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30" name="Google Shape;30;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33"/>
        <p:cNvGrpSpPr/>
        <p:nvPr/>
      </p:nvGrpSpPr>
      <p:grpSpPr>
        <a:xfrm>
          <a:off x="0" y="0"/>
          <a:ext cx="0" cy="0"/>
          <a:chOff x="0" y="0"/>
          <a:chExt cx="0" cy="0"/>
        </a:xfrm>
      </p:grpSpPr>
      <p:sp>
        <p:nvSpPr>
          <p:cNvPr id="34" name="Google Shape;34;p50"/>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5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5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5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5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5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5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5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5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5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5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58"/>
          <p:cNvSpPr>
            <a:spLocks noGrp="1"/>
          </p:cNvSpPr>
          <p:nvPr>
            <p:ph type="pic" idx="2"/>
          </p:nvPr>
        </p:nvSpPr>
        <p:spPr>
          <a:xfrm>
            <a:off x="5183188" y="987425"/>
            <a:ext cx="6172200" cy="4873625"/>
          </a:xfrm>
          <a:prstGeom prst="rect">
            <a:avLst/>
          </a:prstGeom>
          <a:noFill/>
          <a:ln>
            <a:noFill/>
          </a:ln>
        </p:spPr>
      </p:sp>
      <p:sp>
        <p:nvSpPr>
          <p:cNvPr id="82" name="Google Shape;82;p5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5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6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6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blip>
          <a:stretch>
            <a:fillRect/>
          </a:stretch>
        </a:blipFill>
        <a:effectLst/>
      </p:bgPr>
    </p:bg>
    <p:spTree>
      <p:nvGrpSpPr>
        <p:cNvPr id="1" name="Shape 9"/>
        <p:cNvGrpSpPr/>
        <p:nvPr/>
      </p:nvGrpSpPr>
      <p:grpSpPr>
        <a:xfrm>
          <a:off x="0" y="0"/>
          <a:ext cx="0" cy="0"/>
          <a:chOff x="0" y="0"/>
          <a:chExt cx="0" cy="0"/>
        </a:xfrm>
      </p:grpSpPr>
      <p:sp>
        <p:nvSpPr>
          <p:cNvPr id="10" name="Google Shape;10;p4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2"/>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8" r:id="rId9"/>
    <p:sldLayoutId id="2147483659" r:id="rId10"/>
    <p:sldLayoutId id="2147483660" r:id="rId11"/>
    <p:sldLayoutId id="2147483661" r:id="rId12"/>
    <p:sldLayoutId id="2147483662" r:id="rId13"/>
    <p:sldLayoutId id="2147483663" r:id="rId14"/>
    <p:sldLayoutId id="2147483664" r:id="rId15"/>
    <p:sldLayoutId id="2147483665" r:id="rId16"/>
    <p:sldLayoutId id="2147483666" r:id="rId17"/>
  </p:sldLayoutIdLst>
  <p:hf hd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6.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1.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3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4.xml"/><Relationship Id="rId1" Type="http://schemas.openxmlformats.org/officeDocument/2006/relationships/slideLayout" Target="../slideLayouts/slideLayout5.xml"/><Relationship Id="rId4" Type="http://schemas.openxmlformats.org/officeDocument/2006/relationships/image" Target="../media/image8.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8.xml"/><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0.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2.xml"/><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4.xml"/><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5.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6.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7.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0.xml"/><Relationship Id="rId1" Type="http://schemas.openxmlformats.org/officeDocument/2006/relationships/slideLayout" Target="../slideLayouts/slideLayout8.xml"/><Relationship Id="rId6" Type="http://schemas.openxmlformats.org/officeDocument/2006/relationships/image" Target="../media/image15.jpg"/><Relationship Id="rId5" Type="http://schemas.openxmlformats.org/officeDocument/2006/relationships/image" Target="../media/image8.png"/><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5" name="Google Shape;105;p1"/>
          <p:cNvPicPr preferRelativeResize="0"/>
          <p:nvPr/>
        </p:nvPicPr>
        <p:blipFill rotWithShape="1">
          <a:blip r:embed="rId3">
            <a:alphaModFix/>
          </a:blip>
          <a:srcRect/>
          <a:stretch/>
        </p:blipFill>
        <p:spPr>
          <a:xfrm>
            <a:off x="328545" y="198943"/>
            <a:ext cx="2876694" cy="1357799"/>
          </a:xfrm>
          <a:prstGeom prst="rect">
            <a:avLst/>
          </a:prstGeom>
          <a:noFill/>
          <a:ln>
            <a:noFill/>
          </a:ln>
        </p:spPr>
      </p:pic>
      <p:sp>
        <p:nvSpPr>
          <p:cNvPr id="106" name="Google Shape;106;p1"/>
          <p:cNvSpPr/>
          <p:nvPr/>
        </p:nvSpPr>
        <p:spPr>
          <a:xfrm>
            <a:off x="6200343" y="-320675"/>
            <a:ext cx="7410450" cy="7410450"/>
          </a:xfrm>
          <a:prstGeom prst="ellipse">
            <a:avLst/>
          </a:prstGeom>
          <a:blipFill rotWithShape="1">
            <a:blip r:embed="rId4">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txBox="1"/>
          <p:nvPr/>
        </p:nvSpPr>
        <p:spPr>
          <a:xfrm>
            <a:off x="-178041" y="1725017"/>
            <a:ext cx="6766560" cy="2510726"/>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College of Humanities</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Master of </a:t>
            </a: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4000" b="1" i="0" u="none" strike="noStrike" cap="none" dirty="0" smtClean="0">
                <a:solidFill>
                  <a:schemeClr val="lt1"/>
                </a:solidFill>
                <a:latin typeface="Times New Roman" panose="02020603050405020304" pitchFamily="18" charset="0"/>
                <a:ea typeface="Calibri"/>
                <a:cs typeface="Times New Roman" panose="02020603050405020304" pitchFamily="18" charset="0"/>
                <a:sym typeface="Calibri"/>
              </a:rPr>
              <a:t>Technology-</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r>
            <a:b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br>
            <a:r>
              <a:rPr lang="en-US" sz="4000" b="1" i="0" u="none" strike="noStrike" cap="none" dirty="0" err="1">
                <a:solidFill>
                  <a:schemeClr val="lt1"/>
                </a:solidFill>
                <a:latin typeface="Times New Roman" panose="02020603050405020304" pitchFamily="18" charset="0"/>
                <a:ea typeface="Calibri"/>
                <a:cs typeface="Times New Roman" panose="02020603050405020304" pitchFamily="18" charset="0"/>
                <a:sym typeface="Calibri"/>
              </a:rPr>
              <a:t>FinTech</a:t>
            </a:r>
            <a:r>
              <a:rPr lang="en-US"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rPr>
              <a:t> </a:t>
            </a:r>
            <a:endParaRPr sz="4000" b="1" i="0" u="none" strike="noStrike" cap="none" dirty="0">
              <a:solidFill>
                <a:schemeClr val="lt1"/>
              </a:solidFill>
              <a:latin typeface="Times New Roman" panose="02020603050405020304" pitchFamily="18" charset="0"/>
              <a:ea typeface="Calibri"/>
              <a:cs typeface="Times New Roman" panose="02020603050405020304" pitchFamily="18" charset="0"/>
              <a:sym typeface="Calibri"/>
            </a:endParaRPr>
          </a:p>
        </p:txBody>
      </p:sp>
      <p:sp>
        <p:nvSpPr>
          <p:cNvPr id="7" name="Google Shape;128;p3"/>
          <p:cNvSpPr txBox="1"/>
          <p:nvPr/>
        </p:nvSpPr>
        <p:spPr>
          <a:xfrm>
            <a:off x="205147" y="4019297"/>
            <a:ext cx="4404667"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200" b="1" dirty="0">
                <a:solidFill>
                  <a:srgbClr val="00B0F0"/>
                </a:solidFill>
                <a:latin typeface="Times New Roman"/>
                <a:ea typeface="Times New Roman"/>
                <a:cs typeface="Times New Roman"/>
                <a:sym typeface="Times New Roman"/>
              </a:rPr>
              <a:t>Business </a:t>
            </a:r>
            <a:r>
              <a:rPr lang="en-US" sz="3200" b="1" dirty="0" smtClean="0">
                <a:solidFill>
                  <a:srgbClr val="00B0F0"/>
                </a:solidFill>
                <a:latin typeface="Times New Roman"/>
                <a:ea typeface="Times New Roman"/>
                <a:cs typeface="Times New Roman"/>
                <a:sym typeface="Times New Roman"/>
              </a:rPr>
              <a:t>Analysis</a:t>
            </a:r>
          </a:p>
          <a:p>
            <a:pPr marL="0" marR="0" lvl="0" indent="0" algn="l" rtl="0">
              <a:spcBef>
                <a:spcPts val="0"/>
              </a:spcBef>
              <a:spcAft>
                <a:spcPts val="0"/>
              </a:spcAft>
              <a:buNone/>
            </a:pPr>
            <a:r>
              <a:rPr lang="en-US" sz="2400" b="1" dirty="0" smtClean="0">
                <a:solidFill>
                  <a:schemeClr val="bg1"/>
                </a:solidFill>
                <a:latin typeface="Times New Roman"/>
                <a:ea typeface="Times New Roman"/>
                <a:cs typeface="Times New Roman"/>
                <a:sym typeface="Times New Roman"/>
              </a:rPr>
              <a:t>FNT613</a:t>
            </a:r>
            <a:endParaRPr sz="2400" b="1" dirty="0">
              <a:solidFill>
                <a:schemeClr val="bg1"/>
              </a:solidFill>
              <a:latin typeface="Times New Roman"/>
              <a:ea typeface="Times New Roman"/>
              <a:cs typeface="Times New Roman"/>
              <a:sym typeface="Times New Roman"/>
            </a:endParaRPr>
          </a:p>
        </p:txBody>
      </p:sp>
      <p:sp>
        <p:nvSpPr>
          <p:cNvPr id="8" name="Google Shape;129;p3"/>
          <p:cNvSpPr/>
          <p:nvPr/>
        </p:nvSpPr>
        <p:spPr>
          <a:xfrm>
            <a:off x="2851510" y="5061721"/>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8</a:t>
            </a:r>
            <a:r>
              <a:rPr lang="en-US" sz="2800" b="1" baseline="30000" dirty="0" smtClean="0">
                <a:solidFill>
                  <a:schemeClr val="dk1"/>
                </a:solidFill>
                <a:latin typeface="Times New Roman"/>
                <a:ea typeface="Times New Roman"/>
                <a:cs typeface="Times New Roman"/>
                <a:sym typeface="Times New Roman"/>
              </a:rPr>
              <a:t>th</a:t>
            </a:r>
            <a:r>
              <a:rPr lang="en-US" sz="2800" b="1" dirty="0" smtClean="0">
                <a:solidFill>
                  <a:schemeClr val="dk1"/>
                </a:solidFill>
                <a:latin typeface="Times New Roman"/>
                <a:ea typeface="Times New Roman"/>
                <a:cs typeface="Times New Roman"/>
                <a:sym typeface="Times New Roman"/>
              </a:rPr>
              <a:t> Lecture </a:t>
            </a:r>
            <a:endParaRPr sz="2800" b="1" dirty="0">
              <a:solidFill>
                <a:schemeClr val="dk1"/>
              </a:solidFill>
              <a:latin typeface="Times New Roman"/>
              <a:ea typeface="Times New Roman"/>
              <a:cs typeface="Times New Roman"/>
              <a:sym typeface="Times New Roman"/>
            </a:endParaRPr>
          </a:p>
        </p:txBody>
      </p:sp>
      <p:sp>
        <p:nvSpPr>
          <p:cNvPr id="11" name="Google Shape;131;p3"/>
          <p:cNvSpPr txBox="1"/>
          <p:nvPr/>
        </p:nvSpPr>
        <p:spPr>
          <a:xfrm>
            <a:off x="205147" y="5645863"/>
            <a:ext cx="4886463" cy="954067"/>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Prepared By: </a:t>
            </a:r>
          </a:p>
          <a:p>
            <a:pPr marL="0" marR="0" lvl="0" indent="0" algn="l" rtl="0">
              <a:spcBef>
                <a:spcPts val="0"/>
              </a:spcBef>
              <a:spcAft>
                <a:spcPts val="0"/>
              </a:spcAft>
              <a:buNone/>
            </a:pPr>
            <a:r>
              <a:rPr lang="en-US" sz="2800" b="1" dirty="0" smtClean="0">
                <a:solidFill>
                  <a:schemeClr val="bg1"/>
                </a:solidFill>
                <a:latin typeface="Times New Roman"/>
                <a:ea typeface="Times New Roman"/>
                <a:cs typeface="Times New Roman"/>
                <a:sym typeface="Times New Roman"/>
              </a:rPr>
              <a:t>Dr</a:t>
            </a:r>
            <a:r>
              <a:rPr lang="en-US" sz="2800" b="1" dirty="0">
                <a:solidFill>
                  <a:schemeClr val="bg1"/>
                </a:solidFill>
                <a:latin typeface="Times New Roman"/>
                <a:ea typeface="Times New Roman"/>
                <a:cs typeface="Times New Roman"/>
                <a:sym typeface="Times New Roman"/>
              </a:rPr>
              <a:t>. </a:t>
            </a:r>
            <a:r>
              <a:rPr lang="en-US" sz="2800" b="1" dirty="0" err="1">
                <a:solidFill>
                  <a:schemeClr val="bg1"/>
                </a:solidFill>
                <a:latin typeface="Times New Roman"/>
                <a:ea typeface="Times New Roman"/>
                <a:cs typeface="Times New Roman"/>
                <a:sym typeface="Times New Roman"/>
              </a:rPr>
              <a:t>Abeir</a:t>
            </a:r>
            <a:r>
              <a:rPr lang="en-US" sz="2800" b="1" dirty="0">
                <a:solidFill>
                  <a:schemeClr val="bg1"/>
                </a:solidFill>
                <a:latin typeface="Times New Roman"/>
                <a:ea typeface="Times New Roman"/>
                <a:cs typeface="Times New Roman"/>
                <a:sym typeface="Times New Roman"/>
              </a:rPr>
              <a:t> Moussa</a:t>
            </a:r>
            <a:endParaRPr sz="2800" b="1" dirty="0">
              <a:solidFill>
                <a:schemeClr val="bg1"/>
              </a:solidFill>
              <a:latin typeface="Times New Roman"/>
              <a:ea typeface="Times New Roman"/>
              <a:cs typeface="Times New Roman"/>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1896"/>
    </mc:Choice>
    <mc:Fallback xmlns="">
      <p:transition spd="slow" advTm="2189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457200" y="1506406"/>
            <a:ext cx="11451332" cy="1754286"/>
          </a:xfrm>
          <a:prstGeom prst="rect">
            <a:avLst/>
          </a:prstGeom>
          <a:noFill/>
          <a:ln>
            <a:noFill/>
          </a:ln>
        </p:spPr>
        <p:txBody>
          <a:bodyPr spcFirstLastPara="1" wrap="square" lIns="91425" tIns="45700" rIns="91425" bIns="45700" anchor="t" anchorCtr="0">
            <a:spAutoFit/>
          </a:bodyPr>
          <a:lstStyle/>
          <a:p>
            <a:pPr lvl="0" algn="ctr"/>
            <a:r>
              <a:rPr lang="en-US" sz="5400" b="1" dirty="0">
                <a:solidFill>
                  <a:srgbClr val="00B0F0"/>
                </a:solidFill>
                <a:latin typeface="Times New Roman" panose="02020603050405020304" pitchFamily="18" charset="0"/>
                <a:cs typeface="Times New Roman" panose="02020603050405020304" pitchFamily="18" charset="0"/>
              </a:rPr>
              <a:t>ESTABLISHING THE REQUIREMENTS</a:t>
            </a:r>
            <a:endParaRPr sz="54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800" b="1" dirty="0">
                <a:solidFill>
                  <a:schemeClr val="dk1"/>
                </a:solidFill>
                <a:latin typeface="Times New Roman"/>
                <a:ea typeface="Times New Roman"/>
                <a:cs typeface="Times New Roman"/>
                <a:sym typeface="Times New Roman"/>
              </a:rPr>
              <a:t>8</a:t>
            </a:r>
            <a:r>
              <a:rPr lang="en-US" sz="2800" b="1" baseline="30000" dirty="0" smtClean="0">
                <a:solidFill>
                  <a:schemeClr val="dk1"/>
                </a:solidFill>
                <a:latin typeface="Times New Roman"/>
                <a:ea typeface="Times New Roman"/>
                <a:cs typeface="Times New Roman"/>
                <a:sym typeface="Times New Roman"/>
              </a:rPr>
              <a:t>th</a:t>
            </a:r>
            <a:r>
              <a:rPr lang="en-US" sz="2800" b="1" dirty="0" smtClean="0">
                <a:solidFill>
                  <a:schemeClr val="dk1"/>
                </a:solidFill>
                <a:latin typeface="Times New Roman"/>
                <a:ea typeface="Times New Roman"/>
                <a:cs typeface="Times New Roman"/>
                <a:sym typeface="Times New Roman"/>
              </a:rPr>
              <a:t> lecture </a:t>
            </a:r>
            <a:endParaRPr sz="2800" b="1" dirty="0">
              <a:solidFill>
                <a:schemeClr val="dk1"/>
              </a:solidFill>
              <a:latin typeface="Times New Roman"/>
              <a:ea typeface="Times New Roman"/>
              <a:cs typeface="Times New Roman"/>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Times New Roman"/>
                <a:ea typeface="Times New Roman"/>
                <a:cs typeface="Times New Roman"/>
                <a:sym typeface="Times New Roman"/>
              </a:rPr>
              <a:t> </a:t>
            </a:r>
            <a:r>
              <a:rPr lang="en-US" sz="2000" dirty="0" smtClean="0">
                <a:solidFill>
                  <a:schemeClr val="dk1"/>
                </a:solidFill>
                <a:latin typeface="Times New Roman"/>
                <a:ea typeface="Times New Roman"/>
                <a:cs typeface="Times New Roman"/>
                <a:sym typeface="Times New Roman"/>
              </a:rPr>
              <a:t>FNT613</a:t>
            </a:r>
            <a:endParaRPr sz="2000" dirty="0">
              <a:solidFill>
                <a:schemeClr val="dk1"/>
              </a:solidFill>
              <a:latin typeface="Times New Roman"/>
              <a:ea typeface="Times New Roman"/>
              <a:cs typeface="Times New Roman"/>
              <a:sym typeface="Times New Roman"/>
            </a:endParaRPr>
          </a:p>
        </p:txBody>
      </p:sp>
      <p:sp>
        <p:nvSpPr>
          <p:cNvPr id="131" name="Google Shape;131;p3"/>
          <p:cNvSpPr txBox="1"/>
          <p:nvPr/>
        </p:nvSpPr>
        <p:spPr>
          <a:xfrm>
            <a:off x="1542507" y="5874031"/>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a:t>
            </a:r>
            <a:r>
              <a:rPr lang="en-US" sz="2800" b="1" dirty="0" err="1">
                <a:solidFill>
                  <a:srgbClr val="00B0F0"/>
                </a:solidFill>
                <a:latin typeface="Times New Roman"/>
                <a:ea typeface="Times New Roman"/>
                <a:cs typeface="Times New Roman"/>
                <a:sym typeface="Times New Roman"/>
              </a:rPr>
              <a:t>Abeir</a:t>
            </a:r>
            <a:r>
              <a:rPr lang="en-US" sz="2800" b="1" dirty="0">
                <a:solidFill>
                  <a:srgbClr val="00B0F0"/>
                </a:solidFill>
                <a:latin typeface="Times New Roman"/>
                <a:ea typeface="Times New Roman"/>
                <a:cs typeface="Times New Roman"/>
                <a:sym typeface="Times New Roman"/>
              </a:rPr>
              <a:t> Moussa</a:t>
            </a:r>
            <a:endParaRPr sz="2800" b="1" dirty="0">
              <a:solidFill>
                <a:srgbClr val="00B0F0"/>
              </a:solidFill>
              <a:latin typeface="Times New Roman"/>
              <a:ea typeface="Times New Roman"/>
              <a:cs typeface="Times New Roman"/>
              <a:sym typeface="Times New Roman"/>
            </a:endParaRPr>
          </a:p>
        </p:txBody>
      </p:sp>
      <p:sp>
        <p:nvSpPr>
          <p:cNvPr id="132" name="Google Shape;132;p3"/>
          <p:cNvSpPr txBox="1"/>
          <p:nvPr/>
        </p:nvSpPr>
        <p:spPr>
          <a:xfrm>
            <a:off x="1483760" y="5489648"/>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rgbClr val="00B0F0"/>
                </a:solidFill>
                <a:latin typeface="Times New Roman"/>
                <a:ea typeface="Times New Roman"/>
                <a:cs typeface="Times New Roman"/>
                <a:sym typeface="Times New Roman"/>
              </a:rPr>
              <a:t>Prepared </a:t>
            </a:r>
            <a:r>
              <a:rPr lang="en-US" sz="2400" b="1" dirty="0" smtClean="0">
                <a:solidFill>
                  <a:srgbClr val="00B0F0"/>
                </a:solidFill>
                <a:latin typeface="Times New Roman"/>
                <a:ea typeface="Times New Roman"/>
                <a:cs typeface="Times New Roman"/>
                <a:sym typeface="Times New Roman"/>
              </a:rPr>
              <a:t>By: </a:t>
            </a:r>
            <a:endParaRPr b="1" dirty="0"/>
          </a:p>
        </p:txBody>
      </p:sp>
      <p:pic>
        <p:nvPicPr>
          <p:cNvPr id="133" name="Google Shape;133;p3"/>
          <p:cNvPicPr preferRelativeResize="0"/>
          <p:nvPr/>
        </p:nvPicPr>
        <p:blipFill rotWithShape="1">
          <a:blip r:embed="rId4">
            <a:alphaModFix/>
          </a:blip>
          <a:srcRect/>
          <a:stretch/>
        </p:blipFill>
        <p:spPr>
          <a:xfrm>
            <a:off x="313679" y="372325"/>
            <a:ext cx="2457656" cy="670874"/>
          </a:xfrm>
          <a:prstGeom prst="rect">
            <a:avLst/>
          </a:prstGeom>
          <a:noFill/>
          <a:ln>
            <a:noFill/>
          </a:ln>
        </p:spPr>
      </p:pic>
      <p:pic>
        <p:nvPicPr>
          <p:cNvPr id="134" name="Google Shape;134;p3"/>
          <p:cNvPicPr preferRelativeResize="0"/>
          <p:nvPr/>
        </p:nvPicPr>
        <p:blipFill rotWithShape="1">
          <a:blip r:embed="rId5">
            <a:alphaModFix/>
          </a:blip>
          <a:srcRect/>
          <a:stretch/>
        </p:blipFill>
        <p:spPr>
          <a:xfrm>
            <a:off x="9264625" y="248508"/>
            <a:ext cx="2470340" cy="1166001"/>
          </a:xfrm>
          <a:prstGeom prst="rect">
            <a:avLst/>
          </a:prstGeom>
          <a:noFill/>
          <a:ln>
            <a:noFill/>
          </a:ln>
        </p:spPr>
      </p:pic>
      <p:sp>
        <p:nvSpPr>
          <p:cNvPr id="135" name="Google Shape;135;p3"/>
          <p:cNvSpPr txBox="1"/>
          <p:nvPr/>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Tree>
  </p:cSld>
  <p:clrMapOvr>
    <a:masterClrMapping/>
  </p:clrMapOvr>
  <mc:AlternateContent xmlns:mc="http://schemas.openxmlformats.org/markup-compatibility/2006" xmlns:p14="http://schemas.microsoft.com/office/powerpoint/2010/main">
    <mc:Choice Requires="p14">
      <p:transition spd="slow" p14:dur="2000" advTm="11615"/>
    </mc:Choice>
    <mc:Fallback xmlns="">
      <p:transition spd="slow" advTm="1161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44" name="Google Shape;144;p4"/>
          <p:cNvSpPr/>
          <p:nvPr/>
        </p:nvSpPr>
        <p:spPr>
          <a:xfrm>
            <a:off x="-1508238" y="621707"/>
            <a:ext cx="10625587" cy="4572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5" name="Google Shape;145;p4"/>
          <p:cNvPicPr preferRelativeResize="0"/>
          <p:nvPr/>
        </p:nvPicPr>
        <p:blipFill rotWithShape="1">
          <a:blip r:embed="rId4">
            <a:alphaModFix/>
          </a:blip>
          <a:srcRect/>
          <a:stretch/>
        </p:blipFill>
        <p:spPr>
          <a:xfrm>
            <a:off x="9497088" y="59146"/>
            <a:ext cx="2383737" cy="1125123"/>
          </a:xfrm>
          <a:prstGeom prst="rect">
            <a:avLst/>
          </a:prstGeom>
          <a:noFill/>
          <a:ln>
            <a:noFill/>
          </a:ln>
        </p:spPr>
      </p:pic>
      <p:sp>
        <p:nvSpPr>
          <p:cNvPr id="150" name="Google Shape;150;p4"/>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684064" y="1653928"/>
            <a:ext cx="9773938" cy="274370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US" sz="5400" b="1" dirty="0">
                <a:solidFill>
                  <a:srgbClr val="00B0F0"/>
                </a:solidFill>
                <a:latin typeface="Times New Roman" panose="02020603050405020304" pitchFamily="18" charset="0"/>
                <a:cs typeface="Times New Roman" panose="02020603050405020304" pitchFamily="18" charset="0"/>
              </a:rPr>
              <a:t>ESTABLISHING THE REQUIREMENTS</a:t>
            </a:r>
            <a:endParaRPr lang="en-US" sz="5400" b="1"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p:txBody>
      </p:sp>
      <p:sp>
        <p:nvSpPr>
          <p:cNvPr id="12" name="Subtitle 2"/>
          <p:cNvSpPr txBox="1">
            <a:spLocks/>
          </p:cNvSpPr>
          <p:nvPr/>
        </p:nvSpPr>
        <p:spPr>
          <a:xfrm>
            <a:off x="999033" y="4707258"/>
            <a:ext cx="9144000" cy="1655762"/>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000" b="1" dirty="0" smtClean="0">
                <a:solidFill>
                  <a:schemeClr val="bg1"/>
                </a:solidFill>
                <a:latin typeface="Times New Roman" panose="02020603050405020304" pitchFamily="18" charset="0"/>
                <a:cs typeface="Times New Roman" panose="02020603050405020304" pitchFamily="18" charset="0"/>
              </a:rPr>
              <a:t>Week9</a:t>
            </a:r>
          </a:p>
          <a:p>
            <a:r>
              <a:rPr lang="en-US" sz="4000" b="1" dirty="0" smtClean="0">
                <a:solidFill>
                  <a:schemeClr val="bg1"/>
                </a:solidFill>
                <a:latin typeface="Times New Roman" panose="02020603050405020304" pitchFamily="18" charset="0"/>
                <a:ea typeface="Calibri"/>
                <a:cs typeface="Times New Roman" panose="02020603050405020304" pitchFamily="18" charset="0"/>
                <a:sym typeface="Calibri"/>
              </a:rPr>
              <a:t>Chapters 10</a:t>
            </a:r>
            <a:endParaRPr lang="en-US" sz="40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5729"/>
    </mc:Choice>
    <mc:Fallback xmlns="">
      <p:transition spd="slow" advTm="457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86315" y="-1"/>
            <a:ext cx="5547685" cy="6208295"/>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611888" y="899651"/>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4800" b="1" dirty="0">
                <a:solidFill>
                  <a:srgbClr val="00B0F0"/>
                </a:solidFill>
                <a:latin typeface="Times New Roman" panose="02020603050405020304" pitchFamily="18" charset="0"/>
                <a:cs typeface="Times New Roman" panose="02020603050405020304" pitchFamily="18" charset="0"/>
              </a:rPr>
              <a:t>Learning objectives </a:t>
            </a:r>
          </a:p>
        </p:txBody>
      </p:sp>
      <p:sp>
        <p:nvSpPr>
          <p:cNvPr id="12" name="Content Placeholder 2"/>
          <p:cNvSpPr txBox="1">
            <a:spLocks/>
          </p:cNvSpPr>
          <p:nvPr/>
        </p:nvSpPr>
        <p:spPr>
          <a:xfrm>
            <a:off x="5533560" y="1729704"/>
            <a:ext cx="6330332" cy="42646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Clr>
                <a:schemeClr val="bg1"/>
              </a:buClr>
              <a:buFont typeface="+mj-lt"/>
              <a:buAutoNum type="arabicPeriod"/>
            </a:pPr>
            <a:r>
              <a:rPr lang="en-US" sz="1900" dirty="0">
                <a:solidFill>
                  <a:schemeClr val="bg1"/>
                </a:solidFill>
                <a:latin typeface="Times New Roman" panose="02020603050405020304" pitchFamily="18" charset="0"/>
                <a:cs typeface="Times New Roman" panose="02020603050405020304" pitchFamily="18" charset="0"/>
              </a:rPr>
              <a:t>Understand the diverse range of stakeholders involved in a project or decision and identify their needs and expectations. </a:t>
            </a:r>
          </a:p>
          <a:p>
            <a:pPr marL="514350" indent="-514350">
              <a:buClr>
                <a:schemeClr val="bg1"/>
              </a:buClr>
              <a:buFont typeface="+mj-lt"/>
              <a:buAutoNum type="arabicPeriod"/>
            </a:pPr>
            <a:r>
              <a:rPr lang="en-US" sz="1900" dirty="0">
                <a:solidFill>
                  <a:schemeClr val="bg1"/>
                </a:solidFill>
                <a:latin typeface="Times New Roman" panose="02020603050405020304" pitchFamily="18" charset="0"/>
                <a:cs typeface="Times New Roman" panose="02020603050405020304" pitchFamily="18" charset="0"/>
              </a:rPr>
              <a:t>Developing  skills to gather comprehensive data and information about what the solution must accomplish.</a:t>
            </a:r>
          </a:p>
          <a:p>
            <a:pPr marL="514350" indent="-514350">
              <a:buClr>
                <a:schemeClr val="bg1"/>
              </a:buClr>
              <a:buFont typeface="+mj-lt"/>
              <a:buAutoNum type="arabicPeriod"/>
            </a:pPr>
            <a:r>
              <a:rPr lang="en-US" sz="1900" dirty="0">
                <a:solidFill>
                  <a:schemeClr val="bg1"/>
                </a:solidFill>
                <a:latin typeface="Times New Roman" panose="02020603050405020304" pitchFamily="18" charset="0"/>
                <a:cs typeface="Times New Roman" panose="02020603050405020304" pitchFamily="18" charset="0"/>
              </a:rPr>
              <a:t>Developing skills to analyze and prioritize the gathered requirements.</a:t>
            </a:r>
          </a:p>
          <a:p>
            <a:pPr marL="514350" indent="-514350">
              <a:buClr>
                <a:schemeClr val="bg1"/>
              </a:buClr>
              <a:buFont typeface="+mj-lt"/>
              <a:buAutoNum type="arabicPeriod"/>
            </a:pPr>
            <a:r>
              <a:rPr lang="en-US" sz="1900" dirty="0">
                <a:solidFill>
                  <a:schemeClr val="bg1"/>
                </a:solidFill>
                <a:latin typeface="Times New Roman" panose="02020603050405020304" pitchFamily="18" charset="0"/>
                <a:cs typeface="Times New Roman" panose="02020603050405020304" pitchFamily="18" charset="0"/>
              </a:rPr>
              <a:t>Ability to create clear and well-documented requirements.</a:t>
            </a:r>
          </a:p>
          <a:p>
            <a:pPr marL="514350" indent="-514350">
              <a:buClr>
                <a:schemeClr val="bg1"/>
              </a:buClr>
              <a:buFont typeface="+mj-lt"/>
              <a:buAutoNum type="arabicPeriod"/>
            </a:pPr>
            <a:r>
              <a:rPr lang="en-US" sz="1900" dirty="0">
                <a:solidFill>
                  <a:schemeClr val="bg1"/>
                </a:solidFill>
                <a:latin typeface="Times New Roman" panose="02020603050405020304" pitchFamily="18" charset="0"/>
                <a:cs typeface="Times New Roman" panose="02020603050405020304" pitchFamily="18" charset="0"/>
              </a:rPr>
              <a:t>Ability to ensure the validity and correctness of requirements.</a:t>
            </a:r>
          </a:p>
          <a:p>
            <a:pPr marL="514350" indent="-514350">
              <a:buClr>
                <a:schemeClr val="bg1"/>
              </a:buClr>
              <a:buFont typeface="+mj-lt"/>
              <a:buAutoNum type="arabicPeriod"/>
            </a:pPr>
            <a:r>
              <a:rPr lang="en-US" sz="1900" dirty="0">
                <a:solidFill>
                  <a:schemeClr val="bg1"/>
                </a:solidFill>
                <a:latin typeface="Times New Roman" panose="02020603050405020304" pitchFamily="18" charset="0"/>
                <a:cs typeface="Times New Roman" panose="02020603050405020304" pitchFamily="18" charset="0"/>
              </a:rPr>
              <a:t>Learn how to manage and adapt to changing requirements.</a:t>
            </a:r>
          </a:p>
          <a:p>
            <a:pPr marL="514350" indent="-514350">
              <a:buClr>
                <a:schemeClr val="bg1"/>
              </a:buClr>
              <a:buFont typeface="+mj-lt"/>
              <a:buAutoNum type="arabicPeriod"/>
            </a:pPr>
            <a:r>
              <a:rPr lang="en-US" sz="1900" dirty="0">
                <a:solidFill>
                  <a:schemeClr val="bg1"/>
                </a:solidFill>
                <a:latin typeface="Times New Roman" panose="02020603050405020304" pitchFamily="18" charset="0"/>
                <a:cs typeface="Times New Roman" panose="02020603050405020304" pitchFamily="18" charset="0"/>
              </a:rPr>
              <a:t>Developing effective communication skills for sharing requirements with team members and stakeholders.</a:t>
            </a:r>
          </a:p>
          <a:p>
            <a:pPr marL="457200" indent="-457200">
              <a:buClr>
                <a:schemeClr val="bg1"/>
              </a:buClr>
              <a:buFont typeface="+mj-lt"/>
              <a:buAutoNum type="arabicPeriod"/>
            </a:pPr>
            <a:endParaRPr lang="en-US" sz="19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91423"/>
    </mc:Choice>
    <mc:Fallback xmlns="">
      <p:transition spd="slow" advTm="91423"/>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63" name="Google Shape;163;p5"/>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64" name="Google Shape;164;p5"/>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65" name="Google Shape;165;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Title 1"/>
          <p:cNvSpPr txBox="1">
            <a:spLocks/>
          </p:cNvSpPr>
          <p:nvPr/>
        </p:nvSpPr>
        <p:spPr>
          <a:xfrm>
            <a:off x="4985011" y="1212845"/>
            <a:ext cx="542713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4800" b="1" dirty="0">
                <a:solidFill>
                  <a:srgbClr val="00B0F0"/>
                </a:solidFill>
                <a:latin typeface="Times New Roman" panose="02020603050405020304" pitchFamily="18" charset="0"/>
                <a:cs typeface="Times New Roman" panose="02020603050405020304" pitchFamily="18" charset="0"/>
              </a:rPr>
              <a:t>Chapter outline</a:t>
            </a:r>
          </a:p>
        </p:txBody>
      </p:sp>
      <p:sp>
        <p:nvSpPr>
          <p:cNvPr id="12" name="Content Placeholder 2"/>
          <p:cNvSpPr txBox="1">
            <a:spLocks/>
          </p:cNvSpPr>
          <p:nvPr/>
        </p:nvSpPr>
        <p:spPr>
          <a:xfrm>
            <a:off x="5550492" y="2040122"/>
            <a:ext cx="6641507" cy="39542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Clr>
                <a:schemeClr val="bg1"/>
              </a:buClr>
              <a:buFont typeface="+mj-lt"/>
              <a:buAutoNum type="arabicPeriod"/>
            </a:pPr>
            <a:r>
              <a:rPr lang="en-US" sz="2400" b="1" dirty="0" smtClean="0">
                <a:solidFill>
                  <a:schemeClr val="bg1"/>
                </a:solidFill>
                <a:latin typeface="Times New Roman" panose="02020603050405020304" pitchFamily="18" charset="0"/>
                <a:cs typeface="Times New Roman" panose="02020603050405020304" pitchFamily="18" charset="0"/>
              </a:rPr>
              <a:t>Introduction</a:t>
            </a:r>
            <a:endParaRPr lang="en-US" sz="2400" b="1" dirty="0">
              <a:solidFill>
                <a:schemeClr val="bg1"/>
              </a:solidFill>
              <a:latin typeface="Times New Roman" panose="02020603050405020304" pitchFamily="18" charset="0"/>
              <a:cs typeface="Times New Roman" panose="02020603050405020304" pitchFamily="18" charset="0"/>
            </a:endParaRPr>
          </a:p>
          <a:p>
            <a:pPr marL="514350" indent="-514350">
              <a:buClr>
                <a:schemeClr val="bg1"/>
              </a:buClr>
              <a:buFont typeface="+mj-lt"/>
              <a:buAutoNum type="arabicPeriod"/>
            </a:pPr>
            <a:r>
              <a:rPr lang="en-US" sz="2400" b="1" dirty="0" smtClean="0">
                <a:solidFill>
                  <a:schemeClr val="bg1"/>
                </a:solidFill>
                <a:latin typeface="Times New Roman" panose="02020603050405020304" pitchFamily="18" charset="0"/>
                <a:cs typeface="Times New Roman" panose="02020603050405020304" pitchFamily="18" charset="0"/>
              </a:rPr>
              <a:t>The Problems with Requirements.</a:t>
            </a:r>
          </a:p>
          <a:p>
            <a:pPr marL="514350" indent="-514350">
              <a:buClr>
                <a:schemeClr val="bg1"/>
              </a:buClr>
              <a:buFont typeface="+mj-lt"/>
              <a:buAutoNum type="arabicPeriod"/>
            </a:pPr>
            <a:r>
              <a:rPr lang="en-US" sz="2400" b="1" dirty="0" smtClean="0">
                <a:solidFill>
                  <a:schemeClr val="bg1"/>
                </a:solidFill>
                <a:latin typeface="Times New Roman" panose="02020603050405020304" pitchFamily="18" charset="0"/>
                <a:cs typeface="Times New Roman" panose="02020603050405020304" pitchFamily="18" charset="0"/>
              </a:rPr>
              <a:t>A Framework for Requirement Engineering</a:t>
            </a:r>
          </a:p>
          <a:p>
            <a:pPr marL="514350" indent="-514350">
              <a:buClr>
                <a:schemeClr val="bg1"/>
              </a:buClr>
              <a:buFont typeface="+mj-lt"/>
              <a:buAutoNum type="arabicPeriod"/>
            </a:pPr>
            <a:r>
              <a:rPr lang="en-US" sz="2400" b="1" dirty="0" smtClean="0">
                <a:solidFill>
                  <a:schemeClr val="bg1"/>
                </a:solidFill>
                <a:latin typeface="Times New Roman" panose="02020603050405020304" pitchFamily="18" charset="0"/>
                <a:cs typeface="Times New Roman" panose="02020603050405020304" pitchFamily="18" charset="0"/>
              </a:rPr>
              <a:t>Actors.</a:t>
            </a:r>
          </a:p>
          <a:p>
            <a:pPr marL="514350" indent="-514350">
              <a:buClr>
                <a:schemeClr val="bg1"/>
              </a:buClr>
              <a:buFont typeface="+mj-lt"/>
              <a:buAutoNum type="arabicPeriod"/>
            </a:pPr>
            <a:r>
              <a:rPr lang="en-US" sz="2400" b="1" dirty="0" smtClean="0">
                <a:solidFill>
                  <a:schemeClr val="bg1"/>
                </a:solidFill>
                <a:latin typeface="Times New Roman" panose="02020603050405020304" pitchFamily="18" charset="0"/>
                <a:cs typeface="Times New Roman" panose="02020603050405020304" pitchFamily="18" charset="0"/>
              </a:rPr>
              <a:t>Requirements Election</a:t>
            </a:r>
          </a:p>
          <a:p>
            <a:pPr marL="514350" indent="-514350">
              <a:buClr>
                <a:schemeClr val="bg1"/>
              </a:buClr>
              <a:buFont typeface="+mj-lt"/>
              <a:buAutoNum type="arabicPeriod"/>
            </a:pPr>
            <a:r>
              <a:rPr lang="en-US" sz="2400" b="1" dirty="0" smtClean="0">
                <a:solidFill>
                  <a:schemeClr val="bg1"/>
                </a:solidFill>
                <a:latin typeface="Times New Roman" panose="02020603050405020304" pitchFamily="18" charset="0"/>
                <a:cs typeface="Times New Roman" panose="02020603050405020304" pitchFamily="18" charset="0"/>
              </a:rPr>
              <a:t> </a:t>
            </a:r>
            <a:r>
              <a:rPr lang="en-US" sz="2400" b="1" dirty="0">
                <a:solidFill>
                  <a:schemeClr val="bg1"/>
                </a:solidFill>
                <a:latin typeface="Times New Roman" panose="02020603050405020304" pitchFamily="18" charset="0"/>
                <a:cs typeface="Times New Roman" panose="02020603050405020304" pitchFamily="18" charset="0"/>
              </a:rPr>
              <a:t>Requirements </a:t>
            </a:r>
            <a:r>
              <a:rPr lang="en-US" sz="2400" b="1" dirty="0" smtClean="0">
                <a:solidFill>
                  <a:schemeClr val="bg1"/>
                </a:solidFill>
                <a:latin typeface="Times New Roman" panose="02020603050405020304" pitchFamily="18" charset="0"/>
                <a:cs typeface="Times New Roman" panose="02020603050405020304" pitchFamily="18" charset="0"/>
              </a:rPr>
              <a:t>Election Techniques.</a:t>
            </a:r>
          </a:p>
          <a:p>
            <a:pPr marL="514350" indent="-514350">
              <a:buClr>
                <a:schemeClr val="bg1"/>
              </a:buClr>
              <a:buFont typeface="+mj-lt"/>
              <a:buAutoNum type="arabicPeriod"/>
            </a:pPr>
            <a:r>
              <a:rPr lang="en-US" sz="2400" b="1" dirty="0" smtClean="0">
                <a:solidFill>
                  <a:schemeClr val="bg1"/>
                </a:solidFill>
                <a:latin typeface="Times New Roman" panose="02020603050405020304" pitchFamily="18" charset="0"/>
                <a:cs typeface="Times New Roman" panose="02020603050405020304" pitchFamily="18" charset="0"/>
              </a:rPr>
              <a:t>Building the Requirements List  </a:t>
            </a:r>
          </a:p>
          <a:p>
            <a:pPr marL="514350" indent="-514350">
              <a:buClr>
                <a:schemeClr val="bg1"/>
              </a:buClr>
              <a:buFont typeface="+mj-lt"/>
              <a:buAutoNum type="arabicPeriod"/>
            </a:pPr>
            <a:r>
              <a:rPr lang="en-US" sz="2400" b="1" dirty="0" smtClean="0">
                <a:solidFill>
                  <a:schemeClr val="bg1"/>
                </a:solidFill>
                <a:latin typeface="Times New Roman" panose="02020603050405020304" pitchFamily="18" charset="0"/>
                <a:cs typeface="Times New Roman" panose="02020603050405020304" pitchFamily="18" charset="0"/>
              </a:rPr>
              <a:t>Requirements Analysis </a:t>
            </a:r>
          </a:p>
          <a:p>
            <a:pPr marL="514350" indent="-514350">
              <a:buClr>
                <a:schemeClr val="bg1"/>
              </a:buClr>
              <a:buFont typeface="+mj-lt"/>
              <a:buAutoNum type="arabicPeriod"/>
            </a:pPr>
            <a:r>
              <a:rPr lang="en-US" sz="2400" b="1" dirty="0">
                <a:solidFill>
                  <a:schemeClr val="bg1"/>
                </a:solidFill>
                <a:latin typeface="Times New Roman" panose="02020603050405020304" pitchFamily="18" charset="0"/>
                <a:cs typeface="Times New Roman" panose="02020603050405020304" pitchFamily="18" charset="0"/>
              </a:rPr>
              <a:t> </a:t>
            </a:r>
            <a:r>
              <a:rPr lang="en-US" sz="2400" b="1" dirty="0" smtClean="0">
                <a:solidFill>
                  <a:schemeClr val="bg1"/>
                </a:solidFill>
                <a:latin typeface="Times New Roman" panose="02020603050405020304" pitchFamily="18" charset="0"/>
                <a:cs typeface="Times New Roman" panose="02020603050405020304" pitchFamily="18" charset="0"/>
              </a:rPr>
              <a:t>Requirements Validation </a:t>
            </a:r>
          </a:p>
          <a:p>
            <a:pPr marL="514350" indent="-514350">
              <a:buClr>
                <a:schemeClr val="bg1"/>
              </a:buClr>
              <a:buFont typeface="+mj-lt"/>
              <a:buAutoNum type="arabicPeriod"/>
            </a:pPr>
            <a:r>
              <a:rPr lang="en-US" sz="2400" b="1" dirty="0" smtClean="0">
                <a:solidFill>
                  <a:schemeClr val="bg1"/>
                </a:solidFill>
                <a:latin typeface="Times New Roman" panose="02020603050405020304" pitchFamily="18" charset="0"/>
                <a:cs typeface="Times New Roman" panose="02020603050405020304" pitchFamily="18" charset="0"/>
              </a:rPr>
              <a:t>Agile Approach to Requirements </a:t>
            </a:r>
          </a:p>
          <a:p>
            <a:pPr marL="457200" indent="-457200">
              <a:buClr>
                <a:schemeClr val="bg1"/>
              </a:buClr>
              <a:buFont typeface="+mj-lt"/>
              <a:buAutoNum type="arabicPeriod"/>
            </a:pP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73075"/>
    </mc:Choice>
    <mc:Fallback xmlns="">
      <p:transition spd="slow" advTm="7307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82252" y="-1"/>
            <a:ext cx="5547685" cy="620563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sp>
        <p:nvSpPr>
          <p:cNvPr id="179" name="Google Shape;179;p6"/>
          <p:cNvSpPr/>
          <p:nvPr/>
        </p:nvSpPr>
        <p:spPr>
          <a:xfrm>
            <a:off x="3598250" y="650282"/>
            <a:ext cx="5519099" cy="5780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80" name="Google Shape;180;p6"/>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181" name="Google Shape;181;p6"/>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5550493" y="1823896"/>
            <a:ext cx="6641507" cy="438173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buNone/>
            </a:pPr>
            <a:r>
              <a:rPr lang="en-US" sz="3200" b="1" dirty="0">
                <a:solidFill>
                  <a:schemeClr val="bg1"/>
                </a:solidFill>
                <a:latin typeface="Times New Roman" panose="02020603050405020304" pitchFamily="18" charset="0"/>
                <a:cs typeface="Times New Roman" panose="02020603050405020304" pitchFamily="18" charset="0"/>
              </a:rPr>
              <a:t>1.Introduction</a:t>
            </a:r>
          </a:p>
          <a:p>
            <a:pPr marL="0" indent="0">
              <a:buNone/>
            </a:pPr>
            <a:r>
              <a:rPr lang="en-US" sz="2000" dirty="0">
                <a:solidFill>
                  <a:schemeClr val="bg1"/>
                </a:solidFill>
                <a:latin typeface="Times New Roman" panose="02020603050405020304" pitchFamily="18" charset="0"/>
                <a:cs typeface="Times New Roman" panose="02020603050405020304" pitchFamily="18" charset="0"/>
              </a:rPr>
              <a:t>Requirements, apparently regarded by business users as the uncomplicated area of a new systems development, are actually the most problematic aspect, and yet, the time allocated is often far less than for the other phases. </a:t>
            </a:r>
            <a:endParaRPr lang="en-US" sz="2000" dirty="0" smtClean="0">
              <a:solidFill>
                <a:schemeClr val="bg1"/>
              </a:solidFill>
              <a:latin typeface="Times New Roman" panose="02020603050405020304" pitchFamily="18" charset="0"/>
              <a:cs typeface="Times New Roman" panose="02020603050405020304" pitchFamily="18" charset="0"/>
            </a:endParaRPr>
          </a:p>
          <a:p>
            <a:pPr marL="0" indent="0">
              <a:buNone/>
            </a:pPr>
            <a:endParaRPr lang="en-US" sz="2000" dirty="0">
              <a:solidFill>
                <a:schemeClr val="bg1"/>
              </a:solidFill>
              <a:latin typeface="Times New Roman" panose="02020603050405020304" pitchFamily="18" charset="0"/>
              <a:cs typeface="Times New Roman" panose="02020603050405020304" pitchFamily="18" charset="0"/>
            </a:endParaRPr>
          </a:p>
          <a:p>
            <a:pPr marL="0" indent="0">
              <a:buNone/>
            </a:pPr>
            <a:r>
              <a:rPr lang="en-US" sz="2000" dirty="0">
                <a:solidFill>
                  <a:schemeClr val="bg1"/>
                </a:solidFill>
                <a:latin typeface="Times New Roman" panose="02020603050405020304" pitchFamily="18" charset="0"/>
                <a:cs typeface="Times New Roman" panose="02020603050405020304" pitchFamily="18" charset="0"/>
              </a:rPr>
              <a:t>Requirements Engineering (RE) is the Information Systems (IS) industry’s response to the problem of requirements for new systems not being met, or even not being offered clearly in the first place. However, without sufficient time to understand and define the requirements properly, the product that is delivered on time may not provide the solution that the business thought had been requested.</a:t>
            </a:r>
            <a:br>
              <a:rPr lang="en-US" sz="2000" dirty="0">
                <a:solidFill>
                  <a:schemeClr val="bg1"/>
                </a:solidFill>
                <a:latin typeface="Times New Roman" panose="02020603050405020304" pitchFamily="18" charset="0"/>
                <a:cs typeface="Times New Roman" panose="02020603050405020304" pitchFamily="18" charset="0"/>
              </a:rPr>
            </a:b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4013200" y="1121488"/>
            <a:ext cx="7103310"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79598"/>
    </mc:Choice>
    <mc:Fallback xmlns="">
      <p:transition spd="slow" advTm="7959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832092"/>
          </a:xfrm>
          <a:prstGeom prst="rect">
            <a:avLst/>
          </a:prstGeom>
        </p:spPr>
        <p:txBody>
          <a:bodyPr wrap="square">
            <a:spAutoFit/>
          </a:bodyPr>
          <a:lstStyle/>
          <a:p>
            <a:pPr marL="0" indent="0">
              <a:buNone/>
            </a:pPr>
            <a:r>
              <a:rPr lang="en-US" sz="2800" dirty="0">
                <a:latin typeface="Times New Roman" panose="02020603050405020304" pitchFamily="18" charset="0"/>
                <a:cs typeface="Times New Roman" panose="02020603050405020304" pitchFamily="18" charset="0"/>
              </a:rPr>
              <a:t>Applying the process of requirements engineering should help to rectify these problems. As many organizations are adopting an Agile mode of software development, there are new pressures on the requirements phase, where an IT systems forms part of the solution.</a:t>
            </a:r>
            <a:br>
              <a:rPr lang="en-US" sz="2800" dirty="0">
                <a:latin typeface="Times New Roman" panose="02020603050405020304" pitchFamily="18" charset="0"/>
                <a:cs typeface="Times New Roman" panose="02020603050405020304" pitchFamily="18" charset="0"/>
              </a:rPr>
            </a:br>
            <a:endParaRPr lang="en-US" sz="2800" dirty="0" smtClean="0">
              <a:latin typeface="Times New Roman" panose="02020603050405020304" pitchFamily="18" charset="0"/>
              <a:cs typeface="Times New Roman" panose="02020603050405020304" pitchFamily="18" charset="0"/>
            </a:endParaRPr>
          </a:p>
          <a:p>
            <a:pPr marL="0" indent="0">
              <a:buNone/>
            </a:pPr>
            <a:r>
              <a:rPr lang="en-US" sz="2800" dirty="0" smtClean="0">
                <a:latin typeface="Times New Roman" panose="02020603050405020304" pitchFamily="18" charset="0"/>
                <a:cs typeface="Times New Roman" panose="02020603050405020304" pitchFamily="18" charset="0"/>
              </a:rPr>
              <a:t>So </a:t>
            </a:r>
            <a:r>
              <a:rPr lang="en-US" sz="2800" dirty="0">
                <a:latin typeface="Times New Roman" panose="02020603050405020304" pitchFamily="18" charset="0"/>
                <a:cs typeface="Times New Roman" panose="02020603050405020304" pitchFamily="18" charset="0"/>
              </a:rPr>
              <a:t>although high-level requirements are required right from the start, the level of detail for those requirements evolves just in </a:t>
            </a:r>
            <a:r>
              <a:rPr lang="en-US" sz="2800" dirty="0" smtClean="0">
                <a:latin typeface="Times New Roman" panose="02020603050405020304" pitchFamily="18" charset="0"/>
                <a:cs typeface="Times New Roman" panose="02020603050405020304" pitchFamily="18" charset="0"/>
              </a:rPr>
              <a:t>time. For </a:t>
            </a:r>
            <a:r>
              <a:rPr lang="en-US" sz="2800" dirty="0">
                <a:latin typeface="Times New Roman" panose="02020603050405020304" pitchFamily="18" charset="0"/>
                <a:cs typeface="Times New Roman" panose="02020603050405020304" pitchFamily="18" charset="0"/>
              </a:rPr>
              <a:t>example, at the beginning of a project, the requirements document may contain some high-level process models and a set of general business and technical requirements, supplemented by a use case diagram showing the scope of the proposed IT system</a:t>
            </a:r>
            <a:r>
              <a:rPr lang="en-US" sz="2800" dirty="0" smtClean="0">
                <a:latin typeface="Times New Roman" panose="02020603050405020304" pitchFamily="18" charset="0"/>
                <a:cs typeface="Times New Roman" panose="02020603050405020304" pitchFamily="18" charset="0"/>
              </a:rPr>
              <a:t>.</a:t>
            </a:r>
            <a:endParaRPr lang="en-US" sz="2800" dirty="0">
              <a:latin typeface="Times New Roman" panose="02020603050405020304" pitchFamily="18" charset="0"/>
              <a:cs typeface="Times New Roman" panose="02020603050405020304" pitchFamily="18" charset="0"/>
            </a:endParaRPr>
          </a:p>
        </p:txBody>
      </p:sp>
      <p:sp>
        <p:nvSpPr>
          <p:cNvPr id="8" name="Title 1"/>
          <p:cNvSpPr txBox="1">
            <a:spLocks/>
          </p:cNvSpPr>
          <p:nvPr/>
        </p:nvSpPr>
        <p:spPr>
          <a:xfrm>
            <a:off x="416736" y="862533"/>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820051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917899"/>
            <a:ext cx="11270512" cy="3108543"/>
          </a:xfrm>
          <a:prstGeom prst="rect">
            <a:avLst/>
          </a:prstGeom>
        </p:spPr>
        <p:txBody>
          <a:bodyPr wrap="square">
            <a:spAutoFit/>
          </a:bodyPr>
          <a:lstStyle/>
          <a:p>
            <a:pPr marL="0" indent="0">
              <a:buNone/>
            </a:pPr>
            <a:r>
              <a:rPr lang="en-US" sz="2800" dirty="0" smtClean="0">
                <a:latin typeface="Times New Roman" panose="02020603050405020304" pitchFamily="18" charset="0"/>
                <a:cs typeface="Times New Roman" panose="02020603050405020304" pitchFamily="18" charset="0"/>
              </a:rPr>
              <a:t>Once </a:t>
            </a:r>
            <a:r>
              <a:rPr lang="en-US" sz="2800" dirty="0">
                <a:latin typeface="Times New Roman" panose="02020603050405020304" pitchFamily="18" charset="0"/>
                <a:cs typeface="Times New Roman" panose="02020603050405020304" pitchFamily="18" charset="0"/>
              </a:rPr>
              <a:t>initial requirements have been prioritized, outline use case descriptions can be developed for the high-priority requirements and then more detailed requirements regarding the solution can be elaborated later during development. However, it will be important to produce a requirements document that has enough information to evaluate the package and ensure that there is sufficient ‘fit’ with the requirements.</a:t>
            </a:r>
          </a:p>
          <a:p>
            <a:pPr marL="0" indent="0">
              <a:buNone/>
            </a:pPr>
            <a:endParaRPr lang="en-US" sz="28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16736" y="862533"/>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720635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401205"/>
          </a:xfrm>
          <a:prstGeom prst="rect">
            <a:avLst/>
          </a:prstGeom>
        </p:spPr>
        <p:txBody>
          <a:bodyPr wrap="square">
            <a:spAutoFit/>
          </a:bodyPr>
          <a:lstStyle/>
          <a:p>
            <a:pPr marL="0" indent="0">
              <a:buNone/>
            </a:pPr>
            <a:r>
              <a:rPr lang="en-US" sz="2800" b="1" dirty="0">
                <a:latin typeface="Times New Roman" panose="02020603050405020304" pitchFamily="18" charset="0"/>
                <a:cs typeface="Times New Roman" panose="02020603050405020304" pitchFamily="18" charset="0"/>
              </a:rPr>
              <a:t>2. THE PROBLEMS WITH REQUIRMENTS</a:t>
            </a:r>
            <a:r>
              <a:rPr lang="en-US" sz="2100" dirty="0">
                <a:latin typeface="Times New Roman" panose="02020603050405020304" pitchFamily="18" charset="0"/>
                <a:cs typeface="Times New Roman" panose="02020603050405020304" pitchFamily="18" charset="0"/>
              </a:rPr>
              <a:t/>
            </a:r>
            <a:br>
              <a:rPr lang="en-US" sz="2100" dirty="0">
                <a:latin typeface="Times New Roman" panose="02020603050405020304" pitchFamily="18" charset="0"/>
                <a:cs typeface="Times New Roman" panose="02020603050405020304" pitchFamily="18" charset="0"/>
              </a:rPr>
            </a:br>
            <a:r>
              <a:rPr lang="en-US" sz="2100" b="1" dirty="0" smtClean="0">
                <a:latin typeface="Times New Roman" panose="02020603050405020304" pitchFamily="18" charset="0"/>
                <a:cs typeface="Times New Roman" panose="02020603050405020304" pitchFamily="18" charset="0"/>
              </a:rPr>
              <a:t>The </a:t>
            </a:r>
            <a:r>
              <a:rPr lang="en-US" sz="2100" b="1" dirty="0">
                <a:latin typeface="Times New Roman" panose="02020603050405020304" pitchFamily="18" charset="0"/>
                <a:cs typeface="Times New Roman" panose="02020603050405020304" pitchFamily="18" charset="0"/>
              </a:rPr>
              <a:t>problems highlighted included: </a:t>
            </a:r>
          </a:p>
          <a:p>
            <a:r>
              <a:rPr lang="en-US" sz="2100" dirty="0">
                <a:latin typeface="Times New Roman" panose="02020603050405020304" pitchFamily="18" charset="0"/>
                <a:cs typeface="Times New Roman" panose="02020603050405020304" pitchFamily="18" charset="0"/>
              </a:rPr>
              <a:t>a large proportion of errors (over 80 per cent) are introduced at the requirements analysis stage; </a:t>
            </a:r>
          </a:p>
          <a:p>
            <a:r>
              <a:rPr lang="en-US" sz="2100" dirty="0">
                <a:latin typeface="Times New Roman" panose="02020603050405020304" pitchFamily="18" charset="0"/>
                <a:cs typeface="Times New Roman" panose="02020603050405020304" pitchFamily="18" charset="0"/>
              </a:rPr>
              <a:t>very few faults, (fewer than 10 per cent) are introduced at the development stage – developers are programming things right, but frequently not programming the right things; </a:t>
            </a:r>
          </a:p>
          <a:p>
            <a:r>
              <a:rPr lang="en-US" sz="2100" dirty="0">
                <a:latin typeface="Times New Roman" panose="02020603050405020304" pitchFamily="18" charset="0"/>
                <a:cs typeface="Times New Roman" panose="02020603050405020304" pitchFamily="18" charset="0"/>
              </a:rPr>
              <a:t>most of the project time is allocated to the development and testing phases of the project;</a:t>
            </a:r>
          </a:p>
          <a:p>
            <a:r>
              <a:rPr lang="en-US" sz="2100" dirty="0">
                <a:latin typeface="Times New Roman" panose="02020603050405020304" pitchFamily="18" charset="0"/>
                <a:cs typeface="Times New Roman" panose="02020603050405020304" pitchFamily="18" charset="0"/>
              </a:rPr>
              <a:t>less than 12 per cent of the project time is allocated to the requirements analysis phase; </a:t>
            </a:r>
          </a:p>
          <a:p>
            <a:r>
              <a:rPr lang="en-US" sz="2100" dirty="0">
                <a:latin typeface="Times New Roman" panose="02020603050405020304" pitchFamily="18" charset="0"/>
                <a:cs typeface="Times New Roman" panose="02020603050405020304" pitchFamily="18" charset="0"/>
              </a:rPr>
              <a:t>there is poor alignment of the developed system to business strategy and objectives; there is poor requirements management. </a:t>
            </a:r>
          </a:p>
          <a:p>
            <a:pPr marL="0" indent="0">
              <a:buNone/>
            </a:pPr>
            <a:endParaRPr lang="en-US" sz="2100" dirty="0">
              <a:latin typeface="Times New Roman" panose="02020603050405020304" pitchFamily="18" charset="0"/>
              <a:cs typeface="Times New Roman" panose="02020603050405020304" pitchFamily="18" charset="0"/>
            </a:endParaRPr>
          </a:p>
          <a:p>
            <a:pPr marL="0" indent="0">
              <a:buNone/>
            </a:pPr>
            <a:r>
              <a:rPr lang="en-US" sz="2100" dirty="0">
                <a:latin typeface="Times New Roman" panose="02020603050405020304" pitchFamily="18" charset="0"/>
                <a:cs typeface="Times New Roman" panose="02020603050405020304" pitchFamily="18" charset="0"/>
              </a:rPr>
              <a:t>These findings are particularly significant because the cost of correcting errors in requirements increases dramatically if they are discovered as the work progresses further through the development lifecycle.</a:t>
            </a:r>
          </a:p>
        </p:txBody>
      </p:sp>
      <p:sp>
        <p:nvSpPr>
          <p:cNvPr id="7" name="Title 1"/>
          <p:cNvSpPr txBox="1">
            <a:spLocks/>
          </p:cNvSpPr>
          <p:nvPr/>
        </p:nvSpPr>
        <p:spPr>
          <a:xfrm>
            <a:off x="668225" y="862533"/>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4784172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50904"/>
            <a:ext cx="11270512" cy="504986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74449"/>
            <a:ext cx="11270512" cy="5047536"/>
          </a:xfrm>
          <a:prstGeom prst="rect">
            <a:avLst/>
          </a:prstGeom>
        </p:spPr>
        <p:txBody>
          <a:bodyPr wrap="square">
            <a:spAutoFit/>
          </a:bodyPr>
          <a:lstStyle/>
          <a:p>
            <a:pPr marL="0" indent="0">
              <a:buNone/>
            </a:pPr>
            <a:r>
              <a:rPr lang="en-US" sz="2200" dirty="0">
                <a:latin typeface="Times New Roman" panose="02020603050405020304" pitchFamily="18" charset="0"/>
                <a:cs typeface="Times New Roman" panose="02020603050405020304" pitchFamily="18" charset="0"/>
              </a:rPr>
              <a:t>the studies previously quoted identify requirements analysis as the most error-prone stage of the development lifecycle. </a:t>
            </a:r>
            <a:r>
              <a:rPr lang="en-US" sz="2200" dirty="0" err="1">
                <a:latin typeface="Times New Roman" panose="02020603050405020304" pitchFamily="18" charset="0"/>
                <a:cs typeface="Times New Roman" panose="02020603050405020304" pitchFamily="18" charset="0"/>
              </a:rPr>
              <a:t>Walia</a:t>
            </a:r>
            <a:r>
              <a:rPr lang="en-US" sz="2200" dirty="0">
                <a:latin typeface="Times New Roman" panose="02020603050405020304" pitchFamily="18" charset="0"/>
                <a:cs typeface="Times New Roman" panose="02020603050405020304" pitchFamily="18" charset="0"/>
              </a:rPr>
              <a:t> and Carver (2009) identified over 90 causes of requirements errors in a meta-study they carried out on 149 papers.</a:t>
            </a:r>
          </a:p>
          <a:p>
            <a:pPr marL="0" indent="0">
              <a:buNone/>
            </a:pPr>
            <a:endParaRPr lang="en-US" sz="2200" b="1" dirty="0" smtClean="0">
              <a:latin typeface="Times New Roman" panose="02020603050405020304" pitchFamily="18" charset="0"/>
              <a:cs typeface="Times New Roman" panose="02020603050405020304" pitchFamily="18" charset="0"/>
            </a:endParaRPr>
          </a:p>
          <a:p>
            <a:pPr marL="0" indent="0">
              <a:buNone/>
            </a:pPr>
            <a:r>
              <a:rPr lang="en-US" sz="2200" b="1" dirty="0" smtClean="0">
                <a:latin typeface="Times New Roman" panose="02020603050405020304" pitchFamily="18" charset="0"/>
                <a:cs typeface="Times New Roman" panose="02020603050405020304" pitchFamily="18" charset="0"/>
              </a:rPr>
              <a:t>Typical </a:t>
            </a:r>
            <a:r>
              <a:rPr lang="en-US" sz="2200" b="1" dirty="0">
                <a:latin typeface="Times New Roman" panose="02020603050405020304" pitchFamily="18" charset="0"/>
                <a:cs typeface="Times New Roman" panose="02020603050405020304" pitchFamily="18" charset="0"/>
              </a:rPr>
              <a:t>problems with requirements that these causes have brought about include: </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lack of relevance to the objectives of the project; </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lack of clarity in the wording; ambiguity; duplication and overlap across requirements; </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conflicts between requirements; requirements expressed in such a way that it is difficult to assess whether or not they have been achieved; </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requirements that assume a solution, rather than stating what is to be delivered by the </a:t>
            </a:r>
            <a:r>
              <a:rPr lang="en-US" sz="2200" dirty="0" smtClean="0">
                <a:latin typeface="Times New Roman" panose="02020603050405020304" pitchFamily="18" charset="0"/>
                <a:cs typeface="Times New Roman" panose="02020603050405020304" pitchFamily="18" charset="0"/>
              </a:rPr>
              <a:t>system;</a:t>
            </a:r>
          </a:p>
          <a:p>
            <a:pPr marL="342900" indent="-342900">
              <a:buFont typeface="Arial" panose="020B0604020202020204" pitchFamily="34" charset="0"/>
              <a:buChar char="•"/>
            </a:pPr>
            <a:r>
              <a:rPr lang="en-US" sz="2200" dirty="0" smtClean="0">
                <a:latin typeface="Times New Roman" panose="02020603050405020304" pitchFamily="18" charset="0"/>
                <a:cs typeface="Times New Roman" panose="02020603050405020304" pitchFamily="18" charset="0"/>
              </a:rPr>
              <a:t>uncertainty </a:t>
            </a:r>
            <a:r>
              <a:rPr lang="en-US" sz="2200" dirty="0">
                <a:latin typeface="Times New Roman" panose="02020603050405020304" pitchFamily="18" charset="0"/>
                <a:cs typeface="Times New Roman" panose="02020603050405020304" pitchFamily="18" charset="0"/>
              </a:rPr>
              <a:t>amongst business users about what they need from the new system</a:t>
            </a:r>
            <a:r>
              <a:rPr lang="en-US" sz="2200" dirty="0" smtClean="0">
                <a:latin typeface="Times New Roman" panose="02020603050405020304" pitchFamily="18" charset="0"/>
                <a:cs typeface="Times New Roman" panose="02020603050405020304" pitchFamily="18" charset="0"/>
              </a:rPr>
              <a:t>;</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inconsistent levels of detail; </a:t>
            </a:r>
          </a:p>
          <a:p>
            <a:pPr marL="342900" indent="-34290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business users and analysts taking certain knowledge for granted and failing to ensure that there is a common understanding. </a:t>
            </a:r>
          </a:p>
          <a:p>
            <a:pPr marL="0" indent="0">
              <a:buNone/>
            </a:pPr>
            <a:r>
              <a:rPr lang="en-US" sz="2000" dirty="0">
                <a:latin typeface="Times New Roman" panose="02020603050405020304" pitchFamily="18" charset="0"/>
                <a:cs typeface="Times New Roman" panose="02020603050405020304" pitchFamily="18" charset="0"/>
              </a:rPr>
              <a:t>The first point often results from a lack of terms of reference for the project</a:t>
            </a:r>
            <a:r>
              <a:rPr lang="en-US" sz="2000" dirty="0" smtClean="0">
                <a:latin typeface="Times New Roman" panose="02020603050405020304" pitchFamily="18" charset="0"/>
                <a:cs typeface="Times New Roman" panose="02020603050405020304" pitchFamily="18" charset="0"/>
              </a:rPr>
              <a:t>.</a:t>
            </a:r>
            <a:endParaRPr lang="en-US" sz="2200" dirty="0" smtClean="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04037" y="650282"/>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483503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3046988"/>
          </a:xfrm>
          <a:prstGeom prst="rect">
            <a:avLst/>
          </a:prstGeom>
        </p:spPr>
        <p:txBody>
          <a:bodyPr wrap="square">
            <a:spAutoFit/>
          </a:bodyPr>
          <a:lstStyle/>
          <a:p>
            <a:pPr marL="0" indent="0">
              <a:buNone/>
            </a:pPr>
            <a:r>
              <a:rPr lang="en-US" sz="2400" b="1" dirty="0" smtClean="0">
                <a:latin typeface="Times New Roman" panose="02020603050405020304" pitchFamily="18" charset="0"/>
                <a:cs typeface="Times New Roman" panose="02020603050405020304" pitchFamily="18" charset="0"/>
              </a:rPr>
              <a:t>Constraints</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the budget, timescale and standards to which the project must adhere. Authority – the business authority for the project, thus ensuring that there is an ultimate arbiter to handle any conflicts between business users and their requirements.</a:t>
            </a:r>
          </a:p>
          <a:p>
            <a:pPr marL="0" indent="0">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The business analyst is the person who must help the business staff to rigor precisely what they need the new system to perform, and then to articulate it. Another source of difficulties for the business analyst is recognizing the different stakeholder </a:t>
            </a:r>
            <a:r>
              <a:rPr lang="en-US" sz="2400" dirty="0" smtClean="0">
                <a:latin typeface="Times New Roman" panose="02020603050405020304" pitchFamily="18" charset="0"/>
                <a:cs typeface="Times New Roman" panose="02020603050405020304" pitchFamily="18" charset="0"/>
              </a:rPr>
              <a:t>viewpoints.</a:t>
            </a:r>
            <a:br>
              <a:rPr lang="en-US" sz="2400" dirty="0" smtClean="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16736" y="862533"/>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886372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1200329"/>
          </a:xfrm>
          <a:prstGeom prst="rect">
            <a:avLst/>
          </a:prstGeom>
        </p:spPr>
        <p:txBody>
          <a:bodyPr wrap="square">
            <a:spAutoFit/>
          </a:bodyPr>
          <a:lstStyle/>
          <a:p>
            <a:pPr marL="0" indent="0">
              <a:buNone/>
            </a:pPr>
            <a:r>
              <a:rPr lang="en-US" sz="2400" dirty="0"/>
              <a:t>Recognizing the existence of a </a:t>
            </a:r>
            <a:r>
              <a:rPr lang="en-US" sz="2400" dirty="0" err="1"/>
              <a:t>duckrabbit</a:t>
            </a:r>
            <a:r>
              <a:rPr lang="en-US" sz="2400" dirty="0"/>
              <a:t>, or multiple world views, helps to anticipate scoping issues and potential requirements conflicts before they arise</a:t>
            </a:r>
          </a:p>
          <a:p>
            <a:pPr marL="0" indent="0">
              <a:buNone/>
            </a:pPr>
            <a:endParaRPr lang="en-US" sz="2400" dirty="0"/>
          </a:p>
        </p:txBody>
      </p:sp>
      <p:sp>
        <p:nvSpPr>
          <p:cNvPr id="7" name="Title 1"/>
          <p:cNvSpPr txBox="1">
            <a:spLocks/>
          </p:cNvSpPr>
          <p:nvPr/>
        </p:nvSpPr>
        <p:spPr>
          <a:xfrm>
            <a:off x="416736" y="862533"/>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4"/>
          <a:stretch>
            <a:fillRect/>
          </a:stretch>
        </p:blipFill>
        <p:spPr>
          <a:xfrm>
            <a:off x="889000" y="2819400"/>
            <a:ext cx="7569200" cy="3581365"/>
          </a:xfrm>
          <a:prstGeom prst="rect">
            <a:avLst/>
          </a:prstGeom>
        </p:spPr>
      </p:pic>
    </p:spTree>
    <p:extLst>
      <p:ext uri="{BB962C8B-B14F-4D97-AF65-F5344CB8AC3E}">
        <p14:creationId xmlns:p14="http://schemas.microsoft.com/office/powerpoint/2010/main" val="225270369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216539"/>
          </a:xfrm>
          <a:prstGeom prst="rect">
            <a:avLst/>
          </a:prstGeom>
        </p:spPr>
        <p:txBody>
          <a:bodyPr wrap="square">
            <a:spAutoFit/>
          </a:bodyPr>
          <a:lstStyle/>
          <a:p>
            <a:pPr marL="0" indent="0" algn="just">
              <a:buNone/>
            </a:pPr>
            <a:r>
              <a:rPr lang="en-US" sz="2800" b="1" dirty="0">
                <a:latin typeface="Times New Roman" panose="02020603050405020304" pitchFamily="18" charset="0"/>
                <a:cs typeface="Times New Roman" panose="02020603050405020304" pitchFamily="18" charset="0"/>
              </a:rPr>
              <a:t>3. A FRAMEWORK FOR REQUIREMENTS ENGINEERING </a:t>
            </a:r>
          </a:p>
          <a:p>
            <a:pPr marL="0" indent="0" algn="just">
              <a:buNone/>
            </a:pPr>
            <a:r>
              <a:rPr lang="en-US" sz="2400" dirty="0">
                <a:latin typeface="Times New Roman" panose="02020603050405020304" pitchFamily="18" charset="0"/>
                <a:cs typeface="Times New Roman" panose="02020603050405020304" pitchFamily="18" charset="0"/>
              </a:rPr>
              <a:t>In the same way that ‘software engineering’ suggests a more structured and scientific approach to the development of software than is implied by the older term ‘programming’, so requirements engineering encapsulates a more disciplined and rigorous approach to requirements definition.</a:t>
            </a:r>
          </a:p>
          <a:p>
            <a:pPr marL="0" indent="0" algn="just">
              <a:buNone/>
            </a:pPr>
            <a:r>
              <a:rPr lang="en-US" sz="2400" dirty="0">
                <a:latin typeface="Times New Roman" panose="02020603050405020304" pitchFamily="18" charset="0"/>
                <a:cs typeface="Times New Roman" panose="02020603050405020304" pitchFamily="18" charset="0"/>
              </a:rPr>
              <a:t>The business analyst must understand and document requirements carefully in order to avoid the mistakes and oversights identified above</a:t>
            </a:r>
            <a:r>
              <a:rPr lang="en-US" sz="2400" dirty="0" smtClean="0">
                <a:latin typeface="Times New Roman" panose="02020603050405020304" pitchFamily="18" charset="0"/>
                <a:cs typeface="Times New Roman" panose="02020603050405020304" pitchFamily="18" charset="0"/>
              </a:rPr>
              <a:t>.</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To achieve this rigor, the business analyst should follow a roadmap that guides them through the key steps required to develop a well-defined requirements document.</a:t>
            </a:r>
          </a:p>
          <a:p>
            <a:pPr marL="0" indent="0" algn="just">
              <a:buNone/>
            </a:pPr>
            <a:r>
              <a:rPr lang="en-US" sz="2400" b="1" i="1" dirty="0">
                <a:latin typeface="Times New Roman" panose="02020603050405020304" pitchFamily="18" charset="0"/>
                <a:cs typeface="Times New Roman" panose="02020603050405020304" pitchFamily="18" charset="0"/>
              </a:rPr>
              <a:t>Figure 10.2 show the Requirements engineering framework. </a:t>
            </a: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16736" y="862533"/>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798376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9" name="Title 1"/>
          <p:cNvSpPr txBox="1">
            <a:spLocks/>
          </p:cNvSpPr>
          <p:nvPr/>
        </p:nvSpPr>
        <p:spPr>
          <a:xfrm>
            <a:off x="416736" y="862533"/>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pic>
        <p:nvPicPr>
          <p:cNvPr id="10" name="Content Placeholder 3"/>
          <p:cNvPicPr>
            <a:picLocks noChangeAspect="1"/>
          </p:cNvPicPr>
          <p:nvPr/>
        </p:nvPicPr>
        <p:blipFill>
          <a:blip r:embed="rId4"/>
          <a:stretch>
            <a:fillRect/>
          </a:stretch>
        </p:blipFill>
        <p:spPr>
          <a:xfrm>
            <a:off x="416737" y="1844297"/>
            <a:ext cx="9260664" cy="4556467"/>
          </a:xfrm>
          <a:prstGeom prst="rect">
            <a:avLst/>
          </a:prstGeom>
        </p:spPr>
      </p:pic>
    </p:spTree>
    <p:extLst>
      <p:ext uri="{BB962C8B-B14F-4D97-AF65-F5344CB8AC3E}">
        <p14:creationId xmlns:p14="http://schemas.microsoft.com/office/powerpoint/2010/main" val="39440953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262160"/>
            <a:ext cx="11270512" cy="51386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373468" y="1422969"/>
            <a:ext cx="11100392" cy="4955203"/>
          </a:xfrm>
          <a:prstGeom prst="rect">
            <a:avLst/>
          </a:prstGeom>
        </p:spPr>
        <p:txBody>
          <a:bodyPr wrap="square">
            <a:spAutoFit/>
          </a:bodyPr>
          <a:lstStyle/>
          <a:p>
            <a:pPr marL="0" indent="0" algn="just">
              <a:buNone/>
            </a:pPr>
            <a:r>
              <a:rPr lang="en-US" sz="2800" b="1" i="1" dirty="0">
                <a:latin typeface="Times New Roman" panose="02020603050405020304" pitchFamily="18" charset="0"/>
                <a:cs typeface="Times New Roman" panose="02020603050405020304" pitchFamily="18" charset="0"/>
              </a:rPr>
              <a:t>Requirements elicitation </a:t>
            </a:r>
            <a:r>
              <a:rPr lang="en-US" sz="2400" dirty="0">
                <a:latin typeface="Times New Roman" panose="02020603050405020304" pitchFamily="18" charset="0"/>
                <a:cs typeface="Times New Roman" panose="02020603050405020304" pitchFamily="18" charset="0"/>
              </a:rPr>
              <a:t>is concerned with drawing out information and requirements from the business stakeholders. Before the requirements are formally entered into a requirements document, the business analyst needs to subject the initial requirements list to careful scrutiny in order to ensure that they are well-formed. </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This is done during the requirements analysis stage which focuses on examining and organizing the elicited </a:t>
            </a:r>
            <a:r>
              <a:rPr lang="en-US" sz="2400" dirty="0" smtClean="0">
                <a:latin typeface="Times New Roman" panose="02020603050405020304" pitchFamily="18" charset="0"/>
                <a:cs typeface="Times New Roman" panose="02020603050405020304" pitchFamily="18" charset="0"/>
              </a:rPr>
              <a:t>requirements.</a:t>
            </a:r>
          </a:p>
          <a:p>
            <a:pPr marL="0" indent="0" algn="just">
              <a:buNone/>
            </a:pPr>
            <a:r>
              <a:rPr lang="en-US" sz="2400" dirty="0" smtClean="0">
                <a:latin typeface="Times New Roman" panose="02020603050405020304" pitchFamily="18" charset="0"/>
                <a:cs typeface="Times New Roman" panose="02020603050405020304" pitchFamily="18" charset="0"/>
              </a:rPr>
              <a:t>This </a:t>
            </a:r>
            <a:r>
              <a:rPr lang="en-US" sz="2400" dirty="0">
                <a:latin typeface="Times New Roman" panose="02020603050405020304" pitchFamily="18" charset="0"/>
                <a:cs typeface="Times New Roman" panose="02020603050405020304" pitchFamily="18" charset="0"/>
              </a:rPr>
              <a:t>may involve identifying requirements that overlap, are in conflict with other requirements or are duplicates.</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Once the set of unique requirements have been identified, it is important to check them against the business objectives; if a requirement is not supporting the achievement of a business objective then it is questionable that it is required.</a:t>
            </a:r>
          </a:p>
        </p:txBody>
      </p:sp>
      <p:sp>
        <p:nvSpPr>
          <p:cNvPr id="7" name="Title 1"/>
          <p:cNvSpPr txBox="1">
            <a:spLocks/>
          </p:cNvSpPr>
          <p:nvPr/>
        </p:nvSpPr>
        <p:spPr>
          <a:xfrm>
            <a:off x="373468" y="561537"/>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9484823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3785652"/>
          </a:xfrm>
          <a:prstGeom prst="rect">
            <a:avLst/>
          </a:prstGeom>
        </p:spPr>
        <p:txBody>
          <a:bodyPr wrap="square">
            <a:spAutoFit/>
          </a:bodyPr>
          <a:lstStyle/>
          <a:p>
            <a:pPr marL="0" indent="0">
              <a:buNone/>
            </a:pPr>
            <a:r>
              <a:rPr lang="en-US" sz="2400" b="1" i="1" dirty="0">
                <a:latin typeface="Times New Roman" panose="02020603050405020304" pitchFamily="18" charset="0"/>
                <a:cs typeface="Times New Roman" panose="02020603050405020304" pitchFamily="18" charset="0"/>
              </a:rPr>
              <a:t>In requirements analysis</a:t>
            </a:r>
            <a:r>
              <a:rPr lang="en-US" sz="2400" dirty="0">
                <a:latin typeface="Times New Roman" panose="02020603050405020304" pitchFamily="18" charset="0"/>
                <a:cs typeface="Times New Roman" panose="02020603050405020304" pitchFamily="18" charset="0"/>
              </a:rPr>
              <a:t>, the business analyst has a gatekeeper role, ensuring only those requirements that pass the scrutiny will be entered in the document.</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This iterative process continues until the analyst is content that the requirements have been defined to the desired level of detail and quality. </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r>
              <a:rPr lang="en-US" sz="2400" b="1" i="1" dirty="0">
                <a:latin typeface="Times New Roman" panose="02020603050405020304" pitchFamily="18" charset="0"/>
                <a:cs typeface="Times New Roman" panose="02020603050405020304" pitchFamily="18" charset="0"/>
              </a:rPr>
              <a:t>Requirements validation </a:t>
            </a:r>
            <a:r>
              <a:rPr lang="en-US" sz="2400" dirty="0">
                <a:latin typeface="Times New Roman" panose="02020603050405020304" pitchFamily="18" charset="0"/>
                <a:cs typeface="Times New Roman" panose="02020603050405020304" pitchFamily="18" charset="0"/>
              </a:rPr>
              <a:t>involves the external stakeholders reviewing the requirements in order to agree and sign off the requirements document. The requirements catalogue is one part of the full requirements document, which also contains models of the business processes and IT system.</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04037" y="911848"/>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8982957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967213"/>
            <a:ext cx="11100392" cy="1938992"/>
          </a:xfrm>
          <a:prstGeom prst="rect">
            <a:avLst/>
          </a:prstGeom>
        </p:spPr>
        <p:txBody>
          <a:bodyPr wrap="square">
            <a:spAutoFit/>
          </a:bodyPr>
          <a:lstStyle/>
          <a:p>
            <a:pPr marL="0" indent="0">
              <a:buNone/>
            </a:pPr>
            <a:r>
              <a:rPr lang="en-US" sz="2400" b="1" dirty="0" smtClean="0">
                <a:latin typeface="Times New Roman" panose="02020603050405020304" pitchFamily="18" charset="0"/>
                <a:cs typeface="Times New Roman" panose="02020603050405020304" pitchFamily="18" charset="0"/>
              </a:rPr>
              <a:t>There </a:t>
            </a:r>
            <a:r>
              <a:rPr lang="en-US" sz="2400" b="1" dirty="0">
                <a:latin typeface="Times New Roman" panose="02020603050405020304" pitchFamily="18" charset="0"/>
                <a:cs typeface="Times New Roman" panose="02020603050405020304" pitchFamily="18" charset="0"/>
              </a:rPr>
              <a:t>are two other aspects that complete the requirements engineering work: </a:t>
            </a:r>
          </a:p>
          <a:p>
            <a:pPr marL="0" indent="0">
              <a:buNone/>
            </a:pPr>
            <a:r>
              <a:rPr lang="en-US" sz="2400" b="1" i="1" dirty="0">
                <a:latin typeface="Times New Roman" panose="02020603050405020304" pitchFamily="18" charset="0"/>
                <a:cs typeface="Times New Roman" panose="02020603050405020304" pitchFamily="18" charset="0"/>
              </a:rPr>
              <a:t>requirements documentation </a:t>
            </a:r>
            <a:r>
              <a:rPr lang="en-US" sz="2400" dirty="0">
                <a:latin typeface="Times New Roman" panose="02020603050405020304" pitchFamily="18" charset="0"/>
                <a:cs typeface="Times New Roman" panose="02020603050405020304" pitchFamily="18" charset="0"/>
              </a:rPr>
              <a:t>is concerned with the development of a well-organized requirements document; </a:t>
            </a:r>
          </a:p>
          <a:p>
            <a:pPr marL="0" indent="0">
              <a:buNone/>
            </a:pPr>
            <a:r>
              <a:rPr lang="en-US" sz="2400" b="1" i="1" dirty="0">
                <a:latin typeface="Times New Roman" panose="02020603050405020304" pitchFamily="18" charset="0"/>
                <a:cs typeface="Times New Roman" panose="02020603050405020304" pitchFamily="18" charset="0"/>
              </a:rPr>
              <a:t>requirements management </a:t>
            </a:r>
            <a:r>
              <a:rPr lang="en-US" sz="2400" dirty="0">
                <a:latin typeface="Times New Roman" panose="02020603050405020304" pitchFamily="18" charset="0"/>
                <a:cs typeface="Times New Roman" panose="02020603050405020304" pitchFamily="18" charset="0"/>
              </a:rPr>
              <a:t>covers the activities needed to manage any changes to the requirements.</a:t>
            </a:r>
          </a:p>
        </p:txBody>
      </p:sp>
      <p:sp>
        <p:nvSpPr>
          <p:cNvPr id="7" name="Title 1"/>
          <p:cNvSpPr txBox="1">
            <a:spLocks/>
          </p:cNvSpPr>
          <p:nvPr/>
        </p:nvSpPr>
        <p:spPr>
          <a:xfrm>
            <a:off x="404037" y="911848"/>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449254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3785652"/>
          </a:xfrm>
          <a:prstGeom prst="rect">
            <a:avLst/>
          </a:prstGeom>
        </p:spPr>
        <p:txBody>
          <a:bodyPr wrap="square">
            <a:spAutoFit/>
          </a:bodyPr>
          <a:lstStyle/>
          <a:p>
            <a:pPr marL="0" indent="0">
              <a:buNone/>
            </a:pPr>
            <a:r>
              <a:rPr lang="en-US" sz="2400" b="1" dirty="0">
                <a:latin typeface="Times New Roman" panose="02020603050405020304" pitchFamily="18" charset="0"/>
                <a:cs typeface="Times New Roman" panose="02020603050405020304" pitchFamily="18" charset="0"/>
              </a:rPr>
              <a:t>4.  ACTORS</a:t>
            </a:r>
          </a:p>
          <a:p>
            <a:pPr marL="0" indent="0">
              <a:buNone/>
            </a:pPr>
            <a:r>
              <a:rPr lang="en-US" sz="2400" dirty="0">
                <a:latin typeface="Times New Roman" panose="02020603050405020304" pitchFamily="18" charset="0"/>
                <a:cs typeface="Times New Roman" panose="02020603050405020304" pitchFamily="18" charset="0"/>
              </a:rPr>
              <a:t>There are some roles we would expect to be represented during the requirements work and they represent two broad stakeholder groups:</a:t>
            </a:r>
          </a:p>
          <a:p>
            <a:pPr marL="0" indent="0">
              <a:buNone/>
            </a:pPr>
            <a:r>
              <a:rPr lang="en-US" sz="2400" dirty="0">
                <a:latin typeface="Times New Roman" panose="02020603050405020304" pitchFamily="18" charset="0"/>
                <a:cs typeface="Times New Roman" panose="02020603050405020304" pitchFamily="18" charset="0"/>
              </a:rPr>
              <a:t>the business representatives; and the project team.</a:t>
            </a:r>
          </a:p>
          <a:p>
            <a:pPr marL="0" indent="0">
              <a:buNone/>
            </a:pPr>
            <a:endParaRPr lang="en-US" sz="2400" b="1" dirty="0">
              <a:latin typeface="Times New Roman" panose="02020603050405020304" pitchFamily="18" charset="0"/>
              <a:cs typeface="Times New Roman" panose="02020603050405020304" pitchFamily="18" charset="0"/>
            </a:endParaRPr>
          </a:p>
          <a:p>
            <a:pPr marL="0" indent="0">
              <a:buNone/>
            </a:pPr>
            <a:r>
              <a:rPr lang="en-US" sz="2400" b="1" dirty="0">
                <a:latin typeface="Times New Roman" panose="02020603050405020304" pitchFamily="18" charset="0"/>
                <a:cs typeface="Times New Roman" panose="02020603050405020304" pitchFamily="18" charset="0"/>
              </a:rPr>
              <a:t>1. The business representatives</a:t>
            </a:r>
          </a:p>
          <a:p>
            <a:pPr marL="0" indent="0">
              <a:buNone/>
            </a:pPr>
            <a:r>
              <a:rPr lang="en-US" sz="2400" dirty="0">
                <a:latin typeface="Times New Roman" panose="02020603050405020304" pitchFamily="18" charset="0"/>
                <a:cs typeface="Times New Roman" panose="02020603050405020304" pitchFamily="18" charset="0"/>
              </a:rPr>
              <a:t>The business is represented by the project sponsor, the subject matter expert (SME) and the business users. The project sponsor represents the business in ensuring that business objectives are met.</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04037" y="911848"/>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968779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154984"/>
          </a:xfrm>
          <a:prstGeom prst="rect">
            <a:avLst/>
          </a:prstGeom>
        </p:spPr>
        <p:txBody>
          <a:bodyPr wrap="square">
            <a:spAutoFit/>
          </a:bodyPr>
          <a:lstStyle/>
          <a:p>
            <a:pPr marL="0" indent="0">
              <a:buNone/>
            </a:pPr>
            <a:r>
              <a:rPr lang="en-US" sz="2400" b="1" dirty="0" smtClean="0">
                <a:latin typeface="Times New Roman" panose="02020603050405020304" pitchFamily="18" charset="0"/>
                <a:cs typeface="Times New Roman" panose="02020603050405020304" pitchFamily="18" charset="0"/>
              </a:rPr>
              <a:t>The </a:t>
            </a:r>
            <a:r>
              <a:rPr lang="en-US" sz="2400" b="1" dirty="0">
                <a:latin typeface="Times New Roman" panose="02020603050405020304" pitchFamily="18" charset="0"/>
                <a:cs typeface="Times New Roman" panose="02020603050405020304" pitchFamily="18" charset="0"/>
              </a:rPr>
              <a:t>responsibilities of the sponsor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to agree the project initiation document that approves the requirements engineering study;</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to deliver the specific and agreed business benefits predicted in the business case;</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to make funds and other resources available for the project;</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to accept the deliverables at the end of the project;</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to approve and sign off the requirements document as a true statement of the business needs;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to rule on any conflicting requirements where the business analyst cannot negotiate agreement;</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to confirm that the benefits in the business case have been realized as promised.</a:t>
            </a:r>
          </a:p>
        </p:txBody>
      </p:sp>
      <p:sp>
        <p:nvSpPr>
          <p:cNvPr id="7" name="Title 1"/>
          <p:cNvSpPr txBox="1">
            <a:spLocks/>
          </p:cNvSpPr>
          <p:nvPr/>
        </p:nvSpPr>
        <p:spPr>
          <a:xfrm>
            <a:off x="404037" y="911848"/>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502911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3046988"/>
          </a:xfrm>
          <a:prstGeom prst="rect">
            <a:avLst/>
          </a:prstGeom>
        </p:spPr>
        <p:txBody>
          <a:bodyPr wrap="square">
            <a:spAutoFit/>
          </a:bodyPr>
          <a:lstStyle/>
          <a:p>
            <a:pPr marL="0" indent="0">
              <a:buNone/>
            </a:pPr>
            <a:r>
              <a:rPr lang="en-US" sz="2400" b="1" dirty="0">
                <a:latin typeface="Times New Roman" panose="02020603050405020304" pitchFamily="18" charset="0"/>
                <a:cs typeface="Times New Roman" panose="02020603050405020304" pitchFamily="18" charset="0"/>
              </a:rPr>
              <a:t>The role of the project sponsor, the subject matter expert (SME) is to;</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give business advice regarding the requirements.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Particular situations when this may be relevant are:</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requirements cover more than one business function;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requirements relate to a redesigned business process;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organization wishes to introduce a new product or process that the company does not yet fully understand;</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the organization wishes to adopt the latest industry best practice</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04037" y="911848"/>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4717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3046988"/>
          </a:xfrm>
          <a:prstGeom prst="rect">
            <a:avLst/>
          </a:prstGeom>
        </p:spPr>
        <p:txBody>
          <a:bodyPr wrap="square">
            <a:spAutoFit/>
          </a:bodyPr>
          <a:lstStyle/>
          <a:p>
            <a:pPr marL="0" indent="0">
              <a:buNone/>
            </a:pPr>
            <a:r>
              <a:rPr lang="en-US" sz="2400" dirty="0" smtClean="0">
                <a:latin typeface="Times New Roman" panose="02020603050405020304" pitchFamily="18" charset="0"/>
                <a:cs typeface="Times New Roman" panose="02020603050405020304" pitchFamily="18" charset="0"/>
              </a:rPr>
              <a:t>This </a:t>
            </a:r>
            <a:r>
              <a:rPr lang="en-US" sz="2400" dirty="0">
                <a:latin typeface="Times New Roman" panose="02020603050405020304" pitchFamily="18" charset="0"/>
                <a:cs typeface="Times New Roman" panose="02020603050405020304" pitchFamily="18" charset="0"/>
              </a:rPr>
              <a:t>may make their preferred approach to the solution inappropriate. They may be unaware of political undercurrents in the organization that can affect the project’s success or otherwise. They may be regarded as an outsider and so be resented by internal workers who feel they too have suitable expertise. There may be no knowledge transfer to internal stakeholders; the skills and knowledge gained on the project leave the organization when the consultant SME leaves. </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04037" y="911848"/>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0793329"/>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30178"/>
            <a:ext cx="11270512" cy="497058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373468" y="1479493"/>
            <a:ext cx="11100392" cy="4939814"/>
          </a:xfrm>
          <a:prstGeom prst="rect">
            <a:avLst/>
          </a:prstGeom>
        </p:spPr>
        <p:txBody>
          <a:bodyPr wrap="square">
            <a:spAutoFit/>
          </a:bodyPr>
          <a:lstStyle/>
          <a:p>
            <a:pPr marL="0" indent="0">
              <a:buNone/>
            </a:pPr>
            <a:r>
              <a:rPr lang="en-US" sz="2100" b="1" dirty="0">
                <a:latin typeface="Times New Roman" panose="02020603050405020304" pitchFamily="18" charset="0"/>
                <a:cs typeface="Times New Roman" panose="02020603050405020304" pitchFamily="18" charset="0"/>
              </a:rPr>
              <a:t>The business users </a:t>
            </a:r>
            <a:r>
              <a:rPr lang="en-US" sz="2100" dirty="0">
                <a:latin typeface="Times New Roman" panose="02020603050405020304" pitchFamily="18" charset="0"/>
                <a:cs typeface="Times New Roman" panose="02020603050405020304" pitchFamily="18" charset="0"/>
              </a:rPr>
              <a:t>are the individuals or groups who will need to apply the new business processes and use the new IT system.</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They should be able to help the business. They will be able to assist with the definition of non-functional requirements that apply to their tasks, although some specific aspects may need management involvement.</a:t>
            </a:r>
          </a:p>
          <a:p>
            <a:pPr marL="0" indent="0">
              <a:buNone/>
            </a:pPr>
            <a:r>
              <a:rPr lang="en-US" sz="2100" dirty="0">
                <a:latin typeface="Times New Roman" panose="02020603050405020304" pitchFamily="18" charset="0"/>
                <a:cs typeface="Times New Roman" panose="02020603050405020304" pitchFamily="18" charset="0"/>
              </a:rPr>
              <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In this case care needs to be taken to ensure that the requirements are gathered accurately and appropriate techniques, such as the use of focus groups, are used to acquire the relevant information.</a:t>
            </a:r>
          </a:p>
          <a:p>
            <a:pPr marL="0" indent="0">
              <a:buNone/>
            </a:pPr>
            <a:endParaRPr lang="en-US" sz="2100" dirty="0">
              <a:latin typeface="Times New Roman" panose="02020603050405020304" pitchFamily="18" charset="0"/>
              <a:cs typeface="Times New Roman" panose="02020603050405020304" pitchFamily="18" charset="0"/>
            </a:endParaRPr>
          </a:p>
          <a:p>
            <a:pPr marL="0" indent="0">
              <a:buNone/>
            </a:pPr>
            <a:r>
              <a:rPr lang="en-US" sz="2400" b="1" dirty="0">
                <a:latin typeface="Times New Roman" panose="02020603050405020304" pitchFamily="18" charset="0"/>
                <a:cs typeface="Times New Roman" panose="02020603050405020304" pitchFamily="18" charset="0"/>
              </a:rPr>
              <a:t>2. The project team</a:t>
            </a:r>
          </a:p>
          <a:p>
            <a:pPr marL="0" indent="0">
              <a:buNone/>
            </a:pPr>
            <a:r>
              <a:rPr lang="en-US" sz="2100" dirty="0">
                <a:latin typeface="Times New Roman" panose="02020603050405020304" pitchFamily="18" charset="0"/>
                <a:cs typeface="Times New Roman" panose="02020603050405020304" pitchFamily="18" charset="0"/>
              </a:rPr>
              <a:t>The project team comprises the project manager, the business analyst and the developers or technical architects.</a:t>
            </a:r>
            <a:br>
              <a:rPr lang="en-US" sz="2100" dirty="0">
                <a:latin typeface="Times New Roman" panose="02020603050405020304" pitchFamily="18" charset="0"/>
                <a:cs typeface="Times New Roman" panose="02020603050405020304" pitchFamily="18" charset="0"/>
              </a:rPr>
            </a:br>
            <a:r>
              <a:rPr lang="en-US" sz="2100" dirty="0">
                <a:latin typeface="Times New Roman" panose="02020603050405020304" pitchFamily="18" charset="0"/>
                <a:cs typeface="Times New Roman" panose="02020603050405020304" pitchFamily="18" charset="0"/>
              </a:rPr>
              <a:t>There will also be communication with representatives from the project support office and with the software testers. The project manager is mindful of the need to meet the business requirements and satisfy the business imperatives that drive the project.</a:t>
            </a:r>
          </a:p>
        </p:txBody>
      </p:sp>
      <p:sp>
        <p:nvSpPr>
          <p:cNvPr id="7" name="Title 1"/>
          <p:cNvSpPr txBox="1">
            <a:spLocks/>
          </p:cNvSpPr>
          <p:nvPr/>
        </p:nvSpPr>
        <p:spPr>
          <a:xfrm>
            <a:off x="373468" y="561537"/>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4272429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154984"/>
          </a:xfrm>
          <a:prstGeom prst="rect">
            <a:avLst/>
          </a:prstGeom>
        </p:spPr>
        <p:txBody>
          <a:bodyPr wrap="square">
            <a:spAutoFit/>
          </a:bodyPr>
          <a:lstStyle/>
          <a:p>
            <a:pPr marL="0" indent="0">
              <a:buNone/>
            </a:pPr>
            <a:r>
              <a:rPr lang="en-US" sz="2400" b="1" dirty="0">
                <a:latin typeface="Times New Roman" panose="02020603050405020304" pitchFamily="18" charset="0"/>
                <a:cs typeface="Times New Roman" panose="02020603050405020304" pitchFamily="18" charset="0"/>
              </a:rPr>
              <a:t>The project manager will report to the project sponsor and will be concerned to:</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break the project down into identifiable and measurable pieces of work, each with its deliverable;</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allocate the pieces of work to competent people to perform;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schedule the tasks with their start and end times, recognizing dependencies between tasks; </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monitor the progress of the various tasks and be alerted of any likely slippage;</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take any corrective action should there be slippage, or risk of non-completion of a task for any reason;</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ensure that the project is completed on time and within the agreed budget.</a:t>
            </a: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8225" y="911848"/>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556952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493538"/>
          </a:xfrm>
          <a:prstGeom prst="rect">
            <a:avLst/>
          </a:prstGeom>
        </p:spPr>
        <p:txBody>
          <a:bodyPr wrap="square">
            <a:spAutoFit/>
          </a:bodyPr>
          <a:lstStyle/>
          <a:p>
            <a:pPr marL="0" indent="0">
              <a:buNone/>
            </a:pPr>
            <a:r>
              <a:rPr lang="en-US" sz="2200" b="1" dirty="0" smtClean="0">
                <a:latin typeface="Times New Roman" panose="02020603050405020304" pitchFamily="18" charset="0"/>
                <a:cs typeface="Times New Roman" panose="02020603050405020304" pitchFamily="18" charset="0"/>
              </a:rPr>
              <a:t>The </a:t>
            </a:r>
            <a:r>
              <a:rPr lang="en-US" sz="2200" b="1" dirty="0">
                <a:latin typeface="Times New Roman" panose="02020603050405020304" pitchFamily="18" charset="0"/>
                <a:cs typeface="Times New Roman" panose="02020603050405020304" pitchFamily="18" charset="0"/>
              </a:rPr>
              <a:t>business analysts </a:t>
            </a:r>
            <a:r>
              <a:rPr lang="en-US" sz="2200" dirty="0">
                <a:latin typeface="Times New Roman" panose="02020603050405020304" pitchFamily="18" charset="0"/>
                <a:cs typeface="Times New Roman" panose="02020603050405020304" pitchFamily="18" charset="0"/>
              </a:rPr>
              <a:t>will be responsible for carrying out the requirements engineering work. Working closely with the business staff, they gather and analyze the requirements, and are responsible to the sponsor for the quality of the requirements document.</a:t>
            </a:r>
          </a:p>
          <a:p>
            <a:pPr marL="0" indent="0">
              <a:buNone/>
            </a:pPr>
            <a:endParaRPr lang="en-US" sz="2200" dirty="0" smtClean="0">
              <a:latin typeface="Times New Roman" panose="02020603050405020304" pitchFamily="18" charset="0"/>
              <a:cs typeface="Times New Roman" panose="02020603050405020304" pitchFamily="18" charset="0"/>
            </a:endParaRPr>
          </a:p>
          <a:p>
            <a:pPr marL="0" indent="0">
              <a:buNone/>
            </a:pPr>
            <a:r>
              <a:rPr lang="en-US" sz="2200" dirty="0" smtClean="0">
                <a:latin typeface="Times New Roman" panose="02020603050405020304" pitchFamily="18" charset="0"/>
                <a:cs typeface="Times New Roman" panose="02020603050405020304" pitchFamily="18" charset="0"/>
              </a:rPr>
              <a:t>Many </a:t>
            </a:r>
            <a:r>
              <a:rPr lang="en-US" sz="2200" dirty="0">
                <a:latin typeface="Times New Roman" panose="02020603050405020304" pitchFamily="18" charset="0"/>
                <a:cs typeface="Times New Roman" panose="02020603050405020304" pitchFamily="18" charset="0"/>
              </a:rPr>
              <a:t>organizations assign the project manager role to the business analyst on a project, but this can be problematic as the two roles call for different aptitudes, priorities and skills. The project manager is most concerned with meeting cost and time targets, while the business analyst’s primary consideration is satisfying the quality criteria. The developer will be able to check the technical feasibility of some of the requirements and help the analyst appreciate the implications of some of the requests.</a:t>
            </a:r>
            <a:br>
              <a:rPr lang="en-US" sz="2200" dirty="0">
                <a:latin typeface="Times New Roman" panose="02020603050405020304" pitchFamily="18" charset="0"/>
                <a:cs typeface="Times New Roman" panose="02020603050405020304" pitchFamily="18" charset="0"/>
              </a:rPr>
            </a:br>
            <a:endParaRPr lang="en-US" sz="2200" dirty="0" smtClean="0">
              <a:latin typeface="Times New Roman" panose="02020603050405020304" pitchFamily="18" charset="0"/>
              <a:cs typeface="Times New Roman" panose="02020603050405020304" pitchFamily="18" charset="0"/>
            </a:endParaRPr>
          </a:p>
          <a:p>
            <a:pPr marL="0" indent="0">
              <a:buNone/>
            </a:pPr>
            <a:r>
              <a:rPr lang="en-US" sz="2200" dirty="0" smtClean="0">
                <a:latin typeface="Times New Roman" panose="02020603050405020304" pitchFamily="18" charset="0"/>
                <a:cs typeface="Times New Roman" panose="02020603050405020304" pitchFamily="18" charset="0"/>
              </a:rPr>
              <a:t>This </a:t>
            </a:r>
            <a:r>
              <a:rPr lang="en-US" sz="2200" dirty="0">
                <a:latin typeface="Times New Roman" panose="02020603050405020304" pitchFamily="18" charset="0"/>
                <a:cs typeface="Times New Roman" panose="02020603050405020304" pitchFamily="18" charset="0"/>
              </a:rPr>
              <a:t>will help confirm the analysts’ understanding of the requirements, as well as encouraging the users to identify new features they would like to see.</a:t>
            </a:r>
          </a:p>
        </p:txBody>
      </p:sp>
      <p:sp>
        <p:nvSpPr>
          <p:cNvPr id="7" name="Title 1"/>
          <p:cNvSpPr txBox="1">
            <a:spLocks/>
          </p:cNvSpPr>
          <p:nvPr/>
        </p:nvSpPr>
        <p:spPr>
          <a:xfrm>
            <a:off x="668225" y="911848"/>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036431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154984"/>
          </a:xfrm>
          <a:prstGeom prst="rect">
            <a:avLst/>
          </a:prstGeom>
        </p:spPr>
        <p:txBody>
          <a:bodyPr wrap="square">
            <a:spAutoFit/>
          </a:bodyPr>
          <a:lstStyle/>
          <a:p>
            <a:pPr marL="0" indent="0">
              <a:buNone/>
            </a:pPr>
            <a:r>
              <a:rPr lang="en-US" sz="2400" b="1" dirty="0">
                <a:latin typeface="Times New Roman" panose="02020603050405020304" pitchFamily="18" charset="0"/>
                <a:cs typeface="Times New Roman" panose="02020603050405020304" pitchFamily="18" charset="0"/>
              </a:rPr>
              <a:t>5. REQUIREMENTS ELICITATION</a:t>
            </a:r>
          </a:p>
          <a:p>
            <a:pPr marL="0" indent="0">
              <a:buNone/>
            </a:pPr>
            <a:r>
              <a:rPr lang="en-US" sz="2400" dirty="0">
                <a:latin typeface="Times New Roman" panose="02020603050405020304" pitchFamily="18" charset="0"/>
                <a:cs typeface="Times New Roman" panose="02020603050405020304" pitchFamily="18" charset="0"/>
              </a:rPr>
              <a:t>In the early days of systems analysis, this activity was often known as ‘requirements capture’.</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To that extent, each task performed by a person could be regarded as a requirement, or set of requirements, to be delivered by the system, so requirements capture was not an unreasonable term to use.</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Whereas earlier approaches placed the onus on the business user to identify the requirements, requirements elicitation is a proactive approach to uncovering the requirements.</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8225" y="911848"/>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16797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154984"/>
          </a:xfrm>
          <a:prstGeom prst="rect">
            <a:avLst/>
          </a:prstGeom>
        </p:spPr>
        <p:txBody>
          <a:bodyPr wrap="square">
            <a:spAutoFit/>
          </a:bodyPr>
          <a:lstStyle/>
          <a:p>
            <a:pPr marL="0" indent="0">
              <a:buNone/>
            </a:pPr>
            <a:r>
              <a:rPr lang="en-US" sz="2400" b="1" dirty="0">
                <a:latin typeface="Times New Roman" panose="02020603050405020304" pitchFamily="18" charset="0"/>
                <a:cs typeface="Times New Roman" panose="02020603050405020304" pitchFamily="18" charset="0"/>
              </a:rPr>
              <a:t>5. REQUIREMENTS ELICITATION</a:t>
            </a:r>
          </a:p>
          <a:p>
            <a:pPr marL="0" indent="0">
              <a:buNone/>
            </a:pPr>
            <a:r>
              <a:rPr lang="en-US" sz="2400" b="1" dirty="0" smtClean="0">
                <a:latin typeface="Times New Roman" panose="02020603050405020304" pitchFamily="18" charset="0"/>
                <a:cs typeface="Times New Roman" panose="02020603050405020304" pitchFamily="18" charset="0"/>
              </a:rPr>
              <a:t>Conceptualizing </a:t>
            </a:r>
            <a:r>
              <a:rPr lang="en-US" sz="2400" b="1" dirty="0">
                <a:latin typeface="Times New Roman" panose="02020603050405020304" pitchFamily="18" charset="0"/>
                <a:cs typeface="Times New Roman" panose="02020603050405020304" pitchFamily="18" charset="0"/>
              </a:rPr>
              <a:t>requirements </a:t>
            </a:r>
          </a:p>
          <a:p>
            <a:pPr marL="0" indent="0">
              <a:buNone/>
            </a:pPr>
            <a:r>
              <a:rPr lang="en-US" sz="2400" dirty="0">
                <a:latin typeface="Times New Roman" panose="02020603050405020304" pitchFamily="18" charset="0"/>
                <a:cs typeface="Times New Roman" panose="02020603050405020304" pitchFamily="18" charset="0"/>
              </a:rPr>
              <a:t>If the study is required to examine a new business system and there is a lack of expertise and knowledge in our organization, it is very difficult for the business stakeholders to imagine what they require the solution to offer.</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While the information about the business context, for example, the business strategy or the legal constraints, will provide a degree of understanding, it will be extremely difficult to produce a more detailed definition of the requirements.</a:t>
            </a:r>
          </a:p>
          <a:p>
            <a:pPr marL="0" indent="0">
              <a:buNone/>
            </a:pPr>
            <a:r>
              <a:rPr lang="en-US" sz="2400" dirty="0">
                <a:latin typeface="Times New Roman" panose="02020603050405020304" pitchFamily="18" charset="0"/>
                <a:cs typeface="Times New Roman" panose="02020603050405020304" pitchFamily="18" charset="0"/>
              </a:rPr>
              <a:t>However, without a detailed investigation approach the analysts will not be sure that they have sufficient understanding and knowledge to be able to define the business requirements.</a:t>
            </a:r>
          </a:p>
        </p:txBody>
      </p:sp>
      <p:sp>
        <p:nvSpPr>
          <p:cNvPr id="7" name="Title 1"/>
          <p:cNvSpPr txBox="1">
            <a:spLocks/>
          </p:cNvSpPr>
          <p:nvPr/>
        </p:nvSpPr>
        <p:spPr>
          <a:xfrm>
            <a:off x="668225" y="911848"/>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3839970"/>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154984"/>
          </a:xfrm>
          <a:prstGeom prst="rect">
            <a:avLst/>
          </a:prstGeom>
        </p:spPr>
        <p:txBody>
          <a:bodyPr wrap="square">
            <a:spAutoFit/>
          </a:bodyPr>
          <a:lstStyle/>
          <a:p>
            <a:pPr marL="0" indent="0">
              <a:buNone/>
            </a:pPr>
            <a:r>
              <a:rPr lang="en-US" sz="2200" b="1" dirty="0">
                <a:latin typeface="Times New Roman" panose="02020603050405020304" pitchFamily="18" charset="0"/>
                <a:cs typeface="Times New Roman" panose="02020603050405020304" pitchFamily="18" charset="0"/>
              </a:rPr>
              <a:t>6. REQUIREMENTS ELICITATION TECHNIQUES</a:t>
            </a:r>
          </a:p>
          <a:p>
            <a:pPr marL="0" indent="0">
              <a:buNone/>
            </a:pPr>
            <a:r>
              <a:rPr lang="en-US" sz="2200" dirty="0">
                <a:latin typeface="Times New Roman" panose="02020603050405020304" pitchFamily="18" charset="0"/>
                <a:cs typeface="Times New Roman" panose="02020603050405020304" pitchFamily="18" charset="0"/>
              </a:rPr>
              <a:t>There are a number of best practice techniques available to the analyst to help elicit tacit knowledge and requirements from all levels of the organization.</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These approaches include:</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apprentice – shadowing, protocol analysis;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observe – observation, perhaps using the STROBE approach (see glossary), shadowing;</a:t>
            </a:r>
          </a:p>
          <a:p>
            <a:r>
              <a:rPr lang="en-US" sz="2200" dirty="0" smtClean="0">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STROBE</a:t>
            </a:r>
            <a:r>
              <a:rPr lang="en-US" sz="2200" dirty="0">
                <a:latin typeface="Times New Roman" panose="02020603050405020304" pitchFamily="18" charset="0"/>
                <a:cs typeface="Times New Roman" panose="02020603050405020304" pitchFamily="18" charset="0"/>
              </a:rPr>
              <a:t> A technique that represents a formal checklist approach to observation, </a:t>
            </a:r>
            <a:r>
              <a:rPr lang="en-US" sz="2200" dirty="0" smtClean="0">
                <a:latin typeface="Times New Roman" panose="02020603050405020304" pitchFamily="18" charset="0"/>
                <a:cs typeface="Times New Roman" panose="02020603050405020304" pitchFamily="18" charset="0"/>
              </a:rPr>
              <a:t>	where </a:t>
            </a:r>
            <a:r>
              <a:rPr lang="en-US" sz="2200" dirty="0">
                <a:latin typeface="Times New Roman" panose="02020603050405020304" pitchFamily="18" charset="0"/>
                <a:cs typeface="Times New Roman" panose="02020603050405020304" pitchFamily="18" charset="0"/>
              </a:rPr>
              <a:t>the analyst is investigating specific issues. STROBE stands for </a:t>
            </a:r>
            <a:r>
              <a:rPr lang="en-US" sz="2200" dirty="0" err="1">
                <a:latin typeface="Times New Roman" panose="02020603050405020304" pitchFamily="18" charset="0"/>
                <a:cs typeface="Times New Roman" panose="02020603050405020304" pitchFamily="18" charset="0"/>
              </a:rPr>
              <a:t>STRuctured</a:t>
            </a:r>
            <a:r>
              <a:rPr lang="en-US" sz="2200" dirty="0">
                <a:latin typeface="Times New Roman" panose="02020603050405020304" pitchFamily="18" charset="0"/>
                <a:cs typeface="Times New Roman" panose="02020603050405020304" pitchFamily="18" charset="0"/>
              </a:rPr>
              <a:t> </a:t>
            </a:r>
            <a:r>
              <a:rPr lang="en-US" sz="2200" dirty="0" smtClean="0">
                <a:latin typeface="Times New Roman" panose="02020603050405020304" pitchFamily="18" charset="0"/>
                <a:cs typeface="Times New Roman" panose="02020603050405020304" pitchFamily="18" charset="0"/>
              </a:rPr>
              <a:t>	Observation </a:t>
            </a:r>
            <a:r>
              <a:rPr lang="en-US" sz="2200" dirty="0">
                <a:latin typeface="Times New Roman" panose="02020603050405020304" pitchFamily="18" charset="0"/>
                <a:cs typeface="Times New Roman" panose="02020603050405020304" pitchFamily="18" charset="0"/>
              </a:rPr>
              <a:t>of the Business Environment and is used to appraise a working </a:t>
            </a:r>
            <a:r>
              <a:rPr lang="en-US" sz="2200" dirty="0" smtClean="0">
                <a:latin typeface="Times New Roman" panose="02020603050405020304" pitchFamily="18" charset="0"/>
                <a:cs typeface="Times New Roman" panose="02020603050405020304" pitchFamily="18" charset="0"/>
              </a:rPr>
              <a:t>	environment</a:t>
            </a:r>
            <a:r>
              <a:rPr lang="en-US" sz="2200" dirty="0">
                <a:latin typeface="Times New Roman" panose="02020603050405020304" pitchFamily="18" charset="0"/>
                <a:cs typeface="Times New Roman" panose="02020603050405020304" pitchFamily="18" charset="0"/>
              </a:rPr>
              <a:t>.” </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recount – story-telling, scenario;</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enact – prototype, scenario role-play</a:t>
            </a:r>
            <a:r>
              <a:rPr lang="en-US" sz="2200" dirty="0" smtClean="0">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8225" y="911848"/>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3365679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2123658"/>
          </a:xfrm>
          <a:prstGeom prst="rect">
            <a:avLst/>
          </a:prstGeom>
        </p:spPr>
        <p:txBody>
          <a:bodyPr wrap="square">
            <a:spAutoFit/>
          </a:bodyPr>
          <a:lstStyle/>
          <a:p>
            <a:pPr marL="0" indent="0">
              <a:buNone/>
            </a:pPr>
            <a:r>
              <a:rPr lang="en-US" sz="2200" b="1" dirty="0">
                <a:latin typeface="Times New Roman" panose="02020603050405020304" pitchFamily="18" charset="0"/>
                <a:cs typeface="Times New Roman" panose="02020603050405020304" pitchFamily="18" charset="0"/>
              </a:rPr>
              <a:t>6. REQUIREMENTS ELICITATION TECHNIQUES</a:t>
            </a:r>
          </a:p>
          <a:p>
            <a:pPr marL="0" indent="0">
              <a:buNone/>
            </a:pPr>
            <a:r>
              <a:rPr lang="en-US" sz="2200" dirty="0" smtClean="0">
                <a:latin typeface="Times New Roman" panose="02020603050405020304" pitchFamily="18" charset="0"/>
                <a:cs typeface="Times New Roman" panose="02020603050405020304" pitchFamily="18" charset="0"/>
              </a:rPr>
              <a:t>It </a:t>
            </a:r>
            <a:r>
              <a:rPr lang="en-US" sz="2200" dirty="0">
                <a:latin typeface="Times New Roman" panose="02020603050405020304" pitchFamily="18" charset="0"/>
                <a:cs typeface="Times New Roman" panose="02020603050405020304" pitchFamily="18" charset="0"/>
              </a:rPr>
              <a:t>is important that business analysts have a toolkit of techniques so that they can tailor their approach when eliciting requirements.</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This mapping of techniques to knowledge types provides a good indication of where certain techniques can be particularly useful and where they can still be useful but to a lesser extent.</a:t>
            </a:r>
          </a:p>
          <a:p>
            <a:pPr marL="0" indent="0">
              <a:buNone/>
            </a:pPr>
            <a:endParaRPr lang="en-US" sz="2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8225" y="862533"/>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535497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154984"/>
          </a:xfrm>
          <a:prstGeom prst="rect">
            <a:avLst/>
          </a:prstGeom>
        </p:spPr>
        <p:txBody>
          <a:bodyPr wrap="square">
            <a:spAutoFit/>
          </a:bodyPr>
          <a:lstStyle/>
          <a:p>
            <a:pPr marL="0" indent="0">
              <a:buNone/>
            </a:pPr>
            <a:r>
              <a:rPr lang="en-US" sz="2400" b="1" dirty="0">
                <a:latin typeface="Times New Roman" panose="02020603050405020304" pitchFamily="18" charset="0"/>
                <a:cs typeface="Times New Roman" panose="02020603050405020304" pitchFamily="18" charset="0"/>
              </a:rPr>
              <a:t>7. BUILDING THE REQUIREMENTS LIST</a:t>
            </a:r>
          </a:p>
          <a:p>
            <a:pPr marL="0" indent="0">
              <a:buNone/>
            </a:pPr>
            <a:r>
              <a:rPr lang="en-US" sz="2400" dirty="0">
                <a:latin typeface="Times New Roman" panose="02020603050405020304" pitchFamily="18" charset="0"/>
                <a:cs typeface="Times New Roman" panose="02020603050405020304" pitchFamily="18" charset="0"/>
              </a:rPr>
              <a:t>As we elicit the requirements from our various business stakeholders, we need to document them.</a:t>
            </a:r>
          </a:p>
          <a:p>
            <a:pPr marL="0" indent="0">
              <a:buNone/>
            </a:pPr>
            <a:r>
              <a:rPr lang="en-US" sz="2400" dirty="0">
                <a:latin typeface="Times New Roman" panose="02020603050405020304" pitchFamily="18" charset="0"/>
                <a:cs typeface="Times New Roman" panose="02020603050405020304" pitchFamily="18" charset="0"/>
              </a:rPr>
              <a:t>This is best done in two distinct passes; </a:t>
            </a:r>
          </a:p>
          <a:p>
            <a:r>
              <a:rPr lang="en-US" sz="2400" dirty="0">
                <a:latin typeface="Times New Roman" panose="02020603050405020304" pitchFamily="18" charset="0"/>
                <a:cs typeface="Times New Roman" panose="02020603050405020304" pitchFamily="18" charset="0"/>
              </a:rPr>
              <a:t>building the initial requirements list, and later, </a:t>
            </a:r>
          </a:p>
          <a:p>
            <a:r>
              <a:rPr lang="en-US" sz="2400" dirty="0">
                <a:latin typeface="Times New Roman" panose="02020603050405020304" pitchFamily="18" charset="0"/>
                <a:cs typeface="Times New Roman" panose="02020603050405020304" pitchFamily="18" charset="0"/>
              </a:rPr>
              <a:t>developing an organized requirements catalogue.</a:t>
            </a: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r>
              <a:rPr lang="en-US" sz="2400" dirty="0">
                <a:latin typeface="Times New Roman" panose="02020603050405020304" pitchFamily="18" charset="0"/>
                <a:cs typeface="Times New Roman" panose="02020603050405020304" pitchFamily="18" charset="0"/>
              </a:rPr>
              <a:t>The list tends to be an informal document and can be presented using three columns, as shown in Table 10.3 below, which represents a preliminary requirements list from an inventory project: the comments are added during the first pass at analysis, when each requirement is inspected for acceptability</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8225" y="862533"/>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985467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154984"/>
          </a:xfrm>
          <a:prstGeom prst="rect">
            <a:avLst/>
          </a:prstGeom>
        </p:spPr>
        <p:txBody>
          <a:bodyPr wrap="square">
            <a:spAutoFit/>
          </a:bodyPr>
          <a:lstStyle/>
          <a:p>
            <a:pPr marL="0" indent="0">
              <a:buNone/>
            </a:pPr>
            <a:r>
              <a:rPr lang="en-US" sz="2400" b="1" dirty="0">
                <a:latin typeface="Times New Roman" panose="02020603050405020304" pitchFamily="18" charset="0"/>
                <a:cs typeface="Times New Roman" panose="02020603050405020304" pitchFamily="18" charset="0"/>
              </a:rPr>
              <a:t>7. BUILDING THE REQUIREMENTS LIST</a:t>
            </a:r>
          </a:p>
          <a:p>
            <a:pPr marL="0" indent="0">
              <a:buNone/>
            </a:pPr>
            <a:r>
              <a:rPr lang="en-US" sz="2400" dirty="0" smtClean="0">
                <a:latin typeface="Times New Roman" panose="02020603050405020304" pitchFamily="18" charset="0"/>
                <a:cs typeface="Times New Roman" panose="02020603050405020304" pitchFamily="18" charset="0"/>
              </a:rPr>
              <a:t>It </a:t>
            </a:r>
            <a:r>
              <a:rPr lang="en-US" sz="2400" dirty="0">
                <a:latin typeface="Times New Roman" panose="02020603050405020304" pitchFamily="18" charset="0"/>
                <a:cs typeface="Times New Roman" panose="02020603050405020304" pitchFamily="18" charset="0"/>
              </a:rPr>
              <a:t>can be useful to ask another analyst, who was not present at the elicitation session, to inspect the requirements as a fresh perspective can often identify clarifying questions that may have been missed during the conversation with the stakeholder. </a:t>
            </a:r>
          </a:p>
          <a:p>
            <a:pPr marL="0" indent="0">
              <a:buNone/>
            </a:pPr>
            <a:r>
              <a:rPr lang="en-US" sz="2400" dirty="0">
                <a:latin typeface="Times New Roman" panose="02020603050405020304" pitchFamily="18" charset="0"/>
                <a:cs typeface="Times New Roman" panose="02020603050405020304" pitchFamily="18" charset="0"/>
              </a:rPr>
              <a:t>The requirements list is begun following an initial interview or workshop and is developed further as more requirements are identified.</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The requirements identified at this stage will not be well-formed and the level and scope will vary considerably; some may be detailed and specific whilst others will be defined at an overview level only or may represent several potential requirements.</a:t>
            </a:r>
          </a:p>
          <a:p>
            <a:pPr marL="0" indent="0">
              <a:buNone/>
            </a:pPr>
            <a:r>
              <a:rPr lang="en-US" sz="2400" dirty="0">
                <a:latin typeface="Times New Roman" panose="02020603050405020304" pitchFamily="18" charset="0"/>
                <a:cs typeface="Times New Roman" panose="02020603050405020304" pitchFamily="18" charset="0"/>
              </a:rPr>
              <a:t>This is vital to embed traceability in the requirements.</a:t>
            </a:r>
          </a:p>
          <a:p>
            <a:pPr marL="0" indent="0">
              <a:buNone/>
            </a:pP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8225" y="862533"/>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715202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7" name="Title 1"/>
          <p:cNvSpPr txBox="1">
            <a:spLocks/>
          </p:cNvSpPr>
          <p:nvPr/>
        </p:nvSpPr>
        <p:spPr>
          <a:xfrm>
            <a:off x="668225" y="862533"/>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pic>
        <p:nvPicPr>
          <p:cNvPr id="9" name="Content Placeholder 3"/>
          <p:cNvPicPr>
            <a:picLocks noChangeAspect="1"/>
          </p:cNvPicPr>
          <p:nvPr/>
        </p:nvPicPr>
        <p:blipFill>
          <a:blip r:embed="rId4"/>
          <a:stretch>
            <a:fillRect/>
          </a:stretch>
        </p:blipFill>
        <p:spPr>
          <a:xfrm>
            <a:off x="668225" y="1987656"/>
            <a:ext cx="10075975" cy="4413109"/>
          </a:xfrm>
          <a:prstGeom prst="rect">
            <a:avLst/>
          </a:prstGeom>
        </p:spPr>
      </p:pic>
    </p:spTree>
    <p:extLst>
      <p:ext uri="{BB962C8B-B14F-4D97-AF65-F5344CB8AC3E}">
        <p14:creationId xmlns:p14="http://schemas.microsoft.com/office/powerpoint/2010/main" val="813300873"/>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401205"/>
          </a:xfrm>
          <a:prstGeom prst="rect">
            <a:avLst/>
          </a:prstGeom>
        </p:spPr>
        <p:txBody>
          <a:bodyPr wrap="square">
            <a:spAutoFit/>
          </a:bodyPr>
          <a:lstStyle/>
          <a:p>
            <a:pPr marL="0" indent="0">
              <a:buNone/>
            </a:pPr>
            <a:r>
              <a:rPr lang="en-US" sz="2800" b="1" dirty="0">
                <a:latin typeface="Times New Roman" panose="02020603050405020304" pitchFamily="18" charset="0"/>
                <a:cs typeface="Times New Roman" panose="02020603050405020304" pitchFamily="18" charset="0"/>
              </a:rPr>
              <a:t>8. REQUIREMENTS ANALYSIS</a:t>
            </a:r>
          </a:p>
          <a:p>
            <a:pPr marL="0" indent="0">
              <a:buNone/>
            </a:pPr>
            <a:r>
              <a:rPr lang="en-US" sz="2100" dirty="0">
                <a:latin typeface="Times New Roman" panose="02020603050405020304" pitchFamily="18" charset="0"/>
                <a:cs typeface="Times New Roman" panose="02020603050405020304" pitchFamily="18" charset="0"/>
              </a:rPr>
              <a:t>Once a set of requirements has been elicited and entered onto the requirements list, the next step in the requirements engineering framework can begin.</a:t>
            </a:r>
            <a:br>
              <a:rPr lang="en-US" sz="2100" dirty="0">
                <a:latin typeface="Times New Roman" panose="02020603050405020304" pitchFamily="18" charset="0"/>
                <a:cs typeface="Times New Roman" panose="02020603050405020304" pitchFamily="18" charset="0"/>
              </a:rPr>
            </a:br>
            <a:endParaRPr lang="en-US" sz="2100" dirty="0">
              <a:latin typeface="Times New Roman" panose="02020603050405020304" pitchFamily="18" charset="0"/>
              <a:cs typeface="Times New Roman" panose="02020603050405020304" pitchFamily="18" charset="0"/>
            </a:endParaRPr>
          </a:p>
          <a:p>
            <a:pPr marL="0" indent="0">
              <a:buNone/>
            </a:pPr>
            <a:r>
              <a:rPr lang="en-US" sz="2100" b="1" dirty="0">
                <a:latin typeface="Times New Roman" panose="02020603050405020304" pitchFamily="18" charset="0"/>
                <a:cs typeface="Times New Roman" panose="02020603050405020304" pitchFamily="18" charset="0"/>
              </a:rPr>
              <a:t>Requirements analysis </a:t>
            </a:r>
            <a:r>
              <a:rPr lang="en-US" sz="2100" dirty="0">
                <a:latin typeface="Times New Roman" panose="02020603050405020304" pitchFamily="18" charset="0"/>
                <a:cs typeface="Times New Roman" panose="02020603050405020304" pitchFamily="18" charset="0"/>
              </a:rPr>
              <a:t>is concerned with ensuring that all of the requirements identified during requirements elicitation have been developed into clear, organized, well-documented requirements.</a:t>
            </a:r>
            <a:br>
              <a:rPr lang="en-US" sz="2100" dirty="0">
                <a:latin typeface="Times New Roman" panose="02020603050405020304" pitchFamily="18" charset="0"/>
                <a:cs typeface="Times New Roman" panose="02020603050405020304" pitchFamily="18" charset="0"/>
              </a:rPr>
            </a:br>
            <a:endParaRPr lang="en-US" sz="2100" dirty="0">
              <a:latin typeface="Times New Roman" panose="02020603050405020304" pitchFamily="18" charset="0"/>
              <a:cs typeface="Times New Roman" panose="02020603050405020304" pitchFamily="18" charset="0"/>
            </a:endParaRPr>
          </a:p>
          <a:p>
            <a:pPr marL="0" indent="0">
              <a:buNone/>
            </a:pPr>
            <a:r>
              <a:rPr lang="en-US" sz="2100" dirty="0">
                <a:latin typeface="Times New Roman" panose="02020603050405020304" pitchFamily="18" charset="0"/>
                <a:cs typeface="Times New Roman" panose="02020603050405020304" pitchFamily="18" charset="0"/>
              </a:rPr>
              <a:t>The separation of requirements elicitation from requirements analysis is one of the strengths of requirements engineering.</a:t>
            </a:r>
            <a:br>
              <a:rPr lang="en-US" sz="2100" dirty="0">
                <a:latin typeface="Times New Roman" panose="02020603050405020304" pitchFamily="18" charset="0"/>
                <a:cs typeface="Times New Roman" panose="02020603050405020304" pitchFamily="18" charset="0"/>
              </a:rPr>
            </a:br>
            <a:endParaRPr lang="en-US" sz="2100" dirty="0">
              <a:latin typeface="Times New Roman" panose="02020603050405020304" pitchFamily="18" charset="0"/>
              <a:cs typeface="Times New Roman" panose="02020603050405020304" pitchFamily="18" charset="0"/>
            </a:endParaRPr>
          </a:p>
          <a:p>
            <a:pPr marL="0" indent="0">
              <a:buNone/>
            </a:pPr>
            <a:r>
              <a:rPr lang="en-US" sz="2100" dirty="0">
                <a:latin typeface="Times New Roman" panose="02020603050405020304" pitchFamily="18" charset="0"/>
                <a:cs typeface="Times New Roman" panose="02020603050405020304" pitchFamily="18" charset="0"/>
              </a:rPr>
              <a:t>The analysts are encouraged during elicitation to draw out information, uncover tacit knowledge and identify requirements; during analysis, the business analysts examine the results of this work in detail in order to develop the requirement documentation that will take the project forward.</a:t>
            </a:r>
          </a:p>
        </p:txBody>
      </p:sp>
      <p:sp>
        <p:nvSpPr>
          <p:cNvPr id="7" name="Title 1"/>
          <p:cNvSpPr txBox="1">
            <a:spLocks/>
          </p:cNvSpPr>
          <p:nvPr/>
        </p:nvSpPr>
        <p:spPr>
          <a:xfrm>
            <a:off x="668225" y="862533"/>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948029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616648"/>
          </a:xfrm>
          <a:prstGeom prst="rect">
            <a:avLst/>
          </a:prstGeom>
        </p:spPr>
        <p:txBody>
          <a:bodyPr wrap="square">
            <a:spAutoFit/>
          </a:bodyPr>
          <a:lstStyle/>
          <a:p>
            <a:pPr marL="0" indent="0">
              <a:buNone/>
            </a:pPr>
            <a:r>
              <a:rPr lang="en-US" sz="2100" b="1" dirty="0">
                <a:latin typeface="Times New Roman" panose="02020603050405020304" pitchFamily="18" charset="0"/>
                <a:cs typeface="Times New Roman" panose="02020603050405020304" pitchFamily="18" charset="0"/>
              </a:rPr>
              <a:t>8. REQUIREMENTS </a:t>
            </a:r>
            <a:r>
              <a:rPr lang="en-US" sz="2100" b="1" dirty="0" smtClean="0">
                <a:latin typeface="Times New Roman" panose="02020603050405020304" pitchFamily="18" charset="0"/>
                <a:cs typeface="Times New Roman" panose="02020603050405020304" pitchFamily="18" charset="0"/>
              </a:rPr>
              <a:t>ANALYSIS</a:t>
            </a:r>
          </a:p>
          <a:p>
            <a:pPr marL="0" indent="0">
              <a:buNone/>
            </a:pPr>
            <a:r>
              <a:rPr lang="en-US" sz="2100" dirty="0">
                <a:latin typeface="Times New Roman" panose="02020603050405020304" pitchFamily="18" charset="0"/>
                <a:cs typeface="Times New Roman" panose="02020603050405020304" pitchFamily="18" charset="0"/>
              </a:rPr>
              <a:t>Only those requirements that are clearly stated, unambiguous, atomic, feasible, aligned with the project objectives, not in conflict with any other requirements and not overlapping with or duplicating other requirements, will be documented fully for implementation. In order to confirm that requirements are in scope, and also that the set of requirements is complete, it is helpful to draw some models that incorporate all the requirements.</a:t>
            </a:r>
            <a:br>
              <a:rPr lang="en-US" sz="2100" dirty="0">
                <a:latin typeface="Times New Roman" panose="02020603050405020304" pitchFamily="18" charset="0"/>
                <a:cs typeface="Times New Roman" panose="02020603050405020304" pitchFamily="18" charset="0"/>
              </a:rPr>
            </a:br>
            <a:endParaRPr lang="en-US" sz="2100" dirty="0">
              <a:latin typeface="Times New Roman" panose="02020603050405020304" pitchFamily="18" charset="0"/>
              <a:cs typeface="Times New Roman" panose="02020603050405020304" pitchFamily="18" charset="0"/>
            </a:endParaRPr>
          </a:p>
          <a:p>
            <a:r>
              <a:rPr lang="en-US" sz="2100" dirty="0">
                <a:latin typeface="Times New Roman" panose="02020603050405020304" pitchFamily="18" charset="0"/>
                <a:cs typeface="Times New Roman" panose="02020603050405020304" pitchFamily="18" charset="0"/>
              </a:rPr>
              <a:t>A use case diagram may be used to define the scope of the system and the features to be delivered; </a:t>
            </a:r>
          </a:p>
          <a:p>
            <a:r>
              <a:rPr lang="en-US" sz="2100" dirty="0">
                <a:latin typeface="Times New Roman" panose="02020603050405020304" pitchFamily="18" charset="0"/>
                <a:cs typeface="Times New Roman" panose="02020603050405020304" pitchFamily="18" charset="0"/>
              </a:rPr>
              <a:t>a business process model may be used to illustrate how the work is to be conducted and the flow of the process; </a:t>
            </a:r>
          </a:p>
          <a:p>
            <a:r>
              <a:rPr lang="en-US" sz="2100" dirty="0">
                <a:latin typeface="Times New Roman" panose="02020603050405020304" pitchFamily="18" charset="0"/>
                <a:cs typeface="Times New Roman" panose="02020603050405020304" pitchFamily="18" charset="0"/>
              </a:rPr>
              <a:t>a data model may be used to clarify the data to be held and the business rules to be implemented.</a:t>
            </a:r>
          </a:p>
          <a:p>
            <a:pPr marL="0" indent="0">
              <a:buNone/>
            </a:pPr>
            <a:endParaRPr lang="en-US" sz="2100" dirty="0">
              <a:latin typeface="Times New Roman" panose="02020603050405020304" pitchFamily="18" charset="0"/>
              <a:cs typeface="Times New Roman" panose="02020603050405020304" pitchFamily="18" charset="0"/>
            </a:endParaRPr>
          </a:p>
          <a:p>
            <a:pPr marL="0" indent="0">
              <a:buNone/>
            </a:pPr>
            <a:r>
              <a:rPr lang="en-US" sz="2100" dirty="0">
                <a:latin typeface="Times New Roman" panose="02020603050405020304" pitchFamily="18" charset="0"/>
                <a:cs typeface="Times New Roman" panose="02020603050405020304" pitchFamily="18" charset="0"/>
              </a:rPr>
              <a:t>As this work is carried out, many additional questions will be raised and you may need to investigate the requirements further using requirements elicitation techniques</a:t>
            </a:r>
            <a:r>
              <a:rPr lang="en-US" sz="2100" dirty="0" smtClean="0">
                <a:latin typeface="Times New Roman" panose="02020603050405020304" pitchFamily="18" charset="0"/>
                <a:cs typeface="Times New Roman" panose="02020603050405020304" pitchFamily="18" charset="0"/>
              </a:rPr>
              <a:t>.</a:t>
            </a:r>
            <a:endParaRPr lang="en-US" sz="21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8225" y="862533"/>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710732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22"/>
        <p:cNvGrpSpPr/>
        <p:nvPr/>
      </p:nvGrpSpPr>
      <p:grpSpPr>
        <a:xfrm>
          <a:off x="0" y="0"/>
          <a:ext cx="0" cy="0"/>
          <a:chOff x="0" y="0"/>
          <a:chExt cx="0" cy="0"/>
        </a:xfrm>
      </p:grpSpPr>
      <p:sp>
        <p:nvSpPr>
          <p:cNvPr id="523" name="Google Shape;523;p28"/>
          <p:cNvSpPr/>
          <p:nvPr/>
        </p:nvSpPr>
        <p:spPr>
          <a:xfrm>
            <a:off x="367618" y="1124156"/>
            <a:ext cx="5614763" cy="5268874"/>
          </a:xfrm>
          <a:prstGeom prst="rect">
            <a:avLst/>
          </a:prstGeom>
          <a:solidFill>
            <a:schemeClr val="lt1"/>
          </a:solidFill>
          <a:ln>
            <a:noFill/>
          </a:ln>
        </p:spPr>
        <p:txBody>
          <a:bodyPr spcFirstLastPara="1" wrap="square" lIns="91425" tIns="45700" rIns="91425" bIns="45700" anchor="ctr" anchorCtr="0">
            <a:noAutofit/>
          </a:bodyPr>
          <a:lstStyle/>
          <a:p>
            <a:endParaRPr lang="en-US" sz="2200" b="1" dirty="0">
              <a:latin typeface="Times New Roman" panose="02020603050405020304" pitchFamily="18" charset="0"/>
              <a:cs typeface="Times New Roman" panose="02020603050405020304" pitchFamily="18" charset="0"/>
            </a:endParaRPr>
          </a:p>
          <a:p>
            <a:r>
              <a:rPr lang="en-US" sz="2200" b="1" dirty="0" smtClean="0">
                <a:latin typeface="Times New Roman" panose="02020603050405020304" pitchFamily="18" charset="0"/>
                <a:cs typeface="Times New Roman" panose="02020603050405020304" pitchFamily="18" charset="0"/>
              </a:rPr>
              <a:t>8. REQUIREMENTS ANALYSIS includes;</a:t>
            </a:r>
          </a:p>
          <a:p>
            <a:pPr marL="342900" indent="-342900">
              <a:buFont typeface="Arial" panose="020B0604020202020204" pitchFamily="34" charset="0"/>
              <a:buChar char="•"/>
            </a:pPr>
            <a:r>
              <a:rPr lang="en-US" sz="2200" b="1" dirty="0" smtClean="0">
                <a:latin typeface="Times New Roman" panose="02020603050405020304" pitchFamily="18" charset="0"/>
                <a:cs typeface="Times New Roman" panose="02020603050405020304" pitchFamily="18" charset="0"/>
              </a:rPr>
              <a:t>Categorization of the requirements</a:t>
            </a:r>
          </a:p>
          <a:p>
            <a:pPr marL="342900" indent="-342900">
              <a:buFont typeface="Arial" panose="020B0604020202020204" pitchFamily="34" charset="0"/>
              <a:buChar char="•"/>
            </a:pPr>
            <a:r>
              <a:rPr lang="en-US" sz="2200" b="1" dirty="0" smtClean="0">
                <a:latin typeface="Times New Roman" panose="02020603050405020304" pitchFamily="18" charset="0"/>
                <a:cs typeface="Times New Roman" panose="02020603050405020304" pitchFamily="18" charset="0"/>
              </a:rPr>
              <a:t>Grouping requirements</a:t>
            </a:r>
          </a:p>
          <a:p>
            <a:pPr marL="342900" indent="-342900">
              <a:buFont typeface="Arial" panose="020B0604020202020204" pitchFamily="34" charset="0"/>
              <a:buChar char="•"/>
            </a:pPr>
            <a:r>
              <a:rPr lang="en-US" sz="2200" b="1" dirty="0" smtClean="0">
                <a:latin typeface="Times New Roman" panose="02020603050405020304" pitchFamily="18" charset="0"/>
                <a:cs typeface="Times New Roman" panose="02020603050405020304" pitchFamily="18" charset="0"/>
              </a:rPr>
              <a:t>Requirements filters</a:t>
            </a:r>
          </a:p>
          <a:p>
            <a:pPr marL="342900" indent="-342900">
              <a:buFont typeface="Arial" panose="020B0604020202020204" pitchFamily="34" charset="0"/>
              <a:buChar char="•"/>
            </a:pPr>
            <a:r>
              <a:rPr lang="en-US" sz="2200" b="1" dirty="0" smtClean="0">
                <a:latin typeface="Times New Roman" panose="02020603050405020304" pitchFamily="18" charset="0"/>
                <a:cs typeface="Times New Roman" panose="02020603050405020304" pitchFamily="18" charset="0"/>
              </a:rPr>
              <a:t>Checking </a:t>
            </a:r>
            <a:r>
              <a:rPr lang="en-US" sz="2200" b="1" dirty="0">
                <a:latin typeface="Times New Roman" panose="02020603050405020304" pitchFamily="18" charset="0"/>
                <a:cs typeface="Times New Roman" panose="02020603050405020304" pitchFamily="18" charset="0"/>
              </a:rPr>
              <a:t>for overlapping or duplicate </a:t>
            </a:r>
            <a:r>
              <a:rPr lang="en-US" sz="2200" b="1" dirty="0" smtClean="0">
                <a:latin typeface="Times New Roman" panose="02020603050405020304" pitchFamily="18" charset="0"/>
                <a:cs typeface="Times New Roman" panose="02020603050405020304" pitchFamily="18" charset="0"/>
              </a:rPr>
              <a:t>requirements</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Unravelling multiple </a:t>
            </a:r>
            <a:r>
              <a:rPr lang="en-US" sz="2200" b="1" dirty="0" smtClean="0">
                <a:latin typeface="Times New Roman" panose="02020603050405020304" pitchFamily="18" charset="0"/>
                <a:cs typeface="Times New Roman" panose="02020603050405020304" pitchFamily="18" charset="0"/>
              </a:rPr>
              <a:t>requirements</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Each needs to be documented.</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Confirming relevance of the requirement:</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 Feasibility evaluation:</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Removing conflicts</a:t>
            </a:r>
            <a:r>
              <a:rPr lang="en-US" sz="2200" b="1" dirty="0" smtClean="0">
                <a:latin typeface="Times New Roman" panose="02020603050405020304" pitchFamily="18" charset="0"/>
                <a:cs typeface="Times New Roman" panose="02020603050405020304" pitchFamily="18" charset="0"/>
              </a:rPr>
              <a:t>:</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Checking for </a:t>
            </a:r>
            <a:r>
              <a:rPr lang="en-US" sz="2200" b="1" dirty="0" smtClean="0">
                <a:latin typeface="Times New Roman" panose="02020603050405020304" pitchFamily="18" charset="0"/>
                <a:cs typeface="Times New Roman" panose="02020603050405020304" pitchFamily="18" charset="0"/>
              </a:rPr>
              <a:t>solutions</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Confirm standard of quality</a:t>
            </a:r>
            <a:r>
              <a:rPr lang="en-US" sz="2200" b="1" dirty="0" smtClean="0">
                <a:latin typeface="Times New Roman" panose="02020603050405020304" pitchFamily="18" charset="0"/>
                <a:cs typeface="Times New Roman" panose="02020603050405020304" pitchFamily="18" charset="0"/>
              </a:rPr>
              <a:t>:</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Unambiguous</a:t>
            </a:r>
            <a:endParaRPr lang="en-US" sz="2200" b="1" dirty="0" smtClean="0">
              <a:latin typeface="Times New Roman" panose="02020603050405020304" pitchFamily="18" charset="0"/>
              <a:cs typeface="Times New Roman" panose="02020603050405020304" pitchFamily="18" charset="0"/>
            </a:endParaRPr>
          </a:p>
          <a:p>
            <a:pPr marL="0" indent="0">
              <a:buNone/>
            </a:pPr>
            <a:endParaRPr lang="en-US" sz="2200" b="1" dirty="0" smtClean="0">
              <a:latin typeface="Times New Roman" panose="02020603050405020304" pitchFamily="18" charset="0"/>
              <a:cs typeface="Times New Roman" panose="02020603050405020304" pitchFamily="18" charset="0"/>
            </a:endParaRPr>
          </a:p>
          <a:p>
            <a:pPr marL="0" indent="0">
              <a:buNone/>
            </a:pPr>
            <a:endParaRPr lang="en-US" sz="2200" dirty="0">
              <a:latin typeface="Times New Roman" panose="02020603050405020304" pitchFamily="18" charset="0"/>
              <a:cs typeface="Times New Roman" panose="02020603050405020304" pitchFamily="18" charset="0"/>
            </a:endParaRPr>
          </a:p>
        </p:txBody>
      </p:sp>
      <p:pic>
        <p:nvPicPr>
          <p:cNvPr id="524" name="Google Shape;524;p28"/>
          <p:cNvPicPr preferRelativeResize="0">
            <a:picLocks noGrp="1"/>
          </p:cNvPicPr>
          <p:nvPr>
            <p:ph type="pic" idx="2"/>
          </p:nvPr>
        </p:nvPicPr>
        <p:blipFill rotWithShape="1">
          <a:blip r:embed="rId3">
            <a:alphaModFix/>
          </a:blip>
          <a:srcRect t="12315" b="12315"/>
          <a:stretch/>
        </p:blipFill>
        <p:spPr>
          <a:xfrm>
            <a:off x="6096000" y="1397680"/>
            <a:ext cx="4962146" cy="2495550"/>
          </a:xfrm>
          <a:prstGeom prst="rect">
            <a:avLst/>
          </a:prstGeom>
          <a:solidFill>
            <a:srgbClr val="D8D8D8">
              <a:alpha val="49803"/>
            </a:srgbClr>
          </a:solidFill>
          <a:ln>
            <a:noFill/>
          </a:ln>
        </p:spPr>
      </p:pic>
      <p:sp>
        <p:nvSpPr>
          <p:cNvPr id="530" name="Google Shape;530;p28"/>
          <p:cNvSpPr/>
          <p:nvPr/>
        </p:nvSpPr>
        <p:spPr>
          <a:xfrm rot="10800000" flipH="1">
            <a:off x="-609600" y="556144"/>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31" name="Google Shape;531;p28"/>
          <p:cNvPicPr preferRelativeResize="0"/>
          <p:nvPr/>
        </p:nvPicPr>
        <p:blipFill rotWithShape="1">
          <a:blip r:embed="rId4">
            <a:alphaModFix/>
          </a:blip>
          <a:srcRect/>
          <a:stretch/>
        </p:blipFill>
        <p:spPr>
          <a:xfrm>
            <a:off x="9497088" y="87721"/>
            <a:ext cx="2383737" cy="1125123"/>
          </a:xfrm>
          <a:prstGeom prst="rect">
            <a:avLst/>
          </a:prstGeom>
          <a:noFill/>
          <a:ln>
            <a:noFill/>
          </a:ln>
        </p:spPr>
      </p:pic>
      <p:sp>
        <p:nvSpPr>
          <p:cNvPr id="532" name="Google Shape;532;p28"/>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2" name="Content Placeholder 2"/>
          <p:cNvSpPr txBox="1">
            <a:spLocks/>
          </p:cNvSpPr>
          <p:nvPr/>
        </p:nvSpPr>
        <p:spPr>
          <a:xfrm>
            <a:off x="367618" y="1724891"/>
            <a:ext cx="5423582" cy="3583088"/>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Tx/>
            </a:pP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10" name="Title 1"/>
          <p:cNvSpPr txBox="1">
            <a:spLocks/>
          </p:cNvSpPr>
          <p:nvPr/>
        </p:nvSpPr>
        <p:spPr>
          <a:xfrm>
            <a:off x="6096000" y="3988424"/>
            <a:ext cx="6184900" cy="152337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6045576"/>
      </p:ext>
    </p:extLst>
  </p:cSld>
  <p:clrMapOvr>
    <a:masterClrMapping/>
  </p:clrMapOvr>
  <p:transition spd="slow" advTm="58173">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35184"/>
            <a:ext cx="11270512" cy="50655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57523"/>
            <a:ext cx="11100392" cy="4924425"/>
          </a:xfrm>
          <a:prstGeom prst="rect">
            <a:avLst/>
          </a:prstGeom>
        </p:spPr>
        <p:txBody>
          <a:bodyPr wrap="square">
            <a:spAutoFit/>
          </a:bodyPr>
          <a:lstStyle/>
          <a:p>
            <a:pPr marL="0" indent="0">
              <a:buNone/>
            </a:pPr>
            <a:r>
              <a:rPr lang="en-US" sz="2800" b="1" dirty="0">
                <a:latin typeface="Times New Roman" panose="02020603050405020304" pitchFamily="18" charset="0"/>
                <a:cs typeface="Times New Roman" panose="02020603050405020304" pitchFamily="18" charset="0"/>
              </a:rPr>
              <a:t>Requirements analysis includes the following tasks:</a:t>
            </a:r>
          </a:p>
          <a:p>
            <a:r>
              <a:rPr lang="en-US" sz="2200" b="1" dirty="0">
                <a:latin typeface="Times New Roman" panose="02020603050405020304" pitchFamily="18" charset="0"/>
                <a:cs typeface="Times New Roman" panose="02020603050405020304" pitchFamily="18" charset="0"/>
              </a:rPr>
              <a:t>Categorization of the requirements </a:t>
            </a:r>
            <a:r>
              <a:rPr lang="en-US" sz="2200" dirty="0">
                <a:latin typeface="Times New Roman" panose="02020603050405020304" pitchFamily="18" charset="0"/>
                <a:cs typeface="Times New Roman" panose="02020603050405020304" pitchFamily="18" charset="0"/>
              </a:rPr>
              <a:t>– as a first pass at the analysis, the requirements should be categorized into specific requirement types.</a:t>
            </a:r>
          </a:p>
          <a:p>
            <a:pPr marL="0" indent="0">
              <a:buNone/>
            </a:pPr>
            <a:r>
              <a:rPr lang="en-US" sz="2200" dirty="0">
                <a:latin typeface="Times New Roman" panose="02020603050405020304" pitchFamily="18" charset="0"/>
                <a:cs typeface="Times New Roman" panose="02020603050405020304" pitchFamily="18" charset="0"/>
              </a:rPr>
              <a:t>There are four major types of requirements:</a:t>
            </a:r>
          </a:p>
          <a:p>
            <a:pPr lvl="1">
              <a:buFont typeface="Wingdings" panose="05000000000000000000" pitchFamily="2" charset="2"/>
              <a:buChar char="§"/>
            </a:pPr>
            <a:r>
              <a:rPr lang="en-US" sz="2200" dirty="0">
                <a:latin typeface="Times New Roman" panose="02020603050405020304" pitchFamily="18" charset="0"/>
                <a:cs typeface="Times New Roman" panose="02020603050405020304" pitchFamily="18" charset="0"/>
              </a:rPr>
              <a:t>general (business), </a:t>
            </a:r>
          </a:p>
          <a:p>
            <a:pPr lvl="1">
              <a:buFont typeface="Wingdings" panose="05000000000000000000" pitchFamily="2" charset="2"/>
              <a:buChar char="§"/>
            </a:pPr>
            <a:r>
              <a:rPr lang="en-US" sz="2200" dirty="0">
                <a:latin typeface="Times New Roman" panose="02020603050405020304" pitchFamily="18" charset="0"/>
                <a:cs typeface="Times New Roman" panose="02020603050405020304" pitchFamily="18" charset="0"/>
              </a:rPr>
              <a:t>technical, </a:t>
            </a:r>
          </a:p>
          <a:p>
            <a:pPr lvl="1">
              <a:buFont typeface="Wingdings" panose="05000000000000000000" pitchFamily="2" charset="2"/>
              <a:buChar char="§"/>
            </a:pPr>
            <a:r>
              <a:rPr lang="en-US" sz="2200" dirty="0">
                <a:latin typeface="Times New Roman" panose="02020603050405020304" pitchFamily="18" charset="0"/>
                <a:cs typeface="Times New Roman" panose="02020603050405020304" pitchFamily="18" charset="0"/>
              </a:rPr>
              <a:t>Functional, and </a:t>
            </a:r>
          </a:p>
          <a:p>
            <a:pPr lvl="1">
              <a:buFont typeface="Wingdings" panose="05000000000000000000" pitchFamily="2" charset="2"/>
              <a:buChar char="§"/>
            </a:pPr>
            <a:r>
              <a:rPr lang="en-US" sz="2200" dirty="0">
                <a:latin typeface="Times New Roman" panose="02020603050405020304" pitchFamily="18" charset="0"/>
                <a:cs typeface="Times New Roman" panose="02020603050405020304" pitchFamily="18" charset="0"/>
              </a:rPr>
              <a:t>non-functional requirements.</a:t>
            </a:r>
          </a:p>
          <a:p>
            <a:pPr marL="457200" lvl="1" indent="0">
              <a:buNone/>
            </a:pPr>
            <a:endParaRPr lang="en-US" sz="2200" dirty="0">
              <a:latin typeface="Times New Roman" panose="02020603050405020304" pitchFamily="18" charset="0"/>
              <a:cs typeface="Times New Roman" panose="02020603050405020304" pitchFamily="18" charset="0"/>
            </a:endParaRPr>
          </a:p>
          <a:p>
            <a:pPr>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Grouping requirements- </a:t>
            </a:r>
            <a:r>
              <a:rPr lang="en-US" sz="2200" dirty="0">
                <a:latin typeface="Times New Roman" panose="02020603050405020304" pitchFamily="18" charset="0"/>
                <a:cs typeface="Times New Roman" panose="02020603050405020304" pitchFamily="18" charset="0"/>
              </a:rPr>
              <a:t>this way helps the analyst to examine the related requirements as a coherent group.</a:t>
            </a:r>
          </a:p>
          <a:p>
            <a:pPr marL="0" indent="0">
              <a:buNone/>
            </a:pP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This helps check for completeness of requirements, and makes it easier for a business stakeholder to validate a particular set of requirements</a:t>
            </a:r>
            <a:r>
              <a:rPr lang="en-US" sz="2200" dirty="0" smtClean="0">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04037" y="634561"/>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2543457"/>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35184"/>
            <a:ext cx="11270512" cy="50655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57523"/>
            <a:ext cx="11100392" cy="4893647"/>
          </a:xfrm>
          <a:prstGeom prst="rect">
            <a:avLst/>
          </a:prstGeom>
        </p:spPr>
        <p:txBody>
          <a:bodyPr wrap="square">
            <a:spAutoFit/>
          </a:bodyPr>
          <a:lstStyle/>
          <a:p>
            <a:pPr marL="0" indent="0">
              <a:buNone/>
            </a:pPr>
            <a:r>
              <a:rPr lang="en-US" sz="2400" b="1" dirty="0">
                <a:latin typeface="Times New Roman" panose="02020603050405020304" pitchFamily="18" charset="0"/>
                <a:cs typeface="Times New Roman" panose="02020603050405020304" pitchFamily="18" charset="0"/>
              </a:rPr>
              <a:t>Requirements analysis includes the following tasks:</a:t>
            </a:r>
          </a:p>
          <a:p>
            <a:pPr marL="342900" indent="-342900">
              <a:buFont typeface="Arial" panose="020B0604020202020204" pitchFamily="34" charset="0"/>
              <a:buChar char="•"/>
            </a:pPr>
            <a:r>
              <a:rPr lang="en-US" sz="2400" b="1" dirty="0" smtClean="0">
                <a:latin typeface="Times New Roman" panose="02020603050405020304" pitchFamily="18" charset="0"/>
                <a:cs typeface="Times New Roman" panose="02020603050405020304" pitchFamily="18" charset="0"/>
              </a:rPr>
              <a:t>Requirements </a:t>
            </a:r>
            <a:r>
              <a:rPr lang="en-US" sz="2400" b="1" dirty="0">
                <a:latin typeface="Times New Roman" panose="02020603050405020304" pitchFamily="18" charset="0"/>
                <a:cs typeface="Times New Roman" panose="02020603050405020304" pitchFamily="18" charset="0"/>
              </a:rPr>
              <a:t>filters- </a:t>
            </a:r>
            <a:r>
              <a:rPr lang="en-US" sz="2400" dirty="0">
                <a:latin typeface="Times New Roman" panose="02020603050405020304" pitchFamily="18" charset="0"/>
                <a:cs typeface="Times New Roman" panose="02020603050405020304" pitchFamily="18" charset="0"/>
              </a:rPr>
              <a:t>Applying a series of filters in order to ensure that the requirements are well defined. The requirements filtering should be used to examine the requirements and build a well-formed, clearly documented requirements set.</a:t>
            </a:r>
          </a:p>
          <a:p>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Checking for overlapping or duplicate requirements: - </a:t>
            </a:r>
            <a:r>
              <a:rPr lang="en-US" sz="2400" dirty="0">
                <a:latin typeface="Times New Roman" panose="02020603050405020304" pitchFamily="18" charset="0"/>
                <a:cs typeface="Times New Roman" panose="02020603050405020304" pitchFamily="18" charset="0"/>
              </a:rPr>
              <a:t>once requirements that cover a similar area are grouped together, it is much easier to find the duplicate or overlapping requirements</a:t>
            </a:r>
            <a:r>
              <a:rPr lang="en-US" sz="2400" dirty="0" smtClean="0">
                <a:latin typeface="Times New Roman" panose="02020603050405020304" pitchFamily="18" charset="0"/>
                <a:cs typeface="Times New Roman" panose="02020603050405020304" pitchFamily="18" charset="0"/>
              </a:rPr>
              <a:t>.</a:t>
            </a:r>
          </a:p>
          <a:p>
            <a:pPr marL="0" indent="0">
              <a:buNone/>
            </a:pPr>
            <a:r>
              <a:rPr lang="en-US" sz="2400" dirty="0">
                <a:latin typeface="Times New Roman" panose="02020603050405020304" pitchFamily="18" charset="0"/>
                <a:cs typeface="Times New Roman" panose="02020603050405020304" pitchFamily="18" charset="0"/>
              </a:rPr>
              <a:t>Where there is duplication, the requirements should be merged; </a:t>
            </a:r>
            <a:r>
              <a:rPr lang="en-US" sz="2400" dirty="0" smtClean="0">
                <a:latin typeface="Times New Roman" panose="02020603050405020304" pitchFamily="18" charset="0"/>
                <a:cs typeface="Times New Roman" panose="02020603050405020304" pitchFamily="18" charset="0"/>
              </a:rPr>
              <a:t>where </a:t>
            </a:r>
            <a:r>
              <a:rPr lang="en-US" sz="2400" dirty="0">
                <a:latin typeface="Times New Roman" panose="02020603050405020304" pitchFamily="18" charset="0"/>
                <a:cs typeface="Times New Roman" panose="02020603050405020304" pitchFamily="18" charset="0"/>
              </a:rPr>
              <a:t>there are overlapping requirements they should either be merged or separated into distinct requirements.</a:t>
            </a:r>
          </a:p>
          <a:p>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04037" y="634561"/>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9034285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35184"/>
            <a:ext cx="11270512" cy="50655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57523"/>
            <a:ext cx="11100392" cy="4216539"/>
          </a:xfrm>
          <a:prstGeom prst="rect">
            <a:avLst/>
          </a:prstGeom>
        </p:spPr>
        <p:txBody>
          <a:bodyPr wrap="square">
            <a:spAutoFit/>
          </a:bodyPr>
          <a:lstStyle/>
          <a:p>
            <a:pPr marL="0" indent="0">
              <a:buNone/>
            </a:pPr>
            <a:r>
              <a:rPr lang="en-US" sz="2800" b="1" dirty="0">
                <a:latin typeface="Times New Roman" panose="02020603050405020304" pitchFamily="18" charset="0"/>
                <a:cs typeface="Times New Roman" panose="02020603050405020304" pitchFamily="18" charset="0"/>
              </a:rPr>
              <a:t>Requirements analysis includes the following tasks:</a:t>
            </a: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Unravelling multiple requirements: </a:t>
            </a:r>
            <a:r>
              <a:rPr lang="en-US" sz="2400" dirty="0">
                <a:latin typeface="Times New Roman" panose="02020603050405020304" pitchFamily="18" charset="0"/>
                <a:cs typeface="Times New Roman" panose="02020603050405020304" pitchFamily="18" charset="0"/>
              </a:rPr>
              <a:t>some requirements may have been listed that cover a number of different aspects rather than stating one requirement. It is important that these grouped requirements are split into individual, atomic requirements.</a:t>
            </a:r>
            <a:br>
              <a:rPr lang="en-US" sz="2400" dirty="0">
                <a:latin typeface="Times New Roman" panose="02020603050405020304" pitchFamily="18" charset="0"/>
                <a:cs typeface="Times New Roman" panose="02020603050405020304" pitchFamily="18" charset="0"/>
              </a:rPr>
            </a:br>
            <a:endParaRPr lang="en-US" sz="2400" dirty="0" smtClean="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b="1" dirty="0" smtClean="0">
                <a:latin typeface="Times New Roman" panose="02020603050405020304" pitchFamily="18" charset="0"/>
                <a:cs typeface="Times New Roman" panose="02020603050405020304" pitchFamily="18" charset="0"/>
              </a:rPr>
              <a:t>Each </a:t>
            </a:r>
            <a:r>
              <a:rPr lang="en-US" sz="2400" b="1" dirty="0">
                <a:latin typeface="Times New Roman" panose="02020603050405020304" pitchFamily="18" charset="0"/>
                <a:cs typeface="Times New Roman" panose="02020603050405020304" pitchFamily="18" charset="0"/>
              </a:rPr>
              <a:t>needs to be documented.</a:t>
            </a:r>
          </a:p>
          <a:p>
            <a:pPr marL="0" indent="0">
              <a:buNone/>
            </a:pPr>
            <a:endParaRPr lang="en-US" sz="2400" b="1"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400" b="1" dirty="0">
                <a:latin typeface="Times New Roman" panose="02020603050405020304" pitchFamily="18" charset="0"/>
                <a:cs typeface="Times New Roman" panose="02020603050405020304" pitchFamily="18" charset="0"/>
              </a:rPr>
              <a:t>Confirming relevance of the requirement: </a:t>
            </a:r>
            <a:r>
              <a:rPr lang="en-US" sz="2400" dirty="0">
                <a:latin typeface="Times New Roman" panose="02020603050405020304" pitchFamily="18" charset="0"/>
                <a:cs typeface="Times New Roman" panose="02020603050405020304" pitchFamily="18" charset="0"/>
              </a:rPr>
              <a:t>all requirements should be aligned to the business and project objectives.</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If a requirement statement does not support these areas, it is likely that this is not actually a business need</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04037" y="634561"/>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904458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35184"/>
            <a:ext cx="11270512" cy="50655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57523"/>
            <a:ext cx="11100392" cy="4585871"/>
          </a:xfrm>
          <a:prstGeom prst="rect">
            <a:avLst/>
          </a:prstGeom>
        </p:spPr>
        <p:txBody>
          <a:bodyPr wrap="square">
            <a:spAutoFit/>
          </a:bodyPr>
          <a:lstStyle/>
          <a:p>
            <a:pPr marL="0" indent="0">
              <a:buNone/>
            </a:pPr>
            <a:r>
              <a:rPr lang="en-US" sz="2800" b="1" dirty="0">
                <a:latin typeface="Times New Roman" panose="02020603050405020304" pitchFamily="18" charset="0"/>
                <a:cs typeface="Times New Roman" panose="02020603050405020304" pitchFamily="18" charset="0"/>
              </a:rPr>
              <a:t>Requirements analysis includes the following tasks:</a:t>
            </a:r>
          </a:p>
          <a:p>
            <a:pPr marL="342900" indent="-342900">
              <a:buFont typeface="Arial" panose="020B0604020202020204" pitchFamily="34" charset="0"/>
              <a:buChar char="•"/>
            </a:pPr>
            <a:r>
              <a:rPr lang="en-US" sz="2200" b="1" dirty="0" smtClean="0">
                <a:latin typeface="Times New Roman" panose="02020603050405020304" pitchFamily="18" charset="0"/>
                <a:cs typeface="Times New Roman" panose="02020603050405020304" pitchFamily="18" charset="0"/>
              </a:rPr>
              <a:t>Feasibility </a:t>
            </a:r>
            <a:r>
              <a:rPr lang="en-US" sz="2200" b="1" dirty="0">
                <a:latin typeface="Times New Roman" panose="02020603050405020304" pitchFamily="18" charset="0"/>
                <a:cs typeface="Times New Roman" panose="02020603050405020304" pitchFamily="18" charset="0"/>
              </a:rPr>
              <a:t>evaluation: </a:t>
            </a:r>
            <a:r>
              <a:rPr lang="en-US" sz="2200" dirty="0">
                <a:latin typeface="Times New Roman" panose="02020603050405020304" pitchFamily="18" charset="0"/>
                <a:cs typeface="Times New Roman" panose="02020603050405020304" pitchFamily="18" charset="0"/>
              </a:rPr>
              <a:t>all requirements should be evaluated to see if they would be feasible.</a:t>
            </a:r>
            <a:br>
              <a:rPr lang="en-US" sz="2200" dirty="0">
                <a:latin typeface="Times New Roman" panose="02020603050405020304" pitchFamily="18" charset="0"/>
                <a:cs typeface="Times New Roman" panose="02020603050405020304" pitchFamily="18" charset="0"/>
              </a:rPr>
            </a:br>
            <a:endParaRPr lang="en-US" sz="22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Removing conflicts: </a:t>
            </a:r>
            <a:r>
              <a:rPr lang="en-US" sz="2200" dirty="0">
                <a:latin typeface="Times New Roman" panose="02020603050405020304" pitchFamily="18" charset="0"/>
                <a:cs typeface="Times New Roman" panose="02020603050405020304" pitchFamily="18" charset="0"/>
              </a:rPr>
              <a:t>some requirements may contradict or conflict with other requirements such that only one may be implemented</a:t>
            </a:r>
            <a:r>
              <a:rPr lang="en-US" sz="2200" dirty="0" smtClean="0">
                <a:latin typeface="Times New Roman" panose="02020603050405020304" pitchFamily="18" charset="0"/>
                <a:cs typeface="Times New Roman" panose="02020603050405020304" pitchFamily="18" charset="0"/>
              </a:rPr>
              <a:t>.</a:t>
            </a:r>
          </a:p>
          <a:p>
            <a:endParaRPr lang="en-US" sz="2200" dirty="0">
              <a:latin typeface="Times New Roman" panose="02020603050405020304" pitchFamily="18" charset="0"/>
              <a:cs typeface="Times New Roman" panose="02020603050405020304" pitchFamily="18" charset="0"/>
            </a:endParaRPr>
          </a:p>
          <a:p>
            <a:r>
              <a:rPr lang="en-US" sz="2200" dirty="0">
                <a:latin typeface="Times New Roman" panose="02020603050405020304" pitchFamily="18" charset="0"/>
                <a:cs typeface="Times New Roman" panose="02020603050405020304" pitchFamily="18" charset="0"/>
              </a:rPr>
              <a:t>Failing to do this, is likely to result in conflicting requirements which are difficult to resolve because the opinions are so entrenched</a:t>
            </a:r>
            <a:r>
              <a:rPr lang="en-US" sz="2200" dirty="0" smtClean="0">
                <a:latin typeface="Times New Roman" panose="02020603050405020304" pitchFamily="18" charset="0"/>
                <a:cs typeface="Times New Roman" panose="02020603050405020304" pitchFamily="18" charset="0"/>
              </a:rPr>
              <a:t>.</a:t>
            </a:r>
          </a:p>
          <a:p>
            <a:endParaRPr lang="en-US" sz="22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Checking for solutions: </a:t>
            </a:r>
            <a:r>
              <a:rPr lang="en-US" sz="2200" dirty="0">
                <a:latin typeface="Times New Roman" panose="02020603050405020304" pitchFamily="18" charset="0"/>
                <a:cs typeface="Times New Roman" panose="02020603050405020304" pitchFamily="18" charset="0"/>
              </a:rPr>
              <a:t>on examination, a requirement may not be something the business needs to happen or have addressed, but may be a pre-determined solution.</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For example, a requirement may dictate that a specific software package should be used rather than express the business requirements to be satisfied</a:t>
            </a:r>
            <a:r>
              <a:rPr lang="en-US" sz="2200" dirty="0" smtClean="0">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04037" y="634561"/>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237161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35184"/>
            <a:ext cx="11270512" cy="50655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57523"/>
            <a:ext cx="11100392" cy="3893374"/>
          </a:xfrm>
          <a:prstGeom prst="rect">
            <a:avLst/>
          </a:prstGeom>
        </p:spPr>
        <p:txBody>
          <a:bodyPr wrap="square">
            <a:spAutoFit/>
          </a:bodyPr>
          <a:lstStyle/>
          <a:p>
            <a:pPr marL="0" indent="0">
              <a:buNone/>
            </a:pPr>
            <a:r>
              <a:rPr lang="en-US" sz="2800" b="1" dirty="0">
                <a:latin typeface="Times New Roman" panose="02020603050405020304" pitchFamily="18" charset="0"/>
                <a:cs typeface="Times New Roman" panose="02020603050405020304" pitchFamily="18" charset="0"/>
              </a:rPr>
              <a:t>Requirements analysis includes the following tasks:</a:t>
            </a:r>
          </a:p>
          <a:p>
            <a:endParaRPr lang="en-US" sz="2100" b="1"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Confirm standard of quality: </a:t>
            </a:r>
            <a:r>
              <a:rPr lang="en-US" sz="2200" dirty="0">
                <a:latin typeface="Times New Roman" panose="02020603050405020304" pitchFamily="18" charset="0"/>
                <a:cs typeface="Times New Roman" panose="02020603050405020304" pitchFamily="18" charset="0"/>
              </a:rPr>
              <a:t>all requirements should meet the quality criteria and should be clear. the requirement must be expressed in clear language, avoiding vague adjectives and adverbs and using precise verbs and nouns.</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The analyst and the </a:t>
            </a:r>
            <a:r>
              <a:rPr lang="en-US" sz="2200" b="1" dirty="0">
                <a:latin typeface="Times New Roman" panose="02020603050405020304" pitchFamily="18" charset="0"/>
                <a:cs typeface="Times New Roman" panose="02020603050405020304" pitchFamily="18" charset="0"/>
              </a:rPr>
              <a:t>subject matter expert </a:t>
            </a:r>
            <a:r>
              <a:rPr lang="en-US" sz="2200" dirty="0">
                <a:latin typeface="Times New Roman" panose="02020603050405020304" pitchFamily="18" charset="0"/>
                <a:cs typeface="Times New Roman" panose="02020603050405020304" pitchFamily="18" charset="0"/>
              </a:rPr>
              <a:t>(SME) must distinguish between a business need for this project, and an individual user’s ‘want’, which may add no value overall. </a:t>
            </a:r>
          </a:p>
          <a:p>
            <a:pPr marL="342900" indent="-342900">
              <a:buFont typeface="Arial" panose="020B0604020202020204" pitchFamily="34" charset="0"/>
              <a:buChar char="•"/>
            </a:pPr>
            <a:endParaRPr lang="en-US" sz="22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Unambiguous</a:t>
            </a:r>
            <a:r>
              <a:rPr lang="en-US" sz="2200" dirty="0">
                <a:latin typeface="Times New Roman" panose="02020603050405020304" pitchFamily="18" charset="0"/>
                <a:cs typeface="Times New Roman" panose="02020603050405020304" pitchFamily="18" charset="0"/>
              </a:rPr>
              <a:t> – the description of the requirement must not contain any ambiguity.</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The requirements phase is concerned with finding out the individual business requirements that such a system (if it were to be implemented) must satisfy.</a:t>
            </a:r>
          </a:p>
        </p:txBody>
      </p:sp>
      <p:sp>
        <p:nvSpPr>
          <p:cNvPr id="7" name="Title 1"/>
          <p:cNvSpPr txBox="1">
            <a:spLocks/>
          </p:cNvSpPr>
          <p:nvPr/>
        </p:nvSpPr>
        <p:spPr>
          <a:xfrm>
            <a:off x="404037" y="634561"/>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094859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35184"/>
            <a:ext cx="11270512" cy="50655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57523"/>
            <a:ext cx="11100392" cy="4216539"/>
          </a:xfrm>
          <a:prstGeom prst="rect">
            <a:avLst/>
          </a:prstGeom>
        </p:spPr>
        <p:txBody>
          <a:bodyPr wrap="square">
            <a:spAutoFit/>
          </a:bodyPr>
          <a:lstStyle/>
          <a:p>
            <a:pPr marL="0" indent="0">
              <a:buNone/>
            </a:pPr>
            <a:r>
              <a:rPr lang="en-US" sz="2800" b="1" dirty="0">
                <a:latin typeface="Times New Roman" panose="02020603050405020304" pitchFamily="18" charset="0"/>
                <a:cs typeface="Times New Roman" panose="02020603050405020304" pitchFamily="18" charset="0"/>
              </a:rPr>
              <a:t>Requirements analysis includes the following tasks:</a:t>
            </a:r>
          </a:p>
          <a:p>
            <a:pPr marL="0" indent="0">
              <a:buNone/>
            </a:pPr>
            <a:r>
              <a:rPr lang="en-US" sz="2400" dirty="0" smtClean="0">
                <a:latin typeface="Times New Roman" panose="02020603050405020304" pitchFamily="18" charset="0"/>
                <a:cs typeface="Times New Roman" panose="02020603050405020304" pitchFamily="18" charset="0"/>
              </a:rPr>
              <a:t>It </a:t>
            </a:r>
            <a:r>
              <a:rPr lang="en-US" sz="2400" dirty="0">
                <a:latin typeface="Times New Roman" panose="02020603050405020304" pitchFamily="18" charset="0"/>
                <a:cs typeface="Times New Roman" panose="02020603050405020304" pitchFamily="18" charset="0"/>
              </a:rPr>
              <a:t>may be a process or people issue. While this may seem an onerous process to go through, especially when we have a long list of requirements, it is a necessary step and helps ensure that we deliver a set of requirements that are clear, and that all stakeholders agree are needed, to satisfy the project objectives.</a:t>
            </a:r>
          </a:p>
          <a:p>
            <a:pPr marL="0" indent="0">
              <a:buNone/>
            </a:pP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As the requirements are likely to be elicited over a period of time, this analysis can be done in parallel as a fresh list of requirements is entered, rather than waiting until the list is complete and then beginning .We will complete the third column in the requirements list with these comments, or a précis of each.</a:t>
            </a:r>
          </a:p>
          <a:p>
            <a:pPr marL="0" indent="0">
              <a:buNone/>
            </a:pPr>
            <a:endParaRPr lang="en-US" sz="2400" b="1"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04037" y="634561"/>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7712451"/>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35184"/>
            <a:ext cx="11270512" cy="506558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457523"/>
            <a:ext cx="11100392" cy="4924425"/>
          </a:xfrm>
          <a:prstGeom prst="rect">
            <a:avLst/>
          </a:prstGeom>
        </p:spPr>
        <p:txBody>
          <a:bodyPr wrap="square">
            <a:spAutoFit/>
          </a:bodyPr>
          <a:lstStyle/>
          <a:p>
            <a:pPr marL="0" indent="0">
              <a:buNone/>
            </a:pPr>
            <a:r>
              <a:rPr lang="en-US" sz="2800" b="1" dirty="0">
                <a:latin typeface="Times New Roman" panose="02020603050405020304" pitchFamily="18" charset="0"/>
                <a:cs typeface="Times New Roman" panose="02020603050405020304" pitchFamily="18" charset="0"/>
              </a:rPr>
              <a:t>Requirements analysis includes the following tasks:</a:t>
            </a:r>
          </a:p>
          <a:p>
            <a:pPr marL="0" indent="0">
              <a:buNone/>
            </a:pPr>
            <a:r>
              <a:rPr lang="en-US" sz="2200" b="1" dirty="0" smtClean="0">
                <a:latin typeface="Times New Roman" panose="02020603050405020304" pitchFamily="18" charset="0"/>
                <a:cs typeface="Times New Roman" panose="02020603050405020304" pitchFamily="18" charset="0"/>
              </a:rPr>
              <a:t>The </a:t>
            </a:r>
            <a:r>
              <a:rPr lang="en-US" sz="2200" b="1" dirty="0">
                <a:latin typeface="Times New Roman" panose="02020603050405020304" pitchFamily="18" charset="0"/>
                <a:cs typeface="Times New Roman" panose="02020603050405020304" pitchFamily="18" charset="0"/>
              </a:rPr>
              <a:t>potential outcomes for each requirement</a:t>
            </a:r>
          </a:p>
          <a:p>
            <a:pPr marL="0" indent="0">
              <a:buNone/>
            </a:pPr>
            <a:r>
              <a:rPr lang="en-US" sz="2200" b="1" dirty="0">
                <a:latin typeface="Times New Roman" panose="02020603050405020304" pitchFamily="18" charset="0"/>
                <a:cs typeface="Times New Roman" panose="02020603050405020304" pitchFamily="18" charset="0"/>
              </a:rPr>
              <a:t>There are several potential outcomes for each requirement from this exercise: </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to accept the requirement as it stands and document it in more detail in the requirements catalogue;</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to re-word the requirement to remove jargon and ambiguity; </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to merge duplicated/overlapping requirements and re-word them;</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to split composite requirements into their individual entries;</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to take unclear, ambiguous or conflicting requirements back to the business users for clarification.</a:t>
            </a:r>
            <a:br>
              <a:rPr lang="en-US" sz="2200" dirty="0">
                <a:latin typeface="Times New Roman" panose="02020603050405020304" pitchFamily="18" charset="0"/>
                <a:cs typeface="Times New Roman" panose="02020603050405020304" pitchFamily="18" charset="0"/>
              </a:rPr>
            </a:br>
            <a:endParaRPr lang="en-US" sz="2200" dirty="0">
              <a:latin typeface="Times New Roman" panose="02020603050405020304" pitchFamily="18" charset="0"/>
              <a:cs typeface="Times New Roman" panose="02020603050405020304" pitchFamily="18" charset="0"/>
            </a:endParaRPr>
          </a:p>
          <a:p>
            <a:pPr marL="0" indent="0">
              <a:buNone/>
            </a:pPr>
            <a:r>
              <a:rPr lang="en-US" sz="2200" dirty="0">
                <a:latin typeface="Times New Roman" panose="02020603050405020304" pitchFamily="18" charset="0"/>
                <a:cs typeface="Times New Roman" panose="02020603050405020304" pitchFamily="18" charset="0"/>
              </a:rPr>
              <a:t>Requirements that are in conflict, are unrealistic, or are out of alignment with the business objectives, still need to be recorded in the requirements catalogue in order to ensure that an audit trail is kept of all requirements raised and any subsequent action taken.</a:t>
            </a:r>
          </a:p>
        </p:txBody>
      </p:sp>
      <p:sp>
        <p:nvSpPr>
          <p:cNvPr id="7" name="Title 1"/>
          <p:cNvSpPr txBox="1">
            <a:spLocks/>
          </p:cNvSpPr>
          <p:nvPr/>
        </p:nvSpPr>
        <p:spPr>
          <a:xfrm>
            <a:off x="404037" y="634561"/>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936739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499690"/>
            <a:ext cx="11270512" cy="490107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620382"/>
            <a:ext cx="11100392" cy="4247317"/>
          </a:xfrm>
          <a:prstGeom prst="rect">
            <a:avLst/>
          </a:prstGeom>
        </p:spPr>
        <p:txBody>
          <a:bodyPr wrap="square">
            <a:spAutoFit/>
          </a:bodyPr>
          <a:lstStyle/>
          <a:p>
            <a:pPr marL="0" indent="0">
              <a:buNone/>
            </a:pPr>
            <a:r>
              <a:rPr lang="en-US" sz="2800" b="1" dirty="0">
                <a:latin typeface="Times New Roman" panose="02020603050405020304" pitchFamily="18" charset="0"/>
                <a:cs typeface="Times New Roman" panose="02020603050405020304" pitchFamily="18" charset="0"/>
              </a:rPr>
              <a:t>9. REQUIREMENTS VALIDATION</a:t>
            </a:r>
          </a:p>
          <a:p>
            <a:pPr marL="0" indent="0">
              <a:buNone/>
            </a:pPr>
            <a:r>
              <a:rPr lang="en-US" sz="2200" dirty="0">
                <a:latin typeface="Times New Roman" panose="02020603050405020304" pitchFamily="18" charset="0"/>
                <a:cs typeface="Times New Roman" panose="02020603050405020304" pitchFamily="18" charset="0"/>
              </a:rPr>
              <a:t>Once the analysts have completed the analysis activity and have deemed the requirements document to be complete and correct, the business and project representatives need to confirm that the document provides an accurate statement of the requirements.</a:t>
            </a:r>
          </a:p>
          <a:p>
            <a:pPr marL="0" indent="0">
              <a:buNone/>
            </a:pP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Once the reviewers have been identified, the requirements document should be issued for review. The review group must include representatives from the key stakeholder groups and different representatives will review different aspects of the requirements</a:t>
            </a:r>
            <a:r>
              <a:rPr lang="en-US" sz="2200" dirty="0" smtClean="0">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The reviewers should include the following representatives:</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The business sponsor </a:t>
            </a:r>
            <a:r>
              <a:rPr lang="en-US" sz="2200" dirty="0">
                <a:latin typeface="Times New Roman" panose="02020603050405020304" pitchFamily="18" charset="0"/>
                <a:cs typeface="Times New Roman" panose="02020603050405020304" pitchFamily="18" charset="0"/>
              </a:rPr>
              <a:t>should review the document to ensure that the requirements are all in alignment with the business objectives and do not address areas that are outside the scope of the project. </a:t>
            </a:r>
          </a:p>
        </p:txBody>
      </p:sp>
      <p:sp>
        <p:nvSpPr>
          <p:cNvPr id="7" name="Title 1"/>
          <p:cNvSpPr txBox="1">
            <a:spLocks/>
          </p:cNvSpPr>
          <p:nvPr/>
        </p:nvSpPr>
        <p:spPr>
          <a:xfrm>
            <a:off x="404037" y="799067"/>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394460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333537"/>
            <a:ext cx="11270512" cy="50672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337258"/>
            <a:ext cx="11270512" cy="5509200"/>
          </a:xfrm>
          <a:prstGeom prst="rect">
            <a:avLst/>
          </a:prstGeom>
        </p:spPr>
        <p:txBody>
          <a:bodyPr wrap="square">
            <a:spAutoFit/>
          </a:bodyPr>
          <a:lstStyle/>
          <a:p>
            <a:pPr marL="342900" indent="-342900">
              <a:buFont typeface="Arial" panose="020B0604020202020204" pitchFamily="34" charset="0"/>
              <a:buChar char="•"/>
            </a:pPr>
            <a:r>
              <a:rPr lang="en-US" sz="2200" b="1" dirty="0" smtClean="0">
                <a:latin typeface="Times New Roman" panose="02020603050405020304" pitchFamily="18" charset="0"/>
                <a:cs typeface="Times New Roman" panose="02020603050405020304" pitchFamily="18" charset="0"/>
              </a:rPr>
              <a:t>The </a:t>
            </a:r>
            <a:r>
              <a:rPr lang="en-US" sz="2200" b="1" dirty="0">
                <a:latin typeface="Times New Roman" panose="02020603050405020304" pitchFamily="18" charset="0"/>
                <a:cs typeface="Times New Roman" panose="02020603050405020304" pitchFamily="18" charset="0"/>
              </a:rPr>
              <a:t>business owners of the individual requirements, or their representatives</a:t>
            </a:r>
            <a:r>
              <a:rPr lang="en-US" sz="2200" dirty="0">
                <a:latin typeface="Times New Roman" panose="02020603050405020304" pitchFamily="18" charset="0"/>
                <a:cs typeface="Times New Roman" panose="02020603050405020304" pitchFamily="18" charset="0"/>
              </a:rPr>
              <a:t>, should review the requirements to ensure that they express the business needs clearly and correctly, without ambiguity.</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It is the business representatives’ responsibility – and their last opportunity – to be satisfied with the requirements before accepting them.</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The subject matter expert </a:t>
            </a:r>
            <a:r>
              <a:rPr lang="en-US" sz="2200" dirty="0">
                <a:latin typeface="Times New Roman" panose="02020603050405020304" pitchFamily="18" charset="0"/>
                <a:cs typeface="Times New Roman" panose="02020603050405020304" pitchFamily="18" charset="0"/>
              </a:rPr>
              <a:t>should review the requirements to ensure that they reflect correct business practice.</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The developers </a:t>
            </a:r>
            <a:r>
              <a:rPr lang="en-US" sz="2200" dirty="0">
                <a:latin typeface="Times New Roman" panose="02020603050405020304" pitchFamily="18" charset="0"/>
                <a:cs typeface="Times New Roman" panose="02020603050405020304" pitchFamily="18" charset="0"/>
              </a:rPr>
              <a:t>should review the requirements to ensure that they are technically feasible.</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testers should review the requirements to ensure that they are testable.</a:t>
            </a:r>
          </a:p>
          <a:p>
            <a:pPr marL="342900" indent="-342900">
              <a:buFont typeface="Arial" panose="020B0604020202020204" pitchFamily="34" charset="0"/>
              <a:buChar char="•"/>
            </a:pPr>
            <a:r>
              <a:rPr lang="en-US" sz="2200" b="1" dirty="0">
                <a:latin typeface="Times New Roman" panose="02020603050405020304" pitchFamily="18" charset="0"/>
                <a:cs typeface="Times New Roman" panose="02020603050405020304" pitchFamily="18" charset="0"/>
              </a:rPr>
              <a:t>Project office representatives </a:t>
            </a:r>
            <a:r>
              <a:rPr lang="en-US" sz="2200" dirty="0">
                <a:latin typeface="Times New Roman" panose="02020603050405020304" pitchFamily="18" charset="0"/>
                <a:cs typeface="Times New Roman" panose="02020603050405020304" pitchFamily="18" charset="0"/>
              </a:rPr>
              <a:t>should ensure that the requirements are compliant with business standards and policies, and that correct quality review procedures have been followed</a:t>
            </a:r>
            <a:r>
              <a:rPr lang="en-US" sz="2200" dirty="0" smtClean="0">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a:p>
            <a:endParaRPr lang="en-US" sz="2200" dirty="0" smtClean="0">
              <a:latin typeface="Times New Roman" panose="02020603050405020304" pitchFamily="18" charset="0"/>
              <a:cs typeface="Times New Roman" panose="02020603050405020304" pitchFamily="18" charset="0"/>
            </a:endParaRPr>
          </a:p>
          <a:p>
            <a:r>
              <a:rPr lang="en-US" sz="2200" dirty="0" smtClean="0">
                <a:latin typeface="Times New Roman" panose="02020603050405020304" pitchFamily="18" charset="0"/>
                <a:cs typeface="Times New Roman" panose="02020603050405020304" pitchFamily="18" charset="0"/>
              </a:rPr>
              <a:t>The </a:t>
            </a:r>
            <a:r>
              <a:rPr lang="en-US" sz="2200" dirty="0">
                <a:latin typeface="Times New Roman" panose="02020603050405020304" pitchFamily="18" charset="0"/>
                <a:cs typeface="Times New Roman" panose="02020603050405020304" pitchFamily="18" charset="0"/>
              </a:rPr>
              <a:t>group may meet to discuss the requirements document in a formal review meeting, may have a virtual meeting whereby comments are submitted electronically via a shared forum, or possibly, individual responses via email may be provided.</a:t>
            </a:r>
            <a:br>
              <a:rPr lang="en-US" sz="2200" dirty="0">
                <a:latin typeface="Times New Roman" panose="02020603050405020304" pitchFamily="18" charset="0"/>
                <a:cs typeface="Times New Roman" panose="02020603050405020304" pitchFamily="18" charset="0"/>
              </a:rPr>
            </a:br>
            <a:endParaRPr lang="en-US" sz="2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404037" y="799067"/>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1004332"/>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203200" y="1212844"/>
            <a:ext cx="11677625" cy="518792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373468" y="1337842"/>
            <a:ext cx="11100392" cy="5262979"/>
          </a:xfrm>
          <a:prstGeom prst="rect">
            <a:avLst/>
          </a:prstGeom>
        </p:spPr>
        <p:txBody>
          <a:bodyPr wrap="square">
            <a:spAutoFit/>
          </a:bodyPr>
          <a:lstStyle/>
          <a:p>
            <a:pPr marL="0" indent="0">
              <a:buNone/>
            </a:pPr>
            <a:r>
              <a:rPr lang="en-US" sz="2800" b="1" dirty="0">
                <a:latin typeface="Times New Roman" panose="02020603050405020304" pitchFamily="18" charset="0"/>
                <a:cs typeface="Times New Roman" panose="02020603050405020304" pitchFamily="18" charset="0"/>
              </a:rPr>
              <a:t>9. REQUIREMENTS VALIDATION</a:t>
            </a:r>
          </a:p>
          <a:p>
            <a:pPr marL="0" indent="0">
              <a:buNone/>
            </a:pPr>
            <a:r>
              <a:rPr lang="en-US" sz="2200" b="1" dirty="0">
                <a:latin typeface="Times New Roman" panose="02020603050405020304" pitchFamily="18" charset="0"/>
                <a:cs typeface="Times New Roman" panose="02020603050405020304" pitchFamily="18" charset="0"/>
              </a:rPr>
              <a:t>Whichever approach is taken to the review, there are two important roles to be filled: </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there should be a chairperson, who is responsible for controlling the review, and </a:t>
            </a:r>
          </a:p>
          <a:p>
            <a:pPr marL="342900" indent="-342900">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a business analyst, who is responsible for providing information about the requirements document or possibly presenting it to the review meeting.</a:t>
            </a:r>
          </a:p>
          <a:p>
            <a:pPr marL="0" indent="0">
              <a:buNone/>
            </a:pPr>
            <a:endParaRPr lang="en-US" sz="2200" dirty="0">
              <a:latin typeface="Times New Roman" panose="02020603050405020304" pitchFamily="18" charset="0"/>
              <a:cs typeface="Times New Roman" panose="02020603050405020304" pitchFamily="18" charset="0"/>
            </a:endParaRPr>
          </a:p>
          <a:p>
            <a:pPr marL="0" indent="0">
              <a:buNone/>
            </a:pPr>
            <a:r>
              <a:rPr lang="en-US" sz="2200" dirty="0">
                <a:latin typeface="Times New Roman" panose="02020603050405020304" pitchFamily="18" charset="0"/>
                <a:cs typeface="Times New Roman" panose="02020603050405020304" pitchFamily="18" charset="0"/>
              </a:rPr>
              <a:t>Where the requirements have been well-organized, for example, grouped by business area or use case, it is possible to conduct a set of shorter review meetings.</a:t>
            </a:r>
            <a:br>
              <a:rPr lang="en-US" sz="2200" dirty="0">
                <a:latin typeface="Times New Roman" panose="02020603050405020304" pitchFamily="18" charset="0"/>
                <a:cs typeface="Times New Roman" panose="02020603050405020304" pitchFamily="18" charset="0"/>
              </a:rPr>
            </a:br>
            <a:endParaRPr lang="en-US" sz="2200" dirty="0">
              <a:latin typeface="Times New Roman" panose="02020603050405020304" pitchFamily="18" charset="0"/>
              <a:cs typeface="Times New Roman" panose="02020603050405020304" pitchFamily="18" charset="0"/>
            </a:endParaRPr>
          </a:p>
          <a:p>
            <a:pPr marL="0" indent="0">
              <a:buNone/>
            </a:pPr>
            <a:r>
              <a:rPr lang="en-US" sz="2200" dirty="0">
                <a:latin typeface="Times New Roman" panose="02020603050405020304" pitchFamily="18" charset="0"/>
                <a:cs typeface="Times New Roman" panose="02020603050405020304" pitchFamily="18" charset="0"/>
              </a:rPr>
              <a:t>The requirements document is confirmed as a satisfactory statement of the business requirements</a:t>
            </a:r>
            <a:r>
              <a:rPr lang="en-US" sz="2200" dirty="0" smtClean="0">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a:p>
            <a:pPr marL="0" indent="0">
              <a:buNone/>
            </a:pPr>
            <a:r>
              <a:rPr lang="en-US" sz="2200" dirty="0" smtClean="0">
                <a:latin typeface="Times New Roman" panose="02020603050405020304" pitchFamily="18" charset="0"/>
                <a:cs typeface="Times New Roman" panose="02020603050405020304" pitchFamily="18" charset="0"/>
              </a:rPr>
              <a:t>The </a:t>
            </a:r>
            <a:r>
              <a:rPr lang="en-US" sz="2200" dirty="0">
                <a:latin typeface="Times New Roman" panose="02020603050405020304" pitchFamily="18" charset="0"/>
                <a:cs typeface="Times New Roman" panose="02020603050405020304" pitchFamily="18" charset="0"/>
              </a:rPr>
              <a:t>outcome of the review should be an agreement that the entire requirements document is complete, consistent, conformant and a true reflection of what the business requires to be delivered.</a:t>
            </a:r>
            <a:br>
              <a:rPr lang="en-US" sz="2200" dirty="0">
                <a:latin typeface="Times New Roman" panose="02020603050405020304" pitchFamily="18" charset="0"/>
                <a:cs typeface="Times New Roman" panose="02020603050405020304" pitchFamily="18" charset="0"/>
              </a:rPr>
            </a:br>
            <a:endParaRPr lang="en-US" sz="2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373468" y="650282"/>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737238"/>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247317"/>
          </a:xfrm>
          <a:prstGeom prst="rect">
            <a:avLst/>
          </a:prstGeom>
        </p:spPr>
        <p:txBody>
          <a:bodyPr wrap="square">
            <a:spAutoFit/>
          </a:bodyPr>
          <a:lstStyle/>
          <a:p>
            <a:pPr marL="0" indent="0" algn="just">
              <a:buNone/>
            </a:pPr>
            <a:r>
              <a:rPr lang="en-US" sz="2800" b="1" dirty="0">
                <a:latin typeface="Times New Roman" panose="02020603050405020304" pitchFamily="18" charset="0"/>
                <a:cs typeface="Times New Roman" panose="02020603050405020304" pitchFamily="18" charset="0"/>
              </a:rPr>
              <a:t>10. AGILE APPROACH TO REQUIREMENTS</a:t>
            </a:r>
          </a:p>
          <a:p>
            <a:pPr marL="0" indent="0" algn="just">
              <a:buNone/>
            </a:pPr>
            <a:r>
              <a:rPr lang="en-US" sz="2200" dirty="0">
                <a:latin typeface="Times New Roman" panose="02020603050405020304" pitchFamily="18" charset="0"/>
                <a:cs typeface="Times New Roman" panose="02020603050405020304" pitchFamily="18" charset="0"/>
              </a:rPr>
              <a:t>The Requirements Engineering (RE) approach described above ensures that the project has understood and incorporated all business needs and user requirements before the solution is designed for implementation.</a:t>
            </a:r>
          </a:p>
          <a:p>
            <a:pPr marL="0" indent="0" algn="just">
              <a:buNone/>
            </a:pP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The traceability features allow all changes to the requirements, for whatever reason, to be incorporated in the document with no loss of quality, and the reasons for those changes recorded in case of query or conflict further down the line. However, the RE approach can be time-consuming and make demands on resources; many organizations need to produce new systems in a shorter timespan than this allows so have adopted an Agile approach to development. The key differences between defining requirements when using an incremental or waterfall approach and the Agile philosophy, is in the level and type of documentation that is produced</a:t>
            </a:r>
            <a:r>
              <a:rPr lang="en-US" sz="2200" dirty="0" smtClean="0">
                <a:latin typeface="Times New Roman" panose="02020603050405020304" pitchFamily="18" charset="0"/>
                <a:cs typeface="Times New Roman" panose="02020603050405020304" pitchFamily="18" charset="0"/>
              </a:rPr>
              <a:t>.</a:t>
            </a:r>
            <a:endParaRPr lang="en-US" sz="22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8225" y="984872"/>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56104764"/>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678204"/>
          </a:xfrm>
          <a:prstGeom prst="rect">
            <a:avLst/>
          </a:prstGeom>
        </p:spPr>
        <p:txBody>
          <a:bodyPr wrap="square">
            <a:spAutoFit/>
          </a:bodyPr>
          <a:lstStyle/>
          <a:p>
            <a:pPr marL="0" indent="0" algn="just">
              <a:buNone/>
            </a:pPr>
            <a:r>
              <a:rPr lang="en-US" sz="2800" b="1" dirty="0">
                <a:latin typeface="Times New Roman" panose="02020603050405020304" pitchFamily="18" charset="0"/>
                <a:cs typeface="Times New Roman" panose="02020603050405020304" pitchFamily="18" charset="0"/>
              </a:rPr>
              <a:t>10. AGILE APPROACH TO </a:t>
            </a:r>
            <a:r>
              <a:rPr lang="en-US" sz="2800" b="1" dirty="0" smtClean="0">
                <a:latin typeface="Times New Roman" panose="02020603050405020304" pitchFamily="18" charset="0"/>
                <a:cs typeface="Times New Roman" panose="02020603050405020304" pitchFamily="18" charset="0"/>
              </a:rPr>
              <a:t>REQUIREMENTS</a:t>
            </a:r>
          </a:p>
          <a:p>
            <a:pPr marL="0" indent="0" algn="just">
              <a:buNone/>
            </a:pPr>
            <a:r>
              <a:rPr lang="en-US" sz="2200" dirty="0" smtClean="0">
                <a:latin typeface="Times New Roman" panose="02020603050405020304" pitchFamily="18" charset="0"/>
                <a:cs typeface="Times New Roman" panose="02020603050405020304" pitchFamily="18" charset="0"/>
              </a:rPr>
              <a:t>If </a:t>
            </a:r>
            <a:r>
              <a:rPr lang="en-US" sz="2200" dirty="0">
                <a:latin typeface="Times New Roman" panose="02020603050405020304" pitchFamily="18" charset="0"/>
                <a:cs typeface="Times New Roman" panose="02020603050405020304" pitchFamily="18" charset="0"/>
              </a:rPr>
              <a:t>RE is employed in an incremental or waterfall-style project, the aim is to produce a baselined set of good, complete, relevant well-formed requirements before a solution is specified and designed; this ensures that the development is driven by business requirements, and not by the technology.</a:t>
            </a:r>
          </a:p>
          <a:p>
            <a:pPr marL="0" indent="0" algn="just">
              <a:buNone/>
            </a:pPr>
            <a:r>
              <a:rPr lang="en-US" sz="2200" dirty="0">
                <a:latin typeface="Times New Roman" panose="02020603050405020304" pitchFamily="18" charset="0"/>
                <a:cs typeface="Times New Roman" panose="02020603050405020304" pitchFamily="18" charset="0"/>
              </a:rPr>
              <a:t/>
            </a:r>
            <a:br>
              <a:rPr lang="en-US" sz="2200" dirty="0">
                <a:latin typeface="Times New Roman" panose="02020603050405020304" pitchFamily="18" charset="0"/>
                <a:cs typeface="Times New Roman" panose="02020603050405020304" pitchFamily="18" charset="0"/>
              </a:rPr>
            </a:br>
            <a:r>
              <a:rPr lang="en-US" sz="2200" dirty="0">
                <a:latin typeface="Times New Roman" panose="02020603050405020304" pitchFamily="18" charset="0"/>
                <a:cs typeface="Times New Roman" panose="02020603050405020304" pitchFamily="18" charset="0"/>
              </a:rPr>
              <a:t>Despite the less detailed nature of the requirements definitions, it is still important to use the RE framework to ensure that the requirements are clear and meet the quality criteria described earlier</a:t>
            </a:r>
            <a:r>
              <a:rPr lang="en-US" sz="2200" dirty="0" smtClean="0">
                <a:latin typeface="Times New Roman" panose="02020603050405020304" pitchFamily="18" charset="0"/>
                <a:cs typeface="Times New Roman" panose="02020603050405020304" pitchFamily="18" charset="0"/>
              </a:rPr>
              <a:t>.</a:t>
            </a:r>
          </a:p>
          <a:p>
            <a:pPr marL="0" indent="0" algn="just">
              <a:buNone/>
            </a:pPr>
            <a:endParaRPr lang="en-US" sz="2200" dirty="0">
              <a:latin typeface="Times New Roman" panose="02020603050405020304" pitchFamily="18" charset="0"/>
              <a:cs typeface="Times New Roman" panose="02020603050405020304" pitchFamily="18" charset="0"/>
            </a:endParaRPr>
          </a:p>
          <a:p>
            <a:pPr algn="just"/>
            <a:r>
              <a:rPr lang="en-US" sz="2400" dirty="0">
                <a:latin typeface="Times New Roman" panose="02020603050405020304" pitchFamily="18" charset="0"/>
                <a:cs typeface="Times New Roman" panose="02020603050405020304" pitchFamily="18" charset="0"/>
              </a:rPr>
              <a:t>The details of the requirements evolve during the development process and, if desired, the detailed definition of the requirements is completed once the development has been completed</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8225" y="984872"/>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19776516"/>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04037" y="1685494"/>
            <a:ext cx="11270512"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42" name="Google Shape;542;p29"/>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43" name="Google Shape;543;p29"/>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11" name="Rectangle 10"/>
          <p:cNvSpPr/>
          <p:nvPr/>
        </p:nvSpPr>
        <p:spPr>
          <a:xfrm>
            <a:off x="404037" y="1831542"/>
            <a:ext cx="11100392" cy="4955203"/>
          </a:xfrm>
          <a:prstGeom prst="rect">
            <a:avLst/>
          </a:prstGeom>
        </p:spPr>
        <p:txBody>
          <a:bodyPr wrap="square">
            <a:spAutoFit/>
          </a:bodyPr>
          <a:lstStyle/>
          <a:p>
            <a:pPr marL="0" indent="0" algn="just">
              <a:buNone/>
            </a:pPr>
            <a:r>
              <a:rPr lang="en-US" sz="2800" b="1" dirty="0">
                <a:latin typeface="Times New Roman" panose="02020603050405020304" pitchFamily="18" charset="0"/>
                <a:cs typeface="Times New Roman" panose="02020603050405020304" pitchFamily="18" charset="0"/>
              </a:rPr>
              <a:t>10. AGILE APPROACH TO </a:t>
            </a:r>
            <a:r>
              <a:rPr lang="en-US" sz="2800" b="1" dirty="0" smtClean="0">
                <a:latin typeface="Times New Roman" panose="02020603050405020304" pitchFamily="18" charset="0"/>
                <a:cs typeface="Times New Roman" panose="02020603050405020304" pitchFamily="18" charset="0"/>
              </a:rPr>
              <a:t>REQUIREMENTS</a:t>
            </a:r>
          </a:p>
          <a:p>
            <a:pPr marL="0" indent="0" algn="just">
              <a:buNone/>
            </a:pPr>
            <a:r>
              <a:rPr lang="en-US" sz="2400" dirty="0">
                <a:latin typeface="Times New Roman" panose="02020603050405020304" pitchFamily="18" charset="0"/>
                <a:cs typeface="Times New Roman" panose="02020603050405020304" pitchFamily="18" charset="0"/>
              </a:rPr>
              <a:t>The outcome of the workshop should be the scope, a set of high-level requirements, a priority for implementing the requirements and some way of representing which actors need to interact with the system</a:t>
            </a:r>
            <a:r>
              <a:rPr lang="en-US" sz="2400" dirty="0" smtClean="0">
                <a:latin typeface="Times New Roman" panose="02020603050405020304" pitchFamily="18" charset="0"/>
                <a:cs typeface="Times New Roman" panose="02020603050405020304" pitchFamily="18" charset="0"/>
              </a:rPr>
              <a:t>.</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Each use case represents a piece of functionality that is needed to meet an actor’s needs, and may contain a number of requirements to satisfy them; these requirements need not be defined absolutely until just before they are due to be built.</a:t>
            </a:r>
          </a:p>
          <a:p>
            <a:pPr marL="0" indent="0" algn="just">
              <a:buNone/>
            </a:pPr>
            <a:endParaRPr lang="en-US" sz="2400" dirty="0">
              <a:latin typeface="Times New Roman" panose="02020603050405020304" pitchFamily="18" charset="0"/>
              <a:cs typeface="Times New Roman" panose="02020603050405020304" pitchFamily="18" charset="0"/>
            </a:endParaRPr>
          </a:p>
          <a:p>
            <a:pPr marL="0" indent="0" algn="just">
              <a:buNone/>
            </a:pPr>
            <a:r>
              <a:rPr lang="en-US" sz="2400" dirty="0">
                <a:latin typeface="Times New Roman" panose="02020603050405020304" pitchFamily="18" charset="0"/>
                <a:cs typeface="Times New Roman" panose="02020603050405020304" pitchFamily="18" charset="0"/>
              </a:rPr>
              <a:t>The developer, using a prototyping approach and technology, sits with the business user and business analyst, to elaborate on the requirements that will deliver the user story and meet its defined goal.</a:t>
            </a:r>
          </a:p>
          <a:p>
            <a:pPr marL="0" indent="0" algn="just">
              <a:buNone/>
            </a:pPr>
            <a:endParaRPr lang="en-US" sz="2400" b="1" dirty="0" smtClean="0">
              <a:latin typeface="Times New Roman" panose="02020603050405020304" pitchFamily="18" charset="0"/>
              <a:cs typeface="Times New Roman" panose="02020603050405020304" pitchFamily="18" charset="0"/>
            </a:endParaRPr>
          </a:p>
        </p:txBody>
      </p:sp>
      <p:sp>
        <p:nvSpPr>
          <p:cNvPr id="7" name="Title 1"/>
          <p:cNvSpPr txBox="1">
            <a:spLocks/>
          </p:cNvSpPr>
          <p:nvPr/>
        </p:nvSpPr>
        <p:spPr>
          <a:xfrm>
            <a:off x="668225" y="984872"/>
            <a:ext cx="882886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600" b="1" dirty="0" smtClean="0">
                <a:solidFill>
                  <a:srgbClr val="00B0F0"/>
                </a:solidFill>
                <a:latin typeface="Times New Roman" panose="02020603050405020304" pitchFamily="18" charset="0"/>
                <a:cs typeface="Times New Roman" panose="02020603050405020304" pitchFamily="18" charset="0"/>
              </a:rPr>
              <a:t>ESTABLISHING THE REQUIREMENTS </a:t>
            </a:r>
            <a:endParaRPr lang="en-US" sz="36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3679035"/>
      </p:ext>
    </p:extLst>
  </p:cSld>
  <p:clrMapOvr>
    <a:masterClrMapping/>
  </p:clrMapOvr>
  <mc:AlternateContent xmlns:mc="http://schemas.openxmlformats.org/markup-compatibility/2006" xmlns:p14="http://schemas.microsoft.com/office/powerpoint/2010/main">
    <mc:Choice Requires="p14">
      <p:transition spd="slow" p14:dur="2000" advTm="91706"/>
    </mc:Choice>
    <mc:Fallback xmlns="">
      <p:transition spd="slow" advTm="91706"/>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635000" y="1344567"/>
            <a:ext cx="11245825" cy="448824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635000" y="1405783"/>
            <a:ext cx="11041108" cy="442702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latin typeface="Times New Roman" panose="02020603050405020304" pitchFamily="18" charset="0"/>
                <a:cs typeface="Times New Roman" panose="02020603050405020304" pitchFamily="18" charset="0"/>
              </a:rPr>
              <a:t>In the journey of problem-solving and decision-making, the "Establishing the Requirements" chapter plays a pivotal role in shaping the path forward. This chapter is dedicated to the crucial process of defining and understanding the specific requirements and needs that a solution must meet. As we conclude this chapter, we reflect on its key takeaways and the importance of its learning objectives. </a:t>
            </a:r>
            <a:r>
              <a:rPr lang="en-US" sz="2400" b="1" dirty="0">
                <a:latin typeface="Times New Roman" panose="02020603050405020304" pitchFamily="18" charset="0"/>
                <a:cs typeface="Times New Roman" panose="02020603050405020304" pitchFamily="18" charset="0"/>
              </a:rPr>
              <a:t>Defining Stakeholder Needs; Gathering Requirements; Analyzing and Prioritizing Requirements; Documenting Requirements; Validation and Verification; Managing Changes; Communicating Requirements.</a:t>
            </a:r>
          </a:p>
          <a:p>
            <a:pPr marL="0" indent="0" algn="just">
              <a:buNone/>
            </a:pPr>
            <a:r>
              <a:rPr lang="en-US" sz="2400" dirty="0">
                <a:latin typeface="Times New Roman" panose="02020603050405020304" pitchFamily="18" charset="0"/>
                <a:cs typeface="Times New Roman" panose="02020603050405020304" pitchFamily="18" charset="0"/>
              </a:rPr>
              <a:t>In the broader context of problem-solving, the ability to establish requirements serves as the compass that points us in the right direction. It ensures that our solutions are not only effective but also aligned with the needs and expectations of those they serve.</a:t>
            </a:r>
          </a:p>
        </p:txBody>
      </p:sp>
      <p:sp>
        <p:nvSpPr>
          <p:cNvPr id="13" name="Title 1"/>
          <p:cNvSpPr txBox="1">
            <a:spLocks/>
          </p:cNvSpPr>
          <p:nvPr/>
        </p:nvSpPr>
        <p:spPr>
          <a:xfrm>
            <a:off x="908328" y="781212"/>
            <a:ext cx="6120917"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5000" b="1" dirty="0" smtClean="0">
                <a:solidFill>
                  <a:srgbClr val="00B0F0"/>
                </a:solidFill>
                <a:latin typeface="Times New Roman" panose="02020603050405020304" pitchFamily="18" charset="0"/>
                <a:cs typeface="Times New Roman" panose="02020603050405020304" pitchFamily="18" charset="0"/>
              </a:rPr>
              <a:t>CONCLUSION</a:t>
            </a:r>
            <a:r>
              <a:rPr lang="en-US" sz="5400" b="1" dirty="0" smtClean="0">
                <a:solidFill>
                  <a:srgbClr val="00B0F0"/>
                </a:solidFill>
                <a:latin typeface="Times New Roman" panose="02020603050405020304" pitchFamily="18" charset="0"/>
                <a:cs typeface="Times New Roman" panose="02020603050405020304" pitchFamily="18" charset="0"/>
              </a:rPr>
              <a:t> </a:t>
            </a:r>
            <a:endParaRPr lang="en-US" sz="54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7930451"/>
      </p:ext>
    </p:extLst>
  </p:cSld>
  <p:clrMapOvr>
    <a:masterClrMapping/>
  </p:clrMapOvr>
  <mc:AlternateContent xmlns:mc="http://schemas.openxmlformats.org/markup-compatibility/2006" xmlns:p14="http://schemas.microsoft.com/office/powerpoint/2010/main">
    <mc:Choice Requires="p14">
      <p:transition spd="slow" p14:dur="2000" advTm="29768"/>
    </mc:Choice>
    <mc:Fallback xmlns="">
      <p:transition spd="slow" advTm="29768"/>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159635" y="1151628"/>
            <a:ext cx="4128422" cy="495230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574" name="Google Shape;574;p32"/>
          <p:cNvSpPr/>
          <p:nvPr/>
        </p:nvSpPr>
        <p:spPr>
          <a:xfrm>
            <a:off x="1181062" y="1545191"/>
            <a:ext cx="9345750" cy="428761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576" name="Google Shape;576;p32"/>
          <p:cNvPicPr preferRelativeResize="0"/>
          <p:nvPr/>
        </p:nvPicPr>
        <p:blipFill rotWithShape="1">
          <a:blip r:embed="rId3">
            <a:alphaModFix/>
          </a:blip>
          <a:srcRect/>
          <a:stretch/>
        </p:blipFill>
        <p:spPr>
          <a:xfrm>
            <a:off x="9497088" y="87721"/>
            <a:ext cx="2383737" cy="1125123"/>
          </a:xfrm>
          <a:prstGeom prst="rect">
            <a:avLst/>
          </a:prstGeom>
          <a:noFill/>
          <a:ln>
            <a:noFill/>
          </a:ln>
        </p:spPr>
      </p:pic>
      <p:sp>
        <p:nvSpPr>
          <p:cNvPr id="577" name="Google Shape;577;p32"/>
          <p:cNvSpPr txBox="1"/>
          <p:nvPr/>
        </p:nvSpPr>
        <p:spPr>
          <a:xfrm>
            <a:off x="4328048"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a:solidFill>
                  <a:schemeClr val="lt1"/>
                </a:solidFill>
                <a:latin typeface="Calibri"/>
                <a:ea typeface="Calibri"/>
                <a:cs typeface="Calibri"/>
                <a:sym typeface="Calibri"/>
              </a:rPr>
              <a:t>www.midocean.ae</a:t>
            </a:r>
            <a:endParaRPr/>
          </a:p>
        </p:txBody>
      </p:sp>
      <p:sp>
        <p:nvSpPr>
          <p:cNvPr id="578" name="Google Shape;578;p32"/>
          <p:cNvSpPr/>
          <p:nvPr/>
        </p:nvSpPr>
        <p:spPr>
          <a:xfrm rot="10800000" flipH="1">
            <a:off x="-609600" y="603769"/>
            <a:ext cx="9752693" cy="4571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2" name="Footer Placeholder 1"/>
          <p:cNvSpPr>
            <a:spLocks noGrp="1"/>
          </p:cNvSpPr>
          <p:nvPr>
            <p:ph type="ftr" idx="11"/>
          </p:nvPr>
        </p:nvSpPr>
        <p:spPr/>
        <p:txBody>
          <a:bodyPr/>
          <a:lstStyle/>
          <a:p>
            <a:endParaRPr lang="en-AE" dirty="0"/>
          </a:p>
        </p:txBody>
      </p:sp>
      <p:sp>
        <p:nvSpPr>
          <p:cNvPr id="12" name="Content Placeholder 2"/>
          <p:cNvSpPr txBox="1">
            <a:spLocks/>
          </p:cNvSpPr>
          <p:nvPr/>
        </p:nvSpPr>
        <p:spPr>
          <a:xfrm>
            <a:off x="1371600" y="1951665"/>
            <a:ext cx="8731405" cy="357934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Required Reference:</a:t>
            </a:r>
            <a:endParaRPr lang="en-US" sz="2800" b="1"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Debra Paul and 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et al, (2020). “Business Analysis”. BCS, 4th Edition. ISBN:978-1-78017-5102</a:t>
            </a:r>
            <a:endParaRPr lang="en-US" sz="2800" dirty="0">
              <a:latin typeface="Times New Roman" panose="02020603050405020304" pitchFamily="18" charset="0"/>
              <a:cs typeface="Times New Roman" panose="02020603050405020304" pitchFamily="18" charset="0"/>
            </a:endParaRPr>
          </a:p>
          <a:p>
            <a:pPr algn="just">
              <a:tabLst>
                <a:tab pos="1469390" algn="ctr"/>
              </a:tabLst>
            </a:pPr>
            <a:r>
              <a:rPr lang="en-GB" sz="2800" dirty="0">
                <a:latin typeface="Times New Roman" panose="02020603050405020304" pitchFamily="18" charset="0"/>
                <a:cs typeface="Times New Roman" panose="02020603050405020304" pitchFamily="18" charset="0"/>
              </a:rPr>
              <a:t> </a:t>
            </a:r>
            <a:endParaRPr lang="en-US" sz="2800" dirty="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tabLst>
                <a:tab pos="1469390" algn="ctr"/>
              </a:tabLst>
            </a:pPr>
            <a:r>
              <a:rPr lang="en-GB" sz="2800" b="1" dirty="0">
                <a:latin typeface="Times New Roman" panose="02020603050405020304" pitchFamily="18" charset="0"/>
                <a:cs typeface="Times New Roman" panose="02020603050405020304" pitchFamily="18" charset="0"/>
              </a:rPr>
              <a:t>Recommended Reading</a:t>
            </a:r>
          </a:p>
          <a:p>
            <a:pPr algn="just">
              <a:tabLst>
                <a:tab pos="1469390" algn="ctr"/>
              </a:tabLst>
            </a:pPr>
            <a:r>
              <a:rPr lang="en-GB" sz="2800" dirty="0">
                <a:latin typeface="Times New Roman" panose="02020603050405020304" pitchFamily="18" charset="0"/>
                <a:cs typeface="Times New Roman" panose="02020603050405020304" pitchFamily="18" charset="0"/>
              </a:rPr>
              <a:t>James </a:t>
            </a:r>
            <a:r>
              <a:rPr lang="en-GB" sz="2800" dirty="0" err="1">
                <a:latin typeface="Times New Roman" panose="02020603050405020304" pitchFamily="18" charset="0"/>
                <a:cs typeface="Times New Roman" panose="02020603050405020304" pitchFamily="18" charset="0"/>
              </a:rPr>
              <a:t>Cadle</a:t>
            </a:r>
            <a:r>
              <a:rPr lang="en-GB" sz="2800" dirty="0">
                <a:latin typeface="Times New Roman" panose="02020603050405020304" pitchFamily="18" charset="0"/>
                <a:cs typeface="Times New Roman" panose="02020603050405020304" pitchFamily="18" charset="0"/>
              </a:rPr>
              <a:t>, Debra Paul, Jonathan </a:t>
            </a:r>
            <a:r>
              <a:rPr lang="en-GB" sz="2800" dirty="0" err="1">
                <a:latin typeface="Times New Roman" panose="02020603050405020304" pitchFamily="18" charset="0"/>
                <a:cs typeface="Times New Roman" panose="02020603050405020304" pitchFamily="18" charset="0"/>
              </a:rPr>
              <a:t>Hunsley</a:t>
            </a:r>
            <a:r>
              <a:rPr lang="en-GB" sz="2800" dirty="0">
                <a:latin typeface="Times New Roman" panose="02020603050405020304" pitchFamily="18" charset="0"/>
                <a:cs typeface="Times New Roman" panose="02020603050405020304" pitchFamily="18" charset="0"/>
              </a:rPr>
              <a:t>, Adrian Reed, David Beckham, Paul Turner (</a:t>
            </a:r>
            <a:r>
              <a:rPr lang="en-GB" sz="2800" i="1" dirty="0">
                <a:latin typeface="Times New Roman" panose="02020603050405020304" pitchFamily="18" charset="0"/>
                <a:cs typeface="Times New Roman" panose="02020603050405020304" pitchFamily="18" charset="0"/>
              </a:rPr>
              <a:t>2021). “</a:t>
            </a:r>
            <a:r>
              <a:rPr lang="en-GB" sz="2800" dirty="0">
                <a:latin typeface="Times New Roman" panose="02020603050405020304" pitchFamily="18" charset="0"/>
                <a:cs typeface="Times New Roman" panose="02020603050405020304" pitchFamily="18" charset="0"/>
              </a:rPr>
              <a:t>Business Analysis Techniques” 3rd Edition</a:t>
            </a:r>
            <a:r>
              <a:rPr lang="en-GB" sz="2800" i="1" dirty="0">
                <a:latin typeface="Times New Roman" panose="02020603050405020304" pitchFamily="18" charset="0"/>
                <a:cs typeface="Times New Roman" panose="02020603050405020304" pitchFamily="18" charset="0"/>
              </a:rPr>
              <a:t>, </a:t>
            </a:r>
            <a:r>
              <a:rPr lang="en-GB" sz="2800" dirty="0">
                <a:latin typeface="Times New Roman" panose="02020603050405020304" pitchFamily="18" charset="0"/>
                <a:cs typeface="Times New Roman" panose="02020603050405020304" pitchFamily="18" charset="0"/>
              </a:rPr>
              <a:t>BCS. I</a:t>
            </a:r>
            <a:r>
              <a:rPr lang="en-GB" sz="2800" b="1" dirty="0">
                <a:latin typeface="Times New Roman" panose="02020603050405020304" pitchFamily="18" charset="0"/>
                <a:cs typeface="Times New Roman" panose="02020603050405020304" pitchFamily="18" charset="0"/>
              </a:rPr>
              <a:t>SBN:	</a:t>
            </a:r>
            <a:r>
              <a:rPr lang="en-GB" sz="2800" i="1" dirty="0">
                <a:latin typeface="Times New Roman" panose="02020603050405020304" pitchFamily="18" charset="0"/>
                <a:cs typeface="Times New Roman" panose="02020603050405020304" pitchFamily="18" charset="0"/>
              </a:rPr>
              <a:t>978-1-78017-5690</a:t>
            </a:r>
            <a:endParaRPr lang="en-US" sz="2800" dirty="0">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13" name="Title 1"/>
          <p:cNvSpPr txBox="1">
            <a:spLocks/>
          </p:cNvSpPr>
          <p:nvPr/>
        </p:nvSpPr>
        <p:spPr>
          <a:xfrm>
            <a:off x="1551122" y="981836"/>
            <a:ext cx="6602278" cy="694807"/>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4800" b="1" dirty="0" smtClean="0">
                <a:solidFill>
                  <a:srgbClr val="00B0F0"/>
                </a:solidFill>
                <a:latin typeface="Times New Roman" panose="02020603050405020304" pitchFamily="18" charset="0"/>
                <a:cs typeface="Times New Roman" panose="02020603050405020304" pitchFamily="18" charset="0"/>
              </a:rPr>
              <a:t>REFERENCES</a:t>
            </a:r>
            <a:endParaRPr lang="en-US" sz="4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38678752"/>
      </p:ext>
    </p:extLst>
  </p:cSld>
  <p:clrMapOvr>
    <a:masterClrMapping/>
  </p:clrMapOvr>
  <mc:AlternateContent xmlns:mc="http://schemas.openxmlformats.org/markup-compatibility/2006" xmlns:p14="http://schemas.microsoft.com/office/powerpoint/2010/main">
    <mc:Choice Requires="p14">
      <p:transition spd="slow" p14:dur="2000" advTm="68386"/>
    </mc:Choice>
    <mc:Fallback xmlns="">
      <p:transition spd="slow" advTm="68386"/>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667"/>
        <p:cNvGrpSpPr/>
        <p:nvPr/>
      </p:nvGrpSpPr>
      <p:grpSpPr>
        <a:xfrm>
          <a:off x="0" y="0"/>
          <a:ext cx="0" cy="0"/>
          <a:chOff x="0" y="0"/>
          <a:chExt cx="0" cy="0"/>
        </a:xfrm>
      </p:grpSpPr>
      <p:pic>
        <p:nvPicPr>
          <p:cNvPr id="668" name="Google Shape;668;p41"/>
          <p:cNvPicPr preferRelativeResize="0"/>
          <p:nvPr/>
        </p:nvPicPr>
        <p:blipFill rotWithShape="1">
          <a:blip r:embed="rId3">
            <a:alphaModFix/>
          </a:blip>
          <a:srcRect/>
          <a:stretch/>
        </p:blipFill>
        <p:spPr>
          <a:xfrm>
            <a:off x="9576180" y="6168740"/>
            <a:ext cx="2279266" cy="384052"/>
          </a:xfrm>
          <a:prstGeom prst="rect">
            <a:avLst/>
          </a:prstGeom>
          <a:noFill/>
          <a:ln>
            <a:noFill/>
          </a:ln>
        </p:spPr>
      </p:pic>
      <p:pic>
        <p:nvPicPr>
          <p:cNvPr id="669" name="Google Shape;669;p41"/>
          <p:cNvPicPr preferRelativeResize="0"/>
          <p:nvPr/>
        </p:nvPicPr>
        <p:blipFill rotWithShape="1">
          <a:blip r:embed="rId4">
            <a:alphaModFix/>
          </a:blip>
          <a:srcRect/>
          <a:stretch/>
        </p:blipFill>
        <p:spPr>
          <a:xfrm>
            <a:off x="367466" y="485415"/>
            <a:ext cx="2758843" cy="753090"/>
          </a:xfrm>
          <a:prstGeom prst="rect">
            <a:avLst/>
          </a:prstGeom>
          <a:noFill/>
          <a:ln>
            <a:noFill/>
          </a:ln>
        </p:spPr>
      </p:pic>
      <p:pic>
        <p:nvPicPr>
          <p:cNvPr id="670" name="Google Shape;670;p41"/>
          <p:cNvPicPr preferRelativeResize="0"/>
          <p:nvPr/>
        </p:nvPicPr>
        <p:blipFill rotWithShape="1">
          <a:blip r:embed="rId5">
            <a:alphaModFix/>
          </a:blip>
          <a:srcRect/>
          <a:stretch/>
        </p:blipFill>
        <p:spPr>
          <a:xfrm>
            <a:off x="9497088" y="87721"/>
            <a:ext cx="2383737" cy="1125123"/>
          </a:xfrm>
          <a:prstGeom prst="rect">
            <a:avLst/>
          </a:prstGeom>
          <a:noFill/>
          <a:ln>
            <a:noFill/>
          </a:ln>
        </p:spPr>
      </p:pic>
      <p:sp>
        <p:nvSpPr>
          <p:cNvPr id="671" name="Google Shape;671;p41"/>
          <p:cNvSpPr txBox="1"/>
          <p:nvPr/>
        </p:nvSpPr>
        <p:spPr>
          <a:xfrm>
            <a:off x="367466" y="5444837"/>
            <a:ext cx="4524565" cy="110795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6600" b="1" i="1" dirty="0">
                <a:solidFill>
                  <a:schemeClr val="lt1"/>
                </a:solidFill>
                <a:latin typeface="Times New Roman"/>
                <a:ea typeface="Times New Roman"/>
                <a:cs typeface="Times New Roman"/>
                <a:sym typeface="Times New Roman"/>
              </a:rPr>
              <a:t>Thank You</a:t>
            </a:r>
            <a:endParaRPr sz="6600" i="1" dirty="0"/>
          </a:p>
        </p:txBody>
      </p:sp>
      <p:sp>
        <p:nvSpPr>
          <p:cNvPr id="672" name="Google Shape;672;p41"/>
          <p:cNvSpPr/>
          <p:nvPr/>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sp>
        <p:nvSpPr>
          <p:cNvPr id="673" name="Google Shape;673;p41"/>
          <p:cNvSpPr/>
          <p:nvPr/>
        </p:nvSpPr>
        <p:spPr>
          <a:xfrm>
            <a:off x="1468709" y="1526062"/>
            <a:ext cx="9473666" cy="4142390"/>
          </a:xfrm>
          <a:prstGeom prst="rect">
            <a:avLst/>
          </a:prstGeom>
          <a:blipFill rotWithShape="1">
            <a:blip r:embed="rId6">
              <a:alphaModFix/>
            </a:blip>
            <a:tile tx="0" ty="-381000" sx="99000" sy="98000" flip="none" algn="ctr"/>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6600" b="1" i="1">
                <a:solidFill>
                  <a:schemeClr val="lt1"/>
                </a:solidFill>
                <a:latin typeface="Calibri"/>
                <a:ea typeface="Calibri"/>
                <a:cs typeface="Calibri"/>
                <a:sym typeface="Calibri"/>
              </a:rPr>
              <a:t>The End of Lecture</a:t>
            </a:r>
            <a:endParaRPr sz="6600">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5377</TotalTime>
  <Words>3080</Words>
  <Application>Microsoft Office PowerPoint</Application>
  <PresentationFormat>Widescreen</PresentationFormat>
  <Paragraphs>358</Paragraphs>
  <Slides>50</Slides>
  <Notes>50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50</vt:i4>
      </vt:variant>
    </vt:vector>
  </HeadingPairs>
  <TitlesOfParts>
    <vt:vector size="55" baseType="lpstr">
      <vt:lpstr>Arial</vt:lpstr>
      <vt:lpstr>Calibri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332</cp:revision>
  <dcterms:created xsi:type="dcterms:W3CDTF">2023-04-29T09:08:23Z</dcterms:created>
  <dcterms:modified xsi:type="dcterms:W3CDTF">2023-11-23T16:23:32Z</dcterms:modified>
</cp:coreProperties>
</file>