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480" r:id="rId2"/>
    <p:sldId id="313" r:id="rId3"/>
    <p:sldId id="482" r:id="rId4"/>
    <p:sldId id="483" r:id="rId5"/>
    <p:sldId id="484" r:id="rId6"/>
    <p:sldId id="485" r:id="rId7"/>
    <p:sldId id="487" r:id="rId8"/>
    <p:sldId id="488" r:id="rId9"/>
    <p:sldId id="489" r:id="rId10"/>
    <p:sldId id="490" r:id="rId11"/>
    <p:sldId id="491" r:id="rId12"/>
    <p:sldId id="492" r:id="rId13"/>
    <p:sldId id="493" r:id="rId14"/>
    <p:sldId id="494" r:id="rId15"/>
    <p:sldId id="495" r:id="rId16"/>
    <p:sldId id="496" r:id="rId17"/>
    <p:sldId id="497" r:id="rId18"/>
    <p:sldId id="498" r:id="rId19"/>
    <p:sldId id="499" r:id="rId20"/>
    <p:sldId id="500" r:id="rId21"/>
    <p:sldId id="501" r:id="rId22"/>
    <p:sldId id="502" r:id="rId23"/>
    <p:sldId id="505" r:id="rId24"/>
    <p:sldId id="506" r:id="rId25"/>
    <p:sldId id="507" r:id="rId26"/>
    <p:sldId id="508" r:id="rId27"/>
    <p:sldId id="524" r:id="rId28"/>
    <p:sldId id="525" r:id="rId29"/>
    <p:sldId id="526" r:id="rId30"/>
    <p:sldId id="503" r:id="rId31"/>
    <p:sldId id="504" r:id="rId32"/>
    <p:sldId id="527" r:id="rId33"/>
    <p:sldId id="509" r:id="rId34"/>
    <p:sldId id="510" r:id="rId35"/>
    <p:sldId id="511" r:id="rId36"/>
    <p:sldId id="512" r:id="rId37"/>
    <p:sldId id="513" r:id="rId38"/>
    <p:sldId id="514" r:id="rId39"/>
    <p:sldId id="515" r:id="rId40"/>
    <p:sldId id="516" r:id="rId41"/>
    <p:sldId id="517" r:id="rId42"/>
    <p:sldId id="518" r:id="rId43"/>
    <p:sldId id="519" r:id="rId44"/>
    <p:sldId id="520" r:id="rId45"/>
    <p:sldId id="521" r:id="rId46"/>
    <p:sldId id="522" r:id="rId47"/>
    <p:sldId id="523"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482"/>
            <p14:sldId id="483"/>
            <p14:sldId id="484"/>
            <p14:sldId id="485"/>
            <p14:sldId id="487"/>
            <p14:sldId id="488"/>
            <p14:sldId id="489"/>
            <p14:sldId id="490"/>
            <p14:sldId id="491"/>
            <p14:sldId id="492"/>
            <p14:sldId id="493"/>
            <p14:sldId id="494"/>
            <p14:sldId id="495"/>
            <p14:sldId id="496"/>
            <p14:sldId id="497"/>
            <p14:sldId id="498"/>
            <p14:sldId id="499"/>
            <p14:sldId id="500"/>
            <p14:sldId id="501"/>
            <p14:sldId id="502"/>
            <p14:sldId id="505"/>
            <p14:sldId id="506"/>
            <p14:sldId id="507"/>
            <p14:sldId id="508"/>
            <p14:sldId id="524"/>
            <p14:sldId id="525"/>
            <p14:sldId id="526"/>
            <p14:sldId id="503"/>
            <p14:sldId id="504"/>
            <p14:sldId id="527"/>
            <p14:sldId id="509"/>
            <p14:sldId id="510"/>
            <p14:sldId id="511"/>
            <p14:sldId id="512"/>
            <p14:sldId id="513"/>
            <p14:sldId id="514"/>
            <p14:sldId id="515"/>
            <p14:sldId id="516"/>
            <p14:sldId id="517"/>
            <p14:sldId id="518"/>
            <p14:sldId id="519"/>
            <p14:sldId id="520"/>
            <p14:sldId id="521"/>
            <p14:sldId id="522"/>
            <p14:sldId id="52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4" d="100"/>
          <a:sy n="64" d="100"/>
        </p:scale>
        <p:origin x="95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0488981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989329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5331071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0804135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6507757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3978996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911979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1740425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0119530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1552251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1334585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9396135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8864261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981698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958489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953186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5642012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71720716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7926851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7475937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07817203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72190081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416821339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51749390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46466305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93511120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77923556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9541744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80371709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75965078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44707585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6145563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72751141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85965790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46351102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31072645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16561093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59860769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8931870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96287739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13905498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62133177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9/20/2023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9/20/2023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9/20/2023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9/20/2023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9/20/2023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9/20/2023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9/20/2023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9/20/2023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9/20/2023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9/20/2023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9/20/2023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9/20/2023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6.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1.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2.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3.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4.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5.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6.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7.xml"/><Relationship Id="rId1" Type="http://schemas.openxmlformats.org/officeDocument/2006/relationships/slideLayout" Target="../slideLayouts/slideLayout13.xml"/><Relationship Id="rId5" Type="http://schemas.openxmlformats.org/officeDocument/2006/relationships/image" Target="../media/image10.png"/><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8.xml"/><Relationship Id="rId1" Type="http://schemas.openxmlformats.org/officeDocument/2006/relationships/slideLayout" Target="../slideLayouts/slideLayout13.xml"/><Relationship Id="rId5" Type="http://schemas.openxmlformats.org/officeDocument/2006/relationships/image" Target="../media/image11.png"/><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9.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0.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1.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3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2.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3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3.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3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4.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3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5.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3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6.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4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7.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4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8.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4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9.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4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0.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4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1.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4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2.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4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3.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4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4.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48.xml.rels><?xml version="1.0" encoding="UTF-8" standalone="yes"?>
<Relationships xmlns="http://schemas.openxmlformats.org/package/2006/relationships"><Relationship Id="rId8" Type="http://schemas.openxmlformats.org/officeDocument/2006/relationships/image" Target="../media/image16.jpg"/><Relationship Id="rId3" Type="http://schemas.openxmlformats.org/officeDocument/2006/relationships/image" Target="../media/image12.png"/><Relationship Id="rId7" Type="http://schemas.openxmlformats.org/officeDocument/2006/relationships/image" Target="../media/image2.png"/><Relationship Id="rId2" Type="http://schemas.openxmlformats.org/officeDocument/2006/relationships/notesSlide" Target="../notesSlides/notesSlide45.xml"/><Relationship Id="rId1" Type="http://schemas.openxmlformats.org/officeDocument/2006/relationships/slideLayout" Target="../slideLayouts/slideLayout14.xml"/><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0" y="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830997"/>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Associate Professor. Ahmed Rageh Ismail</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280787"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Research Project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rgbClr val="000000"/>
                </a:solidFill>
                <a:latin typeface="Times New Roman" panose="02020603050405020304" pitchFamily="18" charset="0"/>
                <a:cs typeface="Times New Roman" panose="02020603050405020304" pitchFamily="18" charset="0"/>
              </a:rPr>
              <a:t>Lecture 1</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912703"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ENT 636</a:t>
            </a:r>
          </a:p>
          <a:p>
            <a:r>
              <a:rPr lang="en-US" sz="2000" dirty="0">
                <a:solidFill>
                  <a:schemeClr val="bg1"/>
                </a:solidFill>
                <a:latin typeface="Times New Roman" panose="02020603050405020304" pitchFamily="18" charset="0"/>
                <a:cs typeface="Times New Roman" panose="02020603050405020304" pitchFamily="18" charset="0"/>
              </a:rPr>
              <a:t>Research Project</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180238"/>
            <a:ext cx="8417320" cy="452431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By the end of this chapter you should:</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 be able to explain the nature of research;</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 be able to outline the features of business and management research;</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 be able to place your research project on a basic–applied research</a:t>
            </a:r>
          </a:p>
          <a:p>
            <a:r>
              <a:rPr lang="en-US" sz="2400" dirty="0">
                <a:solidFill>
                  <a:schemeClr val="bg1"/>
                </a:solidFill>
                <a:latin typeface="Times New Roman" panose="02020603050405020304" pitchFamily="18" charset="0"/>
                <a:cs typeface="Times New Roman" panose="02020603050405020304" pitchFamily="18" charset="0"/>
              </a:rPr>
              <a:t>continuum according to its purpose and context;</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 understand the stages you will need to complete (and revisit) as part of your research process;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nature of research</a:t>
            </a:r>
          </a:p>
        </p:txBody>
      </p:sp>
      <p:sp>
        <p:nvSpPr>
          <p:cNvPr id="31" name="TextBox 30">
            <a:extLst>
              <a:ext uri="{FF2B5EF4-FFF2-40B4-BE49-F238E27FC236}">
                <a16:creationId xmlns:a16="http://schemas.microsoft.com/office/drawing/2014/main" id="{4527402C-3F97-690D-9C20-A459E375AEB7}"/>
              </a:ext>
            </a:extLst>
          </p:cNvPr>
          <p:cNvSpPr txBox="1"/>
          <p:nvPr/>
        </p:nvSpPr>
        <p:spPr>
          <a:xfrm>
            <a:off x="473653" y="2764845"/>
            <a:ext cx="11107203" cy="3416320"/>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When watching the television or reading the news it is difficult to avoid the term ‘research’. The results of ‘research’ are all around us.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Daily news report the research findings of academics’ and </a:t>
            </a:r>
            <a:r>
              <a:rPr lang="en-US" sz="2400" dirty="0" err="1">
                <a:solidFill>
                  <a:schemeClr val="bg1"/>
                </a:solidFill>
                <a:latin typeface="Times New Roman" panose="02020603050405020304" pitchFamily="18" charset="0"/>
                <a:cs typeface="Times New Roman" panose="02020603050405020304" pitchFamily="18" charset="0"/>
              </a:rPr>
              <a:t>organisations</a:t>
            </a:r>
            <a:r>
              <a:rPr lang="en-US" sz="2400" dirty="0">
                <a:solidFill>
                  <a:schemeClr val="bg1"/>
                </a:solidFill>
                <a:latin typeface="Times New Roman" panose="02020603050405020304" pitchFamily="18" charset="0"/>
                <a:cs typeface="Times New Roman" panose="02020603050405020304" pitchFamily="18" charset="0"/>
              </a:rPr>
              <a:t>. Documentary </a:t>
            </a:r>
            <a:r>
              <a:rPr lang="en-US" sz="2400" dirty="0" err="1">
                <a:solidFill>
                  <a:schemeClr val="bg1"/>
                </a:solidFill>
                <a:latin typeface="Times New Roman" panose="02020603050405020304" pitchFamily="18" charset="0"/>
                <a:cs typeface="Times New Roman" panose="02020603050405020304" pitchFamily="18" charset="0"/>
              </a:rPr>
              <a:t>programmes</a:t>
            </a:r>
            <a:r>
              <a:rPr lang="en-US" sz="2400" dirty="0">
                <a:solidFill>
                  <a:schemeClr val="bg1"/>
                </a:solidFill>
                <a:latin typeface="Times New Roman" panose="02020603050405020304" pitchFamily="18" charset="0"/>
                <a:cs typeface="Times New Roman" panose="02020603050405020304" pitchFamily="18" charset="0"/>
              </a:rPr>
              <a:t> tell us about ‘research findings’ and advertisers may highlight the ‘results of research’ to encourage you to buy a particular product or brand.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However, we believe that what these examples really </a:t>
            </a:r>
            <a:r>
              <a:rPr lang="en-US" sz="2400" dirty="0" err="1">
                <a:solidFill>
                  <a:schemeClr val="bg1"/>
                </a:solidFill>
                <a:latin typeface="Times New Roman" panose="02020603050405020304" pitchFamily="18" charset="0"/>
                <a:cs typeface="Times New Roman" panose="02020603050405020304" pitchFamily="18" charset="0"/>
              </a:rPr>
              <a:t>emphasise</a:t>
            </a:r>
            <a:r>
              <a:rPr lang="en-US" sz="2400" dirty="0">
                <a:solidFill>
                  <a:schemeClr val="bg1"/>
                </a:solidFill>
                <a:latin typeface="Times New Roman" panose="02020603050405020304" pitchFamily="18" charset="0"/>
                <a:cs typeface="Times New Roman" panose="02020603050405020304" pitchFamily="18" charset="0"/>
              </a:rPr>
              <a:t> is the wide range of meanings given to the term ‘research’ in everyday speech.</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3782042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nature of research</a:t>
            </a:r>
          </a:p>
        </p:txBody>
      </p:sp>
      <p:sp>
        <p:nvSpPr>
          <p:cNvPr id="31" name="TextBox 30">
            <a:extLst>
              <a:ext uri="{FF2B5EF4-FFF2-40B4-BE49-F238E27FC236}">
                <a16:creationId xmlns:a16="http://schemas.microsoft.com/office/drawing/2014/main" id="{4527402C-3F97-690D-9C20-A459E375AEB7}"/>
              </a:ext>
            </a:extLst>
          </p:cNvPr>
          <p:cNvSpPr txBox="1"/>
          <p:nvPr/>
        </p:nvSpPr>
        <p:spPr>
          <a:xfrm>
            <a:off x="404737" y="2405087"/>
            <a:ext cx="11415964" cy="3785652"/>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Many of these everyday uses of the term ‘research’ are not research in the true meaning of the word. As part of this, he highlights ways in which the term is used wrongly:</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 just collecting facts or information with no clear purpose;</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 reassembling and reordering facts or information without interpretation;</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 as an activity with no or little relevance to everyday life;</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 as a term to get your product or idea noticed and respected.</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6473722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nature of research</a:t>
            </a:r>
          </a:p>
        </p:txBody>
      </p:sp>
      <p:sp>
        <p:nvSpPr>
          <p:cNvPr id="31" name="TextBox 30">
            <a:extLst>
              <a:ext uri="{FF2B5EF4-FFF2-40B4-BE49-F238E27FC236}">
                <a16:creationId xmlns:a16="http://schemas.microsoft.com/office/drawing/2014/main" id="{4527402C-3F97-690D-9C20-A459E375AEB7}"/>
              </a:ext>
            </a:extLst>
          </p:cNvPr>
          <p:cNvSpPr txBox="1"/>
          <p:nvPr/>
        </p:nvSpPr>
        <p:spPr>
          <a:xfrm>
            <a:off x="404737" y="3364456"/>
            <a:ext cx="11415964" cy="2308324"/>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The first of these highlights the fact that, although research often involves the collection of information, it is more than just reading a few books or articles, talking to a few people or asking people questions.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While collecting data may be part of the research process, if it is not undertaken in a systematic way and without a clear purpose, it will not be seen as research.</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6054699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nature of research</a:t>
            </a:r>
          </a:p>
        </p:txBody>
      </p:sp>
      <p:sp>
        <p:nvSpPr>
          <p:cNvPr id="31" name="TextBox 30">
            <a:extLst>
              <a:ext uri="{FF2B5EF4-FFF2-40B4-BE49-F238E27FC236}">
                <a16:creationId xmlns:a16="http://schemas.microsoft.com/office/drawing/2014/main" id="{4527402C-3F97-690D-9C20-A459E375AEB7}"/>
              </a:ext>
            </a:extLst>
          </p:cNvPr>
          <p:cNvSpPr txBox="1"/>
          <p:nvPr/>
        </p:nvSpPr>
        <p:spPr>
          <a:xfrm>
            <a:off x="404737" y="2899763"/>
            <a:ext cx="11415964" cy="3046988"/>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The second of these is commonplace in many reports. Data are collected, perhaps from a variety of different sources, and then assembled in a single document with the sources of these data listed without any explanation of what the data</a:t>
            </a:r>
          </a:p>
          <a:p>
            <a:r>
              <a:rPr lang="en-US" sz="2400" dirty="0">
                <a:solidFill>
                  <a:schemeClr val="bg1"/>
                </a:solidFill>
                <a:latin typeface="Times New Roman" panose="02020603050405020304" pitchFamily="18" charset="0"/>
                <a:cs typeface="Times New Roman" panose="02020603050405020304" pitchFamily="18" charset="0"/>
              </a:rPr>
              <a:t>means.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In other words, there is no interpretation of the data collected. Again, while the assembly of data from a variety of sources may be part of the research process, without interpretation it is not research..</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6033165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nature of research</a:t>
            </a:r>
          </a:p>
        </p:txBody>
      </p:sp>
      <p:sp>
        <p:nvSpPr>
          <p:cNvPr id="31" name="TextBox 30">
            <a:extLst>
              <a:ext uri="{FF2B5EF4-FFF2-40B4-BE49-F238E27FC236}">
                <a16:creationId xmlns:a16="http://schemas.microsoft.com/office/drawing/2014/main" id="{4527402C-3F97-690D-9C20-A459E375AEB7}"/>
              </a:ext>
            </a:extLst>
          </p:cNvPr>
          <p:cNvSpPr txBox="1"/>
          <p:nvPr/>
        </p:nvSpPr>
        <p:spPr>
          <a:xfrm>
            <a:off x="404737" y="3364456"/>
            <a:ext cx="11415964" cy="2308324"/>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The third </a:t>
            </a:r>
            <a:r>
              <a:rPr lang="en-US" sz="2400" dirty="0" err="1">
                <a:solidFill>
                  <a:schemeClr val="bg1"/>
                </a:solidFill>
                <a:latin typeface="Times New Roman" panose="02020603050405020304" pitchFamily="18" charset="0"/>
                <a:cs typeface="Times New Roman" panose="02020603050405020304" pitchFamily="18" charset="0"/>
              </a:rPr>
              <a:t>emphasises</a:t>
            </a:r>
            <a:r>
              <a:rPr lang="en-US" sz="2400" dirty="0">
                <a:solidFill>
                  <a:schemeClr val="bg1"/>
                </a:solidFill>
                <a:latin typeface="Times New Roman" panose="02020603050405020304" pitchFamily="18" charset="0"/>
                <a:cs typeface="Times New Roman" panose="02020603050405020304" pitchFamily="18" charset="0"/>
              </a:rPr>
              <a:t>, how despite research often appearing abstract, it influences our daily lives and creates our understanding of the world.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Finally, the term ‘research’ can be used to get an idea or product noticed by people and to suggest that people should have confidence in it. In such instances, when you ask for details of the research process, these are either unclear or not forthcoming.</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4189080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nature of research</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432700"/>
            <a:ext cx="11415964" cy="4401205"/>
          </a:xfrm>
          <a:prstGeom prst="rect">
            <a:avLst/>
          </a:prstGeom>
          <a:noFill/>
        </p:spPr>
        <p:txBody>
          <a:bodyPr wrap="square" rtlCol="0">
            <a:spAutoFit/>
          </a:bodyPr>
          <a:lstStyle/>
          <a:p>
            <a:r>
              <a:rPr lang="en-US" sz="2000" dirty="0">
                <a:solidFill>
                  <a:schemeClr val="bg1"/>
                </a:solidFill>
                <a:latin typeface="Times New Roman" panose="02020603050405020304" pitchFamily="18" charset="0"/>
                <a:cs typeface="Times New Roman" panose="02020603050405020304" pitchFamily="18" charset="0"/>
              </a:rPr>
              <a:t>Based upon this brief discussion we can already see that research has a number of characteristics:</a:t>
            </a:r>
          </a:p>
          <a:p>
            <a:endParaRPr lang="en-US" sz="2000" dirty="0">
              <a:solidFill>
                <a:schemeClr val="bg1"/>
              </a:solidFill>
              <a:latin typeface="Times New Roman" panose="02020603050405020304" pitchFamily="18" charset="0"/>
              <a:cs typeface="Times New Roman" panose="02020603050405020304" pitchFamily="18" charset="0"/>
            </a:endParaRPr>
          </a:p>
          <a:p>
            <a:r>
              <a:rPr lang="en-US" sz="2000" dirty="0">
                <a:solidFill>
                  <a:schemeClr val="bg1"/>
                </a:solidFill>
                <a:latin typeface="Times New Roman" panose="02020603050405020304" pitchFamily="18" charset="0"/>
                <a:cs typeface="Times New Roman" panose="02020603050405020304" pitchFamily="18" charset="0"/>
              </a:rPr>
              <a:t>• The purpose, to find out things, is stated clearly.</a:t>
            </a:r>
          </a:p>
          <a:p>
            <a:r>
              <a:rPr lang="en-US" sz="2000" dirty="0">
                <a:solidFill>
                  <a:schemeClr val="bg1"/>
                </a:solidFill>
                <a:latin typeface="Times New Roman" panose="02020603050405020304" pitchFamily="18" charset="0"/>
                <a:cs typeface="Times New Roman" panose="02020603050405020304" pitchFamily="18" charset="0"/>
              </a:rPr>
              <a:t>• The data are collected systematically.</a:t>
            </a:r>
          </a:p>
          <a:p>
            <a:r>
              <a:rPr lang="en-US" sz="2000" dirty="0">
                <a:solidFill>
                  <a:schemeClr val="bg1"/>
                </a:solidFill>
                <a:latin typeface="Times New Roman" panose="02020603050405020304" pitchFamily="18" charset="0"/>
                <a:cs typeface="Times New Roman" panose="02020603050405020304" pitchFamily="18" charset="0"/>
              </a:rPr>
              <a:t>• The data are interpreted systematically.</a:t>
            </a:r>
          </a:p>
          <a:p>
            <a:endParaRPr lang="en-US" sz="2000" dirty="0">
              <a:solidFill>
                <a:schemeClr val="bg1"/>
              </a:solidFill>
              <a:latin typeface="Times New Roman" panose="02020603050405020304" pitchFamily="18" charset="0"/>
              <a:cs typeface="Times New Roman" panose="02020603050405020304" pitchFamily="18" charset="0"/>
            </a:endParaRPr>
          </a:p>
          <a:p>
            <a:r>
              <a:rPr lang="en-US" sz="2000" dirty="0">
                <a:solidFill>
                  <a:schemeClr val="bg1"/>
                </a:solidFill>
                <a:latin typeface="Times New Roman" panose="02020603050405020304" pitchFamily="18" charset="0"/>
                <a:cs typeface="Times New Roman" panose="02020603050405020304" pitchFamily="18" charset="0"/>
              </a:rPr>
              <a:t>We can therefore </a:t>
            </a:r>
            <a:r>
              <a:rPr lang="en-US" sz="2000" b="1" dirty="0">
                <a:solidFill>
                  <a:schemeClr val="bg1"/>
                </a:solidFill>
                <a:latin typeface="Times New Roman" panose="02020603050405020304" pitchFamily="18" charset="0"/>
                <a:cs typeface="Times New Roman" panose="02020603050405020304" pitchFamily="18" charset="0"/>
              </a:rPr>
              <a:t>define research </a:t>
            </a:r>
            <a:r>
              <a:rPr lang="en-US" sz="2000" dirty="0">
                <a:solidFill>
                  <a:schemeClr val="bg1"/>
                </a:solidFill>
                <a:latin typeface="Times New Roman" panose="02020603050405020304" pitchFamily="18" charset="0"/>
                <a:cs typeface="Times New Roman" panose="02020603050405020304" pitchFamily="18" charset="0"/>
              </a:rPr>
              <a:t>as a process that is undertaken in a systematic way with a clear purpose, to find things out. Two phrases are important in this definition: ‘systematic way’ and ‘to find out things’. ‘Systematic way’ suggests that research is based on logical relationships and not just beliefs ( </a:t>
            </a:r>
            <a:r>
              <a:rPr lang="en-US" sz="2000" dirty="0" err="1">
                <a:solidFill>
                  <a:schemeClr val="bg1"/>
                </a:solidFill>
                <a:latin typeface="Times New Roman" panose="02020603050405020304" pitchFamily="18" charset="0"/>
                <a:cs typeface="Times New Roman" panose="02020603050405020304" pitchFamily="18" charset="0"/>
              </a:rPr>
              <a:t>Ghauri</a:t>
            </a:r>
            <a:r>
              <a:rPr lang="en-US" sz="2000" dirty="0">
                <a:solidFill>
                  <a:schemeClr val="bg1"/>
                </a:solidFill>
                <a:latin typeface="Times New Roman" panose="02020603050405020304" pitchFamily="18" charset="0"/>
                <a:cs typeface="Times New Roman" panose="02020603050405020304" pitchFamily="18" charset="0"/>
              </a:rPr>
              <a:t> and </a:t>
            </a:r>
            <a:r>
              <a:rPr lang="en-US" sz="2000" dirty="0" err="1">
                <a:solidFill>
                  <a:schemeClr val="bg1"/>
                </a:solidFill>
                <a:latin typeface="Times New Roman" panose="02020603050405020304" pitchFamily="18" charset="0"/>
                <a:cs typeface="Times New Roman" panose="02020603050405020304" pitchFamily="18" charset="0"/>
              </a:rPr>
              <a:t>Grønhaug</a:t>
            </a:r>
            <a:r>
              <a:rPr lang="en-US" sz="2000" dirty="0">
                <a:solidFill>
                  <a:schemeClr val="bg1"/>
                </a:solidFill>
                <a:latin typeface="Times New Roman" panose="02020603050405020304" pitchFamily="18" charset="0"/>
                <a:cs typeface="Times New Roman" panose="02020603050405020304" pitchFamily="18" charset="0"/>
              </a:rPr>
              <a:t> 2010 ). </a:t>
            </a:r>
          </a:p>
          <a:p>
            <a:endParaRPr lang="en-US" sz="2000" dirty="0">
              <a:solidFill>
                <a:schemeClr val="bg1"/>
              </a:solidFill>
              <a:latin typeface="Times New Roman" panose="02020603050405020304" pitchFamily="18" charset="0"/>
              <a:cs typeface="Times New Roman" panose="02020603050405020304" pitchFamily="18" charset="0"/>
            </a:endParaRPr>
          </a:p>
          <a:p>
            <a:r>
              <a:rPr lang="en-US" sz="2000" dirty="0">
                <a:solidFill>
                  <a:schemeClr val="bg1"/>
                </a:solidFill>
                <a:latin typeface="Times New Roman" panose="02020603050405020304" pitchFamily="18" charset="0"/>
                <a:cs typeface="Times New Roman" panose="02020603050405020304" pitchFamily="18" charset="0"/>
              </a:rPr>
              <a:t>As part of this, your research will involve an explanation of the method or methods used to collect the data, will argue why the results obtained are meaningful and will explain any limitations that are associated with them</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6694239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nature of research</a:t>
            </a:r>
          </a:p>
        </p:txBody>
      </p:sp>
      <p:sp>
        <p:nvSpPr>
          <p:cNvPr id="31" name="TextBox 30">
            <a:extLst>
              <a:ext uri="{FF2B5EF4-FFF2-40B4-BE49-F238E27FC236}">
                <a16:creationId xmlns:a16="http://schemas.microsoft.com/office/drawing/2014/main" id="{4527402C-3F97-690D-9C20-A459E375AEB7}"/>
              </a:ext>
            </a:extLst>
          </p:cNvPr>
          <p:cNvSpPr txBox="1"/>
          <p:nvPr/>
        </p:nvSpPr>
        <p:spPr>
          <a:xfrm>
            <a:off x="404737" y="2435067"/>
            <a:ext cx="11415964" cy="3416320"/>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To find out things’ suggests there are a multiplicity of possible purposes for your research. It is therefore an activity that has to be finished at some time to be of use.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This will undoubtedly be true for your research project, which will have a specific deadline. Purposes are often stated as describing, explaining, understanding, criticizing and analyzing.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Crucially, it also emphasizes you have a clear purpose or set of ‘things’ that you want to find out, such as the answer to a question or number of questions.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2672017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622358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Business and management research</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209375"/>
            <a:ext cx="11415964" cy="4154984"/>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Using our earlier definition of research we can define business and management research as undertaking systematic research to find out things about business and management.</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Two features, which have gained considerable support, are </a:t>
            </a:r>
            <a:r>
              <a:rPr lang="en-US" sz="2400" b="1" dirty="0">
                <a:solidFill>
                  <a:schemeClr val="bg1"/>
                </a:solidFill>
                <a:latin typeface="Times New Roman" panose="02020603050405020304" pitchFamily="18" charset="0"/>
                <a:cs typeface="Times New Roman" panose="02020603050405020304" pitchFamily="18" charset="0"/>
              </a:rPr>
              <a:t>the transdisciplinary nature </a:t>
            </a:r>
            <a:r>
              <a:rPr lang="en-US" sz="2400" dirty="0">
                <a:solidFill>
                  <a:schemeClr val="bg1"/>
                </a:solidFill>
                <a:latin typeface="Times New Roman" panose="02020603050405020304" pitchFamily="18" charset="0"/>
                <a:cs typeface="Times New Roman" panose="02020603050405020304" pitchFamily="18" charset="0"/>
              </a:rPr>
              <a:t>of such research and its </a:t>
            </a:r>
            <a:r>
              <a:rPr lang="en-US" sz="2400" b="1" dirty="0">
                <a:solidFill>
                  <a:schemeClr val="bg1"/>
                </a:solidFill>
                <a:latin typeface="Times New Roman" panose="02020603050405020304" pitchFamily="18" charset="0"/>
                <a:cs typeface="Times New Roman" panose="02020603050405020304" pitchFamily="18" charset="0"/>
              </a:rPr>
              <a:t>relevance</a:t>
            </a:r>
            <a:r>
              <a:rPr lang="en-US" sz="2400" dirty="0">
                <a:solidFill>
                  <a:schemeClr val="bg1"/>
                </a:solidFill>
                <a:latin typeface="Times New Roman" panose="02020603050405020304" pitchFamily="18" charset="0"/>
                <a:cs typeface="Times New Roman" panose="02020603050405020304" pitchFamily="18" charset="0"/>
              </a:rPr>
              <a:t> to or impact on business and management practice.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The former of these emphasize that management research also draws on knowledge from other disciplines such as sociology, psychology and economics which have differing underlying assumptions.  In other words, using knowledge from a range of disciplines enables management research to gain new insights that cannot be obtained through using these disciplines separately.</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9080719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Business and management research</a:t>
            </a:r>
          </a:p>
        </p:txBody>
      </p:sp>
      <p:sp>
        <p:nvSpPr>
          <p:cNvPr id="31" name="TextBox 30">
            <a:extLst>
              <a:ext uri="{FF2B5EF4-FFF2-40B4-BE49-F238E27FC236}">
                <a16:creationId xmlns:a16="http://schemas.microsoft.com/office/drawing/2014/main" id="{4527402C-3F97-690D-9C20-A459E375AEB7}"/>
              </a:ext>
            </a:extLst>
          </p:cNvPr>
          <p:cNvSpPr txBox="1"/>
          <p:nvPr/>
        </p:nvSpPr>
        <p:spPr>
          <a:xfrm>
            <a:off x="404737" y="2405087"/>
            <a:ext cx="11415964" cy="3785652"/>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The second ‘relevance’ or ‘impact’ feature of management research highlighted in the debate is a belief that it should have the potential for some form of practical consequences.</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In other words it should be relevant to and have the potential to impact upon business and management practice. Here it has been argued that such research should complete a virtuous circle of theory and practice through which research on managerial practice informs practically derived theory.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This in turn becomes a blueprint for managerial practice, thereby increasing the stock of relevant and practical management knowledge.</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6694476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Business and management research</a:t>
            </a:r>
          </a:p>
        </p:txBody>
      </p:sp>
      <p:sp>
        <p:nvSpPr>
          <p:cNvPr id="31" name="TextBox 30">
            <a:extLst>
              <a:ext uri="{FF2B5EF4-FFF2-40B4-BE49-F238E27FC236}">
                <a16:creationId xmlns:a16="http://schemas.microsoft.com/office/drawing/2014/main" id="{4527402C-3F97-690D-9C20-A459E375AEB7}"/>
              </a:ext>
            </a:extLst>
          </p:cNvPr>
          <p:cNvSpPr txBox="1"/>
          <p:nvPr/>
        </p:nvSpPr>
        <p:spPr>
          <a:xfrm>
            <a:off x="404737" y="2150255"/>
            <a:ext cx="11415964" cy="4154984"/>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A useful four-fold taxonomy for considering </a:t>
            </a:r>
            <a:r>
              <a:rPr lang="en-US" sz="2400" dirty="0" err="1">
                <a:solidFill>
                  <a:schemeClr val="bg1"/>
                </a:solidFill>
                <a:latin typeface="Times New Roman" panose="02020603050405020304" pitchFamily="18" charset="0"/>
                <a:cs typeface="Times New Roman" panose="02020603050405020304" pitchFamily="18" charset="0"/>
              </a:rPr>
              <a:t>rigour</a:t>
            </a:r>
            <a:r>
              <a:rPr lang="en-US" sz="2400" dirty="0">
                <a:solidFill>
                  <a:schemeClr val="bg1"/>
                </a:solidFill>
                <a:latin typeface="Times New Roman" panose="02020603050405020304" pitchFamily="18" charset="0"/>
                <a:cs typeface="Times New Roman" panose="02020603050405020304" pitchFamily="18" charset="0"/>
              </a:rPr>
              <a:t> and relevance in relation to managerial knowledge. Using the dimensions of theoretical and methodological </a:t>
            </a:r>
            <a:r>
              <a:rPr lang="en-US" sz="2400" dirty="0" err="1">
                <a:solidFill>
                  <a:schemeClr val="bg1"/>
                </a:solidFill>
                <a:latin typeface="Times New Roman" panose="02020603050405020304" pitchFamily="18" charset="0"/>
                <a:cs typeface="Times New Roman" panose="02020603050405020304" pitchFamily="18" charset="0"/>
              </a:rPr>
              <a:t>rigour</a:t>
            </a:r>
            <a:r>
              <a:rPr lang="en-US" sz="2400" dirty="0">
                <a:solidFill>
                  <a:schemeClr val="bg1"/>
                </a:solidFill>
                <a:latin typeface="Times New Roman" panose="02020603050405020304" pitchFamily="18" charset="0"/>
                <a:cs typeface="Times New Roman" panose="02020603050405020304" pitchFamily="18" charset="0"/>
              </a:rPr>
              <a:t>, and of practical relevance. They identify four quadrants.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b="1" dirty="0">
                <a:solidFill>
                  <a:schemeClr val="bg1"/>
                </a:solidFill>
                <a:latin typeface="Times New Roman" panose="02020603050405020304" pitchFamily="18" charset="0"/>
                <a:cs typeface="Times New Roman" panose="02020603050405020304" pitchFamily="18" charset="0"/>
              </a:rPr>
              <a:t>Theoretical </a:t>
            </a:r>
            <a:r>
              <a:rPr lang="en-US" sz="2400" b="1" dirty="0" err="1">
                <a:solidFill>
                  <a:schemeClr val="bg1"/>
                </a:solidFill>
                <a:latin typeface="Times New Roman" panose="02020603050405020304" pitchFamily="18" charset="0"/>
                <a:cs typeface="Times New Roman" panose="02020603050405020304" pitchFamily="18" charset="0"/>
              </a:rPr>
              <a:t>rigour</a:t>
            </a:r>
            <a:r>
              <a:rPr lang="en-US" sz="2400" b="1" dirty="0">
                <a:solidFill>
                  <a:schemeClr val="bg1"/>
                </a:solidFill>
                <a:latin typeface="Times New Roman" panose="02020603050405020304" pitchFamily="18" charset="0"/>
                <a:cs typeface="Times New Roman" panose="02020603050405020304" pitchFamily="18" charset="0"/>
              </a:rPr>
              <a:t> </a:t>
            </a:r>
            <a:r>
              <a:rPr lang="en-US" sz="2400" dirty="0">
                <a:solidFill>
                  <a:schemeClr val="bg1"/>
                </a:solidFill>
                <a:latin typeface="Times New Roman" panose="02020603050405020304" pitchFamily="18" charset="0"/>
                <a:cs typeface="Times New Roman" panose="02020603050405020304" pitchFamily="18" charset="0"/>
              </a:rPr>
              <a:t>refers to the clarity and thoroughness with which the research as reported is grounded in existing explanations of how things work.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Although part of the same dimension, </a:t>
            </a:r>
            <a:r>
              <a:rPr lang="en-US" sz="2400" b="1" dirty="0">
                <a:solidFill>
                  <a:schemeClr val="bg1"/>
                </a:solidFill>
                <a:latin typeface="Times New Roman" panose="02020603050405020304" pitchFamily="18" charset="0"/>
                <a:cs typeface="Times New Roman" panose="02020603050405020304" pitchFamily="18" charset="0"/>
              </a:rPr>
              <a:t>methodological </a:t>
            </a:r>
            <a:r>
              <a:rPr lang="en-US" sz="2400" b="1" dirty="0" err="1">
                <a:solidFill>
                  <a:schemeClr val="bg1"/>
                </a:solidFill>
                <a:latin typeface="Times New Roman" panose="02020603050405020304" pitchFamily="18" charset="0"/>
                <a:cs typeface="Times New Roman" panose="02020603050405020304" pitchFamily="18" charset="0"/>
              </a:rPr>
              <a:t>rigour</a:t>
            </a:r>
            <a:r>
              <a:rPr lang="en-US" sz="2400" b="1" dirty="0">
                <a:solidFill>
                  <a:schemeClr val="bg1"/>
                </a:solidFill>
                <a:latin typeface="Times New Roman" panose="02020603050405020304" pitchFamily="18" charset="0"/>
                <a:cs typeface="Times New Roman" panose="02020603050405020304" pitchFamily="18" charset="0"/>
              </a:rPr>
              <a:t> </a:t>
            </a:r>
            <a:r>
              <a:rPr lang="en-US" sz="2400" dirty="0">
                <a:solidFill>
                  <a:schemeClr val="bg1"/>
                </a:solidFill>
                <a:latin typeface="Times New Roman" panose="02020603050405020304" pitchFamily="18" charset="0"/>
                <a:cs typeface="Times New Roman" panose="02020603050405020304" pitchFamily="18" charset="0"/>
              </a:rPr>
              <a:t>refers to the strength and quality of the research method used in terms of the planning, data collection, data analysis, and subsequent reporting; and therefore the confidence</a:t>
            </a:r>
          </a:p>
          <a:p>
            <a:r>
              <a:rPr lang="en-US" sz="2400" dirty="0">
                <a:solidFill>
                  <a:schemeClr val="bg1"/>
                </a:solidFill>
                <a:latin typeface="Times New Roman" panose="02020603050405020304" pitchFamily="18" charset="0"/>
                <a:cs typeface="Times New Roman" panose="02020603050405020304" pitchFamily="18" charset="0"/>
              </a:rPr>
              <a:t>that can be placed in the conclusions drawn </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476060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 taxonomy for considering the ‘relevance gap’ in relation to managerial knowledge</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0" name="Picture 9">
            <a:extLst>
              <a:ext uri="{FF2B5EF4-FFF2-40B4-BE49-F238E27FC236}">
                <a16:creationId xmlns:a16="http://schemas.microsoft.com/office/drawing/2014/main" id="{771DDDE7-3277-16E9-7D65-A65D952F3BC0}"/>
              </a:ext>
            </a:extLst>
          </p:cNvPr>
          <p:cNvPicPr>
            <a:picLocks noChangeAspect="1"/>
          </p:cNvPicPr>
          <p:nvPr/>
        </p:nvPicPr>
        <p:blipFill>
          <a:blip r:embed="rId5"/>
          <a:stretch>
            <a:fillRect/>
          </a:stretch>
        </p:blipFill>
        <p:spPr>
          <a:xfrm>
            <a:off x="2373291" y="3387981"/>
            <a:ext cx="8315665" cy="2413280"/>
          </a:xfrm>
          <a:prstGeom prst="rect">
            <a:avLst/>
          </a:prstGeom>
        </p:spPr>
      </p:pic>
    </p:spTree>
    <p:extLst>
      <p:ext uri="{BB962C8B-B14F-4D97-AF65-F5344CB8AC3E}">
        <p14:creationId xmlns:p14="http://schemas.microsoft.com/office/powerpoint/2010/main" val="9934507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Business and management research</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465549"/>
            <a:ext cx="11415964" cy="3785652"/>
          </a:xfrm>
          <a:prstGeom prst="rect">
            <a:avLst/>
          </a:prstGeom>
          <a:noFill/>
        </p:spPr>
        <p:txBody>
          <a:bodyPr wrap="square" rtlCol="0">
            <a:spAutoFit/>
          </a:bodyPr>
          <a:lstStyle/>
          <a:p>
            <a:r>
              <a:rPr lang="en-US" sz="2000" dirty="0">
                <a:solidFill>
                  <a:schemeClr val="bg1"/>
                </a:solidFill>
                <a:latin typeface="Times New Roman" panose="02020603050405020304" pitchFamily="18" charset="0"/>
                <a:cs typeface="Times New Roman" panose="02020603050405020304" pitchFamily="18" charset="0"/>
              </a:rPr>
              <a:t>Pedantic science is </a:t>
            </a:r>
            <a:r>
              <a:rPr lang="en-US" sz="2000" dirty="0" err="1">
                <a:solidFill>
                  <a:schemeClr val="bg1"/>
                </a:solidFill>
                <a:latin typeface="Times New Roman" panose="02020603050405020304" pitchFamily="18" charset="0"/>
                <a:cs typeface="Times New Roman" panose="02020603050405020304" pitchFamily="18" charset="0"/>
              </a:rPr>
              <a:t>characterised</a:t>
            </a:r>
            <a:r>
              <a:rPr lang="en-US" sz="2000" dirty="0">
                <a:solidFill>
                  <a:schemeClr val="bg1"/>
                </a:solidFill>
                <a:latin typeface="Times New Roman" panose="02020603050405020304" pitchFamily="18" charset="0"/>
                <a:cs typeface="Times New Roman" panose="02020603050405020304" pitchFamily="18" charset="0"/>
              </a:rPr>
              <a:t> by a focus on increasing methodological </a:t>
            </a:r>
            <a:r>
              <a:rPr lang="en-US" sz="2000" dirty="0" err="1">
                <a:solidFill>
                  <a:schemeClr val="bg1"/>
                </a:solidFill>
                <a:latin typeface="Times New Roman" panose="02020603050405020304" pitchFamily="18" charset="0"/>
                <a:cs typeface="Times New Roman" panose="02020603050405020304" pitchFamily="18" charset="0"/>
              </a:rPr>
              <a:t>rigour</a:t>
            </a:r>
            <a:r>
              <a:rPr lang="en-US" sz="2000" dirty="0">
                <a:solidFill>
                  <a:schemeClr val="bg1"/>
                </a:solidFill>
                <a:latin typeface="Times New Roman" panose="02020603050405020304" pitchFamily="18" charset="0"/>
                <a:cs typeface="Times New Roman" panose="02020603050405020304" pitchFamily="18" charset="0"/>
              </a:rPr>
              <a:t> at the expense of results that are relevant. This can sometimes be found in refereed academic journals. </a:t>
            </a:r>
          </a:p>
          <a:p>
            <a:endParaRPr lang="en-US" sz="2000" dirty="0">
              <a:solidFill>
                <a:schemeClr val="bg1"/>
              </a:solidFill>
              <a:latin typeface="Times New Roman" panose="02020603050405020304" pitchFamily="18" charset="0"/>
              <a:cs typeface="Times New Roman" panose="02020603050405020304" pitchFamily="18" charset="0"/>
            </a:endParaRPr>
          </a:p>
          <a:p>
            <a:r>
              <a:rPr lang="en-US" sz="2000" dirty="0">
                <a:solidFill>
                  <a:schemeClr val="bg1"/>
                </a:solidFill>
                <a:latin typeface="Times New Roman" panose="02020603050405020304" pitchFamily="18" charset="0"/>
                <a:cs typeface="Times New Roman" panose="02020603050405020304" pitchFamily="18" charset="0"/>
              </a:rPr>
              <a:t>In contrast, popularist science is </a:t>
            </a:r>
            <a:r>
              <a:rPr lang="en-US" sz="2000" dirty="0" err="1">
                <a:solidFill>
                  <a:schemeClr val="bg1"/>
                </a:solidFill>
                <a:latin typeface="Times New Roman" panose="02020603050405020304" pitchFamily="18" charset="0"/>
                <a:cs typeface="Times New Roman" panose="02020603050405020304" pitchFamily="18" charset="0"/>
              </a:rPr>
              <a:t>characterised</a:t>
            </a:r>
            <a:r>
              <a:rPr lang="en-US" sz="2000" dirty="0">
                <a:solidFill>
                  <a:schemeClr val="bg1"/>
                </a:solidFill>
                <a:latin typeface="Times New Roman" panose="02020603050405020304" pitchFamily="18" charset="0"/>
                <a:cs typeface="Times New Roman" panose="02020603050405020304" pitchFamily="18" charset="0"/>
              </a:rPr>
              <a:t> by a focus on relevance and usefulness while neglecting theoretical and methodological </a:t>
            </a:r>
            <a:r>
              <a:rPr lang="en-US" sz="2000" dirty="0" err="1">
                <a:solidFill>
                  <a:schemeClr val="bg1"/>
                </a:solidFill>
                <a:latin typeface="Times New Roman" panose="02020603050405020304" pitchFamily="18" charset="0"/>
                <a:cs typeface="Times New Roman" panose="02020603050405020304" pitchFamily="18" charset="0"/>
              </a:rPr>
              <a:t>rigour</a:t>
            </a:r>
            <a:r>
              <a:rPr lang="en-US" sz="2000" dirty="0">
                <a:solidFill>
                  <a:schemeClr val="bg1"/>
                </a:solidFill>
                <a:latin typeface="Times New Roman" panose="02020603050405020304" pitchFamily="18" charset="0"/>
                <a:cs typeface="Times New Roman" panose="02020603050405020304" pitchFamily="18" charset="0"/>
              </a:rPr>
              <a:t>, examples being found in some books targeted at </a:t>
            </a:r>
            <a:r>
              <a:rPr lang="en-US" sz="2000" dirty="0" err="1">
                <a:solidFill>
                  <a:schemeClr val="bg1"/>
                </a:solidFill>
                <a:latin typeface="Times New Roman" panose="02020603050405020304" pitchFamily="18" charset="0"/>
                <a:cs typeface="Times New Roman" panose="02020603050405020304" pitchFamily="18" charset="0"/>
              </a:rPr>
              <a:t>practising</a:t>
            </a:r>
            <a:r>
              <a:rPr lang="en-US" sz="2000" dirty="0">
                <a:solidFill>
                  <a:schemeClr val="bg1"/>
                </a:solidFill>
                <a:latin typeface="Times New Roman" panose="02020603050405020304" pitchFamily="18" charset="0"/>
                <a:cs typeface="Times New Roman" panose="02020603050405020304" pitchFamily="18" charset="0"/>
              </a:rPr>
              <a:t> managers. Consequently, while findings might be useful to managers, the research upon which they are based is unlikely to be valid or reliable. </a:t>
            </a:r>
          </a:p>
          <a:p>
            <a:endParaRPr lang="en-US" sz="2000" dirty="0">
              <a:solidFill>
                <a:schemeClr val="bg1"/>
              </a:solidFill>
              <a:latin typeface="Times New Roman" panose="02020603050405020304" pitchFamily="18" charset="0"/>
              <a:cs typeface="Times New Roman" panose="02020603050405020304" pitchFamily="18" charset="0"/>
            </a:endParaRPr>
          </a:p>
          <a:p>
            <a:r>
              <a:rPr lang="en-US" sz="2000" dirty="0">
                <a:solidFill>
                  <a:schemeClr val="bg1"/>
                </a:solidFill>
                <a:latin typeface="Times New Roman" panose="02020603050405020304" pitchFamily="18" charset="0"/>
                <a:cs typeface="Times New Roman" panose="02020603050405020304" pitchFamily="18" charset="0"/>
              </a:rPr>
              <a:t>Puerile science both lacks methodological </a:t>
            </a:r>
            <a:r>
              <a:rPr lang="en-US" sz="2000" dirty="0" err="1">
                <a:solidFill>
                  <a:schemeClr val="bg1"/>
                </a:solidFill>
                <a:latin typeface="Times New Roman" panose="02020603050405020304" pitchFamily="18" charset="0"/>
                <a:cs typeface="Times New Roman" panose="02020603050405020304" pitchFamily="18" charset="0"/>
              </a:rPr>
              <a:t>rigour</a:t>
            </a:r>
            <a:r>
              <a:rPr lang="en-US" sz="2000" dirty="0">
                <a:solidFill>
                  <a:schemeClr val="bg1"/>
                </a:solidFill>
                <a:latin typeface="Times New Roman" panose="02020603050405020304" pitchFamily="18" charset="0"/>
                <a:cs typeface="Times New Roman" panose="02020603050405020304" pitchFamily="18" charset="0"/>
              </a:rPr>
              <a:t> and is of limited practical relevance and, although unlikely to be found in refereed academic journals, can be found in other media. </a:t>
            </a:r>
          </a:p>
          <a:p>
            <a:endParaRPr lang="en-US" sz="2000" dirty="0">
              <a:solidFill>
                <a:schemeClr val="bg1"/>
              </a:solidFill>
              <a:latin typeface="Times New Roman" panose="02020603050405020304" pitchFamily="18" charset="0"/>
              <a:cs typeface="Times New Roman" panose="02020603050405020304" pitchFamily="18" charset="0"/>
            </a:endParaRPr>
          </a:p>
          <a:p>
            <a:r>
              <a:rPr lang="en-US" sz="2000" dirty="0">
                <a:solidFill>
                  <a:schemeClr val="bg1"/>
                </a:solidFill>
                <a:latin typeface="Times New Roman" panose="02020603050405020304" pitchFamily="18" charset="0"/>
                <a:cs typeface="Times New Roman" panose="02020603050405020304" pitchFamily="18" charset="0"/>
              </a:rPr>
              <a:t>Finally, pragmatic science is both theoretically and methodologically rigorous and relevant.</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037355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Business and management research</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124598"/>
            <a:ext cx="11415964" cy="5170646"/>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The separation of knowledge producers from knowledge users. This has introduced a schism, or what is called the ‘relevance gap’, which has been the subject of considerable debate for  decades.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Ways of closing this prevailing ‘research–practice gap’ is the virtues of ‘evidence-based management’, which derives principles from research evidence and translates them into practices that solve </a:t>
            </a:r>
            <a:r>
              <a:rPr lang="en-US" sz="2400" dirty="0" err="1">
                <a:solidFill>
                  <a:schemeClr val="bg1"/>
                </a:solidFill>
                <a:latin typeface="Times New Roman" panose="02020603050405020304" pitchFamily="18" charset="0"/>
                <a:cs typeface="Times New Roman" panose="02020603050405020304" pitchFamily="18" charset="0"/>
              </a:rPr>
              <a:t>organisational</a:t>
            </a:r>
            <a:r>
              <a:rPr lang="en-US" sz="2400" dirty="0">
                <a:solidFill>
                  <a:schemeClr val="bg1"/>
                </a:solidFill>
                <a:latin typeface="Times New Roman" panose="02020603050405020304" pitchFamily="18" charset="0"/>
                <a:cs typeface="Times New Roman" panose="02020603050405020304" pitchFamily="18" charset="0"/>
              </a:rPr>
              <a:t> problems.</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Research findings do not appear to have transferred well to the workplace. Instead of a scientific understanding of human </a:t>
            </a:r>
            <a:r>
              <a:rPr lang="en-US" sz="2400" dirty="0" err="1">
                <a:solidFill>
                  <a:schemeClr val="bg1"/>
                </a:solidFill>
                <a:latin typeface="Times New Roman" panose="02020603050405020304" pitchFamily="18" charset="0"/>
                <a:cs typeface="Times New Roman" panose="02020603050405020304" pitchFamily="18" charset="0"/>
              </a:rPr>
              <a:t>behaviour</a:t>
            </a:r>
            <a:r>
              <a:rPr lang="en-US" sz="2400" dirty="0">
                <a:solidFill>
                  <a:schemeClr val="bg1"/>
                </a:solidFill>
                <a:latin typeface="Times New Roman" panose="02020603050405020304" pitchFamily="18" charset="0"/>
                <a:cs typeface="Times New Roman" panose="02020603050405020304" pitchFamily="18" charset="0"/>
              </a:rPr>
              <a:t> and </a:t>
            </a:r>
            <a:r>
              <a:rPr lang="en-US" sz="2400" dirty="0" err="1">
                <a:solidFill>
                  <a:schemeClr val="bg1"/>
                </a:solidFill>
                <a:latin typeface="Times New Roman" panose="02020603050405020304" pitchFamily="18" charset="0"/>
                <a:cs typeface="Times New Roman" panose="02020603050405020304" pitchFamily="18" charset="0"/>
              </a:rPr>
              <a:t>organisations</a:t>
            </a:r>
            <a:r>
              <a:rPr lang="en-US" sz="2400" dirty="0">
                <a:solidFill>
                  <a:schemeClr val="bg1"/>
                </a:solidFill>
                <a:latin typeface="Times New Roman" panose="02020603050405020304" pitchFamily="18" charset="0"/>
                <a:cs typeface="Times New Roman" panose="02020603050405020304" pitchFamily="18" charset="0"/>
              </a:rPr>
              <a:t>, managers, including those with MBAs, continue to rely largely on personal experience, to the exclusion of more systematic knowledge.</a:t>
            </a:r>
          </a:p>
          <a:p>
            <a:endParaRPr lang="en-US" sz="2400"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9799379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23010" y="1340330"/>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Practitioners and management researcher orientations </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Picture 2">
            <a:extLst>
              <a:ext uri="{FF2B5EF4-FFF2-40B4-BE49-F238E27FC236}">
                <a16:creationId xmlns:a16="http://schemas.microsoft.com/office/drawing/2014/main" id="{8B6A3D5E-C0BC-0084-CDD8-232AF7B003A8}"/>
              </a:ext>
            </a:extLst>
          </p:cNvPr>
          <p:cNvPicPr>
            <a:picLocks noChangeAspect="1"/>
          </p:cNvPicPr>
          <p:nvPr/>
        </p:nvPicPr>
        <p:blipFill>
          <a:blip r:embed="rId5"/>
          <a:stretch>
            <a:fillRect/>
          </a:stretch>
        </p:blipFill>
        <p:spPr>
          <a:xfrm>
            <a:off x="2215804" y="2226793"/>
            <a:ext cx="8071804" cy="4543485"/>
          </a:xfrm>
          <a:prstGeom prst="rect">
            <a:avLst/>
          </a:prstGeom>
        </p:spPr>
      </p:pic>
    </p:spTree>
    <p:extLst>
      <p:ext uri="{BB962C8B-B14F-4D97-AF65-F5344CB8AC3E}">
        <p14:creationId xmlns:p14="http://schemas.microsoft.com/office/powerpoint/2010/main" val="5750321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Business and management research</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154578"/>
            <a:ext cx="11415964" cy="4801314"/>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More recently, debate has focused on the impact of management research and, in</a:t>
            </a:r>
          </a:p>
          <a:p>
            <a:r>
              <a:rPr lang="en-US" sz="2400" dirty="0">
                <a:solidFill>
                  <a:schemeClr val="bg1"/>
                </a:solidFill>
                <a:latin typeface="Times New Roman" panose="02020603050405020304" pitchFamily="18" charset="0"/>
                <a:cs typeface="Times New Roman" panose="02020603050405020304" pitchFamily="18" charset="0"/>
              </a:rPr>
              <a:t>particular, for whom, how and when this is created.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Researcher have argued that research’s impact is about the influence that it exerts on practice on both those engaged with academia (students, academics, practitioners) and those engaged in policy and practice communities such as professional bodies.</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New knowledge from research will result in, for example, new theories, models and frameworks, research agendas, methodologies and new curricula. This is likely to act over time in one or more of four interrelated realms: changing ideas, influencing others, changing practice and changing self. The last of these highlights how you are likely to be shaped by your own research experiences.</a:t>
            </a: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505191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Business and management research</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154578"/>
            <a:ext cx="11415964" cy="4431983"/>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Consequently, although increasing knowledge in a systematic way, the purpose and</a:t>
            </a:r>
          </a:p>
          <a:p>
            <a:r>
              <a:rPr lang="en-US" sz="2400" dirty="0">
                <a:solidFill>
                  <a:schemeClr val="bg1"/>
                </a:solidFill>
                <a:latin typeface="Times New Roman" panose="02020603050405020304" pitchFamily="18" charset="0"/>
                <a:cs typeface="Times New Roman" panose="02020603050405020304" pitchFamily="18" charset="0"/>
              </a:rPr>
              <a:t>the context of research project can differ considerably. For some research projects</a:t>
            </a:r>
          </a:p>
          <a:p>
            <a:r>
              <a:rPr lang="en-US" sz="2400" dirty="0">
                <a:solidFill>
                  <a:schemeClr val="bg1"/>
                </a:solidFill>
                <a:latin typeface="Times New Roman" panose="02020603050405020304" pitchFamily="18" charset="0"/>
                <a:cs typeface="Times New Roman" panose="02020603050405020304" pitchFamily="18" charset="0"/>
              </a:rPr>
              <a:t>the purpose may be to understand and explain the impact of something, such as a particular</a:t>
            </a:r>
          </a:p>
          <a:p>
            <a:r>
              <a:rPr lang="en-US" sz="2400" dirty="0">
                <a:solidFill>
                  <a:schemeClr val="bg1"/>
                </a:solidFill>
                <a:latin typeface="Times New Roman" panose="02020603050405020304" pitchFamily="18" charset="0"/>
                <a:cs typeface="Times New Roman" panose="02020603050405020304" pitchFamily="18" charset="0"/>
              </a:rPr>
              <a:t>policy. Researcher may undertake this research within an individual </a:t>
            </a:r>
            <a:r>
              <a:rPr lang="en-US" sz="2400" dirty="0" err="1">
                <a:solidFill>
                  <a:schemeClr val="bg1"/>
                </a:solidFill>
                <a:latin typeface="Times New Roman" panose="02020603050405020304" pitchFamily="18" charset="0"/>
                <a:cs typeface="Times New Roman" panose="02020603050405020304" pitchFamily="18" charset="0"/>
              </a:rPr>
              <a:t>organisation</a:t>
            </a:r>
            <a:r>
              <a:rPr lang="en-US" sz="2400" dirty="0">
                <a:solidFill>
                  <a:schemeClr val="bg1"/>
                </a:solidFill>
                <a:latin typeface="Times New Roman" panose="02020603050405020304" pitchFamily="18" charset="0"/>
                <a:cs typeface="Times New Roman" panose="02020603050405020304" pitchFamily="18" charset="0"/>
              </a:rPr>
              <a:t> and</a:t>
            </a:r>
          </a:p>
          <a:p>
            <a:r>
              <a:rPr lang="en-US" sz="2400" dirty="0">
                <a:solidFill>
                  <a:schemeClr val="bg1"/>
                </a:solidFill>
                <a:latin typeface="Times New Roman" panose="02020603050405020304" pitchFamily="18" charset="0"/>
                <a:cs typeface="Times New Roman" panose="02020603050405020304" pitchFamily="18" charset="0"/>
              </a:rPr>
              <a:t>suggest appropriate action on the basis of your findings.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For other research projects researcher may wish to explore the ways in which various </a:t>
            </a:r>
            <a:r>
              <a:rPr lang="en-US" sz="2400" dirty="0" err="1">
                <a:solidFill>
                  <a:schemeClr val="bg1"/>
                </a:solidFill>
                <a:latin typeface="Times New Roman" panose="02020603050405020304" pitchFamily="18" charset="0"/>
                <a:cs typeface="Times New Roman" panose="02020603050405020304" pitchFamily="18" charset="0"/>
              </a:rPr>
              <a:t>organisations</a:t>
            </a:r>
            <a:r>
              <a:rPr lang="en-US" sz="2400" dirty="0">
                <a:solidFill>
                  <a:schemeClr val="bg1"/>
                </a:solidFill>
                <a:latin typeface="Times New Roman" panose="02020603050405020304" pitchFamily="18" charset="0"/>
                <a:cs typeface="Times New Roman" panose="02020603050405020304" pitchFamily="18" charset="0"/>
              </a:rPr>
              <a:t> do things differently. In such projects the purpose may be to discover and understand better the underlying processes in a wider context, thereby providing greater understanding for practitioners. </a:t>
            </a:r>
          </a:p>
          <a:p>
            <a:endParaRPr lang="en-US" sz="2400"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641064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Business and management research</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3113947"/>
            <a:ext cx="11415964" cy="1107996"/>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Despite this variety, all business and management research projects can</a:t>
            </a:r>
          </a:p>
          <a:p>
            <a:r>
              <a:rPr lang="en-US" sz="2400" dirty="0">
                <a:solidFill>
                  <a:schemeClr val="bg1"/>
                </a:solidFill>
                <a:latin typeface="Times New Roman" panose="02020603050405020304" pitchFamily="18" charset="0"/>
                <a:cs typeface="Times New Roman" panose="02020603050405020304" pitchFamily="18" charset="0"/>
              </a:rPr>
              <a:t>be placed on the continuum below according to their purpose and context</a:t>
            </a: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2830305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7545400-1BC3-5C1B-A3E1-A903C8FA2767}"/>
              </a:ext>
            </a:extLst>
          </p:cNvPr>
          <p:cNvSpPr>
            <a:spLocks noGrp="1"/>
          </p:cNvSpPr>
          <p:nvPr>
            <p:ph type="pic" sz="quarter" idx="10"/>
          </p:nvPr>
        </p:nvSpPr>
        <p:spPr/>
        <p:txBody>
          <a:bodyPr/>
          <a:lstStyle/>
          <a:p>
            <a:endParaRPr lang="en-US"/>
          </a:p>
        </p:txBody>
      </p:sp>
      <p:pic>
        <p:nvPicPr>
          <p:cNvPr id="4" name="Picture 3">
            <a:extLst>
              <a:ext uri="{FF2B5EF4-FFF2-40B4-BE49-F238E27FC236}">
                <a16:creationId xmlns:a16="http://schemas.microsoft.com/office/drawing/2014/main" id="{85E3223B-5465-C050-C7F0-DD52623951A9}"/>
              </a:ext>
            </a:extLst>
          </p:cNvPr>
          <p:cNvPicPr>
            <a:picLocks noChangeAspect="1"/>
          </p:cNvPicPr>
          <p:nvPr/>
        </p:nvPicPr>
        <p:blipFill>
          <a:blip r:embed="rId2"/>
          <a:stretch>
            <a:fillRect/>
          </a:stretch>
        </p:blipFill>
        <p:spPr>
          <a:xfrm>
            <a:off x="1334124" y="155079"/>
            <a:ext cx="9473785" cy="6485559"/>
          </a:xfrm>
          <a:prstGeom prst="rect">
            <a:avLst/>
          </a:prstGeom>
        </p:spPr>
      </p:pic>
    </p:spTree>
    <p:extLst>
      <p:ext uri="{BB962C8B-B14F-4D97-AF65-F5344CB8AC3E}">
        <p14:creationId xmlns:p14="http://schemas.microsoft.com/office/powerpoint/2010/main" val="13493329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Business and management research</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394418"/>
            <a:ext cx="11415964" cy="3785652"/>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At one extreme of the continuum is research that is undertaken purely to understand the processes of business and management and their outcomes.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Such research is undertaken largely in universities and largely as the result of an academic agenda. Its key impact is within the academic community, with relatively little attention being given to relevance to or impact on practice.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This is often termed basic, fundamental or pure research and, although the focus may not have been on practical or commercial value, the resultant model may be of considerable utility having impact in both academic and practitioner communities.</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267737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Business and management research</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394418"/>
            <a:ext cx="11415964" cy="2677656"/>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Through considering the practical consequences, the research would start to move towards the other end of the continuum. At this end is research that is impactful for practitioner communities being of direct and immediate use to managers, addresses issues that they see as important, and is presented in ways that they understand and can act on.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This is termed applied research . It can be very similar to consultancy, particularly when the latter is conducted in a thorough manner.</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972497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Example on the value of research</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3053982"/>
            <a:ext cx="11415964" cy="3046988"/>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Barney’s (1991) article explaining the resource-based view of the firm published</a:t>
            </a:r>
          </a:p>
          <a:p>
            <a:r>
              <a:rPr lang="en-US" sz="2400" dirty="0">
                <a:solidFill>
                  <a:schemeClr val="bg1"/>
                </a:solidFill>
                <a:latin typeface="Times New Roman" panose="02020603050405020304" pitchFamily="18" charset="0"/>
                <a:cs typeface="Times New Roman" panose="02020603050405020304" pitchFamily="18" charset="0"/>
              </a:rPr>
              <a:t>in the Journal of Management. It is argued that Barney’s article provides an example of how</a:t>
            </a:r>
          </a:p>
          <a:p>
            <a:r>
              <a:rPr lang="en-US" sz="2400" dirty="0">
                <a:solidFill>
                  <a:schemeClr val="bg1"/>
                </a:solidFill>
                <a:latin typeface="Times New Roman" panose="02020603050405020304" pitchFamily="18" charset="0"/>
                <a:cs typeface="Times New Roman" panose="02020603050405020304" pitchFamily="18" charset="0"/>
              </a:rPr>
              <a:t>basic research can have considerable practical value.</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It is noted how Barney’s article made the ideas of the resource-based view of the firm clear and usable to many management scholars; offering evidence of its utility in terms of the thousands of citations (the citation count according to Google Scholar was 97,066 at the time this chapter is written!</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6287765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BE0EA15-C79E-4E77-D38D-401B4ACB8F36}"/>
              </a:ext>
            </a:extLst>
          </p:cNvPr>
          <p:cNvSpPr>
            <a:spLocks noGrp="1"/>
          </p:cNvSpPr>
          <p:nvPr>
            <p:ph type="pic" sz="quarter" idx="10"/>
          </p:nvPr>
        </p:nvSpPr>
        <p:spPr/>
        <p:txBody>
          <a:bodyPr/>
          <a:lstStyle/>
          <a:p>
            <a:endParaRPr lang="en-US"/>
          </a:p>
        </p:txBody>
      </p:sp>
      <p:pic>
        <p:nvPicPr>
          <p:cNvPr id="4" name="Picture 3">
            <a:extLst>
              <a:ext uri="{FF2B5EF4-FFF2-40B4-BE49-F238E27FC236}">
                <a16:creationId xmlns:a16="http://schemas.microsoft.com/office/drawing/2014/main" id="{D7447941-F8CD-093B-4FE8-33C1C9F78B54}"/>
              </a:ext>
            </a:extLst>
          </p:cNvPr>
          <p:cNvPicPr>
            <a:picLocks noChangeAspect="1"/>
          </p:cNvPicPr>
          <p:nvPr/>
        </p:nvPicPr>
        <p:blipFill>
          <a:blip r:embed="rId2"/>
          <a:stretch>
            <a:fillRect/>
          </a:stretch>
        </p:blipFill>
        <p:spPr>
          <a:xfrm>
            <a:off x="1738859" y="2120775"/>
            <a:ext cx="8634334" cy="2721048"/>
          </a:xfrm>
          <a:prstGeom prst="rect">
            <a:avLst/>
          </a:prstGeom>
        </p:spPr>
      </p:pic>
    </p:spTree>
    <p:extLst>
      <p:ext uri="{BB962C8B-B14F-4D97-AF65-F5344CB8AC3E}">
        <p14:creationId xmlns:p14="http://schemas.microsoft.com/office/powerpoint/2010/main" val="19423651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F501CF5D-1959-14A8-23AC-6437463465F0}"/>
              </a:ext>
            </a:extLst>
          </p:cNvPr>
          <p:cNvSpPr>
            <a:spLocks noGrp="1"/>
          </p:cNvSpPr>
          <p:nvPr>
            <p:ph type="pic" sz="quarter" idx="10"/>
          </p:nvPr>
        </p:nvSpPr>
        <p:spPr/>
        <p:txBody>
          <a:bodyPr/>
          <a:lstStyle/>
          <a:p>
            <a:endParaRPr lang="en-US"/>
          </a:p>
        </p:txBody>
      </p:sp>
      <p:pic>
        <p:nvPicPr>
          <p:cNvPr id="4" name="Picture 3">
            <a:extLst>
              <a:ext uri="{FF2B5EF4-FFF2-40B4-BE49-F238E27FC236}">
                <a16:creationId xmlns:a16="http://schemas.microsoft.com/office/drawing/2014/main" id="{5F93E24A-89D6-7658-A5A3-2D9FE9AB35E4}"/>
              </a:ext>
            </a:extLst>
          </p:cNvPr>
          <p:cNvPicPr>
            <a:picLocks noChangeAspect="1"/>
          </p:cNvPicPr>
          <p:nvPr/>
        </p:nvPicPr>
        <p:blipFill>
          <a:blip r:embed="rId2"/>
          <a:stretch>
            <a:fillRect/>
          </a:stretch>
        </p:blipFill>
        <p:spPr>
          <a:xfrm>
            <a:off x="2599837" y="742575"/>
            <a:ext cx="6992326" cy="5733176"/>
          </a:xfrm>
          <a:prstGeom prst="rect">
            <a:avLst/>
          </a:prstGeom>
        </p:spPr>
      </p:pic>
    </p:spTree>
    <p:extLst>
      <p:ext uri="{BB962C8B-B14F-4D97-AF65-F5344CB8AC3E}">
        <p14:creationId xmlns:p14="http://schemas.microsoft.com/office/powerpoint/2010/main" val="5619882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3053982"/>
            <a:ext cx="11415964" cy="1938992"/>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Its wide use in textbooks, its wide use in applied research and publications as well as in the development and delivery of management development </a:t>
            </a:r>
            <a:r>
              <a:rPr lang="en-US" sz="2400" dirty="0" err="1">
                <a:solidFill>
                  <a:schemeClr val="bg1"/>
                </a:solidFill>
                <a:latin typeface="Times New Roman" panose="02020603050405020304" pitchFamily="18" charset="0"/>
                <a:cs typeface="Times New Roman" panose="02020603050405020304" pitchFamily="18" charset="0"/>
              </a:rPr>
              <a:t>programmes</a:t>
            </a:r>
            <a:r>
              <a:rPr lang="en-US" sz="2400" dirty="0">
                <a:solidFill>
                  <a:schemeClr val="bg1"/>
                </a:solidFill>
                <a:latin typeface="Times New Roman" panose="02020603050405020304" pitchFamily="18" charset="0"/>
                <a:cs typeface="Times New Roman" panose="02020603050405020304" pitchFamily="18" charset="0"/>
              </a:rPr>
              <a:t>.</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Building upon this, it is argued that such basic research enhances the value of</a:t>
            </a:r>
          </a:p>
          <a:p>
            <a:r>
              <a:rPr lang="en-US" sz="2400" dirty="0">
                <a:solidFill>
                  <a:schemeClr val="bg1"/>
                </a:solidFill>
                <a:latin typeface="Times New Roman" panose="02020603050405020304" pitchFamily="18" charset="0"/>
                <a:cs typeface="Times New Roman" panose="02020603050405020304" pitchFamily="18" charset="0"/>
              </a:rPr>
              <a:t>subsequent applied research and provides content for curricula.</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EE810550-BDCF-98AB-176F-F3DE73FB8B6B}"/>
              </a:ext>
            </a:extLst>
          </p:cNvPr>
          <p:cNvSpPr txBox="1"/>
          <p:nvPr/>
        </p:nvSpPr>
        <p:spPr>
          <a:xfrm>
            <a:off x="4689258" y="1412953"/>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research process </a:t>
            </a:r>
          </a:p>
        </p:txBody>
      </p:sp>
    </p:spTree>
    <p:extLst>
      <p:ext uri="{BB962C8B-B14F-4D97-AF65-F5344CB8AC3E}">
        <p14:creationId xmlns:p14="http://schemas.microsoft.com/office/powerpoint/2010/main" val="40899915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964042"/>
            <a:ext cx="11415964" cy="3416320"/>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Most research textbooks represent research as a multi-stage process that you must follow</a:t>
            </a:r>
          </a:p>
          <a:p>
            <a:r>
              <a:rPr lang="en-US" sz="2400" dirty="0">
                <a:solidFill>
                  <a:schemeClr val="bg1"/>
                </a:solidFill>
                <a:latin typeface="Times New Roman" panose="02020603050405020304" pitchFamily="18" charset="0"/>
                <a:cs typeface="Times New Roman" panose="02020603050405020304" pitchFamily="18" charset="0"/>
              </a:rPr>
              <a:t>in order to undertake and complete your research project.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The precise number of stages varies, but they usually include formulating and clarifying a topic, reviewing the literature, designing the research, collecting data, </a:t>
            </a:r>
            <a:r>
              <a:rPr lang="en-US" sz="2400" dirty="0" err="1">
                <a:solidFill>
                  <a:schemeClr val="bg1"/>
                </a:solidFill>
                <a:latin typeface="Times New Roman" panose="02020603050405020304" pitchFamily="18" charset="0"/>
                <a:cs typeface="Times New Roman" panose="02020603050405020304" pitchFamily="18" charset="0"/>
              </a:rPr>
              <a:t>analysing</a:t>
            </a:r>
            <a:r>
              <a:rPr lang="en-US" sz="2400" dirty="0">
                <a:solidFill>
                  <a:schemeClr val="bg1"/>
                </a:solidFill>
                <a:latin typeface="Times New Roman" panose="02020603050405020304" pitchFamily="18" charset="0"/>
                <a:cs typeface="Times New Roman" panose="02020603050405020304" pitchFamily="18" charset="0"/>
              </a:rPr>
              <a:t> data and writing up.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In the majority of these the research process, although presented with </a:t>
            </a:r>
            <a:r>
              <a:rPr lang="en-US" sz="2400" dirty="0" err="1">
                <a:solidFill>
                  <a:schemeClr val="bg1"/>
                </a:solidFill>
                <a:latin typeface="Times New Roman" panose="02020603050405020304" pitchFamily="18" charset="0"/>
                <a:cs typeface="Times New Roman" panose="02020603050405020304" pitchFamily="18" charset="0"/>
              </a:rPr>
              <a:t>rationalised</a:t>
            </a:r>
            <a:r>
              <a:rPr lang="en-US" sz="2400" dirty="0">
                <a:solidFill>
                  <a:schemeClr val="bg1"/>
                </a:solidFill>
                <a:latin typeface="Times New Roman" panose="02020603050405020304" pitchFamily="18" charset="0"/>
                <a:cs typeface="Times New Roman" panose="02020603050405020304" pitchFamily="18" charset="0"/>
              </a:rPr>
              <a:t> examples, is described as a series of stages through which you must pass. </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87F6C579-E47E-28FF-421F-D49DCED32FB1}"/>
              </a:ext>
            </a:extLst>
          </p:cNvPr>
          <p:cNvSpPr txBox="1"/>
          <p:nvPr/>
        </p:nvSpPr>
        <p:spPr>
          <a:xfrm>
            <a:off x="4689258" y="1412953"/>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research process </a:t>
            </a:r>
          </a:p>
        </p:txBody>
      </p:sp>
    </p:spTree>
    <p:extLst>
      <p:ext uri="{BB962C8B-B14F-4D97-AF65-F5344CB8AC3E}">
        <p14:creationId xmlns:p14="http://schemas.microsoft.com/office/powerpoint/2010/main" val="5432623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709212"/>
            <a:ext cx="11415964" cy="3416320"/>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Articles you have read may also suggest that the research process is rational and straightforward.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Unfortunately this is very rarely true, and the reality is considerably messier, with what initially appear as great ideas sometimes having little or no relevance.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While research is often depicted as moving through each of the stages just outlined, one after the other, this is unlikely to be the case.</a:t>
            </a:r>
          </a:p>
          <a:p>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935B41FC-2438-1D67-7D1F-E27010A4CA37}"/>
              </a:ext>
            </a:extLst>
          </p:cNvPr>
          <p:cNvSpPr txBox="1"/>
          <p:nvPr/>
        </p:nvSpPr>
        <p:spPr>
          <a:xfrm>
            <a:off x="4689258" y="1412953"/>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research process </a:t>
            </a:r>
          </a:p>
        </p:txBody>
      </p:sp>
    </p:spTree>
    <p:extLst>
      <p:ext uri="{BB962C8B-B14F-4D97-AF65-F5344CB8AC3E}">
        <p14:creationId xmlns:p14="http://schemas.microsoft.com/office/powerpoint/2010/main" val="276169605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3053982"/>
            <a:ext cx="11415964" cy="1938992"/>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In reality some stages will overlap and you will probably revisit each stage more than once.</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Each time you revisit a stage you will need to reflect on the associated issues and refine</a:t>
            </a:r>
          </a:p>
          <a:p>
            <a:r>
              <a:rPr lang="en-US" sz="2400" dirty="0">
                <a:solidFill>
                  <a:schemeClr val="bg1"/>
                </a:solidFill>
                <a:latin typeface="Times New Roman" panose="02020603050405020304" pitchFamily="18" charset="0"/>
                <a:cs typeface="Times New Roman" panose="02020603050405020304" pitchFamily="18" charset="0"/>
              </a:rPr>
              <a:t>your ideas. </a:t>
            </a:r>
          </a:p>
          <a:p>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11B5D448-6673-6938-B72A-F33092AF6772}"/>
              </a:ext>
            </a:extLst>
          </p:cNvPr>
          <p:cNvSpPr txBox="1"/>
          <p:nvPr/>
        </p:nvSpPr>
        <p:spPr>
          <a:xfrm>
            <a:off x="4689258" y="1412953"/>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research process</a:t>
            </a:r>
          </a:p>
        </p:txBody>
      </p:sp>
    </p:spTree>
    <p:extLst>
      <p:ext uri="{BB962C8B-B14F-4D97-AF65-F5344CB8AC3E}">
        <p14:creationId xmlns:p14="http://schemas.microsoft.com/office/powerpoint/2010/main" val="9331940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research process (1 of 2)</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Picture 2">
            <a:extLst>
              <a:ext uri="{FF2B5EF4-FFF2-40B4-BE49-F238E27FC236}">
                <a16:creationId xmlns:a16="http://schemas.microsoft.com/office/drawing/2014/main" id="{23AD74F8-A751-5659-031B-8F4C5360F951}"/>
              </a:ext>
            </a:extLst>
          </p:cNvPr>
          <p:cNvPicPr>
            <a:picLocks noChangeAspect="1"/>
          </p:cNvPicPr>
          <p:nvPr/>
        </p:nvPicPr>
        <p:blipFill>
          <a:blip r:embed="rId5"/>
          <a:stretch>
            <a:fillRect/>
          </a:stretch>
        </p:blipFill>
        <p:spPr>
          <a:xfrm>
            <a:off x="4672000" y="2118696"/>
            <a:ext cx="6185799" cy="4586800"/>
          </a:xfrm>
          <a:prstGeom prst="rect">
            <a:avLst/>
          </a:prstGeom>
        </p:spPr>
      </p:pic>
    </p:spTree>
    <p:extLst>
      <p:ext uri="{BB962C8B-B14F-4D97-AF65-F5344CB8AC3E}">
        <p14:creationId xmlns:p14="http://schemas.microsoft.com/office/powerpoint/2010/main" val="18780579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5077"/>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research process (2 of 2)</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Picture 2">
            <a:extLst>
              <a:ext uri="{FF2B5EF4-FFF2-40B4-BE49-F238E27FC236}">
                <a16:creationId xmlns:a16="http://schemas.microsoft.com/office/drawing/2014/main" id="{C7FB844A-655D-8CE9-36AB-A066DBDE0941}"/>
              </a:ext>
            </a:extLst>
          </p:cNvPr>
          <p:cNvPicPr>
            <a:picLocks noChangeAspect="1"/>
          </p:cNvPicPr>
          <p:nvPr/>
        </p:nvPicPr>
        <p:blipFill>
          <a:blip r:embed="rId5"/>
          <a:stretch>
            <a:fillRect/>
          </a:stretch>
        </p:blipFill>
        <p:spPr>
          <a:xfrm>
            <a:off x="4788611" y="2128602"/>
            <a:ext cx="6342331" cy="4225636"/>
          </a:xfrm>
          <a:prstGeom prst="rect">
            <a:avLst/>
          </a:prstGeom>
        </p:spPr>
      </p:pic>
    </p:spTree>
    <p:extLst>
      <p:ext uri="{BB962C8B-B14F-4D97-AF65-F5344CB8AC3E}">
        <p14:creationId xmlns:p14="http://schemas.microsoft.com/office/powerpoint/2010/main" val="33739737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240877"/>
            <a:ext cx="11415964" cy="4154984"/>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In this course the research process is presented as a series of linked stages and gives the</a:t>
            </a:r>
          </a:p>
          <a:p>
            <a:r>
              <a:rPr lang="en-US" sz="2400" dirty="0">
                <a:solidFill>
                  <a:schemeClr val="bg1"/>
                </a:solidFill>
                <a:latin typeface="Times New Roman" panose="02020603050405020304" pitchFamily="18" charset="0"/>
                <a:cs typeface="Times New Roman" panose="02020603050405020304" pitchFamily="18" charset="0"/>
              </a:rPr>
              <a:t>appearance of being </a:t>
            </a:r>
            <a:r>
              <a:rPr lang="en-US" sz="2400" dirty="0" err="1">
                <a:solidFill>
                  <a:schemeClr val="bg1"/>
                </a:solidFill>
                <a:latin typeface="Times New Roman" panose="02020603050405020304" pitchFamily="18" charset="0"/>
                <a:cs typeface="Times New Roman" panose="02020603050405020304" pitchFamily="18" charset="0"/>
              </a:rPr>
              <a:t>organised</a:t>
            </a:r>
            <a:r>
              <a:rPr lang="en-US" sz="2400" dirty="0">
                <a:solidFill>
                  <a:schemeClr val="bg1"/>
                </a:solidFill>
                <a:latin typeface="Times New Roman" panose="02020603050405020304" pitchFamily="18" charset="0"/>
                <a:cs typeface="Times New Roman" panose="02020603050405020304" pitchFamily="18" charset="0"/>
              </a:rPr>
              <a:t> in a linear manner. However, as depicted in the above figure you will </a:t>
            </a:r>
            <a:r>
              <a:rPr lang="en-US" sz="2400" dirty="0" err="1">
                <a:solidFill>
                  <a:schemeClr val="bg1"/>
                </a:solidFill>
                <a:latin typeface="Times New Roman" panose="02020603050405020304" pitchFamily="18" charset="0"/>
                <a:cs typeface="Times New Roman" panose="02020603050405020304" pitchFamily="18" charset="0"/>
              </a:rPr>
              <a:t>recognise</a:t>
            </a:r>
            <a:r>
              <a:rPr lang="en-US" sz="2400" dirty="0">
                <a:solidFill>
                  <a:schemeClr val="bg1"/>
                </a:solidFill>
                <a:latin typeface="Times New Roman" panose="02020603050405020304" pitchFamily="18" charset="0"/>
                <a:cs typeface="Times New Roman" panose="02020603050405020304" pitchFamily="18" charset="0"/>
              </a:rPr>
              <a:t> the concurrent and iterative nature of the research process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As part of this process it is believed that it is vital that you spend time formulating</a:t>
            </a:r>
          </a:p>
          <a:p>
            <a:r>
              <a:rPr lang="en-US" sz="2400" dirty="0">
                <a:solidFill>
                  <a:schemeClr val="bg1"/>
                </a:solidFill>
                <a:latin typeface="Times New Roman" panose="02020603050405020304" pitchFamily="18" charset="0"/>
                <a:cs typeface="Times New Roman" panose="02020603050405020304" pitchFamily="18" charset="0"/>
              </a:rPr>
              <a:t>and clarifying your research topic.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This should be expressed as a research problem and one or more research questions that your research must answer, accompanied by a set of objectives that your research must address. However, it should also be stressed the need to reflect on your ideas continually and revise both these and the way in which you intend to progress your research.</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11B5D448-6673-6938-B72A-F33092AF6772}"/>
              </a:ext>
            </a:extLst>
          </p:cNvPr>
          <p:cNvSpPr txBox="1"/>
          <p:nvPr/>
        </p:nvSpPr>
        <p:spPr>
          <a:xfrm>
            <a:off x="4689258" y="1412953"/>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research process</a:t>
            </a:r>
          </a:p>
        </p:txBody>
      </p:sp>
    </p:spTree>
    <p:extLst>
      <p:ext uri="{BB962C8B-B14F-4D97-AF65-F5344CB8AC3E}">
        <p14:creationId xmlns:p14="http://schemas.microsoft.com/office/powerpoint/2010/main" val="249848902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role of theory in research</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3053982"/>
            <a:ext cx="11415964" cy="1569660"/>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Some research is aimed at building theory, whereas other research is designed to test a</a:t>
            </a:r>
          </a:p>
          <a:p>
            <a:r>
              <a:rPr lang="en-US" sz="2400" dirty="0">
                <a:solidFill>
                  <a:schemeClr val="bg1"/>
                </a:solidFill>
                <a:latin typeface="Times New Roman" panose="02020603050405020304" pitchFamily="18" charset="0"/>
                <a:cs typeface="Times New Roman" panose="02020603050405020304" pitchFamily="18" charset="0"/>
              </a:rPr>
              <a:t>theory or to describe what is going on, using an existing framework, instrument, or model.</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Indeed, in one form or another, theory plays an important role in a research project.</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70929988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role of theory in research</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274495"/>
            <a:ext cx="11415964" cy="4154984"/>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The term ‘theory’ can mean a lot of different things, for instance, for some people, a theory is any concept, instrument, model, or framework that helps them to think about or solve a problem, to describe a phenomenon, or to better understand a topic of interest, such as</a:t>
            </a:r>
          </a:p>
          <a:p>
            <a:r>
              <a:rPr lang="en-US" sz="2400" dirty="0">
                <a:solidFill>
                  <a:schemeClr val="bg1"/>
                </a:solidFill>
                <a:latin typeface="Times New Roman" panose="02020603050405020304" pitchFamily="18" charset="0"/>
                <a:cs typeface="Times New Roman" panose="02020603050405020304" pitchFamily="18" charset="0"/>
              </a:rPr>
              <a:t>competitive advantage.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To a scientist, a theory explains a certain phenomenon, and the idea is that this explanation will hold in a wide range of settings. For instance, expectancy theory proposes that people will choose how to behave depending on the outcomes they expect as a result of their behavior. In other words, people decide what to do based on what they expect the outcome</a:t>
            </a:r>
          </a:p>
          <a:p>
            <a:r>
              <a:rPr lang="en-US" sz="2400" dirty="0">
                <a:solidFill>
                  <a:schemeClr val="bg1"/>
                </a:solidFill>
                <a:latin typeface="Times New Roman" panose="02020603050405020304" pitchFamily="18" charset="0"/>
                <a:cs typeface="Times New Roman" panose="02020603050405020304" pitchFamily="18" charset="0"/>
              </a:rPr>
              <a:t>to be. At work, for example, it might be that people work longer hours because they expect an increase in pay</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37787621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role of theory in research</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3053982"/>
            <a:ext cx="11415964" cy="1569660"/>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Like this, a theory may generate testable – and sooner or later, tested – predictions. A theory (in the formal, scientific sense) may thus vary in the extent to which it has been conceptually developed and empirically tested.</a:t>
            </a:r>
          </a:p>
          <a:p>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12832511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research problem</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3053982"/>
            <a:ext cx="11415964" cy="2677656"/>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A “problem” does not necessarily mean that something is seriously wrong with a current situation that needs to be rectified immediately.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A problem could also indicate an interest in an issue where finding the right answers</a:t>
            </a:r>
          </a:p>
          <a:p>
            <a:r>
              <a:rPr lang="en-US" sz="2400" dirty="0">
                <a:solidFill>
                  <a:schemeClr val="bg1"/>
                </a:solidFill>
                <a:latin typeface="Times New Roman" panose="02020603050405020304" pitchFamily="18" charset="0"/>
                <a:cs typeface="Times New Roman" panose="02020603050405020304" pitchFamily="18" charset="0"/>
              </a:rPr>
              <a:t>might help to improve an existing situation. Thus, it is fruitful to define a problem as any situation where a gap exists between an actual and a desired ideal state.</a:t>
            </a:r>
          </a:p>
          <a:p>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5310540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research problem</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46183" y="2511362"/>
            <a:ext cx="11415964" cy="4154984"/>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Examples of problems that entrepreneur may encounter:</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    Factors Influencing Small Business Growth</a:t>
            </a:r>
          </a:p>
          <a:p>
            <a:r>
              <a:rPr lang="en-US" sz="2400" dirty="0">
                <a:solidFill>
                  <a:schemeClr val="bg1"/>
                </a:solidFill>
                <a:latin typeface="Times New Roman" panose="02020603050405020304" pitchFamily="18" charset="0"/>
                <a:cs typeface="Times New Roman" panose="02020603050405020304" pitchFamily="18" charset="0"/>
              </a:rPr>
              <a:t>    Challenges Faced by Women Entrepreneurs</a:t>
            </a:r>
          </a:p>
          <a:p>
            <a:r>
              <a:rPr lang="en-US" sz="2400" dirty="0">
                <a:solidFill>
                  <a:schemeClr val="bg1"/>
                </a:solidFill>
                <a:latin typeface="Times New Roman" panose="02020603050405020304" pitchFamily="18" charset="0"/>
                <a:cs typeface="Times New Roman" panose="02020603050405020304" pitchFamily="18" charset="0"/>
              </a:rPr>
              <a:t>    Impact of Entrepreneurial Education on Venture Success</a:t>
            </a:r>
          </a:p>
          <a:p>
            <a:r>
              <a:rPr lang="en-US" sz="2400" dirty="0">
                <a:solidFill>
                  <a:schemeClr val="bg1"/>
                </a:solidFill>
                <a:latin typeface="Times New Roman" panose="02020603050405020304" pitchFamily="18" charset="0"/>
                <a:cs typeface="Times New Roman" panose="02020603050405020304" pitchFamily="18" charset="0"/>
              </a:rPr>
              <a:t>    Significance of Entrepreneurial Networks on Business Performance</a:t>
            </a:r>
          </a:p>
          <a:p>
            <a:r>
              <a:rPr lang="en-US" sz="2400" dirty="0">
                <a:solidFill>
                  <a:schemeClr val="bg1"/>
                </a:solidFill>
                <a:latin typeface="Times New Roman" panose="02020603050405020304" pitchFamily="18" charset="0"/>
                <a:cs typeface="Times New Roman" panose="02020603050405020304" pitchFamily="18" charset="0"/>
              </a:rPr>
              <a:t>    Importance of Market Research in Startup Development</a:t>
            </a:r>
          </a:p>
          <a:p>
            <a:r>
              <a:rPr lang="en-US" sz="2400" dirty="0">
                <a:solidFill>
                  <a:schemeClr val="bg1"/>
                </a:solidFill>
                <a:latin typeface="Times New Roman" panose="02020603050405020304" pitchFamily="18" charset="0"/>
                <a:cs typeface="Times New Roman" panose="02020603050405020304" pitchFamily="18" charset="0"/>
              </a:rPr>
              <a:t>    Government Policies Fostering Entrepreneurship</a:t>
            </a:r>
          </a:p>
          <a:p>
            <a:r>
              <a:rPr lang="en-US" sz="2400" dirty="0">
                <a:solidFill>
                  <a:schemeClr val="bg1"/>
                </a:solidFill>
                <a:latin typeface="Times New Roman" panose="02020603050405020304" pitchFamily="18" charset="0"/>
                <a:cs typeface="Times New Roman" panose="02020603050405020304" pitchFamily="18" charset="0"/>
              </a:rPr>
              <a:t>    Benefits and Challenges of Family-Owned Businesses</a:t>
            </a:r>
          </a:p>
          <a:p>
            <a:r>
              <a:rPr lang="en-US" sz="2400" dirty="0">
                <a:solidFill>
                  <a:schemeClr val="bg1"/>
                </a:solidFill>
                <a:latin typeface="Times New Roman" panose="02020603050405020304" pitchFamily="18" charset="0"/>
                <a:cs typeface="Times New Roman" panose="02020603050405020304" pitchFamily="18" charset="0"/>
              </a:rPr>
              <a:t>    Rise of Social Entrepreneurship and Its Implications</a:t>
            </a:r>
          </a:p>
          <a:p>
            <a:r>
              <a:rPr lang="en-US" sz="2400" dirty="0">
                <a:solidFill>
                  <a:schemeClr val="bg1"/>
                </a:solidFill>
                <a:latin typeface="Times New Roman" panose="02020603050405020304" pitchFamily="18" charset="0"/>
                <a:cs typeface="Times New Roman" panose="02020603050405020304" pitchFamily="18" charset="0"/>
              </a:rPr>
              <a:t>    </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17737670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research problem</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3053982"/>
            <a:ext cx="11415964" cy="3416320"/>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    Impact of Artificial Intelligence on Traditional Business Models</a:t>
            </a:r>
          </a:p>
          <a:p>
            <a:r>
              <a:rPr lang="en-US" sz="2400" dirty="0">
                <a:solidFill>
                  <a:schemeClr val="bg1"/>
                </a:solidFill>
                <a:latin typeface="Times New Roman" panose="02020603050405020304" pitchFamily="18" charset="0"/>
                <a:cs typeface="Times New Roman" panose="02020603050405020304" pitchFamily="18" charset="0"/>
              </a:rPr>
              <a:t>    Opportunities and Challenges of the Sharing Economy for Entrepreneurs</a:t>
            </a:r>
          </a:p>
          <a:p>
            <a:r>
              <a:rPr lang="en-US" sz="2400" dirty="0">
                <a:solidFill>
                  <a:schemeClr val="bg1"/>
                </a:solidFill>
                <a:latin typeface="Times New Roman" panose="02020603050405020304" pitchFamily="18" charset="0"/>
                <a:cs typeface="Times New Roman" panose="02020603050405020304" pitchFamily="18" charset="0"/>
              </a:rPr>
              <a:t>    Role of Sustainability in Entrepreneurship</a:t>
            </a:r>
          </a:p>
          <a:p>
            <a:r>
              <a:rPr lang="en-US" sz="2400" dirty="0">
                <a:solidFill>
                  <a:schemeClr val="bg1"/>
                </a:solidFill>
                <a:latin typeface="Times New Roman" panose="02020603050405020304" pitchFamily="18" charset="0"/>
                <a:cs typeface="Times New Roman" panose="02020603050405020304" pitchFamily="18" charset="0"/>
              </a:rPr>
              <a:t>    Cultural Factors and Their Influence on Entrepreneurial Behavior</a:t>
            </a:r>
          </a:p>
          <a:p>
            <a:r>
              <a:rPr lang="en-US" sz="2400" dirty="0">
                <a:solidFill>
                  <a:schemeClr val="bg1"/>
                </a:solidFill>
                <a:latin typeface="Times New Roman" panose="02020603050405020304" pitchFamily="18" charset="0"/>
                <a:cs typeface="Times New Roman" panose="02020603050405020304" pitchFamily="18" charset="0"/>
              </a:rPr>
              <a:t>    Entrepreneurial Ecosystems and Their Impact on Innovation and Growth</a:t>
            </a:r>
          </a:p>
          <a:p>
            <a:r>
              <a:rPr lang="en-US" sz="2400" dirty="0">
                <a:solidFill>
                  <a:schemeClr val="bg1"/>
                </a:solidFill>
                <a:latin typeface="Times New Roman" panose="02020603050405020304" pitchFamily="18" charset="0"/>
                <a:cs typeface="Times New Roman" panose="02020603050405020304" pitchFamily="18" charset="0"/>
              </a:rPr>
              <a:t>    Emotional Intelligence in Entrepreneurial Leadership</a:t>
            </a:r>
          </a:p>
          <a:p>
            <a:r>
              <a:rPr lang="en-US" sz="2400" dirty="0">
                <a:solidFill>
                  <a:schemeClr val="bg1"/>
                </a:solidFill>
                <a:latin typeface="Times New Roman" panose="02020603050405020304" pitchFamily="18" charset="0"/>
                <a:cs typeface="Times New Roman" panose="02020603050405020304" pitchFamily="18" charset="0"/>
              </a:rPr>
              <a:t>    Relationship Between Entrepreneurial Mindset and Business Success</a:t>
            </a:r>
          </a:p>
          <a:p>
            <a:endParaRPr lang="en-US" sz="2400" dirty="0">
              <a:solidFill>
                <a:schemeClr val="bg1"/>
              </a:solidFill>
              <a:latin typeface="Times New Roman" panose="02020603050405020304" pitchFamily="18" charset="0"/>
              <a:cs typeface="Times New Roman" panose="02020603050405020304" pitchFamily="18" charset="0"/>
            </a:endParaRPr>
          </a:p>
          <a:p>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010336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research problem</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353950"/>
            <a:ext cx="11415964" cy="452431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Problems versus symptoms of problems: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It is very important that symptoms of problems are not defined as the real problem. For instance, a manager might have tried to decrease employee turnover (the best people are leaving the organization) by increasing wages, but with little success.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Here the real problem may be something else such as the low motivation of employees who feel they do not have enough control over their work.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The high turnover rate may merely be a symptom of the deep‐rooted motivational problem.</a:t>
            </a:r>
          </a:p>
          <a:p>
            <a:r>
              <a:rPr lang="en-US" sz="2400" dirty="0">
                <a:solidFill>
                  <a:schemeClr val="bg1"/>
                </a:solidFill>
                <a:latin typeface="Times New Roman" panose="02020603050405020304" pitchFamily="18" charset="0"/>
                <a:cs typeface="Times New Roman" panose="02020603050405020304" pitchFamily="18" charset="0"/>
              </a:rPr>
              <a:t>Under these conditions, in the long run, a higher salary will not affect employees ’ intentions to leave. </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02797311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research problem</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664242"/>
            <a:ext cx="11415964" cy="3785652"/>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Thus, finding the “right” answer to the “wrong” problem definition will not help. Hence, it should be recognized that correct problem identification is extremely critical</a:t>
            </a:r>
          </a:p>
          <a:p>
            <a:r>
              <a:rPr lang="en-US" sz="2400" dirty="0">
                <a:solidFill>
                  <a:schemeClr val="bg1"/>
                </a:solidFill>
                <a:latin typeface="Times New Roman" panose="02020603050405020304" pitchFamily="18" charset="0"/>
                <a:cs typeface="Times New Roman" panose="02020603050405020304" pitchFamily="18" charset="0"/>
              </a:rPr>
              <a:t>for finding solutions to vexing issues.</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Frequently, managers tend to describe the problem in terms of symptoms. Rather than accepting it as such, the researcher needs to identify the problem more accurately.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One way of determining that the problem, rather than the symptom, is being addressed</a:t>
            </a:r>
          </a:p>
          <a:p>
            <a:r>
              <a:rPr lang="en-US" sz="2400" dirty="0">
                <a:solidFill>
                  <a:schemeClr val="bg1"/>
                </a:solidFill>
                <a:latin typeface="Times New Roman" panose="02020603050405020304" pitchFamily="18" charset="0"/>
                <a:cs typeface="Times New Roman" panose="02020603050405020304" pitchFamily="18" charset="0"/>
              </a:rPr>
              <a:t>is a technique called “5 Whys” or “5 Times Why”. </a:t>
            </a:r>
          </a:p>
          <a:p>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06646513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research problem</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3053982"/>
            <a:ext cx="11415964" cy="2308324"/>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5 Whys is a fairly straightforward approach that will help researchers to get to the root cause (the most basic cause) of a problem (via preliminary research). Developed by the</a:t>
            </a:r>
          </a:p>
          <a:p>
            <a:r>
              <a:rPr lang="en-US" sz="2400" dirty="0">
                <a:solidFill>
                  <a:schemeClr val="bg1"/>
                </a:solidFill>
                <a:latin typeface="Times New Roman" panose="02020603050405020304" pitchFamily="18" charset="0"/>
                <a:cs typeface="Times New Roman" panose="02020603050405020304" pitchFamily="18" charset="0"/>
              </a:rPr>
              <a:t>Japanese industrialist </a:t>
            </a:r>
            <a:r>
              <a:rPr lang="en-US" sz="2400" dirty="0" err="1">
                <a:solidFill>
                  <a:schemeClr val="bg1"/>
                </a:solidFill>
                <a:latin typeface="Times New Roman" panose="02020603050405020304" pitchFamily="18" charset="0"/>
                <a:cs typeface="Times New Roman" panose="02020603050405020304" pitchFamily="18" charset="0"/>
              </a:rPr>
              <a:t>Sakichi</a:t>
            </a:r>
            <a:r>
              <a:rPr lang="en-US" sz="2400" dirty="0">
                <a:solidFill>
                  <a:schemeClr val="bg1"/>
                </a:solidFill>
                <a:latin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cs typeface="Times New Roman" panose="02020603050405020304" pitchFamily="18" charset="0"/>
              </a:rPr>
              <a:t>Toyada</a:t>
            </a:r>
            <a:r>
              <a:rPr lang="en-US" sz="2400" dirty="0">
                <a:solidFill>
                  <a:schemeClr val="bg1"/>
                </a:solidFill>
                <a:latin typeface="Times New Roman" panose="02020603050405020304" pitchFamily="18" charset="0"/>
                <a:cs typeface="Times New Roman" panose="02020603050405020304" pitchFamily="18" charset="0"/>
              </a:rPr>
              <a:t>, the idea is to keep asking “Why?” until the most basic cause is arrived at.</a:t>
            </a:r>
          </a:p>
          <a:p>
            <a:endParaRPr lang="en-US" sz="2400" dirty="0">
              <a:solidFill>
                <a:schemeClr val="bg1"/>
              </a:solidFill>
              <a:latin typeface="Times New Roman" panose="02020603050405020304" pitchFamily="18" charset="0"/>
              <a:cs typeface="Times New Roman" panose="02020603050405020304" pitchFamily="18" charset="0"/>
            </a:endParaRPr>
          </a:p>
          <a:p>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2212373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research problem</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698765"/>
            <a:ext cx="11415964" cy="3785652"/>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Let’s go back to our example to illustrate this approach.</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My best employees are leaving the organization.</a:t>
            </a:r>
          </a:p>
          <a:p>
            <a:r>
              <a:rPr lang="en-US" sz="2400" dirty="0">
                <a:solidFill>
                  <a:schemeClr val="bg1"/>
                </a:solidFill>
                <a:latin typeface="Times New Roman" panose="02020603050405020304" pitchFamily="18" charset="0"/>
                <a:cs typeface="Times New Roman" panose="02020603050405020304" pitchFamily="18" charset="0"/>
              </a:rPr>
              <a:t>Why? Because they are not satisfied with their jobs.</a:t>
            </a:r>
          </a:p>
          <a:p>
            <a:r>
              <a:rPr lang="en-US" sz="2400" dirty="0">
                <a:solidFill>
                  <a:schemeClr val="bg1"/>
                </a:solidFill>
                <a:latin typeface="Times New Roman" panose="02020603050405020304" pitchFamily="18" charset="0"/>
                <a:cs typeface="Times New Roman" panose="02020603050405020304" pitchFamily="18" charset="0"/>
              </a:rPr>
              <a:t>Why? Because they do not find a challenge in their jobs.</a:t>
            </a:r>
          </a:p>
          <a:p>
            <a:r>
              <a:rPr lang="en-US" sz="2400" dirty="0">
                <a:solidFill>
                  <a:schemeClr val="bg1"/>
                </a:solidFill>
                <a:latin typeface="Times New Roman" panose="02020603050405020304" pitchFamily="18" charset="0"/>
                <a:cs typeface="Times New Roman" panose="02020603050405020304" pitchFamily="18" charset="0"/>
              </a:rPr>
              <a:t>Why? Because they do not have control over their work.</a:t>
            </a:r>
          </a:p>
          <a:p>
            <a:r>
              <a:rPr lang="en-US" sz="2400" dirty="0">
                <a:solidFill>
                  <a:schemeClr val="bg1"/>
                </a:solidFill>
                <a:latin typeface="Times New Roman" panose="02020603050405020304" pitchFamily="18" charset="0"/>
                <a:cs typeface="Times New Roman" panose="02020603050405020304" pitchFamily="18" charset="0"/>
              </a:rPr>
              <a:t>Why? Because they do not have a lot of influence over planning, executing, and evaluating the work they do.</a:t>
            </a:r>
          </a:p>
          <a:p>
            <a:r>
              <a:rPr lang="en-US" sz="2400" dirty="0">
                <a:solidFill>
                  <a:schemeClr val="bg1"/>
                </a:solidFill>
                <a:latin typeface="Times New Roman" panose="02020603050405020304" pitchFamily="18" charset="0"/>
                <a:cs typeface="Times New Roman" panose="02020603050405020304" pitchFamily="18" charset="0"/>
              </a:rPr>
              <a:t>Why? Because we have been reluctant to delegate.</a:t>
            </a:r>
          </a:p>
          <a:p>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7105979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research problem</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3053982"/>
            <a:ext cx="11415964" cy="3046988"/>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Note that the number five is a general guideline for the number of whys needed to get to the root cause level, but asking “Why?” five times versus three, four, or six times is not a strict requirement.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What matters is that we investigate recurring problems by addressing true causes and not symptoms of these causes. </a:t>
            </a:r>
          </a:p>
          <a:p>
            <a:endParaRPr lang="en-US" sz="2400" dirty="0">
              <a:solidFill>
                <a:schemeClr val="bg1"/>
              </a:solidFill>
              <a:latin typeface="Times New Roman" panose="02020603050405020304" pitchFamily="18" charset="0"/>
              <a:cs typeface="Times New Roman" panose="02020603050405020304" pitchFamily="18" charset="0"/>
            </a:endParaRPr>
          </a:p>
          <a:p>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6314134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research problem</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3053982"/>
            <a:ext cx="11415964" cy="2677656"/>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There is a need to narrow down a broad research problem into a feasible topic for research. Preliminary research will help to make the necessary transformations.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Three initial stages of the research process and illustrates how we get from a</a:t>
            </a:r>
          </a:p>
          <a:p>
            <a:r>
              <a:rPr lang="en-US" sz="2400" dirty="0">
                <a:solidFill>
                  <a:schemeClr val="bg1"/>
                </a:solidFill>
                <a:latin typeface="Times New Roman" panose="02020603050405020304" pitchFamily="18" charset="0"/>
                <a:cs typeface="Times New Roman" panose="02020603050405020304" pitchFamily="18" charset="0"/>
              </a:rPr>
              <a:t>broad research problem to a feasible topic for research. Note that this process is not linear; in the beginning of our project we will have to move back and forth between preliminary research and (re)defining the problem.</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43364794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research problem</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3053982"/>
            <a:ext cx="11415964" cy="1200329"/>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1- Identification of the broad problem</a:t>
            </a:r>
          </a:p>
          <a:p>
            <a:r>
              <a:rPr lang="en-US" sz="2400" dirty="0">
                <a:solidFill>
                  <a:schemeClr val="bg1"/>
                </a:solidFill>
                <a:latin typeface="Times New Roman" panose="02020603050405020304" pitchFamily="18" charset="0"/>
                <a:cs typeface="Times New Roman" panose="02020603050405020304" pitchFamily="18" charset="0"/>
              </a:rPr>
              <a:t>2- Preliminary research</a:t>
            </a:r>
          </a:p>
          <a:p>
            <a:r>
              <a:rPr lang="en-US" sz="2400" dirty="0">
                <a:solidFill>
                  <a:schemeClr val="bg1"/>
                </a:solidFill>
                <a:latin typeface="Times New Roman" panose="02020603050405020304" pitchFamily="18" charset="0"/>
                <a:cs typeface="Times New Roman" panose="02020603050405020304" pitchFamily="18" charset="0"/>
              </a:rPr>
              <a:t>3- Definition of the research problem</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00484421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research problem</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589290"/>
            <a:ext cx="11415964" cy="4154984"/>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Once we have identified the broad problem area preliminary research should help the researcher to gain a better understanding of the problem and to narrow the problem down to a researchable topic for study.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Preliminary research should help the researcher to find answers to questions such as: </a:t>
            </a:r>
          </a:p>
          <a:p>
            <a:r>
              <a:rPr lang="en-US" sz="2400" dirty="0">
                <a:solidFill>
                  <a:schemeClr val="bg1"/>
                </a:solidFill>
                <a:latin typeface="Times New Roman" panose="02020603050405020304" pitchFamily="18" charset="0"/>
                <a:cs typeface="Times New Roman" panose="02020603050405020304" pitchFamily="18" charset="0"/>
              </a:rPr>
              <a:t>“What is the problem?”;</a:t>
            </a:r>
          </a:p>
          <a:p>
            <a:r>
              <a:rPr lang="en-US" sz="2400" dirty="0">
                <a:solidFill>
                  <a:schemeClr val="bg1"/>
                </a:solidFill>
                <a:latin typeface="Times New Roman" panose="02020603050405020304" pitchFamily="18" charset="0"/>
                <a:cs typeface="Times New Roman" panose="02020603050405020304" pitchFamily="18" charset="0"/>
              </a:rPr>
              <a:t> “Why does the problem exist?”; </a:t>
            </a:r>
          </a:p>
          <a:p>
            <a:r>
              <a:rPr lang="en-US" sz="2400" dirty="0">
                <a:solidFill>
                  <a:schemeClr val="bg1"/>
                </a:solidFill>
                <a:latin typeface="Times New Roman" panose="02020603050405020304" pitchFamily="18" charset="0"/>
                <a:cs typeface="Times New Roman" panose="02020603050405020304" pitchFamily="18" charset="0"/>
              </a:rPr>
              <a:t>“Is the problem important?”;</a:t>
            </a:r>
          </a:p>
          <a:p>
            <a:r>
              <a:rPr lang="en-US" sz="2400" dirty="0">
                <a:solidFill>
                  <a:schemeClr val="bg1"/>
                </a:solidFill>
                <a:latin typeface="Times New Roman" panose="02020603050405020304" pitchFamily="18" charset="0"/>
                <a:cs typeface="Times New Roman" panose="02020603050405020304" pitchFamily="18" charset="0"/>
              </a:rPr>
              <a:t> and “What are the benefits of solving the problem?” </a:t>
            </a:r>
          </a:p>
          <a:p>
            <a:endParaRPr lang="en-US" sz="2400" dirty="0">
              <a:solidFill>
                <a:schemeClr val="bg1"/>
              </a:solidFill>
              <a:latin typeface="Times New Roman" panose="02020603050405020304" pitchFamily="18" charset="0"/>
              <a:cs typeface="Times New Roman" panose="02020603050405020304" pitchFamily="18" charset="0"/>
            </a:endParaRPr>
          </a:p>
          <a:p>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49933645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research problem</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3053982"/>
            <a:ext cx="11415964" cy="2308324"/>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Although the exact nature of the information needed for this purpose depends on the type of problem one is addressing, it may be broadly classified under two headings:</a:t>
            </a:r>
          </a:p>
          <a:p>
            <a:endParaRPr lang="en-US" sz="2400" dirty="0">
              <a:solidFill>
                <a:schemeClr val="bg1"/>
              </a:solidFill>
              <a:latin typeface="Times New Roman" panose="02020603050405020304" pitchFamily="18" charset="0"/>
              <a:cs typeface="Times New Roman" panose="02020603050405020304" pitchFamily="18" charset="0"/>
            </a:endParaRPr>
          </a:p>
          <a:p>
            <a:pPr marL="457200" indent="-457200">
              <a:buAutoNum type="arabicPeriod"/>
            </a:pPr>
            <a:r>
              <a:rPr lang="en-US" sz="2400" dirty="0">
                <a:solidFill>
                  <a:schemeClr val="bg1"/>
                </a:solidFill>
                <a:latin typeface="Times New Roman" panose="02020603050405020304" pitchFamily="18" charset="0"/>
                <a:cs typeface="Times New Roman" panose="02020603050405020304" pitchFamily="18" charset="0"/>
              </a:rPr>
              <a:t>Information on the organization and its environment – that is, the contextual factors.</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2.   Information on the topic of interest.</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7950517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1290</TotalTime>
  <Words>3897</Words>
  <Application>Microsoft Office PowerPoint</Application>
  <PresentationFormat>Widescreen</PresentationFormat>
  <Paragraphs>432</Paragraphs>
  <Slides>48</Slides>
  <Notes>45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48</vt:i4>
      </vt:variant>
    </vt:vector>
  </HeadingPairs>
  <TitlesOfParts>
    <vt:vector size="53"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RAGH</cp:lastModifiedBy>
  <cp:revision>76</cp:revision>
  <dcterms:created xsi:type="dcterms:W3CDTF">2023-04-29T09:08:23Z</dcterms:created>
  <dcterms:modified xsi:type="dcterms:W3CDTF">2023-09-20T09:17:59Z</dcterms:modified>
</cp:coreProperties>
</file>