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D9372-BA8B-7CB1-9B0D-7F4BF8F87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34B3C3-861C-7124-8CB2-54D768C6F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4ADE7-D5F2-4241-ADA1-FE5FB6F7AF53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C91053-A5E3-B211-0B9E-ED2C5C655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E53456-21F8-65CB-1B59-E0234AA0E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7C873-AAFF-44AF-988A-A95DAC9AAF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549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4CC435-D843-6AFB-0A9E-ACC8D4A0F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72D1A-C77A-B6DB-A579-1E62144FE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3AF80-E964-7065-F352-09458A9F11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94ADE7-D5F2-4241-ADA1-FE5FB6F7AF53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FA4B1-DFC3-F6E8-3EFC-CB960580E8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159A6-857C-98CA-7E68-CB2EE03785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C7C873-AAFF-44AF-988A-A95DAC9AAF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19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9908FC-8FAA-199E-6BDB-BFA1B3C1F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3E98EC-52DB-9B4D-8D22-E2D7195F33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041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5DD01-728C-9453-7813-670BD2078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AE2D0-C48B-2227-473A-468133F62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130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1A1950-9A6C-F854-8F5B-DE01B3D23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6C38AD-4BA3-0C84-ABDA-7FBEE0ED22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72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2281C9-F814-CC91-CE7A-6DF751A10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Sparse versus dense vectors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8BCE52-9687-3B46-C812-CF2F5B2C64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44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F5BC30-E682-8E96-2ED0-E8C8FE529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Sparse versus dense vectors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AC1324-AD7E-638F-D86D-367951DB7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99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C4DCD1-DC59-D8B5-A6E8-439203CC3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46"/>
              <a:t>Common methods for getting short dense vectors</a:t>
            </a:r>
            <a:endParaRPr lang="en-US" sz="344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1F2D16-932C-8AAE-2FA3-79149966E1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59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B3FE7C-234F-AC2C-AF91-AADD4C46F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Simple static embeddings you can download!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E96A2E-231B-3F80-B797-DF44B4EF7A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01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A36B51-46DF-CCEC-3A24-9320D01F4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Word2vec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70D76-1276-F518-3A81-2A335E6666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25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21B34E-9BFC-C1EB-A450-77E6427F3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Word2vec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EBB84-D2B6-37C3-92AA-7168A0592D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96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B23B11-38F1-4D54-8781-95F78137F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Approach: predict if candidate word </a:t>
            </a:r>
            <a:r>
              <a:rPr lang="en-US" sz="3264" i="1"/>
              <a:t>c</a:t>
            </a:r>
            <a:r>
              <a:rPr lang="en-US" sz="3264"/>
              <a:t> is a "neighbor"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5AC16-A0CD-2A52-9FED-F77BC7A41C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88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38B351-55FA-02A9-CFD2-F35049516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65986B-550D-9C45-01FB-330463B96A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56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5C0EB4-AAA1-3DFE-6B2B-6684CCF99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Classifier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1E522B-DE86-20EC-729D-11452D880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885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2FA28B-BD08-3737-8B61-129F0D5E2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Similarity is computed from 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FDD52-BA64-B558-6FB3-9AC11ACDA2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512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4D358D-6EBD-D1FF-ABA4-E3312B5C5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Turning dot products into probabilities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62DA5B-C999-DE79-C993-ED8E1F555D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255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735EA9-3C14-1B4D-D50E-79E14A80B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How Skip-Gram Classifier computes </a:t>
            </a:r>
            <a:r>
              <a:rPr lang="en-US" sz="3990" i="1"/>
              <a:t>P</a:t>
            </a:r>
            <a:r>
              <a:rPr lang="en-US" sz="3990"/>
              <a:t>(+|</a:t>
            </a:r>
            <a:r>
              <a:rPr lang="en-US" sz="3990" i="1"/>
              <a:t>w</a:t>
            </a:r>
            <a:r>
              <a:rPr lang="en-US" sz="3990"/>
              <a:t>, </a:t>
            </a:r>
            <a:r>
              <a:rPr lang="en-US" sz="3990" i="1"/>
              <a:t>c</a:t>
            </a:r>
            <a:r>
              <a:rPr lang="en-US" sz="3990"/>
              <a:t>) </a:t>
            </a:r>
            <a:endParaRPr lang="en-US" sz="399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D7D983-CEA4-A06C-6540-F2B2D44FE3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07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35BD4D-BFD6-876E-48BB-BFEE19CCA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Skip-gram classifier: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481CD-A416-B6FB-D94E-C752BE07B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564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3C0FD-91F5-5DAF-3CF0-C9CB4F086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These embeddings we'll need: a set for w, a set for 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9C29A-C57B-15DB-6EA8-6DBB7B3BDE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5702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8802A6-5A84-AABD-93F1-5BD123371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80">
                <a:solidFill>
                  <a:schemeClr val="bg1"/>
                </a:solidFill>
                <a:ea typeface="Franklin Gothic Book" charset="0"/>
                <a:cs typeface="Franklin Gothic Book" charset="0"/>
              </a:rPr>
              <a:t>Vector Semantics &amp; Embeddings</a:t>
            </a:r>
            <a:endParaRPr lang="en-US" sz="318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8A27E6-A790-541A-2C6B-64BE78607F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34952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A1B682-CD7D-591A-F73E-19DD15F5B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FF6DB2-E9E8-330F-CFD8-BDF6717672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987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655EA0-3663-2D86-42AC-B6A0A8CA6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01D645-3B1F-23C4-891D-6F6F4DACA3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822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95BEC-3D18-9420-0CE7-675053729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D9A1D4-7F14-69AC-9ECD-9CF1A7402B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748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3F2E9F-CA83-AB0C-D21B-1C4761329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2FCB6A-4E69-EDD4-6208-014249BA45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588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C13519-0754-477E-E12E-757A4EFD3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Word2vec: how to learn vectors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96E43-088D-593E-9276-B646440E30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0300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483474-FF15-ED9E-908F-8E3AB6D14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Loss function for one </a:t>
            </a:r>
            <a:r>
              <a:rPr lang="en-US" sz="3627" i="1"/>
              <a:t>w with c</a:t>
            </a:r>
            <a:r>
              <a:rPr lang="en-US" sz="3627" i="1" baseline="-25000"/>
              <a:t>pos</a:t>
            </a:r>
            <a:r>
              <a:rPr lang="en-US" sz="3627" i="1"/>
              <a:t> , c</a:t>
            </a:r>
            <a:r>
              <a:rPr lang="en-US" sz="3627" i="1" baseline="-25000"/>
              <a:t>neg</a:t>
            </a:r>
            <a:r>
              <a:rPr lang="en-US" sz="3627" baseline="-25000"/>
              <a:t>1</a:t>
            </a:r>
            <a:r>
              <a:rPr lang="en-US" sz="3627"/>
              <a:t> ... </a:t>
            </a:r>
            <a:r>
              <a:rPr lang="en-US" sz="3627" i="1"/>
              <a:t>c</a:t>
            </a:r>
            <a:r>
              <a:rPr lang="en-US" sz="3627" i="1" baseline="-25000"/>
              <a:t>negk</a:t>
            </a:r>
            <a:r>
              <a:rPr lang="en-US" sz="3627" i="1"/>
              <a:t> </a:t>
            </a: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7F8802-0DE8-98FB-55BC-CE1D104AB3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256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8CC61C-0EF3-305F-E564-88DD46725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FC7E75-B4C4-8F24-9780-FC137461D0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373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BACF00-E4C2-4AF8-ECC2-C4B031A03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Intuition of one step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494965-4090-0838-B965-3C3E0AAB8B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C8E0B1-0FFE-19E0-6084-37BD1292D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Reminder: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73B45-9128-7CCB-194A-B0DEC71F4A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035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2798B-268E-6946-F00F-B6C49BC6B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derivatives of the loss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D8FD12-2D1E-02B2-DAA2-0C03D41C00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4451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685939-46EA-FD5F-757C-A956305B9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Update equation in SGD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114CFA-BC42-B694-4E6E-315B706E3A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33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CABCF6-39C2-6B8B-0F30-8C4636E42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Two sets of embeddings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A3B6B3-BCEF-E106-45E4-62E33920CC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38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6D8528-E41B-1FCC-5137-AC340A1F2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Summary: How to learn word2vec (skip-gram) embeddings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70A16F-5E1B-41A7-7725-7EA93DC27B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6646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0A4FE0-70B0-AE1C-5A39-09B2B9E88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kinds of neighbors depend on window size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446E53-0780-4FCD-1A41-7CEFA6FF6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388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92C7D1-4A4E-CAF7-6214-CA40E4569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Analogical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D5D764-2B09-3C82-E62B-9DF1352515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982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90CBAA-E250-E28A-DDBF-F04C04DA7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Analogical relations via parallelogram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6F8633-721A-A0D2-715F-6CF2B93BE4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425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DFA6F2-FE72-01CE-127B-2F5BDD462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Embeddings reflect cultural bias!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4C66F7-B1C0-B131-0193-1924FBC14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97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DAA4A4-CB6F-DF6F-D346-3130D4AD5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7D9AC4-3BE3-E89E-72AE-C49980C367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4221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D87A86-B4F9-297E-3BDD-640548A98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4A9DFA-4F59-111C-F2C9-D2022315E6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3111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7C8C0F-9CF1-AA2B-F47A-4BF25DA53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F5785-4A9B-D32C-4AFF-34902A37F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9215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877F3A-9689-D10A-C402-3C98E1C4B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FA085-BAD0-C683-1015-8D6940FDC1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9891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A8F493-DF77-28FE-2675-8A5DDFB44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CE598-4AF3-1C88-670B-AAD1EB5AB0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3656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9EEF5-C772-F6C0-7D2E-677E696F8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3D7DF8-FB94-052A-3663-BCF8457F0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1838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A0C19-9461-4D93-A43F-989D16139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056D6-3E1D-6C35-4EF6-2E5FC555FC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031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4920A3-4A4A-89D7-3E81-8BF420BFF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6A3EF-81B1-7DF2-D4AA-579D3230DB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42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245E2B-3743-FDB1-AB44-AD68F3B8E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AEEDF2-7084-4938-12AD-3C519F933D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4185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8288D4-6381-D019-F00E-43165B257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EBC08-181B-A695-0570-68E3004AB3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7946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04F88A-B952-B9FB-BCFD-F8B583088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B9F629-DBB7-5363-3FF9-B11FEC68F5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5450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0E31F8-6DB5-ADAA-8FCB-76A205F7A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B538D6-0DF8-FD91-E069-163A6A8A21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02A760-385B-E99C-087F-832189657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1F350-19BC-AEDC-A71E-921C00EFC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2847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DF2284-3231-6AEB-D579-B2E1A10C5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07EE6E-FF7E-365C-4981-DC1D5168A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7406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8D90C4-C725-0C93-A1B6-1506FE8E1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E261BA-846C-811B-37E7-B5C5F7F82A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663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63B4F6-A790-97CE-AF54-3E41475F5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AA1FDF-1CF3-9009-1D70-404BB7F303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899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2A8B13-618F-39A3-2F35-A960E70EF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78935-31B4-84F5-1418-DE55D777B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2555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91CC33-8BA6-25D7-842E-E3B8C18E8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D9D44D-3DD1-822C-BE88-DE38CD0C11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66297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38C242-DFE6-0E98-72E1-11245D138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3753D4-5514-994C-7F1F-F0174CF2F2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93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82CFD0-B39A-5C2C-D700-11C7F8BB9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340AF7-A0EE-A6CC-68C7-52067029C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61437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9E974F-3E8D-DCE5-6B49-AD092B711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20C6C-DDB6-2D1C-0B3A-5415CE8F2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9439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6ECF73-6F52-F26A-35F7-C2E174D8A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17959A-5E7E-1222-A0D4-F9A27B2A37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27281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3FC907-EB84-941E-BD11-99C8F2148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A9B6E4-1CE3-C618-0743-8B5427CC5A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6471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788DAD-36CD-6F03-6949-7B09075BD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B2136-80B2-A3FD-EC88-0D9B42F494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552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D9D77D-39D7-FB2B-3138-F49457E3F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19EEE-8135-D2C1-23F2-C40C029B5D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1158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ED8589-E41A-0243-D9D3-126E217C1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1A15A7-E79D-DC79-A4C9-B566AE9808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39814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899805-E49C-8246-9490-FA9D5656E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92E4B-DC8C-B6D6-1C85-C6F8C2CF04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4678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329C14-222F-06F1-7FDC-9F46EE9CD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2876B-3A3D-05E6-B42D-D51402510C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340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Widescreen</PresentationFormat>
  <Paragraphs>34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9" baseType="lpstr">
      <vt:lpstr>Andalus</vt:lpstr>
      <vt:lpstr>Aptos</vt:lpstr>
      <vt:lpstr>Aptos Display</vt:lpstr>
      <vt:lpstr>Arial</vt:lpstr>
      <vt:lpstr>Franklin Gothic Book</vt:lpstr>
      <vt:lpstr>Office Theme</vt:lpstr>
      <vt:lpstr>PowerPoint Presentation</vt:lpstr>
      <vt:lpstr>PowerPoint Presentation</vt:lpstr>
      <vt:lpstr>The objectives of this lecture is to:</vt:lpstr>
      <vt:lpstr>Sparse versus dense vectors</vt:lpstr>
      <vt:lpstr>Sparse versus dense vectors</vt:lpstr>
      <vt:lpstr>Common methods for getting short dense vectors</vt:lpstr>
      <vt:lpstr>Simple static embeddings you can download!</vt:lpstr>
      <vt:lpstr>Word2vec</vt:lpstr>
      <vt:lpstr>Word2vec</vt:lpstr>
      <vt:lpstr>Approach: predict if candidate word c is a "neighbor"</vt:lpstr>
      <vt:lpstr>Skip-Gram Training Data</vt:lpstr>
      <vt:lpstr>Skip-Gram Classifier</vt:lpstr>
      <vt:lpstr>Similarity is computed from dot product</vt:lpstr>
      <vt:lpstr>Turning dot products into probabilities</vt:lpstr>
      <vt:lpstr>How Skip-Gram Classifier computes P(+|w, c) </vt:lpstr>
      <vt:lpstr>Skip-gram classifier: summary</vt:lpstr>
      <vt:lpstr>These embeddings we'll need: a set for w, a set for c</vt:lpstr>
      <vt:lpstr>Vector Semantics &amp; Embeddings</vt:lpstr>
      <vt:lpstr>Skip-Gram Training data</vt:lpstr>
      <vt:lpstr>Skip-Gram Training data</vt:lpstr>
      <vt:lpstr>Skip-Gram Training data</vt:lpstr>
      <vt:lpstr>Skip-Gram Training data</vt:lpstr>
      <vt:lpstr>Word2vec: how to learn vectors</vt:lpstr>
      <vt:lpstr>Loss function for one w with cpos , cneg1 ... cnegk </vt:lpstr>
      <vt:lpstr>Learning the classifier</vt:lpstr>
      <vt:lpstr>Intuition of one step of gradient descent</vt:lpstr>
      <vt:lpstr>Reminder: gradient descent</vt:lpstr>
      <vt:lpstr>The derivatives of the loss function</vt:lpstr>
      <vt:lpstr>Update equation in SGD</vt:lpstr>
      <vt:lpstr>Two sets of embeddings</vt:lpstr>
      <vt:lpstr>Summary: How to learn word2vec (skip-gram) embeddings</vt:lpstr>
      <vt:lpstr>The kinds of neighbors depend on window size</vt:lpstr>
      <vt:lpstr>Analogical relations</vt:lpstr>
      <vt:lpstr>Analogical relations via parallelogram</vt:lpstr>
      <vt:lpstr>Embeddings reflect cultural bias!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2026-04-02T21:37:51Z</dcterms:created>
  <dcterms:modified xsi:type="dcterms:W3CDTF">2026-04-02T21:37:51Z</dcterms:modified>
</cp:coreProperties>
</file>