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480" r:id="rId5"/>
    <p:sldId id="303" r:id="rId6"/>
    <p:sldId id="482" r:id="rId7"/>
    <p:sldId id="483" r:id="rId8"/>
    <p:sldId id="484" r:id="rId9"/>
    <p:sldId id="485" r:id="rId10"/>
    <p:sldId id="500" r:id="rId11"/>
    <p:sldId id="501" r:id="rId12"/>
    <p:sldId id="527" r:id="rId13"/>
    <p:sldId id="502" r:id="rId14"/>
    <p:sldId id="528" r:id="rId15"/>
    <p:sldId id="529" r:id="rId16"/>
    <p:sldId id="530" r:id="rId17"/>
    <p:sldId id="531" r:id="rId18"/>
    <p:sldId id="532" r:id="rId19"/>
    <p:sldId id="533" r:id="rId20"/>
    <p:sldId id="405" r:id="rId21"/>
    <p:sldId id="406" r:id="rId22"/>
    <p:sldId id="442" r:id="rId23"/>
    <p:sldId id="444" r:id="rId24"/>
    <p:sldId id="588" r:id="rId25"/>
    <p:sldId id="409" r:id="rId26"/>
    <p:sldId id="411" r:id="rId27"/>
    <p:sldId id="593" r:id="rId28"/>
    <p:sldId id="594" r:id="rId29"/>
    <p:sldId id="412" r:id="rId30"/>
    <p:sldId id="589" r:id="rId31"/>
    <p:sldId id="415" r:id="rId32"/>
    <p:sldId id="416" r:id="rId33"/>
    <p:sldId id="419" r:id="rId34"/>
    <p:sldId id="420" r:id="rId35"/>
    <p:sldId id="421" r:id="rId36"/>
    <p:sldId id="473" r:id="rId37"/>
    <p:sldId id="474" r:id="rId38"/>
    <p:sldId id="475" r:id="rId39"/>
    <p:sldId id="590" r:id="rId40"/>
    <p:sldId id="417" r:id="rId41"/>
    <p:sldId id="591" r:id="rId42"/>
    <p:sldId id="458" r:id="rId43"/>
    <p:sldId id="459" r:id="rId44"/>
    <p:sldId id="460" r:id="rId45"/>
    <p:sldId id="461" r:id="rId46"/>
    <p:sldId id="503" r:id="rId47"/>
    <p:sldId id="477" r:id="rId48"/>
    <p:sldId id="478" r:id="rId49"/>
    <p:sldId id="487" r:id="rId50"/>
    <p:sldId id="592" r:id="rId51"/>
    <p:sldId id="486" r:id="rId52"/>
    <p:sldId id="48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483"/>
            <p14:sldId id="484"/>
            <p14:sldId id="485"/>
            <p14:sldId id="500"/>
            <p14:sldId id="501"/>
            <p14:sldId id="527"/>
            <p14:sldId id="502"/>
            <p14:sldId id="528"/>
            <p14:sldId id="529"/>
            <p14:sldId id="530"/>
            <p14:sldId id="531"/>
            <p14:sldId id="532"/>
            <p14:sldId id="533"/>
            <p14:sldId id="405"/>
            <p14:sldId id="406"/>
            <p14:sldId id="442"/>
            <p14:sldId id="444"/>
            <p14:sldId id="588"/>
            <p14:sldId id="409"/>
            <p14:sldId id="411"/>
            <p14:sldId id="593"/>
            <p14:sldId id="594"/>
            <p14:sldId id="412"/>
            <p14:sldId id="589"/>
            <p14:sldId id="415"/>
            <p14:sldId id="416"/>
            <p14:sldId id="419"/>
            <p14:sldId id="420"/>
            <p14:sldId id="421"/>
            <p14:sldId id="473"/>
            <p14:sldId id="474"/>
            <p14:sldId id="475"/>
            <p14:sldId id="590"/>
            <p14:sldId id="417"/>
            <p14:sldId id="591"/>
            <p14:sldId id="458"/>
            <p14:sldId id="459"/>
            <p14:sldId id="460"/>
            <p14:sldId id="461"/>
            <p14:sldId id="503"/>
            <p14:sldId id="477"/>
            <p14:sldId id="478"/>
            <p14:sldId id="487"/>
            <p14:sldId id="592"/>
            <p14:sldId id="486"/>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8CC21-E277-F23A-D1A9-2E868E848B4A}" v="2" dt="2025-06-08T16:43:52.2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seinMogahed" userId="S::hussein.mogahed@midocean.edu.km::eb65ebee-c0bb-4372-8605-43f25e8f6658" providerId="AD" clId="Web-{1488CC21-E277-F23A-D1A9-2E868E848B4A}"/>
    <pc:docChg chg="modSld">
      <pc:chgData name="HusseinMogahed" userId="S::hussein.mogahed@midocean.edu.km::eb65ebee-c0bb-4372-8605-43f25e8f6658" providerId="AD" clId="Web-{1488CC21-E277-F23A-D1A9-2E868E848B4A}" dt="2025-06-08T16:43:52.235" v="1"/>
      <pc:docMkLst>
        <pc:docMk/>
      </pc:docMkLst>
      <pc:sldChg chg="delSp">
        <pc:chgData name="HusseinMogahed" userId="S::hussein.mogahed@midocean.edu.km::eb65ebee-c0bb-4372-8605-43f25e8f6658" providerId="AD" clId="Web-{1488CC21-E277-F23A-D1A9-2E868E848B4A}" dt="2025-06-08T16:43:24.547" v="0"/>
        <pc:sldMkLst>
          <pc:docMk/>
          <pc:sldMk cId="701632073" sldId="303"/>
        </pc:sldMkLst>
        <pc:picChg chg="del">
          <ac:chgData name="HusseinMogahed" userId="S::hussein.mogahed@midocean.edu.km::eb65ebee-c0bb-4372-8605-43f25e8f6658" providerId="AD" clId="Web-{1488CC21-E277-F23A-D1A9-2E868E848B4A}" dt="2025-06-08T16:43:24.547" v="0"/>
          <ac:picMkLst>
            <pc:docMk/>
            <pc:sldMk cId="701632073" sldId="303"/>
            <ac:picMk id="22" creationId="{FA5D44C7-1F20-0684-5315-73F4013F0EB0}"/>
          </ac:picMkLst>
        </pc:picChg>
      </pc:sldChg>
      <pc:sldChg chg="delSp">
        <pc:chgData name="HusseinMogahed" userId="S::hussein.mogahed@midocean.edu.km::eb65ebee-c0bb-4372-8605-43f25e8f6658" providerId="AD" clId="Web-{1488CC21-E277-F23A-D1A9-2E868E848B4A}" dt="2025-06-08T16:43:52.235" v="1"/>
        <pc:sldMkLst>
          <pc:docMk/>
          <pc:sldMk cId="2269687913" sldId="349"/>
        </pc:sldMkLst>
        <pc:picChg chg="del">
          <ac:chgData name="HusseinMogahed" userId="S::hussein.mogahed@midocean.edu.km::eb65ebee-c0bb-4372-8605-43f25e8f6658" providerId="AD" clId="Web-{1488CC21-E277-F23A-D1A9-2E868E848B4A}" dt="2025-06-08T16:43:52.235" v="1"/>
          <ac:picMkLst>
            <pc:docMk/>
            <pc:sldMk cId="2269687913" sldId="349"/>
            <ac:picMk id="23" creationId="{7F2EF6CE-6A19-1FC7-706F-5BC62F6293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2E64B176-3CE7-6A41-BE1E-57EEC52B0665}" type="slidenum">
              <a:rPr lang="en-US"/>
              <a:pPr/>
              <a:t>17</a:t>
            </a:fld>
            <a:endParaRPr lang="en-US"/>
          </a:p>
        </p:txBody>
      </p:sp>
      <p:sp>
        <p:nvSpPr>
          <p:cNvPr id="70659" name="Rectangle 2"/>
          <p:cNvSpPr>
            <a:spLocks noGrp="1" noRot="1" noChangeAspect="1" noChangeArrowheads="1"/>
          </p:cNvSpPr>
          <p:nvPr>
            <p:ph type="sldImg"/>
          </p:nvPr>
        </p:nvSpPr>
        <p:spPr>
          <a:solidFill>
            <a:srgbClr val="FFFFFF"/>
          </a:solidFill>
          <a:ln/>
        </p:spPr>
      </p:sp>
      <p:sp>
        <p:nvSpPr>
          <p:cNvPr id="70660"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619928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AD123507-3658-094F-A348-B086D6EDE221}" type="slidenum">
              <a:rPr lang="en-US"/>
              <a:pPr/>
              <a:t>18</a:t>
            </a:fld>
            <a:endParaRPr lang="en-US"/>
          </a:p>
        </p:txBody>
      </p:sp>
      <p:sp>
        <p:nvSpPr>
          <p:cNvPr id="72707" name="Rectangle 2"/>
          <p:cNvSpPr>
            <a:spLocks noGrp="1" noRot="1" noChangeAspect="1" noChangeArrowheads="1" noTextEdit="1"/>
          </p:cNvSpPr>
          <p:nvPr>
            <p:ph type="sldImg"/>
          </p:nvPr>
        </p:nvSpPr>
        <p:spPr>
          <a:solidFill>
            <a:srgbClr val="FFFFFF"/>
          </a:solidFill>
          <a:ln/>
        </p:spPr>
      </p:sp>
      <p:sp>
        <p:nvSpPr>
          <p:cNvPr id="72708"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dirty="0"/>
          </a:p>
        </p:txBody>
      </p:sp>
    </p:spTree>
    <p:extLst>
      <p:ext uri="{BB962C8B-B14F-4D97-AF65-F5344CB8AC3E}">
        <p14:creationId xmlns:p14="http://schemas.microsoft.com/office/powerpoint/2010/main" val="1053383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71945E12-28F4-EC45-9FE6-6861EFD09E6C}" type="slidenum">
              <a:rPr lang="en-US"/>
              <a:pPr/>
              <a:t>19</a:t>
            </a:fld>
            <a:endParaRPr lang="en-US"/>
          </a:p>
        </p:txBody>
      </p:sp>
      <p:sp>
        <p:nvSpPr>
          <p:cNvPr id="74755" name="Rectangle 2"/>
          <p:cNvSpPr>
            <a:spLocks noGrp="1" noRot="1" noChangeAspect="1" noChangeArrowheads="1" noTextEdit="1"/>
          </p:cNvSpPr>
          <p:nvPr>
            <p:ph type="sldImg"/>
          </p:nvPr>
        </p:nvSpPr>
        <p:spPr>
          <a:solidFill>
            <a:srgbClr val="FFFFFF"/>
          </a:solidFill>
          <a:ln/>
        </p:spPr>
      </p:sp>
      <p:sp>
        <p:nvSpPr>
          <p:cNvPr id="74756"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dirty="0"/>
          </a:p>
        </p:txBody>
      </p:sp>
    </p:spTree>
    <p:extLst>
      <p:ext uri="{BB962C8B-B14F-4D97-AF65-F5344CB8AC3E}">
        <p14:creationId xmlns:p14="http://schemas.microsoft.com/office/powerpoint/2010/main" val="4129256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71945E12-28F4-EC45-9FE6-6861EFD09E6C}" type="slidenum">
              <a:rPr lang="en-US"/>
              <a:pPr/>
              <a:t>20</a:t>
            </a:fld>
            <a:endParaRPr lang="en-US"/>
          </a:p>
        </p:txBody>
      </p:sp>
      <p:sp>
        <p:nvSpPr>
          <p:cNvPr id="74755" name="Rectangle 2"/>
          <p:cNvSpPr>
            <a:spLocks noGrp="1" noRot="1" noChangeAspect="1" noChangeArrowheads="1" noTextEdit="1"/>
          </p:cNvSpPr>
          <p:nvPr>
            <p:ph type="sldImg"/>
          </p:nvPr>
        </p:nvSpPr>
        <p:spPr>
          <a:solidFill>
            <a:srgbClr val="FFFFFF"/>
          </a:solidFill>
          <a:ln/>
        </p:spPr>
      </p:sp>
      <p:sp>
        <p:nvSpPr>
          <p:cNvPr id="74756"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1711986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48DFDE8B-28E4-4047-85D4-57A6728EBAFF}" type="slidenum">
              <a:rPr lang="en-US"/>
              <a:pPr/>
              <a:t>21</a:t>
            </a:fld>
            <a:endParaRPr lang="en-US"/>
          </a:p>
        </p:txBody>
      </p:sp>
      <p:sp>
        <p:nvSpPr>
          <p:cNvPr id="76803" name="Rectangle 2"/>
          <p:cNvSpPr>
            <a:spLocks noGrp="1" noRot="1" noChangeAspect="1" noChangeArrowheads="1" noTextEdit="1"/>
          </p:cNvSpPr>
          <p:nvPr>
            <p:ph type="sldImg"/>
          </p:nvPr>
        </p:nvSpPr>
        <p:spPr>
          <a:solidFill>
            <a:srgbClr val="FFFFFF"/>
          </a:solidFill>
          <a:ln/>
        </p:spPr>
      </p:sp>
      <p:sp>
        <p:nvSpPr>
          <p:cNvPr id="76804"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2210199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1B422F39-6D47-7E4A-B2A9-7EB2D50CD805}" type="slidenum">
              <a:rPr lang="en-US"/>
              <a:pPr/>
              <a:t>22</a:t>
            </a:fld>
            <a:endParaRPr lang="en-US"/>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xfrm>
            <a:off x="912707" y="4463296"/>
            <a:ext cx="5019887" cy="4228386"/>
          </a:xfrm>
          <a:solidFill>
            <a:srgbClr val="FFFFFF"/>
          </a:solidFill>
          <a:ln>
            <a:solidFill>
              <a:srgbClr val="000000"/>
            </a:solidFill>
          </a:ln>
        </p:spPr>
        <p:txBody>
          <a:bodyPr lIns="91435" tIns="45718" rIns="91435" bIns="45718"/>
          <a:lstStyle/>
          <a:p>
            <a:pPr eaLnBrk="1" hangingPunct="1"/>
            <a:endParaRPr lang="en-US" b="1"/>
          </a:p>
        </p:txBody>
      </p:sp>
    </p:spTree>
    <p:extLst>
      <p:ext uri="{BB962C8B-B14F-4D97-AF65-F5344CB8AC3E}">
        <p14:creationId xmlns:p14="http://schemas.microsoft.com/office/powerpoint/2010/main" val="8401319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E0D70C18-464E-3545-9CA1-FC88A632BD18}" type="slidenum">
              <a:rPr lang="en-US"/>
              <a:pPr/>
              <a:t>23</a:t>
            </a:fld>
            <a:endParaRPr lang="en-US"/>
          </a:p>
        </p:txBody>
      </p:sp>
      <p:sp>
        <p:nvSpPr>
          <p:cNvPr id="82947" name="Rectangle 2"/>
          <p:cNvSpPr>
            <a:spLocks noGrp="1" noRot="1" noChangeAspect="1" noChangeArrowheads="1"/>
          </p:cNvSpPr>
          <p:nvPr>
            <p:ph type="sldImg"/>
          </p:nvPr>
        </p:nvSpPr>
        <p:spPr>
          <a:solidFill>
            <a:srgbClr val="FFFFFF"/>
          </a:solidFill>
          <a:ln/>
        </p:spPr>
      </p:sp>
      <p:sp>
        <p:nvSpPr>
          <p:cNvPr id="8294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3942890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E4B7D-B739-34FF-4197-671640C3C56B}"/>
            </a:ext>
          </a:extLst>
        </p:cNvPr>
        <p:cNvGrpSpPr/>
        <p:nvPr/>
      </p:nvGrpSpPr>
      <p:grpSpPr>
        <a:xfrm>
          <a:off x="0" y="0"/>
          <a:ext cx="0" cy="0"/>
          <a:chOff x="0" y="0"/>
          <a:chExt cx="0" cy="0"/>
        </a:xfrm>
      </p:grpSpPr>
      <p:sp>
        <p:nvSpPr>
          <p:cNvPr id="82946" name="Rectangle 7">
            <a:extLst>
              <a:ext uri="{FF2B5EF4-FFF2-40B4-BE49-F238E27FC236}">
                <a16:creationId xmlns:a16="http://schemas.microsoft.com/office/drawing/2014/main" id="{7445AE0D-C95D-236B-7760-B8459EB86D59}"/>
              </a:ext>
            </a:extLst>
          </p:cNvPr>
          <p:cNvSpPr>
            <a:spLocks noGrp="1" noChangeArrowheads="1"/>
          </p:cNvSpPr>
          <p:nvPr>
            <p:ph type="sldNum" sz="quarter" idx="5"/>
          </p:nvPr>
        </p:nvSpPr>
        <p:spPr>
          <a:noFill/>
        </p:spPr>
        <p:txBody>
          <a:bodyPr/>
          <a:lstStyle/>
          <a:p>
            <a:fld id="{E0D70C18-464E-3545-9CA1-FC88A632BD18}" type="slidenum">
              <a:rPr lang="en-US"/>
              <a:pPr/>
              <a:t>24</a:t>
            </a:fld>
            <a:endParaRPr lang="en-US"/>
          </a:p>
        </p:txBody>
      </p:sp>
      <p:sp>
        <p:nvSpPr>
          <p:cNvPr id="82947" name="Rectangle 2">
            <a:extLst>
              <a:ext uri="{FF2B5EF4-FFF2-40B4-BE49-F238E27FC236}">
                <a16:creationId xmlns:a16="http://schemas.microsoft.com/office/drawing/2014/main" id="{96601776-C3FF-5C5D-60C5-408D655082EC}"/>
              </a:ext>
            </a:extLst>
          </p:cNvPr>
          <p:cNvSpPr>
            <a:spLocks noGrp="1" noRot="1" noChangeAspect="1" noChangeArrowheads="1"/>
          </p:cNvSpPr>
          <p:nvPr>
            <p:ph type="sldImg"/>
          </p:nvPr>
        </p:nvSpPr>
        <p:spPr>
          <a:solidFill>
            <a:srgbClr val="FFFFFF"/>
          </a:solidFill>
          <a:ln/>
        </p:spPr>
      </p:sp>
      <p:sp>
        <p:nvSpPr>
          <p:cNvPr id="82948" name="Rectangle 3">
            <a:extLst>
              <a:ext uri="{FF2B5EF4-FFF2-40B4-BE49-F238E27FC236}">
                <a16:creationId xmlns:a16="http://schemas.microsoft.com/office/drawing/2014/main" id="{4FA093F1-0C66-DD31-FEA1-1976698B0625}"/>
              </a:ext>
            </a:extLst>
          </p:cNvPr>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3937296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3B562-EAAA-BF21-4C03-E3D8ADE132D2}"/>
            </a:ext>
          </a:extLst>
        </p:cNvPr>
        <p:cNvGrpSpPr/>
        <p:nvPr/>
      </p:nvGrpSpPr>
      <p:grpSpPr>
        <a:xfrm>
          <a:off x="0" y="0"/>
          <a:ext cx="0" cy="0"/>
          <a:chOff x="0" y="0"/>
          <a:chExt cx="0" cy="0"/>
        </a:xfrm>
      </p:grpSpPr>
      <p:sp>
        <p:nvSpPr>
          <p:cNvPr id="82946" name="Rectangle 7">
            <a:extLst>
              <a:ext uri="{FF2B5EF4-FFF2-40B4-BE49-F238E27FC236}">
                <a16:creationId xmlns:a16="http://schemas.microsoft.com/office/drawing/2014/main" id="{0918AB1C-2F7A-E17E-5E52-EF836145230C}"/>
              </a:ext>
            </a:extLst>
          </p:cNvPr>
          <p:cNvSpPr>
            <a:spLocks noGrp="1" noChangeArrowheads="1"/>
          </p:cNvSpPr>
          <p:nvPr>
            <p:ph type="sldNum" sz="quarter" idx="5"/>
          </p:nvPr>
        </p:nvSpPr>
        <p:spPr>
          <a:noFill/>
        </p:spPr>
        <p:txBody>
          <a:bodyPr/>
          <a:lstStyle/>
          <a:p>
            <a:fld id="{E0D70C18-464E-3545-9CA1-FC88A632BD18}" type="slidenum">
              <a:rPr lang="en-US"/>
              <a:pPr/>
              <a:t>25</a:t>
            </a:fld>
            <a:endParaRPr lang="en-US"/>
          </a:p>
        </p:txBody>
      </p:sp>
      <p:sp>
        <p:nvSpPr>
          <p:cNvPr id="82947" name="Rectangle 2">
            <a:extLst>
              <a:ext uri="{FF2B5EF4-FFF2-40B4-BE49-F238E27FC236}">
                <a16:creationId xmlns:a16="http://schemas.microsoft.com/office/drawing/2014/main" id="{86DE528A-2579-2424-86E2-85DB21648A02}"/>
              </a:ext>
            </a:extLst>
          </p:cNvPr>
          <p:cNvSpPr>
            <a:spLocks noGrp="1" noRot="1" noChangeAspect="1" noChangeArrowheads="1"/>
          </p:cNvSpPr>
          <p:nvPr>
            <p:ph type="sldImg"/>
          </p:nvPr>
        </p:nvSpPr>
        <p:spPr>
          <a:solidFill>
            <a:srgbClr val="FFFFFF"/>
          </a:solidFill>
          <a:ln/>
        </p:spPr>
      </p:sp>
      <p:sp>
        <p:nvSpPr>
          <p:cNvPr id="82948" name="Rectangle 3">
            <a:extLst>
              <a:ext uri="{FF2B5EF4-FFF2-40B4-BE49-F238E27FC236}">
                <a16:creationId xmlns:a16="http://schemas.microsoft.com/office/drawing/2014/main" id="{6713E864-6B67-79A6-C6BC-4AED4E36915C}"/>
              </a:ext>
            </a:extLst>
          </p:cNvPr>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818992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3F82BD90-5842-9D48-A685-621D2A4C3779}" type="slidenum">
              <a:rPr lang="en-US"/>
              <a:pPr/>
              <a:t>26</a:t>
            </a:fld>
            <a:endParaRPr lang="en-US"/>
          </a:p>
        </p:txBody>
      </p:sp>
      <p:sp>
        <p:nvSpPr>
          <p:cNvPr id="84995" name="Rectangle 2"/>
          <p:cNvSpPr>
            <a:spLocks noGrp="1" noRot="1" noChangeAspect="1" noChangeArrowheads="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442783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A0149E1A-5C54-D64B-9E9D-5A113A6AF7E6}" type="slidenum">
              <a:rPr lang="en-US"/>
              <a:pPr/>
              <a:t>27</a:t>
            </a:fld>
            <a:endParaRPr lang="en-US"/>
          </a:p>
        </p:txBody>
      </p:sp>
      <p:sp>
        <p:nvSpPr>
          <p:cNvPr id="87043" name="Rectangle 2"/>
          <p:cNvSpPr>
            <a:spLocks noGrp="1" noRot="1" noChangeAspect="1" noChangeArrowheads="1"/>
          </p:cNvSpPr>
          <p:nvPr>
            <p:ph type="sldImg"/>
          </p:nvPr>
        </p:nvSpPr>
        <p:spPr>
          <a:solidFill>
            <a:srgbClr val="FFFFFF"/>
          </a:solidFill>
          <a:ln/>
        </p:spPr>
      </p:sp>
      <p:sp>
        <p:nvSpPr>
          <p:cNvPr id="87044"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a:p>
        </p:txBody>
      </p:sp>
    </p:spTree>
    <p:extLst>
      <p:ext uri="{BB962C8B-B14F-4D97-AF65-F5344CB8AC3E}">
        <p14:creationId xmlns:p14="http://schemas.microsoft.com/office/powerpoint/2010/main" val="26326646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29</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extLst>
      <p:ext uri="{BB962C8B-B14F-4D97-AF65-F5344CB8AC3E}">
        <p14:creationId xmlns:p14="http://schemas.microsoft.com/office/powerpoint/2010/main" val="1715309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AA652608-6990-6E43-AA5F-49A5045801F2}" type="slidenum">
              <a:rPr lang="en-US"/>
              <a:pPr/>
              <a:t>30</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2704486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ABE383AF-40C9-E847-ACCB-98F997084513}" type="slidenum">
              <a:rPr lang="en-US"/>
              <a:pPr/>
              <a:t>31</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3191523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ABE383AF-40C9-E847-ACCB-98F997084513}" type="slidenum">
              <a:rPr lang="en-US"/>
              <a:pPr/>
              <a:t>32</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1118263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these corpora come from?  …. These characteristics of a text influence properties of the text.</a:t>
            </a:r>
          </a:p>
        </p:txBody>
      </p:sp>
      <p:sp>
        <p:nvSpPr>
          <p:cNvPr id="4" name="Slide Number Placeholder 3"/>
          <p:cNvSpPr>
            <a:spLocks noGrp="1"/>
          </p:cNvSpPr>
          <p:nvPr>
            <p:ph type="sldNum" sz="quarter" idx="5"/>
          </p:nvPr>
        </p:nvSpPr>
        <p:spPr/>
        <p:txBody>
          <a:bodyPr/>
          <a:lstStyle/>
          <a:p>
            <a:fld id="{3EB9031F-EB71-7642-8F3C-6FDC1408CB92}" type="slidenum">
              <a:rPr lang="en-US" smtClean="0"/>
              <a:pPr/>
              <a:t>33</a:t>
            </a:fld>
            <a:endParaRPr lang="en-US"/>
          </a:p>
        </p:txBody>
      </p:sp>
    </p:spTree>
    <p:extLst>
      <p:ext uri="{BB962C8B-B14F-4D97-AF65-F5344CB8AC3E}">
        <p14:creationId xmlns:p14="http://schemas.microsoft.com/office/powerpoint/2010/main" val="11673415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example, what language is the text in?  As we'll see when we get to talking about word tokenization, what counts as a word can be different in different languages.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34</a:t>
            </a:fld>
            <a:endParaRPr lang="en-US"/>
          </a:p>
        </p:txBody>
      </p:sp>
    </p:spTree>
    <p:extLst>
      <p:ext uri="{BB962C8B-B14F-4D97-AF65-F5344CB8AC3E}">
        <p14:creationId xmlns:p14="http://schemas.microsoft.com/office/powerpoint/2010/main" val="24330043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You'll need to make sure you consider all those properties of a text when you are using it for processing purposes.  And there are even more properties of corpora that it's important to consider.  Who collected this corpus? </a:t>
            </a:r>
          </a:p>
          <a:p>
            <a:r>
              <a:rPr lang="en-US" dirty="0"/>
              <a:t>Whenever you build a corpus, you should be documenting these decisions in a datasheet for the corpus.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35</a:t>
            </a:fld>
            <a:endParaRPr lang="en-US"/>
          </a:p>
        </p:txBody>
      </p:sp>
    </p:spTree>
    <p:extLst>
      <p:ext uri="{BB962C8B-B14F-4D97-AF65-F5344CB8AC3E}">
        <p14:creationId xmlns:p14="http://schemas.microsoft.com/office/powerpoint/2010/main" val="3085664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extLst>
      <p:ext uri="{BB962C8B-B14F-4D97-AF65-F5344CB8AC3E}">
        <p14:creationId xmlns:p14="http://schemas.microsoft.com/office/powerpoint/2010/main" val="9817146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D4E9F685-F098-8E4C-B6D8-D94BDE4D6D6B}" type="slidenum">
              <a:rPr lang="en-US"/>
              <a:pPr/>
              <a:t>37</a:t>
            </a:fld>
            <a:endParaRPr lang="en-US"/>
          </a:p>
        </p:txBody>
      </p:sp>
      <p:sp>
        <p:nvSpPr>
          <p:cNvPr id="21507" name="Rectangle 2"/>
          <p:cNvSpPr>
            <a:spLocks noGrp="1" noRot="1" noChangeAspect="1" noChangeArrowheads="1"/>
          </p:cNvSpPr>
          <p:nvPr>
            <p:ph type="sldImg"/>
          </p:nvPr>
        </p:nvSpPr>
        <p:spPr>
          <a:solidFill>
            <a:srgbClr val="FFFFFF"/>
          </a:solidFill>
          <a:ln/>
        </p:spPr>
      </p:sp>
      <p:sp>
        <p:nvSpPr>
          <p:cNvPr id="21508" name="Rectangle 3"/>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2471439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now introduce some simple Unix tools for text processing, starting with the UNIX "tr" command for space-based word tokenization. Our goal will be to take a text file and output word tokens and their frequencies.</a:t>
            </a:r>
          </a:p>
        </p:txBody>
      </p:sp>
      <p:sp>
        <p:nvSpPr>
          <p:cNvPr id="4" name="Slide Number Placeholder 3"/>
          <p:cNvSpPr>
            <a:spLocks noGrp="1"/>
          </p:cNvSpPr>
          <p:nvPr>
            <p:ph type="sldNum" sz="quarter" idx="5"/>
          </p:nvPr>
        </p:nvSpPr>
        <p:spPr/>
        <p:txBody>
          <a:bodyPr/>
          <a:lstStyle/>
          <a:p>
            <a:fld id="{3EB9031F-EB71-7642-8F3C-6FDC1408CB92}" type="slidenum">
              <a:rPr lang="en-US" smtClean="0"/>
              <a:pPr/>
              <a:t>38</a:t>
            </a:fld>
            <a:endParaRPr lang="en-US"/>
          </a:p>
        </p:txBody>
      </p:sp>
    </p:spTree>
    <p:extLst>
      <p:ext uri="{BB962C8B-B14F-4D97-AF65-F5344CB8AC3E}">
        <p14:creationId xmlns:p14="http://schemas.microsoft.com/office/powerpoint/2010/main" val="30811840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 course, tokenization in most real situations isn't as simple as I've suggested with the simple UNIX tools.</a:t>
            </a:r>
          </a:p>
        </p:txBody>
      </p:sp>
      <p:sp>
        <p:nvSpPr>
          <p:cNvPr id="4" name="Slide Number Placeholder 3"/>
          <p:cNvSpPr>
            <a:spLocks noGrp="1"/>
          </p:cNvSpPr>
          <p:nvPr>
            <p:ph type="sldNum" sz="quarter" idx="5"/>
          </p:nvPr>
        </p:nvSpPr>
        <p:spPr/>
        <p:txBody>
          <a:bodyPr/>
          <a:lstStyle/>
          <a:p>
            <a:fld id="{3EB9031F-EB71-7642-8F3C-6FDC1408CB92}" type="slidenum">
              <a:rPr lang="en-US" smtClean="0"/>
              <a:pPr/>
              <a:t>43</a:t>
            </a:fld>
            <a:endParaRPr lang="en-US"/>
          </a:p>
        </p:txBody>
      </p:sp>
    </p:spTree>
    <p:extLst>
      <p:ext uri="{BB962C8B-B14F-4D97-AF65-F5344CB8AC3E}">
        <p14:creationId xmlns:p14="http://schemas.microsoft.com/office/powerpoint/2010/main" val="24327337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most standard tokenization programs for English or languages with similar writing systems need to deal with each of these issues. Here's a simple python tokenizer in the Natural Language Toolkit that has little regular expressions for dealing with </a:t>
            </a:r>
            <a:r>
              <a:rPr lang="en-US" dirty="0" err="1"/>
              <a:t>hypthens</a:t>
            </a:r>
            <a:r>
              <a:rPr lang="en-US" dirty="0"/>
              <a:t>, and currency, and whatnot</a:t>
            </a:r>
          </a:p>
        </p:txBody>
      </p:sp>
      <p:sp>
        <p:nvSpPr>
          <p:cNvPr id="4" name="Slide Number Placeholder 3"/>
          <p:cNvSpPr>
            <a:spLocks noGrp="1"/>
          </p:cNvSpPr>
          <p:nvPr>
            <p:ph type="sldNum" sz="quarter" idx="5"/>
          </p:nvPr>
        </p:nvSpPr>
        <p:spPr/>
        <p:txBody>
          <a:bodyPr/>
          <a:lstStyle/>
          <a:p>
            <a:fld id="{3EB9031F-EB71-7642-8F3C-6FDC1408CB92}" type="slidenum">
              <a:rPr lang="en-US" smtClean="0"/>
              <a:pPr/>
              <a:t>44</a:t>
            </a:fld>
            <a:endParaRPr lang="en-US"/>
          </a:p>
        </p:txBody>
      </p:sp>
    </p:spTree>
    <p:extLst>
      <p:ext uri="{BB962C8B-B14F-4D97-AF65-F5344CB8AC3E}">
        <p14:creationId xmlns:p14="http://schemas.microsoft.com/office/powerpoint/2010/main" val="20530485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wait, what about all the languages that don't have spaces! </a:t>
            </a:r>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2986965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Introduction to</a:t>
            </a:r>
            <a:br>
              <a:rPr lang="en-US" dirty="0">
                <a:latin typeface="Andalus" panose="02020603050405020304" pitchFamily="18" charset="-78"/>
                <a:cs typeface="Andalus" panose="02020603050405020304" pitchFamily="18" charset="-78"/>
              </a:rPr>
            </a:b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1B0CB-26CB-4AE4-DECC-667EF0366E6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7AC824C-385C-E358-CF27-DB2118AFC3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AD59075-6939-DD3A-C0A9-10BB4BE3A8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7075EA8-D68C-0EE0-BF10-31D4596567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B6F45DDE-E68F-3D25-B84B-DA10AA407BFC}"/>
              </a:ext>
            </a:extLst>
          </p:cNvPr>
          <p:cNvSpPr txBox="1">
            <a:spLocks/>
          </p:cNvSpPr>
          <p:nvPr/>
        </p:nvSpPr>
        <p:spPr>
          <a:xfrm>
            <a:off x="2858627" y="-140895"/>
            <a:ext cx="9619774" cy="8797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Lucida Sans" charset="0"/>
                <a:ea typeface="ＭＳ Ｐゴシック" charset="0"/>
              </a:rPr>
              <a:t>NLP Applications</a:t>
            </a:r>
            <a:endParaRPr lang="en-US" sz="4000" dirty="0"/>
          </a:p>
        </p:txBody>
      </p:sp>
      <p:sp>
        <p:nvSpPr>
          <p:cNvPr id="4" name="Content Placeholder 2">
            <a:extLst>
              <a:ext uri="{FF2B5EF4-FFF2-40B4-BE49-F238E27FC236}">
                <a16:creationId xmlns:a16="http://schemas.microsoft.com/office/drawing/2014/main" id="{E4013226-8B56-A608-CAA4-54FF884C395A}"/>
              </a:ext>
            </a:extLst>
          </p:cNvPr>
          <p:cNvSpPr txBox="1">
            <a:spLocks/>
          </p:cNvSpPr>
          <p:nvPr/>
        </p:nvSpPr>
        <p:spPr>
          <a:xfrm>
            <a:off x="667128" y="923448"/>
            <a:ext cx="10013069" cy="62941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latin typeface="+mj-lt"/>
              </a:rPr>
              <a:t>Classifiers: </a:t>
            </a:r>
            <a:r>
              <a:rPr lang="en-US" sz="2600" dirty="0">
                <a:latin typeface="+mj-lt"/>
              </a:rPr>
              <a:t>classify a set of document into categories, (as spam filters)</a:t>
            </a:r>
          </a:p>
          <a:p>
            <a:r>
              <a:rPr lang="en-US" sz="2600" b="1" dirty="0">
                <a:latin typeface="+mj-lt"/>
              </a:rPr>
              <a:t>Information Retrieval:</a:t>
            </a:r>
            <a:r>
              <a:rPr lang="en-US" sz="2600" dirty="0">
                <a:latin typeface="+mj-lt"/>
              </a:rPr>
              <a:t> find relevant documents to a given query.</a:t>
            </a:r>
          </a:p>
          <a:p>
            <a:r>
              <a:rPr lang="en-US" sz="2600" b="1" dirty="0">
                <a:latin typeface="+mj-lt"/>
              </a:rPr>
              <a:t>Information Extraction: </a:t>
            </a:r>
            <a:r>
              <a:rPr lang="en-US" sz="2600" dirty="0">
                <a:latin typeface="+mj-lt"/>
              </a:rPr>
              <a:t>Extract useful information from resumes; discover names of people and events they participate in, from a document.</a:t>
            </a:r>
          </a:p>
          <a:p>
            <a:r>
              <a:rPr lang="en-US" sz="2600" b="1" dirty="0">
                <a:latin typeface="+mj-lt"/>
              </a:rPr>
              <a:t>Machine Translation:</a:t>
            </a:r>
            <a:r>
              <a:rPr lang="en-US" sz="2600" dirty="0">
                <a:latin typeface="+mj-lt"/>
              </a:rPr>
              <a:t> translate text from one human language into another</a:t>
            </a:r>
          </a:p>
          <a:p>
            <a:r>
              <a:rPr lang="en-US" sz="2600" b="1" dirty="0">
                <a:latin typeface="+mj-lt"/>
              </a:rPr>
              <a:t>Question Answering:</a:t>
            </a:r>
            <a:r>
              <a:rPr lang="en-US" sz="2600" dirty="0">
                <a:latin typeface="+mj-lt"/>
              </a:rPr>
              <a:t> find answers to natural language questions in a text collection or database…</a:t>
            </a:r>
          </a:p>
          <a:p>
            <a:r>
              <a:rPr lang="en-US" sz="2600" b="1" dirty="0">
                <a:latin typeface="+mj-lt"/>
              </a:rPr>
              <a:t>Summarization:</a:t>
            </a:r>
            <a:r>
              <a:rPr lang="en-US" sz="2600" dirty="0">
                <a:latin typeface="+mj-lt"/>
              </a:rPr>
              <a:t> Produce a readable summary, e.g., news about oil today.</a:t>
            </a:r>
          </a:p>
          <a:p>
            <a:r>
              <a:rPr lang="en-US" sz="2600" b="1" dirty="0">
                <a:latin typeface="+mj-lt"/>
              </a:rPr>
              <a:t>Sentiment Analysis</a:t>
            </a:r>
            <a:r>
              <a:rPr lang="en-US" sz="2600" dirty="0">
                <a:latin typeface="+mj-lt"/>
              </a:rPr>
              <a:t>: identify people opinion on a subjective.</a:t>
            </a:r>
          </a:p>
          <a:p>
            <a:r>
              <a:rPr lang="en-US" sz="2600" b="1" dirty="0">
                <a:latin typeface="+mj-lt"/>
              </a:rPr>
              <a:t>Speech Processing:</a:t>
            </a:r>
            <a:r>
              <a:rPr lang="en-US" sz="2600" dirty="0">
                <a:latin typeface="+mj-lt"/>
              </a:rPr>
              <a:t> book a hotel over the phone, TTS (for the blind)</a:t>
            </a:r>
          </a:p>
          <a:p>
            <a:r>
              <a:rPr lang="en-US" sz="2600" b="1" dirty="0">
                <a:latin typeface="+mj-lt"/>
              </a:rPr>
              <a:t>Spelling checkers</a:t>
            </a:r>
            <a:r>
              <a:rPr lang="en-US" sz="2600" dirty="0">
                <a:latin typeface="+mj-lt"/>
              </a:rPr>
              <a:t>, </a:t>
            </a:r>
            <a:r>
              <a:rPr lang="en-US" sz="2600" b="1" dirty="0">
                <a:latin typeface="+mj-lt"/>
              </a:rPr>
              <a:t>grammar checkers</a:t>
            </a:r>
            <a:r>
              <a:rPr lang="en-US" sz="2600" dirty="0">
                <a:latin typeface="+mj-lt"/>
              </a:rPr>
              <a:t>, </a:t>
            </a:r>
            <a:r>
              <a:rPr lang="en-US" sz="2600" b="1" dirty="0">
                <a:latin typeface="+mj-lt"/>
              </a:rPr>
              <a:t>auto-filling</a:t>
            </a:r>
            <a:r>
              <a:rPr lang="en-US" sz="2600" dirty="0">
                <a:solidFill>
                  <a:srgbClr val="403152"/>
                </a:solidFill>
                <a:latin typeface="+mj-lt"/>
              </a:rPr>
              <a:t>, ….. </a:t>
            </a:r>
            <a:r>
              <a:rPr lang="en-US" sz="2600" dirty="0">
                <a:solidFill>
                  <a:srgbClr val="FF0000"/>
                </a:solidFill>
                <a:latin typeface="+mj-lt"/>
              </a:rPr>
              <a:t>and more</a:t>
            </a:r>
            <a:endParaRPr lang="en-US" sz="4800" dirty="0">
              <a:latin typeface="+mj-lt"/>
            </a:endParaRPr>
          </a:p>
        </p:txBody>
      </p:sp>
    </p:spTree>
    <p:extLst>
      <p:ext uri="{BB962C8B-B14F-4D97-AF65-F5344CB8AC3E}">
        <p14:creationId xmlns:p14="http://schemas.microsoft.com/office/powerpoint/2010/main" val="3437816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AEF91-63A1-8397-563C-2BB3169F5C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A108BB-FCB5-B532-88EE-504D203C16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FA15E13-F0DF-078D-E7DA-244EE8F14A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F8EC63-BB77-FF5C-C7BB-1F0C390AB15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466304DC-C587-B523-A24D-AC50B2A6FA41}"/>
              </a:ext>
            </a:extLst>
          </p:cNvPr>
          <p:cNvSpPr>
            <a:spLocks noGrp="1"/>
          </p:cNvSpPr>
          <p:nvPr>
            <p:ph type="title"/>
          </p:nvPr>
        </p:nvSpPr>
        <p:spPr>
          <a:xfrm>
            <a:off x="2522254" y="627986"/>
            <a:ext cx="8729054" cy="623504"/>
          </a:xfrm>
        </p:spPr>
        <p:txBody>
          <a:bodyPr>
            <a:normAutofit fontScale="90000"/>
          </a:bodyPr>
          <a:lstStyle/>
          <a:p>
            <a:pPr eaLnBrk="1" hangingPunct="1"/>
            <a:r>
              <a:rPr lang="en-US" dirty="0">
                <a:latin typeface="Calibri" charset="0"/>
                <a:ea typeface="ＭＳ Ｐゴシック" charset="0"/>
                <a:cs typeface="ＭＳ Ｐゴシック" charset="0"/>
              </a:rPr>
              <a:t>Language Technology</a:t>
            </a:r>
          </a:p>
        </p:txBody>
      </p:sp>
      <p:sp>
        <p:nvSpPr>
          <p:cNvPr id="4" name="Rectangle 3">
            <a:extLst>
              <a:ext uri="{FF2B5EF4-FFF2-40B4-BE49-F238E27FC236}">
                <a16:creationId xmlns:a16="http://schemas.microsoft.com/office/drawing/2014/main" id="{AFB4A445-3835-9D2A-2F7E-C9BDA86189B2}"/>
              </a:ext>
            </a:extLst>
          </p:cNvPr>
          <p:cNvSpPr/>
          <p:nvPr/>
        </p:nvSpPr>
        <p:spPr>
          <a:xfrm>
            <a:off x="650389" y="2875813"/>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7" name="Rectangle 6">
            <a:extLst>
              <a:ext uri="{FF2B5EF4-FFF2-40B4-BE49-F238E27FC236}">
                <a16:creationId xmlns:a16="http://schemas.microsoft.com/office/drawing/2014/main" id="{7BAA6F22-92F2-E34F-E771-2B7E258416A4}"/>
              </a:ext>
            </a:extLst>
          </p:cNvPr>
          <p:cNvSpPr/>
          <p:nvPr/>
        </p:nvSpPr>
        <p:spPr>
          <a:xfrm>
            <a:off x="3901515" y="1955405"/>
            <a:ext cx="3562878" cy="836758"/>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8" name="Rectangle 7">
            <a:extLst>
              <a:ext uri="{FF2B5EF4-FFF2-40B4-BE49-F238E27FC236}">
                <a16:creationId xmlns:a16="http://schemas.microsoft.com/office/drawing/2014/main" id="{59D54EAD-46A6-C43E-4D40-798435F8A4BC}"/>
              </a:ext>
            </a:extLst>
          </p:cNvPr>
          <p:cNvSpPr/>
          <p:nvPr/>
        </p:nvSpPr>
        <p:spPr>
          <a:xfrm>
            <a:off x="7699859" y="2401079"/>
            <a:ext cx="3251126" cy="835050"/>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9" name="Rectangle 8">
            <a:extLst>
              <a:ext uri="{FF2B5EF4-FFF2-40B4-BE49-F238E27FC236}">
                <a16:creationId xmlns:a16="http://schemas.microsoft.com/office/drawing/2014/main" id="{AB7D1910-4FCC-0976-5364-5C741274C03B}"/>
              </a:ext>
            </a:extLst>
          </p:cNvPr>
          <p:cNvSpPr/>
          <p:nvPr/>
        </p:nvSpPr>
        <p:spPr>
          <a:xfrm>
            <a:off x="3901515" y="2846900"/>
            <a:ext cx="3562878" cy="712576"/>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0" name="Rectangle 9">
            <a:extLst>
              <a:ext uri="{FF2B5EF4-FFF2-40B4-BE49-F238E27FC236}">
                <a16:creationId xmlns:a16="http://schemas.microsoft.com/office/drawing/2014/main" id="{2413908B-72BB-8963-756C-DF5A9C08963F}"/>
              </a:ext>
            </a:extLst>
          </p:cNvPr>
          <p:cNvSpPr/>
          <p:nvPr/>
        </p:nvSpPr>
        <p:spPr>
          <a:xfrm>
            <a:off x="7704807" y="3332821"/>
            <a:ext cx="3251126" cy="836758"/>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1" name="Rectangle 10">
            <a:extLst>
              <a:ext uri="{FF2B5EF4-FFF2-40B4-BE49-F238E27FC236}">
                <a16:creationId xmlns:a16="http://schemas.microsoft.com/office/drawing/2014/main" id="{0469C0C4-2AD4-8607-D7A4-3852863ADAD8}"/>
              </a:ext>
            </a:extLst>
          </p:cNvPr>
          <p:cNvSpPr/>
          <p:nvPr/>
        </p:nvSpPr>
        <p:spPr>
          <a:xfrm>
            <a:off x="650389" y="3885610"/>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4" name="Rectangle 13">
            <a:extLst>
              <a:ext uri="{FF2B5EF4-FFF2-40B4-BE49-F238E27FC236}">
                <a16:creationId xmlns:a16="http://schemas.microsoft.com/office/drawing/2014/main" id="{B48A843B-827B-1598-16A9-1D02340E3E99}"/>
              </a:ext>
            </a:extLst>
          </p:cNvPr>
          <p:cNvSpPr/>
          <p:nvPr/>
        </p:nvSpPr>
        <p:spPr>
          <a:xfrm>
            <a:off x="3906710" y="3600602"/>
            <a:ext cx="3557455" cy="641296"/>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5" name="Rectangle 14">
            <a:extLst>
              <a:ext uri="{FF2B5EF4-FFF2-40B4-BE49-F238E27FC236}">
                <a16:creationId xmlns:a16="http://schemas.microsoft.com/office/drawing/2014/main" id="{57E2CD5B-BB05-E40B-BC95-CF4FEEDA3906}"/>
              </a:ext>
            </a:extLst>
          </p:cNvPr>
          <p:cNvSpPr/>
          <p:nvPr/>
        </p:nvSpPr>
        <p:spPr>
          <a:xfrm>
            <a:off x="7704810" y="4236944"/>
            <a:ext cx="3251126" cy="836758"/>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6" name="Rectangle 15">
            <a:extLst>
              <a:ext uri="{FF2B5EF4-FFF2-40B4-BE49-F238E27FC236}">
                <a16:creationId xmlns:a16="http://schemas.microsoft.com/office/drawing/2014/main" id="{C18D9815-EA02-75DD-0AD7-37C51C502464}"/>
              </a:ext>
            </a:extLst>
          </p:cNvPr>
          <p:cNvSpPr/>
          <p:nvPr/>
        </p:nvSpPr>
        <p:spPr>
          <a:xfrm>
            <a:off x="650389" y="4865403"/>
            <a:ext cx="3072982" cy="836758"/>
          </a:xfrm>
          <a:prstGeom prst="rect">
            <a:avLst/>
          </a:prstGeom>
          <a:solidFill>
            <a:srgbClr val="DEF1DE"/>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7" name="Rectangle 16">
            <a:extLst>
              <a:ext uri="{FF2B5EF4-FFF2-40B4-BE49-F238E27FC236}">
                <a16:creationId xmlns:a16="http://schemas.microsoft.com/office/drawing/2014/main" id="{622E7E7F-7E16-CA16-32C5-5BE19978340E}"/>
              </a:ext>
            </a:extLst>
          </p:cNvPr>
          <p:cNvSpPr/>
          <p:nvPr/>
        </p:nvSpPr>
        <p:spPr>
          <a:xfrm>
            <a:off x="3901515" y="4311177"/>
            <a:ext cx="3562878" cy="623503"/>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dirty="0">
              <a:solidFill>
                <a:prstClr val="white"/>
              </a:solidFill>
              <a:latin typeface="Calibri"/>
            </a:endParaRPr>
          </a:p>
        </p:txBody>
      </p:sp>
      <p:sp>
        <p:nvSpPr>
          <p:cNvPr id="18" name="Rectangle 17">
            <a:extLst>
              <a:ext uri="{FF2B5EF4-FFF2-40B4-BE49-F238E27FC236}">
                <a16:creationId xmlns:a16="http://schemas.microsoft.com/office/drawing/2014/main" id="{8A035775-A344-FAC1-4D5C-E270070B84BE}"/>
              </a:ext>
            </a:extLst>
          </p:cNvPr>
          <p:cNvSpPr/>
          <p:nvPr/>
        </p:nvSpPr>
        <p:spPr>
          <a:xfrm>
            <a:off x="7704810" y="5277358"/>
            <a:ext cx="3251126" cy="835051"/>
          </a:xfrm>
          <a:prstGeom prst="rect">
            <a:avLst/>
          </a:prstGeom>
          <a:solidFill>
            <a:srgbClr val="F0DCD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19" name="Rectangle 18">
            <a:extLst>
              <a:ext uri="{FF2B5EF4-FFF2-40B4-BE49-F238E27FC236}">
                <a16:creationId xmlns:a16="http://schemas.microsoft.com/office/drawing/2014/main" id="{A80B1FA3-7AB2-DE83-790D-211516A76AAB}"/>
              </a:ext>
            </a:extLst>
          </p:cNvPr>
          <p:cNvSpPr/>
          <p:nvPr/>
        </p:nvSpPr>
        <p:spPr>
          <a:xfrm>
            <a:off x="3901515" y="5846429"/>
            <a:ext cx="3562879" cy="745979"/>
          </a:xfrm>
          <a:prstGeom prst="rect">
            <a:avLst/>
          </a:prstGeom>
          <a:solidFill>
            <a:srgbClr val="FFFFCC"/>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20" name="Rectangle 19">
            <a:extLst>
              <a:ext uri="{FF2B5EF4-FFF2-40B4-BE49-F238E27FC236}">
                <a16:creationId xmlns:a16="http://schemas.microsoft.com/office/drawing/2014/main" id="{8185FC72-68AF-AD40-D24C-AF63209BE30D}"/>
              </a:ext>
            </a:extLst>
          </p:cNvPr>
          <p:cNvSpPr/>
          <p:nvPr/>
        </p:nvSpPr>
        <p:spPr>
          <a:xfrm>
            <a:off x="3901515" y="4997542"/>
            <a:ext cx="3562878" cy="785333"/>
          </a:xfrm>
          <a:prstGeom prst="rect">
            <a:avLst/>
          </a:prstGeom>
          <a:solidFill>
            <a:srgbClr val="FFFDD4"/>
          </a:solid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1636">
              <a:solidFill>
                <a:prstClr val="white"/>
              </a:solidFill>
              <a:latin typeface="Calibri"/>
            </a:endParaRPr>
          </a:p>
        </p:txBody>
      </p:sp>
      <p:sp>
        <p:nvSpPr>
          <p:cNvPr id="21" name="TextBox 24">
            <a:extLst>
              <a:ext uri="{FF2B5EF4-FFF2-40B4-BE49-F238E27FC236}">
                <a16:creationId xmlns:a16="http://schemas.microsoft.com/office/drawing/2014/main" id="{C62E4BA5-AC03-4198-BC53-4216A5383B31}"/>
              </a:ext>
            </a:extLst>
          </p:cNvPr>
          <p:cNvSpPr txBox="1">
            <a:spLocks noChangeArrowheads="1"/>
          </p:cNvSpPr>
          <p:nvPr/>
        </p:nvSpPr>
        <p:spPr bwMode="auto">
          <a:xfrm>
            <a:off x="3990588" y="2816747"/>
            <a:ext cx="2136226"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Coreference resolution</a:t>
            </a:r>
          </a:p>
        </p:txBody>
      </p:sp>
      <p:sp>
        <p:nvSpPr>
          <p:cNvPr id="22" name="TextBox 25">
            <a:extLst>
              <a:ext uri="{FF2B5EF4-FFF2-40B4-BE49-F238E27FC236}">
                <a16:creationId xmlns:a16="http://schemas.microsoft.com/office/drawing/2014/main" id="{AAC35551-C425-383D-DD04-B16096DE611B}"/>
              </a:ext>
            </a:extLst>
          </p:cNvPr>
          <p:cNvSpPr txBox="1">
            <a:spLocks noChangeArrowheads="1"/>
          </p:cNvSpPr>
          <p:nvPr/>
        </p:nvSpPr>
        <p:spPr bwMode="auto">
          <a:xfrm>
            <a:off x="7665219" y="2371387"/>
            <a:ext cx="2324226"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Question answering (QA)</a:t>
            </a:r>
          </a:p>
        </p:txBody>
      </p:sp>
      <p:sp>
        <p:nvSpPr>
          <p:cNvPr id="23" name="TextBox 26">
            <a:extLst>
              <a:ext uri="{FF2B5EF4-FFF2-40B4-BE49-F238E27FC236}">
                <a16:creationId xmlns:a16="http://schemas.microsoft.com/office/drawing/2014/main" id="{3C18B39D-D88F-6011-B77F-45C00F4EE61F}"/>
              </a:ext>
            </a:extLst>
          </p:cNvPr>
          <p:cNvSpPr txBox="1">
            <a:spLocks noChangeArrowheads="1"/>
          </p:cNvSpPr>
          <p:nvPr/>
        </p:nvSpPr>
        <p:spPr bwMode="auto">
          <a:xfrm>
            <a:off x="650388" y="3885611"/>
            <a:ext cx="2633734"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Part-of-speech (POS) tagging</a:t>
            </a:r>
          </a:p>
        </p:txBody>
      </p:sp>
      <p:sp>
        <p:nvSpPr>
          <p:cNvPr id="24" name="TextBox 27">
            <a:extLst>
              <a:ext uri="{FF2B5EF4-FFF2-40B4-BE49-F238E27FC236}">
                <a16:creationId xmlns:a16="http://schemas.microsoft.com/office/drawing/2014/main" id="{D58EF5D5-D509-4A30-6875-B7133CC36880}"/>
              </a:ext>
            </a:extLst>
          </p:cNvPr>
          <p:cNvSpPr txBox="1">
            <a:spLocks noChangeArrowheads="1"/>
          </p:cNvSpPr>
          <p:nvPr/>
        </p:nvSpPr>
        <p:spPr bwMode="auto">
          <a:xfrm>
            <a:off x="3901515" y="3529323"/>
            <a:ext cx="2939375" cy="3262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520" dirty="0">
                <a:solidFill>
                  <a:srgbClr val="000000"/>
                </a:solidFill>
                <a:latin typeface="Calibri" charset="0"/>
              </a:rPr>
              <a:t>Word sense disambiguation (WSD)</a:t>
            </a:r>
          </a:p>
        </p:txBody>
      </p:sp>
      <p:sp>
        <p:nvSpPr>
          <p:cNvPr id="25" name="TextBox 28">
            <a:extLst>
              <a:ext uri="{FF2B5EF4-FFF2-40B4-BE49-F238E27FC236}">
                <a16:creationId xmlns:a16="http://schemas.microsoft.com/office/drawing/2014/main" id="{6C6F1F47-CC9E-9C68-1774-C9723BBCB4E8}"/>
              </a:ext>
            </a:extLst>
          </p:cNvPr>
          <p:cNvSpPr txBox="1">
            <a:spLocks noChangeArrowheads="1"/>
          </p:cNvSpPr>
          <p:nvPr/>
        </p:nvSpPr>
        <p:spPr bwMode="auto">
          <a:xfrm>
            <a:off x="7665221" y="3262107"/>
            <a:ext cx="1138197"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Paraphrase</a:t>
            </a:r>
          </a:p>
        </p:txBody>
      </p:sp>
      <p:sp>
        <p:nvSpPr>
          <p:cNvPr id="26" name="TextBox 29">
            <a:extLst>
              <a:ext uri="{FF2B5EF4-FFF2-40B4-BE49-F238E27FC236}">
                <a16:creationId xmlns:a16="http://schemas.microsoft.com/office/drawing/2014/main" id="{7E632914-B992-053A-19C2-1CA85F126215}"/>
              </a:ext>
            </a:extLst>
          </p:cNvPr>
          <p:cNvSpPr txBox="1">
            <a:spLocks noChangeArrowheads="1"/>
          </p:cNvSpPr>
          <p:nvPr/>
        </p:nvSpPr>
        <p:spPr bwMode="auto">
          <a:xfrm>
            <a:off x="739461" y="4865402"/>
            <a:ext cx="2893741"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Named entity recognition (NER)</a:t>
            </a:r>
          </a:p>
        </p:txBody>
      </p:sp>
      <p:sp>
        <p:nvSpPr>
          <p:cNvPr id="27" name="TextBox 30">
            <a:extLst>
              <a:ext uri="{FF2B5EF4-FFF2-40B4-BE49-F238E27FC236}">
                <a16:creationId xmlns:a16="http://schemas.microsoft.com/office/drawing/2014/main" id="{B2140B47-4D70-5CDD-503E-BF92413AEE88}"/>
              </a:ext>
            </a:extLst>
          </p:cNvPr>
          <p:cNvSpPr txBox="1">
            <a:spLocks noChangeArrowheads="1"/>
          </p:cNvSpPr>
          <p:nvPr/>
        </p:nvSpPr>
        <p:spPr bwMode="auto">
          <a:xfrm>
            <a:off x="3990587" y="4330971"/>
            <a:ext cx="800155"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Parsing</a:t>
            </a:r>
          </a:p>
        </p:txBody>
      </p:sp>
      <p:sp>
        <p:nvSpPr>
          <p:cNvPr id="28" name="TextBox 31">
            <a:extLst>
              <a:ext uri="{FF2B5EF4-FFF2-40B4-BE49-F238E27FC236}">
                <a16:creationId xmlns:a16="http://schemas.microsoft.com/office/drawing/2014/main" id="{1DAA0D06-308E-EA42-D869-EC19272BCBF7}"/>
              </a:ext>
            </a:extLst>
          </p:cNvPr>
          <p:cNvSpPr txBox="1">
            <a:spLocks noChangeArrowheads="1"/>
          </p:cNvSpPr>
          <p:nvPr/>
        </p:nvSpPr>
        <p:spPr bwMode="auto">
          <a:xfrm>
            <a:off x="7655323" y="4187457"/>
            <a:ext cx="1469698"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Summarization</a:t>
            </a:r>
          </a:p>
        </p:txBody>
      </p:sp>
      <p:sp>
        <p:nvSpPr>
          <p:cNvPr id="29" name="TextBox 32">
            <a:extLst>
              <a:ext uri="{FF2B5EF4-FFF2-40B4-BE49-F238E27FC236}">
                <a16:creationId xmlns:a16="http://schemas.microsoft.com/office/drawing/2014/main" id="{558B5108-A158-B81A-DAC1-403704E454AB}"/>
              </a:ext>
            </a:extLst>
          </p:cNvPr>
          <p:cNvSpPr txBox="1">
            <a:spLocks noChangeArrowheads="1"/>
          </p:cNvSpPr>
          <p:nvPr/>
        </p:nvSpPr>
        <p:spPr bwMode="auto">
          <a:xfrm>
            <a:off x="4025377" y="5787281"/>
            <a:ext cx="2587495"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Information extraction (IE)</a:t>
            </a:r>
          </a:p>
        </p:txBody>
      </p:sp>
      <p:sp>
        <p:nvSpPr>
          <p:cNvPr id="30" name="TextBox 33">
            <a:extLst>
              <a:ext uri="{FF2B5EF4-FFF2-40B4-BE49-F238E27FC236}">
                <a16:creationId xmlns:a16="http://schemas.microsoft.com/office/drawing/2014/main" id="{E9B7F3D7-754D-B2D3-7826-FFC02B80CC9D}"/>
              </a:ext>
            </a:extLst>
          </p:cNvPr>
          <p:cNvSpPr txBox="1">
            <a:spLocks noChangeArrowheads="1"/>
          </p:cNvSpPr>
          <p:nvPr/>
        </p:nvSpPr>
        <p:spPr bwMode="auto">
          <a:xfrm>
            <a:off x="3990588" y="4954474"/>
            <a:ext cx="2353721"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Machine translation (MT)</a:t>
            </a:r>
          </a:p>
        </p:txBody>
      </p:sp>
      <p:sp>
        <p:nvSpPr>
          <p:cNvPr id="31" name="TextBox 34">
            <a:extLst>
              <a:ext uri="{FF2B5EF4-FFF2-40B4-BE49-F238E27FC236}">
                <a16:creationId xmlns:a16="http://schemas.microsoft.com/office/drawing/2014/main" id="{1B41CCFF-889E-FB45-A449-C302B02746FE}"/>
              </a:ext>
            </a:extLst>
          </p:cNvPr>
          <p:cNvSpPr txBox="1">
            <a:spLocks noChangeArrowheads="1"/>
          </p:cNvSpPr>
          <p:nvPr/>
        </p:nvSpPr>
        <p:spPr bwMode="auto">
          <a:xfrm>
            <a:off x="7655323" y="5194476"/>
            <a:ext cx="721672"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Dialog</a:t>
            </a:r>
          </a:p>
        </p:txBody>
      </p:sp>
      <p:sp>
        <p:nvSpPr>
          <p:cNvPr id="32" name="TextBox 36">
            <a:extLst>
              <a:ext uri="{FF2B5EF4-FFF2-40B4-BE49-F238E27FC236}">
                <a16:creationId xmlns:a16="http://schemas.microsoft.com/office/drawing/2014/main" id="{717FB9C7-0983-66C3-2096-08926DEE49F8}"/>
              </a:ext>
            </a:extLst>
          </p:cNvPr>
          <p:cNvSpPr txBox="1">
            <a:spLocks noChangeArrowheads="1"/>
          </p:cNvSpPr>
          <p:nvPr/>
        </p:nvSpPr>
        <p:spPr bwMode="auto">
          <a:xfrm>
            <a:off x="3990588" y="1926027"/>
            <a:ext cx="1777090"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Sentiment analysis</a:t>
            </a:r>
          </a:p>
        </p:txBody>
      </p:sp>
      <p:sp>
        <p:nvSpPr>
          <p:cNvPr id="33" name="TextBox 37">
            <a:extLst>
              <a:ext uri="{FF2B5EF4-FFF2-40B4-BE49-F238E27FC236}">
                <a16:creationId xmlns:a16="http://schemas.microsoft.com/office/drawing/2014/main" id="{43C9CCA8-96A0-FD33-B4FD-4CF3FCCC0C87}"/>
              </a:ext>
            </a:extLst>
          </p:cNvPr>
          <p:cNvSpPr txBox="1">
            <a:spLocks noChangeArrowheads="1"/>
          </p:cNvSpPr>
          <p:nvPr/>
        </p:nvSpPr>
        <p:spPr bwMode="auto">
          <a:xfrm>
            <a:off x="7655322" y="5154886"/>
            <a:ext cx="280846"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a:solidFill>
                  <a:srgbClr val="000000"/>
                </a:solidFill>
                <a:latin typeface="Calibri" charset="0"/>
              </a:rPr>
              <a:t>  </a:t>
            </a:r>
          </a:p>
        </p:txBody>
      </p:sp>
      <p:sp>
        <p:nvSpPr>
          <p:cNvPr id="34" name="TextBox 38">
            <a:extLst>
              <a:ext uri="{FF2B5EF4-FFF2-40B4-BE49-F238E27FC236}">
                <a16:creationId xmlns:a16="http://schemas.microsoft.com/office/drawing/2014/main" id="{5857ED06-AFDD-7DDC-5040-E3F759C7137B}"/>
              </a:ext>
            </a:extLst>
          </p:cNvPr>
          <p:cNvSpPr txBox="1">
            <a:spLocks noChangeArrowheads="1"/>
          </p:cNvSpPr>
          <p:nvPr/>
        </p:nvSpPr>
        <p:spPr bwMode="auto">
          <a:xfrm>
            <a:off x="694924" y="2206881"/>
            <a:ext cx="2885562" cy="4161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mostly solved</a:t>
            </a:r>
          </a:p>
        </p:txBody>
      </p:sp>
      <p:sp>
        <p:nvSpPr>
          <p:cNvPr id="35" name="TextBox 39">
            <a:extLst>
              <a:ext uri="{FF2B5EF4-FFF2-40B4-BE49-F238E27FC236}">
                <a16:creationId xmlns:a16="http://schemas.microsoft.com/office/drawing/2014/main" id="{4CA524BF-5BD1-B7E6-59A1-D9761A8F1CD1}"/>
              </a:ext>
            </a:extLst>
          </p:cNvPr>
          <p:cNvSpPr txBox="1">
            <a:spLocks noChangeArrowheads="1"/>
          </p:cNvSpPr>
          <p:nvPr/>
        </p:nvSpPr>
        <p:spPr bwMode="auto">
          <a:xfrm>
            <a:off x="4168731" y="1480667"/>
            <a:ext cx="2885562" cy="4161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making good progress</a:t>
            </a:r>
          </a:p>
        </p:txBody>
      </p:sp>
      <p:sp>
        <p:nvSpPr>
          <p:cNvPr id="36" name="TextBox 40">
            <a:extLst>
              <a:ext uri="{FF2B5EF4-FFF2-40B4-BE49-F238E27FC236}">
                <a16:creationId xmlns:a16="http://schemas.microsoft.com/office/drawing/2014/main" id="{D7FD53F7-EF73-2E41-3C49-5AA307806FA5}"/>
              </a:ext>
            </a:extLst>
          </p:cNvPr>
          <p:cNvSpPr txBox="1">
            <a:spLocks noChangeArrowheads="1"/>
          </p:cNvSpPr>
          <p:nvPr/>
        </p:nvSpPr>
        <p:spPr bwMode="auto">
          <a:xfrm>
            <a:off x="7731610" y="1926026"/>
            <a:ext cx="2885562" cy="4161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ctr" eaLnBrk="1" hangingPunct="1"/>
            <a:r>
              <a:rPr lang="en-US" sz="2104" dirty="0">
                <a:solidFill>
                  <a:srgbClr val="000000"/>
                </a:solidFill>
                <a:latin typeface="Calibri" charset="0"/>
              </a:rPr>
              <a:t>still challenging</a:t>
            </a:r>
          </a:p>
        </p:txBody>
      </p:sp>
      <p:sp>
        <p:nvSpPr>
          <p:cNvPr id="37" name="TextBox 41">
            <a:extLst>
              <a:ext uri="{FF2B5EF4-FFF2-40B4-BE49-F238E27FC236}">
                <a16:creationId xmlns:a16="http://schemas.microsoft.com/office/drawing/2014/main" id="{5AABD15D-5622-9B5F-6AA1-176CE8E5EED8}"/>
              </a:ext>
            </a:extLst>
          </p:cNvPr>
          <p:cNvSpPr txBox="1">
            <a:spLocks noChangeArrowheads="1"/>
          </p:cNvSpPr>
          <p:nvPr/>
        </p:nvSpPr>
        <p:spPr bwMode="auto">
          <a:xfrm>
            <a:off x="739460" y="2846435"/>
            <a:ext cx="1558760" cy="3440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Lucida Sans" charset="0"/>
                <a:ea typeface="ＭＳ Ｐゴシック" charset="0"/>
                <a:cs typeface="ＭＳ Ｐゴシック" charset="0"/>
              </a:defRPr>
            </a:lvl1pPr>
            <a:lvl2pPr marL="742950" indent="-285750" defTabSz="457200" eaLnBrk="0" hangingPunct="0">
              <a:defRPr sz="2400">
                <a:solidFill>
                  <a:schemeClr val="tx1"/>
                </a:solidFill>
                <a:latin typeface="Lucida Sans" charset="0"/>
                <a:ea typeface="ＭＳ Ｐゴシック" charset="0"/>
              </a:defRPr>
            </a:lvl2pPr>
            <a:lvl3pPr marL="1143000" indent="-228600" defTabSz="457200" eaLnBrk="0" hangingPunct="0">
              <a:defRPr sz="2400">
                <a:solidFill>
                  <a:schemeClr val="tx1"/>
                </a:solidFill>
                <a:latin typeface="Lucida Sans" charset="0"/>
                <a:ea typeface="ＭＳ Ｐゴシック" charset="0"/>
              </a:defRPr>
            </a:lvl3pPr>
            <a:lvl4pPr marL="1600200" indent="-228600" defTabSz="457200" eaLnBrk="0" hangingPunct="0">
              <a:defRPr sz="2400">
                <a:solidFill>
                  <a:schemeClr val="tx1"/>
                </a:solidFill>
                <a:latin typeface="Lucida Sans" charset="0"/>
                <a:ea typeface="ＭＳ Ｐゴシック" charset="0"/>
              </a:defRPr>
            </a:lvl4pPr>
            <a:lvl5pPr marL="2057400" indent="-228600" defTabSz="457200" eaLnBrk="0" hangingPunct="0">
              <a:defRPr sz="2400">
                <a:solidFill>
                  <a:schemeClr val="tx1"/>
                </a:solidFill>
                <a:latin typeface="Lucida Sans" charset="0"/>
                <a:ea typeface="ＭＳ Ｐゴシック" charset="0"/>
              </a:defRPr>
            </a:lvl5pPr>
            <a:lvl6pPr marL="2514600" indent="-228600" algn="r"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algn="r"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algn="r"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algn="r" eaLnBrk="0" fontAlgn="base" hangingPunct="0">
              <a:spcBef>
                <a:spcPct val="0"/>
              </a:spcBef>
              <a:spcAft>
                <a:spcPct val="0"/>
              </a:spcAft>
              <a:defRPr sz="2400">
                <a:solidFill>
                  <a:schemeClr val="tx1"/>
                </a:solidFill>
                <a:latin typeface="Lucida Sans" charset="0"/>
                <a:ea typeface="ＭＳ Ｐゴシック" charset="0"/>
              </a:defRPr>
            </a:lvl9pPr>
          </a:lstStyle>
          <a:p>
            <a:pPr algn="l" eaLnBrk="1" hangingPunct="1"/>
            <a:r>
              <a:rPr lang="en-US" sz="1636" dirty="0">
                <a:solidFill>
                  <a:srgbClr val="000000"/>
                </a:solidFill>
                <a:latin typeface="Calibri" charset="0"/>
              </a:rPr>
              <a:t>Spam detection</a:t>
            </a:r>
          </a:p>
        </p:txBody>
      </p:sp>
      <p:sp>
        <p:nvSpPr>
          <p:cNvPr id="38" name="Rectangle 37">
            <a:extLst>
              <a:ext uri="{FF2B5EF4-FFF2-40B4-BE49-F238E27FC236}">
                <a16:creationId xmlns:a16="http://schemas.microsoft.com/office/drawing/2014/main" id="{69B4BA3C-B6CD-8557-A786-F7711B226BF7}"/>
              </a:ext>
            </a:extLst>
          </p:cNvPr>
          <p:cNvSpPr/>
          <p:nvPr/>
        </p:nvSpPr>
        <p:spPr bwMode="auto">
          <a:xfrm>
            <a:off x="1026467" y="3190545"/>
            <a:ext cx="1974431" cy="209305"/>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Let’s go to Agra!</a:t>
            </a:r>
          </a:p>
        </p:txBody>
      </p:sp>
      <p:sp>
        <p:nvSpPr>
          <p:cNvPr id="39" name="Rectangle 38">
            <a:extLst>
              <a:ext uri="{FF2B5EF4-FFF2-40B4-BE49-F238E27FC236}">
                <a16:creationId xmlns:a16="http://schemas.microsoft.com/office/drawing/2014/main" id="{219EE855-5FBB-A562-CC17-743E6960776F}"/>
              </a:ext>
            </a:extLst>
          </p:cNvPr>
          <p:cNvSpPr/>
          <p:nvPr/>
        </p:nvSpPr>
        <p:spPr bwMode="auto">
          <a:xfrm>
            <a:off x="1042707" y="3439206"/>
            <a:ext cx="1943345" cy="198980"/>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Buy </a:t>
            </a:r>
            <a:r>
              <a:rPr lang="en-US" sz="1169" dirty="0" err="1">
                <a:solidFill>
                  <a:prstClr val="black"/>
                </a:solidFill>
                <a:latin typeface="Calibri"/>
                <a:cs typeface="Times New Roman"/>
              </a:rPr>
              <a:t>Vvvvvvv</a:t>
            </a:r>
            <a:endParaRPr lang="en-US" sz="1169" dirty="0">
              <a:solidFill>
                <a:prstClr val="black"/>
              </a:solidFill>
              <a:latin typeface="Calibri"/>
              <a:cs typeface="Times New Roman"/>
            </a:endParaRPr>
          </a:p>
        </p:txBody>
      </p:sp>
      <p:sp>
        <p:nvSpPr>
          <p:cNvPr id="40" name="Rectangle 45">
            <a:extLst>
              <a:ext uri="{FF2B5EF4-FFF2-40B4-BE49-F238E27FC236}">
                <a16:creationId xmlns:a16="http://schemas.microsoft.com/office/drawing/2014/main" id="{91301E15-1AC4-8F78-8910-5287F1B3AC08}"/>
              </a:ext>
            </a:extLst>
          </p:cNvPr>
          <p:cNvSpPr>
            <a:spLocks noChangeArrowheads="1"/>
          </p:cNvSpPr>
          <p:nvPr/>
        </p:nvSpPr>
        <p:spPr bwMode="auto">
          <a:xfrm>
            <a:off x="3114716" y="3006404"/>
            <a:ext cx="355955" cy="4161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defTabSz="534421"/>
            <a:r>
              <a:rPr lang="en-US" sz="2104" dirty="0">
                <a:solidFill>
                  <a:srgbClr val="008000"/>
                </a:solidFill>
                <a:latin typeface="Zapf Dingbats" charset="0"/>
                <a:cs typeface="Zapf Dingbats" charset="0"/>
              </a:rPr>
              <a:t>✓</a:t>
            </a:r>
            <a:endParaRPr lang="en-US" sz="2104" dirty="0">
              <a:solidFill>
                <a:srgbClr val="008000"/>
              </a:solidFill>
              <a:latin typeface="Arial" charset="0"/>
            </a:endParaRPr>
          </a:p>
        </p:txBody>
      </p:sp>
      <p:sp>
        <p:nvSpPr>
          <p:cNvPr id="41" name="Rectangle 46">
            <a:extLst>
              <a:ext uri="{FF2B5EF4-FFF2-40B4-BE49-F238E27FC236}">
                <a16:creationId xmlns:a16="http://schemas.microsoft.com/office/drawing/2014/main" id="{3718FF69-1607-0E9E-A582-61EF7D437D94}"/>
              </a:ext>
            </a:extLst>
          </p:cNvPr>
          <p:cNvSpPr>
            <a:spLocks noChangeArrowheads="1"/>
          </p:cNvSpPr>
          <p:nvPr/>
        </p:nvSpPr>
        <p:spPr bwMode="auto">
          <a:xfrm>
            <a:off x="3124042" y="3315492"/>
            <a:ext cx="386548" cy="4161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defTabSz="534421"/>
            <a:r>
              <a:rPr lang="en-US" sz="2104" dirty="0">
                <a:solidFill>
                  <a:srgbClr val="FF0000"/>
                </a:solidFill>
                <a:latin typeface="Zapf Dingbats" charset="0"/>
                <a:cs typeface="Zapf Dingbats" charset="0"/>
              </a:rPr>
              <a:t>✗</a:t>
            </a:r>
            <a:endParaRPr lang="en-US" sz="2104" dirty="0">
              <a:solidFill>
                <a:srgbClr val="FF0000"/>
              </a:solidFill>
              <a:latin typeface="Arial" charset="0"/>
            </a:endParaRPr>
          </a:p>
        </p:txBody>
      </p:sp>
      <p:sp>
        <p:nvSpPr>
          <p:cNvPr id="42" name="Rectangle 41">
            <a:extLst>
              <a:ext uri="{FF2B5EF4-FFF2-40B4-BE49-F238E27FC236}">
                <a16:creationId xmlns:a16="http://schemas.microsoft.com/office/drawing/2014/main" id="{C70AEE4D-55F6-8B83-92E2-408E7EF79FC3}"/>
              </a:ext>
            </a:extLst>
          </p:cNvPr>
          <p:cNvSpPr/>
          <p:nvPr/>
        </p:nvSpPr>
        <p:spPr>
          <a:xfrm>
            <a:off x="739462" y="4422046"/>
            <a:ext cx="3028447" cy="17814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286" dirty="0">
                <a:solidFill>
                  <a:prstClr val="black"/>
                </a:solidFill>
                <a:latin typeface="Calibri"/>
                <a:cs typeface="Times New Roman"/>
              </a:rPr>
              <a:t>Colorless   green   ideas   sleep   furiously.</a:t>
            </a:r>
          </a:p>
        </p:txBody>
      </p:sp>
      <p:sp>
        <p:nvSpPr>
          <p:cNvPr id="43" name="Rectangle 42">
            <a:extLst>
              <a:ext uri="{FF2B5EF4-FFF2-40B4-BE49-F238E27FC236}">
                <a16:creationId xmlns:a16="http://schemas.microsoft.com/office/drawing/2014/main" id="{7D376B6A-3485-AF3D-6B49-8157862EF57C}"/>
              </a:ext>
            </a:extLst>
          </p:cNvPr>
          <p:cNvSpPr/>
          <p:nvPr/>
        </p:nvSpPr>
        <p:spPr>
          <a:xfrm>
            <a:off x="882281" y="4243901"/>
            <a:ext cx="2518882" cy="146134"/>
          </a:xfrm>
          <a:prstGeom prst="rect">
            <a:avLst/>
          </a:prstGeom>
          <a:solidFill>
            <a:srgbClr val="DEF1DE"/>
          </a:solid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     ADJ         ADJ    NOUN  VERB      ADV</a:t>
            </a:r>
          </a:p>
        </p:txBody>
      </p:sp>
      <p:sp>
        <p:nvSpPr>
          <p:cNvPr id="44" name="Rectangle 43">
            <a:extLst>
              <a:ext uri="{FF2B5EF4-FFF2-40B4-BE49-F238E27FC236}">
                <a16:creationId xmlns:a16="http://schemas.microsoft.com/office/drawing/2014/main" id="{549D9099-012B-9E27-054F-4DA237D2C9FC}"/>
              </a:ext>
            </a:extLst>
          </p:cNvPr>
          <p:cNvSpPr/>
          <p:nvPr/>
        </p:nvSpPr>
        <p:spPr>
          <a:xfrm>
            <a:off x="694923" y="5383386"/>
            <a:ext cx="3028447" cy="22970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286" dirty="0">
                <a:solidFill>
                  <a:prstClr val="black"/>
                </a:solidFill>
                <a:latin typeface="Calibri"/>
                <a:cs typeface="Times New Roman"/>
              </a:rPr>
              <a:t>Einstein met with UN officials in Princeton</a:t>
            </a:r>
          </a:p>
        </p:txBody>
      </p:sp>
      <p:sp>
        <p:nvSpPr>
          <p:cNvPr id="45" name="Rectangle 44">
            <a:extLst>
              <a:ext uri="{FF2B5EF4-FFF2-40B4-BE49-F238E27FC236}">
                <a16:creationId xmlns:a16="http://schemas.microsoft.com/office/drawing/2014/main" id="{63C48643-5F70-6CC5-F923-316A2171AD8D}"/>
              </a:ext>
            </a:extLst>
          </p:cNvPr>
          <p:cNvSpPr/>
          <p:nvPr/>
        </p:nvSpPr>
        <p:spPr>
          <a:xfrm>
            <a:off x="948373" y="5237779"/>
            <a:ext cx="2520922" cy="146133"/>
          </a:xfrm>
          <a:prstGeom prst="rect">
            <a:avLst/>
          </a:prstGeom>
          <a:solidFill>
            <a:srgbClr val="DEF1DE"/>
          </a:solid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PERSON              ORG                      LOC</a:t>
            </a:r>
          </a:p>
        </p:txBody>
      </p:sp>
      <p:sp>
        <p:nvSpPr>
          <p:cNvPr id="46" name="Rectangle 45">
            <a:extLst>
              <a:ext uri="{FF2B5EF4-FFF2-40B4-BE49-F238E27FC236}">
                <a16:creationId xmlns:a16="http://schemas.microsoft.com/office/drawing/2014/main" id="{3451407E-E257-61F3-A508-49B6C9E9F626}"/>
              </a:ext>
            </a:extLst>
          </p:cNvPr>
          <p:cNvSpPr/>
          <p:nvPr/>
        </p:nvSpPr>
        <p:spPr>
          <a:xfrm>
            <a:off x="4133650" y="6147050"/>
            <a:ext cx="2140642" cy="356287"/>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tIns="0" bIns="0" anchor="ctr"/>
          <a:lstStyle/>
          <a:p>
            <a:pPr defTabSz="534421">
              <a:lnSpc>
                <a:spcPct val="90000"/>
              </a:lnSpc>
              <a:defRPr/>
            </a:pPr>
            <a:r>
              <a:rPr lang="en-US" sz="1227" dirty="0">
                <a:solidFill>
                  <a:prstClr val="black"/>
                </a:solidFill>
                <a:latin typeface="Calibri"/>
                <a:cs typeface="Times New Roman"/>
              </a:rPr>
              <a:t>You’re invited to our dinner party, Friday May 27 at 8:30</a:t>
            </a:r>
          </a:p>
        </p:txBody>
      </p:sp>
      <p:pic>
        <p:nvPicPr>
          <p:cNvPr id="47" name="Picture 64">
            <a:extLst>
              <a:ext uri="{FF2B5EF4-FFF2-40B4-BE49-F238E27FC236}">
                <a16:creationId xmlns:a16="http://schemas.microsoft.com/office/drawing/2014/main" id="{75DB4485-3DE1-437C-8991-D5384FD98F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44046" y="6096942"/>
            <a:ext cx="337849" cy="2263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8" name="Rectangle 47">
            <a:extLst>
              <a:ext uri="{FF2B5EF4-FFF2-40B4-BE49-F238E27FC236}">
                <a16:creationId xmlns:a16="http://schemas.microsoft.com/office/drawing/2014/main" id="{5CA6ED85-CA98-BDC0-5980-0360737750EF}"/>
              </a:ext>
            </a:extLst>
          </p:cNvPr>
          <p:cNvSpPr/>
          <p:nvPr/>
        </p:nvSpPr>
        <p:spPr bwMode="auto">
          <a:xfrm>
            <a:off x="6634418" y="6057976"/>
            <a:ext cx="659255" cy="404999"/>
          </a:xfrm>
          <a:prstGeom prst="rect">
            <a:avLst/>
          </a:prstGeom>
          <a:noFill/>
          <a:ln w="3175"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052" dirty="0">
                <a:solidFill>
                  <a:prstClr val="white">
                    <a:lumMod val="50000"/>
                  </a:prstClr>
                </a:solidFill>
                <a:latin typeface="Calibri"/>
                <a:cs typeface="Times New Roman"/>
              </a:rPr>
              <a:t>Party</a:t>
            </a:r>
            <a:br>
              <a:rPr lang="en-US" sz="1052" dirty="0">
                <a:solidFill>
                  <a:prstClr val="white">
                    <a:lumMod val="50000"/>
                  </a:prstClr>
                </a:solidFill>
                <a:latin typeface="Calibri"/>
                <a:cs typeface="Times New Roman"/>
              </a:rPr>
            </a:br>
            <a:r>
              <a:rPr lang="en-US" sz="1052" dirty="0">
                <a:solidFill>
                  <a:prstClr val="white">
                    <a:lumMod val="50000"/>
                  </a:prstClr>
                </a:solidFill>
                <a:latin typeface="Calibri"/>
                <a:cs typeface="Times New Roman"/>
              </a:rPr>
              <a:t>May 27</a:t>
            </a:r>
            <a:br>
              <a:rPr lang="en-US" sz="1052" dirty="0">
                <a:solidFill>
                  <a:prstClr val="white">
                    <a:lumMod val="50000"/>
                  </a:prstClr>
                </a:solidFill>
                <a:latin typeface="Calibri"/>
                <a:cs typeface="Times New Roman"/>
              </a:rPr>
            </a:br>
            <a:r>
              <a:rPr lang="en-US" sz="1052" dirty="0">
                <a:solidFill>
                  <a:srgbClr val="0000FF"/>
                </a:solidFill>
                <a:latin typeface="Calibri"/>
                <a:cs typeface="Times New Roman"/>
              </a:rPr>
              <a:t>add</a:t>
            </a:r>
          </a:p>
        </p:txBody>
      </p:sp>
      <p:cxnSp>
        <p:nvCxnSpPr>
          <p:cNvPr id="49" name="Straight Connector 48">
            <a:extLst>
              <a:ext uri="{FF2B5EF4-FFF2-40B4-BE49-F238E27FC236}">
                <a16:creationId xmlns:a16="http://schemas.microsoft.com/office/drawing/2014/main" id="{6590A471-31A6-6C75-9066-7C52A248C89F}"/>
              </a:ext>
            </a:extLst>
          </p:cNvPr>
          <p:cNvCxnSpPr/>
          <p:nvPr/>
        </p:nvCxnSpPr>
        <p:spPr bwMode="auto">
          <a:xfrm flipV="1">
            <a:off x="6777053" y="6592408"/>
            <a:ext cx="190020" cy="1513"/>
          </a:xfrm>
          <a:prstGeom prst="line">
            <a:avLst/>
          </a:prstGeom>
          <a:ln w="9525" cap="flat" cmpd="sng" algn="ctr">
            <a:solidFill>
              <a:srgbClr val="0000F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50" name="Rectangle 49">
            <a:extLst>
              <a:ext uri="{FF2B5EF4-FFF2-40B4-BE49-F238E27FC236}">
                <a16:creationId xmlns:a16="http://schemas.microsoft.com/office/drawing/2014/main" id="{DF4F9500-98C8-3F20-D14E-CD98EE6F16A8}"/>
              </a:ext>
            </a:extLst>
          </p:cNvPr>
          <p:cNvSpPr/>
          <p:nvPr/>
        </p:nvSpPr>
        <p:spPr>
          <a:xfrm>
            <a:off x="4287737" y="2279006"/>
            <a:ext cx="2498469" cy="181452"/>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Best roast chicken in San Francisco!</a:t>
            </a:r>
          </a:p>
        </p:txBody>
      </p:sp>
      <p:sp>
        <p:nvSpPr>
          <p:cNvPr id="51" name="Rectangle 50">
            <a:extLst>
              <a:ext uri="{FF2B5EF4-FFF2-40B4-BE49-F238E27FC236}">
                <a16:creationId xmlns:a16="http://schemas.microsoft.com/office/drawing/2014/main" id="{03CF4871-CC05-DD95-1B4C-E8D939007B2A}"/>
              </a:ext>
            </a:extLst>
          </p:cNvPr>
          <p:cNvSpPr/>
          <p:nvPr/>
        </p:nvSpPr>
        <p:spPr>
          <a:xfrm>
            <a:off x="4287737" y="2549530"/>
            <a:ext cx="2498469"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waiter ignored us for 20 minutes.</a:t>
            </a:r>
          </a:p>
        </p:txBody>
      </p:sp>
      <p:pic>
        <p:nvPicPr>
          <p:cNvPr id="52" name="Picture 82">
            <a:extLst>
              <a:ext uri="{FF2B5EF4-FFF2-40B4-BE49-F238E27FC236}">
                <a16:creationId xmlns:a16="http://schemas.microsoft.com/office/drawing/2014/main" id="{8C56F8B5-9D72-9D4E-60C2-8B493976BC9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10171" y="2193243"/>
            <a:ext cx="322539" cy="2232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3" name="Picture 83">
            <a:extLst>
              <a:ext uri="{FF2B5EF4-FFF2-40B4-BE49-F238E27FC236}">
                <a16:creationId xmlns:a16="http://schemas.microsoft.com/office/drawing/2014/main" id="{025EB911-2BE5-7FF2-AAAA-67A8B8E2FC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V="1">
            <a:off x="6910170" y="2549530"/>
            <a:ext cx="321649" cy="2226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 name="Rectangle 53">
            <a:extLst>
              <a:ext uri="{FF2B5EF4-FFF2-40B4-BE49-F238E27FC236}">
                <a16:creationId xmlns:a16="http://schemas.microsoft.com/office/drawing/2014/main" id="{F0333CAA-2591-E5D8-0A50-FA7AA2A7DF8F}"/>
              </a:ext>
            </a:extLst>
          </p:cNvPr>
          <p:cNvSpPr/>
          <p:nvPr/>
        </p:nvSpPr>
        <p:spPr>
          <a:xfrm>
            <a:off x="4257802" y="3326039"/>
            <a:ext cx="3086344" cy="171978"/>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Carter told Mubarak he shouldn’t run again.</a:t>
            </a:r>
          </a:p>
        </p:txBody>
      </p:sp>
      <p:sp>
        <p:nvSpPr>
          <p:cNvPr id="55" name="Arc 54">
            <a:extLst>
              <a:ext uri="{FF2B5EF4-FFF2-40B4-BE49-F238E27FC236}">
                <a16:creationId xmlns:a16="http://schemas.microsoft.com/office/drawing/2014/main" id="{F4129DB0-2DA1-258F-1715-7A6CF266879E}"/>
              </a:ext>
            </a:extLst>
          </p:cNvPr>
          <p:cNvSpPr/>
          <p:nvPr/>
        </p:nvSpPr>
        <p:spPr>
          <a:xfrm>
            <a:off x="4525018" y="3203186"/>
            <a:ext cx="1247008" cy="267216"/>
          </a:xfrm>
          <a:prstGeom prst="arc">
            <a:avLst>
              <a:gd name="adj1" fmla="val 10822610"/>
              <a:gd name="adj2" fmla="val 0"/>
            </a:avLst>
          </a:prstGeom>
          <a:ln w="12700" cap="flat" cmpd="sng" algn="ctr">
            <a:solidFill>
              <a:srgbClr val="FF0000"/>
            </a:solidFill>
            <a:prstDash val="solid"/>
            <a:round/>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p>
            <a:pPr algn="ctr" defTabSz="534421">
              <a:defRPr/>
            </a:pPr>
            <a:endParaRPr lang="en-US" sz="2104">
              <a:solidFill>
                <a:prstClr val="black"/>
              </a:solidFill>
              <a:latin typeface="Calibri"/>
            </a:endParaRPr>
          </a:p>
        </p:txBody>
      </p:sp>
      <p:sp>
        <p:nvSpPr>
          <p:cNvPr id="56" name="Arc 55">
            <a:extLst>
              <a:ext uri="{FF2B5EF4-FFF2-40B4-BE49-F238E27FC236}">
                <a16:creationId xmlns:a16="http://schemas.microsoft.com/office/drawing/2014/main" id="{2513981F-BC7A-3854-42F1-CB33CC345FF8}"/>
              </a:ext>
            </a:extLst>
          </p:cNvPr>
          <p:cNvSpPr/>
          <p:nvPr/>
        </p:nvSpPr>
        <p:spPr>
          <a:xfrm>
            <a:off x="5326667" y="3222981"/>
            <a:ext cx="439792" cy="336493"/>
          </a:xfrm>
          <a:prstGeom prst="arc">
            <a:avLst>
              <a:gd name="adj1" fmla="val 10830349"/>
              <a:gd name="adj2" fmla="val 10"/>
            </a:avLst>
          </a:prstGeom>
          <a:ln w="12700" cap="flat" cmpd="sng" algn="ctr">
            <a:solidFill>
              <a:srgbClr val="008000"/>
            </a:solidFill>
            <a:prstDash val="solid"/>
            <a:round/>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txBody>
          <a:bodyPr anchor="ctr"/>
          <a:lstStyle/>
          <a:p>
            <a:pPr algn="ctr" defTabSz="534421">
              <a:defRPr/>
            </a:pPr>
            <a:endParaRPr lang="en-US" sz="2104">
              <a:solidFill>
                <a:prstClr val="black"/>
              </a:solidFill>
              <a:latin typeface="Calibri"/>
            </a:endParaRPr>
          </a:p>
        </p:txBody>
      </p:sp>
      <p:pic>
        <p:nvPicPr>
          <p:cNvPr id="57" name="Picture 101">
            <a:extLst>
              <a:ext uri="{FF2B5EF4-FFF2-40B4-BE49-F238E27FC236}">
                <a16:creationId xmlns:a16="http://schemas.microsoft.com/office/drawing/2014/main" id="{D68D32B1-5A3E-BB6C-E660-5B7B592703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6840890" y="3974682"/>
            <a:ext cx="445360" cy="231587"/>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pic>
      <p:sp>
        <p:nvSpPr>
          <p:cNvPr id="58" name="Rectangle 57">
            <a:extLst>
              <a:ext uri="{FF2B5EF4-FFF2-40B4-BE49-F238E27FC236}">
                <a16:creationId xmlns:a16="http://schemas.microsoft.com/office/drawing/2014/main" id="{8D1FCAB9-F4C6-7380-716C-0997B71E71AD}"/>
              </a:ext>
            </a:extLst>
          </p:cNvPr>
          <p:cNvSpPr/>
          <p:nvPr/>
        </p:nvSpPr>
        <p:spPr>
          <a:xfrm>
            <a:off x="3990587" y="3887612"/>
            <a:ext cx="2672159" cy="26721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lIns="0" rIns="0" anchor="ctr"/>
          <a:lstStyle/>
          <a:p>
            <a:pPr algn="ctr" defTabSz="534421">
              <a:defRPr/>
            </a:pPr>
            <a:r>
              <a:rPr lang="en-US" sz="1403" dirty="0">
                <a:solidFill>
                  <a:prstClr val="black"/>
                </a:solidFill>
                <a:latin typeface="Calibri"/>
                <a:cs typeface="Times New Roman"/>
              </a:rPr>
              <a:t>I need new batteries for my </a:t>
            </a:r>
            <a:r>
              <a:rPr lang="en-US" sz="1403" b="1" i="1" dirty="0">
                <a:solidFill>
                  <a:srgbClr val="FF0000"/>
                </a:solidFill>
                <a:latin typeface="Calibri"/>
                <a:cs typeface="Times New Roman"/>
              </a:rPr>
              <a:t>mouse</a:t>
            </a:r>
            <a:r>
              <a:rPr lang="en-US" sz="1403" dirty="0">
                <a:solidFill>
                  <a:prstClr val="black"/>
                </a:solidFill>
                <a:latin typeface="Calibri"/>
                <a:cs typeface="Times New Roman"/>
              </a:rPr>
              <a:t>.</a:t>
            </a:r>
          </a:p>
        </p:txBody>
      </p:sp>
      <p:sp>
        <p:nvSpPr>
          <p:cNvPr id="59" name="Rectangle 58">
            <a:extLst>
              <a:ext uri="{FF2B5EF4-FFF2-40B4-BE49-F238E27FC236}">
                <a16:creationId xmlns:a16="http://schemas.microsoft.com/office/drawing/2014/main" id="{4D37054C-BC7B-51D1-A7F6-B0C614D8B913}"/>
              </a:ext>
            </a:extLst>
          </p:cNvPr>
          <p:cNvSpPr/>
          <p:nvPr/>
        </p:nvSpPr>
        <p:spPr>
          <a:xfrm>
            <a:off x="3970892" y="5500314"/>
            <a:ext cx="3048142" cy="193490"/>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13</a:t>
            </a:r>
            <a:r>
              <a:rPr lang="en-US" sz="1169" baseline="30000" dirty="0">
                <a:solidFill>
                  <a:prstClr val="black"/>
                </a:solidFill>
                <a:latin typeface="Calibri"/>
                <a:cs typeface="Times New Roman"/>
              </a:rPr>
              <a:t>th</a:t>
            </a:r>
            <a:r>
              <a:rPr lang="en-US" sz="1169" dirty="0">
                <a:solidFill>
                  <a:prstClr val="black"/>
                </a:solidFill>
                <a:latin typeface="Calibri"/>
                <a:cs typeface="Times New Roman"/>
              </a:rPr>
              <a:t> Shanghai International Film Festival…</a:t>
            </a:r>
          </a:p>
        </p:txBody>
      </p:sp>
      <p:sp>
        <p:nvSpPr>
          <p:cNvPr id="60" name="Rectangle 59">
            <a:extLst>
              <a:ext uri="{FF2B5EF4-FFF2-40B4-BE49-F238E27FC236}">
                <a16:creationId xmlns:a16="http://schemas.microsoft.com/office/drawing/2014/main" id="{BB9EF3E5-68BC-BF34-4192-6A2E17651D47}"/>
              </a:ext>
            </a:extLst>
          </p:cNvPr>
          <p:cNvSpPr/>
          <p:nvPr/>
        </p:nvSpPr>
        <p:spPr>
          <a:xfrm>
            <a:off x="3990586" y="5267696"/>
            <a:ext cx="2414837" cy="16878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zh-TW" altLang="en-US" sz="1169" dirty="0">
                <a:solidFill>
                  <a:srgbClr val="000000"/>
                </a:solidFill>
                <a:cs typeface="Times New Roman"/>
              </a:rPr>
              <a:t>第</a:t>
            </a:r>
            <a:r>
              <a:rPr lang="en-US" altLang="zh-TW" sz="1169" dirty="0">
                <a:solidFill>
                  <a:srgbClr val="000000"/>
                </a:solidFill>
                <a:cs typeface="Times New Roman"/>
              </a:rPr>
              <a:t>13</a:t>
            </a:r>
            <a:r>
              <a:rPr lang="zh-TW" altLang="en-US" sz="1169" dirty="0">
                <a:solidFill>
                  <a:srgbClr val="000000"/>
                </a:solidFill>
                <a:cs typeface="Times New Roman"/>
              </a:rPr>
              <a:t>届上海国际电影节开幕</a:t>
            </a:r>
            <a:r>
              <a:rPr lang="en-US" altLang="zh-TW" sz="1169" dirty="0">
                <a:solidFill>
                  <a:srgbClr val="000000"/>
                </a:solidFill>
                <a:cs typeface="Times New Roman"/>
              </a:rPr>
              <a:t>…</a:t>
            </a:r>
            <a:endParaRPr lang="zh-TW" altLang="en-US" sz="1169" dirty="0">
              <a:solidFill>
                <a:srgbClr val="000000"/>
              </a:solidFill>
              <a:cs typeface="Times New Roman"/>
            </a:endParaRPr>
          </a:p>
        </p:txBody>
      </p:sp>
      <p:sp>
        <p:nvSpPr>
          <p:cNvPr id="61" name="Right Arrow 109">
            <a:extLst>
              <a:ext uri="{FF2B5EF4-FFF2-40B4-BE49-F238E27FC236}">
                <a16:creationId xmlns:a16="http://schemas.microsoft.com/office/drawing/2014/main" id="{96B511F5-4816-0C3D-8164-2CC5959B5931}"/>
              </a:ext>
            </a:extLst>
          </p:cNvPr>
          <p:cNvSpPr/>
          <p:nvPr/>
        </p:nvSpPr>
        <p:spPr>
          <a:xfrm>
            <a:off x="6633054" y="5268239"/>
            <a:ext cx="253727" cy="160748"/>
          </a:xfrm>
          <a:prstGeom prst="rightArrow">
            <a:avLst/>
          </a:prstGeom>
          <a:solidFill>
            <a:schemeClr val="tx2">
              <a:lumMod val="20000"/>
              <a:lumOff val="80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2104">
              <a:solidFill>
                <a:prstClr val="white"/>
              </a:solidFill>
              <a:latin typeface="Calibri"/>
            </a:endParaRPr>
          </a:p>
        </p:txBody>
      </p:sp>
      <p:sp>
        <p:nvSpPr>
          <p:cNvPr id="62" name="Rectangle 61">
            <a:extLst>
              <a:ext uri="{FF2B5EF4-FFF2-40B4-BE49-F238E27FC236}">
                <a16:creationId xmlns:a16="http://schemas.microsoft.com/office/drawing/2014/main" id="{3E63A873-DC73-ABFD-3880-80A850F5B7F8}"/>
              </a:ext>
            </a:extLst>
          </p:cNvPr>
          <p:cNvSpPr/>
          <p:nvPr/>
        </p:nvSpPr>
        <p:spPr>
          <a:xfrm>
            <a:off x="7909754" y="4519087"/>
            <a:ext cx="1542058" cy="138943"/>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Dow Jones is up</a:t>
            </a:r>
          </a:p>
        </p:txBody>
      </p:sp>
      <p:sp>
        <p:nvSpPr>
          <p:cNvPr id="63" name="Rectangle 62">
            <a:extLst>
              <a:ext uri="{FF2B5EF4-FFF2-40B4-BE49-F238E27FC236}">
                <a16:creationId xmlns:a16="http://schemas.microsoft.com/office/drawing/2014/main" id="{39BB42C6-36D2-3B6C-7681-3FFBA7BB473E}"/>
              </a:ext>
            </a:extLst>
          </p:cNvPr>
          <p:cNvSpPr/>
          <p:nvPr/>
        </p:nvSpPr>
        <p:spPr>
          <a:xfrm>
            <a:off x="8176970" y="4865402"/>
            <a:ext cx="1393400" cy="182511"/>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Housing prices rose</a:t>
            </a:r>
          </a:p>
        </p:txBody>
      </p:sp>
      <p:sp>
        <p:nvSpPr>
          <p:cNvPr id="64" name="Right Arrow 113">
            <a:extLst>
              <a:ext uri="{FF2B5EF4-FFF2-40B4-BE49-F238E27FC236}">
                <a16:creationId xmlns:a16="http://schemas.microsoft.com/office/drawing/2014/main" id="{21978898-782D-237B-93CA-A4C83A4D50CB}"/>
              </a:ext>
            </a:extLst>
          </p:cNvPr>
          <p:cNvSpPr/>
          <p:nvPr/>
        </p:nvSpPr>
        <p:spPr>
          <a:xfrm>
            <a:off x="9627896" y="4658031"/>
            <a:ext cx="209690" cy="146133"/>
          </a:xfrm>
          <a:prstGeom prst="rightArrow">
            <a:avLst/>
          </a:prstGeom>
          <a:solidFill>
            <a:schemeClr val="tx2">
              <a:lumMod val="20000"/>
              <a:lumOff val="80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endParaRPr lang="en-US" sz="2104">
              <a:solidFill>
                <a:prstClr val="white"/>
              </a:solidFill>
              <a:latin typeface="Calibri"/>
            </a:endParaRPr>
          </a:p>
        </p:txBody>
      </p:sp>
      <p:sp>
        <p:nvSpPr>
          <p:cNvPr id="65" name="Rectangle 64">
            <a:extLst>
              <a:ext uri="{FF2B5EF4-FFF2-40B4-BE49-F238E27FC236}">
                <a16:creationId xmlns:a16="http://schemas.microsoft.com/office/drawing/2014/main" id="{D6E52FC1-6482-2173-E755-ABFA76FAC9B7}"/>
              </a:ext>
            </a:extLst>
          </p:cNvPr>
          <p:cNvSpPr/>
          <p:nvPr/>
        </p:nvSpPr>
        <p:spPr>
          <a:xfrm>
            <a:off x="9980471" y="4562683"/>
            <a:ext cx="896286" cy="36256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prstClr val="black"/>
                </a:solidFill>
                <a:latin typeface="Calibri"/>
                <a:cs typeface="Times New Roman"/>
              </a:rPr>
              <a:t>Economy is good</a:t>
            </a:r>
          </a:p>
        </p:txBody>
      </p:sp>
      <p:sp>
        <p:nvSpPr>
          <p:cNvPr id="66" name="Rectangle 65">
            <a:extLst>
              <a:ext uri="{FF2B5EF4-FFF2-40B4-BE49-F238E27FC236}">
                <a16:creationId xmlns:a16="http://schemas.microsoft.com/office/drawing/2014/main" id="{D4549D5E-1A45-5F12-47C0-402032818659}"/>
              </a:ext>
            </a:extLst>
          </p:cNvPr>
          <p:cNvSpPr/>
          <p:nvPr/>
        </p:nvSpPr>
        <p:spPr>
          <a:xfrm>
            <a:off x="7806472" y="2728138"/>
            <a:ext cx="2775441" cy="35582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Q. How effective is ibuprofen in reducing fever in patients with acute febrile illness?</a:t>
            </a:r>
          </a:p>
        </p:txBody>
      </p:sp>
      <p:sp>
        <p:nvSpPr>
          <p:cNvPr id="67" name="Rectangle 66">
            <a:extLst>
              <a:ext uri="{FF2B5EF4-FFF2-40B4-BE49-F238E27FC236}">
                <a16:creationId xmlns:a16="http://schemas.microsoft.com/office/drawing/2014/main" id="{56FC7959-A33B-0762-24F6-B2C0FF00CDC8}"/>
              </a:ext>
            </a:extLst>
          </p:cNvPr>
          <p:cNvSpPr/>
          <p:nvPr/>
        </p:nvSpPr>
        <p:spPr>
          <a:xfrm>
            <a:off x="4792234" y="4739216"/>
            <a:ext cx="2583087"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227" dirty="0">
                <a:solidFill>
                  <a:prstClr val="black"/>
                </a:solidFill>
                <a:latin typeface="Calibri"/>
                <a:cs typeface="Times New Roman"/>
              </a:rPr>
              <a:t>I can see Alcatraz from the window!</a:t>
            </a:r>
          </a:p>
        </p:txBody>
      </p:sp>
      <p:cxnSp>
        <p:nvCxnSpPr>
          <p:cNvPr id="68" name="Straight Connector 67">
            <a:extLst>
              <a:ext uri="{FF2B5EF4-FFF2-40B4-BE49-F238E27FC236}">
                <a16:creationId xmlns:a16="http://schemas.microsoft.com/office/drawing/2014/main" id="{2AD9B438-07B6-83EC-D6D0-D3F49F6DF6FE}"/>
              </a:ext>
            </a:extLst>
          </p:cNvPr>
          <p:cNvCxnSpPr/>
          <p:nvPr/>
        </p:nvCxnSpPr>
        <p:spPr>
          <a:xfrm rot="10800000">
            <a:off x="6484604" y="4655862"/>
            <a:ext cx="109485"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69" name="Straight Connector 68">
            <a:extLst>
              <a:ext uri="{FF2B5EF4-FFF2-40B4-BE49-F238E27FC236}">
                <a16:creationId xmlns:a16="http://schemas.microsoft.com/office/drawing/2014/main" id="{2B1EB09C-4A0A-04EA-3A67-66CABFA874C9}"/>
              </a:ext>
            </a:extLst>
          </p:cNvPr>
          <p:cNvCxnSpPr/>
          <p:nvPr/>
        </p:nvCxnSpPr>
        <p:spPr>
          <a:xfrm flipV="1">
            <a:off x="6376973" y="4655862"/>
            <a:ext cx="111340"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0" name="Straight Connector 69">
            <a:extLst>
              <a:ext uri="{FF2B5EF4-FFF2-40B4-BE49-F238E27FC236}">
                <a16:creationId xmlns:a16="http://schemas.microsoft.com/office/drawing/2014/main" id="{1208F7BB-622D-5AA0-3047-241BDDC0CC90}"/>
              </a:ext>
            </a:extLst>
          </p:cNvPr>
          <p:cNvCxnSpPr/>
          <p:nvPr/>
        </p:nvCxnSpPr>
        <p:spPr>
          <a:xfrm rot="10800000">
            <a:off x="6313882" y="4586274"/>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1" name="Straight Connector 70">
            <a:extLst>
              <a:ext uri="{FF2B5EF4-FFF2-40B4-BE49-F238E27FC236}">
                <a16:creationId xmlns:a16="http://schemas.microsoft.com/office/drawing/2014/main" id="{FC2ABA45-3A01-6AF8-F044-ED7A00D7F47C}"/>
              </a:ext>
            </a:extLst>
          </p:cNvPr>
          <p:cNvCxnSpPr/>
          <p:nvPr/>
        </p:nvCxnSpPr>
        <p:spPr>
          <a:xfrm rot="5400000" flipH="1" flipV="1">
            <a:off x="6168212" y="4579779"/>
            <a:ext cx="139176" cy="152165"/>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2" name="Straight Connector 71">
            <a:extLst>
              <a:ext uri="{FF2B5EF4-FFF2-40B4-BE49-F238E27FC236}">
                <a16:creationId xmlns:a16="http://schemas.microsoft.com/office/drawing/2014/main" id="{E6A85DC1-F3CF-1168-D111-C682E9840919}"/>
              </a:ext>
            </a:extLst>
          </p:cNvPr>
          <p:cNvCxnSpPr/>
          <p:nvPr/>
        </p:nvCxnSpPr>
        <p:spPr>
          <a:xfrm rot="10800000">
            <a:off x="6139449" y="4518078"/>
            <a:ext cx="174433" cy="68196"/>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0F85E12C-E37E-3F2D-65FC-80C2218EDD9F}"/>
              </a:ext>
            </a:extLst>
          </p:cNvPr>
          <p:cNvCxnSpPr/>
          <p:nvPr/>
        </p:nvCxnSpPr>
        <p:spPr>
          <a:xfrm flipV="1">
            <a:off x="5855532" y="4518077"/>
            <a:ext cx="283916" cy="207372"/>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4" name="Straight Connector 73">
            <a:extLst>
              <a:ext uri="{FF2B5EF4-FFF2-40B4-BE49-F238E27FC236}">
                <a16:creationId xmlns:a16="http://schemas.microsoft.com/office/drawing/2014/main" id="{C16EDE68-5021-3754-C99D-A2CC61651972}"/>
              </a:ext>
            </a:extLst>
          </p:cNvPr>
          <p:cNvCxnSpPr/>
          <p:nvPr/>
        </p:nvCxnSpPr>
        <p:spPr>
          <a:xfrm flipV="1">
            <a:off x="5571616" y="4518077"/>
            <a:ext cx="567834" cy="207372"/>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2618F77F-EA10-5918-4EF0-DA27F7C799FF}"/>
              </a:ext>
            </a:extLst>
          </p:cNvPr>
          <p:cNvCxnSpPr/>
          <p:nvPr/>
        </p:nvCxnSpPr>
        <p:spPr>
          <a:xfrm rot="10800000">
            <a:off x="5961306" y="4448491"/>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a16="http://schemas.microsoft.com/office/drawing/2014/main" id="{A14F5C18-FBC4-3B56-2B40-EB81834E6BD2}"/>
              </a:ext>
            </a:extLst>
          </p:cNvPr>
          <p:cNvCxnSpPr/>
          <p:nvPr/>
        </p:nvCxnSpPr>
        <p:spPr>
          <a:xfrm rot="10800000">
            <a:off x="5786873" y="4378903"/>
            <a:ext cx="174433" cy="69587"/>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B07E0C4A-3844-8388-DD1C-5A0B334ABF10}"/>
              </a:ext>
            </a:extLst>
          </p:cNvPr>
          <p:cNvCxnSpPr/>
          <p:nvPr/>
        </p:nvCxnSpPr>
        <p:spPr>
          <a:xfrm flipV="1">
            <a:off x="5395328" y="4451273"/>
            <a:ext cx="565978" cy="274176"/>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9966F974-95EE-5F9E-E73B-374601FBFB0E}"/>
              </a:ext>
            </a:extLst>
          </p:cNvPr>
          <p:cNvCxnSpPr/>
          <p:nvPr/>
        </p:nvCxnSpPr>
        <p:spPr>
          <a:xfrm flipV="1">
            <a:off x="5148523" y="4384469"/>
            <a:ext cx="634638" cy="391861"/>
          </a:xfrm>
          <a:prstGeom prst="line">
            <a:avLst/>
          </a:prstGeom>
          <a:ln w="6350" cap="flat" cmpd="sng" algn="ctr">
            <a:solidFill>
              <a:schemeClr val="bg1">
                <a:lumMod val="50000"/>
              </a:schemeClr>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79" name="Rectangle 78">
            <a:extLst>
              <a:ext uri="{FF2B5EF4-FFF2-40B4-BE49-F238E27FC236}">
                <a16:creationId xmlns:a16="http://schemas.microsoft.com/office/drawing/2014/main" id="{21A3B0A8-965E-0C03-B4B6-00D32FF2C757}"/>
              </a:ext>
            </a:extLst>
          </p:cNvPr>
          <p:cNvSpPr/>
          <p:nvPr/>
        </p:nvSpPr>
        <p:spPr>
          <a:xfrm>
            <a:off x="7826509" y="3675622"/>
            <a:ext cx="2480097" cy="178506"/>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XYZ acquired ABC yesterday</a:t>
            </a:r>
          </a:p>
        </p:txBody>
      </p:sp>
      <p:sp>
        <p:nvSpPr>
          <p:cNvPr id="80" name="Rectangle 79">
            <a:extLst>
              <a:ext uri="{FF2B5EF4-FFF2-40B4-BE49-F238E27FC236}">
                <a16:creationId xmlns:a16="http://schemas.microsoft.com/office/drawing/2014/main" id="{23B8DDCA-BD84-E4FE-3CD8-3910515862DF}"/>
              </a:ext>
            </a:extLst>
          </p:cNvPr>
          <p:cNvSpPr/>
          <p:nvPr/>
        </p:nvSpPr>
        <p:spPr>
          <a:xfrm>
            <a:off x="7826509" y="3873499"/>
            <a:ext cx="2480097" cy="182181"/>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ABC has been taken over by XYZ</a:t>
            </a:r>
          </a:p>
        </p:txBody>
      </p:sp>
      <p:sp>
        <p:nvSpPr>
          <p:cNvPr id="81" name="Rectangular Callout 150">
            <a:extLst>
              <a:ext uri="{FF2B5EF4-FFF2-40B4-BE49-F238E27FC236}">
                <a16:creationId xmlns:a16="http://schemas.microsoft.com/office/drawing/2014/main" id="{B4A0DD7B-87F1-B677-0D1F-D65CF6461083}"/>
              </a:ext>
            </a:extLst>
          </p:cNvPr>
          <p:cNvSpPr/>
          <p:nvPr/>
        </p:nvSpPr>
        <p:spPr>
          <a:xfrm>
            <a:off x="8504715" y="5310762"/>
            <a:ext cx="2401735" cy="243350"/>
          </a:xfrm>
          <a:prstGeom prst="wedgeRectCallout">
            <a:avLst>
              <a:gd name="adj1" fmla="val -67569"/>
              <a:gd name="adj2" fmla="val 96660"/>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srgbClr val="000000"/>
                </a:solidFill>
                <a:latin typeface="Calibri"/>
              </a:rPr>
              <a:t>Where is Citizen Kane playing in SF? </a:t>
            </a:r>
          </a:p>
        </p:txBody>
      </p:sp>
      <p:sp>
        <p:nvSpPr>
          <p:cNvPr id="82" name="Rectangular Callout 151">
            <a:extLst>
              <a:ext uri="{FF2B5EF4-FFF2-40B4-BE49-F238E27FC236}">
                <a16:creationId xmlns:a16="http://schemas.microsoft.com/office/drawing/2014/main" id="{9A7CDE3E-A16D-4EC3-1327-472C2CA246E4}"/>
              </a:ext>
            </a:extLst>
          </p:cNvPr>
          <p:cNvSpPr/>
          <p:nvPr/>
        </p:nvSpPr>
        <p:spPr>
          <a:xfrm>
            <a:off x="8446697" y="5667050"/>
            <a:ext cx="2004491" cy="382583"/>
          </a:xfrm>
          <a:prstGeom prst="wedgeRectCallout">
            <a:avLst>
              <a:gd name="adj1" fmla="val 63386"/>
              <a:gd name="adj2" fmla="val -39734"/>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defTabSz="534421">
              <a:defRPr/>
            </a:pPr>
            <a:r>
              <a:rPr lang="en-US" sz="1169" dirty="0">
                <a:solidFill>
                  <a:srgbClr val="000000"/>
                </a:solidFill>
                <a:latin typeface="Calibri"/>
              </a:rPr>
              <a:t>Castro Theatre at 7:30. Do you want a ticket?</a:t>
            </a:r>
          </a:p>
        </p:txBody>
      </p:sp>
      <p:pic>
        <p:nvPicPr>
          <p:cNvPr id="83" name="Picture 152">
            <a:extLst>
              <a:ext uri="{FF2B5EF4-FFF2-40B4-BE49-F238E27FC236}">
                <a16:creationId xmlns:a16="http://schemas.microsoft.com/office/drawing/2014/main" id="{959CCBEF-D1F1-43E5-5AC7-B87130E61B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flipH="1">
            <a:off x="7701420" y="5686051"/>
            <a:ext cx="443798" cy="337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4" name="Rectangle 83">
            <a:extLst>
              <a:ext uri="{FF2B5EF4-FFF2-40B4-BE49-F238E27FC236}">
                <a16:creationId xmlns:a16="http://schemas.microsoft.com/office/drawing/2014/main" id="{BB3F77C7-9D50-64E7-04D9-4599B5CFB13D}"/>
              </a:ext>
            </a:extLst>
          </p:cNvPr>
          <p:cNvSpPr/>
          <p:nvPr/>
        </p:nvSpPr>
        <p:spPr>
          <a:xfrm>
            <a:off x="7998825" y="4687258"/>
            <a:ext cx="1514224" cy="178144"/>
          </a:xfrm>
          <a:prstGeom prst="rect">
            <a:avLst/>
          </a:prstGeom>
          <a:solidFill>
            <a:schemeClr val="bg1"/>
          </a:solidFill>
          <a:ln w="3175" cap="flat" cmpd="sng" algn="ctr">
            <a:solidFill>
              <a:schemeClr val="bg1">
                <a:lumMod val="50000"/>
              </a:schemeClr>
            </a:solidFill>
            <a:prstDash val="solid"/>
            <a:round/>
            <a:headEnd type="none" w="med" len="med"/>
            <a:tailEnd type="none" w="med" len="med"/>
          </a:ln>
          <a:effectLst>
            <a:outerShdw blurRad="25400" dist="12700" dir="270000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anchor="ctr"/>
          <a:lstStyle/>
          <a:p>
            <a:pPr defTabSz="534421">
              <a:defRPr/>
            </a:pPr>
            <a:r>
              <a:rPr lang="en-US" sz="1169" dirty="0">
                <a:solidFill>
                  <a:prstClr val="black"/>
                </a:solidFill>
                <a:latin typeface="Calibri"/>
                <a:cs typeface="Times New Roman"/>
              </a:rPr>
              <a:t>The S&amp;P500 jumped</a:t>
            </a:r>
          </a:p>
        </p:txBody>
      </p:sp>
      <p:pic>
        <p:nvPicPr>
          <p:cNvPr id="85" name="Picture 84" descr="BU009519.png">
            <a:extLst>
              <a:ext uri="{FF2B5EF4-FFF2-40B4-BE49-F238E27FC236}">
                <a16:creationId xmlns:a16="http://schemas.microsoft.com/office/drawing/2014/main" id="{419BB8C1-068A-09B1-7055-EB458A076F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49393" y="3618394"/>
            <a:ext cx="515001" cy="512164"/>
          </a:xfrm>
          <a:prstGeom prst="rect">
            <a:avLst/>
          </a:prstGeom>
        </p:spPr>
      </p:pic>
      <p:pic>
        <p:nvPicPr>
          <p:cNvPr id="86" name="Picture 85" descr="skd186802sdc.png">
            <a:extLst>
              <a:ext uri="{FF2B5EF4-FFF2-40B4-BE49-F238E27FC236}">
                <a16:creationId xmlns:a16="http://schemas.microsoft.com/office/drawing/2014/main" id="{17C4E94F-CF2F-8D52-9728-3D73DA9F1A6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39234" y="5370606"/>
            <a:ext cx="477111" cy="512164"/>
          </a:xfrm>
          <a:prstGeom prst="rect">
            <a:avLst/>
          </a:prstGeom>
        </p:spPr>
      </p:pic>
    </p:spTree>
    <p:extLst>
      <p:ext uri="{BB962C8B-B14F-4D97-AF65-F5344CB8AC3E}">
        <p14:creationId xmlns:p14="http://schemas.microsoft.com/office/powerpoint/2010/main" val="834066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17015-1FB6-A207-76F7-5BE4E190BC2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AB1007-F0B7-F2D3-4493-46757748BCE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6A41AA2-5E8A-9A60-8A87-E74C3A62A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5F03E92-8EE8-99A4-08F3-514B70781F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F09EF1A3-5F93-548A-5BC6-007F92F64D93}"/>
              </a:ext>
            </a:extLst>
          </p:cNvPr>
          <p:cNvSpPr>
            <a:spLocks noGrp="1"/>
          </p:cNvSpPr>
          <p:nvPr>
            <p:ph type="title"/>
          </p:nvPr>
        </p:nvSpPr>
        <p:spPr>
          <a:xfrm>
            <a:off x="2646357" y="597102"/>
            <a:ext cx="8729054" cy="868452"/>
          </a:xfrm>
        </p:spPr>
        <p:txBody>
          <a:bodyPr>
            <a:normAutofit/>
          </a:bodyPr>
          <a:lstStyle/>
          <a:p>
            <a:r>
              <a:rPr lang="en-US" sz="4400" dirty="0">
                <a:latin typeface="Lucida Sans" charset="0"/>
                <a:ea typeface="ＭＳ Ｐゴシック" charset="0"/>
                <a:cs typeface="ＭＳ Ｐゴシック" charset="0"/>
              </a:rPr>
              <a:t>Ambiguity makes NLP hard</a:t>
            </a:r>
            <a:endParaRPr lang="en-US" sz="4400" dirty="0"/>
          </a:p>
        </p:txBody>
      </p:sp>
      <p:sp>
        <p:nvSpPr>
          <p:cNvPr id="4" name="Content Placeholder 2">
            <a:extLst>
              <a:ext uri="{FF2B5EF4-FFF2-40B4-BE49-F238E27FC236}">
                <a16:creationId xmlns:a16="http://schemas.microsoft.com/office/drawing/2014/main" id="{6112B45F-FB58-B1EB-F253-6EA4738B70B9}"/>
              </a:ext>
            </a:extLst>
          </p:cNvPr>
          <p:cNvSpPr>
            <a:spLocks noGrp="1"/>
          </p:cNvSpPr>
          <p:nvPr>
            <p:ph idx="1"/>
          </p:nvPr>
        </p:nvSpPr>
        <p:spPr>
          <a:xfrm>
            <a:off x="148044" y="1674096"/>
            <a:ext cx="10540594" cy="5217910"/>
          </a:xfrm>
        </p:spPr>
        <p:txBody>
          <a:bodyPr>
            <a:normAutofit/>
          </a:bodyPr>
          <a:lstStyle/>
          <a:p>
            <a:r>
              <a:rPr lang="en-US" dirty="0"/>
              <a:t>Ambiguity at multiple levels</a:t>
            </a:r>
          </a:p>
          <a:p>
            <a:r>
              <a:rPr lang="en-US" dirty="0"/>
              <a:t>Word senses: </a:t>
            </a:r>
            <a:r>
              <a:rPr lang="en-US" b="1" dirty="0"/>
              <a:t>bank </a:t>
            </a:r>
            <a:r>
              <a:rPr lang="en-US" dirty="0"/>
              <a:t>(finance or river ?)</a:t>
            </a:r>
          </a:p>
          <a:p>
            <a:r>
              <a:rPr lang="en-US" dirty="0"/>
              <a:t>Part of speech: </a:t>
            </a:r>
            <a:r>
              <a:rPr lang="en-US" b="1" dirty="0"/>
              <a:t>chair </a:t>
            </a:r>
            <a:r>
              <a:rPr lang="en-US" dirty="0"/>
              <a:t>(noun or verb ?)</a:t>
            </a:r>
          </a:p>
          <a:p>
            <a:r>
              <a:rPr lang="en-US" dirty="0"/>
              <a:t>Syntactic structure: </a:t>
            </a:r>
            <a:r>
              <a:rPr lang="en-US" b="1" dirty="0"/>
              <a:t>I can see a man with a telescope</a:t>
            </a:r>
          </a:p>
          <a:p>
            <a:r>
              <a:rPr lang="en-US" dirty="0"/>
              <a:t>Multiple: </a:t>
            </a:r>
            <a:r>
              <a:rPr lang="en-US" b="1" dirty="0"/>
              <a:t>I made her duck</a:t>
            </a:r>
            <a:endParaRPr lang="en-US" dirty="0">
              <a:latin typeface="Calibri"/>
              <a:ea typeface="Arial" pitchFamily="-106" charset="0"/>
              <a:cs typeface="Calibri"/>
            </a:endParaRPr>
          </a:p>
        </p:txBody>
      </p:sp>
    </p:spTree>
    <p:extLst>
      <p:ext uri="{BB962C8B-B14F-4D97-AF65-F5344CB8AC3E}">
        <p14:creationId xmlns:p14="http://schemas.microsoft.com/office/powerpoint/2010/main" val="3388844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27E23-E012-9D8D-83E1-70D4E875B29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6CB7702-5108-208C-ACBD-9683F062AD1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1B45CDB-405C-15AE-B09C-C11B9F452B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67F5B12-1705-44DF-B810-3A7FDD90EE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869B713-C97E-0990-8676-7EE69B91A151}"/>
              </a:ext>
            </a:extLst>
          </p:cNvPr>
          <p:cNvSpPr>
            <a:spLocks noGrp="1" noChangeArrowheads="1"/>
          </p:cNvSpPr>
          <p:nvPr>
            <p:ph type="title"/>
          </p:nvPr>
        </p:nvSpPr>
        <p:spPr>
          <a:xfrm>
            <a:off x="5416148" y="165259"/>
            <a:ext cx="4381849" cy="1260475"/>
          </a:xfrm>
        </p:spPr>
        <p:txBody>
          <a:bodyPr/>
          <a:lstStyle/>
          <a:p>
            <a:pPr eaLnBrk="1" hangingPunct="1"/>
            <a:r>
              <a:rPr lang="en-US" altLang="en-US" dirty="0"/>
              <a:t>NLP Tasks</a:t>
            </a:r>
          </a:p>
        </p:txBody>
      </p:sp>
      <p:sp>
        <p:nvSpPr>
          <p:cNvPr id="4" name="Rectangle 3">
            <a:extLst>
              <a:ext uri="{FF2B5EF4-FFF2-40B4-BE49-F238E27FC236}">
                <a16:creationId xmlns:a16="http://schemas.microsoft.com/office/drawing/2014/main" id="{D5CB88F1-912C-2A78-CF3E-7D300C9558FF}"/>
              </a:ext>
            </a:extLst>
          </p:cNvPr>
          <p:cNvSpPr txBox="1">
            <a:spLocks noChangeArrowheads="1"/>
          </p:cNvSpPr>
          <p:nvPr/>
        </p:nvSpPr>
        <p:spPr>
          <a:xfrm>
            <a:off x="382738" y="1365088"/>
            <a:ext cx="9430007" cy="57474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NLP applications require several NLP analyses:</a:t>
            </a:r>
          </a:p>
          <a:p>
            <a:pPr lvl="1"/>
            <a:r>
              <a:rPr lang="en-US" altLang="en-US" dirty="0"/>
              <a:t>Word tokenization</a:t>
            </a:r>
          </a:p>
          <a:p>
            <a:pPr lvl="1"/>
            <a:r>
              <a:rPr lang="en-US" altLang="en-US" dirty="0"/>
              <a:t>Sentence boundary detection</a:t>
            </a:r>
          </a:p>
          <a:p>
            <a:pPr lvl="1"/>
            <a:r>
              <a:rPr lang="en-US" altLang="en-US" dirty="0"/>
              <a:t>Part-of-speech (POS) tagging </a:t>
            </a:r>
          </a:p>
          <a:p>
            <a:pPr lvl="2"/>
            <a:r>
              <a:rPr lang="en-US" altLang="en-US" dirty="0"/>
              <a:t>to identify the part-of-speech (e.g. noun, verb) of each word</a:t>
            </a:r>
          </a:p>
          <a:p>
            <a:pPr lvl="1"/>
            <a:r>
              <a:rPr lang="en-US" altLang="en-US" dirty="0"/>
              <a:t>Named Entity (NE) recognition </a:t>
            </a:r>
          </a:p>
          <a:p>
            <a:pPr lvl="2"/>
            <a:r>
              <a:rPr lang="en-US" altLang="en-US" dirty="0"/>
              <a:t>to identify proper nouns (e.g. names of person, location, organization; domain terminologies)</a:t>
            </a:r>
          </a:p>
          <a:p>
            <a:pPr lvl="1"/>
            <a:r>
              <a:rPr lang="en-US" altLang="en-US" dirty="0"/>
              <a:t>Parsing</a:t>
            </a:r>
          </a:p>
          <a:p>
            <a:pPr lvl="2"/>
            <a:r>
              <a:rPr lang="en-US" altLang="en-US" dirty="0"/>
              <a:t>to identify the syntactic structure of a sentence</a:t>
            </a:r>
          </a:p>
          <a:p>
            <a:pPr lvl="1"/>
            <a:r>
              <a:rPr lang="en-US" altLang="en-US" dirty="0"/>
              <a:t>Semantic analysis</a:t>
            </a:r>
          </a:p>
          <a:p>
            <a:pPr lvl="2"/>
            <a:r>
              <a:rPr lang="en-US" altLang="en-US" dirty="0"/>
              <a:t>to derive the meaning of a sentence  </a:t>
            </a:r>
          </a:p>
        </p:txBody>
      </p:sp>
    </p:spTree>
    <p:extLst>
      <p:ext uri="{BB962C8B-B14F-4D97-AF65-F5344CB8AC3E}">
        <p14:creationId xmlns:p14="http://schemas.microsoft.com/office/powerpoint/2010/main" val="2063635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3A207-1D5A-1FA4-25F0-CB3A2521F6A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E9296E0-53BC-8FE4-0F16-A0C8FE225A5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7DA1688-2144-2C5A-50D8-95587F8ED0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D816694-02AA-40F4-ADFB-D25288AE95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297464-8D11-A612-04B1-C0C3B4062D90}"/>
              </a:ext>
            </a:extLst>
          </p:cNvPr>
          <p:cNvSpPr>
            <a:spLocks noGrp="1" noChangeArrowheads="1"/>
          </p:cNvSpPr>
          <p:nvPr>
            <p:ph type="title"/>
          </p:nvPr>
        </p:nvSpPr>
        <p:spPr>
          <a:xfrm>
            <a:off x="2776184" y="302865"/>
            <a:ext cx="9619774" cy="1260475"/>
          </a:xfrm>
        </p:spPr>
        <p:txBody>
          <a:bodyPr/>
          <a:lstStyle/>
          <a:p>
            <a:pPr eaLnBrk="1" hangingPunct="1"/>
            <a:r>
              <a:rPr lang="en-US" altLang="en-US" dirty="0"/>
              <a:t>Part-Of-Speech (POS) Tagging</a:t>
            </a:r>
          </a:p>
        </p:txBody>
      </p:sp>
      <p:sp>
        <p:nvSpPr>
          <p:cNvPr id="4" name="Rectangle 3">
            <a:extLst>
              <a:ext uri="{FF2B5EF4-FFF2-40B4-BE49-F238E27FC236}">
                <a16:creationId xmlns:a16="http://schemas.microsoft.com/office/drawing/2014/main" id="{A13F6275-55EB-0400-B918-C424862CD51A}"/>
              </a:ext>
            </a:extLst>
          </p:cNvPr>
          <p:cNvSpPr txBox="1">
            <a:spLocks noChangeArrowheads="1"/>
          </p:cNvSpPr>
          <p:nvPr/>
        </p:nvSpPr>
        <p:spPr>
          <a:xfrm>
            <a:off x="770405" y="1764666"/>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POS tagging is a process of assigning a POS or lexical class marker to each word in a sentence (and all sentences in a corpus).</a:t>
            </a:r>
          </a:p>
          <a:p>
            <a:pPr>
              <a:buFontTx/>
              <a:buNone/>
            </a:pPr>
            <a:endParaRPr lang="en-US" altLang="en-US" dirty="0"/>
          </a:p>
          <a:p>
            <a:pPr>
              <a:buFontTx/>
              <a:buNone/>
            </a:pPr>
            <a:r>
              <a:rPr lang="en-US" altLang="en-US" dirty="0"/>
              <a:t>	Input: 	</a:t>
            </a:r>
            <a:r>
              <a:rPr lang="en-US" altLang="en-US" sz="2206" b="1" dirty="0">
                <a:latin typeface="Courier New" panose="02070309020205020404" pitchFamily="49" charset="0"/>
              </a:rPr>
              <a:t>the lead paint is unsafe</a:t>
            </a:r>
          </a:p>
          <a:p>
            <a:pPr>
              <a:buFontTx/>
              <a:buNone/>
            </a:pPr>
            <a:r>
              <a:rPr lang="en-US" altLang="en-US" dirty="0"/>
              <a:t>	Output:	</a:t>
            </a:r>
            <a:r>
              <a:rPr lang="en-US" altLang="en-US" sz="2206" b="1" dirty="0">
                <a:latin typeface="Courier New" panose="02070309020205020404" pitchFamily="49" charset="0"/>
              </a:rPr>
              <a:t>the/Det lead/N paint/N is/V unsafe/Adj</a:t>
            </a:r>
            <a:endParaRPr lang="en-US" altLang="en-US" sz="2206" dirty="0">
              <a:latin typeface="Courier New" panose="02070309020205020404" pitchFamily="49" charset="0"/>
            </a:endParaRPr>
          </a:p>
          <a:p>
            <a:endParaRPr lang="en-US" altLang="en-US" dirty="0"/>
          </a:p>
        </p:txBody>
      </p:sp>
    </p:spTree>
    <p:extLst>
      <p:ext uri="{BB962C8B-B14F-4D97-AF65-F5344CB8AC3E}">
        <p14:creationId xmlns:p14="http://schemas.microsoft.com/office/powerpoint/2010/main" val="2280636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13348-A728-BD4F-6927-BE4A3E4F7A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162AFC5-31AB-DDC3-1EB7-CE9D3A95015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375CFB1-2377-C60C-1850-45CFA938A9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08911FA-EAAD-8568-1D1E-D48DE8E5CD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74C8E06-206C-542D-2FAB-37ACD83FFB2A}"/>
              </a:ext>
            </a:extLst>
          </p:cNvPr>
          <p:cNvSpPr>
            <a:spLocks noGrp="1" noChangeArrowheads="1"/>
          </p:cNvSpPr>
          <p:nvPr>
            <p:ph type="title"/>
          </p:nvPr>
        </p:nvSpPr>
        <p:spPr>
          <a:xfrm>
            <a:off x="2687695" y="302865"/>
            <a:ext cx="9619774" cy="1260475"/>
          </a:xfrm>
        </p:spPr>
        <p:txBody>
          <a:bodyPr/>
          <a:lstStyle/>
          <a:p>
            <a:pPr eaLnBrk="1" hangingPunct="1"/>
            <a:r>
              <a:rPr lang="en-US" altLang="en-US" dirty="0"/>
              <a:t>Named Entity Recognition (NER) </a:t>
            </a:r>
          </a:p>
        </p:txBody>
      </p:sp>
      <p:sp>
        <p:nvSpPr>
          <p:cNvPr id="4" name="Rectangle 3">
            <a:extLst>
              <a:ext uri="{FF2B5EF4-FFF2-40B4-BE49-F238E27FC236}">
                <a16:creationId xmlns:a16="http://schemas.microsoft.com/office/drawing/2014/main" id="{E79A27FA-CE3A-B77F-540C-FD7143643467}"/>
              </a:ext>
            </a:extLst>
          </p:cNvPr>
          <p:cNvSpPr txBox="1">
            <a:spLocks noChangeArrowheads="1"/>
          </p:cNvSpPr>
          <p:nvPr/>
        </p:nvSpPr>
        <p:spPr>
          <a:xfrm>
            <a:off x="534432" y="1764666"/>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NER is to process a text and identify named entities in a sentence</a:t>
            </a:r>
          </a:p>
          <a:p>
            <a:pPr lvl="1"/>
            <a:r>
              <a:rPr lang="en-US" altLang="en-US" dirty="0"/>
              <a:t>e.g. “U.N. official </a:t>
            </a:r>
            <a:r>
              <a:rPr lang="en-US" altLang="en-US" dirty="0" err="1"/>
              <a:t>Ekeus</a:t>
            </a:r>
            <a:r>
              <a:rPr lang="en-US" altLang="en-US" dirty="0"/>
              <a:t> heads for Baghdad.”</a:t>
            </a:r>
          </a:p>
          <a:p>
            <a:endParaRPr lang="en-US" altLang="en-US" dirty="0"/>
          </a:p>
        </p:txBody>
      </p:sp>
      <p:pic>
        <p:nvPicPr>
          <p:cNvPr id="7" name="Picture 4">
            <a:extLst>
              <a:ext uri="{FF2B5EF4-FFF2-40B4-BE49-F238E27FC236}">
                <a16:creationId xmlns:a16="http://schemas.microsoft.com/office/drawing/2014/main" id="{05607ADA-2207-607A-963C-7BD6E0217E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8862" y="4238295"/>
            <a:ext cx="7394787" cy="836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5162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09E49-484F-38EE-0A0A-8FF099A52A0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A01866-6C87-96BE-5849-AB57C6B6F2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0354D01-6084-37D6-81C3-C19F79139D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4BB2033-C05A-FD34-7F04-B83D04B7C68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BC40D3A-A4CF-B335-1E74-EDC9010B84DB}"/>
              </a:ext>
            </a:extLst>
          </p:cNvPr>
          <p:cNvSpPr>
            <a:spLocks noGrp="1" noChangeArrowheads="1"/>
          </p:cNvSpPr>
          <p:nvPr>
            <p:ph type="title"/>
          </p:nvPr>
        </p:nvSpPr>
        <p:spPr>
          <a:xfrm>
            <a:off x="5091685" y="170129"/>
            <a:ext cx="2533230" cy="1260475"/>
          </a:xfrm>
        </p:spPr>
        <p:txBody>
          <a:bodyPr/>
          <a:lstStyle/>
          <a:p>
            <a:pPr eaLnBrk="1" hangingPunct="1"/>
            <a:r>
              <a:rPr lang="en-US" altLang="en-US" dirty="0"/>
              <a:t>Parsing</a:t>
            </a:r>
          </a:p>
        </p:txBody>
      </p:sp>
      <p:pic>
        <p:nvPicPr>
          <p:cNvPr id="4" name="Picture 3">
            <a:extLst>
              <a:ext uri="{FF2B5EF4-FFF2-40B4-BE49-F238E27FC236}">
                <a16:creationId xmlns:a16="http://schemas.microsoft.com/office/drawing/2014/main" id="{F5D184C8-18AA-5495-475C-E5C7CC66630E}"/>
              </a:ext>
            </a:extLst>
          </p:cNvPr>
          <p:cNvPicPr>
            <a:picLocks noChangeAspect="1"/>
          </p:cNvPicPr>
          <p:nvPr/>
        </p:nvPicPr>
        <p:blipFill>
          <a:blip r:embed="rId3"/>
          <a:stretch>
            <a:fillRect/>
          </a:stretch>
        </p:blipFill>
        <p:spPr>
          <a:xfrm>
            <a:off x="965050" y="1256351"/>
            <a:ext cx="9474872" cy="4772790"/>
          </a:xfrm>
          <a:prstGeom prst="rect">
            <a:avLst/>
          </a:prstGeom>
        </p:spPr>
      </p:pic>
    </p:spTree>
    <p:extLst>
      <p:ext uri="{BB962C8B-B14F-4D97-AF65-F5344CB8AC3E}">
        <p14:creationId xmlns:p14="http://schemas.microsoft.com/office/powerpoint/2010/main" val="14563877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9DE8C-1CBC-BAD0-F4C0-A67009C520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BA5E08-EACA-8807-5BE6-F8A951F947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F0CAE6A-86B2-4D20-D4C6-3490C23D25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38A185E-2262-76DF-6B4A-FD84AC1A2B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1DB476-9DDF-F6D1-1231-8841887F3447}"/>
              </a:ext>
            </a:extLst>
          </p:cNvPr>
          <p:cNvSpPr txBox="1"/>
          <p:nvPr/>
        </p:nvSpPr>
        <p:spPr>
          <a:xfrm>
            <a:off x="1151869" y="2886672"/>
            <a:ext cx="9888262" cy="542328"/>
          </a:xfrm>
          <a:prstGeom prst="rect">
            <a:avLst/>
          </a:prstGeom>
          <a:noFill/>
        </p:spPr>
        <p:txBody>
          <a:bodyPr wrap="square" rtlCol="0">
            <a:spAutoFit/>
          </a:bodyPr>
          <a:lstStyle/>
          <a:p>
            <a:pPr marL="0" marR="0" lvl="0" indent="0" algn="ctr" defTabSz="521437" rtl="0" eaLnBrk="1" fontAlgn="auto" latinLnBrk="0" hangingPunct="1">
              <a:lnSpc>
                <a:spcPts val="3200"/>
              </a:lnSpc>
              <a:spcBef>
                <a:spcPts val="0"/>
              </a:spcBef>
              <a:spcAft>
                <a:spcPts val="0"/>
              </a:spcAft>
              <a:buClrTx/>
              <a:buSzTx/>
              <a:buFontTx/>
              <a:buNone/>
              <a:tabLst/>
              <a:defRPr/>
            </a:pPr>
            <a:r>
              <a:rPr kumimoji="0" lang="en-US" sz="4200" b="1" i="0" u="none" strike="noStrike" kern="1200" cap="none" spc="0" normalizeH="0" baseline="0" noProof="0" dirty="0">
                <a:ln>
                  <a:noFill/>
                </a:ln>
                <a:solidFill>
                  <a:srgbClr val="004B89"/>
                </a:solidFill>
                <a:effectLst/>
                <a:uLnTx/>
                <a:uFillTx/>
                <a:latin typeface="Calibri"/>
                <a:ea typeface="+mn-ea"/>
                <a:cs typeface="Calibri"/>
              </a:rPr>
              <a:t>Basic Text Processing</a:t>
            </a:r>
            <a:endParaRPr kumimoji="0" lang="en-US" altLang="en-US" sz="4200" b="1" i="0" u="none" strike="noStrike" kern="1200" cap="none" spc="0" normalizeH="0" baseline="0" noProof="0" dirty="0">
              <a:ln>
                <a:noFill/>
              </a:ln>
              <a:solidFill>
                <a:srgbClr val="004B89"/>
              </a:solidFill>
              <a:effectLst/>
              <a:uLnTx/>
              <a:uFillTx/>
              <a:latin typeface="Calibri"/>
              <a:ea typeface="+mn-ea"/>
              <a:cs typeface="Calibri"/>
            </a:endParaRPr>
          </a:p>
        </p:txBody>
      </p:sp>
    </p:spTree>
    <p:extLst>
      <p:ext uri="{BB962C8B-B14F-4D97-AF65-F5344CB8AC3E}">
        <p14:creationId xmlns:p14="http://schemas.microsoft.com/office/powerpoint/2010/main" val="1001643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5B420-5530-4FFC-E167-2FC856576A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4EF98A4-96D9-15C3-88A1-FDA68EBD82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62C7CD-9BE7-9DF5-2850-B3021CAB75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9B9F075-B134-10D0-FED1-2261496126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5">
            <a:extLst>
              <a:ext uri="{FF2B5EF4-FFF2-40B4-BE49-F238E27FC236}">
                <a16:creationId xmlns:a16="http://schemas.microsoft.com/office/drawing/2014/main" id="{96FC933D-557D-6C96-57C9-BB4170469707}"/>
              </a:ext>
            </a:extLst>
          </p:cNvPr>
          <p:cNvSpPr txBox="1">
            <a:spLocks noChangeArrowheads="1"/>
          </p:cNvSpPr>
          <p:nvPr/>
        </p:nvSpPr>
        <p:spPr>
          <a:xfrm>
            <a:off x="1435395" y="1287409"/>
            <a:ext cx="8457164" cy="16032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676" dirty="0">
                <a:latin typeface="Calibri (Headings)"/>
                <a:ea typeface="ＭＳ Ｐゴシック" charset="0"/>
                <a:cs typeface="Calibri (Headings)"/>
              </a:rPr>
              <a:t>Basic Text Processing</a:t>
            </a:r>
          </a:p>
        </p:txBody>
      </p:sp>
      <p:sp>
        <p:nvSpPr>
          <p:cNvPr id="4" name="Rectangle 6">
            <a:extLst>
              <a:ext uri="{FF2B5EF4-FFF2-40B4-BE49-F238E27FC236}">
                <a16:creationId xmlns:a16="http://schemas.microsoft.com/office/drawing/2014/main" id="{6413DEB0-6B60-02CE-44B2-D41E96274FB7}"/>
              </a:ext>
            </a:extLst>
          </p:cNvPr>
          <p:cNvSpPr txBox="1">
            <a:spLocks noChangeArrowheads="1"/>
          </p:cNvSpPr>
          <p:nvPr/>
        </p:nvSpPr>
        <p:spPr>
          <a:xfrm>
            <a:off x="2060494" y="4285615"/>
            <a:ext cx="7482047" cy="19327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charset="0"/>
              <a:buNone/>
            </a:pPr>
            <a:r>
              <a:rPr lang="en-US" sz="4208" dirty="0">
                <a:solidFill>
                  <a:srgbClr val="A4001D"/>
                </a:solidFill>
                <a:latin typeface="Calibri"/>
                <a:ea typeface="ＭＳ Ｐゴシック" charset="0"/>
                <a:cs typeface="Calibri"/>
              </a:rPr>
              <a:t>Regular Expressions</a:t>
            </a:r>
          </a:p>
        </p:txBody>
      </p:sp>
    </p:spTree>
    <p:extLst>
      <p:ext uri="{BB962C8B-B14F-4D97-AF65-F5344CB8AC3E}">
        <p14:creationId xmlns:p14="http://schemas.microsoft.com/office/powerpoint/2010/main" val="1138647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3286431" y="365125"/>
            <a:ext cx="6444245" cy="1325563"/>
          </a:xfrm>
        </p:spPr>
        <p:txBody>
          <a:bodyPr/>
          <a:lstStyle/>
          <a:p>
            <a:pPr eaLnBrk="1" hangingPunct="1"/>
            <a:r>
              <a:rPr lang="en-US" dirty="0"/>
              <a:t>Regular expressions</a:t>
            </a:r>
          </a:p>
        </p:txBody>
      </p:sp>
      <p:sp>
        <p:nvSpPr>
          <p:cNvPr id="69635" name="Rectangle 3"/>
          <p:cNvSpPr>
            <a:spLocks noGrp="1" noChangeArrowheads="1"/>
          </p:cNvSpPr>
          <p:nvPr>
            <p:ph idx="1"/>
          </p:nvPr>
        </p:nvSpPr>
        <p:spPr>
          <a:xfrm>
            <a:off x="1653619" y="1975130"/>
            <a:ext cx="9046303" cy="3755831"/>
          </a:xfrm>
        </p:spPr>
        <p:txBody>
          <a:bodyPr/>
          <a:lstStyle/>
          <a:p>
            <a:pPr eaLnBrk="1" hangingPunct="1"/>
            <a:r>
              <a:rPr lang="en-US" dirty="0"/>
              <a:t>A formal language for specifying text strings</a:t>
            </a:r>
          </a:p>
          <a:p>
            <a:pPr eaLnBrk="1" hangingPunct="1"/>
            <a:r>
              <a:rPr lang="en-US" dirty="0"/>
              <a:t>How can we search for any of these?</a:t>
            </a:r>
          </a:p>
          <a:p>
            <a:pPr lvl="1" eaLnBrk="1" hangingPunct="1"/>
            <a:r>
              <a:rPr lang="en-US" dirty="0"/>
              <a:t>woodchuck</a:t>
            </a:r>
          </a:p>
          <a:p>
            <a:pPr lvl="1" eaLnBrk="1" hangingPunct="1"/>
            <a:r>
              <a:rPr lang="en-US" dirty="0"/>
              <a:t>woodchucks</a:t>
            </a:r>
          </a:p>
          <a:p>
            <a:pPr lvl="1" eaLnBrk="1" hangingPunct="1"/>
            <a:r>
              <a:rPr lang="en-US" dirty="0"/>
              <a:t>Woodchuck</a:t>
            </a:r>
          </a:p>
          <a:p>
            <a:pPr lvl="1" eaLnBrk="1" hangingPunct="1"/>
            <a:r>
              <a:rPr lang="en-US" dirty="0"/>
              <a:t>Woodchucks</a:t>
            </a:r>
          </a:p>
          <a:p>
            <a:pPr marL="484613" lvl="1" indent="0">
              <a:buNone/>
            </a:pPr>
            <a:endParaRPr lang="en-US" dirty="0"/>
          </a:p>
          <a:p>
            <a:pPr eaLnBrk="1" hangingPunct="1"/>
            <a:endParaRPr lang="en-US" dirty="0"/>
          </a:p>
        </p:txBody>
      </p:sp>
      <p:pic>
        <p:nvPicPr>
          <p:cNvPr id="2" name="Picture 1" descr="220px-Groundhog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3689" y="3136378"/>
            <a:ext cx="3876987" cy="2907740"/>
          </a:xfrm>
          <a:prstGeom prst="rect">
            <a:avLst/>
          </a:prstGeom>
        </p:spPr>
      </p:pic>
      <p:sp>
        <p:nvSpPr>
          <p:cNvPr id="3" name="Rectangle 2">
            <a:extLst>
              <a:ext uri="{FF2B5EF4-FFF2-40B4-BE49-F238E27FC236}">
                <a16:creationId xmlns:a16="http://schemas.microsoft.com/office/drawing/2014/main" id="{5FBE4557-9FA6-255A-9BFC-7E7A0A4BC7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DEC7F42-B9E0-1E18-25C5-E43F57CFB2B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75B10CEA-B639-DB84-83A0-89EDA55328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57434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2485572" y="617697"/>
            <a:ext cx="10515600" cy="1325563"/>
          </a:xfrm>
        </p:spPr>
        <p:txBody>
          <a:bodyPr/>
          <a:lstStyle/>
          <a:p>
            <a:pPr eaLnBrk="1" hangingPunct="1"/>
            <a:r>
              <a:rPr lang="en-US" dirty="0"/>
              <a:t>Regular Expressions: Disjunctions</a:t>
            </a:r>
          </a:p>
        </p:txBody>
      </p:sp>
      <p:sp>
        <p:nvSpPr>
          <p:cNvPr id="71683" name="Rectangle 3"/>
          <p:cNvSpPr>
            <a:spLocks noGrp="1" noChangeArrowheads="1"/>
          </p:cNvSpPr>
          <p:nvPr>
            <p:ph idx="1"/>
          </p:nvPr>
        </p:nvSpPr>
        <p:spPr>
          <a:xfrm>
            <a:off x="1492078" y="2053377"/>
            <a:ext cx="8253742" cy="3879511"/>
          </a:xfrm>
        </p:spPr>
        <p:txBody>
          <a:bodyPr>
            <a:normAutofit/>
          </a:bodyPr>
          <a:lstStyle/>
          <a:p>
            <a:pPr eaLnBrk="1" hangingPunct="1"/>
            <a:r>
              <a:rPr lang="en-US" dirty="0">
                <a:latin typeface="Calibri"/>
                <a:cs typeface="Calibri"/>
              </a:rPr>
              <a:t>Letters inside square brackets []</a:t>
            </a:r>
          </a:p>
          <a:p>
            <a:pPr eaLnBrk="1" hangingPunct="1"/>
            <a:endParaRPr lang="en-US" dirty="0">
              <a:latin typeface="Calibri"/>
              <a:cs typeface="Calibri"/>
            </a:endParaRPr>
          </a:p>
          <a:p>
            <a:pPr eaLnBrk="1" hangingPunct="1"/>
            <a:endParaRPr lang="en-US" dirty="0">
              <a:latin typeface="Calibri"/>
              <a:cs typeface="Calibri"/>
            </a:endParaRPr>
          </a:p>
          <a:p>
            <a:pPr marL="0" indent="0">
              <a:buNone/>
            </a:pPr>
            <a:endParaRPr lang="en-US" dirty="0">
              <a:latin typeface="Calibri"/>
              <a:cs typeface="Calibri"/>
            </a:endParaRPr>
          </a:p>
          <a:p>
            <a:r>
              <a:rPr lang="en-US" dirty="0"/>
              <a:t>Ranges</a:t>
            </a:r>
            <a:r>
              <a:rPr lang="en-US" sz="2120" dirty="0"/>
              <a:t> </a:t>
            </a:r>
            <a:r>
              <a:rPr lang="en-US" dirty="0">
                <a:solidFill>
                  <a:srgbClr val="CC0000"/>
                </a:solidFill>
                <a:latin typeface="Courier" charset="0"/>
              </a:rPr>
              <a:t>[A-Z]</a:t>
            </a:r>
          </a:p>
          <a:p>
            <a:pPr eaLnBrk="1" hangingPunct="1"/>
            <a:endParaRPr lang="en-US" dirty="0">
              <a:latin typeface="Calibri"/>
              <a:cs typeface="Calibri"/>
            </a:endParaRPr>
          </a:p>
          <a:p>
            <a:pPr marL="0" indent="0">
              <a:buNone/>
            </a:pPr>
            <a:r>
              <a:rPr lang="en-US" dirty="0">
                <a:solidFill>
                  <a:srgbClr val="CC0000"/>
                </a:solidFill>
                <a:latin typeface="Courier New" charset="0"/>
              </a:rPr>
              <a:t>		</a:t>
            </a:r>
          </a:p>
          <a:p>
            <a:pPr eaLnBrk="1" hangingPunct="1"/>
            <a:endParaRPr lang="en-US" b="1" dirty="0">
              <a:solidFill>
                <a:srgbClr val="CC0000"/>
              </a:solidFill>
              <a:latin typeface="Courier New" charset="0"/>
            </a:endParaRPr>
          </a:p>
        </p:txBody>
      </p:sp>
      <p:graphicFrame>
        <p:nvGraphicFramePr>
          <p:cNvPr id="2" name="Table 1"/>
          <p:cNvGraphicFramePr>
            <a:graphicFrameLocks noGrp="1"/>
          </p:cNvGraphicFramePr>
          <p:nvPr/>
        </p:nvGraphicFramePr>
        <p:xfrm>
          <a:off x="2865178" y="2621294"/>
          <a:ext cx="6461644" cy="1342332"/>
        </p:xfrm>
        <a:graphic>
          <a:graphicData uri="http://schemas.openxmlformats.org/drawingml/2006/table">
            <a:tbl>
              <a:tblPr firstRow="1" bandRow="1">
                <a:tableStyleId>{5C22544A-7EE6-4342-B048-85BDC9FD1C3A}</a:tableStyleId>
              </a:tblPr>
              <a:tblGrid>
                <a:gridCol w="3230822">
                  <a:extLst>
                    <a:ext uri="{9D8B030D-6E8A-4147-A177-3AD203B41FA5}">
                      <a16:colId xmlns:a16="http://schemas.microsoft.com/office/drawing/2014/main" val="20000"/>
                    </a:ext>
                  </a:extLst>
                </a:gridCol>
                <a:gridCol w="323082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2300" dirty="0">
                          <a:solidFill>
                            <a:srgbClr val="CC0000"/>
                          </a:solidFill>
                          <a:latin typeface="Courier"/>
                          <a:cs typeface="Courier"/>
                        </a:rPr>
                        <a:t>[</a:t>
                      </a:r>
                      <a:r>
                        <a:rPr lang="en-US" sz="2300" dirty="0" err="1">
                          <a:solidFill>
                            <a:srgbClr val="CC0000"/>
                          </a:solidFill>
                          <a:latin typeface="Courier"/>
                          <a:cs typeface="Courier"/>
                        </a:rPr>
                        <a:t>wW</a:t>
                      </a:r>
                      <a:r>
                        <a:rPr lang="en-US" sz="2300" dirty="0">
                          <a:solidFill>
                            <a:srgbClr val="CC0000"/>
                          </a:solidFill>
                          <a:latin typeface="Courier"/>
                          <a:cs typeface="Courier"/>
                        </a:rPr>
                        <a:t>]</a:t>
                      </a:r>
                      <a:r>
                        <a:rPr lang="en-US" sz="2300" dirty="0" err="1">
                          <a:solidFill>
                            <a:srgbClr val="CC0000"/>
                          </a:solidFill>
                          <a:latin typeface="Courier"/>
                          <a:cs typeface="Courier"/>
                        </a:rPr>
                        <a:t>oodchuck</a:t>
                      </a:r>
                      <a:endParaRPr lang="en-US" sz="2300" dirty="0"/>
                    </a:p>
                  </a:txBody>
                  <a:tcPr marL="96924" marR="96924" marT="48462" marB="48462"/>
                </a:tc>
                <a:tc>
                  <a:txBody>
                    <a:bodyPr/>
                    <a:lstStyle/>
                    <a:p>
                      <a:r>
                        <a:rPr lang="en-US" sz="2300" dirty="0"/>
                        <a:t>Woodchuck,</a:t>
                      </a:r>
                      <a:r>
                        <a:rPr lang="en-US" sz="2300" baseline="0" dirty="0"/>
                        <a:t> woodchuck</a:t>
                      </a:r>
                      <a:endParaRPr lang="en-US" sz="2300" dirty="0"/>
                    </a:p>
                  </a:txBody>
                  <a:tcPr marL="96924" marR="96924" marT="48462" marB="48462"/>
                </a:tc>
                <a:extLst>
                  <a:ext uri="{0D108BD9-81ED-4DB2-BD59-A6C34878D82A}">
                    <a16:rowId xmlns:a16="http://schemas.microsoft.com/office/drawing/2014/main" val="10001"/>
                  </a:ext>
                </a:extLst>
              </a:tr>
              <a:tr h="442416">
                <a:tc>
                  <a:txBody>
                    <a:bodyPr/>
                    <a:lstStyle/>
                    <a:p>
                      <a:r>
                        <a:rPr lang="en-US" sz="2300" dirty="0">
                          <a:solidFill>
                            <a:srgbClr val="CC0000"/>
                          </a:solidFill>
                          <a:latin typeface="Courier"/>
                          <a:cs typeface="Courier"/>
                        </a:rPr>
                        <a:t>[1234567890]	</a:t>
                      </a:r>
                      <a:endParaRPr lang="en-US" sz="2300" dirty="0"/>
                    </a:p>
                  </a:txBody>
                  <a:tcPr marL="96924" marR="96924" marT="48462" marB="48462"/>
                </a:tc>
                <a:tc>
                  <a:txBody>
                    <a:bodyPr/>
                    <a:lstStyle/>
                    <a:p>
                      <a:r>
                        <a:rPr lang="en-US" sz="2300" dirty="0"/>
                        <a:t>Any digit</a:t>
                      </a:r>
                    </a:p>
                  </a:txBody>
                  <a:tcPr marL="96924" marR="96924" marT="48462" marB="48462"/>
                </a:tc>
                <a:extLst>
                  <a:ext uri="{0D108BD9-81ED-4DB2-BD59-A6C34878D82A}">
                    <a16:rowId xmlns:a16="http://schemas.microsoft.com/office/drawing/2014/main" val="10002"/>
                  </a:ext>
                </a:extLst>
              </a:tr>
            </a:tbl>
          </a:graphicData>
        </a:graphic>
      </p:graphicFrame>
      <p:graphicFrame>
        <p:nvGraphicFramePr>
          <p:cNvPr id="6" name="Table 5"/>
          <p:cNvGraphicFramePr>
            <a:graphicFrameLocks noGrp="1"/>
          </p:cNvGraphicFramePr>
          <p:nvPr/>
        </p:nvGraphicFramePr>
        <p:xfrm>
          <a:off x="2057472" y="4845145"/>
          <a:ext cx="8480908" cy="1550796"/>
        </p:xfrm>
        <a:graphic>
          <a:graphicData uri="http://schemas.openxmlformats.org/drawingml/2006/table">
            <a:tbl>
              <a:tblPr firstRow="1" bandRow="1">
                <a:tableStyleId>{5C22544A-7EE6-4342-B048-85BDC9FD1C3A}</a:tableStyleId>
              </a:tblPr>
              <a:tblGrid>
                <a:gridCol w="1384637">
                  <a:extLst>
                    <a:ext uri="{9D8B030D-6E8A-4147-A177-3AD203B41FA5}">
                      <a16:colId xmlns:a16="http://schemas.microsoft.com/office/drawing/2014/main" val="20000"/>
                    </a:ext>
                  </a:extLst>
                </a:gridCol>
                <a:gridCol w="2250038">
                  <a:extLst>
                    <a:ext uri="{9D8B030D-6E8A-4147-A177-3AD203B41FA5}">
                      <a16:colId xmlns:a16="http://schemas.microsoft.com/office/drawing/2014/main" val="20001"/>
                    </a:ext>
                  </a:extLst>
                </a:gridCol>
                <a:gridCol w="4846233">
                  <a:extLst>
                    <a:ext uri="{9D8B030D-6E8A-4147-A177-3AD203B41FA5}">
                      <a16:colId xmlns:a16="http://schemas.microsoft.com/office/drawing/2014/main" val="20002"/>
                    </a:ext>
                  </a:extLst>
                </a:gridCol>
              </a:tblGrid>
              <a:tr h="387699">
                <a:tc>
                  <a:txBody>
                    <a:bodyPr/>
                    <a:lstStyle/>
                    <a:p>
                      <a:r>
                        <a:rPr lang="en-US" sz="1900" dirty="0"/>
                        <a:t>Pattern</a:t>
                      </a:r>
                    </a:p>
                  </a:txBody>
                  <a:tcPr marL="96924" marR="96924" marT="48462" marB="48462"/>
                </a:tc>
                <a:tc>
                  <a:txBody>
                    <a:bodyPr/>
                    <a:lstStyle/>
                    <a:p>
                      <a:r>
                        <a:rPr lang="en-US" sz="1900" dirty="0"/>
                        <a:t>Matches</a:t>
                      </a:r>
                    </a:p>
                  </a:txBody>
                  <a:tcPr marL="96924" marR="96924" marT="48462" marB="48462"/>
                </a:tc>
                <a:tc>
                  <a:txBody>
                    <a:bodyPr/>
                    <a:lstStyle/>
                    <a:p>
                      <a:endParaRPr lang="en-US" sz="1900" dirty="0"/>
                    </a:p>
                  </a:txBody>
                  <a:tcPr marL="96924" marR="96924" marT="48462" marB="48462"/>
                </a:tc>
                <a:extLst>
                  <a:ext uri="{0D108BD9-81ED-4DB2-BD59-A6C34878D82A}">
                    <a16:rowId xmlns:a16="http://schemas.microsoft.com/office/drawing/2014/main" val="10000"/>
                  </a:ext>
                </a:extLst>
              </a:tr>
              <a:tr h="387699">
                <a:tc>
                  <a:txBody>
                    <a:bodyPr/>
                    <a:lstStyle/>
                    <a:p>
                      <a:r>
                        <a:rPr lang="en-US" sz="1900" dirty="0">
                          <a:solidFill>
                            <a:srgbClr val="CC0000"/>
                          </a:solidFill>
                          <a:latin typeface="Courier"/>
                          <a:cs typeface="Courier"/>
                        </a:rPr>
                        <a:t>[A-Z]</a:t>
                      </a:r>
                      <a:endParaRPr lang="en-US" sz="1900" dirty="0"/>
                    </a:p>
                  </a:txBody>
                  <a:tcPr marL="96924" marR="96924" marT="48462" marB="48462"/>
                </a:tc>
                <a:tc>
                  <a:txBody>
                    <a:bodyPr/>
                    <a:lstStyle/>
                    <a:p>
                      <a:r>
                        <a:rPr lang="en-US" sz="1900" dirty="0"/>
                        <a:t>An upper case letter</a:t>
                      </a:r>
                    </a:p>
                  </a:txBody>
                  <a:tcPr marL="96924" marR="96924" marT="48462" marB="48462"/>
                </a:tc>
                <a:tc>
                  <a:txBody>
                    <a:bodyPr/>
                    <a:lstStyle/>
                    <a:p>
                      <a:r>
                        <a:rPr lang="en-US" sz="1900" u="sng" dirty="0">
                          <a:solidFill>
                            <a:srgbClr val="3366FF"/>
                          </a:solidFill>
                          <a:latin typeface="Courier"/>
                          <a:cs typeface="Courier"/>
                        </a:rPr>
                        <a:t>D</a:t>
                      </a:r>
                      <a:r>
                        <a:rPr lang="en-US" sz="1900" dirty="0">
                          <a:latin typeface="Courier"/>
                          <a:cs typeface="Courier"/>
                        </a:rPr>
                        <a:t>renched Blossoms</a:t>
                      </a:r>
                    </a:p>
                  </a:txBody>
                  <a:tcPr marL="96924" marR="96924" marT="48462" marB="48462"/>
                </a:tc>
                <a:extLst>
                  <a:ext uri="{0D108BD9-81ED-4DB2-BD59-A6C34878D82A}">
                    <a16:rowId xmlns:a16="http://schemas.microsoft.com/office/drawing/2014/main" val="10001"/>
                  </a:ext>
                </a:extLst>
              </a:tr>
              <a:tr h="387699">
                <a:tc>
                  <a:txBody>
                    <a:bodyPr/>
                    <a:lstStyle/>
                    <a:p>
                      <a:r>
                        <a:rPr lang="en-US" sz="1900" dirty="0">
                          <a:solidFill>
                            <a:srgbClr val="CC0000"/>
                          </a:solidFill>
                          <a:latin typeface="Courier"/>
                          <a:cs typeface="Courier"/>
                        </a:rPr>
                        <a:t>[a-z]</a:t>
                      </a:r>
                      <a:endParaRPr lang="en-US" sz="1900" dirty="0"/>
                    </a:p>
                  </a:txBody>
                  <a:tcPr marL="96924" marR="96924" marT="48462" marB="48462"/>
                </a:tc>
                <a:tc>
                  <a:txBody>
                    <a:bodyPr/>
                    <a:lstStyle/>
                    <a:p>
                      <a:r>
                        <a:rPr lang="en-US" sz="1900" dirty="0"/>
                        <a:t>A lower case letter</a:t>
                      </a:r>
                    </a:p>
                  </a:txBody>
                  <a:tcPr marL="96924" marR="96924" marT="48462" marB="48462"/>
                </a:tc>
                <a:tc>
                  <a:txBody>
                    <a:bodyPr/>
                    <a:lstStyle/>
                    <a:p>
                      <a:r>
                        <a:rPr lang="en-US" sz="1900" u="sng" dirty="0">
                          <a:solidFill>
                            <a:srgbClr val="3366FF"/>
                          </a:solidFill>
                          <a:latin typeface="Courier"/>
                          <a:cs typeface="Courier"/>
                        </a:rPr>
                        <a:t>m</a:t>
                      </a:r>
                      <a:r>
                        <a:rPr lang="en-US" sz="1900" dirty="0">
                          <a:latin typeface="Courier"/>
                          <a:cs typeface="Courier"/>
                        </a:rPr>
                        <a:t>y beans were impatient</a:t>
                      </a:r>
                    </a:p>
                  </a:txBody>
                  <a:tcPr marL="96924" marR="96924" marT="48462" marB="48462"/>
                </a:tc>
                <a:extLst>
                  <a:ext uri="{0D108BD9-81ED-4DB2-BD59-A6C34878D82A}">
                    <a16:rowId xmlns:a16="http://schemas.microsoft.com/office/drawing/2014/main" val="10002"/>
                  </a:ext>
                </a:extLst>
              </a:tr>
              <a:tr h="387699">
                <a:tc>
                  <a:txBody>
                    <a:bodyPr/>
                    <a:lstStyle/>
                    <a:p>
                      <a:r>
                        <a:rPr lang="en-US" sz="1900" dirty="0">
                          <a:solidFill>
                            <a:srgbClr val="CC0000"/>
                          </a:solidFill>
                          <a:latin typeface="Courier"/>
                          <a:cs typeface="Courier"/>
                        </a:rPr>
                        <a:t>[0-9]</a:t>
                      </a:r>
                      <a:endParaRPr lang="en-US" sz="1900" dirty="0"/>
                    </a:p>
                  </a:txBody>
                  <a:tcPr marL="96924" marR="96924" marT="48462" marB="48462"/>
                </a:tc>
                <a:tc>
                  <a:txBody>
                    <a:bodyPr/>
                    <a:lstStyle/>
                    <a:p>
                      <a:r>
                        <a:rPr lang="en-US" sz="1900" dirty="0"/>
                        <a:t>A single</a:t>
                      </a:r>
                      <a:r>
                        <a:rPr lang="en-US" sz="1900" baseline="0" dirty="0"/>
                        <a:t> digit</a:t>
                      </a:r>
                      <a:endParaRPr lang="en-US" sz="1900" dirty="0"/>
                    </a:p>
                  </a:txBody>
                  <a:tcPr marL="96924" marR="96924" marT="48462" marB="48462"/>
                </a:tc>
                <a:tc>
                  <a:txBody>
                    <a:bodyPr/>
                    <a:lstStyle/>
                    <a:p>
                      <a:r>
                        <a:rPr lang="en-US" sz="1900" dirty="0">
                          <a:latin typeface="Courier"/>
                          <a:cs typeface="Courier"/>
                        </a:rPr>
                        <a:t>Chapter </a:t>
                      </a:r>
                      <a:r>
                        <a:rPr lang="en-US" sz="1900" u="sng" dirty="0">
                          <a:solidFill>
                            <a:srgbClr val="3366FF"/>
                          </a:solidFill>
                          <a:latin typeface="Courier"/>
                          <a:cs typeface="Courier"/>
                        </a:rPr>
                        <a:t>1</a:t>
                      </a:r>
                      <a:r>
                        <a:rPr lang="en-US" sz="1900" dirty="0">
                          <a:latin typeface="Courier"/>
                          <a:cs typeface="Courier"/>
                        </a:rPr>
                        <a:t>: Down the Rabbit Hole</a:t>
                      </a:r>
                    </a:p>
                  </a:txBody>
                  <a:tcPr marL="96924" marR="96924" marT="48462" marB="48462"/>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A1190FA2-CB48-14A9-AC96-F721D6E7B4A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A8C54FB-D7DE-A20D-B899-1EB9EBAC6E0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CC6B003F-AC1C-5982-D1FF-308AD4EA8E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2522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168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10046" y="1137367"/>
            <a:ext cx="8631714" cy="787513"/>
          </a:xfrm>
        </p:spPr>
        <p:txBody>
          <a:bodyPr>
            <a:normAutofit fontScale="90000"/>
          </a:bodyPr>
          <a:lstStyle/>
          <a:p>
            <a:pPr eaLnBrk="1" hangingPunct="1"/>
            <a:r>
              <a:rPr lang="en-US" dirty="0"/>
              <a:t>Regular Expressions: Negation in Disjunction</a:t>
            </a:r>
          </a:p>
        </p:txBody>
      </p:sp>
      <p:sp>
        <p:nvSpPr>
          <p:cNvPr id="87043" name="Rectangle 3"/>
          <p:cNvSpPr>
            <a:spLocks noGrp="1" noChangeArrowheads="1"/>
          </p:cNvSpPr>
          <p:nvPr>
            <p:ph idx="1"/>
          </p:nvPr>
        </p:nvSpPr>
        <p:spPr>
          <a:xfrm>
            <a:off x="1895931" y="2217442"/>
            <a:ext cx="8077056" cy="4361609"/>
          </a:xfrm>
        </p:spPr>
        <p:txBody>
          <a:bodyPr/>
          <a:lstStyle/>
          <a:p>
            <a:pPr eaLnBrk="1" hangingPunct="1"/>
            <a:r>
              <a:rPr lang="en-US" dirty="0">
                <a:solidFill>
                  <a:srgbClr val="000000"/>
                </a:solidFill>
                <a:latin typeface="Calibri"/>
                <a:cs typeface="Calibri"/>
              </a:rPr>
              <a:t>Negations</a:t>
            </a:r>
            <a:r>
              <a:rPr lang="en-US" dirty="0">
                <a:solidFill>
                  <a:srgbClr val="CC0000"/>
                </a:solidFill>
                <a:latin typeface="Courier" charset="0"/>
              </a:rPr>
              <a:t> [^</a:t>
            </a:r>
            <a:r>
              <a:rPr lang="en-US" dirty="0" err="1">
                <a:solidFill>
                  <a:srgbClr val="CC0000"/>
                </a:solidFill>
                <a:latin typeface="Courier" charset="0"/>
              </a:rPr>
              <a:t>Ss</a:t>
            </a:r>
            <a:r>
              <a:rPr lang="en-US" dirty="0">
                <a:solidFill>
                  <a:srgbClr val="CC0000"/>
                </a:solidFill>
                <a:latin typeface="Courier" charset="0"/>
              </a:rPr>
              <a:t>]</a:t>
            </a:r>
          </a:p>
          <a:p>
            <a:pPr lvl="1"/>
            <a:r>
              <a:rPr lang="en-US" dirty="0">
                <a:latin typeface="Calibri"/>
                <a:cs typeface="Calibri"/>
              </a:rPr>
              <a:t>Carat means negation only when first in []</a:t>
            </a:r>
          </a:p>
          <a:p>
            <a:pPr eaLnBrk="1" hangingPunct="1"/>
            <a:endParaRPr lang="en-US" dirty="0"/>
          </a:p>
        </p:txBody>
      </p:sp>
      <p:graphicFrame>
        <p:nvGraphicFramePr>
          <p:cNvPr id="8" name="Table 7"/>
          <p:cNvGraphicFramePr>
            <a:graphicFrameLocks noGrp="1"/>
          </p:cNvGraphicFramePr>
          <p:nvPr/>
        </p:nvGraphicFramePr>
        <p:xfrm>
          <a:off x="1895931" y="3348229"/>
          <a:ext cx="8400139" cy="2938260"/>
        </p:xfrm>
        <a:graphic>
          <a:graphicData uri="http://schemas.openxmlformats.org/drawingml/2006/table">
            <a:tbl>
              <a:tblPr firstRow="1" bandRow="1">
                <a:tableStyleId>{5C22544A-7EE6-4342-B048-85BDC9FD1C3A}</a:tableStyleId>
              </a:tblPr>
              <a:tblGrid>
                <a:gridCol w="1680028">
                  <a:extLst>
                    <a:ext uri="{9D8B030D-6E8A-4147-A177-3AD203B41FA5}">
                      <a16:colId xmlns:a16="http://schemas.microsoft.com/office/drawing/2014/main" val="20000"/>
                    </a:ext>
                  </a:extLst>
                </a:gridCol>
                <a:gridCol w="2783864">
                  <a:extLst>
                    <a:ext uri="{9D8B030D-6E8A-4147-A177-3AD203B41FA5}">
                      <a16:colId xmlns:a16="http://schemas.microsoft.com/office/drawing/2014/main" val="20001"/>
                    </a:ext>
                  </a:extLst>
                </a:gridCol>
                <a:gridCol w="3936247">
                  <a:extLst>
                    <a:ext uri="{9D8B030D-6E8A-4147-A177-3AD203B41FA5}">
                      <a16:colId xmlns:a16="http://schemas.microsoft.com/office/drawing/2014/main" val="20002"/>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0"/>
                  </a:ext>
                </a:extLst>
              </a:tr>
              <a:tr h="787907">
                <a:tc>
                  <a:txBody>
                    <a:bodyPr/>
                    <a:lstStyle/>
                    <a:p>
                      <a:r>
                        <a:rPr lang="en-US" sz="2300" dirty="0">
                          <a:solidFill>
                            <a:srgbClr val="CC0000"/>
                          </a:solidFill>
                          <a:latin typeface="Courier"/>
                          <a:cs typeface="Courier"/>
                        </a:rPr>
                        <a:t>[^A-Z]</a:t>
                      </a:r>
                      <a:endParaRPr lang="en-US" sz="2300" dirty="0"/>
                    </a:p>
                  </a:txBody>
                  <a:tcPr marL="96924" marR="96924" marT="48462" marB="48462"/>
                </a:tc>
                <a:tc>
                  <a:txBody>
                    <a:bodyPr/>
                    <a:lstStyle/>
                    <a:p>
                      <a:r>
                        <a:rPr lang="en-US" sz="2300" dirty="0"/>
                        <a:t>Not</a:t>
                      </a:r>
                      <a:r>
                        <a:rPr lang="en-US" sz="2300" baseline="0" dirty="0"/>
                        <a:t> an </a:t>
                      </a:r>
                      <a:r>
                        <a:rPr lang="en-US" sz="2300" dirty="0"/>
                        <a:t>upper case letter</a:t>
                      </a:r>
                    </a:p>
                  </a:txBody>
                  <a:tcPr marL="96924" marR="96924" marT="48462" marB="48462"/>
                </a:tc>
                <a:tc>
                  <a:txBody>
                    <a:bodyPr/>
                    <a:lstStyle/>
                    <a:p>
                      <a:r>
                        <a:rPr lang="en-US" sz="2300" dirty="0" err="1">
                          <a:latin typeface="Courier"/>
                          <a:cs typeface="Courier"/>
                        </a:rPr>
                        <a:t>O</a:t>
                      </a:r>
                      <a:r>
                        <a:rPr lang="en-US" sz="2300" u="sng" dirty="0" err="1">
                          <a:solidFill>
                            <a:srgbClr val="3366FF"/>
                          </a:solidFill>
                          <a:latin typeface="Courier"/>
                          <a:cs typeface="Courier"/>
                        </a:rPr>
                        <a:t>y</a:t>
                      </a:r>
                      <a:r>
                        <a:rPr lang="en-US" sz="2300" dirty="0" err="1">
                          <a:latin typeface="Courier"/>
                          <a:cs typeface="Courier"/>
                        </a:rPr>
                        <a:t>fn</a:t>
                      </a:r>
                      <a:r>
                        <a:rPr lang="en-US" sz="2300" dirty="0">
                          <a:latin typeface="Courier"/>
                          <a:cs typeface="Courier"/>
                        </a:rPr>
                        <a:t> </a:t>
                      </a:r>
                      <a:r>
                        <a:rPr lang="en-US" sz="2300" dirty="0" err="1">
                          <a:latin typeface="Courier"/>
                          <a:cs typeface="Courier"/>
                        </a:rPr>
                        <a:t>pripetchik</a:t>
                      </a:r>
                      <a:endParaRPr lang="en-US" sz="2300" dirty="0">
                        <a:latin typeface="Courier"/>
                        <a:cs typeface="Courier"/>
                      </a:endParaRPr>
                    </a:p>
                  </a:txBody>
                  <a:tcPr marL="96924" marR="96924" marT="48462" marB="48462"/>
                </a:tc>
                <a:extLst>
                  <a:ext uri="{0D108BD9-81ED-4DB2-BD59-A6C34878D82A}">
                    <a16:rowId xmlns:a16="http://schemas.microsoft.com/office/drawing/2014/main" val="10001"/>
                  </a:ext>
                </a:extLst>
              </a:tr>
              <a:tr h="787907">
                <a:tc>
                  <a:txBody>
                    <a:bodyPr/>
                    <a:lstStyle/>
                    <a:p>
                      <a:r>
                        <a:rPr lang="en-US" sz="2300" dirty="0">
                          <a:solidFill>
                            <a:srgbClr val="CC0000"/>
                          </a:solidFill>
                          <a:latin typeface="Courier"/>
                          <a:cs typeface="Courier"/>
                        </a:rPr>
                        <a:t>[^</a:t>
                      </a:r>
                      <a:r>
                        <a:rPr lang="en-US" sz="2300" dirty="0" err="1">
                          <a:solidFill>
                            <a:srgbClr val="CC0000"/>
                          </a:solidFill>
                          <a:latin typeface="Courier"/>
                          <a:cs typeface="Courier"/>
                        </a:rPr>
                        <a:t>Ss</a:t>
                      </a:r>
                      <a:r>
                        <a:rPr lang="en-US" sz="2300" dirty="0">
                          <a:solidFill>
                            <a:srgbClr val="CC0000"/>
                          </a:solidFill>
                          <a:latin typeface="Courier"/>
                          <a:cs typeface="Courier"/>
                        </a:rPr>
                        <a:t>]	</a:t>
                      </a:r>
                      <a:endParaRPr lang="en-US" sz="2300" dirty="0"/>
                    </a:p>
                  </a:txBody>
                  <a:tcPr marL="96924" marR="96924" marT="48462" marB="48462"/>
                </a:tc>
                <a:tc>
                  <a:txBody>
                    <a:bodyPr/>
                    <a:lstStyle/>
                    <a:p>
                      <a:r>
                        <a:rPr lang="en-US" sz="2300" dirty="0">
                          <a:solidFill>
                            <a:srgbClr val="000000"/>
                          </a:solidFill>
                        </a:rPr>
                        <a:t>Neither ‘S’ nor ‘s’</a:t>
                      </a:r>
                    </a:p>
                  </a:txBody>
                  <a:tcPr marL="96924" marR="96924" marT="48462" marB="48462"/>
                </a:tc>
                <a:tc>
                  <a:txBody>
                    <a:bodyPr/>
                    <a:lstStyle/>
                    <a:p>
                      <a:r>
                        <a:rPr lang="en-US" sz="2300" u="sng" dirty="0">
                          <a:solidFill>
                            <a:srgbClr val="3366FF"/>
                          </a:solidFill>
                          <a:latin typeface="Courier"/>
                          <a:cs typeface="Courier"/>
                        </a:rPr>
                        <a:t>I</a:t>
                      </a:r>
                      <a:r>
                        <a:rPr lang="en-US" sz="2300" u="none" dirty="0">
                          <a:solidFill>
                            <a:srgbClr val="000000"/>
                          </a:solidFill>
                          <a:latin typeface="Courier"/>
                          <a:cs typeface="Courier"/>
                        </a:rPr>
                        <a:t> have no exquisite reason”</a:t>
                      </a:r>
                    </a:p>
                  </a:txBody>
                  <a:tcPr marL="96924" marR="96924" marT="48462" marB="48462"/>
                </a:tc>
                <a:extLst>
                  <a:ext uri="{0D108BD9-81ED-4DB2-BD59-A6C34878D82A}">
                    <a16:rowId xmlns:a16="http://schemas.microsoft.com/office/drawing/2014/main" val="10002"/>
                  </a:ext>
                </a:extLst>
              </a:tr>
              <a:tr h="442416">
                <a:tc>
                  <a:txBody>
                    <a:bodyPr/>
                    <a:lstStyle/>
                    <a:p>
                      <a:r>
                        <a:rPr lang="en-US" sz="2300" dirty="0">
                          <a:solidFill>
                            <a:srgbClr val="CC0000"/>
                          </a:solidFill>
                          <a:latin typeface="Courier"/>
                          <a:cs typeface="Courier"/>
                        </a:rPr>
                        <a:t>[^e^]</a:t>
                      </a:r>
                      <a:endParaRPr lang="en-US" sz="2300" dirty="0"/>
                    </a:p>
                  </a:txBody>
                  <a:tcPr marL="96924" marR="96924" marT="48462" marB="48462"/>
                </a:tc>
                <a:tc>
                  <a:txBody>
                    <a:bodyPr/>
                    <a:lstStyle/>
                    <a:p>
                      <a:r>
                        <a:rPr lang="en-US" sz="2300" dirty="0"/>
                        <a:t>Neither e nor ^</a:t>
                      </a:r>
                    </a:p>
                  </a:txBody>
                  <a:tcPr marL="96924" marR="96924" marT="48462" marB="48462"/>
                </a:tc>
                <a:tc>
                  <a:txBody>
                    <a:bodyPr/>
                    <a:lstStyle/>
                    <a:p>
                      <a:r>
                        <a:rPr lang="en-US" sz="2300" u="sng" kern="1200" dirty="0">
                          <a:solidFill>
                            <a:srgbClr val="3366FF"/>
                          </a:solidFill>
                          <a:latin typeface="Courier"/>
                          <a:ea typeface="+mn-ea"/>
                          <a:cs typeface="Courier"/>
                        </a:rPr>
                        <a:t>L</a:t>
                      </a:r>
                      <a:r>
                        <a:rPr lang="en-US" sz="2300" kern="1200" dirty="0">
                          <a:solidFill>
                            <a:schemeClr val="dk1"/>
                          </a:solidFill>
                          <a:latin typeface="Courier"/>
                          <a:ea typeface="+mn-ea"/>
                          <a:cs typeface="Courier"/>
                        </a:rPr>
                        <a:t>ook here</a:t>
                      </a:r>
                    </a:p>
                  </a:txBody>
                  <a:tcPr marL="96924" marR="96924" marT="48462" marB="48462"/>
                </a:tc>
                <a:extLst>
                  <a:ext uri="{0D108BD9-81ED-4DB2-BD59-A6C34878D82A}">
                    <a16:rowId xmlns:a16="http://schemas.microsoft.com/office/drawing/2014/main" val="10003"/>
                  </a:ext>
                </a:extLst>
              </a:tr>
              <a:tr h="4424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err="1">
                          <a:solidFill>
                            <a:srgbClr val="CC0000"/>
                          </a:solidFill>
                          <a:latin typeface="Courier"/>
                          <a:cs typeface="Courier"/>
                        </a:rPr>
                        <a:t>a^b</a:t>
                      </a:r>
                      <a:endParaRPr lang="en-US" sz="2300" dirty="0"/>
                    </a:p>
                  </a:txBody>
                  <a:tcPr marL="96924" marR="96924" marT="48462" marB="48462"/>
                </a:tc>
                <a:tc>
                  <a:txBody>
                    <a:bodyPr/>
                    <a:lstStyle/>
                    <a:p>
                      <a:r>
                        <a:rPr lang="en-US" sz="2300" dirty="0"/>
                        <a:t>The pattern</a:t>
                      </a:r>
                      <a:r>
                        <a:rPr lang="en-US" sz="2300" baseline="0" dirty="0"/>
                        <a:t> a</a:t>
                      </a:r>
                      <a:r>
                        <a:rPr lang="en-US" sz="2300" dirty="0"/>
                        <a:t> carat</a:t>
                      </a:r>
                      <a:r>
                        <a:rPr lang="en-US" sz="2300" baseline="0" dirty="0"/>
                        <a:t> b</a:t>
                      </a:r>
                      <a:endParaRPr lang="en-US" sz="2300" dirty="0"/>
                    </a:p>
                  </a:txBody>
                  <a:tcPr marL="96924" marR="96924" marT="48462" marB="48462"/>
                </a:tc>
                <a:tc>
                  <a:txBody>
                    <a:bodyPr/>
                    <a:lstStyle/>
                    <a:p>
                      <a:r>
                        <a:rPr lang="en-US" sz="2300" dirty="0">
                          <a:latin typeface="Courier"/>
                          <a:cs typeface="Courier"/>
                        </a:rPr>
                        <a:t>Look up </a:t>
                      </a:r>
                      <a:r>
                        <a:rPr lang="en-US" sz="2300" u="sng" dirty="0" err="1">
                          <a:solidFill>
                            <a:srgbClr val="3366FF"/>
                          </a:solidFill>
                          <a:latin typeface="Courier"/>
                          <a:cs typeface="Courier"/>
                        </a:rPr>
                        <a:t>a^b</a:t>
                      </a:r>
                      <a:r>
                        <a:rPr lang="en-US" sz="2300" u="sng" dirty="0">
                          <a:solidFill>
                            <a:srgbClr val="3366FF"/>
                          </a:solidFill>
                          <a:latin typeface="Courier"/>
                          <a:cs typeface="Courier"/>
                        </a:rPr>
                        <a:t> </a:t>
                      </a:r>
                      <a:r>
                        <a:rPr lang="en-US" sz="2300" dirty="0">
                          <a:latin typeface="Courier"/>
                          <a:cs typeface="Courier"/>
                        </a:rPr>
                        <a:t>now</a:t>
                      </a:r>
                    </a:p>
                  </a:txBody>
                  <a:tcPr marL="96924" marR="96924" marT="48462" marB="48462"/>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D83B6AEF-F087-CF50-7968-FAA4559F51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80299AB-5197-4D07-9D62-C7A8959888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7DE475B-B151-EF3D-33B1-0407499D77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45354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625789" y="1106846"/>
            <a:ext cx="8561753" cy="787513"/>
          </a:xfrm>
        </p:spPr>
        <p:txBody>
          <a:bodyPr>
            <a:normAutofit fontScale="90000"/>
          </a:bodyPr>
          <a:lstStyle/>
          <a:p>
            <a:pPr eaLnBrk="1" hangingPunct="1"/>
            <a:r>
              <a:rPr lang="en-US" dirty="0"/>
              <a:t>Regular Expressions: More Disjunction</a:t>
            </a:r>
          </a:p>
        </p:txBody>
      </p:sp>
      <p:sp>
        <p:nvSpPr>
          <p:cNvPr id="87043" name="Rectangle 3"/>
          <p:cNvSpPr>
            <a:spLocks noGrp="1" noChangeArrowheads="1"/>
          </p:cNvSpPr>
          <p:nvPr>
            <p:ph idx="1"/>
          </p:nvPr>
        </p:nvSpPr>
        <p:spPr>
          <a:xfrm>
            <a:off x="1541987" y="2217442"/>
            <a:ext cx="9400247" cy="4361609"/>
          </a:xfrm>
        </p:spPr>
        <p:txBody>
          <a:bodyPr/>
          <a:lstStyle/>
          <a:p>
            <a:pPr eaLnBrk="1" hangingPunct="1"/>
            <a:r>
              <a:rPr lang="en-US" dirty="0">
                <a:solidFill>
                  <a:srgbClr val="000000"/>
                </a:solidFill>
                <a:latin typeface="Calibri"/>
                <a:cs typeface="Calibri"/>
              </a:rPr>
              <a:t>Woodchucks is another name for groundhog</a:t>
            </a:r>
            <a:r>
              <a:rPr lang="en-US" dirty="0"/>
              <a:t>!</a:t>
            </a:r>
          </a:p>
          <a:p>
            <a:pPr eaLnBrk="1" hangingPunct="1"/>
            <a:r>
              <a:rPr lang="en-US" dirty="0"/>
              <a:t>The pipe | for disjunction</a:t>
            </a:r>
          </a:p>
          <a:p>
            <a:pPr eaLnBrk="1" hangingPunct="1"/>
            <a:endParaRPr lang="en-US" dirty="0">
              <a:solidFill>
                <a:srgbClr val="CC0000"/>
              </a:solidFill>
              <a:latin typeface="Courier" charset="0"/>
            </a:endParaRPr>
          </a:p>
        </p:txBody>
      </p:sp>
      <p:graphicFrame>
        <p:nvGraphicFramePr>
          <p:cNvPr id="8" name="Table 7"/>
          <p:cNvGraphicFramePr>
            <a:graphicFrameLocks noGrp="1"/>
          </p:cNvGraphicFramePr>
          <p:nvPr/>
        </p:nvGraphicFramePr>
        <p:xfrm>
          <a:off x="1572849" y="3510785"/>
          <a:ext cx="5815480" cy="3064437"/>
        </p:xfrm>
        <a:graphic>
          <a:graphicData uri="http://schemas.openxmlformats.org/drawingml/2006/table">
            <a:tbl>
              <a:tblPr firstRow="1" bandRow="1">
                <a:tableStyleId>{5C22544A-7EE6-4342-B048-85BDC9FD1C3A}</a:tableStyleId>
              </a:tblPr>
              <a:tblGrid>
                <a:gridCol w="4596078">
                  <a:extLst>
                    <a:ext uri="{9D8B030D-6E8A-4147-A177-3AD203B41FA5}">
                      <a16:colId xmlns:a16="http://schemas.microsoft.com/office/drawing/2014/main" val="20000"/>
                    </a:ext>
                  </a:extLst>
                </a:gridCol>
                <a:gridCol w="121940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2300" dirty="0" err="1">
                          <a:solidFill>
                            <a:srgbClr val="CC0000"/>
                          </a:solidFill>
                          <a:latin typeface="Courier"/>
                          <a:cs typeface="Courier"/>
                        </a:rPr>
                        <a:t>groundhog</a:t>
                      </a:r>
                      <a:r>
                        <a:rPr lang="en-US" sz="2300" b="1" dirty="0" err="1">
                          <a:solidFill>
                            <a:srgbClr val="CC0000"/>
                          </a:solidFill>
                          <a:latin typeface="Courier"/>
                          <a:cs typeface="Courier"/>
                        </a:rPr>
                        <a:t>|</a:t>
                      </a:r>
                      <a:r>
                        <a:rPr lang="en-US" sz="2300" dirty="0" err="1">
                          <a:solidFill>
                            <a:srgbClr val="CC0000"/>
                          </a:solidFill>
                          <a:latin typeface="Courier"/>
                          <a:cs typeface="Courier"/>
                        </a:rPr>
                        <a:t>woodchuck</a:t>
                      </a:r>
                      <a:endParaRPr lang="en-US" sz="2300" dirty="0"/>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1"/>
                  </a:ext>
                </a:extLst>
              </a:tr>
              <a:tr h="787907">
                <a:tc>
                  <a:txBody>
                    <a:bodyPr/>
                    <a:lstStyle/>
                    <a:p>
                      <a:r>
                        <a:rPr lang="en-US" sz="2300" dirty="0" err="1">
                          <a:solidFill>
                            <a:srgbClr val="CC0000"/>
                          </a:solidFill>
                          <a:latin typeface="Courier"/>
                          <a:cs typeface="Courier"/>
                        </a:rPr>
                        <a:t>yours</a:t>
                      </a:r>
                      <a:r>
                        <a:rPr lang="en-US" sz="2300" b="1" dirty="0" err="1">
                          <a:solidFill>
                            <a:srgbClr val="CC0000"/>
                          </a:solidFill>
                          <a:latin typeface="Courier"/>
                          <a:cs typeface="Courier"/>
                        </a:rPr>
                        <a:t>|</a:t>
                      </a:r>
                      <a:r>
                        <a:rPr lang="en-US" sz="2300" dirty="0" err="1">
                          <a:solidFill>
                            <a:srgbClr val="CC0000"/>
                          </a:solidFill>
                          <a:latin typeface="Courier"/>
                          <a:cs typeface="Courier"/>
                        </a:rPr>
                        <a:t>mine</a:t>
                      </a:r>
                      <a:endParaRPr lang="en-US" sz="2300" dirty="0"/>
                    </a:p>
                  </a:txBody>
                  <a:tcPr marL="96924" marR="96924" marT="48462" marB="48462"/>
                </a:tc>
                <a:tc>
                  <a:txBody>
                    <a:bodyPr/>
                    <a:lstStyle/>
                    <a:p>
                      <a:r>
                        <a:rPr lang="en-US" sz="2300" dirty="0">
                          <a:solidFill>
                            <a:srgbClr val="000000"/>
                          </a:solidFill>
                          <a:latin typeface="Courier"/>
                          <a:cs typeface="Courier"/>
                        </a:rPr>
                        <a:t>yours</a:t>
                      </a:r>
                      <a:r>
                        <a:rPr lang="en-US" sz="2300" baseline="0" dirty="0">
                          <a:solidFill>
                            <a:srgbClr val="000000"/>
                          </a:solidFill>
                          <a:latin typeface="Courier"/>
                          <a:cs typeface="Courier"/>
                        </a:rPr>
                        <a:t>   mine</a:t>
                      </a:r>
                      <a:endParaRPr lang="en-US" sz="2300"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442416">
                <a:tc>
                  <a:txBody>
                    <a:bodyPr/>
                    <a:lstStyle/>
                    <a:p>
                      <a:r>
                        <a:rPr lang="en-US" sz="2300" dirty="0" err="1">
                          <a:solidFill>
                            <a:srgbClr val="CC0000"/>
                          </a:solidFill>
                          <a:latin typeface="Courier"/>
                          <a:cs typeface="Courier"/>
                        </a:rPr>
                        <a:t>a</a:t>
                      </a:r>
                      <a:r>
                        <a:rPr lang="en-US" sz="2300" b="1" dirty="0" err="1">
                          <a:solidFill>
                            <a:srgbClr val="CC0000"/>
                          </a:solidFill>
                          <a:latin typeface="Courier"/>
                          <a:cs typeface="Courier"/>
                        </a:rPr>
                        <a:t>|</a:t>
                      </a:r>
                      <a:r>
                        <a:rPr lang="en-US" sz="2300" dirty="0" err="1">
                          <a:solidFill>
                            <a:srgbClr val="CC0000"/>
                          </a:solidFill>
                          <a:latin typeface="Courier"/>
                          <a:cs typeface="Courier"/>
                        </a:rPr>
                        <a:t>b</a:t>
                      </a:r>
                      <a:r>
                        <a:rPr lang="en-US" sz="2300" b="1" dirty="0" err="1">
                          <a:solidFill>
                            <a:srgbClr val="CC0000"/>
                          </a:solidFill>
                          <a:latin typeface="Courier"/>
                          <a:cs typeface="Courier"/>
                        </a:rPr>
                        <a:t>|</a:t>
                      </a:r>
                      <a:r>
                        <a:rPr lang="en-US" sz="2300" dirty="0" err="1">
                          <a:solidFill>
                            <a:srgbClr val="CC0000"/>
                          </a:solidFill>
                          <a:latin typeface="Courier"/>
                          <a:cs typeface="Courier"/>
                        </a:rPr>
                        <a:t>c</a:t>
                      </a:r>
                      <a:endParaRPr lang="en-US" sz="2300" dirty="0"/>
                    </a:p>
                  </a:txBody>
                  <a:tcPr marL="96924" marR="96924" marT="48462" marB="48462"/>
                </a:tc>
                <a:tc>
                  <a:txBody>
                    <a:bodyPr/>
                    <a:lstStyle/>
                    <a:p>
                      <a:r>
                        <a:rPr lang="en-US" sz="2300" dirty="0"/>
                        <a:t>= </a:t>
                      </a:r>
                      <a:r>
                        <a:rPr lang="en-US" sz="2300" dirty="0">
                          <a:solidFill>
                            <a:srgbClr val="FF0000"/>
                          </a:solidFill>
                          <a:latin typeface="Calibri"/>
                          <a:cs typeface="Calibri"/>
                        </a:rPr>
                        <a:t>[</a:t>
                      </a:r>
                      <a:r>
                        <a:rPr lang="en-US" sz="2300" dirty="0" err="1">
                          <a:solidFill>
                            <a:srgbClr val="FF0000"/>
                          </a:solidFill>
                          <a:latin typeface="Calibri"/>
                          <a:cs typeface="Calibri"/>
                        </a:rPr>
                        <a:t>abc</a:t>
                      </a:r>
                      <a:r>
                        <a:rPr lang="en-US" sz="2300" dirty="0">
                          <a:solidFill>
                            <a:srgbClr val="FF0000"/>
                          </a:solidFill>
                          <a:latin typeface="Calibri"/>
                          <a:cs typeface="Calibri"/>
                        </a:rPr>
                        <a:t>]</a:t>
                      </a:r>
                    </a:p>
                  </a:txBody>
                  <a:tcPr marL="96924" marR="96924" marT="48462" marB="48462"/>
                </a:tc>
                <a:extLst>
                  <a:ext uri="{0D108BD9-81ED-4DB2-BD59-A6C34878D82A}">
                    <a16:rowId xmlns:a16="http://schemas.microsoft.com/office/drawing/2014/main" val="10003"/>
                  </a:ext>
                </a:extLst>
              </a:tr>
              <a:tr h="57362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CC0000"/>
                          </a:solidFill>
                          <a:latin typeface="Courier"/>
                          <a:cs typeface="Courier"/>
                        </a:rPr>
                        <a:t>[</a:t>
                      </a:r>
                      <a:r>
                        <a:rPr lang="en-US" sz="2300" dirty="0" err="1">
                          <a:solidFill>
                            <a:srgbClr val="CC0000"/>
                          </a:solidFill>
                          <a:latin typeface="Courier"/>
                          <a:cs typeface="Courier"/>
                        </a:rPr>
                        <a:t>gG</a:t>
                      </a:r>
                      <a:r>
                        <a:rPr lang="en-US" sz="2300" dirty="0">
                          <a:solidFill>
                            <a:srgbClr val="CC0000"/>
                          </a:solidFill>
                          <a:latin typeface="Courier"/>
                          <a:cs typeface="Courier"/>
                        </a:rPr>
                        <a:t>]</a:t>
                      </a:r>
                      <a:r>
                        <a:rPr lang="en-US" sz="2300" dirty="0" err="1">
                          <a:solidFill>
                            <a:srgbClr val="CC0000"/>
                          </a:solidFill>
                          <a:latin typeface="Courier"/>
                          <a:cs typeface="Courier"/>
                        </a:rPr>
                        <a:t>roundhog</a:t>
                      </a:r>
                      <a:r>
                        <a:rPr lang="en-US" sz="2300" b="1" dirty="0">
                          <a:solidFill>
                            <a:srgbClr val="CC0000"/>
                          </a:solidFill>
                          <a:latin typeface="Courier"/>
                          <a:cs typeface="Courier"/>
                        </a:rPr>
                        <a:t>|</a:t>
                      </a:r>
                      <a:r>
                        <a:rPr lang="en-US" sz="2300" dirty="0">
                          <a:solidFill>
                            <a:srgbClr val="CC0000"/>
                          </a:solidFill>
                          <a:latin typeface="Courier"/>
                          <a:cs typeface="Courier"/>
                        </a:rPr>
                        <a:t>[</a:t>
                      </a:r>
                      <a:r>
                        <a:rPr lang="en-US" sz="2300" dirty="0" err="1">
                          <a:solidFill>
                            <a:srgbClr val="CC0000"/>
                          </a:solidFill>
                          <a:latin typeface="Courier"/>
                          <a:cs typeface="Courier"/>
                        </a:rPr>
                        <a:t>Ww</a:t>
                      </a:r>
                      <a:r>
                        <a:rPr lang="en-US" sz="2300" dirty="0">
                          <a:solidFill>
                            <a:srgbClr val="CC0000"/>
                          </a:solidFill>
                          <a:latin typeface="Courier"/>
                          <a:cs typeface="Courier"/>
                        </a:rPr>
                        <a:t>]</a:t>
                      </a:r>
                      <a:r>
                        <a:rPr lang="en-US" sz="2300" dirty="0" err="1">
                          <a:solidFill>
                            <a:srgbClr val="CC0000"/>
                          </a:solidFill>
                          <a:latin typeface="Courier"/>
                          <a:cs typeface="Courier"/>
                        </a:rPr>
                        <a:t>oodchuck</a:t>
                      </a:r>
                      <a:endParaRPr lang="en-US" sz="2300" dirty="0"/>
                    </a:p>
                  </a:txBody>
                  <a:tcPr marL="96924" marR="96924" marT="48462" marB="48462"/>
                </a:tc>
                <a:tc>
                  <a:txBody>
                    <a:bodyPr/>
                    <a:lstStyle/>
                    <a:p>
                      <a:endParaRPr lang="en-US" sz="2300" dirty="0">
                        <a:solidFill>
                          <a:srgbClr val="FF0000"/>
                        </a:solidFill>
                        <a:latin typeface="Calibri"/>
                        <a:cs typeface="Calibri"/>
                      </a:endParaRPr>
                    </a:p>
                  </a:txBody>
                  <a:tcPr marL="96924" marR="96924" marT="48462" marB="48462"/>
                </a:tc>
                <a:extLst>
                  <a:ext uri="{0D108BD9-81ED-4DB2-BD59-A6C34878D82A}">
                    <a16:rowId xmlns:a16="http://schemas.microsoft.com/office/drawing/2014/main" val="10004"/>
                  </a:ext>
                </a:extLst>
              </a:tr>
            </a:tbl>
          </a:graphicData>
        </a:graphic>
      </p:graphicFrame>
      <p:pic>
        <p:nvPicPr>
          <p:cNvPr id="2" name="Picture 1" descr="298486873_a36e6534de_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9193" y="3452934"/>
            <a:ext cx="3361501" cy="2756265"/>
          </a:xfrm>
          <a:prstGeom prst="rect">
            <a:avLst/>
          </a:prstGeom>
        </p:spPr>
      </p:pic>
      <p:sp>
        <p:nvSpPr>
          <p:cNvPr id="3" name="TextBox 2"/>
          <p:cNvSpPr txBox="1"/>
          <p:nvPr/>
        </p:nvSpPr>
        <p:spPr>
          <a:xfrm>
            <a:off x="9488020" y="5520063"/>
            <a:ext cx="1292674" cy="263598"/>
          </a:xfrm>
          <a:prstGeom prst="rect">
            <a:avLst/>
          </a:prstGeom>
          <a:noFill/>
        </p:spPr>
        <p:txBody>
          <a:bodyPr wrap="square" rtlCol="0">
            <a:spAutoFit/>
          </a:bodyPr>
          <a:lstStyle/>
          <a:p>
            <a:r>
              <a:rPr lang="en-US" sz="1113" dirty="0"/>
              <a:t>Photo D. Fletcher</a:t>
            </a:r>
          </a:p>
        </p:txBody>
      </p:sp>
      <p:sp>
        <p:nvSpPr>
          <p:cNvPr id="4" name="Rectangle 3">
            <a:extLst>
              <a:ext uri="{FF2B5EF4-FFF2-40B4-BE49-F238E27FC236}">
                <a16:creationId xmlns:a16="http://schemas.microsoft.com/office/drawing/2014/main" id="{3AEBCA89-783D-1B3E-4D90-E41EB8AE53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5E168F-DF08-E92C-F434-1DF02F7CE57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94F91E4-0FC8-60DF-8F85-DE63B57F7F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2643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2725992" y="365125"/>
            <a:ext cx="10515600" cy="1325563"/>
          </a:xfrm>
        </p:spPr>
        <p:txBody>
          <a:bodyPr/>
          <a:lstStyle/>
          <a:p>
            <a:r>
              <a:rPr lang="en-US" dirty="0"/>
              <a:t>Regular Expressions: </a:t>
            </a:r>
            <a:r>
              <a:rPr lang="en-US" dirty="0">
                <a:solidFill>
                  <a:srgbClr val="CC0000"/>
                </a:solidFill>
                <a:latin typeface="Courier New" charset="0"/>
              </a:rPr>
              <a:t>?</a:t>
            </a:r>
            <a:r>
              <a:rPr lang="en-US" dirty="0"/>
              <a:t>    </a:t>
            </a:r>
            <a:r>
              <a:rPr lang="en-US" dirty="0">
                <a:solidFill>
                  <a:srgbClr val="CC0000"/>
                </a:solidFill>
                <a:latin typeface="Courier New" charset="0"/>
              </a:rPr>
              <a:t>*  +  .</a:t>
            </a:r>
            <a:endParaRPr lang="en-US" dirty="0"/>
          </a:p>
        </p:txBody>
      </p:sp>
      <p:sp>
        <p:nvSpPr>
          <p:cNvPr id="75780" name="Rectangle 4"/>
          <p:cNvSpPr>
            <a:spLocks noChangeArrowheads="1"/>
          </p:cNvSpPr>
          <p:nvPr/>
        </p:nvSpPr>
        <p:spPr bwMode="auto">
          <a:xfrm>
            <a:off x="1251449" y="3295225"/>
            <a:ext cx="9692468" cy="434863"/>
          </a:xfrm>
          <a:prstGeom prst="rect">
            <a:avLst/>
          </a:prstGeom>
          <a:noFill/>
          <a:ln w="9525">
            <a:noFill/>
            <a:miter lim="800000"/>
            <a:headEnd/>
            <a:tailEnd/>
          </a:ln>
        </p:spPr>
        <p:txBody>
          <a:bodyPr>
            <a:prstTxWarp prst="textNoShape">
              <a:avLst/>
            </a:prstTxWarp>
            <a:spAutoFit/>
          </a:bodyPr>
          <a:lstStyle/>
          <a:p>
            <a:endParaRPr lang="en-US" sz="2226"/>
          </a:p>
        </p:txBody>
      </p:sp>
      <p:sp>
        <p:nvSpPr>
          <p:cNvPr id="75783" name="Rectangle 10"/>
          <p:cNvSpPr>
            <a:spLocks noChangeArrowheads="1"/>
          </p:cNvSpPr>
          <p:nvPr/>
        </p:nvSpPr>
        <p:spPr bwMode="auto">
          <a:xfrm>
            <a:off x="2542096" y="4640559"/>
            <a:ext cx="7430891" cy="1150981"/>
          </a:xfrm>
          <a:prstGeom prst="rect">
            <a:avLst/>
          </a:prstGeom>
          <a:noFill/>
          <a:ln w="9525">
            <a:noFill/>
            <a:miter lim="800000"/>
            <a:headEnd/>
            <a:tailEnd/>
          </a:ln>
        </p:spPr>
        <p:txBody>
          <a:bodyPr lIns="97598" tIns="48799" rIns="97598" bIns="48799">
            <a:prstTxWarp prst="textNoShape">
              <a:avLst/>
            </a:prstTxWarp>
          </a:bodyPr>
          <a:lstStyle/>
          <a:p>
            <a:pPr marL="363460" indent="-363460">
              <a:spcBef>
                <a:spcPct val="20000"/>
              </a:spcBef>
              <a:buClr>
                <a:schemeClr val="tx2"/>
              </a:buClr>
              <a:buSzPct val="95000"/>
            </a:pPr>
            <a:endParaRPr lang="en-US" sz="2544" b="1" dirty="0">
              <a:solidFill>
                <a:srgbClr val="CC0000"/>
              </a:solidFill>
              <a:latin typeface="Courier New" charset="0"/>
            </a:endParaRPr>
          </a:p>
        </p:txBody>
      </p:sp>
      <p:pic>
        <p:nvPicPr>
          <p:cNvPr id="2" name="Picture 1" descr="Kleene_3.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429" y="1629034"/>
            <a:ext cx="1772617" cy="2349077"/>
          </a:xfrm>
          <a:prstGeom prst="rect">
            <a:avLst/>
          </a:prstGeom>
        </p:spPr>
      </p:pic>
      <p:sp>
        <p:nvSpPr>
          <p:cNvPr id="3" name="TextBox 2"/>
          <p:cNvSpPr txBox="1"/>
          <p:nvPr/>
        </p:nvSpPr>
        <p:spPr>
          <a:xfrm>
            <a:off x="8794277" y="3990346"/>
            <a:ext cx="1922899" cy="385939"/>
          </a:xfrm>
          <a:prstGeom prst="rect">
            <a:avLst/>
          </a:prstGeom>
          <a:noFill/>
        </p:spPr>
        <p:txBody>
          <a:bodyPr wrap="none" rtlCol="0">
            <a:spAutoFit/>
          </a:bodyPr>
          <a:lstStyle/>
          <a:p>
            <a:r>
              <a:rPr lang="en-US" sz="1908" dirty="0"/>
              <a:t>Stephen C </a:t>
            </a:r>
            <a:r>
              <a:rPr lang="en-US" sz="1908" dirty="0" err="1"/>
              <a:t>Kleene</a:t>
            </a:r>
            <a:endParaRPr lang="en-US" sz="1908" dirty="0"/>
          </a:p>
        </p:txBody>
      </p:sp>
      <p:graphicFrame>
        <p:nvGraphicFramePr>
          <p:cNvPr id="14" name="Table 13"/>
          <p:cNvGraphicFramePr>
            <a:graphicFrameLocks noGrp="1"/>
          </p:cNvGraphicFramePr>
          <p:nvPr/>
        </p:nvGraphicFramePr>
        <p:xfrm>
          <a:off x="1657955" y="1417638"/>
          <a:ext cx="6865499" cy="5488824"/>
        </p:xfrm>
        <a:graphic>
          <a:graphicData uri="http://schemas.openxmlformats.org/drawingml/2006/table">
            <a:tbl>
              <a:tblPr firstRow="1" bandRow="1">
                <a:tableStyleId>{5C22544A-7EE6-4342-B048-85BDC9FD1C3A}</a:tableStyleId>
              </a:tblPr>
              <a:tblGrid>
                <a:gridCol w="1534641">
                  <a:extLst>
                    <a:ext uri="{9D8B030D-6E8A-4147-A177-3AD203B41FA5}">
                      <a16:colId xmlns:a16="http://schemas.microsoft.com/office/drawing/2014/main" val="20000"/>
                    </a:ext>
                  </a:extLst>
                </a:gridCol>
                <a:gridCol w="1615412">
                  <a:extLst>
                    <a:ext uri="{9D8B030D-6E8A-4147-A177-3AD203B41FA5}">
                      <a16:colId xmlns:a16="http://schemas.microsoft.com/office/drawing/2014/main" val="20001"/>
                    </a:ext>
                  </a:extLst>
                </a:gridCol>
                <a:gridCol w="3715446">
                  <a:extLst>
                    <a:ext uri="{9D8B030D-6E8A-4147-A177-3AD203B41FA5}">
                      <a16:colId xmlns:a16="http://schemas.microsoft.com/office/drawing/2014/main" val="20002"/>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tc>
                  <a:txBody>
                    <a:bodyPr/>
                    <a:lstStyle/>
                    <a:p>
                      <a:endParaRPr lang="en-US" sz="2300" dirty="0"/>
                    </a:p>
                  </a:txBody>
                  <a:tcPr marL="96924" marR="96924" marT="48462" marB="48462"/>
                </a:tc>
                <a:extLst>
                  <a:ext uri="{0D108BD9-81ED-4DB2-BD59-A6C34878D82A}">
                    <a16:rowId xmlns:a16="http://schemas.microsoft.com/office/drawing/2014/main" val="10000"/>
                  </a:ext>
                </a:extLst>
              </a:tr>
              <a:tr h="1133398">
                <a:tc>
                  <a:txBody>
                    <a:bodyPr/>
                    <a:lstStyle/>
                    <a:p>
                      <a:r>
                        <a:rPr lang="en-US" sz="2300" dirty="0" err="1">
                          <a:solidFill>
                            <a:srgbClr val="CC0000"/>
                          </a:solidFill>
                          <a:latin typeface="Courier"/>
                          <a:cs typeface="Courier"/>
                        </a:rPr>
                        <a:t>colou?r</a:t>
                      </a:r>
                      <a:endParaRPr lang="en-US" sz="2300" dirty="0"/>
                    </a:p>
                  </a:txBody>
                  <a:tcPr marL="96924" marR="96924" marT="48462" marB="48462"/>
                </a:tc>
                <a:tc>
                  <a:txBody>
                    <a:bodyPr/>
                    <a:lstStyle/>
                    <a:p>
                      <a:r>
                        <a:rPr lang="en-US" sz="2300" dirty="0"/>
                        <a:t>Optional</a:t>
                      </a:r>
                      <a:r>
                        <a:rPr lang="en-US" sz="2300" baseline="0" dirty="0"/>
                        <a:t> previous char</a:t>
                      </a:r>
                      <a:endParaRPr lang="en-US" sz="2300" dirty="0"/>
                    </a:p>
                  </a:txBody>
                  <a:tcPr marL="96924" marR="96924" marT="48462" marB="48462"/>
                </a:tc>
                <a:tc>
                  <a:txBody>
                    <a:bodyPr/>
                    <a:lstStyle/>
                    <a:p>
                      <a:r>
                        <a:rPr lang="en-US" sz="2300" u="sng" dirty="0">
                          <a:solidFill>
                            <a:srgbClr val="0000FF"/>
                          </a:solidFill>
                          <a:latin typeface="Courier"/>
                          <a:cs typeface="Courier"/>
                        </a:rPr>
                        <a:t>color</a:t>
                      </a:r>
                      <a:r>
                        <a:rPr lang="en-US" sz="2300" u="none" dirty="0">
                          <a:latin typeface="Courier"/>
                          <a:cs typeface="Courier"/>
                        </a:rPr>
                        <a:t>    </a:t>
                      </a:r>
                      <a:r>
                        <a:rPr lang="en-US" sz="2300" u="sng" dirty="0" err="1">
                          <a:solidFill>
                            <a:srgbClr val="0000FF"/>
                          </a:solidFill>
                          <a:latin typeface="Courier"/>
                          <a:cs typeface="Courier"/>
                        </a:rPr>
                        <a:t>colour</a:t>
                      </a:r>
                      <a:endParaRPr lang="en-US" sz="2300" u="sng" dirty="0">
                        <a:solidFill>
                          <a:srgbClr val="0000FF"/>
                        </a:solidFill>
                        <a:latin typeface="Courier"/>
                        <a:cs typeface="Courier"/>
                      </a:endParaRPr>
                    </a:p>
                  </a:txBody>
                  <a:tcPr marL="96924" marR="96924" marT="48462" marB="48462"/>
                </a:tc>
                <a:extLst>
                  <a:ext uri="{0D108BD9-81ED-4DB2-BD59-A6C34878D82A}">
                    <a16:rowId xmlns:a16="http://schemas.microsoft.com/office/drawing/2014/main" val="10001"/>
                  </a:ext>
                </a:extLst>
              </a:tr>
              <a:tr h="1133398">
                <a:tc>
                  <a:txBody>
                    <a:bodyPr/>
                    <a:lstStyle/>
                    <a:p>
                      <a:r>
                        <a:rPr lang="en-US" sz="2300" dirty="0" err="1">
                          <a:solidFill>
                            <a:srgbClr val="CC0000"/>
                          </a:solidFill>
                          <a:latin typeface="Courier"/>
                          <a:cs typeface="Courier"/>
                        </a:rPr>
                        <a:t>oo</a:t>
                      </a:r>
                      <a:r>
                        <a:rPr lang="en-US" sz="2300" dirty="0">
                          <a:solidFill>
                            <a:srgbClr val="CC0000"/>
                          </a:solidFill>
                          <a:latin typeface="Courier"/>
                          <a:cs typeface="Courier"/>
                        </a:rPr>
                        <a:t>*h!</a:t>
                      </a:r>
                      <a:endParaRPr lang="en-US" sz="2300" dirty="0"/>
                    </a:p>
                  </a:txBody>
                  <a:tcPr marL="96924" marR="96924" marT="48462" marB="48462"/>
                </a:tc>
                <a:tc>
                  <a:txBody>
                    <a:bodyPr/>
                    <a:lstStyle/>
                    <a:p>
                      <a:r>
                        <a:rPr lang="en-US" sz="2300" dirty="0">
                          <a:solidFill>
                            <a:srgbClr val="000000"/>
                          </a:solidFill>
                        </a:rPr>
                        <a:t>0 or more of</a:t>
                      </a:r>
                      <a:r>
                        <a:rPr lang="en-US" sz="2300" baseline="0" dirty="0">
                          <a:solidFill>
                            <a:srgbClr val="000000"/>
                          </a:solidFill>
                        </a:rPr>
                        <a:t> </a:t>
                      </a:r>
                      <a:r>
                        <a:rPr lang="en-US" sz="2300" dirty="0">
                          <a:solidFill>
                            <a:srgbClr val="000000"/>
                          </a:solidFill>
                        </a:rPr>
                        <a:t>previous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oh!</a:t>
                      </a:r>
                      <a:r>
                        <a:rPr lang="en-US" sz="2300" u="none" dirty="0">
                          <a:solidFill>
                            <a:srgbClr val="3366FF"/>
                          </a:solidFill>
                          <a:latin typeface="Courier"/>
                          <a:cs typeface="Courier"/>
                        </a:rPr>
                        <a:t> </a:t>
                      </a:r>
                      <a:r>
                        <a:rPr lang="en-US" sz="2300" u="sng" dirty="0">
                          <a:solidFill>
                            <a:srgbClr val="3366FF"/>
                          </a:solidFill>
                          <a:latin typeface="Courier"/>
                          <a:cs typeface="Courier"/>
                        </a:rPr>
                        <a:t>ooh!</a:t>
                      </a:r>
                      <a:r>
                        <a:rPr lang="en-US" sz="2300" u="none" dirty="0">
                          <a:solidFill>
                            <a:srgbClr val="000000"/>
                          </a:solidFill>
                          <a:latin typeface="Courier"/>
                          <a:cs typeface="Courier"/>
                        </a:rPr>
                        <a:t>  </a:t>
                      </a:r>
                      <a:r>
                        <a:rPr lang="en-US" sz="2300" u="sng" dirty="0" err="1">
                          <a:solidFill>
                            <a:srgbClr val="3366FF"/>
                          </a:solidFill>
                          <a:latin typeface="Courier"/>
                          <a:cs typeface="Courier"/>
                        </a:rPr>
                        <a:t>oooh</a:t>
                      </a:r>
                      <a:r>
                        <a:rPr lang="en-US" sz="2300" u="sng" dirty="0">
                          <a:solidFill>
                            <a:srgbClr val="3366FF"/>
                          </a:solidFill>
                          <a:latin typeface="Courier"/>
                          <a:cs typeface="Courier"/>
                        </a:rPr>
                        <a:t>!</a:t>
                      </a:r>
                      <a:r>
                        <a:rPr lang="en-US" sz="2300" u="none" dirty="0">
                          <a:solidFill>
                            <a:srgbClr val="3366FF"/>
                          </a:solidFill>
                          <a:latin typeface="Courier"/>
                          <a:cs typeface="Courier"/>
                        </a:rPr>
                        <a:t> </a:t>
                      </a:r>
                      <a:r>
                        <a:rPr lang="en-US" sz="2300" u="sng" dirty="0" err="1">
                          <a:solidFill>
                            <a:srgbClr val="3366FF"/>
                          </a:solidFill>
                          <a:latin typeface="Courier"/>
                          <a:cs typeface="Courier"/>
                        </a:rPr>
                        <a:t>ooooh</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1133398">
                <a:tc>
                  <a:txBody>
                    <a:bodyPr/>
                    <a:lstStyle/>
                    <a:p>
                      <a:r>
                        <a:rPr lang="en-US" sz="2300" dirty="0" err="1">
                          <a:solidFill>
                            <a:srgbClr val="CC0000"/>
                          </a:solidFill>
                          <a:latin typeface="Courier"/>
                          <a:cs typeface="Courier"/>
                        </a:rPr>
                        <a:t>o+h</a:t>
                      </a:r>
                      <a:r>
                        <a:rPr lang="en-US" sz="2300" dirty="0">
                          <a:solidFill>
                            <a:srgbClr val="CC0000"/>
                          </a:solidFill>
                          <a:latin typeface="Courier"/>
                          <a:cs typeface="Courier"/>
                        </a:rPr>
                        <a:t>!</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000000"/>
                          </a:solidFill>
                        </a:rPr>
                        <a:t>1 or more of previous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oh!</a:t>
                      </a:r>
                      <a:r>
                        <a:rPr lang="en-US" sz="2300" u="none" dirty="0">
                          <a:solidFill>
                            <a:srgbClr val="3366FF"/>
                          </a:solidFill>
                          <a:latin typeface="Courier"/>
                          <a:cs typeface="Courier"/>
                        </a:rPr>
                        <a:t> </a:t>
                      </a:r>
                      <a:r>
                        <a:rPr lang="en-US" sz="2300" u="sng" dirty="0">
                          <a:solidFill>
                            <a:srgbClr val="3366FF"/>
                          </a:solidFill>
                          <a:latin typeface="Courier"/>
                          <a:cs typeface="Courier"/>
                        </a:rPr>
                        <a:t>ooh!</a:t>
                      </a:r>
                      <a:r>
                        <a:rPr lang="en-US" sz="2300" u="none" dirty="0">
                          <a:solidFill>
                            <a:srgbClr val="000000"/>
                          </a:solidFill>
                          <a:latin typeface="Courier"/>
                          <a:cs typeface="Courier"/>
                        </a:rPr>
                        <a:t>  </a:t>
                      </a:r>
                      <a:r>
                        <a:rPr lang="en-US" sz="2300" u="sng" dirty="0" err="1">
                          <a:solidFill>
                            <a:srgbClr val="3366FF"/>
                          </a:solidFill>
                          <a:latin typeface="Courier"/>
                          <a:cs typeface="Courier"/>
                        </a:rPr>
                        <a:t>oooh</a:t>
                      </a:r>
                      <a:r>
                        <a:rPr lang="en-US" sz="2300" u="sng" dirty="0">
                          <a:solidFill>
                            <a:srgbClr val="3366FF"/>
                          </a:solidFill>
                          <a:latin typeface="Courier"/>
                          <a:cs typeface="Courier"/>
                        </a:rPr>
                        <a:t>!</a:t>
                      </a:r>
                      <a:r>
                        <a:rPr lang="en-US" sz="2300" u="none" dirty="0">
                          <a:solidFill>
                            <a:srgbClr val="3366FF"/>
                          </a:solidFill>
                          <a:latin typeface="Courier"/>
                          <a:cs typeface="Courier"/>
                        </a:rPr>
                        <a:t> </a:t>
                      </a:r>
                      <a:r>
                        <a:rPr lang="en-US" sz="2300" u="sng" dirty="0" err="1">
                          <a:solidFill>
                            <a:srgbClr val="3366FF"/>
                          </a:solidFill>
                          <a:latin typeface="Courier"/>
                          <a:cs typeface="Courier"/>
                        </a:rPr>
                        <a:t>ooooh</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3"/>
                  </a:ext>
                </a:extLst>
              </a:tr>
              <a:tr h="78790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a:solidFill>
                            <a:srgbClr val="CC0000"/>
                          </a:solidFill>
                          <a:latin typeface="Courier"/>
                          <a:cs typeface="Courier"/>
                        </a:rPr>
                        <a:t>baa+</a:t>
                      </a:r>
                      <a:endParaRPr lang="en-US" sz="2300" dirty="0"/>
                    </a:p>
                  </a:txBody>
                  <a:tcPr marL="96924" marR="96924" marT="48462" marB="48462"/>
                </a:tc>
                <a:tc>
                  <a:txBody>
                    <a:bodyPr/>
                    <a:lstStyle/>
                    <a:p>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baa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a:t>
                      </a:r>
                      <a:r>
                        <a:rPr lang="en-US" sz="2300" u="none" baseline="0" dirty="0">
                          <a:solidFill>
                            <a:srgbClr val="3366FF"/>
                          </a:solidFill>
                          <a:latin typeface="Courier"/>
                          <a:cs typeface="Courier"/>
                        </a:rPr>
                        <a:t> </a:t>
                      </a:r>
                      <a:r>
                        <a:rPr lang="en-US" sz="2300" u="sng" baseline="0" dirty="0" err="1">
                          <a:solidFill>
                            <a:srgbClr val="3366FF"/>
                          </a:solidFill>
                          <a:latin typeface="Courier"/>
                          <a:cs typeface="Courier"/>
                        </a:rPr>
                        <a:t>baaaaa</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4"/>
                  </a:ext>
                </a:extLst>
              </a:tr>
              <a:tr h="78790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dirty="0" err="1">
                          <a:solidFill>
                            <a:srgbClr val="CC0000"/>
                          </a:solidFill>
                          <a:latin typeface="Courier"/>
                          <a:cs typeface="Courier"/>
                        </a:rPr>
                        <a:t>beg.n</a:t>
                      </a:r>
                      <a:endParaRPr lang="en-US" sz="2300" dirty="0"/>
                    </a:p>
                  </a:txBody>
                  <a:tcPr marL="96924" marR="96924" marT="48462" marB="48462"/>
                </a:tc>
                <a:tc>
                  <a:txBody>
                    <a:bodyPr/>
                    <a:lstStyle/>
                    <a:p>
                      <a:r>
                        <a:rPr lang="en-US" sz="2300" dirty="0"/>
                        <a:t>Exactly 1 char</a:t>
                      </a:r>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begin </a:t>
                      </a:r>
                      <a:r>
                        <a:rPr lang="en-US" sz="2300" u="sng" baseline="0" dirty="0">
                          <a:solidFill>
                            <a:srgbClr val="3366FF"/>
                          </a:solidFill>
                          <a:latin typeface="Courier"/>
                          <a:cs typeface="Courier"/>
                        </a:rPr>
                        <a:t>begun begun beg3n</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5"/>
                  </a:ext>
                </a:extLst>
              </a:tr>
            </a:tbl>
          </a:graphicData>
        </a:graphic>
      </p:graphicFrame>
      <p:sp>
        <p:nvSpPr>
          <p:cNvPr id="4" name="TextBox 3"/>
          <p:cNvSpPr txBox="1"/>
          <p:nvPr/>
        </p:nvSpPr>
        <p:spPr>
          <a:xfrm>
            <a:off x="8672866" y="4596789"/>
            <a:ext cx="2291012" cy="385939"/>
          </a:xfrm>
          <a:prstGeom prst="rect">
            <a:avLst/>
          </a:prstGeom>
          <a:noFill/>
        </p:spPr>
        <p:txBody>
          <a:bodyPr wrap="none" rtlCol="0">
            <a:spAutoFit/>
          </a:bodyPr>
          <a:lstStyle/>
          <a:p>
            <a:r>
              <a:rPr lang="en-US" sz="1908" dirty="0" err="1"/>
              <a:t>Kleene</a:t>
            </a:r>
            <a:r>
              <a:rPr lang="en-US" sz="1908" dirty="0"/>
              <a:t> *,   </a:t>
            </a:r>
            <a:r>
              <a:rPr lang="en-US" sz="1908" dirty="0" err="1"/>
              <a:t>Kleene</a:t>
            </a:r>
            <a:r>
              <a:rPr lang="en-US" sz="1908" dirty="0"/>
              <a:t> +   </a:t>
            </a:r>
          </a:p>
        </p:txBody>
      </p:sp>
      <p:sp>
        <p:nvSpPr>
          <p:cNvPr id="5" name="Rectangle 4">
            <a:extLst>
              <a:ext uri="{FF2B5EF4-FFF2-40B4-BE49-F238E27FC236}">
                <a16:creationId xmlns:a16="http://schemas.microsoft.com/office/drawing/2014/main" id="{29D104F4-47F5-5D3F-12F0-DDB404290B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CD19519-76F4-0DB0-F2BD-3E4B506CF6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64D7318-1499-2B8D-3391-B0A2B99C83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48838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782097" y="677724"/>
            <a:ext cx="10515600" cy="1325563"/>
          </a:xfrm>
        </p:spPr>
        <p:txBody>
          <a:bodyPr/>
          <a:lstStyle/>
          <a:p>
            <a:pPr eaLnBrk="1" hangingPunct="1"/>
            <a:r>
              <a:rPr lang="en-US" dirty="0"/>
              <a:t>Regular Expressions: Anchors  </a:t>
            </a:r>
            <a:r>
              <a:rPr lang="en-US" dirty="0">
                <a:solidFill>
                  <a:srgbClr val="FF0000"/>
                </a:solidFill>
              </a:rPr>
              <a:t>^   $</a:t>
            </a:r>
          </a:p>
        </p:txBody>
      </p:sp>
      <p:sp>
        <p:nvSpPr>
          <p:cNvPr id="77827" name="Rectangle 3"/>
          <p:cNvSpPr>
            <a:spLocks noGrp="1" noChangeArrowheads="1"/>
          </p:cNvSpPr>
          <p:nvPr>
            <p:ph idx="1"/>
          </p:nvPr>
        </p:nvSpPr>
        <p:spPr>
          <a:xfrm>
            <a:off x="2057472" y="2096286"/>
            <a:ext cx="8319368" cy="4083990"/>
          </a:xfrm>
        </p:spPr>
        <p:txBody>
          <a:bodyPr/>
          <a:lstStyle/>
          <a:p>
            <a:pPr marL="0" indent="0">
              <a:spcBef>
                <a:spcPct val="50000"/>
              </a:spcBef>
              <a:buNone/>
            </a:pPr>
            <a:endParaRPr lang="en-US" sz="2544" dirty="0">
              <a:latin typeface="Courier New" charset="0"/>
            </a:endParaRPr>
          </a:p>
        </p:txBody>
      </p:sp>
      <p:graphicFrame>
        <p:nvGraphicFramePr>
          <p:cNvPr id="6" name="Table 5"/>
          <p:cNvGraphicFramePr>
            <a:graphicFrameLocks noGrp="1"/>
          </p:cNvGraphicFramePr>
          <p:nvPr/>
        </p:nvGraphicFramePr>
        <p:xfrm>
          <a:off x="3269031" y="2621294"/>
          <a:ext cx="5250086" cy="2938260"/>
        </p:xfrm>
        <a:graphic>
          <a:graphicData uri="http://schemas.openxmlformats.org/drawingml/2006/table">
            <a:tbl>
              <a:tblPr firstRow="1" bandRow="1">
                <a:tableStyleId>{5C22544A-7EE6-4342-B048-85BDC9FD1C3A}</a:tableStyleId>
              </a:tblPr>
              <a:tblGrid>
                <a:gridCol w="2100034">
                  <a:extLst>
                    <a:ext uri="{9D8B030D-6E8A-4147-A177-3AD203B41FA5}">
                      <a16:colId xmlns:a16="http://schemas.microsoft.com/office/drawing/2014/main" val="20000"/>
                    </a:ext>
                  </a:extLst>
                </a:gridCol>
                <a:gridCol w="3150052">
                  <a:extLst>
                    <a:ext uri="{9D8B030D-6E8A-4147-A177-3AD203B41FA5}">
                      <a16:colId xmlns:a16="http://schemas.microsoft.com/office/drawing/2014/main" val="20001"/>
                    </a:ext>
                  </a:extLst>
                </a:gridCol>
              </a:tblGrid>
              <a:tr h="442416">
                <a:tc>
                  <a:txBody>
                    <a:bodyPr/>
                    <a:lstStyle/>
                    <a:p>
                      <a:r>
                        <a:rPr lang="en-US" sz="2300" dirty="0"/>
                        <a:t>Pattern</a:t>
                      </a:r>
                    </a:p>
                  </a:txBody>
                  <a:tcPr marL="96924" marR="96924" marT="48462" marB="48462"/>
                </a:tc>
                <a:tc>
                  <a:txBody>
                    <a:bodyPr/>
                    <a:lstStyle/>
                    <a:p>
                      <a:r>
                        <a:rPr lang="en-US" sz="2300" dirty="0"/>
                        <a:t>Matches</a:t>
                      </a:r>
                    </a:p>
                  </a:txBody>
                  <a:tcPr marL="96924" marR="96924" marT="48462" marB="48462"/>
                </a:tc>
                <a:extLst>
                  <a:ext uri="{0D108BD9-81ED-4DB2-BD59-A6C34878D82A}">
                    <a16:rowId xmlns:a16="http://schemas.microsoft.com/office/drawing/2014/main" val="10000"/>
                  </a:ext>
                </a:extLst>
              </a:tr>
              <a:tr h="442416">
                <a:tc>
                  <a:txBody>
                    <a:bodyPr/>
                    <a:lstStyle/>
                    <a:p>
                      <a:r>
                        <a:rPr lang="en-US" sz="1900" dirty="0">
                          <a:solidFill>
                            <a:srgbClr val="CC3300"/>
                          </a:solidFill>
                          <a:latin typeface="Courier"/>
                          <a:cs typeface="Courier"/>
                        </a:rPr>
                        <a:t>^</a:t>
                      </a:r>
                      <a:r>
                        <a:rPr lang="en-US" sz="1900" dirty="0">
                          <a:latin typeface="Courier"/>
                          <a:cs typeface="Courier"/>
                        </a:rPr>
                        <a:t>[A-Z] </a:t>
                      </a:r>
                      <a:endParaRPr lang="en-US" sz="2300" dirty="0"/>
                    </a:p>
                  </a:txBody>
                  <a:tcPr marL="96924" marR="96924" marT="48462" marB="48462"/>
                </a:tc>
                <a:tc>
                  <a:txBody>
                    <a:bodyPr/>
                    <a:lstStyle/>
                    <a:p>
                      <a:r>
                        <a:rPr lang="en-US" sz="2300" u="sng" dirty="0">
                          <a:solidFill>
                            <a:srgbClr val="0000FF"/>
                          </a:solidFill>
                          <a:latin typeface="Courier"/>
                          <a:cs typeface="Courier"/>
                        </a:rPr>
                        <a:t>P</a:t>
                      </a:r>
                      <a:r>
                        <a:rPr lang="en-US" sz="2300" u="none" dirty="0">
                          <a:solidFill>
                            <a:srgbClr val="000000"/>
                          </a:solidFill>
                          <a:latin typeface="Courier"/>
                          <a:cs typeface="Courier"/>
                        </a:rPr>
                        <a:t>alo</a:t>
                      </a:r>
                      <a:r>
                        <a:rPr lang="en-US" sz="2300" u="none" baseline="0" dirty="0">
                          <a:solidFill>
                            <a:srgbClr val="000000"/>
                          </a:solidFill>
                          <a:latin typeface="Courier"/>
                          <a:cs typeface="Courier"/>
                        </a:rPr>
                        <a:t> Alto</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1"/>
                  </a:ext>
                </a:extLst>
              </a:tr>
              <a:tr h="442416">
                <a:tc>
                  <a:txBody>
                    <a:bodyPr/>
                    <a:lstStyle/>
                    <a:p>
                      <a:r>
                        <a:rPr lang="en-US" sz="1900" dirty="0">
                          <a:solidFill>
                            <a:srgbClr val="CC3300"/>
                          </a:solidFill>
                          <a:latin typeface="Courier"/>
                          <a:cs typeface="Courier"/>
                        </a:rPr>
                        <a:t>^</a:t>
                      </a:r>
                      <a:r>
                        <a:rPr lang="en-US" sz="1900" dirty="0">
                          <a:latin typeface="Courier"/>
                          <a:cs typeface="Courier"/>
                        </a:rPr>
                        <a:t>[^A-</a:t>
                      </a:r>
                      <a:r>
                        <a:rPr lang="en-US" sz="1900" dirty="0" err="1">
                          <a:latin typeface="Courier"/>
                          <a:cs typeface="Courier"/>
                        </a:rPr>
                        <a:t>Za</a:t>
                      </a:r>
                      <a:r>
                        <a:rPr lang="en-US" sz="1900" dirty="0">
                          <a:latin typeface="Courier"/>
                          <a:cs typeface="Courier"/>
                        </a:rPr>
                        <a:t>-z]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sng" dirty="0">
                          <a:solidFill>
                            <a:srgbClr val="3366FF"/>
                          </a:solidFill>
                          <a:latin typeface="Courier"/>
                          <a:cs typeface="Courier"/>
                        </a:rPr>
                        <a:t>1</a:t>
                      </a:r>
                      <a:r>
                        <a:rPr lang="en-US" sz="2300" u="none" baseline="0" dirty="0">
                          <a:solidFill>
                            <a:srgbClr val="3366FF"/>
                          </a:solidFill>
                          <a:latin typeface="Courier"/>
                          <a:cs typeface="Courier"/>
                        </a:rPr>
                        <a:t>    </a:t>
                      </a:r>
                      <a:r>
                        <a:rPr lang="en-US" sz="2300" u="sng" baseline="0" dirty="0">
                          <a:solidFill>
                            <a:srgbClr val="3366FF"/>
                          </a:solidFill>
                          <a:latin typeface="Courier"/>
                          <a:cs typeface="Courier"/>
                        </a:rPr>
                        <a:t>“</a:t>
                      </a:r>
                      <a:r>
                        <a:rPr lang="en-US" sz="2300" u="sng" baseline="0" dirty="0">
                          <a:solidFill>
                            <a:srgbClr val="000000"/>
                          </a:solidFill>
                          <a:latin typeface="Courier"/>
                          <a:cs typeface="Courier"/>
                        </a:rPr>
                        <a:t>Hello”</a:t>
                      </a:r>
                      <a:endParaRPr lang="en-US" sz="2300" u="sng"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2"/>
                  </a:ext>
                </a:extLst>
              </a:tr>
              <a:tr h="442416">
                <a:tc>
                  <a:txBody>
                    <a:bodyPr/>
                    <a:lstStyle/>
                    <a:p>
                      <a:r>
                        <a:rPr lang="en-US" sz="1900" dirty="0">
                          <a:latin typeface="Courier"/>
                          <a:cs typeface="Courier"/>
                          <a:sym typeface="Wingdings" charset="2"/>
                        </a:rPr>
                        <a:t>\.</a:t>
                      </a:r>
                      <a:r>
                        <a:rPr lang="en-US" sz="1900" dirty="0">
                          <a:solidFill>
                            <a:srgbClr val="CC3300"/>
                          </a:solidFill>
                          <a:latin typeface="Courier"/>
                          <a:cs typeface="Courier"/>
                          <a:sym typeface="Wingdings" charset="2"/>
                        </a:rPr>
                        <a:t>$</a:t>
                      </a:r>
                      <a:r>
                        <a:rPr lang="en-US" sz="1900" dirty="0">
                          <a:latin typeface="Courier"/>
                          <a:cs typeface="Courier"/>
                          <a:sym typeface="Wingdings" charset="2"/>
                        </a:rPr>
                        <a:t>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3"/>
                  </a:ext>
                </a:extLst>
              </a:tr>
              <a:tr h="113339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900" dirty="0">
                          <a:latin typeface="Courier"/>
                          <a:cs typeface="Courier"/>
                          <a:sym typeface="Wingdings" charset="2"/>
                        </a:rPr>
                        <a:t>.</a:t>
                      </a:r>
                      <a:r>
                        <a:rPr lang="en-US" sz="1900" dirty="0">
                          <a:solidFill>
                            <a:srgbClr val="CC3300"/>
                          </a:solidFill>
                          <a:latin typeface="Courier"/>
                          <a:cs typeface="Courier"/>
                          <a:sym typeface="Wingdings" charset="2"/>
                        </a:rPr>
                        <a:t>$</a:t>
                      </a:r>
                      <a:r>
                        <a:rPr lang="en-US" sz="1900" dirty="0">
                          <a:latin typeface="Courier"/>
                          <a:cs typeface="Courier"/>
                          <a:sym typeface="Wingdings" charset="2"/>
                        </a:rPr>
                        <a:t> </a:t>
                      </a:r>
                      <a:endParaRPr lang="en-US" sz="2300" dirty="0"/>
                    </a:p>
                  </a:txBody>
                  <a:tcPr marL="96924" marR="96924" marT="48462" marB="4846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r>
                        <a:rPr lang="en-US" sz="2300" u="none" baseline="0" dirty="0">
                          <a:solidFill>
                            <a:srgbClr val="3366FF"/>
                          </a:solidFill>
                          <a:latin typeface="Courier"/>
                          <a:cs typeface="Courier"/>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2300" u="none" dirty="0">
                          <a:solidFill>
                            <a:schemeClr val="tx1"/>
                          </a:solidFill>
                          <a:latin typeface="Courier"/>
                          <a:cs typeface="Courier"/>
                        </a:rPr>
                        <a:t>The end</a:t>
                      </a:r>
                      <a:r>
                        <a:rPr lang="en-US" sz="2300" u="sng" dirty="0">
                          <a:solidFill>
                            <a:srgbClr val="3366FF"/>
                          </a:solidFill>
                          <a:latin typeface="Courier"/>
                          <a:cs typeface="Courier"/>
                        </a:rPr>
                        <a:t>!</a:t>
                      </a:r>
                      <a:endParaRPr lang="en-US" sz="2300" u="none" dirty="0">
                        <a:solidFill>
                          <a:srgbClr val="000000"/>
                        </a:solidFill>
                        <a:latin typeface="Courier"/>
                        <a:cs typeface="Couri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2300" u="none" dirty="0">
                        <a:solidFill>
                          <a:srgbClr val="000000"/>
                        </a:solidFill>
                        <a:latin typeface="Courier"/>
                        <a:cs typeface="Courier"/>
                      </a:endParaRPr>
                    </a:p>
                  </a:txBody>
                  <a:tcPr marL="96924" marR="96924" marT="48462" marB="48462"/>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E572A69A-E20A-699D-5BF2-B9EDEB6AAA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32797D5-70E2-7D14-4285-E44CBEB37FF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C9FB4EB-4396-CC90-9899-CD23CE78DD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79607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587477" y="365125"/>
            <a:ext cx="10515600" cy="1325563"/>
          </a:xfrm>
        </p:spPr>
        <p:txBody>
          <a:bodyPr/>
          <a:lstStyle/>
          <a:p>
            <a:pPr algn="ctr" eaLnBrk="1" hangingPunct="1"/>
            <a:r>
              <a:rPr lang="en-US" dirty="0"/>
              <a:t>Example</a:t>
            </a:r>
          </a:p>
        </p:txBody>
      </p:sp>
      <p:sp>
        <p:nvSpPr>
          <p:cNvPr id="95235" name="Rectangle 3"/>
          <p:cNvSpPr>
            <a:spLocks noGrp="1" noChangeArrowheads="1"/>
          </p:cNvSpPr>
          <p:nvPr>
            <p:ph idx="1"/>
          </p:nvPr>
        </p:nvSpPr>
        <p:spPr>
          <a:xfrm>
            <a:off x="1249767" y="1600201"/>
            <a:ext cx="9692467" cy="4525963"/>
          </a:xfrm>
        </p:spPr>
        <p:txBody>
          <a:bodyPr/>
          <a:lstStyle/>
          <a:p>
            <a:pPr eaLnBrk="1" hangingPunct="1"/>
            <a:r>
              <a:rPr lang="en-US" dirty="0"/>
              <a:t>Find me all instances of the word “the” in a text.</a:t>
            </a:r>
          </a:p>
          <a:p>
            <a:pPr marL="484613" lvl="1" indent="0">
              <a:buNone/>
            </a:pPr>
            <a:r>
              <a:rPr lang="en-US" dirty="0">
                <a:solidFill>
                  <a:srgbClr val="A50021"/>
                </a:solidFill>
                <a:latin typeface="Courier"/>
                <a:cs typeface="Courier"/>
              </a:rPr>
              <a:t>the</a:t>
            </a:r>
          </a:p>
          <a:p>
            <a:pPr marL="848073" lvl="2" indent="0">
              <a:buNone/>
            </a:pPr>
            <a:r>
              <a:rPr lang="en-US" dirty="0">
                <a:solidFill>
                  <a:srgbClr val="000000"/>
                </a:solidFill>
                <a:latin typeface="Calibri"/>
                <a:cs typeface="Calibri"/>
              </a:rPr>
              <a:t>                                                Misses capitalized examples</a:t>
            </a:r>
          </a:p>
          <a:p>
            <a:pPr marL="484613" lvl="1" indent="0">
              <a:buNone/>
            </a:pPr>
            <a:r>
              <a:rPr lang="en-US" dirty="0">
                <a:solidFill>
                  <a:srgbClr val="009900"/>
                </a:solidFill>
                <a:latin typeface="Courier"/>
                <a:cs typeface="Courier"/>
              </a:rPr>
              <a:t>[</a:t>
            </a:r>
            <a:r>
              <a:rPr lang="en-US" dirty="0" err="1">
                <a:solidFill>
                  <a:srgbClr val="009900"/>
                </a:solidFill>
                <a:latin typeface="Courier"/>
                <a:cs typeface="Courier"/>
              </a:rPr>
              <a:t>tT</a:t>
            </a:r>
            <a:r>
              <a:rPr lang="en-US" dirty="0">
                <a:solidFill>
                  <a:srgbClr val="009900"/>
                </a:solidFill>
                <a:latin typeface="Courier"/>
                <a:cs typeface="Courier"/>
              </a:rPr>
              <a:t>]he</a:t>
            </a:r>
          </a:p>
          <a:p>
            <a:pPr marL="848073" lvl="2" indent="0">
              <a:buNone/>
            </a:pPr>
            <a:r>
              <a:rPr lang="en-US" dirty="0">
                <a:latin typeface="Calibri"/>
                <a:cs typeface="Calibri"/>
              </a:rPr>
              <a:t>                                                Incorrectly returns </a:t>
            </a:r>
            <a:r>
              <a:rPr lang="en-US" dirty="0">
                <a:latin typeface="Courier"/>
                <a:cs typeface="Courier"/>
              </a:rPr>
              <a:t>other</a:t>
            </a:r>
            <a:r>
              <a:rPr lang="en-US" dirty="0">
                <a:latin typeface="Calibri"/>
                <a:cs typeface="Calibri"/>
              </a:rPr>
              <a:t> or </a:t>
            </a:r>
            <a:r>
              <a:rPr lang="en-US" dirty="0">
                <a:latin typeface="Courier"/>
                <a:cs typeface="Courier"/>
              </a:rPr>
              <a:t>theology</a:t>
            </a:r>
          </a:p>
          <a:p>
            <a:pPr marL="484613" lvl="1" indent="0">
              <a:buNone/>
            </a:pPr>
            <a:r>
              <a:rPr lang="en-US" dirty="0">
                <a:solidFill>
                  <a:srgbClr val="0066FF"/>
                </a:solidFill>
                <a:latin typeface="Courier"/>
                <a:cs typeface="Courier"/>
              </a:rPr>
              <a:t>[^a-</a:t>
            </a:r>
            <a:r>
              <a:rPr lang="en-US" dirty="0" err="1">
                <a:solidFill>
                  <a:srgbClr val="0066FF"/>
                </a:solidFill>
                <a:latin typeface="Courier"/>
                <a:cs typeface="Courier"/>
              </a:rPr>
              <a:t>zA</a:t>
            </a:r>
            <a:r>
              <a:rPr lang="en-US" dirty="0">
                <a:solidFill>
                  <a:srgbClr val="0066FF"/>
                </a:solidFill>
                <a:latin typeface="Courier"/>
                <a:cs typeface="Courier"/>
              </a:rPr>
              <a:t>-Z]</a:t>
            </a:r>
            <a:r>
              <a:rPr lang="en-US" dirty="0">
                <a:solidFill>
                  <a:srgbClr val="CC3300"/>
                </a:solidFill>
                <a:latin typeface="Courier"/>
                <a:cs typeface="Courier"/>
              </a:rPr>
              <a:t>[</a:t>
            </a:r>
            <a:r>
              <a:rPr lang="en-US" dirty="0" err="1">
                <a:solidFill>
                  <a:srgbClr val="CC3300"/>
                </a:solidFill>
                <a:latin typeface="Courier"/>
                <a:cs typeface="Courier"/>
              </a:rPr>
              <a:t>tT</a:t>
            </a:r>
            <a:r>
              <a:rPr lang="en-US" dirty="0">
                <a:solidFill>
                  <a:srgbClr val="CC3300"/>
                </a:solidFill>
                <a:latin typeface="Courier"/>
                <a:cs typeface="Courier"/>
              </a:rPr>
              <a:t>]</a:t>
            </a:r>
            <a:r>
              <a:rPr lang="en-US" dirty="0">
                <a:latin typeface="Courier"/>
                <a:cs typeface="Courier"/>
              </a:rPr>
              <a:t>he</a:t>
            </a:r>
            <a:r>
              <a:rPr lang="en-US" dirty="0">
                <a:solidFill>
                  <a:srgbClr val="0066FF"/>
                </a:solidFill>
                <a:latin typeface="Courier"/>
                <a:cs typeface="Courier"/>
              </a:rPr>
              <a:t>[^a-</a:t>
            </a:r>
            <a:r>
              <a:rPr lang="en-US" dirty="0" err="1">
                <a:solidFill>
                  <a:srgbClr val="0066FF"/>
                </a:solidFill>
                <a:latin typeface="Courier"/>
                <a:cs typeface="Courier"/>
              </a:rPr>
              <a:t>zA</a:t>
            </a:r>
            <a:r>
              <a:rPr lang="en-US" dirty="0">
                <a:solidFill>
                  <a:srgbClr val="0066FF"/>
                </a:solidFill>
                <a:latin typeface="Courier"/>
                <a:cs typeface="Courier"/>
              </a:rPr>
              <a:t>-Z]</a:t>
            </a:r>
            <a:endParaRPr lang="en-US" dirty="0">
              <a:latin typeface="Courier"/>
              <a:cs typeface="Courier"/>
            </a:endParaRPr>
          </a:p>
          <a:p>
            <a:pPr marL="848073" lvl="2" indent="0">
              <a:buNone/>
            </a:pPr>
            <a:r>
              <a:rPr lang="en-US" dirty="0">
                <a:latin typeface="Calibri"/>
                <a:cs typeface="Calibri"/>
              </a:rPr>
              <a:t>                                          </a:t>
            </a:r>
            <a:endParaRPr lang="en-US" dirty="0">
              <a:solidFill>
                <a:srgbClr val="CC00CC"/>
              </a:solidFill>
              <a:latin typeface="Courier New" charset="0"/>
            </a:endParaRPr>
          </a:p>
          <a:p>
            <a:pPr lvl="1" eaLnBrk="1" hangingPunct="1"/>
            <a:endParaRPr lang="en-US" dirty="0">
              <a:latin typeface="Courier New" charset="0"/>
            </a:endParaRPr>
          </a:p>
        </p:txBody>
      </p:sp>
      <p:sp>
        <p:nvSpPr>
          <p:cNvPr id="2" name="Rectangle 1">
            <a:extLst>
              <a:ext uri="{FF2B5EF4-FFF2-40B4-BE49-F238E27FC236}">
                <a16:creationId xmlns:a16="http://schemas.microsoft.com/office/drawing/2014/main" id="{8C9AF29A-D2DE-44A8-45FE-755FD812B7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0887519-69B6-2F21-6654-C02765A034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040CCC0-069B-CE0E-770E-2F04BB2AE3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0117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523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23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5E1BD-D915-34A0-EE7D-C377A9EA111D}"/>
            </a:ext>
          </a:extLst>
        </p:cNvPr>
        <p:cNvGrpSpPr/>
        <p:nvPr/>
      </p:nvGrpSpPr>
      <p:grpSpPr>
        <a:xfrm>
          <a:off x="0" y="0"/>
          <a:ext cx="0" cy="0"/>
          <a:chOff x="0" y="0"/>
          <a:chExt cx="0" cy="0"/>
        </a:xfrm>
      </p:grpSpPr>
      <p:sp>
        <p:nvSpPr>
          <p:cNvPr id="81922" name="Rectangle 2">
            <a:extLst>
              <a:ext uri="{FF2B5EF4-FFF2-40B4-BE49-F238E27FC236}">
                <a16:creationId xmlns:a16="http://schemas.microsoft.com/office/drawing/2014/main" id="{1B621CE3-6191-E3F4-5F9A-2E6F0BA61660}"/>
              </a:ext>
            </a:extLst>
          </p:cNvPr>
          <p:cNvSpPr>
            <a:spLocks noGrp="1" noChangeArrowheads="1"/>
          </p:cNvSpPr>
          <p:nvPr>
            <p:ph type="title"/>
          </p:nvPr>
        </p:nvSpPr>
        <p:spPr>
          <a:xfrm>
            <a:off x="587477" y="365125"/>
            <a:ext cx="10515600" cy="1325563"/>
          </a:xfrm>
        </p:spPr>
        <p:txBody>
          <a:bodyPr/>
          <a:lstStyle/>
          <a:p>
            <a:pPr algn="ctr" eaLnBrk="1" hangingPunct="1"/>
            <a:r>
              <a:rPr lang="en-US" dirty="0"/>
              <a:t>Example</a:t>
            </a:r>
          </a:p>
        </p:txBody>
      </p:sp>
      <p:sp>
        <p:nvSpPr>
          <p:cNvPr id="95235" name="Rectangle 3">
            <a:extLst>
              <a:ext uri="{FF2B5EF4-FFF2-40B4-BE49-F238E27FC236}">
                <a16:creationId xmlns:a16="http://schemas.microsoft.com/office/drawing/2014/main" id="{ED983B97-BD4E-8289-EAA4-C60BB22514B3}"/>
              </a:ext>
            </a:extLst>
          </p:cNvPr>
          <p:cNvSpPr>
            <a:spLocks noGrp="1" noChangeArrowheads="1"/>
          </p:cNvSpPr>
          <p:nvPr>
            <p:ph idx="1"/>
          </p:nvPr>
        </p:nvSpPr>
        <p:spPr>
          <a:xfrm>
            <a:off x="1249767" y="1600201"/>
            <a:ext cx="9692467" cy="4525963"/>
          </a:xfrm>
        </p:spPr>
        <p:txBody>
          <a:bodyPr>
            <a:normAutofit fontScale="92500" lnSpcReduction="20000"/>
          </a:bodyPr>
          <a:lstStyle/>
          <a:p>
            <a:pPr eaLnBrk="1" hangingPunct="1"/>
            <a:endParaRPr lang="en-US" dirty="0">
              <a:latin typeface="Courier"/>
              <a:cs typeface="Courier"/>
            </a:endParaRPr>
          </a:p>
          <a:p>
            <a:pPr marL="484613" lvl="1" indent="0">
              <a:buNone/>
            </a:pPr>
            <a:r>
              <a:rPr lang="en-US" dirty="0">
                <a:solidFill>
                  <a:srgbClr val="0066FF"/>
                </a:solidFill>
                <a:latin typeface="Courier"/>
                <a:cs typeface="Courier"/>
              </a:rPr>
              <a:t>\w = [A-Za-z0-9_]</a:t>
            </a:r>
          </a:p>
          <a:p>
            <a:pPr marL="484613" lvl="1" indent="0">
              <a:buNone/>
            </a:pPr>
            <a:r>
              <a:rPr lang="en-US" dirty="0">
                <a:solidFill>
                  <a:srgbClr val="0066FF"/>
                </a:solidFill>
                <a:latin typeface="Courier"/>
                <a:cs typeface="Courier"/>
              </a:rPr>
              <a:t>\W = [^a-zA-Z0-9_]</a:t>
            </a:r>
          </a:p>
          <a:p>
            <a:pPr marL="484613" lvl="1" indent="0">
              <a:buNone/>
            </a:pPr>
            <a:r>
              <a:rPr lang="en-US" dirty="0">
                <a:solidFill>
                  <a:srgbClr val="0066FF"/>
                </a:solidFill>
                <a:latin typeface="Courier"/>
                <a:cs typeface="Courier"/>
              </a:rPr>
              <a:t>\d = [0-9]</a:t>
            </a:r>
          </a:p>
          <a:p>
            <a:pPr marL="484613" lvl="1" indent="0">
              <a:buNone/>
            </a:pPr>
            <a:r>
              <a:rPr lang="en-US" dirty="0">
                <a:solidFill>
                  <a:srgbClr val="0066FF"/>
                </a:solidFill>
                <a:latin typeface="Courier"/>
                <a:cs typeface="Courier"/>
              </a:rPr>
              <a:t>\D = [^0-9]</a:t>
            </a:r>
          </a:p>
          <a:p>
            <a:pPr marL="484613" lvl="1" indent="0">
              <a:buNone/>
            </a:pPr>
            <a:endParaRPr lang="en-US" dirty="0">
              <a:solidFill>
                <a:srgbClr val="0066FF"/>
              </a:solidFill>
              <a:latin typeface="Courier"/>
              <a:cs typeface="Courier"/>
            </a:endParaRPr>
          </a:p>
          <a:p>
            <a:pPr marL="484613" lvl="1" indent="0">
              <a:buNone/>
            </a:pPr>
            <a:r>
              <a:rPr lang="en-US" dirty="0">
                <a:solidFill>
                  <a:srgbClr val="0066FF"/>
                </a:solidFill>
                <a:latin typeface="Courier"/>
                <a:cs typeface="Courier"/>
              </a:rPr>
              <a:t>{} use to repeat the previous group</a:t>
            </a:r>
          </a:p>
          <a:p>
            <a:pPr marL="484613" lvl="1" indent="0">
              <a:buNone/>
            </a:pPr>
            <a:r>
              <a:rPr lang="en-US" dirty="0">
                <a:solidFill>
                  <a:srgbClr val="0066FF"/>
                </a:solidFill>
                <a:latin typeface="Courier"/>
                <a:cs typeface="Courier"/>
              </a:rPr>
              <a:t>Example:</a:t>
            </a:r>
          </a:p>
          <a:p>
            <a:pPr marL="484613" lvl="1" indent="0">
              <a:buNone/>
            </a:pPr>
            <a:r>
              <a:rPr lang="en-US" dirty="0">
                <a:solidFill>
                  <a:srgbClr val="0066FF"/>
                </a:solidFill>
                <a:latin typeface="Courier"/>
                <a:cs typeface="Courier"/>
              </a:rPr>
              <a:t>[0-9]{4}  matches   2345    1112  4565</a:t>
            </a:r>
          </a:p>
          <a:p>
            <a:pPr marL="484613" lvl="1" indent="0">
              <a:buNone/>
            </a:pPr>
            <a:r>
              <a:rPr lang="en-US" dirty="0">
                <a:solidFill>
                  <a:srgbClr val="0066FF"/>
                </a:solidFill>
                <a:latin typeface="Courier"/>
                <a:cs typeface="Courier"/>
              </a:rPr>
              <a:t>[A-Z]{2,4} matches AD   ACC  ASDF</a:t>
            </a:r>
          </a:p>
          <a:p>
            <a:pPr marL="484613" lvl="1" indent="0">
              <a:buNone/>
            </a:pPr>
            <a:r>
              <a:rPr lang="en-US" dirty="0">
                <a:solidFill>
                  <a:srgbClr val="0066FF"/>
                </a:solidFill>
                <a:latin typeface="Courier"/>
                <a:cs typeface="Courier"/>
              </a:rPr>
              <a:t>[0-9]{3,} matches any text with at least three digits</a:t>
            </a:r>
          </a:p>
          <a:p>
            <a:pPr marL="484613" lvl="1" indent="0">
              <a:buNone/>
            </a:pPr>
            <a:r>
              <a:rPr lang="en-US" dirty="0">
                <a:solidFill>
                  <a:srgbClr val="0066FF"/>
                </a:solidFill>
                <a:latin typeface="Courier"/>
                <a:cs typeface="Courier"/>
              </a:rPr>
              <a:t>e.g. </a:t>
            </a:r>
            <a:r>
              <a:rPr lang="en-US" strike="sngStrike" dirty="0">
                <a:solidFill>
                  <a:srgbClr val="0066FF"/>
                </a:solidFill>
                <a:latin typeface="Courier"/>
                <a:cs typeface="Courier"/>
              </a:rPr>
              <a:t>34</a:t>
            </a:r>
            <a:r>
              <a:rPr lang="en-US" dirty="0">
                <a:solidFill>
                  <a:srgbClr val="0066FF"/>
                </a:solidFill>
                <a:latin typeface="Courier"/>
                <a:cs typeface="Courier"/>
              </a:rPr>
              <a:t>  567  6789  666778</a:t>
            </a:r>
          </a:p>
          <a:p>
            <a:pPr marL="484613" lvl="1" indent="0">
              <a:buNone/>
            </a:pPr>
            <a:endParaRPr lang="en-US" dirty="0">
              <a:latin typeface="Courier"/>
              <a:cs typeface="Courier"/>
            </a:endParaRPr>
          </a:p>
          <a:p>
            <a:pPr marL="848073" lvl="2" indent="0">
              <a:buNone/>
            </a:pPr>
            <a:r>
              <a:rPr lang="en-US" dirty="0">
                <a:latin typeface="Calibri"/>
                <a:cs typeface="Calibri"/>
              </a:rPr>
              <a:t>                                          </a:t>
            </a:r>
            <a:endParaRPr lang="en-US" dirty="0">
              <a:solidFill>
                <a:srgbClr val="CC00CC"/>
              </a:solidFill>
              <a:latin typeface="Courier New" charset="0"/>
            </a:endParaRPr>
          </a:p>
          <a:p>
            <a:pPr marL="457200" lvl="1" indent="0" eaLnBrk="1" hangingPunct="1">
              <a:buNone/>
            </a:pPr>
            <a:endParaRPr lang="en-US" dirty="0">
              <a:latin typeface="Courier New" charset="0"/>
            </a:endParaRPr>
          </a:p>
        </p:txBody>
      </p:sp>
      <p:sp>
        <p:nvSpPr>
          <p:cNvPr id="2" name="Rectangle 1">
            <a:extLst>
              <a:ext uri="{FF2B5EF4-FFF2-40B4-BE49-F238E27FC236}">
                <a16:creationId xmlns:a16="http://schemas.microsoft.com/office/drawing/2014/main" id="{FDD30F4B-F477-DE36-E2C9-2F36DD5AAEA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271AA82-28EC-C124-C971-5CDE9F67F27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5D565E1-5DA5-ADC5-153C-7ADFC0F3B5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221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5235">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235">
                                            <p:txEl>
                                              <p:pRg st="8" end="8"/>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5235">
                                            <p:txEl>
                                              <p:pRg st="9" end="9"/>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5235">
                                            <p:txEl>
                                              <p:pRg st="10" end="1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5235">
                                            <p:txEl>
                                              <p:pRg st="11" end="11"/>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523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4AEB-8663-AB85-380F-E51C11972479}"/>
            </a:ext>
          </a:extLst>
        </p:cNvPr>
        <p:cNvGrpSpPr/>
        <p:nvPr/>
      </p:nvGrpSpPr>
      <p:grpSpPr>
        <a:xfrm>
          <a:off x="0" y="0"/>
          <a:ext cx="0" cy="0"/>
          <a:chOff x="0" y="0"/>
          <a:chExt cx="0" cy="0"/>
        </a:xfrm>
      </p:grpSpPr>
      <p:sp>
        <p:nvSpPr>
          <p:cNvPr id="81922" name="Rectangle 2">
            <a:extLst>
              <a:ext uri="{FF2B5EF4-FFF2-40B4-BE49-F238E27FC236}">
                <a16:creationId xmlns:a16="http://schemas.microsoft.com/office/drawing/2014/main" id="{E15FBEFE-80A7-0A69-B0DB-3805D8E4A767}"/>
              </a:ext>
            </a:extLst>
          </p:cNvPr>
          <p:cNvSpPr>
            <a:spLocks noGrp="1" noChangeArrowheads="1"/>
          </p:cNvSpPr>
          <p:nvPr>
            <p:ph type="title"/>
          </p:nvPr>
        </p:nvSpPr>
        <p:spPr>
          <a:xfrm>
            <a:off x="587477" y="365125"/>
            <a:ext cx="10515600" cy="1325563"/>
          </a:xfrm>
        </p:spPr>
        <p:txBody>
          <a:bodyPr/>
          <a:lstStyle/>
          <a:p>
            <a:pPr algn="ctr" eaLnBrk="1" hangingPunct="1"/>
            <a:r>
              <a:rPr lang="en-US" dirty="0"/>
              <a:t>Grouping</a:t>
            </a:r>
          </a:p>
        </p:txBody>
      </p:sp>
      <p:sp>
        <p:nvSpPr>
          <p:cNvPr id="95235" name="Rectangle 3">
            <a:extLst>
              <a:ext uri="{FF2B5EF4-FFF2-40B4-BE49-F238E27FC236}">
                <a16:creationId xmlns:a16="http://schemas.microsoft.com/office/drawing/2014/main" id="{7DBC6E80-2ACF-4955-A8F2-BB5A16D446DC}"/>
              </a:ext>
            </a:extLst>
          </p:cNvPr>
          <p:cNvSpPr>
            <a:spLocks noGrp="1" noChangeArrowheads="1"/>
          </p:cNvSpPr>
          <p:nvPr>
            <p:ph idx="1"/>
          </p:nvPr>
        </p:nvSpPr>
        <p:spPr>
          <a:xfrm>
            <a:off x="1249767" y="1600201"/>
            <a:ext cx="9692467" cy="4525963"/>
          </a:xfrm>
        </p:spPr>
        <p:txBody>
          <a:bodyPr/>
          <a:lstStyle/>
          <a:p>
            <a:pPr lvl="1" eaLnBrk="1" hangingPunct="1"/>
            <a:r>
              <a:rPr lang="en-US" dirty="0">
                <a:latin typeface="Courier New" charset="0"/>
              </a:rPr>
              <a:t>We use () to group characters</a:t>
            </a:r>
          </a:p>
          <a:p>
            <a:pPr lvl="1" eaLnBrk="1" hangingPunct="1"/>
            <a:r>
              <a:rPr lang="en-US" dirty="0">
                <a:latin typeface="Courier New" charset="0"/>
              </a:rPr>
              <a:t>Example</a:t>
            </a:r>
          </a:p>
          <a:p>
            <a:pPr marL="457200" lvl="1" indent="0" eaLnBrk="1" hangingPunct="1">
              <a:buNone/>
            </a:pPr>
            <a:r>
              <a:rPr lang="en-US" dirty="0">
                <a:solidFill>
                  <a:srgbClr val="FF0000"/>
                </a:solidFill>
                <a:latin typeface="Courier New" charset="0"/>
              </a:rPr>
              <a:t>(</a:t>
            </a:r>
            <a:r>
              <a:rPr lang="en-US" dirty="0">
                <a:latin typeface="Courier New" charset="0"/>
              </a:rPr>
              <a:t>[A-Z][0-9]</a:t>
            </a:r>
            <a:r>
              <a:rPr lang="en-US" dirty="0">
                <a:solidFill>
                  <a:srgbClr val="FF0000"/>
                </a:solidFill>
                <a:latin typeface="Courier New" charset="0"/>
              </a:rPr>
              <a:t>)</a:t>
            </a:r>
            <a:r>
              <a:rPr lang="en-US" dirty="0">
                <a:latin typeface="Courier New" charset="0"/>
              </a:rPr>
              <a:t>{2}   matches </a:t>
            </a:r>
            <a:r>
              <a:rPr lang="en-US" strike="sngStrike" dirty="0">
                <a:latin typeface="Courier New" charset="0"/>
              </a:rPr>
              <a:t>A7</a:t>
            </a:r>
            <a:r>
              <a:rPr lang="en-US" dirty="0">
                <a:latin typeface="Courier New" charset="0"/>
              </a:rPr>
              <a:t>   A5V6 	</a:t>
            </a:r>
          </a:p>
          <a:p>
            <a:pPr marL="914400" lvl="2" indent="0">
              <a:buNone/>
            </a:pPr>
            <a:r>
              <a:rPr lang="en-US" dirty="0">
                <a:latin typeface="Courier New" charset="0"/>
              </a:rPr>
              <a:t>			does not match </a:t>
            </a:r>
            <a:r>
              <a:rPr lang="en-US" strike="sngStrike" dirty="0">
                <a:latin typeface="Courier New" charset="0"/>
              </a:rPr>
              <a:t>A55</a:t>
            </a:r>
            <a:r>
              <a:rPr lang="en-US" dirty="0">
                <a:latin typeface="Courier New" charset="0"/>
              </a:rPr>
              <a:t> </a:t>
            </a:r>
            <a:r>
              <a:rPr lang="en-US" strike="sngStrike" dirty="0">
                <a:latin typeface="Courier New" charset="0"/>
              </a:rPr>
              <a:t>B56</a:t>
            </a:r>
            <a:r>
              <a:rPr lang="en-US" dirty="0">
                <a:latin typeface="Courier New" charset="0"/>
              </a:rPr>
              <a:t> </a:t>
            </a:r>
            <a:r>
              <a:rPr lang="en-US" strike="sngStrike" dirty="0">
                <a:latin typeface="Courier New" charset="0"/>
              </a:rPr>
              <a:t>RD5</a:t>
            </a:r>
          </a:p>
          <a:p>
            <a:pPr marL="914400" lvl="2" indent="0">
              <a:buNone/>
            </a:pPr>
            <a:endParaRPr lang="en-US" dirty="0">
              <a:latin typeface="Courier New" charset="0"/>
            </a:endParaRPr>
          </a:p>
          <a:p>
            <a:pPr marL="914400" lvl="2" indent="0">
              <a:buNone/>
            </a:pPr>
            <a:r>
              <a:rPr lang="en-US" dirty="0">
                <a:latin typeface="Courier New" charset="0"/>
              </a:rPr>
              <a:t> </a:t>
            </a:r>
          </a:p>
        </p:txBody>
      </p:sp>
      <p:sp>
        <p:nvSpPr>
          <p:cNvPr id="2" name="Rectangle 1">
            <a:extLst>
              <a:ext uri="{FF2B5EF4-FFF2-40B4-BE49-F238E27FC236}">
                <a16:creationId xmlns:a16="http://schemas.microsoft.com/office/drawing/2014/main" id="{EF175391-F24D-1803-271C-E24E0B563F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F3AB826C-969F-1EFD-A7E3-93AAF215F8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E379ABB-6C16-1465-65F0-1F2375C07C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378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5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52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52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838200" y="1043551"/>
            <a:ext cx="10515600" cy="1325563"/>
          </a:xfrm>
        </p:spPr>
        <p:txBody>
          <a:bodyPr/>
          <a:lstStyle/>
          <a:p>
            <a:pPr eaLnBrk="1" hangingPunct="1"/>
            <a:r>
              <a:rPr lang="en-US" dirty="0"/>
              <a:t>Errors</a:t>
            </a:r>
          </a:p>
        </p:txBody>
      </p:sp>
      <p:sp>
        <p:nvSpPr>
          <p:cNvPr id="83971" name="Rectangle 3"/>
          <p:cNvSpPr>
            <a:spLocks noGrp="1" noChangeArrowheads="1"/>
          </p:cNvSpPr>
          <p:nvPr>
            <p:ph idx="1"/>
          </p:nvPr>
        </p:nvSpPr>
        <p:spPr>
          <a:xfrm>
            <a:off x="838200" y="2504051"/>
            <a:ext cx="10515600" cy="4351338"/>
          </a:xfrm>
        </p:spPr>
        <p:txBody>
          <a:bodyPr/>
          <a:lstStyle/>
          <a:p>
            <a:pPr eaLnBrk="1" hangingPunct="1"/>
            <a:r>
              <a:rPr lang="en-US" sz="2968" dirty="0"/>
              <a:t>The process we just went through was based on </a:t>
            </a:r>
            <a:r>
              <a:rPr lang="en-US" sz="2968" dirty="0">
                <a:solidFill>
                  <a:srgbClr val="A50021"/>
                </a:solidFill>
              </a:rPr>
              <a:t>fixing two kinds of errors</a:t>
            </a:r>
          </a:p>
          <a:p>
            <a:pPr lvl="1" eaLnBrk="1" hangingPunct="1"/>
            <a:r>
              <a:rPr lang="en-US" sz="2544" dirty="0"/>
              <a:t>Matching strings that we should not have matched (</a:t>
            </a:r>
            <a:r>
              <a:rPr lang="en-US" sz="2544" dirty="0">
                <a:solidFill>
                  <a:srgbClr val="A50021"/>
                </a:solidFill>
              </a:rPr>
              <a:t>the</a:t>
            </a:r>
            <a:r>
              <a:rPr lang="en-US" sz="2544" dirty="0"/>
              <a:t>re, </a:t>
            </a:r>
            <a:r>
              <a:rPr lang="en-US" sz="2544" dirty="0">
                <a:solidFill>
                  <a:srgbClr val="A50021"/>
                </a:solidFill>
              </a:rPr>
              <a:t>the</a:t>
            </a:r>
            <a:r>
              <a:rPr lang="en-US" sz="2544" dirty="0"/>
              <a:t>n, o</a:t>
            </a:r>
            <a:r>
              <a:rPr lang="en-US" sz="2544" dirty="0">
                <a:solidFill>
                  <a:srgbClr val="A50021"/>
                </a:solidFill>
              </a:rPr>
              <a:t>the</a:t>
            </a:r>
            <a:r>
              <a:rPr lang="en-US" sz="2544" dirty="0"/>
              <a:t>r)</a:t>
            </a:r>
          </a:p>
          <a:p>
            <a:pPr lvl="2" eaLnBrk="1" hangingPunct="1"/>
            <a:r>
              <a:rPr lang="en-US" sz="2544" dirty="0">
                <a:solidFill>
                  <a:srgbClr val="A50021"/>
                </a:solidFill>
              </a:rPr>
              <a:t>False positives (Type I)</a:t>
            </a:r>
          </a:p>
          <a:p>
            <a:pPr lvl="1" eaLnBrk="1" hangingPunct="1"/>
            <a:r>
              <a:rPr lang="en-US" sz="2544" dirty="0"/>
              <a:t>Not matching things that we should have matched (The)</a:t>
            </a:r>
          </a:p>
          <a:p>
            <a:pPr lvl="2" eaLnBrk="1" hangingPunct="1"/>
            <a:r>
              <a:rPr lang="en-US" sz="2544" dirty="0">
                <a:solidFill>
                  <a:srgbClr val="A50021"/>
                </a:solidFill>
              </a:rPr>
              <a:t>False negatives (Type II)</a:t>
            </a:r>
          </a:p>
        </p:txBody>
      </p:sp>
      <p:sp>
        <p:nvSpPr>
          <p:cNvPr id="2" name="Rectangle 1">
            <a:extLst>
              <a:ext uri="{FF2B5EF4-FFF2-40B4-BE49-F238E27FC236}">
                <a16:creationId xmlns:a16="http://schemas.microsoft.com/office/drawing/2014/main" id="{A803EE46-2432-3763-8A65-B6E5E8E2CD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3844F7A-A569-2C64-56B1-CCB77E51D8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C72C941-1A57-5D34-6A88-39054BB20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8255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838200" y="896067"/>
            <a:ext cx="10515600" cy="1325563"/>
          </a:xfrm>
        </p:spPr>
        <p:txBody>
          <a:bodyPr/>
          <a:lstStyle/>
          <a:p>
            <a:r>
              <a:rPr lang="en-US" dirty="0"/>
              <a:t>Errors cont.</a:t>
            </a:r>
          </a:p>
        </p:txBody>
      </p:sp>
      <p:sp>
        <p:nvSpPr>
          <p:cNvPr id="86019" name="Rectangle 3"/>
          <p:cNvSpPr>
            <a:spLocks noGrp="1" noChangeArrowheads="1"/>
          </p:cNvSpPr>
          <p:nvPr>
            <p:ph idx="1"/>
          </p:nvPr>
        </p:nvSpPr>
        <p:spPr>
          <a:xfrm>
            <a:off x="1734389" y="2131143"/>
            <a:ext cx="9031650" cy="4525963"/>
          </a:xfrm>
        </p:spPr>
        <p:txBody>
          <a:bodyPr/>
          <a:lstStyle/>
          <a:p>
            <a:r>
              <a:rPr lang="en-US" sz="2968" dirty="0"/>
              <a:t>In NLP we are always dealing with these kinds of errors.</a:t>
            </a:r>
          </a:p>
          <a:p>
            <a:r>
              <a:rPr lang="en-US" sz="2968" dirty="0"/>
              <a:t>Reducing the error rate for an application often involves two efforts: </a:t>
            </a:r>
          </a:p>
          <a:p>
            <a:pPr lvl="1"/>
            <a:r>
              <a:rPr lang="en-US" sz="2544" dirty="0">
                <a:solidFill>
                  <a:srgbClr val="008000"/>
                </a:solidFill>
              </a:rPr>
              <a:t>Increasing accuracy or precision </a:t>
            </a:r>
            <a:r>
              <a:rPr lang="en-US" sz="2544" dirty="0"/>
              <a:t>(minimizing false positives)</a:t>
            </a:r>
          </a:p>
          <a:p>
            <a:pPr lvl="1"/>
            <a:r>
              <a:rPr lang="en-US" sz="2544" dirty="0">
                <a:solidFill>
                  <a:srgbClr val="008000"/>
                </a:solidFill>
              </a:rPr>
              <a:t>Increasing coverage or recall </a:t>
            </a:r>
            <a:r>
              <a:rPr lang="en-US" sz="2544" dirty="0"/>
              <a:t>(minimizing false negatives).</a:t>
            </a:r>
          </a:p>
        </p:txBody>
      </p:sp>
      <p:sp>
        <p:nvSpPr>
          <p:cNvPr id="2" name="Rectangle 1">
            <a:extLst>
              <a:ext uri="{FF2B5EF4-FFF2-40B4-BE49-F238E27FC236}">
                <a16:creationId xmlns:a16="http://schemas.microsoft.com/office/drawing/2014/main" id="{C9D0FCE0-48E5-E313-2521-ECA577996D4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2730E98-99B9-43D2-CC31-201743F759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17E7001-8004-A7F5-2C3F-ACA85F0417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6071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p:txBody>
          <a:bodyPr/>
          <a:lstStyle/>
          <a:p>
            <a:pPr algn="ctr"/>
            <a:r>
              <a:rPr lang="en-US" dirty="0"/>
              <a:t>Summary</a:t>
            </a:r>
          </a:p>
        </p:txBody>
      </p:sp>
      <p:sp>
        <p:nvSpPr>
          <p:cNvPr id="90115" name="Content Placeholder 2"/>
          <p:cNvSpPr>
            <a:spLocks noGrp="1"/>
          </p:cNvSpPr>
          <p:nvPr>
            <p:ph idx="1"/>
          </p:nvPr>
        </p:nvSpPr>
        <p:spPr/>
        <p:txBody>
          <a:bodyPr/>
          <a:lstStyle/>
          <a:p>
            <a:r>
              <a:rPr lang="en-US" dirty="0"/>
              <a:t>Regular expressions play a surprisingly large role</a:t>
            </a:r>
          </a:p>
          <a:p>
            <a:pPr lvl="1"/>
            <a:r>
              <a:rPr lang="en-US" dirty="0"/>
              <a:t>Sophisticated sequences of regular expressions are often the first model for any text </a:t>
            </a:r>
            <a:r>
              <a:rPr lang="en-US"/>
              <a:t>processing tasks</a:t>
            </a:r>
            <a:endParaRPr lang="en-US" dirty="0"/>
          </a:p>
          <a:p>
            <a:r>
              <a:rPr lang="en-US" dirty="0"/>
              <a:t>For many hard tasks, we use machine learning classifiers</a:t>
            </a:r>
          </a:p>
          <a:p>
            <a:pPr lvl="1"/>
            <a:r>
              <a:rPr lang="en-US" dirty="0"/>
              <a:t>But regular expressions are used as features in the classifiers</a:t>
            </a:r>
          </a:p>
          <a:p>
            <a:pPr lvl="1"/>
            <a:r>
              <a:rPr lang="en-US" dirty="0"/>
              <a:t>Can be very useful in capturing generalizations</a:t>
            </a:r>
          </a:p>
          <a:p>
            <a:pPr lvl="1"/>
            <a:endParaRPr lang="en-US" dirty="0"/>
          </a:p>
        </p:txBody>
      </p:sp>
      <p:sp>
        <p:nvSpPr>
          <p:cNvPr id="90118" name="Slide Number Placeholder 5"/>
          <p:cNvSpPr>
            <a:spLocks noGrp="1"/>
          </p:cNvSpPr>
          <p:nvPr>
            <p:ph type="sldNum" sz="quarter" idx="12"/>
          </p:nvPr>
        </p:nvSpPr>
        <p:spPr>
          <a:noFill/>
        </p:spPr>
        <p:txBody>
          <a:bodyPr/>
          <a:lstStyle/>
          <a:p>
            <a:fld id="{BB8C8334-E00B-3A45-A77B-332115BBC150}" type="slidenum">
              <a:rPr lang="en-US"/>
              <a:pPr/>
              <a:t>28</a:t>
            </a:fld>
            <a:endParaRPr lang="en-US"/>
          </a:p>
        </p:txBody>
      </p:sp>
      <p:sp>
        <p:nvSpPr>
          <p:cNvPr id="2" name="Rectangle 1">
            <a:extLst>
              <a:ext uri="{FF2B5EF4-FFF2-40B4-BE49-F238E27FC236}">
                <a16:creationId xmlns:a16="http://schemas.microsoft.com/office/drawing/2014/main" id="{BBA97455-3291-E5A4-8B59-7D61BD312D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8C244EE-BB22-BBD9-4CA8-908B38B2A43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61CBA0A-B7B4-A9FF-41C5-A5A99AB391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68204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1905397" y="844343"/>
            <a:ext cx="8471444" cy="2019264"/>
          </a:xfrm>
        </p:spPr>
        <p:txBody>
          <a:bodyPr/>
          <a:lstStyle/>
          <a:p>
            <a:r>
              <a:rPr lang="en-US" sz="4664" dirty="0"/>
              <a:t>Basic Text Processing</a:t>
            </a:r>
            <a:endParaRPr lang="en-US" sz="4664" dirty="0">
              <a:latin typeface="Lucida Sans" charset="0"/>
              <a:ea typeface="ＭＳ Ｐゴシック" charset="0"/>
              <a:cs typeface="ＭＳ Ｐゴシック" charset="0"/>
            </a:endParaRPr>
          </a:p>
        </p:txBody>
      </p:sp>
      <p:sp>
        <p:nvSpPr>
          <p:cNvPr id="16387" name="Rectangle 6"/>
          <p:cNvSpPr>
            <a:spLocks noGrp="1" noChangeArrowheads="1"/>
          </p:cNvSpPr>
          <p:nvPr>
            <p:ph type="subTitle" idx="1"/>
          </p:nvPr>
        </p:nvSpPr>
        <p:spPr>
          <a:xfrm>
            <a:off x="2703637" y="3886200"/>
            <a:ext cx="6784728" cy="712850"/>
          </a:xfrm>
        </p:spPr>
        <p:txBody>
          <a:bodyPr/>
          <a:lstStyle/>
          <a:p>
            <a:r>
              <a:rPr lang="en-US" sz="3816" dirty="0">
                <a:solidFill>
                  <a:srgbClr val="A4001D"/>
                </a:solidFill>
                <a:latin typeface="Calibri" charset="0"/>
              </a:rPr>
              <a:t>Words and Corpora</a:t>
            </a:r>
          </a:p>
        </p:txBody>
      </p:sp>
      <p:sp>
        <p:nvSpPr>
          <p:cNvPr id="2" name="Rectangle 1">
            <a:extLst>
              <a:ext uri="{FF2B5EF4-FFF2-40B4-BE49-F238E27FC236}">
                <a16:creationId xmlns:a16="http://schemas.microsoft.com/office/drawing/2014/main" id="{0221CB09-3E20-552A-CE29-B6ACB1E702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1578E75-397F-1381-A945-1D89F49FC1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98A2E7E-C681-6ADA-5578-38ADC6A2F5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23995457"/>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38200" y="615846"/>
            <a:ext cx="10515600" cy="1325563"/>
          </a:xfrm>
        </p:spPr>
        <p:txBody>
          <a:bodyPr/>
          <a:lstStyle/>
          <a:p>
            <a:r>
              <a:rPr lang="en-US" dirty="0"/>
              <a:t>How many words?</a:t>
            </a:r>
          </a:p>
        </p:txBody>
      </p:sp>
      <p:sp>
        <p:nvSpPr>
          <p:cNvPr id="22531" name="Rectangle 3"/>
          <p:cNvSpPr>
            <a:spLocks noGrp="1" noChangeArrowheads="1"/>
          </p:cNvSpPr>
          <p:nvPr>
            <p:ph sz="quarter" idx="1"/>
          </p:nvPr>
        </p:nvSpPr>
        <p:spPr/>
        <p:txBody>
          <a:bodyPr/>
          <a:lstStyle/>
          <a:p>
            <a:r>
              <a:rPr lang="en-US" sz="2968" dirty="0"/>
              <a:t>I do uh main- mainly business data processing</a:t>
            </a:r>
          </a:p>
          <a:p>
            <a:pPr lvl="1"/>
            <a:r>
              <a:rPr lang="en-US" sz="2544" dirty="0"/>
              <a:t>Fragments, filled pauses</a:t>
            </a:r>
          </a:p>
          <a:p>
            <a:pPr lvl="1"/>
            <a:endParaRPr lang="en-US" sz="2544" dirty="0"/>
          </a:p>
          <a:p>
            <a:r>
              <a:rPr lang="en-US" sz="2968" dirty="0"/>
              <a:t>Seuss’s </a:t>
            </a:r>
            <a:r>
              <a:rPr lang="en-US" sz="2968" dirty="0">
                <a:solidFill>
                  <a:srgbClr val="FF0000"/>
                </a:solidFill>
              </a:rPr>
              <a:t>cat </a:t>
            </a:r>
            <a:r>
              <a:rPr lang="en-US" sz="2968" dirty="0"/>
              <a:t>in the hat is different from other</a:t>
            </a:r>
            <a:r>
              <a:rPr lang="en-US" sz="2968" dirty="0">
                <a:solidFill>
                  <a:srgbClr val="FF0000"/>
                </a:solidFill>
              </a:rPr>
              <a:t> cats! </a:t>
            </a:r>
            <a:endParaRPr lang="en-US" sz="2968" dirty="0"/>
          </a:p>
          <a:p>
            <a:pPr lvl="1"/>
            <a:r>
              <a:rPr lang="en-US" sz="2544" b="1" dirty="0"/>
              <a:t>Lemma</a:t>
            </a:r>
            <a:r>
              <a:rPr lang="en-US" sz="2544" dirty="0"/>
              <a:t>: same stem and may be different part of speech</a:t>
            </a:r>
          </a:p>
          <a:p>
            <a:pPr lvl="2"/>
            <a:r>
              <a:rPr lang="en-US" sz="2120" dirty="0">
                <a:solidFill>
                  <a:srgbClr val="FF0000"/>
                </a:solidFill>
              </a:rPr>
              <a:t>cat </a:t>
            </a:r>
            <a:r>
              <a:rPr lang="en-US" sz="2120" dirty="0"/>
              <a:t>and </a:t>
            </a:r>
            <a:r>
              <a:rPr lang="en-US" sz="2120" dirty="0">
                <a:solidFill>
                  <a:srgbClr val="FF0000"/>
                </a:solidFill>
              </a:rPr>
              <a:t>cats </a:t>
            </a:r>
            <a:r>
              <a:rPr lang="en-US" sz="2120" dirty="0"/>
              <a:t>= same lemma</a:t>
            </a:r>
          </a:p>
          <a:p>
            <a:pPr lvl="1"/>
            <a:r>
              <a:rPr lang="en-US" sz="2544" b="1" dirty="0" err="1"/>
              <a:t>Wordform</a:t>
            </a:r>
            <a:r>
              <a:rPr lang="en-US" sz="2544" dirty="0"/>
              <a:t>: the full inflected surface form</a:t>
            </a:r>
          </a:p>
          <a:p>
            <a:pPr lvl="2"/>
            <a:r>
              <a:rPr lang="en-US" sz="2120" dirty="0">
                <a:solidFill>
                  <a:srgbClr val="FF0000"/>
                </a:solidFill>
              </a:rPr>
              <a:t>cat </a:t>
            </a:r>
            <a:r>
              <a:rPr lang="en-US" sz="2120" dirty="0"/>
              <a:t>and </a:t>
            </a:r>
            <a:r>
              <a:rPr lang="en-US" sz="2120" dirty="0">
                <a:solidFill>
                  <a:srgbClr val="FF0000"/>
                </a:solidFill>
              </a:rPr>
              <a:t>cats </a:t>
            </a:r>
            <a:r>
              <a:rPr lang="en-US" sz="2120" dirty="0"/>
              <a:t>= different </a:t>
            </a:r>
            <a:r>
              <a:rPr lang="en-US" sz="2120" dirty="0" err="1"/>
              <a:t>wordforms</a:t>
            </a:r>
            <a:endParaRPr lang="en-US" sz="2120" dirty="0"/>
          </a:p>
        </p:txBody>
      </p:sp>
      <p:sp>
        <p:nvSpPr>
          <p:cNvPr id="2" name="Rectangle 1">
            <a:extLst>
              <a:ext uri="{FF2B5EF4-FFF2-40B4-BE49-F238E27FC236}">
                <a16:creationId xmlns:a16="http://schemas.microsoft.com/office/drawing/2014/main" id="{6F67AD9A-30EB-5152-91F2-D5ABA644C5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B323CD2-53D4-73C5-C461-0FB3B15A06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A9F4F4D-EC5D-F28E-CAEB-119A876560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7791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53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53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53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5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704337"/>
            <a:ext cx="10515600" cy="1325563"/>
          </a:xfrm>
        </p:spPr>
        <p:txBody>
          <a:bodyPr/>
          <a:lstStyle/>
          <a:p>
            <a:r>
              <a:rPr lang="en-US" dirty="0"/>
              <a:t>How many words?</a:t>
            </a:r>
          </a:p>
        </p:txBody>
      </p:sp>
      <p:sp>
        <p:nvSpPr>
          <p:cNvPr id="24579" name="Rectangle 3"/>
          <p:cNvSpPr>
            <a:spLocks noGrp="1" noChangeArrowheads="1"/>
          </p:cNvSpPr>
          <p:nvPr>
            <p:ph sz="quarter" idx="1"/>
          </p:nvPr>
        </p:nvSpPr>
        <p:spPr>
          <a:xfrm>
            <a:off x="1734390" y="2096286"/>
            <a:ext cx="9046303" cy="3755831"/>
          </a:xfrm>
        </p:spPr>
        <p:txBody>
          <a:bodyPr>
            <a:normAutofit/>
          </a:bodyPr>
          <a:lstStyle/>
          <a:p>
            <a:pPr marL="0" indent="0">
              <a:buNone/>
            </a:pPr>
            <a:r>
              <a:rPr lang="en-US" sz="2332" dirty="0">
                <a:solidFill>
                  <a:srgbClr val="FF0000"/>
                </a:solidFill>
              </a:rPr>
              <a:t>they lay back on the San Francisco grass and looked at the stars and their</a:t>
            </a:r>
          </a:p>
          <a:p>
            <a:endParaRPr lang="en-US" dirty="0">
              <a:solidFill>
                <a:srgbClr val="FF0000"/>
              </a:solidFill>
            </a:endParaRPr>
          </a:p>
          <a:p>
            <a:r>
              <a:rPr lang="en-US" b="1" dirty="0">
                <a:solidFill>
                  <a:srgbClr val="000000"/>
                </a:solidFill>
              </a:rPr>
              <a:t>Type</a:t>
            </a:r>
            <a:r>
              <a:rPr lang="en-US" dirty="0">
                <a:solidFill>
                  <a:srgbClr val="000000"/>
                </a:solidFill>
              </a:rPr>
              <a:t>: an element of the vocabulary.</a:t>
            </a:r>
            <a:endParaRPr lang="en-US" b="1" dirty="0">
              <a:solidFill>
                <a:srgbClr val="000000"/>
              </a:solidFill>
            </a:endParaRPr>
          </a:p>
          <a:p>
            <a:r>
              <a:rPr lang="en-US" b="1" dirty="0">
                <a:solidFill>
                  <a:srgbClr val="000000"/>
                </a:solidFill>
              </a:rPr>
              <a:t>Token</a:t>
            </a:r>
            <a:r>
              <a:rPr lang="en-US" dirty="0">
                <a:solidFill>
                  <a:srgbClr val="000000"/>
                </a:solidFill>
              </a:rPr>
              <a:t>: an instance of that type in running text.</a:t>
            </a:r>
          </a:p>
          <a:p>
            <a:r>
              <a:rPr lang="en-US" dirty="0"/>
              <a:t>How many?</a:t>
            </a:r>
          </a:p>
          <a:p>
            <a:pPr lvl="1"/>
            <a:r>
              <a:rPr lang="en-US" dirty="0"/>
              <a:t>15 tokens (or 14)</a:t>
            </a:r>
          </a:p>
          <a:p>
            <a:pPr lvl="1"/>
            <a:r>
              <a:rPr lang="en-US" dirty="0"/>
              <a:t>13 types (or 12) (or 11?)</a:t>
            </a:r>
          </a:p>
        </p:txBody>
      </p:sp>
      <p:sp>
        <p:nvSpPr>
          <p:cNvPr id="2" name="Rectangle 1">
            <a:extLst>
              <a:ext uri="{FF2B5EF4-FFF2-40B4-BE49-F238E27FC236}">
                <a16:creationId xmlns:a16="http://schemas.microsoft.com/office/drawing/2014/main" id="{46469600-AA5C-02AA-D398-87D9783696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7930DE1E-14C4-4D9F-84EC-EBD4B5F91E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B114D68-8EA2-EADA-0A86-EE89B003C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7522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579">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7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704335"/>
            <a:ext cx="10515600" cy="1325563"/>
          </a:xfrm>
        </p:spPr>
        <p:txBody>
          <a:bodyPr/>
          <a:lstStyle/>
          <a:p>
            <a:r>
              <a:rPr lang="en-US" dirty="0"/>
              <a:t>How many words?</a:t>
            </a:r>
          </a:p>
        </p:txBody>
      </p:sp>
      <p:sp>
        <p:nvSpPr>
          <p:cNvPr id="24579" name="Rectangle 3"/>
          <p:cNvSpPr>
            <a:spLocks noGrp="1" noChangeArrowheads="1"/>
          </p:cNvSpPr>
          <p:nvPr>
            <p:ph sz="quarter" idx="1"/>
          </p:nvPr>
        </p:nvSpPr>
        <p:spPr>
          <a:xfrm>
            <a:off x="1734390" y="2217442"/>
            <a:ext cx="8965532" cy="4119299"/>
          </a:xfrm>
        </p:spPr>
        <p:txBody>
          <a:bodyPr/>
          <a:lstStyle/>
          <a:p>
            <a:pPr marL="0" indent="0">
              <a:buNone/>
            </a:pPr>
            <a:r>
              <a:rPr lang="en-US" b="1" i="1" dirty="0"/>
              <a:t>N</a:t>
            </a:r>
            <a:r>
              <a:rPr lang="en-US" dirty="0"/>
              <a:t> = number of tokens</a:t>
            </a:r>
          </a:p>
          <a:p>
            <a:pPr marL="0" indent="0">
              <a:buNone/>
            </a:pPr>
            <a:r>
              <a:rPr lang="en-US" b="1" i="1" dirty="0"/>
              <a:t>V</a:t>
            </a:r>
            <a:r>
              <a:rPr lang="en-US" dirty="0"/>
              <a:t> = vocabulary = set of types</a:t>
            </a:r>
          </a:p>
          <a:p>
            <a:pPr marL="484613" lvl="1" indent="0">
              <a:buNone/>
            </a:pPr>
            <a:r>
              <a:rPr lang="en-US" sz="1908" dirty="0"/>
              <a:t>|</a:t>
            </a:r>
            <a:r>
              <a:rPr lang="en-US" sz="1908" i="1" dirty="0"/>
              <a:t>V</a:t>
            </a:r>
            <a:r>
              <a:rPr lang="en-US" sz="1908" dirty="0"/>
              <a:t>|</a:t>
            </a:r>
            <a:r>
              <a:rPr lang="en-US" sz="1908" i="1" dirty="0"/>
              <a:t> </a:t>
            </a:r>
            <a:r>
              <a:rPr lang="en-US" sz="1908" dirty="0"/>
              <a:t>is the size of the vocabulary</a:t>
            </a:r>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a:p>
            <a:pPr marL="0" indent="0">
              <a:buNone/>
            </a:pPr>
            <a:endParaRPr lang="en-US" sz="2120" dirty="0"/>
          </a:p>
        </p:txBody>
      </p:sp>
      <p:graphicFrame>
        <p:nvGraphicFramePr>
          <p:cNvPr id="2" name="Table 1"/>
          <p:cNvGraphicFramePr>
            <a:graphicFrameLocks noGrp="1"/>
          </p:cNvGraphicFramePr>
          <p:nvPr/>
        </p:nvGraphicFramePr>
        <p:xfrm>
          <a:off x="2138243" y="3832853"/>
          <a:ext cx="7430892" cy="2490816"/>
        </p:xfrm>
        <a:graphic>
          <a:graphicData uri="http://schemas.openxmlformats.org/drawingml/2006/table">
            <a:tbl>
              <a:tblPr firstRow="1" bandRow="1">
                <a:tableStyleId>{5C22544A-7EE6-4342-B048-85BDC9FD1C3A}</a:tableStyleId>
              </a:tblPr>
              <a:tblGrid>
                <a:gridCol w="2476964">
                  <a:extLst>
                    <a:ext uri="{9D8B030D-6E8A-4147-A177-3AD203B41FA5}">
                      <a16:colId xmlns:a16="http://schemas.microsoft.com/office/drawing/2014/main" val="20000"/>
                    </a:ext>
                  </a:extLst>
                </a:gridCol>
                <a:gridCol w="2476964">
                  <a:extLst>
                    <a:ext uri="{9D8B030D-6E8A-4147-A177-3AD203B41FA5}">
                      <a16:colId xmlns:a16="http://schemas.microsoft.com/office/drawing/2014/main" val="20001"/>
                    </a:ext>
                  </a:extLst>
                </a:gridCol>
                <a:gridCol w="2476964">
                  <a:extLst>
                    <a:ext uri="{9D8B030D-6E8A-4147-A177-3AD203B41FA5}">
                      <a16:colId xmlns:a16="http://schemas.microsoft.com/office/drawing/2014/main" val="20002"/>
                    </a:ext>
                  </a:extLst>
                </a:gridCol>
              </a:tblGrid>
              <a:tr h="442416">
                <a:tc>
                  <a:txBody>
                    <a:bodyPr/>
                    <a:lstStyle/>
                    <a:p>
                      <a:endParaRPr lang="en-US" sz="2300" dirty="0"/>
                    </a:p>
                  </a:txBody>
                  <a:tcPr marL="96924" marR="96924" marT="48462" marB="48462"/>
                </a:tc>
                <a:tc>
                  <a:txBody>
                    <a:bodyPr/>
                    <a:lstStyle/>
                    <a:p>
                      <a:r>
                        <a:rPr lang="en-US" sz="2300" dirty="0"/>
                        <a:t>Tokens = N</a:t>
                      </a:r>
                    </a:p>
                  </a:txBody>
                  <a:tcPr marL="96924" marR="96924" marT="48462" marB="48462"/>
                </a:tc>
                <a:tc>
                  <a:txBody>
                    <a:bodyPr/>
                    <a:lstStyle/>
                    <a:p>
                      <a:r>
                        <a:rPr lang="en-US" sz="2300" dirty="0"/>
                        <a:t>Types = |V|</a:t>
                      </a:r>
                    </a:p>
                  </a:txBody>
                  <a:tcPr marL="96924" marR="96924" marT="48462" marB="48462"/>
                </a:tc>
                <a:extLst>
                  <a:ext uri="{0D108BD9-81ED-4DB2-BD59-A6C34878D82A}">
                    <a16:rowId xmlns:a16="http://schemas.microsoft.com/office/drawing/2014/main" val="10000"/>
                  </a:ext>
                </a:extLst>
              </a:tr>
              <a:tr h="787907">
                <a:tc>
                  <a:txBody>
                    <a:bodyPr/>
                    <a:lstStyle/>
                    <a:p>
                      <a:r>
                        <a:rPr lang="en-US" sz="2300" dirty="0"/>
                        <a:t>Switchboard phone</a:t>
                      </a:r>
                      <a:r>
                        <a:rPr lang="en-US" sz="2300" baseline="0" dirty="0"/>
                        <a:t> conversations</a:t>
                      </a:r>
                      <a:endParaRPr lang="en-US" sz="2300" dirty="0"/>
                    </a:p>
                  </a:txBody>
                  <a:tcPr marL="96924" marR="96924" marT="48462" marB="48462"/>
                </a:tc>
                <a:tc>
                  <a:txBody>
                    <a:bodyPr/>
                    <a:lstStyle/>
                    <a:p>
                      <a:r>
                        <a:rPr lang="en-US" sz="2300" dirty="0"/>
                        <a:t>2.4 million</a:t>
                      </a:r>
                    </a:p>
                  </a:txBody>
                  <a:tcPr marL="96924" marR="96924" marT="48462" marB="48462"/>
                </a:tc>
                <a:tc>
                  <a:txBody>
                    <a:bodyPr/>
                    <a:lstStyle/>
                    <a:p>
                      <a:r>
                        <a:rPr lang="en-US" sz="2300" dirty="0"/>
                        <a:t>20</a:t>
                      </a:r>
                      <a:r>
                        <a:rPr lang="en-US" sz="2300" baseline="0" dirty="0"/>
                        <a:t> thousand</a:t>
                      </a:r>
                      <a:endParaRPr lang="en-US" sz="2300" dirty="0"/>
                    </a:p>
                  </a:txBody>
                  <a:tcPr marL="96924" marR="96924" marT="48462" marB="48462"/>
                </a:tc>
                <a:extLst>
                  <a:ext uri="{0D108BD9-81ED-4DB2-BD59-A6C34878D82A}">
                    <a16:rowId xmlns:a16="http://schemas.microsoft.com/office/drawing/2014/main" val="10001"/>
                  </a:ext>
                </a:extLst>
              </a:tr>
              <a:tr h="442416">
                <a:tc>
                  <a:txBody>
                    <a:bodyPr/>
                    <a:lstStyle/>
                    <a:p>
                      <a:r>
                        <a:rPr lang="en-US" sz="2300" dirty="0"/>
                        <a:t>Shakespeare</a:t>
                      </a:r>
                    </a:p>
                  </a:txBody>
                  <a:tcPr marL="96924" marR="96924" marT="48462" marB="48462"/>
                </a:tc>
                <a:tc>
                  <a:txBody>
                    <a:bodyPr/>
                    <a:lstStyle/>
                    <a:p>
                      <a:r>
                        <a:rPr lang="en-US" sz="2300" dirty="0"/>
                        <a:t>884,000</a:t>
                      </a:r>
                    </a:p>
                  </a:txBody>
                  <a:tcPr marL="96924" marR="96924" marT="48462" marB="48462"/>
                </a:tc>
                <a:tc>
                  <a:txBody>
                    <a:bodyPr/>
                    <a:lstStyle/>
                    <a:p>
                      <a:r>
                        <a:rPr lang="en-US" sz="2300" dirty="0"/>
                        <a:t>31</a:t>
                      </a:r>
                      <a:r>
                        <a:rPr lang="en-US" sz="2300" baseline="0" dirty="0"/>
                        <a:t> thousand</a:t>
                      </a:r>
                      <a:endParaRPr lang="en-US" sz="2300" dirty="0"/>
                    </a:p>
                  </a:txBody>
                  <a:tcPr marL="96924" marR="96924" marT="48462" marB="48462"/>
                </a:tc>
                <a:extLst>
                  <a:ext uri="{0D108BD9-81ED-4DB2-BD59-A6C34878D82A}">
                    <a16:rowId xmlns:a16="http://schemas.microsoft.com/office/drawing/2014/main" val="10002"/>
                  </a:ext>
                </a:extLst>
              </a:tr>
              <a:tr h="442416">
                <a:tc>
                  <a:txBody>
                    <a:bodyPr/>
                    <a:lstStyle/>
                    <a:p>
                      <a:r>
                        <a:rPr lang="en-US" sz="2300" dirty="0"/>
                        <a:t>Google N-grams</a:t>
                      </a:r>
                    </a:p>
                  </a:txBody>
                  <a:tcPr marL="96924" marR="96924" marT="48462" marB="48462"/>
                </a:tc>
                <a:tc>
                  <a:txBody>
                    <a:bodyPr/>
                    <a:lstStyle/>
                    <a:p>
                      <a:r>
                        <a:rPr lang="en-US" sz="2300" dirty="0"/>
                        <a:t>1 trillion</a:t>
                      </a:r>
                    </a:p>
                  </a:txBody>
                  <a:tcPr marL="96924" marR="96924" marT="48462" marB="48462"/>
                </a:tc>
                <a:tc>
                  <a:txBody>
                    <a:bodyPr/>
                    <a:lstStyle/>
                    <a:p>
                      <a:r>
                        <a:rPr lang="en-US" sz="2300" dirty="0"/>
                        <a:t>13 million</a:t>
                      </a:r>
                    </a:p>
                  </a:txBody>
                  <a:tcPr marL="96924" marR="96924" marT="48462" marB="48462"/>
                </a:tc>
                <a:extLst>
                  <a:ext uri="{0D108BD9-81ED-4DB2-BD59-A6C34878D82A}">
                    <a16:rowId xmlns:a16="http://schemas.microsoft.com/office/drawing/2014/main" val="10003"/>
                  </a:ext>
                </a:extLst>
              </a:tr>
            </a:tbl>
          </a:graphicData>
        </a:graphic>
      </p:graphicFrame>
      <p:sp>
        <p:nvSpPr>
          <p:cNvPr id="3" name="TextBox 2"/>
          <p:cNvSpPr txBox="1"/>
          <p:nvPr/>
        </p:nvSpPr>
        <p:spPr>
          <a:xfrm>
            <a:off x="6015230" y="2459755"/>
            <a:ext cx="4285981" cy="728469"/>
          </a:xfrm>
          <a:prstGeom prst="rect">
            <a:avLst/>
          </a:prstGeom>
          <a:noFill/>
        </p:spPr>
        <p:txBody>
          <a:bodyPr wrap="none" rtlCol="0">
            <a:spAutoFit/>
          </a:bodyPr>
          <a:lstStyle/>
          <a:p>
            <a:r>
              <a:rPr lang="en-US" sz="2120" dirty="0">
                <a:latin typeface="Calibri"/>
                <a:cs typeface="Calibri"/>
              </a:rPr>
              <a:t>Church and Gale (1990)</a:t>
            </a:r>
            <a:r>
              <a:rPr lang="en-US" sz="2226" dirty="0">
                <a:latin typeface="Calibri"/>
                <a:cs typeface="Calibri"/>
              </a:rPr>
              <a:t>: |V| &gt; O(N</a:t>
            </a:r>
            <a:r>
              <a:rPr lang="en-US" sz="2226" baseline="30000" dirty="0">
                <a:latin typeface="Calibri"/>
                <a:cs typeface="Calibri"/>
              </a:rPr>
              <a:t>½</a:t>
            </a:r>
            <a:r>
              <a:rPr lang="en-US" sz="2226" dirty="0">
                <a:latin typeface="Calibri"/>
                <a:cs typeface="Calibri"/>
              </a:rPr>
              <a:t>)</a:t>
            </a:r>
          </a:p>
          <a:p>
            <a:endParaRPr lang="en-US" sz="1908" dirty="0"/>
          </a:p>
        </p:txBody>
      </p:sp>
      <p:sp>
        <p:nvSpPr>
          <p:cNvPr id="4" name="Rectangle 3">
            <a:extLst>
              <a:ext uri="{FF2B5EF4-FFF2-40B4-BE49-F238E27FC236}">
                <a16:creationId xmlns:a16="http://schemas.microsoft.com/office/drawing/2014/main" id="{75B5C11F-0879-1D6D-9F55-C7172D0A61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C3EBF91-F835-24EF-97E6-F9F2A9B283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A21D76E-AD8A-14A4-AB53-437766C332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0833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61BB2-01A8-744B-91FD-B2F4EB7620BB}"/>
              </a:ext>
            </a:extLst>
          </p:cNvPr>
          <p:cNvSpPr>
            <a:spLocks noGrp="1"/>
          </p:cNvSpPr>
          <p:nvPr>
            <p:ph type="title"/>
          </p:nvPr>
        </p:nvSpPr>
        <p:spPr>
          <a:xfrm>
            <a:off x="838200" y="630594"/>
            <a:ext cx="10515600" cy="1325563"/>
          </a:xfrm>
        </p:spPr>
        <p:txBody>
          <a:bodyPr/>
          <a:lstStyle/>
          <a:p>
            <a:r>
              <a:rPr lang="en-US" dirty="0"/>
              <a:t>Corpora</a:t>
            </a:r>
          </a:p>
        </p:txBody>
      </p:sp>
      <p:sp>
        <p:nvSpPr>
          <p:cNvPr id="3" name="Content Placeholder 2">
            <a:extLst>
              <a:ext uri="{FF2B5EF4-FFF2-40B4-BE49-F238E27FC236}">
                <a16:creationId xmlns:a16="http://schemas.microsoft.com/office/drawing/2014/main" id="{11E2A4EB-78DA-7E49-A1DB-7F627AC57471}"/>
              </a:ext>
            </a:extLst>
          </p:cNvPr>
          <p:cNvSpPr>
            <a:spLocks noGrp="1"/>
          </p:cNvSpPr>
          <p:nvPr>
            <p:ph idx="1"/>
          </p:nvPr>
        </p:nvSpPr>
        <p:spPr/>
        <p:txBody>
          <a:bodyPr>
            <a:normAutofit/>
          </a:bodyPr>
          <a:lstStyle/>
          <a:p>
            <a:pPr marL="0" indent="0">
              <a:buNone/>
            </a:pPr>
            <a:r>
              <a:rPr lang="en-US" dirty="0"/>
              <a:t>Words don't appear out of nowhere! </a:t>
            </a:r>
          </a:p>
          <a:p>
            <a:pPr marL="0" indent="0">
              <a:buNone/>
            </a:pPr>
            <a:r>
              <a:rPr lang="en-US" dirty="0"/>
              <a:t>A text is produced by </a:t>
            </a:r>
          </a:p>
          <a:p>
            <a:pPr marL="489662" indent="-238941"/>
            <a:r>
              <a:rPr lang="en-US" dirty="0"/>
              <a:t>a specific writer(s), </a:t>
            </a:r>
          </a:p>
          <a:p>
            <a:pPr marL="489662" indent="-238941"/>
            <a:r>
              <a:rPr lang="en-US" dirty="0"/>
              <a:t>at a specific time, </a:t>
            </a:r>
          </a:p>
          <a:p>
            <a:pPr marL="489662" indent="-238941"/>
            <a:r>
              <a:rPr lang="en-US" dirty="0"/>
              <a:t>in a specific variety,</a:t>
            </a:r>
          </a:p>
          <a:p>
            <a:pPr marL="489662" indent="-238941"/>
            <a:r>
              <a:rPr lang="en-US" dirty="0"/>
              <a:t>of a specific language, </a:t>
            </a:r>
          </a:p>
          <a:p>
            <a:pPr marL="489662" indent="-238941"/>
            <a:r>
              <a:rPr lang="en-US" dirty="0"/>
              <a:t>for a specific function.</a:t>
            </a:r>
          </a:p>
        </p:txBody>
      </p:sp>
      <p:sp>
        <p:nvSpPr>
          <p:cNvPr id="4" name="Rectangle 3">
            <a:extLst>
              <a:ext uri="{FF2B5EF4-FFF2-40B4-BE49-F238E27FC236}">
                <a16:creationId xmlns:a16="http://schemas.microsoft.com/office/drawing/2014/main" id="{B12584D1-5C98-D2F2-C45C-B0265B3E51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833381-328E-E6FC-D373-78101B6C84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8B5A1D4-53B9-A2D5-CD81-2F8308C4CF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3529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61BB2-01A8-744B-91FD-B2F4EB7620BB}"/>
              </a:ext>
            </a:extLst>
          </p:cNvPr>
          <p:cNvSpPr>
            <a:spLocks noGrp="1"/>
          </p:cNvSpPr>
          <p:nvPr>
            <p:ph type="title"/>
          </p:nvPr>
        </p:nvSpPr>
        <p:spPr>
          <a:xfrm>
            <a:off x="838200" y="571600"/>
            <a:ext cx="10515600" cy="1325563"/>
          </a:xfrm>
        </p:spPr>
        <p:txBody>
          <a:bodyPr/>
          <a:lstStyle/>
          <a:p>
            <a:r>
              <a:rPr lang="en-US" dirty="0"/>
              <a:t>Corpora vary along dimension like</a:t>
            </a:r>
          </a:p>
        </p:txBody>
      </p:sp>
      <p:sp>
        <p:nvSpPr>
          <p:cNvPr id="3" name="Content Placeholder 2">
            <a:extLst>
              <a:ext uri="{FF2B5EF4-FFF2-40B4-BE49-F238E27FC236}">
                <a16:creationId xmlns:a16="http://schemas.microsoft.com/office/drawing/2014/main" id="{11E2A4EB-78DA-7E49-A1DB-7F627AC57471}"/>
              </a:ext>
            </a:extLst>
          </p:cNvPr>
          <p:cNvSpPr>
            <a:spLocks noGrp="1"/>
          </p:cNvSpPr>
          <p:nvPr>
            <p:ph idx="1"/>
          </p:nvPr>
        </p:nvSpPr>
        <p:spPr>
          <a:xfrm>
            <a:off x="1360997" y="1813589"/>
            <a:ext cx="9323207" cy="4341418"/>
          </a:xfrm>
        </p:spPr>
        <p:txBody>
          <a:bodyPr>
            <a:normAutofit/>
          </a:bodyPr>
          <a:lstStyle/>
          <a:p>
            <a:pPr lvl="1"/>
            <a:r>
              <a:rPr lang="en-US" b="1" dirty="0"/>
              <a:t>Language</a:t>
            </a:r>
            <a:r>
              <a:rPr lang="en-US" dirty="0"/>
              <a:t>: 7097 languages in the world</a:t>
            </a:r>
          </a:p>
          <a:p>
            <a:pPr lvl="1"/>
            <a:r>
              <a:rPr lang="en-US" b="1" dirty="0"/>
              <a:t>Variety</a:t>
            </a:r>
            <a:r>
              <a:rPr lang="en-US" dirty="0"/>
              <a:t>, like African American Language varieties.</a:t>
            </a:r>
          </a:p>
          <a:p>
            <a:pPr lvl="2"/>
            <a:r>
              <a:rPr lang="en-US" dirty="0"/>
              <a:t>AAE Twitter posts might include forms like "</a:t>
            </a:r>
            <a:r>
              <a:rPr lang="en-US" i="1" dirty="0" err="1"/>
              <a:t>iont</a:t>
            </a:r>
            <a:r>
              <a:rPr lang="en-US" i="1" dirty="0"/>
              <a:t>" (I don't)</a:t>
            </a:r>
          </a:p>
          <a:p>
            <a:pPr lvl="1"/>
            <a:r>
              <a:rPr lang="en-US" b="1" dirty="0"/>
              <a:t>Code switching</a:t>
            </a:r>
            <a:r>
              <a:rPr lang="en-US" dirty="0"/>
              <a:t>, e.g., Spanish/English, Hindi/English:</a:t>
            </a:r>
          </a:p>
          <a:p>
            <a:pPr marL="277643" lvl="2" indent="0">
              <a:buNone/>
            </a:pPr>
            <a:r>
              <a:rPr lang="en-US" sz="1696" dirty="0"/>
              <a:t>	S/E: Por </a:t>
            </a:r>
            <a:r>
              <a:rPr lang="en-US" sz="1696" dirty="0" err="1"/>
              <a:t>primera</a:t>
            </a:r>
            <a:r>
              <a:rPr lang="en-US" sz="1696" dirty="0"/>
              <a:t> </a:t>
            </a:r>
            <a:r>
              <a:rPr lang="en-US" sz="1696" dirty="0" err="1"/>
              <a:t>vez</a:t>
            </a:r>
            <a:r>
              <a:rPr lang="en-US" sz="1696" dirty="0"/>
              <a:t> </a:t>
            </a:r>
            <a:r>
              <a:rPr lang="en-US" sz="1696" dirty="0" err="1"/>
              <a:t>veo</a:t>
            </a:r>
            <a:r>
              <a:rPr lang="en-US" sz="1696" dirty="0"/>
              <a:t> a @username actually being hateful! It was beautiful:) </a:t>
            </a:r>
          </a:p>
          <a:p>
            <a:pPr marL="277643" lvl="2" indent="0">
              <a:buNone/>
            </a:pPr>
            <a:r>
              <a:rPr lang="en-US" sz="1696" i="1" dirty="0"/>
              <a:t>	   [For the first time I get to see @username actually being hateful! it was beautiful:) ] </a:t>
            </a:r>
            <a:endParaRPr lang="en-US" sz="1696" dirty="0"/>
          </a:p>
          <a:p>
            <a:pPr marL="277643" lvl="2" indent="0">
              <a:buNone/>
            </a:pPr>
            <a:r>
              <a:rPr lang="en-US" sz="1696" dirty="0"/>
              <a:t>	H/E: dost </a:t>
            </a:r>
            <a:r>
              <a:rPr lang="en-US" sz="1696" dirty="0" err="1"/>
              <a:t>tha</a:t>
            </a:r>
            <a:r>
              <a:rPr lang="en-US" sz="1696" dirty="0"/>
              <a:t> or ra- </a:t>
            </a:r>
            <a:r>
              <a:rPr lang="en-US" sz="1696" dirty="0" err="1"/>
              <a:t>hega</a:t>
            </a:r>
            <a:r>
              <a:rPr lang="en-US" sz="1696" dirty="0"/>
              <a:t> ... </a:t>
            </a:r>
            <a:r>
              <a:rPr lang="en-US" sz="1696" dirty="0" err="1"/>
              <a:t>dont</a:t>
            </a:r>
            <a:r>
              <a:rPr lang="en-US" sz="1696" dirty="0"/>
              <a:t> </a:t>
            </a:r>
            <a:r>
              <a:rPr lang="en-US" sz="1696" dirty="0" err="1"/>
              <a:t>wory</a:t>
            </a:r>
            <a:r>
              <a:rPr lang="en-US" sz="1696" dirty="0"/>
              <a:t> ... but </a:t>
            </a:r>
            <a:r>
              <a:rPr lang="en-US" sz="1696" dirty="0" err="1"/>
              <a:t>dherya</a:t>
            </a:r>
            <a:r>
              <a:rPr lang="en-US" sz="1696" dirty="0"/>
              <a:t> </a:t>
            </a:r>
            <a:r>
              <a:rPr lang="en-US" sz="1696" dirty="0" err="1"/>
              <a:t>rakhe</a:t>
            </a:r>
            <a:r>
              <a:rPr lang="en-US" sz="1696" dirty="0"/>
              <a:t> </a:t>
            </a:r>
          </a:p>
          <a:p>
            <a:pPr marL="277643" lvl="2" indent="0">
              <a:buNone/>
            </a:pPr>
            <a:r>
              <a:rPr lang="en-US" sz="1696" i="1" dirty="0"/>
              <a:t>	   [“he was and will remain a friend ... don’t worry ... but have faith”] </a:t>
            </a:r>
          </a:p>
          <a:p>
            <a:pPr marL="462738" lvl="1" indent="-302883"/>
            <a:r>
              <a:rPr lang="en-US" b="1" dirty="0"/>
              <a:t>Genre: </a:t>
            </a:r>
            <a:r>
              <a:rPr lang="en-US" dirty="0"/>
              <a:t>newswire, fiction, scientific articles, Wikipedia</a:t>
            </a:r>
          </a:p>
          <a:p>
            <a:pPr marL="462738" lvl="1" indent="-302883"/>
            <a:r>
              <a:rPr lang="en-US" b="1" dirty="0"/>
              <a:t>Author Demographics</a:t>
            </a:r>
            <a:r>
              <a:rPr lang="en-US" dirty="0"/>
              <a:t>: writer's age, gender, ethnicity,</a:t>
            </a:r>
            <a:endParaRPr lang="en-US" b="1" dirty="0"/>
          </a:p>
          <a:p>
            <a:pPr lvl="2"/>
            <a:endParaRPr lang="en-US" dirty="0"/>
          </a:p>
        </p:txBody>
      </p:sp>
      <p:sp>
        <p:nvSpPr>
          <p:cNvPr id="4" name="Rectangle 3">
            <a:extLst>
              <a:ext uri="{FF2B5EF4-FFF2-40B4-BE49-F238E27FC236}">
                <a16:creationId xmlns:a16="http://schemas.microsoft.com/office/drawing/2014/main" id="{004A5B87-D627-0775-707B-C5B3B1EC8F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B81ED4-ED12-6DCF-FBC3-BC2839CD596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1E0A740-25B7-B7F1-431E-1E42134F7C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8308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039D9-527A-104B-9350-C0FF346088B4}"/>
              </a:ext>
            </a:extLst>
          </p:cNvPr>
          <p:cNvSpPr>
            <a:spLocks noGrp="1"/>
          </p:cNvSpPr>
          <p:nvPr>
            <p:ph type="title"/>
          </p:nvPr>
        </p:nvSpPr>
        <p:spPr>
          <a:xfrm>
            <a:off x="2097857" y="706597"/>
            <a:ext cx="8440524" cy="1322489"/>
          </a:xfrm>
        </p:spPr>
        <p:txBody>
          <a:bodyPr>
            <a:normAutofit/>
          </a:bodyPr>
          <a:lstStyle/>
          <a:p>
            <a:r>
              <a:rPr lang="en-US" dirty="0"/>
              <a:t>Corpus </a:t>
            </a:r>
            <a:r>
              <a:rPr lang="en-US" b="1" dirty="0"/>
              <a:t>datasheets</a:t>
            </a:r>
          </a:p>
        </p:txBody>
      </p:sp>
      <p:sp>
        <p:nvSpPr>
          <p:cNvPr id="3" name="Content Placeholder 2">
            <a:extLst>
              <a:ext uri="{FF2B5EF4-FFF2-40B4-BE49-F238E27FC236}">
                <a16:creationId xmlns:a16="http://schemas.microsoft.com/office/drawing/2014/main" id="{32FCFBA6-B74B-CA45-B8B6-E75CDDAF9296}"/>
              </a:ext>
            </a:extLst>
          </p:cNvPr>
          <p:cNvSpPr>
            <a:spLocks noGrp="1"/>
          </p:cNvSpPr>
          <p:nvPr>
            <p:ph idx="1"/>
          </p:nvPr>
        </p:nvSpPr>
        <p:spPr>
          <a:xfrm>
            <a:off x="1960298" y="1807862"/>
            <a:ext cx="8981936" cy="4360420"/>
          </a:xfrm>
        </p:spPr>
        <p:txBody>
          <a:bodyPr>
            <a:normAutofit/>
          </a:bodyPr>
          <a:lstStyle/>
          <a:p>
            <a:pPr marL="0" indent="0">
              <a:buNone/>
            </a:pPr>
            <a:r>
              <a:rPr lang="en-US" b="1" dirty="0"/>
              <a:t>Motivation</a:t>
            </a:r>
            <a:r>
              <a:rPr lang="en-US" dirty="0"/>
              <a:t>: </a:t>
            </a:r>
          </a:p>
          <a:p>
            <a:pPr marL="429085" indent="-238941">
              <a:lnSpc>
                <a:spcPct val="80000"/>
              </a:lnSpc>
              <a:spcBef>
                <a:spcPts val="636"/>
              </a:spcBef>
            </a:pPr>
            <a:r>
              <a:rPr lang="en-US" sz="2756" dirty="0"/>
              <a:t>Why was the corpus collected?</a:t>
            </a:r>
          </a:p>
          <a:p>
            <a:pPr marL="429085" indent="-238941">
              <a:lnSpc>
                <a:spcPct val="80000"/>
              </a:lnSpc>
              <a:spcBef>
                <a:spcPts val="636"/>
              </a:spcBef>
            </a:pPr>
            <a:r>
              <a:rPr lang="en-US" sz="2756" dirty="0"/>
              <a:t>By whom? </a:t>
            </a:r>
          </a:p>
          <a:p>
            <a:pPr marL="429085" indent="-238941">
              <a:lnSpc>
                <a:spcPct val="80000"/>
              </a:lnSpc>
              <a:spcBef>
                <a:spcPts val="636"/>
              </a:spcBef>
            </a:pPr>
            <a:r>
              <a:rPr lang="en-US" sz="2756" dirty="0"/>
              <a:t>Who funded it? </a:t>
            </a:r>
          </a:p>
          <a:p>
            <a:pPr marL="0" indent="0">
              <a:buNone/>
            </a:pPr>
            <a:r>
              <a:rPr lang="en-US" b="1" dirty="0"/>
              <a:t>Situation</a:t>
            </a:r>
            <a:r>
              <a:rPr lang="en-US" dirty="0"/>
              <a:t>: </a:t>
            </a:r>
            <a:r>
              <a:rPr lang="en-US" sz="2756" dirty="0"/>
              <a:t>In what situation was the text written?</a:t>
            </a:r>
          </a:p>
          <a:p>
            <a:pPr marL="0" indent="0">
              <a:buNone/>
            </a:pPr>
            <a:r>
              <a:rPr lang="en-US" b="1" dirty="0"/>
              <a:t>Collection process</a:t>
            </a:r>
            <a:r>
              <a:rPr lang="en-US" dirty="0"/>
              <a:t>: </a:t>
            </a:r>
            <a:r>
              <a:rPr lang="en-US" sz="2756" dirty="0"/>
              <a:t>If it is a subsample how was it sampled? Was there consent? Pre-processing?</a:t>
            </a:r>
          </a:p>
          <a:p>
            <a:r>
              <a:rPr lang="en-US" sz="2756" dirty="0"/>
              <a:t>  +</a:t>
            </a:r>
            <a:r>
              <a:rPr lang="en-US" sz="2756" b="1" dirty="0"/>
              <a:t>Annotation process, language variety, demographics, etc.</a:t>
            </a:r>
            <a:endParaRPr lang="en-US" sz="2756" dirty="0"/>
          </a:p>
          <a:p>
            <a:endParaRPr lang="en-US" dirty="0"/>
          </a:p>
          <a:p>
            <a:endParaRPr lang="en-US" dirty="0"/>
          </a:p>
        </p:txBody>
      </p:sp>
      <p:sp>
        <p:nvSpPr>
          <p:cNvPr id="4" name="Rectangle 3">
            <a:extLst>
              <a:ext uri="{FF2B5EF4-FFF2-40B4-BE49-F238E27FC236}">
                <a16:creationId xmlns:a16="http://schemas.microsoft.com/office/drawing/2014/main" id="{4DB8CF3C-B93D-086A-B48B-FD316D5B78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B30B3C-ED62-E4E8-CDBA-9F86A64350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5F4D7B2-E247-90AF-BCB9-F6CC6B141B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11490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1905397" y="844343"/>
            <a:ext cx="8471444" cy="2019264"/>
          </a:xfrm>
        </p:spPr>
        <p:txBody>
          <a:bodyPr/>
          <a:lstStyle/>
          <a:p>
            <a:r>
              <a:rPr lang="en-US" sz="4664" dirty="0"/>
              <a:t>Basic Text Processing</a:t>
            </a:r>
            <a:endParaRPr lang="en-US" sz="4664" dirty="0">
              <a:latin typeface="Lucida Sans" charset="0"/>
              <a:ea typeface="ＭＳ Ｐゴシック" charset="0"/>
              <a:cs typeface="ＭＳ Ｐゴシック" charset="0"/>
            </a:endParaRPr>
          </a:p>
        </p:txBody>
      </p:sp>
      <p:sp>
        <p:nvSpPr>
          <p:cNvPr id="16387" name="Rectangle 6"/>
          <p:cNvSpPr>
            <a:spLocks noGrp="1" noChangeArrowheads="1"/>
          </p:cNvSpPr>
          <p:nvPr>
            <p:ph type="subTitle" idx="1"/>
          </p:nvPr>
        </p:nvSpPr>
        <p:spPr>
          <a:xfrm>
            <a:off x="2703637" y="3886200"/>
            <a:ext cx="6784728" cy="712850"/>
          </a:xfrm>
        </p:spPr>
        <p:txBody>
          <a:bodyPr/>
          <a:lstStyle/>
          <a:p>
            <a:r>
              <a:rPr lang="en-US" sz="3816" dirty="0">
                <a:solidFill>
                  <a:srgbClr val="A4001D"/>
                </a:solidFill>
                <a:latin typeface="Calibri" charset="0"/>
              </a:rPr>
              <a:t>Word tokenization</a:t>
            </a:r>
          </a:p>
        </p:txBody>
      </p:sp>
      <p:sp>
        <p:nvSpPr>
          <p:cNvPr id="2" name="Rectangle 1">
            <a:extLst>
              <a:ext uri="{FF2B5EF4-FFF2-40B4-BE49-F238E27FC236}">
                <a16:creationId xmlns:a16="http://schemas.microsoft.com/office/drawing/2014/main" id="{D6A69E6A-82BE-42C1-01C8-47B3E15D23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28EEB21-FFFC-B194-471A-0BCB03178C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090B0F6-7E20-B2F6-387F-3F6ABFE3AB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7017463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130048" y="720922"/>
            <a:ext cx="8238597" cy="908669"/>
          </a:xfrm>
        </p:spPr>
        <p:txBody>
          <a:bodyPr/>
          <a:lstStyle/>
          <a:p>
            <a:pPr algn="ctr"/>
            <a:r>
              <a:rPr lang="en-US" dirty="0"/>
              <a:t>Text Normalization</a:t>
            </a:r>
          </a:p>
        </p:txBody>
      </p:sp>
      <p:sp>
        <p:nvSpPr>
          <p:cNvPr id="20483" name="Rectangle 3"/>
          <p:cNvSpPr>
            <a:spLocks noGrp="1" noChangeArrowheads="1"/>
          </p:cNvSpPr>
          <p:nvPr>
            <p:ph sz="quarter" idx="1"/>
          </p:nvPr>
        </p:nvSpPr>
        <p:spPr>
          <a:xfrm>
            <a:off x="1587223" y="2041350"/>
            <a:ext cx="8870387" cy="3634675"/>
          </a:xfrm>
        </p:spPr>
        <p:txBody>
          <a:bodyPr/>
          <a:lstStyle/>
          <a:p>
            <a:pPr>
              <a:lnSpc>
                <a:spcPct val="90000"/>
              </a:lnSpc>
            </a:pPr>
            <a:r>
              <a:rPr lang="en-US" sz="3391" dirty="0"/>
              <a:t>Every NLP task needs to do text normalization: </a:t>
            </a:r>
          </a:p>
          <a:p>
            <a:pPr marL="0" indent="0">
              <a:buNone/>
            </a:pPr>
            <a:endParaRPr lang="en-US" sz="3391" dirty="0"/>
          </a:p>
          <a:p>
            <a:pPr marL="969226" lvl="1" indent="-484613">
              <a:buFont typeface="+mj-lt"/>
              <a:buAutoNum type="arabicPeriod"/>
            </a:pPr>
            <a:r>
              <a:rPr lang="en-US" sz="2968" dirty="0"/>
              <a:t>Segmenting/tokenizing words in running text</a:t>
            </a:r>
          </a:p>
          <a:p>
            <a:pPr marL="969226" lvl="1" indent="-484613">
              <a:buFont typeface="+mj-lt"/>
              <a:buAutoNum type="arabicPeriod"/>
            </a:pPr>
            <a:r>
              <a:rPr lang="en-US" sz="2968" dirty="0"/>
              <a:t>Normalizing word formats</a:t>
            </a:r>
          </a:p>
          <a:p>
            <a:pPr marL="969226" lvl="1" indent="-484613">
              <a:buFont typeface="+mj-lt"/>
              <a:buAutoNum type="arabicPeriod"/>
            </a:pPr>
            <a:r>
              <a:rPr lang="en-US" sz="2968" dirty="0"/>
              <a:t>Segmenting sentences in running text</a:t>
            </a:r>
            <a:endParaRPr lang="en-US" sz="3391" b="1" dirty="0"/>
          </a:p>
          <a:p>
            <a:pPr lvl="1">
              <a:lnSpc>
                <a:spcPct val="90000"/>
              </a:lnSpc>
              <a:buFont typeface="Wingdings" charset="2"/>
              <a:buNone/>
            </a:pPr>
            <a:endParaRPr lang="en-US" sz="2120" b="1" dirty="0">
              <a:latin typeface="Courier" charset="0"/>
            </a:endParaRPr>
          </a:p>
          <a:p>
            <a:pPr>
              <a:lnSpc>
                <a:spcPct val="90000"/>
              </a:lnSpc>
            </a:pPr>
            <a:endParaRPr lang="en-US" sz="1908" b="1" dirty="0">
              <a:latin typeface="Courier" charset="0"/>
            </a:endParaRPr>
          </a:p>
          <a:p>
            <a:pPr>
              <a:lnSpc>
                <a:spcPct val="90000"/>
              </a:lnSpc>
            </a:pPr>
            <a:endParaRPr lang="en-US" sz="1908" dirty="0"/>
          </a:p>
        </p:txBody>
      </p:sp>
      <p:sp>
        <p:nvSpPr>
          <p:cNvPr id="2" name="Rectangle 1">
            <a:extLst>
              <a:ext uri="{FF2B5EF4-FFF2-40B4-BE49-F238E27FC236}">
                <a16:creationId xmlns:a16="http://schemas.microsoft.com/office/drawing/2014/main" id="{0068A3B3-E671-3178-1D35-F6B3AA5579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1A7AF47-0B80-4966-FEB4-ACD2F9BCD7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CE11F3D-6BA4-D53D-6594-45CC830E72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679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Space-based tokenization</a:t>
            </a:r>
          </a:p>
        </p:txBody>
      </p:sp>
      <p:sp>
        <p:nvSpPr>
          <p:cNvPr id="9" name="Content Placeholder 8">
            <a:extLst>
              <a:ext uri="{FF2B5EF4-FFF2-40B4-BE49-F238E27FC236}">
                <a16:creationId xmlns:a16="http://schemas.microsoft.com/office/drawing/2014/main" id="{77E97B3B-C03B-DB48-84FB-2711464CFC8E}"/>
              </a:ext>
            </a:extLst>
          </p:cNvPr>
          <p:cNvSpPr>
            <a:spLocks noGrp="1"/>
          </p:cNvSpPr>
          <p:nvPr>
            <p:ph idx="1"/>
          </p:nvPr>
        </p:nvSpPr>
        <p:spPr>
          <a:xfrm>
            <a:off x="1895931" y="1975130"/>
            <a:ext cx="8658604" cy="3876987"/>
          </a:xfrm>
        </p:spPr>
        <p:txBody>
          <a:bodyPr>
            <a:normAutofit/>
          </a:bodyPr>
          <a:lstStyle/>
          <a:p>
            <a:r>
              <a:rPr lang="en-US" dirty="0"/>
              <a:t>A very simple way to tokenize</a:t>
            </a:r>
          </a:p>
          <a:p>
            <a:pPr lvl="1"/>
            <a:r>
              <a:rPr lang="en-US" dirty="0"/>
              <a:t>For languages that use space characters between words</a:t>
            </a:r>
          </a:p>
          <a:p>
            <a:pPr lvl="2"/>
            <a:r>
              <a:rPr lang="en-US" dirty="0"/>
              <a:t>Arabic, Cyrillic, Greek, Latin, etc., based writing systems</a:t>
            </a:r>
          </a:p>
          <a:p>
            <a:pPr lvl="1"/>
            <a:r>
              <a:rPr lang="en-US" dirty="0"/>
              <a:t>Segment off a token between instances of spaces</a:t>
            </a:r>
          </a:p>
          <a:p>
            <a:r>
              <a:rPr lang="en-US" dirty="0"/>
              <a:t>Unix tools for space-based tokenization</a:t>
            </a:r>
          </a:p>
          <a:p>
            <a:pPr lvl="1"/>
            <a:r>
              <a:rPr lang="en-US" dirty="0"/>
              <a:t>The "tr" command</a:t>
            </a:r>
          </a:p>
          <a:p>
            <a:pPr lvl="1"/>
            <a:r>
              <a:rPr lang="en-US" dirty="0"/>
              <a:t>Given a text file, output the word tokens and their frequencies</a:t>
            </a:r>
          </a:p>
          <a:p>
            <a:pPr marL="0" indent="0">
              <a:buNone/>
            </a:pPr>
            <a:endParaRPr lang="en-US" dirty="0"/>
          </a:p>
        </p:txBody>
      </p:sp>
      <p:sp>
        <p:nvSpPr>
          <p:cNvPr id="3" name="Rectangle 2">
            <a:extLst>
              <a:ext uri="{FF2B5EF4-FFF2-40B4-BE49-F238E27FC236}">
                <a16:creationId xmlns:a16="http://schemas.microsoft.com/office/drawing/2014/main" id="{61D1BAD1-4CBB-75EE-C9A9-A99FAA43F8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5D17691-97FA-A9E3-978F-272A8B6E787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DF5CD7F7-9FD4-7710-0F1F-15D3A0A3AD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962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Simple Tokenization in UNIX</a:t>
            </a:r>
          </a:p>
        </p:txBody>
      </p:sp>
      <p:sp>
        <p:nvSpPr>
          <p:cNvPr id="3" name="Content Placeholder 2"/>
          <p:cNvSpPr>
            <a:spLocks noGrp="1"/>
          </p:cNvSpPr>
          <p:nvPr>
            <p:ph idx="1"/>
          </p:nvPr>
        </p:nvSpPr>
        <p:spPr>
          <a:xfrm>
            <a:off x="1521874" y="1471251"/>
            <a:ext cx="9046303" cy="4573892"/>
          </a:xfrm>
        </p:spPr>
        <p:txBody>
          <a:bodyPr>
            <a:normAutofit/>
          </a:bodyPr>
          <a:lstStyle/>
          <a:p>
            <a:r>
              <a:rPr lang="en-US" dirty="0"/>
              <a:t>Given a text file, output the word tokens and their frequencies</a:t>
            </a:r>
          </a:p>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a:t>
            </a:r>
          </a:p>
          <a:p>
            <a:pPr marL="0" indent="0">
              <a:buNone/>
            </a:pPr>
            <a:r>
              <a:rPr lang="fr-FR" sz="2120" dirty="0">
                <a:latin typeface="Courier"/>
                <a:cs typeface="Courier"/>
              </a:rPr>
              <a:t>     | </a:t>
            </a:r>
            <a:r>
              <a:rPr lang="en-US" sz="2120" dirty="0">
                <a:latin typeface="Courier"/>
                <a:cs typeface="Courier"/>
              </a:rPr>
              <a:t>sort </a:t>
            </a:r>
          </a:p>
          <a:p>
            <a:pPr marL="0" indent="0">
              <a:buNone/>
            </a:pPr>
            <a:r>
              <a:rPr lang="en-US" sz="2120" dirty="0">
                <a:latin typeface="Courier"/>
                <a:cs typeface="Courier"/>
              </a:rPr>
              <a:t>     | </a:t>
            </a:r>
            <a:r>
              <a:rPr lang="en-US" sz="2120" dirty="0" err="1">
                <a:latin typeface="Courier"/>
                <a:cs typeface="Courier"/>
              </a:rPr>
              <a:t>uniq</a:t>
            </a:r>
            <a:r>
              <a:rPr lang="en-US" sz="2120" dirty="0">
                <a:latin typeface="Courier"/>
                <a:cs typeface="Courier"/>
              </a:rPr>
              <a:t> –c </a:t>
            </a:r>
          </a:p>
          <a:p>
            <a:pPr marL="0" indent="0">
              <a:buNone/>
            </a:pPr>
            <a:endParaRPr lang="en-US" sz="1484" dirty="0">
              <a:latin typeface="Courier"/>
              <a:cs typeface="Courier"/>
            </a:endParaRPr>
          </a:p>
          <a:p>
            <a:pPr marL="0" indent="0">
              <a:buNone/>
            </a:pPr>
            <a:r>
              <a:rPr lang="en-US" sz="1484" dirty="0">
                <a:latin typeface="Courier"/>
                <a:cs typeface="Courier"/>
              </a:rPr>
              <a:t>1945 A</a:t>
            </a:r>
          </a:p>
          <a:p>
            <a:pPr marL="0" indent="0">
              <a:buNone/>
            </a:pPr>
            <a:r>
              <a:rPr lang="en-US" sz="1484" dirty="0">
                <a:latin typeface="Courier"/>
                <a:cs typeface="Courier"/>
              </a:rPr>
              <a:t>  72 AARON</a:t>
            </a:r>
          </a:p>
          <a:p>
            <a:pPr marL="0" indent="0">
              <a:buNone/>
            </a:pPr>
            <a:r>
              <a:rPr lang="en-US" sz="1484" dirty="0">
                <a:latin typeface="Courier"/>
                <a:cs typeface="Courier"/>
              </a:rPr>
              <a:t>  19 ABBESS</a:t>
            </a:r>
          </a:p>
          <a:p>
            <a:pPr marL="0" indent="0">
              <a:buNone/>
            </a:pPr>
            <a:r>
              <a:rPr lang="en-US" sz="1484" dirty="0">
                <a:latin typeface="Courier"/>
                <a:cs typeface="Courier"/>
              </a:rPr>
              <a:t>   5 ABBOT</a:t>
            </a:r>
          </a:p>
          <a:p>
            <a:pPr marL="0" indent="0">
              <a:buNone/>
            </a:pPr>
            <a:r>
              <a:rPr lang="en-US" sz="1484" dirty="0">
                <a:latin typeface="Courier"/>
                <a:cs typeface="Courier"/>
              </a:rPr>
              <a:t> ... ...</a:t>
            </a:r>
          </a:p>
          <a:p>
            <a:pPr marL="0" indent="0">
              <a:buNone/>
            </a:pPr>
            <a:r>
              <a:rPr lang="it-IT" sz="1272" dirty="0">
                <a:latin typeface="Courier"/>
                <a:cs typeface="Courier"/>
              </a:rPr>
              <a:t> </a:t>
            </a:r>
            <a:r>
              <a:rPr lang="en-US" sz="1272" dirty="0">
                <a:latin typeface="Courier"/>
                <a:cs typeface="Courier"/>
              </a:rPr>
              <a:t>   </a:t>
            </a:r>
            <a:endParaRPr lang="en-US" dirty="0"/>
          </a:p>
        </p:txBody>
      </p:sp>
      <p:sp>
        <p:nvSpPr>
          <p:cNvPr id="5" name="TextBox 4"/>
          <p:cNvSpPr txBox="1"/>
          <p:nvPr/>
        </p:nvSpPr>
        <p:spPr>
          <a:xfrm>
            <a:off x="3269031" y="4901715"/>
            <a:ext cx="1208985" cy="1691104"/>
          </a:xfrm>
          <a:prstGeom prst="rect">
            <a:avLst/>
          </a:prstGeom>
          <a:noFill/>
        </p:spPr>
        <p:txBody>
          <a:bodyPr wrap="none" rtlCol="0">
            <a:spAutoFit/>
          </a:bodyPr>
          <a:lstStyle/>
          <a:p>
            <a:r>
              <a:rPr lang="it-IT" sz="1484" dirty="0">
                <a:latin typeface="Courier"/>
                <a:cs typeface="Courier"/>
              </a:rPr>
              <a:t>25 Aaron</a:t>
            </a:r>
          </a:p>
          <a:p>
            <a:r>
              <a:rPr lang="it-IT" sz="1484" dirty="0">
                <a:latin typeface="Courier"/>
                <a:cs typeface="Courier"/>
              </a:rPr>
              <a:t> 6 Abate</a:t>
            </a:r>
          </a:p>
          <a:p>
            <a:r>
              <a:rPr lang="it-IT" sz="1484" dirty="0">
                <a:latin typeface="Courier"/>
                <a:cs typeface="Courier"/>
              </a:rPr>
              <a:t> 1 </a:t>
            </a:r>
            <a:r>
              <a:rPr lang="it-IT" sz="1484" dirty="0" err="1">
                <a:latin typeface="Courier"/>
                <a:cs typeface="Courier"/>
              </a:rPr>
              <a:t>Abates</a:t>
            </a:r>
            <a:endParaRPr lang="it-IT" sz="1484" dirty="0">
              <a:latin typeface="Courier"/>
              <a:cs typeface="Courier"/>
            </a:endParaRPr>
          </a:p>
          <a:p>
            <a:r>
              <a:rPr lang="it-IT" sz="1484" dirty="0">
                <a:latin typeface="Courier"/>
                <a:cs typeface="Courier"/>
              </a:rPr>
              <a:t> 5 </a:t>
            </a:r>
            <a:r>
              <a:rPr lang="it-IT" sz="1484" dirty="0" err="1">
                <a:latin typeface="Courier"/>
                <a:cs typeface="Courier"/>
              </a:rPr>
              <a:t>Abbess</a:t>
            </a:r>
            <a:endParaRPr lang="it-IT" sz="1484" dirty="0">
              <a:latin typeface="Courier"/>
              <a:cs typeface="Courier"/>
            </a:endParaRPr>
          </a:p>
          <a:p>
            <a:r>
              <a:rPr lang="it-IT" sz="1484" dirty="0">
                <a:latin typeface="Courier"/>
                <a:cs typeface="Courier"/>
              </a:rPr>
              <a:t> 6 Abbey</a:t>
            </a:r>
          </a:p>
          <a:p>
            <a:r>
              <a:rPr lang="it-IT" sz="1484" dirty="0">
                <a:latin typeface="Courier"/>
                <a:cs typeface="Courier"/>
              </a:rPr>
              <a:t> 3 Abbot</a:t>
            </a:r>
            <a:endParaRPr lang="en-US" sz="1484" dirty="0"/>
          </a:p>
          <a:p>
            <a:r>
              <a:rPr lang="en-US" sz="1484" dirty="0">
                <a:cs typeface="Courier"/>
              </a:rPr>
              <a:t>....   …</a:t>
            </a:r>
            <a:endParaRPr lang="en-US" sz="1484" dirty="0">
              <a:latin typeface="Courier"/>
              <a:cs typeface="Courier"/>
            </a:endParaRPr>
          </a:p>
        </p:txBody>
      </p:sp>
      <p:sp>
        <p:nvSpPr>
          <p:cNvPr id="6" name="Rectangle 5"/>
          <p:cNvSpPr/>
          <p:nvPr/>
        </p:nvSpPr>
        <p:spPr bwMode="auto">
          <a:xfrm>
            <a:off x="7146017" y="3644546"/>
            <a:ext cx="3634675"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Change all non-alpha to newlines</a:t>
            </a:r>
          </a:p>
        </p:txBody>
      </p:sp>
      <p:sp>
        <p:nvSpPr>
          <p:cNvPr id="7" name="Rectangle 6"/>
          <p:cNvSpPr/>
          <p:nvPr/>
        </p:nvSpPr>
        <p:spPr bwMode="auto">
          <a:xfrm>
            <a:off x="4480590" y="4021143"/>
            <a:ext cx="2907740"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Sort in alphabetical order</a:t>
            </a:r>
          </a:p>
        </p:txBody>
      </p:sp>
      <p:sp>
        <p:nvSpPr>
          <p:cNvPr id="8" name="Rectangle 7"/>
          <p:cNvSpPr/>
          <p:nvPr/>
        </p:nvSpPr>
        <p:spPr bwMode="auto">
          <a:xfrm>
            <a:off x="4470000" y="4425960"/>
            <a:ext cx="3150052" cy="323082"/>
          </a:xfrm>
          <a:prstGeom prst="rect">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1696" dirty="0">
                <a:latin typeface="Lucida Sans" pitchFamily="-65" charset="0"/>
              </a:rPr>
              <a:t>Merge and count each type</a:t>
            </a:r>
          </a:p>
        </p:txBody>
      </p:sp>
      <p:sp>
        <p:nvSpPr>
          <p:cNvPr id="4" name="Rectangle 3">
            <a:extLst>
              <a:ext uri="{FF2B5EF4-FFF2-40B4-BE49-F238E27FC236}">
                <a16:creationId xmlns:a16="http://schemas.microsoft.com/office/drawing/2014/main" id="{03B3FFA8-4BDD-6856-F144-B1C238C071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F6B0999-DA84-B2A6-24DE-3CC8F429BE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3CC499E-4F3F-5164-1B21-C1FFC1BE1B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55669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first step: tokenizing</a:t>
            </a:r>
          </a:p>
        </p:txBody>
      </p:sp>
      <p:sp>
        <p:nvSpPr>
          <p:cNvPr id="3" name="Content Placeholder 2"/>
          <p:cNvSpPr>
            <a:spLocks noGrp="1"/>
          </p:cNvSpPr>
          <p:nvPr>
            <p:ph idx="1"/>
          </p:nvPr>
        </p:nvSpPr>
        <p:spPr/>
        <p:txBody>
          <a:bodyPr/>
          <a:lstStyle/>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 </a:t>
            </a:r>
            <a:r>
              <a:rPr lang="fr-FR" sz="2120" dirty="0" err="1">
                <a:latin typeface="Courier"/>
                <a:cs typeface="Courier"/>
              </a:rPr>
              <a:t>head</a:t>
            </a:r>
            <a:endParaRPr lang="fr-FR" sz="2120" dirty="0">
              <a:latin typeface="Courier"/>
              <a:cs typeface="Courier"/>
            </a:endParaRPr>
          </a:p>
          <a:p>
            <a:pPr marL="0" indent="0">
              <a:buNone/>
            </a:pPr>
            <a:endParaRPr lang="fr-FR" sz="1484" dirty="0">
              <a:latin typeface="Courier"/>
              <a:cs typeface="Courier"/>
            </a:endParaRPr>
          </a:p>
          <a:p>
            <a:pPr marL="0" indent="0">
              <a:buNone/>
            </a:pPr>
            <a:r>
              <a:rPr lang="fr-FR" sz="1484" dirty="0">
                <a:latin typeface="Courier"/>
                <a:cs typeface="Courier"/>
              </a:rPr>
              <a:t>THE</a:t>
            </a:r>
          </a:p>
          <a:p>
            <a:pPr marL="0" indent="0">
              <a:buNone/>
            </a:pPr>
            <a:r>
              <a:rPr lang="fr-FR" sz="1484" dirty="0">
                <a:latin typeface="Courier"/>
                <a:cs typeface="Courier"/>
              </a:rPr>
              <a:t>SONNETS</a:t>
            </a:r>
          </a:p>
          <a:p>
            <a:pPr marL="0" indent="0">
              <a:buNone/>
            </a:pPr>
            <a:r>
              <a:rPr lang="fr-FR" sz="1484" dirty="0">
                <a:latin typeface="Courier"/>
                <a:cs typeface="Courier"/>
              </a:rPr>
              <a:t>by</a:t>
            </a:r>
          </a:p>
          <a:p>
            <a:pPr marL="0" indent="0">
              <a:buNone/>
            </a:pPr>
            <a:r>
              <a:rPr lang="fr-FR" sz="1484" dirty="0">
                <a:latin typeface="Courier"/>
                <a:cs typeface="Courier"/>
              </a:rPr>
              <a:t>William</a:t>
            </a:r>
          </a:p>
          <a:p>
            <a:pPr marL="0" indent="0">
              <a:buNone/>
            </a:pPr>
            <a:r>
              <a:rPr lang="fr-FR" sz="1484" dirty="0">
                <a:latin typeface="Courier"/>
                <a:cs typeface="Courier"/>
              </a:rPr>
              <a:t>Shakespeare</a:t>
            </a:r>
          </a:p>
          <a:p>
            <a:pPr marL="0" indent="0">
              <a:buNone/>
            </a:pPr>
            <a:r>
              <a:rPr lang="fr-FR" sz="1484" dirty="0" err="1">
                <a:latin typeface="Courier"/>
                <a:cs typeface="Courier"/>
              </a:rPr>
              <a:t>From</a:t>
            </a:r>
            <a:endParaRPr lang="fr-FR" sz="1484" dirty="0">
              <a:latin typeface="Courier"/>
              <a:cs typeface="Courier"/>
            </a:endParaRPr>
          </a:p>
          <a:p>
            <a:pPr marL="0" indent="0">
              <a:buNone/>
            </a:pPr>
            <a:r>
              <a:rPr lang="fr-FR" sz="1484" dirty="0" err="1">
                <a:latin typeface="Courier"/>
                <a:cs typeface="Courier"/>
              </a:rPr>
              <a:t>fairest</a:t>
            </a:r>
            <a:endParaRPr lang="fr-FR" sz="1484" dirty="0">
              <a:latin typeface="Courier"/>
              <a:cs typeface="Courier"/>
            </a:endParaRPr>
          </a:p>
          <a:p>
            <a:pPr marL="0" indent="0">
              <a:buNone/>
            </a:pPr>
            <a:r>
              <a:rPr lang="fr-FR" sz="1484" dirty="0" err="1">
                <a:latin typeface="Courier"/>
                <a:cs typeface="Courier"/>
              </a:rPr>
              <a:t>creatures</a:t>
            </a:r>
            <a:endParaRPr lang="fr-FR" sz="1484" dirty="0">
              <a:latin typeface="Courier"/>
              <a:cs typeface="Courier"/>
            </a:endParaRPr>
          </a:p>
          <a:p>
            <a:pPr marL="0" indent="0">
              <a:buNone/>
            </a:pPr>
            <a:r>
              <a:rPr lang="en-US" sz="1484" dirty="0">
                <a:latin typeface="Courier"/>
                <a:cs typeface="Courier"/>
              </a:rPr>
              <a:t>W</a:t>
            </a:r>
            <a:r>
              <a:rPr lang="fr-FR" sz="1484" dirty="0">
                <a:latin typeface="Courier"/>
                <a:cs typeface="Courier"/>
              </a:rPr>
              <a:t>e</a:t>
            </a:r>
          </a:p>
          <a:p>
            <a:pPr marL="0" indent="0">
              <a:buNone/>
            </a:pPr>
            <a:r>
              <a:rPr lang="fr-FR" sz="1484" dirty="0">
                <a:latin typeface="Courier"/>
                <a:cs typeface="Courier"/>
              </a:rPr>
              <a:t>...</a:t>
            </a:r>
            <a:r>
              <a:rPr lang="it-IT" sz="1060" dirty="0">
                <a:latin typeface="Courier"/>
                <a:cs typeface="Courier"/>
              </a:rPr>
              <a:t> </a:t>
            </a:r>
            <a:r>
              <a:rPr lang="en-US" sz="1060" dirty="0">
                <a:latin typeface="Courier"/>
                <a:cs typeface="Courier"/>
              </a:rPr>
              <a:t>   </a:t>
            </a:r>
            <a:endParaRPr lang="en-US" sz="1696" dirty="0"/>
          </a:p>
        </p:txBody>
      </p:sp>
      <p:sp>
        <p:nvSpPr>
          <p:cNvPr id="4" name="Rectangle 3">
            <a:extLst>
              <a:ext uri="{FF2B5EF4-FFF2-40B4-BE49-F238E27FC236}">
                <a16:creationId xmlns:a16="http://schemas.microsoft.com/office/drawing/2014/main" id="{F8DFCC18-C991-B565-B61B-415DAFF8B33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179A55-53F0-2AF7-EEDA-4DBBC786ED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9526C21-C8CB-848A-C5D8-876A87F0ED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87486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second step: sorting</a:t>
            </a:r>
          </a:p>
        </p:txBody>
      </p:sp>
      <p:sp>
        <p:nvSpPr>
          <p:cNvPr id="3" name="Content Placeholder 2"/>
          <p:cNvSpPr>
            <a:spLocks noGrp="1"/>
          </p:cNvSpPr>
          <p:nvPr>
            <p:ph idx="1"/>
          </p:nvPr>
        </p:nvSpPr>
        <p:spPr/>
        <p:txBody>
          <a:bodyPr/>
          <a:lstStyle/>
          <a:p>
            <a:pPr marL="0" indent="0">
              <a:buNone/>
            </a:pPr>
            <a:r>
              <a:rPr lang="fr-FR" sz="2120" dirty="0">
                <a:latin typeface="Courier"/>
                <a:cs typeface="Courier"/>
              </a:rPr>
              <a:t>tr -</a:t>
            </a:r>
            <a:r>
              <a:rPr lang="fr-FR" sz="2120" dirty="0" err="1">
                <a:latin typeface="Courier"/>
                <a:cs typeface="Courier"/>
              </a:rPr>
              <a:t>sc</a:t>
            </a:r>
            <a:r>
              <a:rPr lang="fr-FR" sz="2120" dirty="0">
                <a:latin typeface="Courier"/>
                <a:cs typeface="Courier"/>
              </a:rPr>
              <a:t> ’A-</a:t>
            </a:r>
            <a:r>
              <a:rPr lang="fr-FR" sz="2120" dirty="0" err="1">
                <a:latin typeface="Courier"/>
                <a:cs typeface="Courier"/>
              </a:rPr>
              <a:t>Za</a:t>
            </a:r>
            <a:r>
              <a:rPr lang="fr-FR" sz="2120" dirty="0">
                <a:latin typeface="Courier"/>
                <a:cs typeface="Courier"/>
              </a:rPr>
              <a:t>-z’ ’\n’ &lt; </a:t>
            </a:r>
            <a:r>
              <a:rPr lang="fr-FR" sz="2120" dirty="0" err="1">
                <a:latin typeface="Courier"/>
                <a:cs typeface="Courier"/>
              </a:rPr>
              <a:t>shakes.txt</a:t>
            </a:r>
            <a:r>
              <a:rPr lang="fr-FR" sz="2120" dirty="0">
                <a:latin typeface="Courier"/>
                <a:cs typeface="Courier"/>
              </a:rPr>
              <a:t> | sort | </a:t>
            </a:r>
            <a:r>
              <a:rPr lang="fr-FR" sz="2120" dirty="0" err="1">
                <a:latin typeface="Courier"/>
                <a:cs typeface="Courier"/>
              </a:rPr>
              <a:t>head</a:t>
            </a:r>
            <a:endParaRPr lang="fr-FR" sz="2120" dirty="0">
              <a:latin typeface="Courier"/>
              <a:cs typeface="Courier"/>
            </a:endParaRPr>
          </a:p>
          <a:p>
            <a:pPr marL="0" indent="0">
              <a:buNone/>
            </a:pPr>
            <a:endParaRPr lang="fr-FR" sz="1484" dirty="0">
              <a:latin typeface="Courier"/>
              <a:cs typeface="Courier"/>
            </a:endParaRP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a:t>
            </a:r>
          </a:p>
          <a:p>
            <a:pPr marL="0" indent="0">
              <a:buNone/>
            </a:pPr>
            <a:r>
              <a:rPr lang="en-US" sz="1484" dirty="0">
                <a:latin typeface="Courier"/>
                <a:cs typeface="Courier"/>
              </a:rPr>
              <a:t>...</a:t>
            </a:r>
            <a:r>
              <a:rPr lang="en-US" sz="1060" dirty="0">
                <a:latin typeface="Courier"/>
                <a:cs typeface="Courier"/>
              </a:rPr>
              <a:t>   </a:t>
            </a:r>
            <a:endParaRPr lang="en-US" sz="1696" dirty="0"/>
          </a:p>
        </p:txBody>
      </p:sp>
      <p:sp>
        <p:nvSpPr>
          <p:cNvPr id="4" name="Rectangle 3">
            <a:extLst>
              <a:ext uri="{FF2B5EF4-FFF2-40B4-BE49-F238E27FC236}">
                <a16:creationId xmlns:a16="http://schemas.microsoft.com/office/drawing/2014/main" id="{BAFC57B4-D1CC-8583-89E0-43D7F42FE4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B8C4D8-780E-1A0B-4D31-FB0FA0C1B5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B7A1F40-690F-C133-1137-AEBFFC7112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759601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0120" y="390532"/>
            <a:ext cx="7915515" cy="787513"/>
          </a:xfrm>
        </p:spPr>
        <p:txBody>
          <a:bodyPr/>
          <a:lstStyle/>
          <a:p>
            <a:pPr algn="ctr"/>
            <a:r>
              <a:rPr lang="en-US" dirty="0"/>
              <a:t>More counting</a:t>
            </a:r>
          </a:p>
        </p:txBody>
      </p:sp>
      <p:sp>
        <p:nvSpPr>
          <p:cNvPr id="3" name="Content Placeholder 2"/>
          <p:cNvSpPr>
            <a:spLocks noGrp="1"/>
          </p:cNvSpPr>
          <p:nvPr>
            <p:ph idx="1"/>
          </p:nvPr>
        </p:nvSpPr>
        <p:spPr>
          <a:xfrm>
            <a:off x="1492078" y="1450841"/>
            <a:ext cx="9288615" cy="3533712"/>
          </a:xfrm>
        </p:spPr>
        <p:txBody>
          <a:bodyPr/>
          <a:lstStyle/>
          <a:p>
            <a:r>
              <a:rPr lang="en-US" dirty="0"/>
              <a:t>Merging upper and lower case</a:t>
            </a:r>
            <a:endParaRPr lang="en-US" sz="1272" dirty="0">
              <a:latin typeface="Courier"/>
              <a:cs typeface="Courier"/>
            </a:endParaRPr>
          </a:p>
          <a:p>
            <a:pPr marL="0" indent="0">
              <a:buNone/>
            </a:pPr>
            <a:r>
              <a:rPr lang="en-US" sz="1696" dirty="0" err="1">
                <a:latin typeface="Courier"/>
                <a:cs typeface="Courier"/>
              </a:rPr>
              <a:t>tr</a:t>
            </a:r>
            <a:r>
              <a:rPr lang="en-US" sz="1696" dirty="0">
                <a:latin typeface="Courier"/>
                <a:cs typeface="Courier"/>
              </a:rPr>
              <a:t> ‘A-Z’ ‘a-z</a:t>
            </a:r>
            <a:r>
              <a:rPr lang="fr-FR" sz="1696" dirty="0">
                <a:latin typeface="Courier"/>
                <a:cs typeface="Courier"/>
              </a:rPr>
              <a:t>’ &lt; </a:t>
            </a:r>
            <a:r>
              <a:rPr lang="fr-FR" sz="1696" dirty="0" err="1">
                <a:latin typeface="Courier"/>
                <a:cs typeface="Courier"/>
              </a:rPr>
              <a:t>shakes.txt</a:t>
            </a:r>
            <a:r>
              <a:rPr lang="fr-FR" sz="1696" dirty="0">
                <a:latin typeface="Courier"/>
                <a:cs typeface="Courier"/>
              </a:rPr>
              <a:t> | tr </a:t>
            </a:r>
            <a:r>
              <a:rPr lang="en-US" sz="1696" dirty="0">
                <a:latin typeface="Courier"/>
                <a:cs typeface="Courier"/>
              </a:rPr>
              <a:t>–</a:t>
            </a:r>
            <a:r>
              <a:rPr lang="fr-FR" sz="1696" dirty="0" err="1">
                <a:latin typeface="Courier"/>
                <a:cs typeface="Courier"/>
              </a:rPr>
              <a:t>sc</a:t>
            </a:r>
            <a:r>
              <a:rPr lang="fr-FR" sz="1696" dirty="0">
                <a:latin typeface="Courier"/>
                <a:cs typeface="Courier"/>
              </a:rPr>
              <a:t> ‘A-</a:t>
            </a:r>
            <a:r>
              <a:rPr lang="fr-FR" sz="1696" dirty="0" err="1">
                <a:latin typeface="Courier"/>
                <a:cs typeface="Courier"/>
              </a:rPr>
              <a:t>Za</a:t>
            </a:r>
            <a:r>
              <a:rPr lang="fr-FR" sz="1696" dirty="0">
                <a:latin typeface="Courier"/>
                <a:cs typeface="Courier"/>
              </a:rPr>
              <a:t>-z’ ‘\n’ | sort | </a:t>
            </a:r>
            <a:r>
              <a:rPr lang="fr-FR" sz="1696" dirty="0" err="1">
                <a:latin typeface="Courier"/>
                <a:cs typeface="Courier"/>
              </a:rPr>
              <a:t>uniq</a:t>
            </a:r>
            <a:r>
              <a:rPr lang="fr-FR" sz="1696" dirty="0">
                <a:latin typeface="Courier"/>
                <a:cs typeface="Courier"/>
              </a:rPr>
              <a:t> </a:t>
            </a:r>
            <a:r>
              <a:rPr lang="en-US" sz="1696" dirty="0">
                <a:latin typeface="Courier"/>
                <a:cs typeface="Courier"/>
              </a:rPr>
              <a:t>–</a:t>
            </a:r>
            <a:r>
              <a:rPr lang="fr-FR" sz="1696" dirty="0">
                <a:latin typeface="Courier"/>
                <a:cs typeface="Courier"/>
              </a:rPr>
              <a:t>c </a:t>
            </a:r>
            <a:endParaRPr lang="en-US" dirty="0"/>
          </a:p>
          <a:p>
            <a:r>
              <a:rPr lang="en-US" dirty="0"/>
              <a:t>Sorting the counts</a:t>
            </a:r>
          </a:p>
          <a:p>
            <a:pPr marL="0" indent="0">
              <a:buNone/>
            </a:pPr>
            <a:r>
              <a:rPr lang="en-US" sz="1484" dirty="0" err="1">
                <a:latin typeface="Courier"/>
                <a:cs typeface="Courier"/>
              </a:rPr>
              <a:t>tr</a:t>
            </a:r>
            <a:r>
              <a:rPr lang="en-US" sz="1484" dirty="0">
                <a:latin typeface="Courier"/>
                <a:cs typeface="Courier"/>
              </a:rPr>
              <a:t> ‘A-Z’ ‘a-z</a:t>
            </a:r>
            <a:r>
              <a:rPr lang="fr-FR" sz="1484" dirty="0">
                <a:latin typeface="Courier"/>
                <a:cs typeface="Courier"/>
              </a:rPr>
              <a:t>’ &lt; </a:t>
            </a:r>
            <a:r>
              <a:rPr lang="fr-FR" sz="1484" dirty="0" err="1">
                <a:latin typeface="Courier"/>
                <a:cs typeface="Courier"/>
              </a:rPr>
              <a:t>shakes.txt</a:t>
            </a:r>
            <a:r>
              <a:rPr lang="fr-FR" sz="1484" dirty="0">
                <a:latin typeface="Courier"/>
                <a:cs typeface="Courier"/>
              </a:rPr>
              <a:t> | tr </a:t>
            </a:r>
            <a:r>
              <a:rPr lang="en-US" sz="1484" dirty="0">
                <a:latin typeface="Courier"/>
                <a:cs typeface="Courier"/>
              </a:rPr>
              <a:t>–</a:t>
            </a:r>
            <a:r>
              <a:rPr lang="fr-FR" sz="1484" dirty="0" err="1">
                <a:latin typeface="Courier"/>
                <a:cs typeface="Courier"/>
              </a:rPr>
              <a:t>sc</a:t>
            </a:r>
            <a:r>
              <a:rPr lang="fr-FR" sz="1484" dirty="0">
                <a:latin typeface="Courier"/>
                <a:cs typeface="Courier"/>
              </a:rPr>
              <a:t> ‘A-</a:t>
            </a:r>
            <a:r>
              <a:rPr lang="fr-FR" sz="1484" dirty="0" err="1">
                <a:latin typeface="Courier"/>
                <a:cs typeface="Courier"/>
              </a:rPr>
              <a:t>Za</a:t>
            </a:r>
            <a:r>
              <a:rPr lang="fr-FR" sz="1484" dirty="0">
                <a:latin typeface="Courier"/>
                <a:cs typeface="Courier"/>
              </a:rPr>
              <a:t>-z’ ‘\n’ | sort | </a:t>
            </a:r>
            <a:r>
              <a:rPr lang="fr-FR" sz="1484" dirty="0" err="1">
                <a:latin typeface="Courier"/>
                <a:cs typeface="Courier"/>
              </a:rPr>
              <a:t>uniq</a:t>
            </a:r>
            <a:r>
              <a:rPr lang="fr-FR" sz="1484" dirty="0">
                <a:latin typeface="Courier"/>
                <a:cs typeface="Courier"/>
              </a:rPr>
              <a:t> </a:t>
            </a:r>
            <a:r>
              <a:rPr lang="en-US" sz="1484" dirty="0">
                <a:latin typeface="Courier"/>
                <a:cs typeface="Courier"/>
              </a:rPr>
              <a:t>–</a:t>
            </a:r>
            <a:r>
              <a:rPr lang="fr-FR" sz="1484" dirty="0">
                <a:latin typeface="Courier"/>
                <a:cs typeface="Courier"/>
              </a:rPr>
              <a:t>c | sort </a:t>
            </a:r>
            <a:r>
              <a:rPr lang="en-US" sz="1484" dirty="0">
                <a:latin typeface="Courier"/>
                <a:cs typeface="Courier"/>
              </a:rPr>
              <a:t>–</a:t>
            </a:r>
            <a:r>
              <a:rPr lang="fr-FR" sz="1484" dirty="0">
                <a:latin typeface="Courier"/>
                <a:cs typeface="Courier"/>
              </a:rPr>
              <a:t>n </a:t>
            </a:r>
            <a:r>
              <a:rPr lang="en-US" sz="1484" dirty="0">
                <a:latin typeface="Courier"/>
                <a:cs typeface="Courier"/>
              </a:rPr>
              <a:t>–</a:t>
            </a:r>
            <a:r>
              <a:rPr lang="fr-FR" sz="1484" dirty="0">
                <a:latin typeface="Courier"/>
                <a:cs typeface="Courier"/>
              </a:rPr>
              <a:t>r</a:t>
            </a:r>
          </a:p>
        </p:txBody>
      </p:sp>
      <p:sp>
        <p:nvSpPr>
          <p:cNvPr id="5" name="TextBox 4"/>
          <p:cNvSpPr txBox="1"/>
          <p:nvPr/>
        </p:nvSpPr>
        <p:spPr>
          <a:xfrm>
            <a:off x="2939944" y="3776963"/>
            <a:ext cx="1353256" cy="2705292"/>
          </a:xfrm>
          <a:prstGeom prst="rect">
            <a:avLst/>
          </a:prstGeom>
          <a:noFill/>
        </p:spPr>
        <p:txBody>
          <a:bodyPr wrap="none" rtlCol="0">
            <a:spAutoFit/>
          </a:bodyPr>
          <a:lstStyle/>
          <a:p>
            <a:pPr>
              <a:lnSpc>
                <a:spcPct val="90000"/>
              </a:lnSpc>
            </a:pPr>
            <a:r>
              <a:rPr lang="en-US" sz="1696" dirty="0">
                <a:latin typeface="Courier"/>
                <a:cs typeface="Courier"/>
              </a:rPr>
              <a:t>23243 the</a:t>
            </a:r>
          </a:p>
          <a:p>
            <a:pPr>
              <a:lnSpc>
                <a:spcPct val="90000"/>
              </a:lnSpc>
            </a:pPr>
            <a:r>
              <a:rPr lang="en-US" sz="1696" dirty="0">
                <a:latin typeface="Courier"/>
                <a:cs typeface="Courier"/>
              </a:rPr>
              <a:t>22225 </a:t>
            </a:r>
            <a:r>
              <a:rPr lang="en-US" sz="1696" dirty="0" err="1">
                <a:latin typeface="Courier"/>
                <a:cs typeface="Courier"/>
              </a:rPr>
              <a:t>i</a:t>
            </a:r>
            <a:endParaRPr lang="en-US" sz="1696" dirty="0">
              <a:latin typeface="Courier"/>
              <a:cs typeface="Courier"/>
            </a:endParaRPr>
          </a:p>
          <a:p>
            <a:pPr>
              <a:lnSpc>
                <a:spcPct val="90000"/>
              </a:lnSpc>
            </a:pPr>
            <a:r>
              <a:rPr lang="en-US" sz="1696" dirty="0">
                <a:latin typeface="Courier"/>
                <a:cs typeface="Courier"/>
              </a:rPr>
              <a:t>18618 and</a:t>
            </a:r>
          </a:p>
          <a:p>
            <a:pPr>
              <a:lnSpc>
                <a:spcPct val="90000"/>
              </a:lnSpc>
            </a:pPr>
            <a:r>
              <a:rPr lang="en-US" sz="1696" dirty="0">
                <a:latin typeface="Courier"/>
                <a:cs typeface="Courier"/>
              </a:rPr>
              <a:t>16339 to</a:t>
            </a:r>
          </a:p>
          <a:p>
            <a:pPr>
              <a:lnSpc>
                <a:spcPct val="90000"/>
              </a:lnSpc>
            </a:pPr>
            <a:r>
              <a:rPr lang="en-US" sz="1696" dirty="0">
                <a:latin typeface="Courier"/>
                <a:cs typeface="Courier"/>
              </a:rPr>
              <a:t>15687 of</a:t>
            </a:r>
          </a:p>
          <a:p>
            <a:pPr>
              <a:lnSpc>
                <a:spcPct val="90000"/>
              </a:lnSpc>
            </a:pPr>
            <a:r>
              <a:rPr lang="en-US" sz="1696" dirty="0">
                <a:latin typeface="Courier"/>
                <a:cs typeface="Courier"/>
              </a:rPr>
              <a:t>12780 a</a:t>
            </a:r>
          </a:p>
          <a:p>
            <a:pPr>
              <a:lnSpc>
                <a:spcPct val="90000"/>
              </a:lnSpc>
            </a:pPr>
            <a:r>
              <a:rPr lang="en-US" sz="1696" dirty="0">
                <a:latin typeface="Courier"/>
                <a:cs typeface="Courier"/>
              </a:rPr>
              <a:t>12163 you</a:t>
            </a:r>
          </a:p>
          <a:p>
            <a:pPr>
              <a:lnSpc>
                <a:spcPct val="90000"/>
              </a:lnSpc>
            </a:pPr>
            <a:r>
              <a:rPr lang="en-US" sz="1696" dirty="0">
                <a:latin typeface="Courier"/>
                <a:cs typeface="Courier"/>
              </a:rPr>
              <a:t>10839 my</a:t>
            </a:r>
          </a:p>
          <a:p>
            <a:pPr>
              <a:lnSpc>
                <a:spcPct val="90000"/>
              </a:lnSpc>
            </a:pPr>
            <a:r>
              <a:rPr lang="en-US" sz="1696" dirty="0">
                <a:latin typeface="Courier"/>
                <a:cs typeface="Courier"/>
              </a:rPr>
              <a:t>10005 in</a:t>
            </a:r>
          </a:p>
          <a:p>
            <a:pPr>
              <a:lnSpc>
                <a:spcPct val="90000"/>
              </a:lnSpc>
            </a:pPr>
            <a:r>
              <a:rPr lang="en-US" sz="1696" dirty="0">
                <a:latin typeface="Courier"/>
                <a:cs typeface="Courier"/>
              </a:rPr>
              <a:t>8954  d</a:t>
            </a:r>
          </a:p>
          <a:p>
            <a:pPr>
              <a:lnSpc>
                <a:spcPct val="90000"/>
              </a:lnSpc>
            </a:pPr>
            <a:endParaRPr lang="en-US" sz="1908" dirty="0"/>
          </a:p>
        </p:txBody>
      </p:sp>
      <p:sp>
        <p:nvSpPr>
          <p:cNvPr id="6" name="Rounded Rectangular Callout 5"/>
          <p:cNvSpPr/>
          <p:nvPr/>
        </p:nvSpPr>
        <p:spPr bwMode="auto">
          <a:xfrm>
            <a:off x="5906806" y="5022754"/>
            <a:ext cx="3634675" cy="646165"/>
          </a:xfrm>
          <a:prstGeom prst="wedgeRoundRectCallout">
            <a:avLst>
              <a:gd name="adj1" fmla="val -105310"/>
              <a:gd name="adj2" fmla="val 108014"/>
              <a:gd name="adj3" fmla="val 16667"/>
            </a:avLst>
          </a:prstGeom>
          <a:solidFill>
            <a:srgbClr val="FFCC66"/>
          </a:solidFill>
          <a:ln w="9525" cap="flat" cmpd="sng" algn="ctr">
            <a:noFill/>
            <a:prstDash val="solid"/>
            <a:miter lim="800000"/>
            <a:headEnd type="none" w="med" len="med"/>
            <a:tailEnd type="none" w="med" len="med"/>
          </a:ln>
          <a:effectLst/>
        </p:spPr>
        <p:txBody>
          <a:bodyPr vert="horz" wrap="none" lIns="96924" tIns="48462" rIns="96924" bIns="48462" numCol="1" rtlCol="0" anchor="ctr" anchorCtr="0" compatLnSpc="1">
            <a:prstTxWarp prst="textNoShape">
              <a:avLst/>
            </a:prstTxWarp>
          </a:bodyPr>
          <a:lstStyle/>
          <a:p>
            <a:pPr defTabSz="969226" fontAlgn="base">
              <a:spcBef>
                <a:spcPct val="0"/>
              </a:spcBef>
              <a:spcAft>
                <a:spcPct val="0"/>
              </a:spcAft>
            </a:pPr>
            <a:r>
              <a:rPr lang="en-US" sz="2544" dirty="0">
                <a:latin typeface="Lucida Sans" pitchFamily="-65" charset="0"/>
              </a:rPr>
              <a:t>What happened here?</a:t>
            </a:r>
          </a:p>
        </p:txBody>
      </p:sp>
      <p:sp>
        <p:nvSpPr>
          <p:cNvPr id="4" name="Rectangle 3">
            <a:extLst>
              <a:ext uri="{FF2B5EF4-FFF2-40B4-BE49-F238E27FC236}">
                <a16:creationId xmlns:a16="http://schemas.microsoft.com/office/drawing/2014/main" id="{0C7FB2B2-9CAB-CC13-22A1-53C98851CC7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FBF100E-1DE6-5476-EC28-C7CACFC0D21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9DCDD3D-8DD2-0219-7656-D6D5FA4A93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230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AB9BE-8B11-6A4D-B09A-61BA89812691}"/>
              </a:ext>
            </a:extLst>
          </p:cNvPr>
          <p:cNvSpPr>
            <a:spLocks noGrp="1"/>
          </p:cNvSpPr>
          <p:nvPr>
            <p:ph type="title"/>
          </p:nvPr>
        </p:nvSpPr>
        <p:spPr/>
        <p:txBody>
          <a:bodyPr/>
          <a:lstStyle/>
          <a:p>
            <a:pPr algn="ctr"/>
            <a:r>
              <a:rPr lang="en-US" dirty="0"/>
              <a:t>Issues in Tokenization</a:t>
            </a:r>
          </a:p>
        </p:txBody>
      </p:sp>
      <p:sp>
        <p:nvSpPr>
          <p:cNvPr id="3" name="Content Placeholder 2">
            <a:extLst>
              <a:ext uri="{FF2B5EF4-FFF2-40B4-BE49-F238E27FC236}">
                <a16:creationId xmlns:a16="http://schemas.microsoft.com/office/drawing/2014/main" id="{FBC2AD46-57B9-E94B-B914-E43733267BFB}"/>
              </a:ext>
            </a:extLst>
          </p:cNvPr>
          <p:cNvSpPr>
            <a:spLocks noGrp="1"/>
          </p:cNvSpPr>
          <p:nvPr>
            <p:ph idx="1"/>
          </p:nvPr>
        </p:nvSpPr>
        <p:spPr>
          <a:xfrm>
            <a:off x="2122089" y="1732818"/>
            <a:ext cx="8416292" cy="4422188"/>
          </a:xfrm>
        </p:spPr>
        <p:txBody>
          <a:bodyPr>
            <a:normAutofit lnSpcReduction="10000"/>
          </a:bodyPr>
          <a:lstStyle/>
          <a:p>
            <a:r>
              <a:rPr lang="en-US" dirty="0"/>
              <a:t>Can't just blindly remove punctuation:</a:t>
            </a:r>
          </a:p>
          <a:p>
            <a:pPr lvl="1"/>
            <a:r>
              <a:rPr lang="en-US" dirty="0">
                <a:solidFill>
                  <a:srgbClr val="0070C0"/>
                </a:solidFill>
              </a:rPr>
              <a:t>m.p.h., Ph.D., AT&amp;T, </a:t>
            </a:r>
            <a:r>
              <a:rPr lang="en-US" dirty="0" err="1">
                <a:solidFill>
                  <a:srgbClr val="0070C0"/>
                </a:solidFill>
              </a:rPr>
              <a:t>cap’n</a:t>
            </a:r>
            <a:endParaRPr lang="en-US" dirty="0"/>
          </a:p>
          <a:p>
            <a:pPr lvl="1"/>
            <a:r>
              <a:rPr lang="en-US" dirty="0"/>
              <a:t>prices </a:t>
            </a:r>
            <a:r>
              <a:rPr lang="en-US" dirty="0">
                <a:solidFill>
                  <a:srgbClr val="0070C0"/>
                </a:solidFill>
              </a:rPr>
              <a:t>($45.55</a:t>
            </a:r>
            <a:r>
              <a:rPr lang="en-US" dirty="0"/>
              <a:t>)</a:t>
            </a:r>
          </a:p>
          <a:p>
            <a:pPr lvl="1"/>
            <a:r>
              <a:rPr lang="en-US" dirty="0"/>
              <a:t>dates (</a:t>
            </a:r>
            <a:r>
              <a:rPr lang="en-US" dirty="0">
                <a:solidFill>
                  <a:srgbClr val="0070C0"/>
                </a:solidFill>
              </a:rPr>
              <a:t>01/02/06</a:t>
            </a:r>
            <a:r>
              <a:rPr lang="en-US" dirty="0"/>
              <a:t>)</a:t>
            </a:r>
          </a:p>
          <a:p>
            <a:pPr lvl="1"/>
            <a:r>
              <a:rPr lang="en-US" dirty="0"/>
              <a:t>URLs (</a:t>
            </a:r>
            <a:r>
              <a:rPr lang="en-US" dirty="0">
                <a:solidFill>
                  <a:srgbClr val="0070C0"/>
                </a:solidFill>
              </a:rPr>
              <a:t>http://</a:t>
            </a:r>
            <a:r>
              <a:rPr lang="en-US" dirty="0" err="1">
                <a:solidFill>
                  <a:srgbClr val="0070C0"/>
                </a:solidFill>
              </a:rPr>
              <a:t>www.stanford.edu</a:t>
            </a:r>
            <a:r>
              <a:rPr lang="en-US" dirty="0"/>
              <a:t>)</a:t>
            </a:r>
          </a:p>
          <a:p>
            <a:pPr lvl="1"/>
            <a:r>
              <a:rPr lang="en-US" dirty="0"/>
              <a:t>hashtags (</a:t>
            </a:r>
            <a:r>
              <a:rPr lang="en-US" dirty="0">
                <a:solidFill>
                  <a:srgbClr val="0070C0"/>
                </a:solidFill>
              </a:rPr>
              <a:t>#</a:t>
            </a:r>
            <a:r>
              <a:rPr lang="en-US" dirty="0" err="1">
                <a:solidFill>
                  <a:srgbClr val="0070C0"/>
                </a:solidFill>
              </a:rPr>
              <a:t>nlproc</a:t>
            </a:r>
            <a:r>
              <a:rPr lang="en-US" dirty="0"/>
              <a:t>)</a:t>
            </a:r>
          </a:p>
          <a:p>
            <a:pPr lvl="1"/>
            <a:r>
              <a:rPr lang="en-US" dirty="0"/>
              <a:t>email addresses (</a:t>
            </a:r>
            <a:r>
              <a:rPr lang="en-US" dirty="0" err="1">
                <a:solidFill>
                  <a:srgbClr val="0070C0"/>
                </a:solidFill>
              </a:rPr>
              <a:t>someone@cs.colorado.edu</a:t>
            </a:r>
            <a:r>
              <a:rPr lang="en-US" dirty="0"/>
              <a:t>)</a:t>
            </a:r>
          </a:p>
          <a:p>
            <a:r>
              <a:rPr lang="en-US" dirty="0"/>
              <a:t>Clitic: a word that doesn't stand on its own</a:t>
            </a:r>
          </a:p>
          <a:p>
            <a:pPr lvl="1"/>
            <a:r>
              <a:rPr lang="en-US" dirty="0">
                <a:solidFill>
                  <a:srgbClr val="0070C0"/>
                </a:solidFill>
              </a:rPr>
              <a:t>"are" </a:t>
            </a:r>
            <a:r>
              <a:rPr lang="en-US" dirty="0">
                <a:solidFill>
                  <a:schemeClr val="tx1"/>
                </a:solidFill>
              </a:rPr>
              <a:t>in</a:t>
            </a:r>
            <a:r>
              <a:rPr lang="en-US" dirty="0">
                <a:solidFill>
                  <a:srgbClr val="0070C0"/>
                </a:solidFill>
              </a:rPr>
              <a:t> we're, </a:t>
            </a:r>
            <a:r>
              <a:rPr lang="en-US" dirty="0">
                <a:sym typeface="Wingdings" pitchFamily="2" charset="2"/>
              </a:rPr>
              <a:t>French "</a:t>
            </a:r>
            <a:r>
              <a:rPr lang="en-US" dirty="0">
                <a:solidFill>
                  <a:srgbClr val="0070C0"/>
                </a:solidFill>
                <a:sym typeface="Wingdings" pitchFamily="2" charset="2"/>
              </a:rPr>
              <a:t>je</a:t>
            </a:r>
            <a:r>
              <a:rPr lang="en-US" dirty="0">
                <a:sym typeface="Wingdings" pitchFamily="2" charset="2"/>
              </a:rPr>
              <a:t>" in </a:t>
            </a:r>
            <a:r>
              <a:rPr lang="en-US" dirty="0" err="1">
                <a:solidFill>
                  <a:srgbClr val="0070C0"/>
                </a:solidFill>
                <a:sym typeface="Wingdings" pitchFamily="2" charset="2"/>
              </a:rPr>
              <a:t>j'ai</a:t>
            </a:r>
            <a:r>
              <a:rPr lang="en-US" dirty="0">
                <a:solidFill>
                  <a:srgbClr val="0070C0"/>
                </a:solidFill>
                <a:sym typeface="Wingdings" pitchFamily="2" charset="2"/>
              </a:rPr>
              <a:t>,</a:t>
            </a:r>
            <a:r>
              <a:rPr lang="en-US" dirty="0">
                <a:sym typeface="Wingdings" pitchFamily="2" charset="2"/>
              </a:rPr>
              <a:t> "</a:t>
            </a:r>
            <a:r>
              <a:rPr lang="en-US" dirty="0">
                <a:solidFill>
                  <a:srgbClr val="0070C0"/>
                </a:solidFill>
                <a:sym typeface="Wingdings" pitchFamily="2" charset="2"/>
              </a:rPr>
              <a:t>le</a:t>
            </a:r>
            <a:r>
              <a:rPr lang="en-US" dirty="0">
                <a:sym typeface="Wingdings" pitchFamily="2" charset="2"/>
              </a:rPr>
              <a:t>" in </a:t>
            </a:r>
            <a:r>
              <a:rPr lang="en-US" dirty="0" err="1">
                <a:solidFill>
                  <a:srgbClr val="0070C0"/>
                </a:solidFill>
                <a:sym typeface="Wingdings" pitchFamily="2" charset="2"/>
              </a:rPr>
              <a:t>l'honneur</a:t>
            </a:r>
            <a:endParaRPr lang="en-US" dirty="0">
              <a:solidFill>
                <a:srgbClr val="0070C0"/>
              </a:solidFill>
              <a:sym typeface="Wingdings" pitchFamily="2" charset="2"/>
            </a:endParaRPr>
          </a:p>
          <a:p>
            <a:r>
              <a:rPr lang="en-US" dirty="0">
                <a:solidFill>
                  <a:schemeClr val="tx1"/>
                </a:solidFill>
                <a:sym typeface="Wingdings" pitchFamily="2" charset="2"/>
              </a:rPr>
              <a:t>When should multiword expressions (MWE) be words?</a:t>
            </a:r>
          </a:p>
          <a:p>
            <a:pPr lvl="1"/>
            <a:r>
              <a:rPr lang="en-US" dirty="0">
                <a:solidFill>
                  <a:srgbClr val="0070C0"/>
                </a:solidFill>
              </a:rPr>
              <a:t>New York, rock ’n’ roll </a:t>
            </a:r>
            <a:endParaRPr lang="en-US" dirty="0">
              <a:solidFill>
                <a:schemeClr val="tx1"/>
              </a:solidFill>
            </a:endParaRPr>
          </a:p>
          <a:p>
            <a:endParaRPr lang="en-US" dirty="0"/>
          </a:p>
          <a:p>
            <a:pPr lvl="1"/>
            <a:endParaRPr lang="en-US" dirty="0"/>
          </a:p>
          <a:p>
            <a:endParaRPr lang="en-US" dirty="0"/>
          </a:p>
          <a:p>
            <a:pPr lvl="1"/>
            <a:endParaRPr lang="en-US" dirty="0"/>
          </a:p>
        </p:txBody>
      </p:sp>
      <p:sp>
        <p:nvSpPr>
          <p:cNvPr id="4" name="Rectangle 3">
            <a:extLst>
              <a:ext uri="{FF2B5EF4-FFF2-40B4-BE49-F238E27FC236}">
                <a16:creationId xmlns:a16="http://schemas.microsoft.com/office/drawing/2014/main" id="{8999281F-B461-182B-3BE6-AFFF270EB8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17C4318-BD84-7A97-FB79-8C87A3FE8A3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4B38CA0-D437-3CD8-06B8-A5C58C6F63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038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1A6D2-8EE5-0342-972F-66164E73080F}"/>
              </a:ext>
            </a:extLst>
          </p:cNvPr>
          <p:cNvSpPr>
            <a:spLocks noGrp="1"/>
          </p:cNvSpPr>
          <p:nvPr>
            <p:ph type="title"/>
          </p:nvPr>
        </p:nvSpPr>
        <p:spPr/>
        <p:txBody>
          <a:bodyPr/>
          <a:lstStyle/>
          <a:p>
            <a:pPr algn="ctr"/>
            <a:r>
              <a:rPr lang="en-US" dirty="0"/>
              <a:t>Tokenization in NLTK</a:t>
            </a:r>
          </a:p>
        </p:txBody>
      </p:sp>
      <p:pic>
        <p:nvPicPr>
          <p:cNvPr id="5" name="Picture 4">
            <a:extLst>
              <a:ext uri="{FF2B5EF4-FFF2-40B4-BE49-F238E27FC236}">
                <a16:creationId xmlns:a16="http://schemas.microsoft.com/office/drawing/2014/main" id="{192D168F-4EBE-1143-A9C1-9DCDEFE5540E}"/>
              </a:ext>
            </a:extLst>
          </p:cNvPr>
          <p:cNvPicPr>
            <a:picLocks noChangeAspect="1"/>
          </p:cNvPicPr>
          <p:nvPr/>
        </p:nvPicPr>
        <p:blipFill rotWithShape="1">
          <a:blip r:embed="rId3"/>
          <a:srcRect b="724"/>
          <a:stretch/>
        </p:blipFill>
        <p:spPr>
          <a:xfrm>
            <a:off x="1895930" y="2055903"/>
            <a:ext cx="8584390" cy="3230822"/>
          </a:xfrm>
          <a:prstGeom prst="rect">
            <a:avLst/>
          </a:prstGeom>
        </p:spPr>
      </p:pic>
      <p:sp>
        <p:nvSpPr>
          <p:cNvPr id="6" name="TextBox 5">
            <a:extLst>
              <a:ext uri="{FF2B5EF4-FFF2-40B4-BE49-F238E27FC236}">
                <a16:creationId xmlns:a16="http://schemas.microsoft.com/office/drawing/2014/main" id="{A7B0F141-57C8-F84C-A3E5-EBBADDCC748A}"/>
              </a:ext>
            </a:extLst>
          </p:cNvPr>
          <p:cNvSpPr txBox="1"/>
          <p:nvPr/>
        </p:nvSpPr>
        <p:spPr>
          <a:xfrm>
            <a:off x="3269032" y="1497418"/>
            <a:ext cx="7511662" cy="353302"/>
          </a:xfrm>
          <a:prstGeom prst="rect">
            <a:avLst/>
          </a:prstGeom>
          <a:noFill/>
        </p:spPr>
        <p:txBody>
          <a:bodyPr wrap="square" rtlCol="0">
            <a:spAutoFit/>
          </a:bodyPr>
          <a:lstStyle/>
          <a:p>
            <a:r>
              <a:rPr lang="en-US" sz="1696" dirty="0">
                <a:latin typeface="Calibri" panose="020F0502020204030204" pitchFamily="34" charset="0"/>
                <a:cs typeface="Calibri" panose="020F0502020204030204" pitchFamily="34" charset="0"/>
              </a:rPr>
              <a:t>Bird, </a:t>
            </a:r>
            <a:r>
              <a:rPr lang="en-US" sz="1696" dirty="0" err="1">
                <a:latin typeface="Calibri" panose="020F0502020204030204" pitchFamily="34" charset="0"/>
                <a:cs typeface="Calibri" panose="020F0502020204030204" pitchFamily="34" charset="0"/>
              </a:rPr>
              <a:t>Loper</a:t>
            </a:r>
            <a:r>
              <a:rPr lang="en-US" sz="1696" dirty="0">
                <a:latin typeface="Calibri" panose="020F0502020204030204" pitchFamily="34" charset="0"/>
                <a:cs typeface="Calibri" panose="020F0502020204030204" pitchFamily="34" charset="0"/>
              </a:rPr>
              <a:t> and Klein (2009), </a:t>
            </a:r>
            <a:r>
              <a:rPr lang="en-US" sz="1696" i="1" dirty="0">
                <a:latin typeface="Calibri" panose="020F0502020204030204" pitchFamily="34" charset="0"/>
                <a:cs typeface="Calibri" panose="020F0502020204030204" pitchFamily="34" charset="0"/>
              </a:rPr>
              <a:t>Natural Language Processing with Python</a:t>
            </a:r>
            <a:r>
              <a:rPr lang="en-US" sz="1696" dirty="0">
                <a:latin typeface="Calibri" panose="020F0502020204030204" pitchFamily="34" charset="0"/>
                <a:cs typeface="Calibri" panose="020F0502020204030204" pitchFamily="34" charset="0"/>
              </a:rPr>
              <a:t>. O’Reilly</a:t>
            </a:r>
          </a:p>
        </p:txBody>
      </p:sp>
      <p:sp>
        <p:nvSpPr>
          <p:cNvPr id="4" name="Rectangle 3">
            <a:extLst>
              <a:ext uri="{FF2B5EF4-FFF2-40B4-BE49-F238E27FC236}">
                <a16:creationId xmlns:a16="http://schemas.microsoft.com/office/drawing/2014/main" id="{5F2192D7-DC1A-930A-CDA9-833B7631CE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55F1DDC-1111-D87B-F1D1-037A8FCECE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CBE456B-2037-4204-88B6-2C9D1D4C84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362255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E770B-C3D5-8549-A182-47BF19B68241}"/>
              </a:ext>
            </a:extLst>
          </p:cNvPr>
          <p:cNvSpPr>
            <a:spLocks noGrp="1"/>
          </p:cNvSpPr>
          <p:nvPr>
            <p:ph type="title"/>
          </p:nvPr>
        </p:nvSpPr>
        <p:spPr>
          <a:xfrm>
            <a:off x="838200" y="571597"/>
            <a:ext cx="10515600" cy="1325563"/>
          </a:xfrm>
        </p:spPr>
        <p:txBody>
          <a:bodyPr>
            <a:normAutofit/>
          </a:bodyPr>
          <a:lstStyle/>
          <a:p>
            <a:pPr algn="ctr"/>
            <a:r>
              <a:rPr lang="en-US" dirty="0"/>
              <a:t>Tokenization in languages without spaces </a:t>
            </a:r>
          </a:p>
        </p:txBody>
      </p:sp>
      <p:sp>
        <p:nvSpPr>
          <p:cNvPr id="3" name="Content Placeholder 2">
            <a:extLst>
              <a:ext uri="{FF2B5EF4-FFF2-40B4-BE49-F238E27FC236}">
                <a16:creationId xmlns:a16="http://schemas.microsoft.com/office/drawing/2014/main" id="{05C03CF6-57D8-B14D-ABE4-124A7C4B82F0}"/>
              </a:ext>
            </a:extLst>
          </p:cNvPr>
          <p:cNvSpPr>
            <a:spLocks noGrp="1"/>
          </p:cNvSpPr>
          <p:nvPr>
            <p:ph idx="1"/>
          </p:nvPr>
        </p:nvSpPr>
        <p:spPr/>
        <p:txBody>
          <a:bodyPr/>
          <a:lstStyle/>
          <a:p>
            <a:pPr marL="0" indent="0">
              <a:buNone/>
            </a:pPr>
            <a:r>
              <a:rPr lang="en-US" dirty="0"/>
              <a:t>Many languages (like Chinese, Japanese, Thai) don't use spaces to separate words!</a:t>
            </a:r>
          </a:p>
          <a:p>
            <a:pPr marL="0" indent="0">
              <a:buNone/>
            </a:pPr>
            <a:endParaRPr lang="en-US" dirty="0"/>
          </a:p>
          <a:p>
            <a:pPr marL="0" indent="0">
              <a:buNone/>
            </a:pPr>
            <a:r>
              <a:rPr lang="en-US" dirty="0"/>
              <a:t>How do we decide where the token boundaries should be?</a:t>
            </a:r>
          </a:p>
        </p:txBody>
      </p:sp>
      <p:sp>
        <p:nvSpPr>
          <p:cNvPr id="4" name="Rectangle 3">
            <a:extLst>
              <a:ext uri="{FF2B5EF4-FFF2-40B4-BE49-F238E27FC236}">
                <a16:creationId xmlns:a16="http://schemas.microsoft.com/office/drawing/2014/main" id="{BE5EB45C-C508-5F84-DE4C-692509D5FB9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2397D8-CB64-51A3-FEBD-AA8E8D30341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AFB5ED2-EDF6-C5BC-A2A4-7F3AFB4A0D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046213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4" name="Rectangle 3">
            <a:extLst>
              <a:ext uri="{FF2B5EF4-FFF2-40B4-BE49-F238E27FC236}">
                <a16:creationId xmlns:a16="http://schemas.microsoft.com/office/drawing/2014/main" id="{226D8646-59E8-A04D-8B06-B47E312518DA}"/>
              </a:ext>
            </a:extLst>
          </p:cNvPr>
          <p:cNvSpPr/>
          <p:nvPr/>
        </p:nvSpPr>
        <p:spPr>
          <a:xfrm>
            <a:off x="1829008" y="2762643"/>
            <a:ext cx="5896250" cy="30692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5" name="Rectangle 4">
            <a:extLst>
              <a:ext uri="{FF2B5EF4-FFF2-40B4-BE49-F238E27FC236}">
                <a16:creationId xmlns:a16="http://schemas.microsoft.com/office/drawing/2014/main" id="{7113F5FD-CC6E-1143-BA64-671B0BFB7F6E}"/>
              </a:ext>
            </a:extLst>
          </p:cNvPr>
          <p:cNvSpPr/>
          <p:nvPr/>
        </p:nvSpPr>
        <p:spPr>
          <a:xfrm>
            <a:off x="1829008" y="3813382"/>
            <a:ext cx="6380874" cy="19788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
        <p:nvSpPr>
          <p:cNvPr id="6" name="Rectangle 5">
            <a:extLst>
              <a:ext uri="{FF2B5EF4-FFF2-40B4-BE49-F238E27FC236}">
                <a16:creationId xmlns:a16="http://schemas.microsoft.com/office/drawing/2014/main" id="{631C5986-3689-564B-BFCC-EA4FDA49CF22}"/>
              </a:ext>
            </a:extLst>
          </p:cNvPr>
          <p:cNvSpPr/>
          <p:nvPr/>
        </p:nvSpPr>
        <p:spPr>
          <a:xfrm>
            <a:off x="2078819" y="4903783"/>
            <a:ext cx="7753974" cy="8884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Tree>
    <p:extLst>
      <p:ext uri="{BB962C8B-B14F-4D97-AF65-F5344CB8AC3E}">
        <p14:creationId xmlns:p14="http://schemas.microsoft.com/office/powerpoint/2010/main" val="2946759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6" name="Rectangle 5">
            <a:extLst>
              <a:ext uri="{FF2B5EF4-FFF2-40B4-BE49-F238E27FC236}">
                <a16:creationId xmlns:a16="http://schemas.microsoft.com/office/drawing/2014/main" id="{631C5986-3689-564B-BFCC-EA4FDA49CF22}"/>
              </a:ext>
            </a:extLst>
          </p:cNvPr>
          <p:cNvSpPr/>
          <p:nvPr/>
        </p:nvSpPr>
        <p:spPr>
          <a:xfrm>
            <a:off x="2078819" y="4903783"/>
            <a:ext cx="7753974" cy="8884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26"/>
          </a:p>
        </p:txBody>
      </p:sp>
    </p:spTree>
    <p:extLst>
      <p:ext uri="{BB962C8B-B14F-4D97-AF65-F5344CB8AC3E}">
        <p14:creationId xmlns:p14="http://schemas.microsoft.com/office/powerpoint/2010/main" val="1590433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8C21D-98DE-AE4C-8FBD-A50914E02604}"/>
              </a:ext>
            </a:extLst>
          </p:cNvPr>
          <p:cNvSpPr>
            <a:spLocks noGrp="1"/>
          </p:cNvSpPr>
          <p:nvPr>
            <p:ph type="title"/>
          </p:nvPr>
        </p:nvSpPr>
        <p:spPr>
          <a:xfrm>
            <a:off x="838200" y="822323"/>
            <a:ext cx="10515600" cy="1325563"/>
          </a:xfrm>
        </p:spPr>
        <p:txBody>
          <a:bodyPr>
            <a:normAutofit/>
          </a:bodyPr>
          <a:lstStyle/>
          <a:p>
            <a:r>
              <a:rPr lang="en-US" dirty="0"/>
              <a:t>How to do word tokenization in Chinese?</a:t>
            </a:r>
          </a:p>
        </p:txBody>
      </p:sp>
      <p:sp>
        <p:nvSpPr>
          <p:cNvPr id="3" name="Content Placeholder 2">
            <a:extLst>
              <a:ext uri="{FF2B5EF4-FFF2-40B4-BE49-F238E27FC236}">
                <a16:creationId xmlns:a16="http://schemas.microsoft.com/office/drawing/2014/main" id="{A65945F3-D5D6-D740-85CC-D2FC4FC6D5A6}"/>
              </a:ext>
            </a:extLst>
          </p:cNvPr>
          <p:cNvSpPr>
            <a:spLocks noGrp="1"/>
          </p:cNvSpPr>
          <p:nvPr>
            <p:ph idx="1"/>
          </p:nvPr>
        </p:nvSpPr>
        <p:spPr>
          <a:xfrm>
            <a:off x="2097858" y="2217442"/>
            <a:ext cx="7996286" cy="3634675"/>
          </a:xfrm>
        </p:spPr>
        <p:txBody>
          <a:bodyPr>
            <a:normAutofit fontScale="47500" lnSpcReduction="20000"/>
          </a:bodyPr>
          <a:lstStyle/>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姚明进入总决赛</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rPr>
              <a:t>“</a:t>
            </a:r>
            <a:r>
              <a:rPr lang="en-US" sz="4770" dirty="0">
                <a:solidFill>
                  <a:srgbClr val="0044FE"/>
                </a:solidFill>
              </a:rPr>
              <a:t>Yao Ming reaches the finals”</a:t>
            </a:r>
          </a:p>
          <a:p>
            <a:pPr marL="0" indent="0">
              <a:spcBef>
                <a:spcPts val="0"/>
              </a:spcBef>
            </a:pPr>
            <a:endParaRPr lang="en-US" sz="4770" dirty="0"/>
          </a:p>
          <a:p>
            <a:pPr marL="0" indent="0">
              <a:spcBef>
                <a:spcPts val="0"/>
              </a:spcBef>
            </a:pPr>
            <a:r>
              <a:rPr lang="en-US" sz="4770" dirty="0"/>
              <a:t>3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姚明</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err="1"/>
              <a:t>YaoMing</a:t>
            </a:r>
            <a:r>
              <a:rPr lang="en-US" sz="4770" dirty="0"/>
              <a:t>  reaches  finals </a:t>
            </a:r>
          </a:p>
          <a:p>
            <a:pPr marL="0" indent="0">
              <a:spcBef>
                <a:spcPts val="0"/>
              </a:spcBef>
            </a:pPr>
            <a:endParaRPr lang="en-US" sz="4770" dirty="0"/>
          </a:p>
          <a:p>
            <a:pPr marL="0" indent="0">
              <a:spcBef>
                <a:spcPts val="0"/>
              </a:spcBef>
            </a:pPr>
            <a:r>
              <a:rPr lang="en-US" sz="4770" dirty="0"/>
              <a:t>5 words?</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 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决赛 </a:t>
            </a:r>
            <a:endParaRPr lang="en-US" altLang="ja-JP" sz="4770" dirty="0">
              <a:solidFill>
                <a:srgbClr val="0044FE"/>
              </a:solidFill>
              <a:latin typeface="Microsoft JhengHei" panose="020B0604030504040204" pitchFamily="34" charset="-120"/>
              <a:ea typeface="Microsoft JhengHei" panose="020B0604030504040204" pitchFamily="34" charset="-120"/>
            </a:endParaRPr>
          </a:p>
          <a:p>
            <a:pPr marL="0" indent="0">
              <a:spcBef>
                <a:spcPts val="0"/>
              </a:spcBef>
            </a:pPr>
            <a:r>
              <a:rPr lang="en-US" sz="4770" dirty="0"/>
              <a:t>Yao    Ming    reaches    overall    finals </a:t>
            </a:r>
          </a:p>
          <a:p>
            <a:pPr marL="0" indent="0">
              <a:spcBef>
                <a:spcPts val="0"/>
              </a:spcBef>
            </a:pPr>
            <a:endParaRPr lang="en-US" sz="4770" dirty="0"/>
          </a:p>
          <a:p>
            <a:pPr marL="0" indent="0">
              <a:spcBef>
                <a:spcPts val="0"/>
              </a:spcBef>
            </a:pPr>
            <a:r>
              <a:rPr lang="en-US" sz="4770" dirty="0"/>
              <a:t>7 characters? (don't use words at all):</a:t>
            </a:r>
          </a:p>
          <a:p>
            <a:pPr marL="0" indent="0">
              <a:spcBef>
                <a:spcPts val="0"/>
              </a:spcBef>
            </a:pPr>
            <a:r>
              <a:rPr lang="ja-JP" altLang="en-US" sz="4770">
                <a:solidFill>
                  <a:srgbClr val="0044FE"/>
                </a:solidFill>
                <a:latin typeface="Microsoft JhengHei" panose="020B0604030504040204" pitchFamily="34" charset="-120"/>
                <a:ea typeface="Microsoft JhengHei" panose="020B0604030504040204" pitchFamily="34" charset="-120"/>
              </a:rPr>
              <a:t>姚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明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进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入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总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决 </a:t>
            </a:r>
            <a:r>
              <a:rPr lang="en-US" altLang="ja-JP" sz="4770" dirty="0">
                <a:solidFill>
                  <a:srgbClr val="0044FE"/>
                </a:solidFill>
                <a:latin typeface="Microsoft JhengHei" panose="020B0604030504040204" pitchFamily="34" charset="-120"/>
                <a:ea typeface="Microsoft JhengHei" panose="020B0604030504040204" pitchFamily="34" charset="-120"/>
              </a:rPr>
              <a:t>        </a:t>
            </a:r>
            <a:r>
              <a:rPr lang="ja-JP" altLang="en-US" sz="4770">
                <a:solidFill>
                  <a:srgbClr val="0044FE"/>
                </a:solidFill>
                <a:latin typeface="Microsoft JhengHei" panose="020B0604030504040204" pitchFamily="34" charset="-120"/>
                <a:ea typeface="Microsoft JhengHei" panose="020B0604030504040204" pitchFamily="34" charset="-120"/>
              </a:rPr>
              <a:t>赛 </a:t>
            </a:r>
          </a:p>
          <a:p>
            <a:pPr marL="0" indent="0">
              <a:spcBef>
                <a:spcPts val="0"/>
              </a:spcBef>
            </a:pPr>
            <a:r>
              <a:rPr lang="en-US" sz="4770" dirty="0"/>
              <a:t>Yao Ming enter enter overall decision game</a:t>
            </a:r>
          </a:p>
          <a:p>
            <a:endParaRPr lang="en-US" sz="2120" dirty="0"/>
          </a:p>
        </p:txBody>
      </p:sp>
      <p:sp>
        <p:nvSpPr>
          <p:cNvPr id="4" name="Rectangle 3">
            <a:extLst>
              <a:ext uri="{FF2B5EF4-FFF2-40B4-BE49-F238E27FC236}">
                <a16:creationId xmlns:a16="http://schemas.microsoft.com/office/drawing/2014/main" id="{D92527DC-C5A5-B3B6-D686-BBD8A50682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0742AB-C590-0723-4098-19AC6EC3BBF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19E6298-4559-B056-AD8A-4B0E0996C1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46132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E2C92-2541-0E44-93DB-9508FAC01BF9}"/>
              </a:ext>
            </a:extLst>
          </p:cNvPr>
          <p:cNvSpPr>
            <a:spLocks noGrp="1"/>
          </p:cNvSpPr>
          <p:nvPr>
            <p:ph type="title"/>
          </p:nvPr>
        </p:nvSpPr>
        <p:spPr>
          <a:xfrm>
            <a:off x="838200" y="822323"/>
            <a:ext cx="10515600" cy="1325563"/>
          </a:xfrm>
        </p:spPr>
        <p:txBody>
          <a:bodyPr/>
          <a:lstStyle/>
          <a:p>
            <a:r>
              <a:rPr lang="en-US" dirty="0"/>
              <a:t>Word tokenization / segmentation</a:t>
            </a:r>
          </a:p>
        </p:txBody>
      </p:sp>
      <p:sp>
        <p:nvSpPr>
          <p:cNvPr id="3" name="Content Placeholder 2">
            <a:extLst>
              <a:ext uri="{FF2B5EF4-FFF2-40B4-BE49-F238E27FC236}">
                <a16:creationId xmlns:a16="http://schemas.microsoft.com/office/drawing/2014/main" id="{F216B4AA-FAC2-5544-9D0A-8546AA44132A}"/>
              </a:ext>
            </a:extLst>
          </p:cNvPr>
          <p:cNvSpPr>
            <a:spLocks noGrp="1"/>
          </p:cNvSpPr>
          <p:nvPr>
            <p:ph idx="1"/>
          </p:nvPr>
        </p:nvSpPr>
        <p:spPr>
          <a:xfrm>
            <a:off x="2122089" y="1975130"/>
            <a:ext cx="8658604" cy="3634675"/>
          </a:xfrm>
        </p:spPr>
        <p:txBody>
          <a:bodyPr>
            <a:normAutofit/>
          </a:bodyPr>
          <a:lstStyle/>
          <a:p>
            <a:pPr marL="0" indent="0">
              <a:buNone/>
            </a:pPr>
            <a:r>
              <a:rPr lang="en-US" dirty="0"/>
              <a:t>So in Chinese it's common to just treat each character (</a:t>
            </a:r>
            <a:r>
              <a:rPr lang="en-US" dirty="0" err="1"/>
              <a:t>zi</a:t>
            </a:r>
            <a:r>
              <a:rPr lang="en-US" dirty="0"/>
              <a:t>) as a token.</a:t>
            </a:r>
          </a:p>
          <a:p>
            <a:pPr marL="501440" indent="-250720"/>
            <a:r>
              <a:rPr lang="en-US" dirty="0"/>
              <a:t>So the </a:t>
            </a:r>
            <a:r>
              <a:rPr lang="en-US" b="1" dirty="0"/>
              <a:t>segmentation</a:t>
            </a:r>
            <a:r>
              <a:rPr lang="en-US" dirty="0"/>
              <a:t> step is very simple</a:t>
            </a:r>
          </a:p>
          <a:p>
            <a:pPr marL="0" indent="0">
              <a:buNone/>
            </a:pPr>
            <a:r>
              <a:rPr lang="en-US" dirty="0"/>
              <a:t>In other languages (like Thai and Japanese), more complex word segmentation is required.</a:t>
            </a:r>
          </a:p>
          <a:p>
            <a:pPr marL="545190" indent="-292787"/>
            <a:r>
              <a:rPr lang="en-US" dirty="0"/>
              <a:t>The standard algorithms are neural sequence models trained by supervised machine learning.</a:t>
            </a:r>
          </a:p>
        </p:txBody>
      </p:sp>
      <p:sp>
        <p:nvSpPr>
          <p:cNvPr id="4" name="Rectangle 3">
            <a:extLst>
              <a:ext uri="{FF2B5EF4-FFF2-40B4-BE49-F238E27FC236}">
                <a16:creationId xmlns:a16="http://schemas.microsoft.com/office/drawing/2014/main" id="{F36C687C-B5D7-DA51-CE27-9DA3A1F139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6CFEAE-B2A8-E304-0E7A-E17FA9F23E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C5097C7-7A60-6215-A7EC-638C160B80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5684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53C0BE63-657A-42A5-A10D-E706459353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866</TotalTime>
  <Words>3103</Words>
  <Application>Microsoft Office PowerPoint</Application>
  <PresentationFormat>Widescreen</PresentationFormat>
  <Paragraphs>542</Paragraphs>
  <Slides>50</Slides>
  <Notes>26</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Introduction to Natural Language Processing</vt:lpstr>
      <vt:lpstr>What is natural language processing?</vt:lpstr>
      <vt:lpstr>PowerPoint Presentation</vt:lpstr>
      <vt:lpstr>PowerPoint Presentation</vt:lpstr>
      <vt:lpstr>NLP use cases</vt:lpstr>
      <vt:lpstr>PowerPoint Presentation</vt:lpstr>
      <vt:lpstr>Language Technology</vt:lpstr>
      <vt:lpstr>Ambiguity makes NLP hard</vt:lpstr>
      <vt:lpstr>NLP Tasks</vt:lpstr>
      <vt:lpstr>Part-Of-Speech (POS) Tagging</vt:lpstr>
      <vt:lpstr>Named Entity Recognition (NER) </vt:lpstr>
      <vt:lpstr>Parsing</vt:lpstr>
      <vt:lpstr>PowerPoint Presentation</vt:lpstr>
      <vt:lpstr>PowerPoint Presentation</vt:lpstr>
      <vt:lpstr>Regular expressions</vt:lpstr>
      <vt:lpstr>Regular Expressions: Disjunctions</vt:lpstr>
      <vt:lpstr>Regular Expressions: Negation in Disjunction</vt:lpstr>
      <vt:lpstr>Regular Expressions: More Disjunction</vt:lpstr>
      <vt:lpstr>Regular Expressions: ?    *  +  .</vt:lpstr>
      <vt:lpstr>Regular Expressions: Anchors  ^   $</vt:lpstr>
      <vt:lpstr>Example</vt:lpstr>
      <vt:lpstr>Example</vt:lpstr>
      <vt:lpstr>Grouping</vt:lpstr>
      <vt:lpstr>Errors</vt:lpstr>
      <vt:lpstr>Errors cont.</vt:lpstr>
      <vt:lpstr>Summary</vt:lpstr>
      <vt:lpstr>Basic Text Processing</vt:lpstr>
      <vt:lpstr>How many words?</vt:lpstr>
      <vt:lpstr>How many words?</vt:lpstr>
      <vt:lpstr>How many words?</vt:lpstr>
      <vt:lpstr>Corpora</vt:lpstr>
      <vt:lpstr>Corpora vary along dimension like</vt:lpstr>
      <vt:lpstr>Corpus datasheets</vt:lpstr>
      <vt:lpstr>Basic Text Processing</vt:lpstr>
      <vt:lpstr>Text Normalization</vt:lpstr>
      <vt:lpstr>Space-based tokenization</vt:lpstr>
      <vt:lpstr>Simple Tokenization in UNIX</vt:lpstr>
      <vt:lpstr>The first step: tokenizing</vt:lpstr>
      <vt:lpstr>The second step: sorting</vt:lpstr>
      <vt:lpstr>More counting</vt:lpstr>
      <vt:lpstr>Issues in Tokenization</vt:lpstr>
      <vt:lpstr>Tokenization in NLTK</vt:lpstr>
      <vt:lpstr>Tokenization in languages without spaces </vt:lpstr>
      <vt:lpstr>How to do word tokenization in Chinese?</vt:lpstr>
      <vt:lpstr>How to do word tokenization in Chinese?</vt:lpstr>
      <vt:lpstr>How to do word tokenization in Chinese?</vt:lpstr>
      <vt:lpstr>Word tokenization / segmentation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41</cp:revision>
  <dcterms:created xsi:type="dcterms:W3CDTF">2023-04-29T09:08:23Z</dcterms:created>
  <dcterms:modified xsi:type="dcterms:W3CDTF">2025-06-08T16:43:54Z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