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Lst>
  <p:notesMasterIdLst>
    <p:notesMasterId r:id="rId45"/>
  </p:notesMasterIdLst>
  <p:sldIdLst>
    <p:sldId id="494" r:id="rId4"/>
    <p:sldId id="683" r:id="rId5"/>
    <p:sldId id="548" r:id="rId6"/>
    <p:sldId id="610" r:id="rId7"/>
    <p:sldId id="687" r:id="rId8"/>
    <p:sldId id="710" r:id="rId9"/>
    <p:sldId id="701" r:id="rId10"/>
    <p:sldId id="688" r:id="rId11"/>
    <p:sldId id="690" r:id="rId12"/>
    <p:sldId id="689" r:id="rId13"/>
    <p:sldId id="702" r:id="rId14"/>
    <p:sldId id="703" r:id="rId15"/>
    <p:sldId id="704" r:id="rId16"/>
    <p:sldId id="705" r:id="rId17"/>
    <p:sldId id="706" r:id="rId18"/>
    <p:sldId id="707" r:id="rId19"/>
    <p:sldId id="708" r:id="rId20"/>
    <p:sldId id="709" r:id="rId21"/>
    <p:sldId id="711" r:id="rId22"/>
    <p:sldId id="712" r:id="rId23"/>
    <p:sldId id="713" r:id="rId24"/>
    <p:sldId id="714" r:id="rId25"/>
    <p:sldId id="715" r:id="rId26"/>
    <p:sldId id="716" r:id="rId27"/>
    <p:sldId id="717" r:id="rId28"/>
    <p:sldId id="718" r:id="rId29"/>
    <p:sldId id="719" r:id="rId30"/>
    <p:sldId id="720" r:id="rId31"/>
    <p:sldId id="721" r:id="rId32"/>
    <p:sldId id="722" r:id="rId33"/>
    <p:sldId id="723" r:id="rId34"/>
    <p:sldId id="724" r:id="rId35"/>
    <p:sldId id="725" r:id="rId36"/>
    <p:sldId id="726" r:id="rId37"/>
    <p:sldId id="727" r:id="rId38"/>
    <p:sldId id="731" r:id="rId39"/>
    <p:sldId id="728" r:id="rId40"/>
    <p:sldId id="729" r:id="rId41"/>
    <p:sldId id="730" r:id="rId42"/>
    <p:sldId id="732" r:id="rId43"/>
    <p:sldId id="68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8"/>
            <p14:sldId id="610"/>
            <p14:sldId id="687"/>
            <p14:sldId id="710"/>
            <p14:sldId id="701"/>
            <p14:sldId id="688"/>
            <p14:sldId id="690"/>
            <p14:sldId id="689"/>
            <p14:sldId id="702"/>
            <p14:sldId id="703"/>
            <p14:sldId id="704"/>
            <p14:sldId id="705"/>
            <p14:sldId id="706"/>
            <p14:sldId id="707"/>
            <p14:sldId id="708"/>
            <p14:sldId id="709"/>
            <p14:sldId id="711"/>
            <p14:sldId id="712"/>
            <p14:sldId id="713"/>
            <p14:sldId id="714"/>
            <p14:sldId id="715"/>
            <p14:sldId id="716"/>
            <p14:sldId id="717"/>
            <p14:sldId id="718"/>
            <p14:sldId id="719"/>
            <p14:sldId id="720"/>
            <p14:sldId id="721"/>
            <p14:sldId id="722"/>
            <p14:sldId id="723"/>
            <p14:sldId id="724"/>
            <p14:sldId id="725"/>
            <p14:sldId id="726"/>
            <p14:sldId id="727"/>
            <p14:sldId id="731"/>
            <p14:sldId id="728"/>
            <p14:sldId id="729"/>
            <p14:sldId id="730"/>
            <p14:sldId id="732"/>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1.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5" r:id="rId14"/>
    <p:sldLayoutId id="2147483686" r:id="rId15"/>
    <p:sldLayoutId id="214748372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2.xml"/><Relationship Id="rId5" Type="http://schemas.openxmlformats.org/officeDocument/2006/relationships/image" Target="../media/image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Research Ethics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157519"/>
            <a:ext cx="6267235" cy="4154984"/>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what we mean by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Importance of Ethics in Research</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Researcher’s Responsibilities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Principles for research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ethical issues in the different scenarios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Why should there be research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Conclusion</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Define what we mean by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تحديد ما نعنيه بالأخلاق</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 moral principles guiding research (ESRC, 2004)</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Sets of moral principles or norms that are used to guide moral choices of behavior and relationships with others (Blumberg, et al, 2005)</a:t>
            </a:r>
          </a:p>
          <a:p>
            <a:pPr marL="342900" indent="-342900" algn="just">
              <a:buFont typeface="Arial" panose="020B0604020202020204" pitchFamily="34" charset="0"/>
              <a:buChar char="•"/>
            </a:pPr>
            <a:endParaRPr lang="en-US" sz="2800" dirty="0">
              <a:solidFill>
                <a:srgbClr val="2D3956"/>
              </a:solidFill>
            </a:endParaRPr>
          </a:p>
        </p:txBody>
      </p:sp>
      <p:sp>
        <p:nvSpPr>
          <p:cNvPr id="3" name="Rectangle 2">
            <a:extLst>
              <a:ext uri="{FF2B5EF4-FFF2-40B4-BE49-F238E27FC236}">
                <a16:creationId xmlns:a16="http://schemas.microsoft.com/office/drawing/2014/main" id="{378F8A06-8497-49D8-AE96-94B50FF81FF9}"/>
              </a:ext>
            </a:extLst>
          </p:cNvPr>
          <p:cNvSpPr/>
          <p:nvPr/>
        </p:nvSpPr>
        <p:spPr>
          <a:xfrm>
            <a:off x="1364567" y="4706588"/>
            <a:ext cx="10353820" cy="1200329"/>
          </a:xfrm>
          <a:prstGeom prst="rect">
            <a:avLst/>
          </a:prstGeom>
        </p:spPr>
        <p:txBody>
          <a:bodyPr wrap="square">
            <a:spAutoFit/>
          </a:bodyPr>
          <a:lstStyle/>
          <a:p>
            <a:pPr marL="342900" indent="-342900" algn="just" rtl="1">
              <a:buFont typeface="Arial" panose="020B0604020202020204" pitchFamily="34" charset="0"/>
              <a:buChar char="•"/>
            </a:pPr>
            <a:r>
              <a:rPr lang="ar-EG" sz="2400" dirty="0"/>
              <a:t>المبادئ الأخلاقية التي توجه البحث </a:t>
            </a:r>
            <a:endParaRPr lang="en-US" sz="2400" dirty="0"/>
          </a:p>
          <a:p>
            <a:pPr marL="342900" indent="-342900" algn="just" rtl="1">
              <a:buFont typeface="Arial" panose="020B0604020202020204" pitchFamily="34" charset="0"/>
              <a:buChar char="•"/>
            </a:pPr>
            <a:r>
              <a:rPr lang="ar-EG" sz="2400" dirty="0"/>
              <a:t>مجموعات من المبادئ أو المعايير الأخلاقية التي تستخدم لتوجيه الخيارات الأخلاقية للسلوك والعلاقات مع الآخرين</a:t>
            </a:r>
          </a:p>
        </p:txBody>
      </p:sp>
    </p:spTree>
    <p:extLst>
      <p:ext uri="{BB962C8B-B14F-4D97-AF65-F5344CB8AC3E}">
        <p14:creationId xmlns:p14="http://schemas.microsoft.com/office/powerpoint/2010/main" val="90413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923147"/>
            <a:ext cx="9861452" cy="1384995"/>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Research ethics involves the application of fundamental ethical principles to a variety of topics involving research, including scientific research.</a:t>
            </a:r>
          </a:p>
        </p:txBody>
      </p:sp>
      <p:sp>
        <p:nvSpPr>
          <p:cNvPr id="3" name="Rectangle 2">
            <a:extLst>
              <a:ext uri="{FF2B5EF4-FFF2-40B4-BE49-F238E27FC236}">
                <a16:creationId xmlns:a16="http://schemas.microsoft.com/office/drawing/2014/main" id="{378F8A06-8497-49D8-AE96-94B50FF81FF9}"/>
              </a:ext>
            </a:extLst>
          </p:cNvPr>
          <p:cNvSpPr/>
          <p:nvPr/>
        </p:nvSpPr>
        <p:spPr>
          <a:xfrm>
            <a:off x="1420838" y="3803077"/>
            <a:ext cx="10353820" cy="830997"/>
          </a:xfrm>
          <a:prstGeom prst="rect">
            <a:avLst/>
          </a:prstGeom>
        </p:spPr>
        <p:txBody>
          <a:bodyPr wrap="square">
            <a:spAutoFit/>
          </a:bodyPr>
          <a:lstStyle/>
          <a:p>
            <a:pPr marL="342900" indent="-342900" algn="just" rtl="1">
              <a:buFont typeface="Arial" panose="020B0604020202020204" pitchFamily="34" charset="0"/>
              <a:buChar char="•"/>
            </a:pPr>
            <a:r>
              <a:rPr lang="ar-EG" sz="2400" dirty="0"/>
              <a:t>تتضمن أخلاقيات البحث تطبيق المبادئ الأخلاقية الأساسية على مجموعة متنوعة من المواضيع التي تنطوي على البحث، بما في ذلك البحث العلمي.</a:t>
            </a:r>
          </a:p>
        </p:txBody>
      </p:sp>
    </p:spTree>
    <p:extLst>
      <p:ext uri="{BB962C8B-B14F-4D97-AF65-F5344CB8AC3E}">
        <p14:creationId xmlns:p14="http://schemas.microsoft.com/office/powerpoint/2010/main" val="19612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923147"/>
            <a:ext cx="9861452" cy="1384995"/>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Involves the application of fundamental ethical principles to planning, conducting &amp; publishing of research    </a:t>
            </a:r>
          </a:p>
          <a:p>
            <a:pPr marL="342900" indent="-342900" algn="just">
              <a:buFont typeface="Arial" panose="020B0604020202020204" pitchFamily="34" charset="0"/>
              <a:buChar char="•"/>
            </a:pPr>
            <a:endParaRPr lang="en-US" sz="2800" dirty="0">
              <a:solidFill>
                <a:srgbClr val="2D3956"/>
              </a:solidFill>
            </a:endParaRPr>
          </a:p>
        </p:txBody>
      </p:sp>
      <p:sp>
        <p:nvSpPr>
          <p:cNvPr id="3" name="Rectangle 2">
            <a:extLst>
              <a:ext uri="{FF2B5EF4-FFF2-40B4-BE49-F238E27FC236}">
                <a16:creationId xmlns:a16="http://schemas.microsoft.com/office/drawing/2014/main" id="{378F8A06-8497-49D8-AE96-94B50FF81FF9}"/>
              </a:ext>
            </a:extLst>
          </p:cNvPr>
          <p:cNvSpPr/>
          <p:nvPr/>
        </p:nvSpPr>
        <p:spPr>
          <a:xfrm>
            <a:off x="1420838" y="3803077"/>
            <a:ext cx="10353820" cy="461665"/>
          </a:xfrm>
          <a:prstGeom prst="rect">
            <a:avLst/>
          </a:prstGeom>
        </p:spPr>
        <p:txBody>
          <a:bodyPr wrap="square">
            <a:spAutoFit/>
          </a:bodyPr>
          <a:lstStyle/>
          <a:p>
            <a:pPr marL="342900" indent="-342900" algn="just" rtl="1">
              <a:buFont typeface="Arial" panose="020B0604020202020204" pitchFamily="34" charset="0"/>
              <a:buChar char="•"/>
            </a:pPr>
            <a:r>
              <a:rPr lang="ar-EG" sz="2400" dirty="0"/>
              <a:t>يتضمن تطبيق المبادئ الأخلاقية الأساسية لتخطيط وإجراء ونشر البحوث</a:t>
            </a:r>
          </a:p>
        </p:txBody>
      </p:sp>
    </p:spTree>
    <p:extLst>
      <p:ext uri="{BB962C8B-B14F-4D97-AF65-F5344CB8AC3E}">
        <p14:creationId xmlns:p14="http://schemas.microsoft.com/office/powerpoint/2010/main" val="1009407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482384"/>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These include the design and implementation of research involving various aspects of academic scandal, including scientific misconduct, regulation of research.</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 Research ethics is most developed as a concept in scientific research. </a:t>
            </a:r>
          </a:p>
        </p:txBody>
      </p:sp>
      <p:sp>
        <p:nvSpPr>
          <p:cNvPr id="3" name="Rectangle 2">
            <a:extLst>
              <a:ext uri="{FF2B5EF4-FFF2-40B4-BE49-F238E27FC236}">
                <a16:creationId xmlns:a16="http://schemas.microsoft.com/office/drawing/2014/main" id="{378F8A06-8497-49D8-AE96-94B50FF81FF9}"/>
              </a:ext>
            </a:extLst>
          </p:cNvPr>
          <p:cNvSpPr/>
          <p:nvPr/>
        </p:nvSpPr>
        <p:spPr>
          <a:xfrm>
            <a:off x="1322364" y="4495573"/>
            <a:ext cx="10353820" cy="1569660"/>
          </a:xfrm>
          <a:prstGeom prst="rect">
            <a:avLst/>
          </a:prstGeom>
        </p:spPr>
        <p:txBody>
          <a:bodyPr wrap="square">
            <a:spAutoFit/>
          </a:bodyPr>
          <a:lstStyle/>
          <a:p>
            <a:pPr marL="342900" indent="-342900" algn="just" rtl="1">
              <a:buFont typeface="Arial" panose="020B0604020202020204" pitchFamily="34" charset="0"/>
              <a:buChar char="•"/>
            </a:pPr>
            <a:r>
              <a:rPr lang="ar-EG" sz="2400" dirty="0"/>
              <a:t>وتشمل هذه تصميم وتنفيذ البحوث التي تنطوي على جوانب مختلفة من الفضائح الأكاديمية، بما في ذلك سوء السلوك العلمي، وتنظيم البحوث.</a:t>
            </a:r>
            <a:endParaRPr lang="en-US" sz="2400" dirty="0"/>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dirty="0"/>
              <a:t>  أخلاقيات البحث هي الأكثر تطوراً كمفهوم في البحث العلمي.</a:t>
            </a:r>
          </a:p>
        </p:txBody>
      </p:sp>
    </p:spTree>
    <p:extLst>
      <p:ext uri="{BB962C8B-B14F-4D97-AF65-F5344CB8AC3E}">
        <p14:creationId xmlns:p14="http://schemas.microsoft.com/office/powerpoint/2010/main" val="4043383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Importance of Ethics in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أهمية الأخلاقيات في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1123803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246769"/>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To promote the aims of research, such as knowledge, truth, and avoidance of error.</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To promote the values that are essential to collaborative work, such as trust, accountability, mutual respect, and fairness.</a:t>
            </a:r>
          </a:p>
        </p:txBody>
      </p:sp>
      <p:sp>
        <p:nvSpPr>
          <p:cNvPr id="3" name="Rectangle 2">
            <a:extLst>
              <a:ext uri="{FF2B5EF4-FFF2-40B4-BE49-F238E27FC236}">
                <a16:creationId xmlns:a16="http://schemas.microsoft.com/office/drawing/2014/main" id="{378F8A06-8497-49D8-AE96-94B50FF81FF9}"/>
              </a:ext>
            </a:extLst>
          </p:cNvPr>
          <p:cNvSpPr/>
          <p:nvPr/>
        </p:nvSpPr>
        <p:spPr>
          <a:xfrm>
            <a:off x="1322364" y="4495573"/>
            <a:ext cx="10353820" cy="830997"/>
          </a:xfrm>
          <a:prstGeom prst="rect">
            <a:avLst/>
          </a:prstGeom>
        </p:spPr>
        <p:txBody>
          <a:bodyPr wrap="square">
            <a:spAutoFit/>
          </a:bodyPr>
          <a:lstStyle/>
          <a:p>
            <a:pPr marL="342900" indent="-342900" algn="just" rtl="1">
              <a:buFont typeface="Arial" panose="020B0604020202020204" pitchFamily="34" charset="0"/>
              <a:buChar char="•"/>
            </a:pPr>
            <a:r>
              <a:rPr lang="ar-EG" sz="2400" dirty="0"/>
              <a:t>تعزيز أهداف البحث مثل المعرفة والحقيقة وتجنب الخطأ.</a:t>
            </a:r>
            <a:endParaRPr lang="en-US" sz="2400" dirty="0"/>
          </a:p>
          <a:p>
            <a:pPr marL="342900" indent="-342900" algn="just" rtl="1">
              <a:buFont typeface="Arial" panose="020B0604020202020204" pitchFamily="34" charset="0"/>
              <a:buChar char="•"/>
            </a:pPr>
            <a:r>
              <a:rPr lang="ar-EG" sz="2400" dirty="0"/>
              <a:t>تعزيز القيم الأساسية للعمل التعاوني، مثل الثقة والمساءلة والاحترام المتبادل والإنصاف</a:t>
            </a:r>
          </a:p>
        </p:txBody>
      </p:sp>
    </p:spTree>
    <p:extLst>
      <p:ext uri="{BB962C8B-B14F-4D97-AF65-F5344CB8AC3E}">
        <p14:creationId xmlns:p14="http://schemas.microsoft.com/office/powerpoint/2010/main" val="3949405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610083"/>
            <a:ext cx="11026726" cy="4154984"/>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They must be accountable to the public. Make sure that researchers who are funded by public money can be held accountable to the public.</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To build public support for research. People are more likely to fund a research project if they can trust the quality and integrity of research</a:t>
            </a:r>
          </a:p>
          <a:p>
            <a:pPr marL="342900" indent="-342900" algn="just">
              <a:buFont typeface="Arial" panose="020B0604020202020204" pitchFamily="34" charset="0"/>
              <a:buChar char="•"/>
            </a:pPr>
            <a:endParaRPr lang="en-US"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ويجب أن يكونوا مسؤولين أمام الجمهور. التأكد من إمكانية مساءلة الباحثين الذين يتم تمويلهم من المال العام أمام الجمهور.</a:t>
            </a:r>
          </a:p>
          <a:p>
            <a:pPr marL="342900" indent="-342900" algn="just" rtl="1">
              <a:buFont typeface="Arial" panose="020B0604020202020204" pitchFamily="34" charset="0"/>
              <a:buChar char="•"/>
            </a:pPr>
            <a:r>
              <a:rPr lang="ar-EG" sz="2400" dirty="0">
                <a:solidFill>
                  <a:srgbClr val="2D3956"/>
                </a:solidFill>
              </a:rPr>
              <a:t>لبناء الدعم العام للبحث. من المرجح أن يقوم الأشخاص بتمويل مشروع بحثي إذا كانوا يثقون في جودة البحث ونزاهته</a:t>
            </a:r>
            <a:endParaRPr lang="en-US" sz="2400" dirty="0">
              <a:solidFill>
                <a:srgbClr val="2D3956"/>
              </a:solidFill>
            </a:endParaRPr>
          </a:p>
        </p:txBody>
      </p:sp>
    </p:spTree>
    <p:extLst>
      <p:ext uri="{BB962C8B-B14F-4D97-AF65-F5344CB8AC3E}">
        <p14:creationId xmlns:p14="http://schemas.microsoft.com/office/powerpoint/2010/main" val="1201660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Researcher’s Responsibilities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مسؤوليات الباحث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311483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076231"/>
            <a:ext cx="11026726" cy="5755422"/>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Educate the participants about risks and benefits</a:t>
            </a:r>
          </a:p>
          <a:p>
            <a:pPr marL="342900" indent="-342900" algn="just">
              <a:buFont typeface="Arial" panose="020B0604020202020204" pitchFamily="34" charset="0"/>
              <a:buChar char="•"/>
            </a:pPr>
            <a:r>
              <a:rPr lang="en-US" sz="2800" dirty="0">
                <a:solidFill>
                  <a:srgbClr val="2D3956"/>
                </a:solidFill>
              </a:rPr>
              <a:t>Obtain consent before involving participants in the research</a:t>
            </a:r>
            <a:br>
              <a:rPr lang="en-US" sz="2800" dirty="0">
                <a:solidFill>
                  <a:srgbClr val="2D3956"/>
                </a:solidFill>
              </a:rPr>
            </a:br>
            <a:r>
              <a:rPr lang="en-US" sz="2800" dirty="0">
                <a:solidFill>
                  <a:srgbClr val="2D3956"/>
                </a:solidFill>
              </a:rPr>
              <a:t>Keep participants informed</a:t>
            </a:r>
            <a:endParaRPr lang="ar-EG" sz="2800" dirty="0">
              <a:solidFill>
                <a:srgbClr val="2D3956"/>
              </a:solidFill>
            </a:endParaRPr>
          </a:p>
          <a:p>
            <a:pPr marL="342900" indent="-342900" algn="just">
              <a:buFont typeface="Arial" panose="020B0604020202020204" pitchFamily="34" charset="0"/>
              <a:buChar char="•"/>
            </a:pPr>
            <a:endParaRPr lang="en-US" sz="2800" dirty="0">
              <a:solidFill>
                <a:srgbClr val="2D3956"/>
              </a:solidFill>
            </a:endParaRPr>
          </a:p>
          <a:p>
            <a:pPr marL="457200" indent="-457200" algn="just">
              <a:buFont typeface="Wingdings" panose="05000000000000000000" pitchFamily="2" charset="2"/>
              <a:buChar char="q"/>
            </a:pPr>
            <a:r>
              <a:rPr lang="en-US" sz="2800" b="1" dirty="0">
                <a:solidFill>
                  <a:srgbClr val="2D3956"/>
                </a:solidFill>
              </a:rPr>
              <a:t>Confidentiality</a:t>
            </a:r>
          </a:p>
          <a:p>
            <a:pPr marL="342900" indent="-342900" algn="just">
              <a:buFont typeface="Arial" panose="020B0604020202020204" pitchFamily="34" charset="0"/>
              <a:buChar char="•"/>
            </a:pPr>
            <a:r>
              <a:rPr lang="en-US" sz="2800" dirty="0">
                <a:solidFill>
                  <a:srgbClr val="2D3956"/>
                </a:solidFill>
              </a:rPr>
              <a:t>Protect confidential communications, such as papers or grants submitted for publication, personnel records, trade or military secrets, and patient records.</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تثقيف المشاركين حول المخاطر والفوائد</a:t>
            </a:r>
          </a:p>
          <a:p>
            <a:pPr marL="342900" indent="-342900" algn="just" rtl="1">
              <a:buFont typeface="Arial" panose="020B0604020202020204" pitchFamily="34" charset="0"/>
              <a:buChar char="•"/>
            </a:pPr>
            <a:r>
              <a:rPr lang="ar-EG" sz="2400" dirty="0">
                <a:solidFill>
                  <a:srgbClr val="2D3956"/>
                </a:solidFill>
              </a:rPr>
              <a:t>احصل على الموافقة قبل إشراك المشاركين في البحث. أبق المشاركين على اطلاعسريةحماية الاتصالات </a:t>
            </a:r>
          </a:p>
          <a:p>
            <a:pPr marL="342900" indent="-342900" algn="just" rtl="1">
              <a:buFont typeface="Wingdings" panose="05000000000000000000" pitchFamily="2" charset="2"/>
              <a:buChar char="q"/>
            </a:pPr>
            <a:r>
              <a:rPr lang="ar-EG" sz="2400" b="1" dirty="0">
                <a:solidFill>
                  <a:srgbClr val="2D3956"/>
                </a:solidFill>
              </a:rPr>
              <a:t>السرية:</a:t>
            </a:r>
          </a:p>
          <a:p>
            <a:pPr marL="342900" indent="-342900" algn="just" rtl="1">
              <a:buFont typeface="Arial" panose="020B0604020202020204" pitchFamily="34" charset="0"/>
              <a:buChar char="•"/>
            </a:pPr>
            <a:r>
              <a:rPr lang="ar-EG" sz="2400" dirty="0">
                <a:solidFill>
                  <a:srgbClr val="2D3956"/>
                </a:solidFill>
              </a:rPr>
              <a:t>مثل الأوراق أو المنح المقدمة للنشر، وسجلات الموظفين، والأسرار التجارية أو العسكرية، وسجلات المرضى.</a:t>
            </a:r>
            <a:endParaRPr lang="en-US" sz="2400" dirty="0">
              <a:solidFill>
                <a:srgbClr val="2D3956"/>
              </a:solidFill>
            </a:endParaRPr>
          </a:p>
        </p:txBody>
      </p:sp>
    </p:spTree>
    <p:extLst>
      <p:ext uri="{BB962C8B-B14F-4D97-AF65-F5344CB8AC3E}">
        <p14:creationId xmlns:p14="http://schemas.microsoft.com/office/powerpoint/2010/main" val="1514795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99757" y="845399"/>
            <a:ext cx="11026726" cy="4955203"/>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Responsible Publication</a:t>
            </a:r>
          </a:p>
          <a:p>
            <a:pPr marL="342900" indent="-342900" algn="just">
              <a:buFont typeface="Arial" panose="020B0604020202020204" pitchFamily="34" charset="0"/>
              <a:buChar char="•"/>
            </a:pPr>
            <a:r>
              <a:rPr lang="en-US" sz="2800" dirty="0">
                <a:solidFill>
                  <a:srgbClr val="2D3956"/>
                </a:solidFill>
              </a:rPr>
              <a:t>Publish in order to advance research and scholarship, not to advance just your own career. Avoid wasteful and duplicative publication.</a:t>
            </a:r>
            <a:endParaRPr lang="ar-EG" sz="2800" dirty="0">
              <a:solidFill>
                <a:srgbClr val="2D3956"/>
              </a:solidFill>
            </a:endParaRPr>
          </a:p>
          <a:p>
            <a:pPr marL="342900" indent="-342900" algn="just">
              <a:buFont typeface="Arial" panose="020B0604020202020204" pitchFamily="34" charset="0"/>
              <a:buChar char="•"/>
            </a:pPr>
            <a:endParaRPr lang="en-US" sz="2800" dirty="0">
              <a:solidFill>
                <a:srgbClr val="2D3956"/>
              </a:solidFill>
            </a:endParaRPr>
          </a:p>
          <a:p>
            <a:pPr marL="457200" indent="-457200" algn="just">
              <a:buFont typeface="Wingdings" panose="05000000000000000000" pitchFamily="2" charset="2"/>
              <a:buChar char="q"/>
            </a:pPr>
            <a:r>
              <a:rPr lang="en-US" sz="2800" b="1" dirty="0">
                <a:solidFill>
                  <a:srgbClr val="2D3956"/>
                </a:solidFill>
              </a:rPr>
              <a:t>Non-Discrimination</a:t>
            </a:r>
          </a:p>
          <a:p>
            <a:pPr marL="342900" indent="-342900" algn="just">
              <a:buFont typeface="Arial" panose="020B0604020202020204" pitchFamily="34" charset="0"/>
              <a:buChar char="•"/>
            </a:pPr>
            <a:r>
              <a:rPr lang="en-US" sz="2800" dirty="0">
                <a:solidFill>
                  <a:srgbClr val="2D3956"/>
                </a:solidFill>
              </a:rPr>
              <a:t>Avoid discrimination on the basis of sex, race, ethnicity, or other factors that are not related to their scientific competence </a:t>
            </a:r>
            <a:endParaRPr lang="ar-EG" sz="24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النشر المسؤول</a:t>
            </a:r>
          </a:p>
          <a:p>
            <a:pPr algn="just" rtl="1"/>
            <a:r>
              <a:rPr lang="ar-EG" sz="2400" dirty="0">
                <a:solidFill>
                  <a:srgbClr val="2D3956"/>
                </a:solidFill>
              </a:rPr>
              <a:t>انشر من أجل تطوير البحث والمنح الدراسية، وليس من أجل تطوير حياتك المهنية فقط. تجنب النشر المسرف والمكرر.</a:t>
            </a:r>
          </a:p>
          <a:p>
            <a:pPr marL="342900" indent="-342900" algn="just" rtl="1">
              <a:buFont typeface="Wingdings" panose="05000000000000000000" pitchFamily="2" charset="2"/>
              <a:buChar char="q"/>
            </a:pPr>
            <a:r>
              <a:rPr lang="ar-EG" sz="2400" b="1" dirty="0">
                <a:solidFill>
                  <a:srgbClr val="2D3956"/>
                </a:solidFill>
              </a:rPr>
              <a:t>عدم التمييز</a:t>
            </a:r>
          </a:p>
          <a:p>
            <a:pPr algn="just" rtl="1"/>
            <a:r>
              <a:rPr lang="ar-EG" sz="2400" dirty="0">
                <a:solidFill>
                  <a:srgbClr val="2D3956"/>
                </a:solidFill>
              </a:rPr>
              <a:t>تجنب التمييز على أساس الجنس أو العرق أو العرق أو غيرها من العوامل التي لا تتعلق بكفاءتهم العلمية</a:t>
            </a:r>
            <a:endParaRPr lang="en-US" sz="2400" dirty="0">
              <a:solidFill>
                <a:srgbClr val="2D3956"/>
              </a:solidFill>
            </a:endParaRPr>
          </a:p>
        </p:txBody>
      </p:sp>
    </p:spTree>
    <p:extLst>
      <p:ext uri="{BB962C8B-B14F-4D97-AF65-F5344CB8AC3E}">
        <p14:creationId xmlns:p14="http://schemas.microsoft.com/office/powerpoint/2010/main" val="30950614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703528"/>
            <a:ext cx="11026726" cy="4154984"/>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Human Subjects Protection</a:t>
            </a:r>
          </a:p>
          <a:p>
            <a:pPr algn="just"/>
            <a:r>
              <a:rPr lang="en-US" sz="2800" dirty="0">
                <a:solidFill>
                  <a:srgbClr val="2D3956"/>
                </a:solidFill>
              </a:rPr>
              <a:t>When conducting research on human subjects, minimize harms and risks and maximize benefits; respect human dignity, privacy, and autonomy; take special precautions with vulnerable populations; and strive to distribute the benefits and burdens of research fairly.</a:t>
            </a:r>
            <a:endParaRPr lang="ar-EG" sz="2800" dirty="0">
              <a:solidFill>
                <a:srgbClr val="2D3956"/>
              </a:solidFill>
            </a:endParaRPr>
          </a:p>
          <a:p>
            <a:pPr algn="just"/>
            <a:endParaRPr lang="ar-EG" sz="2800" dirty="0">
              <a:solidFill>
                <a:srgbClr val="2D3956"/>
              </a:solidFill>
            </a:endParaRPr>
          </a:p>
          <a:p>
            <a:pPr algn="just" rtl="1"/>
            <a:r>
              <a:rPr lang="ar-EG" sz="2400" dirty="0">
                <a:solidFill>
                  <a:srgbClr val="2D3956"/>
                </a:solidFill>
              </a:rPr>
              <a:t>حماية المواضيع البشرية</a:t>
            </a:r>
          </a:p>
          <a:p>
            <a:pPr algn="just" rtl="1"/>
            <a:r>
              <a:rPr lang="ar-EG" sz="2400" dirty="0">
                <a:solidFill>
                  <a:srgbClr val="2D3956"/>
                </a:solidFill>
              </a:rPr>
              <a:t>عند إجراء البحوث على البشر، تقليل الأضرار والمخاطر وتعظيم الفوائد؛ احترام كرامة الإنسان وخصوصيته واستقلاله؛ واتخاذ احتياطات خاصة مع الفئات السكانية الضعيفة؛ والسعي لتوزيع فوائد وأعباء البحث بشكل عادل.</a:t>
            </a:r>
          </a:p>
          <a:p>
            <a:pPr algn="just" rtl="1"/>
            <a:endParaRPr lang="en-US" sz="2400" dirty="0">
              <a:solidFill>
                <a:srgbClr val="2D3956"/>
              </a:solidFill>
            </a:endParaRPr>
          </a:p>
        </p:txBody>
      </p:sp>
    </p:spTree>
    <p:extLst>
      <p:ext uri="{BB962C8B-B14F-4D97-AF65-F5344CB8AC3E}">
        <p14:creationId xmlns:p14="http://schemas.microsoft.com/office/powerpoint/2010/main" val="1120981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703528"/>
            <a:ext cx="11026726" cy="4154984"/>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Honesty</a:t>
            </a:r>
          </a:p>
          <a:p>
            <a:pPr algn="just"/>
            <a:r>
              <a:rPr lang="en-US" sz="2800" dirty="0">
                <a:solidFill>
                  <a:srgbClr val="2D3956"/>
                </a:solidFill>
              </a:rPr>
              <a:t>Strive for honesty in all scientific communications. Honestly report data, results, methods and procedures, and publication status. Do not fabricate, falsify, or misrepresent data. Do not deceive colleagues, granting agencies, or the public.</a:t>
            </a:r>
          </a:p>
          <a:p>
            <a:pPr algn="just"/>
            <a:endParaRPr lang="ar-EG" sz="2800" dirty="0">
              <a:solidFill>
                <a:srgbClr val="2D3956"/>
              </a:solidFill>
            </a:endParaRPr>
          </a:p>
          <a:p>
            <a:pPr algn="just" rtl="1"/>
            <a:r>
              <a:rPr lang="ar-EG" sz="2400" dirty="0">
                <a:solidFill>
                  <a:srgbClr val="2D3956"/>
                </a:solidFill>
              </a:rPr>
              <a:t>أمانة</a:t>
            </a:r>
          </a:p>
          <a:p>
            <a:pPr algn="just" rtl="1"/>
            <a:r>
              <a:rPr lang="ar-EG" sz="2400" dirty="0">
                <a:solidFill>
                  <a:srgbClr val="2D3956"/>
                </a:solidFill>
              </a:rPr>
              <a:t>نسعى جاهدين للصدق في جميع الاتصالات العلمية. الإبلاغ بأمانة عن البيانات والنتائج والأساليب والإجراءات وحالة النشر. لا تقم بتلفيق أو تزييف أو تحريف البيانات. لا تخدع الزملاء أو الجهات المانحة أو الجمهور..</a:t>
            </a:r>
          </a:p>
          <a:p>
            <a:pPr algn="just" rtl="1"/>
            <a:endParaRPr lang="en-US" sz="2400" dirty="0">
              <a:solidFill>
                <a:srgbClr val="2D3956"/>
              </a:solidFill>
            </a:endParaRPr>
          </a:p>
        </p:txBody>
      </p:sp>
    </p:spTree>
    <p:extLst>
      <p:ext uri="{BB962C8B-B14F-4D97-AF65-F5344CB8AC3E}">
        <p14:creationId xmlns:p14="http://schemas.microsoft.com/office/powerpoint/2010/main" val="2415793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2069288"/>
            <a:ext cx="11026726" cy="2123658"/>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Legality</a:t>
            </a:r>
          </a:p>
          <a:p>
            <a:pPr algn="just"/>
            <a:r>
              <a:rPr lang="en-US" sz="2800" dirty="0">
                <a:solidFill>
                  <a:srgbClr val="2D3956"/>
                </a:solidFill>
              </a:rPr>
              <a:t>Know and obey relevant laws and institutional and governmental policies.</a:t>
            </a:r>
          </a:p>
          <a:p>
            <a:pPr algn="just"/>
            <a:endParaRPr lang="ar-EG" sz="2800" dirty="0">
              <a:solidFill>
                <a:srgbClr val="2D3956"/>
              </a:solidFill>
            </a:endParaRPr>
          </a:p>
          <a:p>
            <a:pPr algn="just" rtl="1"/>
            <a:r>
              <a:rPr lang="ar-EG" sz="2400" dirty="0">
                <a:solidFill>
                  <a:srgbClr val="2D3956"/>
                </a:solidFill>
              </a:rPr>
              <a:t>الشرعية</a:t>
            </a:r>
          </a:p>
          <a:p>
            <a:pPr algn="just" rtl="1"/>
            <a:r>
              <a:rPr lang="ar-EG" sz="2400" dirty="0">
                <a:solidFill>
                  <a:srgbClr val="2D3956"/>
                </a:solidFill>
              </a:rPr>
              <a:t>معرفة والالتزام بالقوانين والسياسات المؤسسية والحكومية ذات الصلة.</a:t>
            </a:r>
            <a:endParaRPr lang="en-US" sz="2400" dirty="0">
              <a:solidFill>
                <a:srgbClr val="2D3956"/>
              </a:solidFill>
            </a:endParaRPr>
          </a:p>
        </p:txBody>
      </p:sp>
    </p:spTree>
    <p:extLst>
      <p:ext uri="{BB962C8B-B14F-4D97-AF65-F5344CB8AC3E}">
        <p14:creationId xmlns:p14="http://schemas.microsoft.com/office/powerpoint/2010/main" val="11976899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Principles for research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مبادئ أخلاقيات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2982481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566952"/>
            <a:ext cx="11026726" cy="4955203"/>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Principles for research ethics</a:t>
            </a:r>
          </a:p>
          <a:p>
            <a:pPr algn="just"/>
            <a:r>
              <a:rPr lang="en-US" sz="2800" b="1" dirty="0">
                <a:solidFill>
                  <a:srgbClr val="2D3956"/>
                </a:solidFill>
              </a:rPr>
              <a:t>1.</a:t>
            </a:r>
            <a:r>
              <a:rPr lang="en-US" sz="2800" dirty="0">
                <a:solidFill>
                  <a:srgbClr val="2D3956"/>
                </a:solidFill>
              </a:rPr>
              <a:t>Discuss intellectual property frankly</a:t>
            </a:r>
          </a:p>
          <a:p>
            <a:pPr algn="just"/>
            <a:r>
              <a:rPr lang="en-US" sz="2800" dirty="0">
                <a:solidFill>
                  <a:srgbClr val="2D3956"/>
                </a:solidFill>
              </a:rPr>
              <a:t>2. Follow informed consent rules</a:t>
            </a:r>
          </a:p>
          <a:p>
            <a:pPr algn="just"/>
            <a:r>
              <a:rPr lang="en-US" sz="2800" dirty="0">
                <a:solidFill>
                  <a:srgbClr val="2D3956"/>
                </a:solidFill>
              </a:rPr>
              <a:t>3. Respect confidentiality and privacy</a:t>
            </a:r>
          </a:p>
          <a:p>
            <a:pPr algn="just"/>
            <a:r>
              <a:rPr lang="en-US" sz="2800" dirty="0">
                <a:solidFill>
                  <a:srgbClr val="2D3956"/>
                </a:solidFill>
              </a:rPr>
              <a:t>4. Scientific validity</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مبادئ أخلاقيات البحث</a:t>
            </a:r>
          </a:p>
          <a:p>
            <a:pPr algn="just" rtl="1"/>
            <a:r>
              <a:rPr lang="ar-EG" sz="2400" dirty="0">
                <a:solidFill>
                  <a:srgbClr val="2D3956"/>
                </a:solidFill>
              </a:rPr>
              <a:t>1. مناقشة الملكية الفكرية بصراحة</a:t>
            </a:r>
          </a:p>
          <a:p>
            <a:pPr algn="just" rtl="1"/>
            <a:r>
              <a:rPr lang="ar-EG" sz="2400" dirty="0">
                <a:solidFill>
                  <a:srgbClr val="2D3956"/>
                </a:solidFill>
              </a:rPr>
              <a:t>2. اتبع قواعد الموافقة المستنيرة</a:t>
            </a:r>
          </a:p>
          <a:p>
            <a:pPr algn="just" rtl="1"/>
            <a:r>
              <a:rPr lang="ar-EG" sz="2400" dirty="0">
                <a:solidFill>
                  <a:srgbClr val="2D3956"/>
                </a:solidFill>
              </a:rPr>
              <a:t>3. احترام السرية والخصوصية</a:t>
            </a:r>
            <a:endParaRPr lang="en-US" sz="2400" dirty="0">
              <a:solidFill>
                <a:srgbClr val="2D3956"/>
              </a:solidFill>
            </a:endParaRPr>
          </a:p>
          <a:p>
            <a:pPr algn="just" rtl="1"/>
            <a:r>
              <a:rPr lang="en-US" sz="2400" dirty="0">
                <a:solidFill>
                  <a:srgbClr val="2D3956"/>
                </a:solidFill>
              </a:rPr>
              <a:t>.4 </a:t>
            </a:r>
            <a:r>
              <a:rPr lang="ar-EG" sz="2400" dirty="0">
                <a:solidFill>
                  <a:srgbClr val="2D3956"/>
                </a:solidFill>
              </a:rPr>
              <a:t>الصلاحية العلمية</a:t>
            </a:r>
            <a:endParaRPr lang="en-US" sz="2400" dirty="0">
              <a:solidFill>
                <a:srgbClr val="2D3956"/>
              </a:solidFill>
            </a:endParaRPr>
          </a:p>
        </p:txBody>
      </p:sp>
    </p:spTree>
    <p:extLst>
      <p:ext uri="{BB962C8B-B14F-4D97-AF65-F5344CB8AC3E}">
        <p14:creationId xmlns:p14="http://schemas.microsoft.com/office/powerpoint/2010/main" val="4289843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2115451"/>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Identify ethical issues in the different scenarios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عرف القضايا الأخلاقية في سيناريوهات مختلفة</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3665895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87215" y="1182662"/>
            <a:ext cx="7956452" cy="544764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Two graduate students have made some measurements on a new material. The data points are as shown.  </a:t>
            </a:r>
          </a:p>
          <a:p>
            <a:pPr marL="457200" indent="-457200" algn="just">
              <a:buFont typeface="Arial" panose="020B0604020202020204" pitchFamily="34" charset="0"/>
              <a:buChar char="•"/>
            </a:pPr>
            <a:r>
              <a:rPr lang="en-US" sz="2800" dirty="0">
                <a:solidFill>
                  <a:srgbClr val="2D3956"/>
                </a:solidFill>
              </a:rPr>
              <a:t>To prove their hypothesis the results should lie on the curve shown. The two students considered omitting the two data points which were off the theoretical curve.</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أجرى اثنان من طلاب الدراسات العليا بعض القياسات على مادة جديدة. نقاط البيانات كما هو مبين.</a:t>
            </a:r>
          </a:p>
          <a:p>
            <a:pPr marL="342900" indent="-342900" algn="just" rtl="1">
              <a:buFont typeface="Arial" panose="020B0604020202020204" pitchFamily="34" charset="0"/>
              <a:buChar char="•"/>
            </a:pPr>
            <a:r>
              <a:rPr lang="ar-EG" sz="2400" dirty="0">
                <a:solidFill>
                  <a:srgbClr val="2D3956"/>
                </a:solidFill>
              </a:rPr>
              <a:t>ولإثبات فرضيتهم، يجب أن تقع النتائج على المنحنى الموضح. فكر الطالبان في حذف نقطتي البيانات اللتين كانتا خارج المنحنى النظري.</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603828" y="888983"/>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Case1 </a:t>
            </a:r>
          </a:p>
        </p:txBody>
      </p:sp>
      <p:pic>
        <p:nvPicPr>
          <p:cNvPr id="4" name="Picture 3">
            <a:extLst>
              <a:ext uri="{FF2B5EF4-FFF2-40B4-BE49-F238E27FC236}">
                <a16:creationId xmlns:a16="http://schemas.microsoft.com/office/drawing/2014/main" id="{80D6FD87-316A-450C-B550-B20850AAA70F}"/>
              </a:ext>
            </a:extLst>
          </p:cNvPr>
          <p:cNvPicPr>
            <a:picLocks noChangeAspect="1"/>
          </p:cNvPicPr>
          <p:nvPr/>
        </p:nvPicPr>
        <p:blipFill>
          <a:blip r:embed="rId2"/>
          <a:stretch>
            <a:fillRect/>
          </a:stretch>
        </p:blipFill>
        <p:spPr>
          <a:xfrm>
            <a:off x="8484774" y="2687178"/>
            <a:ext cx="3578662" cy="2438611"/>
          </a:xfrm>
          <a:prstGeom prst="rect">
            <a:avLst/>
          </a:prstGeom>
        </p:spPr>
      </p:pic>
    </p:spTree>
    <p:extLst>
      <p:ext uri="{BB962C8B-B14F-4D97-AF65-F5344CB8AC3E}">
        <p14:creationId xmlns:p14="http://schemas.microsoft.com/office/powerpoint/2010/main" val="31816670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87215" y="1182662"/>
            <a:ext cx="7956452" cy="5016758"/>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it would amount to falsification of data</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include outliers and give probable reasons or find out statistically acceptable ways of trimming outliers</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لأنه قد يصل إلى حد تزوير البيانات</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ينبغي تضمين القيم المتطرفة وإعطاء أسباب محتملة أو اكتشاف طرق مقبولة إحصائيًا لتقليص القيم المتطرفة</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Case1 </a:t>
            </a:r>
          </a:p>
        </p:txBody>
      </p:sp>
      <p:pic>
        <p:nvPicPr>
          <p:cNvPr id="4" name="Picture 3">
            <a:extLst>
              <a:ext uri="{FF2B5EF4-FFF2-40B4-BE49-F238E27FC236}">
                <a16:creationId xmlns:a16="http://schemas.microsoft.com/office/drawing/2014/main" id="{80D6FD87-316A-450C-B550-B20850AAA70F}"/>
              </a:ext>
            </a:extLst>
          </p:cNvPr>
          <p:cNvPicPr>
            <a:picLocks noChangeAspect="1"/>
          </p:cNvPicPr>
          <p:nvPr/>
        </p:nvPicPr>
        <p:blipFill>
          <a:blip r:embed="rId2"/>
          <a:stretch>
            <a:fillRect/>
          </a:stretch>
        </p:blipFill>
        <p:spPr>
          <a:xfrm>
            <a:off x="8484774" y="2687178"/>
            <a:ext cx="3578662" cy="2438611"/>
          </a:xfrm>
          <a:prstGeom prst="rect">
            <a:avLst/>
          </a:prstGeom>
        </p:spPr>
      </p:pic>
    </p:spTree>
    <p:extLst>
      <p:ext uri="{BB962C8B-B14F-4D97-AF65-F5344CB8AC3E}">
        <p14:creationId xmlns:p14="http://schemas.microsoft.com/office/powerpoint/2010/main" val="34827893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1421813"/>
            <a:ext cx="11262360" cy="4585871"/>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medical students conducted a research on the awareness of diabetic diet in medical clinic participants. </a:t>
            </a:r>
          </a:p>
          <a:p>
            <a:pPr marL="457200" indent="-457200" algn="just">
              <a:buFont typeface="Arial" panose="020B0604020202020204" pitchFamily="34" charset="0"/>
              <a:buChar char="•"/>
            </a:pPr>
            <a:r>
              <a:rPr lang="en-US" sz="2800" dirty="0">
                <a:solidFill>
                  <a:srgbClr val="2D3956"/>
                </a:solidFill>
              </a:rPr>
              <a:t>Their research was recognized as the best undergraduate research and later they submitted the same research paper to two different journals to see which journal publishes it first. </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قامت مجموعة من طلاب الطب بإجراء بحث حول الوعي بالنظام الغذائي لمرضى السكري لدى المشاركين في العيادة الطبية.</a:t>
            </a:r>
          </a:p>
          <a:p>
            <a:pPr marL="342900" indent="-342900" algn="just" rtl="1">
              <a:buFont typeface="Arial" panose="020B0604020202020204" pitchFamily="34" charset="0"/>
              <a:buChar char="•"/>
            </a:pPr>
            <a:r>
              <a:rPr lang="ar-EG" sz="2400" dirty="0">
                <a:solidFill>
                  <a:srgbClr val="2D3956"/>
                </a:solidFill>
              </a:rPr>
              <a:t>تم الاعتراف بأبحاثهم كأفضل بحث جامعي، وبعد ذلك قدموا نفس الورقة البحثية إلى مجلتين مختلفتين لمعرفة أي مجلة تنشرها أولاً.</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45045" y="719706"/>
            <a:ext cx="153920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a:t>
            </a:r>
            <a:r>
              <a:rPr lang="ar-EG" sz="2800" b="1" dirty="0">
                <a:solidFill>
                  <a:srgbClr val="00B0F0"/>
                </a:solidFill>
              </a:rPr>
              <a:t>2</a:t>
            </a:r>
            <a:endParaRPr lang="en-US" sz="2800" b="1" dirty="0">
              <a:solidFill>
                <a:srgbClr val="00B0F0"/>
              </a:solidFill>
            </a:endParaRPr>
          </a:p>
        </p:txBody>
      </p:sp>
    </p:spTree>
    <p:extLst>
      <p:ext uri="{BB962C8B-B14F-4D97-AF65-F5344CB8AC3E}">
        <p14:creationId xmlns:p14="http://schemas.microsoft.com/office/powerpoint/2010/main" val="3678926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4143" y="1214731"/>
            <a:ext cx="11262360" cy="5386090"/>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it would give a false idea of the number of publications in a given area</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wasting of resources on the review and publication process</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submit to one journal and wait for response prior to submitting to another. </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لأنه سيعطي فكرة خاطئة عن عدد المنشورات في منطقة معينة</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إهدار الموارد في عملية المراجعة والنشر</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يجب التقديم إلى مجلة واحدة وانتظار الرد قبل التقديم إلى مجلة أخرى.</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45045" y="719706"/>
            <a:ext cx="153920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a:t>
            </a:r>
            <a:r>
              <a:rPr lang="ar-EG" sz="2800" b="1" dirty="0">
                <a:solidFill>
                  <a:srgbClr val="00B0F0"/>
                </a:solidFill>
              </a:rPr>
              <a:t>2</a:t>
            </a:r>
            <a:endParaRPr lang="en-US" sz="2800" b="1" dirty="0">
              <a:solidFill>
                <a:srgbClr val="00B0F0"/>
              </a:solidFill>
            </a:endParaRPr>
          </a:p>
        </p:txBody>
      </p:sp>
    </p:spTree>
    <p:extLst>
      <p:ext uri="{BB962C8B-B14F-4D97-AF65-F5344CB8AC3E}">
        <p14:creationId xmlns:p14="http://schemas.microsoft.com/office/powerpoint/2010/main" val="1379747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52278" y="1678965"/>
            <a:ext cx="11262360" cy="3785652"/>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Students are required to prepare a research proposal during their undergraduate program. </a:t>
            </a:r>
          </a:p>
          <a:p>
            <a:pPr marL="457200" indent="-457200" algn="just">
              <a:buFont typeface="Arial" panose="020B0604020202020204" pitchFamily="34" charset="0"/>
              <a:buChar char="•"/>
            </a:pPr>
            <a:r>
              <a:rPr lang="en-US" sz="2800" dirty="0" err="1">
                <a:solidFill>
                  <a:srgbClr val="2D3956"/>
                </a:solidFill>
              </a:rPr>
              <a:t>Nimal</a:t>
            </a:r>
            <a:r>
              <a:rPr lang="en-US" sz="2800" dirty="0">
                <a:solidFill>
                  <a:srgbClr val="2D3956"/>
                </a:solidFill>
              </a:rPr>
              <a:t> developed the idea for his project and discussed with a friend. </a:t>
            </a:r>
          </a:p>
          <a:p>
            <a:pPr marL="457200" indent="-457200" algn="just">
              <a:buFont typeface="Arial" panose="020B0604020202020204" pitchFamily="34" charset="0"/>
              <a:buChar char="•"/>
            </a:pPr>
            <a:r>
              <a:rPr lang="en-US" sz="2800" dirty="0">
                <a:solidFill>
                  <a:srgbClr val="2D3956"/>
                </a:solidFill>
              </a:rPr>
              <a:t>Several months later, he found that his idea had been submitted as a research proposal by his friend without his knowledge.</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يُطلب من الطلاب إعداد مقترح بحثي خلال برنامجهم الجامعي.</a:t>
            </a:r>
          </a:p>
          <a:p>
            <a:pPr marL="342900" indent="-342900" algn="just" rtl="1">
              <a:buFont typeface="Arial" panose="020B0604020202020204" pitchFamily="34" charset="0"/>
              <a:buChar char="•"/>
            </a:pPr>
            <a:r>
              <a:rPr lang="ar-EG" sz="2400" dirty="0">
                <a:solidFill>
                  <a:srgbClr val="2D3956"/>
                </a:solidFill>
              </a:rPr>
              <a:t>طور نيمال فكرة مشروعه وناقشها مع صديق.</a:t>
            </a:r>
          </a:p>
          <a:p>
            <a:pPr marL="342900" indent="-342900" algn="just" rtl="1">
              <a:buFont typeface="Arial" panose="020B0604020202020204" pitchFamily="34" charset="0"/>
              <a:buChar char="•"/>
            </a:pPr>
            <a:r>
              <a:rPr lang="ar-EG" sz="2400" dirty="0">
                <a:solidFill>
                  <a:srgbClr val="2D3956"/>
                </a:solidFill>
              </a:rPr>
              <a:t>وبعد عدة أشهر، وجد أن فكرته قد تم تقديمها كمقترح بحثي من قبل صديقه دون علمه..</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53862" y="719706"/>
            <a:ext cx="1521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Case3</a:t>
            </a:r>
          </a:p>
        </p:txBody>
      </p:sp>
    </p:spTree>
    <p:extLst>
      <p:ext uri="{BB962C8B-B14F-4D97-AF65-F5344CB8AC3E}">
        <p14:creationId xmlns:p14="http://schemas.microsoft.com/office/powerpoint/2010/main" val="9873349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7638171" cy="255454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failure to give credit to the person whose idea it is (intellectual property) amounts to plagiarism</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 الفشل في منح الفضل للشخص الذي تكون فكرته (ملكية فكرية) يرقى إلى مستوى الانتحال</a:t>
            </a:r>
          </a:p>
        </p:txBody>
      </p:sp>
      <p:sp>
        <p:nvSpPr>
          <p:cNvPr id="3" name="Rectangle 2">
            <a:extLst>
              <a:ext uri="{FF2B5EF4-FFF2-40B4-BE49-F238E27FC236}">
                <a16:creationId xmlns:a16="http://schemas.microsoft.com/office/drawing/2014/main" id="{A91D8E27-E090-4D10-9694-137F38625B93}"/>
              </a:ext>
            </a:extLst>
          </p:cNvPr>
          <p:cNvSpPr/>
          <p:nvPr/>
        </p:nvSpPr>
        <p:spPr>
          <a:xfrm>
            <a:off x="5053862" y="719706"/>
            <a:ext cx="1521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Case3</a:t>
            </a:r>
          </a:p>
        </p:txBody>
      </p:sp>
      <p:pic>
        <p:nvPicPr>
          <p:cNvPr id="4" name="Picture 3">
            <a:extLst>
              <a:ext uri="{FF2B5EF4-FFF2-40B4-BE49-F238E27FC236}">
                <a16:creationId xmlns:a16="http://schemas.microsoft.com/office/drawing/2014/main" id="{CB293F55-438D-467C-A209-0E345483257B}"/>
              </a:ext>
            </a:extLst>
          </p:cNvPr>
          <p:cNvPicPr>
            <a:picLocks noChangeAspect="1"/>
          </p:cNvPicPr>
          <p:nvPr/>
        </p:nvPicPr>
        <p:blipFill>
          <a:blip r:embed="rId2"/>
          <a:stretch>
            <a:fillRect/>
          </a:stretch>
        </p:blipFill>
        <p:spPr>
          <a:xfrm>
            <a:off x="8468750" y="2786241"/>
            <a:ext cx="3615581" cy="2298391"/>
          </a:xfrm>
          <a:prstGeom prst="rect">
            <a:avLst/>
          </a:prstGeom>
        </p:spPr>
      </p:pic>
    </p:spTree>
    <p:extLst>
      <p:ext uri="{BB962C8B-B14F-4D97-AF65-F5344CB8AC3E}">
        <p14:creationId xmlns:p14="http://schemas.microsoft.com/office/powerpoint/2010/main" val="4246151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11262360" cy="4216539"/>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Four friends decide to work together on a research project during the vacation. </a:t>
            </a:r>
          </a:p>
          <a:p>
            <a:pPr marL="457200" indent="-457200" algn="just">
              <a:buFont typeface="Arial" panose="020B0604020202020204" pitchFamily="34" charset="0"/>
              <a:buChar char="•"/>
            </a:pPr>
            <a:r>
              <a:rPr lang="en-US" sz="2800" dirty="0">
                <a:solidFill>
                  <a:srgbClr val="2D3956"/>
                </a:solidFill>
              </a:rPr>
              <a:t>One of them went abroad during the vacation and did not contribute to the research. </a:t>
            </a:r>
          </a:p>
          <a:p>
            <a:pPr marL="457200" indent="-457200" algn="just">
              <a:buFont typeface="Arial" panose="020B0604020202020204" pitchFamily="34" charset="0"/>
              <a:buChar char="•"/>
            </a:pPr>
            <a:r>
              <a:rPr lang="en-US" sz="2800" dirty="0">
                <a:solidFill>
                  <a:srgbClr val="2D3956"/>
                </a:solidFill>
              </a:rPr>
              <a:t>The friends include all 4 names in a presentation made at a scientific conference. </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يقرر أربعة أصدقاء العمل معًا في مشروع بحثي خلال العطلة.</a:t>
            </a:r>
          </a:p>
          <a:p>
            <a:pPr marL="342900" indent="-342900" algn="just" rtl="1">
              <a:buFont typeface="Arial" panose="020B0604020202020204" pitchFamily="34" charset="0"/>
              <a:buChar char="•"/>
            </a:pPr>
            <a:r>
              <a:rPr lang="ar-EG" sz="2400" dirty="0">
                <a:solidFill>
                  <a:srgbClr val="2D3956"/>
                </a:solidFill>
              </a:rPr>
              <a:t>أحدهم سافر إلى الخارج أثناء الإجازة ولم يساهم في البحث.</a:t>
            </a:r>
          </a:p>
          <a:p>
            <a:pPr marL="342900" indent="-342900" algn="just" rtl="1">
              <a:buFont typeface="Arial" panose="020B0604020202020204" pitchFamily="34" charset="0"/>
              <a:buChar char="•"/>
            </a:pPr>
            <a:r>
              <a:rPr lang="ar-EG" sz="2400" dirty="0">
                <a:solidFill>
                  <a:srgbClr val="2D3956"/>
                </a:solidFill>
              </a:rPr>
              <a:t>يقوم الأصدقاء بتضمين الأسماء الأربعة جميعها في عرض تقديمي تم تقديمه في مؤتمر علمي.</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4</a:t>
            </a:r>
          </a:p>
        </p:txBody>
      </p:sp>
    </p:spTree>
    <p:extLst>
      <p:ext uri="{BB962C8B-B14F-4D97-AF65-F5344CB8AC3E}">
        <p14:creationId xmlns:p14="http://schemas.microsoft.com/office/powerpoint/2010/main" val="2846079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11262360" cy="335476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only those who contributed intellectually should be cited as authors</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Those who contribute in other ways may be acknowledged</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حيث يجب الاستشهاد فقط بالذين ساهموا فكريًا كمؤلفين</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ويمكن الاعتراف بالذين يساهمون بطرق أخرى</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4</a:t>
            </a:r>
          </a:p>
        </p:txBody>
      </p:sp>
    </p:spTree>
    <p:extLst>
      <p:ext uri="{BB962C8B-B14F-4D97-AF65-F5344CB8AC3E}">
        <p14:creationId xmlns:p14="http://schemas.microsoft.com/office/powerpoint/2010/main" val="25766561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11262360" cy="335476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undergraduate students planned a research project on the detection of fetal abnormalities in the second trimester, by ultrasound scanning. </a:t>
            </a:r>
          </a:p>
          <a:p>
            <a:pPr marL="457200" indent="-457200" algn="just">
              <a:buFont typeface="Arial" panose="020B0604020202020204" pitchFamily="34" charset="0"/>
              <a:buChar char="•"/>
            </a:pPr>
            <a:r>
              <a:rPr lang="en-US" sz="2800" dirty="0">
                <a:solidFill>
                  <a:srgbClr val="2D3956"/>
                </a:solidFill>
              </a:rPr>
              <a:t>They collected data from the scan room without informing the mothers</a:t>
            </a:r>
          </a:p>
          <a:p>
            <a:pPr marL="457200" indent="-457200" algn="just">
              <a:buFont typeface="Arial" panose="020B0604020202020204" pitchFamily="34" charset="0"/>
              <a:buChar char="•"/>
            </a:pPr>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خططت مجموعة من طلاب المرحلة الجامعية لمشروع بحثي حول الكشف عن تشوهات الجنين في الثلث الثاني من الحمل، عن طريق المسح بالموجات فوق الصوتية.</a:t>
            </a:r>
          </a:p>
          <a:p>
            <a:pPr marL="342900" indent="-342900" algn="just" rtl="1">
              <a:buFont typeface="Arial" panose="020B0604020202020204" pitchFamily="34" charset="0"/>
              <a:buChar char="•"/>
            </a:pPr>
            <a:r>
              <a:rPr lang="ar-EG" sz="2400" dirty="0">
                <a:solidFill>
                  <a:srgbClr val="2D3956"/>
                </a:solidFill>
              </a:rPr>
              <a:t>قاموا بجمع البيانات من غرفة المسح دون إبلاغ الأمهات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5</a:t>
            </a:r>
          </a:p>
        </p:txBody>
      </p:sp>
    </p:spTree>
    <p:extLst>
      <p:ext uri="{BB962C8B-B14F-4D97-AF65-F5344CB8AC3E}">
        <p14:creationId xmlns:p14="http://schemas.microsoft.com/office/powerpoint/2010/main" val="26755500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11262360" cy="3293209"/>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informed consent was not taken</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have informed mothers of their intent even though there is no particular advantage/disadvantage to the mother in doing so</a:t>
            </a:r>
          </a:p>
          <a:p>
            <a:pPr marL="342900" indent="-342900" algn="just" rtl="1">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أخلاقية حيث لم يتم أخذ الموافقة المستنيرة</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ينبغي إبلاغ الأمهات بنيتهن على الرغم من عدم وجود ميزة / عيب خاص للأم في القيام بذلك</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5</a:t>
            </a:r>
          </a:p>
        </p:txBody>
      </p:sp>
    </p:spTree>
    <p:extLst>
      <p:ext uri="{BB962C8B-B14F-4D97-AF65-F5344CB8AC3E}">
        <p14:creationId xmlns:p14="http://schemas.microsoft.com/office/powerpoint/2010/main" val="5566859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1552423"/>
            <a:ext cx="11262360" cy="4585871"/>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undergraduate students collected data from a group of bank officers, with their consent, regarding their working hours and salary with regards to the prevalence of high blood pressure. </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Subsequently the researchers gave the same data to another group who were in need of same data variables.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قامت مجموعة من الطلاب الجامعيين بجمع بيانات من مجموعة من موظفي البنوك، بموافقتهم، فيما يتعلق بساعات عملهم ورواتبهم فيما يتعلق بانتشار ارتفاع ضغط الدم.</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وبعد ذلك أعطى الباحثون نفس البيانات لمجموعة أخرى كانت في حاجة إلى نفس متغيرات البيانات.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6</a:t>
            </a:r>
          </a:p>
        </p:txBody>
      </p:sp>
    </p:spTree>
    <p:extLst>
      <p:ext uri="{BB962C8B-B14F-4D97-AF65-F5344CB8AC3E}">
        <p14:creationId xmlns:p14="http://schemas.microsoft.com/office/powerpoint/2010/main" val="3457091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82880" y="1045454"/>
            <a:ext cx="11544300" cy="5755422"/>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violating principles of consent and confidentiality</a:t>
            </a:r>
          </a:p>
          <a:p>
            <a:pPr marL="457200" indent="-457200" algn="just">
              <a:buFont typeface="Arial" panose="020B0604020202020204" pitchFamily="34" charset="0"/>
              <a:buChar char="•"/>
            </a:pPr>
            <a:r>
              <a:rPr lang="en-US" sz="2800" dirty="0">
                <a:solidFill>
                  <a:srgbClr val="2D3956"/>
                </a:solidFill>
              </a:rPr>
              <a:t>Data can be used for a secondary purpose which was not first considered as long as</a:t>
            </a:r>
          </a:p>
          <a:p>
            <a:pPr algn="just"/>
            <a:r>
              <a:rPr lang="en-US" sz="2800" dirty="0">
                <a:solidFill>
                  <a:srgbClr val="2D3956"/>
                </a:solidFill>
              </a:rPr>
              <a:t> -informed consent for sharing has been given</a:t>
            </a:r>
          </a:p>
          <a:p>
            <a:pPr algn="just"/>
            <a:r>
              <a:rPr lang="en-US" sz="2800" dirty="0">
                <a:solidFill>
                  <a:srgbClr val="2D3956"/>
                </a:solidFill>
              </a:rPr>
              <a:t> -identities anonymized</a:t>
            </a:r>
          </a:p>
          <a:p>
            <a:pPr algn="just"/>
            <a:r>
              <a:rPr lang="en-US" sz="2800" dirty="0">
                <a:solidFill>
                  <a:srgbClr val="2D3956"/>
                </a:solidFill>
              </a:rPr>
              <a:t> -due consideration to access restrictions</a:t>
            </a:r>
          </a:p>
          <a:p>
            <a:pPr marL="457200" indent="-457200" algn="just">
              <a:buFont typeface="Arial" panose="020B0604020202020204" pitchFamily="34" charset="0"/>
              <a:buChar char="•"/>
            </a:pPr>
            <a:r>
              <a:rPr lang="en-US" sz="2800" dirty="0">
                <a:solidFill>
                  <a:srgbClr val="2D3956"/>
                </a:solidFill>
              </a:rPr>
              <a:t>Develop ethical guidelines for data sharing</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غير أخلاقية باعتبارها انتهاكا لمبادئ الموافقة والسرية</a:t>
            </a:r>
          </a:p>
          <a:p>
            <a:pPr marL="457200" indent="-457200" algn="just" rtl="1">
              <a:buFont typeface="Arial" panose="020B0604020202020204" pitchFamily="34" charset="0"/>
              <a:buChar char="•"/>
            </a:pPr>
            <a:r>
              <a:rPr lang="ar-EG" sz="2400" dirty="0">
                <a:solidFill>
                  <a:srgbClr val="2D3956"/>
                </a:solidFill>
              </a:rPr>
              <a:t>يمكن استخدام البيانات لغرض ثانوي لم يتم أخذه في الاعتبار أولاً طالما</a:t>
            </a:r>
          </a:p>
          <a:p>
            <a:pPr marL="457200" indent="-457200" algn="just" rtl="1">
              <a:buFont typeface="Arial" panose="020B0604020202020204" pitchFamily="34" charset="0"/>
              <a:buChar char="•"/>
            </a:pPr>
            <a:r>
              <a:rPr lang="ar-EG" sz="2400" dirty="0">
                <a:solidFill>
                  <a:srgbClr val="2D3956"/>
                </a:solidFill>
              </a:rPr>
              <a:t>- تم منح الموافقة المستنيرة للمشاركة</a:t>
            </a:r>
          </a:p>
          <a:p>
            <a:pPr marL="457200" indent="-457200" algn="just" rtl="1">
              <a:buFont typeface="Arial" panose="020B0604020202020204" pitchFamily="34" charset="0"/>
              <a:buChar char="•"/>
            </a:pPr>
            <a:r>
              <a:rPr lang="ar-EG" sz="2400" dirty="0">
                <a:solidFill>
                  <a:srgbClr val="2D3956"/>
                </a:solidFill>
              </a:rPr>
              <a:t>- الهويات مجهولة المصدر</a:t>
            </a:r>
          </a:p>
          <a:p>
            <a:pPr marL="457200" indent="-457200" algn="just" rtl="1">
              <a:buFont typeface="Arial" panose="020B0604020202020204" pitchFamily="34" charset="0"/>
              <a:buChar char="•"/>
            </a:pPr>
            <a:r>
              <a:rPr lang="ar-EG" sz="2400" dirty="0">
                <a:solidFill>
                  <a:srgbClr val="2D3956"/>
                </a:solidFill>
              </a:rPr>
              <a:t>- مراعاة القيود المفروضة على الوصول</a:t>
            </a:r>
          </a:p>
          <a:p>
            <a:pPr marL="457200" indent="-457200" algn="just" rtl="1">
              <a:buFont typeface="Arial" panose="020B0604020202020204" pitchFamily="34" charset="0"/>
              <a:buChar char="•"/>
            </a:pPr>
            <a:r>
              <a:rPr lang="ar-EG" sz="2400" dirty="0">
                <a:solidFill>
                  <a:srgbClr val="2D3956"/>
                </a:solidFill>
              </a:rPr>
              <a:t>وضع مبادئ توجيهية أخلاقية لتبادل البيانات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6</a:t>
            </a:r>
          </a:p>
        </p:txBody>
      </p:sp>
    </p:spTree>
    <p:extLst>
      <p:ext uri="{BB962C8B-B14F-4D97-AF65-F5344CB8AC3E}">
        <p14:creationId xmlns:p14="http://schemas.microsoft.com/office/powerpoint/2010/main" val="915224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Why should there be research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لماذا يجب أن تكون هناك أخلاقيات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6456275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1242926"/>
            <a:ext cx="11544300" cy="4955203"/>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To protect participants /patients /society /resources /researcher?</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To ensure accuracy of scientific knowledge</a:t>
            </a:r>
          </a:p>
          <a:p>
            <a:pPr marL="457200" indent="-457200" algn="just">
              <a:buFont typeface="Arial" panose="020B0604020202020204" pitchFamily="34" charset="0"/>
              <a:buChar char="•"/>
            </a:pPr>
            <a:r>
              <a:rPr lang="en-US" sz="2800" dirty="0">
                <a:solidFill>
                  <a:srgbClr val="2D3956"/>
                </a:solidFill>
              </a:rPr>
              <a:t>			</a:t>
            </a:r>
          </a:p>
          <a:p>
            <a:pPr marL="457200" indent="-457200" algn="just">
              <a:buFont typeface="Arial" panose="020B0604020202020204" pitchFamily="34" charset="0"/>
              <a:buChar char="•"/>
            </a:pPr>
            <a:r>
              <a:rPr lang="en-US" sz="2800" dirty="0">
                <a:solidFill>
                  <a:srgbClr val="2D3956"/>
                </a:solidFill>
              </a:rPr>
              <a:t>To protect intellectual and property rights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لحماية المشاركين / المرضى / المجتمع / الموارد / الباحثين؟</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التأكد من دقة المعرفة العلمية</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لحماية الحقوق الفكرية وحقوق الملكية</a:t>
            </a:r>
          </a:p>
        </p:txBody>
      </p:sp>
      <p:sp>
        <p:nvSpPr>
          <p:cNvPr id="3" name="Rectangle 2">
            <a:extLst>
              <a:ext uri="{FF2B5EF4-FFF2-40B4-BE49-F238E27FC236}">
                <a16:creationId xmlns:a16="http://schemas.microsoft.com/office/drawing/2014/main" id="{A91D8E27-E090-4D10-9694-137F38625B93}"/>
              </a:ext>
            </a:extLst>
          </p:cNvPr>
          <p:cNvSpPr/>
          <p:nvPr/>
        </p:nvSpPr>
        <p:spPr>
          <a:xfrm>
            <a:off x="2698858" y="719706"/>
            <a:ext cx="6231578"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70C0"/>
                </a:solidFill>
              </a:rPr>
              <a:t>Why should there be research ethics?</a:t>
            </a:r>
          </a:p>
        </p:txBody>
      </p:sp>
    </p:spTree>
    <p:extLst>
      <p:ext uri="{BB962C8B-B14F-4D97-AF65-F5344CB8AC3E}">
        <p14:creationId xmlns:p14="http://schemas.microsoft.com/office/powerpoint/2010/main" val="7523529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1536174"/>
            <a:ext cx="11544300" cy="3785652"/>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Protect from harm</a:t>
            </a:r>
          </a:p>
          <a:p>
            <a:pPr marL="457200" indent="-457200" algn="just">
              <a:buFont typeface="Arial" panose="020B0604020202020204" pitchFamily="34" charset="0"/>
              <a:buChar char="•"/>
            </a:pPr>
            <a:r>
              <a:rPr lang="en-US" sz="2800" dirty="0">
                <a:solidFill>
                  <a:srgbClr val="2D3956"/>
                </a:solidFill>
              </a:rPr>
              <a:t>Show respect 	-privacy /confidentiality </a:t>
            </a:r>
          </a:p>
          <a:p>
            <a:pPr marL="457200" indent="-457200" algn="just">
              <a:buFont typeface="Arial" panose="020B0604020202020204" pitchFamily="34" charset="0"/>
              <a:buChar char="•"/>
            </a:pPr>
            <a:r>
              <a:rPr lang="en-US" sz="2800" dirty="0">
                <a:solidFill>
                  <a:srgbClr val="2D3956"/>
                </a:solidFill>
              </a:rPr>
              <a:t>			-Informed consent </a:t>
            </a:r>
          </a:p>
          <a:p>
            <a:pPr marL="457200" indent="-457200" algn="just">
              <a:buFont typeface="Arial" panose="020B0604020202020204" pitchFamily="34" charset="0"/>
              <a:buChar char="•"/>
            </a:pPr>
            <a:r>
              <a:rPr lang="en-US" sz="2800" dirty="0">
                <a:solidFill>
                  <a:srgbClr val="2D3956"/>
                </a:solidFill>
              </a:rPr>
              <a:t>Refrain from Coercion and undue inducement</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حماية من الأذى</a:t>
            </a:r>
          </a:p>
          <a:p>
            <a:pPr marL="457200" indent="-457200" algn="just" rtl="1">
              <a:buFont typeface="Arial" panose="020B0604020202020204" pitchFamily="34" charset="0"/>
              <a:buChar char="•"/>
            </a:pPr>
            <a:r>
              <a:rPr lang="ar-EG" sz="2400" dirty="0">
                <a:solidFill>
                  <a:srgbClr val="2D3956"/>
                </a:solidFill>
              </a:rPr>
              <a:t>إظهار الاحترام - الخصوصية / السرية - الموافقة المستنيرة</a:t>
            </a:r>
          </a:p>
          <a:p>
            <a:pPr marL="457200" indent="-457200" algn="just" rtl="1">
              <a:buFont typeface="Arial" panose="020B0604020202020204" pitchFamily="34" charset="0"/>
              <a:buChar char="•"/>
            </a:pPr>
            <a:r>
              <a:rPr lang="ar-EG" sz="2400" dirty="0">
                <a:solidFill>
                  <a:srgbClr val="2D3956"/>
                </a:solidFill>
              </a:rPr>
              <a:t>الامتناع عن الإكراه والإغراء غير المبرر</a:t>
            </a:r>
          </a:p>
        </p:txBody>
      </p:sp>
      <p:sp>
        <p:nvSpPr>
          <p:cNvPr id="3" name="Rectangle 2">
            <a:extLst>
              <a:ext uri="{FF2B5EF4-FFF2-40B4-BE49-F238E27FC236}">
                <a16:creationId xmlns:a16="http://schemas.microsoft.com/office/drawing/2014/main" id="{A91D8E27-E090-4D10-9694-137F38625B93}"/>
              </a:ext>
            </a:extLst>
          </p:cNvPr>
          <p:cNvSpPr/>
          <p:nvPr/>
        </p:nvSpPr>
        <p:spPr>
          <a:xfrm>
            <a:off x="1693359" y="719706"/>
            <a:ext cx="8242577"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participants/patients/society/resources</a:t>
            </a:r>
          </a:p>
        </p:txBody>
      </p:sp>
    </p:spTree>
    <p:extLst>
      <p:ext uri="{BB962C8B-B14F-4D97-AF65-F5344CB8AC3E}">
        <p14:creationId xmlns:p14="http://schemas.microsoft.com/office/powerpoint/2010/main" val="28294341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1536174"/>
            <a:ext cx="11544300" cy="4585871"/>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be methodically rigorous - Scientific validity  </a:t>
            </a:r>
          </a:p>
          <a:p>
            <a:pPr marL="457200" indent="-457200" algn="just">
              <a:buFont typeface="Arial" panose="020B0604020202020204" pitchFamily="34" charset="0"/>
              <a:buChar char="•"/>
            </a:pPr>
            <a:r>
              <a:rPr lang="en-US" sz="2800" dirty="0">
                <a:solidFill>
                  <a:srgbClr val="2D3956"/>
                </a:solidFill>
              </a:rPr>
              <a:t>Fair subject selection: with inclusion / exclusion criteria &amp; a valid number of subjects in order to project results to the population  </a:t>
            </a:r>
          </a:p>
          <a:p>
            <a:pPr marL="457200" indent="-457200" algn="just">
              <a:buFont typeface="Arial" panose="020B0604020202020204" pitchFamily="34" charset="0"/>
              <a:buChar char="•"/>
            </a:pPr>
            <a:r>
              <a:rPr lang="en-US" sz="2800" dirty="0">
                <a:solidFill>
                  <a:srgbClr val="2D3956"/>
                </a:solidFill>
              </a:rPr>
              <a:t>State research method clearly so that another person can conduct advanced study in future by using publication</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يجب أن تكون صارمة بشكل منهجي - الصلاحية العلمية</a:t>
            </a:r>
          </a:p>
          <a:p>
            <a:pPr marL="457200" indent="-457200" algn="just" rtl="1">
              <a:buFont typeface="Arial" panose="020B0604020202020204" pitchFamily="34" charset="0"/>
              <a:buChar char="•"/>
            </a:pPr>
            <a:r>
              <a:rPr lang="ar-EG" sz="2400" dirty="0">
                <a:solidFill>
                  <a:srgbClr val="2D3956"/>
                </a:solidFill>
              </a:rPr>
              <a:t>الاختيار العادل للموضوع: مع معايير التضمين/الاستبعاد وعدد صحيح من المواضيع من أجل عرض النتائج على السكان</a:t>
            </a:r>
          </a:p>
          <a:p>
            <a:pPr marL="457200" indent="-457200" algn="just" rtl="1">
              <a:buFont typeface="Arial" panose="020B0604020202020204" pitchFamily="34" charset="0"/>
              <a:buChar char="•"/>
            </a:pPr>
            <a:r>
              <a:rPr lang="ar-EG" sz="2400" dirty="0">
                <a:solidFill>
                  <a:srgbClr val="2D3956"/>
                </a:solidFill>
              </a:rPr>
              <a:t>اذكر طريقة البحث بوضوح حتى يتمكن شخص آخر من إجراء دراسة متقدمة في المستقبل باستخدام النشر</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4281619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1536174"/>
            <a:ext cx="11544300" cy="4585871"/>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Data fabrication and falsification are severe ethical violations in research. In undergraduate projects, students must collect and report data accurately and truthfully. </a:t>
            </a:r>
          </a:p>
          <a:p>
            <a:pPr marL="457200" indent="-457200" algn="just">
              <a:buFont typeface="Arial" panose="020B0604020202020204" pitchFamily="34" charset="0"/>
              <a:buChar char="•"/>
            </a:pPr>
            <a:r>
              <a:rPr lang="en-US" sz="2800" dirty="0">
                <a:solidFill>
                  <a:srgbClr val="2D3956"/>
                </a:solidFill>
              </a:rPr>
              <a:t>Falsifying or fabricating data not only undermines the credibility of the research but also compromises the trustworthiness of the entire academic community.</a:t>
            </a:r>
          </a:p>
          <a:p>
            <a:pPr marL="457200" indent="-457200" algn="just" rtl="1">
              <a:buFont typeface="Arial" panose="020B0604020202020204" pitchFamily="34" charset="0"/>
              <a:buChar char="•"/>
            </a:pPr>
            <a:r>
              <a:rPr lang="ar-EG" sz="2400" dirty="0">
                <a:solidFill>
                  <a:srgbClr val="2D3956"/>
                </a:solidFill>
              </a:rPr>
              <a:t>يعد تلفيق البيانات وتزويرها من الانتهاكات الأخلاقية الجسيمة في مجال البحث. في مشاريع المرحلة الجامعية، يجب على الطلاب جمع البيانات والإبلاغ عنها بدقة وصدق.</a:t>
            </a:r>
          </a:p>
          <a:p>
            <a:pPr marL="457200" indent="-457200" algn="just" rtl="1">
              <a:buFont typeface="Arial" panose="020B0604020202020204" pitchFamily="34" charset="0"/>
              <a:buChar char="•"/>
            </a:pPr>
            <a:r>
              <a:rPr lang="ar-EG" sz="2400" dirty="0">
                <a:solidFill>
                  <a:srgbClr val="2D3956"/>
                </a:solidFill>
              </a:rPr>
              <a:t>إن تزوير البيانات أو تلفيقها لا يؤدي إلى تقويض مصداقية البحث فحسب، بل يقوض أيضًا مصداقية المجتمع الأكاديمي بأكمله.</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35291086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40677" y="845399"/>
            <a:ext cx="11727473" cy="5755422"/>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not falsify/modify/omit data</a:t>
            </a:r>
          </a:p>
          <a:p>
            <a:pPr marL="457200" indent="-457200" algn="just">
              <a:buFont typeface="Arial" panose="020B0604020202020204" pitchFamily="34" charset="0"/>
              <a:buChar char="•"/>
            </a:pPr>
            <a:r>
              <a:rPr lang="en-US" sz="2800" dirty="0">
                <a:solidFill>
                  <a:srgbClr val="2D3956"/>
                </a:solidFill>
              </a:rPr>
              <a:t>Use actual data for analysis/cannot include someone else's data</a:t>
            </a:r>
          </a:p>
          <a:p>
            <a:pPr marL="457200" indent="-457200" algn="just">
              <a:buFont typeface="Arial" panose="020B0604020202020204" pitchFamily="34" charset="0"/>
              <a:buChar char="•"/>
            </a:pPr>
            <a:r>
              <a:rPr lang="en-US" sz="2800" dirty="0">
                <a:solidFill>
                  <a:srgbClr val="2D3956"/>
                </a:solidFill>
              </a:rPr>
              <a:t>Report errors</a:t>
            </a:r>
          </a:p>
          <a:p>
            <a:pPr marL="457200" indent="-457200" algn="just">
              <a:buFont typeface="Arial" panose="020B0604020202020204" pitchFamily="34" charset="0"/>
              <a:buChar char="•"/>
            </a:pPr>
            <a:r>
              <a:rPr lang="en-US" sz="2800" dirty="0">
                <a:solidFill>
                  <a:srgbClr val="2D3956"/>
                </a:solidFill>
              </a:rPr>
              <a:t>Should not withhold and/or ‘</a:t>
            </a:r>
            <a:r>
              <a:rPr lang="en-US" sz="2800" dirty="0" err="1">
                <a:solidFill>
                  <a:srgbClr val="2D3956"/>
                </a:solidFill>
              </a:rPr>
              <a:t>vaguing</a:t>
            </a:r>
            <a:r>
              <a:rPr lang="en-US" sz="2800" dirty="0">
                <a:solidFill>
                  <a:srgbClr val="2D3956"/>
                </a:solidFill>
              </a:rPr>
              <a:t> up’ information</a:t>
            </a:r>
          </a:p>
          <a:p>
            <a:pPr marL="457200" indent="-457200" algn="just">
              <a:buFont typeface="Arial" panose="020B0604020202020204" pitchFamily="34" charset="0"/>
              <a:buChar char="•"/>
            </a:pPr>
            <a:r>
              <a:rPr lang="en-US" sz="2800" dirty="0">
                <a:solidFill>
                  <a:srgbClr val="2D3956"/>
                </a:solidFill>
              </a:rPr>
              <a:t>Keep data and material for 5 years</a:t>
            </a:r>
          </a:p>
          <a:p>
            <a:pPr marL="457200" indent="-457200" algn="just">
              <a:buFont typeface="Arial" panose="020B0604020202020204" pitchFamily="34" charset="0"/>
              <a:buChar char="•"/>
            </a:pPr>
            <a:r>
              <a:rPr lang="en-US" sz="2800" dirty="0">
                <a:solidFill>
                  <a:srgbClr val="2D3956"/>
                </a:solidFill>
              </a:rPr>
              <a:t>Data and material should be available to others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لا ينبغي تزوير/تعديل/حذف البيانات</a:t>
            </a:r>
          </a:p>
          <a:p>
            <a:pPr marL="457200" indent="-457200" algn="just" rtl="1">
              <a:buFont typeface="Arial" panose="020B0604020202020204" pitchFamily="34" charset="0"/>
              <a:buChar char="•"/>
            </a:pPr>
            <a:r>
              <a:rPr lang="ar-EG" sz="2400" dirty="0">
                <a:solidFill>
                  <a:srgbClr val="2D3956"/>
                </a:solidFill>
              </a:rPr>
              <a:t>استخدم البيانات الفعلية للتحليل/لا يمكن أن تتضمن بيانات شخص آخر</a:t>
            </a:r>
          </a:p>
          <a:p>
            <a:pPr marL="457200" indent="-457200" algn="just" rtl="1">
              <a:buFont typeface="Arial" panose="020B0604020202020204" pitchFamily="34" charset="0"/>
              <a:buChar char="•"/>
            </a:pPr>
            <a:r>
              <a:rPr lang="ar-EG" sz="2400" dirty="0">
                <a:solidFill>
                  <a:srgbClr val="2D3956"/>
                </a:solidFill>
              </a:rPr>
              <a:t>الإبلاغ عن الأخطاء</a:t>
            </a:r>
          </a:p>
          <a:p>
            <a:pPr marL="457200" indent="-457200" algn="just" rtl="1">
              <a:buFont typeface="Arial" panose="020B0604020202020204" pitchFamily="34" charset="0"/>
              <a:buChar char="•"/>
            </a:pPr>
            <a:r>
              <a:rPr lang="ar-EG" sz="2400" dirty="0">
                <a:solidFill>
                  <a:srgbClr val="2D3956"/>
                </a:solidFill>
              </a:rPr>
              <a:t>لا ينبغي حجب و/أو "إبهام" المعلومات</a:t>
            </a:r>
          </a:p>
          <a:p>
            <a:pPr marL="457200" indent="-457200" algn="just" rtl="1">
              <a:buFont typeface="Arial" panose="020B0604020202020204" pitchFamily="34" charset="0"/>
              <a:buChar char="•"/>
            </a:pPr>
            <a:r>
              <a:rPr lang="ar-EG" sz="2400" dirty="0">
                <a:solidFill>
                  <a:srgbClr val="2D3956"/>
                </a:solidFill>
              </a:rPr>
              <a:t>الاحتفاظ بالبيانات والمواد لمدة 5 سنوات</a:t>
            </a:r>
          </a:p>
          <a:p>
            <a:pPr marL="457200" indent="-457200" algn="just" rtl="1">
              <a:buFont typeface="Arial" panose="020B0604020202020204" pitchFamily="34" charset="0"/>
              <a:buChar char="•"/>
            </a:pPr>
            <a:r>
              <a:rPr lang="ar-EG" sz="2400" dirty="0">
                <a:solidFill>
                  <a:srgbClr val="2D3956"/>
                </a:solidFill>
              </a:rPr>
              <a:t>يجب أن تكون البيانات والمواد متاحة للآخرين</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4683922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32263" y="1636632"/>
            <a:ext cx="11727473" cy="3785652"/>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Whenever somebody else’s work is quoted reference should be made to the original author (Piracy vs plagiarism)</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Acknowledgement should include the names of person who helped</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عندما يتم اقتباس عمل شخص آخر، يجب الإشارة إلى المؤلف الأصلي (القرصنة مقابل الانتحال)</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يجب أن يتضمن الشكر أسماء الأشخاص الذين ساعدوا</a:t>
            </a:r>
          </a:p>
        </p:txBody>
      </p:sp>
      <p:sp>
        <p:nvSpPr>
          <p:cNvPr id="3" name="Rectangle 2">
            <a:extLst>
              <a:ext uri="{FF2B5EF4-FFF2-40B4-BE49-F238E27FC236}">
                <a16:creationId xmlns:a16="http://schemas.microsoft.com/office/drawing/2014/main" id="{A91D8E27-E090-4D10-9694-137F38625B93}"/>
              </a:ext>
            </a:extLst>
          </p:cNvPr>
          <p:cNvSpPr/>
          <p:nvPr/>
        </p:nvSpPr>
        <p:spPr>
          <a:xfrm>
            <a:off x="2383579" y="916654"/>
            <a:ext cx="6862135"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intellectual and property rights</a:t>
            </a:r>
          </a:p>
        </p:txBody>
      </p:sp>
    </p:spTree>
    <p:extLst>
      <p:ext uri="{BB962C8B-B14F-4D97-AF65-F5344CB8AC3E}">
        <p14:creationId xmlns:p14="http://schemas.microsoft.com/office/powerpoint/2010/main" val="1497672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32263" y="1439874"/>
            <a:ext cx="11727473" cy="4955203"/>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Another ethical issue to consider is plagiarism. </a:t>
            </a:r>
          </a:p>
          <a:p>
            <a:pPr marL="457200" indent="-457200" algn="just">
              <a:buFont typeface="Arial" panose="020B0604020202020204" pitchFamily="34" charset="0"/>
              <a:buChar char="•"/>
            </a:pPr>
            <a:r>
              <a:rPr lang="en-US" sz="2800" dirty="0">
                <a:solidFill>
                  <a:srgbClr val="2D3956"/>
                </a:solidFill>
              </a:rPr>
              <a:t>In academic research, it is crucial to give proper credit to the original sources of information to avoid violating intellectual property rights. </a:t>
            </a:r>
          </a:p>
          <a:p>
            <a:pPr marL="457200" indent="-457200" algn="just">
              <a:buFont typeface="Arial" panose="020B0604020202020204" pitchFamily="34" charset="0"/>
              <a:buChar char="•"/>
            </a:pPr>
            <a:r>
              <a:rPr lang="en-US" sz="2800" dirty="0">
                <a:solidFill>
                  <a:srgbClr val="2D3956"/>
                </a:solidFill>
              </a:rPr>
              <a:t>Students must learn how to cite sources correctly and avoid plagiarism to maintain academic honesty and integrity.</a:t>
            </a:r>
          </a:p>
          <a:p>
            <a:pPr algn="just"/>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قضية أخلاقية أخرى يجب مراعاتها هي الانتحال.</a:t>
            </a:r>
          </a:p>
          <a:p>
            <a:pPr marL="457200" indent="-457200" algn="just" rtl="1">
              <a:buFont typeface="Arial" panose="020B0604020202020204" pitchFamily="34" charset="0"/>
              <a:buChar char="•"/>
            </a:pPr>
            <a:r>
              <a:rPr lang="ar-EG" sz="2400" dirty="0">
                <a:solidFill>
                  <a:srgbClr val="2D3956"/>
                </a:solidFill>
              </a:rPr>
              <a:t>في البحث الأكاديمي، من الأهمية بمكان إعطاء الاعتماد المناسب لمصادر المعلومات الأصلية لتجنب انتهاك حقوق الملكية الفكرية.</a:t>
            </a:r>
          </a:p>
          <a:p>
            <a:pPr marL="457200" indent="-457200" algn="just" rtl="1">
              <a:buFont typeface="Arial" panose="020B0604020202020204" pitchFamily="34" charset="0"/>
              <a:buChar char="•"/>
            </a:pPr>
            <a:r>
              <a:rPr lang="ar-EG" sz="2400" dirty="0">
                <a:solidFill>
                  <a:srgbClr val="2D3956"/>
                </a:solidFill>
              </a:rPr>
              <a:t>يجب أن يتعلم الطلاب كيفية الاستشهاد بالمصادر بشكل صحيح وتجنب الانتحال للحفاظ على الصدق والنزاهة الأكاديمية.</a:t>
            </a:r>
          </a:p>
        </p:txBody>
      </p:sp>
      <p:sp>
        <p:nvSpPr>
          <p:cNvPr id="3" name="Rectangle 2">
            <a:extLst>
              <a:ext uri="{FF2B5EF4-FFF2-40B4-BE49-F238E27FC236}">
                <a16:creationId xmlns:a16="http://schemas.microsoft.com/office/drawing/2014/main" id="{A91D8E27-E090-4D10-9694-137F38625B93}"/>
              </a:ext>
            </a:extLst>
          </p:cNvPr>
          <p:cNvSpPr/>
          <p:nvPr/>
        </p:nvSpPr>
        <p:spPr>
          <a:xfrm>
            <a:off x="2383579" y="916654"/>
            <a:ext cx="6862135"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intellectual and property rights</a:t>
            </a:r>
          </a:p>
        </p:txBody>
      </p:sp>
    </p:spTree>
    <p:extLst>
      <p:ext uri="{BB962C8B-B14F-4D97-AF65-F5344CB8AC3E}">
        <p14:creationId xmlns:p14="http://schemas.microsoft.com/office/powerpoint/2010/main" val="37605136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32263" y="1214731"/>
            <a:ext cx="11727473" cy="5386090"/>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In conclusion, research ethics play a vital role in guiding the behavior of researchers, including undergraduate students, throughout the research process. </a:t>
            </a:r>
          </a:p>
          <a:p>
            <a:pPr marL="457200" indent="-457200" algn="just">
              <a:buFont typeface="Arial" panose="020B0604020202020204" pitchFamily="34" charset="0"/>
              <a:buChar char="•"/>
            </a:pPr>
            <a:r>
              <a:rPr lang="en-US" sz="2800" dirty="0">
                <a:solidFill>
                  <a:srgbClr val="2D3956"/>
                </a:solidFill>
              </a:rPr>
              <a:t>By being aware of and addressing potential ethical issues such as informed consent, confidentiality, conflict of interest, plagiarism, and data integrity, students can conduct research responsibly and ethically, contributing to the advancement of knowledge in their respective fields.</a:t>
            </a:r>
          </a:p>
          <a:p>
            <a:pPr algn="just"/>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في الختام، تلعب أخلاقيات البحث دورًا حيويًا في توجيه سلوك الباحثين، بما في ذلك طلاب المرحلة الجامعية، طوال عملية البحث.</a:t>
            </a:r>
          </a:p>
          <a:p>
            <a:pPr marL="457200" indent="-457200" algn="just" rtl="1">
              <a:buFont typeface="Arial" panose="020B0604020202020204" pitchFamily="34" charset="0"/>
              <a:buChar char="•"/>
            </a:pPr>
            <a:r>
              <a:rPr lang="ar-EG" sz="2400" dirty="0">
                <a:solidFill>
                  <a:srgbClr val="2D3956"/>
                </a:solidFill>
              </a:rPr>
              <a:t>ومن خلال إدراك القضايا الأخلاقية المحتملة ومعالجتها مثل الموافقة المستنيرة والسرية وتضارب المصالح والسرقة الأدبية وسلامة البيانات، يمكن للطلاب إجراء الأبحاث بطريقة مسؤولة وأخلاقية، مما يساهم في تقدم المعرفة في مجالات تخصصهم.</a:t>
            </a:r>
          </a:p>
        </p:txBody>
      </p:sp>
      <p:sp>
        <p:nvSpPr>
          <p:cNvPr id="3" name="Rectangle 2">
            <a:extLst>
              <a:ext uri="{FF2B5EF4-FFF2-40B4-BE49-F238E27FC236}">
                <a16:creationId xmlns:a16="http://schemas.microsoft.com/office/drawing/2014/main" id="{A91D8E27-E090-4D10-9694-137F38625B93}"/>
              </a:ext>
            </a:extLst>
          </p:cNvPr>
          <p:cNvSpPr/>
          <p:nvPr/>
        </p:nvSpPr>
        <p:spPr>
          <a:xfrm>
            <a:off x="4787900" y="607164"/>
            <a:ext cx="2268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Conclusion</a:t>
            </a:r>
          </a:p>
        </p:txBody>
      </p:sp>
    </p:spTree>
    <p:extLst>
      <p:ext uri="{BB962C8B-B14F-4D97-AF65-F5344CB8AC3E}">
        <p14:creationId xmlns:p14="http://schemas.microsoft.com/office/powerpoint/2010/main" val="5892968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2871</TotalTime>
  <Words>2506</Words>
  <Application>Microsoft Office PowerPoint</Application>
  <PresentationFormat>Widescreen</PresentationFormat>
  <Paragraphs>318</Paragraphs>
  <Slides>41</Slides>
  <Notes>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41</vt:i4>
      </vt:variant>
    </vt:vector>
  </HeadingPairs>
  <TitlesOfParts>
    <vt:vector size="50" baseType="lpstr">
      <vt:lpstr>Arial</vt:lpstr>
      <vt:lpstr>Calibri</vt:lpstr>
      <vt:lpstr>Calibri Light</vt:lpstr>
      <vt:lpstr>Roboto Light</vt:lpstr>
      <vt:lpstr>Times New Roman</vt:lpstr>
      <vt:lpstr>Wingdings</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367</cp:revision>
  <dcterms:created xsi:type="dcterms:W3CDTF">2023-04-29T09:08:23Z</dcterms:created>
  <dcterms:modified xsi:type="dcterms:W3CDTF">2024-06-08T12:37:58Z</dcterms:modified>
</cp:coreProperties>
</file>