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27"/>
  </p:notesMasterIdLst>
  <p:sldIdLst>
    <p:sldId id="303" r:id="rId5"/>
    <p:sldId id="508" r:id="rId6"/>
    <p:sldId id="509" r:id="rId7"/>
    <p:sldId id="510" r:id="rId8"/>
    <p:sldId id="511" r:id="rId9"/>
    <p:sldId id="512" r:id="rId10"/>
    <p:sldId id="531" r:id="rId11"/>
    <p:sldId id="532" r:id="rId12"/>
    <p:sldId id="533" r:id="rId13"/>
    <p:sldId id="497" r:id="rId14"/>
    <p:sldId id="534" r:id="rId15"/>
    <p:sldId id="535" r:id="rId16"/>
    <p:sldId id="513" r:id="rId17"/>
    <p:sldId id="514" r:id="rId18"/>
    <p:sldId id="515" r:id="rId19"/>
    <p:sldId id="536" r:id="rId20"/>
    <p:sldId id="537" r:id="rId21"/>
    <p:sldId id="538" r:id="rId22"/>
    <p:sldId id="539" r:id="rId23"/>
    <p:sldId id="540" r:id="rId24"/>
    <p:sldId id="541" r:id="rId25"/>
    <p:sldId id="349"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08"/>
            <p14:sldId id="509"/>
            <p14:sldId id="510"/>
            <p14:sldId id="511"/>
            <p14:sldId id="512"/>
            <p14:sldId id="531"/>
            <p14:sldId id="532"/>
            <p14:sldId id="533"/>
            <p14:sldId id="497"/>
            <p14:sldId id="534"/>
            <p14:sldId id="535"/>
            <p14:sldId id="513"/>
            <p14:sldId id="514"/>
            <p14:sldId id="515"/>
            <p14:sldId id="536"/>
            <p14:sldId id="537"/>
            <p14:sldId id="538"/>
            <p14:sldId id="539"/>
            <p14:sldId id="540"/>
            <p14:sldId id="54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AEEF"/>
    <a:srgbClr val="FFD200"/>
    <a:srgbClr val="203E5F"/>
    <a:srgbClr val="F58221"/>
    <a:srgbClr val="000000"/>
    <a:srgbClr val="669BBC"/>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046393C-DCF5-7DB5-959F-0AD9FDA3980F}" v="4" dt="2025-04-30T14:47:08.05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45" autoAdjust="0"/>
    <p:restoredTop sz="94660"/>
  </p:normalViewPr>
  <p:slideViewPr>
    <p:cSldViewPr snapToGrid="0">
      <p:cViewPr varScale="1">
        <p:scale>
          <a:sx n="78" d="100"/>
          <a:sy n="78" d="100"/>
        </p:scale>
        <p:origin x="830" y="4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6/9/2025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6/9/2025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4.xml"/><Relationship Id="rId5" Type="http://schemas.openxmlformats.org/officeDocument/2006/relationships/image" Target="../media/image15.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116057" y="3443437"/>
            <a:ext cx="5207965" cy="769441"/>
          </a:xfrm>
          <a:prstGeom prst="rect">
            <a:avLst/>
          </a:prstGeom>
          <a:noFill/>
        </p:spPr>
        <p:txBody>
          <a:bodyPr wrap="none" rtlCol="0">
            <a:spAutoFit/>
          </a:bodyPr>
          <a:lstStyle/>
          <a:p>
            <a:pPr algn="ctr"/>
            <a:r>
              <a:rPr lang="en-US" sz="4400" b="1" dirty="0">
                <a:solidFill>
                  <a:srgbClr val="00B0F0"/>
                </a:solidFill>
                <a:latin typeface="Alexandria" charset="0"/>
                <a:cs typeface="Alexandria" charset="0"/>
              </a:rPr>
              <a:t>Securing IoT Network</a:t>
            </a:r>
          </a:p>
        </p:txBody>
      </p:sp>
      <p:sp>
        <p:nvSpPr>
          <p:cNvPr id="10" name="Rectangle: Rounded Corners 9"/>
          <p:cNvSpPr/>
          <p:nvPr/>
        </p:nvSpPr>
        <p:spPr>
          <a:xfrm>
            <a:off x="7106632"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5</a:t>
            </a:r>
          </a:p>
        </p:txBody>
      </p:sp>
      <p:sp>
        <p:nvSpPr>
          <p:cNvPr id="11" name="TextBox 10"/>
          <p:cNvSpPr txBox="1"/>
          <p:nvPr/>
        </p:nvSpPr>
        <p:spPr>
          <a:xfrm>
            <a:off x="7076077" y="4786509"/>
            <a:ext cx="1987712" cy="523220"/>
          </a:xfrm>
          <a:prstGeom prst="rect">
            <a:avLst/>
          </a:prstGeom>
          <a:noFill/>
        </p:spPr>
        <p:txBody>
          <a:bodyPr wrap="square" rtlCol="0">
            <a:spAutoFit/>
          </a:bodyPr>
          <a:lstStyle/>
          <a:p>
            <a:r>
              <a:rPr lang="en-US" sz="2800" dirty="0">
                <a:latin typeface="Alexandria" charset="0"/>
                <a:cs typeface="Alexandria" charset="0"/>
              </a:rPr>
              <a:t>IoT Security</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Abdelrhman Ahmed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E16D0B-D3F4-157C-FEDF-1C3B10D1F98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6810E60-C7EC-9A7D-C3D5-94BBE155F050}"/>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B1A00E0-8597-9C4B-C16F-28966F1F9123}"/>
              </a:ext>
            </a:extLst>
          </p:cNvPr>
          <p:cNvSpPr txBox="1"/>
          <p:nvPr/>
        </p:nvSpPr>
        <p:spPr>
          <a:xfrm>
            <a:off x="2366193" y="1100712"/>
            <a:ext cx="4524464" cy="523220"/>
          </a:xfrm>
          <a:prstGeom prst="rect">
            <a:avLst/>
          </a:prstGeom>
          <a:noFill/>
        </p:spPr>
        <p:txBody>
          <a:bodyPr wrap="square" rtlCol="0">
            <a:spAutoFit/>
          </a:bodyPr>
          <a:lstStyle/>
          <a:p>
            <a:r>
              <a:rPr lang="en-US" sz="2800" b="1" dirty="0">
                <a:latin typeface="Alexandria" charset="0"/>
                <a:cs typeface="Alexandria" charset="0"/>
              </a:rPr>
              <a:t>Operational Technology (OT)</a:t>
            </a:r>
          </a:p>
        </p:txBody>
      </p:sp>
      <p:sp>
        <p:nvSpPr>
          <p:cNvPr id="5" name="Rectangle 4">
            <a:extLst>
              <a:ext uri="{FF2B5EF4-FFF2-40B4-BE49-F238E27FC236}">
                <a16:creationId xmlns:a16="http://schemas.microsoft.com/office/drawing/2014/main" id="{4C78E173-FDDF-73B8-67CC-3B111FE8598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FAB16D4-A283-0D16-E858-38BEBE99FF11}"/>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D1412C0-3E2A-BA7A-BABE-1D26FC9271C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8" name="TextBox 47">
            <a:extLst>
              <a:ext uri="{FF2B5EF4-FFF2-40B4-BE49-F238E27FC236}">
                <a16:creationId xmlns:a16="http://schemas.microsoft.com/office/drawing/2014/main" id="{B544736A-49AC-6C7C-034F-6AD673401369}"/>
              </a:ext>
            </a:extLst>
          </p:cNvPr>
          <p:cNvSpPr txBox="1"/>
          <p:nvPr/>
        </p:nvSpPr>
        <p:spPr>
          <a:xfrm>
            <a:off x="743189" y="2067564"/>
            <a:ext cx="6751625" cy="4444935"/>
          </a:xfrm>
          <a:prstGeom prst="rect">
            <a:avLst/>
          </a:prstGeom>
          <a:noFill/>
        </p:spPr>
        <p:txBody>
          <a:bodyPr wrap="square" rtlCol="0">
            <a:spAutoFit/>
          </a:bodyPr>
          <a:lstStyle/>
          <a:p>
            <a:pPr>
              <a:lnSpc>
                <a:spcPct val="200000"/>
              </a:lnSpc>
            </a:pPr>
            <a:r>
              <a:rPr lang="en-US" dirty="0">
                <a:solidFill>
                  <a:srgbClr val="FF0000"/>
                </a:solidFill>
                <a:latin typeface="Tajawal ExtraBold" panose="00000800000000000000" pitchFamily="2" charset="-78"/>
                <a:cs typeface="Tajawal ExtraBold" panose="00000800000000000000" pitchFamily="2" charset="-78"/>
              </a:rPr>
              <a:t>Over 24 billion active internet of things (IoT) and operational technology (OT) devices exist today, with billions more projected to exist by 2030. </a:t>
            </a:r>
            <a:endParaRPr lang="en-US" dirty="0">
              <a:solidFill>
                <a:srgbClr val="0A1F61"/>
              </a:solidFill>
              <a:latin typeface="Tajawal ExtraBold" panose="00000800000000000000" pitchFamily="2" charset="-78"/>
              <a:cs typeface="Tajawal ExtraBold" panose="00000800000000000000" pitchFamily="2" charset="-78"/>
            </a:endParaRPr>
          </a:p>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We can get information in real-time, and stay in touch with each other. They’re essential. Companies love smart IoT devices because they make it possible to stay connected to consumers and gather information.</a:t>
            </a:r>
          </a:p>
          <a:p>
            <a:pPr>
              <a:lnSpc>
                <a:spcPct val="200000"/>
              </a:lnSpc>
            </a:pPr>
            <a:r>
              <a:rPr lang="en-US" dirty="0">
                <a:solidFill>
                  <a:srgbClr val="253746"/>
                </a:solidFill>
                <a:latin typeface="Calibri" panose="020F0502020204030204" pitchFamily="34" charset="0"/>
              </a:rPr>
              <a:t>This form of IoT, though, is referred to as </a:t>
            </a:r>
            <a:r>
              <a:rPr lang="en-US" dirty="0">
                <a:solidFill>
                  <a:srgbClr val="FF0000"/>
                </a:solidFill>
                <a:latin typeface="Calibri" panose="020F0502020204030204" pitchFamily="34" charset="0"/>
              </a:rPr>
              <a:t>operational technology (OT).</a:t>
            </a:r>
            <a:endParaRPr lang="en-US" dirty="0">
              <a:solidFill>
                <a:srgbClr val="FF0000"/>
              </a:solidFill>
              <a:latin typeface="Tajawal ExtraBold" panose="00000800000000000000" pitchFamily="2" charset="-78"/>
              <a:cs typeface="Tajawal ExtraBold" panose="00000800000000000000" pitchFamily="2" charset="-78"/>
            </a:endParaRPr>
          </a:p>
        </p:txBody>
      </p:sp>
      <p:pic>
        <p:nvPicPr>
          <p:cNvPr id="7" name="Graphic 21">
            <a:extLst>
              <a:ext uri="{FF2B5EF4-FFF2-40B4-BE49-F238E27FC236}">
                <a16:creationId xmlns:a16="http://schemas.microsoft.com/office/drawing/2014/main" id="{2E089573-1C1B-7DE4-28B3-5E59DD4691E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descr="Icon&#10;&#10;Description automatically generated">
            <a:extLst>
              <a:ext uri="{FF2B5EF4-FFF2-40B4-BE49-F238E27FC236}">
                <a16:creationId xmlns:a16="http://schemas.microsoft.com/office/drawing/2014/main" id="{00008F8F-D5BC-097F-56F6-76B66B17D98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46164" y="2556057"/>
            <a:ext cx="3426163" cy="3426163"/>
          </a:xfrm>
          <a:prstGeom prst="rect">
            <a:avLst/>
          </a:prstGeom>
        </p:spPr>
      </p:pic>
    </p:spTree>
    <p:extLst>
      <p:ext uri="{BB962C8B-B14F-4D97-AF65-F5344CB8AC3E}">
        <p14:creationId xmlns:p14="http://schemas.microsoft.com/office/powerpoint/2010/main" val="9694354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CDD520-718B-E517-D428-33922A137FF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DF4A2E0-BDD1-E217-7DD5-C7680B53E29E}"/>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6CA7CA6-CADA-13D9-4B90-84ED8CF8725E}"/>
              </a:ext>
            </a:extLst>
          </p:cNvPr>
          <p:cNvSpPr txBox="1"/>
          <p:nvPr/>
        </p:nvSpPr>
        <p:spPr>
          <a:xfrm>
            <a:off x="2382522" y="1117041"/>
            <a:ext cx="4867364" cy="523220"/>
          </a:xfrm>
          <a:prstGeom prst="rect">
            <a:avLst/>
          </a:prstGeom>
          <a:noFill/>
        </p:spPr>
        <p:txBody>
          <a:bodyPr wrap="square" rtlCol="0">
            <a:spAutoFit/>
          </a:bodyPr>
          <a:lstStyle/>
          <a:p>
            <a:r>
              <a:rPr lang="en-US" sz="2800" b="1" dirty="0">
                <a:latin typeface="Alexandria" charset="0"/>
                <a:cs typeface="Alexandria" charset="0"/>
              </a:rPr>
              <a:t>Industrial Control System (ICS)</a:t>
            </a:r>
          </a:p>
        </p:txBody>
      </p:sp>
      <p:sp>
        <p:nvSpPr>
          <p:cNvPr id="5" name="Rectangle 4">
            <a:extLst>
              <a:ext uri="{FF2B5EF4-FFF2-40B4-BE49-F238E27FC236}">
                <a16:creationId xmlns:a16="http://schemas.microsoft.com/office/drawing/2014/main" id="{0160D9F4-B69C-EF6E-8F8F-2AFA79D7FE0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6332895-0F74-26D4-EC0C-6F9CD270E69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CBBE6B1-E03C-BE01-1B47-B41085F27F6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8" name="TextBox 47">
            <a:extLst>
              <a:ext uri="{FF2B5EF4-FFF2-40B4-BE49-F238E27FC236}">
                <a16:creationId xmlns:a16="http://schemas.microsoft.com/office/drawing/2014/main" id="{7F6B373D-E3F4-EBC2-6BAB-80281CBA818C}"/>
              </a:ext>
            </a:extLst>
          </p:cNvPr>
          <p:cNvSpPr txBox="1"/>
          <p:nvPr/>
        </p:nvSpPr>
        <p:spPr>
          <a:xfrm>
            <a:off x="825691" y="2116550"/>
            <a:ext cx="5460808" cy="4438395"/>
          </a:xfrm>
          <a:prstGeom prst="rect">
            <a:avLst/>
          </a:prstGeom>
          <a:noFill/>
        </p:spPr>
        <p:txBody>
          <a:bodyPr wrap="square" rtlCol="0">
            <a:spAutoFit/>
          </a:bodyPr>
          <a:lstStyle/>
          <a:p>
            <a:pPr lvl="0">
              <a:lnSpc>
                <a:spcPct val="200000"/>
              </a:lnSpc>
              <a:defRPr/>
            </a:pPr>
            <a:r>
              <a:rPr lang="en-US" dirty="0">
                <a:solidFill>
                  <a:srgbClr val="0A1F61"/>
                </a:solidFill>
                <a:latin typeface="Tajawal ExtraBold" panose="00000800000000000000" pitchFamily="2" charset="-78"/>
                <a:cs typeface="Tajawal ExtraBold" panose="00000800000000000000" pitchFamily="2" charset="-78"/>
              </a:rPr>
              <a:t>A term associated with OT is </a:t>
            </a:r>
            <a:r>
              <a:rPr lang="en-US" dirty="0">
                <a:solidFill>
                  <a:srgbClr val="FF0000"/>
                </a:solidFill>
                <a:latin typeface="Tajawal ExtraBold" panose="00000800000000000000" pitchFamily="2" charset="-78"/>
                <a:cs typeface="Tajawal ExtraBold" panose="00000800000000000000" pitchFamily="2" charset="-78"/>
              </a:rPr>
              <a:t>industrial control system (ICS)</a:t>
            </a:r>
            <a:r>
              <a:rPr lang="en-US" dirty="0">
                <a:solidFill>
                  <a:srgbClr val="0A1F61"/>
                </a:solidFill>
                <a:latin typeface="Tajawal ExtraBold" panose="00000800000000000000" pitchFamily="2" charset="-78"/>
                <a:cs typeface="Tajawal ExtraBold" panose="00000800000000000000" pitchFamily="2" charset="-78"/>
              </a:rPr>
              <a:t>. Industrial control systems include devices and networking capability that allows robots, wind turbines and container ships to operate efficiently. If an IoT device is used to control a physical system, such as an element in the power grid or a device on the factory floor, it is said to be an OT device.</a:t>
            </a:r>
            <a:endParaRPr kumimoji="0" lang="en-US" sz="1800" b="0" i="0" u="none" strike="noStrike" kern="1200" cap="none" spc="0" normalizeH="0" baseline="0" noProof="0" dirty="0">
              <a:ln>
                <a:noFill/>
              </a:ln>
              <a:solidFill>
                <a:srgbClr val="FF0000"/>
              </a:solidFill>
              <a:effectLst/>
              <a:uLnTx/>
              <a:uFillTx/>
              <a:latin typeface="Tajawal ExtraBold" panose="00000800000000000000" pitchFamily="2" charset="-78"/>
              <a:ea typeface="+mn-ea"/>
              <a:cs typeface="Tajawal ExtraBold" panose="00000800000000000000" pitchFamily="2" charset="-78"/>
            </a:endParaRPr>
          </a:p>
        </p:txBody>
      </p:sp>
      <p:pic>
        <p:nvPicPr>
          <p:cNvPr id="7" name="Graphic 21">
            <a:extLst>
              <a:ext uri="{FF2B5EF4-FFF2-40B4-BE49-F238E27FC236}">
                <a16:creationId xmlns:a16="http://schemas.microsoft.com/office/drawing/2014/main" id="{F3518806-698A-BB34-EFEA-2653074A0AF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descr="A picture containing website&#10;&#10;Description automatically generated">
            <a:extLst>
              <a:ext uri="{FF2B5EF4-FFF2-40B4-BE49-F238E27FC236}">
                <a16:creationId xmlns:a16="http://schemas.microsoft.com/office/drawing/2014/main" id="{A5318CC1-EA4C-1A0C-98AD-E5CC1A00333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06102" y="2522443"/>
            <a:ext cx="4112577" cy="3429000"/>
          </a:xfrm>
          <a:prstGeom prst="rect">
            <a:avLst/>
          </a:prstGeom>
        </p:spPr>
      </p:pic>
    </p:spTree>
    <p:extLst>
      <p:ext uri="{BB962C8B-B14F-4D97-AF65-F5344CB8AC3E}">
        <p14:creationId xmlns:p14="http://schemas.microsoft.com/office/powerpoint/2010/main" val="21815833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FF56FD-CAED-1130-C3EC-05CAE6C4A5C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800F2E6-6D41-3B56-E247-85354D39E56A}"/>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207C2D1-7CCF-F30B-E7E3-18A695A529F8}"/>
              </a:ext>
            </a:extLst>
          </p:cNvPr>
          <p:cNvSpPr txBox="1"/>
          <p:nvPr/>
        </p:nvSpPr>
        <p:spPr>
          <a:xfrm>
            <a:off x="2382520" y="1100712"/>
            <a:ext cx="4148907" cy="523220"/>
          </a:xfrm>
          <a:prstGeom prst="rect">
            <a:avLst/>
          </a:prstGeom>
          <a:noFill/>
        </p:spPr>
        <p:txBody>
          <a:bodyPr wrap="square" rtlCol="0">
            <a:spAutoFit/>
          </a:bodyPr>
          <a:lstStyle/>
          <a:p>
            <a:r>
              <a:rPr lang="en-US" sz="2800" b="1" dirty="0">
                <a:latin typeface="Alexandria" charset="0"/>
                <a:cs typeface="Alexandria" charset="0"/>
              </a:rPr>
              <a:t>IoT &amp; ICS Network Attacks</a:t>
            </a:r>
          </a:p>
        </p:txBody>
      </p:sp>
      <p:sp>
        <p:nvSpPr>
          <p:cNvPr id="5" name="Rectangle 4">
            <a:extLst>
              <a:ext uri="{FF2B5EF4-FFF2-40B4-BE49-F238E27FC236}">
                <a16:creationId xmlns:a16="http://schemas.microsoft.com/office/drawing/2014/main" id="{ED5DF047-8289-5577-2A51-072F42C4813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4B03DF5-665A-FAAB-8A6E-39F9A97609CB}"/>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9ADF7CA-4348-499F-6EC3-8ECCDCF9D81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8" name="TextBox 47">
            <a:extLst>
              <a:ext uri="{FF2B5EF4-FFF2-40B4-BE49-F238E27FC236}">
                <a16:creationId xmlns:a16="http://schemas.microsoft.com/office/drawing/2014/main" id="{DCC6354A-61EE-4417-008C-350BD0AF1457}"/>
              </a:ext>
            </a:extLst>
          </p:cNvPr>
          <p:cNvSpPr txBox="1"/>
          <p:nvPr/>
        </p:nvSpPr>
        <p:spPr>
          <a:xfrm>
            <a:off x="955459" y="2754509"/>
            <a:ext cx="4220697" cy="3416320"/>
          </a:xfrm>
          <a:prstGeom prst="rect">
            <a:avLst/>
          </a:prstGeom>
          <a:noFill/>
        </p:spPr>
        <p:txBody>
          <a:bodyPr wrap="square" rtlCol="0">
            <a:spAutoFit/>
          </a:bodyPr>
          <a:lstStyle/>
          <a:p>
            <a:pPr>
              <a:defRPr/>
            </a:pPr>
            <a:r>
              <a:rPr lang="en-US" dirty="0">
                <a:solidFill>
                  <a:srgbClr val="0A1F61"/>
                </a:solidFill>
                <a:latin typeface="Tajawal ExtraBold" panose="00000800000000000000" pitchFamily="2" charset="-78"/>
                <a:cs typeface="Tajawal ExtraBold" panose="00000800000000000000" pitchFamily="2" charset="-78"/>
              </a:rPr>
              <a:t>The major issue with IoT and ICS devices is that they make it possible for an individual or company to conduct new and different cyberattacks. Hackers will find malicious ways to interfere with the operations of a company, city, or even country. Cybersecurity professionals often refer to this fact by saying that </a:t>
            </a:r>
            <a:r>
              <a:rPr lang="en-US" dirty="0">
                <a:solidFill>
                  <a:srgbClr val="FF0000"/>
                </a:solidFill>
                <a:latin typeface="Tajawal ExtraBold" panose="00000800000000000000" pitchFamily="2" charset="-78"/>
                <a:cs typeface="Tajawal ExtraBold" panose="00000800000000000000" pitchFamily="2" charset="-78"/>
              </a:rPr>
              <a:t>IoT increases the attack surface that hackers can exploit.</a:t>
            </a:r>
            <a:r>
              <a:rPr lang="en-US" dirty="0">
                <a:solidFill>
                  <a:srgbClr val="0A1F61"/>
                </a:solidFill>
                <a:latin typeface="Tajawal ExtraBold" panose="00000800000000000000" pitchFamily="2" charset="-78"/>
                <a:cs typeface="Tajawal ExtraBold" panose="00000800000000000000" pitchFamily="2" charset="-78"/>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0000"/>
              </a:solidFill>
              <a:effectLst/>
              <a:uLnTx/>
              <a:uFillTx/>
              <a:latin typeface="Tajawal ExtraBold" panose="00000800000000000000" pitchFamily="2" charset="-78"/>
              <a:ea typeface="+mn-ea"/>
              <a:cs typeface="Tajawal ExtraBold" panose="00000800000000000000" pitchFamily="2" charset="-78"/>
            </a:endParaRPr>
          </a:p>
        </p:txBody>
      </p:sp>
      <p:pic>
        <p:nvPicPr>
          <p:cNvPr id="7" name="Graphic 21">
            <a:extLst>
              <a:ext uri="{FF2B5EF4-FFF2-40B4-BE49-F238E27FC236}">
                <a16:creationId xmlns:a16="http://schemas.microsoft.com/office/drawing/2014/main" id="{65388445-E13E-5F2A-6424-7B072743B5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Diagram&#10;&#10;Description automatically generated">
            <a:extLst>
              <a:ext uri="{FF2B5EF4-FFF2-40B4-BE49-F238E27FC236}">
                <a16:creationId xmlns:a16="http://schemas.microsoft.com/office/drawing/2014/main" id="{90459668-1877-72A3-AC2E-7BBDC7DE483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10264"/>
          <a:stretch/>
        </p:blipFill>
        <p:spPr>
          <a:xfrm>
            <a:off x="5572248" y="1938879"/>
            <a:ext cx="5073980" cy="4553177"/>
          </a:xfrm>
          <a:prstGeom prst="rect">
            <a:avLst/>
          </a:prstGeom>
        </p:spPr>
      </p:pic>
    </p:spTree>
    <p:extLst>
      <p:ext uri="{BB962C8B-B14F-4D97-AF65-F5344CB8AC3E}">
        <p14:creationId xmlns:p14="http://schemas.microsoft.com/office/powerpoint/2010/main" val="23882143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23ACED-CD3A-D0F9-3BFF-3B436C0BEE7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32A8EC2-85E8-93C2-877D-6FF9991E7ED2}"/>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20A3C12-CEE0-94DB-8E43-33C933537A01}"/>
              </a:ext>
            </a:extLst>
          </p:cNvPr>
          <p:cNvSpPr txBox="1"/>
          <p:nvPr/>
        </p:nvSpPr>
        <p:spPr>
          <a:xfrm>
            <a:off x="2431507" y="1100712"/>
            <a:ext cx="4851036" cy="523220"/>
          </a:xfrm>
          <a:prstGeom prst="rect">
            <a:avLst/>
          </a:prstGeom>
          <a:noFill/>
        </p:spPr>
        <p:txBody>
          <a:bodyPr wrap="square" rtlCol="0">
            <a:spAutoFit/>
          </a:bodyPr>
          <a:lstStyle/>
          <a:p>
            <a:r>
              <a:rPr lang="en-US" sz="2800" b="1" dirty="0">
                <a:latin typeface="Alexandria" charset="0"/>
                <a:cs typeface="Alexandria" charset="0"/>
              </a:rPr>
              <a:t>Elements Of Typical IoT Device</a:t>
            </a:r>
          </a:p>
        </p:txBody>
      </p:sp>
      <p:sp>
        <p:nvSpPr>
          <p:cNvPr id="5" name="Rectangle 4">
            <a:extLst>
              <a:ext uri="{FF2B5EF4-FFF2-40B4-BE49-F238E27FC236}">
                <a16:creationId xmlns:a16="http://schemas.microsoft.com/office/drawing/2014/main" id="{672934AA-7C1A-2527-F7E1-931E35FB7B7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5B193EE-5ADE-1485-3ADF-AF7E52392F8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09ED2BC-A6B5-6AF5-53EC-D9EA751A82E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8" name="TextBox 47">
            <a:extLst>
              <a:ext uri="{FF2B5EF4-FFF2-40B4-BE49-F238E27FC236}">
                <a16:creationId xmlns:a16="http://schemas.microsoft.com/office/drawing/2014/main" id="{B913E3DA-A027-E28E-8603-AF04B18E7B7F}"/>
              </a:ext>
            </a:extLst>
          </p:cNvPr>
          <p:cNvSpPr txBox="1"/>
          <p:nvPr/>
        </p:nvSpPr>
        <p:spPr>
          <a:xfrm>
            <a:off x="841160" y="2264652"/>
            <a:ext cx="2816439" cy="4247317"/>
          </a:xfrm>
          <a:prstGeom prst="rect">
            <a:avLst/>
          </a:prstGeom>
          <a:noFill/>
        </p:spPr>
        <p:txBody>
          <a:bodyPr wrap="square" rtlCol="0">
            <a:spAutoFit/>
          </a:bodyPr>
          <a:lstStyle/>
          <a:p>
            <a:pPr>
              <a:defRPr/>
            </a:pPr>
            <a:r>
              <a:rPr lang="en-US" dirty="0">
                <a:solidFill>
                  <a:srgbClr val="0A1F61"/>
                </a:solidFill>
                <a:latin typeface="Tajawal ExtraBold" panose="00000800000000000000" pitchFamily="2" charset="-78"/>
                <a:cs typeface="Tajawal ExtraBold" panose="00000800000000000000" pitchFamily="2" charset="-78"/>
              </a:rPr>
              <a:t>IoT and ICS devices are considered endpoints. In other words, they are devices at the end of a communications chain that starts with a person or robotics device and end in cloud platforms and data centers. IoT and ICS devices don’t just appear out of thin air. They are designed, developed, and managed, just like any other computer.</a:t>
            </a:r>
          </a:p>
        </p:txBody>
      </p:sp>
      <p:pic>
        <p:nvPicPr>
          <p:cNvPr id="7" name="Graphic 21">
            <a:extLst>
              <a:ext uri="{FF2B5EF4-FFF2-40B4-BE49-F238E27FC236}">
                <a16:creationId xmlns:a16="http://schemas.microsoft.com/office/drawing/2014/main" id="{E7DEE104-4C18-B419-0294-154327A6E0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descr="Diagram">
            <a:extLst>
              <a:ext uri="{FF2B5EF4-FFF2-40B4-BE49-F238E27FC236}">
                <a16:creationId xmlns:a16="http://schemas.microsoft.com/office/drawing/2014/main" id="{8E9B4D05-C103-145F-9EA1-266F600C2F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35784" y="1830895"/>
            <a:ext cx="7122717" cy="4722909"/>
          </a:xfrm>
          <a:prstGeom prst="rect">
            <a:avLst/>
          </a:prstGeom>
        </p:spPr>
      </p:pic>
    </p:spTree>
    <p:extLst>
      <p:ext uri="{BB962C8B-B14F-4D97-AF65-F5344CB8AC3E}">
        <p14:creationId xmlns:p14="http://schemas.microsoft.com/office/powerpoint/2010/main" val="5087892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8FBB11-9C93-8010-7B62-C38CD52D7F3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11AE752-D605-111A-9D05-93497FEFA3DD}"/>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18CA692-FC54-F517-B4D9-4ADAF05BA85F}"/>
              </a:ext>
            </a:extLst>
          </p:cNvPr>
          <p:cNvSpPr txBox="1"/>
          <p:nvPr/>
        </p:nvSpPr>
        <p:spPr>
          <a:xfrm>
            <a:off x="2366192" y="1084383"/>
            <a:ext cx="4932679" cy="523220"/>
          </a:xfrm>
          <a:prstGeom prst="rect">
            <a:avLst/>
          </a:prstGeom>
          <a:noFill/>
        </p:spPr>
        <p:txBody>
          <a:bodyPr wrap="square" rtlCol="0">
            <a:spAutoFit/>
          </a:bodyPr>
          <a:lstStyle/>
          <a:p>
            <a:r>
              <a:rPr lang="en-US" sz="2800" b="1" dirty="0">
                <a:latin typeface="Alexandria" charset="0"/>
                <a:cs typeface="Alexandria" charset="0"/>
              </a:rPr>
              <a:t>Elements Of Typical IoT Device</a:t>
            </a:r>
          </a:p>
        </p:txBody>
      </p:sp>
      <p:sp>
        <p:nvSpPr>
          <p:cNvPr id="5" name="Rectangle 4">
            <a:extLst>
              <a:ext uri="{FF2B5EF4-FFF2-40B4-BE49-F238E27FC236}">
                <a16:creationId xmlns:a16="http://schemas.microsoft.com/office/drawing/2014/main" id="{3B611CFD-A21D-AF2F-719D-366AE695ED1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0605B96-7F29-074E-F1B3-E9B1FB6D3A6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4AC58C0-FFCB-2A31-41D6-A53C9C51776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8" name="TextBox 47">
            <a:extLst>
              <a:ext uri="{FF2B5EF4-FFF2-40B4-BE49-F238E27FC236}">
                <a16:creationId xmlns:a16="http://schemas.microsoft.com/office/drawing/2014/main" id="{12BFBCDA-E02A-9341-03A4-3742CEA61E8A}"/>
              </a:ext>
            </a:extLst>
          </p:cNvPr>
          <p:cNvSpPr txBox="1"/>
          <p:nvPr/>
        </p:nvSpPr>
        <p:spPr>
          <a:xfrm>
            <a:off x="759517" y="2068710"/>
            <a:ext cx="10539854" cy="4611519"/>
          </a:xfrm>
          <a:prstGeom prst="rect">
            <a:avLst/>
          </a:prstGeom>
          <a:noFill/>
        </p:spPr>
        <p:txBody>
          <a:bodyPr wrap="square" rtlCol="0">
            <a:spAutoFit/>
          </a:bodyPr>
          <a:lstStyle/>
          <a:p>
            <a:pPr>
              <a:lnSpc>
                <a:spcPct val="150000"/>
              </a:lnSpc>
            </a:pPr>
            <a:r>
              <a:rPr lang="en-US" b="1" dirty="0">
                <a:solidFill>
                  <a:srgbClr val="0A1F61"/>
                </a:solidFill>
                <a:latin typeface="Tajawal ExtraBold" panose="00000800000000000000" pitchFamily="2" charset="-78"/>
                <a:cs typeface="Tajawal ExtraBold" panose="00000800000000000000" pitchFamily="2" charset="-78"/>
              </a:rPr>
              <a:t>Firmware: </a:t>
            </a:r>
            <a:r>
              <a:rPr lang="en-US" dirty="0">
                <a:solidFill>
                  <a:srgbClr val="0A1F61"/>
                </a:solidFill>
                <a:latin typeface="Tajawal ExtraBold" panose="00000800000000000000" pitchFamily="2" charset="-78"/>
                <a:cs typeface="Tajawal ExtraBold" panose="00000800000000000000" pitchFamily="2" charset="-78"/>
              </a:rPr>
              <a:t>Read-only memory embedded in the device that provides low-level control of the hardware. It can be updated, but usually not programmed. Communicates between each of the elements in the device as well as other networked devices.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b="1" dirty="0">
                <a:solidFill>
                  <a:srgbClr val="0A1F61"/>
                </a:solidFill>
                <a:latin typeface="Tajawal ExtraBold" panose="00000800000000000000" pitchFamily="2" charset="-78"/>
                <a:cs typeface="Tajawal ExtraBold" panose="00000800000000000000" pitchFamily="2" charset="-78"/>
              </a:rPr>
              <a:t>Protective services: </a:t>
            </a:r>
            <a:r>
              <a:rPr lang="en-US" dirty="0">
                <a:solidFill>
                  <a:srgbClr val="0A1F61"/>
                </a:solidFill>
                <a:latin typeface="Tajawal ExtraBold" panose="00000800000000000000" pitchFamily="2" charset="-78"/>
                <a:cs typeface="Tajawal ExtraBold" panose="00000800000000000000" pitchFamily="2" charset="-78"/>
              </a:rPr>
              <a:t>A portion of the device’s firmware or operating system that provides security functionality, including the ability to isolate processes so that they can’t be used to defeat security, and encryption.</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b="1" dirty="0">
                <a:solidFill>
                  <a:srgbClr val="0A1F61"/>
                </a:solidFill>
                <a:latin typeface="Tajawal ExtraBold" panose="00000800000000000000" pitchFamily="2" charset="-78"/>
                <a:cs typeface="Tajawal ExtraBold" panose="00000800000000000000" pitchFamily="2" charset="-78"/>
              </a:rPr>
              <a:t>Motion sensors: </a:t>
            </a:r>
            <a:r>
              <a:rPr lang="en-US" dirty="0">
                <a:solidFill>
                  <a:srgbClr val="0A1F61"/>
                </a:solidFill>
                <a:latin typeface="Tajawal ExtraBold" panose="00000800000000000000" pitchFamily="2" charset="-78"/>
                <a:cs typeface="Tajawal ExtraBold" panose="00000800000000000000" pitchFamily="2" charset="-78"/>
              </a:rPr>
              <a:t>The combined hardware and software used to track how the device is moved. Can include detection of simple movement (e.g., moving the device back and forth, or up and down), or satellite connectivity (e.g., Global Positioning System or GLONASS).</a:t>
            </a:r>
          </a:p>
        </p:txBody>
      </p:sp>
      <p:pic>
        <p:nvPicPr>
          <p:cNvPr id="7" name="Graphic 21">
            <a:extLst>
              <a:ext uri="{FF2B5EF4-FFF2-40B4-BE49-F238E27FC236}">
                <a16:creationId xmlns:a16="http://schemas.microsoft.com/office/drawing/2014/main" id="{7FC03DA8-13D1-9BE4-34D9-AA0F6212154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322912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64A6BD-D296-6FA1-A0A6-F9C5D627450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1ADC7BA-A9B1-FE02-F00A-950DC927985D}"/>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7ADEF52-43F1-C052-B569-16752D8EF01D}"/>
              </a:ext>
            </a:extLst>
          </p:cNvPr>
          <p:cNvSpPr txBox="1"/>
          <p:nvPr/>
        </p:nvSpPr>
        <p:spPr>
          <a:xfrm>
            <a:off x="2366192" y="1084383"/>
            <a:ext cx="4932679" cy="523220"/>
          </a:xfrm>
          <a:prstGeom prst="rect">
            <a:avLst/>
          </a:prstGeom>
          <a:noFill/>
        </p:spPr>
        <p:txBody>
          <a:bodyPr wrap="square" rtlCol="0">
            <a:spAutoFit/>
          </a:bodyPr>
          <a:lstStyle/>
          <a:p>
            <a:r>
              <a:rPr lang="en-US" sz="2800" b="1" dirty="0">
                <a:latin typeface="Alexandria" charset="0"/>
                <a:cs typeface="Alexandria" charset="0"/>
              </a:rPr>
              <a:t>Elements Of Typical IoT Device</a:t>
            </a:r>
          </a:p>
        </p:txBody>
      </p:sp>
      <p:sp>
        <p:nvSpPr>
          <p:cNvPr id="5" name="Rectangle 4">
            <a:extLst>
              <a:ext uri="{FF2B5EF4-FFF2-40B4-BE49-F238E27FC236}">
                <a16:creationId xmlns:a16="http://schemas.microsoft.com/office/drawing/2014/main" id="{B88A7D66-B1EE-0892-32DD-5EBF1101696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55FD8C7-74F4-2CC6-1518-F011C04068A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7CEF794-4BE7-B3CE-BD83-5F186192744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8" name="TextBox 47">
            <a:extLst>
              <a:ext uri="{FF2B5EF4-FFF2-40B4-BE49-F238E27FC236}">
                <a16:creationId xmlns:a16="http://schemas.microsoft.com/office/drawing/2014/main" id="{379418AB-F806-824A-75D2-2247A4482420}"/>
              </a:ext>
            </a:extLst>
          </p:cNvPr>
          <p:cNvSpPr txBox="1"/>
          <p:nvPr/>
        </p:nvSpPr>
        <p:spPr>
          <a:xfrm>
            <a:off x="759517" y="2966781"/>
            <a:ext cx="10539854" cy="2534027"/>
          </a:xfrm>
          <a:prstGeom prst="rect">
            <a:avLst/>
          </a:prstGeom>
          <a:noFill/>
        </p:spPr>
        <p:txBody>
          <a:bodyPr wrap="square" rtlCol="0">
            <a:spAutoFit/>
          </a:bodyPr>
          <a:lstStyle/>
          <a:p>
            <a:pPr>
              <a:lnSpc>
                <a:spcPct val="150000"/>
              </a:lnSpc>
            </a:pPr>
            <a:r>
              <a:rPr lang="en-US" b="1" dirty="0">
                <a:solidFill>
                  <a:srgbClr val="0A1F61"/>
                </a:solidFill>
                <a:latin typeface="Tajawal ExtraBold" panose="00000800000000000000" pitchFamily="2" charset="-78"/>
                <a:cs typeface="Tajawal ExtraBold" panose="00000800000000000000" pitchFamily="2" charset="-78"/>
              </a:rPr>
              <a:t>Microcontroller: </a:t>
            </a:r>
            <a:r>
              <a:rPr lang="en-US" dirty="0">
                <a:solidFill>
                  <a:srgbClr val="0A1F61"/>
                </a:solidFill>
                <a:latin typeface="Tajawal ExtraBold" panose="00000800000000000000" pitchFamily="2" charset="-78"/>
                <a:cs typeface="Tajawal ExtraBold" panose="00000800000000000000" pitchFamily="2" charset="-78"/>
              </a:rPr>
              <a:t>The processor used to run the software and provide the “brains” of the unit.</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Connectivity stack: Responsible for providing network connectivity. Networking capabilities can include Bluetooth, mobile (e.g., 3G, 4G, 5G), Zigbee, </a:t>
            </a:r>
            <a:r>
              <a:rPr lang="en-US" dirty="0" err="1">
                <a:solidFill>
                  <a:srgbClr val="0A1F61"/>
                </a:solidFill>
                <a:latin typeface="Tajawal ExtraBold" panose="00000800000000000000" pitchFamily="2" charset="-78"/>
                <a:cs typeface="Tajawal ExtraBold" panose="00000800000000000000" pitchFamily="2" charset="-78"/>
              </a:rPr>
              <a:t>LoRA</a:t>
            </a:r>
            <a:r>
              <a:rPr lang="en-US" dirty="0">
                <a:solidFill>
                  <a:srgbClr val="0A1F61"/>
                </a:solidFill>
                <a:latin typeface="Tajawal ExtraBold" panose="00000800000000000000" pitchFamily="2" charset="-78"/>
                <a:cs typeface="Tajawal ExtraBold" panose="00000800000000000000" pitchFamily="2" charset="-78"/>
              </a:rPr>
              <a:t>, </a:t>
            </a:r>
            <a:r>
              <a:rPr lang="en-US" dirty="0" err="1">
                <a:solidFill>
                  <a:srgbClr val="0A1F61"/>
                </a:solidFill>
                <a:latin typeface="Tajawal ExtraBold" panose="00000800000000000000" pitchFamily="2" charset="-78"/>
                <a:cs typeface="Tajawal ExtraBold" panose="00000800000000000000" pitchFamily="2" charset="-78"/>
              </a:rPr>
              <a:t>SigFox</a:t>
            </a:r>
            <a:r>
              <a:rPr lang="en-US" dirty="0">
                <a:solidFill>
                  <a:srgbClr val="0A1F61"/>
                </a:solidFill>
                <a:latin typeface="Tajawal ExtraBold" panose="00000800000000000000" pitchFamily="2" charset="-78"/>
                <a:cs typeface="Tajawal ExtraBold" panose="00000800000000000000" pitchFamily="2" charset="-78"/>
              </a:rPr>
              <a:t> or </a:t>
            </a:r>
            <a:r>
              <a:rPr lang="en-US" dirty="0" err="1">
                <a:solidFill>
                  <a:srgbClr val="0A1F61"/>
                </a:solidFill>
                <a:latin typeface="Tajawal ExtraBold" panose="00000800000000000000" pitchFamily="2" charset="-78"/>
                <a:cs typeface="Tajawal ExtraBold" panose="00000800000000000000" pitchFamily="2" charset="-78"/>
              </a:rPr>
              <a:t>WiFi</a:t>
            </a:r>
            <a:r>
              <a:rPr lang="en-US" dirty="0">
                <a:solidFill>
                  <a:srgbClr val="0A1F61"/>
                </a:solidFill>
                <a:latin typeface="Tajawal ExtraBold" panose="00000800000000000000" pitchFamily="2" charset="-78"/>
                <a:cs typeface="Tajawal ExtraBold" panose="00000800000000000000" pitchFamily="2" charset="-78"/>
              </a:rPr>
              <a:t>.</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b="1" dirty="0">
                <a:solidFill>
                  <a:srgbClr val="0A1F61"/>
                </a:solidFill>
                <a:latin typeface="Tajawal ExtraBold" panose="00000800000000000000" pitchFamily="2" charset="-78"/>
                <a:cs typeface="Tajawal ExtraBold" panose="00000800000000000000" pitchFamily="2" charset="-78"/>
              </a:rPr>
              <a:t>Authentication services</a:t>
            </a:r>
            <a:r>
              <a:rPr lang="en-US" dirty="0">
                <a:solidFill>
                  <a:srgbClr val="0A1F61"/>
                </a:solidFill>
                <a:latin typeface="Tajawal ExtraBold" panose="00000800000000000000" pitchFamily="2" charset="-78"/>
                <a:cs typeface="Tajawal ExtraBold" panose="00000800000000000000" pitchFamily="2" charset="-78"/>
              </a:rPr>
              <a:t>: When included, provides the ability for the IoT device to verify and validate users, network traffic or processes.</a:t>
            </a:r>
          </a:p>
        </p:txBody>
      </p:sp>
      <p:pic>
        <p:nvPicPr>
          <p:cNvPr id="7" name="Graphic 21">
            <a:extLst>
              <a:ext uri="{FF2B5EF4-FFF2-40B4-BE49-F238E27FC236}">
                <a16:creationId xmlns:a16="http://schemas.microsoft.com/office/drawing/2014/main" id="{6564C4B2-4AD6-C80C-09AF-F3D732844A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9653374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BB1478-B381-0CEE-8471-8B281C8BA6F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B0F4EFB-8344-E97D-761A-FF72D9353794}"/>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BEACC97-AD11-E2B6-040E-13BE0AAFDBF7}"/>
              </a:ext>
            </a:extLst>
          </p:cNvPr>
          <p:cNvSpPr txBox="1"/>
          <p:nvPr/>
        </p:nvSpPr>
        <p:spPr>
          <a:xfrm>
            <a:off x="2366192" y="1084383"/>
            <a:ext cx="4932679" cy="523220"/>
          </a:xfrm>
          <a:prstGeom prst="rect">
            <a:avLst/>
          </a:prstGeom>
          <a:noFill/>
        </p:spPr>
        <p:txBody>
          <a:bodyPr wrap="square" rtlCol="0">
            <a:spAutoFit/>
          </a:bodyPr>
          <a:lstStyle/>
          <a:p>
            <a:r>
              <a:rPr lang="en-US" sz="2800" b="1" dirty="0">
                <a:latin typeface="Alexandria" charset="0"/>
                <a:cs typeface="Alexandria" charset="0"/>
              </a:rPr>
              <a:t>Elements Of Typical IoT Device</a:t>
            </a:r>
          </a:p>
        </p:txBody>
      </p:sp>
      <p:sp>
        <p:nvSpPr>
          <p:cNvPr id="5" name="Rectangle 4">
            <a:extLst>
              <a:ext uri="{FF2B5EF4-FFF2-40B4-BE49-F238E27FC236}">
                <a16:creationId xmlns:a16="http://schemas.microsoft.com/office/drawing/2014/main" id="{8507E43C-58C7-BD87-F4A1-4D283F164E9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2329136-C277-991B-30BE-113CFAD980A2}"/>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B32B6F7-B003-6B1E-8486-F17C37654F4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8" name="TextBox 47">
            <a:extLst>
              <a:ext uri="{FF2B5EF4-FFF2-40B4-BE49-F238E27FC236}">
                <a16:creationId xmlns:a16="http://schemas.microsoft.com/office/drawing/2014/main" id="{A94BEAAA-03A2-DF12-20F1-060A05CF27C2}"/>
              </a:ext>
            </a:extLst>
          </p:cNvPr>
          <p:cNvSpPr txBox="1"/>
          <p:nvPr/>
        </p:nvSpPr>
        <p:spPr>
          <a:xfrm>
            <a:off x="775846" y="2640210"/>
            <a:ext cx="10539854" cy="3365024"/>
          </a:xfrm>
          <a:prstGeom prst="rect">
            <a:avLst/>
          </a:prstGeom>
          <a:noFill/>
        </p:spPr>
        <p:txBody>
          <a:bodyPr wrap="square" rtlCol="0">
            <a:spAutoFit/>
          </a:bodyPr>
          <a:lstStyle/>
          <a:p>
            <a:pPr>
              <a:lnSpc>
                <a:spcPct val="150000"/>
              </a:lnSpc>
            </a:pPr>
            <a:r>
              <a:rPr lang="en-US" b="1" dirty="0">
                <a:solidFill>
                  <a:srgbClr val="0A1F61"/>
                </a:solidFill>
                <a:latin typeface="Tajawal ExtraBold" panose="00000800000000000000" pitchFamily="2" charset="-78"/>
                <a:cs typeface="Tajawal ExtraBold" panose="00000800000000000000" pitchFamily="2" charset="-78"/>
              </a:rPr>
              <a:t>Power management: </a:t>
            </a:r>
            <a:r>
              <a:rPr lang="en-US" dirty="0">
                <a:solidFill>
                  <a:srgbClr val="0A1F61"/>
                </a:solidFill>
                <a:latin typeface="Tajawal ExtraBold" panose="00000800000000000000" pitchFamily="2" charset="-78"/>
                <a:cs typeface="Tajawal ExtraBold" panose="00000800000000000000" pitchFamily="2" charset="-78"/>
              </a:rPr>
              <a:t>If the device requires significant use of power, functionality that manages power usage, as well as the charging of the device.</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b="1" dirty="0">
                <a:solidFill>
                  <a:srgbClr val="0A1F61"/>
                </a:solidFill>
                <a:latin typeface="Tajawal ExtraBold" panose="00000800000000000000" pitchFamily="2" charset="-78"/>
                <a:cs typeface="Tajawal ExtraBold" panose="00000800000000000000" pitchFamily="2" charset="-78"/>
              </a:rPr>
              <a:t>Battery/power</a:t>
            </a:r>
            <a:r>
              <a:rPr lang="en-US" dirty="0">
                <a:solidFill>
                  <a:srgbClr val="0A1F61"/>
                </a:solidFill>
                <a:latin typeface="Tajawal ExtraBold" panose="00000800000000000000" pitchFamily="2" charset="-78"/>
                <a:cs typeface="Tajawal ExtraBold" panose="00000800000000000000" pitchFamily="2" charset="-78"/>
              </a:rPr>
              <a:t>: The physical capability to store power, as well as receive power from a remote source.</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b="1" dirty="0">
                <a:solidFill>
                  <a:srgbClr val="0A1F61"/>
                </a:solidFill>
                <a:latin typeface="Tajawal ExtraBold" panose="00000800000000000000" pitchFamily="2" charset="-78"/>
                <a:cs typeface="Tajawal ExtraBold" panose="00000800000000000000" pitchFamily="2" charset="-78"/>
              </a:rPr>
              <a:t>Memory: </a:t>
            </a:r>
            <a:r>
              <a:rPr lang="en-US" dirty="0">
                <a:solidFill>
                  <a:srgbClr val="0A1F61"/>
                </a:solidFill>
                <a:latin typeface="Tajawal ExtraBold" panose="00000800000000000000" pitchFamily="2" charset="-78"/>
                <a:cs typeface="Tajawal ExtraBold" panose="00000800000000000000" pitchFamily="2" charset="-78"/>
              </a:rPr>
              <a:t>The working “muscle” of the IoT device, in that it provides the ability to store working data, machine code, and information that is then addressed by the processor.</a:t>
            </a:r>
          </a:p>
        </p:txBody>
      </p:sp>
      <p:pic>
        <p:nvPicPr>
          <p:cNvPr id="7" name="Graphic 21">
            <a:extLst>
              <a:ext uri="{FF2B5EF4-FFF2-40B4-BE49-F238E27FC236}">
                <a16:creationId xmlns:a16="http://schemas.microsoft.com/office/drawing/2014/main" id="{613D61AF-822B-0B2F-D61B-5DEC8629A9D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8620691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7C276D-550F-C057-39FE-0092A628296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C4FCA5B-2A2E-E4C9-8F3E-BC6618DFB10B}"/>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021F110-6EE9-AAA5-FC10-E79B756F3DE2}"/>
              </a:ext>
            </a:extLst>
          </p:cNvPr>
          <p:cNvSpPr txBox="1"/>
          <p:nvPr/>
        </p:nvSpPr>
        <p:spPr>
          <a:xfrm>
            <a:off x="2366192" y="1084383"/>
            <a:ext cx="4932679" cy="523220"/>
          </a:xfrm>
          <a:prstGeom prst="rect">
            <a:avLst/>
          </a:prstGeom>
          <a:noFill/>
        </p:spPr>
        <p:txBody>
          <a:bodyPr wrap="square" rtlCol="0">
            <a:spAutoFit/>
          </a:bodyPr>
          <a:lstStyle/>
          <a:p>
            <a:r>
              <a:rPr lang="en-US" sz="2800" b="1" dirty="0">
                <a:latin typeface="Alexandria" charset="0"/>
                <a:cs typeface="Alexandria" charset="0"/>
              </a:rPr>
              <a:t>Elements Of Typical IoT Device</a:t>
            </a:r>
          </a:p>
        </p:txBody>
      </p:sp>
      <p:sp>
        <p:nvSpPr>
          <p:cNvPr id="5" name="Rectangle 4">
            <a:extLst>
              <a:ext uri="{FF2B5EF4-FFF2-40B4-BE49-F238E27FC236}">
                <a16:creationId xmlns:a16="http://schemas.microsoft.com/office/drawing/2014/main" id="{56A24BC7-1921-9F58-97CF-31C2838ADEC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A3EDD2-AFAD-B7DA-DD74-705D20001B6A}"/>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A5DC226-92BE-06D8-4091-8BE4B294852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8" name="TextBox 47">
            <a:extLst>
              <a:ext uri="{FF2B5EF4-FFF2-40B4-BE49-F238E27FC236}">
                <a16:creationId xmlns:a16="http://schemas.microsoft.com/office/drawing/2014/main" id="{ABF084CF-4CA7-295F-4B2E-0DD02A03D675}"/>
              </a:ext>
            </a:extLst>
          </p:cNvPr>
          <p:cNvSpPr txBox="1"/>
          <p:nvPr/>
        </p:nvSpPr>
        <p:spPr>
          <a:xfrm>
            <a:off x="775846" y="2460595"/>
            <a:ext cx="10539854" cy="3780522"/>
          </a:xfrm>
          <a:prstGeom prst="rect">
            <a:avLst/>
          </a:prstGeom>
          <a:noFill/>
        </p:spPr>
        <p:txBody>
          <a:bodyPr wrap="square" rtlCol="0">
            <a:spAutoFit/>
          </a:bodyPr>
          <a:lstStyle/>
          <a:p>
            <a:pPr>
              <a:lnSpc>
                <a:spcPct val="150000"/>
              </a:lnSpc>
            </a:pPr>
            <a:r>
              <a:rPr lang="en-US" b="1" dirty="0">
                <a:solidFill>
                  <a:srgbClr val="0A1F61"/>
                </a:solidFill>
                <a:latin typeface="Tajawal ExtraBold" panose="00000800000000000000" pitchFamily="2" charset="-78"/>
                <a:cs typeface="Tajawal ExtraBold" panose="00000800000000000000" pitchFamily="2" charset="-78"/>
              </a:rPr>
              <a:t>Storage: </a:t>
            </a:r>
            <a:r>
              <a:rPr lang="en-US" dirty="0">
                <a:solidFill>
                  <a:srgbClr val="0A1F61"/>
                </a:solidFill>
                <a:latin typeface="Tajawal ExtraBold" panose="00000800000000000000" pitchFamily="2" charset="-78"/>
                <a:cs typeface="Tajawal ExtraBold" panose="00000800000000000000" pitchFamily="2" charset="-78"/>
              </a:rPr>
              <a:t>Provides the ability to capture and keep data for relatively long periods of time. Such information can include storing the location(s) the IoT device wearer/operator took the device, information about other devices that have connected with it, and information entered by the user. Such information can be added actively (e.g., by the user programming the IoT/OT device on purpose), or passively (e.g., by the device capturing the motions and actions of the wearer/user).</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It doesn’t matter if that device is a webcam, the smartwatch, or the Raspberry pi device your local water utility company developed to control devices for your community water supply, the elements remain the same.</a:t>
            </a:r>
          </a:p>
        </p:txBody>
      </p:sp>
      <p:pic>
        <p:nvPicPr>
          <p:cNvPr id="7" name="Graphic 21">
            <a:extLst>
              <a:ext uri="{FF2B5EF4-FFF2-40B4-BE49-F238E27FC236}">
                <a16:creationId xmlns:a16="http://schemas.microsoft.com/office/drawing/2014/main" id="{0E349A71-F996-9052-C42E-4C26E97D9AD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175008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DE9559-E235-E994-61C5-ECDF25D9F56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49187A5-EADB-B86A-9C58-3323F060B796}"/>
              </a:ext>
            </a:extLst>
          </p:cNvPr>
          <p:cNvSpPr/>
          <p:nvPr/>
        </p:nvSpPr>
        <p:spPr>
          <a:xfrm>
            <a:off x="617280" y="1685494"/>
            <a:ext cx="10812720" cy="49880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5BCA7F4-764A-4B3B-2CBD-250BD6C105D7}"/>
              </a:ext>
            </a:extLst>
          </p:cNvPr>
          <p:cNvSpPr txBox="1"/>
          <p:nvPr/>
        </p:nvSpPr>
        <p:spPr>
          <a:xfrm>
            <a:off x="2513150" y="1019069"/>
            <a:ext cx="3902032" cy="521970"/>
          </a:xfrm>
          <a:prstGeom prst="rect">
            <a:avLst/>
          </a:prstGeom>
          <a:noFill/>
        </p:spPr>
        <p:txBody>
          <a:bodyPr wrap="square" rtlCol="0">
            <a:spAutoFit/>
          </a:bodyPr>
          <a:lstStyle/>
          <a:p>
            <a:r>
              <a:rPr lang="en-US" sz="2800" b="1" dirty="0">
                <a:latin typeface="Alexandria" charset="0"/>
                <a:cs typeface="Alexandria" charset="0"/>
              </a:rPr>
              <a:t>IoT Ecosystem</a:t>
            </a:r>
          </a:p>
        </p:txBody>
      </p:sp>
      <p:sp>
        <p:nvSpPr>
          <p:cNvPr id="5" name="Rectangle 4">
            <a:extLst>
              <a:ext uri="{FF2B5EF4-FFF2-40B4-BE49-F238E27FC236}">
                <a16:creationId xmlns:a16="http://schemas.microsoft.com/office/drawing/2014/main" id="{DE44E2C8-0770-E897-A5E7-2E66097866B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3723AD5-F4ED-89DD-EF4A-9EB0FEBA5614}"/>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9A8A537-239F-365E-5665-5DB86D7451C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30689E61-1799-14A6-48DE-499E363BD3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4" name="Table 11">
            <a:extLst>
              <a:ext uri="{FF2B5EF4-FFF2-40B4-BE49-F238E27FC236}">
                <a16:creationId xmlns:a16="http://schemas.microsoft.com/office/drawing/2014/main" id="{2849F073-902A-8D2F-49B1-2930A2A8AF15}"/>
              </a:ext>
            </a:extLst>
          </p:cNvPr>
          <p:cNvGraphicFramePr>
            <a:graphicFrameLocks noGrp="1"/>
          </p:cNvGraphicFramePr>
          <p:nvPr>
            <p:extLst>
              <p:ext uri="{D42A27DB-BD31-4B8C-83A1-F6EECF244321}">
                <p14:modId xmlns:p14="http://schemas.microsoft.com/office/powerpoint/2010/main" val="3667493329"/>
              </p:ext>
            </p:extLst>
          </p:nvPr>
        </p:nvGraphicFramePr>
        <p:xfrm>
          <a:off x="820475" y="2800900"/>
          <a:ext cx="10413581" cy="2848787"/>
        </p:xfrm>
        <a:graphic>
          <a:graphicData uri="http://schemas.openxmlformats.org/drawingml/2006/table">
            <a:tbl>
              <a:tblPr firstRow="1" bandRow="1">
                <a:tableStyleId>{5C22544A-7EE6-4342-B048-85BDC9FD1C3A}</a:tableStyleId>
              </a:tblPr>
              <a:tblGrid>
                <a:gridCol w="2417489">
                  <a:extLst>
                    <a:ext uri="{9D8B030D-6E8A-4147-A177-3AD203B41FA5}">
                      <a16:colId xmlns:a16="http://schemas.microsoft.com/office/drawing/2014/main" val="4003324763"/>
                    </a:ext>
                  </a:extLst>
                </a:gridCol>
                <a:gridCol w="7996092">
                  <a:extLst>
                    <a:ext uri="{9D8B030D-6E8A-4147-A177-3AD203B41FA5}">
                      <a16:colId xmlns:a16="http://schemas.microsoft.com/office/drawing/2014/main" val="3518689708"/>
                    </a:ext>
                  </a:extLst>
                </a:gridCol>
              </a:tblGrid>
              <a:tr h="420265">
                <a:tc>
                  <a:txBody>
                    <a:bodyPr/>
                    <a:lstStyle/>
                    <a:p>
                      <a:r>
                        <a:rPr lang="en-US" dirty="0"/>
                        <a:t>Element</a:t>
                      </a:r>
                    </a:p>
                  </a:txBody>
                  <a:tcPr/>
                </a:tc>
                <a:tc>
                  <a:txBody>
                    <a:bodyPr/>
                    <a:lstStyle/>
                    <a:p>
                      <a:r>
                        <a:rPr lang="en-US" dirty="0"/>
                        <a:t>Description</a:t>
                      </a:r>
                    </a:p>
                  </a:txBody>
                  <a:tcPr/>
                </a:tc>
                <a:extLst>
                  <a:ext uri="{0D108BD9-81ED-4DB2-BD59-A6C34878D82A}">
                    <a16:rowId xmlns:a16="http://schemas.microsoft.com/office/drawing/2014/main" val="3228406387"/>
                  </a:ext>
                </a:extLst>
              </a:tr>
              <a:tr h="420265">
                <a:tc>
                  <a:txBody>
                    <a:bodyPr/>
                    <a:lstStyle/>
                    <a:p>
                      <a:r>
                        <a:rPr lang="en-US" dirty="0"/>
                        <a:t>Software developers</a:t>
                      </a:r>
                    </a:p>
                  </a:txBody>
                  <a:tcPr/>
                </a:tc>
                <a:tc>
                  <a:txBody>
                    <a:bodyPr/>
                    <a:lstStyle/>
                    <a:p>
                      <a:r>
                        <a:rPr lang="en-US" dirty="0"/>
                        <a:t>The people who develop the software that runs IoT devices.</a:t>
                      </a:r>
                    </a:p>
                  </a:txBody>
                  <a:tcPr/>
                </a:tc>
                <a:extLst>
                  <a:ext uri="{0D108BD9-81ED-4DB2-BD59-A6C34878D82A}">
                    <a16:rowId xmlns:a16="http://schemas.microsoft.com/office/drawing/2014/main" val="4179047335"/>
                  </a:ext>
                </a:extLst>
              </a:tr>
              <a:tr h="669419">
                <a:tc>
                  <a:txBody>
                    <a:bodyPr/>
                    <a:lstStyle/>
                    <a:p>
                      <a:r>
                        <a:rPr lang="en-US" dirty="0"/>
                        <a:t>Hardware Engineers </a:t>
                      </a:r>
                    </a:p>
                  </a:txBody>
                  <a:tcPr/>
                </a:tc>
                <a:tc>
                  <a:txBody>
                    <a:bodyPr/>
                    <a:lstStyle/>
                    <a:p>
                      <a:r>
                        <a:rPr lang="en-US" dirty="0"/>
                        <a:t>The people who create the hardware devices, including processors and microcontrollers.</a:t>
                      </a:r>
                    </a:p>
                  </a:txBody>
                  <a:tcPr/>
                </a:tc>
                <a:extLst>
                  <a:ext uri="{0D108BD9-81ED-4DB2-BD59-A6C34878D82A}">
                    <a16:rowId xmlns:a16="http://schemas.microsoft.com/office/drawing/2014/main" val="600392404"/>
                  </a:ext>
                </a:extLst>
              </a:tr>
              <a:tr h="669419">
                <a:tc>
                  <a:txBody>
                    <a:bodyPr/>
                    <a:lstStyle/>
                    <a:p>
                      <a:r>
                        <a:rPr lang="en-US" dirty="0"/>
                        <a:t>Network Connectivity</a:t>
                      </a:r>
                    </a:p>
                  </a:txBody>
                  <a:tcPr/>
                </a:tc>
                <a:tc>
                  <a:txBody>
                    <a:bodyPr/>
                    <a:lstStyle/>
                    <a:p>
                      <a:r>
                        <a:rPr lang="en-US" dirty="0"/>
                        <a:t>Service providers, local LANS and mobile networks (including 4G and 5G), are responsible for transporting data and keeping us connected.</a:t>
                      </a:r>
                    </a:p>
                  </a:txBody>
                  <a:tcPr/>
                </a:tc>
                <a:extLst>
                  <a:ext uri="{0D108BD9-81ED-4DB2-BD59-A6C34878D82A}">
                    <a16:rowId xmlns:a16="http://schemas.microsoft.com/office/drawing/2014/main" val="4083828255"/>
                  </a:ext>
                </a:extLst>
              </a:tr>
              <a:tr h="669419">
                <a:tc>
                  <a:txBody>
                    <a:bodyPr/>
                    <a:lstStyle/>
                    <a:p>
                      <a:r>
                        <a:rPr lang="en-US" dirty="0"/>
                        <a:t>Platforms</a:t>
                      </a:r>
                    </a:p>
                  </a:txBody>
                  <a:tcPr/>
                </a:tc>
                <a:tc>
                  <a:txBody>
                    <a:bodyPr/>
                    <a:lstStyle/>
                    <a:p>
                      <a:r>
                        <a:rPr lang="en-US" dirty="0"/>
                        <a:t>These can include cloud-based services that gather and process the terabytes, petabytes and exabytes of data IoT devices generate.</a:t>
                      </a:r>
                    </a:p>
                  </a:txBody>
                  <a:tcPr/>
                </a:tc>
                <a:extLst>
                  <a:ext uri="{0D108BD9-81ED-4DB2-BD59-A6C34878D82A}">
                    <a16:rowId xmlns:a16="http://schemas.microsoft.com/office/drawing/2014/main" val="3383517825"/>
                  </a:ext>
                </a:extLst>
              </a:tr>
            </a:tbl>
          </a:graphicData>
        </a:graphic>
      </p:graphicFrame>
    </p:spTree>
    <p:extLst>
      <p:ext uri="{BB962C8B-B14F-4D97-AF65-F5344CB8AC3E}">
        <p14:creationId xmlns:p14="http://schemas.microsoft.com/office/powerpoint/2010/main" val="9012856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C0BA4C-E7AA-377F-74A6-1890272EA3E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15BD12E-CEC6-1E35-8EE6-6F368104E236}"/>
              </a:ext>
            </a:extLst>
          </p:cNvPr>
          <p:cNvSpPr/>
          <p:nvPr/>
        </p:nvSpPr>
        <p:spPr>
          <a:xfrm>
            <a:off x="617280" y="1685494"/>
            <a:ext cx="10812720" cy="49880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0EFD3A5-E132-31AF-48C4-A10900772559}"/>
              </a:ext>
            </a:extLst>
          </p:cNvPr>
          <p:cNvSpPr txBox="1"/>
          <p:nvPr/>
        </p:nvSpPr>
        <p:spPr>
          <a:xfrm>
            <a:off x="2513150" y="1019069"/>
            <a:ext cx="3902032" cy="521970"/>
          </a:xfrm>
          <a:prstGeom prst="rect">
            <a:avLst/>
          </a:prstGeom>
          <a:noFill/>
        </p:spPr>
        <p:txBody>
          <a:bodyPr wrap="square" rtlCol="0">
            <a:spAutoFit/>
          </a:bodyPr>
          <a:lstStyle/>
          <a:p>
            <a:r>
              <a:rPr lang="en-US" sz="2800" b="1" dirty="0">
                <a:latin typeface="Alexandria" charset="0"/>
                <a:cs typeface="Alexandria" charset="0"/>
              </a:rPr>
              <a:t>IoT Ecosystem</a:t>
            </a:r>
          </a:p>
        </p:txBody>
      </p:sp>
      <p:sp>
        <p:nvSpPr>
          <p:cNvPr id="5" name="Rectangle 4">
            <a:extLst>
              <a:ext uri="{FF2B5EF4-FFF2-40B4-BE49-F238E27FC236}">
                <a16:creationId xmlns:a16="http://schemas.microsoft.com/office/drawing/2014/main" id="{5471030D-C029-8076-DBF0-408362EDFAA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D1DC206-0671-4622-B990-8CA7BC170B7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DECF5A6-08E6-63A9-F26A-4EA8845D21C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55D0012A-1E70-30CA-3FED-CA8E0C0E98F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Table 11">
            <a:extLst>
              <a:ext uri="{FF2B5EF4-FFF2-40B4-BE49-F238E27FC236}">
                <a16:creationId xmlns:a16="http://schemas.microsoft.com/office/drawing/2014/main" id="{20B98755-697A-5A29-9C41-2C139F0F1962}"/>
              </a:ext>
            </a:extLst>
          </p:cNvPr>
          <p:cNvGraphicFramePr>
            <a:graphicFrameLocks noGrp="1"/>
          </p:cNvGraphicFramePr>
          <p:nvPr>
            <p:extLst>
              <p:ext uri="{D42A27DB-BD31-4B8C-83A1-F6EECF244321}">
                <p14:modId xmlns:p14="http://schemas.microsoft.com/office/powerpoint/2010/main" val="1094127728"/>
              </p:ext>
            </p:extLst>
          </p:nvPr>
        </p:nvGraphicFramePr>
        <p:xfrm>
          <a:off x="804146" y="2707980"/>
          <a:ext cx="10413582" cy="2967362"/>
        </p:xfrm>
        <a:graphic>
          <a:graphicData uri="http://schemas.openxmlformats.org/drawingml/2006/table">
            <a:tbl>
              <a:tblPr firstRow="1" bandRow="1">
                <a:tableStyleId>{5C22544A-7EE6-4342-B048-85BDC9FD1C3A}</a:tableStyleId>
              </a:tblPr>
              <a:tblGrid>
                <a:gridCol w="2418667">
                  <a:extLst>
                    <a:ext uri="{9D8B030D-6E8A-4147-A177-3AD203B41FA5}">
                      <a16:colId xmlns:a16="http://schemas.microsoft.com/office/drawing/2014/main" val="4003324763"/>
                    </a:ext>
                  </a:extLst>
                </a:gridCol>
                <a:gridCol w="7994915">
                  <a:extLst>
                    <a:ext uri="{9D8B030D-6E8A-4147-A177-3AD203B41FA5}">
                      <a16:colId xmlns:a16="http://schemas.microsoft.com/office/drawing/2014/main" val="3518689708"/>
                    </a:ext>
                  </a:extLst>
                </a:gridCol>
              </a:tblGrid>
              <a:tr h="407042">
                <a:tc>
                  <a:txBody>
                    <a:bodyPr/>
                    <a:lstStyle/>
                    <a:p>
                      <a:r>
                        <a:rPr lang="en-US" dirty="0"/>
                        <a:t>Element</a:t>
                      </a:r>
                    </a:p>
                  </a:txBody>
                  <a:tcPr/>
                </a:tc>
                <a:tc>
                  <a:txBody>
                    <a:bodyPr/>
                    <a:lstStyle/>
                    <a:p>
                      <a:r>
                        <a:rPr lang="en-US" dirty="0"/>
                        <a:t>Description</a:t>
                      </a:r>
                    </a:p>
                  </a:txBody>
                  <a:tcPr/>
                </a:tc>
                <a:extLst>
                  <a:ext uri="{0D108BD9-81ED-4DB2-BD59-A6C34878D82A}">
                    <a16:rowId xmlns:a16="http://schemas.microsoft.com/office/drawing/2014/main" val="3228406387"/>
                  </a:ext>
                </a:extLst>
              </a:tr>
              <a:tr h="625502">
                <a:tc>
                  <a:txBody>
                    <a:bodyPr/>
                    <a:lstStyle/>
                    <a:p>
                      <a:r>
                        <a:rPr lang="en-US" dirty="0"/>
                        <a:t>Data Analysts and scientists</a:t>
                      </a:r>
                    </a:p>
                  </a:txBody>
                  <a:tcPr/>
                </a:tc>
                <a:tc>
                  <a:txBody>
                    <a:bodyPr/>
                    <a:lstStyle/>
                    <a:p>
                      <a:r>
                        <a:rPr lang="en-US" dirty="0"/>
                        <a:t>People who crunch the data from IoT devices and turn it into useful, actionable information.</a:t>
                      </a:r>
                    </a:p>
                  </a:txBody>
                  <a:tcPr/>
                </a:tc>
                <a:extLst>
                  <a:ext uri="{0D108BD9-81ED-4DB2-BD59-A6C34878D82A}">
                    <a16:rowId xmlns:a16="http://schemas.microsoft.com/office/drawing/2014/main" val="2102207238"/>
                  </a:ext>
                </a:extLst>
              </a:tr>
              <a:tr h="625502">
                <a:tc>
                  <a:txBody>
                    <a:bodyPr/>
                    <a:lstStyle/>
                    <a:p>
                      <a:r>
                        <a:rPr lang="en-US" dirty="0"/>
                        <a:t>IT workers and managers</a:t>
                      </a:r>
                    </a:p>
                  </a:txBody>
                  <a:tcPr/>
                </a:tc>
                <a:tc>
                  <a:txBody>
                    <a:bodyPr/>
                    <a:lstStyle/>
                    <a:p>
                      <a:r>
                        <a:rPr lang="en-US" dirty="0"/>
                        <a:t>Responsible for maintaining the IoT infrastructure, including managing end points as well as IoT network traffic all along the device’s lifecycle.</a:t>
                      </a:r>
                    </a:p>
                  </a:txBody>
                  <a:tcPr/>
                </a:tc>
                <a:extLst>
                  <a:ext uri="{0D108BD9-81ED-4DB2-BD59-A6C34878D82A}">
                    <a16:rowId xmlns:a16="http://schemas.microsoft.com/office/drawing/2014/main" val="1412082813"/>
                  </a:ext>
                </a:extLst>
              </a:tr>
              <a:tr h="625502">
                <a:tc>
                  <a:txBody>
                    <a:bodyPr/>
                    <a:lstStyle/>
                    <a:p>
                      <a:r>
                        <a:rPr lang="en-US" dirty="0"/>
                        <a:t>Cybersecurity workers </a:t>
                      </a:r>
                    </a:p>
                  </a:txBody>
                  <a:tcPr/>
                </a:tc>
                <a:tc>
                  <a:txBody>
                    <a:bodyPr/>
                    <a:lstStyle/>
                    <a:p>
                      <a:r>
                        <a:rPr lang="en-US" dirty="0"/>
                        <a:t>Individuals responsible for applying IoT security controls, managing cyberthreats and enabling data protection schemes.</a:t>
                      </a:r>
                    </a:p>
                  </a:txBody>
                  <a:tcPr/>
                </a:tc>
                <a:extLst>
                  <a:ext uri="{0D108BD9-81ED-4DB2-BD59-A6C34878D82A}">
                    <a16:rowId xmlns:a16="http://schemas.microsoft.com/office/drawing/2014/main" val="4214936012"/>
                  </a:ext>
                </a:extLst>
              </a:tr>
              <a:tr h="625502">
                <a:tc>
                  <a:txBody>
                    <a:bodyPr/>
                    <a:lstStyle/>
                    <a:p>
                      <a:r>
                        <a:rPr lang="en-US" dirty="0"/>
                        <a:t>AI &amp; ML</a:t>
                      </a:r>
                    </a:p>
                  </a:txBody>
                  <a:tcPr/>
                </a:tc>
                <a:tc>
                  <a:txBody>
                    <a:bodyPr/>
                    <a:lstStyle/>
                    <a:p>
                      <a:r>
                        <a:rPr lang="en-US" dirty="0"/>
                        <a:t>Services often tied to IoT/ICS data to help automate the operation of devices, the collection of data and the processing of data into information.</a:t>
                      </a:r>
                    </a:p>
                  </a:txBody>
                  <a:tcPr/>
                </a:tc>
                <a:extLst>
                  <a:ext uri="{0D108BD9-81ED-4DB2-BD59-A6C34878D82A}">
                    <a16:rowId xmlns:a16="http://schemas.microsoft.com/office/drawing/2014/main" val="3966798574"/>
                  </a:ext>
                </a:extLst>
              </a:tr>
            </a:tbl>
          </a:graphicData>
        </a:graphic>
      </p:graphicFrame>
    </p:spTree>
    <p:extLst>
      <p:ext uri="{BB962C8B-B14F-4D97-AF65-F5344CB8AC3E}">
        <p14:creationId xmlns:p14="http://schemas.microsoft.com/office/powerpoint/2010/main" val="23209311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7C5E2D-A3DC-5EB3-0552-A750FC3BBF9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4A970B4-687C-9980-99CD-DC942B0897AB}"/>
              </a:ext>
            </a:extLst>
          </p:cNvPr>
          <p:cNvSpPr/>
          <p:nvPr/>
        </p:nvSpPr>
        <p:spPr>
          <a:xfrm>
            <a:off x="617280" y="1685494"/>
            <a:ext cx="10812720" cy="49880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977D38C-F216-5B26-EF25-F5C8ADD5ABF3}"/>
              </a:ext>
            </a:extLst>
          </p:cNvPr>
          <p:cNvSpPr txBox="1"/>
          <p:nvPr/>
        </p:nvSpPr>
        <p:spPr>
          <a:xfrm>
            <a:off x="2382521" y="1100712"/>
            <a:ext cx="5112293" cy="523220"/>
          </a:xfrm>
          <a:prstGeom prst="rect">
            <a:avLst/>
          </a:prstGeom>
          <a:noFill/>
        </p:spPr>
        <p:txBody>
          <a:bodyPr wrap="square" rtlCol="0">
            <a:spAutoFit/>
          </a:bodyPr>
          <a:lstStyle/>
          <a:p>
            <a:r>
              <a:rPr lang="en-US" sz="2800" b="1" dirty="0">
                <a:latin typeface="Alexandria" charset="0"/>
                <a:cs typeface="Alexandria" charset="0"/>
              </a:rPr>
              <a:t>Insecure IoT Devices’ Conditions</a:t>
            </a:r>
          </a:p>
        </p:txBody>
      </p:sp>
      <p:sp>
        <p:nvSpPr>
          <p:cNvPr id="5" name="Rectangle 4">
            <a:extLst>
              <a:ext uri="{FF2B5EF4-FFF2-40B4-BE49-F238E27FC236}">
                <a16:creationId xmlns:a16="http://schemas.microsoft.com/office/drawing/2014/main" id="{89716AFB-2B95-F19A-D28C-BC11FF16EF4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3842235-21CD-9BF0-04B0-375A4CB664B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B54FA22-BE9C-0396-2D29-EB5B0EB0EAB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D3C7C613-F339-066C-C86B-25749D07FF8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4" name="Table 10">
            <a:extLst>
              <a:ext uri="{FF2B5EF4-FFF2-40B4-BE49-F238E27FC236}">
                <a16:creationId xmlns:a16="http://schemas.microsoft.com/office/drawing/2014/main" id="{531D339F-B456-A5CD-B263-02794A48116B}"/>
              </a:ext>
            </a:extLst>
          </p:cNvPr>
          <p:cNvGraphicFramePr>
            <a:graphicFrameLocks noGrp="1"/>
          </p:cNvGraphicFramePr>
          <p:nvPr>
            <p:extLst>
              <p:ext uri="{D42A27DB-BD31-4B8C-83A1-F6EECF244321}">
                <p14:modId xmlns:p14="http://schemas.microsoft.com/office/powerpoint/2010/main" val="3558313708"/>
              </p:ext>
            </p:extLst>
          </p:nvPr>
        </p:nvGraphicFramePr>
        <p:xfrm>
          <a:off x="821617" y="3021252"/>
          <a:ext cx="10363453" cy="3109904"/>
        </p:xfrm>
        <a:graphic>
          <a:graphicData uri="http://schemas.openxmlformats.org/drawingml/2006/table">
            <a:tbl>
              <a:tblPr firstRow="1" bandRow="1">
                <a:tableStyleId>{5C22544A-7EE6-4342-B048-85BDC9FD1C3A}</a:tableStyleId>
              </a:tblPr>
              <a:tblGrid>
                <a:gridCol w="2418758">
                  <a:extLst>
                    <a:ext uri="{9D8B030D-6E8A-4147-A177-3AD203B41FA5}">
                      <a16:colId xmlns:a16="http://schemas.microsoft.com/office/drawing/2014/main" val="2327661825"/>
                    </a:ext>
                  </a:extLst>
                </a:gridCol>
                <a:gridCol w="7944695">
                  <a:extLst>
                    <a:ext uri="{9D8B030D-6E8A-4147-A177-3AD203B41FA5}">
                      <a16:colId xmlns:a16="http://schemas.microsoft.com/office/drawing/2014/main" val="1276957129"/>
                    </a:ext>
                  </a:extLst>
                </a:gridCol>
              </a:tblGrid>
              <a:tr h="366704">
                <a:tc>
                  <a:txBody>
                    <a:bodyPr/>
                    <a:lstStyle/>
                    <a:p>
                      <a:r>
                        <a:rPr lang="en-US" dirty="0"/>
                        <a:t>Condition</a:t>
                      </a:r>
                    </a:p>
                  </a:txBody>
                  <a:tcPr/>
                </a:tc>
                <a:tc>
                  <a:txBody>
                    <a:bodyPr/>
                    <a:lstStyle/>
                    <a:p>
                      <a:r>
                        <a:rPr lang="en-US" dirty="0"/>
                        <a:t>Description</a:t>
                      </a:r>
                    </a:p>
                  </a:txBody>
                  <a:tcPr/>
                </a:tc>
                <a:extLst>
                  <a:ext uri="{0D108BD9-81ED-4DB2-BD59-A6C34878D82A}">
                    <a16:rowId xmlns:a16="http://schemas.microsoft.com/office/drawing/2014/main" val="1332016312"/>
                  </a:ext>
                </a:extLst>
              </a:tr>
              <a:tr h="632941">
                <a:tc>
                  <a:txBody>
                    <a:bodyPr/>
                    <a:lstStyle/>
                    <a:p>
                      <a:r>
                        <a:rPr lang="en-US" dirty="0"/>
                        <a:t>Service disruption</a:t>
                      </a:r>
                    </a:p>
                  </a:txBody>
                  <a:tcPr/>
                </a:tc>
                <a:tc>
                  <a:txBody>
                    <a:bodyPr/>
                    <a:lstStyle/>
                    <a:p>
                      <a:r>
                        <a:rPr lang="en-US" dirty="0"/>
                        <a:t>Manipulating an IoT device or devices to make an essential service (e.g., a power generating dam, the water system, a database) completely unavailable.</a:t>
                      </a:r>
                    </a:p>
                  </a:txBody>
                  <a:tcPr/>
                </a:tc>
                <a:extLst>
                  <a:ext uri="{0D108BD9-81ED-4DB2-BD59-A6C34878D82A}">
                    <a16:rowId xmlns:a16="http://schemas.microsoft.com/office/drawing/2014/main" val="3363307892"/>
                  </a:ext>
                </a:extLst>
              </a:tr>
              <a:tr h="1175462">
                <a:tc>
                  <a:txBody>
                    <a:bodyPr/>
                    <a:lstStyle/>
                    <a:p>
                      <a:r>
                        <a:rPr lang="en-US" dirty="0"/>
                        <a:t>Data theft</a:t>
                      </a:r>
                    </a:p>
                  </a:txBody>
                  <a:tcPr/>
                </a:tc>
                <a:tc>
                  <a:txBody>
                    <a:bodyPr/>
                    <a:lstStyle/>
                    <a:p>
                      <a:r>
                        <a:rPr lang="en-US" dirty="0"/>
                        <a:t>Gaining improper access to personally identifiable information (PII), such as names, user accounts, social security, national health ID numbers, telephone numbers and residence addresses. Increasingly, organizations and individuals alike are concerned about the use – and misuse – of personal information.</a:t>
                      </a:r>
                    </a:p>
                  </a:txBody>
                  <a:tcPr/>
                </a:tc>
                <a:extLst>
                  <a:ext uri="{0D108BD9-81ED-4DB2-BD59-A6C34878D82A}">
                    <a16:rowId xmlns:a16="http://schemas.microsoft.com/office/drawing/2014/main" val="4077737888"/>
                  </a:ext>
                </a:extLst>
              </a:tr>
              <a:tr h="632941">
                <a:tc>
                  <a:txBody>
                    <a:bodyPr/>
                    <a:lstStyle/>
                    <a:p>
                      <a:r>
                        <a:rPr lang="en-US" dirty="0"/>
                        <a:t>Data or service manipulation</a:t>
                      </a:r>
                    </a:p>
                  </a:txBody>
                  <a:tcPr/>
                </a:tc>
                <a:tc>
                  <a:txBody>
                    <a:bodyPr/>
                    <a:lstStyle/>
                    <a:p>
                      <a:r>
                        <a:rPr lang="en-US" dirty="0"/>
                        <a:t>Where the attacker can make arbitrary changes to the settings of a device, which can cause loss of life, loss of service, damage to the device itself or damage to other devices.</a:t>
                      </a:r>
                    </a:p>
                  </a:txBody>
                  <a:tcPr/>
                </a:tc>
                <a:extLst>
                  <a:ext uri="{0D108BD9-81ED-4DB2-BD59-A6C34878D82A}">
                    <a16:rowId xmlns:a16="http://schemas.microsoft.com/office/drawing/2014/main" val="2065072270"/>
                  </a:ext>
                </a:extLst>
              </a:tr>
            </a:tbl>
          </a:graphicData>
        </a:graphic>
      </p:graphicFrame>
      <p:sp>
        <p:nvSpPr>
          <p:cNvPr id="9" name="TextBox 8">
            <a:extLst>
              <a:ext uri="{FF2B5EF4-FFF2-40B4-BE49-F238E27FC236}">
                <a16:creationId xmlns:a16="http://schemas.microsoft.com/office/drawing/2014/main" id="{FA0A0388-6B6E-FA73-A0B4-77CC37402767}"/>
              </a:ext>
            </a:extLst>
          </p:cNvPr>
          <p:cNvSpPr txBox="1"/>
          <p:nvPr/>
        </p:nvSpPr>
        <p:spPr>
          <a:xfrm>
            <a:off x="763361" y="2317212"/>
            <a:ext cx="9948182" cy="1114408"/>
          </a:xfrm>
          <a:prstGeom prst="rect">
            <a:avLst/>
          </a:prstGeom>
          <a:noFill/>
        </p:spPr>
        <p:txBody>
          <a:bodyPr wrap="square">
            <a:spAutoFit/>
          </a:bodyPr>
          <a:lstStyle/>
          <a:p>
            <a:pPr>
              <a:lnSpc>
                <a:spcPct val="200000"/>
              </a:lnSpc>
            </a:pPr>
            <a:r>
              <a:rPr lang="en-US" dirty="0">
                <a:solidFill>
                  <a:srgbClr val="FF0000"/>
                </a:solidFill>
                <a:latin typeface="Tajawal ExtraBold" panose="00000800000000000000" pitchFamily="2" charset="-78"/>
                <a:cs typeface="Tajawal ExtraBold" panose="00000800000000000000" pitchFamily="2" charset="-78"/>
              </a:rPr>
              <a:t>IoT devices that are not properly developed or secured can result in the conditions found in</a:t>
            </a:r>
          </a:p>
          <a:p>
            <a:pPr>
              <a:lnSpc>
                <a:spcPct val="200000"/>
              </a:lnSpc>
            </a:pPr>
            <a:endParaRPr lang="en-US" dirty="0">
              <a:solidFill>
                <a:srgbClr val="FF0000"/>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6988686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F72444-31D4-81E3-9B08-52A68C7E991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06E4DC3-3586-E42E-1ED4-9E86EC6E43D5}"/>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937D4DA-8AAF-610F-AF9C-A1945E35E0CB}"/>
              </a:ext>
            </a:extLst>
          </p:cNvPr>
          <p:cNvSpPr txBox="1"/>
          <p:nvPr/>
        </p:nvSpPr>
        <p:spPr>
          <a:xfrm>
            <a:off x="2431507" y="1100712"/>
            <a:ext cx="3902032" cy="523220"/>
          </a:xfrm>
          <a:prstGeom prst="rect">
            <a:avLst/>
          </a:prstGeom>
          <a:noFill/>
        </p:spPr>
        <p:txBody>
          <a:bodyPr wrap="square" rtlCol="0">
            <a:spAutoFit/>
          </a:bodyPr>
          <a:lstStyle/>
          <a:p>
            <a:r>
              <a:rPr lang="en-US" sz="2800" b="1" dirty="0">
                <a:latin typeface="Alexandria" charset="0"/>
                <a:cs typeface="Alexandria" charset="0"/>
              </a:rPr>
              <a:t>Securing IoT Network</a:t>
            </a:r>
          </a:p>
        </p:txBody>
      </p:sp>
      <p:sp>
        <p:nvSpPr>
          <p:cNvPr id="5" name="Rectangle 4">
            <a:extLst>
              <a:ext uri="{FF2B5EF4-FFF2-40B4-BE49-F238E27FC236}">
                <a16:creationId xmlns:a16="http://schemas.microsoft.com/office/drawing/2014/main" id="{50574A5F-682B-D1E6-5C40-7F62F1C6FA4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91FE1CB-F6F6-E880-3BF8-115ABFFB92DA}"/>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DB522EE-2EA5-F4D5-1253-291F0432CA0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8" name="TextBox 47">
            <a:extLst>
              <a:ext uri="{FF2B5EF4-FFF2-40B4-BE49-F238E27FC236}">
                <a16:creationId xmlns:a16="http://schemas.microsoft.com/office/drawing/2014/main" id="{2E49DD27-F93F-9751-41FD-AD498AF0351B}"/>
              </a:ext>
            </a:extLst>
          </p:cNvPr>
          <p:cNvSpPr txBox="1"/>
          <p:nvPr/>
        </p:nvSpPr>
        <p:spPr>
          <a:xfrm>
            <a:off x="743189" y="2346296"/>
            <a:ext cx="10588840" cy="4108817"/>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With increased internet-based convenience comes an increased risk of becoming the target of </a:t>
            </a:r>
            <a:r>
              <a:rPr lang="en-US" dirty="0">
                <a:solidFill>
                  <a:srgbClr val="FF0000"/>
                </a:solidFill>
                <a:latin typeface="Tajawal ExtraBold" panose="00000800000000000000" pitchFamily="2" charset="-78"/>
                <a:cs typeface="Tajawal ExtraBold" panose="00000800000000000000" pitchFamily="2" charset="-78"/>
              </a:rPr>
              <a:t>cyberpunks</a:t>
            </a:r>
            <a:r>
              <a:rPr lang="en-US" dirty="0">
                <a:solidFill>
                  <a:srgbClr val="0A1F61"/>
                </a:solidFill>
                <a:latin typeface="Tajawal ExtraBold" panose="00000800000000000000" pitchFamily="2" charset="-78"/>
                <a:cs typeface="Tajawal ExtraBold" panose="00000800000000000000" pitchFamily="2" charset="-78"/>
              </a:rPr>
              <a:t>. These hackers can steal and misuse your personal information and banking details and even take control of those smart cameras or microphones to spy on you.</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In other words, if you own smart devices such as smart speakers, TVs, thermostats, fridges, and security cameras, your privacy and security could be at stake. Because, in essence, these are multiple entry points with </a:t>
            </a:r>
            <a:r>
              <a:rPr lang="en-US" dirty="0">
                <a:solidFill>
                  <a:srgbClr val="FF0000"/>
                </a:solidFill>
                <a:latin typeface="Tajawal ExtraBold" panose="00000800000000000000" pitchFamily="2" charset="-78"/>
                <a:cs typeface="Tajawal ExtraBold" panose="00000800000000000000" pitchFamily="2" charset="-78"/>
              </a:rPr>
              <a:t>rickety security </a:t>
            </a:r>
            <a:r>
              <a:rPr lang="en-US" dirty="0">
                <a:solidFill>
                  <a:srgbClr val="0A1F61"/>
                </a:solidFill>
                <a:latin typeface="Tajawal ExtraBold" panose="00000800000000000000" pitchFamily="2" charset="-78"/>
                <a:cs typeface="Tajawal ExtraBold" panose="00000800000000000000" pitchFamily="2" charset="-78"/>
              </a:rPr>
              <a:t>that could leave you prone to attacks.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So, if you’re investing dough in setting up an IoT device, you must also invest some time and energy in securing it.</a:t>
            </a:r>
          </a:p>
          <a:p>
            <a:endParaRPr lang="en-US" dirty="0">
              <a:solidFill>
                <a:srgbClr val="FF0000"/>
              </a:solidFill>
              <a:latin typeface="Tajawal ExtraBold" panose="00000800000000000000" pitchFamily="2" charset="-78"/>
              <a:cs typeface="Tajawal ExtraBold" panose="00000800000000000000" pitchFamily="2" charset="-78"/>
            </a:endParaRPr>
          </a:p>
        </p:txBody>
      </p:sp>
      <p:pic>
        <p:nvPicPr>
          <p:cNvPr id="7" name="Graphic 21">
            <a:extLst>
              <a:ext uri="{FF2B5EF4-FFF2-40B4-BE49-F238E27FC236}">
                <a16:creationId xmlns:a16="http://schemas.microsoft.com/office/drawing/2014/main" id="{49E92922-6EE6-6C6E-950B-312619E981C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646531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B01E23-CAFE-33E6-024E-EE4055BA593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B712FE2-A887-1C73-F23A-030436C7E704}"/>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E9C36F6-6640-6903-FB15-CA51F1ADD9B0}"/>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Alexandria" charset="0"/>
                <a:cs typeface="Alexandria" charset="0"/>
              </a:rPr>
              <a:t>Securing IoT Network</a:t>
            </a:r>
          </a:p>
        </p:txBody>
      </p:sp>
      <p:sp>
        <p:nvSpPr>
          <p:cNvPr id="5" name="Rectangle 4">
            <a:extLst>
              <a:ext uri="{FF2B5EF4-FFF2-40B4-BE49-F238E27FC236}">
                <a16:creationId xmlns:a16="http://schemas.microsoft.com/office/drawing/2014/main" id="{79F05C38-31D4-BD09-599B-77D787E638C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72B0FB8-86A5-BA89-D597-1F6889A8BB6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A9F90FB-F0C5-90B9-D00D-D30ABF15D0E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8" name="TextBox 47">
            <a:extLst>
              <a:ext uri="{FF2B5EF4-FFF2-40B4-BE49-F238E27FC236}">
                <a16:creationId xmlns:a16="http://schemas.microsoft.com/office/drawing/2014/main" id="{40F1CFA6-41B9-F54C-847F-6BCAEA934265}"/>
              </a:ext>
            </a:extLst>
          </p:cNvPr>
          <p:cNvSpPr txBox="1"/>
          <p:nvPr/>
        </p:nvSpPr>
        <p:spPr>
          <a:xfrm>
            <a:off x="743189" y="2411610"/>
            <a:ext cx="6653654" cy="3780522"/>
          </a:xfrm>
          <a:prstGeom prst="rect">
            <a:avLst/>
          </a:prstGeom>
          <a:noFill/>
        </p:spPr>
        <p:txBody>
          <a:bodyPr wrap="square" rtlCol="0">
            <a:spAutoFit/>
          </a:bodyPr>
          <a:lstStyle/>
          <a:p>
            <a:pPr>
              <a:lnSpc>
                <a:spcPct val="200000"/>
              </a:lnSpc>
            </a:pPr>
            <a:r>
              <a:rPr lang="en-US" dirty="0">
                <a:solidFill>
                  <a:srgbClr val="FF0000"/>
                </a:solidFill>
                <a:latin typeface="Tajawal ExtraBold" panose="00000800000000000000" pitchFamily="2" charset="-78"/>
                <a:cs typeface="Tajawal ExtraBold" panose="00000800000000000000" pitchFamily="2" charset="-78"/>
              </a:rPr>
              <a:t>“You can purchase the most expensive IoT devices from top companies and yet, at the end of the day, your smart device’s security is in your hands.”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So, take the time to do your research before committing to any device. Check if it’s still receiving updates from the manufacturer or if it has vulnerabilities reported by users. Yes, it takes time and money, but it’s always better to be safe than sorry.</a:t>
            </a:r>
          </a:p>
        </p:txBody>
      </p:sp>
      <p:pic>
        <p:nvPicPr>
          <p:cNvPr id="7" name="Graphic 21">
            <a:extLst>
              <a:ext uri="{FF2B5EF4-FFF2-40B4-BE49-F238E27FC236}">
                <a16:creationId xmlns:a16="http://schemas.microsoft.com/office/drawing/2014/main" id="{9284AA93-0AA2-790A-4C95-ACAB3AB12D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descr="A picture containing items, several, variety&#10;&#10;Description automatically generated">
            <a:extLst>
              <a:ext uri="{FF2B5EF4-FFF2-40B4-BE49-F238E27FC236}">
                <a16:creationId xmlns:a16="http://schemas.microsoft.com/office/drawing/2014/main" id="{C000F3C4-4C1E-A2AD-E226-985EF23EF66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17271" y="2632490"/>
            <a:ext cx="3693894" cy="3079633"/>
          </a:xfrm>
          <a:prstGeom prst="rect">
            <a:avLst/>
          </a:prstGeom>
        </p:spPr>
      </p:pic>
    </p:spTree>
    <p:extLst>
      <p:ext uri="{BB962C8B-B14F-4D97-AF65-F5344CB8AC3E}">
        <p14:creationId xmlns:p14="http://schemas.microsoft.com/office/powerpoint/2010/main" val="22225566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FB2F84-588F-6338-748B-1C31656F148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2168C53-206C-4DE3-E01E-AD06EE624789}"/>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6C38F92-E120-1BA5-F9A2-18172FC56F31}"/>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Alexandria" charset="0"/>
                <a:cs typeface="Alexandria" charset="0"/>
              </a:rPr>
              <a:t>Securing IoT Network</a:t>
            </a:r>
          </a:p>
        </p:txBody>
      </p:sp>
      <p:sp>
        <p:nvSpPr>
          <p:cNvPr id="5" name="Rectangle 4">
            <a:extLst>
              <a:ext uri="{FF2B5EF4-FFF2-40B4-BE49-F238E27FC236}">
                <a16:creationId xmlns:a16="http://schemas.microsoft.com/office/drawing/2014/main" id="{F45E3D7C-F29D-CE82-3E4D-C63B4F19E80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B58E658-6F11-3A12-A523-E925C8E48592}"/>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7A66711-777F-CF6D-C58A-8310792DF36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8" name="TextBox 47">
            <a:extLst>
              <a:ext uri="{FF2B5EF4-FFF2-40B4-BE49-F238E27FC236}">
                <a16:creationId xmlns:a16="http://schemas.microsoft.com/office/drawing/2014/main" id="{0777CADF-1799-F376-6BAA-4AE9320C0399}"/>
              </a:ext>
            </a:extLst>
          </p:cNvPr>
          <p:cNvSpPr txBox="1"/>
          <p:nvPr/>
        </p:nvSpPr>
        <p:spPr>
          <a:xfrm>
            <a:off x="726859" y="2215667"/>
            <a:ext cx="6751627" cy="4196020"/>
          </a:xfrm>
          <a:prstGeom prst="rect">
            <a:avLst/>
          </a:prstGeom>
          <a:noFill/>
        </p:spPr>
        <p:txBody>
          <a:bodyPr wrap="square" rtlCol="0">
            <a:spAutoFit/>
          </a:bodyPr>
          <a:lstStyle/>
          <a:p>
            <a:pPr>
              <a:lnSpc>
                <a:spcPct val="150000"/>
              </a:lnSpc>
            </a:pPr>
            <a:r>
              <a:rPr lang="en-US" b="1" dirty="0">
                <a:solidFill>
                  <a:srgbClr val="0A1F61"/>
                </a:solidFill>
                <a:latin typeface="Tajawal ExtraBold" panose="00000800000000000000" pitchFamily="2" charset="-78"/>
                <a:cs typeface="Tajawal ExtraBold" panose="00000800000000000000" pitchFamily="2" charset="-78"/>
              </a:rPr>
              <a:t>7 ways to Secure your IoT device :</a:t>
            </a:r>
          </a:p>
          <a:p>
            <a:pPr marL="342900" indent="-342900">
              <a:lnSpc>
                <a:spcPct val="150000"/>
              </a:lnSpc>
              <a:buAutoNum type="arabicPeriod"/>
            </a:pPr>
            <a:r>
              <a:rPr lang="en-US" b="1" u="sng" dirty="0">
                <a:solidFill>
                  <a:srgbClr val="0A1F61"/>
                </a:solidFill>
                <a:latin typeface="Tajawal ExtraBold" panose="00000800000000000000" pitchFamily="2" charset="-78"/>
                <a:cs typeface="Tajawal ExtraBold" panose="00000800000000000000" pitchFamily="2" charset="-78"/>
              </a:rPr>
              <a:t>Set up Your Router Correctly:</a:t>
            </a:r>
            <a:r>
              <a:rPr lang="en-US" b="1" dirty="0">
                <a:solidFill>
                  <a:srgbClr val="0A1F61"/>
                </a:solidFill>
                <a:latin typeface="Tajawal ExtraBold" panose="00000800000000000000" pitchFamily="2" charset="-78"/>
                <a:cs typeface="Tajawal ExtraBold" panose="00000800000000000000" pitchFamily="2" charset="-78"/>
              </a:rPr>
              <a:t> </a:t>
            </a:r>
            <a:r>
              <a:rPr lang="en-US" dirty="0">
                <a:solidFill>
                  <a:srgbClr val="0A1F61"/>
                </a:solidFill>
                <a:latin typeface="Tajawal ExtraBold" panose="00000800000000000000" pitchFamily="2" charset="-78"/>
                <a:cs typeface="Tajawal ExtraBold" panose="00000800000000000000" pitchFamily="2" charset="-78"/>
              </a:rPr>
              <a:t>by changing the router’s default name, setting the password to something unique, and using the highest level of encryption which currently is WPA2 (WPA3 is just around the corner). If your router only supports the WPA or WEP protocols, maybe it’s time for an upgrade.</a:t>
            </a:r>
          </a:p>
          <a:p>
            <a:pPr marL="342900" indent="-342900">
              <a:lnSpc>
                <a:spcPct val="150000"/>
              </a:lnSpc>
              <a:buAutoNum type="arabicPeriod"/>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Typically, routers are primary IoT targets for hackers. Thus, a secure router translates to a substantially more secure IoT device.</a:t>
            </a:r>
          </a:p>
        </p:txBody>
      </p:sp>
      <p:pic>
        <p:nvPicPr>
          <p:cNvPr id="7" name="Graphic 21">
            <a:extLst>
              <a:ext uri="{FF2B5EF4-FFF2-40B4-BE49-F238E27FC236}">
                <a16:creationId xmlns:a16="http://schemas.microsoft.com/office/drawing/2014/main" id="{A4DAFC11-7E50-0665-40B2-3247BE032F0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picture containing text, sky&#10;&#10;Description automatically generated">
            <a:extLst>
              <a:ext uri="{FF2B5EF4-FFF2-40B4-BE49-F238E27FC236}">
                <a16:creationId xmlns:a16="http://schemas.microsoft.com/office/drawing/2014/main" id="{8426C4DB-4C2A-FACE-02DB-6769CBAABDE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48248" y="2426628"/>
            <a:ext cx="3637600" cy="3637600"/>
          </a:xfrm>
          <a:prstGeom prst="rect">
            <a:avLst/>
          </a:prstGeom>
        </p:spPr>
      </p:pic>
    </p:spTree>
    <p:extLst>
      <p:ext uri="{BB962C8B-B14F-4D97-AF65-F5344CB8AC3E}">
        <p14:creationId xmlns:p14="http://schemas.microsoft.com/office/powerpoint/2010/main" val="7789877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7FD3F5-5063-2695-E318-D2814B392A5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51A5647-E031-BBB8-82FB-49966DBC3C5D}"/>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F1C56F6-D861-D510-001A-659DAB361A6F}"/>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Alexandria" charset="0"/>
                <a:cs typeface="Alexandria" charset="0"/>
              </a:rPr>
              <a:t>Securing IoT Network</a:t>
            </a:r>
          </a:p>
        </p:txBody>
      </p:sp>
      <p:sp>
        <p:nvSpPr>
          <p:cNvPr id="5" name="Rectangle 4">
            <a:extLst>
              <a:ext uri="{FF2B5EF4-FFF2-40B4-BE49-F238E27FC236}">
                <a16:creationId xmlns:a16="http://schemas.microsoft.com/office/drawing/2014/main" id="{DBEEBE19-146F-9664-9270-239BC9F29D5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11A0497-8B31-F419-4E2F-C0B17247278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3C6142D-7FBE-DA90-8BC3-2090FD8C957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8" name="TextBox 47">
            <a:extLst>
              <a:ext uri="{FF2B5EF4-FFF2-40B4-BE49-F238E27FC236}">
                <a16:creationId xmlns:a16="http://schemas.microsoft.com/office/drawing/2014/main" id="{B75EEC95-60C6-E1F6-8D26-017BBE0CC418}"/>
              </a:ext>
            </a:extLst>
          </p:cNvPr>
          <p:cNvSpPr txBox="1"/>
          <p:nvPr/>
        </p:nvSpPr>
        <p:spPr>
          <a:xfrm>
            <a:off x="726859" y="2215667"/>
            <a:ext cx="6751627" cy="4196020"/>
          </a:xfrm>
          <a:prstGeom prst="rect">
            <a:avLst/>
          </a:prstGeom>
          <a:noFill/>
        </p:spPr>
        <p:txBody>
          <a:bodyPr wrap="square" rtlCol="0">
            <a:spAutoFit/>
          </a:bodyPr>
          <a:lstStyle/>
          <a:p>
            <a:pPr>
              <a:lnSpc>
                <a:spcPct val="150000"/>
              </a:lnSpc>
            </a:pPr>
            <a:r>
              <a:rPr lang="en-US" b="1" dirty="0">
                <a:solidFill>
                  <a:srgbClr val="0A1F61"/>
                </a:solidFill>
                <a:latin typeface="Tajawal ExtraBold" panose="00000800000000000000" pitchFamily="2" charset="-78"/>
                <a:cs typeface="Tajawal ExtraBold" panose="00000800000000000000" pitchFamily="2" charset="-78"/>
              </a:rPr>
              <a:t>7 ways to Secure your IoT device :</a:t>
            </a:r>
          </a:p>
          <a:p>
            <a:pPr>
              <a:lnSpc>
                <a:spcPct val="150000"/>
              </a:lnSpc>
            </a:pPr>
            <a:r>
              <a:rPr lang="en-US" b="1" dirty="0">
                <a:solidFill>
                  <a:srgbClr val="0A1F61"/>
                </a:solidFill>
                <a:latin typeface="Tajawal ExtraBold" panose="00000800000000000000" pitchFamily="2" charset="-78"/>
                <a:cs typeface="Tajawal ExtraBold" panose="00000800000000000000" pitchFamily="2" charset="-78"/>
              </a:rPr>
              <a:t>2.  </a:t>
            </a:r>
            <a:r>
              <a:rPr lang="en-US" b="1" u="sng" dirty="0">
                <a:solidFill>
                  <a:srgbClr val="0A1F61"/>
                </a:solidFill>
                <a:latin typeface="Tajawal ExtraBold" panose="00000800000000000000" pitchFamily="2" charset="-78"/>
                <a:cs typeface="Tajawal ExtraBold" panose="00000800000000000000" pitchFamily="2" charset="-78"/>
              </a:rPr>
              <a:t>Use Super Strong Passwords:</a:t>
            </a:r>
            <a:r>
              <a:rPr lang="en-US" b="1" dirty="0">
                <a:solidFill>
                  <a:srgbClr val="0A1F61"/>
                </a:solidFill>
                <a:latin typeface="Tajawal ExtraBold" panose="00000800000000000000" pitchFamily="2" charset="-78"/>
                <a:cs typeface="Tajawal ExtraBold" panose="00000800000000000000" pitchFamily="2" charset="-78"/>
              </a:rPr>
              <a:t>  </a:t>
            </a:r>
            <a:r>
              <a:rPr lang="en-US" dirty="0">
                <a:solidFill>
                  <a:srgbClr val="0A1F61"/>
                </a:solidFill>
                <a:latin typeface="Tajawal ExtraBold" panose="00000800000000000000" pitchFamily="2" charset="-78"/>
                <a:cs typeface="Tajawal ExtraBold" panose="00000800000000000000" pitchFamily="2" charset="-78"/>
              </a:rPr>
              <a:t>Apart from your Wi-Fi router’s password, there are other areas where you need to ensure you have a super-strong password. For instance, your IoT devices require you to create an account and sign in to use them. The devices usually have associated mobile apps where those login credentials are needed. Now, it is important to create unique credentials for every IoT device’s account and app. This is so that if the password of one device gets compromised, others still remain intact.</a:t>
            </a:r>
          </a:p>
        </p:txBody>
      </p:sp>
      <p:pic>
        <p:nvPicPr>
          <p:cNvPr id="7" name="Graphic 21">
            <a:extLst>
              <a:ext uri="{FF2B5EF4-FFF2-40B4-BE49-F238E27FC236}">
                <a16:creationId xmlns:a16="http://schemas.microsoft.com/office/drawing/2014/main" id="{81FEA12A-2961-580C-BF18-57045063A8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1532FD0D-FB84-C8CF-8F9B-DF8038F5DE2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60499" y="2890622"/>
            <a:ext cx="3557487" cy="2470675"/>
          </a:xfrm>
          <a:prstGeom prst="rect">
            <a:avLst/>
          </a:prstGeom>
        </p:spPr>
      </p:pic>
    </p:spTree>
    <p:extLst>
      <p:ext uri="{BB962C8B-B14F-4D97-AF65-F5344CB8AC3E}">
        <p14:creationId xmlns:p14="http://schemas.microsoft.com/office/powerpoint/2010/main" val="342630585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58AC26-4EE3-25F4-B453-CC3B9376933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50D72A8-A5E4-2973-607C-CC9FF3F684B4}"/>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127A701-90C3-B97E-5E41-C118457C80D3}"/>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Alexandria" charset="0"/>
                <a:cs typeface="Alexandria" charset="0"/>
              </a:rPr>
              <a:t>Securing IoT Network</a:t>
            </a:r>
          </a:p>
        </p:txBody>
      </p:sp>
      <p:sp>
        <p:nvSpPr>
          <p:cNvPr id="5" name="Rectangle 4">
            <a:extLst>
              <a:ext uri="{FF2B5EF4-FFF2-40B4-BE49-F238E27FC236}">
                <a16:creationId xmlns:a16="http://schemas.microsoft.com/office/drawing/2014/main" id="{3F1A4D16-6BF3-277C-6C26-A20C6574DAF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024A8C1-872A-06FC-F40D-5EEEECBE19EA}"/>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C22A842-2D0B-DC37-AC7A-9B8ADB276C5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8" name="TextBox 47">
            <a:extLst>
              <a:ext uri="{FF2B5EF4-FFF2-40B4-BE49-F238E27FC236}">
                <a16:creationId xmlns:a16="http://schemas.microsoft.com/office/drawing/2014/main" id="{95EC1E69-3F50-4B75-F793-20165E96EBC2}"/>
              </a:ext>
            </a:extLst>
          </p:cNvPr>
          <p:cNvSpPr txBox="1"/>
          <p:nvPr/>
        </p:nvSpPr>
        <p:spPr>
          <a:xfrm>
            <a:off x="759516" y="2411610"/>
            <a:ext cx="10490870" cy="3780522"/>
          </a:xfrm>
          <a:prstGeom prst="rect">
            <a:avLst/>
          </a:prstGeom>
          <a:noFill/>
        </p:spPr>
        <p:txBody>
          <a:bodyPr wrap="square" rtlCol="0">
            <a:spAutoFit/>
          </a:bodyPr>
          <a:lstStyle/>
          <a:p>
            <a:pPr>
              <a:lnSpc>
                <a:spcPct val="150000"/>
              </a:lnSpc>
            </a:pPr>
            <a:r>
              <a:rPr lang="en-US" b="1" dirty="0">
                <a:solidFill>
                  <a:srgbClr val="0A1F61"/>
                </a:solidFill>
                <a:latin typeface="Tajawal ExtraBold" panose="00000800000000000000" pitchFamily="2" charset="-78"/>
                <a:cs typeface="Tajawal ExtraBold" panose="00000800000000000000" pitchFamily="2" charset="-78"/>
              </a:rPr>
              <a:t>7 ways to Secure your IoT device :</a:t>
            </a:r>
          </a:p>
          <a:p>
            <a:pPr>
              <a:lnSpc>
                <a:spcPct val="150000"/>
              </a:lnSpc>
            </a:pPr>
            <a:r>
              <a:rPr lang="en-US" b="1" dirty="0">
                <a:solidFill>
                  <a:srgbClr val="0A1F61"/>
                </a:solidFill>
                <a:latin typeface="Tajawal ExtraBold" panose="00000800000000000000" pitchFamily="2" charset="-78"/>
                <a:cs typeface="Tajawal ExtraBold" panose="00000800000000000000" pitchFamily="2" charset="-78"/>
              </a:rPr>
              <a:t>3. </a:t>
            </a:r>
            <a:r>
              <a:rPr lang="en-US" b="1" u="sng" dirty="0">
                <a:solidFill>
                  <a:srgbClr val="0A1F61"/>
                </a:solidFill>
                <a:latin typeface="Tajawal ExtraBold" panose="00000800000000000000" pitchFamily="2" charset="-78"/>
                <a:cs typeface="Tajawal ExtraBold" panose="00000800000000000000" pitchFamily="2" charset="-78"/>
              </a:rPr>
              <a:t>Create a Separate Wi-Fi Network for IoT Devices</a:t>
            </a:r>
            <a:r>
              <a:rPr lang="en-US" b="1" dirty="0">
                <a:solidFill>
                  <a:srgbClr val="0A1F61"/>
                </a:solidFill>
                <a:latin typeface="Tajawal ExtraBold" panose="00000800000000000000" pitchFamily="2" charset="-78"/>
                <a:cs typeface="Tajawal ExtraBold" panose="00000800000000000000" pitchFamily="2" charset="-78"/>
              </a:rPr>
              <a:t>:  </a:t>
            </a:r>
            <a:r>
              <a:rPr lang="en-US" dirty="0">
                <a:solidFill>
                  <a:srgbClr val="0A1F61"/>
                </a:solidFill>
                <a:latin typeface="Tajawal ExtraBold" panose="00000800000000000000" pitchFamily="2" charset="-78"/>
                <a:cs typeface="Tajawal ExtraBold" panose="00000800000000000000" pitchFamily="2" charset="-78"/>
              </a:rPr>
              <a:t>Many modern routers provide you the ability to set up a guest (or secondary) network. By creating a separate network dedicated to your IoT devices, you can safeguard your main network against IoT threats. This means relatives, friends, and guests can log into a network that isn’t related to your IoT devices. So, your local IoT device network is only accessible to you (and your family).</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As putting IoT devices on a different network keeps them detached, if hackers do manage to get through, they can’t access any of your more important devices, such as your laptop or smartphone.</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7" name="Graphic 21">
            <a:extLst>
              <a:ext uri="{FF2B5EF4-FFF2-40B4-BE49-F238E27FC236}">
                <a16:creationId xmlns:a16="http://schemas.microsoft.com/office/drawing/2014/main" id="{8E2F6D3A-C0C8-46C9-646C-AE4CB04903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3863534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293184-1572-946C-207D-FE55C15D11D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75C360C-0AEB-423A-E62E-02C2258B20C6}"/>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446020B-94DD-B056-4ECD-9B9C5831B2DE}"/>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Alexandria" charset="0"/>
                <a:cs typeface="Alexandria" charset="0"/>
              </a:rPr>
              <a:t>Securing IoT Network</a:t>
            </a:r>
          </a:p>
        </p:txBody>
      </p:sp>
      <p:sp>
        <p:nvSpPr>
          <p:cNvPr id="5" name="Rectangle 4">
            <a:extLst>
              <a:ext uri="{FF2B5EF4-FFF2-40B4-BE49-F238E27FC236}">
                <a16:creationId xmlns:a16="http://schemas.microsoft.com/office/drawing/2014/main" id="{70CBB32B-23CA-FEB0-AE40-9060936F51B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5D3E02C-9CFF-A9A4-3CD5-36F8461B050A}"/>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9C22A42-A76B-1ED7-3755-50D67D84B32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8" name="TextBox 47">
            <a:extLst>
              <a:ext uri="{FF2B5EF4-FFF2-40B4-BE49-F238E27FC236}">
                <a16:creationId xmlns:a16="http://schemas.microsoft.com/office/drawing/2014/main" id="{7FD3F8F3-219A-1B52-5FCF-2255F7772F41}"/>
              </a:ext>
            </a:extLst>
          </p:cNvPr>
          <p:cNvSpPr txBox="1"/>
          <p:nvPr/>
        </p:nvSpPr>
        <p:spPr>
          <a:xfrm>
            <a:off x="759516" y="2574896"/>
            <a:ext cx="10490870" cy="3365024"/>
          </a:xfrm>
          <a:prstGeom prst="rect">
            <a:avLst/>
          </a:prstGeom>
          <a:noFill/>
        </p:spPr>
        <p:txBody>
          <a:bodyPr wrap="square" rtlCol="0">
            <a:spAutoFit/>
          </a:bodyPr>
          <a:lstStyle/>
          <a:p>
            <a:pPr>
              <a:lnSpc>
                <a:spcPct val="150000"/>
              </a:lnSpc>
            </a:pPr>
            <a:r>
              <a:rPr lang="en-US" b="1" dirty="0">
                <a:solidFill>
                  <a:srgbClr val="0A1F61"/>
                </a:solidFill>
                <a:latin typeface="Tajawal ExtraBold" panose="00000800000000000000" pitchFamily="2" charset="-78"/>
                <a:cs typeface="Tajawal ExtraBold" panose="00000800000000000000" pitchFamily="2" charset="-78"/>
              </a:rPr>
              <a:t>7 ways to Secure your IoT device :</a:t>
            </a:r>
          </a:p>
          <a:p>
            <a:pPr>
              <a:lnSpc>
                <a:spcPct val="150000"/>
              </a:lnSpc>
            </a:pPr>
            <a:r>
              <a:rPr lang="en-US" b="1" dirty="0">
                <a:solidFill>
                  <a:srgbClr val="0A1F61"/>
                </a:solidFill>
                <a:latin typeface="Tajawal ExtraBold" panose="00000800000000000000" pitchFamily="2" charset="-78"/>
                <a:cs typeface="Tajawal ExtraBold" panose="00000800000000000000" pitchFamily="2" charset="-78"/>
              </a:rPr>
              <a:t>4. </a:t>
            </a:r>
            <a:r>
              <a:rPr lang="en-US" b="1" u="sng" dirty="0">
                <a:solidFill>
                  <a:srgbClr val="0A1F61"/>
                </a:solidFill>
                <a:latin typeface="Tajawal ExtraBold" panose="00000800000000000000" pitchFamily="2" charset="-78"/>
                <a:cs typeface="Tajawal ExtraBold" panose="00000800000000000000" pitchFamily="2" charset="-78"/>
              </a:rPr>
              <a:t>Disable Features You Don’t Use:</a:t>
            </a:r>
            <a:r>
              <a:rPr lang="en-US" b="1" dirty="0">
                <a:solidFill>
                  <a:srgbClr val="0A1F61"/>
                </a:solidFill>
                <a:latin typeface="Tajawal ExtraBold" panose="00000800000000000000" pitchFamily="2" charset="-78"/>
                <a:cs typeface="Tajawal ExtraBold" panose="00000800000000000000" pitchFamily="2" charset="-78"/>
              </a:rPr>
              <a:t>  </a:t>
            </a:r>
            <a:r>
              <a:rPr lang="en-US" dirty="0">
                <a:solidFill>
                  <a:srgbClr val="0A1F61"/>
                </a:solidFill>
                <a:latin typeface="Tajawal ExtraBold" panose="00000800000000000000" pitchFamily="2" charset="-78"/>
                <a:cs typeface="Tajawal ExtraBold" panose="00000800000000000000" pitchFamily="2" charset="-78"/>
              </a:rPr>
              <a:t>Many IoT devices give you the ability to control them from anywhere on the planet. But if you only use them on your home’s Wi-Fi connection, disable remote access. Likewise, smart speakers have Bluetooth connectivity in addition to Wi-Fi. Don’t use it? Turn it off. Smart TVs come with voice control, but this feature often goes unused even in voice-controlled households where smart assistants such as Google Assistant, Siri, or Alexa rule the roost. It may sound paranoid but an active mic, if hacked, can also be used to pry on your conversations. Thus, disabling features is all about blocking as many of those multiple entry points as possible.</a:t>
            </a:r>
          </a:p>
        </p:txBody>
      </p:sp>
      <p:pic>
        <p:nvPicPr>
          <p:cNvPr id="7" name="Graphic 21">
            <a:extLst>
              <a:ext uri="{FF2B5EF4-FFF2-40B4-BE49-F238E27FC236}">
                <a16:creationId xmlns:a16="http://schemas.microsoft.com/office/drawing/2014/main" id="{E2660181-78B9-28EA-48FB-7BA0086243B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2723052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0DD8A1-B79F-32FB-3239-62632BEA1E4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3D14CA1-EE17-6A63-9305-8EDF597EAF57}"/>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534DBC3-13D8-C266-4C20-A0B88CAAAA69}"/>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Alexandria" charset="0"/>
                <a:cs typeface="Alexandria" charset="0"/>
              </a:rPr>
              <a:t>Securing IoT Network</a:t>
            </a:r>
          </a:p>
        </p:txBody>
      </p:sp>
      <p:sp>
        <p:nvSpPr>
          <p:cNvPr id="5" name="Rectangle 4">
            <a:extLst>
              <a:ext uri="{FF2B5EF4-FFF2-40B4-BE49-F238E27FC236}">
                <a16:creationId xmlns:a16="http://schemas.microsoft.com/office/drawing/2014/main" id="{D3A19431-3434-D560-9897-842BBE1C20E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2FA857C-411E-69FC-67FD-0F308EFF8D8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A099BF1-D98E-5F31-8F88-8836E25E16D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8" name="TextBox 47">
            <a:extLst>
              <a:ext uri="{FF2B5EF4-FFF2-40B4-BE49-F238E27FC236}">
                <a16:creationId xmlns:a16="http://schemas.microsoft.com/office/drawing/2014/main" id="{5AEBF434-89AB-AD2B-146C-959997A06455}"/>
              </a:ext>
            </a:extLst>
          </p:cNvPr>
          <p:cNvSpPr txBox="1"/>
          <p:nvPr/>
        </p:nvSpPr>
        <p:spPr>
          <a:xfrm>
            <a:off x="759516" y="2770838"/>
            <a:ext cx="10490870" cy="2949525"/>
          </a:xfrm>
          <a:prstGeom prst="rect">
            <a:avLst/>
          </a:prstGeom>
          <a:noFill/>
        </p:spPr>
        <p:txBody>
          <a:bodyPr wrap="square" rtlCol="0">
            <a:spAutoFit/>
          </a:bodyPr>
          <a:lstStyle/>
          <a:p>
            <a:pPr>
              <a:lnSpc>
                <a:spcPct val="150000"/>
              </a:lnSpc>
            </a:pPr>
            <a:r>
              <a:rPr lang="en-US" b="1" dirty="0">
                <a:solidFill>
                  <a:srgbClr val="0A1F61"/>
                </a:solidFill>
                <a:latin typeface="Tajawal ExtraBold" panose="00000800000000000000" pitchFamily="2" charset="-78"/>
                <a:cs typeface="Tajawal ExtraBold" panose="00000800000000000000" pitchFamily="2" charset="-78"/>
              </a:rPr>
              <a:t>7 ways to Secure your IoT device :</a:t>
            </a:r>
          </a:p>
          <a:p>
            <a:pPr>
              <a:lnSpc>
                <a:spcPct val="150000"/>
              </a:lnSpc>
            </a:pPr>
            <a:r>
              <a:rPr lang="en-US" b="1" dirty="0">
                <a:solidFill>
                  <a:srgbClr val="0A1F61"/>
                </a:solidFill>
                <a:latin typeface="Tajawal ExtraBold" panose="00000800000000000000" pitchFamily="2" charset="-78"/>
                <a:cs typeface="Tajawal ExtraBold" panose="00000800000000000000" pitchFamily="2" charset="-78"/>
              </a:rPr>
              <a:t>5. </a:t>
            </a:r>
            <a:r>
              <a:rPr lang="en-US" b="1" u="sng" dirty="0">
                <a:solidFill>
                  <a:srgbClr val="0A1F61"/>
                </a:solidFill>
                <a:latin typeface="Tajawal ExtraBold" panose="00000800000000000000" pitchFamily="2" charset="-78"/>
                <a:cs typeface="Tajawal ExtraBold" panose="00000800000000000000" pitchFamily="2" charset="-78"/>
              </a:rPr>
              <a:t>Keep Your Devices Up-To-Date:</a:t>
            </a:r>
            <a:r>
              <a:rPr lang="en-US" b="1" dirty="0">
                <a:solidFill>
                  <a:srgbClr val="0A1F61"/>
                </a:solidFill>
                <a:latin typeface="Tajawal ExtraBold" panose="00000800000000000000" pitchFamily="2" charset="-78"/>
                <a:cs typeface="Tajawal ExtraBold" panose="00000800000000000000" pitchFamily="2" charset="-78"/>
              </a:rPr>
              <a:t>  </a:t>
            </a:r>
            <a:r>
              <a:rPr lang="en-US" dirty="0">
                <a:solidFill>
                  <a:srgbClr val="0A1F61"/>
                </a:solidFill>
                <a:latin typeface="Tajawal ExtraBold" panose="00000800000000000000" pitchFamily="2" charset="-78"/>
                <a:cs typeface="Tajawal ExtraBold" panose="00000800000000000000" pitchFamily="2" charset="-78"/>
              </a:rPr>
              <a:t>Updates to your Wi-Fi router’s firmware may not happen automatically. These updates often include essential security patches that can greatly enhance your network’s security. So, see to it that you do a manual check every few months and if you find any pending firmware updates, install them right away. In the same vein, many IoT devices (and their apps) don’t update automatically but prompt you to do so whenever available. Again, don’t procrastinate — update straight away.</a:t>
            </a:r>
          </a:p>
        </p:txBody>
      </p:sp>
      <p:pic>
        <p:nvPicPr>
          <p:cNvPr id="7" name="Graphic 21">
            <a:extLst>
              <a:ext uri="{FF2B5EF4-FFF2-40B4-BE49-F238E27FC236}">
                <a16:creationId xmlns:a16="http://schemas.microsoft.com/office/drawing/2014/main" id="{F756F680-DEBE-8ED3-6B04-6495FBE8498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707134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074DCB-446A-4D5D-0CE1-B831FD08F71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441ABDB-2C4D-30BA-7B44-919153E72F2D}"/>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455B86D-6B13-58BC-ABAF-F3B6B2D4FA0F}"/>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Alexandria" charset="0"/>
                <a:cs typeface="Alexandria" charset="0"/>
              </a:rPr>
              <a:t>Securing IoT Network</a:t>
            </a:r>
          </a:p>
        </p:txBody>
      </p:sp>
      <p:sp>
        <p:nvSpPr>
          <p:cNvPr id="5" name="Rectangle 4">
            <a:extLst>
              <a:ext uri="{FF2B5EF4-FFF2-40B4-BE49-F238E27FC236}">
                <a16:creationId xmlns:a16="http://schemas.microsoft.com/office/drawing/2014/main" id="{640D5F61-4EC5-68A2-62B9-84A0FCF6D51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B2DAF28-525C-5F6F-004E-686EABB51DC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F92109B-6B74-AEC9-F5DA-FE58FBA2EC6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8" name="TextBox 47">
            <a:extLst>
              <a:ext uri="{FF2B5EF4-FFF2-40B4-BE49-F238E27FC236}">
                <a16:creationId xmlns:a16="http://schemas.microsoft.com/office/drawing/2014/main" id="{24333789-A7D6-EE75-86CF-E65D200A0B05}"/>
              </a:ext>
            </a:extLst>
          </p:cNvPr>
          <p:cNvSpPr txBox="1"/>
          <p:nvPr/>
        </p:nvSpPr>
        <p:spPr>
          <a:xfrm>
            <a:off x="677873" y="2199338"/>
            <a:ext cx="10670484" cy="4196020"/>
          </a:xfrm>
          <a:prstGeom prst="rect">
            <a:avLst/>
          </a:prstGeom>
          <a:noFill/>
        </p:spPr>
        <p:txBody>
          <a:bodyPr wrap="square" rtlCol="0">
            <a:spAutoFit/>
          </a:bodyPr>
          <a:lstStyle/>
          <a:p>
            <a:pPr>
              <a:lnSpc>
                <a:spcPct val="150000"/>
              </a:lnSpc>
            </a:pPr>
            <a:r>
              <a:rPr lang="en-US" b="1" dirty="0">
                <a:solidFill>
                  <a:srgbClr val="0A1F61"/>
                </a:solidFill>
                <a:latin typeface="Tajawal ExtraBold" panose="00000800000000000000" pitchFamily="2" charset="-78"/>
                <a:cs typeface="Tajawal ExtraBold" panose="00000800000000000000" pitchFamily="2" charset="-78"/>
              </a:rPr>
              <a:t>7 ways to Secure your IoT device :</a:t>
            </a:r>
          </a:p>
          <a:p>
            <a:pPr>
              <a:lnSpc>
                <a:spcPct val="150000"/>
              </a:lnSpc>
            </a:pPr>
            <a:r>
              <a:rPr lang="en-US" b="1" dirty="0">
                <a:solidFill>
                  <a:srgbClr val="0A1F61"/>
                </a:solidFill>
                <a:latin typeface="Tajawal ExtraBold" panose="00000800000000000000" pitchFamily="2" charset="-78"/>
                <a:cs typeface="Tajawal ExtraBold" panose="00000800000000000000" pitchFamily="2" charset="-78"/>
              </a:rPr>
              <a:t>6. </a:t>
            </a:r>
            <a:r>
              <a:rPr lang="en-US" b="1" u="sng" dirty="0">
                <a:solidFill>
                  <a:srgbClr val="0A1F61"/>
                </a:solidFill>
                <a:latin typeface="Tajawal ExtraBold" panose="00000800000000000000" pitchFamily="2" charset="-78"/>
                <a:cs typeface="Tajawal ExtraBold" panose="00000800000000000000" pitchFamily="2" charset="-78"/>
              </a:rPr>
              <a:t>Enable Multi-Factor Authentication: </a:t>
            </a:r>
            <a:r>
              <a:rPr lang="en-US" b="1" dirty="0">
                <a:solidFill>
                  <a:srgbClr val="0A1F61"/>
                </a:solidFill>
                <a:latin typeface="Tajawal ExtraBold" panose="00000800000000000000" pitchFamily="2" charset="-78"/>
                <a:cs typeface="Tajawal ExtraBold" panose="00000800000000000000" pitchFamily="2" charset="-78"/>
              </a:rPr>
              <a:t> </a:t>
            </a:r>
            <a:r>
              <a:rPr lang="en-US" dirty="0">
                <a:solidFill>
                  <a:srgbClr val="0A1F61"/>
                </a:solidFill>
                <a:latin typeface="Tajawal ExtraBold" panose="00000800000000000000" pitchFamily="2" charset="-78"/>
                <a:cs typeface="Tajawal ExtraBold" panose="00000800000000000000" pitchFamily="2" charset="-78"/>
              </a:rPr>
              <a:t>If you’ve ever used net banking, you know what </a:t>
            </a:r>
            <a:r>
              <a:rPr lang="en-US" dirty="0">
                <a:solidFill>
                  <a:srgbClr val="FF0000"/>
                </a:solidFill>
                <a:latin typeface="Tajawal ExtraBold" panose="00000800000000000000" pitchFamily="2" charset="-78"/>
                <a:cs typeface="Tajawal ExtraBold" panose="00000800000000000000" pitchFamily="2" charset="-78"/>
              </a:rPr>
              <a:t>multi-factor authentication </a:t>
            </a:r>
            <a:r>
              <a:rPr lang="en-US" dirty="0">
                <a:solidFill>
                  <a:srgbClr val="0A1F61"/>
                </a:solidFill>
                <a:latin typeface="Tajawal ExtraBold" panose="00000800000000000000" pitchFamily="2" charset="-78"/>
                <a:cs typeface="Tajawal ExtraBold" panose="00000800000000000000" pitchFamily="2" charset="-78"/>
              </a:rPr>
              <a:t>is. </a:t>
            </a:r>
            <a:r>
              <a:rPr lang="en-US" dirty="0">
                <a:solidFill>
                  <a:srgbClr val="FF0000"/>
                </a:solidFill>
                <a:latin typeface="Tajawal ExtraBold" panose="00000800000000000000" pitchFamily="2" charset="-78"/>
                <a:cs typeface="Tajawal ExtraBold" panose="00000800000000000000" pitchFamily="2" charset="-78"/>
              </a:rPr>
              <a:t>Multi, typically two, -factor authentication (2FA) is an added layer of security beyond a mere password. </a:t>
            </a:r>
            <a:r>
              <a:rPr lang="en-US" dirty="0">
                <a:solidFill>
                  <a:srgbClr val="0A1F61"/>
                </a:solidFill>
                <a:latin typeface="Tajawal ExtraBold" panose="00000800000000000000" pitchFamily="2" charset="-78"/>
                <a:cs typeface="Tajawal ExtraBold" panose="00000800000000000000" pitchFamily="2" charset="-78"/>
              </a:rPr>
              <a:t>With two-factor authentication, every time someone tries to log in to your IoT device, they have to provide additional proof of identity. This proof can come in the form of a </a:t>
            </a:r>
            <a:r>
              <a:rPr lang="en-US" dirty="0">
                <a:solidFill>
                  <a:srgbClr val="FF0000"/>
                </a:solidFill>
                <a:latin typeface="Tajawal ExtraBold" panose="00000800000000000000" pitchFamily="2" charset="-78"/>
                <a:cs typeface="Tajawal ExtraBold" panose="00000800000000000000" pitchFamily="2" charset="-78"/>
              </a:rPr>
              <a:t>one-time pin (OTP) or a verification code sent to your phone or email address</a:t>
            </a:r>
            <a:r>
              <a:rPr lang="en-US" dirty="0">
                <a:solidFill>
                  <a:srgbClr val="0A1F61"/>
                </a:solidFill>
                <a:latin typeface="Tajawal ExtraBold" panose="00000800000000000000" pitchFamily="2" charset="-78"/>
                <a:cs typeface="Tajawal ExtraBold" panose="00000800000000000000" pitchFamily="2" charset="-78"/>
              </a:rPr>
              <a:t> that confirms that the person logging in is indeed you. Most smart devices have the multi-factor authentication feature by </a:t>
            </a:r>
            <a:r>
              <a:rPr lang="en-US" dirty="0">
                <a:solidFill>
                  <a:srgbClr val="FF0000"/>
                </a:solidFill>
                <a:latin typeface="Tajawal ExtraBold" panose="00000800000000000000" pitchFamily="2" charset="-78"/>
                <a:cs typeface="Tajawal ExtraBold" panose="00000800000000000000" pitchFamily="2" charset="-78"/>
              </a:rPr>
              <a:t>default</a:t>
            </a:r>
            <a:r>
              <a:rPr lang="en-US" dirty="0">
                <a:solidFill>
                  <a:srgbClr val="0A1F61"/>
                </a:solidFill>
                <a:latin typeface="Tajawal ExtraBold" panose="00000800000000000000" pitchFamily="2" charset="-78"/>
                <a:cs typeface="Tajawal ExtraBold" panose="00000800000000000000" pitchFamily="2" charset="-78"/>
              </a:rPr>
              <a:t>, but there are some devices that don’t. In that case, you can enable 2FA by using third-party apps such as Google Authenticator. Even if your IoT device has two-factor authentication with its associated mobile app, having an extra layer of security via a trusted third-party service can give you further peace of mind.   </a:t>
            </a:r>
          </a:p>
        </p:txBody>
      </p:sp>
      <p:pic>
        <p:nvPicPr>
          <p:cNvPr id="7" name="Graphic 21">
            <a:extLst>
              <a:ext uri="{FF2B5EF4-FFF2-40B4-BE49-F238E27FC236}">
                <a16:creationId xmlns:a16="http://schemas.microsoft.com/office/drawing/2014/main" id="{1F8D992F-28C1-69F9-D26E-2E409DD9F68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5739666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1C212F-9DCD-EA56-5212-32C84D25132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7D18203-036A-CB39-A1E5-0D744D6B9DCF}"/>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3BDB5E3-606D-5C29-060E-6659C301C1E6}"/>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Alexandria" charset="0"/>
                <a:cs typeface="Alexandria" charset="0"/>
              </a:rPr>
              <a:t>Securing IoT Network</a:t>
            </a:r>
          </a:p>
        </p:txBody>
      </p:sp>
      <p:sp>
        <p:nvSpPr>
          <p:cNvPr id="5" name="Rectangle 4">
            <a:extLst>
              <a:ext uri="{FF2B5EF4-FFF2-40B4-BE49-F238E27FC236}">
                <a16:creationId xmlns:a16="http://schemas.microsoft.com/office/drawing/2014/main" id="{BEE558D9-6C8B-506C-1749-0246EEA9497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F096F43-9616-866D-EF73-B3BA6B074B1B}"/>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1759AEE-E8C6-FA5B-17ED-5990E2C4B4A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8" name="TextBox 47">
            <a:extLst>
              <a:ext uri="{FF2B5EF4-FFF2-40B4-BE49-F238E27FC236}">
                <a16:creationId xmlns:a16="http://schemas.microsoft.com/office/drawing/2014/main" id="{B04EC1A1-B20A-4E7C-65A6-0FFB15D2008F}"/>
              </a:ext>
            </a:extLst>
          </p:cNvPr>
          <p:cNvSpPr txBox="1"/>
          <p:nvPr/>
        </p:nvSpPr>
        <p:spPr>
          <a:xfrm>
            <a:off x="661544" y="2052380"/>
            <a:ext cx="10670484" cy="4611519"/>
          </a:xfrm>
          <a:prstGeom prst="rect">
            <a:avLst/>
          </a:prstGeom>
          <a:noFill/>
        </p:spPr>
        <p:txBody>
          <a:bodyPr wrap="square" rtlCol="0">
            <a:spAutoFit/>
          </a:bodyPr>
          <a:lstStyle/>
          <a:p>
            <a:pPr>
              <a:lnSpc>
                <a:spcPct val="150000"/>
              </a:lnSpc>
            </a:pPr>
            <a:r>
              <a:rPr lang="en-US" b="1" dirty="0">
                <a:solidFill>
                  <a:srgbClr val="0A1F61"/>
                </a:solidFill>
                <a:latin typeface="Tajawal ExtraBold" panose="00000800000000000000" pitchFamily="2" charset="-78"/>
                <a:cs typeface="Tajawal ExtraBold" panose="00000800000000000000" pitchFamily="2" charset="-78"/>
              </a:rPr>
              <a:t>7 ways to Secure your IoT device :</a:t>
            </a:r>
          </a:p>
          <a:p>
            <a:pPr>
              <a:lnSpc>
                <a:spcPct val="150000"/>
              </a:lnSpc>
            </a:pPr>
            <a:r>
              <a:rPr lang="en-US" b="1" dirty="0">
                <a:solidFill>
                  <a:srgbClr val="0A1F61"/>
                </a:solidFill>
                <a:latin typeface="Tajawal ExtraBold" panose="00000800000000000000" pitchFamily="2" charset="-78"/>
                <a:cs typeface="Tajawal ExtraBold" panose="00000800000000000000" pitchFamily="2" charset="-78"/>
              </a:rPr>
              <a:t>7. </a:t>
            </a:r>
            <a:r>
              <a:rPr lang="en-US" b="1" u="sng" dirty="0">
                <a:solidFill>
                  <a:srgbClr val="0A1F61"/>
                </a:solidFill>
                <a:latin typeface="Tajawal ExtraBold" panose="00000800000000000000" pitchFamily="2" charset="-78"/>
                <a:cs typeface="Tajawal ExtraBold" panose="00000800000000000000" pitchFamily="2" charset="-78"/>
              </a:rPr>
              <a:t>Employ a Next-Generation Firewall (NGFW):</a:t>
            </a:r>
            <a:r>
              <a:rPr lang="en-US" b="1" dirty="0">
                <a:solidFill>
                  <a:srgbClr val="0A1F61"/>
                </a:solidFill>
                <a:latin typeface="Tajawal ExtraBold" panose="00000800000000000000" pitchFamily="2" charset="-78"/>
                <a:cs typeface="Tajawal ExtraBold" panose="00000800000000000000" pitchFamily="2" charset="-78"/>
              </a:rPr>
              <a:t> </a:t>
            </a:r>
            <a:r>
              <a:rPr lang="en-US" dirty="0">
                <a:solidFill>
                  <a:srgbClr val="0A1F61"/>
                </a:solidFill>
                <a:latin typeface="Tajawal ExtraBold" panose="00000800000000000000" pitchFamily="2" charset="-78"/>
                <a:cs typeface="Tajawal ExtraBold" panose="00000800000000000000" pitchFamily="2" charset="-78"/>
              </a:rPr>
              <a:t>While your router has a built-in firewall, it may not prove to be sufficient. Because a traditional firewall lacks important security features like an </a:t>
            </a:r>
            <a:r>
              <a:rPr lang="en-US" dirty="0">
                <a:solidFill>
                  <a:srgbClr val="FF0000"/>
                </a:solidFill>
                <a:latin typeface="Tajawal ExtraBold" panose="00000800000000000000" pitchFamily="2" charset="-78"/>
                <a:cs typeface="Tajawal ExtraBold" panose="00000800000000000000" pitchFamily="2" charset="-78"/>
              </a:rPr>
              <a:t>intrusion prevention system (IPS), malware protection, content filtering, SSL/SSH interception, QoS management, and virtual private network (VPN).</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A next-generation firewall (NGFW) is an integrated network platform that combines a traditional firewall with other security functionalities such as the ones just mentioned. An NGFW has all the capabilities of a traditional firewall as well, making it powerful in detecting and protecting against cyberattacks. Next-generation firewalls are a fairly expensive investment, but the level of security boost for your smart </a:t>
            </a:r>
            <a:r>
              <a:rPr lang="en-US" dirty="0" err="1">
                <a:solidFill>
                  <a:srgbClr val="0A1F61"/>
                </a:solidFill>
                <a:latin typeface="Tajawal ExtraBold" panose="00000800000000000000" pitchFamily="2" charset="-78"/>
                <a:cs typeface="Tajawal ExtraBold" panose="00000800000000000000" pitchFamily="2" charset="-78"/>
              </a:rPr>
              <a:t>iot</a:t>
            </a:r>
            <a:r>
              <a:rPr lang="en-US" dirty="0">
                <a:solidFill>
                  <a:srgbClr val="0A1F61"/>
                </a:solidFill>
                <a:latin typeface="Tajawal ExtraBold" panose="00000800000000000000" pitchFamily="2" charset="-78"/>
                <a:cs typeface="Tajawal ExtraBold" panose="00000800000000000000" pitchFamily="2" charset="-78"/>
              </a:rPr>
              <a:t> device makes it a worthy investment. After all, if you can afford the devices, you can surely spend a little extra to secure them. By doing so, you’re securing your privacy.</a:t>
            </a:r>
          </a:p>
        </p:txBody>
      </p:sp>
      <p:pic>
        <p:nvPicPr>
          <p:cNvPr id="7" name="Graphic 21">
            <a:extLst>
              <a:ext uri="{FF2B5EF4-FFF2-40B4-BE49-F238E27FC236}">
                <a16:creationId xmlns:a16="http://schemas.microsoft.com/office/drawing/2014/main" id="{6412833D-BEC7-8BB4-2A02-15149E5F2B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5037140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170</TotalTime>
  <Words>2297</Words>
  <Application>Microsoft Office PowerPoint</Application>
  <PresentationFormat>Widescreen</PresentationFormat>
  <Paragraphs>143</Paragraphs>
  <Slides>22</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22</vt:i4>
      </vt:variant>
    </vt:vector>
  </HeadingPairs>
  <TitlesOfParts>
    <vt:vector size="29" baseType="lpstr">
      <vt:lpstr>Alexandria</vt:lpstr>
      <vt:lpstr>Arial</vt:lpstr>
      <vt:lpstr>Calibri</vt:lpstr>
      <vt:lpstr>Calibri Light</vt:lpstr>
      <vt:lpstr>Roboto Light</vt:lpstr>
      <vt:lpstr>Tajawal ExtraBold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Merna Ayman</cp:lastModifiedBy>
  <cp:revision>12</cp:revision>
  <dcterms:created xsi:type="dcterms:W3CDTF">2023-04-29T09:08:00Z</dcterms:created>
  <dcterms:modified xsi:type="dcterms:W3CDTF">2025-06-08T22:42:38Z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