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71" r:id="rId6"/>
    <p:sldId id="272" r:id="rId7"/>
    <p:sldId id="263" r:id="rId8"/>
    <p:sldId id="264" r:id="rId9"/>
    <p:sldId id="273" r:id="rId10"/>
    <p:sldId id="265" r:id="rId11"/>
    <p:sldId id="27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15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7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7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7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9.emf"/><Relationship Id="rId10" Type="http://schemas.openxmlformats.org/officeDocument/2006/relationships/image" Target="../media/image19.jpg"/><Relationship Id="rId4" Type="http://schemas.openxmlformats.org/officeDocument/2006/relationships/image" Target="../media/image8.emf"/><Relationship Id="rId9" Type="http://schemas.openxmlformats.org/officeDocument/2006/relationships/hyperlink" Target="https://www.webfx.com/internet-real-time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12.emf"/><Relationship Id="rId7" Type="http://schemas.openxmlformats.org/officeDocument/2006/relationships/image" Target="../media/image13.em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7.png"/><Relationship Id="rId7" Type="http://schemas.openxmlformats.org/officeDocument/2006/relationships/image" Target="../media/image14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14.emf"/><Relationship Id="rId7" Type="http://schemas.openxmlformats.org/officeDocument/2006/relationships/image" Target="../media/image8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2.emf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14.emf"/><Relationship Id="rId7" Type="http://schemas.openxmlformats.org/officeDocument/2006/relationships/image" Target="../media/image8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2.emf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9022" y="422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5393" y="5880154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2" y="715791"/>
            <a:ext cx="49651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Marketing Strategy</a:t>
            </a:r>
          </a:p>
          <a:p>
            <a:r>
              <a:rPr lang="en-US" sz="2800" b="1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  <a:p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r>
              <a:rPr lang="en-US" sz="2800" b="1" baseline="300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</a:t>
            </a:r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99388" y="5903893"/>
            <a:ext cx="53767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 1: </a:t>
            </a:r>
          </a:p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Digital Marketing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2CCBA97D-251C-4694-B7E0-502CA1A4453E}"/>
              </a:ext>
            </a:extLst>
          </p:cNvPr>
          <p:cNvSpPr/>
          <p:nvPr/>
        </p:nvSpPr>
        <p:spPr>
          <a:xfrm>
            <a:off x="142333" y="1256490"/>
            <a:ext cx="11918623" cy="47951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74476" y="648913"/>
            <a:ext cx="7693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 </a:t>
            </a:r>
            <a:r>
              <a:rPr lang="en-US" sz="2800" spc="-6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spc="-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 </a:t>
            </a:r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AFD4BB-78B1-4BC7-9490-C4E1174237D9}"/>
              </a:ext>
            </a:extLst>
          </p:cNvPr>
          <p:cNvSpPr txBox="1"/>
          <p:nvPr/>
        </p:nvSpPr>
        <p:spPr>
          <a:xfrm>
            <a:off x="651740" y="1898381"/>
            <a:ext cx="77768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marketing can be defined as:</a:t>
            </a:r>
          </a:p>
          <a:p>
            <a:endParaRPr lang="en-GB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Achieving marketing objectives through applying digital media data and technology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2">
            <a:extLst>
              <a:ext uri="{FF2B5EF4-FFF2-40B4-BE49-F238E27FC236}">
                <a16:creationId xmlns:a16="http://schemas.microsoft.com/office/drawing/2014/main" id="{1D6A6166-F9AB-4260-A9DF-7ED0CCE539F0}"/>
              </a:ext>
            </a:extLst>
          </p:cNvPr>
          <p:cNvSpPr/>
          <p:nvPr/>
        </p:nvSpPr>
        <p:spPr>
          <a:xfrm>
            <a:off x="134879" y="931462"/>
            <a:ext cx="8520064" cy="45676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7165" y="580769"/>
            <a:ext cx="2446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5" dirty="0">
                <a:solidFill>
                  <a:schemeClr val="bg1"/>
                </a:solidFill>
              </a:rPr>
              <a:t>Why</a:t>
            </a:r>
            <a:r>
              <a:rPr lang="en-US" sz="2800" b="1" spc="-7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Digital?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757752" y="1653412"/>
            <a:ext cx="5207384" cy="3237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965" indent="-342900">
              <a:lnSpc>
                <a:spcPct val="300000"/>
              </a:lnSpc>
              <a:spcBef>
                <a:spcPts val="105"/>
              </a:spcBef>
              <a:buFont typeface="+mj-lt"/>
              <a:buAutoNum type="arabicPeriod"/>
              <a:tabLst>
                <a:tab pos="599440" algn="l"/>
              </a:tabLst>
            </a:pP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it makes</a:t>
            </a:r>
            <a:r>
              <a:rPr lang="en-US" sz="2400" b="1" i="1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sense!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5" indent="-342900">
              <a:lnSpc>
                <a:spcPct val="300000"/>
              </a:lnSpc>
              <a:spcBef>
                <a:spcPts val="105"/>
              </a:spcBef>
              <a:buFont typeface="+mj-lt"/>
              <a:buAutoNum type="arabicPeriod"/>
              <a:tabLst>
                <a:tab pos="599440" algn="l"/>
              </a:tabLst>
            </a:pP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400" b="1" i="1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en-US" sz="2400" b="1" i="1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booming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5" indent="-342900">
              <a:lnSpc>
                <a:spcPct val="300000"/>
              </a:lnSpc>
              <a:spcBef>
                <a:spcPts val="105"/>
              </a:spcBef>
              <a:buFont typeface="+mj-lt"/>
              <a:buAutoNum type="arabicPeriod"/>
              <a:tabLst>
                <a:tab pos="599440" algn="l"/>
              </a:tabLst>
            </a:pP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everybody else is  there!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24DDC04-827C-45A0-832C-14A81CF02D9C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952" y="404821"/>
            <a:ext cx="5852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</a:t>
            </a:r>
            <a:r>
              <a:rPr lang="en-US" sz="28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spc="-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</a:t>
            </a:r>
            <a:r>
              <a:rPr lang="en-US" sz="2800" spc="-1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1740" y="2528194"/>
            <a:ext cx="6565266" cy="2427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en-US" sz="2400" dirty="0">
              <a:latin typeface="Trebuchet MS"/>
              <a:cs typeface="Trebuchet MS"/>
            </a:endParaRPr>
          </a:p>
          <a:p>
            <a:pPr marL="355600" marR="5080" indent="-342900">
              <a:lnSpc>
                <a:spcPct val="101600"/>
              </a:lnSpc>
              <a:spcBef>
                <a:spcPts val="65"/>
              </a:spcBef>
              <a:buFont typeface="Arial" panose="020B0604020202020204" pitchFamily="34" charset="0"/>
              <a:buChar char="•"/>
            </a:pPr>
            <a:r>
              <a:rPr lang="en-US" sz="2400" spc="-15" dirty="0">
                <a:latin typeface="Arial"/>
                <a:cs typeface="Arial"/>
              </a:rPr>
              <a:t>It’s </a:t>
            </a:r>
            <a:r>
              <a:rPr lang="en-US" sz="2400" dirty="0">
                <a:latin typeface="Arial"/>
                <a:cs typeface="Arial"/>
              </a:rPr>
              <a:t>the only channel that </a:t>
            </a:r>
            <a:r>
              <a:rPr lang="en-US" sz="2400" spc="5" dirty="0">
                <a:latin typeface="Arial"/>
                <a:cs typeface="Arial"/>
              </a:rPr>
              <a:t>we </a:t>
            </a:r>
            <a:r>
              <a:rPr lang="en-US" sz="2400" dirty="0">
                <a:latin typeface="Arial"/>
                <a:cs typeface="Arial"/>
              </a:rPr>
              <a:t>can run an instant campaign in the next 10 minutes and start exposing customers to  our message</a:t>
            </a:r>
            <a:r>
              <a:rPr lang="en-US" sz="2400" spc="-5" dirty="0">
                <a:latin typeface="Arial"/>
                <a:cs typeface="Arial"/>
              </a:rPr>
              <a:t> </a:t>
            </a:r>
            <a:r>
              <a:rPr lang="en-US" sz="2400" spc="-15" dirty="0">
                <a:latin typeface="Arial"/>
                <a:cs typeface="Arial"/>
              </a:rPr>
              <a:t>immediately.</a:t>
            </a:r>
            <a:endParaRPr lang="en-US" sz="24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1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Crucial for real time and urgent situations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E20F16-30D6-4932-9CE7-928C69047165}"/>
              </a:ext>
            </a:extLst>
          </p:cNvPr>
          <p:cNvSpPr/>
          <p:nvPr/>
        </p:nvSpPr>
        <p:spPr>
          <a:xfrm>
            <a:off x="3630624" y="1953596"/>
            <a:ext cx="39955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en-US" sz="2400" b="1" spc="-210" dirty="0">
                <a:latin typeface="MS UI Gothic"/>
                <a:cs typeface="MS UI Gothic"/>
              </a:rPr>
              <a:t>➢  </a:t>
            </a:r>
            <a:r>
              <a:rPr lang="en-US" sz="2400" b="1" spc="10" dirty="0">
                <a:latin typeface="Trebuchet MS"/>
                <a:cs typeface="Trebuchet MS"/>
              </a:rPr>
              <a:t>Digital is</a:t>
            </a:r>
            <a:r>
              <a:rPr lang="en-US" sz="2400" b="1" spc="-30" dirty="0">
                <a:latin typeface="Trebuchet MS"/>
                <a:cs typeface="Trebuchet MS"/>
              </a:rPr>
              <a:t> </a:t>
            </a:r>
            <a:r>
              <a:rPr lang="en-US" sz="2400" b="1" spc="10" dirty="0">
                <a:latin typeface="Trebuchet MS"/>
                <a:cs typeface="Trebuchet MS"/>
              </a:rPr>
              <a:t>Instant</a:t>
            </a:r>
          </a:p>
        </p:txBody>
      </p:sp>
      <p:sp>
        <p:nvSpPr>
          <p:cNvPr id="18" name="object 8">
            <a:extLst>
              <a:ext uri="{FF2B5EF4-FFF2-40B4-BE49-F238E27FC236}">
                <a16:creationId xmlns:a16="http://schemas.microsoft.com/office/drawing/2014/main" id="{3EA0C666-8CCB-4305-9A48-087DFB0B38E6}"/>
              </a:ext>
            </a:extLst>
          </p:cNvPr>
          <p:cNvSpPr/>
          <p:nvPr/>
        </p:nvSpPr>
        <p:spPr>
          <a:xfrm>
            <a:off x="7214613" y="1872979"/>
            <a:ext cx="4673503" cy="352112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3A18FF0-DED9-41C6-B44D-785B10118C44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7617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952" y="404821"/>
            <a:ext cx="5852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</a:t>
            </a:r>
            <a:r>
              <a:rPr lang="en-US" sz="28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spc="-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</a:t>
            </a:r>
            <a:r>
              <a:rPr lang="en-US" sz="2800" spc="-1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3015" y="2737011"/>
            <a:ext cx="6565266" cy="2405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5080" indent="-342900">
              <a:lnSpc>
                <a:spcPct val="101600"/>
              </a:lnSpc>
              <a:spcBef>
                <a:spcPts val="65"/>
              </a:spcBef>
              <a:buFont typeface="Arial" panose="020B0604020202020204" pitchFamily="34" charset="0"/>
              <a:buChar char="•"/>
            </a:pPr>
            <a:r>
              <a:rPr lang="en-US" sz="2400" spc="-70" dirty="0">
                <a:latin typeface="Arial"/>
                <a:cs typeface="Arial"/>
              </a:rPr>
              <a:t>You </a:t>
            </a:r>
            <a:r>
              <a:rPr lang="en-US" sz="2400" dirty="0">
                <a:latin typeface="Arial"/>
                <a:cs typeface="Arial"/>
              </a:rPr>
              <a:t>can </a:t>
            </a:r>
            <a:r>
              <a:rPr lang="en-US" sz="2400" spc="5" dirty="0">
                <a:latin typeface="Arial"/>
                <a:cs typeface="Arial"/>
              </a:rPr>
              <a:t>Run </a:t>
            </a:r>
            <a:r>
              <a:rPr lang="en-US" sz="2400" dirty="0">
                <a:latin typeface="Arial"/>
                <a:cs typeface="Arial"/>
              </a:rPr>
              <a:t>a Campaign online for $10 and then  expand it to</a:t>
            </a:r>
            <a:r>
              <a:rPr lang="en-US" sz="2400" spc="-5" dirty="0">
                <a:latin typeface="Arial"/>
                <a:cs typeface="Arial"/>
              </a:rPr>
              <a:t> </a:t>
            </a:r>
            <a:r>
              <a:rPr lang="en-US" sz="2400" dirty="0">
                <a:latin typeface="Arial"/>
                <a:cs typeface="Arial"/>
              </a:rPr>
              <a:t>$100,000.</a:t>
            </a:r>
          </a:p>
          <a:p>
            <a:pPr marL="355600" marR="189865" indent="-342900">
              <a:lnSpc>
                <a:spcPct val="101600"/>
              </a:lnSpc>
              <a:spcBef>
                <a:spcPts val="565"/>
              </a:spcBef>
              <a:buFont typeface="Arial" panose="020B0604020202020204" pitchFamily="34" charset="0"/>
              <a:buChar char="•"/>
            </a:pPr>
            <a:r>
              <a:rPr lang="en-US" sz="2400" spc="-20" dirty="0">
                <a:latin typeface="Arial"/>
                <a:cs typeface="Arial"/>
              </a:rPr>
              <a:t>We </a:t>
            </a:r>
            <a:r>
              <a:rPr lang="en-US" sz="2400" dirty="0">
                <a:latin typeface="Arial"/>
                <a:cs typeface="Arial"/>
              </a:rPr>
              <a:t>will be using the </a:t>
            </a:r>
            <a:r>
              <a:rPr lang="en-US" sz="2400" spc="5" dirty="0">
                <a:latin typeface="Arial"/>
                <a:cs typeface="Arial"/>
              </a:rPr>
              <a:t>same </a:t>
            </a:r>
            <a:r>
              <a:rPr lang="en-US" sz="2400" dirty="0">
                <a:latin typeface="Arial"/>
                <a:cs typeface="Arial"/>
              </a:rPr>
              <a:t>platforms and tools  used by Booking.com, </a:t>
            </a:r>
            <a:r>
              <a:rPr lang="en-US" sz="2400" spc="5" dirty="0">
                <a:latin typeface="Arial"/>
                <a:cs typeface="Arial"/>
              </a:rPr>
              <a:t>Amazon </a:t>
            </a:r>
            <a:r>
              <a:rPr lang="en-US" sz="2400" dirty="0">
                <a:latin typeface="Arial"/>
                <a:cs typeface="Arial"/>
              </a:rPr>
              <a:t>and eBay use</a:t>
            </a:r>
            <a:r>
              <a:rPr lang="en-US" sz="2400" spc="-110" dirty="0">
                <a:latin typeface="Arial"/>
                <a:cs typeface="Arial"/>
              </a:rPr>
              <a:t> </a:t>
            </a:r>
            <a:r>
              <a:rPr lang="en-US" sz="2400" dirty="0">
                <a:latin typeface="Arial"/>
                <a:cs typeface="Arial"/>
              </a:rPr>
              <a:t>to  market their products and services.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E20F16-30D6-4932-9CE7-928C69047165}"/>
              </a:ext>
            </a:extLst>
          </p:cNvPr>
          <p:cNvSpPr/>
          <p:nvPr/>
        </p:nvSpPr>
        <p:spPr>
          <a:xfrm>
            <a:off x="811019" y="1656813"/>
            <a:ext cx="6315143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spcBef>
                <a:spcPts val="130"/>
              </a:spcBef>
            </a:pPr>
            <a:r>
              <a:rPr lang="en-US" sz="2400" b="1" spc="-210" dirty="0">
                <a:latin typeface="MS UI Gothic"/>
                <a:cs typeface="MS UI Gothic"/>
              </a:rPr>
              <a:t>➢  </a:t>
            </a:r>
            <a:r>
              <a:rPr lang="en-US" sz="2400" b="1" spc="10" dirty="0">
                <a:latin typeface="Trebuchet MS"/>
                <a:cs typeface="Trebuchet MS"/>
              </a:rPr>
              <a:t>Digital </a:t>
            </a:r>
            <a:r>
              <a:rPr lang="en-US" sz="2400" b="1" spc="5" dirty="0">
                <a:latin typeface="Trebuchet MS"/>
                <a:cs typeface="Trebuchet MS"/>
              </a:rPr>
              <a:t>Is </a:t>
            </a:r>
            <a:r>
              <a:rPr lang="en-US" sz="2400" b="1" spc="10" dirty="0">
                <a:latin typeface="Trebuchet MS"/>
                <a:cs typeface="Trebuchet MS"/>
              </a:rPr>
              <a:t>Cost effective </a:t>
            </a:r>
            <a:r>
              <a:rPr lang="en-US" sz="2400" b="1" spc="15" dirty="0">
                <a:latin typeface="Trebuchet MS"/>
                <a:cs typeface="Trebuchet MS"/>
              </a:rPr>
              <a:t>and</a:t>
            </a:r>
            <a:r>
              <a:rPr lang="en-US" sz="2400" b="1" spc="20" dirty="0">
                <a:latin typeface="Trebuchet MS"/>
                <a:cs typeface="Trebuchet MS"/>
              </a:rPr>
              <a:t> </a:t>
            </a:r>
            <a:r>
              <a:rPr lang="en-US" sz="2400" b="1" spc="10" dirty="0">
                <a:latin typeface="Trebuchet MS"/>
                <a:cs typeface="Trebuchet MS"/>
              </a:rPr>
              <a:t>Scalable</a:t>
            </a:r>
            <a:endParaRPr lang="en-US" sz="2400" b="1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endParaRPr lang="en-US" sz="2400" b="1" spc="10" dirty="0">
              <a:latin typeface="Trebuchet MS"/>
              <a:cs typeface="Trebuchet MS"/>
            </a:endParaRPr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id="{C241E0F2-03E5-4F87-93AD-F39E690EACA3}"/>
              </a:ext>
            </a:extLst>
          </p:cNvPr>
          <p:cNvSpPr/>
          <p:nvPr/>
        </p:nvSpPr>
        <p:spPr>
          <a:xfrm>
            <a:off x="6338598" y="1366520"/>
            <a:ext cx="5415611" cy="387860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51C7D89-64E8-4767-8437-906C56BAFAC0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35285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952" y="404821"/>
            <a:ext cx="5852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</a:t>
            </a:r>
            <a:r>
              <a:rPr lang="en-US" sz="28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spc="-4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</a:t>
            </a:r>
            <a:r>
              <a:rPr lang="en-US" sz="2800" spc="-18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01102" y="2453973"/>
            <a:ext cx="6565266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1860" marR="184785" lvl="1" indent="-522605">
              <a:lnSpc>
                <a:spcPct val="100000"/>
              </a:lnSpc>
              <a:spcBef>
                <a:spcPts val="5"/>
              </a:spcBef>
              <a:buChar char="-"/>
              <a:tabLst>
                <a:tab pos="911860" algn="l"/>
                <a:tab pos="912494" algn="l"/>
              </a:tabLst>
            </a:pPr>
            <a:r>
              <a:rPr lang="en-US" sz="2550" dirty="0">
                <a:latin typeface="Arial"/>
                <a:cs typeface="Arial"/>
              </a:rPr>
              <a:t>It took </a:t>
            </a:r>
            <a:r>
              <a:rPr lang="en-US" sz="2550" spc="5" dirty="0">
                <a:latin typeface="Arial"/>
                <a:cs typeface="Arial"/>
              </a:rPr>
              <a:t>83 </a:t>
            </a:r>
            <a:r>
              <a:rPr lang="en-US" sz="2550" dirty="0">
                <a:latin typeface="Arial"/>
                <a:cs typeface="Arial"/>
              </a:rPr>
              <a:t>years before </a:t>
            </a:r>
            <a:r>
              <a:rPr lang="en-US" sz="2550" u="heavy" spc="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50 </a:t>
            </a:r>
            <a:r>
              <a:rPr lang="en-US" sz="2550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million  people</a:t>
            </a:r>
            <a:r>
              <a:rPr lang="en-US" sz="2550" dirty="0">
                <a:latin typeface="Arial"/>
                <a:cs typeface="Arial"/>
              </a:rPr>
              <a:t> gained access to radios. It  took television </a:t>
            </a:r>
            <a:r>
              <a:rPr lang="en-US" sz="2550" spc="5" dirty="0">
                <a:latin typeface="Arial"/>
                <a:cs typeface="Arial"/>
              </a:rPr>
              <a:t>13 </a:t>
            </a:r>
            <a:r>
              <a:rPr lang="en-US" sz="2550" dirty="0">
                <a:latin typeface="Arial"/>
                <a:cs typeface="Arial"/>
              </a:rPr>
              <a:t>years to earn </a:t>
            </a:r>
            <a:r>
              <a:rPr lang="en-US" sz="2550" spc="5" dirty="0">
                <a:latin typeface="Arial"/>
                <a:cs typeface="Arial"/>
              </a:rPr>
              <a:t>an  </a:t>
            </a:r>
            <a:r>
              <a:rPr lang="en-US" sz="2550" dirty="0">
                <a:latin typeface="Arial"/>
                <a:cs typeface="Arial"/>
              </a:rPr>
              <a:t>audience that</a:t>
            </a:r>
            <a:r>
              <a:rPr lang="en-US" sz="2550" spc="-5" dirty="0">
                <a:latin typeface="Arial"/>
                <a:cs typeface="Arial"/>
              </a:rPr>
              <a:t> </a:t>
            </a:r>
            <a:r>
              <a:rPr lang="en-US" sz="2550" dirty="0">
                <a:latin typeface="Arial"/>
                <a:cs typeface="Arial"/>
              </a:rPr>
              <a:t>size.</a:t>
            </a:r>
            <a:endParaRPr lang="en-US" sz="2500" dirty="0">
              <a:latin typeface="Arial"/>
              <a:cs typeface="Arial"/>
            </a:endParaRPr>
          </a:p>
          <a:p>
            <a:pPr marL="911860" lvl="1" indent="-523240">
              <a:lnSpc>
                <a:spcPct val="100000"/>
              </a:lnSpc>
              <a:spcBef>
                <a:spcPts val="2070"/>
              </a:spcBef>
              <a:buChar char="-"/>
              <a:tabLst>
                <a:tab pos="911860" algn="l"/>
                <a:tab pos="912494" algn="l"/>
              </a:tabLst>
            </a:pPr>
            <a:r>
              <a:rPr lang="en-US" sz="2550" dirty="0">
                <a:latin typeface="Arial"/>
                <a:cs typeface="Arial"/>
              </a:rPr>
              <a:t>It took </a:t>
            </a:r>
            <a:r>
              <a:rPr lang="en-US" sz="2550" b="1" dirty="0">
                <a:latin typeface="Arial"/>
                <a:cs typeface="Arial"/>
              </a:rPr>
              <a:t>Instagram </a:t>
            </a:r>
            <a:r>
              <a:rPr lang="en-US" sz="2550" spc="5" dirty="0">
                <a:latin typeface="Arial"/>
                <a:cs typeface="Arial"/>
              </a:rPr>
              <a:t>a </a:t>
            </a:r>
            <a:r>
              <a:rPr lang="en-US" sz="2550" dirty="0">
                <a:latin typeface="Arial"/>
                <a:cs typeface="Arial"/>
              </a:rPr>
              <a:t>year </a:t>
            </a:r>
            <a:r>
              <a:rPr lang="en-US" sz="2550" spc="5" dirty="0">
                <a:latin typeface="Arial"/>
                <a:cs typeface="Arial"/>
              </a:rPr>
              <a:t>and a</a:t>
            </a:r>
            <a:r>
              <a:rPr lang="en-US" sz="2550" spc="-40" dirty="0">
                <a:latin typeface="Arial"/>
                <a:cs typeface="Arial"/>
              </a:rPr>
              <a:t> </a:t>
            </a:r>
            <a:r>
              <a:rPr lang="en-US" sz="2550" dirty="0">
                <a:latin typeface="Arial"/>
                <a:cs typeface="Arial"/>
              </a:rPr>
              <a:t>half</a:t>
            </a:r>
            <a:endParaRPr lang="en-US" sz="2400" dirty="0">
              <a:latin typeface="Arial"/>
              <a:cs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E20F16-30D6-4932-9CE7-928C69047165}"/>
              </a:ext>
            </a:extLst>
          </p:cNvPr>
          <p:cNvSpPr/>
          <p:nvPr/>
        </p:nvSpPr>
        <p:spPr>
          <a:xfrm>
            <a:off x="779577" y="1806121"/>
            <a:ext cx="6315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52145" indent="-640080">
              <a:lnSpc>
                <a:spcPct val="100000"/>
              </a:lnSpc>
              <a:spcBef>
                <a:spcPts val="105"/>
              </a:spcBef>
              <a:buFont typeface="MS UI Gothic"/>
              <a:buChar char="➢"/>
              <a:tabLst>
                <a:tab pos="652145" algn="l"/>
                <a:tab pos="652780" algn="l"/>
              </a:tabLst>
            </a:pPr>
            <a:r>
              <a:rPr lang="en-US" sz="2400" b="1" spc="-60" dirty="0">
                <a:latin typeface="Trebuchet MS"/>
                <a:cs typeface="Trebuchet MS"/>
              </a:rPr>
              <a:t>It’s </a:t>
            </a:r>
            <a:r>
              <a:rPr lang="en-US" sz="2400" b="1" dirty="0">
                <a:latin typeface="Trebuchet MS"/>
                <a:cs typeface="Trebuchet MS"/>
              </a:rPr>
              <a:t>growing like</a:t>
            </a:r>
            <a:r>
              <a:rPr lang="en-US" sz="2400" b="1" spc="45" dirty="0">
                <a:latin typeface="Trebuchet MS"/>
                <a:cs typeface="Trebuchet MS"/>
              </a:rPr>
              <a:t> </a:t>
            </a:r>
            <a:r>
              <a:rPr lang="en-US" sz="2400" b="1" dirty="0">
                <a:latin typeface="Trebuchet MS"/>
                <a:cs typeface="Trebuchet MS"/>
              </a:rPr>
              <a:t>crazy!</a:t>
            </a:r>
          </a:p>
        </p:txBody>
      </p:sp>
      <p:sp>
        <p:nvSpPr>
          <p:cNvPr id="18" name="object 4">
            <a:extLst>
              <a:ext uri="{FF2B5EF4-FFF2-40B4-BE49-F238E27FC236}">
                <a16:creationId xmlns:a16="http://schemas.microsoft.com/office/drawing/2014/main" id="{400FF192-F155-4266-9FBE-DC618EA7996A}"/>
              </a:ext>
            </a:extLst>
          </p:cNvPr>
          <p:cNvSpPr/>
          <p:nvPr/>
        </p:nvSpPr>
        <p:spPr>
          <a:xfrm>
            <a:off x="6470352" y="2036953"/>
            <a:ext cx="5520546" cy="32527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5F153C-1F56-44E2-809F-10D87AB33C97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53342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8845" y="206961"/>
            <a:ext cx="607420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pc="5" dirty="0">
                <a:solidFill>
                  <a:srgbClr val="C0504D"/>
                </a:solidFill>
              </a:rPr>
              <a:t>The challenge</a:t>
            </a:r>
          </a:p>
          <a:p>
            <a:r>
              <a:rPr lang="en-US" sz="2800" spc="10" dirty="0">
                <a:solidFill>
                  <a:schemeClr val="bg1"/>
                </a:solidFill>
              </a:rPr>
              <a:t>                           Explosion of</a:t>
            </a:r>
            <a:r>
              <a:rPr lang="en-US" sz="2800" spc="-20" dirty="0">
                <a:solidFill>
                  <a:schemeClr val="bg1"/>
                </a:solidFill>
              </a:rPr>
              <a:t> </a:t>
            </a:r>
            <a:r>
              <a:rPr lang="en-US" sz="2800" spc="10" dirty="0">
                <a:solidFill>
                  <a:schemeClr val="bg1"/>
                </a:solidFill>
              </a:rPr>
              <a:t>content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00D2543-2130-491B-AB5A-1A14E3F9F320}"/>
              </a:ext>
            </a:extLst>
          </p:cNvPr>
          <p:cNvSpPr/>
          <p:nvPr/>
        </p:nvSpPr>
        <p:spPr>
          <a:xfrm>
            <a:off x="1822186" y="1396646"/>
            <a:ext cx="4410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spcBef>
                <a:spcPts val="114"/>
              </a:spcBef>
            </a:pPr>
            <a:r>
              <a:rPr lang="en-US" kern="0" spc="5" dirty="0">
                <a:solidFill>
                  <a:srgbClr val="C0504D"/>
                </a:solidFill>
                <a:hlinkClick r:id="rId9"/>
              </a:rPr>
              <a:t>https://www.webfx.com/internet-real-time</a:t>
            </a:r>
            <a:r>
              <a:rPr lang="en-US" kern="0" spc="5" dirty="0">
                <a:solidFill>
                  <a:srgbClr val="C0504D"/>
                </a:solidFill>
              </a:rPr>
              <a:t>/</a:t>
            </a:r>
            <a:endParaRPr lang="en-US" sz="1200" kern="0" dirty="0"/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27A2E0B2-0124-48EE-84D0-69E362859853}"/>
              </a:ext>
            </a:extLst>
          </p:cNvPr>
          <p:cNvSpPr/>
          <p:nvPr/>
        </p:nvSpPr>
        <p:spPr>
          <a:xfrm>
            <a:off x="346924" y="2002641"/>
            <a:ext cx="8300382" cy="34450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B889AE-50CE-4DC2-BBD0-3CE8B53A1C32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21503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4">
            <a:extLst>
              <a:ext uri="{FF2B5EF4-FFF2-40B4-BE49-F238E27FC236}">
                <a16:creationId xmlns:a16="http://schemas.microsoft.com/office/drawing/2014/main" id="{34825341-AB21-419C-B688-0425DDA7850B}"/>
              </a:ext>
            </a:extLst>
          </p:cNvPr>
          <p:cNvSpPr/>
          <p:nvPr/>
        </p:nvSpPr>
        <p:spPr>
          <a:xfrm>
            <a:off x="5262412" y="1313376"/>
            <a:ext cx="3337904" cy="42767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47165" y="561915"/>
            <a:ext cx="2446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10" dirty="0">
                <a:solidFill>
                  <a:schemeClr val="bg1"/>
                </a:solidFill>
              </a:rPr>
              <a:t>As </a:t>
            </a:r>
            <a:r>
              <a:rPr lang="en-US" sz="2800" b="1" spc="5" dirty="0">
                <a:solidFill>
                  <a:schemeClr val="bg1"/>
                </a:solidFill>
              </a:rPr>
              <a:t>a</a:t>
            </a:r>
            <a:r>
              <a:rPr lang="en-US" sz="2800" b="1" spc="-8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result…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1837" y="2063416"/>
            <a:ext cx="58114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9570" marR="836930" indent="-357505">
              <a:lnSpc>
                <a:spcPct val="100000"/>
              </a:lnSpc>
              <a:spcBef>
                <a:spcPts val="114"/>
              </a:spcBef>
              <a:buChar char="•"/>
              <a:tabLst>
                <a:tab pos="369570" algn="l"/>
                <a:tab pos="370205" algn="l"/>
              </a:tabLst>
            </a:pPr>
            <a:r>
              <a:rPr lang="en-US" sz="2400" spc="5" dirty="0">
                <a:latin typeface="Arial"/>
                <a:cs typeface="Arial"/>
              </a:rPr>
              <a:t>Customers’ attention span is</a:t>
            </a:r>
            <a:r>
              <a:rPr lang="en-US" sz="2400" spc="-13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very  short… They forget very</a:t>
            </a:r>
            <a:r>
              <a:rPr lang="en-US" sz="2400" spc="-70" dirty="0">
                <a:latin typeface="Arial"/>
                <a:cs typeface="Arial"/>
              </a:rPr>
              <a:t> </a:t>
            </a:r>
            <a:r>
              <a:rPr lang="en-US" sz="2400" dirty="0">
                <a:latin typeface="Arial"/>
                <a:cs typeface="Arial"/>
              </a:rPr>
              <a:t>fast!</a:t>
            </a:r>
            <a:endParaRPr lang="en-US" sz="2800" dirty="0">
              <a:latin typeface="Arial"/>
              <a:cs typeface="Arial"/>
            </a:endParaRPr>
          </a:p>
          <a:p>
            <a:pPr marL="369570" marR="5080" indent="-357505">
              <a:lnSpc>
                <a:spcPct val="100000"/>
              </a:lnSpc>
              <a:buChar char="•"/>
              <a:tabLst>
                <a:tab pos="369570" algn="l"/>
                <a:tab pos="370205" algn="l"/>
              </a:tabLst>
            </a:pPr>
            <a:r>
              <a:rPr lang="en-US" sz="2400" spc="5" dirty="0">
                <a:latin typeface="Arial"/>
                <a:cs typeface="Arial"/>
              </a:rPr>
              <a:t>They have </a:t>
            </a:r>
            <a:r>
              <a:rPr lang="en-US" sz="2400" spc="10" dirty="0">
                <a:latin typeface="Arial"/>
                <a:cs typeface="Arial"/>
              </a:rPr>
              <a:t>many </a:t>
            </a:r>
            <a:r>
              <a:rPr lang="en-US" sz="2400" spc="10" dirty="0" err="1">
                <a:latin typeface="Arial"/>
                <a:cs typeface="Arial"/>
              </a:rPr>
              <a:t>many</a:t>
            </a:r>
            <a:r>
              <a:rPr lang="en-US" sz="2400" spc="1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options to  </a:t>
            </a:r>
            <a:r>
              <a:rPr lang="en-US" sz="2400" spc="10" dirty="0">
                <a:latin typeface="Arial"/>
                <a:cs typeface="Arial"/>
              </a:rPr>
              <a:t>compare </a:t>
            </a:r>
            <a:r>
              <a:rPr lang="en-US" sz="2400" spc="5" dirty="0">
                <a:latin typeface="Arial"/>
                <a:cs typeface="Arial"/>
              </a:rPr>
              <a:t>between, so they take</a:t>
            </a:r>
            <a:r>
              <a:rPr lang="en-US" sz="2400" spc="-35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longer  time to</a:t>
            </a:r>
            <a:r>
              <a:rPr lang="en-US" sz="240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buy</a:t>
            </a:r>
            <a:endParaRPr lang="en-US" sz="2800" dirty="0">
              <a:latin typeface="Arial"/>
              <a:cs typeface="Arial"/>
            </a:endParaRPr>
          </a:p>
          <a:p>
            <a:pPr marL="369570" marR="255904" indent="-357505">
              <a:lnSpc>
                <a:spcPct val="100000"/>
              </a:lnSpc>
              <a:buChar char="•"/>
              <a:tabLst>
                <a:tab pos="369570" algn="l"/>
                <a:tab pos="370205" algn="l"/>
              </a:tabLst>
            </a:pPr>
            <a:r>
              <a:rPr lang="en-US" sz="2400" spc="5" dirty="0">
                <a:latin typeface="Arial"/>
                <a:cs typeface="Arial"/>
              </a:rPr>
              <a:t>They got fed </a:t>
            </a:r>
            <a:r>
              <a:rPr lang="en-US" sz="2400" spc="10" dirty="0">
                <a:latin typeface="Arial"/>
                <a:cs typeface="Arial"/>
              </a:rPr>
              <a:t>up </a:t>
            </a:r>
            <a:r>
              <a:rPr lang="en-US" sz="2400" spc="5" dirty="0">
                <a:latin typeface="Arial"/>
                <a:cs typeface="Arial"/>
              </a:rPr>
              <a:t>of selling ads</a:t>
            </a:r>
            <a:r>
              <a:rPr lang="en-US" sz="2400" spc="-4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online,  they don’t see the value</a:t>
            </a:r>
            <a:r>
              <a:rPr lang="en-US" sz="2400" spc="-10" dirty="0">
                <a:latin typeface="Arial"/>
                <a:cs typeface="Arial"/>
              </a:rPr>
              <a:t> </a:t>
            </a:r>
            <a:r>
              <a:rPr lang="en-US" sz="2400" spc="5" dirty="0">
                <a:latin typeface="Arial"/>
                <a:cs typeface="Arial"/>
              </a:rPr>
              <a:t>anymore</a:t>
            </a:r>
            <a:endParaRPr lang="en-US" sz="2400" dirty="0"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37718" y="605992"/>
            <a:ext cx="2907979" cy="590719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0216795-E543-4E95-B80E-62E0D8B94F75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80126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113" y="528479"/>
            <a:ext cx="607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pc="5" dirty="0">
                <a:solidFill>
                  <a:schemeClr val="bg1"/>
                </a:solidFill>
              </a:rPr>
              <a:t>That is </a:t>
            </a:r>
            <a:r>
              <a:rPr lang="en-US" sz="3600" spc="10" dirty="0">
                <a:solidFill>
                  <a:schemeClr val="bg1"/>
                </a:solidFill>
              </a:rPr>
              <a:t>why </a:t>
            </a:r>
            <a:r>
              <a:rPr lang="en-US" sz="3600" spc="5" dirty="0">
                <a:solidFill>
                  <a:schemeClr val="bg1"/>
                </a:solidFill>
              </a:rPr>
              <a:t>everything is</a:t>
            </a:r>
            <a:r>
              <a:rPr lang="en-US" sz="3600" spc="-80" dirty="0">
                <a:solidFill>
                  <a:schemeClr val="bg1"/>
                </a:solidFill>
              </a:rPr>
              <a:t> </a:t>
            </a:r>
            <a:r>
              <a:rPr lang="en-US" sz="3600" spc="5" dirty="0">
                <a:solidFill>
                  <a:schemeClr val="bg1"/>
                </a:solidFill>
              </a:rPr>
              <a:t>tested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object 4">
            <a:extLst>
              <a:ext uri="{FF2B5EF4-FFF2-40B4-BE49-F238E27FC236}">
                <a16:creationId xmlns:a16="http://schemas.microsoft.com/office/drawing/2014/main" id="{68A9EC23-E7FC-4534-A47D-D1BA4599DC9D}"/>
              </a:ext>
            </a:extLst>
          </p:cNvPr>
          <p:cNvSpPr/>
          <p:nvPr/>
        </p:nvSpPr>
        <p:spPr>
          <a:xfrm>
            <a:off x="1546732" y="1595944"/>
            <a:ext cx="6543686" cy="39272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E6165497-77B2-4179-B79F-0649BA23C531}"/>
              </a:ext>
            </a:extLst>
          </p:cNvPr>
          <p:cNvSpPr txBox="1"/>
          <p:nvPr/>
        </p:nvSpPr>
        <p:spPr>
          <a:xfrm rot="10800000" flipV="1">
            <a:off x="8902699" y="2003851"/>
            <a:ext cx="2790984" cy="281660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10" dirty="0">
                <a:latin typeface="Trebuchet MS"/>
                <a:cs typeface="Trebuchet MS"/>
              </a:rPr>
              <a:t>Facebook did testing </a:t>
            </a:r>
            <a:endParaRPr lang="en-US" spc="10" dirty="0">
              <a:latin typeface="Trebuchet MS"/>
              <a:cs typeface="Trebuchet MS"/>
            </a:endParaRPr>
          </a:p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10" dirty="0">
                <a:latin typeface="Trebuchet MS"/>
                <a:cs typeface="Trebuchet MS"/>
              </a:rPr>
              <a:t>to determine that users </a:t>
            </a:r>
            <a:endParaRPr lang="en-US" spc="10" dirty="0">
              <a:latin typeface="Trebuchet MS"/>
              <a:cs typeface="Trebuchet MS"/>
            </a:endParaRPr>
          </a:p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10" dirty="0">
                <a:latin typeface="Trebuchet MS"/>
                <a:cs typeface="Trebuchet MS"/>
              </a:rPr>
              <a:t>blamed </a:t>
            </a:r>
            <a:r>
              <a:rPr spc="15" dirty="0">
                <a:latin typeface="Trebuchet MS"/>
                <a:cs typeface="Trebuchet MS"/>
              </a:rPr>
              <a:t>FB </a:t>
            </a:r>
            <a:r>
              <a:rPr spc="10" dirty="0">
                <a:latin typeface="Trebuchet MS"/>
                <a:cs typeface="Trebuchet MS"/>
              </a:rPr>
              <a:t>on </a:t>
            </a:r>
            <a:r>
              <a:rPr spc="5" dirty="0">
                <a:latin typeface="Trebuchet MS"/>
                <a:cs typeface="Trebuchet MS"/>
              </a:rPr>
              <a:t>left,  </a:t>
            </a:r>
            <a:endParaRPr lang="en-US" spc="5" dirty="0">
              <a:latin typeface="Trebuchet MS"/>
              <a:cs typeface="Trebuchet MS"/>
            </a:endParaRPr>
          </a:p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10" dirty="0">
                <a:latin typeface="Trebuchet MS"/>
                <a:cs typeface="Trebuchet MS"/>
              </a:rPr>
              <a:t>iOS on right, </a:t>
            </a:r>
            <a:endParaRPr lang="en-US" spc="10" dirty="0">
              <a:latin typeface="Trebuchet MS"/>
              <a:cs typeface="Trebuchet MS"/>
            </a:endParaRPr>
          </a:p>
          <a:p>
            <a:pPr marL="3232785" marR="5080" indent="-3220720">
              <a:lnSpc>
                <a:spcPts val="3779"/>
              </a:lnSpc>
              <a:spcBef>
                <a:spcPts val="700"/>
              </a:spcBef>
            </a:pPr>
            <a:r>
              <a:rPr spc="5" dirty="0">
                <a:latin typeface="Trebuchet MS"/>
                <a:cs typeface="Trebuchet MS"/>
              </a:rPr>
              <a:t>for </a:t>
            </a:r>
            <a:r>
              <a:rPr spc="10" dirty="0">
                <a:latin typeface="Trebuchet MS"/>
                <a:cs typeface="Trebuchet MS"/>
              </a:rPr>
              <a:t>slowness of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10" dirty="0">
                <a:latin typeface="Trebuchet MS"/>
                <a:cs typeface="Trebuchet MS"/>
              </a:rPr>
              <a:t>loading</a:t>
            </a:r>
            <a:endParaRPr dirty="0">
              <a:latin typeface="Trebuchet MS"/>
              <a:cs typeface="Trebuchet M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E6AA2A2-35E3-491E-949E-446CF7EC9F7D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0059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5" name="object 2">
            <a:extLst>
              <a:ext uri="{FF2B5EF4-FFF2-40B4-BE49-F238E27FC236}">
                <a16:creationId xmlns:a16="http://schemas.microsoft.com/office/drawing/2014/main" id="{1D6A6166-F9AB-4260-A9DF-7ED0CCE539F0}"/>
              </a:ext>
            </a:extLst>
          </p:cNvPr>
          <p:cNvSpPr/>
          <p:nvPr/>
        </p:nvSpPr>
        <p:spPr>
          <a:xfrm flipH="1">
            <a:off x="4536552" y="941369"/>
            <a:ext cx="7569723" cy="456761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16" y="501221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8546" y="427464"/>
            <a:ext cx="6142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Plan and the Main Topics to be covered: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F7BFD9-FC96-4EEC-BD0F-0FD8FDFEC781}"/>
              </a:ext>
            </a:extLst>
          </p:cNvPr>
          <p:cNvSpPr txBox="1"/>
          <p:nvPr/>
        </p:nvSpPr>
        <p:spPr>
          <a:xfrm>
            <a:off x="521274" y="1768374"/>
            <a:ext cx="8749844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Topic 1: Introduction to digital marketing, </a:t>
            </a:r>
          </a:p>
          <a:p>
            <a:pPr>
              <a:lnSpc>
                <a:spcPct val="150000"/>
              </a:lnSpc>
            </a:pPr>
            <a:r>
              <a:rPr lang="en-US" dirty="0"/>
              <a:t>Topic 2: Evolution of the web and how social media platforms work</a:t>
            </a:r>
            <a:br>
              <a:rPr lang="en-US" dirty="0"/>
            </a:br>
            <a:r>
              <a:rPr lang="en-US" dirty="0"/>
              <a:t>Topic 3: HOW DIGITAL  PLATFORMS  WORK and UNDERSTANDING THE CONCEPTS</a:t>
            </a:r>
          </a:p>
          <a:p>
            <a:pPr>
              <a:lnSpc>
                <a:spcPct val="150000"/>
              </a:lnSpc>
            </a:pPr>
            <a:r>
              <a:rPr lang="en-US" dirty="0"/>
              <a:t>Topic 4: HOW SEARCH  ENGINS WORK and UNDERSTANDING THE  CONCEPTS</a:t>
            </a:r>
            <a:br>
              <a:rPr lang="en-US" dirty="0"/>
            </a:br>
            <a:r>
              <a:rPr lang="en-US" dirty="0"/>
              <a:t>Topic 5: Building a Digital  Strategy! Know Your Target Audience</a:t>
            </a:r>
          </a:p>
          <a:p>
            <a:pPr>
              <a:lnSpc>
                <a:spcPct val="150000"/>
              </a:lnSpc>
            </a:pPr>
            <a:r>
              <a:rPr lang="en-US" dirty="0"/>
              <a:t>Topic 6: Search Engine Optimization</a:t>
            </a:r>
          </a:p>
          <a:p>
            <a:pPr>
              <a:lnSpc>
                <a:spcPct val="150000"/>
              </a:lnSpc>
            </a:pPr>
            <a:r>
              <a:rPr lang="en-US" dirty="0"/>
              <a:t>Topic 7: Creating social media pages, introduction to Meta business accounts and publishing tools and insights - Social media management tools and content planning for social media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AAC2D2-256B-437B-8776-31AEFB27006E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19953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5" name="object 2">
            <a:extLst>
              <a:ext uri="{FF2B5EF4-FFF2-40B4-BE49-F238E27FC236}">
                <a16:creationId xmlns:a16="http://schemas.microsoft.com/office/drawing/2014/main" id="{1D6A6166-F9AB-4260-A9DF-7ED0CCE539F0}"/>
              </a:ext>
            </a:extLst>
          </p:cNvPr>
          <p:cNvSpPr/>
          <p:nvPr/>
        </p:nvSpPr>
        <p:spPr>
          <a:xfrm flipH="1">
            <a:off x="4536552" y="941369"/>
            <a:ext cx="7569723" cy="456761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16" y="501221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8546" y="427464"/>
            <a:ext cx="6142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Plan and the Main Topics to be covered: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F7BFD9-FC96-4EEC-BD0F-0FD8FDFEC781}"/>
              </a:ext>
            </a:extLst>
          </p:cNvPr>
          <p:cNvSpPr txBox="1"/>
          <p:nvPr/>
        </p:nvSpPr>
        <p:spPr>
          <a:xfrm>
            <a:off x="521274" y="2147443"/>
            <a:ext cx="8749844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Topic 8: Social Media Advertising - Intro to ads manager, digital marketing funnel and campaign setup - Audience targeting and ad creation - Ad reporting and optimization</a:t>
            </a:r>
          </a:p>
          <a:p>
            <a:pPr>
              <a:lnSpc>
                <a:spcPct val="150000"/>
              </a:lnSpc>
            </a:pPr>
            <a:r>
              <a:rPr lang="en-US" dirty="0"/>
              <a:t>Topic 9: Introduction to google ads and campaign types and setup - Google search ads</a:t>
            </a:r>
          </a:p>
          <a:p>
            <a:pPr>
              <a:lnSpc>
                <a:spcPct val="150000"/>
              </a:lnSpc>
            </a:pPr>
            <a:r>
              <a:rPr lang="en-US" dirty="0"/>
              <a:t>Topic 10: Email Marketing fundamentals and email workflows - Using emails to re-target existing customers</a:t>
            </a:r>
          </a:p>
          <a:p>
            <a:pPr>
              <a:lnSpc>
                <a:spcPct val="150000"/>
              </a:lnSpc>
            </a:pPr>
            <a:r>
              <a:rPr lang="en-US" dirty="0"/>
              <a:t>Topic 11: Google Analytic:  Google Analytics setup and reporting Analyzing Website Performance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AAC2D2-256B-437B-8776-31AEFB27006E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37363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487</Words>
  <Application>Microsoft Office PowerPoint</Application>
  <PresentationFormat>Widescreen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MS UI Gothic</vt:lpstr>
      <vt:lpstr>Arial</vt:lpstr>
      <vt:lpstr>Calibri</vt:lpstr>
      <vt:lpstr>Calibri Light</vt:lpstr>
      <vt:lpstr>Tajawal Medium</vt:lpstr>
      <vt:lpstr>Times New Roman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Perihan Salah</cp:lastModifiedBy>
  <cp:revision>62</cp:revision>
  <dcterms:created xsi:type="dcterms:W3CDTF">2021-08-03T13:03:26Z</dcterms:created>
  <dcterms:modified xsi:type="dcterms:W3CDTF">2023-01-19T19:31:57Z</dcterms:modified>
</cp:coreProperties>
</file>