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4"/>
  </p:notesMasterIdLst>
  <p:sldIdLst>
    <p:sldId id="480" r:id="rId5"/>
    <p:sldId id="317" r:id="rId6"/>
    <p:sldId id="507" r:id="rId7"/>
    <p:sldId id="319" r:id="rId8"/>
    <p:sldId id="496" r:id="rId9"/>
    <p:sldId id="497" r:id="rId10"/>
    <p:sldId id="498" r:id="rId11"/>
    <p:sldId id="499" r:id="rId12"/>
    <p:sldId id="500" r:id="rId13"/>
    <p:sldId id="501" r:id="rId14"/>
    <p:sldId id="320" r:id="rId15"/>
    <p:sldId id="364" r:id="rId16"/>
    <p:sldId id="502" r:id="rId17"/>
    <p:sldId id="365" r:id="rId18"/>
    <p:sldId id="324" r:id="rId19"/>
    <p:sldId id="325" r:id="rId20"/>
    <p:sldId id="326" r:id="rId21"/>
    <p:sldId id="362" r:id="rId22"/>
    <p:sldId id="510" r:id="rId23"/>
    <p:sldId id="329" r:id="rId24"/>
    <p:sldId id="330" r:id="rId25"/>
    <p:sldId id="331" r:id="rId26"/>
    <p:sldId id="504" r:id="rId27"/>
    <p:sldId id="332" r:id="rId28"/>
    <p:sldId id="267" r:id="rId29"/>
    <p:sldId id="334" r:id="rId30"/>
    <p:sldId id="505" r:id="rId31"/>
    <p:sldId id="337" r:id="rId32"/>
    <p:sldId id="339" r:id="rId33"/>
    <p:sldId id="506" r:id="rId34"/>
    <p:sldId id="342" r:id="rId35"/>
    <p:sldId id="345" r:id="rId36"/>
    <p:sldId id="348" r:id="rId37"/>
    <p:sldId id="495" r:id="rId38"/>
    <p:sldId id="358" r:id="rId39"/>
    <p:sldId id="357" r:id="rId40"/>
    <p:sldId id="508" r:id="rId41"/>
    <p:sldId id="509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7"/>
            <p14:sldId id="507"/>
            <p14:sldId id="319"/>
            <p14:sldId id="496"/>
            <p14:sldId id="497"/>
            <p14:sldId id="498"/>
            <p14:sldId id="499"/>
            <p14:sldId id="500"/>
            <p14:sldId id="501"/>
            <p14:sldId id="320"/>
            <p14:sldId id="364"/>
            <p14:sldId id="502"/>
            <p14:sldId id="365"/>
            <p14:sldId id="324"/>
            <p14:sldId id="325"/>
            <p14:sldId id="326"/>
            <p14:sldId id="362"/>
            <p14:sldId id="510"/>
            <p14:sldId id="329"/>
            <p14:sldId id="330"/>
            <p14:sldId id="331"/>
            <p14:sldId id="504"/>
            <p14:sldId id="332"/>
            <p14:sldId id="267"/>
            <p14:sldId id="334"/>
            <p14:sldId id="505"/>
            <p14:sldId id="337"/>
            <p14:sldId id="339"/>
            <p14:sldId id="506"/>
            <p14:sldId id="342"/>
            <p14:sldId id="345"/>
            <p14:sldId id="348"/>
            <p14:sldId id="495"/>
            <p14:sldId id="358"/>
            <p14:sldId id="357"/>
            <p14:sldId id="508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11/20/2010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dirty="0"/>
              <a:t>Instructor Slides</a:t>
            </a:r>
          </a:p>
        </p:txBody>
      </p:sp>
      <p:sp>
        <p:nvSpPr>
          <p:cNvPr id="6" name="Content Placeholder 8"/>
          <p:cNvSpPr>
            <a:spLocks noGrp="1"/>
          </p:cNvSpPr>
          <p:nvPr>
            <p:ph idx="1"/>
          </p:nvPr>
        </p:nvSpPr>
        <p:spPr>
          <a:xfrm>
            <a:off x="4064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4136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5.bin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sv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269653"/>
            <a:ext cx="5769891" cy="616057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0778" y="497789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Nagwan </a:t>
            </a:r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AlQershi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67680" y="2442875"/>
            <a:ext cx="451277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Inventory </a:t>
            </a:r>
          </a:p>
          <a:p>
            <a:pPr algn="ctr"/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638214"/>
            <a:ext cx="5494157" cy="6023789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650929" y="1833966"/>
            <a:ext cx="8229600" cy="19812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stock or store of goods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Independent-demand items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Items that are ready to be sold or used</a:t>
            </a:r>
          </a:p>
          <a:p>
            <a:pPr lvl="1" eaLnBrk="1" hangingPunct="1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9044" y="4510697"/>
            <a:ext cx="1147391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Inventories are a vital part of business: </a:t>
            </a:r>
          </a:p>
          <a:p>
            <a:pPr marL="457200" indent="-457200">
              <a:spcAft>
                <a:spcPts val="600"/>
              </a:spcAft>
              <a:buAutoNum type="arabicParenBoth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necessary for operations</a:t>
            </a:r>
          </a:p>
          <a:p>
            <a:pPr marL="457200" indent="-457200">
              <a:spcAft>
                <a:spcPts val="600"/>
              </a:spcAft>
              <a:buAutoNum type="arabicParenBoth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contribute to customer satisfaction</a:t>
            </a:r>
          </a:p>
          <a:p>
            <a:pPr lvl="1" algn="ctr">
              <a:spcAft>
                <a:spcPts val="600"/>
              </a:spcAft>
            </a:pP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“typical” firm has roughly 30% of its current assets and as much as 90% of its working capital invested in inventory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1026" name="Picture 2" descr="Make Inventory Control Your Competitive ...">
            <a:extLst>
              <a:ext uri="{FF2B5EF4-FFF2-40B4-BE49-F238E27FC236}">
                <a16:creationId xmlns:a16="http://schemas.microsoft.com/office/drawing/2014/main" id="{2EF1ABC3-B79A-40B3-7032-EDFD08105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494" y="1486651"/>
            <a:ext cx="5375462" cy="1981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E56A7B-F9A1-0F17-FC70-53023B1BDF5F}"/>
              </a:ext>
            </a:extLst>
          </p:cNvPr>
          <p:cNvSpPr txBox="1"/>
          <p:nvPr/>
        </p:nvSpPr>
        <p:spPr>
          <a:xfrm>
            <a:off x="947980" y="3958444"/>
            <a:ext cx="9125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The average inventory level is positively related to order size.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CE1813-9A24-F27D-C2A7-FAFB7D5E3507}"/>
              </a:ext>
            </a:extLst>
          </p:cNvPr>
          <p:cNvSpPr txBox="1"/>
          <p:nvPr/>
        </p:nvSpPr>
        <p:spPr>
          <a:xfrm>
            <a:off x="480449" y="697424"/>
            <a:ext cx="10724828" cy="5947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900"/>
              </a:spcBef>
              <a:spcAft>
                <a:spcPts val="900"/>
              </a:spcAft>
            </a:pPr>
            <a:r>
              <a:rPr lang="en-US" sz="2800" b="1" i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5 elements of inventory management?</a:t>
            </a:r>
          </a:p>
          <a:p>
            <a:pPr algn="l">
              <a:lnSpc>
                <a:spcPct val="150000"/>
              </a:lnSpc>
            </a:pPr>
            <a:r>
              <a:rPr lang="en-US" sz="2800" b="0" i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 efficient inventory management process should cover: 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Planning &amp; forecasting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purchasing &amp; ordering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receiving</a:t>
            </a:r>
            <a:r>
              <a:rPr lang="en-US" sz="2800">
                <a:solidFill>
                  <a:srgbClr val="040C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</a:t>
            </a: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storing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packing, inventory tracking,</a:t>
            </a:r>
            <a:endParaRPr lang="en-US" sz="2800">
              <a:solidFill>
                <a:srgbClr val="040C2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order fulfillment</a:t>
            </a:r>
            <a:r>
              <a:rPr lang="en-US" sz="2800" b="0" i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sz="2800" b="1" i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Inventory is at the core of any successful business, ensuring an appropriate balance between supply and demand.</a:t>
            </a:r>
            <a:endParaRPr lang="en-US" sz="2800" b="1" i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0128B5-D526-51F5-DA27-F33CB9713C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15" r="11078" b="1"/>
          <a:stretch/>
        </p:blipFill>
        <p:spPr>
          <a:xfrm>
            <a:off x="8784887" y="2061275"/>
            <a:ext cx="3187518" cy="31875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6969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Raw materials and purchased parts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Work-in-process (WIP)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Finished goods inventories or merchandise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 and supplies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repairs (MRO) inventory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Goods-in-transit to warehouses or customers (pipeline inventory)</a:t>
            </a:r>
          </a:p>
        </p:txBody>
      </p:sp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4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BC8F2E-6E44-079A-231A-EDB439510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9429" y="1954307"/>
            <a:ext cx="2962741" cy="2962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ACCEF1-98BE-DB31-1D83-3BD4EC235B79}"/>
              </a:ext>
            </a:extLst>
          </p:cNvPr>
          <p:cNvSpPr txBox="1"/>
          <p:nvPr/>
        </p:nvSpPr>
        <p:spPr>
          <a:xfrm>
            <a:off x="838200" y="1808989"/>
            <a:ext cx="10971508" cy="3246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Raw materials and purchased parts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total cost of a manufacturer's components, subassemblies, and supplies in stock that are not currently in production. There are two types of raw materials that go into making a final product: Direct materials (DM) Indirect materials (IM)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3F33F7E-A10F-36A9-73F1-667E16498DA6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1</a:t>
            </a:r>
          </a:p>
        </p:txBody>
      </p:sp>
      <p:sp>
        <p:nvSpPr>
          <p:cNvPr id="2" name="AutoShape 2" descr="Raw Materials - Term starts with &quot;R&quot; - MRP glossary of Production scheduler  Asprova">
            <a:extLst>
              <a:ext uri="{FF2B5EF4-FFF2-40B4-BE49-F238E27FC236}">
                <a16:creationId xmlns:a16="http://schemas.microsoft.com/office/drawing/2014/main" id="{97320728-F5D6-74BB-9050-655F4DD6EE1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7D1869-7B5F-F871-9904-A8DACE298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5531" y="4386020"/>
            <a:ext cx="3072659" cy="2471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69973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DE16A5-254E-DF39-FD29-7B4784AC8725}"/>
              </a:ext>
            </a:extLst>
          </p:cNvPr>
          <p:cNvSpPr txBox="1"/>
          <p:nvPr/>
        </p:nvSpPr>
        <p:spPr>
          <a:xfrm>
            <a:off x="590227" y="1513898"/>
            <a:ext cx="10646044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Work-in-process (WIP)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Work in process (WIP) inventory refers to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materials that are waiting to be assembled and sold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WIP inventory includes the cost of raw materials, labor, and overhead costs needed to manufacture a finished product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E963FD9-EF54-081C-36BE-895B3247BD1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498DF1-1446-4F6F-86F7-5CBA454747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076" y="4910714"/>
            <a:ext cx="6067848" cy="158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47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A5B7F8-3AF8-2E9C-1EE2-49B6CCBEAF7C}"/>
              </a:ext>
            </a:extLst>
          </p:cNvPr>
          <p:cNvSpPr txBox="1"/>
          <p:nvPr/>
        </p:nvSpPr>
        <p:spPr>
          <a:xfrm>
            <a:off x="340963" y="1690688"/>
            <a:ext cx="115772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Finished goods inventories or merchandise</a:t>
            </a:r>
          </a:p>
          <a:p>
            <a:pPr algn="just"/>
            <a:endParaRPr lang="en-US" sz="28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Finished goods are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products that go through the production process and are completed and ready for sale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Retailers typically refer to this inventory as merchandise. Common examples of merchandise include electronics, clothes, and cars held by retailers.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D01DE8C-F32F-5FB6-397C-9035268D6876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3</a:t>
            </a:r>
          </a:p>
        </p:txBody>
      </p:sp>
      <p:pic>
        <p:nvPicPr>
          <p:cNvPr id="3074" name="Picture 2" descr="Types of Inventory | Guide to Inventory | Xero">
            <a:extLst>
              <a:ext uri="{FF2B5EF4-FFF2-40B4-BE49-F238E27FC236}">
                <a16:creationId xmlns:a16="http://schemas.microsoft.com/office/drawing/2014/main" id="{006D038B-DA69-B66E-4170-127C48D86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96" y="4667144"/>
            <a:ext cx="7132207" cy="205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195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07A789-0BBA-6EF1-DBDA-D3295B00C032}"/>
              </a:ext>
            </a:extLst>
          </p:cNvPr>
          <p:cNvSpPr txBox="1"/>
          <p:nvPr/>
        </p:nvSpPr>
        <p:spPr>
          <a:xfrm>
            <a:off x="991892" y="1797803"/>
            <a:ext cx="10755823" cy="32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 and supplies</a:t>
            </a:r>
            <a:endParaRPr lang="en-US" sz="2800" b="0" i="0" dirty="0">
              <a:solidFill>
                <a:srgbClr val="040C28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Inventory is items subject to sale, rent or leases.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Supplies are things consumed in your normal course of business</a:t>
            </a:r>
            <a:endParaRPr lang="en-US" sz="28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b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6753E6F-C802-10F1-DD48-26363A04708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1E7487-6F3D-3901-62CC-5E4026353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766" y="4147492"/>
            <a:ext cx="6723657" cy="222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401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FBED02E-F458-4471-9AAD-597D08B2C219}"/>
              </a:ext>
            </a:extLst>
          </p:cNvPr>
          <p:cNvSpPr txBox="1"/>
          <p:nvPr/>
        </p:nvSpPr>
        <p:spPr>
          <a:xfrm>
            <a:off x="444931" y="1510414"/>
            <a:ext cx="7242228" cy="5185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repairs (MRO) inventory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MRO inventory comprises the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consumable materials, equipment and supplies needed for maintenance, repair and operations activities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MRO includes items that are used in a production process but — unlike raw materials — are not incorporated into a company's finished products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C4423D6-EA4E-92CC-7F8A-F1DF19446DF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CD0773-048F-ABCF-DE5E-36A66D8E2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7159" y="1859795"/>
            <a:ext cx="4280476" cy="4486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19349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1B173A-435C-2479-8787-B990C8125B21}"/>
              </a:ext>
            </a:extLst>
          </p:cNvPr>
          <p:cNvSpPr txBox="1"/>
          <p:nvPr/>
        </p:nvSpPr>
        <p:spPr>
          <a:xfrm>
            <a:off x="709048" y="1395430"/>
            <a:ext cx="11069664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Goods-in-transit to warehouses or customers (pipeline inventory)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In-transit inventory is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products that have been shipped by the seller but have yet to reach the customer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These goods are also called goods-in-transit, pipeline inventory, or transportation inventory.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56E0801-EF7F-14EC-D282-25A46A04C90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3188D-0E42-240D-D23C-57D349D21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917" y="4405295"/>
            <a:ext cx="5495925" cy="2114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62420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703400" y="1484661"/>
            <a:ext cx="7315200" cy="477076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Inventories serve several functions such as: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meet anticipated customer demand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smooth production requirements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decouple operations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protect against stockouts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take advantage of order cycles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hedge against price increases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permit operations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take advantage of quantity discounts</a:t>
            </a:r>
          </a:p>
        </p:txBody>
      </p:sp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Functions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11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54F9C7-D899-E709-DEA0-83A8B4E33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0095" y="2135931"/>
            <a:ext cx="3932211" cy="3065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9DA4EA-830A-FFAB-661A-CE7A23B8D245}"/>
              </a:ext>
            </a:extLst>
          </p:cNvPr>
          <p:cNvSpPr txBox="1"/>
          <p:nvPr/>
        </p:nvSpPr>
        <p:spPr>
          <a:xfrm>
            <a:off x="838200" y="6255426"/>
            <a:ext cx="937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Decoupling refers to buffering operations in manufacturing.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8758" y="1429987"/>
            <a:ext cx="11722428" cy="2384457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 management has two main concerns:</a:t>
            </a:r>
          </a:p>
          <a:p>
            <a:pPr lvl="1" indent="-320675" algn="just">
              <a:lnSpc>
                <a:spcPct val="100000"/>
              </a:lnSpc>
              <a:buAutoNum type="arabicPeriod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customer service</a:t>
            </a:r>
          </a:p>
          <a:p>
            <a:pPr marL="1028700" lvl="2" indent="-298450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goods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in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quantity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place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time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92172" y="104424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Inventory Control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12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9689EF-EF3D-2FBA-9306-07E5BF7C2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116" y="3781833"/>
            <a:ext cx="4819972" cy="2716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9B2AE0-897F-E160-979F-B09638110E79}"/>
              </a:ext>
            </a:extLst>
          </p:cNvPr>
          <p:cNvSpPr txBox="1"/>
          <p:nvPr/>
        </p:nvSpPr>
        <p:spPr>
          <a:xfrm>
            <a:off x="247972" y="1478122"/>
            <a:ext cx="1125177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6525" lvl="1" algn="just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Costs of ordering and carrying inventories</a:t>
            </a:r>
          </a:p>
          <a:p>
            <a:pPr marL="1028700" lvl="2" indent="-29845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overall objective of inventory management is to achieve satisfactory levels of customer service while keeping inventory costs within reasonable bounds</a:t>
            </a:r>
          </a:p>
          <a:p>
            <a:pPr marL="1257300" lvl="3" algn="just"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performance</a:t>
            </a:r>
          </a:p>
          <a:p>
            <a:pPr marL="1257300" lvl="3" indent="60325" algn="just"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Customer satisfaction</a:t>
            </a:r>
          </a:p>
          <a:p>
            <a:pPr marL="2193925" lvl="5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and quantity of backorders</a:t>
            </a:r>
          </a:p>
          <a:p>
            <a:pPr marL="2193925" lvl="5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complaints</a:t>
            </a:r>
          </a:p>
          <a:p>
            <a:pPr marL="1279525" lvl="4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Inventory turnover</a:t>
            </a:r>
          </a:p>
          <a:p>
            <a:pPr marL="1279525" lvl="4"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8859F6-F044-25EC-3C8E-B01EA3956CB5}"/>
              </a:ext>
            </a:extLst>
          </p:cNvPr>
          <p:cNvSpPr txBox="1"/>
          <p:nvPr/>
        </p:nvSpPr>
        <p:spPr>
          <a:xfrm>
            <a:off x="1921790" y="458513"/>
            <a:ext cx="910138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Inventory Control</a:t>
            </a:r>
            <a:endParaRPr lang="en-US" sz="4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91D04C-E769-8451-FB5A-46DA2498F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0207" y="4339525"/>
            <a:ext cx="3678504" cy="2059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65AD8F-2CD5-8140-C692-4D639DE33F2C}"/>
              </a:ext>
            </a:extLst>
          </p:cNvPr>
          <p:cNvSpPr txBox="1"/>
          <p:nvPr/>
        </p:nvSpPr>
        <p:spPr>
          <a:xfrm>
            <a:off x="464949" y="5734373"/>
            <a:ext cx="7356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There is a limit to how high service level can go; if the competitor's service level is 90 percent, the retailer can't double that.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4671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FC46805-3D34-496C-AB49-96E72A515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8" y="1967870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of annual cost of goods sold to average inventory investment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times a year the inventory is sold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the better as it implies more efficient use of the inventory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75E653-3F0C-47E7-A88B-50891DDED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Turnover Ratio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14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02B3F1-40C0-A3C6-0ECC-7BE22F562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310" y="4339821"/>
            <a:ext cx="5023793" cy="2153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1D3CBD-184F-2932-4EC0-45C66156D7C4}"/>
              </a:ext>
            </a:extLst>
          </p:cNvPr>
          <p:cNvSpPr txBox="1"/>
          <p:nvPr/>
        </p:nvSpPr>
        <p:spPr>
          <a:xfrm>
            <a:off x="838200" y="5007740"/>
            <a:ext cx="5284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Larger order quantities lead to higher inventory carrying cost.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8092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559231" y="1487896"/>
            <a:ext cx="10515600" cy="50323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Requires: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 keep track of inventory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reliable forecast of demand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lead time and lead time variability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Reasonable estimates of</a:t>
            </a:r>
          </a:p>
          <a:p>
            <a:pPr marL="1144588" lvl="2" indent="-457200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Holding costs</a:t>
            </a:r>
          </a:p>
          <a:p>
            <a:pPr marL="1144588" lvl="2" indent="-457200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Ordering costs</a:t>
            </a:r>
          </a:p>
          <a:p>
            <a:pPr marL="1144588" lvl="2" indent="-457200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 costs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classification system for inventory items</a:t>
            </a:r>
          </a:p>
        </p:txBody>
      </p:sp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Effective Inventory Management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EF5F25-FA26-052A-1AD7-B5FF5E95F57F}"/>
              </a:ext>
            </a:extLst>
          </p:cNvPr>
          <p:cNvSpPr txBox="1"/>
          <p:nvPr/>
        </p:nvSpPr>
        <p:spPr>
          <a:xfrm>
            <a:off x="4757979" y="6159196"/>
            <a:ext cx="7014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Many buffers increase costs across supply chains.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478" y="1473711"/>
            <a:ext cx="11391254" cy="4351338"/>
          </a:xfrm>
        </p:spPr>
        <p:txBody>
          <a:bodyPr>
            <a:noAutofit/>
          </a:bodyPr>
          <a:lstStyle/>
          <a:p>
            <a:pPr marL="571500" algn="just">
              <a:lnSpc>
                <a:spcPct val="100000"/>
              </a:lnSpc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Periodic system</a:t>
            </a:r>
          </a:p>
          <a:p>
            <a:pPr marL="914400" lvl="1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count of items in inventory made at periodic intervals</a:t>
            </a: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algn="just">
              <a:lnSpc>
                <a:spcPct val="100000"/>
              </a:lnSpc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Perpetual inventory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ystem</a:t>
            </a:r>
          </a:p>
          <a:p>
            <a:pPr marL="911225" lvl="1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that keeps track of removals from inventory continuously, thus monitoring current levels of each item</a:t>
            </a:r>
          </a:p>
          <a:p>
            <a:pPr marL="911225" lvl="1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order is placed when inventory drops to a predetermined minimum level</a:t>
            </a:r>
          </a:p>
          <a:p>
            <a:pPr marL="614045" lvl="1" algn="just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Two-bin system</a:t>
            </a:r>
          </a:p>
          <a:p>
            <a:pPr marL="1301432" lvl="2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containers of inventory; reorder when the first is empty </a:t>
            </a:r>
            <a:r>
              <a:rPr lang="en-US" sz="2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(</a:t>
            </a:r>
            <a:r>
              <a:rPr lang="en-US" sz="2800" ker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ROP)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01432" lvl="2" algn="just">
              <a:lnSpc>
                <a:spcPct val="100000"/>
              </a:lnSpc>
              <a:defRPr/>
            </a:pPr>
            <a:r>
              <a:rPr lang="en-US" sz="2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second bin equals the amount needed during lead time in addition to any safety stock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Counting Systems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16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Universal product code (UPC)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 code printed on a label that has information about the item to which it is attached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Radio frequency identification (RFID) tags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technology that uses radio waves to identify objects, such as goods, in supply chains</a:t>
            </a:r>
          </a:p>
          <a:p>
            <a:pPr lvl="1" algn="just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Counting Technologies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17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02956" y="1438165"/>
            <a:ext cx="11267268" cy="4900639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Purchase cost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paid to buy the inventory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It is typically the largest of all inventory costs.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Holding (carrying) costs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to carry an item in inventory for a length of time, usually a year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costs are expressed in monetary terms, whether as a set value or as a percentage of the per-unit cost.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38199" y="11260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Costs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18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A23C8-3159-8404-F064-950BF0A8E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42048CEC-FC81-7C8B-9FE1-902466D51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955" y="1826556"/>
            <a:ext cx="11789045" cy="4900639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Ordering costs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of ordering and receiving inventory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Setup costs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costs involved in preparing equipment for a job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Analogous to ordering costs</a:t>
            </a:r>
          </a:p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 costs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resulting when demand exceeds the supply of inventory; often unrealized profit per unit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These costs can include the opportunity cost of not making a sale, loss of customer goodwill, late charges, backorder costs, and similar costs.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0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Title 1">
            <a:extLst>
              <a:ext uri="{FF2B5EF4-FFF2-40B4-BE49-F238E27FC236}">
                <a16:creationId xmlns:a16="http://schemas.microsoft.com/office/drawing/2014/main" id="{11666AF8-4269-6CB3-E259-7D0F0D6AF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60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Costs cont.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124775-C513-66EE-CC3C-B778A18A61A6}"/>
              </a:ext>
            </a:extLst>
          </p:cNvPr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19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9579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18" y="1253331"/>
            <a:ext cx="11691432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Classifying inventory according to some measure of importance, and allocating control efforts accordingly</a:t>
            </a:r>
          </a:p>
          <a:p>
            <a:pPr lvl="1" eaLnBrk="1" hangingPunct="1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items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(very important)</a:t>
            </a:r>
          </a:p>
          <a:p>
            <a:pPr lvl="2" eaLnBrk="1" hangingPunct="1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to 20 percent of the number of items in inventory and about 60 to 70 percent of the annual dollar value</a:t>
            </a:r>
          </a:p>
          <a:p>
            <a:pPr lvl="1" eaLnBrk="1" hangingPunct="1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items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(moderately important)</a:t>
            </a:r>
          </a:p>
          <a:p>
            <a:pPr lvl="1" eaLnBrk="1" hangingPunct="1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items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(least important)</a:t>
            </a:r>
          </a:p>
          <a:p>
            <a:pPr lvl="2" eaLnBrk="1" hangingPunct="1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 to 60 percent of the number </a:t>
            </a:r>
          </a:p>
          <a:p>
            <a:pPr lvl="2" eaLnBrk="1" hangingPunct="1">
              <a:lnSpc>
                <a:spcPct val="100000"/>
              </a:lnSpc>
              <a:buFontTx/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of items in inventory but only </a:t>
            </a:r>
          </a:p>
          <a:p>
            <a:pPr lvl="2" eaLnBrk="1" hangingPunct="1">
              <a:lnSpc>
                <a:spcPct val="100000"/>
              </a:lnSpc>
              <a:buFontTx/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about 10 to 15 percent of the</a:t>
            </a:r>
          </a:p>
          <a:p>
            <a:pPr lvl="2" eaLnBrk="1" hangingPunct="1">
              <a:lnSpc>
                <a:spcPct val="100000"/>
              </a:lnSpc>
              <a:buFontTx/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annual dollar value</a:t>
            </a:r>
          </a:p>
        </p:txBody>
      </p:sp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ABC Classification System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20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6" name="Picture 5" descr="Screen Shot 2019-09-16 at 2.45.14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525" y="3929390"/>
            <a:ext cx="4288825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Cycle Counting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381000" y="2024390"/>
            <a:ext cx="10972800" cy="457200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counting</a:t>
            </a:r>
          </a:p>
          <a:p>
            <a:pPr lvl="1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physical count of items in inventory</a:t>
            </a:r>
          </a:p>
          <a:p>
            <a:pPr marL="682625" indent="-225425"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counting management</a:t>
            </a:r>
          </a:p>
          <a:p>
            <a:pPr marL="1139825" lvl="2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accuracy is needed?</a:t>
            </a:r>
          </a:p>
          <a:p>
            <a:pPr marL="1597025" lvl="4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items: ± 0.2 percent</a:t>
            </a:r>
          </a:p>
          <a:p>
            <a:pPr marL="1597025" lvl="4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items: ± 1 percent</a:t>
            </a:r>
          </a:p>
          <a:p>
            <a:pPr marL="1597025" lvl="4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items: ± 5 percent</a:t>
            </a:r>
          </a:p>
          <a:p>
            <a:pPr marL="1139825" lvl="2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should cycle counting be performed?</a:t>
            </a:r>
          </a:p>
          <a:p>
            <a:pPr marL="1139825" lvl="2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should do it?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21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CFE04-EB5E-2860-9F09-9B09E93CE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9531" y="2162262"/>
            <a:ext cx="3741469" cy="2942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Much to Order: EOQ Models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251417" y="2024390"/>
            <a:ext cx="10972800" cy="45720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identify the optimal order quantity by minimizing the sum of annual costs that vary with order size and frequency</a:t>
            </a:r>
          </a:p>
          <a:p>
            <a:pPr marL="88011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basic economic order quantity model</a:t>
            </a:r>
          </a:p>
          <a:p>
            <a:pPr marL="88011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production quantity model</a:t>
            </a:r>
          </a:p>
          <a:p>
            <a:pPr marL="88011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quantity discount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22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CA328A-0CF9-F080-BB15-3626FBF17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1903" y="3896908"/>
            <a:ext cx="3449178" cy="2540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B5A110C-DCEC-7173-5D17-F31B58DE72DD}"/>
              </a:ext>
            </a:extLst>
          </p:cNvPr>
          <p:cNvSpPr txBox="1"/>
          <p:nvPr/>
        </p:nvSpPr>
        <p:spPr>
          <a:xfrm>
            <a:off x="170483" y="1998054"/>
            <a:ext cx="10910806" cy="2608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5760"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The basic economic order quantity model </a:t>
            </a:r>
            <a:r>
              <a:rPr lang="en-US" sz="28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(EOQ) 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algn="just">
              <a:lnSpc>
                <a:spcPct val="150000"/>
              </a:lnSpc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overall goal of economic order quantity is to decrease spending; its formula is used to identify the greatest number of units needed (per order) to reduce buying.</a:t>
            </a:r>
            <a:endParaRPr lang="en-US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4BC672-BEE8-CA86-530D-13CFFA6D4CAD}"/>
              </a:ext>
            </a:extLst>
          </p:cNvPr>
          <p:cNvSpPr txBox="1"/>
          <p:nvPr/>
        </p:nvSpPr>
        <p:spPr>
          <a:xfrm>
            <a:off x="1112004" y="551504"/>
            <a:ext cx="970581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</a:t>
            </a:r>
          </a:p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EOQ Models  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03BAD97-F8A7-9139-321D-3332FB877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917" y="4339526"/>
            <a:ext cx="3732739" cy="209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7643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526942" y="1825624"/>
            <a:ext cx="10826858" cy="477076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basic EOQ model is used to find a fixed order quantity that will minimize total annual inventory costs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Assumptions: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one product is involved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demand requirements are known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is even throughout the year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 time does not vary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order is received in a single delivery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 quantity discounts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Basic EOQ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24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859108"/>
            <a:ext cx="8229600" cy="688975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Total Annual Cost</a:t>
            </a:r>
          </a:p>
        </p:txBody>
      </p:sp>
      <p:graphicFrame>
        <p:nvGraphicFramePr>
          <p:cNvPr id="1026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6090441"/>
              </p:ext>
            </p:extLst>
          </p:nvPr>
        </p:nvGraphicFramePr>
        <p:xfrm>
          <a:off x="1841500" y="2270923"/>
          <a:ext cx="8509000" cy="423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594100" imgH="1790700" progId="Equation.3">
                  <p:embed/>
                </p:oleObj>
              </mc:Choice>
              <mc:Fallback>
                <p:oleObj name="Equation" r:id="rId2" imgW="3594100" imgH="1790700" progId="Equation.3">
                  <p:embed/>
                  <p:pic>
                    <p:nvPicPr>
                      <p:cNvPr id="1026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1500" y="2270923"/>
                        <a:ext cx="8509000" cy="4239413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25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Content Placeholder 2"/>
          <p:cNvSpPr>
            <a:spLocks noGrp="1"/>
          </p:cNvSpPr>
          <p:nvPr>
            <p:ph idx="1"/>
          </p:nvPr>
        </p:nvSpPr>
        <p:spPr>
          <a:xfrm>
            <a:off x="486259" y="1810127"/>
            <a:ext cx="11219481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calculus, we take the derivative of the total cost function and set the derivative (slope) equal to zero and solve for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total cost curve reaches its minimum where the carrying and ordering costs are equal.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Length of the optimal order cycle = Q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 D</a:t>
            </a:r>
          </a:p>
        </p:txBody>
      </p:sp>
      <p:sp>
        <p:nvSpPr>
          <p:cNvPr id="30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Deriving EOQ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74" name="Object 2"/>
              <p:cNvSpPr txBox="1"/>
              <p:nvPr/>
            </p:nvSpPr>
            <p:spPr bwMode="auto">
              <a:xfrm>
                <a:off x="2826988" y="3985796"/>
                <a:ext cx="7121525" cy="1155700"/>
              </a:xfrm>
              <a:prstGeom prst="rect">
                <a:avLst/>
              </a:prstGeom>
              <a:solidFill>
                <a:srgbClr val="DDD9C3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O</m:t>
                          </m:r>
                        </m:sub>
                      </m:sSub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𝐷𝑆</m:t>
                              </m:r>
                            </m:num>
                            <m:den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den>
                          </m:f>
                        </m:e>
                      </m:rad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2(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annual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demand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)(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order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cost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annual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holding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cost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per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unit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074" name="Object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26988" y="3985796"/>
                <a:ext cx="7121525" cy="11557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26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89D1DA-593F-E45A-B800-2A1C058C37D1}"/>
              </a:ext>
            </a:extLst>
          </p:cNvPr>
          <p:cNvSpPr txBox="1"/>
          <p:nvPr/>
        </p:nvSpPr>
        <p:spPr>
          <a:xfrm>
            <a:off x="232475" y="1772097"/>
            <a:ext cx="11733552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5760" lvl="1" algn="just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The economic production quantity model ( EPQ)</a:t>
            </a:r>
          </a:p>
          <a:p>
            <a:pPr marL="365760" lvl="1" algn="just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(EPQ) model is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used to determine the optimal order quantity that an organization should place with a supplier to minimize inventory costs, while balancing inventory holding and average fixed order costs</a:t>
            </a:r>
            <a:endParaRPr lang="en-US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28E272-221A-5C8A-FC91-110B67FE0A75}"/>
              </a:ext>
            </a:extLst>
          </p:cNvPr>
          <p:cNvSpPr txBox="1"/>
          <p:nvPr/>
        </p:nvSpPr>
        <p:spPr>
          <a:xfrm>
            <a:off x="2289874" y="253295"/>
            <a:ext cx="778402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EOQ Models  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C29600-6A13-7F66-4329-2C5B3275E0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718" y="4444549"/>
            <a:ext cx="8309179" cy="238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2815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366521" y="1627873"/>
            <a:ext cx="11458957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batch mode is widely used in production. In certain instances, the capacity to produce a part exceeds its usage (demand rate).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one item is involved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demand requirements are known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Usage rate is constant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Usage occurs continually, but production occurs periodically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production rate is constant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 time is known and constant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 quantity discounts</a:t>
            </a:r>
          </a:p>
        </p:txBody>
      </p:sp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799826" y="401095"/>
            <a:ext cx="10188844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Production Quantity (EPQ)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28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0523959"/>
              </p:ext>
            </p:extLst>
          </p:nvPr>
        </p:nvGraphicFramePr>
        <p:xfrm>
          <a:off x="2696705" y="1671637"/>
          <a:ext cx="6152827" cy="49651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286000" imgH="2146300" progId="Equation.3">
                  <p:embed/>
                </p:oleObj>
              </mc:Choice>
              <mc:Fallback>
                <p:oleObj name="Equation" r:id="rId2" imgW="2286000" imgH="2146300" progId="Equation.3">
                  <p:embed/>
                  <p:pic>
                    <p:nvPicPr>
                      <p:cNvPr id="4098" name="Content Placeholder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705" y="1671637"/>
                        <a:ext cx="6152827" cy="4965165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EPQ – Total Cost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29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728481-928D-2981-CEF3-464AE3653E30}"/>
              </a:ext>
            </a:extLst>
          </p:cNvPr>
          <p:cNvSpPr txBox="1"/>
          <p:nvPr/>
        </p:nvSpPr>
        <p:spPr>
          <a:xfrm>
            <a:off x="108487" y="1657851"/>
            <a:ext cx="1137963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5760" lvl="1" algn="just"/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The quantity discount model</a:t>
            </a:r>
          </a:p>
          <a:p>
            <a:pPr marL="365760" lvl="1" algn="just"/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pricing strategy in which companies offer lower prices to customers that purchase large quantities of a product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Quantity discounts are meant to entice customers to buy more products, often leading to increased overall revenue and production cost savings for companies.</a:t>
            </a:r>
            <a:endParaRPr lang="en-US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F06305-3091-96DE-0B6E-C365B5C785B2}"/>
              </a:ext>
            </a:extLst>
          </p:cNvPr>
          <p:cNvSpPr txBox="1"/>
          <p:nvPr/>
        </p:nvSpPr>
        <p:spPr>
          <a:xfrm>
            <a:off x="1735809" y="211301"/>
            <a:ext cx="81249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EOQ Models  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695A11-1E1E-D805-F8C1-518AE23E4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1859" y="4187584"/>
            <a:ext cx="7548282" cy="2459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52815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Quantity discount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Price reduction for larger orders offered to customers to induce them to buy in large quantities</a:t>
            </a:r>
          </a:p>
        </p:txBody>
      </p:sp>
      <p:sp>
        <p:nvSpPr>
          <p:cNvPr id="61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Quantity Discount Model</a:t>
            </a: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4673523"/>
              </p:ext>
            </p:extLst>
          </p:nvPr>
        </p:nvGraphicFramePr>
        <p:xfrm>
          <a:off x="2021533" y="4133850"/>
          <a:ext cx="7618412" cy="217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22700" imgH="1092200" progId="Equation.3">
                  <p:embed/>
                </p:oleObj>
              </mc:Choice>
              <mc:Fallback>
                <p:oleObj name="Equation" r:id="rId2" imgW="3822700" imgH="1092200" progId="Equation.3">
                  <p:embed/>
                  <p:pic>
                    <p:nvPicPr>
                      <p:cNvPr id="614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1533" y="4133850"/>
                        <a:ext cx="7618412" cy="2178050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31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When to Reorder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81000" y="2024390"/>
            <a:ext cx="109728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Reorder point ( ROP)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quantity on hand of an item drops to this amount, the item is reordered.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Determinants of the reorder point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demand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lead time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of demand and/or lead time variability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stockout risk acceptable to management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32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amount of safety stock carried increases, the risk of stockout decreases.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improves customer service level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that demand will not exceed supply during lead time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 = 100% − stockout risk</a:t>
            </a:r>
          </a:p>
        </p:txBody>
      </p:sp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Safety Stock?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33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Content Placeholder 2"/>
          <p:cNvSpPr>
            <a:spLocks noGrp="1"/>
          </p:cNvSpPr>
          <p:nvPr>
            <p:ph idx="1"/>
          </p:nvPr>
        </p:nvSpPr>
        <p:spPr>
          <a:xfrm>
            <a:off x="588936" y="1619250"/>
            <a:ext cx="11156196" cy="49403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of safety stock that is appropriate for a given situation depends upon: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average demand rate and average lead time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and lead time variability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desired service level</a:t>
            </a:r>
          </a:p>
          <a:p>
            <a:pPr marL="801688" lvl="1" indent="-45720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1" name="Title 1"/>
          <p:cNvSpPr>
            <a:spLocks noGrp="1"/>
          </p:cNvSpPr>
          <p:nvPr>
            <p:ph type="title"/>
          </p:nvPr>
        </p:nvSpPr>
        <p:spPr>
          <a:xfrm>
            <a:off x="2038350" y="400050"/>
            <a:ext cx="8229600" cy="1219200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Much Safety Stock?</a:t>
            </a: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6038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151" imgH="215619" progId="Equation.3">
                  <p:embed/>
                </p:oleObj>
              </mc:Choice>
              <mc:Fallback>
                <p:oleObj name="Equation" r:id="rId2" imgW="114151" imgH="215619" progId="Equation.3">
                  <p:embed/>
                  <p:pic>
                    <p:nvPicPr>
                      <p:cNvPr id="921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325987"/>
              </p:ext>
            </p:extLst>
          </p:nvPr>
        </p:nvGraphicFramePr>
        <p:xfrm>
          <a:off x="2628900" y="4273550"/>
          <a:ext cx="6934200" cy="236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124200" imgH="1066800" progId="Equation.3">
                  <p:embed/>
                </p:oleObj>
              </mc:Choice>
              <mc:Fallback>
                <p:oleObj name="Equation" r:id="rId4" imgW="3124200" imgH="1066800" progId="Equation.3">
                  <p:embed/>
                  <p:pic>
                    <p:nvPicPr>
                      <p:cNvPr id="921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4273550"/>
                        <a:ext cx="6934200" cy="2368550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34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Single-Period Model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381000" y="2155195"/>
            <a:ext cx="109728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 of the single-period model is to identify the order quantity that will minimize the long-run excess and shortage costs</a:t>
            </a:r>
          </a:p>
          <a:p>
            <a:pPr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categories of problem: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can be characterized by a continuous distribution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can be characterized by a discrete distribution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35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288758" y="1630068"/>
            <a:ext cx="11288476" cy="4351338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Single-period model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for ordering of perishables and other items with limited useful lives</a:t>
            </a:r>
          </a:p>
          <a:p>
            <a:pPr lvl="1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 cost</a:t>
            </a:r>
          </a:p>
          <a:p>
            <a:pPr lvl="2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Generally, the unrealized profit per unit</a:t>
            </a:r>
          </a:p>
          <a:p>
            <a:pPr lvl="2" eaLnBrk="1" hangingPunct="1"/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shortage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Revenue per unit – Cost per unit</a:t>
            </a:r>
          </a:p>
          <a:p>
            <a:pPr marL="914400" lvl="2" indent="0" eaLnBrk="1" hangingPunct="1">
              <a:buNone/>
            </a:pPr>
            <a:endParaRPr lang="en-US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Excess cost</a:t>
            </a:r>
          </a:p>
          <a:p>
            <a:pPr lvl="2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between purchase cost and recover value of items left over at the end of the period</a:t>
            </a:r>
          </a:p>
          <a:p>
            <a:pPr lvl="2" eaLnBrk="1" hangingPunct="1"/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excess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Cost per unit – Recover value per unit</a:t>
            </a:r>
          </a:p>
          <a:p>
            <a:pPr lvl="2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Single-Period Model (cont.)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36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F17380-813E-39F9-D72B-B0071F0C0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044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 Operations Management Inventory Management. 2 The Functions of Inventory  To have a stock of goods that will provide a “selection” for customers To  take. - ppt download">
            <a:extLst>
              <a:ext uri="{FF2B5EF4-FFF2-40B4-BE49-F238E27FC236}">
                <a16:creationId xmlns:a16="http://schemas.microsoft.com/office/drawing/2014/main" id="{E2B438B2-967F-02AE-E1EC-0EDCF8967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8935"/>
            <a:ext cx="12192000" cy="721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286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0392970-523A-41A0-B8B1-E0EF8C6455E5}"/>
</file>

<file path=customXml/itemProps2.xml><?xml version="1.0" encoding="utf-8"?>
<ds:datastoreItem xmlns:ds="http://schemas.openxmlformats.org/officeDocument/2006/customXml" ds:itemID="{E44C8C1B-2482-4C88-8D49-A4C9930F34C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9FD2C3-E547-4B22-B2A4-381A66019C1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1006</TotalTime>
  <Words>1809</Words>
  <Application>Microsoft Office PowerPoint</Application>
  <PresentationFormat>Widescreen</PresentationFormat>
  <Paragraphs>247</Paragraphs>
  <Slides>39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ADLaM Display</vt:lpstr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Inventory</vt:lpstr>
      <vt:lpstr>PowerPoint Presentation</vt:lpstr>
      <vt:lpstr>Types of Inventory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Inventory Functions</vt:lpstr>
      <vt:lpstr>Objectives of Inventory Control</vt:lpstr>
      <vt:lpstr>PowerPoint Presentation</vt:lpstr>
      <vt:lpstr>Inventory Turnover Ratio</vt:lpstr>
      <vt:lpstr>Effective Inventory Management</vt:lpstr>
      <vt:lpstr>Inventory Counting Systems</vt:lpstr>
      <vt:lpstr>Inventory Counting Technologies</vt:lpstr>
      <vt:lpstr>Inventory Costs</vt:lpstr>
      <vt:lpstr>Inventory Costs cont.</vt:lpstr>
      <vt:lpstr>ABC Classification System</vt:lpstr>
      <vt:lpstr>Cycle Counting</vt:lpstr>
      <vt:lpstr>How Much to Order: EOQ Models</vt:lpstr>
      <vt:lpstr>PowerPoint Presentation</vt:lpstr>
      <vt:lpstr>Basic EOQ Model</vt:lpstr>
      <vt:lpstr>Total Annual Cost</vt:lpstr>
      <vt:lpstr>Deriving EOQ</vt:lpstr>
      <vt:lpstr>PowerPoint Presentation</vt:lpstr>
      <vt:lpstr>Economic Production Quantity (EPQ)</vt:lpstr>
      <vt:lpstr>EPQ – Total Cost</vt:lpstr>
      <vt:lpstr>PowerPoint Presentation</vt:lpstr>
      <vt:lpstr>Quantity Discount Model</vt:lpstr>
      <vt:lpstr>When to Reorder</vt:lpstr>
      <vt:lpstr>Safety Stock?</vt:lpstr>
      <vt:lpstr>How Much Safety Stock?</vt:lpstr>
      <vt:lpstr>Single-Period Model</vt:lpstr>
      <vt:lpstr>Single-Period Model (cont.)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Office</cp:lastModifiedBy>
  <cp:revision>31</cp:revision>
  <dcterms:created xsi:type="dcterms:W3CDTF">2023-04-29T09:08:23Z</dcterms:created>
  <dcterms:modified xsi:type="dcterms:W3CDTF">2026-03-07T16:58:06Z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