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notesSlides/notesSlide4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Layouts/slideLayout2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1" r:id="rId1"/>
  </p:sldMasterIdLst>
  <p:notesMasterIdLst>
    <p:notesMasterId r:id="rId46"/>
  </p:notesMasterIdLst>
  <p:sldIdLst>
    <p:sldId id="257" r:id="rId2"/>
    <p:sldId id="258" r:id="rId3"/>
    <p:sldId id="271" r:id="rId4"/>
    <p:sldId id="342" r:id="rId5"/>
    <p:sldId id="308" r:id="rId6"/>
    <p:sldId id="307" r:id="rId7"/>
    <p:sldId id="306" r:id="rId8"/>
    <p:sldId id="305" r:id="rId9"/>
    <p:sldId id="304" r:id="rId10"/>
    <p:sldId id="303" r:id="rId11"/>
    <p:sldId id="302" r:id="rId12"/>
    <p:sldId id="301" r:id="rId13"/>
    <p:sldId id="300" r:id="rId14"/>
    <p:sldId id="299" r:id="rId15"/>
    <p:sldId id="298" r:id="rId16"/>
    <p:sldId id="297" r:id="rId17"/>
    <p:sldId id="296" r:id="rId18"/>
    <p:sldId id="295" r:id="rId19"/>
    <p:sldId id="294" r:id="rId20"/>
    <p:sldId id="293" r:id="rId21"/>
    <p:sldId id="292" r:id="rId22"/>
    <p:sldId id="291" r:id="rId23"/>
    <p:sldId id="290" r:id="rId24"/>
    <p:sldId id="289" r:id="rId25"/>
    <p:sldId id="288" r:id="rId26"/>
    <p:sldId id="287" r:id="rId27"/>
    <p:sldId id="286" r:id="rId28"/>
    <p:sldId id="285" r:id="rId29"/>
    <p:sldId id="284" r:id="rId30"/>
    <p:sldId id="283" r:id="rId31"/>
    <p:sldId id="282" r:id="rId32"/>
    <p:sldId id="309" r:id="rId33"/>
    <p:sldId id="317" r:id="rId34"/>
    <p:sldId id="318" r:id="rId35"/>
    <p:sldId id="324" r:id="rId36"/>
    <p:sldId id="328" r:id="rId37"/>
    <p:sldId id="327" r:id="rId38"/>
    <p:sldId id="326" r:id="rId39"/>
    <p:sldId id="323" r:id="rId40"/>
    <p:sldId id="322" r:id="rId41"/>
    <p:sldId id="321" r:id="rId42"/>
    <p:sldId id="320" r:id="rId43"/>
    <p:sldId id="319" r:id="rId44"/>
    <p:sldId id="350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90"/>
    <p:restoredTop sz="93306" autoAdjust="0"/>
  </p:normalViewPr>
  <p:slideViewPr>
    <p:cSldViewPr snapToGrid="0">
      <p:cViewPr varScale="1">
        <p:scale>
          <a:sx n="95" d="100"/>
          <a:sy n="95" d="100"/>
        </p:scale>
        <p:origin x="10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customXml" Target="../customXml/item3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customXml" Target="../customXml/item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AB8BF8-D218-4D99-8222-3DB87281439E}" type="datetimeFigureOut">
              <a:rPr lang="en-US" smtClean="0"/>
              <a:t>5/7/26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83C8A9-2E18-4CDE-808C-35A6F74E1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76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40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68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8627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83C8A9-2E18-4CDE-808C-35A6F74E129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80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80363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750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429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9754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070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60889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786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2505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31792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142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8383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1334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875651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1127760" y="1123950"/>
            <a:ext cx="993648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195033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696503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99318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912245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6096000" y="933450"/>
            <a:ext cx="4962146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/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221688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MGM331 -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30028140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685" y="6443434"/>
            <a:ext cx="41365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49371" y="6436177"/>
            <a:ext cx="17299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00571" y="6443434"/>
            <a:ext cx="38771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MGM331 -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655987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647" y="469859"/>
            <a:ext cx="9224681" cy="655264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algn="just">
              <a:lnSpc>
                <a:spcPct val="150000"/>
              </a:lnSpc>
              <a:defRPr/>
            </a:lvl1pPr>
            <a:lvl2pPr algn="just">
              <a:lnSpc>
                <a:spcPct val="150000"/>
              </a:lnSpc>
              <a:defRPr/>
            </a:lvl2pPr>
            <a:lvl3pPr algn="just">
              <a:lnSpc>
                <a:spcPct val="150000"/>
              </a:lnSpc>
              <a:defRPr/>
            </a:lvl3pPr>
            <a:lvl4pPr algn="just">
              <a:lnSpc>
                <a:spcPct val="150000"/>
              </a:lnSpc>
              <a:defRPr/>
            </a:lvl4pPr>
            <a:lvl5pPr algn="just">
              <a:lnSpc>
                <a:spcPct val="150000"/>
              </a:lnSpc>
              <a:defRPr/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Footer Placeholder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8" name="Slide Number Placeholder 2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dirty="0"/>
              <a:t>MGM331 -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11321717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6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88685" y="6443434"/>
            <a:ext cx="41365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949371" y="6436177"/>
            <a:ext cx="17299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200571" y="6443434"/>
            <a:ext cx="387712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MGM331 - Principles of Management Information Systems</a:t>
            </a:r>
          </a:p>
        </p:txBody>
      </p:sp>
    </p:spTree>
    <p:extLst>
      <p:ext uri="{BB962C8B-B14F-4D97-AF65-F5344CB8AC3E}">
        <p14:creationId xmlns:p14="http://schemas.microsoft.com/office/powerpoint/2010/main" val="2666730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2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1617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50" r:id="rId21"/>
    <p:sldLayoutId id="2147483660" r:id="rId2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hyperlink" Target="https://www.game-learn.com/leadership-styles-steve-jobs-apple-vs-bill-gates-microsoft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757825" y="3185160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Ehab Mahmoud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63270" y="1837335"/>
            <a:ext cx="430823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Leadership 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  <p:sp>
        <p:nvSpPr>
          <p:cNvPr id="2" name="Rectangle: Rounded Corners 33">
            <a:extLst>
              <a:ext uri="{FF2B5EF4-FFF2-40B4-BE49-F238E27FC236}">
                <a16:creationId xmlns:a16="http://schemas.microsoft.com/office/drawing/2014/main" id="{04F82F1E-3C78-6104-94D4-5E03A6CF67D7}"/>
              </a:ext>
            </a:extLst>
          </p:cNvPr>
          <p:cNvSpPr/>
          <p:nvPr/>
        </p:nvSpPr>
        <p:spPr>
          <a:xfrm>
            <a:off x="-540265" y="5843657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04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BB64EC-5AD8-569E-B4CF-7ADA0E3AA28C}"/>
              </a:ext>
            </a:extLst>
          </p:cNvPr>
          <p:cNvSpPr txBox="1"/>
          <p:nvPr/>
        </p:nvSpPr>
        <p:spPr>
          <a:xfrm>
            <a:off x="329269" y="5104240"/>
            <a:ext cx="26004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PMG 511</a:t>
            </a:r>
          </a:p>
          <a:p>
            <a:r>
              <a:rPr lang="en-US" sz="2000" dirty="0">
                <a:latin typeface="Alexandria" charset="0"/>
              </a:rPr>
              <a:t>Theories of Leadership</a:t>
            </a:r>
          </a:p>
        </p:txBody>
      </p:sp>
    </p:spTree>
    <p:extLst>
      <p:ext uri="{BB962C8B-B14F-4D97-AF65-F5344CB8AC3E}">
        <p14:creationId xmlns:p14="http://schemas.microsoft.com/office/powerpoint/2010/main" val="2093907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68"/>
    </mc:Choice>
    <mc:Fallback xmlns="">
      <p:transition spd="slow" advTm="716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978" y="165849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31821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>
            <a:fillRect/>
          </a:stretch>
        </p:blipFill>
        <p:spPr>
          <a:xfrm>
            <a:off x="0" y="-43542"/>
            <a:ext cx="8659664" cy="5300798"/>
          </a:xfrm>
        </p:spPr>
      </p:pic>
      <p:sp>
        <p:nvSpPr>
          <p:cNvPr id="9" name="TextBox 8"/>
          <p:cNvSpPr txBox="1"/>
          <p:nvPr/>
        </p:nvSpPr>
        <p:spPr>
          <a:xfrm>
            <a:off x="6307898" y="2785710"/>
            <a:ext cx="59121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Project Leadership </a:t>
            </a:r>
          </a:p>
        </p:txBody>
      </p:sp>
      <p:sp>
        <p:nvSpPr>
          <p:cNvPr id="10" name="Rectangle: Rounded Corners 9"/>
          <p:cNvSpPr/>
          <p:nvPr/>
        </p:nvSpPr>
        <p:spPr>
          <a:xfrm>
            <a:off x="6420174" y="3669664"/>
            <a:ext cx="3864469" cy="515836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lexandria" charset="0"/>
                <a:cs typeface="Alexandria" charset="0"/>
              </a:rPr>
              <a:t>Lecture 4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20174" y="4277180"/>
            <a:ext cx="26004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PMG 511</a:t>
            </a:r>
          </a:p>
          <a:p>
            <a:r>
              <a:rPr lang="en-US" sz="2000" dirty="0">
                <a:latin typeface="Alexandria" charset="0"/>
              </a:rPr>
              <a:t>Theories of Leadership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59185" y="6187539"/>
            <a:ext cx="4886463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Dr. Ehab Mahmoud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9185" y="5830966"/>
            <a:ext cx="4886463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Prepared by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738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00"/>
    </mc:Choice>
    <mc:Fallback xmlns="">
      <p:transition spd="slow" advTm="120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6122194" y="2014538"/>
            <a:ext cx="4937346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26" name="Rectangle 25"/>
          <p:cNvSpPr/>
          <p:nvPr/>
        </p:nvSpPr>
        <p:spPr>
          <a:xfrm>
            <a:off x="1127760" y="1123950"/>
            <a:ext cx="4942047" cy="3719512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pic>
        <p:nvPicPr>
          <p:cNvPr id="4" name="Picture Placeholder 3"/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79" b="8679"/>
          <a:stretch>
            <a:fillRect/>
          </a:stretch>
        </p:blipFill>
        <p:spPr/>
      </p:pic>
      <p:sp>
        <p:nvSpPr>
          <p:cNvPr id="11" name="Rectangle 10"/>
          <p:cNvSpPr/>
          <p:nvPr/>
        </p:nvSpPr>
        <p:spPr>
          <a:xfrm>
            <a:off x="4951095" y="1117694"/>
            <a:ext cx="1116793" cy="96256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100">
              <a:solidFill>
                <a:srgbClr val="00B0F0"/>
              </a:solidFill>
              <a:ea typeface="Roboto Light" panose="02000000000000000000" pitchFamily="2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626178" y="500900"/>
            <a:ext cx="10625587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/>
          <p:cNvSpPr/>
          <p:nvPr/>
        </p:nvSpPr>
        <p:spPr>
          <a:xfrm>
            <a:off x="1127760" y="4884389"/>
            <a:ext cx="4747323" cy="16262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20000"/>
              </a:lnSpc>
            </a:pPr>
            <a:r>
              <a:rPr lang="en-US" sz="1400" dirty="0">
                <a:latin typeface="Alexandria" charset="0"/>
                <a:cs typeface="Alexandria" charset="0"/>
              </a:rPr>
              <a:t>This lecture identifies the different theories that studied the leadership and the leader personalities , where these theories can be classified into two groups old and modern theories. Each group identifies the leader personality because of several factors that will be explained.</a:t>
            </a:r>
          </a:p>
          <a:p>
            <a:pPr>
              <a:lnSpc>
                <a:spcPct val="120000"/>
              </a:lnSpc>
            </a:pPr>
            <a:endParaRPr lang="en-US" sz="1400" dirty="0">
              <a:latin typeface="Alexandria" charset="0"/>
              <a:cs typeface="Alexandria" charset="0"/>
            </a:endParaRPr>
          </a:p>
        </p:txBody>
      </p:sp>
      <p:sp>
        <p:nvSpPr>
          <p:cNvPr id="41" name="TextBox 40"/>
          <p:cNvSpPr txBox="1"/>
          <p:nvPr/>
        </p:nvSpPr>
        <p:spPr>
          <a:xfrm>
            <a:off x="6301339" y="1259391"/>
            <a:ext cx="1936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OBJECTIVES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5071247" y="1139330"/>
            <a:ext cx="917148" cy="3067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5005221" y="1354195"/>
            <a:ext cx="942618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5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/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8" y="0"/>
            <a:ext cx="5547685" cy="5573488"/>
          </a:xfrm>
        </p:spPr>
      </p:pic>
      <p:sp>
        <p:nvSpPr>
          <p:cNvPr id="2" name="Right Triangle 1"/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/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689259" y="1412953"/>
            <a:ext cx="4113898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CONTENTS</a:t>
            </a:r>
          </a:p>
        </p:txBody>
      </p:sp>
      <p:sp>
        <p:nvSpPr>
          <p:cNvPr id="28" name="Rectangle 27"/>
          <p:cNvSpPr/>
          <p:nvPr/>
        </p:nvSpPr>
        <p:spPr>
          <a:xfrm>
            <a:off x="3150823" y="583447"/>
            <a:ext cx="6516914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/>
          <p:cNvSpPr txBox="1"/>
          <p:nvPr/>
        </p:nvSpPr>
        <p:spPr>
          <a:xfrm>
            <a:off x="3598250" y="2495028"/>
            <a:ext cx="84173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400" dirty="0"/>
              <a:t>Leadership theories.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Types of leadership power (Influence).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Motivators.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Culture.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Professional discipline and Ethics.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/>
              <a:t>Summary and conclusions.</a:t>
            </a:r>
          </a:p>
        </p:txBody>
      </p:sp>
      <p:sp>
        <p:nvSpPr>
          <p:cNvPr id="32" name="Rectangle 31"/>
          <p:cNvSpPr/>
          <p:nvPr/>
        </p:nvSpPr>
        <p:spPr>
          <a:xfrm>
            <a:off x="3386537" y="1335074"/>
            <a:ext cx="1190600" cy="98845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400">
              <a:ea typeface="Roboto Light" panose="02000000000000000000" pitchFamily="2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437433" y="1329617"/>
            <a:ext cx="109100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571580" y="1599946"/>
            <a:ext cx="81910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5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560"/>
    </mc:Choice>
    <mc:Fallback xmlns="">
      <p:transition spd="slow" advTm="3856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29B1EE5-929C-7AC8-4D12-91DD67CB7DEA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LEADERSHIP THEORIES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3D666C2F-F81C-9500-3CA7-0AE6B051207C}"/>
              </a:ext>
            </a:extLst>
          </p:cNvPr>
          <p:cNvSpPr/>
          <p:nvPr/>
        </p:nvSpPr>
        <p:spPr>
          <a:xfrm>
            <a:off x="617280" y="167606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2CA9F21-1579-600D-D2B1-11B6656448B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D508248-0389-F4C1-D9B3-3159DE09538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592477A-4E1E-659F-9689-53F6AD888983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0724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The interest in leadership increased during the early part of the 1900’s. </a:t>
            </a:r>
          </a:p>
        </p:txBody>
      </p:sp>
      <p:pic>
        <p:nvPicPr>
          <p:cNvPr id="8" name="Google Shape;132;p4" descr="Image result for 1900">
            <a:extLst>
              <a:ext uri="{FF2B5EF4-FFF2-40B4-BE49-F238E27FC236}">
                <a16:creationId xmlns:a16="http://schemas.microsoft.com/office/drawing/2014/main" id="{9C71D0D3-26E9-E131-A5F3-091C29D0733E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060852" y="3339779"/>
            <a:ext cx="3810000" cy="2146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29731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560"/>
    </mc:Choice>
    <mc:Fallback xmlns="">
      <p:transition spd="slow" advTm="26560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2B5CC51-54FB-7C19-B728-871666CCAC6F}"/>
              </a:ext>
            </a:extLst>
          </p:cNvPr>
          <p:cNvSpPr txBox="1"/>
          <p:nvPr/>
        </p:nvSpPr>
        <p:spPr>
          <a:xfrm>
            <a:off x="2513149" y="1019069"/>
            <a:ext cx="54430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“GREAT MAN” THEORY (1900’S)</a:t>
            </a:r>
            <a:br>
              <a:rPr lang="en-US" sz="2800" b="1" dirty="0"/>
            </a:b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33E67F67-E7C1-8508-1BE5-358CC7922380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DBE60A-605D-35A0-3C32-49F1D47EEED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B00386F-435B-1E94-C17D-DFCFAA99562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8E00F7F-AA50-520F-5606-26F1219F2EFC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308" y="2032102"/>
            <a:ext cx="6758870" cy="4093099"/>
          </a:xfrm>
        </p:spPr>
        <p:txBody>
          <a:bodyPr>
            <a:normAutofit lnSpcReduction="10000"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4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Great Man theories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assume that the capacity for leadership is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highlight>
                  <a:srgbClr val="F5FAA4"/>
                </a:highlight>
                <a:uLnTx/>
                <a:uFillTx/>
                <a:latin typeface="+mj-lt"/>
                <a:sym typeface="Century Gothic"/>
              </a:rPr>
              <a:t>inherent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 –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that great leaders are born, not made. 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4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These theories often reveals a great leaders as hero, myth, and fated to end by leadership when needed. 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4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The term “Great Man” was used because, at that time, leadership was believed on </a:t>
            </a:r>
            <a:r>
              <a:rPr kumimoji="0" lang="en-US" sz="2400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a male quality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, especially in terms of military leadership. 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</p:txBody>
      </p:sp>
      <p:pic>
        <p:nvPicPr>
          <p:cNvPr id="7" name="Google Shape;148;p6" descr="Image result for Great Man” Theory">
            <a:extLst>
              <a:ext uri="{FF2B5EF4-FFF2-40B4-BE49-F238E27FC236}">
                <a16:creationId xmlns:a16="http://schemas.microsoft.com/office/drawing/2014/main" id="{065687A1-6BE3-2EDE-0DC8-CAFA58D4DE2D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363164" y="3642702"/>
            <a:ext cx="2863636" cy="228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36549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672"/>
    </mc:Choice>
    <mc:Fallback xmlns="">
      <p:transition spd="slow" advTm="64672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95BB1D6-C6FB-6202-E0C1-F953D27AE756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“GREAT MAN” THEORY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5" name="Rectangle: Rounded Corners 24">
            <a:extLst>
              <a:ext uri="{FF2B5EF4-FFF2-40B4-BE49-F238E27FC236}">
                <a16:creationId xmlns:a16="http://schemas.microsoft.com/office/drawing/2014/main" id="{3DD56F22-381F-5FE6-7E94-239A4900FBEE}"/>
              </a:ext>
            </a:extLst>
          </p:cNvPr>
          <p:cNvSpPr/>
          <p:nvPr/>
        </p:nvSpPr>
        <p:spPr>
          <a:xfrm>
            <a:off x="617280" y="1666641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409FACB-A475-21E6-2C1A-487817A38C5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A67D944-8B50-3C8D-CF78-5F267472661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4449C0D-1B9D-4537-955D-385C427A29B8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191" y="2026109"/>
            <a:ext cx="6850530" cy="4934138"/>
          </a:xfrm>
        </p:spPr>
        <p:txBody>
          <a:bodyPr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9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9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Great Man approach actually emphasis </a:t>
            </a:r>
            <a:r>
              <a:rPr kumimoji="0" lang="en-US" sz="29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“</a:t>
            </a:r>
            <a:r>
              <a:rPr kumimoji="0" lang="en-US" sz="2900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charismatic leadership</a:t>
            </a:r>
            <a:r>
              <a:rPr kumimoji="0" lang="en-US" sz="29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”</a:t>
            </a:r>
            <a:r>
              <a:rPr kumimoji="0" lang="en-US" sz="29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. </a:t>
            </a:r>
          </a:p>
          <a:p>
            <a:pPr marL="641350" marR="0" lvl="0" indent="-4572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900"/>
              <a:buFont typeface="Wingdings" panose="05000000000000000000" pitchFamily="2" charset="2"/>
              <a:buChar char="Ø"/>
              <a:tabLst/>
              <a:defRPr/>
            </a:pPr>
            <a:endParaRPr kumimoji="0" lang="en-US" sz="29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9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9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 (Gandhi, Lincoln, Napoleon).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  <p:pic>
        <p:nvPicPr>
          <p:cNvPr id="11" name="Google Shape;156;p7" descr="Image result for gandhi">
            <a:extLst>
              <a:ext uri="{FF2B5EF4-FFF2-40B4-BE49-F238E27FC236}">
                <a16:creationId xmlns:a16="http://schemas.microsoft.com/office/drawing/2014/main" id="{EC14FC0F-20AA-BAEB-C550-7F28E4C80B24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671734" y="1893634"/>
            <a:ext cx="1659643" cy="19036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Google Shape;157;p7" descr="Image result for abraham lincoln">
            <a:extLst>
              <a:ext uri="{FF2B5EF4-FFF2-40B4-BE49-F238E27FC236}">
                <a16:creationId xmlns:a16="http://schemas.microsoft.com/office/drawing/2014/main" id="{B3783116-0F34-749E-9AFF-D12FAE96911B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671734" y="3974770"/>
            <a:ext cx="1659643" cy="1903689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Google Shape;158;p7" descr="Image result for naplion">
            <a:extLst>
              <a:ext uri="{FF2B5EF4-FFF2-40B4-BE49-F238E27FC236}">
                <a16:creationId xmlns:a16="http://schemas.microsoft.com/office/drawing/2014/main" id="{240D74B1-94A4-7DA8-E8CD-465FDAA00691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904207" y="3022925"/>
            <a:ext cx="2631689" cy="190368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8078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424"/>
    </mc:Choice>
    <mc:Fallback xmlns="">
      <p:transition spd="slow" advTm="39424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3611531-C294-3781-2FF9-D0F7D0C3012F}"/>
              </a:ext>
            </a:extLst>
          </p:cNvPr>
          <p:cNvSpPr txBox="1"/>
          <p:nvPr/>
        </p:nvSpPr>
        <p:spPr>
          <a:xfrm>
            <a:off x="2513149" y="1019069"/>
            <a:ext cx="63857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TRAIT THEORY (1940’S – 1950’S)</a:t>
            </a:r>
            <a:br>
              <a:rPr lang="en-US" sz="2800" b="1" dirty="0"/>
            </a:b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8BA17D85-2C17-B584-A8FA-35613343CD7A}"/>
              </a:ext>
            </a:extLst>
          </p:cNvPr>
          <p:cNvSpPr/>
          <p:nvPr/>
        </p:nvSpPr>
        <p:spPr>
          <a:xfrm>
            <a:off x="617280" y="1676068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A5E122D-BE0F-5304-F29C-757A607F63D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C5DD007-4F11-C0CB-41A4-46657B983FD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C112212-ABAD-B930-A1A4-EECDF0B0F380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308" y="2143631"/>
            <a:ext cx="7760766" cy="4934138"/>
          </a:xfrm>
        </p:spPr>
        <p:txBody>
          <a:bodyPr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4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Similar in some ways to “Great Man” theories, trait theory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sym typeface="Century Gothic"/>
              </a:rPr>
              <a:t>assumes that people inherit certain qualities and traits that make them better matched to leadership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sym typeface="Century Gothic"/>
              </a:rPr>
              <a:t>. 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4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Trait theories often identify certain </a:t>
            </a:r>
            <a:r>
              <a:rPr kumimoji="0" lang="en-US" sz="2400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personality or behavioral characteristics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shared by leaders.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  <p:pic>
        <p:nvPicPr>
          <p:cNvPr id="7" name="Google Shape;175;p9" descr="Image result for trait theory of leadership">
            <a:extLst>
              <a:ext uri="{FF2B5EF4-FFF2-40B4-BE49-F238E27FC236}">
                <a16:creationId xmlns:a16="http://schemas.microsoft.com/office/drawing/2014/main" id="{83381E40-C9EF-5ADC-0D0D-C152CD254750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8772656" y="3297629"/>
            <a:ext cx="2286000" cy="228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3474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896"/>
    </mc:Choice>
    <mc:Fallback xmlns="">
      <p:transition spd="slow" advTm="60896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0F7932E-D5DF-9C78-189A-27276DCE57C1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TRAIT THEORIES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8C2503E9-8E65-E094-288C-3ECF966B4A97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2641A8-FB5F-844B-0188-3E58DA476D6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D96DFF9-643B-6EC2-33F8-8D912686FF9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B59BED-48BA-94F9-2675-C0453FEF059A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003" y="2093771"/>
            <a:ext cx="6817844" cy="4784941"/>
          </a:xfrm>
        </p:spPr>
        <p:txBody>
          <a:bodyPr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The Trait Theories Of Leadership is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a </a:t>
            </a:r>
            <a:r>
              <a:rPr kumimoji="0" lang="en-US" sz="2400" b="0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social, physical traits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that differentiate leaders from non leaders 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All leaders would have to possess those unique and consistent characteristics, making it easy to find leaders in organizations.</a:t>
            </a:r>
          </a:p>
        </p:txBody>
      </p:sp>
      <p:pic>
        <p:nvPicPr>
          <p:cNvPr id="7" name="Google Shape;183;p10" descr="Image result for trait theory of leadership">
            <a:extLst>
              <a:ext uri="{FF2B5EF4-FFF2-40B4-BE49-F238E27FC236}">
                <a16:creationId xmlns:a16="http://schemas.microsoft.com/office/drawing/2014/main" id="{26151D6A-3F98-90CE-84C5-26B01F60338B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556871" y="2450968"/>
            <a:ext cx="3585611" cy="26485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96793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04"/>
    </mc:Choice>
    <mc:Fallback xmlns="">
      <p:transition spd="slow" advTm="54304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2E4D3F-C3D9-F1A1-F8BA-2F6BDAA26F1A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LEADERSHIP TRAITS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153E15DB-1F6E-A48C-BE71-993AE83C7C05}"/>
              </a:ext>
            </a:extLst>
          </p:cNvPr>
          <p:cNvSpPr/>
          <p:nvPr/>
        </p:nvSpPr>
        <p:spPr>
          <a:xfrm>
            <a:off x="617280" y="166664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5633BAD-5D5C-F17B-F86C-D4F017A4B54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CF4B0D1-E1AB-3550-6072-9F27C065DFA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E806AD8-093D-4AC8-2A7F-89269BFD3914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oogle Shape;190;p11">
            <a:extLst>
              <a:ext uri="{FF2B5EF4-FFF2-40B4-BE49-F238E27FC236}">
                <a16:creationId xmlns:a16="http://schemas.microsoft.com/office/drawing/2014/main" id="{68728808-8D4A-3ABC-181E-0D18C6E9F0B0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t="7063"/>
          <a:stretch/>
        </p:blipFill>
        <p:spPr>
          <a:xfrm>
            <a:off x="2449360" y="1852101"/>
            <a:ext cx="8245429" cy="386054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60132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504"/>
    </mc:Choice>
    <mc:Fallback xmlns="">
      <p:transition spd="slow" advTm="25504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67395B-96B3-A40E-1044-7B8435AA0F32}"/>
              </a:ext>
            </a:extLst>
          </p:cNvPr>
          <p:cNvSpPr txBox="1"/>
          <p:nvPr/>
        </p:nvSpPr>
        <p:spPr>
          <a:xfrm>
            <a:off x="2513150" y="1019069"/>
            <a:ext cx="5179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TRAITS AND SKILLS FOR LEADERS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02BB18B8-7708-5654-B026-31A62C6CE1B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387F27D-3EFE-B3F9-45F3-6068C4D08E47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11D9CA3-D105-12D0-5AF3-B10F94AA89F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9E43BE-FD47-930E-1BBE-1573D1B5436F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oogle Shape;200;p12">
            <a:extLst>
              <a:ext uri="{FF2B5EF4-FFF2-40B4-BE49-F238E27FC236}">
                <a16:creationId xmlns:a16="http://schemas.microsoft.com/office/drawing/2014/main" id="{7826FAD8-C821-648E-4C18-438B7CB68170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2401327" y="1868258"/>
            <a:ext cx="8639069" cy="39706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0783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736"/>
    </mc:Choice>
    <mc:Fallback xmlns="">
      <p:transition spd="slow" advTm="60736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641D634-30C2-0E6C-3385-795A4BEF91AF}"/>
              </a:ext>
            </a:extLst>
          </p:cNvPr>
          <p:cNvSpPr txBox="1"/>
          <p:nvPr/>
        </p:nvSpPr>
        <p:spPr>
          <a:xfrm>
            <a:off x="2513149" y="1019069"/>
            <a:ext cx="631976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BEHAVIORAL THEORIES (1950’S – 1960’S)</a:t>
            </a:r>
            <a:br>
              <a:rPr lang="en-US" sz="2800" b="1" dirty="0"/>
            </a:b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1" name="Rectangle: Rounded Corners 24">
            <a:extLst>
              <a:ext uri="{FF2B5EF4-FFF2-40B4-BE49-F238E27FC236}">
                <a16:creationId xmlns:a16="http://schemas.microsoft.com/office/drawing/2014/main" id="{E5370C52-609A-3AEE-C3D1-4E02C6DF60A3}"/>
              </a:ext>
            </a:extLst>
          </p:cNvPr>
          <p:cNvSpPr/>
          <p:nvPr/>
        </p:nvSpPr>
        <p:spPr>
          <a:xfrm>
            <a:off x="617280" y="1676069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086835D-837A-27D2-BD89-6EE8CB7AF98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2AA9E67-A6BF-AF39-14BD-C10E63BC0A7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EC38C0-8D18-53DD-5EDB-C97170A548D5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0723"/>
            <a:ext cx="10515600" cy="4351338"/>
          </a:xfrm>
        </p:spPr>
        <p:txBody>
          <a:bodyPr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Arial"/>
                <a:sym typeface="Arial"/>
              </a:rPr>
              <a:t>In behavioral theories Individuals need three primary skills to lead the followers – technical, human, and conceptual skills.</a:t>
            </a:r>
          </a:p>
        </p:txBody>
      </p:sp>
    </p:spTree>
    <p:extLst>
      <p:ext uri="{BB962C8B-B14F-4D97-AF65-F5344CB8AC3E}">
        <p14:creationId xmlns:p14="http://schemas.microsoft.com/office/powerpoint/2010/main" val="400585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324"/>
    </mc:Choice>
    <mc:Fallback xmlns="">
      <p:transition spd="slow" advTm="82324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0C7B359-B813-170D-56A2-83C39495D2C8}"/>
              </a:ext>
            </a:extLst>
          </p:cNvPr>
          <p:cNvSpPr txBox="1"/>
          <p:nvPr/>
        </p:nvSpPr>
        <p:spPr>
          <a:xfrm>
            <a:off x="2513150" y="1019069"/>
            <a:ext cx="8628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DIFFERENT STUDIES ON BEHAVIORAL THEORIES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1" name="Rectangle: Rounded Corners 24">
            <a:extLst>
              <a:ext uri="{FF2B5EF4-FFF2-40B4-BE49-F238E27FC236}">
                <a16:creationId xmlns:a16="http://schemas.microsoft.com/office/drawing/2014/main" id="{7CA0E426-D02F-250D-4C48-63FC75D430B5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7EDFA9-5C6A-627A-9DB0-4357D9477CD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18855EC-9CE8-D5CD-6DA1-DB4F3815241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453D07-A3F2-768B-B0B3-20FE065C9682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001D0FD-D67C-383A-AB95-E5A347926A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49360" y="1754482"/>
            <a:ext cx="8399829" cy="4232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9326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864"/>
    </mc:Choice>
    <mc:Fallback xmlns="">
      <p:transition spd="slow" advTm="216864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2FD71B-529E-BE84-EB6E-EF3E23B6D4D0}"/>
              </a:ext>
            </a:extLst>
          </p:cNvPr>
          <p:cNvSpPr txBox="1"/>
          <p:nvPr/>
        </p:nvSpPr>
        <p:spPr>
          <a:xfrm>
            <a:off x="2513150" y="1019069"/>
            <a:ext cx="7705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DIFFERENT STUDIES ON BEHAVIORAL THEORIES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1B89347B-6C41-67D1-5E9B-55E69A80429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B7CE87-697F-D308-3542-43C1F180B21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7273F7-78A7-C14F-5079-A53C3EB1BE0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3BE0660-5111-CE6B-E103-8AB56B45200E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923E076-AE32-B67C-531A-80C2AD9C52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0671" y="1815554"/>
            <a:ext cx="8136529" cy="40772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830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160"/>
    </mc:Choice>
    <mc:Fallback xmlns="">
      <p:transition spd="slow" advTm="80160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7FD603C-D77A-98C8-DEC4-9BB2900F03EA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THE MANAGERIAL GRID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1" name="Rectangle: Rounded Corners 24">
            <a:extLst>
              <a:ext uri="{FF2B5EF4-FFF2-40B4-BE49-F238E27FC236}">
                <a16:creationId xmlns:a16="http://schemas.microsoft.com/office/drawing/2014/main" id="{1566D05F-3422-B454-4D59-19606CFC925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AAE56C-C6A9-8417-6353-9FCA0458046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126F5D5-C75C-48A7-B77C-6FD38EA7248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6A9E6D8-BF56-2611-3E6A-11A44AD2BC65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358052B-50AB-8D4E-E976-80244474BA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322" b="7405"/>
          <a:stretch/>
        </p:blipFill>
        <p:spPr>
          <a:xfrm>
            <a:off x="2618636" y="1749354"/>
            <a:ext cx="7518697" cy="4242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637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952"/>
    </mc:Choice>
    <mc:Fallback xmlns="">
      <p:transition spd="slow" advTm="101952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F685260-D746-4C21-D3FE-E2A2A03EB3E2}"/>
              </a:ext>
            </a:extLst>
          </p:cNvPr>
          <p:cNvSpPr txBox="1"/>
          <p:nvPr/>
        </p:nvSpPr>
        <p:spPr>
          <a:xfrm>
            <a:off x="2513149" y="1019069"/>
            <a:ext cx="7224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CONTINGENCY THEORIES (1960’S – 1970’S)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DE83FE78-BEEF-2836-3FD9-E12E2F356864}"/>
              </a:ext>
            </a:extLst>
          </p:cNvPr>
          <p:cNvSpPr/>
          <p:nvPr/>
        </p:nvSpPr>
        <p:spPr>
          <a:xfrm>
            <a:off x="617280" y="1676068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AF3292-2636-20B4-D1EE-3DB9FCCF37C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7CE27B-85CC-6D75-3426-47BCD8D6DE5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40E3563-B117-CCB0-6AE4-F5C00E09CFEA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1869"/>
            <a:ext cx="10515600" cy="4351338"/>
          </a:xfrm>
        </p:spPr>
        <p:txBody>
          <a:bodyPr>
            <a:normAutofit/>
          </a:bodyPr>
          <a:lstStyle/>
          <a:p>
            <a:pPr algn="l">
              <a:buFont typeface="Wingdings" panose="05000000000000000000" pitchFamily="2" charset="2"/>
              <a:buChar char="Ø"/>
            </a:pPr>
            <a:r>
              <a:rPr lang="en-US" dirty="0"/>
              <a:t>There are four major contingency leadership theories:</a:t>
            </a:r>
          </a:p>
          <a:p>
            <a:pPr algn="l"/>
            <a:r>
              <a:rPr lang="en-US" sz="2400" dirty="0"/>
              <a:t>The Fiedler Model.</a:t>
            </a:r>
          </a:p>
          <a:p>
            <a:pPr algn="l"/>
            <a:r>
              <a:rPr lang="en-US" sz="2400" dirty="0"/>
              <a:t>Situational Leadership Theory.</a:t>
            </a:r>
          </a:p>
          <a:p>
            <a:pPr algn="l"/>
            <a:r>
              <a:rPr lang="en-US" sz="2400" dirty="0"/>
              <a:t>Leader-participation Model.</a:t>
            </a:r>
          </a:p>
          <a:p>
            <a:pPr algn="l"/>
            <a:r>
              <a:rPr lang="en-US" sz="2400" dirty="0"/>
              <a:t>Path-Goal Theory.</a:t>
            </a:r>
          </a:p>
        </p:txBody>
      </p:sp>
    </p:spTree>
    <p:extLst>
      <p:ext uri="{BB962C8B-B14F-4D97-AF65-F5344CB8AC3E}">
        <p14:creationId xmlns:p14="http://schemas.microsoft.com/office/powerpoint/2010/main" val="1478980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24"/>
    </mc:Choice>
    <mc:Fallback xmlns="">
      <p:transition spd="slow" advTm="33024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B954B2-0CC9-240F-795E-631268BE044D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THE FIEDLER MODEL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47C03A08-AB6D-003B-B93A-6154D922E646}"/>
              </a:ext>
            </a:extLst>
          </p:cNvPr>
          <p:cNvSpPr/>
          <p:nvPr/>
        </p:nvSpPr>
        <p:spPr>
          <a:xfrm>
            <a:off x="617280" y="197772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9CF68AA-8687-31AC-B481-279A6F0F89A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6988ED3-84D4-5EC4-5B80-59A07F29FFC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AD68789-3442-FE7F-166A-28B92CEEE397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6888" y="2213143"/>
            <a:ext cx="7050743" cy="4023247"/>
          </a:xfrm>
        </p:spPr>
        <p:txBody>
          <a:bodyPr>
            <a:normAutofit fontScale="92500" lnSpcReduction="20000"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The Fiedler Contingency Model was created in the mid-1960s by Fred Fiedler. 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 The model states that there is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no one best style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 of leadership. Instead, a leader's effectiveness is based </a:t>
            </a:r>
            <a:r>
              <a:rPr kumimoji="0" lang="en-US" sz="2400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on the situation.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Fiedler believes a key factor in leadership success is the individual’s basic leadership style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 which could be categorized as either </a:t>
            </a:r>
            <a:r>
              <a:rPr kumimoji="0" lang="en-US" sz="2400" b="0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task oriented or relationship oriented.</a:t>
            </a:r>
            <a:endParaRPr lang="en-US" sz="3200" dirty="0">
              <a:latin typeface="+mj-lt"/>
            </a:endParaRPr>
          </a:p>
        </p:txBody>
      </p:sp>
      <p:pic>
        <p:nvPicPr>
          <p:cNvPr id="7" name="Google Shape;260;p19" descr="Image result for fiedler'">
            <a:extLst>
              <a:ext uri="{FF2B5EF4-FFF2-40B4-BE49-F238E27FC236}">
                <a16:creationId xmlns:a16="http://schemas.microsoft.com/office/drawing/2014/main" id="{26F0D076-96E7-4972-B023-0A9D49D5C0C4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748641" y="2801579"/>
            <a:ext cx="1610893" cy="207109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1623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88"/>
    </mc:Choice>
    <mc:Fallback xmlns="">
      <p:transition spd="slow" advTm="117888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500525E-25A8-3A56-3305-F800F731367C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THE FIEDLER MODEL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1A429EE5-3FDA-910A-95DD-28EE65FCC1EE}"/>
              </a:ext>
            </a:extLst>
          </p:cNvPr>
          <p:cNvSpPr/>
          <p:nvPr/>
        </p:nvSpPr>
        <p:spPr>
          <a:xfrm>
            <a:off x="617280" y="1676068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B22BAC0-5A9F-8E8F-0864-EC16A42D5B6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4E83C78-D391-C919-22D7-A899DF26A42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2108029-5442-ECCD-EC78-FBD63CD5A2EB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69" y="2101396"/>
            <a:ext cx="5224531" cy="4553214"/>
          </a:xfrm>
        </p:spPr>
        <p:txBody>
          <a:bodyPr>
            <a:normAutofit/>
          </a:bodyPr>
          <a:lstStyle/>
          <a:p>
            <a:pPr algn="l">
              <a:buFont typeface="Wingdings" panose="05000000000000000000" pitchFamily="2" charset="2"/>
              <a:buChar char="Ø"/>
            </a:pPr>
            <a:r>
              <a:rPr lang="en-US" b="1" u="sng" kern="0" dirty="0">
                <a:solidFill>
                  <a:srgbClr val="002060"/>
                </a:solidFill>
                <a:latin typeface="+mj-lt"/>
                <a:sym typeface="Century Gothic"/>
              </a:rPr>
              <a:t>The Fiedler Model - Least-Preferred Coworker Questionnaire.</a:t>
            </a:r>
          </a:p>
          <a:p>
            <a:pPr algn="l">
              <a:buFont typeface="Wingdings" panose="05000000000000000000" pitchFamily="2" charset="2"/>
              <a:buChar char="Ø"/>
            </a:pPr>
            <a:endParaRPr kumimoji="0" lang="en-US" sz="2800" b="1" i="0" u="sng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sym typeface="Century Gothic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LPC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: An instrument that tells to measure whether a person is task or relationship oriented.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Century Gothic"/>
              <a:cs typeface="Century Gothic"/>
              <a:sym typeface="Century Gothic"/>
            </a:endParaRPr>
          </a:p>
        </p:txBody>
      </p:sp>
      <p:pic>
        <p:nvPicPr>
          <p:cNvPr id="7" name="Google Shape;267;p20" descr="EX_12_002.eps">
            <a:extLst>
              <a:ext uri="{FF2B5EF4-FFF2-40B4-BE49-F238E27FC236}">
                <a16:creationId xmlns:a16="http://schemas.microsoft.com/office/drawing/2014/main" id="{6C99A619-1E7E-BF71-70D2-52B0AC624FED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2">
            <a:alphaModFix/>
          </a:blip>
          <a:srcRect l="-9879" r="-9879"/>
          <a:stretch/>
        </p:blipFill>
        <p:spPr>
          <a:xfrm>
            <a:off x="5585494" y="2434870"/>
            <a:ext cx="6351011" cy="337750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43205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68"/>
    </mc:Choice>
    <mc:Fallback xmlns="">
      <p:transition spd="slow" advTm="54368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98E9AD2-EC7C-670E-1D68-3CA09EA9962E}"/>
              </a:ext>
            </a:extLst>
          </p:cNvPr>
          <p:cNvSpPr txBox="1"/>
          <p:nvPr/>
        </p:nvSpPr>
        <p:spPr>
          <a:xfrm>
            <a:off x="2513149" y="1019069"/>
            <a:ext cx="7865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LEAST-PREFERRED COWORKER QUESTIONNAIRE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32A690F9-F25E-6552-D968-AEE994E7650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3D4667C-1331-8A98-7A43-6E1FAEE6AFF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217E062-7280-6007-79CA-297596A40D2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B83AA5-A7CB-F9CF-2661-1F03F259A433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7106" y="2133804"/>
            <a:ext cx="4631817" cy="4214377"/>
          </a:xfrm>
        </p:spPr>
        <p:txBody>
          <a:bodyPr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If the score of the LPC is low, then the person is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task oriented.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ts val="2000"/>
              <a:buNone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If the score of the LPC is high, then the person is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relationship oriented.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</p:txBody>
      </p:sp>
      <p:pic>
        <p:nvPicPr>
          <p:cNvPr id="7" name="Google Shape;280;p21">
            <a:extLst>
              <a:ext uri="{FF2B5EF4-FFF2-40B4-BE49-F238E27FC236}">
                <a16:creationId xmlns:a16="http://schemas.microsoft.com/office/drawing/2014/main" id="{2571CF2A-7FB8-C693-093D-77960CBE5763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5845996" y="2101396"/>
            <a:ext cx="5268206" cy="368041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7114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352"/>
    </mc:Choice>
    <mc:Fallback xmlns="">
      <p:transition spd="slow" advTm="64352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oogle Shape;290;p22" descr="Image result for Situation clip art">
            <a:extLst>
              <a:ext uri="{FF2B5EF4-FFF2-40B4-BE49-F238E27FC236}">
                <a16:creationId xmlns:a16="http://schemas.microsoft.com/office/drawing/2014/main" id="{A3518236-E1CD-042A-EAB2-E7207ABD35A9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675649" y="3862843"/>
            <a:ext cx="2545932" cy="1985198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Google Shape;291;p22" descr="Image result for Situation clip art">
            <a:extLst>
              <a:ext uri="{FF2B5EF4-FFF2-40B4-BE49-F238E27FC236}">
                <a16:creationId xmlns:a16="http://schemas.microsoft.com/office/drawing/2014/main" id="{4722924B-2A5B-B602-CE9C-997BAE92CB1B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378093" y="3862842"/>
            <a:ext cx="2463800" cy="1985199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Google Shape;292;p22">
            <a:extLst>
              <a:ext uri="{FF2B5EF4-FFF2-40B4-BE49-F238E27FC236}">
                <a16:creationId xmlns:a16="http://schemas.microsoft.com/office/drawing/2014/main" id="{9C87893C-5FA8-C4A6-AF7C-64E60FF3BA12}"/>
              </a:ext>
            </a:extLst>
          </p:cNvPr>
          <p:cNvSpPr/>
          <p:nvPr/>
        </p:nvSpPr>
        <p:spPr>
          <a:xfrm rot="10800000">
            <a:off x="7102460" y="4853914"/>
            <a:ext cx="978408" cy="484632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ECB779"/>
          </a:solidFill>
          <a:ln w="15875" cap="flat" cmpd="sng">
            <a:solidFill>
              <a:srgbClr val="2F3E63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rgbClr val="000000"/>
              </a:buClr>
              <a:buFont typeface="Arial"/>
              <a:buNone/>
            </a:pPr>
            <a:endParaRPr kern="0">
              <a:solidFill>
                <a:srgbClr val="FFFFF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556E26-54DD-49FD-92EF-69A9104FFB6D}"/>
              </a:ext>
            </a:extLst>
          </p:cNvPr>
          <p:cNvSpPr txBox="1"/>
          <p:nvPr/>
        </p:nvSpPr>
        <p:spPr>
          <a:xfrm>
            <a:off x="2513150" y="1019069"/>
            <a:ext cx="7422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 SITUATIONAL LEADERSHIP THEORY (SLT)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5" name="Rectangle: Rounded Corners 24">
            <a:extLst>
              <a:ext uri="{FF2B5EF4-FFF2-40B4-BE49-F238E27FC236}">
                <a16:creationId xmlns:a16="http://schemas.microsoft.com/office/drawing/2014/main" id="{0543C06F-88CB-09C6-450C-13145FAAD7E2}"/>
              </a:ext>
            </a:extLst>
          </p:cNvPr>
          <p:cNvSpPr/>
          <p:nvPr/>
        </p:nvSpPr>
        <p:spPr>
          <a:xfrm>
            <a:off x="617280" y="1676068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DD1C20C-562F-7FA2-7AE8-2B355E12A1C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4975911-A236-A5BE-41B6-C8E001ACE480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55726A5-F1B8-D935-17D0-472919210953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0723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Which 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leadership styles </a:t>
            </a: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might be suitable in different situations, and what are those 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different situations</a:t>
            </a: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66309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504"/>
    </mc:Choice>
    <mc:Fallback xmlns="">
      <p:transition spd="slow" advTm="29504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37063EA-413F-B575-DC38-5CA2B01A0887}"/>
              </a:ext>
            </a:extLst>
          </p:cNvPr>
          <p:cNvSpPr txBox="1"/>
          <p:nvPr/>
        </p:nvSpPr>
        <p:spPr>
          <a:xfrm>
            <a:off x="2513150" y="1019069"/>
            <a:ext cx="6920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SITUATIONAL LEADERSHIP THEORY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B29DDE35-047B-235E-ADCE-57BF60DB712F}"/>
              </a:ext>
            </a:extLst>
          </p:cNvPr>
          <p:cNvSpPr/>
          <p:nvPr/>
        </p:nvSpPr>
        <p:spPr>
          <a:xfrm>
            <a:off x="617280" y="1666643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44635B-7C6E-E8B5-5D8F-DD337557C674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F82DC37-DCBF-32CD-0839-EE13B911C58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DBCD9EB-CEEA-75FA-6A7D-69947F7BC26E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3679" y="2039366"/>
            <a:ext cx="6890844" cy="3624965"/>
          </a:xfrm>
        </p:spPr>
        <p:txBody>
          <a:bodyPr>
            <a:normAutofit fontScale="92500" lnSpcReduction="20000"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It was developed by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Paul Hersey and Ken Blanchard.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It is a contingency theory that focuses on followers’ readiness.</a:t>
            </a:r>
            <a:endParaRPr kumimoji="0" lang="en-US" sz="24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It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refers to those leaders who adopt </a:t>
            </a:r>
            <a:r>
              <a:rPr kumimoji="0" lang="en-US" sz="2400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different </a:t>
            </a:r>
            <a:r>
              <a:rPr kumimoji="0" lang="en-US" sz="2400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leadership styles</a:t>
            </a:r>
            <a:r>
              <a:rPr kumimoji="0" lang="en-US" sz="2400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 according to the situation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and the development level of their team members. 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It is an effective way of leadership because it adapts to the team’s needs and sets a beneficial balance for the whole organization.</a:t>
            </a:r>
          </a:p>
        </p:txBody>
      </p:sp>
      <p:pic>
        <p:nvPicPr>
          <p:cNvPr id="8" name="Google Shape;302;p23" descr="Image result for Paul Hersey  Ken Blanchard.">
            <a:extLst>
              <a:ext uri="{FF2B5EF4-FFF2-40B4-BE49-F238E27FC236}">
                <a16:creationId xmlns:a16="http://schemas.microsoft.com/office/drawing/2014/main" id="{38A28F37-16AD-F35B-5D67-9E79055F23FA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b="5062"/>
          <a:stretch/>
        </p:blipFill>
        <p:spPr>
          <a:xfrm>
            <a:off x="9433694" y="1894787"/>
            <a:ext cx="1496761" cy="183158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303;p23" descr="Image result for Paul Hersey  Ken Blanchard.">
            <a:extLst>
              <a:ext uri="{FF2B5EF4-FFF2-40B4-BE49-F238E27FC236}">
                <a16:creationId xmlns:a16="http://schemas.microsoft.com/office/drawing/2014/main" id="{AA05EADE-DF25-DCEA-0483-2173D213559C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9433694" y="3893268"/>
            <a:ext cx="1496761" cy="19790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37878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816"/>
    </mc:Choice>
    <mc:Fallback xmlns="">
      <p:transition spd="slow" advTm="46816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7C28B8-714B-4EB9-F4F5-0A68E25A341B}"/>
              </a:ext>
            </a:extLst>
          </p:cNvPr>
          <p:cNvSpPr txBox="1"/>
          <p:nvPr/>
        </p:nvSpPr>
        <p:spPr>
          <a:xfrm>
            <a:off x="2513149" y="1019069"/>
            <a:ext cx="77243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SITUATIONAL LEADERSHIP THEORY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4" name="Rectangle: Rounded Corners 24">
            <a:extLst>
              <a:ext uri="{FF2B5EF4-FFF2-40B4-BE49-F238E27FC236}">
                <a16:creationId xmlns:a16="http://schemas.microsoft.com/office/drawing/2014/main" id="{EE17E987-4215-282A-53D3-1ECE058E03AB}"/>
              </a:ext>
            </a:extLst>
          </p:cNvPr>
          <p:cNvSpPr/>
          <p:nvPr/>
        </p:nvSpPr>
        <p:spPr>
          <a:xfrm>
            <a:off x="617280" y="167606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102FD3-1F0B-CDCC-ECDF-A9215C00ED8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AA6FC05-73C7-CAA5-F5DA-92ED31AAC8B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59D8FC5-F6B1-9654-5F51-6EC7DC070737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oogle Shape;310;p24">
            <a:extLst>
              <a:ext uri="{FF2B5EF4-FFF2-40B4-BE49-F238E27FC236}">
                <a16:creationId xmlns:a16="http://schemas.microsoft.com/office/drawing/2014/main" id="{079926E7-6598-E980-6475-25F1B0D60F0C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2152650" y="2132358"/>
            <a:ext cx="8420100" cy="1086335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Google Shape;311;p24">
            <a:extLst>
              <a:ext uri="{FF2B5EF4-FFF2-40B4-BE49-F238E27FC236}">
                <a16:creationId xmlns:a16="http://schemas.microsoft.com/office/drawing/2014/main" id="{7A44EEA9-D965-D31B-3D85-FA9B3EF0C4C5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247900" y="3264836"/>
            <a:ext cx="8229600" cy="14224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Google Shape;312;p24">
            <a:extLst>
              <a:ext uri="{FF2B5EF4-FFF2-40B4-BE49-F238E27FC236}">
                <a16:creationId xmlns:a16="http://schemas.microsoft.com/office/drawing/2014/main" id="{AAEA1F6D-947F-4DBF-30DA-F197D0F15A67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171700" y="4725641"/>
            <a:ext cx="8305800" cy="12779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4717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024"/>
    </mc:Choice>
    <mc:Fallback xmlns="">
      <p:transition spd="slow" advTm="45024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DAAC618-4708-14B7-E6B4-9683C21229CB}"/>
              </a:ext>
            </a:extLst>
          </p:cNvPr>
          <p:cNvSpPr txBox="1"/>
          <p:nvPr/>
        </p:nvSpPr>
        <p:spPr>
          <a:xfrm>
            <a:off x="2513149" y="1019069"/>
            <a:ext cx="61218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SITUATIONAL LEADERSHIP THEORY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7D86A398-CF64-1F59-F93F-3BDA280DD87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391D639-C6C2-E5BC-7AC2-E0C76F6F476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871A3E4-2975-3B44-2D01-EF7FD9DFC22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C58213A-D322-3F91-21E4-38CCB3E53CEA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308" y="2000138"/>
            <a:ext cx="6835230" cy="4778335"/>
          </a:xfrm>
        </p:spPr>
        <p:txBody>
          <a:bodyPr>
            <a:normAutofit/>
          </a:bodyPr>
          <a:lstStyle/>
          <a:p>
            <a:pPr algn="l">
              <a:lnSpc>
                <a:spcPct val="120000"/>
              </a:lnSpc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defRPr/>
            </a:pPr>
            <a:r>
              <a:rPr lang="en-US" kern="0" dirty="0">
                <a:solidFill>
                  <a:srgbClr val="002060"/>
                </a:solidFill>
                <a:latin typeface="+mj-lt"/>
                <a:sym typeface="Century Gothic"/>
              </a:rPr>
              <a:t>Situational theories propose that leaders choose the best course of action based upon situational variable. 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Different styles of leadership may be </a:t>
            </a:r>
            <a:r>
              <a:rPr kumimoji="0" lang="en-US" sz="2800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more appropriate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 for certain types of </a:t>
            </a:r>
            <a:r>
              <a:rPr kumimoji="0" lang="en-US" sz="2800" b="0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decision- making</a:t>
            </a: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. </a:t>
            </a:r>
            <a:endParaRPr kumimoji="0" lang="en-US" sz="40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  <p:pic>
        <p:nvPicPr>
          <p:cNvPr id="7" name="Google Shape;324;p25">
            <a:extLst>
              <a:ext uri="{FF2B5EF4-FFF2-40B4-BE49-F238E27FC236}">
                <a16:creationId xmlns:a16="http://schemas.microsoft.com/office/drawing/2014/main" id="{018BF031-4F97-DC72-6DB6-8E8CABEAD2A8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777539" y="2292388"/>
            <a:ext cx="3652462" cy="340572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917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76"/>
    </mc:Choice>
    <mc:Fallback xmlns="">
      <p:transition spd="slow" advTm="43776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249411-A810-444A-B91F-6B61CBAA6A9C}"/>
              </a:ext>
            </a:extLst>
          </p:cNvPr>
          <p:cNvSpPr txBox="1"/>
          <p:nvPr/>
        </p:nvSpPr>
        <p:spPr>
          <a:xfrm>
            <a:off x="2513150" y="1019069"/>
            <a:ext cx="71681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SITUATIONAL LEADERSHIP THEORY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079CE45F-380D-4CE2-7F81-E4CFC7169E84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8ECAA2E-56EF-D39E-2017-24F88EF5DAD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9D86E7A-8F89-6428-E1BC-699CF4CC534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4D87E03-0A0E-DF48-5B61-F2451E6CBD1C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28" y="2095405"/>
            <a:ext cx="7792617" cy="4103708"/>
          </a:xfrm>
        </p:spPr>
        <p:txBody>
          <a:bodyPr>
            <a:normAutofit fontScale="92500" lnSpcReduction="10000"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Century Gothic"/>
                <a:cs typeface="Century Gothic"/>
                <a:sym typeface="Century Gothic"/>
              </a:rPr>
              <a:t>Hersey and Blanchard suggested that there are four primary leadership styles: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cs typeface="Arial"/>
              <a:sym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lang="en-US" sz="2000" b="1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ea typeface="Merriweather"/>
              <a:cs typeface="Merriweather"/>
              <a:sym typeface="Merriweather"/>
            </a:endParaRPr>
          </a:p>
          <a:p>
            <a:pPr marL="0" marR="0" lvl="0" indent="-127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030A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Telling (S1)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: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 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In this leadership style, the leader tells people what to do and how to do it.</a:t>
            </a:r>
            <a:endParaRPr kumimoji="0" lang="en-US" sz="15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cs typeface="Arial"/>
              <a:sym typeface="Arial"/>
            </a:endParaRPr>
          </a:p>
          <a:p>
            <a:pPr marL="0" marR="0" lvl="0" indent="-127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030A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Selling (S2)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: This style involves more back-and-forth between leaders and followers. Leaders "sell" their ideas and message to get group members to buy into the process.</a:t>
            </a:r>
            <a:endParaRPr kumimoji="0" lang="en-US" sz="15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cs typeface="Arial"/>
              <a:sym typeface="Arial"/>
            </a:endParaRPr>
          </a:p>
          <a:p>
            <a:pPr marL="0" marR="0" lvl="0" indent="-127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030A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Participating (S3)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: In this approach, the leader offers less direction and allows members of the group to take a more active role in coming up with ideas and making decisions.</a:t>
            </a:r>
            <a:endParaRPr kumimoji="0" lang="en-US" sz="15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cs typeface="Arial"/>
              <a:sym typeface="Arial"/>
            </a:endParaRPr>
          </a:p>
          <a:p>
            <a:pPr marL="0" marR="0" lvl="0" indent="-1270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7030A0"/>
              </a:buClr>
              <a:buSzPts val="2000"/>
              <a:buFont typeface="Arial"/>
              <a:buChar char="•"/>
              <a:tabLst/>
              <a:defRPr/>
            </a:pP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Delegating (S4)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:</a:t>
            </a:r>
            <a:r>
              <a:rPr kumimoji="0" lang="en-US" sz="22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 </a:t>
            </a: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ea typeface="Merriweather"/>
                <a:cs typeface="Merriweather"/>
                <a:sym typeface="Merriweather"/>
              </a:rPr>
              <a:t>This style is characterized by a less involved, hands-off approach to leadership. Group members tend to make most of the decisions and take most of the responsibility for what happens.</a:t>
            </a:r>
          </a:p>
        </p:txBody>
      </p:sp>
      <p:pic>
        <p:nvPicPr>
          <p:cNvPr id="7" name="Google Shape;334;p26" descr="Image result for Situational Leadership Theory">
            <a:extLst>
              <a:ext uri="{FF2B5EF4-FFF2-40B4-BE49-F238E27FC236}">
                <a16:creationId xmlns:a16="http://schemas.microsoft.com/office/drawing/2014/main" id="{36B383F1-9472-EA4B-06EA-184B274E66AB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469360" y="2023481"/>
            <a:ext cx="2918012" cy="353133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82580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688"/>
    </mc:Choice>
    <mc:Fallback xmlns="">
      <p:transition spd="slow" advTm="78688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2980224-1605-0484-3B57-ECBEEE75C15B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PARTICIPATIVE THEORIES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1" name="Rectangle: Rounded Corners 24">
            <a:extLst>
              <a:ext uri="{FF2B5EF4-FFF2-40B4-BE49-F238E27FC236}">
                <a16:creationId xmlns:a16="http://schemas.microsoft.com/office/drawing/2014/main" id="{339CDEF1-7CC4-6508-9AB3-7D635641610D}"/>
              </a:ext>
            </a:extLst>
          </p:cNvPr>
          <p:cNvSpPr/>
          <p:nvPr/>
        </p:nvSpPr>
        <p:spPr>
          <a:xfrm>
            <a:off x="617280" y="167606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3651B7-70B3-603F-2563-FAB2A8D43628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076C22-7D55-68D5-9537-CEFE2A3AD7B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1F025B-0412-6FD0-4894-00EB0B6871AA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1298"/>
            <a:ext cx="10515600" cy="43513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sym typeface="Century Gothic"/>
              </a:rPr>
              <a:t>Leader-participation Model 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sym typeface="Century Gothic"/>
              </a:rPr>
              <a:t>(</a:t>
            </a:r>
            <a:r>
              <a:rPr kumimoji="0" lang="en-US" sz="2000" b="1" i="0" u="none" strike="noStrike" kern="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sym typeface="Century Gothic"/>
              </a:rPr>
              <a:t>Yroom</a:t>
            </a: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sym typeface="Century Gothic"/>
              </a:rPr>
              <a:t> &amp; Yetton’s).</a:t>
            </a: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alibri"/>
                <a:cs typeface="Calibri"/>
                <a:sym typeface="Calibri"/>
              </a:rPr>
              <a:t>A leadership theory that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alibri"/>
                <a:cs typeface="Calibri"/>
                <a:sym typeface="Calibri"/>
              </a:rPr>
              <a:t>provides a set of rules to determine the form and amount of participative decision making in different situations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. 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Calibri"/>
              <a:cs typeface="Calibri"/>
              <a:sym typeface="Calibri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alibri"/>
                <a:cs typeface="Calibri"/>
                <a:sym typeface="Calibri"/>
              </a:rPr>
              <a:t>Participative leadership theories suggest that </a:t>
            </a: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alibri"/>
                <a:cs typeface="Calibri"/>
                <a:sym typeface="Calibri"/>
              </a:rPr>
              <a:t>the ideal leadership style is one that takes the input of others into account. 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Century Gothic"/>
              <a:cs typeface="Century Gothic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alibri"/>
                <a:cs typeface="Calibri"/>
                <a:sym typeface="Calibri"/>
              </a:rPr>
              <a:t>These leaders encourage participation and contributions from group members and help group members feel more relevant and committed to the decision-making process. 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210882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336"/>
    </mc:Choice>
    <mc:Fallback xmlns="">
      <p:transition spd="slow" advTm="62336"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8B36174-5821-36AE-1D72-843678D5216C}"/>
              </a:ext>
            </a:extLst>
          </p:cNvPr>
          <p:cNvSpPr txBox="1"/>
          <p:nvPr/>
        </p:nvSpPr>
        <p:spPr>
          <a:xfrm>
            <a:off x="2513150" y="1019069"/>
            <a:ext cx="9374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CONTINGENCY VARIABLES OF LEADER-PARTICIPATION MODEL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CECC79C6-A423-1A11-2D0B-63BBE9A3B56F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D3E50E7-52C2-DB8F-46F5-B75ADD61900E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1D167E0-0A8B-9CC2-1435-D4583E384E2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431590C-621E-E27D-E0E5-FE93E66778F1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EE3CEDA-43A3-46E9-124E-E0EDD602EE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72356" y="1782289"/>
            <a:ext cx="7593223" cy="4176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109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136"/>
    </mc:Choice>
    <mc:Fallback xmlns="">
      <p:transition spd="slow" advTm="111136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3197929-E8CE-C08D-405B-8E5569D43441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PATH-GOAL THEORY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183516D0-5E97-242D-152A-029F62394452}"/>
              </a:ext>
            </a:extLst>
          </p:cNvPr>
          <p:cNvSpPr/>
          <p:nvPr/>
        </p:nvSpPr>
        <p:spPr>
          <a:xfrm>
            <a:off x="617280" y="167606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EA805B-288D-F668-68C2-9D850D60DAC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C322DB3-F589-A887-D2BB-707458E905E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E787C69-5490-2EDC-798A-F29A4A19662F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701" y="2085976"/>
            <a:ext cx="9911499" cy="3921009"/>
          </a:xfrm>
        </p:spPr>
        <p:txBody>
          <a:bodyPr>
            <a:normAutofit fontScale="85000" lnSpcReduction="10000"/>
          </a:bodyPr>
          <a:lstStyle/>
          <a:p>
            <a:pPr marR="0" lvl="1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ts val="3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3000" b="1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entury Gothic"/>
                <a:cs typeface="+mj-cs"/>
                <a:sym typeface="Century Gothic"/>
              </a:rPr>
              <a:t>Four leadership behaviors: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ts val="3000"/>
              <a:buFont typeface="Arial"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entury Gothic"/>
              <a:cs typeface="+mj-cs"/>
              <a:sym typeface="Century Gothic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Calibri"/>
              <a:buAutoNum type="arabicPeriod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+mj-cs"/>
                <a:sym typeface="Century Gothic"/>
              </a:rPr>
              <a:t>A directive leader l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+mj-cs"/>
                <a:sym typeface="Century Gothic"/>
              </a:rPr>
              <a:t>ets subordinates know what’s expected of them, schedules work to be done, and gives specific guidance on how to accomplish tasks.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/>
              <a:cs typeface="+mj-cs"/>
              <a:sym typeface="Arial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Calibri"/>
              <a:buAutoNum type="arabicPeriod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+mj-cs"/>
                <a:sym typeface="Century Gothic"/>
              </a:rPr>
              <a:t>A supportive leader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+mj-cs"/>
                <a:sym typeface="Century Gothic"/>
              </a:rPr>
              <a:t> shows concern for the needs of followers and is friendly.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/>
              <a:cs typeface="+mj-cs"/>
              <a:sym typeface="Arial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Calibri"/>
              <a:buAutoNum type="arabicPeriod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+mj-cs"/>
                <a:sym typeface="Century Gothic"/>
              </a:rPr>
              <a:t>A participative leader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+mj-cs"/>
                <a:sym typeface="Century Gothic"/>
              </a:rPr>
              <a:t> consults with group members and uses their suggestions before making a decision.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/>
              <a:cs typeface="+mj-cs"/>
              <a:sym typeface="Arial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Calibri"/>
              <a:buAutoNum type="arabicPeriod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+mj-cs"/>
                <a:sym typeface="Century Gothic"/>
              </a:rPr>
              <a:t>An achievement-oriented leader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entury Gothic"/>
                <a:ea typeface="Century Gothic"/>
                <a:cs typeface="+mj-cs"/>
                <a:sym typeface="Century Gothic"/>
              </a:rPr>
              <a:t> sets challenging goals and expects followers to perform at their highest level.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Arial"/>
              <a:cs typeface="+mj-cs"/>
              <a:sym typeface="Arial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  <p:pic>
        <p:nvPicPr>
          <p:cNvPr id="7" name="Google Shape;364;p29" descr="Image result for path goal theory">
            <a:extLst>
              <a:ext uri="{FF2B5EF4-FFF2-40B4-BE49-F238E27FC236}">
                <a16:creationId xmlns:a16="http://schemas.microsoft.com/office/drawing/2014/main" id="{BD729CF8-AD63-0325-D54A-0AD291A84835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531574" y="2725378"/>
            <a:ext cx="1695226" cy="105905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724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3728"/>
    </mc:Choice>
    <mc:Fallback xmlns="">
      <p:transition spd="slow" advTm="153728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4C7AC2-9A9F-7916-72DE-A020F49D876C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PATH-GOAL MODEL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706A12D3-59F6-B019-BE59-988D442710D8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0032CB5-FAB8-FA81-A4F2-61ADC93D61D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B5A835D-9A4D-AF2F-A9D2-DCA23D110CE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28FF5CC-26F4-9C73-D0CA-25FCFFF5FC30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7" name="Google Shape;371;p30" descr="EX_12_004.eps">
            <a:extLst>
              <a:ext uri="{FF2B5EF4-FFF2-40B4-BE49-F238E27FC236}">
                <a16:creationId xmlns:a16="http://schemas.microsoft.com/office/drawing/2014/main" id="{0FC77955-15A5-125F-EAD3-BF89E2291329}"/>
              </a:ext>
            </a:extLst>
          </p:cNvPr>
          <p:cNvPicPr preferRelativeResize="0">
            <a:picLocks/>
          </p:cNvPicPr>
          <p:nvPr/>
        </p:nvPicPr>
        <p:blipFill rotWithShape="1">
          <a:blip r:embed="rId2">
            <a:alphaModFix/>
          </a:blip>
          <a:srcRect l="-10902" r="-10902"/>
          <a:stretch/>
        </p:blipFill>
        <p:spPr>
          <a:xfrm>
            <a:off x="1912932" y="1791285"/>
            <a:ext cx="8221415" cy="41313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27583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336"/>
    </mc:Choice>
    <mc:Fallback xmlns="">
      <p:transition spd="slow" advTm="134336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CCB4ED7-B4DA-9DB6-7918-725FC969F511}"/>
              </a:ext>
            </a:extLst>
          </p:cNvPr>
          <p:cNvSpPr txBox="1"/>
          <p:nvPr/>
        </p:nvSpPr>
        <p:spPr>
          <a:xfrm>
            <a:off x="2513149" y="1019069"/>
            <a:ext cx="76018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MODERN VIEWS OF LEADERSHIP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3EF84712-BAD9-4A6C-F739-1C3C24309C96}"/>
              </a:ext>
            </a:extLst>
          </p:cNvPr>
          <p:cNvSpPr/>
          <p:nvPr/>
        </p:nvSpPr>
        <p:spPr>
          <a:xfrm>
            <a:off x="617280" y="167606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316F447-379C-D09D-61D7-34333B04571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AA62F7-95A7-3908-F650-CCAB9E3F298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7F133CC-8E15-FD59-A74A-D9A7E5E0D356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99003"/>
            <a:ext cx="10515600" cy="4351338"/>
          </a:xfrm>
        </p:spPr>
        <p:txBody>
          <a:bodyPr>
            <a:normAutofit/>
          </a:bodyPr>
          <a:lstStyle/>
          <a:p>
            <a:pPr marL="228600" marR="0" lvl="0" indent="-228600" algn="just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400"/>
              <a:buFont typeface="Calibri"/>
              <a:buAutoNum type="arabicPeriod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303F66"/>
                </a:solidFill>
                <a:effectLst/>
                <a:uLnTx/>
                <a:uFillTx/>
                <a:latin typeface="+mj-lt"/>
                <a:sym typeface="Century Gothic"/>
              </a:rPr>
              <a:t>Leader-member exchange (LMX).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400"/>
              <a:buFont typeface="Calibri"/>
              <a:buAutoNum type="arabicPeriod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303F66"/>
                </a:solidFill>
                <a:effectLst/>
                <a:uLnTx/>
                <a:uFillTx/>
                <a:latin typeface="+mj-lt"/>
                <a:sym typeface="Century Gothic"/>
              </a:rPr>
              <a:t>Transformational-transactional leadership.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400"/>
              <a:buFont typeface="Calibri"/>
              <a:buAutoNum type="arabicPeriod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303F66"/>
                </a:solidFill>
                <a:effectLst/>
                <a:uLnTx/>
                <a:uFillTx/>
                <a:latin typeface="+mj-lt"/>
                <a:sym typeface="Century Gothic"/>
              </a:rPr>
              <a:t>Charismatic-visionary leadership.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228600" marR="0" lvl="0" indent="-228600" algn="just" defTabSz="914400" rtl="0" eaLnBrk="1" fontAlgn="auto" latinLnBrk="0" hangingPunct="1">
              <a:lnSpc>
                <a:spcPct val="8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400"/>
              <a:buFont typeface="Calibri"/>
              <a:buAutoNum type="arabicPeriod"/>
              <a:tabLst/>
              <a:defRPr/>
            </a:pPr>
            <a: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303F66"/>
                </a:solidFill>
                <a:effectLst/>
                <a:uLnTx/>
                <a:uFillTx/>
                <a:latin typeface="+mj-lt"/>
                <a:sym typeface="Century Gothic"/>
              </a:rPr>
              <a:t>Team leadership.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656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408"/>
    </mc:Choice>
    <mc:Fallback xmlns="">
      <p:transition spd="slow" advTm="33408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F9530FB-8D2E-FD78-83E2-05681ACD04D5}"/>
              </a:ext>
            </a:extLst>
          </p:cNvPr>
          <p:cNvSpPr txBox="1"/>
          <p:nvPr/>
        </p:nvSpPr>
        <p:spPr>
          <a:xfrm>
            <a:off x="2513150" y="1019069"/>
            <a:ext cx="87136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LEADER-MEMBER EXCHANGE THEORY (LMX)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2F25E590-2261-555C-7733-6C431D469488}"/>
              </a:ext>
            </a:extLst>
          </p:cNvPr>
          <p:cNvSpPr/>
          <p:nvPr/>
        </p:nvSpPr>
        <p:spPr>
          <a:xfrm>
            <a:off x="617280" y="167606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A921C6D-7986-20BE-69AA-F8C97F885F6F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A23A3E-3EEA-2EC9-BA5A-A22119415FC0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97D437C-4B8F-3644-3C09-A9456F6D5CCB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17857"/>
            <a:ext cx="10515600" cy="4351338"/>
          </a:xfrm>
        </p:spPr>
        <p:txBody>
          <a:bodyPr>
            <a:normAutofit/>
          </a:bodyPr>
          <a:lstStyle/>
          <a:p>
            <a:pPr algn="l">
              <a:buFont typeface="Wingdings" panose="05000000000000000000" pitchFamily="2" charset="2"/>
              <a:buChar char="Ø"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A leadership theory that says 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leaders create in-groups and out-groups</a:t>
            </a: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 and those in the </a:t>
            </a:r>
            <a:r>
              <a:rPr kumimoji="0" lang="en-US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in-group</a:t>
            </a:r>
            <a:r>
              <a:rPr kumimoji="0" lang="en-US" b="0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 will have </a:t>
            </a:r>
            <a:r>
              <a:rPr kumimoji="0" lang="en-US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higher performance ratings, less turnover</a:t>
            </a:r>
            <a:r>
              <a:rPr kumimoji="0" lang="en-US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, and greater job satisfaction.</a:t>
            </a:r>
            <a:endParaRPr lang="en-US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9579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568"/>
    </mc:Choice>
    <mc:Fallback xmlns="">
      <p:transition spd="slow" advTm="65568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C2C642F-967D-5833-5696-D675154A19A9}"/>
              </a:ext>
            </a:extLst>
          </p:cNvPr>
          <p:cNvSpPr txBox="1"/>
          <p:nvPr/>
        </p:nvSpPr>
        <p:spPr>
          <a:xfrm>
            <a:off x="2513150" y="1019069"/>
            <a:ext cx="87365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ym typeface="Century Gothic"/>
              </a:rPr>
              <a:t>TRANSACTIONAL</a:t>
            </a:r>
            <a:r>
              <a:rPr lang="fr-FR" sz="2800" b="1" dirty="0"/>
              <a:t> VS. TRANSFORMATIONAL LEADERS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48301014-1BF7-5F0D-2CB4-C3598E5CE7F9}"/>
              </a:ext>
            </a:extLst>
          </p:cNvPr>
          <p:cNvSpPr/>
          <p:nvPr/>
        </p:nvSpPr>
        <p:spPr>
          <a:xfrm>
            <a:off x="617280" y="1685491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7679705-DC3A-F734-6B2E-135AC3B2E531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F725DA-7675-3AF9-E02D-FADA44B3245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B8A75D2-892D-A842-984F-E8FF9FB3F0C2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7" name="Google Shape;405;p34">
            <a:extLst>
              <a:ext uri="{FF2B5EF4-FFF2-40B4-BE49-F238E27FC236}">
                <a16:creationId xmlns:a16="http://schemas.microsoft.com/office/drawing/2014/main" id="{78B8A9FD-D71A-B254-E7AF-79A8FA5E7F09}"/>
              </a:ext>
            </a:extLst>
          </p:cNvPr>
          <p:cNvSpPr txBox="1">
            <a:spLocks/>
          </p:cNvSpPr>
          <p:nvPr/>
        </p:nvSpPr>
        <p:spPr>
          <a:xfrm>
            <a:off x="6014300" y="2176669"/>
            <a:ext cx="5476127" cy="3306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indent="0">
              <a:lnSpc>
                <a:spcPct val="130000"/>
              </a:lnSpc>
              <a:spcBef>
                <a:spcPts val="0"/>
              </a:spcBef>
              <a:buClr>
                <a:srgbClr val="415588"/>
              </a:buClr>
              <a:buSzPct val="100000"/>
              <a:buNone/>
            </a:pPr>
            <a:r>
              <a:rPr lang="en-US" sz="3400" b="1" kern="0" dirty="0">
                <a:solidFill>
                  <a:srgbClr val="316F88"/>
                </a:solidFill>
                <a:latin typeface="+mj-lt"/>
              </a:rPr>
              <a:t>Transformational Leaders</a:t>
            </a:r>
          </a:p>
          <a:p>
            <a:pPr marL="0" indent="0">
              <a:buClr>
                <a:srgbClr val="415588"/>
              </a:buClr>
              <a:buSzPct val="100000"/>
              <a:buNone/>
              <a:defRPr/>
            </a:pPr>
            <a:r>
              <a:rPr lang="en-US" sz="3100" kern="0" dirty="0">
                <a:solidFill>
                  <a:srgbClr val="000000"/>
                </a:solidFill>
                <a:latin typeface="+mj-lt"/>
              </a:rPr>
              <a:t>leaders who stimulate and inspire (transform) followers to achieve extraordinary outcomes.</a:t>
            </a:r>
          </a:p>
        </p:txBody>
      </p:sp>
      <p:sp>
        <p:nvSpPr>
          <p:cNvPr id="8" name="Google Shape;406;p34">
            <a:extLst>
              <a:ext uri="{FF2B5EF4-FFF2-40B4-BE49-F238E27FC236}">
                <a16:creationId xmlns:a16="http://schemas.microsoft.com/office/drawing/2014/main" id="{9371B901-B7A5-226B-7867-7AA777BD9B60}"/>
              </a:ext>
            </a:extLst>
          </p:cNvPr>
          <p:cNvSpPr txBox="1">
            <a:spLocks/>
          </p:cNvSpPr>
          <p:nvPr/>
        </p:nvSpPr>
        <p:spPr>
          <a:xfrm>
            <a:off x="753616" y="2259609"/>
            <a:ext cx="5404206" cy="3306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None/>
              <a:tabLst/>
              <a:defRPr/>
            </a:pPr>
            <a:r>
              <a:rPr kumimoji="0" lang="en-US" sz="3100" b="1" i="0" u="none" strike="noStrike" kern="0" cap="none" spc="0" normalizeH="0" baseline="0" noProof="0" dirty="0">
                <a:ln>
                  <a:noFill/>
                </a:ln>
                <a:solidFill>
                  <a:srgbClr val="316F88"/>
                </a:solidFill>
                <a:effectLst/>
                <a:uLnTx/>
                <a:uFillTx/>
                <a:latin typeface="+mj-lt"/>
                <a:sym typeface="Century Gothic"/>
              </a:rPr>
              <a:t>Transactional Leaders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None/>
              <a:tabLst/>
              <a:defRPr/>
            </a:pPr>
            <a:r>
              <a:rPr kumimoji="0" lang="en-US" sz="31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sym typeface="Century Gothic"/>
              </a:rPr>
              <a:t>Leaders who lead primarily by using </a:t>
            </a:r>
            <a:r>
              <a:rPr kumimoji="0" lang="en-US" sz="3100" b="0" i="0" u="sng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sym typeface="Century Gothic"/>
              </a:rPr>
              <a:t>social exchanges </a:t>
            </a:r>
            <a:r>
              <a:rPr kumimoji="0" lang="en-US" sz="31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sym typeface="Century Gothic"/>
              </a:rPr>
              <a:t>(or transactions).</a:t>
            </a:r>
            <a:endParaRPr kumimoji="0" lang="en-US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None/>
              <a:tabLst/>
              <a:defRPr/>
            </a:pPr>
            <a:endParaRPr kumimoji="0" lang="en-US" sz="31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54794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104"/>
    </mc:Choice>
    <mc:Fallback xmlns="">
      <p:transition spd="slow" advTm="71104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A3ED814-551F-0FC7-1995-0AB0D86C6078}"/>
              </a:ext>
            </a:extLst>
          </p:cNvPr>
          <p:cNvSpPr txBox="1"/>
          <p:nvPr/>
        </p:nvSpPr>
        <p:spPr>
          <a:xfrm>
            <a:off x="2513149" y="1019069"/>
            <a:ext cx="8148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CHARISMATIC VS. VISIONARY LEADERS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676C0043-0A37-E1CB-1E55-FA8FA9FE2785}"/>
              </a:ext>
            </a:extLst>
          </p:cNvPr>
          <p:cNvSpPr/>
          <p:nvPr/>
        </p:nvSpPr>
        <p:spPr>
          <a:xfrm>
            <a:off x="617280" y="166664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55A0DB8-DFA7-F772-4171-4F55566154C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45512A2-2D6D-053C-76F9-1449FBDF6690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FADE8D-4D96-D8AE-08A5-F5D3B7AE377B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9700056-07A9-4AE0-4B4A-D797C3B805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48024" y="2517122"/>
            <a:ext cx="5008359" cy="289062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FC5CD7-3E90-EC05-30E9-99C1CF0D802F}"/>
              </a:ext>
            </a:extLst>
          </p:cNvPr>
          <p:cNvSpPr txBox="1"/>
          <p:nvPr/>
        </p:nvSpPr>
        <p:spPr>
          <a:xfrm>
            <a:off x="883645" y="2595196"/>
            <a:ext cx="637953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defTabSz="914400" rtl="1" eaLnBrk="1" latinLnBrk="0" hangingPunct="1"/>
            <a:r>
              <a:rPr lang="en-US" sz="2400" b="0" i="0" u="none" strike="noStrike" dirty="0">
                <a:solidFill>
                  <a:srgbClr val="040C28"/>
                </a:solidFill>
                <a:effectLst/>
                <a:latin typeface="Google Sans"/>
              </a:rPr>
              <a:t>Charismatic leaders often rely heavily on their personal charisma to get things done, while visionary leaders focus more on inspiring others with their vision</a:t>
            </a:r>
            <a:endParaRPr lang="en-EG" sz="2400" dirty="0"/>
          </a:p>
        </p:txBody>
      </p:sp>
    </p:spTree>
    <p:extLst>
      <p:ext uri="{BB962C8B-B14F-4D97-AF65-F5344CB8AC3E}">
        <p14:creationId xmlns:p14="http://schemas.microsoft.com/office/powerpoint/2010/main" val="3188063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184"/>
    </mc:Choice>
    <mc:Fallback xmlns="">
      <p:transition spd="slow" advTm="65184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414C6D5-D87A-8EBD-7B5A-96308CC71C50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LEADERS AND TEAMS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607425EC-2490-B4CB-F94F-CFBC469F0006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5C822-0802-5AD2-2C1D-C84B0F91F3D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63F8FBB-C33B-E07D-DF84-7877A6778EE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95C826-95F2-321C-44AA-734A99713351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308" y="2141974"/>
            <a:ext cx="7181903" cy="4370413"/>
          </a:xfrm>
        </p:spPr>
        <p:txBody>
          <a:bodyPr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The role of a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team leader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is </a:t>
            </a:r>
            <a:r>
              <a:rPr kumimoji="0" lang="en-US" sz="2400" b="0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different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 from the traditional leadership role and many leaders are not equipped to handle the shift to employee teams. 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L="495300" marR="0" lvl="0" indent="-3429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Century Gothic"/>
              <a:cs typeface="Century Gothic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A good way to describe the team leader’s job is to focus on two priorities: 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L="342900" marR="0" lvl="0" indent="-1905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Font typeface="Arial"/>
              <a:buNone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ea typeface="Century Gothic"/>
              <a:cs typeface="Century Gothic"/>
              <a:sym typeface="Century Gothic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0884A"/>
              </a:buClr>
              <a:buSzPts val="2400"/>
              <a:buFont typeface="Century Gothic"/>
              <a:buAutoNum type="arabicPeriod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Managing the team’s external boundary; and 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20884A"/>
              </a:buClr>
              <a:buSzPts val="2400"/>
              <a:buFont typeface="Century Gothic"/>
              <a:buAutoNum type="arabicPeriod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Facilitating the team processes.</a:t>
            </a:r>
            <a:endParaRPr kumimoji="0" lang="en-US" sz="1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</p:txBody>
      </p:sp>
      <p:pic>
        <p:nvPicPr>
          <p:cNvPr id="7" name="Google Shape;425;p36" descr="Image result for team and leader">
            <a:extLst>
              <a:ext uri="{FF2B5EF4-FFF2-40B4-BE49-F238E27FC236}">
                <a16:creationId xmlns:a16="http://schemas.microsoft.com/office/drawing/2014/main" id="{2621DB41-6433-2A82-BC82-37CDF61781A4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967917" y="2689601"/>
            <a:ext cx="2895600" cy="2362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4154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6208"/>
    </mc:Choice>
    <mc:Fallback xmlns="">
      <p:transition spd="slow" advTm="186208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5CA193F-5904-370A-7CC0-60AD896C9D6C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INFLUENCE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7" name="Rectangle: Rounded Corners 24">
            <a:extLst>
              <a:ext uri="{FF2B5EF4-FFF2-40B4-BE49-F238E27FC236}">
                <a16:creationId xmlns:a16="http://schemas.microsoft.com/office/drawing/2014/main" id="{C006B4B3-323F-806B-FBFE-0121DE5D84C6}"/>
              </a:ext>
            </a:extLst>
          </p:cNvPr>
          <p:cNvSpPr/>
          <p:nvPr/>
        </p:nvSpPr>
        <p:spPr>
          <a:xfrm>
            <a:off x="617280" y="1676068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977685A-5A9A-1A95-9701-4A29AC7BF62A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91726F-B177-863D-F3D7-A649C5BAFEB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EF1DB92-25CD-83C3-6364-F524F28F4E1F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95309"/>
            <a:ext cx="10515600" cy="4351338"/>
          </a:xfrm>
        </p:spPr>
        <p:txBody>
          <a:bodyPr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Not just the leader; </a:t>
            </a:r>
            <a:r>
              <a:rPr kumimoji="0" lang="en-US" sz="2400" b="1" i="0" u="sng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All team members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have influence on their peers.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Can be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positive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 or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negative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Choose appropriate combinations for each peer or team member.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Is being the ‘boss’ isn’t enough?</a:t>
            </a:r>
          </a:p>
        </p:txBody>
      </p:sp>
      <p:pic>
        <p:nvPicPr>
          <p:cNvPr id="7" name="Google Shape;445;p38" descr="Image result for Influence">
            <a:extLst>
              <a:ext uri="{FF2B5EF4-FFF2-40B4-BE49-F238E27FC236}">
                <a16:creationId xmlns:a16="http://schemas.microsoft.com/office/drawing/2014/main" id="{00A5F554-9050-C789-98CE-9701F0A08E57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095129" y="3703847"/>
            <a:ext cx="3048000" cy="2286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6998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560"/>
    </mc:Choice>
    <mc:Fallback xmlns="">
      <p:transition spd="slow" advTm="114560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A5AF34-2AD1-F1B6-0412-4BB67CB2FC1B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INFLUENCE TYPES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43C32DE3-40B9-5CCC-80CE-7DF02047471C}"/>
              </a:ext>
            </a:extLst>
          </p:cNvPr>
          <p:cNvSpPr/>
          <p:nvPr/>
        </p:nvSpPr>
        <p:spPr>
          <a:xfrm>
            <a:off x="617280" y="1666642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51EC7F4-7D6D-48DB-62B0-812EB008D50C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2F45264-A1DB-A0AB-6221-707FBC8EC8C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2CA509-E29E-FF6D-5790-30E5D264896A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7" name="Google Shape;451;p39">
            <a:extLst>
              <a:ext uri="{FF2B5EF4-FFF2-40B4-BE49-F238E27FC236}">
                <a16:creationId xmlns:a16="http://schemas.microsoft.com/office/drawing/2014/main" id="{FBBBE44A-37FA-4655-9FF3-0E20BB4107FB}"/>
              </a:ext>
            </a:extLst>
          </p:cNvPr>
          <p:cNvSpPr txBox="1">
            <a:spLocks/>
          </p:cNvSpPr>
          <p:nvPr/>
        </p:nvSpPr>
        <p:spPr>
          <a:xfrm>
            <a:off x="939142" y="2124492"/>
            <a:ext cx="4373812" cy="40369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42900" algn="l" rtl="0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6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4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342900" algn="l" rtl="0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Arial"/>
              <a:buChar char="•"/>
              <a:defRPr sz="1200" b="0" i="0" u="none" strike="noStrike" cap="none">
                <a:solidFill>
                  <a:schemeClr val="dk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ts val="1600"/>
              <a:buFont typeface="Arial"/>
              <a:buChar char="•"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20884A"/>
                </a:solidFill>
                <a:effectLst/>
                <a:uLnTx/>
                <a:uFillTx/>
                <a:latin typeface="+mj-lt"/>
                <a:cs typeface="+mj-cs"/>
                <a:sym typeface="Century Gothic"/>
              </a:rPr>
              <a:t>Formal / Legitimate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j-cs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j-cs"/>
                <a:sym typeface="Century Gothic"/>
              </a:rPr>
              <a:t>Classic title-based position of authority.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j-cs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cs typeface="+mj-cs"/>
                <a:sym typeface="Century Gothic"/>
              </a:rPr>
              <a:t>Ex: CEO.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j-cs"/>
              <a:sym typeface="Century Gothic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1600"/>
              <a:buFont typeface="Arial"/>
              <a:buChar char="•"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20884A"/>
                </a:solidFill>
                <a:effectLst/>
                <a:uLnTx/>
                <a:uFillTx/>
                <a:latin typeface="+mj-lt"/>
                <a:cs typeface="+mj-cs"/>
                <a:sym typeface="Century Gothic"/>
              </a:rPr>
              <a:t>Penalty/Coercive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j-cs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j-cs"/>
                <a:sym typeface="Century Gothic"/>
              </a:rPr>
              <a:t>The ability or fear of punishment such as demotion.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j-cs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cs typeface="+mj-cs"/>
                <a:sym typeface="Century Gothic"/>
              </a:rPr>
              <a:t>Ex:  Sales manager who tells underperforming team members that they will be replaced if goals are not met.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j-cs"/>
              <a:sym typeface="Century Gothic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1600"/>
              <a:buFont typeface="Arial"/>
              <a:buChar char="•"/>
              <a:tabLst/>
              <a:defRPr/>
            </a:pPr>
            <a:r>
              <a:rPr kumimoji="0" lang="en-US" sz="1800" b="1" i="0" u="none" strike="noStrike" kern="0" cap="none" spc="0" normalizeH="0" baseline="0" noProof="0" dirty="0">
                <a:ln>
                  <a:noFill/>
                </a:ln>
                <a:solidFill>
                  <a:srgbClr val="20884A"/>
                </a:solidFill>
                <a:effectLst/>
                <a:uLnTx/>
                <a:uFillTx/>
                <a:latin typeface="+mj-lt"/>
                <a:cs typeface="+mj-cs"/>
                <a:sym typeface="Century Gothic"/>
              </a:rPr>
              <a:t>Reward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j-cs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j-cs"/>
                <a:sym typeface="Century Gothic"/>
              </a:rPr>
              <a:t>The ability to reward.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j-cs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ts val="1400"/>
              <a:buFont typeface="Arial"/>
              <a:buChar char="•"/>
              <a:tabLst/>
              <a:defRPr/>
            </a:pPr>
            <a:r>
              <a:rPr kumimoji="0" lang="en-US" sz="1600" b="0" i="0" u="none" strike="noStrike" kern="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j-lt"/>
                <a:cs typeface="+mj-cs"/>
                <a:sym typeface="Century Gothic"/>
              </a:rPr>
              <a:t>Ex: Employee reward and recognition  as being the best achiever.</a:t>
            </a: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j-cs"/>
              <a:sym typeface="Century Gothic"/>
            </a:endParaRPr>
          </a:p>
        </p:txBody>
      </p:sp>
      <p:sp>
        <p:nvSpPr>
          <p:cNvPr id="8" name="Google Shape;455;p39">
            <a:extLst>
              <a:ext uri="{FF2B5EF4-FFF2-40B4-BE49-F238E27FC236}">
                <a16:creationId xmlns:a16="http://schemas.microsoft.com/office/drawing/2014/main" id="{EA8C6950-27E3-A9D1-D09D-A7363CF930B1}"/>
              </a:ext>
            </a:extLst>
          </p:cNvPr>
          <p:cNvSpPr txBox="1"/>
          <p:nvPr/>
        </p:nvSpPr>
        <p:spPr>
          <a:xfrm>
            <a:off x="6096000" y="2091720"/>
            <a:ext cx="4347754" cy="442237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indent="-228600">
              <a:lnSpc>
                <a:spcPct val="120000"/>
              </a:lnSpc>
              <a:buClr>
                <a:srgbClr val="415588"/>
              </a:buClr>
              <a:buSzPct val="100000"/>
              <a:buFont typeface="Arial"/>
              <a:buChar char="•"/>
            </a:pPr>
            <a:r>
              <a:rPr lang="en-US" b="1" kern="0" dirty="0">
                <a:solidFill>
                  <a:srgbClr val="20884A"/>
                </a:solidFill>
                <a:latin typeface="+mj-lt"/>
                <a:ea typeface="Century Gothic"/>
                <a:cs typeface="Century Gothic"/>
                <a:sym typeface="Century Gothic"/>
              </a:rPr>
              <a:t>Expert</a:t>
            </a:r>
            <a:endParaRPr sz="700" kern="0" dirty="0">
              <a:solidFill>
                <a:srgbClr val="000000"/>
              </a:solidFill>
              <a:latin typeface="+mj-lt"/>
              <a:cs typeface="Arial"/>
              <a:sym typeface="Arial"/>
            </a:endParaRPr>
          </a:p>
          <a:p>
            <a:pPr marL="685800" lvl="1" indent="-228600">
              <a:lnSpc>
                <a:spcPct val="120000"/>
              </a:lnSpc>
              <a:spcBef>
                <a:spcPts val="500"/>
              </a:spcBef>
              <a:buClr>
                <a:srgbClr val="415588"/>
              </a:buClr>
              <a:buSzPct val="100000"/>
              <a:buFont typeface="Arial"/>
              <a:buChar char="•"/>
            </a:pPr>
            <a:r>
              <a:rPr lang="en-US" sz="1600" kern="0" dirty="0">
                <a:solidFill>
                  <a:srgbClr val="000000"/>
                </a:solidFill>
                <a:latin typeface="+mj-lt"/>
                <a:ea typeface="Century Gothic"/>
                <a:cs typeface="Century Gothic"/>
                <a:sym typeface="Century Gothic"/>
              </a:rPr>
              <a:t>A superior level of skill, experience, or knowledge.</a:t>
            </a:r>
            <a:endParaRPr sz="700" kern="0" dirty="0">
              <a:solidFill>
                <a:srgbClr val="000000"/>
              </a:solidFill>
              <a:latin typeface="+mj-lt"/>
              <a:cs typeface="Arial"/>
              <a:sym typeface="Arial"/>
            </a:endParaRPr>
          </a:p>
          <a:p>
            <a:pPr marL="685800" lvl="1" indent="-228600">
              <a:lnSpc>
                <a:spcPct val="120000"/>
              </a:lnSpc>
              <a:spcBef>
                <a:spcPts val="500"/>
              </a:spcBef>
              <a:buClr>
                <a:srgbClr val="415588"/>
              </a:buClr>
              <a:buSzPct val="100000"/>
              <a:buFont typeface="Arial"/>
              <a:buChar char="•"/>
            </a:pPr>
            <a:r>
              <a:rPr lang="en-US" sz="1600" kern="0" dirty="0">
                <a:solidFill>
                  <a:srgbClr val="0070C0"/>
                </a:solidFill>
                <a:latin typeface="+mj-lt"/>
                <a:ea typeface="Century Gothic"/>
                <a:cs typeface="Century Gothic"/>
                <a:sym typeface="Century Gothic"/>
              </a:rPr>
              <a:t>Ex: statistician  who helps team interpret data for a project. </a:t>
            </a:r>
            <a:endParaRPr sz="700" kern="0" dirty="0">
              <a:solidFill>
                <a:srgbClr val="000000"/>
              </a:solidFill>
              <a:latin typeface="+mj-lt"/>
              <a:cs typeface="Arial"/>
              <a:sym typeface="Arial"/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lr>
                <a:srgbClr val="415588"/>
              </a:buClr>
              <a:buSzPct val="100000"/>
              <a:buFont typeface="Arial"/>
              <a:buChar char="•"/>
            </a:pPr>
            <a:r>
              <a:rPr lang="en-US" b="1" kern="0" dirty="0">
                <a:solidFill>
                  <a:srgbClr val="20884A"/>
                </a:solidFill>
                <a:latin typeface="+mj-lt"/>
                <a:ea typeface="Century Gothic"/>
                <a:cs typeface="Century Gothic"/>
                <a:sym typeface="Century Gothic"/>
              </a:rPr>
              <a:t>Referent</a:t>
            </a:r>
            <a:endParaRPr sz="700" kern="0" dirty="0">
              <a:solidFill>
                <a:srgbClr val="000000"/>
              </a:solidFill>
              <a:latin typeface="+mj-lt"/>
              <a:cs typeface="Arial"/>
              <a:sym typeface="Arial"/>
            </a:endParaRPr>
          </a:p>
          <a:p>
            <a:pPr marL="685800" lvl="1" indent="-228600">
              <a:lnSpc>
                <a:spcPct val="120000"/>
              </a:lnSpc>
              <a:spcBef>
                <a:spcPts val="500"/>
              </a:spcBef>
              <a:buClr>
                <a:srgbClr val="415588"/>
              </a:buClr>
              <a:buSzPct val="100000"/>
              <a:buFont typeface="Arial"/>
              <a:buChar char="•"/>
            </a:pPr>
            <a:r>
              <a:rPr lang="en-US" sz="1600" kern="0" dirty="0">
                <a:solidFill>
                  <a:srgbClr val="000000"/>
                </a:solidFill>
                <a:latin typeface="+mj-lt"/>
                <a:ea typeface="Century Gothic"/>
                <a:cs typeface="Century Gothic"/>
                <a:sym typeface="Century Gothic"/>
              </a:rPr>
              <a:t>Based on trust and respect, similar to the influence of trusted family members</a:t>
            </a:r>
            <a:endParaRPr sz="700" kern="0" dirty="0">
              <a:solidFill>
                <a:srgbClr val="000000"/>
              </a:solidFill>
              <a:latin typeface="+mj-lt"/>
              <a:cs typeface="Arial"/>
              <a:sym typeface="Arial"/>
            </a:endParaRPr>
          </a:p>
          <a:p>
            <a:pPr marL="685800" lvl="1" indent="-228600">
              <a:lnSpc>
                <a:spcPct val="120000"/>
              </a:lnSpc>
              <a:spcBef>
                <a:spcPts val="500"/>
              </a:spcBef>
              <a:buClr>
                <a:srgbClr val="415588"/>
              </a:buClr>
              <a:buSzPct val="100000"/>
              <a:buFont typeface="Arial"/>
              <a:buChar char="•"/>
            </a:pPr>
            <a:r>
              <a:rPr lang="en-US" sz="1600" kern="0" dirty="0">
                <a:solidFill>
                  <a:srgbClr val="0070C0"/>
                </a:solidFill>
                <a:latin typeface="+mj-lt"/>
                <a:ea typeface="Century Gothic"/>
                <a:cs typeface="Century Gothic"/>
                <a:sym typeface="Century Gothic"/>
              </a:rPr>
              <a:t>Ex: A coach who is known for preventing team member from bulling one another.</a:t>
            </a:r>
            <a:endParaRPr sz="900" kern="0" dirty="0">
              <a:solidFill>
                <a:srgbClr val="0070C0"/>
              </a:solidFill>
              <a:latin typeface="+mj-lt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646952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720"/>
    </mc:Choice>
    <mc:Fallback xmlns="">
      <p:transition spd="slow" advTm="154720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F41E88-FB4D-E389-CCA8-0264DB67FD3A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MOTIVATORS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73CCE260-905E-EA66-C5C0-89A49A17C5E2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ADF0CA9-A1B9-1C63-F3A1-128645C88149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BA78E9B-2AC5-AB9E-8ACF-CAA6135C86A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309FDB9-22B7-3CD1-7477-A1C85246392D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4991" y="2095405"/>
            <a:ext cx="8903944" cy="4934138"/>
          </a:xfrm>
        </p:spPr>
        <p:txBody>
          <a:bodyPr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It is what makes us </a:t>
            </a:r>
            <a:r>
              <a:rPr kumimoji="0" lang="en-US" sz="2400" b="1" i="1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want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 to come to work.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 Norms often established by industry, organization, or previous leaders.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What motivates you may or may not motivate others?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Motivators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are highly personal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; the leader must consider each team member individually.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Divided into 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Extrinsic and Intrinsic motivators.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sym typeface="Century Gothic"/>
            </a:endParaRPr>
          </a:p>
        </p:txBody>
      </p:sp>
      <p:pic>
        <p:nvPicPr>
          <p:cNvPr id="7" name="Google Shape;486;p42" descr="Image result for Motivators">
            <a:extLst>
              <a:ext uri="{FF2B5EF4-FFF2-40B4-BE49-F238E27FC236}">
                <a16:creationId xmlns:a16="http://schemas.microsoft.com/office/drawing/2014/main" id="{A941CBDA-6083-2105-33F5-7E375A95BD6D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9144000" y="2215300"/>
            <a:ext cx="2193009" cy="213707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5555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840"/>
    </mc:Choice>
    <mc:Fallback xmlns="">
      <p:transition spd="slow" advTm="119840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9144BF8-0547-7A7C-B2ED-AA6CA2154F34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EXTRINSIC MOTIVATORS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8989B30C-74B4-62ED-4F81-1DCCBAB4D807}"/>
              </a:ext>
            </a:extLst>
          </p:cNvPr>
          <p:cNvSpPr/>
          <p:nvPr/>
        </p:nvSpPr>
        <p:spPr>
          <a:xfrm>
            <a:off x="617280" y="1666641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F4C61A1-B67F-0AF4-018D-CBA9AA91771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EFED97-7EED-1F51-A5CF-9B6730CA42A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1057FDD-2E3B-07B9-9732-10D8742990FE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6189" y="2124491"/>
            <a:ext cx="10139621" cy="3716579"/>
          </a:xfrm>
        </p:spPr>
        <p:txBody>
          <a:bodyPr>
            <a:normAutofit fontScale="85000" lnSpcReduction="20000"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Money/Power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Want to ‘move up’ in the organization or earn higher wages.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Ex:  Salespeople, CEO’s, Politicians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Recognition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Often motivated most by acknowledgement of those in power.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Ex: Entertainment, Lawyers, Interns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Interpersonal Relationships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Relationships with co-workers and a cooperative atmosphere are valued.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Ex: Religious Leaders, Social Workers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17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3680"/>
    </mc:Choice>
    <mc:Fallback xmlns="">
      <p:transition spd="slow" advTm="103680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82E2F1B-9FB5-2628-9704-0DB921842B35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INTRINSIC MOTIVATORS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1" name="Rectangle: Rounded Corners 24">
            <a:extLst>
              <a:ext uri="{FF2B5EF4-FFF2-40B4-BE49-F238E27FC236}">
                <a16:creationId xmlns:a16="http://schemas.microsoft.com/office/drawing/2014/main" id="{084E5EE9-A096-2E62-D3C6-88FA184CD507}"/>
              </a:ext>
            </a:extLst>
          </p:cNvPr>
          <p:cNvSpPr/>
          <p:nvPr/>
        </p:nvSpPr>
        <p:spPr>
          <a:xfrm>
            <a:off x="617280" y="1676068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0DFE9C-4C70-70C2-882C-E74359D29720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B30103B-F453-DA83-9A88-7BA1764F22D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E2DA38-D672-48DA-CA21-AF9FDBA64048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70723"/>
            <a:ext cx="10515600" cy="3822077"/>
          </a:xfrm>
        </p:spPr>
        <p:txBody>
          <a:bodyPr>
            <a:normAutofit fontScale="85000" lnSpcReduction="10000"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Autonomy/Interesting Work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Prefer the excitement of new and innovative endeavors.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Ex: Architects, Engineers 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Purpose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Need to feel that their work is beneficial to the causes they care about.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Ex: Doctors, Teachers, Military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Mastery/Exploration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Personal achievement, problem solving opportunities, and creative endeavors are sought.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Ex: Artists, Scientists</a:t>
            </a:r>
            <a:endParaRPr 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8138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9168"/>
    </mc:Choice>
    <mc:Fallback xmlns="">
      <p:transition spd="slow" advTm="199168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3D4BC20-0E4E-7411-163D-F5ECF4BEAF81}"/>
              </a:ext>
            </a:extLst>
          </p:cNvPr>
          <p:cNvSpPr txBox="1"/>
          <p:nvPr/>
        </p:nvSpPr>
        <p:spPr>
          <a:xfrm>
            <a:off x="2513150" y="1019069"/>
            <a:ext cx="62537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LEADERS PROFESSIONAL ETHICS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1" name="Rectangle: Rounded Corners 24">
            <a:extLst>
              <a:ext uri="{FF2B5EF4-FFF2-40B4-BE49-F238E27FC236}">
                <a16:creationId xmlns:a16="http://schemas.microsoft.com/office/drawing/2014/main" id="{FE71702F-DA29-A975-7EDE-DD9C19551F0E}"/>
              </a:ext>
            </a:extLst>
          </p:cNvPr>
          <p:cNvSpPr/>
          <p:nvPr/>
        </p:nvSpPr>
        <p:spPr>
          <a:xfrm>
            <a:off x="617280" y="1676067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F814630-A701-3703-0A20-D7EF29853232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A6CAF44-1FBA-EB5B-8550-307EFABC609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1FE43CF-2EEF-0114-604F-03F337D4D5C8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86775"/>
            <a:ext cx="9936637" cy="3690188"/>
          </a:xfrm>
        </p:spPr>
        <p:txBody>
          <a:bodyPr>
            <a:normAutofit fontScale="85000" lnSpcReduction="20000"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Ethics (self-discipline) are key to professionalism.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Ethics influence and are influenced by organizational culture.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Examples: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Honesty regarding qualifications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Protecting proprietary information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Confronting conflict directly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Disclosing </a:t>
            </a:r>
            <a:r>
              <a:rPr kumimoji="0" lang="en-US" sz="2400" b="1" i="1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conflicts of interest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Focusing on mutual cooperation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j-lt"/>
              <a:sym typeface="Century Gothic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j-lt"/>
                <a:sym typeface="Century Gothic"/>
              </a:rPr>
              <a:t>Advocating for team members and stakeholders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7926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7152"/>
    </mc:Choice>
    <mc:Fallback xmlns="">
      <p:transition spd="slow" advTm="237152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0A5C85D-4E40-0A32-F06D-DA675B10DA00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NATIONAL CULTURE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D87233B2-1EB1-7785-6DC2-289FD8217B7D}"/>
              </a:ext>
            </a:extLst>
          </p:cNvPr>
          <p:cNvSpPr/>
          <p:nvPr/>
        </p:nvSpPr>
        <p:spPr>
          <a:xfrm>
            <a:off x="617280" y="1676068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7AB8FD-0029-332F-DDB6-3EE2E68C02B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8BDDCA-FB11-4759-E2B7-5B5EA9B9CC8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3C4EF5C-A950-7D07-E6CA-56E266623B71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89576"/>
            <a:ext cx="10515600" cy="3956904"/>
          </a:xfrm>
        </p:spPr>
        <p:txBody>
          <a:bodyPr>
            <a:normAutofit fontScale="85000" lnSpcReduction="20000"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The set of behaviors or beliefs that determine how an organization or team interacts or carries out work.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Awareness of </a:t>
            </a:r>
            <a:r>
              <a:rPr kumimoji="0" lang="en-US" sz="2400" b="1" i="1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culture</a:t>
            </a: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 and different circumstances/attitudes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 is key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Influenced by: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The industry, environment, customers, organizational practices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Personalities, values, principles, etc. of the organization, leader, and team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Influences: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Decision making, risk tolerance, decisiveness, orderliness, competitiveness 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Level of attention to detail, amount of process, emphasis on achievement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Arial"/>
              <a:buChar char="•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ea typeface="Century Gothic"/>
                <a:cs typeface="Century Gothic"/>
                <a:sym typeface="Century Gothic"/>
              </a:rPr>
              <a:t>Supportiveness, reward/punishment, team vs. individual contribution</a:t>
            </a: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07212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160"/>
    </mc:Choice>
    <mc:Fallback xmlns="">
      <p:transition spd="slow" advTm="136160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990CD98-C4AB-4D1C-6520-16ED583A7615}"/>
              </a:ext>
            </a:extLst>
          </p:cNvPr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NATIONAL CULTURE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489B6E7D-C903-8006-53F6-F1EB780552D7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70735D-6E1E-9DF4-8578-F8D14CBA898B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BCD345-9513-D33D-E8E5-BDB5BAEF803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0BE33C-641F-8AA7-9B82-499255EBEE84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734" y="2077747"/>
            <a:ext cx="6719990" cy="3827173"/>
          </a:xfrm>
        </p:spPr>
        <p:txBody>
          <a:bodyPr>
            <a:normAutofit fontScale="85000" lnSpcReduction="20000"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1" i="0" u="none" strike="noStrike" kern="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sym typeface="Century Gothic"/>
              </a:rPr>
              <a:t>Cross-Cultural Leadership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sym typeface="Century Gothic"/>
              </a:rPr>
              <a:t>Korean leaders are expected to be parental toward employees.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sym typeface="Century Gothic"/>
              </a:rPr>
              <a:t>Arab leaders who show kindness or generosity without being asked to do so are seen by other Arabs as weak.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sym typeface="Century Gothic"/>
              </a:rPr>
              <a:t>Japanese leaders are expected to be humble and speak frequently.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sym typeface="Century Gothic"/>
              </a:rPr>
              <a:t>Scandinavian and Dutch leaders who single out individuals with public praise are likely to embarrass, not energize, those individuals.</a:t>
            </a: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sym typeface="Century Gothic"/>
            </a:endParaRPr>
          </a:p>
        </p:txBody>
      </p:sp>
      <p:pic>
        <p:nvPicPr>
          <p:cNvPr id="7" name="Google Shape;556;p50" descr="Image result for team and leader">
            <a:extLst>
              <a:ext uri="{FF2B5EF4-FFF2-40B4-BE49-F238E27FC236}">
                <a16:creationId xmlns:a16="http://schemas.microsoft.com/office/drawing/2014/main" id="{4BD7D221-9291-3B3F-C204-F91A01B92FBA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8173039" y="2941162"/>
            <a:ext cx="3053761" cy="197962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5346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5280"/>
    </mc:Choice>
    <mc:Fallback xmlns="">
      <p:transition spd="slow" advTm="205280"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86EE9F0-60C2-ED4C-7603-B11A7AE15D65}"/>
              </a:ext>
            </a:extLst>
          </p:cNvPr>
          <p:cNvSpPr txBox="1"/>
          <p:nvPr/>
        </p:nvSpPr>
        <p:spPr>
          <a:xfrm>
            <a:off x="2513150" y="1019069"/>
            <a:ext cx="65837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EMOTIONAL INTELLIGENCE (EI)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3" name="Rectangle: Rounded Corners 24">
            <a:extLst>
              <a:ext uri="{FF2B5EF4-FFF2-40B4-BE49-F238E27FC236}">
                <a16:creationId xmlns:a16="http://schemas.microsoft.com/office/drawing/2014/main" id="{6C729E63-7B2C-04FD-6EB3-6172E015C7E7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1B3E180-9994-B7C5-500C-BB87AA4D5976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F02E161-9FDB-BE86-9F27-14AB2669EFC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9FD1C4D-0403-E1F7-D0C0-682B34409991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9" y="2000138"/>
            <a:ext cx="6501179" cy="4778335"/>
          </a:xfrm>
        </p:spPr>
        <p:txBody>
          <a:bodyPr>
            <a:normAutofit/>
          </a:bodyPr>
          <a:lstStyle/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EI, more than any other single factor, is the best predictor of who will emerge as a leader.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sym typeface="Century Gothic"/>
            </a:endParaRPr>
          </a:p>
          <a:p>
            <a:pPr marL="485140" marR="0" lvl="0" indent="-3429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endParaRPr kumimoji="0" lang="en-US" sz="24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sym typeface="Century Gothic"/>
            </a:endParaRP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ct val="100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EI is an essential element in leadership effectiveness. </a:t>
            </a:r>
            <a:endParaRPr kumimoji="0" lang="en-US" sz="1600" b="0" i="0" u="none" strike="noStrike" kern="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sym typeface="Century Gothic"/>
            </a:endParaRPr>
          </a:p>
        </p:txBody>
      </p:sp>
      <p:pic>
        <p:nvPicPr>
          <p:cNvPr id="7" name="Google Shape;573;p52" descr="Image result for Emotional Intelligence (EI)">
            <a:extLst>
              <a:ext uri="{FF2B5EF4-FFF2-40B4-BE49-F238E27FC236}">
                <a16:creationId xmlns:a16="http://schemas.microsoft.com/office/drawing/2014/main" id="{E1ED5507-FF9A-9AC1-3DA8-291E05C46ED3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7520732" y="2000138"/>
            <a:ext cx="3706068" cy="374945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2062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144"/>
    </mc:Choice>
    <mc:Fallback xmlns="">
      <p:transition spd="slow" advTm="70144"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F35C9EA-0093-CBB6-60C9-083A785FAF00}"/>
              </a:ext>
            </a:extLst>
          </p:cNvPr>
          <p:cNvSpPr txBox="1"/>
          <p:nvPr/>
        </p:nvSpPr>
        <p:spPr>
          <a:xfrm>
            <a:off x="2513150" y="1019069"/>
            <a:ext cx="7516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SUMMARY AND CONCLUSIONS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12" name="Rectangle: Rounded Corners 24">
            <a:extLst>
              <a:ext uri="{FF2B5EF4-FFF2-40B4-BE49-F238E27FC236}">
                <a16:creationId xmlns:a16="http://schemas.microsoft.com/office/drawing/2014/main" id="{ABA776F4-AD62-CEBC-8037-06B1DC7E5A1B}"/>
              </a:ext>
            </a:extLst>
          </p:cNvPr>
          <p:cNvSpPr/>
          <p:nvPr/>
        </p:nvSpPr>
        <p:spPr>
          <a:xfrm>
            <a:off x="617280" y="167606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7CF0C3-5DB3-CF06-C400-98F184053BA5}"/>
              </a:ext>
            </a:extLst>
          </p:cNvPr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52A1033-5721-DA31-3AAB-6D936A6A877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5E1AEED-ED2B-9CA6-34BD-282E2D88A89C}"/>
              </a:ext>
            </a:extLst>
          </p:cNvPr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B0479-A1D8-26E6-3BA8-F2F23CCA9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42442"/>
            <a:ext cx="10515600" cy="4351338"/>
          </a:xfrm>
        </p:spPr>
        <p:txBody>
          <a:bodyPr>
            <a:normAutofit/>
          </a:bodyPr>
          <a:lstStyle/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There are different leadership theories.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We must be intentional in how we influence and motivate others.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lang="en-US" sz="2400" kern="0" dirty="0">
                <a:solidFill>
                  <a:srgbClr val="002060"/>
                </a:solidFill>
                <a:sym typeface="Century Gothic"/>
              </a:rPr>
              <a:t>Awareness of various types and techniques is the key.</a:t>
            </a:r>
          </a:p>
          <a:p>
            <a:pPr marR="0" lvl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Project Management is an important discipline which requires diverse skills and a commitment to ethics.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Culture influences every aspect of the organization and team.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415588"/>
              </a:buClr>
              <a:buSzPts val="2000"/>
              <a:buFont typeface="Wingdings" panose="05000000000000000000" pitchFamily="2" charset="2"/>
              <a:buChar char="Ø"/>
              <a:tabLst/>
              <a:defRPr/>
            </a:pPr>
            <a:r>
              <a:rPr kumimoji="0" lang="en-US" sz="2400" b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EI is an essential element </a:t>
            </a:r>
            <a:r>
              <a:rPr kumimoji="0" lang="en-US" sz="2400" b="0" i="0" u="none" strike="noStrike" kern="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sym typeface="Century Gothic"/>
              </a:rPr>
              <a:t>in leadership effectiveness. </a:t>
            </a:r>
          </a:p>
        </p:txBody>
      </p:sp>
    </p:spTree>
    <p:extLst>
      <p:ext uri="{BB962C8B-B14F-4D97-AF65-F5344CB8AC3E}">
        <p14:creationId xmlns:p14="http://schemas.microsoft.com/office/powerpoint/2010/main" val="126577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8064"/>
    </mc:Choice>
    <mc:Fallback xmlns="">
      <p:transition spd="slow" advTm="208064"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92"/>
    </mc:Choice>
    <mc:Fallback xmlns="">
      <p:transition spd="slow" advTm="12992"/>
    </mc:Fallback>
  </mc:AlternateContent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d34e7bbcb48818fd0d833e9894516321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a86f5df151fbcf5ce167cf3c41d5309a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CF44C510-702C-4C63-906B-BD261DFA8FC9}"/>
</file>

<file path=customXml/itemProps2.xml><?xml version="1.0" encoding="utf-8"?>
<ds:datastoreItem xmlns:ds="http://schemas.openxmlformats.org/officeDocument/2006/customXml" ds:itemID="{611B49EB-1B37-4E40-9944-36D1E661C81C}"/>
</file>

<file path=customXml/itemProps3.xml><?xml version="1.0" encoding="utf-8"?>
<ds:datastoreItem xmlns:ds="http://schemas.openxmlformats.org/officeDocument/2006/customXml" ds:itemID="{DAC40C65-8A4D-43F1-BF3B-72AED495EFE2}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2216</TotalTime>
  <Words>1866</Words>
  <Application>Microsoft Macintosh PowerPoint</Application>
  <PresentationFormat>Widescreen</PresentationFormat>
  <Paragraphs>286</Paragraphs>
  <Slides>44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Alexandria</vt:lpstr>
      <vt:lpstr>Arial</vt:lpstr>
      <vt:lpstr>Calibri</vt:lpstr>
      <vt:lpstr>Calibri Light</vt:lpstr>
      <vt:lpstr>Century Gothic</vt:lpstr>
      <vt:lpstr>Google Sans</vt:lpstr>
      <vt:lpstr>Roboto Light</vt:lpstr>
      <vt:lpstr>Wingdings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zwa</dc:creator>
  <cp:lastModifiedBy>Ehab Mahmoud</cp:lastModifiedBy>
  <cp:revision>91</cp:revision>
  <dcterms:created xsi:type="dcterms:W3CDTF">2023-09-12T14:13:52Z</dcterms:created>
  <dcterms:modified xsi:type="dcterms:W3CDTF">2026-05-07T17:54:04Z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