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0"/>
  </p:notesMasterIdLst>
  <p:sldIdLst>
    <p:sldId id="480" r:id="rId5"/>
    <p:sldId id="303" r:id="rId6"/>
    <p:sldId id="271" r:id="rId7"/>
    <p:sldId id="594" r:id="rId8"/>
    <p:sldId id="276" r:id="rId9"/>
    <p:sldId id="313" r:id="rId10"/>
    <p:sldId id="256" r:id="rId11"/>
    <p:sldId id="518" r:id="rId12"/>
    <p:sldId id="542" r:id="rId13"/>
    <p:sldId id="543" r:id="rId14"/>
    <p:sldId id="544" r:id="rId15"/>
    <p:sldId id="528" r:id="rId16"/>
    <p:sldId id="545" r:id="rId17"/>
    <p:sldId id="546" r:id="rId18"/>
    <p:sldId id="547" r:id="rId19"/>
    <p:sldId id="548" r:id="rId20"/>
    <p:sldId id="539" r:id="rId21"/>
    <p:sldId id="549" r:id="rId22"/>
    <p:sldId id="550" r:id="rId23"/>
    <p:sldId id="551" r:id="rId24"/>
    <p:sldId id="552" r:id="rId25"/>
    <p:sldId id="553" r:id="rId26"/>
    <p:sldId id="554" r:id="rId27"/>
    <p:sldId id="555" r:id="rId28"/>
    <p:sldId id="556" r:id="rId29"/>
    <p:sldId id="557" r:id="rId30"/>
    <p:sldId id="596" r:id="rId31"/>
    <p:sldId id="595" r:id="rId32"/>
    <p:sldId id="558" r:id="rId33"/>
    <p:sldId id="559" r:id="rId34"/>
    <p:sldId id="560" r:id="rId35"/>
    <p:sldId id="561" r:id="rId36"/>
    <p:sldId id="562" r:id="rId37"/>
    <p:sldId id="563" r:id="rId38"/>
    <p:sldId id="564" r:id="rId39"/>
    <p:sldId id="565" r:id="rId40"/>
    <p:sldId id="566" r:id="rId41"/>
    <p:sldId id="567" r:id="rId42"/>
    <p:sldId id="568" r:id="rId43"/>
    <p:sldId id="569" r:id="rId44"/>
    <p:sldId id="570" r:id="rId45"/>
    <p:sldId id="571" r:id="rId46"/>
    <p:sldId id="572" r:id="rId47"/>
    <p:sldId id="573" r:id="rId48"/>
    <p:sldId id="574" r:id="rId49"/>
    <p:sldId id="575" r:id="rId50"/>
    <p:sldId id="576" r:id="rId51"/>
    <p:sldId id="577" r:id="rId52"/>
    <p:sldId id="578" r:id="rId53"/>
    <p:sldId id="579" r:id="rId54"/>
    <p:sldId id="580" r:id="rId55"/>
    <p:sldId id="581" r:id="rId56"/>
    <p:sldId id="582" r:id="rId57"/>
    <p:sldId id="583" r:id="rId58"/>
    <p:sldId id="584" r:id="rId59"/>
    <p:sldId id="585" r:id="rId60"/>
    <p:sldId id="586" r:id="rId61"/>
    <p:sldId id="587" r:id="rId62"/>
    <p:sldId id="588" r:id="rId63"/>
    <p:sldId id="589" r:id="rId64"/>
    <p:sldId id="590" r:id="rId65"/>
    <p:sldId id="591" r:id="rId66"/>
    <p:sldId id="592" r:id="rId67"/>
    <p:sldId id="593" r:id="rId68"/>
    <p:sldId id="349" r:id="rId6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94"/>
            <p14:sldId id="276"/>
            <p14:sldId id="313"/>
            <p14:sldId id="256"/>
            <p14:sldId id="518"/>
            <p14:sldId id="542"/>
            <p14:sldId id="543"/>
            <p14:sldId id="544"/>
            <p14:sldId id="528"/>
            <p14:sldId id="545"/>
            <p14:sldId id="546"/>
            <p14:sldId id="547"/>
            <p14:sldId id="548"/>
            <p14:sldId id="539"/>
            <p14:sldId id="549"/>
            <p14:sldId id="550"/>
            <p14:sldId id="551"/>
            <p14:sldId id="552"/>
            <p14:sldId id="553"/>
            <p14:sldId id="554"/>
            <p14:sldId id="555"/>
            <p14:sldId id="556"/>
            <p14:sldId id="557"/>
            <p14:sldId id="596"/>
            <p14:sldId id="595"/>
            <p14:sldId id="558"/>
            <p14:sldId id="559"/>
            <p14:sldId id="560"/>
            <p14:sldId id="561"/>
            <p14:sldId id="562"/>
            <p14:sldId id="563"/>
            <p14:sldId id="564"/>
            <p14:sldId id="565"/>
            <p14:sldId id="566"/>
            <p14:sldId id="567"/>
            <p14:sldId id="568"/>
            <p14:sldId id="569"/>
            <p14:sldId id="570"/>
            <p14:sldId id="571"/>
            <p14:sldId id="572"/>
            <p14:sldId id="573"/>
            <p14:sldId id="574"/>
            <p14:sldId id="575"/>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snapToGrid="0">
      <p:cViewPr varScale="1">
        <p:scale>
          <a:sx n="80" d="100"/>
          <a:sy n="80" d="100"/>
        </p:scale>
        <p:origin x="360" y="90"/>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 Type="http://schemas.openxmlformats.org/officeDocument/2006/relationships/slide" Target="slides/slide3.xml"/><Relationship Id="rId71"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2026-02-18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9538534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8198885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73430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7691781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9961127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022317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1876674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418844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5844336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3491248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4656797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4114798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6410264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6270134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2511560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0173840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4940067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2166549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1659961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146978717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3395999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860687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36947183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2026-02-18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2026-02-18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2026-02-18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2026-02-18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2026-02-18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2026-02-18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2026-02-18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2026-02-18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2026-02-18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2026-02-18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2026-02-18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2026-02-18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6.png"/><Relationship Id="rId1" Type="http://schemas.openxmlformats.org/officeDocument/2006/relationships/slideLayout" Target="../slideLayouts/slideLayout16.xml"/><Relationship Id="rId4" Type="http://schemas.openxmlformats.org/officeDocument/2006/relationships/image" Target="../media/image15.png"/></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7.xml"/><Relationship Id="rId5" Type="http://schemas.openxmlformats.org/officeDocument/2006/relationships/image" Target="../media/image2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37905" y="4395257"/>
            <a:ext cx="3516608" cy="398780"/>
          </a:xfrm>
          <a:prstGeom prst="rect">
            <a:avLst/>
          </a:prstGeom>
          <a:noFill/>
        </p:spPr>
        <p:txBody>
          <a:bodyPr wrap="square" rtlCol="0">
            <a:spAutoFit/>
          </a:bodyPr>
          <a:lstStyle/>
          <a:p>
            <a:pPr algn="ctr"/>
            <a:r>
              <a:rPr lang="en-US" sz="2000" b="1" dirty="0">
                <a:latin typeface="Alexandria" charset="0"/>
                <a:cs typeface="Alexandria" charset="0"/>
              </a:rPr>
              <a:t>Prepared by Dr. Kamal Alieyan</a:t>
            </a:r>
          </a:p>
        </p:txBody>
      </p:sp>
      <p:sp>
        <p:nvSpPr>
          <p:cNvPr id="31" name="TextBox 30"/>
          <p:cNvSpPr txBox="1"/>
          <p:nvPr/>
        </p:nvSpPr>
        <p:spPr>
          <a:xfrm>
            <a:off x="454799" y="2423897"/>
            <a:ext cx="5913917" cy="1446550"/>
          </a:xfrm>
          <a:prstGeom prst="rect">
            <a:avLst/>
          </a:prstGeom>
          <a:noFill/>
        </p:spPr>
        <p:txBody>
          <a:bodyPr wrap="square" rtlCol="0">
            <a:spAutoFit/>
          </a:bodyPr>
          <a:lstStyle/>
          <a:p>
            <a:r>
              <a:rPr lang="en-US" sz="4400" b="1" dirty="0" smtClean="0">
                <a:solidFill>
                  <a:srgbClr val="00B0F0"/>
                </a:solidFill>
                <a:latin typeface="Alexandria" charset="0"/>
                <a:cs typeface="Alexandria" charset="0"/>
              </a:rPr>
              <a:t>Cybersecurity </a:t>
            </a:r>
            <a:r>
              <a:rPr lang="en-US" sz="4400" b="1" dirty="0">
                <a:solidFill>
                  <a:srgbClr val="00B0F0"/>
                </a:solidFill>
                <a:latin typeface="Alexandria" charset="0"/>
                <a:cs typeface="Alexandria" charset="0"/>
              </a:rPr>
              <a:t>Law </a:t>
            </a:r>
            <a:r>
              <a:rPr lang="en-US" sz="4400" b="1" dirty="0" smtClean="0">
                <a:solidFill>
                  <a:srgbClr val="00B0F0"/>
                </a:solidFill>
                <a:latin typeface="Alexandria" charset="0"/>
                <a:cs typeface="Alexandria" charset="0"/>
              </a:rPr>
              <a:t>and</a:t>
            </a:r>
            <a:r>
              <a:rPr lang="en-US" sz="4400" b="1" dirty="0">
                <a:solidFill>
                  <a:srgbClr val="00B0F0"/>
                </a:solidFill>
                <a:latin typeface="Alexandria" charset="0"/>
                <a:cs typeface="Alexandria" charset="0"/>
              </a:rPr>
              <a:t> </a:t>
            </a:r>
            <a:r>
              <a:rPr lang="en-US" sz="4400" b="1" dirty="0" smtClean="0">
                <a:solidFill>
                  <a:srgbClr val="00B0F0"/>
                </a:solidFill>
                <a:latin typeface="Alexandria" charset="0"/>
                <a:cs typeface="Alexandria" charset="0"/>
              </a:rPr>
              <a:t>Policy</a:t>
            </a:r>
            <a:endParaRPr lang="en-US" sz="4400" b="1" dirty="0">
              <a:solidFill>
                <a:srgbClr val="00B0F0"/>
              </a:solidFill>
              <a:latin typeface="Alexandria" charset="0"/>
              <a:cs typeface="Alexandria" charset="0"/>
            </a:endParaRPr>
          </a:p>
        </p:txBody>
      </p:sp>
      <p:sp>
        <p:nvSpPr>
          <p:cNvPr id="34" name="Rectangle: Rounded Corners 33"/>
          <p:cNvSpPr/>
          <p:nvPr/>
        </p:nvSpPr>
        <p:spPr>
          <a:xfrm>
            <a:off x="194617"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45548" y="2655343"/>
            <a:ext cx="5351369" cy="1569660"/>
          </a:xfrm>
          <a:prstGeom prst="rect">
            <a:avLst/>
          </a:prstGeom>
          <a:noFill/>
        </p:spPr>
        <p:txBody>
          <a:bodyPr wrap="square" rtlCol="0">
            <a:spAutoFit/>
          </a:bodyPr>
          <a:lstStyle/>
          <a:p>
            <a:pPr algn="ctr"/>
            <a:r>
              <a:rPr lang="en-US" sz="3200" b="1" dirty="0" smtClean="0">
                <a:solidFill>
                  <a:srgbClr val="00B0F0"/>
                </a:solidFill>
                <a:latin typeface="Alexandria" charset="0"/>
                <a:cs typeface="Alexandria" charset="0"/>
              </a:rPr>
              <a:t>Cybersecurity Ethics :</a:t>
            </a:r>
          </a:p>
          <a:p>
            <a:pPr algn="ctr"/>
            <a:r>
              <a:rPr lang="en-US" sz="3200" b="1" dirty="0" smtClean="0">
                <a:solidFill>
                  <a:srgbClr val="00B0F0"/>
                </a:solidFill>
                <a:latin typeface="Alexandria" charset="0"/>
                <a:cs typeface="Alexandria" charset="0"/>
              </a:rPr>
              <a:t>Cyberspace and other</a:t>
            </a:r>
          </a:p>
          <a:p>
            <a:pPr algn="ctr"/>
            <a:r>
              <a:rPr lang="en-US" sz="3200" b="1" dirty="0" smtClean="0">
                <a:solidFill>
                  <a:srgbClr val="00B0F0"/>
                </a:solidFill>
                <a:latin typeface="Alexandria" charset="0"/>
                <a:cs typeface="Alexandria" charset="0"/>
              </a:rPr>
              <a:t>Application_(2)</a:t>
            </a:r>
            <a:endParaRPr lang="en-US" sz="32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Kamal Alieyan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212312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241934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23950"/>
            <a:ext cx="9936480" cy="3013709"/>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333001" y="4433887"/>
            <a:ext cx="8949988" cy="2251065"/>
          </a:xfrm>
          <a:prstGeom prst="rect">
            <a:avLst/>
          </a:prstGeom>
          <a:noFill/>
        </p:spPr>
        <p:txBody>
          <a:bodyPr wrap="square">
            <a:spAutoFit/>
          </a:bodyPr>
          <a:lstStyle/>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Target more aspect of cybersecurity ethics. </a:t>
            </a:r>
          </a:p>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The cybersecurity is an advancing field and makes its presence felt in various other domains and applications, we will highlight ethics in those domains and applications. </a:t>
            </a:r>
          </a:p>
        </p:txBody>
      </p:sp>
      <p:sp>
        <p:nvSpPr>
          <p:cNvPr id="41" name="TextBox 40"/>
          <p:cNvSpPr txBox="1"/>
          <p:nvPr/>
        </p:nvSpPr>
        <p:spPr>
          <a:xfrm>
            <a:off x="6726265" y="894259"/>
            <a:ext cx="4215538" cy="646331"/>
          </a:xfrm>
          <a:prstGeom prst="rect">
            <a:avLst/>
          </a:prstGeom>
          <a:noFill/>
        </p:spPr>
        <p:txBody>
          <a:bodyPr wrap="square" rtlCol="0">
            <a:spAutoFit/>
          </a:bodyPr>
          <a:lstStyle/>
          <a:p>
            <a:pPr algn="ctr"/>
            <a:r>
              <a:rPr lang="en-US" sz="3600" b="1" dirty="0" smtClean="0">
                <a:solidFill>
                  <a:srgbClr val="00B0F0"/>
                </a:solidFill>
                <a:latin typeface="Alexandria" charset="0"/>
                <a:cs typeface="Alexandria" charset="0"/>
              </a:rPr>
              <a:t>Lecture Objective</a:t>
            </a:r>
            <a:endParaRPr lang="en-US" sz="36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p:cNvPicPr>
            <a:picLocks noGrp="1" noChangeAspect="1"/>
          </p:cNvPicPr>
          <p:nvPr>
            <p:ph type="pic" sz="quarter" idx="10"/>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1875" b="21875"/>
          <a:stretch>
            <a:fillRect/>
          </a:stretch>
        </p:blipFill>
        <p:spPr>
          <a:xfrm>
            <a:off x="197708" y="-135925"/>
            <a:ext cx="2592172" cy="1458097"/>
          </a:xfrm>
          <a:prstGeom prst="rect">
            <a:avLst/>
          </a:prstGeom>
        </p:spPr>
      </p:pic>
      <p:pic>
        <p:nvPicPr>
          <p:cNvPr id="4" name="Picture Placeholder 3"/>
          <p:cNvPicPr>
            <a:picLocks noChangeAspect="1"/>
          </p:cNvPicPr>
          <p:nvPr/>
        </p:nvPicPr>
        <p:blipFill>
          <a:blip r:embed="rId3" cstate="print">
            <a:extLst>
              <a:ext uri="{28A0092B-C50C-407E-A947-70E740481C1C}">
                <a14:useLocalDpi xmlns:a14="http://schemas.microsoft.com/office/drawing/2010/main" val="0"/>
              </a:ext>
            </a:extLst>
          </a:blip>
          <a:srcRect t="8679" b="8679"/>
          <a:stretch>
            <a:fillRect/>
          </a:stretch>
        </p:blipFill>
        <p:spPr>
          <a:xfrm>
            <a:off x="2622928" y="1035020"/>
            <a:ext cx="9066564" cy="3013709"/>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pic>
      <p:sp>
        <p:nvSpPr>
          <p:cNvPr id="5" name="Rectangle 4"/>
          <p:cNvSpPr/>
          <p:nvPr/>
        </p:nvSpPr>
        <p:spPr>
          <a:xfrm>
            <a:off x="5387547" y="269957"/>
            <a:ext cx="4078608" cy="646331"/>
          </a:xfrm>
          <a:prstGeom prst="rect">
            <a:avLst/>
          </a:prstGeom>
        </p:spPr>
        <p:txBody>
          <a:bodyPr wrap="square">
            <a:spAutoFit/>
          </a:bodyPr>
          <a:lstStyle/>
          <a:p>
            <a:pPr lvl="0" algn="ctr"/>
            <a:r>
              <a:rPr lang="en-US" sz="3600" b="1" dirty="0">
                <a:solidFill>
                  <a:srgbClr val="00B0F0"/>
                </a:solidFill>
                <a:latin typeface="Alexandria" charset="0"/>
                <a:cs typeface="Alexandria" charset="0"/>
              </a:rPr>
              <a:t>Lecture </a:t>
            </a:r>
            <a:r>
              <a:rPr lang="en-US" sz="3600" b="1" dirty="0" smtClean="0">
                <a:solidFill>
                  <a:srgbClr val="00B0F0"/>
                </a:solidFill>
                <a:latin typeface="Alexandria" charset="0"/>
                <a:cs typeface="Alexandria" charset="0"/>
              </a:rPr>
              <a:t>Topics</a:t>
            </a:r>
            <a:endParaRPr lang="en-US" sz="3600" b="1" dirty="0">
              <a:solidFill>
                <a:srgbClr val="00B0F0"/>
              </a:solidFill>
              <a:latin typeface="Alexandria" charset="0"/>
              <a:cs typeface="Alexandria" charset="0"/>
            </a:endParaRPr>
          </a:p>
        </p:txBody>
      </p:sp>
      <p:pic>
        <p:nvPicPr>
          <p:cNvPr id="6" name="Picture 5"/>
          <p:cNvPicPr>
            <a:picLocks noChangeAspect="1"/>
          </p:cNvPicPr>
          <p:nvPr/>
        </p:nvPicPr>
        <p:blipFill>
          <a:blip r:embed="rId4"/>
          <a:stretch>
            <a:fillRect/>
          </a:stretch>
        </p:blipFill>
        <p:spPr>
          <a:xfrm>
            <a:off x="2259745" y="4350918"/>
            <a:ext cx="7992549" cy="1737511"/>
          </a:xfrm>
          <a:prstGeom prst="rect">
            <a:avLst/>
          </a:prstGeom>
        </p:spPr>
      </p:pic>
    </p:spTree>
    <p:extLst>
      <p:ext uri="{BB962C8B-B14F-4D97-AF65-F5344CB8AC3E}">
        <p14:creationId xmlns:p14="http://schemas.microsoft.com/office/powerpoint/2010/main" val="36518549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1999802" y="1079613"/>
            <a:ext cx="9241879" cy="523220"/>
          </a:xfrm>
          <a:prstGeom prst="rect">
            <a:avLst/>
          </a:prstGeom>
          <a:noFill/>
        </p:spPr>
        <p:txBody>
          <a:bodyPr wrap="square" rtlCol="0">
            <a:spAutoFit/>
          </a:bodyPr>
          <a:lstStyle/>
          <a:p>
            <a:pPr algn="ctr"/>
            <a:r>
              <a:rPr lang="en-US" sz="2800" b="1" dirty="0">
                <a:solidFill>
                  <a:schemeClr val="bg2">
                    <a:lumMod val="25000"/>
                  </a:schemeClr>
                </a:solidFill>
                <a:latin typeface="Alexandria" charset="0"/>
                <a:cs typeface="Alexandria" charset="0"/>
              </a:rPr>
              <a:t>Lecture topics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3343443" y="1676491"/>
            <a:ext cx="9875252" cy="878895"/>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b="1" dirty="0">
                <a:solidFill>
                  <a:srgbClr val="0A1F61"/>
                </a:solidFill>
                <a:cs typeface="Tajawal ExtraBold" panose="00000800000000000000" pitchFamily="2" charset="-78"/>
              </a:rPr>
              <a:t>3.1 CYBERSECURITY ETHICS: A DETAILED STUDY (DOMINS)</a:t>
            </a:r>
          </a:p>
          <a:p>
            <a:pPr marL="342900" indent="-342900">
              <a:lnSpc>
                <a:spcPct val="150000"/>
              </a:lnSpc>
              <a:buFont typeface="Wingdings" panose="05000000000000000000" pitchFamily="2" charset="2"/>
              <a:buChar char="§"/>
            </a:pPr>
            <a:r>
              <a:rPr lang="en-US" b="1" dirty="0">
                <a:solidFill>
                  <a:srgbClr val="0A1F61"/>
                </a:solidFill>
                <a:cs typeface="Tajawal ExtraBold" panose="00000800000000000000" pitchFamily="2" charset="-78"/>
              </a:rPr>
              <a:t>3.2 CYBERSECURITY ETHICS IN APPLICATIONS</a:t>
            </a:r>
            <a:endParaRPr lang="en-US" b="1" dirty="0">
              <a:solidFill>
                <a:srgbClr val="000000"/>
              </a:solidFill>
              <a:latin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2615F62E-D101-655C-3A6B-08C86E9C170B}"/>
              </a:ext>
            </a:extLst>
          </p:cNvPr>
          <p:cNvPicPr>
            <a:picLocks noChangeAspect="1"/>
          </p:cNvPicPr>
          <p:nvPr/>
        </p:nvPicPr>
        <p:blipFill>
          <a:blip r:embed="rId3"/>
          <a:stretch>
            <a:fillRect/>
          </a:stretch>
        </p:blipFill>
        <p:spPr>
          <a:xfrm>
            <a:off x="1889742" y="2519182"/>
            <a:ext cx="3763815" cy="3523941"/>
          </a:xfrm>
          <a:prstGeom prst="rect">
            <a:avLst/>
          </a:prstGeom>
        </p:spPr>
      </p:pic>
      <p:pic>
        <p:nvPicPr>
          <p:cNvPr id="11" name="Picture 10">
            <a:extLst>
              <a:ext uri="{FF2B5EF4-FFF2-40B4-BE49-F238E27FC236}">
                <a16:creationId xmlns:a16="http://schemas.microsoft.com/office/drawing/2014/main" id="{A49F611A-DB0C-073F-80E9-41B24370EF7D}"/>
              </a:ext>
            </a:extLst>
          </p:cNvPr>
          <p:cNvPicPr>
            <a:picLocks noChangeAspect="1"/>
          </p:cNvPicPr>
          <p:nvPr/>
        </p:nvPicPr>
        <p:blipFill>
          <a:blip r:embed="rId4"/>
          <a:stretch>
            <a:fillRect/>
          </a:stretch>
        </p:blipFill>
        <p:spPr>
          <a:xfrm>
            <a:off x="6023640" y="2503141"/>
            <a:ext cx="4038640" cy="352869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ETHICS : A DETAILED STUDY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293209"/>
          </a:xfrm>
          <a:prstGeom prst="rect">
            <a:avLst/>
          </a:prstGeom>
          <a:noFill/>
        </p:spPr>
        <p:txBody>
          <a:bodyPr wrap="square" rtlCol="0">
            <a:spAutoFit/>
          </a:bodyPr>
          <a:lstStyle/>
          <a:p>
            <a:pPr marL="342900" indent="-342900">
              <a:buFont typeface="Arial" panose="020B0604020202020204" pitchFamily="34" charset="0"/>
              <a:buChar char="•"/>
            </a:pPr>
            <a:r>
              <a:rPr lang="en-US" sz="2000" b="1" dirty="0">
                <a:solidFill>
                  <a:srgbClr val="0A1F61"/>
                </a:solidFill>
                <a:cs typeface="Tajawal ExtraBold" panose="00000800000000000000" pitchFamily="2" charset="-78"/>
              </a:rPr>
              <a:t>Cyberspace</a:t>
            </a:r>
            <a:r>
              <a:rPr lang="en-US" sz="2000" dirty="0">
                <a:solidFill>
                  <a:srgbClr val="0A1F61"/>
                </a:solidFill>
                <a:cs typeface="Tajawal ExtraBold" panose="00000800000000000000" pitchFamily="2" charset="-78"/>
              </a:rPr>
              <a:t> incorporates </a:t>
            </a:r>
            <a:r>
              <a:rPr lang="en-US" sz="2000" u="sng" dirty="0">
                <a:solidFill>
                  <a:srgbClr val="0A1F61"/>
                </a:solidFill>
                <a:cs typeface="Tajawal ExtraBold" panose="00000800000000000000" pitchFamily="2" charset="-78"/>
              </a:rPr>
              <a:t>the Internet</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telecommunication systems</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computer systems</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embedded processors</a:t>
            </a:r>
            <a:r>
              <a:rPr lang="en-US" sz="2000" dirty="0">
                <a:solidFill>
                  <a:srgbClr val="0A1F61"/>
                </a:solidFill>
                <a:cs typeface="Tajawal ExtraBold" panose="00000800000000000000" pitchFamily="2" charset="-78"/>
              </a:rPr>
              <a:t>, and </a:t>
            </a:r>
            <a:r>
              <a:rPr lang="en-US" sz="2000" u="sng" dirty="0">
                <a:solidFill>
                  <a:srgbClr val="0A1F61"/>
                </a:solidFill>
                <a:cs typeface="Tajawal ExtraBold" panose="00000800000000000000" pitchFamily="2" charset="-78"/>
              </a:rPr>
              <a:t>control systems</a:t>
            </a:r>
            <a:r>
              <a:rPr lang="en-US" sz="2000" dirty="0">
                <a:solidFill>
                  <a:srgbClr val="0A1F61"/>
                </a:solidFill>
                <a:cs typeface="Tajawal ExtraBold" panose="00000800000000000000" pitchFamily="2" charset="-78"/>
              </a:rPr>
              <a:t>.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Each of these domains have specific functionalities and operates in various ways.</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Thus each of these have their own ethics and standards.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Each of these components are responsible for establishing cyberspace and their applications traverse the globe.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Therefore, a detailed study on ethics for these components is of great significance.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03610"/>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CYBERSECURITY ETHICS : A DETAILED STUDY</a:t>
            </a:r>
          </a:p>
        </p:txBody>
      </p:sp>
      <p:pic>
        <p:nvPicPr>
          <p:cNvPr id="9" name="Picture 8">
            <a:extLst>
              <a:ext uri="{FF2B5EF4-FFF2-40B4-BE49-F238E27FC236}">
                <a16:creationId xmlns:a16="http://schemas.microsoft.com/office/drawing/2014/main" id="{940B2CB6-3F2F-D5DB-8F93-3327044C9D2B}"/>
              </a:ext>
            </a:extLst>
          </p:cNvPr>
          <p:cNvPicPr>
            <a:picLocks noChangeAspect="1"/>
          </p:cNvPicPr>
          <p:nvPr/>
        </p:nvPicPr>
        <p:blipFill>
          <a:blip r:embed="rId3"/>
          <a:stretch>
            <a:fillRect/>
          </a:stretch>
        </p:blipFill>
        <p:spPr>
          <a:xfrm>
            <a:off x="2602657" y="1395758"/>
            <a:ext cx="6419644" cy="4041144"/>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ETHICS : A DETAILED STUDY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154984"/>
          </a:xfrm>
          <a:prstGeom prst="rect">
            <a:avLst/>
          </a:prstGeom>
          <a:noFill/>
        </p:spPr>
        <p:txBody>
          <a:bodyPr wrap="square" rtlCol="0">
            <a:spAutoFit/>
          </a:bodyPr>
          <a:lstStyle/>
          <a:p>
            <a:pPr algn="justLow"/>
            <a:r>
              <a:rPr lang="en-US" sz="2800" dirty="0">
                <a:solidFill>
                  <a:srgbClr val="0A1F61"/>
                </a:solidFill>
                <a:cs typeface="Tajawal ExtraBold" panose="00000800000000000000" pitchFamily="2" charset="-78"/>
              </a:rPr>
              <a:t>4.1.1 CYBERSECURITY: INTERNET ETHICS</a:t>
            </a:r>
          </a:p>
          <a:p>
            <a:pPr algn="justLow"/>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One of the most remarkable and active components of cyberspace is </a:t>
            </a:r>
            <a:r>
              <a:rPr lang="en-US" sz="2400" u="sng" dirty="0">
                <a:solidFill>
                  <a:srgbClr val="0A1F61"/>
                </a:solidFill>
                <a:cs typeface="Tajawal ExtraBold" panose="00000800000000000000" pitchFamily="2" charset="-78"/>
              </a:rPr>
              <a:t>the</a:t>
            </a:r>
            <a:r>
              <a:rPr lang="en-US" sz="2400" dirty="0">
                <a:solidFill>
                  <a:srgbClr val="0A1F61"/>
                </a:solidFill>
                <a:cs typeface="Tajawal ExtraBold" panose="00000800000000000000" pitchFamily="2" charset="-78"/>
              </a:rPr>
              <a:t> </a:t>
            </a:r>
            <a:r>
              <a:rPr lang="en-US" sz="2400" u="sng" dirty="0">
                <a:solidFill>
                  <a:srgbClr val="0A1F61"/>
                </a:solidFill>
                <a:cs typeface="Tajawal ExtraBold" panose="00000800000000000000" pitchFamily="2" charset="-78"/>
              </a:rPr>
              <a:t>Internet</a:t>
            </a:r>
            <a:r>
              <a:rPr lang="en-US" sz="2400" dirty="0">
                <a:solidFill>
                  <a:srgbClr val="0A1F61"/>
                </a:solidFill>
                <a:cs typeface="Tajawal ExtraBold" panose="00000800000000000000" pitchFamily="2" charset="-78"/>
              </a:rPr>
              <a:t>. </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In fact, the majority of the communication among devices and users takes place over the Internet.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Since the Internet harbors millions of users and devices, exchange of information over the platform must be performed in an ethical way.</a:t>
            </a:r>
            <a:endParaRPr lang="en-US" sz="2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2400" dirty="0">
              <a:solidFill>
                <a:srgbClr val="0A1F61"/>
              </a:solidFill>
              <a:cs typeface="Tajawal ExtraBold" panose="000008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608965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ETHICS : A DETAILED STUDY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908762"/>
          </a:xfrm>
          <a:prstGeom prst="rect">
            <a:avLst/>
          </a:prstGeom>
          <a:noFill/>
        </p:spPr>
        <p:txBody>
          <a:bodyPr wrap="square" rtlCol="0">
            <a:spAutoFit/>
          </a:bodyPr>
          <a:lstStyle/>
          <a:p>
            <a:pPr algn="justLow"/>
            <a:r>
              <a:rPr lang="en-US" sz="2400" dirty="0">
                <a:solidFill>
                  <a:srgbClr val="0A1F61"/>
                </a:solidFill>
                <a:cs typeface="Tajawal ExtraBold" panose="00000800000000000000" pitchFamily="2" charset="-78"/>
              </a:rPr>
              <a:t>4.1.1 CYBERSECURITY: INTERNET ETHICS</a:t>
            </a:r>
          </a:p>
          <a:p>
            <a:pPr algn="justLow"/>
            <a:endParaRPr lang="en-US" sz="24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u="sng" dirty="0">
                <a:solidFill>
                  <a:srgbClr val="0A1F61"/>
                </a:solidFill>
                <a:cs typeface="Tajawal ExtraBold" panose="00000800000000000000" pitchFamily="2" charset="-78"/>
              </a:rPr>
              <a:t>Definition of the Internet:</a:t>
            </a:r>
          </a:p>
          <a:p>
            <a:pPr marL="342900" indent="-342900" algn="justLow">
              <a:buFont typeface="Arial" panose="020B0604020202020204" pitchFamily="34" charset="0"/>
              <a:buChar char="•"/>
            </a:pPr>
            <a:endParaRPr lang="en-US" sz="2400" u="sng"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200" dirty="0">
                <a:solidFill>
                  <a:srgbClr val="0A1F61"/>
                </a:solidFill>
                <a:cs typeface="Tajawal ExtraBold" panose="00000800000000000000" pitchFamily="2" charset="-78"/>
              </a:rPr>
              <a:t>The Internet might be characterized as a method for interfacing a computer to any other computer anywhere in the world by means of dedicated routers and servers. </a:t>
            </a:r>
          </a:p>
          <a:p>
            <a:pPr marL="800100" lvl="1" indent="-342900" algn="just">
              <a:buFont typeface="Wingdings" panose="05000000000000000000" pitchFamily="2" charset="2"/>
              <a:buChar char="q"/>
            </a:pPr>
            <a:endParaRPr lang="en-US" sz="800"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200" dirty="0">
                <a:solidFill>
                  <a:srgbClr val="0A1F61"/>
                </a:solidFill>
                <a:cs typeface="Tajawal ExtraBold" panose="00000800000000000000" pitchFamily="2" charset="-78"/>
              </a:rPr>
              <a:t>At the point when two computers are associated over the Internet, they can send and receive a wide range of information like text, design, voice, video, and computer program.</a:t>
            </a:r>
          </a:p>
          <a:p>
            <a:endParaRPr lang="en-US" sz="1200" dirty="0">
              <a:solidFill>
                <a:srgbClr val="0A1F61"/>
              </a:solidFill>
              <a:cs typeface="Tajawal ExtraBold" panose="000008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360561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ETHICS : A DETAILED STUDY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908762"/>
          </a:xfrm>
          <a:prstGeom prst="rect">
            <a:avLst/>
          </a:prstGeom>
          <a:noFill/>
        </p:spPr>
        <p:txBody>
          <a:bodyPr wrap="square" rtlCol="0">
            <a:spAutoFit/>
          </a:bodyPr>
          <a:lstStyle/>
          <a:p>
            <a:pPr algn="justLow"/>
            <a:r>
              <a:rPr lang="ar-JO" sz="2400" dirty="0">
                <a:solidFill>
                  <a:srgbClr val="0A1F61"/>
                </a:solidFill>
                <a:cs typeface="Tajawal ExtraBold" panose="00000800000000000000" pitchFamily="2" charset="-78"/>
              </a:rPr>
              <a:t>4</a:t>
            </a:r>
            <a:r>
              <a:rPr lang="en-US" sz="2400" dirty="0">
                <a:solidFill>
                  <a:srgbClr val="0A1F61"/>
                </a:solidFill>
                <a:cs typeface="Tajawal ExtraBold" panose="00000800000000000000" pitchFamily="2" charset="-78"/>
              </a:rPr>
              <a:t>.1.1 CYBERSECURITY: INTERNET ETHICS</a:t>
            </a:r>
          </a:p>
          <a:p>
            <a:endParaRPr lang="en-US" sz="12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Many times ethics over the Internet referred as </a:t>
            </a:r>
            <a:r>
              <a:rPr lang="en-US" sz="2400" u="sng" dirty="0">
                <a:solidFill>
                  <a:srgbClr val="0A1F61"/>
                </a:solidFill>
                <a:cs typeface="Tajawal ExtraBold" panose="00000800000000000000" pitchFamily="2" charset="-78"/>
              </a:rPr>
              <a:t>Internet Etiquette </a:t>
            </a:r>
            <a:r>
              <a:rPr lang="en-US" sz="2400" dirty="0">
                <a:solidFill>
                  <a:srgbClr val="0A1F61"/>
                </a:solidFill>
                <a:cs typeface="Tajawal ExtraBold" panose="00000800000000000000" pitchFamily="2" charset="-78"/>
              </a:rPr>
              <a:t>or </a:t>
            </a:r>
            <a:r>
              <a:rPr lang="en-US" sz="2400" u="sng" dirty="0">
                <a:solidFill>
                  <a:srgbClr val="0A1F61"/>
                </a:solidFill>
                <a:cs typeface="Tajawal ExtraBold" panose="00000800000000000000" pitchFamily="2" charset="-78"/>
              </a:rPr>
              <a:t>Netiquette</a:t>
            </a:r>
            <a:r>
              <a:rPr lang="en-US" sz="2400" dirty="0">
                <a:solidFill>
                  <a:srgbClr val="0A1F61"/>
                </a:solidFill>
                <a:cs typeface="Tajawal ExtraBold" panose="00000800000000000000" pitchFamily="2" charset="-78"/>
              </a:rPr>
              <a:t>.</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As Etiquette corresponds to the code of polite behavior in society, netiquette concerned with code of good behavior on Internet. </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Netiquette takes into account various aspects of the Internet, like email, social media, and web forums. Also, online chat, website comments.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6665620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ETHICS : A DETAILED STUDY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216539"/>
          </a:xfrm>
          <a:prstGeom prst="rect">
            <a:avLst/>
          </a:prstGeom>
          <a:noFill/>
        </p:spPr>
        <p:txBody>
          <a:bodyPr wrap="square" rtlCol="0">
            <a:spAutoFit/>
          </a:bodyPr>
          <a:lstStyle/>
          <a:p>
            <a:pPr algn="justLow"/>
            <a:r>
              <a:rPr lang="en-US" dirty="0">
                <a:solidFill>
                  <a:srgbClr val="0A1F61"/>
                </a:solidFill>
                <a:cs typeface="Tajawal ExtraBold" panose="00000800000000000000" pitchFamily="2" charset="-78"/>
              </a:rPr>
              <a:t> </a:t>
            </a:r>
            <a:r>
              <a:rPr lang="ar-JO" dirty="0">
                <a:solidFill>
                  <a:srgbClr val="0A1F61"/>
                </a:solidFill>
                <a:cs typeface="Tajawal ExtraBold" panose="00000800000000000000" pitchFamily="2" charset="-78"/>
              </a:rPr>
              <a:t>4</a:t>
            </a:r>
            <a:r>
              <a:rPr lang="en-US" dirty="0">
                <a:solidFill>
                  <a:srgbClr val="0A1F61"/>
                </a:solidFill>
                <a:cs typeface="Tajawal ExtraBold" panose="00000800000000000000" pitchFamily="2" charset="-78"/>
              </a:rPr>
              <a:t>.1.1 CYBERSECURITY: INTERNET ETHICS</a:t>
            </a:r>
          </a:p>
          <a:p>
            <a:pPr algn="justLow"/>
            <a:endParaRPr lang="en-US" sz="100" dirty="0">
              <a:solidFill>
                <a:srgbClr val="0A1F61"/>
              </a:solidFill>
              <a:cs typeface="Tajawal ExtraBold" panose="00000800000000000000" pitchFamily="2" charset="-78"/>
            </a:endParaRPr>
          </a:p>
          <a:p>
            <a:pPr marL="800100" lvl="1" indent="-342900" algn="justLow">
              <a:buFont typeface="Arial" panose="020B0604020202020204" pitchFamily="34" charset="0"/>
              <a:buChar char="•"/>
            </a:pPr>
            <a:r>
              <a:rPr lang="en-US" dirty="0">
                <a:solidFill>
                  <a:srgbClr val="0A1F61"/>
                </a:solidFill>
                <a:cs typeface="Tajawal ExtraBold" panose="00000800000000000000" pitchFamily="2" charset="-78"/>
              </a:rPr>
              <a:t>There are no specific netiquette rules or guidelines, however the overall idea is to respect others online:</a:t>
            </a:r>
          </a:p>
          <a:p>
            <a:pPr marL="800100" lvl="1" indent="-342900" algn="justLow">
              <a:buFont typeface="Arial" panose="020B0604020202020204" pitchFamily="34" charset="0"/>
              <a:buChar char="•"/>
            </a:pPr>
            <a:endParaRPr lang="en-US" sz="100" dirty="0">
              <a:solidFill>
                <a:srgbClr val="0A1F61"/>
              </a:solidFill>
              <a:cs typeface="Tajawal ExtraBold" panose="00000800000000000000" pitchFamily="2" charset="-78"/>
            </a:endParaRPr>
          </a:p>
          <a:p>
            <a:pPr marL="3490913" lvl="7" indent="-346075" algn="justLow">
              <a:buFont typeface="+mj-lt"/>
              <a:buAutoNum type="arabicPeriod"/>
            </a:pPr>
            <a:r>
              <a:rPr lang="en-US" sz="1600" dirty="0">
                <a:solidFill>
                  <a:srgbClr val="0A1F61"/>
                </a:solidFill>
                <a:cs typeface="Tajawal ExtraBold" panose="00000800000000000000" pitchFamily="2" charset="-78"/>
              </a:rPr>
              <a:t>Remember the Human</a:t>
            </a:r>
          </a:p>
          <a:p>
            <a:pPr marL="3490913" lvl="7" indent="-346075" algn="justLow">
              <a:buFont typeface="+mj-lt"/>
              <a:buAutoNum type="arabicPeriod"/>
            </a:pPr>
            <a:r>
              <a:rPr lang="en-US" sz="1600" dirty="0">
                <a:solidFill>
                  <a:srgbClr val="0A1F61"/>
                </a:solidFill>
                <a:cs typeface="Tajawal ExtraBold" panose="00000800000000000000" pitchFamily="2" charset="-78"/>
              </a:rPr>
              <a:t>Following the Same Standard of Behavior online as in Real life</a:t>
            </a:r>
          </a:p>
          <a:p>
            <a:pPr marL="3490913" lvl="7" indent="-346075" algn="justLow">
              <a:buFont typeface="+mj-lt"/>
              <a:buAutoNum type="arabicPeriod"/>
            </a:pPr>
            <a:r>
              <a:rPr lang="en-US" sz="1600" dirty="0">
                <a:solidFill>
                  <a:srgbClr val="0A1F61"/>
                </a:solidFill>
                <a:cs typeface="Tajawal ExtraBold" panose="00000800000000000000" pitchFamily="2" charset="-78"/>
              </a:rPr>
              <a:t>Knowing that You are in Cyberspace</a:t>
            </a:r>
          </a:p>
          <a:p>
            <a:pPr marL="3490913" lvl="7" indent="-346075" algn="justLow">
              <a:buFont typeface="+mj-lt"/>
              <a:buAutoNum type="arabicPeriod"/>
            </a:pPr>
            <a:r>
              <a:rPr lang="en-US" sz="1600" dirty="0">
                <a:solidFill>
                  <a:srgbClr val="0A1F61"/>
                </a:solidFill>
                <a:cs typeface="Tajawal ExtraBold" panose="00000800000000000000" pitchFamily="2" charset="-78"/>
              </a:rPr>
              <a:t>Appreciating the Other Peoples Time and Bandwidths</a:t>
            </a:r>
          </a:p>
          <a:p>
            <a:pPr marL="3490913" lvl="7" indent="-346075" algn="justLow">
              <a:buFont typeface="+mj-lt"/>
              <a:buAutoNum type="arabicPeriod"/>
            </a:pPr>
            <a:r>
              <a:rPr lang="en-US" sz="1600" dirty="0">
                <a:solidFill>
                  <a:srgbClr val="0A1F61"/>
                </a:solidFill>
                <a:cs typeface="Tajawal ExtraBold" panose="00000800000000000000" pitchFamily="2" charset="-78"/>
              </a:rPr>
              <a:t>Making your self Good online</a:t>
            </a:r>
          </a:p>
          <a:p>
            <a:pPr marL="3490913" lvl="7" indent="-346075" algn="justLow">
              <a:buFont typeface="+mj-lt"/>
              <a:buAutoNum type="arabicPeriod"/>
            </a:pPr>
            <a:r>
              <a:rPr lang="en-US" sz="1600" dirty="0">
                <a:solidFill>
                  <a:srgbClr val="0A1F61"/>
                </a:solidFill>
                <a:cs typeface="Tajawal ExtraBold" panose="00000800000000000000" pitchFamily="2" charset="-78"/>
              </a:rPr>
              <a:t>Sharing Expert knowledge </a:t>
            </a:r>
          </a:p>
          <a:p>
            <a:pPr marL="3490913" lvl="7" indent="-346075" algn="justLow">
              <a:buFont typeface="+mj-lt"/>
              <a:buAutoNum type="arabicPeriod"/>
            </a:pPr>
            <a:r>
              <a:rPr lang="en-US" sz="1600" dirty="0">
                <a:solidFill>
                  <a:srgbClr val="0A1F61"/>
                </a:solidFill>
                <a:cs typeface="Tajawal ExtraBold" panose="00000800000000000000" pitchFamily="2" charset="-78"/>
              </a:rPr>
              <a:t>Helping Keep Flame Wars Under Control </a:t>
            </a:r>
          </a:p>
          <a:p>
            <a:pPr marL="3490913" lvl="7" indent="-346075" algn="justLow">
              <a:buFont typeface="+mj-lt"/>
              <a:buAutoNum type="arabicPeriod"/>
            </a:pPr>
            <a:r>
              <a:rPr lang="en-US" sz="1600" dirty="0">
                <a:solidFill>
                  <a:srgbClr val="0A1F61"/>
                </a:solidFill>
                <a:cs typeface="Tajawal ExtraBold" panose="00000800000000000000" pitchFamily="2" charset="-78"/>
              </a:rPr>
              <a:t>Respecting Other People’s Privacy </a:t>
            </a:r>
          </a:p>
          <a:p>
            <a:pPr marL="3490913" lvl="7" indent="-346075" algn="justLow">
              <a:buFont typeface="+mj-lt"/>
              <a:buAutoNum type="arabicPeriod"/>
            </a:pPr>
            <a:r>
              <a:rPr lang="en-US" sz="1600" dirty="0">
                <a:solidFill>
                  <a:srgbClr val="0A1F61"/>
                </a:solidFill>
                <a:cs typeface="Tajawal ExtraBold" panose="00000800000000000000" pitchFamily="2" charset="-78"/>
              </a:rPr>
              <a:t>Not Abusing Power</a:t>
            </a:r>
          </a:p>
          <a:p>
            <a:pPr marL="3490913" lvl="7" indent="-346075" algn="justLow">
              <a:buFont typeface="+mj-lt"/>
              <a:buAutoNum type="arabicPeriod"/>
            </a:pPr>
            <a:r>
              <a:rPr lang="en-US" sz="1600" dirty="0">
                <a:solidFill>
                  <a:srgbClr val="0A1F61"/>
                </a:solidFill>
                <a:cs typeface="Tajawal ExtraBold" panose="00000800000000000000" pitchFamily="2" charset="-78"/>
              </a:rPr>
              <a:t>Be Forgiving of Other People’s Mistakes</a:t>
            </a:r>
          </a:p>
          <a:p>
            <a:pPr marL="742950" lvl="1" indent="-285750" algn="just">
              <a:buFont typeface="Arial" panose="020B0604020202020204" pitchFamily="34" charset="0"/>
              <a:buChar char="•"/>
            </a:pPr>
            <a:r>
              <a:rPr lang="en-US" dirty="0">
                <a:solidFill>
                  <a:srgbClr val="0A1F61"/>
                </a:solidFill>
                <a:cs typeface="Tajawal ExtraBold" panose="00000800000000000000" pitchFamily="2" charset="-78"/>
              </a:rPr>
              <a:t>Good netiquette is useful for everyone in Cyberspace, and it ensures a healthy environment.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3231468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CYBERSECURITY ETHICS : A DETAILED STUDY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956168" y="2230833"/>
            <a:ext cx="9875252" cy="4001095"/>
          </a:xfrm>
          <a:prstGeom prst="rect">
            <a:avLst/>
          </a:prstGeom>
          <a:noFill/>
        </p:spPr>
        <p:txBody>
          <a:bodyPr wrap="square" rtlCol="0">
            <a:spAutoFit/>
          </a:bodyPr>
          <a:lstStyle/>
          <a:p>
            <a:pPr algn="justLow"/>
            <a:r>
              <a:rPr lang="ar-JO" sz="2800" dirty="0">
                <a:solidFill>
                  <a:srgbClr val="0A1F61"/>
                </a:solidFill>
                <a:cs typeface="Tajawal ExtraBold" panose="00000800000000000000" pitchFamily="2" charset="-78"/>
              </a:rPr>
              <a:t>4</a:t>
            </a:r>
            <a:r>
              <a:rPr lang="en-US" sz="2800" dirty="0">
                <a:solidFill>
                  <a:srgbClr val="0A1F61"/>
                </a:solidFill>
                <a:cs typeface="Tajawal ExtraBold" panose="00000800000000000000" pitchFamily="2" charset="-78"/>
              </a:rPr>
              <a:t>.1.2 CYBERSECURITY: TELECOMMUNICATION SYSTEMS ETHICS</a:t>
            </a:r>
          </a:p>
          <a:p>
            <a:pPr algn="justLow"/>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u="sng" dirty="0">
                <a:solidFill>
                  <a:srgbClr val="0A1F61"/>
                </a:solidFill>
                <a:cs typeface="Tajawal ExtraBold" panose="00000800000000000000" pitchFamily="2" charset="-78"/>
              </a:rPr>
              <a:t>Definition of Telecommunications:</a:t>
            </a:r>
          </a:p>
          <a:p>
            <a:pPr marL="800100" lvl="1" indent="-342900" algn="justLow">
              <a:buFont typeface="Wingdings" panose="05000000000000000000" pitchFamily="2" charset="2"/>
              <a:buChar char="q"/>
            </a:pPr>
            <a:r>
              <a:rPr lang="en-US" sz="2200" dirty="0">
                <a:solidFill>
                  <a:srgbClr val="0A1F61"/>
                </a:solidFill>
                <a:cs typeface="Tajawal ExtraBold" panose="00000800000000000000" pitchFamily="2" charset="-78"/>
              </a:rPr>
              <a:t>Telecommunications is referred to as </a:t>
            </a:r>
            <a:r>
              <a:rPr lang="en-US" sz="2200" u="sng" dirty="0">
                <a:solidFill>
                  <a:srgbClr val="0A1F61"/>
                </a:solidFill>
                <a:cs typeface="Tajawal ExtraBold" panose="00000800000000000000" pitchFamily="2" charset="-78"/>
              </a:rPr>
              <a:t>the transmission of information</a:t>
            </a:r>
            <a:r>
              <a:rPr lang="en-US" sz="2200" dirty="0">
                <a:solidFill>
                  <a:srgbClr val="0A1F61"/>
                </a:solidFill>
                <a:cs typeface="Tajawal ExtraBold" panose="00000800000000000000" pitchFamily="2" charset="-78"/>
              </a:rPr>
              <a:t>. This information may be in the form of signs, signals, messages, words, writings, images, and sounds. </a:t>
            </a:r>
          </a:p>
          <a:p>
            <a:pPr marL="800100" lvl="1" indent="-342900" algn="justLow">
              <a:buFont typeface="Wingdings" panose="05000000000000000000" pitchFamily="2" charset="2"/>
              <a:buChar char="q"/>
            </a:pPr>
            <a:endParaRPr lang="en-US" sz="800" dirty="0">
              <a:solidFill>
                <a:srgbClr val="0A1F61"/>
              </a:solidFill>
              <a:cs typeface="Tajawal ExtraBold" panose="00000800000000000000" pitchFamily="2" charset="-78"/>
            </a:endParaRPr>
          </a:p>
          <a:p>
            <a:pPr marL="800100" lvl="1" indent="-342900" algn="justLow">
              <a:buFont typeface="Wingdings" panose="05000000000000000000" pitchFamily="2" charset="2"/>
              <a:buChar char="q"/>
            </a:pPr>
            <a:r>
              <a:rPr lang="en-US" sz="2200" dirty="0">
                <a:solidFill>
                  <a:srgbClr val="0A1F61"/>
                </a:solidFill>
                <a:cs typeface="Tajawal ExtraBold" panose="00000800000000000000" pitchFamily="2" charset="-78"/>
              </a:rPr>
              <a:t>The information is usually transmitted through means of a wire, radio, optical or other electromagnetic systems. </a:t>
            </a:r>
          </a:p>
          <a:p>
            <a:pPr marL="800100" lvl="1" indent="-342900" algn="justLow">
              <a:buFont typeface="Wingdings" panose="05000000000000000000" pitchFamily="2" charset="2"/>
              <a:buChar char="q"/>
            </a:pPr>
            <a:endParaRPr lang="en-US" sz="800" dirty="0">
              <a:solidFill>
                <a:srgbClr val="0A1F61"/>
              </a:solidFill>
              <a:cs typeface="Tajawal ExtraBold" panose="00000800000000000000" pitchFamily="2" charset="-78"/>
            </a:endParaRPr>
          </a:p>
          <a:p>
            <a:pPr marL="800100" lvl="1" indent="-342900" algn="justLow">
              <a:buFont typeface="Wingdings" panose="05000000000000000000" pitchFamily="2" charset="2"/>
              <a:buChar char="q"/>
            </a:pPr>
            <a:r>
              <a:rPr lang="en-US" sz="2200" dirty="0">
                <a:solidFill>
                  <a:srgbClr val="0A1F61"/>
                </a:solidFill>
                <a:cs typeface="Tajawal ExtraBold" panose="00000800000000000000" pitchFamily="2" charset="-78"/>
              </a:rPr>
              <a:t>Telecommunication occurs when there is an interchange of information between communication parties which includes the use of technology.</a:t>
            </a:r>
          </a:p>
          <a:p>
            <a:pPr marL="342900" indent="-342900" algn="justLow">
              <a:buFont typeface="Arial" panose="020B0604020202020204" pitchFamily="34" charset="0"/>
              <a:buChar char="•"/>
            </a:pPr>
            <a:endParaRPr lang="en-US" sz="2400"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61368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CYBERSECURITY ETHICS : A DETAILED STUDY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956168" y="2230833"/>
            <a:ext cx="9875252" cy="3447098"/>
          </a:xfrm>
          <a:prstGeom prst="rect">
            <a:avLst/>
          </a:prstGeom>
          <a:noFill/>
        </p:spPr>
        <p:txBody>
          <a:bodyPr wrap="square" rtlCol="0">
            <a:spAutoFit/>
          </a:bodyPr>
          <a:lstStyle/>
          <a:p>
            <a:pPr algn="justLow"/>
            <a:r>
              <a:rPr lang="ar-JO" dirty="0">
                <a:solidFill>
                  <a:srgbClr val="0A1F61"/>
                </a:solidFill>
                <a:cs typeface="Tajawal ExtraBold" panose="00000800000000000000" pitchFamily="2" charset="-78"/>
              </a:rPr>
              <a:t>4</a:t>
            </a:r>
            <a:r>
              <a:rPr lang="en-US" dirty="0">
                <a:solidFill>
                  <a:srgbClr val="0A1F61"/>
                </a:solidFill>
                <a:cs typeface="Tajawal ExtraBold" panose="00000800000000000000" pitchFamily="2" charset="-78"/>
              </a:rPr>
              <a:t>.1.2 CYBERSECURITY: TELECOMMUNICATION SYSTEMS ETHICS</a:t>
            </a:r>
          </a:p>
          <a:p>
            <a:pPr algn="justLow"/>
            <a:endParaRPr lang="en-US" sz="5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A telecommunications system </a:t>
            </a:r>
            <a:r>
              <a:rPr lang="en-US" u="sng" dirty="0">
                <a:solidFill>
                  <a:srgbClr val="0A1F61"/>
                </a:solidFill>
                <a:cs typeface="Tajawal ExtraBold" panose="00000800000000000000" pitchFamily="2" charset="-78"/>
              </a:rPr>
              <a:t>operates as a cluster of nodes and links to facilitate telecommunication. </a:t>
            </a:r>
          </a:p>
          <a:p>
            <a:pPr marL="342900" indent="-342900" algn="justLow">
              <a:buFont typeface="Arial" panose="020B0604020202020204" pitchFamily="34" charset="0"/>
              <a:buChar char="•"/>
            </a:pPr>
            <a:endParaRPr lang="en-US" sz="5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dirty="0">
                <a:solidFill>
                  <a:srgbClr val="0A1F61"/>
                </a:solidFill>
                <a:cs typeface="Tajawal ExtraBold" panose="00000800000000000000" pitchFamily="2" charset="-78"/>
              </a:rPr>
              <a:t>Telecommunication incorporates </a:t>
            </a:r>
            <a:r>
              <a:rPr lang="en-US" b="1" dirty="0">
                <a:solidFill>
                  <a:srgbClr val="0A1F61"/>
                </a:solidFill>
                <a:cs typeface="Tajawal ExtraBold" panose="00000800000000000000" pitchFamily="2" charset="-78"/>
              </a:rPr>
              <a:t>three important aspects</a:t>
            </a:r>
            <a:r>
              <a:rPr lang="en-US" dirty="0">
                <a:solidFill>
                  <a:srgbClr val="0A1F61"/>
                </a:solidFill>
                <a:cs typeface="Tajawal ExtraBold" panose="00000800000000000000" pitchFamily="2" charset="-78"/>
              </a:rPr>
              <a:t>, namely </a:t>
            </a:r>
            <a:r>
              <a:rPr lang="en-US" u="sng" dirty="0">
                <a:solidFill>
                  <a:srgbClr val="0A1F61"/>
                </a:solidFill>
                <a:cs typeface="Tajawal ExtraBold" panose="00000800000000000000" pitchFamily="2" charset="-78"/>
              </a:rPr>
              <a:t>information</a:t>
            </a:r>
            <a:r>
              <a:rPr lang="en-US" dirty="0">
                <a:solidFill>
                  <a:srgbClr val="0A1F61"/>
                </a:solidFill>
                <a:cs typeface="Tajawal ExtraBold" panose="00000800000000000000" pitchFamily="2" charset="-78"/>
              </a:rPr>
              <a:t>, </a:t>
            </a:r>
            <a:r>
              <a:rPr lang="en-US" u="sng" dirty="0">
                <a:solidFill>
                  <a:srgbClr val="0A1F61"/>
                </a:solidFill>
                <a:cs typeface="Tajawal ExtraBold" panose="00000800000000000000" pitchFamily="2" charset="-78"/>
              </a:rPr>
              <a:t>communication</a:t>
            </a:r>
            <a:r>
              <a:rPr lang="en-US" dirty="0">
                <a:solidFill>
                  <a:srgbClr val="0A1F61"/>
                </a:solidFill>
                <a:cs typeface="Tajawal ExtraBold" panose="00000800000000000000" pitchFamily="2" charset="-78"/>
              </a:rPr>
              <a:t>, and </a:t>
            </a:r>
            <a:r>
              <a:rPr lang="en-US" u="sng" dirty="0">
                <a:solidFill>
                  <a:srgbClr val="0A1F61"/>
                </a:solidFill>
                <a:cs typeface="Tajawal ExtraBold" panose="00000800000000000000" pitchFamily="2" charset="-78"/>
              </a:rPr>
              <a:t>technology</a:t>
            </a:r>
            <a:r>
              <a:rPr lang="en-US" dirty="0">
                <a:solidFill>
                  <a:srgbClr val="0A1F61"/>
                </a:solidFill>
                <a:cs typeface="Tajawal ExtraBold" panose="00000800000000000000" pitchFamily="2" charset="-78"/>
              </a:rPr>
              <a:t>, and they are related to one another. </a:t>
            </a:r>
          </a:p>
          <a:p>
            <a:pPr marL="342900" indent="-342900" algn="justLow">
              <a:buFont typeface="Arial" panose="020B0604020202020204" pitchFamily="34" charset="0"/>
              <a:buChar char="•"/>
            </a:pPr>
            <a:endParaRPr lang="en-US" sz="5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b="1" dirty="0">
                <a:solidFill>
                  <a:srgbClr val="0A1F61"/>
                </a:solidFill>
                <a:cs typeface="Tajawal ExtraBold" panose="00000800000000000000" pitchFamily="2" charset="-78"/>
              </a:rPr>
              <a:t>Information</a:t>
            </a:r>
            <a:r>
              <a:rPr lang="en-US" dirty="0">
                <a:solidFill>
                  <a:srgbClr val="0A1F61"/>
                </a:solidFill>
                <a:cs typeface="Tajawal ExtraBold" panose="00000800000000000000" pitchFamily="2" charset="-78"/>
              </a:rPr>
              <a:t> is produced due to an interpretation process. Usually, a receiver interprets data during a specific time-space based on the total amount of knowledge and experience of the receiver.</a:t>
            </a:r>
          </a:p>
          <a:p>
            <a:pPr marL="342900" indent="-342900" algn="justLow">
              <a:buFont typeface="Arial" panose="020B0604020202020204" pitchFamily="34" charset="0"/>
              <a:buChar char="•"/>
            </a:pPr>
            <a:endParaRPr lang="en-US" sz="5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b="1" dirty="0">
                <a:solidFill>
                  <a:srgbClr val="0A1F61"/>
                </a:solidFill>
                <a:cs typeface="Tajawal ExtraBold" panose="00000800000000000000" pitchFamily="2" charset="-78"/>
              </a:rPr>
              <a:t>Communication</a:t>
            </a:r>
            <a:r>
              <a:rPr lang="en-US" dirty="0">
                <a:solidFill>
                  <a:srgbClr val="0A1F61"/>
                </a:solidFill>
                <a:cs typeface="Tajawal ExtraBold" panose="00000800000000000000" pitchFamily="2" charset="-78"/>
              </a:rPr>
              <a:t> may be defined as the interaction between elements and the repercussion of the effect that the performance of one element has on the performance of another element. </a:t>
            </a:r>
          </a:p>
          <a:p>
            <a:pPr marL="342900" indent="-342900" algn="justLow">
              <a:buFont typeface="Arial" panose="020B0604020202020204" pitchFamily="34" charset="0"/>
              <a:buChar char="•"/>
            </a:pPr>
            <a:r>
              <a:rPr lang="en-US" b="1" dirty="0">
                <a:solidFill>
                  <a:srgbClr val="0A1F61"/>
                </a:solidFill>
                <a:cs typeface="Tajawal ExtraBold" panose="00000800000000000000" pitchFamily="2" charset="-78"/>
              </a:rPr>
              <a:t>Technology</a:t>
            </a:r>
            <a:r>
              <a:rPr lang="en-US" dirty="0">
                <a:solidFill>
                  <a:srgbClr val="0A1F61"/>
                </a:solidFill>
                <a:cs typeface="Tajawal ExtraBold" panose="00000800000000000000" pitchFamily="2" charset="-78"/>
              </a:rPr>
              <a:t> is a field of knowledge and skills that includes design, construction, and use of created artifacts, and the theoretical science of technology itself.</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58526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1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CYBERSECURITY ETHICS : A DETAILED STUDY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956168" y="2230833"/>
            <a:ext cx="9875252" cy="3847207"/>
          </a:xfrm>
          <a:prstGeom prst="rect">
            <a:avLst/>
          </a:prstGeom>
          <a:noFill/>
        </p:spPr>
        <p:txBody>
          <a:bodyPr wrap="square" rtlCol="0">
            <a:spAutoFit/>
          </a:bodyPr>
          <a:lstStyle/>
          <a:p>
            <a:pPr algn="justLow"/>
            <a:r>
              <a:rPr lang="ar-JO" sz="2400" dirty="0">
                <a:solidFill>
                  <a:srgbClr val="0A1F61"/>
                </a:solidFill>
                <a:cs typeface="Tajawal ExtraBold" panose="00000800000000000000" pitchFamily="2" charset="-78"/>
              </a:rPr>
              <a:t>4</a:t>
            </a:r>
            <a:r>
              <a:rPr lang="en-US" sz="2400" dirty="0">
                <a:solidFill>
                  <a:srgbClr val="0A1F61"/>
                </a:solidFill>
                <a:cs typeface="Tajawal ExtraBold" panose="00000800000000000000" pitchFamily="2" charset="-78"/>
              </a:rPr>
              <a:t>.1.2 CYBERSECURITY: TELECOMMUNICATION SYSTEMS ETHICS</a:t>
            </a:r>
          </a:p>
          <a:p>
            <a:pPr algn="justLow"/>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When technology-based environments are considered, and the complexity that emerges in the cross between humans, between technology and humans, and between information, communication, and technology, a cultural focus emerges where human attitudes, values, and behavior sets the conditions for communication and interaction. </a:t>
            </a:r>
          </a:p>
          <a:p>
            <a:pPr algn="justLow"/>
            <a:endParaRPr lang="en-US" sz="1000" strike="sngStrike"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10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Inside the ethical circle of information, the issue of suitable or right conduct related to information, creation of information, and transfer of information is considered primarily.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55551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CYBERSECURITY ETHICS : A DETAILED STUDY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956168" y="2230833"/>
            <a:ext cx="9875252" cy="3570208"/>
          </a:xfrm>
          <a:prstGeom prst="rect">
            <a:avLst/>
          </a:prstGeom>
          <a:noFill/>
        </p:spPr>
        <p:txBody>
          <a:bodyPr wrap="square" rtlCol="0">
            <a:spAutoFit/>
          </a:bodyPr>
          <a:lstStyle/>
          <a:p>
            <a:pPr algn="justLow"/>
            <a:r>
              <a:rPr lang="ar-JO" sz="2400" dirty="0">
                <a:solidFill>
                  <a:srgbClr val="0A1F61"/>
                </a:solidFill>
                <a:cs typeface="Tajawal ExtraBold" panose="00000800000000000000" pitchFamily="2" charset="-78"/>
              </a:rPr>
              <a:t>4</a:t>
            </a:r>
            <a:r>
              <a:rPr lang="en-US" sz="2400" dirty="0">
                <a:solidFill>
                  <a:srgbClr val="0A1F61"/>
                </a:solidFill>
                <a:cs typeface="Tajawal ExtraBold" panose="00000800000000000000" pitchFamily="2" charset="-78"/>
              </a:rPr>
              <a:t>.1.2 CYBERSECURITY: TELECOMMUNICATION SYSTEMS ETHICS</a:t>
            </a:r>
          </a:p>
          <a:p>
            <a:pPr algn="justLow"/>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In a changing technological infrastructure, ethical considerations have an effect on the outcome of human communication.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Common norms and rules must be respected to enable humans to live and act together in Cyberspace.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Rules or norms can be both explicit and implicit.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Society depends on technology. This dependence brings to the fore ethical considerations of its design, use, and implementation.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70327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874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CYBERSECURITY ETHICS : A DETAILED STUDY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942308" y="2116576"/>
            <a:ext cx="9875252" cy="3924151"/>
          </a:xfrm>
          <a:prstGeom prst="rect">
            <a:avLst/>
          </a:prstGeom>
          <a:noFill/>
        </p:spPr>
        <p:txBody>
          <a:bodyPr wrap="square" rtlCol="0">
            <a:spAutoFit/>
          </a:bodyPr>
          <a:lstStyle/>
          <a:p>
            <a:pPr algn="justLow"/>
            <a:r>
              <a:rPr lang="ar-JO" sz="2400" dirty="0">
                <a:solidFill>
                  <a:srgbClr val="0A1F61"/>
                </a:solidFill>
                <a:cs typeface="Tajawal ExtraBold" panose="00000800000000000000" pitchFamily="2" charset="-78"/>
              </a:rPr>
              <a:t>4</a:t>
            </a:r>
            <a:r>
              <a:rPr lang="en-US" sz="2400" dirty="0">
                <a:solidFill>
                  <a:srgbClr val="0A1F61"/>
                </a:solidFill>
                <a:cs typeface="Tajawal ExtraBold" panose="00000800000000000000" pitchFamily="2" charset="-78"/>
              </a:rPr>
              <a:t>.1.2 CYBERSECURITY: TELECOMMUNICATION SYSTEMS ETHICS</a:t>
            </a:r>
          </a:p>
          <a:p>
            <a:pPr algn="justLow"/>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One way of dealing with ethics when designing ICT environments is through a </a:t>
            </a:r>
            <a:r>
              <a:rPr lang="en-US" sz="2400" u="sng" dirty="0">
                <a:solidFill>
                  <a:srgbClr val="0A1F61"/>
                </a:solidFill>
                <a:cs typeface="Tajawal ExtraBold" panose="00000800000000000000" pitchFamily="2" charset="-78"/>
              </a:rPr>
              <a:t>framework for ethical guidance </a:t>
            </a:r>
            <a:r>
              <a:rPr lang="en-US" sz="2400" dirty="0">
                <a:solidFill>
                  <a:srgbClr val="0A1F61"/>
                </a:solidFill>
                <a:cs typeface="Tajawal ExtraBold" panose="00000800000000000000" pitchFamily="2" charset="-78"/>
              </a:rPr>
              <a:t>in development projects and the design of information systems.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The framework includes a method with four steps: </a:t>
            </a:r>
          </a:p>
          <a:p>
            <a:pPr marL="1257300" lvl="2" indent="-342900" algn="justLow">
              <a:buFont typeface="Arial" panose="020B0604020202020204" pitchFamily="34" charset="0"/>
              <a:buChar char="•"/>
            </a:pPr>
            <a:r>
              <a:rPr lang="en-US" sz="2200" dirty="0">
                <a:solidFill>
                  <a:srgbClr val="0A1F61"/>
                </a:solidFill>
                <a:cs typeface="Tajawal ExtraBold" panose="00000800000000000000" pitchFamily="2" charset="-78"/>
              </a:rPr>
              <a:t>Identify the different needs that can be associated with the situation; </a:t>
            </a:r>
          </a:p>
          <a:p>
            <a:pPr marL="1257300" lvl="2" indent="-342900" algn="justLow">
              <a:buFont typeface="Arial" panose="020B0604020202020204" pitchFamily="34" charset="0"/>
              <a:buChar char="•"/>
            </a:pPr>
            <a:r>
              <a:rPr lang="en-US" sz="2200" dirty="0">
                <a:solidFill>
                  <a:srgbClr val="0A1F61"/>
                </a:solidFill>
                <a:cs typeface="Tajawal ExtraBold" panose="00000800000000000000" pitchFamily="2" charset="-78"/>
              </a:rPr>
              <a:t>Identify where conflicts may occur; </a:t>
            </a:r>
          </a:p>
          <a:p>
            <a:pPr marL="1257300" lvl="2" indent="-342900" algn="justLow">
              <a:buFont typeface="Arial" panose="020B0604020202020204" pitchFamily="34" charset="0"/>
              <a:buChar char="•"/>
            </a:pPr>
            <a:r>
              <a:rPr lang="en-US" sz="2200" dirty="0">
                <a:solidFill>
                  <a:srgbClr val="0A1F61"/>
                </a:solidFill>
                <a:cs typeface="Tajawal ExtraBold" panose="00000800000000000000" pitchFamily="2" charset="-78"/>
              </a:rPr>
              <a:t>Solve the problems that can cause conflicts; </a:t>
            </a:r>
          </a:p>
          <a:p>
            <a:pPr marL="1257300" lvl="2" indent="-342900" algn="justLow">
              <a:buFont typeface="Arial" panose="020B0604020202020204" pitchFamily="34" charset="0"/>
              <a:buChar char="•"/>
            </a:pPr>
            <a:r>
              <a:rPr lang="en-US" sz="2200" dirty="0">
                <a:solidFill>
                  <a:srgbClr val="0A1F61"/>
                </a:solidFill>
                <a:cs typeface="Tajawal ExtraBold" panose="00000800000000000000" pitchFamily="2" charset="-78"/>
              </a:rPr>
              <a:t>Let the common needs to be included in a requirement catalog and perform a requirement analysis for the situation to be designed</a:t>
            </a:r>
            <a:r>
              <a:rPr lang="en-US" sz="2000" dirty="0">
                <a:solidFill>
                  <a:srgbClr val="0A1F61"/>
                </a:solidFill>
                <a:cs typeface="Tajawal ExtraBold" panose="00000800000000000000"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22796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CYBERSECURITY ETHICS : A DETAILED STUDY</a:t>
            </a:r>
          </a:p>
        </p:txBody>
      </p:sp>
      <p:sp>
        <p:nvSpPr>
          <p:cNvPr id="3" name="Rectangle 2"/>
          <p:cNvSpPr/>
          <p:nvPr/>
        </p:nvSpPr>
        <p:spPr>
          <a:xfrm>
            <a:off x="1333000" y="1695674"/>
            <a:ext cx="8982073" cy="3585597"/>
          </a:xfrm>
          <a:prstGeom prst="rect">
            <a:avLst/>
          </a:prstGeom>
        </p:spPr>
        <p:txBody>
          <a:bodyPr wrap="square">
            <a:spAutoFit/>
          </a:bodyPr>
          <a:lstStyle/>
          <a:p>
            <a:r>
              <a:rPr lang="ar-JO" sz="2400" dirty="0">
                <a:solidFill>
                  <a:srgbClr val="0A1F61"/>
                </a:solidFill>
                <a:cs typeface="Tajawal ExtraBold" panose="00000800000000000000" pitchFamily="2" charset="-78"/>
              </a:rPr>
              <a:t>4</a:t>
            </a:r>
            <a:r>
              <a:rPr lang="en-US" sz="2400" dirty="0">
                <a:solidFill>
                  <a:srgbClr val="0A1F61"/>
                </a:solidFill>
                <a:cs typeface="Tajawal ExtraBold" panose="00000800000000000000" pitchFamily="2" charset="-78"/>
              </a:rPr>
              <a:t>.1.3 CYBERSECURITY: COMPUTER SYSTEMS ETHICS</a:t>
            </a:r>
          </a:p>
          <a:p>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All the operations in Cyberspace take place due to the interaction of computer systems over the network.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u="sng" dirty="0">
                <a:solidFill>
                  <a:srgbClr val="0A1F61"/>
                </a:solidFill>
                <a:cs typeface="Tajawal ExtraBold" panose="00000800000000000000" pitchFamily="2" charset="-78"/>
              </a:rPr>
              <a:t>Definition of Computer Systems </a:t>
            </a:r>
          </a:p>
          <a:p>
            <a:pPr marL="800100" lvl="1" indent="-342900">
              <a:buFont typeface="Wingdings" panose="05000000000000000000" pitchFamily="2" charset="2"/>
              <a:buChar char="q"/>
            </a:pPr>
            <a:r>
              <a:rPr lang="en-US" dirty="0">
                <a:solidFill>
                  <a:srgbClr val="0A1F61"/>
                </a:solidFill>
                <a:cs typeface="Tajawal ExtraBold" panose="00000800000000000000" pitchFamily="2" charset="-78"/>
              </a:rPr>
              <a:t>Computer systems are shaped by an arrangement of interconnected systems that share a central storage system. </a:t>
            </a:r>
          </a:p>
          <a:p>
            <a:pPr marL="800100" lvl="1" indent="-342900">
              <a:buFont typeface="Wingdings" panose="05000000000000000000" pitchFamily="2" charset="2"/>
              <a:buChar char="q"/>
            </a:pPr>
            <a:r>
              <a:rPr lang="en-US" dirty="0">
                <a:solidFill>
                  <a:srgbClr val="0A1F61"/>
                </a:solidFill>
                <a:cs typeface="Tajawal ExtraBold" panose="00000800000000000000" pitchFamily="2" charset="-78"/>
              </a:rPr>
              <a:t>It also supports various peripheral devices like printers, scanners, and routers. </a:t>
            </a:r>
          </a:p>
          <a:p>
            <a:pPr marL="800100" lvl="1" indent="-342900">
              <a:buFont typeface="Wingdings" panose="05000000000000000000" pitchFamily="2" charset="2"/>
              <a:buChar char="q"/>
            </a:pPr>
            <a:r>
              <a:rPr lang="en-US" dirty="0">
                <a:solidFill>
                  <a:srgbClr val="0A1F61"/>
                </a:solidFill>
                <a:cs typeface="Tajawal ExtraBold" panose="00000800000000000000" pitchFamily="2" charset="-78"/>
              </a:rPr>
              <a:t>Every system associated with the system can work autonomously, however, it can communicate with other external devices and computers.</a:t>
            </a:r>
          </a:p>
          <a:p>
            <a:pPr marL="800100" lvl="1" indent="-342900">
              <a:buFont typeface="Wingdings" panose="05000000000000000000" pitchFamily="2" charset="2"/>
              <a:buChar char="q"/>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endParaRPr lang="en-US" dirty="0">
              <a:solidFill>
                <a:srgbClr val="0A1F61"/>
              </a:solidFill>
              <a:cs typeface="Tajawal ExtraBold" panose="00000800000000000000" pitchFamily="2" charset="-78"/>
            </a:endParaRPr>
          </a:p>
          <a:p>
            <a:pPr marL="342900" indent="-342900">
              <a:buFont typeface="Arial" panose="020B0604020202020204" pitchFamily="34" charset="0"/>
              <a:buChar char="•"/>
            </a:pPr>
            <a:endParaRPr lang="en-US"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46674154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10653" y="1285190"/>
            <a:ext cx="9613231" cy="48170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CYBERSECURITY ETHICS : A DETAILED STUDY</a:t>
            </a:r>
          </a:p>
        </p:txBody>
      </p:sp>
      <p:sp>
        <p:nvSpPr>
          <p:cNvPr id="3" name="Rectangle 2"/>
          <p:cNvSpPr/>
          <p:nvPr/>
        </p:nvSpPr>
        <p:spPr>
          <a:xfrm>
            <a:off x="1139604" y="1352955"/>
            <a:ext cx="9345750" cy="5155257"/>
          </a:xfrm>
          <a:prstGeom prst="rect">
            <a:avLst/>
          </a:prstGeom>
        </p:spPr>
        <p:txBody>
          <a:bodyPr wrap="square">
            <a:spAutoFit/>
          </a:bodyPr>
          <a:lstStyle/>
          <a:p>
            <a:pPr algn="justLow"/>
            <a:r>
              <a:rPr lang="en-US" sz="2000" dirty="0" smtClean="0">
                <a:solidFill>
                  <a:srgbClr val="0A1F61"/>
                </a:solidFill>
                <a:cs typeface="Tajawal ExtraBold" panose="00000800000000000000" pitchFamily="2" charset="-78"/>
              </a:rPr>
              <a:t/>
            </a:r>
            <a:br>
              <a:rPr lang="en-US" sz="2000" dirty="0" smtClean="0">
                <a:solidFill>
                  <a:srgbClr val="0A1F61"/>
                </a:solidFill>
                <a:cs typeface="Tajawal ExtraBold" panose="00000800000000000000" pitchFamily="2" charset="-78"/>
              </a:rPr>
            </a:br>
            <a:r>
              <a:rPr lang="ar-JO" sz="2000" dirty="0" smtClean="0">
                <a:solidFill>
                  <a:srgbClr val="0A1F61"/>
                </a:solidFill>
                <a:cs typeface="Tajawal ExtraBold" panose="00000800000000000000" pitchFamily="2" charset="-78"/>
              </a:rPr>
              <a:t>4</a:t>
            </a:r>
            <a:r>
              <a:rPr lang="en-US" sz="2000" dirty="0">
                <a:solidFill>
                  <a:srgbClr val="0A1F61"/>
                </a:solidFill>
                <a:cs typeface="Tajawal ExtraBold" panose="00000800000000000000" pitchFamily="2" charset="-78"/>
              </a:rPr>
              <a:t>.1.3 CYBERSECURITY: COMPUTER SYSTEMS </a:t>
            </a:r>
            <a:r>
              <a:rPr lang="en-US" sz="2000" dirty="0" smtClean="0">
                <a:solidFill>
                  <a:srgbClr val="0A1F61"/>
                </a:solidFill>
                <a:cs typeface="Tajawal ExtraBold" panose="00000800000000000000" pitchFamily="2" charset="-78"/>
              </a:rPr>
              <a:t>ETHICS</a:t>
            </a:r>
            <a:endParaRPr lang="en-US" sz="2000" dirty="0">
              <a:solidFill>
                <a:srgbClr val="0A1F61"/>
              </a:solidFill>
              <a:cs typeface="Tajawal ExtraBold" panose="00000800000000000000" pitchFamily="2" charset="-78"/>
            </a:endParaRPr>
          </a:p>
          <a:p>
            <a:pPr algn="justLow"/>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dirty="0">
                <a:solidFill>
                  <a:srgbClr val="0A1F61"/>
                </a:solidFill>
                <a:cs typeface="Tajawal ExtraBold" panose="00000800000000000000" pitchFamily="2" charset="-78"/>
              </a:rPr>
              <a:t>Cyberspace continues to grow as more and more computer systems are added.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dirty="0">
                <a:solidFill>
                  <a:srgbClr val="0A1F61"/>
                </a:solidFill>
                <a:cs typeface="Tajawal ExtraBold" panose="00000800000000000000" pitchFamily="2" charset="-78"/>
              </a:rPr>
              <a:t>More computer systems mean increased usage as well as more communication among users.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dirty="0">
                <a:solidFill>
                  <a:srgbClr val="0A1F61"/>
                </a:solidFill>
                <a:cs typeface="Tajawal ExtraBold" panose="00000800000000000000" pitchFamily="2" charset="-78"/>
              </a:rPr>
              <a:t>Therefore, it is mandatory to </a:t>
            </a:r>
            <a:r>
              <a:rPr lang="en-US" u="sng" dirty="0">
                <a:solidFill>
                  <a:srgbClr val="0A1F61"/>
                </a:solidFill>
                <a:cs typeface="Tajawal ExtraBold" panose="00000800000000000000" pitchFamily="2" charset="-78"/>
              </a:rPr>
              <a:t>take care of ethical considerations in Cyberspace </a:t>
            </a:r>
            <a:r>
              <a:rPr lang="en-US" dirty="0">
                <a:solidFill>
                  <a:srgbClr val="0A1F61"/>
                </a:solidFill>
                <a:cs typeface="Tajawal ExtraBold" panose="00000800000000000000" pitchFamily="2" charset="-78"/>
              </a:rPr>
              <a:t>with respect to computer systems.</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dirty="0">
                <a:solidFill>
                  <a:srgbClr val="0A1F61"/>
                </a:solidFill>
                <a:cs typeface="Tajawal ExtraBold" panose="00000800000000000000" pitchFamily="2" charset="-78"/>
              </a:rPr>
              <a:t>Some ethical considerations are as follows: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800100" lvl="1" indent="-342900" algn="justLow">
              <a:buFont typeface="+mj-lt"/>
              <a:buAutoNum type="arabicPeriod"/>
            </a:pPr>
            <a:r>
              <a:rPr lang="en-US" sz="1600" b="1" dirty="0">
                <a:solidFill>
                  <a:srgbClr val="0A1F61"/>
                </a:solidFill>
                <a:cs typeface="Tajawal ExtraBold" panose="00000800000000000000" pitchFamily="2" charset="-78"/>
              </a:rPr>
              <a:t>Contributing to Society and Human Well Being: </a:t>
            </a:r>
            <a:r>
              <a:rPr lang="en-US" sz="1600" dirty="0">
                <a:solidFill>
                  <a:srgbClr val="0A1F61"/>
                </a:solidFill>
                <a:cs typeface="Tajawal ExtraBold" panose="00000800000000000000" pitchFamily="2" charset="-78"/>
              </a:rPr>
              <a:t>While designing or implementing systems, it is mandatory that computer experts guarantee that the results of their endeavors will be utilized in socially mindful manners, will address social issues, and will stay away from destructive impacts to wellbeing and welfare. </a:t>
            </a:r>
          </a:p>
          <a:p>
            <a:pPr marL="800100" lvl="1" indent="-342900" algn="justLow">
              <a:buFont typeface="+mj-lt"/>
              <a:buAutoNum type="arabicPeriod"/>
            </a:pPr>
            <a:r>
              <a:rPr lang="en-US" sz="1600" b="1" dirty="0">
                <a:solidFill>
                  <a:srgbClr val="0A1F61"/>
                </a:solidFill>
                <a:cs typeface="Tajawal ExtraBold" panose="00000800000000000000" pitchFamily="2" charset="-78"/>
              </a:rPr>
              <a:t>Avoiding Harm to Others:</a:t>
            </a:r>
            <a:r>
              <a:rPr lang="en-US" sz="1600" dirty="0">
                <a:solidFill>
                  <a:srgbClr val="0A1F61"/>
                </a:solidFill>
                <a:cs typeface="Tajawal ExtraBold" panose="00000800000000000000" pitchFamily="2" charset="-78"/>
              </a:rPr>
              <a:t> The use of computing technology should not harm users, the general public, employees, employers. Harmful actions incorporate intentional destruction or modification of files and programs. This may have severe consequences in the form of serious loss of resources and unnecessary expenditure of human resources (HR).</a:t>
            </a:r>
          </a:p>
          <a:p>
            <a:pPr marL="457200" indent="-457200" algn="justLow">
              <a:buFont typeface="+mj-lt"/>
              <a:buAutoNum type="arabicPeriod"/>
            </a:pPr>
            <a:endParaRPr lang="en-US"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29515384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715" y="1285190"/>
            <a:ext cx="9565105"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CYBERSECURITY ETHICS : A DETAILED STUDY</a:t>
            </a:r>
          </a:p>
        </p:txBody>
      </p:sp>
      <p:sp>
        <p:nvSpPr>
          <p:cNvPr id="3" name="Rectangle 2"/>
          <p:cNvSpPr/>
          <p:nvPr/>
        </p:nvSpPr>
        <p:spPr>
          <a:xfrm>
            <a:off x="1139604" y="1352955"/>
            <a:ext cx="9345750" cy="4955203"/>
          </a:xfrm>
          <a:prstGeom prst="rect">
            <a:avLst/>
          </a:prstGeom>
        </p:spPr>
        <p:txBody>
          <a:bodyPr wrap="square">
            <a:spAutoFit/>
          </a:bodyPr>
          <a:lstStyle/>
          <a:p>
            <a:pPr algn="justLow"/>
            <a:r>
              <a:rPr lang="en-US" sz="2400" dirty="0" smtClean="0">
                <a:solidFill>
                  <a:srgbClr val="0A1F61"/>
                </a:solidFill>
                <a:cs typeface="Tajawal ExtraBold" panose="00000800000000000000" pitchFamily="2" charset="-78"/>
              </a:rPr>
              <a:t/>
            </a:r>
            <a:br>
              <a:rPr lang="en-US" sz="2400" dirty="0" smtClean="0">
                <a:solidFill>
                  <a:srgbClr val="0A1F61"/>
                </a:solidFill>
                <a:cs typeface="Tajawal ExtraBold" panose="00000800000000000000" pitchFamily="2" charset="-78"/>
              </a:rPr>
            </a:br>
            <a:r>
              <a:rPr lang="ar-JO" sz="2400" dirty="0" smtClean="0">
                <a:solidFill>
                  <a:srgbClr val="0A1F61"/>
                </a:solidFill>
                <a:cs typeface="Tajawal ExtraBold" panose="00000800000000000000" pitchFamily="2" charset="-78"/>
              </a:rPr>
              <a:t>4</a:t>
            </a:r>
            <a:r>
              <a:rPr lang="en-US" sz="2400" dirty="0">
                <a:solidFill>
                  <a:srgbClr val="0A1F61"/>
                </a:solidFill>
                <a:cs typeface="Tajawal ExtraBold" panose="00000800000000000000" pitchFamily="2" charset="-78"/>
              </a:rPr>
              <a:t>.1.3 CYBERSECURITY: COMPUTER SYSTEMS ETHICS</a:t>
            </a:r>
          </a:p>
          <a:p>
            <a:pPr algn="justLow"/>
            <a:endParaRPr lang="en-US" sz="800" dirty="0">
              <a:solidFill>
                <a:srgbClr val="0A1F61"/>
              </a:solidFill>
              <a:cs typeface="Tajawal ExtraBold" panose="00000800000000000000" pitchFamily="2" charset="-78"/>
            </a:endParaRPr>
          </a:p>
          <a:p>
            <a:pPr marL="457200" indent="-457200" algn="justLow">
              <a:buFont typeface="+mj-lt"/>
              <a:buAutoNum type="arabicPeriod" startAt="5"/>
            </a:pPr>
            <a:r>
              <a:rPr lang="en-US" sz="2000" b="1" dirty="0">
                <a:solidFill>
                  <a:srgbClr val="0A1F61"/>
                </a:solidFill>
                <a:cs typeface="Tajawal ExtraBold" panose="00000800000000000000" pitchFamily="2" charset="-78"/>
              </a:rPr>
              <a:t>Honoring Property Rights Including Copyrights and Patents:</a:t>
            </a:r>
            <a:r>
              <a:rPr lang="en-US" sz="2000" dirty="0">
                <a:solidFill>
                  <a:srgbClr val="0A1F61"/>
                </a:solidFill>
                <a:cs typeface="Tajawal ExtraBold" panose="00000800000000000000" pitchFamily="2" charset="-78"/>
              </a:rPr>
              <a:t> Violating copyrights, patents, trade secrets, and the terms of license agreements is prohibited by law in most circumstances. The violations are contrary to professional behavior even if the software is not so protected. Copies of software must be made and distributed only with proper authorization. Unauthorized duplication of materials must be discouraged.</a:t>
            </a:r>
          </a:p>
          <a:p>
            <a:pPr marL="457200" indent="-457200" algn="justLow">
              <a:buFont typeface="+mj-lt"/>
              <a:buAutoNum type="arabicPeriod" startAt="5"/>
            </a:pPr>
            <a:endParaRPr lang="en-US" sz="2000" dirty="0">
              <a:solidFill>
                <a:srgbClr val="0A1F61"/>
              </a:solidFill>
              <a:cs typeface="Tajawal ExtraBold" panose="00000800000000000000" pitchFamily="2" charset="-78"/>
            </a:endParaRPr>
          </a:p>
          <a:p>
            <a:pPr marL="457200" indent="-457200" algn="justLow">
              <a:buFont typeface="+mj-lt"/>
              <a:buAutoNum type="arabicPeriod" startAt="5"/>
            </a:pPr>
            <a:r>
              <a:rPr lang="en-US" sz="2000" b="1" dirty="0">
                <a:solidFill>
                  <a:srgbClr val="0A1F61"/>
                </a:solidFill>
                <a:cs typeface="Tajawal ExtraBold" panose="00000800000000000000" pitchFamily="2" charset="-78"/>
              </a:rPr>
              <a:t>Giving Proper Credit for Intellectual Property (IP): </a:t>
            </a:r>
            <a:r>
              <a:rPr lang="en-US" sz="2000" dirty="0">
                <a:solidFill>
                  <a:srgbClr val="0A1F61"/>
                </a:solidFill>
                <a:cs typeface="Tajawal ExtraBold" panose="00000800000000000000" pitchFamily="2" charset="-78"/>
              </a:rPr>
              <a:t>Computing experts must ensure the integrity of protected innovation. Hence it is not ethical to assume acknowledgment for other’s ideas or work, even in situations where the work has not been unequivocally ensured by copyright, patent, and so on. </a:t>
            </a:r>
          </a:p>
          <a:p>
            <a:pPr marL="457200" indent="-457200" algn="justLow">
              <a:buFont typeface="+mj-lt"/>
              <a:buAutoNum type="arabicPeriod" startAt="5"/>
            </a:pPr>
            <a:endParaRPr lang="en-US" sz="2000" dirty="0">
              <a:solidFill>
                <a:srgbClr val="0A1F61"/>
              </a:solidFill>
              <a:cs typeface="Tajawal ExtraBold" panose="00000800000000000000" pitchFamily="2" charset="-78"/>
            </a:endParaRPr>
          </a:p>
          <a:p>
            <a:pPr marL="457200" indent="-457200" algn="justLow">
              <a:buFont typeface="+mj-lt"/>
              <a:buAutoNum type="arabicPeriod" startAt="5"/>
            </a:pPr>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5538461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22684" y="1285191"/>
            <a:ext cx="946267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CYBERSECURITY ETHICS : A DETAILED STUDY</a:t>
            </a:r>
          </a:p>
        </p:txBody>
      </p:sp>
      <p:sp>
        <p:nvSpPr>
          <p:cNvPr id="3" name="Rectangle 2"/>
          <p:cNvSpPr/>
          <p:nvPr/>
        </p:nvSpPr>
        <p:spPr>
          <a:xfrm>
            <a:off x="1139604" y="1497952"/>
            <a:ext cx="9191512" cy="3816429"/>
          </a:xfrm>
          <a:prstGeom prst="rect">
            <a:avLst/>
          </a:prstGeom>
        </p:spPr>
        <p:txBody>
          <a:bodyPr wrap="square">
            <a:spAutoFit/>
          </a:bodyPr>
          <a:lstStyle/>
          <a:p>
            <a:pPr algn="justLow"/>
            <a:r>
              <a:rPr lang="ar-JO" sz="2000" dirty="0">
                <a:solidFill>
                  <a:srgbClr val="0A1F61"/>
                </a:solidFill>
                <a:cs typeface="Tajawal ExtraBold" panose="00000800000000000000" pitchFamily="2" charset="-78"/>
              </a:rPr>
              <a:t>4</a:t>
            </a:r>
            <a:r>
              <a:rPr lang="en-US" sz="2000" dirty="0">
                <a:solidFill>
                  <a:srgbClr val="0A1F61"/>
                </a:solidFill>
                <a:cs typeface="Tajawal ExtraBold" panose="00000800000000000000" pitchFamily="2" charset="-78"/>
              </a:rPr>
              <a:t>.1.3 CYBERSECURITY: COMPUTER SYSTEMS ETHICS</a:t>
            </a:r>
          </a:p>
          <a:p>
            <a:pPr algn="justLow"/>
            <a:endParaRPr lang="en-US" sz="600" dirty="0">
              <a:solidFill>
                <a:srgbClr val="0A1F61"/>
              </a:solidFill>
              <a:cs typeface="Tajawal ExtraBold" panose="00000800000000000000" pitchFamily="2" charset="-78"/>
            </a:endParaRPr>
          </a:p>
          <a:p>
            <a:pPr marL="457200" indent="-457200" algn="justLow">
              <a:buFont typeface="+mj-lt"/>
              <a:buAutoNum type="arabicPeriod" startAt="7"/>
            </a:pPr>
            <a:r>
              <a:rPr lang="en-US" b="1" dirty="0">
                <a:solidFill>
                  <a:srgbClr val="0A1F61"/>
                </a:solidFill>
                <a:cs typeface="Tajawal ExtraBold" panose="00000800000000000000" pitchFamily="2" charset="-78"/>
              </a:rPr>
              <a:t>Respecting the Privacy of Others:</a:t>
            </a:r>
            <a:r>
              <a:rPr lang="en-US" dirty="0">
                <a:solidFill>
                  <a:srgbClr val="0A1F61"/>
                </a:solidFill>
                <a:cs typeface="Tajawal ExtraBold" panose="00000800000000000000" pitchFamily="2" charset="-78"/>
              </a:rPr>
              <a:t> This principle is significant for electronic communications, including electronic mail. It denies strategies that capture or monitor electronic client information, including messages, without the consent of clients or approval identified with system activity and support. Client information must be treated with strictest secrecy, aside from in situations where it is proof for the infringement of law or authoritative guidelines. In such cases, the nature or contents of the sensitive information must be disclosed only to proper authorities under the right circumstances.</a:t>
            </a:r>
          </a:p>
          <a:p>
            <a:pPr marL="457200" indent="-457200" algn="justLow">
              <a:buFont typeface="+mj-lt"/>
              <a:buAutoNum type="arabicPeriod" startAt="7"/>
            </a:pPr>
            <a:endParaRPr lang="en-US" dirty="0">
              <a:solidFill>
                <a:srgbClr val="0A1F61"/>
              </a:solidFill>
              <a:cs typeface="Tajawal ExtraBold" panose="00000800000000000000" pitchFamily="2" charset="-78"/>
            </a:endParaRPr>
          </a:p>
          <a:p>
            <a:pPr marL="457200" indent="-457200" algn="justLow">
              <a:buFont typeface="+mj-lt"/>
              <a:buAutoNum type="arabicPeriod" startAt="7"/>
            </a:pPr>
            <a:r>
              <a:rPr lang="en-US" b="1" dirty="0">
                <a:solidFill>
                  <a:srgbClr val="0A1F61"/>
                </a:solidFill>
                <a:cs typeface="Tajawal ExtraBold" panose="00000800000000000000" pitchFamily="2" charset="-78"/>
              </a:rPr>
              <a:t>Honoring Confidentiality: </a:t>
            </a:r>
            <a:r>
              <a:rPr lang="en-US" dirty="0">
                <a:solidFill>
                  <a:srgbClr val="0A1F61"/>
                </a:solidFill>
                <a:cs typeface="Tajawal ExtraBold" panose="00000800000000000000" pitchFamily="2" charset="-78"/>
              </a:rPr>
              <a:t>Honesty and confidentiality are interconnected. It is necessary to honor confidentiality. Computer professionals must regard all commitments of secrecy to employers, customers, and clients except if released from such commitments by necessities of the law or different standards of this code.</a:t>
            </a:r>
          </a:p>
        </p:txBody>
      </p:sp>
    </p:spTree>
    <p:extLst>
      <p:ext uri="{BB962C8B-B14F-4D97-AF65-F5344CB8AC3E}">
        <p14:creationId xmlns:p14="http://schemas.microsoft.com/office/powerpoint/2010/main" val="86389022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ETHICS : A DETAILED STUDY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701013"/>
          </a:xfrm>
          <a:prstGeom prst="rect">
            <a:avLst/>
          </a:prstGeom>
          <a:noFill/>
        </p:spPr>
        <p:txBody>
          <a:bodyPr wrap="square" rtlCol="0">
            <a:spAutoFit/>
          </a:bodyPr>
          <a:lstStyle/>
          <a:p>
            <a:pPr algn="justLow"/>
            <a:r>
              <a:rPr lang="ar-JO" sz="2000" dirty="0">
                <a:solidFill>
                  <a:srgbClr val="0A1F61"/>
                </a:solidFill>
                <a:cs typeface="Tajawal ExtraBold" panose="00000800000000000000" pitchFamily="2" charset="-78"/>
              </a:rPr>
              <a:t>4</a:t>
            </a:r>
            <a:r>
              <a:rPr lang="en-US" sz="2000" dirty="0">
                <a:solidFill>
                  <a:srgbClr val="0A1F61"/>
                </a:solidFill>
                <a:cs typeface="Tajawal ExtraBold" panose="00000800000000000000" pitchFamily="2" charset="-78"/>
              </a:rPr>
              <a:t>.1.4 CYBERSECURITY: EMBEDDED PROCESSORS ETHICS</a:t>
            </a:r>
          </a:p>
          <a:p>
            <a:pPr algn="justLow"/>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dirty="0">
                <a:solidFill>
                  <a:srgbClr val="0A1F61"/>
                </a:solidFill>
                <a:cs typeface="Tajawal ExtraBold" panose="00000800000000000000" pitchFamily="2" charset="-78"/>
              </a:rPr>
              <a:t>An embedded system may be thought of as a combination of computer hardware and software, which is either fixed in capability or programmable, designed for a specific function or functions within a larger system.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dirty="0">
                <a:solidFill>
                  <a:srgbClr val="0A1F61"/>
                </a:solidFill>
                <a:cs typeface="Tajawal ExtraBold" panose="00000800000000000000" pitchFamily="2" charset="-78"/>
              </a:rPr>
              <a:t>Embedded system hardware can be microprocessor- or microcontroller-based. </a:t>
            </a:r>
          </a:p>
          <a:p>
            <a:pPr marL="342900" indent="-342900" algn="justLow">
              <a:buFont typeface="Arial" panose="020B0604020202020204" pitchFamily="34" charset="0"/>
              <a:buChar char="•"/>
            </a:pPr>
            <a:endParaRPr lang="en-US" sz="105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u="sng" dirty="0">
                <a:solidFill>
                  <a:srgbClr val="0A1F61"/>
                </a:solidFill>
                <a:cs typeface="Tajawal ExtraBold" panose="00000800000000000000" pitchFamily="2" charset="-78"/>
              </a:rPr>
              <a:t>Definition of Embedded Processor: </a:t>
            </a:r>
          </a:p>
          <a:p>
            <a:pPr marL="800100" lvl="1" indent="-342900" algn="justLow">
              <a:buFont typeface="Wingdings" panose="05000000000000000000" pitchFamily="2" charset="2"/>
              <a:buChar char="q"/>
            </a:pPr>
            <a:r>
              <a:rPr lang="en-US" dirty="0">
                <a:solidFill>
                  <a:srgbClr val="0A1F61"/>
                </a:solidFill>
                <a:cs typeface="Tajawal ExtraBold" panose="00000800000000000000" pitchFamily="2" charset="-78"/>
              </a:rPr>
              <a:t>An embedded processor is primarily a microprocessor designed into a system that is responsible for controlling electrical and mechanical functions. </a:t>
            </a:r>
          </a:p>
          <a:p>
            <a:pPr marL="800100" lvl="1" indent="-342900" algn="justLow">
              <a:buFont typeface="Wingdings" panose="05000000000000000000" pitchFamily="2" charset="2"/>
              <a:buChar char="q"/>
            </a:pPr>
            <a:endParaRPr lang="en-US" sz="600" dirty="0">
              <a:solidFill>
                <a:srgbClr val="0A1F61"/>
              </a:solidFill>
              <a:cs typeface="Tajawal ExtraBold" panose="00000800000000000000" pitchFamily="2" charset="-78"/>
            </a:endParaRPr>
          </a:p>
          <a:p>
            <a:pPr marL="800100" lvl="1" indent="-342900" algn="justLow">
              <a:buFont typeface="Wingdings" panose="05000000000000000000" pitchFamily="2" charset="2"/>
              <a:buChar char="q"/>
            </a:pPr>
            <a:r>
              <a:rPr lang="en-US" dirty="0">
                <a:solidFill>
                  <a:srgbClr val="0A1F61"/>
                </a:solidFill>
                <a:cs typeface="Tajawal ExtraBold" panose="00000800000000000000" pitchFamily="2" charset="-78"/>
              </a:rPr>
              <a:t>An embedded processor can be programmed specifically for the specific operations. </a:t>
            </a:r>
          </a:p>
          <a:p>
            <a:pPr marL="800100" lvl="1" indent="-342900" algn="justLow">
              <a:buFont typeface="Wingdings" panose="05000000000000000000" pitchFamily="2" charset="2"/>
              <a:buChar char="q"/>
            </a:pPr>
            <a:endParaRPr lang="en-US" sz="600" dirty="0">
              <a:solidFill>
                <a:srgbClr val="0A1F61"/>
              </a:solidFill>
              <a:cs typeface="Tajawal ExtraBold" panose="00000800000000000000" pitchFamily="2" charset="-78"/>
            </a:endParaRPr>
          </a:p>
          <a:p>
            <a:pPr marL="800100" lvl="1" indent="-342900" algn="justLow">
              <a:buFont typeface="Wingdings" panose="05000000000000000000" pitchFamily="2" charset="2"/>
              <a:buChar char="q"/>
            </a:pPr>
            <a:r>
              <a:rPr lang="en-US" dirty="0">
                <a:solidFill>
                  <a:srgbClr val="0A1F61"/>
                </a:solidFill>
                <a:cs typeface="Tajawal ExtraBold" panose="00000800000000000000" pitchFamily="2" charset="-78"/>
              </a:rPr>
              <a:t>It may support many different CPU (central processing unit) architectures.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010208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ETHICS : A DETAILED STUDY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10490" y="2234960"/>
            <a:ext cx="8417320" cy="4693593"/>
          </a:xfrm>
          <a:prstGeom prst="rect">
            <a:avLst/>
          </a:prstGeom>
          <a:noFill/>
        </p:spPr>
        <p:txBody>
          <a:bodyPr wrap="square" rtlCol="0">
            <a:spAutoFit/>
          </a:bodyPr>
          <a:lstStyle/>
          <a:p>
            <a:pPr algn="justLow"/>
            <a:r>
              <a:rPr lang="ar-JO" sz="2000" dirty="0">
                <a:solidFill>
                  <a:srgbClr val="0A1F61"/>
                </a:solidFill>
                <a:cs typeface="Tajawal ExtraBold" panose="00000800000000000000" pitchFamily="2" charset="-78"/>
              </a:rPr>
              <a:t>4</a:t>
            </a:r>
            <a:r>
              <a:rPr lang="en-US" sz="2000" dirty="0">
                <a:solidFill>
                  <a:srgbClr val="0A1F61"/>
                </a:solidFill>
                <a:cs typeface="Tajawal ExtraBold" panose="00000800000000000000" pitchFamily="2" charset="-78"/>
              </a:rPr>
              <a:t>.1.4 CYBERSECURITY: EMBEDDED PROCESSORS ETHICS</a:t>
            </a:r>
          </a:p>
          <a:p>
            <a:pPr algn="justLow"/>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 Since embedded processors are deep-seated in critical hardware, such systems can be remarkably tricky to safeguard. Hence cybersecurity and cyber resiliency must be considered toward the start of the plan and design process.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Embedded processors are known to be </a:t>
            </a:r>
            <a:r>
              <a:rPr lang="en-US" sz="2000" u="sng" dirty="0">
                <a:solidFill>
                  <a:srgbClr val="0A1F61"/>
                </a:solidFill>
                <a:cs typeface="Tajawal ExtraBold" panose="00000800000000000000" pitchFamily="2" charset="-78"/>
              </a:rPr>
              <a:t>powerless against cyber-attacks </a:t>
            </a:r>
            <a:r>
              <a:rPr lang="en-US" sz="2000" dirty="0">
                <a:solidFill>
                  <a:srgbClr val="0A1F61"/>
                </a:solidFill>
                <a:cs typeface="Tajawal ExtraBold" panose="00000800000000000000" pitchFamily="2" charset="-78"/>
              </a:rPr>
              <a:t>because of a few reasons, which may go from the electronic system’s capacity to withstand cyber threats to the side effects of processor pipeline designs to empower cyber-attacks.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In addition, fixes may bring about inadvertent impacts, including expanding power utilization and influencing processing or timing, all of which can constrain hardware performance. Therefore, </a:t>
            </a:r>
            <a:r>
              <a:rPr lang="en-US" sz="2000" u="sng" dirty="0">
                <a:solidFill>
                  <a:srgbClr val="0A1F61"/>
                </a:solidFill>
                <a:cs typeface="Tajawal ExtraBold" panose="00000800000000000000" pitchFamily="2" charset="-78"/>
              </a:rPr>
              <a:t>ethical considerations must be kept in mind while designing such embedded processors</a:t>
            </a:r>
            <a:r>
              <a:rPr lang="en-US" sz="2000" dirty="0">
                <a:solidFill>
                  <a:srgbClr val="0A1F61"/>
                </a:solidFill>
                <a:cs typeface="Tajawal ExtraBold" panose="00000800000000000000" pitchFamily="2" charset="-78"/>
              </a:rPr>
              <a:t>. </a:t>
            </a:r>
          </a:p>
          <a:p>
            <a:pPr marL="342900" indent="-342900" algn="justLow">
              <a:buFont typeface="Arial" panose="020B0604020202020204" pitchFamily="34" charset="0"/>
              <a:buChar char="•"/>
            </a:pPr>
            <a:endParaRPr lang="en-US" sz="2000" dirty="0">
              <a:solidFill>
                <a:srgbClr val="0A1F61"/>
              </a:solidFill>
              <a:cs typeface="Tajawal ExtraBold" panose="00000800000000000000" pitchFamily="2" charset="-78"/>
            </a:endParaRPr>
          </a:p>
        </p:txBody>
      </p:sp>
      <p:sp>
        <p:nvSpPr>
          <p:cNvPr id="32" name="Rectangle 31"/>
          <p:cNvSpPr/>
          <p:nvPr/>
        </p:nvSpPr>
        <p:spPr>
          <a:xfrm>
            <a:off x="3418250" y="108166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68045" y="1113988"/>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603999" y="1363364"/>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5742117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ETHICS : A DETAILED STUDY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77766"/>
          </a:xfrm>
          <a:prstGeom prst="rect">
            <a:avLst/>
          </a:prstGeom>
          <a:noFill/>
        </p:spPr>
        <p:txBody>
          <a:bodyPr wrap="square" rtlCol="0">
            <a:spAutoFit/>
          </a:bodyPr>
          <a:lstStyle/>
          <a:p>
            <a:pPr algn="justLow"/>
            <a:r>
              <a:rPr lang="ar-JO" sz="2000" dirty="0">
                <a:solidFill>
                  <a:srgbClr val="0A1F61"/>
                </a:solidFill>
                <a:cs typeface="Tajawal ExtraBold" panose="00000800000000000000" pitchFamily="2" charset="-78"/>
              </a:rPr>
              <a:t>4</a:t>
            </a:r>
            <a:r>
              <a:rPr lang="en-US" sz="2000" dirty="0">
                <a:solidFill>
                  <a:srgbClr val="0A1F61"/>
                </a:solidFill>
                <a:cs typeface="Tajawal ExtraBold" panose="00000800000000000000" pitchFamily="2" charset="-78"/>
              </a:rPr>
              <a:t>.1.4 CYBERSECURITY: EMBEDDED PROCESSORS ETHICS</a:t>
            </a:r>
          </a:p>
          <a:p>
            <a:pPr algn="justLow"/>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This is important since each person involved in the working of an embedded system acts assuming that the other team members have done their job properly, e.g., a captain sails a ship accepting the originator/designer/maker have planned, created, responsibility and that the ship control works perfectly, etc. </a:t>
            </a:r>
          </a:p>
          <a:p>
            <a:pPr marL="342900" indent="-342900" algn="justLow">
              <a:buFont typeface="Arial" panose="020B0604020202020204" pitchFamily="34" charset="0"/>
              <a:buChar char="•"/>
            </a:pPr>
            <a:endParaRPr lang="en-US" sz="20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It is the ethical obligation of all team members to release their obligations with the most noteworthy honesty and meticulousness.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6395356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ETHICS : A DETAILED STUDY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339650"/>
          </a:xfrm>
          <a:prstGeom prst="rect">
            <a:avLst/>
          </a:prstGeom>
          <a:noFill/>
        </p:spPr>
        <p:txBody>
          <a:bodyPr wrap="square" rtlCol="0">
            <a:spAutoFit/>
          </a:bodyPr>
          <a:lstStyle/>
          <a:p>
            <a:pPr algn="justLow"/>
            <a:r>
              <a:rPr lang="ar-JO" sz="2000" dirty="0">
                <a:solidFill>
                  <a:srgbClr val="0A1F61"/>
                </a:solidFill>
                <a:cs typeface="Tajawal ExtraBold" panose="00000800000000000000" pitchFamily="2" charset="-78"/>
              </a:rPr>
              <a:t>4</a:t>
            </a:r>
            <a:r>
              <a:rPr lang="en-US" sz="2000" dirty="0">
                <a:solidFill>
                  <a:srgbClr val="0A1F61"/>
                </a:solidFill>
                <a:cs typeface="Tajawal ExtraBold" panose="00000800000000000000" pitchFamily="2" charset="-78"/>
              </a:rPr>
              <a:t>.1.4 CYBERSECURITY: EMBEDDED PROCESSORS ETHICS</a:t>
            </a:r>
          </a:p>
          <a:p>
            <a:pPr algn="justLow"/>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Each individual included must adhere to the most elevated moral norms to forestall the odd practices inside his/her obligation: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914400" lvl="1" indent="-457200" algn="justLow">
              <a:buFont typeface="+mj-lt"/>
              <a:buAutoNum type="arabicPeriod"/>
            </a:pPr>
            <a:r>
              <a:rPr lang="en-US" b="1" dirty="0">
                <a:solidFill>
                  <a:srgbClr val="0A1F61"/>
                </a:solidFill>
                <a:cs typeface="Tajawal ExtraBold" panose="00000800000000000000" pitchFamily="2" charset="-78"/>
              </a:rPr>
              <a:t>Communicating Information Responsibly: </a:t>
            </a:r>
            <a:r>
              <a:rPr lang="en-US" dirty="0">
                <a:solidFill>
                  <a:srgbClr val="0A1F61"/>
                </a:solidFill>
                <a:cs typeface="Tajawal ExtraBold" panose="00000800000000000000" pitchFamily="2" charset="-78"/>
              </a:rPr>
              <a:t>When there are many team members, there is a collective obligation that requires the architects/engineers/makers, clients, and software writers to interface capably, particularly without ambiguity, to guarantee the safe operations of the embedded processors. Protocols with respect to communication must be created for this reason, and correspondence must be kept up in any event until the activity of the processors is steady.</a:t>
            </a:r>
          </a:p>
          <a:p>
            <a:pPr marL="914400" lvl="1" indent="-457200" algn="justLow">
              <a:buFont typeface="+mj-lt"/>
              <a:buAutoNum type="arabicPeriod"/>
            </a:pPr>
            <a:endParaRPr lang="en-US" dirty="0">
              <a:solidFill>
                <a:srgbClr val="0A1F61"/>
              </a:solidFill>
              <a:cs typeface="Tajawal ExtraBold" panose="00000800000000000000" pitchFamily="2" charset="-78"/>
            </a:endParaRPr>
          </a:p>
          <a:p>
            <a:pPr marL="914400" lvl="1" indent="-457200" algn="justLow">
              <a:buFont typeface="+mj-lt"/>
              <a:buAutoNum type="arabicPeriod"/>
            </a:pPr>
            <a:r>
              <a:rPr lang="en-US" b="1" dirty="0">
                <a:solidFill>
                  <a:srgbClr val="0A1F61"/>
                </a:solidFill>
                <a:cs typeface="Tajawal ExtraBold" panose="00000800000000000000" pitchFamily="2" charset="-78"/>
              </a:rPr>
              <a:t>Attributing Responsibility to Software: </a:t>
            </a:r>
            <a:r>
              <a:rPr lang="en-US" dirty="0">
                <a:solidFill>
                  <a:srgbClr val="0A1F61"/>
                </a:solidFill>
                <a:cs typeface="Tajawal ExtraBold" panose="00000800000000000000" pitchFamily="2" charset="-78"/>
              </a:rPr>
              <a:t>Embedded systems must be accompanied by suitable (self) regulatory mechanisms that will guarantee their moral conduct. </a:t>
            </a:r>
          </a:p>
          <a:p>
            <a:pPr marL="342900" indent="-342900" algn="justLow">
              <a:buFont typeface="Arial" panose="020B0604020202020204" pitchFamily="34" charset="0"/>
              <a:buChar char="•"/>
            </a:pPr>
            <a:endParaRPr lang="en-US" sz="400" dirty="0">
              <a:solidFill>
                <a:srgbClr val="0A1F61"/>
              </a:solidFill>
              <a:cs typeface="Tajawal ExtraBold" panose="000008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4053035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243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CYBERSECURITY ETHICS : A DETAILED STUDY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942308" y="2116576"/>
            <a:ext cx="9875252" cy="4278094"/>
          </a:xfrm>
          <a:prstGeom prst="rect">
            <a:avLst/>
          </a:prstGeom>
          <a:noFill/>
        </p:spPr>
        <p:txBody>
          <a:bodyPr wrap="square" rtlCol="0">
            <a:spAutoFit/>
          </a:bodyPr>
          <a:lstStyle/>
          <a:p>
            <a:pPr marL="342900" lvl="0" indent="-342900">
              <a:buFont typeface="Arial" panose="020B0604020202020204" pitchFamily="34" charset="0"/>
              <a:buChar char="•"/>
              <a:defRPr/>
            </a:pPr>
            <a:r>
              <a:rPr lang="ar-JO" sz="2400" dirty="0" smtClean="0">
                <a:solidFill>
                  <a:srgbClr val="0A1F61"/>
                </a:solidFill>
                <a:cs typeface="Tajawal ExtraBold" panose="00000800000000000000" pitchFamily="2" charset="-78"/>
              </a:rPr>
              <a:t>4</a:t>
            </a:r>
            <a:r>
              <a:rPr lang="en-US" sz="2400" dirty="0" smtClean="0">
                <a:solidFill>
                  <a:srgbClr val="0A1F61"/>
                </a:solidFill>
                <a:cs typeface="Tajawal ExtraBold" panose="00000800000000000000" pitchFamily="2" charset="-78"/>
              </a:rPr>
              <a:t>.1.5 CYBERSECURITY: CONTROL SYSTEMS ETHICS </a:t>
            </a:r>
            <a:br>
              <a:rPr lang="en-US" sz="2400" dirty="0" smtClean="0">
                <a:solidFill>
                  <a:srgbClr val="0A1F61"/>
                </a:solidFill>
                <a:cs typeface="Tajawal ExtraBold" panose="00000800000000000000" pitchFamily="2" charset="-78"/>
              </a:rPr>
            </a:br>
            <a:r>
              <a:rPr lang="en-US" sz="2400" dirty="0" smtClean="0">
                <a:solidFill>
                  <a:srgbClr val="0A1F61"/>
                </a:solidFill>
                <a:cs typeface="Tajawal ExtraBold" panose="00000800000000000000" pitchFamily="2" charset="-78"/>
              </a:rPr>
              <a:t/>
            </a:r>
            <a:br>
              <a:rPr lang="en-US" sz="2400" dirty="0" smtClean="0">
                <a:solidFill>
                  <a:srgbClr val="0A1F61"/>
                </a:solidFill>
                <a:cs typeface="Tajawal ExtraBold" panose="00000800000000000000" pitchFamily="2" charset="-78"/>
              </a:rPr>
            </a:br>
            <a:r>
              <a:rPr lang="en-US" b="1" dirty="0">
                <a:solidFill>
                  <a:srgbClr val="0A1F61"/>
                </a:solidFill>
                <a:cs typeface="Tajawal ExtraBold" panose="00000800000000000000" pitchFamily="2" charset="-78"/>
              </a:rPr>
              <a:t>Definition 3.5: Control Systems </a:t>
            </a:r>
          </a:p>
          <a:p>
            <a:pPr marL="800100" lvl="1" indent="-342900" algn="justLow">
              <a:buFont typeface="Wingdings" panose="05000000000000000000" pitchFamily="2" charset="2"/>
              <a:buChar char="q"/>
              <a:defRPr/>
            </a:pPr>
            <a:r>
              <a:rPr lang="en-US" dirty="0">
                <a:solidFill>
                  <a:srgbClr val="0A1F61"/>
                </a:solidFill>
                <a:cs typeface="Tajawal ExtraBold" panose="00000800000000000000" pitchFamily="2" charset="-78"/>
              </a:rPr>
              <a:t>A control system is made of a set of mechanical or electronic devices that controls other devices or systems using control loops. </a:t>
            </a:r>
          </a:p>
          <a:p>
            <a:pPr marL="800100" lvl="1" indent="-342900" algn="justLow">
              <a:buFont typeface="Wingdings" panose="05000000000000000000" pitchFamily="2" charset="2"/>
              <a:buChar char="q"/>
              <a:defRPr/>
            </a:pPr>
            <a:endParaRPr lang="en-US" sz="700" dirty="0">
              <a:solidFill>
                <a:srgbClr val="0A1F61"/>
              </a:solidFill>
              <a:cs typeface="Tajawal ExtraBold" panose="00000800000000000000" pitchFamily="2" charset="-78"/>
            </a:endParaRPr>
          </a:p>
          <a:p>
            <a:pPr marL="800100" lvl="1" indent="-342900" algn="justLow">
              <a:buFont typeface="Wingdings" panose="05000000000000000000" pitchFamily="2" charset="2"/>
              <a:buChar char="q"/>
              <a:defRPr/>
            </a:pPr>
            <a:r>
              <a:rPr lang="en-US" dirty="0">
                <a:solidFill>
                  <a:srgbClr val="0A1F61"/>
                </a:solidFill>
                <a:cs typeface="Tajawal ExtraBold" panose="00000800000000000000" pitchFamily="2" charset="-78"/>
              </a:rPr>
              <a:t>It consists of many elements that may be combined together to form a system for producing desired outputs. </a:t>
            </a:r>
            <a:endParaRPr lang="en-US" sz="2400" dirty="0" smtClean="0">
              <a:solidFill>
                <a:srgbClr val="0A1F61"/>
              </a:solidFill>
              <a:cs typeface="Tajawal ExtraBold" panose="00000800000000000000" pitchFamily="2" charset="-78"/>
            </a:endParaRPr>
          </a:p>
          <a:p>
            <a:pPr lvl="0" algn="justLow">
              <a:defRPr/>
            </a:pPr>
            <a:endParaRPr lang="en-US" sz="700" dirty="0">
              <a:solidFill>
                <a:srgbClr val="0A1F61"/>
              </a:solidFill>
              <a:cs typeface="Tajawal ExtraBold" panose="00000800000000000000" pitchFamily="2" charset="-78"/>
            </a:endParaRPr>
          </a:p>
          <a:p>
            <a:pPr marL="342900" lvl="0" indent="-342900" algn="justLow">
              <a:buFont typeface="Arial" panose="020B0604020202020204" pitchFamily="34" charset="0"/>
              <a:buChar char="•"/>
              <a:defRPr/>
            </a:pPr>
            <a:r>
              <a:rPr lang="en-US" dirty="0">
                <a:solidFill>
                  <a:srgbClr val="0A1F61"/>
                </a:solidFill>
                <a:cs typeface="Tajawal ExtraBold" panose="00000800000000000000" pitchFamily="2" charset="-78"/>
              </a:rPr>
              <a:t>Control systems are an integral part of the automation industry. </a:t>
            </a:r>
          </a:p>
          <a:p>
            <a:pPr marL="342900" lvl="0" indent="-342900" algn="justLow">
              <a:buFont typeface="Arial" panose="020B0604020202020204" pitchFamily="34" charset="0"/>
              <a:buChar char="•"/>
              <a:defRPr/>
            </a:pPr>
            <a:endParaRPr lang="en-US" sz="700" dirty="0">
              <a:solidFill>
                <a:srgbClr val="0A1F61"/>
              </a:solidFill>
              <a:cs typeface="Tajawal ExtraBold" panose="00000800000000000000" pitchFamily="2" charset="-78"/>
            </a:endParaRPr>
          </a:p>
          <a:p>
            <a:pPr marL="342900" lvl="0" indent="-342900" algn="justLow">
              <a:buFont typeface="Arial" panose="020B0604020202020204" pitchFamily="34" charset="0"/>
              <a:buChar char="•"/>
              <a:defRPr/>
            </a:pPr>
            <a:r>
              <a:rPr lang="en-US" dirty="0">
                <a:solidFill>
                  <a:srgbClr val="0A1F61"/>
                </a:solidFill>
                <a:cs typeface="Tajawal ExtraBold" panose="00000800000000000000" pitchFamily="2" charset="-78"/>
              </a:rPr>
              <a:t>Different control loops that regulate these processes may be in the form of industrial control systems (ICS). </a:t>
            </a:r>
          </a:p>
          <a:p>
            <a:pPr marL="342900" lvl="0" indent="-342900" algn="justLow">
              <a:buFont typeface="Arial" panose="020B0604020202020204" pitchFamily="34" charset="0"/>
              <a:buChar char="•"/>
              <a:defRPr/>
            </a:pPr>
            <a:endParaRPr lang="en-US" sz="700" dirty="0">
              <a:solidFill>
                <a:srgbClr val="0A1F61"/>
              </a:solidFill>
              <a:cs typeface="Tajawal ExtraBold" panose="00000800000000000000" pitchFamily="2" charset="-78"/>
            </a:endParaRPr>
          </a:p>
          <a:p>
            <a:pPr marL="342900" lvl="0" indent="-342900" algn="justLow">
              <a:buFont typeface="Arial" panose="020B0604020202020204" pitchFamily="34" charset="0"/>
              <a:buChar char="•"/>
              <a:defRPr/>
            </a:pPr>
            <a:r>
              <a:rPr lang="en-US" dirty="0">
                <a:solidFill>
                  <a:srgbClr val="0A1F61"/>
                </a:solidFill>
                <a:cs typeface="Tajawal ExtraBold" panose="00000800000000000000" pitchFamily="2" charset="-78"/>
              </a:rPr>
              <a:t>Supervisory control and data acquisition (SCADA) and distributed control systems (DCS) are some examples of control systems. </a:t>
            </a:r>
          </a:p>
          <a:p>
            <a:pPr marL="342900" lvl="0" indent="-342900" algn="justLow">
              <a:buFont typeface="Arial" panose="020B0604020202020204" pitchFamily="34" charset="0"/>
              <a:buChar char="•"/>
              <a:defRPr/>
            </a:pPr>
            <a:endParaRPr lang="en-US" sz="1600"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46171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39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CYBERSECURITY ETHICS : A DETAILED STUDY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100460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956168" y="2220712"/>
            <a:ext cx="9875252" cy="4570482"/>
          </a:xfrm>
          <a:prstGeom prst="rect">
            <a:avLst/>
          </a:prstGeom>
          <a:noFill/>
        </p:spPr>
        <p:txBody>
          <a:bodyPr wrap="square" rtlCol="0">
            <a:spAutoFit/>
          </a:bodyPr>
          <a:lstStyle/>
          <a:p>
            <a:pPr lvl="0" algn="justLow">
              <a:defRPr/>
            </a:pPr>
            <a:r>
              <a:rPr lang="ar-JO" sz="2400" dirty="0">
                <a:solidFill>
                  <a:srgbClr val="0A1F61"/>
                </a:solidFill>
                <a:cs typeface="Tajawal ExtraBold" panose="00000800000000000000" pitchFamily="2" charset="-78"/>
              </a:rPr>
              <a:t>4</a:t>
            </a:r>
            <a:r>
              <a:rPr lang="en-US" sz="2400" dirty="0">
                <a:solidFill>
                  <a:srgbClr val="0A1F61"/>
                </a:solidFill>
                <a:cs typeface="Tajawal ExtraBold" panose="00000800000000000000" pitchFamily="2" charset="-78"/>
              </a:rPr>
              <a:t>.1.5 CYBERSECURITY: CONTROL SYSTEMS ETHICS </a:t>
            </a:r>
          </a:p>
          <a:p>
            <a:pPr lvl="0" algn="justLow">
              <a:defRPr/>
            </a:pPr>
            <a:endParaRPr lang="en-US" sz="700" dirty="0">
              <a:solidFill>
                <a:srgbClr val="0A1F61"/>
              </a:solidFill>
              <a:cs typeface="Tajawal ExtraBold" panose="00000800000000000000" pitchFamily="2" charset="-78"/>
            </a:endParaRPr>
          </a:p>
          <a:p>
            <a:pPr marL="342900" lvl="0" indent="-342900" algn="justLow">
              <a:buFont typeface="Arial" panose="020B0604020202020204" pitchFamily="34" charset="0"/>
              <a:buChar char="•"/>
              <a:defRPr/>
            </a:pPr>
            <a:r>
              <a:rPr lang="en-US" dirty="0">
                <a:solidFill>
                  <a:srgbClr val="0A1F61"/>
                </a:solidFill>
                <a:cs typeface="Tajawal ExtraBold" panose="00000800000000000000" pitchFamily="2" charset="-78"/>
              </a:rPr>
              <a:t>The advancement of Control systems has significantly increased the cyber-attack surfaces. </a:t>
            </a:r>
          </a:p>
          <a:p>
            <a:pPr marL="342900" lvl="0" indent="-342900" algn="justLow">
              <a:buFont typeface="Arial" panose="020B0604020202020204" pitchFamily="34" charset="0"/>
              <a:buChar char="•"/>
              <a:defRPr/>
            </a:pPr>
            <a:endParaRPr lang="en-US" sz="700" dirty="0">
              <a:solidFill>
                <a:srgbClr val="0A1F61"/>
              </a:solidFill>
              <a:cs typeface="Tajawal ExtraBold" panose="00000800000000000000" pitchFamily="2" charset="-78"/>
            </a:endParaRPr>
          </a:p>
          <a:p>
            <a:pPr marL="342900" lvl="0" indent="-342900" algn="justLow">
              <a:buFont typeface="Arial" panose="020B0604020202020204" pitchFamily="34" charset="0"/>
              <a:buChar char="•"/>
              <a:defRPr/>
            </a:pPr>
            <a:r>
              <a:rPr lang="en-US" dirty="0">
                <a:solidFill>
                  <a:srgbClr val="0A1F61"/>
                </a:solidFill>
                <a:cs typeface="Tajawal ExtraBold" panose="00000800000000000000" pitchFamily="2" charset="-78"/>
              </a:rPr>
              <a:t>The challenges may be in forms like increasing cyber threats, lack of visibility and control, difficulty in securing control layer protocols and unsecured networks. </a:t>
            </a:r>
          </a:p>
          <a:p>
            <a:pPr marL="342900" lvl="0" indent="-342900" algn="justLow">
              <a:buFont typeface="Arial" panose="020B0604020202020204" pitchFamily="34" charset="0"/>
              <a:buChar char="•"/>
              <a:defRPr/>
            </a:pPr>
            <a:endParaRPr lang="en-US" sz="700" dirty="0">
              <a:solidFill>
                <a:srgbClr val="0A1F61"/>
              </a:solidFill>
              <a:cs typeface="Tajawal ExtraBold" panose="00000800000000000000" pitchFamily="2" charset="-78"/>
            </a:endParaRPr>
          </a:p>
          <a:p>
            <a:pPr marL="342900" lvl="0" indent="-342900" algn="justLow">
              <a:buFont typeface="Arial" panose="020B0604020202020204" pitchFamily="34" charset="0"/>
              <a:buChar char="•"/>
              <a:defRPr/>
            </a:pPr>
            <a:r>
              <a:rPr lang="en-US" dirty="0">
                <a:solidFill>
                  <a:srgbClr val="0A1F61"/>
                </a:solidFill>
                <a:cs typeface="Tajawal ExtraBold" panose="00000800000000000000" pitchFamily="2" charset="-78"/>
              </a:rPr>
              <a:t>Therefore, addressing the issues from an ethical point of view is mandatory: </a:t>
            </a:r>
          </a:p>
          <a:p>
            <a:pPr marL="342900" lvl="0" indent="-342900" algn="justLow">
              <a:buFont typeface="Arial" panose="020B0604020202020204" pitchFamily="34" charset="0"/>
              <a:buChar char="•"/>
              <a:defRPr/>
            </a:pPr>
            <a:endParaRPr lang="en-US" sz="700" dirty="0">
              <a:solidFill>
                <a:srgbClr val="0A1F61"/>
              </a:solidFill>
              <a:cs typeface="Tajawal ExtraBold" panose="00000800000000000000" pitchFamily="2" charset="-78"/>
            </a:endParaRPr>
          </a:p>
          <a:p>
            <a:pPr marL="800100" lvl="1" indent="-342900" algn="justLow">
              <a:buFont typeface="+mj-lt"/>
              <a:buAutoNum type="arabicPeriod"/>
              <a:defRPr/>
            </a:pPr>
            <a:r>
              <a:rPr lang="en-US" sz="1600" b="1" dirty="0">
                <a:solidFill>
                  <a:srgbClr val="0A1F61"/>
                </a:solidFill>
                <a:cs typeface="Tajawal ExtraBold" panose="00000800000000000000" pitchFamily="2" charset="-78"/>
              </a:rPr>
              <a:t>Machine Design Ethics:</a:t>
            </a:r>
            <a:r>
              <a:rPr lang="en-US" sz="1600" dirty="0">
                <a:solidFill>
                  <a:srgbClr val="0A1F61"/>
                </a:solidFill>
                <a:cs typeface="Tajawal ExtraBold" panose="00000800000000000000" pitchFamily="2" charset="-78"/>
              </a:rPr>
              <a:t> </a:t>
            </a:r>
          </a:p>
          <a:p>
            <a:pPr marL="800100" lvl="1" indent="-342900" algn="justLow">
              <a:buFont typeface="+mj-lt"/>
              <a:buAutoNum type="arabicPeriod"/>
              <a:defRPr/>
            </a:pPr>
            <a:endParaRPr lang="en-US" sz="700" dirty="0">
              <a:solidFill>
                <a:srgbClr val="0A1F61"/>
              </a:solidFill>
              <a:cs typeface="Tajawal ExtraBold" panose="00000800000000000000" pitchFamily="2" charset="-78"/>
            </a:endParaRPr>
          </a:p>
          <a:p>
            <a:pPr marL="1257300" lvl="2" indent="-342900" algn="justLow">
              <a:buFont typeface="Arial" panose="020B0604020202020204" pitchFamily="34" charset="0"/>
              <a:buChar char="•"/>
              <a:defRPr/>
            </a:pPr>
            <a:r>
              <a:rPr lang="en-US" dirty="0">
                <a:solidFill>
                  <a:srgbClr val="0A1F61"/>
                </a:solidFill>
                <a:cs typeface="Tajawal ExtraBold" panose="00000800000000000000" pitchFamily="2" charset="-78"/>
              </a:rPr>
              <a:t>Machine ethics are to be considered from the earliest starting point of the research work and the meaning of the necessities, past classical safety studies. </a:t>
            </a:r>
          </a:p>
          <a:p>
            <a:pPr marL="1257300" lvl="2" indent="-342900" algn="justLow">
              <a:buFont typeface="Arial" panose="020B0604020202020204" pitchFamily="34" charset="0"/>
              <a:buChar char="•"/>
              <a:defRPr/>
            </a:pPr>
            <a:r>
              <a:rPr lang="en-US" dirty="0">
                <a:solidFill>
                  <a:srgbClr val="0A1F61"/>
                </a:solidFill>
                <a:cs typeface="Tajawal ExtraBold" panose="00000800000000000000" pitchFamily="2" charset="-78"/>
              </a:rPr>
              <a:t>For each stage of the machine design process, it is advised to realize a risk assessment and to implement redundant technological barriers to contain possible machine ethical risks. </a:t>
            </a:r>
          </a:p>
          <a:p>
            <a:pPr marL="1257300" lvl="2" indent="-342900" algn="justLow">
              <a:buFont typeface="Arial" panose="020B0604020202020204" pitchFamily="34" charset="0"/>
              <a:buChar char="•"/>
              <a:defRPr/>
            </a:pPr>
            <a:r>
              <a:rPr lang="en-US" dirty="0">
                <a:solidFill>
                  <a:srgbClr val="0A1F61"/>
                </a:solidFill>
                <a:cs typeface="Tajawal ExtraBold" panose="00000800000000000000" pitchFamily="2" charset="-78"/>
              </a:rPr>
              <a:t>It is important to consider how the designed control system could be misused by error or rendered harmful (hijacked) using cyber-attack technologies, for example. </a:t>
            </a:r>
          </a:p>
          <a:p>
            <a:pPr marL="342900" lvl="0" indent="-342900" algn="justLow">
              <a:buFont typeface="Arial" panose="020B0604020202020204" pitchFamily="34" charset="0"/>
              <a:buChar char="•"/>
              <a:defRPr/>
            </a:pPr>
            <a:endParaRPr lang="ar-JO" dirty="0">
              <a:solidFill>
                <a:srgbClr val="0A1F61"/>
              </a:solidFill>
              <a:cs typeface="Tajawal ExtraBold" panose="00000800000000000000" pitchFamily="2" charset="-78"/>
            </a:endParaRPr>
          </a:p>
          <a:p>
            <a:pPr marL="342900" lvl="0" indent="-342900" algn="justLow">
              <a:buFont typeface="Arial" panose="020B0604020202020204" pitchFamily="34" charset="0"/>
              <a:buChar char="•"/>
              <a:defRPr/>
            </a:pPr>
            <a:endParaRPr lang="en-US"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69261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sz="quarter" idx="11"/>
          </p:nvPr>
        </p:nvSpPr>
        <p:spPr/>
      </p:sp>
      <p:sp>
        <p:nvSpPr>
          <p:cNvPr id="9" name="Rectangle 8"/>
          <p:cNvSpPr/>
          <p:nvPr/>
        </p:nvSpPr>
        <p:spPr>
          <a:xfrm>
            <a:off x="955569" y="60043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ea typeface="Roboto Light" panose="02000000000000000000" pitchFamily="2" charset="0"/>
              </a:rPr>
              <a:t>Chapter</a:t>
            </a:r>
            <a:r>
              <a:rPr lang="en-US" dirty="0">
                <a:ea typeface="Roboto Light" panose="02000000000000000000" pitchFamily="2" charset="0"/>
              </a:rPr>
              <a:t/>
            </a:r>
            <a:br>
              <a:rPr lang="en-US" dirty="0">
                <a:ea typeface="Roboto Light" panose="02000000000000000000" pitchFamily="2" charset="0"/>
              </a:rPr>
            </a:br>
            <a:r>
              <a:rPr lang="en-US" sz="4800" dirty="0">
                <a:ea typeface="Roboto Light" panose="02000000000000000000" pitchFamily="2" charset="0"/>
              </a:rPr>
              <a:t>05</a:t>
            </a:r>
            <a:endParaRPr lang="en-US" sz="4800" dirty="0">
              <a:ea typeface="Roboto Light" panose="02000000000000000000" pitchFamily="2" charset="0"/>
            </a:endParaRPr>
          </a:p>
        </p:txBody>
      </p:sp>
      <p:sp>
        <p:nvSpPr>
          <p:cNvPr id="10" name="Rectangle: Rounded Corners 24"/>
          <p:cNvSpPr/>
          <p:nvPr/>
        </p:nvSpPr>
        <p:spPr>
          <a:xfrm>
            <a:off x="508996" y="1663372"/>
            <a:ext cx="10812720" cy="4739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a:defRPr/>
            </a:pPr>
            <a:r>
              <a:rPr lang="en-US" sz="2800">
                <a:solidFill>
                  <a:srgbClr val="0A1F61"/>
                </a:solidFill>
                <a:cs typeface="Tajawal ExtraBold" panose="00000800000000000000" pitchFamily="2" charset="-78"/>
              </a:rPr>
              <a:t>3.1.5 CYBERSECURITY: CONTROL SYSTEMS ETHICS </a:t>
            </a:r>
          </a:p>
          <a:p>
            <a:pPr lvl="0" algn="justLow">
              <a:defRPr/>
            </a:pPr>
            <a:endParaRPr lang="en-US" sz="800">
              <a:solidFill>
                <a:srgbClr val="0A1F61"/>
              </a:solidFill>
              <a:cs typeface="Tajawal ExtraBold" panose="00000800000000000000" pitchFamily="2" charset="-78"/>
            </a:endParaRPr>
          </a:p>
          <a:p>
            <a:pPr marL="342900" lvl="0" indent="-342900" algn="justLow">
              <a:buFont typeface="Arial" panose="020B0604020202020204" pitchFamily="34" charset="0"/>
              <a:buChar char="•"/>
              <a:defRPr/>
            </a:pPr>
            <a:endParaRPr lang="en-US" sz="800">
              <a:solidFill>
                <a:srgbClr val="0A1F61"/>
              </a:solidFill>
              <a:cs typeface="Tajawal ExtraBold" panose="00000800000000000000" pitchFamily="2" charset="-78"/>
            </a:endParaRPr>
          </a:p>
          <a:p>
            <a:pPr marL="914400" lvl="1" indent="-457200" algn="justLow">
              <a:buFont typeface="+mj-lt"/>
              <a:buAutoNum type="arabicPeriod" startAt="2"/>
              <a:defRPr/>
            </a:pPr>
            <a:r>
              <a:rPr lang="en-US" sz="2000" b="1">
                <a:solidFill>
                  <a:srgbClr val="0A1F61"/>
                </a:solidFill>
                <a:cs typeface="Tajawal ExtraBold" panose="00000800000000000000" pitchFamily="2" charset="-78"/>
              </a:rPr>
              <a:t>Human‑Centered Approach: </a:t>
            </a:r>
            <a:r>
              <a:rPr lang="en-US" sz="2000">
                <a:solidFill>
                  <a:srgbClr val="0A1F61"/>
                </a:solidFill>
                <a:cs typeface="Tajawal ExtraBold" panose="00000800000000000000" pitchFamily="2" charset="-78"/>
              </a:rPr>
              <a:t>Researchers must design the control system using a human-centered approach rather than a techno-centered one. This will guarantee utilizing the possible capacity of people when confronting the unexpected while at the same time confining automatic and deliberate abuses of the control system. </a:t>
            </a:r>
          </a:p>
          <a:p>
            <a:pPr marL="914400" lvl="1" indent="-457200" algn="justLow">
              <a:buFont typeface="+mj-lt"/>
              <a:buAutoNum type="arabicPeriod" startAt="2"/>
              <a:defRPr/>
            </a:pPr>
            <a:endParaRPr lang="en-US" sz="2000">
              <a:solidFill>
                <a:srgbClr val="0A1F61"/>
              </a:solidFill>
              <a:cs typeface="Tajawal ExtraBold" panose="00000800000000000000" pitchFamily="2" charset="-78"/>
            </a:endParaRPr>
          </a:p>
          <a:p>
            <a:pPr marL="914400" lvl="1" indent="-457200" algn="justLow">
              <a:buFont typeface="+mj-lt"/>
              <a:buAutoNum type="arabicPeriod" startAt="2"/>
              <a:defRPr/>
            </a:pPr>
            <a:r>
              <a:rPr lang="en-US" sz="2000" b="1">
                <a:solidFill>
                  <a:srgbClr val="0A1F61"/>
                </a:solidFill>
                <a:cs typeface="Tajawal ExtraBold" panose="00000800000000000000" pitchFamily="2" charset="-78"/>
              </a:rPr>
              <a:t>Design Process: </a:t>
            </a:r>
            <a:r>
              <a:rPr lang="en-US" sz="2000">
                <a:solidFill>
                  <a:srgbClr val="0A1F61"/>
                </a:solidFill>
                <a:cs typeface="Tajawal ExtraBold" panose="00000800000000000000" pitchFamily="2" charset="-78"/>
              </a:rPr>
              <a:t>It is encouraged to define a ventured design process, containing distinctive approval stages. Although it is a classical design way, adding exaggerated tests at each of the steps could be yet another approach. This approach would be beneficial for testing the robustness of the designed elements facing exaggerated risks, before the final targeted implementation of the control systems.</a:t>
            </a:r>
            <a:endParaRPr lang="en-US" sz="2000" dirty="0">
              <a:solidFill>
                <a:srgbClr val="0A1F61"/>
              </a:solidFill>
              <a:cs typeface="Tajawal ExtraBold" panose="00000800000000000000" pitchFamily="2" charset="-78"/>
            </a:endParaRPr>
          </a:p>
        </p:txBody>
      </p:sp>
      <p:pic>
        <p:nvPicPr>
          <p:cNvPr id="11" name="Picture 10"/>
          <p:cNvPicPr>
            <a:picLocks noChangeAspect="1"/>
          </p:cNvPicPr>
          <p:nvPr/>
        </p:nvPicPr>
        <p:blipFill>
          <a:blip r:embed="rId2"/>
          <a:stretch>
            <a:fillRect/>
          </a:stretch>
        </p:blipFill>
        <p:spPr>
          <a:xfrm>
            <a:off x="2551126" y="953509"/>
            <a:ext cx="7346317" cy="640135"/>
          </a:xfrm>
          <a:prstGeom prst="rect">
            <a:avLst/>
          </a:prstGeom>
        </p:spPr>
      </p:pic>
      <p:pic>
        <p:nvPicPr>
          <p:cNvPr id="12" name="Picture 11"/>
          <p:cNvPicPr>
            <a:picLocks noChangeAspect="1"/>
          </p:cNvPicPr>
          <p:nvPr/>
        </p:nvPicPr>
        <p:blipFill>
          <a:blip r:embed="rId3"/>
          <a:stretch>
            <a:fillRect/>
          </a:stretch>
        </p:blipFill>
        <p:spPr>
          <a:xfrm>
            <a:off x="9692906" y="191622"/>
            <a:ext cx="2304488" cy="1079086"/>
          </a:xfrm>
          <a:prstGeom prst="rect">
            <a:avLst/>
          </a:prstGeom>
        </p:spPr>
      </p:pic>
    </p:spTree>
    <p:extLst>
      <p:ext uri="{BB962C8B-B14F-4D97-AF65-F5344CB8AC3E}">
        <p14:creationId xmlns:p14="http://schemas.microsoft.com/office/powerpoint/2010/main" val="19033253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sz="quarter" idx="11"/>
          </p:nvPr>
        </p:nvSpPr>
        <p:spPr/>
      </p:sp>
      <p:pic>
        <p:nvPicPr>
          <p:cNvPr id="3" name="Picture 2"/>
          <p:cNvPicPr>
            <a:picLocks noChangeAspect="1"/>
          </p:cNvPicPr>
          <p:nvPr/>
        </p:nvPicPr>
        <p:blipFill>
          <a:blip r:embed="rId2"/>
          <a:stretch>
            <a:fillRect/>
          </a:stretch>
        </p:blipFill>
        <p:spPr>
          <a:xfrm>
            <a:off x="1136408" y="564843"/>
            <a:ext cx="1438781" cy="1481456"/>
          </a:xfrm>
          <a:prstGeom prst="rect">
            <a:avLst/>
          </a:prstGeom>
        </p:spPr>
      </p:pic>
      <p:pic>
        <p:nvPicPr>
          <p:cNvPr id="4" name="Picture 3"/>
          <p:cNvPicPr>
            <a:picLocks noChangeAspect="1"/>
          </p:cNvPicPr>
          <p:nvPr/>
        </p:nvPicPr>
        <p:blipFill>
          <a:blip r:embed="rId3"/>
          <a:stretch>
            <a:fillRect/>
          </a:stretch>
        </p:blipFill>
        <p:spPr>
          <a:xfrm>
            <a:off x="2575189" y="985503"/>
            <a:ext cx="7346317" cy="640135"/>
          </a:xfrm>
          <a:prstGeom prst="rect">
            <a:avLst/>
          </a:prstGeom>
        </p:spPr>
      </p:pic>
      <p:pic>
        <p:nvPicPr>
          <p:cNvPr id="5" name="Picture 4"/>
          <p:cNvPicPr>
            <a:picLocks noChangeAspect="1"/>
          </p:cNvPicPr>
          <p:nvPr/>
        </p:nvPicPr>
        <p:blipFill>
          <a:blip r:embed="rId4"/>
          <a:stretch>
            <a:fillRect/>
          </a:stretch>
        </p:blipFill>
        <p:spPr>
          <a:xfrm>
            <a:off x="9692906" y="191622"/>
            <a:ext cx="2304488" cy="1079086"/>
          </a:xfrm>
          <a:prstGeom prst="rect">
            <a:avLst/>
          </a:prstGeom>
        </p:spPr>
      </p:pic>
      <p:sp>
        <p:nvSpPr>
          <p:cNvPr id="6" name="Rectangle: Rounded Corners 24"/>
          <p:cNvSpPr/>
          <p:nvPr/>
        </p:nvSpPr>
        <p:spPr>
          <a:xfrm>
            <a:off x="508995" y="1625638"/>
            <a:ext cx="11125541" cy="4777102"/>
          </a:xfrm>
          <a:prstGeom prst="roundRect">
            <a:avLst>
              <a:gd name="adj" fmla="val 5384"/>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a:defRPr/>
            </a:pPr>
            <a:r>
              <a:rPr lang="en-US" sz="2800" dirty="0" smtClean="0">
                <a:solidFill>
                  <a:srgbClr val="0A1F61"/>
                </a:solidFill>
                <a:cs typeface="Tajawal ExtraBold" panose="00000800000000000000" pitchFamily="2" charset="-78"/>
              </a:rPr>
              <a:t/>
            </a:r>
            <a:br>
              <a:rPr lang="en-US" sz="2800" dirty="0" smtClean="0">
                <a:solidFill>
                  <a:srgbClr val="0A1F61"/>
                </a:solidFill>
                <a:cs typeface="Tajawal ExtraBold" panose="00000800000000000000" pitchFamily="2" charset="-78"/>
              </a:rPr>
            </a:br>
            <a:r>
              <a:rPr lang="en-US" sz="2800" dirty="0" smtClean="0">
                <a:solidFill>
                  <a:srgbClr val="0A1F61"/>
                </a:solidFill>
                <a:cs typeface="Tajawal ExtraBold" panose="00000800000000000000" pitchFamily="2" charset="-78"/>
              </a:rPr>
              <a:t>3.1.5 </a:t>
            </a:r>
            <a:r>
              <a:rPr lang="en-US" sz="2800" dirty="0">
                <a:solidFill>
                  <a:srgbClr val="0A1F61"/>
                </a:solidFill>
                <a:cs typeface="Tajawal ExtraBold" panose="00000800000000000000" pitchFamily="2" charset="-78"/>
              </a:rPr>
              <a:t>CYBERSECURITY: CONTROL SYSTEMS ETHICS </a:t>
            </a:r>
          </a:p>
          <a:p>
            <a:pPr lvl="0" algn="justLow">
              <a:defRPr/>
            </a:pPr>
            <a:endParaRPr lang="en-US" sz="800" dirty="0">
              <a:solidFill>
                <a:srgbClr val="0A1F61"/>
              </a:solidFill>
              <a:cs typeface="Tajawal ExtraBold" panose="00000800000000000000" pitchFamily="2" charset="-78"/>
            </a:endParaRPr>
          </a:p>
          <a:p>
            <a:pPr marL="342900" lvl="0" indent="-342900" algn="justLow">
              <a:buFont typeface="Arial" panose="020B0604020202020204" pitchFamily="34" charset="0"/>
              <a:buChar char="•"/>
              <a:defRPr/>
            </a:pPr>
            <a:endParaRPr lang="en-US" sz="800" dirty="0">
              <a:solidFill>
                <a:srgbClr val="0A1F61"/>
              </a:solidFill>
              <a:cs typeface="Tajawal ExtraBold" panose="00000800000000000000" pitchFamily="2" charset="-78"/>
            </a:endParaRPr>
          </a:p>
          <a:p>
            <a:pPr marL="914400" lvl="1" indent="-457200" algn="justLow">
              <a:buFont typeface="+mj-lt"/>
              <a:buAutoNum type="arabicPeriod" startAt="4"/>
              <a:defRPr/>
            </a:pPr>
            <a:r>
              <a:rPr lang="en-US" sz="2000" b="1" dirty="0">
                <a:solidFill>
                  <a:srgbClr val="0A1F61"/>
                </a:solidFill>
                <a:cs typeface="Tajawal ExtraBold" panose="00000800000000000000" pitchFamily="2" charset="-78"/>
              </a:rPr>
              <a:t>Safety, Responsibility, and Liability: </a:t>
            </a:r>
          </a:p>
          <a:p>
            <a:pPr marL="1257300" lvl="2" indent="-342900" algn="justLow">
              <a:buFont typeface="Arial" panose="020B0604020202020204" pitchFamily="34" charset="0"/>
              <a:buChar char="•"/>
              <a:defRPr/>
            </a:pPr>
            <a:r>
              <a:rPr lang="en-US" sz="2000" dirty="0">
                <a:solidFill>
                  <a:srgbClr val="0A1F61"/>
                </a:solidFill>
                <a:cs typeface="Tajawal ExtraBold" panose="00000800000000000000" pitchFamily="2" charset="-78"/>
              </a:rPr>
              <a:t>Safety aspects should be one of the primary concerns such that control systems and humans can work together without accidents. </a:t>
            </a:r>
          </a:p>
          <a:p>
            <a:pPr marL="1257300" lvl="2" indent="-342900" algn="justLow">
              <a:buFont typeface="Arial" panose="020B0604020202020204" pitchFamily="34" charset="0"/>
              <a:buChar char="•"/>
              <a:defRPr/>
            </a:pPr>
            <a:r>
              <a:rPr lang="en-US" sz="2000" dirty="0">
                <a:solidFill>
                  <a:srgbClr val="0A1F61"/>
                </a:solidFill>
                <a:cs typeface="Tajawal ExtraBold" panose="00000800000000000000" pitchFamily="2" charset="-78"/>
              </a:rPr>
              <a:t>Since control systems increasingly operate in close proximity to humans, safety is very important. Control systems are not only large and complex, but also intelligent and self-learning. </a:t>
            </a:r>
          </a:p>
          <a:p>
            <a:pPr marL="1257300" lvl="2" indent="-342900" algn="justLow">
              <a:buFont typeface="Arial" panose="020B0604020202020204" pitchFamily="34" charset="0"/>
              <a:buChar char="•"/>
              <a:defRPr/>
            </a:pPr>
            <a:r>
              <a:rPr lang="en-US" sz="2000" dirty="0">
                <a:solidFill>
                  <a:srgbClr val="0A1F61"/>
                </a:solidFill>
                <a:cs typeface="Tajawal ExtraBold" panose="00000800000000000000" pitchFamily="2" charset="-78"/>
              </a:rPr>
              <a:t>But it is equivalently important to understand that these systems may fail, and neither the systems nor humans can be blamed for it. </a:t>
            </a:r>
          </a:p>
          <a:p>
            <a:pPr marL="1257300" lvl="2" indent="-342900" algn="justLow">
              <a:buFont typeface="Arial" panose="020B0604020202020204" pitchFamily="34" charset="0"/>
              <a:buChar char="•"/>
              <a:defRPr/>
            </a:pPr>
            <a:r>
              <a:rPr lang="en-US" sz="2000" dirty="0">
                <a:solidFill>
                  <a:srgbClr val="0A1F61"/>
                </a:solidFill>
                <a:cs typeface="Tajawal ExtraBold" panose="00000800000000000000" pitchFamily="2" charset="-78"/>
              </a:rPr>
              <a:t>Besides, it is much harder to locate the underlying reason and attribute liability. </a:t>
            </a:r>
          </a:p>
          <a:p>
            <a:pPr marL="1257300" lvl="2" indent="-342900" algn="justLow">
              <a:buFont typeface="Arial" panose="020B0604020202020204" pitchFamily="34" charset="0"/>
              <a:buChar char="•"/>
              <a:defRPr/>
            </a:pPr>
            <a:r>
              <a:rPr lang="en-US" sz="2000" dirty="0">
                <a:solidFill>
                  <a:srgbClr val="0A1F61"/>
                </a:solidFill>
                <a:cs typeface="Tajawal ExtraBold" panose="00000800000000000000" pitchFamily="2" charset="-78"/>
              </a:rPr>
              <a:t>It is equally hard to find who is accountable for the failures and malfunctions. Therefore, these questions need to be addressed from an ethical point of view. </a:t>
            </a:r>
          </a:p>
          <a:p>
            <a:pPr marL="800100" lvl="1" indent="-342900" algn="justLow">
              <a:buFont typeface="Arial" panose="020B0604020202020204" pitchFamily="34" charset="0"/>
              <a:buChar char="•"/>
              <a:defRPr/>
            </a:pPr>
            <a:endParaRPr lang="en-US" sz="2000" dirty="0">
              <a:solidFill>
                <a:srgbClr val="0A1F61"/>
              </a:solidFill>
              <a:cs typeface="Tajawal ExtraBold" panose="00000800000000000000" pitchFamily="2" charset="-78"/>
            </a:endParaRPr>
          </a:p>
          <a:p>
            <a:pPr marL="342900" lvl="0" indent="-342900" algn="justLow">
              <a:buFont typeface="Arial" panose="020B0604020202020204" pitchFamily="34" charset="0"/>
              <a:buChar char="•"/>
              <a:defRPr/>
            </a:pPr>
            <a:endParaRPr lang="ar-JO" sz="2000" dirty="0">
              <a:solidFill>
                <a:srgbClr val="0A1F61"/>
              </a:solidFill>
              <a:cs typeface="Tajawal ExtraBold" panose="00000800000000000000" pitchFamily="2" charset="-78"/>
            </a:endParaRPr>
          </a:p>
          <a:p>
            <a:pPr marL="342900" lvl="0" indent="-342900" algn="justLow">
              <a:buFont typeface="Arial" panose="020B0604020202020204" pitchFamily="34" charset="0"/>
              <a:buChar char="•"/>
              <a:defRPr/>
            </a:pPr>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8232377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874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CYBERSECURITY ETHICS : A DETAILED STUDY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942308" y="2246819"/>
            <a:ext cx="9875252" cy="4939814"/>
          </a:xfrm>
          <a:prstGeom prst="rect">
            <a:avLst/>
          </a:prstGeom>
          <a:noFill/>
        </p:spPr>
        <p:txBody>
          <a:bodyPr wrap="square" rtlCol="0">
            <a:spAutoFit/>
          </a:bodyPr>
          <a:lstStyle/>
          <a:p>
            <a:pPr lvl="0" algn="justLow">
              <a:defRPr/>
            </a:pPr>
            <a:r>
              <a:rPr lang="ar-JO" sz="2400" dirty="0">
                <a:solidFill>
                  <a:srgbClr val="0A1F61"/>
                </a:solidFill>
                <a:cs typeface="Tajawal ExtraBold" panose="00000800000000000000" pitchFamily="2" charset="-78"/>
              </a:rPr>
              <a:t>4</a:t>
            </a:r>
            <a:r>
              <a:rPr lang="en-US" sz="2400" dirty="0">
                <a:solidFill>
                  <a:srgbClr val="0A1F61"/>
                </a:solidFill>
                <a:cs typeface="Tajawal ExtraBold" panose="00000800000000000000" pitchFamily="2" charset="-78"/>
              </a:rPr>
              <a:t>.1.5 CYBERSECURITY: CONTROL SYSTEMS ETHICS </a:t>
            </a:r>
          </a:p>
          <a:p>
            <a:pPr lvl="0" algn="justLow">
              <a:defRPr/>
            </a:pPr>
            <a:endParaRPr lang="en-US" sz="700" dirty="0">
              <a:solidFill>
                <a:srgbClr val="0A1F61"/>
              </a:solidFill>
              <a:cs typeface="Tajawal ExtraBold" panose="00000800000000000000" pitchFamily="2" charset="-78"/>
            </a:endParaRPr>
          </a:p>
          <a:p>
            <a:pPr marL="342900" lvl="0" indent="-342900" algn="justLow">
              <a:buFont typeface="Arial" panose="020B0604020202020204" pitchFamily="34" charset="0"/>
              <a:buChar char="•"/>
              <a:defRPr/>
            </a:pPr>
            <a:endParaRPr lang="en-US" sz="700" dirty="0">
              <a:solidFill>
                <a:srgbClr val="0A1F61"/>
              </a:solidFill>
              <a:cs typeface="Tajawal ExtraBold" panose="00000800000000000000" pitchFamily="2" charset="-78"/>
            </a:endParaRPr>
          </a:p>
          <a:p>
            <a:pPr marL="457200" lvl="0" indent="-457200" algn="justLow">
              <a:buFont typeface="+mj-lt"/>
              <a:buAutoNum type="arabicPeriod" startAt="5"/>
              <a:defRPr/>
            </a:pPr>
            <a:r>
              <a:rPr lang="en-US" b="1" dirty="0">
                <a:solidFill>
                  <a:srgbClr val="0A1F61"/>
                </a:solidFill>
                <a:cs typeface="Tajawal ExtraBold" panose="00000800000000000000" pitchFamily="2" charset="-78"/>
              </a:rPr>
              <a:t>Privacy Concerns:</a:t>
            </a:r>
            <a:r>
              <a:rPr lang="en-US" dirty="0">
                <a:solidFill>
                  <a:srgbClr val="0A1F61"/>
                </a:solidFill>
                <a:cs typeface="Tajawal ExtraBold" panose="00000800000000000000" pitchFamily="2" charset="-78"/>
              </a:rPr>
              <a:t> </a:t>
            </a:r>
          </a:p>
          <a:p>
            <a:pPr marL="800100" lvl="1" indent="-342900" algn="justLow">
              <a:buFont typeface="Arial" panose="020B0604020202020204" pitchFamily="34" charset="0"/>
              <a:buChar char="•"/>
              <a:defRPr/>
            </a:pPr>
            <a:r>
              <a:rPr lang="en-US" dirty="0">
                <a:solidFill>
                  <a:srgbClr val="0A1F61"/>
                </a:solidFill>
                <a:cs typeface="Tajawal ExtraBold" panose="00000800000000000000" pitchFamily="2" charset="-78"/>
              </a:rPr>
              <a:t>Control Systems require immense measures of information to work successfully, and this poses several privacy questions. </a:t>
            </a:r>
          </a:p>
          <a:p>
            <a:pPr marL="800100" lvl="1" indent="-342900" algn="justLow">
              <a:buFont typeface="Arial" panose="020B0604020202020204" pitchFamily="34" charset="0"/>
              <a:buChar char="•"/>
              <a:defRPr/>
            </a:pPr>
            <a:r>
              <a:rPr lang="en-US" dirty="0">
                <a:solidFill>
                  <a:srgbClr val="0A1F61"/>
                </a:solidFill>
                <a:cs typeface="Tajawal ExtraBold" panose="00000800000000000000" pitchFamily="2" charset="-78"/>
              </a:rPr>
              <a:t>For instance, in order to build smart home security systems, smart home systems need to keep track of the times when residents are away. This information may be private, but valuable for burglars. Robots spying on the working habits of their human co-workers may be yet another privacy concern since they may manipulate humans to work harder. </a:t>
            </a:r>
          </a:p>
          <a:p>
            <a:pPr marL="800100" lvl="1" indent="-342900" algn="justLow">
              <a:buFont typeface="Arial" panose="020B0604020202020204" pitchFamily="34" charset="0"/>
              <a:buChar char="•"/>
              <a:defRPr/>
            </a:pPr>
            <a:r>
              <a:rPr lang="en-US" dirty="0">
                <a:solidFill>
                  <a:srgbClr val="0A1F61"/>
                </a:solidFill>
                <a:cs typeface="Tajawal ExtraBold" panose="00000800000000000000" pitchFamily="2" charset="-78"/>
              </a:rPr>
              <a:t>The ethics behind reviewing medical professional secrecy concerning the health data stored on connected parts of medico-technical systems also raises many privacy concerns and questions. </a:t>
            </a:r>
          </a:p>
          <a:p>
            <a:pPr marL="800100" lvl="1" indent="-342900" algn="justLow">
              <a:buFont typeface="Arial" panose="020B0604020202020204" pitchFamily="34" charset="0"/>
              <a:buChar char="•"/>
              <a:defRPr/>
            </a:pPr>
            <a:endParaRPr lang="en-US" sz="700" dirty="0">
              <a:solidFill>
                <a:srgbClr val="0A1F61"/>
              </a:solidFill>
              <a:cs typeface="Tajawal ExtraBold" panose="00000800000000000000" pitchFamily="2" charset="-78"/>
            </a:endParaRPr>
          </a:p>
          <a:p>
            <a:pPr marL="800100" lvl="1" indent="-342900" algn="justLow">
              <a:buFont typeface="Arial" panose="020B0604020202020204" pitchFamily="34" charset="0"/>
              <a:buChar char="•"/>
              <a:defRPr/>
            </a:pPr>
            <a:r>
              <a:rPr lang="en-US" dirty="0">
                <a:solidFill>
                  <a:srgbClr val="0A1F61"/>
                </a:solidFill>
                <a:cs typeface="Tajawal ExtraBold" panose="00000800000000000000" pitchFamily="2" charset="-78"/>
              </a:rPr>
              <a:t>Thus, collecting data on an individual’s lifestyle and physical parameters may contribute towards improving their health, but it is not ethical to take advantage of the data shared on medico-technical systems.</a:t>
            </a:r>
          </a:p>
          <a:p>
            <a:pPr marL="800100" lvl="1" indent="-342900" algn="justLow">
              <a:buFont typeface="Arial" panose="020B0604020202020204" pitchFamily="34" charset="0"/>
              <a:buChar char="•"/>
              <a:defRPr/>
            </a:pPr>
            <a:endParaRPr lang="en-US" dirty="0">
              <a:solidFill>
                <a:srgbClr val="0A1F61"/>
              </a:solidFill>
              <a:cs typeface="Tajawal ExtraBold" panose="00000800000000000000" pitchFamily="2" charset="-78"/>
            </a:endParaRPr>
          </a:p>
          <a:p>
            <a:pPr marL="342900" lvl="0" indent="-342900" algn="justLow">
              <a:buFont typeface="Arial" panose="020B0604020202020204" pitchFamily="34" charset="0"/>
              <a:buChar char="•"/>
              <a:defRPr/>
            </a:pPr>
            <a:endParaRPr lang="ar-JO" dirty="0">
              <a:solidFill>
                <a:srgbClr val="0A1F61"/>
              </a:solidFill>
              <a:cs typeface="Tajawal ExtraBold" panose="00000800000000000000" pitchFamily="2" charset="-78"/>
            </a:endParaRPr>
          </a:p>
          <a:p>
            <a:pPr marL="342900" lvl="0" indent="-342900" algn="justLow">
              <a:buFont typeface="Arial" panose="020B0604020202020204" pitchFamily="34" charset="0"/>
              <a:buChar char="•"/>
              <a:defRPr/>
            </a:pPr>
            <a:endParaRPr lang="en-US"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3882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CYBERSECURITY ETHICS : A DETAILED STUDY</a:t>
            </a:r>
          </a:p>
        </p:txBody>
      </p:sp>
      <p:pic>
        <p:nvPicPr>
          <p:cNvPr id="8" name="Picture 7">
            <a:extLst>
              <a:ext uri="{FF2B5EF4-FFF2-40B4-BE49-F238E27FC236}">
                <a16:creationId xmlns:a16="http://schemas.microsoft.com/office/drawing/2014/main" id="{8CF0228F-DB1D-847C-F7FD-DF54BF2C64F1}"/>
              </a:ext>
            </a:extLst>
          </p:cNvPr>
          <p:cNvPicPr>
            <a:picLocks noChangeAspect="1"/>
          </p:cNvPicPr>
          <p:nvPr/>
        </p:nvPicPr>
        <p:blipFill>
          <a:blip r:embed="rId3"/>
          <a:stretch>
            <a:fillRect/>
          </a:stretch>
        </p:blipFill>
        <p:spPr>
          <a:xfrm>
            <a:off x="1283368" y="1402878"/>
            <a:ext cx="8887327" cy="4082970"/>
          </a:xfrm>
          <a:prstGeom prst="rect">
            <a:avLst/>
          </a:prstGeom>
        </p:spPr>
      </p:pic>
    </p:spTree>
    <p:extLst>
      <p:ext uri="{BB962C8B-B14F-4D97-AF65-F5344CB8AC3E}">
        <p14:creationId xmlns:p14="http://schemas.microsoft.com/office/powerpoint/2010/main" val="253388510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CYBERSECURITY ETHICS IN APPLICATIONS</a:t>
            </a:r>
          </a:p>
        </p:txBody>
      </p:sp>
      <p:pic>
        <p:nvPicPr>
          <p:cNvPr id="9" name="Picture 8" descr="Diagram&#10;&#10;Description automatically generated">
            <a:extLst>
              <a:ext uri="{FF2B5EF4-FFF2-40B4-BE49-F238E27FC236}">
                <a16:creationId xmlns:a16="http://schemas.microsoft.com/office/drawing/2014/main" id="{C2633306-BEA5-4417-E369-913D55DC44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3922" y="1352955"/>
            <a:ext cx="8245642" cy="4108942"/>
          </a:xfrm>
          <a:prstGeom prst="rect">
            <a:avLst/>
          </a:prstGeom>
        </p:spPr>
      </p:pic>
    </p:spTree>
    <p:extLst>
      <p:ext uri="{BB962C8B-B14F-4D97-AF65-F5344CB8AC3E}">
        <p14:creationId xmlns:p14="http://schemas.microsoft.com/office/powerpoint/2010/main" val="212794105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a:t>
            </a:r>
            <a:r>
              <a:rPr lang="en-US" sz="2400" b="1" dirty="0" smtClean="0">
                <a:solidFill>
                  <a:srgbClr val="00B0F0"/>
                </a:solidFill>
                <a:latin typeface="Alexandria" charset="0"/>
                <a:cs typeface="Alexandria" charset="0"/>
              </a:rPr>
              <a:t>ETHICSIN APPLICATION</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093428"/>
          </a:xfrm>
          <a:prstGeom prst="rect">
            <a:avLst/>
          </a:prstGeom>
          <a:noFill/>
        </p:spPr>
        <p:txBody>
          <a:bodyPr wrap="square" rtlCol="0">
            <a:spAutoFit/>
          </a:bodyPr>
          <a:lstStyle/>
          <a:p>
            <a:r>
              <a:rPr lang="en-US" sz="2000" dirty="0" smtClean="0">
                <a:solidFill>
                  <a:srgbClr val="0A1F61"/>
                </a:solidFill>
                <a:cs typeface="Tajawal ExtraBold" panose="00000800000000000000" pitchFamily="2" charset="-78"/>
              </a:rPr>
              <a:t>5.2.1 </a:t>
            </a:r>
            <a:r>
              <a:rPr lang="en-US" sz="2000" dirty="0">
                <a:solidFill>
                  <a:srgbClr val="0A1F61"/>
                </a:solidFill>
                <a:cs typeface="Tajawal ExtraBold" panose="00000800000000000000" pitchFamily="2" charset="-78"/>
              </a:rPr>
              <a:t>CYBERSECURITY ETHICS IN MEDICAL AND HEALTHCARE </a:t>
            </a:r>
            <a:r>
              <a:rPr lang="en-US" sz="2000" dirty="0" smtClean="0">
                <a:solidFill>
                  <a:srgbClr val="0A1F61"/>
                </a:solidFill>
                <a:cs typeface="Tajawal ExtraBold" panose="00000800000000000000" pitchFamily="2" charset="-78"/>
              </a:rPr>
              <a:t>INDUSTRY</a:t>
            </a:r>
          </a:p>
          <a:p>
            <a:endParaRPr lang="en-US" sz="20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Healthcare cybersecurity is a challenging issue in the healthcare industry. </a:t>
            </a:r>
          </a:p>
          <a:p>
            <a:pPr marL="342900" indent="-342900" algn="just">
              <a:buFont typeface="Arial" panose="020B0604020202020204" pitchFamily="34" charset="0"/>
              <a:buChar char="•"/>
            </a:pPr>
            <a:r>
              <a:rPr lang="en-US" sz="2000" b="1" dirty="0">
                <a:solidFill>
                  <a:srgbClr val="0A1F61"/>
                </a:solidFill>
                <a:cs typeface="Tajawal ExtraBold" panose="00000800000000000000" pitchFamily="2" charset="-78"/>
              </a:rPr>
              <a:t>Electronic Health Records (EHRs)</a:t>
            </a:r>
            <a:r>
              <a:rPr lang="en-US" sz="2000" dirty="0">
                <a:solidFill>
                  <a:srgbClr val="0A1F61"/>
                </a:solidFill>
                <a:cs typeface="Tajawal ExtraBold" panose="00000800000000000000" pitchFamily="2" charset="-78"/>
              </a:rPr>
              <a:t>, include a plethora of sensitive information about patients’ health and medical histories. </a:t>
            </a: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Due to this, the hospital network security is a potential target for hackers. </a:t>
            </a: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Through EHRs, it is very easy to share essential information among physicians and other healthcare professionals, and insurance companies.</a:t>
            </a: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 A cybercriminal’s dream is to easily obtain files that contain an individual’s social security number, address, email address, credit card data, and even medical history. </a:t>
            </a: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Healthcare organizations are vulnerable to cyberattacks, mainly because their security is often much more relaxed than other organizations.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8758504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a:t>
            </a:r>
            <a:r>
              <a:rPr lang="en-US" sz="2400" b="1" dirty="0" smtClean="0">
                <a:solidFill>
                  <a:srgbClr val="00B0F0"/>
                </a:solidFill>
                <a:latin typeface="Alexandria" charset="0"/>
                <a:cs typeface="Alexandria" charset="0"/>
              </a:rPr>
              <a:t>ETHICSIN APPLICATION</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185761"/>
          </a:xfrm>
          <a:prstGeom prst="rect">
            <a:avLst/>
          </a:prstGeom>
          <a:noFill/>
        </p:spPr>
        <p:txBody>
          <a:bodyPr wrap="square" rtlCol="0">
            <a:spAutoFit/>
          </a:bodyPr>
          <a:lstStyle/>
          <a:p>
            <a:r>
              <a:rPr lang="en-US" sz="2400" dirty="0" smtClean="0">
                <a:solidFill>
                  <a:srgbClr val="0A1F61"/>
                </a:solidFill>
                <a:cs typeface="Tajawal ExtraBold" panose="00000800000000000000" pitchFamily="2" charset="-78"/>
              </a:rPr>
              <a:t>5.2.1 </a:t>
            </a:r>
            <a:r>
              <a:rPr lang="en-US" sz="2400" dirty="0">
                <a:solidFill>
                  <a:srgbClr val="0A1F61"/>
                </a:solidFill>
                <a:cs typeface="Tajawal ExtraBold" panose="00000800000000000000" pitchFamily="2" charset="-78"/>
              </a:rPr>
              <a:t>CYBERSECURITY ETHICS IN MEDICAL AND HEALTHCARE INDUSTRY</a:t>
            </a:r>
          </a:p>
          <a:p>
            <a:endParaRPr lang="en-US" sz="4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400" u="sng" dirty="0">
                <a:solidFill>
                  <a:srgbClr val="0A1F61"/>
                </a:solidFill>
                <a:cs typeface="Tajawal ExtraBold" panose="00000800000000000000" pitchFamily="2" charset="-78"/>
              </a:rPr>
              <a:t>The healthcare industry is vulnerable to cyber-attacks due to the following reasons: </a:t>
            </a:r>
          </a:p>
          <a:p>
            <a:pPr marL="914400" lvl="1" indent="-290513" algn="just">
              <a:lnSpc>
                <a:spcPct val="200000"/>
              </a:lnSpc>
              <a:buFont typeface="+mj-lt"/>
              <a:buAutoNum type="arabicPeriod"/>
            </a:pPr>
            <a:r>
              <a:rPr lang="en-US" dirty="0">
                <a:solidFill>
                  <a:srgbClr val="0A1F61"/>
                </a:solidFill>
                <a:cs typeface="Tajawal ExtraBold" panose="00000800000000000000" pitchFamily="2" charset="-78"/>
              </a:rPr>
              <a:t>High Prize</a:t>
            </a:r>
          </a:p>
          <a:p>
            <a:pPr marL="914400" lvl="1" indent="-290513" algn="just">
              <a:lnSpc>
                <a:spcPct val="200000"/>
              </a:lnSpc>
              <a:buFont typeface="+mj-lt"/>
              <a:buAutoNum type="arabicPeriod"/>
            </a:pPr>
            <a:r>
              <a:rPr lang="en-US" dirty="0">
                <a:solidFill>
                  <a:srgbClr val="0A1F61"/>
                </a:solidFill>
                <a:cs typeface="Tajawal ExtraBold" panose="00000800000000000000" pitchFamily="2" charset="-78"/>
              </a:rPr>
              <a:t>Ransomware</a:t>
            </a:r>
          </a:p>
          <a:p>
            <a:pPr marL="914400" lvl="1" indent="-290513" algn="just">
              <a:lnSpc>
                <a:spcPct val="200000"/>
              </a:lnSpc>
              <a:buFont typeface="+mj-lt"/>
              <a:buAutoNum type="arabicPeriod"/>
            </a:pPr>
            <a:r>
              <a:rPr lang="en-US" dirty="0">
                <a:solidFill>
                  <a:srgbClr val="0A1F61"/>
                </a:solidFill>
                <a:cs typeface="Tajawal ExtraBold" panose="00000800000000000000" pitchFamily="2" charset="-78"/>
              </a:rPr>
              <a:t>Major Vulnerabilities‑Employees and Encryption</a:t>
            </a:r>
          </a:p>
          <a:p>
            <a:pPr marL="914400" lvl="1" indent="-290513" algn="just">
              <a:lnSpc>
                <a:spcPct val="200000"/>
              </a:lnSpc>
              <a:buFont typeface="+mj-lt"/>
              <a:buAutoNum type="arabicPeriod"/>
            </a:pPr>
            <a:r>
              <a:rPr lang="en-US" dirty="0">
                <a:solidFill>
                  <a:srgbClr val="0A1F61"/>
                </a:solidFill>
                <a:cs typeface="Tajawal ExtraBold" panose="00000800000000000000" pitchFamily="2" charset="-78"/>
              </a:rPr>
              <a:t>Counteracting Attack Attempts</a:t>
            </a:r>
          </a:p>
          <a:p>
            <a:pPr algn="just"/>
            <a:endParaRPr lang="en-US" sz="2200" dirty="0">
              <a:solidFill>
                <a:srgbClr val="0A1F61"/>
              </a:solidFill>
              <a:cs typeface="Tajawal ExtraBold" panose="000008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2225529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a:t>
            </a:r>
            <a:r>
              <a:rPr lang="en-US" sz="2400" b="1" dirty="0" smtClean="0">
                <a:solidFill>
                  <a:srgbClr val="00B0F0"/>
                </a:solidFill>
                <a:latin typeface="Alexandria" charset="0"/>
                <a:cs typeface="Alexandria" charset="0"/>
              </a:rPr>
              <a:t>ETHICSIN APPLICATION</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493538"/>
          </a:xfrm>
          <a:prstGeom prst="rect">
            <a:avLst/>
          </a:prstGeom>
          <a:noFill/>
        </p:spPr>
        <p:txBody>
          <a:bodyPr wrap="square" rtlCol="0">
            <a:spAutoFit/>
          </a:bodyPr>
          <a:lstStyle/>
          <a:p>
            <a:r>
              <a:rPr lang="en-US" sz="2000" dirty="0" smtClean="0">
                <a:solidFill>
                  <a:srgbClr val="0A1F61"/>
                </a:solidFill>
                <a:cs typeface="Tajawal ExtraBold" panose="00000800000000000000" pitchFamily="2" charset="-78"/>
              </a:rPr>
              <a:t>5.2.1 </a:t>
            </a:r>
            <a:r>
              <a:rPr lang="en-US" sz="2000" dirty="0">
                <a:solidFill>
                  <a:srgbClr val="0A1F61"/>
                </a:solidFill>
                <a:cs typeface="Tajawal ExtraBold" panose="00000800000000000000" pitchFamily="2" charset="-78"/>
              </a:rPr>
              <a:t>CYBERSECURITY ETHICS IN MEDICAL AND HEALTHCARE INDUSTRY</a:t>
            </a: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The healthcare industry is vulnerable to cyber-attacks due to the following reasons: </a:t>
            </a:r>
          </a:p>
          <a:p>
            <a:pPr algn="just"/>
            <a:endParaRPr lang="en-US" sz="400" dirty="0">
              <a:solidFill>
                <a:srgbClr val="0A1F61"/>
              </a:solidFill>
              <a:cs typeface="Tajawal ExtraBold" panose="00000800000000000000" pitchFamily="2" charset="-78"/>
            </a:endParaRPr>
          </a:p>
          <a:p>
            <a:pPr marL="914400" lvl="1" indent="-457200" algn="just">
              <a:buAutoNum type="arabicPeriod"/>
            </a:pPr>
            <a:r>
              <a:rPr lang="en-US" sz="2000" b="1" dirty="0">
                <a:solidFill>
                  <a:srgbClr val="0A1F61"/>
                </a:solidFill>
                <a:cs typeface="Tajawal ExtraBold" panose="00000800000000000000" pitchFamily="2" charset="-78"/>
              </a:rPr>
              <a:t>High Prize</a:t>
            </a:r>
            <a:r>
              <a:rPr lang="en-US" sz="2000" dirty="0">
                <a:solidFill>
                  <a:srgbClr val="0A1F61"/>
                </a:solidFill>
                <a:cs typeface="Tajawal ExtraBold" panose="00000800000000000000" pitchFamily="2" charset="-78"/>
              </a:rPr>
              <a:t>: Healthcare records fetch for a high price since they incorporate sensitive details like credit card data, email addresses, social security numbers, medical history records, and employment information. Cybercriminals use the data to launch spear-phishing attacks, commit fraud and steal medical identities. </a:t>
            </a:r>
            <a:endParaRPr lang="ar-JO" sz="2000" dirty="0">
              <a:solidFill>
                <a:srgbClr val="0A1F61"/>
              </a:solidFill>
              <a:cs typeface="Tajawal ExtraBold" panose="00000800000000000000" pitchFamily="2" charset="-78"/>
            </a:endParaRPr>
          </a:p>
          <a:p>
            <a:pPr marL="914400" lvl="1" indent="-457200" algn="just">
              <a:buAutoNum type="arabicPeriod"/>
            </a:pPr>
            <a:endParaRPr lang="en-US" sz="1100" dirty="0">
              <a:solidFill>
                <a:srgbClr val="0A1F61"/>
              </a:solidFill>
              <a:cs typeface="Tajawal ExtraBold" panose="00000800000000000000" pitchFamily="2" charset="-78"/>
            </a:endParaRPr>
          </a:p>
          <a:p>
            <a:pPr marL="914400" lvl="1" indent="-457200" algn="just">
              <a:lnSpc>
                <a:spcPct val="100000"/>
              </a:lnSpc>
              <a:buFont typeface="Arial" panose="020B0604020202020204" pitchFamily="34" charset="0"/>
              <a:buAutoNum type="arabicPeriod"/>
            </a:pPr>
            <a:r>
              <a:rPr lang="en-US" sz="2000" b="1" dirty="0">
                <a:solidFill>
                  <a:srgbClr val="0A1F61"/>
                </a:solidFill>
                <a:cs typeface="Tajawal ExtraBold" panose="00000800000000000000" pitchFamily="2" charset="-78"/>
              </a:rPr>
              <a:t>Ransomware</a:t>
            </a:r>
            <a:r>
              <a:rPr lang="en-US" sz="2000" dirty="0">
                <a:solidFill>
                  <a:srgbClr val="0A1F61"/>
                </a:solidFill>
                <a:cs typeface="Tajawal ExtraBold" panose="00000800000000000000" pitchFamily="2" charset="-78"/>
              </a:rPr>
              <a:t>: Cybercriminals rely on ransomware to make even more money off of the healthcare organization itself. Hackers mostly demand the money to be paid in bitcoin currency, and some have even demanded a ransom as they vandalize the systems and gain control of entire hospital computer systems.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4554769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a:t>
            </a:r>
            <a:r>
              <a:rPr lang="en-US" sz="2400" b="1" dirty="0" smtClean="0">
                <a:solidFill>
                  <a:srgbClr val="00B0F0"/>
                </a:solidFill>
                <a:latin typeface="Alexandria" charset="0"/>
                <a:cs typeface="Alexandria" charset="0"/>
              </a:rPr>
              <a:t>ETHICSIN APPLICATION</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67253"/>
            <a:ext cx="8417320" cy="4478149"/>
          </a:xfrm>
          <a:prstGeom prst="rect">
            <a:avLst/>
          </a:prstGeom>
          <a:noFill/>
        </p:spPr>
        <p:txBody>
          <a:bodyPr wrap="square" rtlCol="0">
            <a:spAutoFit/>
          </a:bodyPr>
          <a:lstStyle/>
          <a:p>
            <a:r>
              <a:rPr lang="en-US" dirty="0" smtClean="0">
                <a:solidFill>
                  <a:srgbClr val="0A1F61"/>
                </a:solidFill>
                <a:cs typeface="Tajawal ExtraBold" panose="00000800000000000000" pitchFamily="2" charset="-78"/>
              </a:rPr>
              <a:t>5.2.1 </a:t>
            </a:r>
            <a:r>
              <a:rPr lang="en-US" dirty="0">
                <a:solidFill>
                  <a:srgbClr val="0A1F61"/>
                </a:solidFill>
                <a:cs typeface="Tajawal ExtraBold" panose="00000800000000000000" pitchFamily="2" charset="-78"/>
              </a:rPr>
              <a:t>CYBERSECURITY ETHICS IN MEDICAL AND HEALTHCARE </a:t>
            </a:r>
            <a:r>
              <a:rPr lang="en-US" dirty="0" smtClean="0">
                <a:solidFill>
                  <a:srgbClr val="0A1F61"/>
                </a:solidFill>
                <a:cs typeface="Tajawal ExtraBold" panose="00000800000000000000" pitchFamily="2" charset="-78"/>
              </a:rPr>
              <a:t>INDUSTRY</a:t>
            </a:r>
          </a:p>
          <a:p>
            <a:endParaRPr lang="en-US" dirty="0">
              <a:solidFill>
                <a:srgbClr val="0A1F61"/>
              </a:solidFill>
              <a:cs typeface="Tajawal ExtraBold" panose="00000800000000000000" pitchFamily="2" charset="-78"/>
            </a:endParaRPr>
          </a:p>
          <a:p>
            <a:pPr marL="285750" indent="-285750" algn="just">
              <a:buFont typeface="Arial" panose="020B0604020202020204" pitchFamily="34" charset="0"/>
              <a:buChar char="•"/>
            </a:pPr>
            <a:r>
              <a:rPr lang="en-US" dirty="0">
                <a:solidFill>
                  <a:srgbClr val="0A1F61"/>
                </a:solidFill>
                <a:cs typeface="Tajawal ExtraBold" panose="00000800000000000000" pitchFamily="2" charset="-78"/>
              </a:rPr>
              <a:t>The healthcare industry is vulnerable to cyber-attacks due to the following reasons: </a:t>
            </a:r>
          </a:p>
          <a:p>
            <a:pPr algn="just"/>
            <a:endParaRPr lang="en-US" sz="300" dirty="0">
              <a:solidFill>
                <a:srgbClr val="0A1F61"/>
              </a:solidFill>
              <a:cs typeface="Tajawal ExtraBold" panose="00000800000000000000" pitchFamily="2" charset="-78"/>
            </a:endParaRPr>
          </a:p>
          <a:p>
            <a:pPr lvl="1" algn="just"/>
            <a:r>
              <a:rPr lang="en-US" sz="1600" b="1" dirty="0">
                <a:solidFill>
                  <a:srgbClr val="0A1F61"/>
                </a:solidFill>
                <a:cs typeface="Tajawal ExtraBold" panose="00000800000000000000" pitchFamily="2" charset="-78"/>
              </a:rPr>
              <a:t>3. Major Vulnerabilities‑Employees and Encryption:</a:t>
            </a:r>
          </a:p>
          <a:p>
            <a:pPr lvl="1" algn="just"/>
            <a:r>
              <a:rPr lang="en-US" sz="1600" dirty="0">
                <a:solidFill>
                  <a:srgbClr val="0A1F61"/>
                </a:solidFill>
                <a:cs typeface="Tajawal ExtraBold" panose="00000800000000000000" pitchFamily="2" charset="-78"/>
              </a:rPr>
              <a:t>One of the greatest cyber threats to a healthcare organization is </a:t>
            </a:r>
            <a:r>
              <a:rPr lang="en-US" sz="1600" u="sng" dirty="0">
                <a:solidFill>
                  <a:srgbClr val="0A1F61"/>
                </a:solidFill>
                <a:cs typeface="Tajawal ExtraBold" panose="00000800000000000000" pitchFamily="2" charset="-78"/>
              </a:rPr>
              <a:t>its own employees</a:t>
            </a:r>
            <a:r>
              <a:rPr lang="en-US" sz="1600" dirty="0">
                <a:solidFill>
                  <a:srgbClr val="0A1F61"/>
                </a:solidFill>
                <a:cs typeface="Tajawal ExtraBold" panose="00000800000000000000" pitchFamily="2" charset="-78"/>
              </a:rPr>
              <a:t>. Over </a:t>
            </a:r>
            <a:r>
              <a:rPr lang="en-US" sz="1600" u="sng" dirty="0">
                <a:solidFill>
                  <a:srgbClr val="0A1F61"/>
                </a:solidFill>
                <a:cs typeface="Tajawal ExtraBold" panose="00000800000000000000" pitchFamily="2" charset="-78"/>
              </a:rPr>
              <a:t>half</a:t>
            </a:r>
            <a:r>
              <a:rPr lang="en-US" sz="1600" dirty="0">
                <a:solidFill>
                  <a:srgbClr val="0A1F61"/>
                </a:solidFill>
                <a:cs typeface="Tajawal ExtraBold" panose="00000800000000000000" pitchFamily="2" charset="-78"/>
              </a:rPr>
              <a:t> of the data breaches came from people within the organization. Another major threat is the l</a:t>
            </a:r>
            <a:r>
              <a:rPr lang="en-US" sz="1600" u="sng" dirty="0">
                <a:solidFill>
                  <a:srgbClr val="0A1F61"/>
                </a:solidFill>
                <a:cs typeface="Tajawal ExtraBold" panose="00000800000000000000" pitchFamily="2" charset="-78"/>
              </a:rPr>
              <a:t>ack of encryption</a:t>
            </a:r>
            <a:r>
              <a:rPr lang="en-US" sz="1600" dirty="0">
                <a:solidFill>
                  <a:srgbClr val="0A1F61"/>
                </a:solidFill>
                <a:cs typeface="Tajawal ExtraBold" panose="00000800000000000000" pitchFamily="2" charset="-78"/>
              </a:rPr>
              <a:t> as the healthcare sector has one of the lowest overall rates of data encryption.</a:t>
            </a:r>
          </a:p>
          <a:p>
            <a:pPr lvl="1" algn="just"/>
            <a:endParaRPr lang="en-US" sz="200" dirty="0">
              <a:solidFill>
                <a:srgbClr val="0A1F61"/>
              </a:solidFill>
              <a:cs typeface="Tajawal ExtraBold" panose="00000800000000000000" pitchFamily="2" charset="-78"/>
            </a:endParaRPr>
          </a:p>
          <a:p>
            <a:pPr lvl="1" algn="just"/>
            <a:r>
              <a:rPr lang="en-US" sz="1600" b="1" dirty="0">
                <a:solidFill>
                  <a:srgbClr val="0A1F61"/>
                </a:solidFill>
                <a:cs typeface="Tajawal ExtraBold" panose="00000800000000000000" pitchFamily="2" charset="-78"/>
              </a:rPr>
              <a:t>4. Counteracting Attack Attempts: </a:t>
            </a:r>
            <a:r>
              <a:rPr lang="en-US" sz="1600" dirty="0">
                <a:solidFill>
                  <a:srgbClr val="0A1F61"/>
                </a:solidFill>
                <a:cs typeface="Tajawal ExtraBold" panose="00000800000000000000" pitchFamily="2" charset="-78"/>
              </a:rPr>
              <a:t>Due to the rapid changeover to EHRs, and the fact that healthcare organizations increasingly face sophisticated digital changes, the </a:t>
            </a:r>
            <a:r>
              <a:rPr lang="en-US" sz="1600" u="sng" dirty="0">
                <a:solidFill>
                  <a:srgbClr val="0A1F61"/>
                </a:solidFill>
                <a:cs typeface="Tajawal ExtraBold" panose="00000800000000000000" pitchFamily="2" charset="-78"/>
              </a:rPr>
              <a:t>need for cybersecurity protocol grows more each day</a:t>
            </a:r>
            <a:r>
              <a:rPr lang="en-US" sz="1600" dirty="0">
                <a:solidFill>
                  <a:srgbClr val="0A1F61"/>
                </a:solidFill>
                <a:cs typeface="Tajawal ExtraBold" panose="00000800000000000000" pitchFamily="2" charset="-78"/>
              </a:rPr>
              <a:t>. Patients with compromised records usually have no choices in these circumstances. Numerous medicinal services associations have wound up paying the government fines, and settling in civil suits. Smaller organizations lacking experts and staff to prevent these attacks are extremely vulnerable. Therefore, it is </a:t>
            </a:r>
            <a:r>
              <a:rPr lang="en-US" sz="1600" u="sng" dirty="0">
                <a:solidFill>
                  <a:srgbClr val="0A1F61"/>
                </a:solidFill>
                <a:cs typeface="Tajawal ExtraBold" panose="00000800000000000000" pitchFamily="2" charset="-78"/>
              </a:rPr>
              <a:t>important to train all staff members on proper information technology (IT) protocols</a:t>
            </a:r>
            <a:r>
              <a:rPr lang="en-US" sz="1600" dirty="0">
                <a:solidFill>
                  <a:srgbClr val="0A1F61"/>
                </a:solidFill>
                <a:cs typeface="Tajawal ExtraBold" panose="00000800000000000000" pitchFamily="2" charset="-78"/>
              </a:rPr>
              <a:t>. If a </a:t>
            </a:r>
            <a:r>
              <a:rPr lang="en-US" sz="1600" dirty="0">
                <a:solidFill>
                  <a:srgbClr val="0A1F61"/>
                </a:solidFill>
                <a:effectLst>
                  <a:outerShdw blurRad="38100" dist="38100" dir="2700000" algn="tl">
                    <a:srgbClr val="000000">
                      <a:alpha val="43137"/>
                    </a:srgbClr>
                  </a:outerShdw>
                </a:effectLst>
                <a:cs typeface="Tajawal ExtraBold" panose="00000800000000000000" pitchFamily="2" charset="-78"/>
              </a:rPr>
              <a:t>user can identify a phishing attack, attacks can be avoided</a:t>
            </a:r>
            <a:r>
              <a:rPr lang="en-US" sz="1600" dirty="0">
                <a:solidFill>
                  <a:srgbClr val="0A1F61"/>
                </a:solidFill>
                <a:cs typeface="Tajawal ExtraBold" panose="00000800000000000000" pitchFamily="2" charset="-78"/>
              </a:rPr>
              <a:t>.</a:t>
            </a:r>
          </a:p>
          <a:p>
            <a:pPr algn="just"/>
            <a:endParaRPr lang="en-US" dirty="0">
              <a:solidFill>
                <a:srgbClr val="0A1F61"/>
              </a:solidFill>
              <a:cs typeface="Tajawal ExtraBold" panose="000008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3759388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a:t>
            </a:r>
            <a:r>
              <a:rPr lang="en-US" sz="2400" b="1" dirty="0" smtClean="0">
                <a:solidFill>
                  <a:srgbClr val="00B0F0"/>
                </a:solidFill>
                <a:latin typeface="Alexandria" charset="0"/>
                <a:cs typeface="Alexandria" charset="0"/>
              </a:rPr>
              <a:t>ETHICSIN APPLICATION</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67253"/>
            <a:ext cx="8417320" cy="4570482"/>
          </a:xfrm>
          <a:prstGeom prst="rect">
            <a:avLst/>
          </a:prstGeom>
          <a:noFill/>
        </p:spPr>
        <p:txBody>
          <a:bodyPr wrap="square" rtlCol="0">
            <a:spAutoFit/>
          </a:bodyPr>
          <a:lstStyle/>
          <a:p>
            <a:pPr algn="just"/>
            <a:r>
              <a:rPr lang="en-US" sz="2000" dirty="0" smtClean="0">
                <a:solidFill>
                  <a:srgbClr val="0A1F61"/>
                </a:solidFill>
                <a:cs typeface="Tajawal ExtraBold" panose="00000800000000000000" pitchFamily="2" charset="-78"/>
              </a:rPr>
              <a:t>5.2.1 </a:t>
            </a:r>
            <a:r>
              <a:rPr lang="en-US" sz="2000" dirty="0">
                <a:solidFill>
                  <a:srgbClr val="0A1F61"/>
                </a:solidFill>
                <a:cs typeface="Tajawal ExtraBold" panose="00000800000000000000" pitchFamily="2" charset="-78"/>
              </a:rPr>
              <a:t>CYBERSECURITY ETHICS IN MEDICAL AND HEALTHCARE INDUSTRY</a:t>
            </a:r>
          </a:p>
          <a:p>
            <a:pPr marL="285750" indent="-285750" algn="just">
              <a:buFont typeface="Arial" panose="020B0604020202020204" pitchFamily="34" charset="0"/>
              <a:buChar char="•"/>
            </a:pPr>
            <a:r>
              <a:rPr lang="en-US" dirty="0">
                <a:solidFill>
                  <a:srgbClr val="0A1F61"/>
                </a:solidFill>
                <a:cs typeface="Tajawal ExtraBold" panose="00000800000000000000" pitchFamily="2" charset="-78"/>
              </a:rPr>
              <a:t>Since the data in the medical industry is very sensitive, it is mandatory that information is protected using a </a:t>
            </a:r>
            <a:r>
              <a:rPr lang="en-US" u="sng" dirty="0">
                <a:solidFill>
                  <a:schemeClr val="accent2">
                    <a:lumMod val="50000"/>
                  </a:schemeClr>
                </a:solidFill>
                <a:cs typeface="Tajawal ExtraBold" panose="00000800000000000000" pitchFamily="2" charset="-78"/>
              </a:rPr>
              <a:t>combination of ethical as well as a best practices approach</a:t>
            </a:r>
            <a:r>
              <a:rPr lang="en-US" dirty="0">
                <a:solidFill>
                  <a:srgbClr val="0A1F61"/>
                </a:solidFill>
                <a:cs typeface="Tajawal ExtraBold" panose="00000800000000000000" pitchFamily="2" charset="-78"/>
              </a:rPr>
              <a:t>. </a:t>
            </a:r>
          </a:p>
          <a:p>
            <a:pPr algn="just"/>
            <a:endParaRPr lang="en-US" sz="100" dirty="0">
              <a:solidFill>
                <a:srgbClr val="0A1F61"/>
              </a:solidFill>
              <a:cs typeface="Tajawal ExtraBold" panose="00000800000000000000" pitchFamily="2" charset="-78"/>
            </a:endParaRPr>
          </a:p>
          <a:p>
            <a:pPr algn="just"/>
            <a:r>
              <a:rPr lang="en-US" dirty="0" smtClean="0">
                <a:solidFill>
                  <a:srgbClr val="0A1F61"/>
                </a:solidFill>
                <a:cs typeface="Tajawal ExtraBold" panose="00000800000000000000" pitchFamily="2" charset="-78"/>
              </a:rPr>
              <a:t>5.2.1.1 </a:t>
            </a:r>
            <a:r>
              <a:rPr lang="en-US" b="1" dirty="0">
                <a:solidFill>
                  <a:srgbClr val="0A1F61"/>
                </a:solidFill>
                <a:cs typeface="Tajawal ExtraBold" panose="00000800000000000000" pitchFamily="2" charset="-78"/>
              </a:rPr>
              <a:t>CASE 1:</a:t>
            </a:r>
            <a:r>
              <a:rPr lang="en-US" dirty="0">
                <a:solidFill>
                  <a:srgbClr val="0A1F61"/>
                </a:solidFill>
                <a:cs typeface="Tajawal ExtraBold" panose="00000800000000000000" pitchFamily="2" charset="-78"/>
              </a:rPr>
              <a:t> </a:t>
            </a:r>
            <a:r>
              <a:rPr lang="en-US" b="1" dirty="0">
                <a:solidFill>
                  <a:srgbClr val="0A1F61"/>
                </a:solidFill>
                <a:effectLst>
                  <a:outerShdw blurRad="38100" dist="38100" dir="2700000" algn="tl">
                    <a:srgbClr val="000000">
                      <a:alpha val="43137"/>
                    </a:srgbClr>
                  </a:outerShdw>
                </a:effectLst>
                <a:cs typeface="Tajawal ExtraBold" panose="00000800000000000000" pitchFamily="2" charset="-78"/>
              </a:rPr>
              <a:t>IDENTIFYING COMMON HEALTHCARE SECURITY THREATS</a:t>
            </a:r>
            <a:r>
              <a:rPr lang="en-US" dirty="0">
                <a:solidFill>
                  <a:srgbClr val="0A1F61"/>
                </a:solidFill>
                <a:cs typeface="Tajawal ExtraBold" panose="00000800000000000000" pitchFamily="2" charset="-78"/>
              </a:rPr>
              <a:t> </a:t>
            </a:r>
          </a:p>
          <a:p>
            <a:pPr algn="just"/>
            <a:r>
              <a:rPr lang="en-US" u="sng" dirty="0">
                <a:solidFill>
                  <a:srgbClr val="0A1F61"/>
                </a:solidFill>
                <a:cs typeface="Tajawal ExtraBold" panose="00000800000000000000" pitchFamily="2" charset="-78"/>
              </a:rPr>
              <a:t>When looking at potential threats, one must consider: </a:t>
            </a:r>
          </a:p>
          <a:p>
            <a:pPr marL="457200" indent="-457200" algn="just">
              <a:buFont typeface="+mj-lt"/>
              <a:buAutoNum type="arabicPeriod"/>
            </a:pPr>
            <a:r>
              <a:rPr lang="en-US" b="1" dirty="0">
                <a:solidFill>
                  <a:srgbClr val="0A1F61"/>
                </a:solidFill>
                <a:cs typeface="Tajawal ExtraBold" panose="00000800000000000000" pitchFamily="2" charset="-78"/>
              </a:rPr>
              <a:t>Staff or Insider Threats:</a:t>
            </a:r>
            <a:r>
              <a:rPr lang="en-US" dirty="0">
                <a:solidFill>
                  <a:srgbClr val="0A1F61"/>
                </a:solidFill>
                <a:cs typeface="Tajawal ExtraBold" panose="00000800000000000000" pitchFamily="2" charset="-78"/>
              </a:rPr>
              <a:t> Healthcare employees have easy access to patient files and medical records. </a:t>
            </a:r>
          </a:p>
          <a:p>
            <a:pPr marL="457200" indent="-457200" algn="just">
              <a:buFont typeface="+mj-lt"/>
              <a:buAutoNum type="arabicPeriod"/>
            </a:pPr>
            <a:r>
              <a:rPr lang="en-US" b="1" dirty="0">
                <a:solidFill>
                  <a:srgbClr val="0A1F61"/>
                </a:solidFill>
                <a:cs typeface="Tajawal ExtraBold" panose="00000800000000000000" pitchFamily="2" charset="-78"/>
              </a:rPr>
              <a:t>Malware and Phishing Attempts</a:t>
            </a:r>
          </a:p>
          <a:p>
            <a:pPr marL="457200" indent="-457200" algn="just">
              <a:buFont typeface="+mj-lt"/>
              <a:buAutoNum type="arabicPeriod"/>
            </a:pPr>
            <a:r>
              <a:rPr lang="en-US" b="1" dirty="0">
                <a:solidFill>
                  <a:srgbClr val="0A1F61"/>
                </a:solidFill>
                <a:cs typeface="Tajawal ExtraBold" panose="00000800000000000000" pitchFamily="2" charset="-78"/>
              </a:rPr>
              <a:t>Vendors: </a:t>
            </a:r>
            <a:r>
              <a:rPr lang="en-US" dirty="0">
                <a:solidFill>
                  <a:srgbClr val="0A1F61"/>
                </a:solidFill>
                <a:cs typeface="Tajawal ExtraBold" panose="00000800000000000000" pitchFamily="2" charset="-78"/>
              </a:rPr>
              <a:t>One of the common mistakes that healthcare providers do is work with vendors without estimating the accompanying risk. Let us take an example of a hospital that hires a cleaning company. The employees may gain access to computers.</a:t>
            </a:r>
          </a:p>
          <a:p>
            <a:pPr marL="457200" indent="-457200" algn="just">
              <a:buFont typeface="+mj-lt"/>
              <a:buAutoNum type="arabicPeriod"/>
            </a:pPr>
            <a:r>
              <a:rPr lang="en-US" b="1" dirty="0">
                <a:solidFill>
                  <a:srgbClr val="0A1F61"/>
                </a:solidFill>
                <a:cs typeface="Tajawal ExtraBold" panose="00000800000000000000" pitchFamily="2" charset="-78"/>
              </a:rPr>
              <a:t>Unsecured Mobile Devices: </a:t>
            </a:r>
            <a:r>
              <a:rPr lang="en-US" dirty="0">
                <a:solidFill>
                  <a:srgbClr val="0A1F61"/>
                </a:solidFill>
                <a:cs typeface="Tajawal ExtraBold" panose="00000800000000000000" pitchFamily="2" charset="-78"/>
              </a:rPr>
              <a:t>Many healthcare facilities that allow mobile logins do not require the devices to meet security standards.</a:t>
            </a:r>
          </a:p>
          <a:p>
            <a:pPr marL="457200" indent="-457200" algn="just">
              <a:buFont typeface="+mj-lt"/>
              <a:buAutoNum type="arabicPeriod"/>
            </a:pPr>
            <a:endParaRPr lang="en-US" dirty="0">
              <a:solidFill>
                <a:srgbClr val="0A1F61"/>
              </a:solidFill>
              <a:cs typeface="Tajawal ExtraBold" panose="000008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1775379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a:t>
            </a:r>
            <a:r>
              <a:rPr lang="en-US" sz="2400" b="1" dirty="0" smtClean="0">
                <a:solidFill>
                  <a:srgbClr val="00B0F0"/>
                </a:solidFill>
                <a:latin typeface="Alexandria" charset="0"/>
                <a:cs typeface="Alexandria" charset="0"/>
              </a:rPr>
              <a:t>ETHICSIN APPLICATION</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67253"/>
            <a:ext cx="8417320" cy="4154984"/>
          </a:xfrm>
          <a:prstGeom prst="rect">
            <a:avLst/>
          </a:prstGeom>
          <a:noFill/>
        </p:spPr>
        <p:txBody>
          <a:bodyPr wrap="square" rtlCol="0">
            <a:spAutoFit/>
          </a:bodyPr>
          <a:lstStyle/>
          <a:p>
            <a:r>
              <a:rPr lang="en-US" sz="2800" dirty="0" smtClean="0">
                <a:solidFill>
                  <a:srgbClr val="0A1F61"/>
                </a:solidFill>
                <a:cs typeface="Tajawal ExtraBold" panose="00000800000000000000" pitchFamily="2" charset="-78"/>
              </a:rPr>
              <a:t>5.2.1 </a:t>
            </a:r>
            <a:r>
              <a:rPr lang="en-US" sz="2800" dirty="0">
                <a:solidFill>
                  <a:srgbClr val="0A1F61"/>
                </a:solidFill>
                <a:cs typeface="Tajawal ExtraBold" panose="00000800000000000000" pitchFamily="2" charset="-78"/>
              </a:rPr>
              <a:t>CYBERSECURITY ETHICS IN MEDICAL AND HEALTHCARE </a:t>
            </a:r>
            <a:r>
              <a:rPr lang="en-US" sz="2800" dirty="0" smtClean="0">
                <a:solidFill>
                  <a:srgbClr val="0A1F61"/>
                </a:solidFill>
                <a:cs typeface="Tajawal ExtraBold" panose="00000800000000000000" pitchFamily="2" charset="-78"/>
              </a:rPr>
              <a:t>INDUSTRY</a:t>
            </a:r>
          </a:p>
          <a:p>
            <a:endParaRPr lang="en-US" sz="1200" dirty="0">
              <a:solidFill>
                <a:srgbClr val="0A1F61"/>
              </a:solidFill>
              <a:cs typeface="Tajawal ExtraBold" panose="00000800000000000000" pitchFamily="2" charset="-78"/>
            </a:endParaRPr>
          </a:p>
          <a:p>
            <a:r>
              <a:rPr lang="en-US" sz="2400" dirty="0" smtClean="0">
                <a:solidFill>
                  <a:srgbClr val="0A1F61"/>
                </a:solidFill>
                <a:cs typeface="Tajawal ExtraBold" panose="00000800000000000000" pitchFamily="2" charset="-78"/>
              </a:rPr>
              <a:t>5.2.1.1 </a:t>
            </a:r>
            <a:r>
              <a:rPr lang="en-US" sz="2400" b="1" dirty="0">
                <a:solidFill>
                  <a:srgbClr val="0A1F61"/>
                </a:solidFill>
                <a:cs typeface="Tajawal ExtraBold" panose="00000800000000000000" pitchFamily="2" charset="-78"/>
              </a:rPr>
              <a:t>CASE 1</a:t>
            </a:r>
            <a:r>
              <a:rPr lang="en-US" sz="2400" dirty="0">
                <a:solidFill>
                  <a:srgbClr val="0A1F61"/>
                </a:solidFill>
                <a:cs typeface="Tajawal ExtraBold" panose="00000800000000000000" pitchFamily="2" charset="-78"/>
              </a:rPr>
              <a:t>: </a:t>
            </a:r>
            <a:r>
              <a:rPr lang="en-US" sz="2400" dirty="0">
                <a:solidFill>
                  <a:srgbClr val="0A1F61"/>
                </a:solidFill>
                <a:effectLst>
                  <a:outerShdw blurRad="38100" dist="38100" dir="2700000" algn="tl">
                    <a:srgbClr val="000000">
                      <a:alpha val="43137"/>
                    </a:srgbClr>
                  </a:outerShdw>
                </a:effectLst>
                <a:cs typeface="Tajawal ExtraBold" panose="00000800000000000000" pitchFamily="2" charset="-78"/>
              </a:rPr>
              <a:t>IDENTIFYING COMMON HEALTHCARE SECURITY THREATS </a:t>
            </a:r>
          </a:p>
          <a:p>
            <a:r>
              <a:rPr lang="en-US" sz="2400" u="sng" dirty="0">
                <a:solidFill>
                  <a:srgbClr val="0A1F61"/>
                </a:solidFill>
                <a:cs typeface="Tajawal ExtraBold" panose="00000800000000000000" pitchFamily="2" charset="-78"/>
              </a:rPr>
              <a:t>When looking at potential threats, one must consider: </a:t>
            </a:r>
          </a:p>
          <a:p>
            <a:pPr marL="457200" indent="-457200">
              <a:buFont typeface="+mj-lt"/>
              <a:buAutoNum type="arabicPeriod" startAt="5"/>
            </a:pPr>
            <a:r>
              <a:rPr lang="en-US" sz="2400" b="1" dirty="0">
                <a:solidFill>
                  <a:srgbClr val="0A1F61"/>
                </a:solidFill>
                <a:cs typeface="Tajawal ExtraBold" panose="00000800000000000000" pitchFamily="2" charset="-78"/>
              </a:rPr>
              <a:t>Lost and Stolen Mobile Devices</a:t>
            </a:r>
          </a:p>
          <a:p>
            <a:pPr marL="457200" indent="-457200">
              <a:buFont typeface="+mj-lt"/>
              <a:buAutoNum type="arabicPeriod" startAt="5"/>
            </a:pPr>
            <a:r>
              <a:rPr lang="en-US" sz="2400" b="1" dirty="0">
                <a:solidFill>
                  <a:srgbClr val="0A1F61"/>
                </a:solidFill>
                <a:cs typeface="Tajawal ExtraBold" panose="00000800000000000000" pitchFamily="2" charset="-78"/>
              </a:rPr>
              <a:t>Online Medical Devices</a:t>
            </a:r>
          </a:p>
          <a:p>
            <a:pPr marL="457200" indent="-457200">
              <a:buFont typeface="+mj-lt"/>
              <a:buAutoNum type="arabicPeriod" startAt="5"/>
            </a:pPr>
            <a:r>
              <a:rPr lang="en-US" sz="2400" b="1" dirty="0">
                <a:solidFill>
                  <a:srgbClr val="0A1F61"/>
                </a:solidFill>
                <a:cs typeface="Tajawal ExtraBold" panose="00000800000000000000" pitchFamily="2" charset="-78"/>
              </a:rPr>
              <a:t>Unrestricted Access to Computers</a:t>
            </a:r>
          </a:p>
          <a:p>
            <a:pPr marL="457200" indent="-457200">
              <a:buFont typeface="+mj-lt"/>
              <a:buAutoNum type="arabicPeriod" startAt="5"/>
            </a:pPr>
            <a:r>
              <a:rPr lang="en-US" sz="2400" b="1" dirty="0">
                <a:solidFill>
                  <a:srgbClr val="0A1F61"/>
                </a:solidFill>
                <a:cs typeface="Tajawal ExtraBold" panose="00000800000000000000" pitchFamily="2" charset="-78"/>
              </a:rPr>
              <a:t>Inadequate Disposal of Old Hardware</a:t>
            </a:r>
          </a:p>
          <a:p>
            <a:pPr marL="457200" indent="-457200">
              <a:buFont typeface="+mj-lt"/>
              <a:buAutoNum type="arabicPeriod" startAt="5"/>
            </a:pPr>
            <a:endParaRPr lang="en-US" sz="2400" dirty="0">
              <a:solidFill>
                <a:srgbClr val="0A1F61"/>
              </a:solidFill>
              <a:cs typeface="Tajawal ExtraBold" panose="000008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1374896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a:t>
            </a:r>
            <a:r>
              <a:rPr lang="en-US" sz="2400" b="1" dirty="0" smtClean="0">
                <a:solidFill>
                  <a:srgbClr val="00B0F0"/>
                </a:solidFill>
                <a:latin typeface="Alexandria" charset="0"/>
                <a:cs typeface="Alexandria" charset="0"/>
              </a:rPr>
              <a:t>ETHICSIN APPLICATION</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077504"/>
            <a:ext cx="8417320" cy="5016758"/>
          </a:xfrm>
          <a:prstGeom prst="rect">
            <a:avLst/>
          </a:prstGeom>
          <a:noFill/>
        </p:spPr>
        <p:txBody>
          <a:bodyPr wrap="square" rtlCol="0">
            <a:spAutoFit/>
          </a:bodyPr>
          <a:lstStyle/>
          <a:p>
            <a:r>
              <a:rPr lang="en-US" sz="2000" dirty="0" smtClean="0">
                <a:solidFill>
                  <a:srgbClr val="0A1F61"/>
                </a:solidFill>
                <a:cs typeface="Tajawal ExtraBold" panose="00000800000000000000" pitchFamily="2" charset="-78"/>
              </a:rPr>
              <a:t>5.2.1 </a:t>
            </a:r>
            <a:r>
              <a:rPr lang="en-US" sz="2000" dirty="0">
                <a:solidFill>
                  <a:srgbClr val="0A1F61"/>
                </a:solidFill>
                <a:cs typeface="Tajawal ExtraBold" panose="00000800000000000000" pitchFamily="2" charset="-78"/>
              </a:rPr>
              <a:t>CYBERSECURITY ETHICS IN MEDICAL AND HEALTHCARE </a:t>
            </a:r>
            <a:r>
              <a:rPr lang="en-US" sz="2000" dirty="0" smtClean="0">
                <a:solidFill>
                  <a:srgbClr val="0A1F61"/>
                </a:solidFill>
                <a:cs typeface="Tajawal ExtraBold" panose="00000800000000000000" pitchFamily="2" charset="-78"/>
              </a:rPr>
              <a:t>INDUSTRY</a:t>
            </a:r>
          </a:p>
          <a:p>
            <a:endParaRPr lang="en-US" sz="1100" dirty="0">
              <a:solidFill>
                <a:srgbClr val="0A1F61"/>
              </a:solidFill>
              <a:cs typeface="Tajawal ExtraBold" panose="00000800000000000000" pitchFamily="2" charset="-78"/>
            </a:endParaRPr>
          </a:p>
          <a:p>
            <a:r>
              <a:rPr lang="en-US" sz="2000" dirty="0" smtClean="0">
                <a:solidFill>
                  <a:srgbClr val="0A1F61"/>
                </a:solidFill>
                <a:cs typeface="Tajawal ExtraBold" panose="00000800000000000000" pitchFamily="2" charset="-78"/>
              </a:rPr>
              <a:t>5.2.1.2 </a:t>
            </a:r>
            <a:r>
              <a:rPr lang="en-US" sz="2000" b="1" dirty="0">
                <a:solidFill>
                  <a:srgbClr val="0A1F61"/>
                </a:solidFill>
                <a:cs typeface="Tajawal ExtraBold" panose="00000800000000000000" pitchFamily="2" charset="-78"/>
              </a:rPr>
              <a:t>CASE 2</a:t>
            </a:r>
            <a:r>
              <a:rPr lang="en-US" sz="2000" dirty="0">
                <a:solidFill>
                  <a:srgbClr val="0A1F61"/>
                </a:solidFill>
                <a:cs typeface="Tajawal ExtraBold" panose="00000800000000000000" pitchFamily="2" charset="-78"/>
              </a:rPr>
              <a:t>: </a:t>
            </a:r>
            <a:r>
              <a:rPr lang="en-US" sz="2000" dirty="0">
                <a:solidFill>
                  <a:srgbClr val="0A1F61"/>
                </a:solidFill>
                <a:effectLst>
                  <a:outerShdw blurRad="38100" dist="38100" dir="2700000" algn="tl">
                    <a:srgbClr val="000000">
                      <a:alpha val="43137"/>
                    </a:srgbClr>
                  </a:outerShdw>
                </a:effectLst>
                <a:cs typeface="Tajawal ExtraBold" panose="00000800000000000000" pitchFamily="2" charset="-78"/>
              </a:rPr>
              <a:t>ADDRESSING DATA SECURITY ISSUES IN HEALTHCARE </a:t>
            </a:r>
          </a:p>
          <a:p>
            <a:r>
              <a:rPr lang="en-US" sz="2000" u="sng" dirty="0">
                <a:solidFill>
                  <a:srgbClr val="0A1F61"/>
                </a:solidFill>
                <a:cs typeface="Tajawal ExtraBold" panose="00000800000000000000" pitchFamily="2" charset="-78"/>
              </a:rPr>
              <a:t>A few critical ways an organization and its employees can prevent cyber threats include:</a:t>
            </a:r>
          </a:p>
          <a:p>
            <a:pPr marL="457200" indent="-457200" algn="just">
              <a:buFont typeface="+mj-lt"/>
              <a:buAutoNum type="arabicPeriod"/>
            </a:pPr>
            <a:r>
              <a:rPr lang="en-US" sz="2000" b="1" dirty="0">
                <a:solidFill>
                  <a:srgbClr val="0A1F61"/>
                </a:solidFill>
                <a:cs typeface="Tajawal ExtraBold" panose="00000800000000000000" pitchFamily="2" charset="-78"/>
              </a:rPr>
              <a:t>Educating Employees:</a:t>
            </a:r>
            <a:r>
              <a:rPr lang="en-US" sz="2000" dirty="0">
                <a:solidFill>
                  <a:srgbClr val="0A1F61"/>
                </a:solidFill>
                <a:cs typeface="Tajawal ExtraBold" panose="00000800000000000000" pitchFamily="2" charset="-78"/>
              </a:rPr>
              <a:t> It is necessary to make employees understand their role in cybersecurity and its influence on patients’ lives. This creates an atmosphere that values and respects security. Regular briefing sessions and frequent communication on the state of the organization’s security may ensure cyber safety of an organization. Further, staff training sessions and regular cybersecurity meetings could promote cybersecurity awareness among employees. </a:t>
            </a:r>
          </a:p>
          <a:p>
            <a:pPr marL="457200" indent="-457200">
              <a:buFont typeface="+mj-lt"/>
              <a:buAutoNum type="arabicPeriod"/>
            </a:pPr>
            <a:r>
              <a:rPr lang="en-US" sz="2000" b="1" dirty="0">
                <a:solidFill>
                  <a:srgbClr val="0A1F61"/>
                </a:solidFill>
                <a:cs typeface="Tajawal ExtraBold" panose="00000800000000000000" pitchFamily="2" charset="-78"/>
              </a:rPr>
              <a:t>Establishing Procedures</a:t>
            </a:r>
          </a:p>
          <a:p>
            <a:pPr marL="457200" indent="-457200">
              <a:buFont typeface="+mj-lt"/>
              <a:buAutoNum type="arabicPeriod"/>
            </a:pPr>
            <a:r>
              <a:rPr lang="en-US" sz="2000" b="1" dirty="0">
                <a:solidFill>
                  <a:srgbClr val="0A1F61"/>
                </a:solidFill>
                <a:cs typeface="Tajawal ExtraBold" panose="00000800000000000000" pitchFamily="2" charset="-78"/>
              </a:rPr>
              <a:t> Require Software Updates</a:t>
            </a:r>
          </a:p>
          <a:p>
            <a:pPr marL="457200" indent="-457200">
              <a:buFont typeface="+mj-lt"/>
              <a:buAutoNum type="arabicPeriod"/>
            </a:pPr>
            <a:r>
              <a:rPr lang="en-US" sz="2000" b="1" dirty="0">
                <a:solidFill>
                  <a:srgbClr val="0A1F61"/>
                </a:solidFill>
                <a:cs typeface="Tajawal ExtraBold" panose="00000800000000000000" pitchFamily="2" charset="-78"/>
              </a:rPr>
              <a:t>Set Strict Personal Device Regulations</a:t>
            </a:r>
          </a:p>
          <a:p>
            <a:pPr marL="457200" indent="-457200">
              <a:buFont typeface="+mj-lt"/>
              <a:buAutoNum type="arabicPeriod" startAt="5"/>
            </a:pPr>
            <a:endParaRPr lang="en-US" sz="2000" dirty="0">
              <a:solidFill>
                <a:srgbClr val="0A1F61"/>
              </a:solidFill>
              <a:cs typeface="Tajawal ExtraBold" panose="00000800000000000000" pitchFamily="2" charset="-78"/>
            </a:endParaRPr>
          </a:p>
        </p:txBody>
      </p:sp>
      <p:sp>
        <p:nvSpPr>
          <p:cNvPr id="32" name="Rectangle 31"/>
          <p:cNvSpPr/>
          <p:nvPr/>
        </p:nvSpPr>
        <p:spPr>
          <a:xfrm>
            <a:off x="3385830" y="97146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5625" y="1089051"/>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338475"/>
            <a:ext cx="819946"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2596952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a:t>
            </a:r>
            <a:r>
              <a:rPr lang="en-US" sz="2400" b="1" dirty="0" smtClean="0">
                <a:solidFill>
                  <a:srgbClr val="00B0F0"/>
                </a:solidFill>
                <a:latin typeface="Alexandria" charset="0"/>
                <a:cs typeface="Alexandria" charset="0"/>
              </a:rPr>
              <a:t>ETHICSIN APPLICATION</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23527"/>
            <a:ext cx="8417320" cy="3785652"/>
          </a:xfrm>
          <a:prstGeom prst="rect">
            <a:avLst/>
          </a:prstGeom>
          <a:noFill/>
        </p:spPr>
        <p:txBody>
          <a:bodyPr wrap="square" rtlCol="0">
            <a:spAutoFit/>
          </a:bodyPr>
          <a:lstStyle/>
          <a:p>
            <a:r>
              <a:rPr lang="en-US" sz="2800" dirty="0" smtClean="0">
                <a:solidFill>
                  <a:srgbClr val="0A1F61"/>
                </a:solidFill>
                <a:cs typeface="Tajawal ExtraBold" panose="00000800000000000000" pitchFamily="2" charset="-78"/>
              </a:rPr>
              <a:t>5.2.1 </a:t>
            </a:r>
            <a:r>
              <a:rPr lang="en-US" sz="2800" dirty="0">
                <a:solidFill>
                  <a:srgbClr val="0A1F61"/>
                </a:solidFill>
                <a:cs typeface="Tajawal ExtraBold" panose="00000800000000000000" pitchFamily="2" charset="-78"/>
              </a:rPr>
              <a:t>CYBERSECURITY ETHICS IN MEDICAL AND HEALTHCARE </a:t>
            </a:r>
            <a:r>
              <a:rPr lang="en-US" sz="2800" dirty="0" smtClean="0">
                <a:solidFill>
                  <a:srgbClr val="0A1F61"/>
                </a:solidFill>
                <a:cs typeface="Tajawal ExtraBold" panose="00000800000000000000" pitchFamily="2" charset="-78"/>
              </a:rPr>
              <a:t>INDUSTRY</a:t>
            </a:r>
          </a:p>
          <a:p>
            <a:endParaRPr lang="en-US" sz="1600" dirty="0">
              <a:solidFill>
                <a:srgbClr val="0A1F61"/>
              </a:solidFill>
              <a:cs typeface="Tajawal ExtraBold" panose="00000800000000000000" pitchFamily="2" charset="-78"/>
            </a:endParaRPr>
          </a:p>
          <a:p>
            <a:r>
              <a:rPr lang="en-US" sz="2400" dirty="0" smtClean="0">
                <a:solidFill>
                  <a:srgbClr val="0A1F61"/>
                </a:solidFill>
                <a:cs typeface="Tajawal ExtraBold" panose="00000800000000000000" pitchFamily="2" charset="-78"/>
              </a:rPr>
              <a:t>5.2.1.3 </a:t>
            </a:r>
            <a:r>
              <a:rPr lang="en-US" sz="2400" b="1" dirty="0">
                <a:solidFill>
                  <a:srgbClr val="0A1F61"/>
                </a:solidFill>
                <a:cs typeface="Tajawal ExtraBold" panose="00000800000000000000" pitchFamily="2" charset="-78"/>
              </a:rPr>
              <a:t>CASE 3:</a:t>
            </a:r>
            <a:r>
              <a:rPr lang="en-US" sz="2400" dirty="0">
                <a:solidFill>
                  <a:srgbClr val="0A1F61"/>
                </a:solidFill>
                <a:cs typeface="Tajawal ExtraBold" panose="00000800000000000000" pitchFamily="2" charset="-78"/>
              </a:rPr>
              <a:t> </a:t>
            </a:r>
            <a:r>
              <a:rPr lang="en-US" sz="2400" dirty="0">
                <a:solidFill>
                  <a:srgbClr val="0A1F61"/>
                </a:solidFill>
                <a:effectLst>
                  <a:outerShdw blurRad="38100" dist="38100" dir="2700000" algn="tl">
                    <a:srgbClr val="000000">
                      <a:alpha val="43137"/>
                    </a:srgbClr>
                  </a:outerShdw>
                </a:effectLst>
                <a:cs typeface="Tajawal ExtraBold" panose="00000800000000000000" pitchFamily="2" charset="-78"/>
              </a:rPr>
              <a:t>DEALING WITH SECURITY BREACH IN A HEALTHCARE ORGANIZATION</a:t>
            </a:r>
          </a:p>
          <a:p>
            <a:r>
              <a:rPr lang="en-US" sz="2400" u="sng" dirty="0">
                <a:solidFill>
                  <a:srgbClr val="0A1F61"/>
                </a:solidFill>
                <a:cs typeface="Tajawal ExtraBold" panose="00000800000000000000" pitchFamily="2" charset="-78"/>
              </a:rPr>
              <a:t>In case of a patient information being violated the following steps may be considered:</a:t>
            </a:r>
          </a:p>
          <a:p>
            <a:pPr marL="457200" indent="-457200">
              <a:buFont typeface="+mj-lt"/>
              <a:buAutoNum type="arabicPeriod"/>
            </a:pPr>
            <a:r>
              <a:rPr lang="en-US" sz="2400" b="1" dirty="0">
                <a:solidFill>
                  <a:srgbClr val="0A1F61"/>
                </a:solidFill>
                <a:cs typeface="Tajawal ExtraBold" panose="00000800000000000000" pitchFamily="2" charset="-78"/>
              </a:rPr>
              <a:t>Reporting the Breach</a:t>
            </a:r>
          </a:p>
          <a:p>
            <a:pPr marL="457200" indent="-457200">
              <a:buFont typeface="+mj-lt"/>
              <a:buAutoNum type="arabicPeriod"/>
            </a:pPr>
            <a:r>
              <a:rPr lang="en-US" sz="2400" b="1" dirty="0">
                <a:solidFill>
                  <a:srgbClr val="0A1F61"/>
                </a:solidFill>
                <a:cs typeface="Tajawal ExtraBold" panose="00000800000000000000" pitchFamily="2" charset="-78"/>
              </a:rPr>
              <a:t>Sharing the Information</a:t>
            </a:r>
          </a:p>
          <a:p>
            <a:pPr marL="457200" indent="-457200">
              <a:buFont typeface="+mj-lt"/>
              <a:buAutoNum type="arabicPeriod"/>
            </a:pPr>
            <a:r>
              <a:rPr lang="en-US" sz="2400" b="1" dirty="0">
                <a:solidFill>
                  <a:srgbClr val="0A1F61"/>
                </a:solidFill>
                <a:cs typeface="Tajawal ExtraBold" panose="00000800000000000000" pitchFamily="2" charset="-78"/>
              </a:rPr>
              <a:t>Reexamining the Network</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7957104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a:t>
            </a:r>
            <a:r>
              <a:rPr lang="en-US" sz="2400" b="1" dirty="0" smtClean="0">
                <a:solidFill>
                  <a:srgbClr val="00B0F0"/>
                </a:solidFill>
                <a:latin typeface="Alexandria" charset="0"/>
                <a:cs typeface="Alexandria" charset="0"/>
              </a:rPr>
              <a:t>ETHICSIN APPLICATION</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109871"/>
            <a:ext cx="8417320" cy="4924425"/>
          </a:xfrm>
          <a:prstGeom prst="rect">
            <a:avLst/>
          </a:prstGeom>
          <a:noFill/>
        </p:spPr>
        <p:txBody>
          <a:bodyPr wrap="square" rtlCol="0">
            <a:spAutoFit/>
          </a:bodyPr>
          <a:lstStyle/>
          <a:p>
            <a:r>
              <a:rPr lang="en-US" sz="2400" dirty="0" smtClean="0">
                <a:solidFill>
                  <a:srgbClr val="0A1F61"/>
                </a:solidFill>
                <a:cs typeface="Tajawal ExtraBold" panose="00000800000000000000" pitchFamily="2" charset="-78"/>
              </a:rPr>
              <a:t>5.2.1 </a:t>
            </a:r>
            <a:r>
              <a:rPr lang="en-US" sz="2400" dirty="0">
                <a:solidFill>
                  <a:srgbClr val="0A1F61"/>
                </a:solidFill>
                <a:cs typeface="Tajawal ExtraBold" panose="00000800000000000000" pitchFamily="2" charset="-78"/>
              </a:rPr>
              <a:t>CYBERSECURITY ETHICS IN MEDICAL AND HEALTHCARE </a:t>
            </a:r>
            <a:r>
              <a:rPr lang="en-US" sz="2400" dirty="0" smtClean="0">
                <a:solidFill>
                  <a:srgbClr val="0A1F61"/>
                </a:solidFill>
                <a:cs typeface="Tajawal ExtraBold" panose="00000800000000000000" pitchFamily="2" charset="-78"/>
              </a:rPr>
              <a:t>INDUSTRY</a:t>
            </a:r>
          </a:p>
          <a:p>
            <a:endParaRPr lang="en-US" sz="1100" dirty="0">
              <a:solidFill>
                <a:srgbClr val="0A1F61"/>
              </a:solidFill>
              <a:cs typeface="Tajawal ExtraBold" panose="00000800000000000000" pitchFamily="2" charset="-78"/>
            </a:endParaRPr>
          </a:p>
          <a:p>
            <a:r>
              <a:rPr lang="en-US" sz="2000" dirty="0" smtClean="0">
                <a:solidFill>
                  <a:srgbClr val="0A1F61"/>
                </a:solidFill>
                <a:cs typeface="Tajawal ExtraBold" panose="00000800000000000000" pitchFamily="2" charset="-78"/>
              </a:rPr>
              <a:t>5.2.1.4 </a:t>
            </a:r>
            <a:r>
              <a:rPr lang="en-US" sz="2000" b="1" dirty="0">
                <a:solidFill>
                  <a:srgbClr val="0A1F61"/>
                </a:solidFill>
                <a:cs typeface="Tajawal ExtraBold" panose="00000800000000000000" pitchFamily="2" charset="-78"/>
              </a:rPr>
              <a:t>CASE 4:</a:t>
            </a:r>
            <a:r>
              <a:rPr lang="en-US" sz="2000" dirty="0">
                <a:solidFill>
                  <a:srgbClr val="0A1F61"/>
                </a:solidFill>
                <a:cs typeface="Tajawal ExtraBold" panose="00000800000000000000" pitchFamily="2" charset="-78"/>
              </a:rPr>
              <a:t> </a:t>
            </a:r>
            <a:r>
              <a:rPr lang="en-US" sz="2000" dirty="0">
                <a:solidFill>
                  <a:srgbClr val="0A1F61"/>
                </a:solidFill>
                <a:effectLst>
                  <a:outerShdw blurRad="38100" dist="38100" dir="2700000" algn="tl">
                    <a:srgbClr val="000000">
                      <a:alpha val="43137"/>
                    </a:srgbClr>
                  </a:outerShdw>
                </a:effectLst>
                <a:cs typeface="Tajawal ExtraBold" panose="00000800000000000000" pitchFamily="2" charset="-78"/>
              </a:rPr>
              <a:t>MINIMIZING SECURITY THREATS IN A HEALTHCARE ORGANIZATION </a:t>
            </a: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To limit security dangers in a healthcare association it is pivotal for information to be encoded with the goal that outsiders cannot get to data during transmission or when information is stored: </a:t>
            </a:r>
          </a:p>
          <a:p>
            <a:pPr marL="914400" lvl="1" indent="-457200">
              <a:lnSpc>
                <a:spcPct val="150000"/>
              </a:lnSpc>
              <a:buFont typeface="+mj-lt"/>
              <a:buAutoNum type="arabicPeriod"/>
            </a:pPr>
            <a:r>
              <a:rPr lang="en-US" b="1" dirty="0">
                <a:solidFill>
                  <a:srgbClr val="0A1F61"/>
                </a:solidFill>
                <a:cs typeface="Tajawal ExtraBold" panose="00000800000000000000" pitchFamily="2" charset="-78"/>
              </a:rPr>
              <a:t>Understanding the Network Map:</a:t>
            </a:r>
            <a:r>
              <a:rPr lang="en-US" dirty="0">
                <a:solidFill>
                  <a:srgbClr val="0A1F61"/>
                </a:solidFill>
                <a:cs typeface="Tajawal ExtraBold" panose="00000800000000000000" pitchFamily="2" charset="-78"/>
              </a:rPr>
              <a:t> Using innovation that gives a review of the gadgets and capacity on the system is critical.</a:t>
            </a:r>
          </a:p>
          <a:p>
            <a:pPr marL="914400" lvl="1" indent="-457200">
              <a:lnSpc>
                <a:spcPct val="150000"/>
              </a:lnSpc>
              <a:buFont typeface="+mj-lt"/>
              <a:buAutoNum type="arabicPeriod"/>
            </a:pPr>
            <a:r>
              <a:rPr lang="en-US" b="1" dirty="0">
                <a:solidFill>
                  <a:srgbClr val="0A1F61"/>
                </a:solidFill>
                <a:cs typeface="Tajawal ExtraBold" panose="00000800000000000000" pitchFamily="2" charset="-78"/>
              </a:rPr>
              <a:t>Updating the Software: </a:t>
            </a:r>
            <a:r>
              <a:rPr lang="en-US" dirty="0">
                <a:solidFill>
                  <a:srgbClr val="0A1F61"/>
                </a:solidFill>
                <a:cs typeface="Tajawal ExtraBold" panose="00000800000000000000" pitchFamily="2" charset="-78"/>
              </a:rPr>
              <a:t>It is equally important to ensure that all software and operating systems information are up to date.</a:t>
            </a:r>
          </a:p>
          <a:p>
            <a:pPr marL="914400" lvl="1" indent="-457200">
              <a:lnSpc>
                <a:spcPct val="150000"/>
              </a:lnSpc>
              <a:buFont typeface="+mj-lt"/>
              <a:buAutoNum type="arabicPeriod"/>
            </a:pPr>
            <a:r>
              <a:rPr lang="en-US" b="1" dirty="0">
                <a:solidFill>
                  <a:srgbClr val="0A1F61"/>
                </a:solidFill>
                <a:cs typeface="Tajawal ExtraBold" panose="00000800000000000000" pitchFamily="2" charset="-78"/>
              </a:rPr>
              <a:t>Virtual Private Network (VPN) Encryption</a:t>
            </a:r>
            <a:endParaRPr lang="en-US" sz="2000" b="1" u="sng" dirty="0">
              <a:solidFill>
                <a:srgbClr val="0A1F61"/>
              </a:solidFill>
              <a:cs typeface="Tajawal ExtraBold" panose="00000800000000000000" pitchFamily="2" charset="-78"/>
            </a:endParaRPr>
          </a:p>
          <a:p>
            <a:endParaRPr lang="en-US" sz="2000" u="sng" dirty="0">
              <a:solidFill>
                <a:srgbClr val="0A1F61"/>
              </a:solidFill>
              <a:cs typeface="Tajawal ExtraBold" panose="00000800000000000000" pitchFamily="2" charset="-78"/>
            </a:endParaRPr>
          </a:p>
        </p:txBody>
      </p:sp>
      <p:sp>
        <p:nvSpPr>
          <p:cNvPr id="32" name="Rectangle 31"/>
          <p:cNvSpPr/>
          <p:nvPr/>
        </p:nvSpPr>
        <p:spPr>
          <a:xfrm>
            <a:off x="3385830" y="91636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8133" y="957618"/>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199945"/>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5699321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a:t>
            </a:r>
            <a:r>
              <a:rPr lang="en-US" sz="2400" b="1" dirty="0" smtClean="0">
                <a:solidFill>
                  <a:srgbClr val="00B0F0"/>
                </a:solidFill>
                <a:latin typeface="Alexandria" charset="0"/>
                <a:cs typeface="Alexandria" charset="0"/>
              </a:rPr>
              <a:t>ETHICSIN APPLICATION</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23527"/>
            <a:ext cx="8417320" cy="3970318"/>
          </a:xfrm>
          <a:prstGeom prst="rect">
            <a:avLst/>
          </a:prstGeom>
          <a:noFill/>
        </p:spPr>
        <p:txBody>
          <a:bodyPr wrap="square" rtlCol="0">
            <a:spAutoFit/>
          </a:bodyPr>
          <a:lstStyle/>
          <a:p>
            <a:r>
              <a:rPr lang="en-US" sz="2400" dirty="0" smtClean="0">
                <a:solidFill>
                  <a:srgbClr val="0A1F61"/>
                </a:solidFill>
                <a:cs typeface="Tajawal ExtraBold" panose="00000800000000000000" pitchFamily="2" charset="-78"/>
              </a:rPr>
              <a:t>5.2.1 </a:t>
            </a:r>
            <a:r>
              <a:rPr lang="en-US" sz="2400" dirty="0">
                <a:solidFill>
                  <a:srgbClr val="0A1F61"/>
                </a:solidFill>
                <a:cs typeface="Tajawal ExtraBold" panose="00000800000000000000" pitchFamily="2" charset="-78"/>
              </a:rPr>
              <a:t>CYBERSECURITY ETHICS IN MEDICAL AND HEALTHCARE </a:t>
            </a:r>
            <a:r>
              <a:rPr lang="en-US" sz="2400" dirty="0" smtClean="0">
                <a:solidFill>
                  <a:srgbClr val="0A1F61"/>
                </a:solidFill>
                <a:cs typeface="Tajawal ExtraBold" panose="00000800000000000000" pitchFamily="2" charset="-78"/>
              </a:rPr>
              <a:t>INDUSTRY</a:t>
            </a:r>
          </a:p>
          <a:p>
            <a:endParaRPr lang="en-US" sz="1600" dirty="0">
              <a:solidFill>
                <a:srgbClr val="0A1F61"/>
              </a:solidFill>
              <a:cs typeface="Tajawal ExtraBold" panose="00000800000000000000" pitchFamily="2" charset="-78"/>
            </a:endParaRPr>
          </a:p>
          <a:p>
            <a:r>
              <a:rPr lang="en-US" sz="2000" dirty="0">
                <a:solidFill>
                  <a:srgbClr val="0A1F61"/>
                </a:solidFill>
                <a:cs typeface="Tajawal ExtraBold" panose="00000800000000000000" pitchFamily="2" charset="-78"/>
              </a:rPr>
              <a:t>5</a:t>
            </a:r>
            <a:r>
              <a:rPr lang="en-US" sz="2000" dirty="0" smtClean="0">
                <a:solidFill>
                  <a:srgbClr val="0A1F61"/>
                </a:solidFill>
                <a:cs typeface="Tajawal ExtraBold" panose="00000800000000000000" pitchFamily="2" charset="-78"/>
              </a:rPr>
              <a:t>.2.1.4 </a:t>
            </a:r>
            <a:r>
              <a:rPr lang="en-US" sz="2000" b="1" dirty="0">
                <a:solidFill>
                  <a:srgbClr val="0A1F61"/>
                </a:solidFill>
                <a:cs typeface="Tajawal ExtraBold" panose="00000800000000000000" pitchFamily="2" charset="-78"/>
              </a:rPr>
              <a:t>CASE 4: </a:t>
            </a:r>
            <a:r>
              <a:rPr lang="en-US" sz="2000" dirty="0">
                <a:solidFill>
                  <a:srgbClr val="0A1F61"/>
                </a:solidFill>
                <a:effectLst>
                  <a:outerShdw blurRad="38100" dist="38100" dir="2700000" algn="tl">
                    <a:srgbClr val="000000">
                      <a:alpha val="43137"/>
                    </a:srgbClr>
                  </a:outerShdw>
                </a:effectLst>
                <a:cs typeface="Tajawal ExtraBold" panose="00000800000000000000" pitchFamily="2" charset="-78"/>
              </a:rPr>
              <a:t>MINIMIZING SECURITY THREATS IN A HEALTHCARE ORGANIZATION</a:t>
            </a:r>
            <a:r>
              <a:rPr lang="en-US" sz="2000" dirty="0">
                <a:solidFill>
                  <a:srgbClr val="0A1F61"/>
                </a:solidFill>
                <a:cs typeface="Tajawal ExtraBold" panose="00000800000000000000" pitchFamily="2" charset="-78"/>
              </a:rPr>
              <a:t> </a:t>
            </a:r>
          </a:p>
          <a:p>
            <a:pPr marL="800100" lvl="1" indent="-342900">
              <a:lnSpc>
                <a:spcPct val="150000"/>
              </a:lnSpc>
              <a:buFont typeface="+mj-lt"/>
              <a:buAutoNum type="arabicPeriod" startAt="4"/>
            </a:pPr>
            <a:r>
              <a:rPr lang="en-US" sz="2000" b="1" dirty="0">
                <a:solidFill>
                  <a:srgbClr val="0A1F61"/>
                </a:solidFill>
                <a:cs typeface="Tajawal ExtraBold" panose="00000800000000000000" pitchFamily="2" charset="-78"/>
              </a:rPr>
              <a:t>Conducting Regular Audits</a:t>
            </a:r>
            <a:endParaRPr lang="en-US" sz="2000" dirty="0">
              <a:solidFill>
                <a:srgbClr val="0A1F61"/>
              </a:solidFill>
              <a:cs typeface="Tajawal ExtraBold" panose="00000800000000000000" pitchFamily="2" charset="-78"/>
            </a:endParaRPr>
          </a:p>
          <a:p>
            <a:pPr marL="800100" lvl="1" indent="-342900">
              <a:lnSpc>
                <a:spcPct val="150000"/>
              </a:lnSpc>
              <a:buFont typeface="+mj-lt"/>
              <a:buAutoNum type="arabicPeriod" startAt="4"/>
            </a:pPr>
            <a:r>
              <a:rPr lang="en-US" sz="2000" b="1" dirty="0">
                <a:solidFill>
                  <a:srgbClr val="0A1F61"/>
                </a:solidFill>
                <a:cs typeface="Tajawal ExtraBold" panose="00000800000000000000" pitchFamily="2" charset="-78"/>
              </a:rPr>
              <a:t>Setting Strict Access</a:t>
            </a:r>
          </a:p>
          <a:p>
            <a:pPr marL="800100" lvl="1" indent="-342900">
              <a:lnSpc>
                <a:spcPct val="150000"/>
              </a:lnSpc>
              <a:buFont typeface="+mj-lt"/>
              <a:buAutoNum type="arabicPeriod" startAt="4"/>
            </a:pPr>
            <a:r>
              <a:rPr lang="en-US" sz="2000" b="1" dirty="0">
                <a:solidFill>
                  <a:srgbClr val="0A1F61"/>
                </a:solidFill>
                <a:cs typeface="Tajawal ExtraBold" panose="00000800000000000000" pitchFamily="2" charset="-78"/>
              </a:rPr>
              <a:t>Thinking Like a Hacker</a:t>
            </a:r>
            <a:endParaRPr lang="en-US" sz="2000" dirty="0">
              <a:solidFill>
                <a:srgbClr val="0A1F61"/>
              </a:solidFill>
              <a:cs typeface="Tajawal ExtraBold" panose="00000800000000000000" pitchFamily="2" charset="-78"/>
            </a:endParaRPr>
          </a:p>
          <a:p>
            <a:pPr marL="800100" lvl="1" indent="-342900">
              <a:lnSpc>
                <a:spcPct val="150000"/>
              </a:lnSpc>
              <a:buFont typeface="+mj-lt"/>
              <a:buAutoNum type="arabicPeriod" startAt="4"/>
            </a:pPr>
            <a:r>
              <a:rPr lang="en-US" sz="2000" b="1" dirty="0">
                <a:solidFill>
                  <a:srgbClr val="0A1F61"/>
                </a:solidFill>
                <a:cs typeface="Tajawal ExtraBold" panose="00000800000000000000" pitchFamily="2" charset="-78"/>
              </a:rPr>
              <a:t>Using Professional Services</a:t>
            </a:r>
            <a:endParaRPr lang="en-US" u="sng" dirty="0">
              <a:solidFill>
                <a:srgbClr val="0A1F61"/>
              </a:solidFill>
              <a:cs typeface="Tajawal ExtraBold" panose="00000800000000000000" pitchFamily="2" charset="-78"/>
            </a:endParaRPr>
          </a:p>
          <a:p>
            <a:endParaRPr lang="en-US" sz="2000" u="sng" dirty="0">
              <a:solidFill>
                <a:srgbClr val="0A1F61"/>
              </a:solidFill>
              <a:cs typeface="Tajawal ExtraBold" panose="000008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1439923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a:t>
            </a:r>
            <a:r>
              <a:rPr lang="en-US" sz="2400" b="1" dirty="0" smtClean="0">
                <a:solidFill>
                  <a:srgbClr val="00B0F0"/>
                </a:solidFill>
                <a:latin typeface="Alexandria" charset="0"/>
                <a:cs typeface="Alexandria" charset="0"/>
              </a:rPr>
              <a:t>ETHICSIN APPLICATION</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23527"/>
            <a:ext cx="8417320" cy="4585871"/>
          </a:xfrm>
          <a:prstGeom prst="rect">
            <a:avLst/>
          </a:prstGeom>
          <a:noFill/>
        </p:spPr>
        <p:txBody>
          <a:bodyPr wrap="square" rtlCol="0">
            <a:spAutoFit/>
          </a:bodyPr>
          <a:lstStyle/>
          <a:p>
            <a:pPr algn="just"/>
            <a:r>
              <a:rPr lang="en-US" sz="2400" dirty="0" smtClean="0">
                <a:solidFill>
                  <a:srgbClr val="0A1F61"/>
                </a:solidFill>
                <a:cs typeface="Tajawal ExtraBold" panose="00000800000000000000" pitchFamily="2" charset="-78"/>
              </a:rPr>
              <a:t>5.2.1 </a:t>
            </a:r>
            <a:r>
              <a:rPr lang="en-US" sz="2400" dirty="0">
                <a:solidFill>
                  <a:srgbClr val="0A1F61"/>
                </a:solidFill>
                <a:cs typeface="Tajawal ExtraBold" panose="00000800000000000000" pitchFamily="2" charset="-78"/>
              </a:rPr>
              <a:t>CYBERSECURITY ETHICS IN MEDICAL AND HEALTHCARE </a:t>
            </a:r>
            <a:r>
              <a:rPr lang="en-US" sz="2400" dirty="0" smtClean="0">
                <a:solidFill>
                  <a:srgbClr val="0A1F61"/>
                </a:solidFill>
                <a:cs typeface="Tajawal ExtraBold" panose="00000800000000000000" pitchFamily="2" charset="-78"/>
              </a:rPr>
              <a:t>INDUSTRY</a:t>
            </a:r>
          </a:p>
          <a:p>
            <a:pPr algn="just"/>
            <a:endParaRPr lang="en-US" sz="1600" dirty="0">
              <a:solidFill>
                <a:srgbClr val="0A1F61"/>
              </a:solidFill>
              <a:cs typeface="Tajawal ExtraBold" panose="00000800000000000000" pitchFamily="2" charset="-78"/>
            </a:endParaRPr>
          </a:p>
          <a:p>
            <a:pPr algn="just"/>
            <a:r>
              <a:rPr lang="en-US" sz="2000" dirty="0" smtClean="0">
                <a:solidFill>
                  <a:srgbClr val="0A1F61"/>
                </a:solidFill>
                <a:cs typeface="Tajawal ExtraBold" panose="00000800000000000000" pitchFamily="2" charset="-78"/>
              </a:rPr>
              <a:t>5.2.1.5 </a:t>
            </a:r>
            <a:r>
              <a:rPr lang="en-US" sz="2000" b="1" dirty="0">
                <a:solidFill>
                  <a:srgbClr val="0A1F61"/>
                </a:solidFill>
                <a:cs typeface="Tajawal ExtraBold" panose="00000800000000000000" pitchFamily="2" charset="-78"/>
              </a:rPr>
              <a:t>CASE 5</a:t>
            </a:r>
            <a:r>
              <a:rPr lang="en-US" sz="2000" dirty="0">
                <a:solidFill>
                  <a:srgbClr val="0A1F61"/>
                </a:solidFill>
                <a:cs typeface="Tajawal ExtraBold" panose="00000800000000000000" pitchFamily="2" charset="-78"/>
              </a:rPr>
              <a:t>: </a:t>
            </a:r>
            <a:r>
              <a:rPr lang="en-US" sz="2000" dirty="0">
                <a:solidFill>
                  <a:srgbClr val="0A1F61"/>
                </a:solidFill>
                <a:effectLst>
                  <a:outerShdw blurRad="38100" dist="38100" dir="2700000" algn="tl">
                    <a:srgbClr val="000000">
                      <a:alpha val="43137"/>
                    </a:srgbClr>
                  </a:outerShdw>
                </a:effectLst>
                <a:cs typeface="Tajawal ExtraBold" panose="00000800000000000000" pitchFamily="2" charset="-78"/>
              </a:rPr>
              <a:t>IMPROVING DATA SECURITY IN HEALTHCARE ORGANIZATIONS</a:t>
            </a:r>
            <a:r>
              <a:rPr lang="en-US" sz="2000" dirty="0">
                <a:solidFill>
                  <a:srgbClr val="0A1F61"/>
                </a:solidFill>
                <a:cs typeface="Tajawal ExtraBold" panose="00000800000000000000" pitchFamily="2" charset="-78"/>
              </a:rPr>
              <a:t> </a:t>
            </a:r>
          </a:p>
          <a:p>
            <a:pPr algn="just"/>
            <a:r>
              <a:rPr lang="en-US" sz="2000" u="sng" dirty="0">
                <a:solidFill>
                  <a:srgbClr val="0A1F61"/>
                </a:solidFill>
                <a:cs typeface="Tajawal ExtraBold" panose="00000800000000000000" pitchFamily="2" charset="-78"/>
              </a:rPr>
              <a:t>For considering data security, the following may be considered: </a:t>
            </a:r>
          </a:p>
          <a:p>
            <a:pPr marL="457200" indent="-457200" algn="just">
              <a:buFont typeface="+mj-lt"/>
              <a:buAutoNum type="arabicPeriod"/>
            </a:pPr>
            <a:r>
              <a:rPr lang="en-US" sz="2000" b="1" dirty="0">
                <a:solidFill>
                  <a:srgbClr val="0A1F61"/>
                </a:solidFill>
                <a:cs typeface="Tajawal ExtraBold" panose="00000800000000000000" pitchFamily="2" charset="-78"/>
              </a:rPr>
              <a:t>Considering All Phases: </a:t>
            </a:r>
            <a:r>
              <a:rPr lang="en-US" sz="2000" dirty="0">
                <a:solidFill>
                  <a:srgbClr val="0A1F61"/>
                </a:solidFill>
                <a:cs typeface="Tajawal ExtraBold" panose="00000800000000000000" pitchFamily="2" charset="-78"/>
              </a:rPr>
              <a:t>Although cybercrimes are a significant threat, records theft may happen at any stage in the recordkeeping process. Therefore, it is crucial to develop technical, administrative, and physical safeguards, so as to ensure protection against </a:t>
            </a:r>
          </a:p>
          <a:p>
            <a:pPr marL="457200" indent="-457200" algn="just">
              <a:buFont typeface="+mj-lt"/>
              <a:buAutoNum type="arabicPeriod"/>
            </a:pPr>
            <a:r>
              <a:rPr lang="en-US" sz="2000" b="1" dirty="0">
                <a:solidFill>
                  <a:srgbClr val="0A1F61"/>
                </a:solidFill>
                <a:cs typeface="Tajawal ExtraBold" panose="00000800000000000000" pitchFamily="2" charset="-78"/>
              </a:rPr>
              <a:t>Using the Crosswalk: </a:t>
            </a:r>
            <a:r>
              <a:rPr lang="en-US" sz="2000" dirty="0">
                <a:solidFill>
                  <a:srgbClr val="0A1F61"/>
                </a:solidFill>
                <a:cs typeface="Tajawal ExtraBold" panose="00000800000000000000" pitchFamily="2" charset="-78"/>
              </a:rPr>
              <a:t>It is intriguing to take note of that the health insurance portability and accountability act (HIPAA) cyber-security crosswalk, connects each HIPAA security rule to a related NIST cybersecurity classification. </a:t>
            </a:r>
          </a:p>
          <a:p>
            <a:pPr algn="just"/>
            <a:endParaRPr lang="en-US" sz="2000" u="sng" dirty="0">
              <a:solidFill>
                <a:srgbClr val="0A1F61"/>
              </a:solidFill>
              <a:cs typeface="Tajawal ExtraBold" panose="000008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2819855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CYBERSECURITY ETHICSIN APPLICATION</a:t>
            </a:r>
          </a:p>
        </p:txBody>
      </p:sp>
      <p:sp>
        <p:nvSpPr>
          <p:cNvPr id="3" name="Rectangle 2"/>
          <p:cNvSpPr/>
          <p:nvPr/>
        </p:nvSpPr>
        <p:spPr>
          <a:xfrm>
            <a:off x="1998090" y="1528214"/>
            <a:ext cx="7097307" cy="861774"/>
          </a:xfrm>
          <a:prstGeom prst="rect">
            <a:avLst/>
          </a:prstGeom>
        </p:spPr>
        <p:txBody>
          <a:bodyPr wrap="square">
            <a:spAutoFit/>
          </a:bodyPr>
          <a:lstStyle/>
          <a:p>
            <a:pPr algn="just"/>
            <a:r>
              <a:rPr lang="en-US" dirty="0">
                <a:solidFill>
                  <a:srgbClr val="0A1F61"/>
                </a:solidFill>
                <a:cs typeface="Tajawal ExtraBold" panose="00000800000000000000" pitchFamily="2" charset="-78"/>
              </a:rPr>
              <a:t>5</a:t>
            </a:r>
            <a:r>
              <a:rPr lang="en-US" dirty="0" smtClean="0">
                <a:solidFill>
                  <a:srgbClr val="0A1F61"/>
                </a:solidFill>
                <a:cs typeface="Tajawal ExtraBold" panose="00000800000000000000" pitchFamily="2" charset="-78"/>
              </a:rPr>
              <a:t>.2.1 </a:t>
            </a:r>
            <a:r>
              <a:rPr lang="en-US" dirty="0">
                <a:solidFill>
                  <a:srgbClr val="0A1F61"/>
                </a:solidFill>
                <a:cs typeface="Tajawal ExtraBold" panose="00000800000000000000" pitchFamily="2" charset="-78"/>
              </a:rPr>
              <a:t>CYBERSECURITY ETHICS IN MEDICAL AND HEALTHCARE INDUSTRY</a:t>
            </a:r>
          </a:p>
          <a:p>
            <a:pPr algn="just"/>
            <a:endParaRPr lang="en-US" sz="1600" u="sng" dirty="0">
              <a:solidFill>
                <a:srgbClr val="0A1F61"/>
              </a:solidFill>
              <a:cs typeface="Tajawal ExtraBold" panose="00000800000000000000" pitchFamily="2" charset="-78"/>
            </a:endParaRPr>
          </a:p>
          <a:p>
            <a:pPr algn="just"/>
            <a:endParaRPr lang="en-US" sz="1600" u="sng" dirty="0">
              <a:solidFill>
                <a:srgbClr val="0A1F61"/>
              </a:solidFill>
              <a:cs typeface="Tajawal ExtraBold" panose="00000800000000000000" pitchFamily="2" charset="-78"/>
            </a:endParaRPr>
          </a:p>
        </p:txBody>
      </p:sp>
      <p:pic>
        <p:nvPicPr>
          <p:cNvPr id="9" name="Picture 8">
            <a:extLst>
              <a:ext uri="{FF2B5EF4-FFF2-40B4-BE49-F238E27FC236}">
                <a16:creationId xmlns:a16="http://schemas.microsoft.com/office/drawing/2014/main" id="{695E896B-250F-6C2B-997D-2C6EF69720F6}"/>
              </a:ext>
            </a:extLst>
          </p:cNvPr>
          <p:cNvPicPr>
            <a:picLocks noChangeAspect="1"/>
          </p:cNvPicPr>
          <p:nvPr/>
        </p:nvPicPr>
        <p:blipFill>
          <a:blip r:embed="rId3"/>
          <a:stretch>
            <a:fillRect/>
          </a:stretch>
        </p:blipFill>
        <p:spPr>
          <a:xfrm>
            <a:off x="1684421" y="1997916"/>
            <a:ext cx="7539790" cy="3456400"/>
          </a:xfrm>
          <a:prstGeom prst="rect">
            <a:avLst/>
          </a:prstGeom>
        </p:spPr>
      </p:pic>
    </p:spTree>
    <p:extLst>
      <p:ext uri="{BB962C8B-B14F-4D97-AF65-F5344CB8AC3E}">
        <p14:creationId xmlns:p14="http://schemas.microsoft.com/office/powerpoint/2010/main" val="324544807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39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CYBERSECURITY ETHICSIN APPLICATION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942308" y="2039632"/>
            <a:ext cx="9875252" cy="4078039"/>
          </a:xfrm>
          <a:prstGeom prst="rect">
            <a:avLst/>
          </a:prstGeom>
          <a:noFill/>
        </p:spPr>
        <p:txBody>
          <a:bodyPr wrap="square" rtlCol="0">
            <a:spAutoFit/>
          </a:bodyPr>
          <a:lstStyle/>
          <a:p>
            <a:pPr algn="just"/>
            <a:r>
              <a:rPr lang="en-US" sz="2400" dirty="0" smtClean="0">
                <a:solidFill>
                  <a:srgbClr val="0A1F61"/>
                </a:solidFill>
                <a:cs typeface="Tajawal ExtraBold" panose="00000800000000000000" pitchFamily="2" charset="-78"/>
              </a:rPr>
              <a:t>5.2.2 </a:t>
            </a:r>
            <a:r>
              <a:rPr lang="en-US" sz="2400" dirty="0">
                <a:solidFill>
                  <a:srgbClr val="0A1F61"/>
                </a:solidFill>
                <a:cs typeface="Tajawal ExtraBold" panose="00000800000000000000" pitchFamily="2" charset="-78"/>
              </a:rPr>
              <a:t>CYBERSECURITY ETHICS IN AUTONOMOUS WEAPONS</a:t>
            </a:r>
          </a:p>
          <a:p>
            <a:pPr marL="342900" indent="-342900">
              <a:buFont typeface="Arial" panose="020B0604020202020204" pitchFamily="34" charset="0"/>
              <a:buChar char="•"/>
            </a:pPr>
            <a:r>
              <a:rPr lang="en-US" sz="2000" b="1" u="sng" dirty="0">
                <a:solidFill>
                  <a:srgbClr val="0A1F61"/>
                </a:solidFill>
                <a:cs typeface="Tajawal ExtraBold" panose="00000800000000000000" pitchFamily="2" charset="-78"/>
              </a:rPr>
              <a:t>Definition of Autonomous Weapon Systems:</a:t>
            </a:r>
          </a:p>
          <a:p>
            <a:pPr marL="742950" lvl="1" indent="-285750" algn="just">
              <a:buFont typeface="Arial" panose="020B0604020202020204" pitchFamily="34" charset="0"/>
              <a:buChar char="•"/>
            </a:pPr>
            <a:r>
              <a:rPr lang="en-US" dirty="0">
                <a:solidFill>
                  <a:srgbClr val="0A1F61"/>
                </a:solidFill>
                <a:cs typeface="Tajawal ExtraBold" panose="00000800000000000000" pitchFamily="2" charset="-78"/>
              </a:rPr>
              <a:t>Autonomous weapons systems (AWS) are characterized by the U.S. Department of Defense (DoD) as a weapon system that, when actuated, is equipped for choosing and engaging targets without any more intercession by a human administrator.</a:t>
            </a:r>
          </a:p>
          <a:p>
            <a:pPr marL="171450" indent="-171450">
              <a:buFont typeface="Arial" panose="020B0604020202020204" pitchFamily="34" charset="0"/>
              <a:buChar char="•"/>
            </a:pPr>
            <a:endParaRPr lang="en-US" sz="1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The rise of cybersecurity could see cyber warfare. Cyber Warfare alludes to the utilization of computer technology and innovation for disrupting the operations of a state or association. This is done by the intentionally assaulting information systems for key or military purposes. Cyberwarfare incorporates techniques, tactics, and procedures which may be involved in a cyberwar. Autonomous weapons could play a major role in cyber warfare.</a:t>
            </a: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The AWS proposes the </a:t>
            </a:r>
            <a:r>
              <a:rPr lang="en-US" sz="2000" u="sng" dirty="0">
                <a:solidFill>
                  <a:srgbClr val="0A1F61"/>
                </a:solidFill>
                <a:cs typeface="Tajawal ExtraBold" panose="00000800000000000000" pitchFamily="2" charset="-78"/>
              </a:rPr>
              <a:t>chance of dispensing with the human administrator </a:t>
            </a:r>
            <a:r>
              <a:rPr lang="en-US" sz="2000" dirty="0">
                <a:solidFill>
                  <a:srgbClr val="0A1F61"/>
                </a:solidFill>
                <a:cs typeface="Tajawal ExtraBold" panose="00000800000000000000" pitchFamily="2" charset="-78"/>
              </a:rPr>
              <a:t>from the war zone which raises </a:t>
            </a:r>
            <a:r>
              <a:rPr lang="en-US" sz="2000" b="1" dirty="0">
                <a:solidFill>
                  <a:srgbClr val="0A1F61"/>
                </a:solidFill>
                <a:cs typeface="Tajawal ExtraBold" panose="00000800000000000000" pitchFamily="2" charset="-78"/>
              </a:rPr>
              <a:t>several ethical questions</a:t>
            </a:r>
            <a:r>
              <a:rPr lang="en-US" sz="2000" dirty="0">
                <a:solidFill>
                  <a:srgbClr val="0A1F61"/>
                </a:solidFill>
                <a:cs typeface="Tajawal ExtraBold" panose="00000800000000000000"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345215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754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CYBERSECURITY ETHICSIN APPLICATION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942308" y="2116576"/>
            <a:ext cx="10351334" cy="4001095"/>
          </a:xfrm>
          <a:prstGeom prst="rect">
            <a:avLst/>
          </a:prstGeom>
          <a:noFill/>
        </p:spPr>
        <p:txBody>
          <a:bodyPr wrap="square" rtlCol="0">
            <a:spAutoFit/>
          </a:bodyPr>
          <a:lstStyle/>
          <a:p>
            <a:pPr algn="just"/>
            <a:r>
              <a:rPr lang="en-US" dirty="0" smtClean="0">
                <a:solidFill>
                  <a:srgbClr val="0A1F61"/>
                </a:solidFill>
                <a:cs typeface="Tajawal ExtraBold" panose="00000800000000000000" pitchFamily="2" charset="-78"/>
              </a:rPr>
              <a:t>5.2.2 </a:t>
            </a:r>
            <a:r>
              <a:rPr lang="en-US" dirty="0">
                <a:solidFill>
                  <a:srgbClr val="0A1F61"/>
                </a:solidFill>
                <a:cs typeface="Tajawal ExtraBold" panose="00000800000000000000" pitchFamily="2" charset="-78"/>
              </a:rPr>
              <a:t>CYBERSECURITY ETHICS IN AUTONOMOUS WEAPONS</a:t>
            </a:r>
          </a:p>
          <a:p>
            <a:pPr marL="342900" indent="-342900" algn="just">
              <a:buFont typeface="Arial" panose="020B0604020202020204" pitchFamily="34" charset="0"/>
              <a:buChar char="•"/>
            </a:pPr>
            <a:r>
              <a:rPr lang="en-US" sz="2400" dirty="0">
                <a:solidFill>
                  <a:srgbClr val="0A1F61"/>
                </a:solidFill>
                <a:cs typeface="Tajawal ExtraBold" panose="00000800000000000000" pitchFamily="2" charset="-78"/>
              </a:rPr>
              <a:t>The questions refer to moral decision-making by human beings involving an intuitive, non-algorithmic capacity that may not be captured by even the most sophisticated of computers. </a:t>
            </a:r>
          </a:p>
          <a:p>
            <a:pPr marL="342900" indent="-342900" algn="just">
              <a:buFont typeface="Arial" panose="020B0604020202020204" pitchFamily="34" charset="0"/>
              <a:buChar char="•"/>
            </a:pPr>
            <a:r>
              <a:rPr lang="en-US" sz="2400" u="sng" dirty="0">
                <a:solidFill>
                  <a:srgbClr val="0A1F61"/>
                </a:solidFill>
                <a:cs typeface="Tajawal ExtraBold" panose="00000800000000000000" pitchFamily="2" charset="-78"/>
              </a:rPr>
              <a:t>Some of the questions are as follows : </a:t>
            </a:r>
          </a:p>
          <a:p>
            <a:pPr lvl="1" algn="just">
              <a:lnSpc>
                <a:spcPct val="100000"/>
              </a:lnSpc>
              <a:buFont typeface="Wingdings" panose="05000000000000000000" pitchFamily="2" charset="2"/>
              <a:buChar char="§"/>
            </a:pPr>
            <a:r>
              <a:rPr lang="en-US" sz="2000" dirty="0">
                <a:solidFill>
                  <a:srgbClr val="0A1F61"/>
                </a:solidFill>
                <a:cs typeface="Tajawal ExtraBold" panose="00000800000000000000" pitchFamily="2" charset="-78"/>
              </a:rPr>
              <a:t>Is the intuitive moral perceptiveness on the part of human beings ethically desirable? </a:t>
            </a:r>
          </a:p>
          <a:p>
            <a:pPr lvl="1" algn="just">
              <a:lnSpc>
                <a:spcPct val="100000"/>
              </a:lnSpc>
              <a:buFont typeface="Wingdings" panose="05000000000000000000" pitchFamily="2" charset="2"/>
              <a:buChar char="§"/>
            </a:pPr>
            <a:r>
              <a:rPr lang="en-US" sz="2000" dirty="0">
                <a:solidFill>
                  <a:srgbClr val="0A1F61"/>
                </a:solidFill>
                <a:cs typeface="Tajawal ExtraBold" panose="00000800000000000000" pitchFamily="2" charset="-78"/>
              </a:rPr>
              <a:t>Is the automaticity of a series of actions capable of making individual actions in the series easier to justify, as arguably is the case with the execution of threats in a mutually assured destruction scenario?</a:t>
            </a:r>
          </a:p>
          <a:p>
            <a:pPr lvl="1" algn="just">
              <a:lnSpc>
                <a:spcPct val="100000"/>
              </a:lnSpc>
              <a:buFont typeface="Wingdings" panose="05000000000000000000" pitchFamily="2" charset="2"/>
              <a:buChar char="§"/>
            </a:pPr>
            <a:r>
              <a:rPr lang="en-US" sz="2000" dirty="0">
                <a:solidFill>
                  <a:srgbClr val="0A1F61"/>
                </a:solidFill>
                <a:cs typeface="Tajawal ExtraBold" panose="00000800000000000000" pitchFamily="2" charset="-78"/>
              </a:rPr>
              <a:t>Should the legitimate exercise of deadly force should always require meaningful human control? </a:t>
            </a:r>
          </a:p>
          <a:p>
            <a:pPr lvl="1" algn="just">
              <a:lnSpc>
                <a:spcPct val="100000"/>
              </a:lnSpc>
              <a:buFont typeface="Wingdings" panose="05000000000000000000" pitchFamily="2" charset="2"/>
              <a:buChar char="§"/>
            </a:pPr>
            <a:r>
              <a:rPr lang="en-US" sz="2000" dirty="0">
                <a:solidFill>
                  <a:srgbClr val="0A1F61"/>
                </a:solidFill>
                <a:cs typeface="Tajawal ExtraBold" panose="00000800000000000000" pitchFamily="2" charset="-78"/>
              </a:rPr>
              <a:t>What could be the nature and degree of a human oversight over an AWS?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89833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CYBERSECURITY ETHICSIN APPLICATION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942308" y="2116576"/>
            <a:ext cx="10351334" cy="3693319"/>
          </a:xfrm>
          <a:prstGeom prst="rect">
            <a:avLst/>
          </a:prstGeom>
          <a:noFill/>
        </p:spPr>
        <p:txBody>
          <a:bodyPr wrap="square" rtlCol="0">
            <a:spAutoFit/>
          </a:bodyPr>
          <a:lstStyle/>
          <a:p>
            <a:pPr algn="just"/>
            <a:r>
              <a:rPr lang="en-US" dirty="0" smtClean="0">
                <a:solidFill>
                  <a:srgbClr val="0A1F61"/>
                </a:solidFill>
                <a:cs typeface="Tajawal ExtraBold" panose="00000800000000000000" pitchFamily="2" charset="-78"/>
              </a:rPr>
              <a:t>5.2.2 </a:t>
            </a:r>
            <a:r>
              <a:rPr lang="en-US" dirty="0">
                <a:solidFill>
                  <a:srgbClr val="0A1F61"/>
                </a:solidFill>
                <a:cs typeface="Tajawal ExtraBold" panose="00000800000000000000" pitchFamily="2" charset="-78"/>
              </a:rPr>
              <a:t>CYBERSECURITY ETHICS IN AUTONOMOUS WEAPONS</a:t>
            </a:r>
          </a:p>
          <a:p>
            <a:pPr marL="342900" indent="-342900" algn="just">
              <a:buFont typeface="Arial" panose="020B0604020202020204" pitchFamily="34" charset="0"/>
              <a:buChar char="•"/>
            </a:pPr>
            <a:r>
              <a:rPr lang="en-US" sz="2400" dirty="0">
                <a:solidFill>
                  <a:srgbClr val="0A1F61"/>
                </a:solidFill>
                <a:cs typeface="Tajawal ExtraBold" panose="00000800000000000000" pitchFamily="2" charset="-78"/>
              </a:rPr>
              <a:t>The questions refer to moral decision-making by human beings involving an intuitive, non-algorithmic capacity that may not be captured by even the most sophisticated of computers. </a:t>
            </a:r>
          </a:p>
          <a:p>
            <a:pPr marL="342900" indent="-342900" algn="just">
              <a:buFont typeface="Arial" panose="020B0604020202020204" pitchFamily="34" charset="0"/>
              <a:buChar char="•"/>
            </a:pPr>
            <a:r>
              <a:rPr lang="en-US" sz="2400" u="sng" dirty="0">
                <a:solidFill>
                  <a:srgbClr val="0A1F61"/>
                </a:solidFill>
                <a:cs typeface="Tajawal ExtraBold" panose="00000800000000000000" pitchFamily="2" charset="-78"/>
              </a:rPr>
              <a:t>Some of the questions are as follows : </a:t>
            </a:r>
          </a:p>
          <a:p>
            <a:pPr lvl="1" algn="just">
              <a:lnSpc>
                <a:spcPct val="100000"/>
              </a:lnSpc>
              <a:buFont typeface="Wingdings" panose="05000000000000000000" pitchFamily="2" charset="2"/>
              <a:buChar char="§"/>
            </a:pPr>
            <a:r>
              <a:rPr lang="en-US" sz="2000" dirty="0">
                <a:solidFill>
                  <a:srgbClr val="0A1F61"/>
                </a:solidFill>
                <a:cs typeface="Tajawal ExtraBold" panose="00000800000000000000" pitchFamily="2" charset="-78"/>
              </a:rPr>
              <a:t>Should the definition center around the system’s capacities for self-governing target selection and engagement, or on the human administrator’s utilization of such abilities?</a:t>
            </a:r>
          </a:p>
          <a:p>
            <a:pPr lvl="1" algn="just">
              <a:lnSpc>
                <a:spcPct val="100000"/>
              </a:lnSpc>
              <a:buFont typeface="Wingdings" panose="05000000000000000000" pitchFamily="2" charset="2"/>
              <a:buChar char="§"/>
            </a:pPr>
            <a:r>
              <a:rPr lang="en-US" sz="2000" dirty="0">
                <a:solidFill>
                  <a:srgbClr val="0A1F61"/>
                </a:solidFill>
                <a:cs typeface="Tajawal ExtraBold" panose="00000800000000000000" pitchFamily="2" charset="-78"/>
              </a:rPr>
              <a:t>Should the human administrator’s pre-commitment expectation have a conclusive bearing on the system’s definition as an AWS? </a:t>
            </a:r>
          </a:p>
          <a:p>
            <a:pPr lvl="1" algn="just">
              <a:lnSpc>
                <a:spcPct val="100000"/>
              </a:lnSpc>
              <a:buFont typeface="Wingdings" panose="05000000000000000000" pitchFamily="2" charset="2"/>
              <a:buChar char="§"/>
            </a:pPr>
            <a:r>
              <a:rPr lang="en-US" sz="2000" dirty="0">
                <a:solidFill>
                  <a:srgbClr val="0A1F61"/>
                </a:solidFill>
                <a:cs typeface="Tajawal ExtraBold" panose="00000800000000000000" pitchFamily="2" charset="-78"/>
              </a:rPr>
              <a:t>What are the suggestions for legal liability? </a:t>
            </a:r>
          </a:p>
          <a:p>
            <a:pPr lvl="1" algn="just">
              <a:lnSpc>
                <a:spcPct val="100000"/>
              </a:lnSpc>
              <a:buFont typeface="Wingdings" panose="05000000000000000000" pitchFamily="2" charset="2"/>
              <a:buChar char="§"/>
            </a:pPr>
            <a:r>
              <a:rPr lang="en-US" sz="2000" dirty="0">
                <a:solidFill>
                  <a:srgbClr val="0A1F61"/>
                </a:solidFill>
                <a:cs typeface="Tajawal ExtraBold" panose="00000800000000000000" pitchFamily="2" charset="-78"/>
              </a:rPr>
              <a:t>Who should bear the legitimate risk for choices AWS makes?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87504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874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CYBERSECURITY ETHICSIN APPLICATION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942308" y="2141974"/>
            <a:ext cx="10351334" cy="3893374"/>
          </a:xfrm>
          <a:prstGeom prst="rect">
            <a:avLst/>
          </a:prstGeom>
          <a:noFill/>
        </p:spPr>
        <p:txBody>
          <a:bodyPr wrap="square" rtlCol="0">
            <a:spAutoFit/>
          </a:bodyPr>
          <a:lstStyle/>
          <a:p>
            <a:pPr algn="just"/>
            <a:r>
              <a:rPr lang="en-US" sz="1900" dirty="0" smtClean="0">
                <a:solidFill>
                  <a:srgbClr val="0A1F61"/>
                </a:solidFill>
                <a:cs typeface="Tajawal ExtraBold" panose="00000800000000000000" pitchFamily="2" charset="-78"/>
              </a:rPr>
              <a:t>5.2.2 </a:t>
            </a:r>
            <a:r>
              <a:rPr lang="en-US" sz="1900" dirty="0">
                <a:solidFill>
                  <a:srgbClr val="0A1F61"/>
                </a:solidFill>
                <a:cs typeface="Tajawal ExtraBold" panose="00000800000000000000" pitchFamily="2" charset="-78"/>
              </a:rPr>
              <a:t>CYBERSECURITY ETHICS IN AUTONOMOUS WEAPONS</a:t>
            </a:r>
          </a:p>
          <a:p>
            <a:pPr marL="285750" indent="-285750" algn="just">
              <a:buFont typeface="Arial" panose="020B0604020202020204" pitchFamily="34" charset="0"/>
              <a:buChar char="•"/>
            </a:pPr>
            <a:r>
              <a:rPr lang="en-US" sz="1900" dirty="0">
                <a:solidFill>
                  <a:srgbClr val="0A1F61"/>
                </a:solidFill>
                <a:cs typeface="Tajawal ExtraBold" panose="00000800000000000000" pitchFamily="2" charset="-78"/>
              </a:rPr>
              <a:t>Therefore, five principles for ethical use of autonomous weapons are as follows:</a:t>
            </a:r>
          </a:p>
          <a:p>
            <a:pPr marL="285750" indent="-285750" algn="just">
              <a:buFont typeface="Arial" panose="020B0604020202020204" pitchFamily="34" charset="0"/>
              <a:buChar char="•"/>
            </a:pPr>
            <a:r>
              <a:rPr lang="en-US" sz="1900" b="1" dirty="0">
                <a:solidFill>
                  <a:srgbClr val="0A1F61"/>
                </a:solidFill>
                <a:cs typeface="Tajawal ExtraBold" panose="00000800000000000000" pitchFamily="2" charset="-78"/>
              </a:rPr>
              <a:t>Responsibility</a:t>
            </a:r>
            <a:r>
              <a:rPr lang="en-US" sz="1900" dirty="0">
                <a:solidFill>
                  <a:srgbClr val="0A1F61"/>
                </a:solidFill>
                <a:cs typeface="Tajawal ExtraBold" panose="00000800000000000000" pitchFamily="2" charset="-78"/>
              </a:rPr>
              <a:t>: There is a need for human beings to exercise appropriate levels of judgment and be responsible for developing, deploying, and using AI.</a:t>
            </a:r>
          </a:p>
          <a:p>
            <a:pPr marL="285750" indent="-285750" algn="just">
              <a:buFont typeface="Arial" panose="020B0604020202020204" pitchFamily="34" charset="0"/>
              <a:buChar char="•"/>
            </a:pPr>
            <a:r>
              <a:rPr lang="en-US" sz="1900" b="1" dirty="0">
                <a:solidFill>
                  <a:srgbClr val="0A1F61"/>
                </a:solidFill>
                <a:cs typeface="Tajawal ExtraBold" panose="00000800000000000000" pitchFamily="2" charset="-78"/>
              </a:rPr>
              <a:t>Equitability</a:t>
            </a:r>
            <a:r>
              <a:rPr lang="en-US" sz="1900" dirty="0">
                <a:solidFill>
                  <a:srgbClr val="0A1F61"/>
                </a:solidFill>
                <a:cs typeface="Tajawal ExtraBold" panose="00000800000000000000" pitchFamily="2" charset="-78"/>
              </a:rPr>
              <a:t>: The military must take action to avoid unintended bias that may inadvertently cause harm.</a:t>
            </a:r>
          </a:p>
          <a:p>
            <a:pPr marL="285750" indent="-285750" algn="just">
              <a:buFont typeface="Arial" panose="020B0604020202020204" pitchFamily="34" charset="0"/>
              <a:buChar char="•"/>
            </a:pPr>
            <a:r>
              <a:rPr lang="en-US" sz="1900" b="1" dirty="0">
                <a:solidFill>
                  <a:srgbClr val="0A1F61"/>
                </a:solidFill>
                <a:cs typeface="Tajawal ExtraBold" panose="00000800000000000000" pitchFamily="2" charset="-78"/>
              </a:rPr>
              <a:t>Traceability</a:t>
            </a:r>
            <a:endParaRPr lang="en-US" sz="1900" dirty="0">
              <a:solidFill>
                <a:srgbClr val="0A1F61"/>
              </a:solidFill>
              <a:cs typeface="Tajawal ExtraBold" panose="00000800000000000000" pitchFamily="2" charset="-78"/>
            </a:endParaRPr>
          </a:p>
          <a:p>
            <a:pPr marL="285750" indent="-285750" algn="just">
              <a:buFont typeface="Arial" panose="020B0604020202020204" pitchFamily="34" charset="0"/>
              <a:buChar char="•"/>
            </a:pPr>
            <a:r>
              <a:rPr lang="en-US" sz="1900" b="1" dirty="0">
                <a:solidFill>
                  <a:srgbClr val="0A1F61"/>
                </a:solidFill>
                <a:cs typeface="Tajawal ExtraBold" panose="00000800000000000000" pitchFamily="2" charset="-78"/>
              </a:rPr>
              <a:t>Reliability</a:t>
            </a:r>
            <a:r>
              <a:rPr lang="en-US" sz="1900" dirty="0">
                <a:solidFill>
                  <a:srgbClr val="0A1F61"/>
                </a:solidFill>
                <a:cs typeface="Tajawal ExtraBold" panose="00000800000000000000" pitchFamily="2" charset="-78"/>
              </a:rPr>
              <a:t>: Reliable behavior of AI is critical. The military does not need an AI application that behaves abnormally. Rather, they require reliable techniques and tools that perform as they are expected to. Therefore, these systems must be tested thoroughly to understand its effects and side effects before using it to carry out any operations.</a:t>
            </a:r>
          </a:p>
          <a:p>
            <a:pPr marL="285750" indent="-285750" algn="just">
              <a:buFont typeface="Arial" panose="020B0604020202020204" pitchFamily="34" charset="0"/>
              <a:buChar char="•"/>
            </a:pPr>
            <a:r>
              <a:rPr lang="en-US" sz="1900" b="1" dirty="0">
                <a:solidFill>
                  <a:srgbClr val="0A1F61"/>
                </a:solidFill>
                <a:cs typeface="Tajawal ExtraBold" panose="00000800000000000000" pitchFamily="2" charset="-78"/>
              </a:rPr>
              <a:t>Governability</a:t>
            </a:r>
            <a:r>
              <a:rPr lang="en-US" sz="1900" dirty="0">
                <a:solidFill>
                  <a:srgbClr val="0A1F61"/>
                </a:solidFill>
                <a:cs typeface="Tajawal ExtraBold" panose="00000800000000000000" pitchFamily="2" charset="-78"/>
              </a:rPr>
              <a:t>: This standard tends to the biggest fear of automation of war and weaponry. A few scientists accept that the systems may become sophisticated and become unmanageable.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39610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CYBERSECURITY ETHICSIN APPLICATION</a:t>
            </a:r>
          </a:p>
        </p:txBody>
      </p:sp>
      <p:sp>
        <p:nvSpPr>
          <p:cNvPr id="3" name="Rectangle 2"/>
          <p:cNvSpPr/>
          <p:nvPr/>
        </p:nvSpPr>
        <p:spPr>
          <a:xfrm>
            <a:off x="1998089" y="1352955"/>
            <a:ext cx="7097307" cy="707886"/>
          </a:xfrm>
          <a:prstGeom prst="rect">
            <a:avLst/>
          </a:prstGeom>
        </p:spPr>
        <p:txBody>
          <a:bodyPr wrap="square">
            <a:spAutoFit/>
          </a:bodyPr>
          <a:lstStyle/>
          <a:p>
            <a:pPr algn="ctr"/>
            <a:r>
              <a:rPr lang="en-US" sz="2000" dirty="0">
                <a:solidFill>
                  <a:srgbClr val="0A1F61"/>
                </a:solidFill>
                <a:cs typeface="Tajawal ExtraBold" panose="00000800000000000000" pitchFamily="2" charset="-78"/>
              </a:rPr>
              <a:t>3.2.2 CYBERSECURITY ETHICS IN AUTONOMOUS WEAPONS</a:t>
            </a:r>
          </a:p>
          <a:p>
            <a:pPr algn="ctr"/>
            <a:endParaRPr lang="en-US" sz="2000" dirty="0">
              <a:solidFill>
                <a:srgbClr val="0A1F61"/>
              </a:solidFill>
              <a:cs typeface="Tajawal ExtraBold" panose="00000800000000000000" pitchFamily="2" charset="-78"/>
            </a:endParaRPr>
          </a:p>
        </p:txBody>
      </p:sp>
      <p:pic>
        <p:nvPicPr>
          <p:cNvPr id="10" name="Picture 9">
            <a:extLst>
              <a:ext uri="{FF2B5EF4-FFF2-40B4-BE49-F238E27FC236}">
                <a16:creationId xmlns:a16="http://schemas.microsoft.com/office/drawing/2014/main" id="{E45B8B54-E777-1900-D913-1605A4BAD8D5}"/>
              </a:ext>
            </a:extLst>
          </p:cNvPr>
          <p:cNvPicPr>
            <a:picLocks noChangeAspect="1"/>
          </p:cNvPicPr>
          <p:nvPr/>
        </p:nvPicPr>
        <p:blipFill>
          <a:blip r:embed="rId3"/>
          <a:stretch>
            <a:fillRect/>
          </a:stretch>
        </p:blipFill>
        <p:spPr>
          <a:xfrm>
            <a:off x="1684421" y="1697715"/>
            <a:ext cx="7972926" cy="3724518"/>
          </a:xfrm>
          <a:prstGeom prst="rect">
            <a:avLst/>
          </a:prstGeom>
        </p:spPr>
      </p:pic>
    </p:spTree>
    <p:extLst>
      <p:ext uri="{BB962C8B-B14F-4D97-AF65-F5344CB8AC3E}">
        <p14:creationId xmlns:p14="http://schemas.microsoft.com/office/powerpoint/2010/main" val="75353271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a:t>
            </a:r>
            <a:r>
              <a:rPr lang="en-US" sz="2400" b="1" dirty="0" smtClean="0">
                <a:solidFill>
                  <a:srgbClr val="00B0F0"/>
                </a:solidFill>
                <a:latin typeface="Alexandria" charset="0"/>
                <a:cs typeface="Alexandria" charset="0"/>
              </a:rPr>
              <a:t>ETHICSIN APPLICATION</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23527"/>
            <a:ext cx="8417320" cy="4585871"/>
          </a:xfrm>
          <a:prstGeom prst="rect">
            <a:avLst/>
          </a:prstGeom>
          <a:noFill/>
        </p:spPr>
        <p:txBody>
          <a:bodyPr wrap="square" rtlCol="0">
            <a:spAutoFit/>
          </a:bodyPr>
          <a:lstStyle/>
          <a:p>
            <a:pPr algn="just"/>
            <a:r>
              <a:rPr lang="en-US" sz="2000" dirty="0" smtClean="0">
                <a:solidFill>
                  <a:srgbClr val="0A1F61"/>
                </a:solidFill>
                <a:cs typeface="Tajawal ExtraBold" panose="00000800000000000000" pitchFamily="2" charset="-78"/>
              </a:rPr>
              <a:t>5.2.3 </a:t>
            </a:r>
            <a:r>
              <a:rPr lang="en-US" sz="2000" dirty="0">
                <a:solidFill>
                  <a:srgbClr val="0A1F61"/>
                </a:solidFill>
                <a:cs typeface="Tajawal ExtraBold" panose="00000800000000000000" pitchFamily="2" charset="-78"/>
              </a:rPr>
              <a:t>CYBERSECURITY ETHICS IN </a:t>
            </a:r>
            <a:r>
              <a:rPr lang="en-US" sz="2000" dirty="0" smtClean="0">
                <a:solidFill>
                  <a:srgbClr val="0A1F61"/>
                </a:solidFill>
                <a:cs typeface="Tajawal ExtraBold" panose="00000800000000000000" pitchFamily="2" charset="-78"/>
              </a:rPr>
              <a:t>FINANCE</a:t>
            </a:r>
          </a:p>
          <a:p>
            <a:pPr algn="just"/>
            <a:endParaRPr lang="en-US" sz="2000" dirty="0">
              <a:solidFill>
                <a:srgbClr val="0A1F61"/>
              </a:solidFill>
              <a:cs typeface="Tajawal ExtraBold" panose="00000800000000000000" pitchFamily="2" charset="-78"/>
            </a:endParaRPr>
          </a:p>
          <a:p>
            <a:pPr marL="285750" indent="-285750" algn="just">
              <a:buFont typeface="Arial" panose="020B0604020202020204" pitchFamily="34" charset="0"/>
              <a:buChar char="•"/>
            </a:pPr>
            <a:r>
              <a:rPr lang="en-US" dirty="0">
                <a:solidFill>
                  <a:srgbClr val="0A1F61"/>
                </a:solidFill>
                <a:cs typeface="Tajawal ExtraBold" panose="00000800000000000000" pitchFamily="2" charset="-78"/>
              </a:rPr>
              <a:t>Financial institutions incorporate wealth management firms, investment brokers, and credit unions. These are very attractive to cyber-attackers as they host a variety of sensitive data like bank account numbers, social security numbers, etc. </a:t>
            </a:r>
          </a:p>
          <a:p>
            <a:pPr marL="285750" indent="-285750" algn="just">
              <a:buFont typeface="Arial" panose="020B0604020202020204" pitchFamily="34" charset="0"/>
              <a:buChar char="•"/>
            </a:pPr>
            <a:r>
              <a:rPr lang="en-US" dirty="0">
                <a:solidFill>
                  <a:srgbClr val="0A1F61"/>
                </a:solidFill>
                <a:cs typeface="Tajawal ExtraBold" panose="00000800000000000000" pitchFamily="2" charset="-78"/>
              </a:rPr>
              <a:t>Attacking financial institutions may lead to loss of sensitive data, which may in turn have a devastating effect on the institution’s reputation. </a:t>
            </a:r>
          </a:p>
          <a:p>
            <a:pPr marL="285750" indent="-285750" algn="just">
              <a:buFont typeface="Arial" panose="020B0604020202020204" pitchFamily="34" charset="0"/>
              <a:buChar char="•"/>
            </a:pPr>
            <a:r>
              <a:rPr lang="en-US" dirty="0">
                <a:solidFill>
                  <a:srgbClr val="0A1F61"/>
                </a:solidFill>
                <a:cs typeface="Tajawal ExtraBold" panose="00000800000000000000" pitchFamily="2" charset="-78"/>
              </a:rPr>
              <a:t>Therefore, significant amounts of time and money to repair may be required. While banks have strict regulations and guidelines regarding security, not all these institutions fall under the same rules and regulations. </a:t>
            </a:r>
          </a:p>
          <a:p>
            <a:pPr marL="285750" indent="-285750" algn="just">
              <a:buFont typeface="Arial" panose="020B0604020202020204" pitchFamily="34" charset="0"/>
              <a:buChar char="•"/>
            </a:pPr>
            <a:r>
              <a:rPr lang="en-US" b="1" dirty="0">
                <a:solidFill>
                  <a:srgbClr val="0A1F61"/>
                </a:solidFill>
                <a:cs typeface="Tajawal ExtraBold" panose="00000800000000000000" pitchFamily="2" charset="-78"/>
              </a:rPr>
              <a:t>Most security breaches </a:t>
            </a:r>
            <a:r>
              <a:rPr lang="en-US" dirty="0">
                <a:solidFill>
                  <a:srgbClr val="0A1F61"/>
                </a:solidFill>
                <a:cs typeface="Tajawal ExtraBold" panose="00000800000000000000" pitchFamily="2" charset="-78"/>
              </a:rPr>
              <a:t>are due to </a:t>
            </a:r>
            <a:r>
              <a:rPr lang="en-US" u="sng" dirty="0">
                <a:solidFill>
                  <a:srgbClr val="0A1F61"/>
                </a:solidFill>
                <a:cs typeface="Tajawal ExtraBold" panose="00000800000000000000" pitchFamily="2" charset="-78"/>
              </a:rPr>
              <a:t>human errors</a:t>
            </a:r>
            <a:r>
              <a:rPr lang="en-US" dirty="0">
                <a:solidFill>
                  <a:srgbClr val="0A1F61"/>
                </a:solidFill>
                <a:cs typeface="Tajawal ExtraBold" panose="00000800000000000000" pitchFamily="2" charset="-78"/>
              </a:rPr>
              <a:t>. If one of the employees clicks on a malicious link in an email or allows an attacker to change the client’s address without proper verification, it may lead to system compromise. </a:t>
            </a:r>
          </a:p>
          <a:p>
            <a:pPr marL="285750" indent="-285750" algn="just">
              <a:buFont typeface="Arial" panose="020B0604020202020204" pitchFamily="34" charset="0"/>
              <a:buChar char="•"/>
            </a:pPr>
            <a:r>
              <a:rPr lang="en-US" dirty="0">
                <a:solidFill>
                  <a:srgbClr val="0A1F61"/>
                </a:solidFill>
                <a:cs typeface="Tajawal ExtraBold" panose="00000800000000000000" pitchFamily="2" charset="-78"/>
              </a:rPr>
              <a:t>Therefore, </a:t>
            </a:r>
            <a:r>
              <a:rPr lang="en-US" u="sng" dirty="0">
                <a:solidFill>
                  <a:srgbClr val="0A1F61"/>
                </a:solidFill>
                <a:cs typeface="Tajawal ExtraBold" panose="00000800000000000000" pitchFamily="2" charset="-78"/>
              </a:rPr>
              <a:t>all organizations must promote cyber-security awareness </a:t>
            </a:r>
            <a:r>
              <a:rPr lang="en-US" dirty="0">
                <a:solidFill>
                  <a:srgbClr val="0A1F61"/>
                </a:solidFill>
                <a:cs typeface="Tajawal ExtraBold" panose="00000800000000000000" pitchFamily="2" charset="-78"/>
              </a:rPr>
              <a:t>and make </a:t>
            </a:r>
            <a:r>
              <a:rPr lang="en-US" u="sng" dirty="0">
                <a:solidFill>
                  <a:srgbClr val="0A1F61"/>
                </a:solidFill>
                <a:cs typeface="Tajawal ExtraBold" panose="00000800000000000000" pitchFamily="2" charset="-78"/>
              </a:rPr>
              <a:t>security best practices mandatory for their employees</a:t>
            </a:r>
            <a:r>
              <a:rPr lang="en-US" dirty="0">
                <a:solidFill>
                  <a:srgbClr val="0A1F61"/>
                </a:solidFill>
                <a:cs typeface="Tajawal ExtraBold" panose="00000800000000000000" pitchFamily="2" charset="-78"/>
              </a:rPr>
              <a:t>.</a:t>
            </a:r>
          </a:p>
          <a:p>
            <a:pPr algn="just"/>
            <a:endParaRPr lang="en-US" dirty="0">
              <a:solidFill>
                <a:srgbClr val="0A1F61"/>
              </a:solidFill>
              <a:cs typeface="Tajawal ExtraBold" panose="000008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6966126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a:t>
            </a:r>
            <a:r>
              <a:rPr lang="en-US" sz="2400" b="1" dirty="0" smtClean="0">
                <a:solidFill>
                  <a:srgbClr val="00B0F0"/>
                </a:solidFill>
                <a:latin typeface="Alexandria" charset="0"/>
                <a:cs typeface="Alexandria" charset="0"/>
              </a:rPr>
              <a:t>ETHICSIN APPLICATION</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23527"/>
            <a:ext cx="8417320" cy="4370427"/>
          </a:xfrm>
          <a:prstGeom prst="rect">
            <a:avLst/>
          </a:prstGeom>
          <a:noFill/>
        </p:spPr>
        <p:txBody>
          <a:bodyPr wrap="square" rtlCol="0">
            <a:spAutoFit/>
          </a:bodyPr>
          <a:lstStyle/>
          <a:p>
            <a:pPr algn="just"/>
            <a:r>
              <a:rPr lang="en-US" sz="2000" dirty="0" smtClean="0">
                <a:solidFill>
                  <a:srgbClr val="0A1F61"/>
                </a:solidFill>
                <a:cs typeface="Tajawal ExtraBold" panose="00000800000000000000" pitchFamily="2" charset="-78"/>
              </a:rPr>
              <a:t>5.2.3 </a:t>
            </a:r>
            <a:r>
              <a:rPr lang="en-US" sz="2000" dirty="0">
                <a:solidFill>
                  <a:srgbClr val="0A1F61"/>
                </a:solidFill>
                <a:cs typeface="Tajawal ExtraBold" panose="00000800000000000000" pitchFamily="2" charset="-78"/>
              </a:rPr>
              <a:t>CYBERSECURITY ETHICS IN </a:t>
            </a:r>
            <a:r>
              <a:rPr lang="en-US" sz="2000" dirty="0" smtClean="0">
                <a:solidFill>
                  <a:srgbClr val="0A1F61"/>
                </a:solidFill>
                <a:cs typeface="Tajawal ExtraBold" panose="00000800000000000000" pitchFamily="2" charset="-78"/>
              </a:rPr>
              <a:t>FINANCE</a:t>
            </a:r>
          </a:p>
          <a:p>
            <a:pPr marL="342900" indent="-342900" algn="just">
              <a:buFont typeface="Arial" panose="020B0604020202020204" pitchFamily="34" charset="0"/>
              <a:buChar char="•"/>
            </a:pPr>
            <a:endParaRPr lang="en-US" sz="2000" dirty="0">
              <a:solidFill>
                <a:srgbClr val="0A1F61"/>
              </a:solidFill>
              <a:cs typeface="Tajawal ExtraBold" panose="00000800000000000000" pitchFamily="2" charset="-78"/>
            </a:endParaRPr>
          </a:p>
          <a:p>
            <a:pPr marL="285750" indent="-285750" algn="just">
              <a:buFont typeface="Arial" panose="020B0604020202020204" pitchFamily="34" charset="0"/>
              <a:buChar char="•"/>
            </a:pPr>
            <a:r>
              <a:rPr lang="en-US" dirty="0">
                <a:solidFill>
                  <a:srgbClr val="0A1F61"/>
                </a:solidFill>
                <a:cs typeface="Tajawal ExtraBold" panose="00000800000000000000" pitchFamily="2" charset="-78"/>
              </a:rPr>
              <a:t>Banks and financial institutions can ensure cybersecurity by combining best practices as well as </a:t>
            </a:r>
            <a:r>
              <a:rPr lang="en-US" dirty="0" err="1">
                <a:solidFill>
                  <a:srgbClr val="0A1F61"/>
                </a:solidFill>
                <a:cs typeface="Tajawal ExtraBold" panose="00000800000000000000" pitchFamily="2" charset="-78"/>
              </a:rPr>
              <a:t>cyberethics</a:t>
            </a:r>
            <a:r>
              <a:rPr lang="en-US" dirty="0">
                <a:solidFill>
                  <a:srgbClr val="0A1F61"/>
                </a:solidFill>
                <a:cs typeface="Tajawal ExtraBold" panose="00000800000000000000" pitchFamily="2" charset="-78"/>
              </a:rPr>
              <a:t>. </a:t>
            </a:r>
          </a:p>
          <a:p>
            <a:pPr marL="285750" indent="-285750" algn="just">
              <a:buFont typeface="Arial" panose="020B0604020202020204" pitchFamily="34" charset="0"/>
              <a:buChar char="•"/>
            </a:pPr>
            <a:r>
              <a:rPr lang="en-US" dirty="0">
                <a:solidFill>
                  <a:srgbClr val="0A1F61"/>
                </a:solidFill>
                <a:cs typeface="Tajawal ExtraBold" panose="00000800000000000000" pitchFamily="2" charset="-78"/>
              </a:rPr>
              <a:t>Several key security questions arise for a financial firm, which may not be handled completely in a technical manner. There are some moral contemplations that must be considered for such questions. </a:t>
            </a:r>
          </a:p>
          <a:p>
            <a:pPr marL="285750" indent="-285750" algn="just">
              <a:buFont typeface="Arial" panose="020B0604020202020204" pitchFamily="34" charset="0"/>
              <a:buChar char="•"/>
            </a:pPr>
            <a:r>
              <a:rPr lang="en-US" u="sng" dirty="0">
                <a:solidFill>
                  <a:srgbClr val="0A1F61"/>
                </a:solidFill>
                <a:cs typeface="Tajawal ExtraBold" panose="00000800000000000000" pitchFamily="2" charset="-78"/>
              </a:rPr>
              <a:t>Financial institutions must consider some key security questions for securing their organization:</a:t>
            </a:r>
          </a:p>
          <a:p>
            <a:pPr marL="742950" lvl="1" indent="-285750" algn="just">
              <a:buFont typeface="Arial" panose="020B0604020202020204" pitchFamily="34" charset="0"/>
              <a:buChar char="•"/>
            </a:pPr>
            <a:r>
              <a:rPr lang="en-US" sz="1600" dirty="0">
                <a:solidFill>
                  <a:srgbClr val="0A1F61"/>
                </a:solidFill>
                <a:cs typeface="Tajawal ExtraBold" panose="00000800000000000000" pitchFamily="2" charset="-78"/>
              </a:rPr>
              <a:t>Is there an integrated information security strategy that underpins IT risk management? </a:t>
            </a:r>
          </a:p>
          <a:p>
            <a:pPr marL="742950" lvl="1" indent="-285750" algn="just">
              <a:buFont typeface="Arial" panose="020B0604020202020204" pitchFamily="34" charset="0"/>
              <a:buChar char="•"/>
            </a:pPr>
            <a:r>
              <a:rPr lang="en-US" sz="1600" dirty="0">
                <a:solidFill>
                  <a:srgbClr val="0A1F61"/>
                </a:solidFill>
                <a:cs typeface="Tajawal ExtraBold" panose="00000800000000000000" pitchFamily="2" charset="-78"/>
              </a:rPr>
              <a:t>Is the association elevating careful risk evaluations to secure client data? </a:t>
            </a:r>
          </a:p>
          <a:p>
            <a:pPr marL="742950" lvl="1" indent="-285750" algn="just">
              <a:buFont typeface="Arial" panose="020B0604020202020204" pitchFamily="34" charset="0"/>
              <a:buChar char="•"/>
            </a:pPr>
            <a:r>
              <a:rPr lang="en-US" sz="1600" dirty="0">
                <a:solidFill>
                  <a:srgbClr val="0A1F61"/>
                </a:solidFill>
                <a:cs typeface="Tajawal ExtraBold" panose="00000800000000000000" pitchFamily="2" charset="-78"/>
              </a:rPr>
              <a:t>Are representatives being kept updated on the strategy changes, new data security risks, and best practices? </a:t>
            </a:r>
          </a:p>
          <a:p>
            <a:pPr marL="742950" lvl="1" indent="-285750" algn="just">
              <a:buFont typeface="Arial" panose="020B0604020202020204" pitchFamily="34" charset="0"/>
              <a:buChar char="•"/>
            </a:pPr>
            <a:r>
              <a:rPr lang="en-US" sz="1600" dirty="0">
                <a:solidFill>
                  <a:srgbClr val="0A1F61"/>
                </a:solidFill>
                <a:cs typeface="Tajawal ExtraBold" panose="00000800000000000000" pitchFamily="2" charset="-78"/>
              </a:rPr>
              <a:t>Is the association teaching its customers about data security risks and best practices? </a:t>
            </a:r>
          </a:p>
          <a:p>
            <a:pPr marL="742950" lvl="1" indent="-285750" algn="just">
              <a:buFont typeface="Arial" panose="020B0604020202020204" pitchFamily="34" charset="0"/>
              <a:buChar char="•"/>
            </a:pPr>
            <a:r>
              <a:rPr lang="en-US" sz="1600" dirty="0">
                <a:solidFill>
                  <a:srgbClr val="0A1F61"/>
                </a:solidFill>
                <a:cs typeface="Tajawal ExtraBold" panose="00000800000000000000" pitchFamily="2" charset="-78"/>
              </a:rPr>
              <a:t>Is the organization effectively managing and monitoring system configurations? </a:t>
            </a:r>
          </a:p>
          <a:p>
            <a:pPr marL="742950" lvl="1" indent="-285750" algn="just">
              <a:buFont typeface="Arial" panose="020B0604020202020204" pitchFamily="34" charset="0"/>
              <a:buChar char="•"/>
            </a:pPr>
            <a:r>
              <a:rPr lang="en-US" sz="1600" dirty="0">
                <a:solidFill>
                  <a:srgbClr val="0A1F61"/>
                </a:solidFill>
                <a:cs typeface="Tajawal ExtraBold" panose="00000800000000000000" pitchFamily="2" charset="-78"/>
              </a:rPr>
              <a:t>How is the organization staying abreast of the latest threat and vulnerability information?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0862643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a:t>
            </a:r>
            <a:r>
              <a:rPr lang="en-US" sz="2400" b="1" dirty="0" smtClean="0">
                <a:solidFill>
                  <a:srgbClr val="00B0F0"/>
                </a:solidFill>
                <a:latin typeface="Alexandria" charset="0"/>
                <a:cs typeface="Alexandria" charset="0"/>
              </a:rPr>
              <a:t>ETHICSIN APPLICATION</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7172" y="1983925"/>
            <a:ext cx="8417320" cy="4678204"/>
          </a:xfrm>
          <a:prstGeom prst="rect">
            <a:avLst/>
          </a:prstGeom>
          <a:noFill/>
        </p:spPr>
        <p:txBody>
          <a:bodyPr wrap="square" rtlCol="0">
            <a:spAutoFit/>
          </a:bodyPr>
          <a:lstStyle/>
          <a:p>
            <a:pPr algn="just"/>
            <a:r>
              <a:rPr lang="en-US" sz="2400" dirty="0" smtClean="0">
                <a:solidFill>
                  <a:srgbClr val="0A1F61"/>
                </a:solidFill>
                <a:cs typeface="Tajawal ExtraBold" panose="00000800000000000000" pitchFamily="2" charset="-78"/>
              </a:rPr>
              <a:t>5.2.3 </a:t>
            </a:r>
            <a:r>
              <a:rPr lang="en-US" sz="2400" dirty="0">
                <a:solidFill>
                  <a:srgbClr val="0A1F61"/>
                </a:solidFill>
                <a:cs typeface="Tajawal ExtraBold" panose="00000800000000000000" pitchFamily="2" charset="-78"/>
              </a:rPr>
              <a:t>CYBERSECURITY ETHICS IN FINANCE</a:t>
            </a: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The following questions can be answered using various techniques described as follows:</a:t>
            </a:r>
          </a:p>
          <a:p>
            <a:pPr marL="285750" indent="-285750" algn="just">
              <a:buFont typeface="Arial" panose="020B0604020202020204" pitchFamily="34" charset="0"/>
              <a:buChar char="•"/>
            </a:pPr>
            <a:r>
              <a:rPr lang="en-US" b="1" dirty="0">
                <a:solidFill>
                  <a:srgbClr val="0A1F61"/>
                </a:solidFill>
                <a:cs typeface="Tajawal ExtraBold" panose="00000800000000000000" pitchFamily="2" charset="-78"/>
              </a:rPr>
              <a:t>1. Establishing a Formal Security and Ethical Framework: </a:t>
            </a:r>
            <a:r>
              <a:rPr lang="en-US" dirty="0">
                <a:solidFill>
                  <a:srgbClr val="0A1F61"/>
                </a:solidFill>
                <a:cs typeface="Tajawal ExtraBold" panose="00000800000000000000" pitchFamily="2" charset="-78"/>
              </a:rPr>
              <a:t>Currently, several core security frameworks assist financial institutions in managing cyber risk more effectively. These include:</a:t>
            </a:r>
          </a:p>
          <a:p>
            <a:pPr marL="857250" lvl="1" indent="-400050" algn="just">
              <a:buFont typeface="+mj-lt"/>
              <a:buAutoNum type="romanUcPeriod"/>
            </a:pPr>
            <a:r>
              <a:rPr lang="en-US" dirty="0">
                <a:solidFill>
                  <a:srgbClr val="0A1F61"/>
                </a:solidFill>
                <a:cs typeface="Tajawal ExtraBold" panose="00000800000000000000" pitchFamily="2" charset="-78"/>
              </a:rPr>
              <a:t>The </a:t>
            </a:r>
            <a:r>
              <a:rPr lang="en-US" u="sng" dirty="0">
                <a:solidFill>
                  <a:srgbClr val="0A1F61"/>
                </a:solidFill>
                <a:cs typeface="Tajawal ExtraBold" panose="00000800000000000000" pitchFamily="2" charset="-78"/>
              </a:rPr>
              <a:t>NIST cybersecurity framework (CSF) </a:t>
            </a:r>
            <a:r>
              <a:rPr lang="en-US" dirty="0">
                <a:solidFill>
                  <a:srgbClr val="0A1F61"/>
                </a:solidFill>
                <a:cs typeface="Tajawal ExtraBold" panose="00000800000000000000" pitchFamily="2" charset="-78"/>
              </a:rPr>
              <a:t>incorporates best practices in five significant domains of information security, i.e., identify, protect, detect, respond, and recover. </a:t>
            </a:r>
          </a:p>
          <a:p>
            <a:pPr marL="857250" lvl="1" indent="-400050" algn="just">
              <a:buFont typeface="+mj-lt"/>
              <a:buAutoNum type="romanUcPeriod"/>
            </a:pPr>
            <a:r>
              <a:rPr lang="en-US" dirty="0">
                <a:solidFill>
                  <a:srgbClr val="0A1F61"/>
                </a:solidFill>
                <a:cs typeface="Tajawal ExtraBold" panose="00000800000000000000" pitchFamily="2" charset="-78"/>
              </a:rPr>
              <a:t>The </a:t>
            </a:r>
            <a:r>
              <a:rPr lang="en-US" u="sng" dirty="0">
                <a:solidFill>
                  <a:srgbClr val="0A1F61"/>
                </a:solidFill>
                <a:cs typeface="Tajawal ExtraBold" panose="00000800000000000000" pitchFamily="2" charset="-78"/>
              </a:rPr>
              <a:t>Federal Financial Institutions Examination Council (FFIEC</a:t>
            </a:r>
            <a:r>
              <a:rPr lang="en-US" dirty="0">
                <a:solidFill>
                  <a:srgbClr val="0A1F61"/>
                </a:solidFill>
                <a:cs typeface="Tajawal ExtraBold" panose="00000800000000000000" pitchFamily="2" charset="-78"/>
              </a:rPr>
              <a:t>) IT examination handbook presents a comprehensive list of security guidelines.</a:t>
            </a:r>
          </a:p>
          <a:p>
            <a:pPr algn="just"/>
            <a:r>
              <a:rPr lang="en-US" b="1" dirty="0">
                <a:solidFill>
                  <a:srgbClr val="0A1F61"/>
                </a:solidFill>
                <a:cs typeface="Tajawal ExtraBold" panose="00000800000000000000" pitchFamily="2" charset="-78"/>
              </a:rPr>
              <a:t>2. Arming the Employees with Knowledge</a:t>
            </a:r>
          </a:p>
          <a:p>
            <a:pPr algn="just"/>
            <a:r>
              <a:rPr lang="en-US" b="1" dirty="0">
                <a:solidFill>
                  <a:srgbClr val="0A1F61"/>
                </a:solidFill>
                <a:cs typeface="Tajawal ExtraBold" panose="00000800000000000000" pitchFamily="2" charset="-78"/>
              </a:rPr>
              <a:t>3. Performing Continuous Threat Monitoring</a:t>
            </a:r>
          </a:p>
          <a:p>
            <a:pPr algn="just"/>
            <a:r>
              <a:rPr lang="en-US" b="1" dirty="0">
                <a:solidFill>
                  <a:srgbClr val="0A1F61"/>
                </a:solidFill>
                <a:cs typeface="Tajawal ExtraBold" panose="00000800000000000000" pitchFamily="2" charset="-78"/>
              </a:rPr>
              <a:t>4. Assessing and Managing Vulnerabilities</a:t>
            </a:r>
          </a:p>
          <a:p>
            <a:pPr algn="just"/>
            <a:r>
              <a:rPr lang="en-US" b="1" dirty="0">
                <a:solidFill>
                  <a:srgbClr val="0A1F61"/>
                </a:solidFill>
                <a:cs typeface="Tajawal ExtraBold" panose="00000800000000000000" pitchFamily="2" charset="-78"/>
              </a:rPr>
              <a:t>5. Creating a Strong Cybersecurity Culture, Starting at the Top</a:t>
            </a:r>
          </a:p>
          <a:p>
            <a:pPr algn="just"/>
            <a:r>
              <a:rPr lang="en-US" b="1" dirty="0">
                <a:solidFill>
                  <a:srgbClr val="0A1F61"/>
                </a:solidFill>
                <a:cs typeface="Tajawal ExtraBold" panose="00000800000000000000" pitchFamily="2" charset="-78"/>
              </a:rPr>
              <a:t>6. Devising Comprehensive Incident Response (IR) Plans</a:t>
            </a:r>
          </a:p>
        </p:txBody>
      </p:sp>
      <p:sp>
        <p:nvSpPr>
          <p:cNvPr id="32" name="Rectangle 31"/>
          <p:cNvSpPr/>
          <p:nvPr/>
        </p:nvSpPr>
        <p:spPr>
          <a:xfrm>
            <a:off x="3385830" y="9165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26948" y="991160"/>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7172" y="1222515"/>
            <a:ext cx="807915"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7058301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a:t>
            </a:r>
            <a:r>
              <a:rPr lang="en-US" sz="2400" b="1" dirty="0" smtClean="0">
                <a:solidFill>
                  <a:srgbClr val="00B0F0"/>
                </a:solidFill>
                <a:latin typeface="Alexandria" charset="0"/>
                <a:cs typeface="Alexandria" charset="0"/>
              </a:rPr>
              <a:t>ETHICSIN APPLICATION</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23527"/>
            <a:ext cx="8417320" cy="4308872"/>
          </a:xfrm>
          <a:prstGeom prst="rect">
            <a:avLst/>
          </a:prstGeom>
          <a:noFill/>
        </p:spPr>
        <p:txBody>
          <a:bodyPr wrap="square" rtlCol="0">
            <a:spAutoFit/>
          </a:bodyPr>
          <a:lstStyle/>
          <a:p>
            <a:pPr algn="just"/>
            <a:r>
              <a:rPr lang="en-US" sz="2000" dirty="0" smtClean="0">
                <a:solidFill>
                  <a:srgbClr val="0A1F61"/>
                </a:solidFill>
                <a:cs typeface="Tajawal ExtraBold" panose="00000800000000000000" pitchFamily="2" charset="-78"/>
              </a:rPr>
              <a:t>5.2.4 </a:t>
            </a:r>
            <a:r>
              <a:rPr lang="en-US" sz="2000" dirty="0">
                <a:solidFill>
                  <a:srgbClr val="0A1F61"/>
                </a:solidFill>
                <a:cs typeface="Tajawal ExtraBold" panose="00000800000000000000" pitchFamily="2" charset="-78"/>
              </a:rPr>
              <a:t>CYBERSECURITY ETHICS IN </a:t>
            </a:r>
            <a:r>
              <a:rPr lang="en-US" sz="2000" dirty="0" smtClean="0">
                <a:solidFill>
                  <a:srgbClr val="0A1F61"/>
                </a:solidFill>
                <a:cs typeface="Tajawal ExtraBold" panose="00000800000000000000" pitchFamily="2" charset="-78"/>
              </a:rPr>
              <a:t>BLOCKCHAIN</a:t>
            </a:r>
          </a:p>
          <a:p>
            <a:pPr algn="just"/>
            <a:endParaRPr lang="en-US" sz="2000" dirty="0">
              <a:solidFill>
                <a:srgbClr val="0A1F61"/>
              </a:solidFill>
              <a:cs typeface="Tajawal ExtraBold" panose="00000800000000000000" pitchFamily="2" charset="-78"/>
            </a:endParaRPr>
          </a:p>
          <a:p>
            <a:pPr marL="285750" indent="-285750" algn="just">
              <a:buFont typeface="Arial" panose="020B0604020202020204" pitchFamily="34" charset="0"/>
              <a:buChar char="•"/>
            </a:pPr>
            <a:r>
              <a:rPr lang="en-US" b="1" dirty="0" err="1">
                <a:solidFill>
                  <a:srgbClr val="0A1F61"/>
                </a:solidFill>
                <a:cs typeface="Tajawal ExtraBold" panose="00000800000000000000" pitchFamily="2" charset="-78"/>
              </a:rPr>
              <a:t>Blockchains</a:t>
            </a:r>
            <a:r>
              <a:rPr lang="en-US" dirty="0">
                <a:solidFill>
                  <a:srgbClr val="0A1F61"/>
                </a:solidFill>
                <a:cs typeface="Tajawal ExtraBold" panose="00000800000000000000" pitchFamily="2" charset="-78"/>
              </a:rPr>
              <a:t> are digital records of transactions. It gets its name from the structure, in which individual records, also called blocks, are linked together to form a single list, which is called a chain. </a:t>
            </a:r>
          </a:p>
          <a:p>
            <a:pPr marL="285750" indent="-285750" algn="just">
              <a:buFont typeface="Arial" panose="020B0604020202020204" pitchFamily="34" charset="0"/>
              <a:buChar char="•"/>
            </a:pPr>
            <a:r>
              <a:rPr lang="en-US" dirty="0" err="1">
                <a:solidFill>
                  <a:srgbClr val="0A1F61"/>
                </a:solidFill>
                <a:cs typeface="Tajawal ExtraBold" panose="00000800000000000000" pitchFamily="2" charset="-78"/>
              </a:rPr>
              <a:t>Blockchains</a:t>
            </a:r>
            <a:r>
              <a:rPr lang="en-US" dirty="0">
                <a:solidFill>
                  <a:srgbClr val="0A1F61"/>
                </a:solidFill>
                <a:cs typeface="Tajawal ExtraBold" panose="00000800000000000000" pitchFamily="2" charset="-78"/>
              </a:rPr>
              <a:t> can be used for recording cryptocurrency-based transactions, like </a:t>
            </a:r>
            <a:r>
              <a:rPr lang="en-US" u="sng" dirty="0">
                <a:solidFill>
                  <a:srgbClr val="0A1F61"/>
                </a:solidFill>
                <a:cs typeface="Tajawal ExtraBold" panose="00000800000000000000" pitchFamily="2" charset="-78"/>
              </a:rPr>
              <a:t>Bitcoin</a:t>
            </a:r>
            <a:r>
              <a:rPr lang="en-US" dirty="0">
                <a:solidFill>
                  <a:srgbClr val="0A1F61"/>
                </a:solidFill>
                <a:cs typeface="Tajawal ExtraBold" panose="00000800000000000000" pitchFamily="2" charset="-78"/>
              </a:rPr>
              <a:t>. </a:t>
            </a:r>
          </a:p>
          <a:p>
            <a:pPr marL="285750" indent="-285750" algn="just">
              <a:buFont typeface="Arial" panose="020B0604020202020204" pitchFamily="34" charset="0"/>
              <a:buChar char="•"/>
            </a:pPr>
            <a:r>
              <a:rPr lang="en-US" dirty="0">
                <a:solidFill>
                  <a:srgbClr val="0A1F61"/>
                </a:solidFill>
                <a:cs typeface="Tajawal ExtraBold" panose="00000800000000000000" pitchFamily="2" charset="-78"/>
              </a:rPr>
              <a:t>Transactions that are added to the </a:t>
            </a:r>
            <a:r>
              <a:rPr lang="en-US" dirty="0" err="1">
                <a:solidFill>
                  <a:srgbClr val="0A1F61"/>
                </a:solidFill>
                <a:cs typeface="Tajawal ExtraBold" panose="00000800000000000000" pitchFamily="2" charset="-78"/>
              </a:rPr>
              <a:t>Blockchain</a:t>
            </a:r>
            <a:r>
              <a:rPr lang="en-US" dirty="0">
                <a:solidFill>
                  <a:srgbClr val="0A1F61"/>
                </a:solidFill>
                <a:cs typeface="Tajawal ExtraBold" panose="00000800000000000000" pitchFamily="2" charset="-78"/>
              </a:rPr>
              <a:t> must be validated through multiple computers on the Internet. </a:t>
            </a:r>
          </a:p>
          <a:p>
            <a:pPr marL="285750" indent="-285750" algn="just">
              <a:buFont typeface="Arial" panose="020B0604020202020204" pitchFamily="34" charset="0"/>
              <a:buChar char="•"/>
            </a:pPr>
            <a:r>
              <a:rPr lang="en-US" dirty="0">
                <a:solidFill>
                  <a:srgbClr val="0A1F61"/>
                </a:solidFill>
                <a:cs typeface="Tajawal ExtraBold" panose="00000800000000000000" pitchFamily="2" charset="-78"/>
              </a:rPr>
              <a:t>These systems are configured to monitor specific types of </a:t>
            </a:r>
            <a:r>
              <a:rPr lang="en-US" dirty="0" err="1">
                <a:solidFill>
                  <a:srgbClr val="0A1F61"/>
                </a:solidFill>
                <a:cs typeface="Tajawal ExtraBold" panose="00000800000000000000" pitchFamily="2" charset="-78"/>
              </a:rPr>
              <a:t>blockchain</a:t>
            </a:r>
            <a:r>
              <a:rPr lang="en-US" dirty="0">
                <a:solidFill>
                  <a:srgbClr val="0A1F61"/>
                </a:solidFill>
                <a:cs typeface="Tajawal ExtraBold" panose="00000800000000000000" pitchFamily="2" charset="-78"/>
              </a:rPr>
              <a:t> transactions and form a peer-to-peer network. Before adding a transaction to a block, it must be ensured that the systems work together to validate the transaction. </a:t>
            </a:r>
          </a:p>
          <a:p>
            <a:pPr marL="285750" indent="-285750" algn="just">
              <a:buFont typeface="Arial" panose="020B0604020202020204" pitchFamily="34" charset="0"/>
              <a:buChar char="•"/>
            </a:pPr>
            <a:r>
              <a:rPr lang="en-US" dirty="0">
                <a:solidFill>
                  <a:srgbClr val="0A1F61"/>
                </a:solidFill>
                <a:cs typeface="Tajawal ExtraBold" panose="00000800000000000000" pitchFamily="2" charset="-78"/>
              </a:rPr>
              <a:t>This makes </a:t>
            </a:r>
            <a:r>
              <a:rPr lang="en-US" dirty="0" err="1">
                <a:solidFill>
                  <a:srgbClr val="0A1F61"/>
                </a:solidFill>
                <a:cs typeface="Tajawal ExtraBold" panose="00000800000000000000" pitchFamily="2" charset="-78"/>
              </a:rPr>
              <a:t>blockchain</a:t>
            </a:r>
            <a:r>
              <a:rPr lang="en-US" dirty="0">
                <a:solidFill>
                  <a:srgbClr val="0A1F61"/>
                </a:solidFill>
                <a:cs typeface="Tajawal ExtraBold" panose="00000800000000000000" pitchFamily="2" charset="-78"/>
              </a:rPr>
              <a:t> technology inherently secure. Since data is distributed, </a:t>
            </a:r>
            <a:r>
              <a:rPr lang="en-US" dirty="0" err="1">
                <a:solidFill>
                  <a:srgbClr val="0A1F61"/>
                </a:solidFill>
                <a:cs typeface="Tajawal ExtraBold" panose="00000800000000000000" pitchFamily="2" charset="-78"/>
              </a:rPr>
              <a:t>blockchain</a:t>
            </a:r>
            <a:r>
              <a:rPr lang="en-US" dirty="0">
                <a:solidFill>
                  <a:srgbClr val="0A1F61"/>
                </a:solidFill>
                <a:cs typeface="Tajawal ExtraBold" panose="00000800000000000000" pitchFamily="2" charset="-78"/>
              </a:rPr>
              <a:t> technology removes any single point of failure. </a:t>
            </a:r>
          </a:p>
          <a:p>
            <a:pPr marL="285750" indent="-285750" algn="just">
              <a:buFont typeface="Arial" panose="020B0604020202020204" pitchFamily="34" charset="0"/>
              <a:buChar char="•"/>
            </a:pPr>
            <a:r>
              <a:rPr lang="en-US" dirty="0" err="1">
                <a:solidFill>
                  <a:srgbClr val="0A1F61"/>
                </a:solidFill>
                <a:cs typeface="Tajawal ExtraBold" panose="00000800000000000000" pitchFamily="2" charset="-78"/>
              </a:rPr>
              <a:t>Blockchain</a:t>
            </a:r>
            <a:r>
              <a:rPr lang="en-US" dirty="0">
                <a:solidFill>
                  <a:srgbClr val="0A1F61"/>
                </a:solidFill>
                <a:cs typeface="Tajawal ExtraBold" panose="00000800000000000000" pitchFamily="2" charset="-78"/>
              </a:rPr>
              <a:t> technology is also based on </a:t>
            </a:r>
            <a:r>
              <a:rPr lang="en-US" u="sng" dirty="0">
                <a:solidFill>
                  <a:srgbClr val="0A1F61"/>
                </a:solidFill>
                <a:cs typeface="Tajawal ExtraBold" panose="00000800000000000000" pitchFamily="2" charset="-78"/>
              </a:rPr>
              <a:t>cryptographic proofs </a:t>
            </a:r>
            <a:r>
              <a:rPr lang="en-US" dirty="0">
                <a:solidFill>
                  <a:srgbClr val="0A1F61"/>
                </a:solidFill>
                <a:cs typeface="Tajawal ExtraBold" panose="00000800000000000000" pitchFamily="2" charset="-78"/>
              </a:rPr>
              <a:t>and </a:t>
            </a:r>
            <a:r>
              <a:rPr lang="en-US" u="sng" dirty="0">
                <a:solidFill>
                  <a:srgbClr val="0A1F61"/>
                </a:solidFill>
                <a:cs typeface="Tajawal ExtraBold" panose="00000800000000000000" pitchFamily="2" charset="-78"/>
              </a:rPr>
              <a:t>game theory consensus mechanisms</a:t>
            </a:r>
            <a:r>
              <a:rPr lang="en-US" dirty="0">
                <a:solidFill>
                  <a:srgbClr val="0A1F61"/>
                </a:solidFill>
                <a:cs typeface="Tajawal ExtraBold" panose="00000800000000000000" pitchFamily="2" charset="-78"/>
              </a:rPr>
              <a:t>, which is why it is impossible to hack.</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7141515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CYBERSECURITY ETHICSIN APPLICATION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872678" y="2340328"/>
            <a:ext cx="4870396" cy="3293209"/>
          </a:xfrm>
          <a:prstGeom prst="rect">
            <a:avLst/>
          </a:prstGeom>
          <a:noFill/>
        </p:spPr>
        <p:txBody>
          <a:bodyPr wrap="square" rtlCol="0">
            <a:spAutoFit/>
          </a:bodyPr>
          <a:lstStyle/>
          <a:p>
            <a:pPr algn="just"/>
            <a:r>
              <a:rPr lang="en-US" sz="2400" dirty="0" smtClean="0">
                <a:solidFill>
                  <a:srgbClr val="0A1F61"/>
                </a:solidFill>
                <a:cs typeface="Tajawal ExtraBold" panose="00000800000000000000" pitchFamily="2" charset="-78"/>
              </a:rPr>
              <a:t>5.2.4 </a:t>
            </a:r>
            <a:r>
              <a:rPr lang="en-US" sz="2400" dirty="0">
                <a:solidFill>
                  <a:srgbClr val="0A1F61"/>
                </a:solidFill>
                <a:cs typeface="Tajawal ExtraBold" panose="00000800000000000000" pitchFamily="2" charset="-78"/>
              </a:rPr>
              <a:t>CYBERSECURITY ETHICS IN </a:t>
            </a:r>
            <a:r>
              <a:rPr lang="en-US" sz="2400" dirty="0" smtClean="0">
                <a:solidFill>
                  <a:srgbClr val="0A1F61"/>
                </a:solidFill>
                <a:cs typeface="Tajawal ExtraBold" panose="00000800000000000000" pitchFamily="2" charset="-78"/>
              </a:rPr>
              <a:t>BLOCKCHAIN</a:t>
            </a:r>
          </a:p>
          <a:p>
            <a:pPr algn="just"/>
            <a:endParaRPr lang="en-US" sz="20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smtClean="0">
                <a:solidFill>
                  <a:srgbClr val="0A1F61"/>
                </a:solidFill>
                <a:cs typeface="Tajawal ExtraBold" panose="00000800000000000000" pitchFamily="2" charset="-78"/>
              </a:rPr>
              <a:t>Although </a:t>
            </a:r>
            <a:r>
              <a:rPr lang="en-US" sz="2000" dirty="0" err="1" smtClean="0">
                <a:solidFill>
                  <a:srgbClr val="0A1F61"/>
                </a:solidFill>
                <a:cs typeface="Tajawal ExtraBold" panose="00000800000000000000" pitchFamily="2" charset="-78"/>
              </a:rPr>
              <a:t>blockchain</a:t>
            </a:r>
            <a:r>
              <a:rPr lang="en-US" sz="2000" dirty="0" smtClean="0">
                <a:solidFill>
                  <a:srgbClr val="0A1F61"/>
                </a:solidFill>
                <a:cs typeface="Tajawal ExtraBold" panose="00000800000000000000" pitchFamily="2" charset="-78"/>
              </a:rPr>
              <a:t> technology boasts of several safety features, it does not mean that security issues are non-existent. </a:t>
            </a:r>
          </a:p>
          <a:p>
            <a:pPr marL="342900" indent="-342900" algn="just">
              <a:buFont typeface="Arial" panose="020B0604020202020204" pitchFamily="34" charset="0"/>
              <a:buChar char="•"/>
            </a:pPr>
            <a:r>
              <a:rPr lang="en-US" sz="2000" dirty="0" smtClean="0">
                <a:solidFill>
                  <a:srgbClr val="0A1F61"/>
                </a:solidFill>
                <a:cs typeface="Tajawal ExtraBold" panose="00000800000000000000" pitchFamily="2" charset="-78"/>
              </a:rPr>
              <a:t>Although </a:t>
            </a:r>
            <a:r>
              <a:rPr lang="en-US" sz="2000" dirty="0" err="1" smtClean="0">
                <a:solidFill>
                  <a:srgbClr val="0A1F61"/>
                </a:solidFill>
                <a:cs typeface="Tajawal ExtraBold" panose="00000800000000000000" pitchFamily="2" charset="-78"/>
              </a:rPr>
              <a:t>Blockchains</a:t>
            </a:r>
            <a:r>
              <a:rPr lang="en-US" sz="2000" dirty="0" smtClean="0">
                <a:solidFill>
                  <a:srgbClr val="0A1F61"/>
                </a:solidFill>
                <a:cs typeface="Tajawal ExtraBold" panose="00000800000000000000" pitchFamily="2" charset="-78"/>
              </a:rPr>
              <a:t> are robust, they are not immune to security issues. </a:t>
            </a:r>
          </a:p>
          <a:p>
            <a:pPr marL="342900" indent="-342900" algn="just">
              <a:buFont typeface="Arial" panose="020B0604020202020204" pitchFamily="34" charset="0"/>
              <a:buChar char="•"/>
            </a:pPr>
            <a:r>
              <a:rPr lang="en-US" sz="2000" dirty="0" smtClean="0">
                <a:solidFill>
                  <a:srgbClr val="0A1F61"/>
                </a:solidFill>
                <a:cs typeface="Tajawal ExtraBold" panose="00000800000000000000" pitchFamily="2" charset="-78"/>
              </a:rPr>
              <a:t>Some of the security issues related to </a:t>
            </a:r>
            <a:r>
              <a:rPr lang="en-US" sz="2000" dirty="0" err="1" smtClean="0">
                <a:solidFill>
                  <a:srgbClr val="0A1F61"/>
                </a:solidFill>
                <a:cs typeface="Tajawal ExtraBold" panose="00000800000000000000" pitchFamily="2" charset="-78"/>
              </a:rPr>
              <a:t>blockchain</a:t>
            </a:r>
            <a:r>
              <a:rPr lang="en-US" sz="2000" dirty="0" smtClean="0">
                <a:solidFill>
                  <a:srgbClr val="0A1F61"/>
                </a:solidFill>
                <a:cs typeface="Tajawal ExtraBold" panose="00000800000000000000" pitchFamily="2" charset="-78"/>
              </a:rPr>
              <a:t> technology are as follows:</a:t>
            </a:r>
            <a:endParaRPr lang="en-US" sz="2000"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D12D8EFB-9AE2-26AB-BD60-43AEC3E12CFB}"/>
              </a:ext>
            </a:extLst>
          </p:cNvPr>
          <p:cNvPicPr>
            <a:picLocks noChangeAspect="1"/>
          </p:cNvPicPr>
          <p:nvPr/>
        </p:nvPicPr>
        <p:blipFill>
          <a:blip r:embed="rId3"/>
          <a:stretch>
            <a:fillRect/>
          </a:stretch>
        </p:blipFill>
        <p:spPr>
          <a:xfrm>
            <a:off x="5826266" y="1820923"/>
            <a:ext cx="5520542" cy="4082572"/>
          </a:xfrm>
          <a:prstGeom prst="rect">
            <a:avLst/>
          </a:prstGeom>
        </p:spPr>
      </p:pic>
    </p:spTree>
    <p:extLst>
      <p:ext uri="{BB962C8B-B14F-4D97-AF65-F5344CB8AC3E}">
        <p14:creationId xmlns:p14="http://schemas.microsoft.com/office/powerpoint/2010/main" val="4173373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933036" cy="4643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CYBERSECURITY ETHICSIN APPLICATION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872678" y="2155048"/>
            <a:ext cx="10420964" cy="3847207"/>
          </a:xfrm>
          <a:prstGeom prst="rect">
            <a:avLst/>
          </a:prstGeom>
          <a:noFill/>
        </p:spPr>
        <p:txBody>
          <a:bodyPr wrap="square" rtlCol="0">
            <a:spAutoFit/>
          </a:bodyPr>
          <a:lstStyle/>
          <a:p>
            <a:pPr algn="just"/>
            <a:r>
              <a:rPr lang="en-US" sz="2400" dirty="0">
                <a:solidFill>
                  <a:srgbClr val="0A1F61"/>
                </a:solidFill>
                <a:cs typeface="Tajawal ExtraBold" panose="00000800000000000000" pitchFamily="2" charset="-78"/>
              </a:rPr>
              <a:t>5</a:t>
            </a:r>
            <a:r>
              <a:rPr lang="en-US" sz="2400" dirty="0" smtClean="0">
                <a:solidFill>
                  <a:srgbClr val="0A1F61"/>
                </a:solidFill>
                <a:cs typeface="Tajawal ExtraBold" panose="00000800000000000000" pitchFamily="2" charset="-78"/>
              </a:rPr>
              <a:t>.2.5 </a:t>
            </a:r>
            <a:r>
              <a:rPr lang="en-US" sz="2400" dirty="0">
                <a:solidFill>
                  <a:srgbClr val="0A1F61"/>
                </a:solidFill>
                <a:cs typeface="Tajawal ExtraBold" panose="00000800000000000000" pitchFamily="2" charset="-78"/>
              </a:rPr>
              <a:t>CYBERSECURITY ETHICS IN CLOUD</a:t>
            </a:r>
          </a:p>
          <a:p>
            <a:pPr marL="342900" indent="-342900" algn="just">
              <a:buFont typeface="Arial" panose="020B0604020202020204" pitchFamily="34" charset="0"/>
              <a:buChar char="•"/>
            </a:pPr>
            <a:r>
              <a:rPr lang="en-US" sz="2000" b="1" dirty="0">
                <a:solidFill>
                  <a:srgbClr val="0A1F61"/>
                </a:solidFill>
                <a:cs typeface="Tajawal ExtraBold" panose="00000800000000000000" pitchFamily="2" charset="-78"/>
              </a:rPr>
              <a:t>Cloud computing </a:t>
            </a:r>
            <a:r>
              <a:rPr lang="en-US" sz="2000" dirty="0">
                <a:solidFill>
                  <a:srgbClr val="0A1F61"/>
                </a:solidFill>
                <a:cs typeface="Tajawal ExtraBold" panose="00000800000000000000" pitchFamily="2" charset="-78"/>
              </a:rPr>
              <a:t>the delivery of computing services which include storage, software, servers, analytics, networking databases, and intelligence over the Internet.</a:t>
            </a: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It offers quicker advancement, adaptable assets, and economies of scale. </a:t>
            </a: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The domain of cloud computing is expanding rapidly and used by a great many individuals and organizations.</a:t>
            </a: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The </a:t>
            </a:r>
            <a:r>
              <a:rPr lang="en-US" sz="2000" b="1" dirty="0">
                <a:solidFill>
                  <a:srgbClr val="0A1F61"/>
                </a:solidFill>
                <a:cs typeface="Tajawal ExtraBold" panose="00000800000000000000" pitchFamily="2" charset="-78"/>
              </a:rPr>
              <a:t>features of cloud computing </a:t>
            </a:r>
            <a:r>
              <a:rPr lang="en-US" sz="2000" dirty="0">
                <a:solidFill>
                  <a:srgbClr val="0A1F61"/>
                </a:solidFill>
                <a:cs typeface="Tajawal ExtraBold" panose="00000800000000000000" pitchFamily="2" charset="-78"/>
              </a:rPr>
              <a:t>are </a:t>
            </a:r>
            <a:r>
              <a:rPr lang="en-US" sz="2000" u="sng" dirty="0">
                <a:solidFill>
                  <a:srgbClr val="0A1F61"/>
                </a:solidFill>
                <a:cs typeface="Tajawal ExtraBold" panose="00000800000000000000" pitchFamily="2" charset="-78"/>
              </a:rPr>
              <a:t>resource/storage virtualization</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scalability</a:t>
            </a:r>
            <a:r>
              <a:rPr lang="en-US" sz="2000" dirty="0">
                <a:solidFill>
                  <a:srgbClr val="0A1F61"/>
                </a:solidFill>
                <a:cs typeface="Tajawal ExtraBold" panose="00000800000000000000" pitchFamily="2" charset="-78"/>
              </a:rPr>
              <a:t>, and </a:t>
            </a:r>
            <a:r>
              <a:rPr lang="en-US" sz="2000" u="sng" dirty="0">
                <a:solidFill>
                  <a:srgbClr val="0A1F61"/>
                </a:solidFill>
                <a:cs typeface="Tajawal ExtraBold" panose="00000800000000000000" pitchFamily="2" charset="-78"/>
              </a:rPr>
              <a:t>elasticity</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efficiency of resource sharing</a:t>
            </a:r>
            <a:r>
              <a:rPr lang="en-US" sz="2000" dirty="0">
                <a:solidFill>
                  <a:srgbClr val="0A1F61"/>
                </a:solidFill>
                <a:cs typeface="Tajawal ExtraBold" panose="00000800000000000000" pitchFamily="2" charset="-78"/>
              </a:rPr>
              <a:t>, usage optimization/optimized by usage, ease of usage, fast information sharing, delivery, and control, accessibility, and anonymity.</a:t>
            </a: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 An ethical analysis start with the moving of control from technology users to the third parties servicing the cloud due to re-appropriating and offshoring of information and communication technology (ICT) usefulness to the cloud.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305691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792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CYBERSECURITY ETHICSIN APPLICATION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872678" y="2141974"/>
            <a:ext cx="4870396" cy="4339650"/>
          </a:xfrm>
          <a:prstGeom prst="rect">
            <a:avLst/>
          </a:prstGeom>
          <a:noFill/>
        </p:spPr>
        <p:txBody>
          <a:bodyPr wrap="square" rtlCol="0">
            <a:spAutoFit/>
          </a:bodyPr>
          <a:lstStyle/>
          <a:p>
            <a:pPr algn="just"/>
            <a:r>
              <a:rPr lang="en-US" sz="2800" dirty="0">
                <a:solidFill>
                  <a:srgbClr val="0A1F61"/>
                </a:solidFill>
                <a:cs typeface="Tajawal ExtraBold" panose="00000800000000000000" pitchFamily="2" charset="-78"/>
              </a:rPr>
              <a:t>5</a:t>
            </a:r>
            <a:r>
              <a:rPr lang="en-US" sz="2800" dirty="0" smtClean="0">
                <a:solidFill>
                  <a:srgbClr val="0A1F61"/>
                </a:solidFill>
                <a:cs typeface="Tajawal ExtraBold" panose="00000800000000000000" pitchFamily="2" charset="-78"/>
              </a:rPr>
              <a:t>.2.5 </a:t>
            </a:r>
            <a:r>
              <a:rPr lang="en-US" sz="2800" dirty="0">
                <a:solidFill>
                  <a:srgbClr val="0A1F61"/>
                </a:solidFill>
                <a:cs typeface="Tajawal ExtraBold" panose="00000800000000000000" pitchFamily="2" charset="-78"/>
              </a:rPr>
              <a:t>CYBERSECURITY ETHICS IN </a:t>
            </a:r>
            <a:r>
              <a:rPr lang="en-US" sz="2800" dirty="0" smtClean="0">
                <a:solidFill>
                  <a:srgbClr val="0A1F61"/>
                </a:solidFill>
                <a:cs typeface="Tajawal ExtraBold" panose="00000800000000000000" pitchFamily="2" charset="-78"/>
              </a:rPr>
              <a:t>CLOUD</a:t>
            </a:r>
          </a:p>
          <a:p>
            <a:pPr algn="just"/>
            <a:endParaRPr lang="en-US" sz="2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Since there are different levels of functionality for different providers, it is connected to provide a specific service to an end-user. </a:t>
            </a:r>
          </a:p>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Some ethical issues in cloud computing are as follows:</a:t>
            </a:r>
          </a:p>
          <a:p>
            <a:pPr algn="just"/>
            <a:endParaRPr lang="en-US" sz="2400"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7791C2A0-9AB8-3DA6-0EEB-D2BB1214D042}"/>
              </a:ext>
            </a:extLst>
          </p:cNvPr>
          <p:cNvPicPr>
            <a:picLocks noChangeAspect="1"/>
          </p:cNvPicPr>
          <p:nvPr/>
        </p:nvPicPr>
        <p:blipFill>
          <a:blip r:embed="rId3"/>
          <a:stretch>
            <a:fillRect/>
          </a:stretch>
        </p:blipFill>
        <p:spPr>
          <a:xfrm>
            <a:off x="5743074" y="1935065"/>
            <a:ext cx="5503900" cy="3871272"/>
          </a:xfrm>
          <a:prstGeom prst="rect">
            <a:avLst/>
          </a:prstGeom>
        </p:spPr>
      </p:pic>
    </p:spTree>
    <p:extLst>
      <p:ext uri="{BB962C8B-B14F-4D97-AF65-F5344CB8AC3E}">
        <p14:creationId xmlns:p14="http://schemas.microsoft.com/office/powerpoint/2010/main" val="1336026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CYBERSECURITY ETHICSIN APPLICATION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872678" y="2155048"/>
            <a:ext cx="10420964" cy="3539430"/>
          </a:xfrm>
          <a:prstGeom prst="rect">
            <a:avLst/>
          </a:prstGeom>
          <a:noFill/>
        </p:spPr>
        <p:txBody>
          <a:bodyPr wrap="square" rtlCol="0">
            <a:spAutoFit/>
          </a:bodyPr>
          <a:lstStyle/>
          <a:p>
            <a:pPr algn="just"/>
            <a:r>
              <a:rPr lang="en-US" sz="2800" dirty="0" smtClean="0">
                <a:solidFill>
                  <a:srgbClr val="0A1F61"/>
                </a:solidFill>
                <a:cs typeface="Tajawal ExtraBold" panose="00000800000000000000" pitchFamily="2" charset="-78"/>
              </a:rPr>
              <a:t>5.2.6 </a:t>
            </a:r>
            <a:r>
              <a:rPr lang="en-US" sz="2800" dirty="0">
                <a:solidFill>
                  <a:srgbClr val="0A1F61"/>
                </a:solidFill>
                <a:cs typeface="Tajawal ExtraBold" panose="00000800000000000000" pitchFamily="2" charset="-78"/>
              </a:rPr>
              <a:t>CYBERSECURITY ETHICS IN INTERNET OF THINGS (IOT</a:t>
            </a:r>
            <a:r>
              <a:rPr lang="en-US" sz="2800" dirty="0" smtClean="0">
                <a:solidFill>
                  <a:srgbClr val="0A1F61"/>
                </a:solidFill>
                <a:cs typeface="Tajawal ExtraBold" panose="00000800000000000000" pitchFamily="2" charset="-78"/>
              </a:rPr>
              <a:t>)</a:t>
            </a:r>
          </a:p>
          <a:p>
            <a:pPr algn="just"/>
            <a:endParaRPr lang="en-US" sz="2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0A1F61"/>
                </a:solidFill>
                <a:cs typeface="Tajawal ExtraBold" panose="00000800000000000000" pitchFamily="2" charset="-78"/>
              </a:rPr>
              <a:t>The </a:t>
            </a:r>
            <a:r>
              <a:rPr lang="en-US" sz="2400" b="1" dirty="0">
                <a:solidFill>
                  <a:srgbClr val="0A1F61"/>
                </a:solidFill>
                <a:cs typeface="Tajawal ExtraBold" panose="00000800000000000000" pitchFamily="2" charset="-78"/>
              </a:rPr>
              <a:t>Internet of things (</a:t>
            </a:r>
            <a:r>
              <a:rPr lang="en-US" sz="2400" b="1" dirty="0" err="1">
                <a:solidFill>
                  <a:srgbClr val="0A1F61"/>
                </a:solidFill>
                <a:cs typeface="Tajawal ExtraBold" panose="00000800000000000000" pitchFamily="2" charset="-78"/>
              </a:rPr>
              <a:t>IoT</a:t>
            </a:r>
            <a:r>
              <a:rPr lang="en-US" sz="2400" b="1" dirty="0">
                <a:solidFill>
                  <a:srgbClr val="0A1F61"/>
                </a:solidFill>
                <a:cs typeface="Tajawal ExtraBold" panose="00000800000000000000" pitchFamily="2" charset="-78"/>
              </a:rPr>
              <a:t>) </a:t>
            </a:r>
            <a:r>
              <a:rPr lang="en-US" sz="2400" dirty="0">
                <a:solidFill>
                  <a:srgbClr val="0A1F61"/>
                </a:solidFill>
                <a:cs typeface="Tajawal ExtraBold" panose="00000800000000000000" pitchFamily="2" charset="-78"/>
              </a:rPr>
              <a:t>the ever-growing network of physical objects over the Internet, identified by an internet protocol (IP) address. </a:t>
            </a:r>
          </a:p>
          <a:p>
            <a:pPr marL="342900" indent="-342900" algn="just">
              <a:buFont typeface="Arial" panose="020B0604020202020204" pitchFamily="34" charset="0"/>
              <a:buChar char="•"/>
            </a:pPr>
            <a:r>
              <a:rPr lang="en-US" sz="2400" dirty="0" err="1">
                <a:solidFill>
                  <a:srgbClr val="0A1F61"/>
                </a:solidFill>
                <a:cs typeface="Tajawal ExtraBold" panose="00000800000000000000" pitchFamily="2" charset="-78"/>
              </a:rPr>
              <a:t>IoT</a:t>
            </a:r>
            <a:r>
              <a:rPr lang="en-US" sz="2400" dirty="0">
                <a:solidFill>
                  <a:srgbClr val="0A1F61"/>
                </a:solidFill>
                <a:cs typeface="Tajawal ExtraBold" panose="00000800000000000000" pitchFamily="2" charset="-78"/>
              </a:rPr>
              <a:t> guarantees web network, and the correspondence that happens between these items and other Internet-empowered devices and frameworks. </a:t>
            </a:r>
          </a:p>
          <a:p>
            <a:pPr marL="342900" indent="-342900" algn="just">
              <a:buFont typeface="Arial" panose="020B0604020202020204" pitchFamily="34" charset="0"/>
              <a:buChar char="•"/>
            </a:pPr>
            <a:r>
              <a:rPr lang="en-US" sz="2400" dirty="0">
                <a:solidFill>
                  <a:srgbClr val="0A1F61"/>
                </a:solidFill>
                <a:cs typeface="Tajawal ExtraBold" panose="00000800000000000000" pitchFamily="2" charset="-78"/>
              </a:rPr>
              <a:t>Over the network, the physical devices connect to other physical devices, using wireless communication and offering contextual service. </a:t>
            </a:r>
          </a:p>
          <a:p>
            <a:pPr marL="342900" indent="-342900" algn="just">
              <a:buFont typeface="Arial" panose="020B0604020202020204" pitchFamily="34" charset="0"/>
              <a:buChar char="•"/>
            </a:pPr>
            <a:r>
              <a:rPr lang="en-US" sz="2400" dirty="0">
                <a:solidFill>
                  <a:srgbClr val="0A1F61"/>
                </a:solidFill>
                <a:cs typeface="Tajawal ExtraBold" panose="00000800000000000000" pitchFamily="2" charset="-78"/>
              </a:rPr>
              <a:t>The combination of these technologies raises a </a:t>
            </a:r>
            <a:r>
              <a:rPr lang="en-US" sz="2400" u="sng" dirty="0">
                <a:solidFill>
                  <a:srgbClr val="0A1F61"/>
                </a:solidFill>
                <a:cs typeface="Tajawal ExtraBold" panose="00000800000000000000" pitchFamily="2" charset="-78"/>
              </a:rPr>
              <a:t>number of ethical questions</a:t>
            </a:r>
            <a:r>
              <a:rPr lang="en-US" sz="2400" dirty="0">
                <a:solidFill>
                  <a:srgbClr val="0A1F61"/>
                </a:solidFill>
                <a:cs typeface="Tajawal ExtraBold" panose="00000800000000000000"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48053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CYBERSECURITY ETHICSIN APPLICATION</a:t>
            </a:r>
          </a:p>
        </p:txBody>
      </p:sp>
      <p:sp>
        <p:nvSpPr>
          <p:cNvPr id="3" name="Rectangle 2"/>
          <p:cNvSpPr/>
          <p:nvPr/>
        </p:nvSpPr>
        <p:spPr>
          <a:xfrm>
            <a:off x="1998089" y="1352955"/>
            <a:ext cx="7097307" cy="707886"/>
          </a:xfrm>
          <a:prstGeom prst="rect">
            <a:avLst/>
          </a:prstGeom>
        </p:spPr>
        <p:txBody>
          <a:bodyPr wrap="square">
            <a:spAutoFit/>
          </a:bodyPr>
          <a:lstStyle/>
          <a:p>
            <a:pPr algn="ctr"/>
            <a:r>
              <a:rPr lang="en-US" sz="2000" dirty="0" smtClean="0">
                <a:solidFill>
                  <a:srgbClr val="0A1F61"/>
                </a:solidFill>
                <a:cs typeface="Tajawal ExtraBold" panose="00000800000000000000" pitchFamily="2" charset="-78"/>
              </a:rPr>
              <a:t>5.2.6 </a:t>
            </a:r>
            <a:r>
              <a:rPr lang="en-US" sz="2000" dirty="0">
                <a:solidFill>
                  <a:srgbClr val="0A1F61"/>
                </a:solidFill>
                <a:cs typeface="Tajawal ExtraBold" panose="00000800000000000000" pitchFamily="2" charset="-78"/>
              </a:rPr>
              <a:t>CYBERSECURITY ETHICS IN INTERNET OF THINGS (IOT)</a:t>
            </a:r>
          </a:p>
          <a:p>
            <a:pPr algn="ctr"/>
            <a:endParaRPr lang="en-US" sz="2000" dirty="0">
              <a:solidFill>
                <a:srgbClr val="0A1F61"/>
              </a:solidFill>
              <a:cs typeface="Tajawal ExtraBold" panose="00000800000000000000" pitchFamily="2" charset="-78"/>
            </a:endParaRPr>
          </a:p>
        </p:txBody>
      </p:sp>
      <p:pic>
        <p:nvPicPr>
          <p:cNvPr id="9" name="Picture 8">
            <a:extLst>
              <a:ext uri="{FF2B5EF4-FFF2-40B4-BE49-F238E27FC236}">
                <a16:creationId xmlns:a16="http://schemas.microsoft.com/office/drawing/2014/main" id="{C6CAB306-EA49-E80E-734A-3A27FA174C61}"/>
              </a:ext>
            </a:extLst>
          </p:cNvPr>
          <p:cNvPicPr>
            <a:picLocks noChangeAspect="1"/>
          </p:cNvPicPr>
          <p:nvPr/>
        </p:nvPicPr>
        <p:blipFill>
          <a:blip r:embed="rId3"/>
          <a:stretch>
            <a:fillRect/>
          </a:stretch>
        </p:blipFill>
        <p:spPr>
          <a:xfrm>
            <a:off x="1683491" y="2008494"/>
            <a:ext cx="8498142" cy="3077915"/>
          </a:xfrm>
          <a:prstGeom prst="rect">
            <a:avLst/>
          </a:prstGeom>
        </p:spPr>
      </p:pic>
    </p:spTree>
    <p:extLst>
      <p:ext uri="{BB962C8B-B14F-4D97-AF65-F5344CB8AC3E}">
        <p14:creationId xmlns:p14="http://schemas.microsoft.com/office/powerpoint/2010/main" val="4173950671"/>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CYBERSECURITY ETHICSIN APPLICATION</a:t>
            </a:r>
          </a:p>
        </p:txBody>
      </p:sp>
      <p:pic>
        <p:nvPicPr>
          <p:cNvPr id="10" name="Picture 9">
            <a:extLst>
              <a:ext uri="{FF2B5EF4-FFF2-40B4-BE49-F238E27FC236}">
                <a16:creationId xmlns:a16="http://schemas.microsoft.com/office/drawing/2014/main" id="{140EFD2C-5BAF-3606-7499-606C91179EC0}"/>
              </a:ext>
            </a:extLst>
          </p:cNvPr>
          <p:cNvPicPr>
            <a:picLocks noChangeAspect="1"/>
          </p:cNvPicPr>
          <p:nvPr/>
        </p:nvPicPr>
        <p:blipFill>
          <a:blip r:embed="rId3"/>
          <a:stretch>
            <a:fillRect/>
          </a:stretch>
        </p:blipFill>
        <p:spPr>
          <a:xfrm>
            <a:off x="1580803" y="1285191"/>
            <a:ext cx="8164224" cy="4219852"/>
          </a:xfrm>
          <a:prstGeom prst="rect">
            <a:avLst/>
          </a:prstGeom>
        </p:spPr>
      </p:pic>
    </p:spTree>
    <p:extLst>
      <p:ext uri="{BB962C8B-B14F-4D97-AF65-F5344CB8AC3E}">
        <p14:creationId xmlns:p14="http://schemas.microsoft.com/office/powerpoint/2010/main" val="1988979668"/>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CYBERSECURITY ETHICSIN APPLICATION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872678" y="2155048"/>
            <a:ext cx="10420964" cy="3970318"/>
          </a:xfrm>
          <a:prstGeom prst="rect">
            <a:avLst/>
          </a:prstGeom>
          <a:noFill/>
        </p:spPr>
        <p:txBody>
          <a:bodyPr wrap="square" rtlCol="0">
            <a:spAutoFit/>
          </a:bodyPr>
          <a:lstStyle/>
          <a:p>
            <a:pPr algn="just"/>
            <a:r>
              <a:rPr lang="en-US" sz="2400" dirty="0" smtClean="0">
                <a:solidFill>
                  <a:srgbClr val="0A1F61"/>
                </a:solidFill>
                <a:cs typeface="Tajawal ExtraBold" panose="00000800000000000000" pitchFamily="2" charset="-78"/>
              </a:rPr>
              <a:t>5.2.9 </a:t>
            </a:r>
            <a:r>
              <a:rPr lang="en-US" sz="2400" dirty="0">
                <a:solidFill>
                  <a:srgbClr val="0A1F61"/>
                </a:solidFill>
                <a:cs typeface="Tajawal ExtraBold" panose="00000800000000000000" pitchFamily="2" charset="-78"/>
              </a:rPr>
              <a:t>CYBERSECURITY ETHICS IN </a:t>
            </a:r>
            <a:r>
              <a:rPr lang="en-US" sz="2400" dirty="0" smtClean="0">
                <a:solidFill>
                  <a:srgbClr val="0A1F61"/>
                </a:solidFill>
                <a:cs typeface="Tajawal ExtraBold" panose="00000800000000000000" pitchFamily="2" charset="-78"/>
              </a:rPr>
              <a:t>BIOMETRICS</a:t>
            </a:r>
          </a:p>
          <a:p>
            <a:pPr algn="just"/>
            <a:endParaRPr lang="en-US" sz="105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0A1F61"/>
                </a:solidFill>
                <a:cs typeface="Tajawal ExtraBold" panose="00000800000000000000" pitchFamily="2" charset="-78"/>
              </a:rPr>
              <a:t>Over the last few decades, continuous development of computer technology has led to reduction of prices and the improvement of performance, and increase in practical and social applications like biometrics technology. </a:t>
            </a:r>
          </a:p>
          <a:p>
            <a:pPr marL="342900" indent="-342900" algn="just">
              <a:buFont typeface="Arial" panose="020B0604020202020204" pitchFamily="34" charset="0"/>
              <a:buChar char="•"/>
            </a:pPr>
            <a:r>
              <a:rPr lang="en-US" sz="2400" dirty="0">
                <a:solidFill>
                  <a:srgbClr val="0A1F61"/>
                </a:solidFill>
                <a:cs typeface="Tajawal ExtraBold" panose="00000800000000000000" pitchFamily="2" charset="-78"/>
              </a:rPr>
              <a:t>The field of biometrics innovation is fundamentally utilized in the fields of exchange installment, visa, border access control, and access control. </a:t>
            </a:r>
          </a:p>
          <a:p>
            <a:pPr marL="342900" indent="-342900" algn="just">
              <a:buFont typeface="Arial" panose="020B0604020202020204" pitchFamily="34" charset="0"/>
              <a:buChar char="•"/>
            </a:pPr>
            <a:r>
              <a:rPr lang="en-US" sz="2400" dirty="0">
                <a:solidFill>
                  <a:srgbClr val="0A1F61"/>
                </a:solidFill>
                <a:cs typeface="Tajawal ExtraBold" panose="00000800000000000000" pitchFamily="2" charset="-78"/>
              </a:rPr>
              <a:t>Be that as it may, technological advancements require a ceaseless examinations on the moral issues that may emerge, and biometrics is no special case. </a:t>
            </a:r>
          </a:p>
          <a:p>
            <a:pPr marL="342900" indent="-342900" algn="just">
              <a:buFont typeface="Arial" panose="020B0604020202020204" pitchFamily="34" charset="0"/>
              <a:buChar char="•"/>
            </a:pPr>
            <a:r>
              <a:rPr lang="en-US" sz="2400" dirty="0">
                <a:solidFill>
                  <a:srgbClr val="0A1F61"/>
                </a:solidFill>
                <a:cs typeface="Tajawal ExtraBold" panose="00000800000000000000" pitchFamily="2" charset="-78"/>
              </a:rPr>
              <a:t>Therefore, it is necessary to consider the ethical issues that may crop up from the use cases and applications of biometrics.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67306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35295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CYBERSECURITY ETHICSIN APPLICATION</a:t>
            </a:r>
          </a:p>
        </p:txBody>
      </p:sp>
      <p:sp>
        <p:nvSpPr>
          <p:cNvPr id="3" name="Rectangle 2"/>
          <p:cNvSpPr/>
          <p:nvPr/>
        </p:nvSpPr>
        <p:spPr>
          <a:xfrm>
            <a:off x="1998089" y="1352955"/>
            <a:ext cx="7097307" cy="707886"/>
          </a:xfrm>
          <a:prstGeom prst="rect">
            <a:avLst/>
          </a:prstGeom>
        </p:spPr>
        <p:txBody>
          <a:bodyPr wrap="square">
            <a:spAutoFit/>
          </a:bodyPr>
          <a:lstStyle/>
          <a:p>
            <a:pPr algn="ctr"/>
            <a:r>
              <a:rPr lang="en-US" sz="2000" dirty="0">
                <a:solidFill>
                  <a:srgbClr val="0A1F61"/>
                </a:solidFill>
                <a:cs typeface="Tajawal ExtraBold" panose="00000800000000000000" pitchFamily="2" charset="-78"/>
              </a:rPr>
              <a:t>3.2.9 CYBERSECURITY ETHICS IN BIOMETRICS</a:t>
            </a:r>
          </a:p>
          <a:p>
            <a:pPr algn="ctr"/>
            <a:r>
              <a:rPr lang="en-US" sz="2000" dirty="0">
                <a:solidFill>
                  <a:srgbClr val="0A1F61"/>
                </a:solidFill>
                <a:cs typeface="Tajawal ExtraBold" panose="00000800000000000000" pitchFamily="2" charset="-78"/>
              </a:rPr>
              <a:t>There is a need to explore ways to deal with these ethical issues: </a:t>
            </a:r>
          </a:p>
        </p:txBody>
      </p:sp>
      <p:pic>
        <p:nvPicPr>
          <p:cNvPr id="10" name="Picture 9">
            <a:extLst>
              <a:ext uri="{FF2B5EF4-FFF2-40B4-BE49-F238E27FC236}">
                <a16:creationId xmlns:a16="http://schemas.microsoft.com/office/drawing/2014/main" id="{BA3272D3-452F-8CDD-9185-9185F2B80D44}"/>
              </a:ext>
            </a:extLst>
          </p:cNvPr>
          <p:cNvPicPr>
            <a:picLocks noChangeAspect="1"/>
          </p:cNvPicPr>
          <p:nvPr/>
        </p:nvPicPr>
        <p:blipFill>
          <a:blip r:embed="rId3"/>
          <a:stretch>
            <a:fillRect/>
          </a:stretch>
        </p:blipFill>
        <p:spPr>
          <a:xfrm>
            <a:off x="1333001" y="2257927"/>
            <a:ext cx="8814276" cy="3009900"/>
          </a:xfrm>
          <a:prstGeom prst="rect">
            <a:avLst/>
          </a:prstGeom>
        </p:spPr>
      </p:pic>
    </p:spTree>
    <p:extLst>
      <p:ext uri="{BB962C8B-B14F-4D97-AF65-F5344CB8AC3E}">
        <p14:creationId xmlns:p14="http://schemas.microsoft.com/office/powerpoint/2010/main" val="1175256680"/>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792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CYBERSECURITY ETHICSIN APPLICATION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942308" y="2101396"/>
            <a:ext cx="10420964" cy="3970318"/>
          </a:xfrm>
          <a:prstGeom prst="rect">
            <a:avLst/>
          </a:prstGeom>
          <a:noFill/>
        </p:spPr>
        <p:txBody>
          <a:bodyPr wrap="square" rtlCol="0">
            <a:spAutoFit/>
          </a:bodyPr>
          <a:lstStyle/>
          <a:p>
            <a:pPr algn="just"/>
            <a:r>
              <a:rPr lang="en-US" sz="3200" dirty="0">
                <a:solidFill>
                  <a:srgbClr val="0A1F61"/>
                </a:solidFill>
                <a:cs typeface="Tajawal ExtraBold" panose="00000800000000000000" pitchFamily="2" charset="-78"/>
              </a:rPr>
              <a:t>5</a:t>
            </a:r>
            <a:r>
              <a:rPr lang="en-US" sz="3200" dirty="0" smtClean="0">
                <a:solidFill>
                  <a:srgbClr val="0A1F61"/>
                </a:solidFill>
                <a:cs typeface="Tajawal ExtraBold" panose="00000800000000000000" pitchFamily="2" charset="-78"/>
              </a:rPr>
              <a:t>.2.10 </a:t>
            </a:r>
            <a:r>
              <a:rPr lang="en-US" sz="3200" dirty="0">
                <a:solidFill>
                  <a:srgbClr val="0A1F61"/>
                </a:solidFill>
                <a:cs typeface="Tajawal ExtraBold" panose="00000800000000000000" pitchFamily="2" charset="-78"/>
              </a:rPr>
              <a:t>CYBERSECURITY ISSUES IN BUSINESS</a:t>
            </a: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Business world has been impacted majorly over the last few decades by globalization and digitization. </a:t>
            </a: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This has not only altered the ethical issues but also their gravity, as evidenced by the widening of problems and complaints. </a:t>
            </a: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As </a:t>
            </a:r>
            <a:r>
              <a:rPr lang="en-US" sz="2000" u="sng" dirty="0">
                <a:solidFill>
                  <a:srgbClr val="0A1F61"/>
                </a:solidFill>
                <a:cs typeface="Tajawal ExtraBold" panose="00000800000000000000" pitchFamily="2" charset="-78"/>
              </a:rPr>
              <a:t>business management </a:t>
            </a:r>
            <a:r>
              <a:rPr lang="en-US" sz="2000" dirty="0">
                <a:solidFill>
                  <a:srgbClr val="0A1F61"/>
                </a:solidFill>
                <a:cs typeface="Tajawal ExtraBold" panose="00000800000000000000" pitchFamily="2" charset="-78"/>
              </a:rPr>
              <a:t>is becoming more complex, a multitude of ethical issues appears simultaneously. Therefore, an in-depth understanding of ethical problems is required. </a:t>
            </a: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Although the business world is largely dominated by technological advancement, all recent developments in business management, </a:t>
            </a:r>
            <a:r>
              <a:rPr lang="en-US" sz="2000" u="sng" dirty="0">
                <a:solidFill>
                  <a:srgbClr val="0A1F61"/>
                </a:solidFill>
                <a:cs typeface="Tajawal ExtraBold" panose="00000800000000000000" pitchFamily="2" charset="-78"/>
              </a:rPr>
              <a:t>call for considering ethical issues</a:t>
            </a:r>
            <a:r>
              <a:rPr lang="en-US" sz="2000" dirty="0">
                <a:solidFill>
                  <a:srgbClr val="0A1F61"/>
                </a:solidFill>
                <a:cs typeface="Tajawal ExtraBold" panose="00000800000000000000" pitchFamily="2" charset="-78"/>
              </a:rPr>
              <a:t>. Addressing these issues may lead to strengthened business perspectives. </a:t>
            </a: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There are issues related to </a:t>
            </a:r>
            <a:r>
              <a:rPr lang="en-US" sz="2000" dirty="0" err="1">
                <a:solidFill>
                  <a:srgbClr val="0A1F61"/>
                </a:solidFill>
                <a:cs typeface="Tajawal ExtraBold" panose="00000800000000000000" pitchFamily="2" charset="-78"/>
              </a:rPr>
              <a:t>cyberethics</a:t>
            </a:r>
            <a:r>
              <a:rPr lang="en-US" sz="2000" dirty="0">
                <a:solidFill>
                  <a:srgbClr val="0A1F61"/>
                </a:solidFill>
                <a:cs typeface="Tajawal ExtraBold" panose="00000800000000000000" pitchFamily="2" charset="-78"/>
              </a:rPr>
              <a:t> that have profoundly strengthened after the development and popularization of social media.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71980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CYBERSECURITY ETHICSIN APPLICATION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942308" y="2101396"/>
            <a:ext cx="10420964" cy="3724096"/>
          </a:xfrm>
          <a:prstGeom prst="rect">
            <a:avLst/>
          </a:prstGeom>
          <a:noFill/>
        </p:spPr>
        <p:txBody>
          <a:bodyPr wrap="square" rtlCol="0">
            <a:spAutoFit/>
          </a:bodyPr>
          <a:lstStyle/>
          <a:p>
            <a:pPr algn="just"/>
            <a:r>
              <a:rPr lang="en-US" sz="2000" dirty="0">
                <a:solidFill>
                  <a:srgbClr val="0A1F61"/>
                </a:solidFill>
                <a:cs typeface="Tajawal ExtraBold" panose="00000800000000000000" pitchFamily="2" charset="-78"/>
              </a:rPr>
              <a:t>5</a:t>
            </a:r>
            <a:r>
              <a:rPr lang="en-US" sz="2000" dirty="0" smtClean="0">
                <a:solidFill>
                  <a:srgbClr val="0A1F61"/>
                </a:solidFill>
                <a:cs typeface="Tajawal ExtraBold" panose="00000800000000000000" pitchFamily="2" charset="-78"/>
              </a:rPr>
              <a:t>.2.10 </a:t>
            </a:r>
            <a:r>
              <a:rPr lang="en-US" sz="2000" dirty="0">
                <a:solidFill>
                  <a:srgbClr val="0A1F61"/>
                </a:solidFill>
                <a:cs typeface="Tajawal ExtraBold" panose="00000800000000000000" pitchFamily="2" charset="-78"/>
              </a:rPr>
              <a:t>CYBERSECURITY ISSUES IN BUSINESS</a:t>
            </a:r>
          </a:p>
          <a:p>
            <a:pPr marL="285750" indent="-285750" algn="just">
              <a:buFont typeface="Arial" panose="020B0604020202020204" pitchFamily="34" charset="0"/>
              <a:buChar char="•"/>
            </a:pPr>
            <a:r>
              <a:rPr lang="en-US" dirty="0">
                <a:solidFill>
                  <a:srgbClr val="0A1F61"/>
                </a:solidFill>
                <a:cs typeface="Tajawal ExtraBold" panose="00000800000000000000" pitchFamily="2" charset="-78"/>
              </a:rPr>
              <a:t>Managers and management personnel are always under ethical pressure and stress from different stakeholders like owners, government entities, employees, customers, suppliers, competitors, and other managers. </a:t>
            </a:r>
          </a:p>
          <a:p>
            <a:pPr marL="285750" indent="-285750" algn="just">
              <a:buFont typeface="Arial" panose="020B0604020202020204" pitchFamily="34" charset="0"/>
              <a:buChar char="•"/>
            </a:pPr>
            <a:r>
              <a:rPr lang="en-US" dirty="0">
                <a:solidFill>
                  <a:srgbClr val="0A1F61"/>
                </a:solidFill>
                <a:cs typeface="Tajawal ExtraBold" panose="00000800000000000000" pitchFamily="2" charset="-78"/>
              </a:rPr>
              <a:t>The trust, integrity, and honesty of management and companies are under permanent stress. There are several levels on which business managers may face ethical issues. </a:t>
            </a:r>
          </a:p>
          <a:p>
            <a:pPr marL="285750" indent="-285750" algn="just">
              <a:buFont typeface="Arial" panose="020B0604020202020204" pitchFamily="34" charset="0"/>
              <a:buChar char="•"/>
            </a:pPr>
            <a:r>
              <a:rPr lang="en-US" dirty="0">
                <a:solidFill>
                  <a:srgbClr val="0A1F61"/>
                </a:solidFill>
                <a:cs typeface="Tajawal ExtraBold" panose="00000800000000000000" pitchFamily="2" charset="-78"/>
              </a:rPr>
              <a:t>Some of the levels are personnel, organizations, trade, society, and the globe. </a:t>
            </a:r>
          </a:p>
          <a:p>
            <a:pPr marL="285750" indent="-285750" algn="just">
              <a:buFont typeface="Arial" panose="020B0604020202020204" pitchFamily="34" charset="0"/>
              <a:buChar char="•"/>
            </a:pPr>
            <a:r>
              <a:rPr lang="en-US" dirty="0">
                <a:solidFill>
                  <a:srgbClr val="0A1F61"/>
                </a:solidFill>
                <a:cs typeface="Tajawal ExtraBold" panose="00000800000000000000" pitchFamily="2" charset="-78"/>
              </a:rPr>
              <a:t>Ethical issues may also arise with managers, customers, suppliers, employees, companies, and government entities. </a:t>
            </a:r>
          </a:p>
          <a:p>
            <a:pPr marL="285750" indent="-285750" algn="just">
              <a:buFont typeface="Arial" panose="020B0604020202020204" pitchFamily="34" charset="0"/>
              <a:buChar char="•"/>
            </a:pPr>
            <a:r>
              <a:rPr lang="en-US" dirty="0">
                <a:solidFill>
                  <a:srgbClr val="0A1F61"/>
                </a:solidFill>
                <a:cs typeface="Tajawal ExtraBold" panose="00000800000000000000" pitchFamily="2" charset="-78"/>
              </a:rPr>
              <a:t>Therefore, it is possible that </a:t>
            </a:r>
            <a:r>
              <a:rPr lang="en-US" u="sng" dirty="0">
                <a:solidFill>
                  <a:srgbClr val="0A1F61"/>
                </a:solidFill>
                <a:cs typeface="Tajawal ExtraBold" panose="00000800000000000000" pitchFamily="2" charset="-78"/>
              </a:rPr>
              <a:t>many layers of ethical issues</a:t>
            </a:r>
            <a:r>
              <a:rPr lang="en-US" dirty="0">
                <a:solidFill>
                  <a:srgbClr val="0A1F61"/>
                </a:solidFill>
                <a:cs typeface="Tajawal ExtraBold" panose="00000800000000000000" pitchFamily="2" charset="-78"/>
              </a:rPr>
              <a:t> can crop up, however, </a:t>
            </a:r>
            <a:r>
              <a:rPr lang="en-US" b="1" dirty="0">
                <a:solidFill>
                  <a:srgbClr val="0A1F61"/>
                </a:solidFill>
                <a:cs typeface="Tajawal ExtraBold" panose="00000800000000000000" pitchFamily="2" charset="-78"/>
              </a:rPr>
              <a:t>ethics in the business world is based on integrity and trust</a:t>
            </a:r>
            <a:r>
              <a:rPr lang="en-US" dirty="0">
                <a:solidFill>
                  <a:srgbClr val="0A1F61"/>
                </a:solidFill>
                <a:cs typeface="Tajawal ExtraBold" panose="00000800000000000000" pitchFamily="2" charset="-78"/>
              </a:rPr>
              <a:t>. </a:t>
            </a:r>
          </a:p>
          <a:p>
            <a:pPr marL="285750" indent="-285750" algn="just">
              <a:buFont typeface="Arial" panose="020B0604020202020204" pitchFamily="34" charset="0"/>
              <a:buChar char="•"/>
            </a:pPr>
            <a:r>
              <a:rPr lang="en-US" dirty="0">
                <a:solidFill>
                  <a:srgbClr val="0A1F61"/>
                </a:solidFill>
                <a:cs typeface="Tajawal ExtraBold" panose="00000800000000000000" pitchFamily="2" charset="-78"/>
              </a:rPr>
              <a:t>If integrity and honesty of a management/ company become doubtful or its trust is shaken, the ethical issues are strengthened and need attention.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56759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486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CYBERSECURITY ETHICSIN APPLICATION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942308" y="2101396"/>
            <a:ext cx="10420964" cy="3816429"/>
          </a:xfrm>
          <a:prstGeom prst="rect">
            <a:avLst/>
          </a:prstGeom>
          <a:noFill/>
        </p:spPr>
        <p:txBody>
          <a:bodyPr wrap="square" rtlCol="0">
            <a:spAutoFit/>
          </a:bodyPr>
          <a:lstStyle/>
          <a:p>
            <a:pPr algn="just"/>
            <a:r>
              <a:rPr lang="en-US" sz="2200" dirty="0">
                <a:solidFill>
                  <a:srgbClr val="0A1F61"/>
                </a:solidFill>
                <a:cs typeface="Tajawal ExtraBold" panose="00000800000000000000" pitchFamily="2" charset="-78"/>
              </a:rPr>
              <a:t>5</a:t>
            </a:r>
            <a:r>
              <a:rPr lang="en-US" sz="2200" dirty="0" smtClean="0">
                <a:solidFill>
                  <a:srgbClr val="0A1F61"/>
                </a:solidFill>
                <a:cs typeface="Tajawal ExtraBold" panose="00000800000000000000" pitchFamily="2" charset="-78"/>
              </a:rPr>
              <a:t>.2.10 </a:t>
            </a:r>
            <a:r>
              <a:rPr lang="en-US" sz="2200" dirty="0">
                <a:solidFill>
                  <a:srgbClr val="0A1F61"/>
                </a:solidFill>
                <a:cs typeface="Tajawal ExtraBold" panose="00000800000000000000" pitchFamily="2" charset="-78"/>
              </a:rPr>
              <a:t>CYBERSECURITY ISSUES IN BUSINESS</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Ethical issues may also arise due to </a:t>
            </a:r>
            <a:r>
              <a:rPr lang="en-US" sz="2200" u="sng" dirty="0">
                <a:solidFill>
                  <a:srgbClr val="0A1F61"/>
                </a:solidFill>
                <a:cs typeface="Tajawal ExtraBold" panose="00000800000000000000" pitchFamily="2" charset="-78"/>
              </a:rPr>
              <a:t>conflicts of interests</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poor management of employees </a:t>
            </a:r>
            <a:r>
              <a:rPr lang="en-US" sz="2200" dirty="0">
                <a:solidFill>
                  <a:srgbClr val="0A1F61"/>
                </a:solidFill>
                <a:cs typeface="Tajawal ExtraBold" panose="00000800000000000000" pitchFamily="2" charset="-78"/>
              </a:rPr>
              <a:t>and people, diversity, and cross-culture composition of working teams, ineffective communication, ethical conduct on social media, workplace safety issues and ignoring legal liabilities.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Hence, the moral issues in the business world and current administration are </a:t>
            </a:r>
            <a:r>
              <a:rPr lang="en-US" sz="2200" u="sng" dirty="0">
                <a:solidFill>
                  <a:srgbClr val="0A1F61"/>
                </a:solidFill>
                <a:cs typeface="Tajawal ExtraBold" panose="00000800000000000000" pitchFamily="2" charset="-78"/>
              </a:rPr>
              <a:t>rising as a huge problem</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Business ethical issues </a:t>
            </a:r>
            <a:r>
              <a:rPr lang="en-US" sz="2200" dirty="0">
                <a:solidFill>
                  <a:srgbClr val="0A1F61"/>
                </a:solidFill>
                <a:cs typeface="Tajawal ExtraBold" panose="00000800000000000000" pitchFamily="2" charset="-78"/>
              </a:rPr>
              <a:t>and their </a:t>
            </a:r>
            <a:r>
              <a:rPr lang="en-US" sz="2200" b="1" dirty="0">
                <a:solidFill>
                  <a:srgbClr val="0A1F61"/>
                </a:solidFill>
                <a:cs typeface="Tajawal ExtraBold" panose="00000800000000000000" pitchFamily="2" charset="-78"/>
              </a:rPr>
              <a:t>practices</a:t>
            </a:r>
            <a:r>
              <a:rPr lang="en-US" sz="2200" dirty="0">
                <a:solidFill>
                  <a:srgbClr val="0A1F61"/>
                </a:solidFill>
                <a:cs typeface="Tajawal ExtraBold" panose="00000800000000000000" pitchFamily="2" charset="-78"/>
              </a:rPr>
              <a:t> in different organizations have </a:t>
            </a:r>
            <a:r>
              <a:rPr lang="en-US" sz="2200" u="sng" dirty="0">
                <a:solidFill>
                  <a:srgbClr val="0A1F61"/>
                </a:solidFill>
                <a:cs typeface="Tajawal ExtraBold" panose="00000800000000000000" pitchFamily="2" charset="-78"/>
              </a:rPr>
              <a:t>gained very high importance currently </a:t>
            </a:r>
            <a:r>
              <a:rPr lang="en-US" sz="2200" dirty="0">
                <a:solidFill>
                  <a:srgbClr val="0A1F61"/>
                </a:solidFill>
                <a:cs typeface="Tajawal ExtraBold" panose="00000800000000000000" pitchFamily="2" charset="-78"/>
              </a:rPr>
              <a:t>because these are now readily exposed on social media.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Not agreeing with business ethics may affect the businesses negatively, and may also lead to losing reputation, popularity of companies, and losing in revenue.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81585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CYBERSECURITY ETHICSIN APPLICATION</a:t>
            </a:r>
          </a:p>
        </p:txBody>
      </p:sp>
      <p:sp>
        <p:nvSpPr>
          <p:cNvPr id="3" name="Rectangle 2"/>
          <p:cNvSpPr/>
          <p:nvPr/>
        </p:nvSpPr>
        <p:spPr>
          <a:xfrm>
            <a:off x="1998089" y="1352955"/>
            <a:ext cx="7097307" cy="1015663"/>
          </a:xfrm>
          <a:prstGeom prst="rect">
            <a:avLst/>
          </a:prstGeom>
        </p:spPr>
        <p:txBody>
          <a:bodyPr wrap="square">
            <a:spAutoFit/>
          </a:bodyPr>
          <a:lstStyle/>
          <a:p>
            <a:pPr algn="ctr"/>
            <a:r>
              <a:rPr lang="en-US" sz="2000" dirty="0" smtClean="0">
                <a:solidFill>
                  <a:srgbClr val="0A1F61"/>
                </a:solidFill>
                <a:cs typeface="Tajawal ExtraBold" panose="00000800000000000000" pitchFamily="2" charset="-78"/>
              </a:rPr>
              <a:t>5.2.10 </a:t>
            </a:r>
            <a:r>
              <a:rPr lang="en-US" sz="2000" dirty="0">
                <a:solidFill>
                  <a:srgbClr val="0A1F61"/>
                </a:solidFill>
                <a:cs typeface="Tajawal ExtraBold" panose="00000800000000000000" pitchFamily="2" charset="-78"/>
              </a:rPr>
              <a:t>CYBERSECURITY ISSUES IN BUSINESS</a:t>
            </a:r>
          </a:p>
          <a:p>
            <a:pPr algn="ctr"/>
            <a:r>
              <a:rPr lang="en-US" sz="2000" dirty="0">
                <a:solidFill>
                  <a:srgbClr val="0A1F61"/>
                </a:solidFill>
                <a:cs typeface="Tajawal ExtraBold" panose="00000800000000000000" pitchFamily="2" charset="-78"/>
              </a:rPr>
              <a:t>Some of the cybersecurity ethical issues faced by the businesses are as follows: </a:t>
            </a:r>
          </a:p>
        </p:txBody>
      </p:sp>
      <p:pic>
        <p:nvPicPr>
          <p:cNvPr id="10" name="Picture 9">
            <a:extLst>
              <a:ext uri="{FF2B5EF4-FFF2-40B4-BE49-F238E27FC236}">
                <a16:creationId xmlns:a16="http://schemas.microsoft.com/office/drawing/2014/main" id="{EE8FD665-BB0D-FE9B-62F3-E43583EF480F}"/>
              </a:ext>
            </a:extLst>
          </p:cNvPr>
          <p:cNvPicPr>
            <a:picLocks noChangeAspect="1"/>
          </p:cNvPicPr>
          <p:nvPr/>
        </p:nvPicPr>
        <p:blipFill>
          <a:blip r:embed="rId3"/>
          <a:stretch>
            <a:fillRect/>
          </a:stretch>
        </p:blipFill>
        <p:spPr>
          <a:xfrm>
            <a:off x="1427746" y="2436382"/>
            <a:ext cx="8598569" cy="3095625"/>
          </a:xfrm>
          <a:prstGeom prst="rect">
            <a:avLst/>
          </a:prstGeom>
        </p:spPr>
      </p:pic>
    </p:spTree>
    <p:extLst>
      <p:ext uri="{BB962C8B-B14F-4D97-AF65-F5344CB8AC3E}">
        <p14:creationId xmlns:p14="http://schemas.microsoft.com/office/powerpoint/2010/main" val="1699891225"/>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61be54d4e1129e7f290b979abd74d0d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ee7624cd9ca63176be9d29f9c2ee78d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D5600C8-0535-4A45-82E7-FE038841421D}"/>
</file>

<file path=customXml/itemProps2.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49100919-8a76-4266-be0c-7dc583902cb4"/>
    <ds:schemaRef ds:uri="http://purl.org/dc/terms/"/>
    <ds:schemaRef ds:uri="d13aca44-ef33-4cf4-9980-7f0b00e6eeb9"/>
    <ds:schemaRef ds:uri="http://www.w3.org/XML/1998/namespace"/>
    <ds:schemaRef ds:uri="http://purl.org/dc/dcmityp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1619</TotalTime>
  <Words>5485</Words>
  <Application>Microsoft Office PowerPoint</Application>
  <PresentationFormat>Widescreen</PresentationFormat>
  <Paragraphs>588</Paragraphs>
  <Slides>65</Slides>
  <Notes>26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65</vt:i4>
      </vt:variant>
    </vt:vector>
  </HeadingPairs>
  <TitlesOfParts>
    <vt:vector size="74" baseType="lpstr">
      <vt:lpstr>Alexandria</vt:lpstr>
      <vt:lpstr>Arial</vt:lpstr>
      <vt:lpstr>Calibri</vt:lpstr>
      <vt:lpstr>Calibri Light</vt:lpstr>
      <vt:lpstr>Roboto Light</vt:lpstr>
      <vt:lpstr>Tajawal ExtraBold</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41</cp:revision>
  <dcterms:created xsi:type="dcterms:W3CDTF">2023-04-29T09:08:00Z</dcterms:created>
  <dcterms:modified xsi:type="dcterms:W3CDTF">2026-02-19T11:20:51Z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