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6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62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38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626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578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965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237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177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609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417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896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407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603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5CAE7-1A6D-4CA6-BEE8-31E712F5379F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99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4"/>
            <a:ext cx="12271022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112889" y="715791"/>
            <a:ext cx="64619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 </a:t>
            </a:r>
          </a:p>
          <a:p>
            <a:pPr algn="ctr"/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Ibrahim Gomaa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86642" y="3191517"/>
            <a:ext cx="61725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5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Analyze network intrusion data to identify compromised hosts and vulnerabilities</a:t>
            </a:r>
          </a:p>
          <a:p>
            <a:endParaRPr lang="en-US" sz="245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5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544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91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51717EC-3743-DD81-67E1-9B10EEC7B7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2146551"/>
              </p:ext>
            </p:extLst>
          </p:nvPr>
        </p:nvGraphicFramePr>
        <p:xfrm>
          <a:off x="651740" y="2204822"/>
          <a:ext cx="7760740" cy="2947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84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82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 Title</a:t>
                      </a:r>
                      <a:endParaRPr lang="en-US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 Objective</a:t>
                      </a:r>
                      <a:endParaRPr lang="en-US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46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Common Data Platform</a:t>
                      </a:r>
                      <a:endParaRPr 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how data is prepared for use in a Network Security Monitoring (NSM) system.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4608">
                <a:tc>
                  <a:txBody>
                    <a:bodyPr/>
                    <a:lstStyle/>
                    <a:p>
                      <a:pPr font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Investigating Network Data</a:t>
                      </a:r>
                      <a:endParaRPr 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 Security Onion tools to investigate network security events.</a:t>
                      </a:r>
                      <a:endParaRPr lang="en-GB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4608"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Enhancing the Work of the CyberSecurity Analyst</a:t>
                      </a:r>
                      <a:endParaRPr lang="en-GB" sz="2000" b="1" dirty="0">
                        <a:solidFill>
                          <a:schemeClr val="bg1">
                            <a:lumMod val="9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network monitoring tools that enhance workflow management.</a:t>
                      </a:r>
                      <a:endParaRPr lang="en-GB" sz="20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8240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1103312" y="3139255"/>
            <a:ext cx="6608188" cy="84066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ctr"/>
            <a:r>
              <a:rPr lang="en-US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Common Data Platform</a:t>
            </a: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64422" y="451157"/>
            <a:ext cx="49278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network intrusion data to identify compromised hosts and vulnerabilities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</p:spTree>
    <p:extLst>
      <p:ext uri="{BB962C8B-B14F-4D97-AF65-F5344CB8AC3E}">
        <p14:creationId xmlns:p14="http://schemas.microsoft.com/office/powerpoint/2010/main" val="2105855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3382" y="565925"/>
            <a:ext cx="4639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CCD9FEC9-E505-EBA8-73A4-3CC9B4E24891}"/>
              </a:ext>
            </a:extLst>
          </p:cNvPr>
          <p:cNvSpPr txBox="1"/>
          <p:nvPr/>
        </p:nvSpPr>
        <p:spPr>
          <a:xfrm>
            <a:off x="149013" y="1723923"/>
            <a:ext cx="117781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Security Onion includes </a:t>
            </a:r>
            <a:r>
              <a:rPr lang="en-IN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Elastic Stack </a:t>
            </a:r>
            <a:r>
              <a:rPr lang="en-IN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consists of  Elasticsearch, Logstash, and Kibana (</a:t>
            </a:r>
            <a:r>
              <a:rPr lang="en-IN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ELK</a:t>
            </a:r>
            <a:r>
              <a:rPr lang="en-IN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GB" sz="2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ELK.PNG">
            <a:extLst>
              <a:ext uri="{FF2B5EF4-FFF2-40B4-BE49-F238E27FC236}">
                <a16:creationId xmlns:a16="http://schemas.microsoft.com/office/drawing/2014/main" id="{00DC8ADE-16D5-E944-43F5-557EE7AE93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8037" y="2357968"/>
            <a:ext cx="4629174" cy="2391230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2BC368B-92BF-6810-6D16-99BB2F9AC15A}"/>
              </a:ext>
            </a:extLst>
          </p:cNvPr>
          <p:cNvSpPr txBox="1">
            <a:spLocks/>
          </p:cNvSpPr>
          <p:nvPr/>
        </p:nvSpPr>
        <p:spPr>
          <a:xfrm>
            <a:off x="189786" y="2176125"/>
            <a:ext cx="7108251" cy="20626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4137" lvl="1" indent="0">
              <a:buSzPct val="100000"/>
              <a:buFont typeface="Arial" panose="020B0604020202020204" pitchFamily="34" charset="0"/>
              <a:buNone/>
            </a:pPr>
            <a:r>
              <a:rPr lang="en-I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 Components of ELK:</a:t>
            </a:r>
          </a:p>
          <a:p>
            <a:pPr marL="263525" lvl="1" indent="-179388">
              <a:buSzPct val="100000"/>
            </a:pPr>
            <a:r>
              <a:rPr lang="en-IN" sz="2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Elasticsearch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An open-core platform for searching and analyzing an organization’s data in near real time. </a:t>
            </a:r>
          </a:p>
          <a:p>
            <a:pPr marL="263525" lvl="1" indent="-179388">
              <a:buSzPct val="100000"/>
            </a:pPr>
            <a:r>
              <a:rPr lang="en-IN" sz="2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Logstash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IN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collection and normalization of network data into data indexes that can be efficiently searched by Elasticsearch.</a:t>
            </a:r>
          </a:p>
          <a:p>
            <a:pPr marL="263525" lvl="1" indent="-179388">
              <a:buSzPct val="100000"/>
            </a:pPr>
            <a:r>
              <a:rPr lang="en-IN" sz="2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Kibana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Provides a graphical interface to data that is compiled by Elasticsearch. </a:t>
            </a:r>
          </a:p>
          <a:p>
            <a:pPr marL="263525" lvl="1" indent="-179388">
              <a:buSzPct val="100000"/>
            </a:pPr>
            <a:r>
              <a:rPr lang="en-IN" sz="2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Beats: 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Series of software plugins that send different types of data to the Elasticsearch data stores.</a:t>
            </a: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809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3382" y="565925"/>
            <a:ext cx="46397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Reduction</a:t>
            </a: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726F6355-E103-9563-BA0A-0F4009470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640" y="1610200"/>
            <a:ext cx="4472280" cy="4037474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90B1890-8883-AE2B-8FD3-D5E52E642728}"/>
              </a:ext>
            </a:extLst>
          </p:cNvPr>
          <p:cNvSpPr txBox="1"/>
          <p:nvPr/>
        </p:nvSpPr>
        <p:spPr>
          <a:xfrm>
            <a:off x="564417" y="2006847"/>
            <a:ext cx="622554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reduce data, it is essential to identify the network data that should be gathered and stored to reduce the burden on systems.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limiting the volume of data, tools like 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Elasticsearch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be far more useful.</a:t>
            </a:r>
          </a:p>
        </p:txBody>
      </p:sp>
    </p:spTree>
    <p:extLst>
      <p:ext uri="{BB962C8B-B14F-4D97-AF65-F5344CB8AC3E}">
        <p14:creationId xmlns:p14="http://schemas.microsoft.com/office/powerpoint/2010/main" val="3160652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3382" y="565925"/>
            <a:ext cx="5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Normalization</a:t>
            </a: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90B1890-8883-AE2B-8FD3-D5E52E642728}"/>
              </a:ext>
            </a:extLst>
          </p:cNvPr>
          <p:cNvSpPr txBox="1"/>
          <p:nvPr/>
        </p:nvSpPr>
        <p:spPr>
          <a:xfrm>
            <a:off x="297180" y="1598647"/>
            <a:ext cx="11597640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normalization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process of combining data from a number of sources into a common format.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common schema will specify the names and formats for the required data fields.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IPv6 addresses, MAC addresses, and date and time can be represented in varying formats:</a:t>
            </a:r>
          </a:p>
        </p:txBody>
      </p:sp>
      <p:graphicFrame>
        <p:nvGraphicFramePr>
          <p:cNvPr id="10" name="Table 1">
            <a:extLst>
              <a:ext uri="{FF2B5EF4-FFF2-40B4-BE49-F238E27FC236}">
                <a16:creationId xmlns:a16="http://schemas.microsoft.com/office/drawing/2014/main" id="{F25B9498-27A2-9DB4-AD17-7BA2F3136F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524074"/>
              </p:ext>
            </p:extLst>
          </p:nvPr>
        </p:nvGraphicFramePr>
        <p:xfrm>
          <a:off x="1011589" y="3697803"/>
          <a:ext cx="10206328" cy="146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87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76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499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I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IPv6</a:t>
                      </a:r>
                      <a:r>
                        <a:rPr lang="en-IN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Address Formats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Mac Formats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 Formats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538">
                <a:tc>
                  <a:txBody>
                    <a:bodyPr/>
                    <a:lstStyle/>
                    <a:p>
                      <a:pPr algn="l">
                        <a:buFont typeface="Arial"/>
                        <a:buNone/>
                      </a:pPr>
                      <a:r>
                        <a:rPr lang="en-IN" b="0" i="0" dirty="0">
                          <a:solidFill>
                            <a:srgbClr val="58585B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2001:db8:acad:1111:2222::33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A7:03:DB:7C:91:AA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Monday, July 24, 2017 7:39:35pm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529">
                <a:tc>
                  <a:txBody>
                    <a:bodyPr/>
                    <a:lstStyle/>
                    <a:p>
                      <a:pPr algn="l">
                        <a:buFont typeface="Arial"/>
                        <a:buNone/>
                      </a:pPr>
                      <a:r>
                        <a:rPr lang="en-IN" b="0" i="0" dirty="0">
                          <a:solidFill>
                            <a:srgbClr val="58585B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2001:DB8:ACAD:1111:2222::33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A7-03-DB-7C-91-AA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Mon, 24 Jul 2017 19:39:35 +0000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534">
                <a:tc>
                  <a:txBody>
                    <a:bodyPr/>
                    <a:lstStyle/>
                    <a:p>
                      <a:pPr algn="l">
                        <a:buFont typeface="Arial"/>
                        <a:buNone/>
                      </a:pPr>
                      <a:r>
                        <a:rPr lang="en-IN" b="0" i="0" dirty="0">
                          <a:solidFill>
                            <a:srgbClr val="58585B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2001:DB8:ACAD:1111:2222:0:0:33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A70.3DB.7C9.1AA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2017-07-24T19:39:35+00:00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BC482F5-D1EC-4494-96F3-089CF1F51D85}"/>
              </a:ext>
            </a:extLst>
          </p:cNvPr>
          <p:cNvSpPr txBox="1"/>
          <p:nvPr/>
        </p:nvSpPr>
        <p:spPr>
          <a:xfrm>
            <a:off x="1874165" y="5388306"/>
            <a:ext cx="10198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rPr>
              <a:t>Data normalization is also required to simplify searching for correlated </a:t>
            </a:r>
            <a:r>
              <a:rPr lang="en-GB" sz="24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events.</a:t>
            </a:r>
          </a:p>
        </p:txBody>
      </p:sp>
    </p:spTree>
    <p:extLst>
      <p:ext uri="{BB962C8B-B14F-4D97-AF65-F5344CB8AC3E}">
        <p14:creationId xmlns:p14="http://schemas.microsoft.com/office/powerpoint/2010/main" val="4102856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3382" y="565925"/>
            <a:ext cx="5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Normalization</a:t>
            </a: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90B1890-8883-AE2B-8FD3-D5E52E642728}"/>
              </a:ext>
            </a:extLst>
          </p:cNvPr>
          <p:cNvSpPr txBox="1"/>
          <p:nvPr/>
        </p:nvSpPr>
        <p:spPr>
          <a:xfrm>
            <a:off x="297180" y="1598647"/>
            <a:ext cx="11597640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normalization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process of combining data from a number of sources into a common format.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common schema will specify the names and formats for the required data fields.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IPv6 addresses, MAC addresses, and date and time can be represented in varying formats:</a:t>
            </a:r>
          </a:p>
        </p:txBody>
      </p:sp>
      <p:graphicFrame>
        <p:nvGraphicFramePr>
          <p:cNvPr id="10" name="Table 1">
            <a:extLst>
              <a:ext uri="{FF2B5EF4-FFF2-40B4-BE49-F238E27FC236}">
                <a16:creationId xmlns:a16="http://schemas.microsoft.com/office/drawing/2014/main" id="{F25B9498-27A2-9DB4-AD17-7BA2F3136F7D}"/>
              </a:ext>
            </a:extLst>
          </p:cNvPr>
          <p:cNvGraphicFramePr>
            <a:graphicFrameLocks noGrp="1"/>
          </p:cNvGraphicFramePr>
          <p:nvPr/>
        </p:nvGraphicFramePr>
        <p:xfrm>
          <a:off x="1011589" y="3697803"/>
          <a:ext cx="10206328" cy="146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87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76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499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I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IPv6</a:t>
                      </a:r>
                      <a:r>
                        <a:rPr lang="en-IN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Address Formats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Mac Formats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Date Formats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538">
                <a:tc>
                  <a:txBody>
                    <a:bodyPr/>
                    <a:lstStyle/>
                    <a:p>
                      <a:pPr algn="l">
                        <a:buFont typeface="Arial"/>
                        <a:buNone/>
                      </a:pPr>
                      <a:r>
                        <a:rPr lang="en-IN" b="0" i="0" dirty="0">
                          <a:solidFill>
                            <a:srgbClr val="58585B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2001:db8:acad:1111:2222::33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A7:03:DB:7C:91:AA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Monday, July 24, 2017 7:39:35pm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529">
                <a:tc>
                  <a:txBody>
                    <a:bodyPr/>
                    <a:lstStyle/>
                    <a:p>
                      <a:pPr algn="l">
                        <a:buFont typeface="Arial"/>
                        <a:buNone/>
                      </a:pPr>
                      <a:r>
                        <a:rPr lang="en-IN" b="0" i="0" dirty="0">
                          <a:solidFill>
                            <a:srgbClr val="58585B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2001:DB8:ACAD:1111:2222::33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A7-03-DB-7C-91-AA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Mon, 24 Jul 2017 19:39:35 +0000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534">
                <a:tc>
                  <a:txBody>
                    <a:bodyPr/>
                    <a:lstStyle/>
                    <a:p>
                      <a:pPr algn="l">
                        <a:buFont typeface="Arial"/>
                        <a:buNone/>
                      </a:pPr>
                      <a:r>
                        <a:rPr lang="en-IN" b="0" i="0" dirty="0">
                          <a:solidFill>
                            <a:srgbClr val="58585B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2001:DB8:ACAD:1111:2222:0:0:33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A70.3DB.7C9.1AA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4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2017-07-24T19:39:35+00:00</a:t>
                      </a:r>
                      <a:endParaRPr lang="en-IN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BC482F5-D1EC-4494-96F3-089CF1F51D85}"/>
              </a:ext>
            </a:extLst>
          </p:cNvPr>
          <p:cNvSpPr txBox="1"/>
          <p:nvPr/>
        </p:nvSpPr>
        <p:spPr>
          <a:xfrm>
            <a:off x="1874165" y="5388306"/>
            <a:ext cx="10198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rPr>
              <a:t>Data normalization is also required to simplify searching for correlated </a:t>
            </a:r>
            <a:r>
              <a:rPr lang="en-GB" sz="2400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events.</a:t>
            </a:r>
          </a:p>
        </p:txBody>
      </p:sp>
    </p:spTree>
    <p:extLst>
      <p:ext uri="{BB962C8B-B14F-4D97-AF65-F5344CB8AC3E}">
        <p14:creationId xmlns:p14="http://schemas.microsoft.com/office/powerpoint/2010/main" val="2479218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425A6E-C511-952B-0E35-FAF5CE402F69}"/>
              </a:ext>
            </a:extLst>
          </p:cNvPr>
          <p:cNvSpPr txBox="1"/>
          <p:nvPr/>
        </p:nvSpPr>
        <p:spPr>
          <a:xfrm>
            <a:off x="71481" y="7906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Activity 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7BF73A-0D2F-14DD-1E6C-CA90E20265D1}"/>
              </a:ext>
            </a:extLst>
          </p:cNvPr>
          <p:cNvSpPr txBox="1"/>
          <p:nvPr/>
        </p:nvSpPr>
        <p:spPr>
          <a:xfrm>
            <a:off x="2412823" y="355897"/>
            <a:ext cx="62331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 - Convert Data into </a:t>
            </a:r>
          </a:p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Universal Format</a:t>
            </a:r>
          </a:p>
        </p:txBody>
      </p:sp>
      <p:sp>
        <p:nvSpPr>
          <p:cNvPr id="15" name="Content Placeholder 1">
            <a:extLst>
              <a:ext uri="{FF2B5EF4-FFF2-40B4-BE49-F238E27FC236}">
                <a16:creationId xmlns:a16="http://schemas.microsoft.com/office/drawing/2014/main" id="{F7416139-33DC-9B23-19BB-A0E78B1954AC}"/>
              </a:ext>
            </a:extLst>
          </p:cNvPr>
          <p:cNvSpPr txBox="1">
            <a:spLocks/>
          </p:cNvSpPr>
          <p:nvPr/>
        </p:nvSpPr>
        <p:spPr>
          <a:xfrm>
            <a:off x="303884" y="1938334"/>
            <a:ext cx="8667426" cy="27280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In this lab, you will complete the following objectives:</a:t>
            </a:r>
          </a:p>
          <a:p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Part 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: Use command line tools to manually normalize log entries.</a:t>
            </a:r>
          </a:p>
          <a:p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Part 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: The timestamp field must be normalized.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003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3382" y="565925"/>
            <a:ext cx="5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Archiving</a:t>
            </a: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90B1890-8883-AE2B-8FD3-D5E52E642728}"/>
              </a:ext>
            </a:extLst>
          </p:cNvPr>
          <p:cNvSpPr txBox="1"/>
          <p:nvPr/>
        </p:nvSpPr>
        <p:spPr>
          <a:xfrm>
            <a:off x="297180" y="1598647"/>
            <a:ext cx="1159764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Retaining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Network Security Monitoring (NSM) data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indefinitely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feasible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due to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storage and access issues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retention period for certain types of network security information may be specified by compliance frameworks.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Sguil alert data is retained for 30 days by default. This value is set in the 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securityonion.conf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file.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Onion data can always be archived to external storage by a data archive system, depending on the needs and capabilities of the organization.</a:t>
            </a:r>
          </a:p>
          <a:p>
            <a:pPr>
              <a:buFont typeface="Arial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b="1" i="1" dirty="0"/>
              <a:t>Note</a:t>
            </a:r>
            <a:r>
              <a:rPr lang="en-US" sz="2000" i="1" dirty="0"/>
              <a:t>: The storage locations for the different types of Security Onion data will vary based on the Security Onion implementation.</a:t>
            </a:r>
          </a:p>
        </p:txBody>
      </p:sp>
    </p:spTree>
    <p:extLst>
      <p:ext uri="{BB962C8B-B14F-4D97-AF65-F5344CB8AC3E}">
        <p14:creationId xmlns:p14="http://schemas.microsoft.com/office/powerpoint/2010/main" val="2337933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888818" y="3066593"/>
            <a:ext cx="6858060" cy="84066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ctr"/>
            <a:r>
              <a:rPr lang="en-US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Investigating Network Data</a:t>
            </a: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64422" y="451157"/>
            <a:ext cx="49278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network intrusion data to identify compromised hosts and vulnerabilities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</p:spTree>
    <p:extLst>
      <p:ext uri="{BB962C8B-B14F-4D97-AF65-F5344CB8AC3E}">
        <p14:creationId xmlns:p14="http://schemas.microsoft.com/office/powerpoint/2010/main" val="3943531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3382" y="565925"/>
            <a:ext cx="5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Working in Sguil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90B1890-8883-AE2B-8FD3-D5E52E642728}"/>
              </a:ext>
            </a:extLst>
          </p:cNvPr>
          <p:cNvSpPr txBox="1"/>
          <p:nvPr/>
        </p:nvSpPr>
        <p:spPr>
          <a:xfrm>
            <a:off x="297180" y="1598647"/>
            <a:ext cx="579882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Security Onion, the first place that a cybersecurity analyst will go to verify alerts is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Sguil automatically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correlates similar alerts into a single line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provides a way to view correlated events represented by that line.</a:t>
            </a:r>
          </a:p>
          <a:p>
            <a:pPr>
              <a:buFont typeface="Arial" pitchFamily="34" charset="0"/>
              <a:buChar char="•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understand what is happening in the network, it may be useful to sort the </a:t>
            </a:r>
            <a:r>
              <a:rPr lang="en-IN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CNT</a:t>
            </a:r>
            <a:r>
              <a:rPr lang="en-IN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column to display the alerts with the highest frequency.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BB9A8D49-B298-D775-F63B-5051584B1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83556"/>
            <a:ext cx="5688810" cy="332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5DAC0B2-CC10-3337-5679-7344B7DD87E1}"/>
              </a:ext>
            </a:extLst>
          </p:cNvPr>
          <p:cNvSpPr txBox="1"/>
          <p:nvPr/>
        </p:nvSpPr>
        <p:spPr>
          <a:xfrm>
            <a:off x="5751286" y="5074687"/>
            <a:ext cx="62255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N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r>
              <a:rPr lang="en-I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Alerts Sorted on CNT</a:t>
            </a:r>
          </a:p>
        </p:txBody>
      </p:sp>
    </p:spTree>
    <p:extLst>
      <p:ext uri="{BB962C8B-B14F-4D97-AF65-F5344CB8AC3E}">
        <p14:creationId xmlns:p14="http://schemas.microsoft.com/office/powerpoint/2010/main" val="20282171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3382" y="565925"/>
            <a:ext cx="5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 Queries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pic>
        <p:nvPicPr>
          <p:cNvPr id="10" name="Picture 9" descr="sguil-query.PNG">
            <a:extLst>
              <a:ext uri="{FF2B5EF4-FFF2-40B4-BE49-F238E27FC236}">
                <a16:creationId xmlns:a16="http://schemas.microsoft.com/office/drawing/2014/main" id="{434AC98D-8033-E5D8-F84E-B470D2A609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5860" y="1843183"/>
            <a:ext cx="5318960" cy="3308133"/>
          </a:xfrm>
          <a:prstGeom prst="rect">
            <a:avLst/>
          </a:prstGeom>
        </p:spPr>
      </p:pic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B0880D9F-4DD4-CE2C-B721-467678835DA1}"/>
              </a:ext>
            </a:extLst>
          </p:cNvPr>
          <p:cNvSpPr txBox="1">
            <a:spLocks/>
          </p:cNvSpPr>
          <p:nvPr/>
        </p:nvSpPr>
        <p:spPr>
          <a:xfrm>
            <a:off x="144065" y="1778181"/>
            <a:ext cx="6253940" cy="319757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Queries can be constructed in Sguil using the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Query Builder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It simplifies constructing queries to a certain degree.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analyst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know the field names and some issues with field values to effectively build queries in Sguil.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Sguil stores IP addresses in an integer representation. 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68087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3382" y="565925"/>
            <a:ext cx="545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ivoting from Sguil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B3E67DBF-24F4-3618-0D21-59A588820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778180"/>
            <a:ext cx="5669121" cy="31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83E42F58-453C-0FDF-EAB2-9F7437B4B28E}"/>
              </a:ext>
            </a:extLst>
          </p:cNvPr>
          <p:cNvSpPr txBox="1">
            <a:spLocks/>
          </p:cNvSpPr>
          <p:nvPr/>
        </p:nvSpPr>
        <p:spPr>
          <a:xfrm>
            <a:off x="223666" y="1780865"/>
            <a:ext cx="6134815" cy="31718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provides the ability for the </a:t>
            </a:r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analyst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pivot to other information sources and tools.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 files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available in Elasticsearch.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Relevant packet captures can be displayed in Wireshark. </a:t>
            </a:r>
          </a:p>
        </p:txBody>
      </p:sp>
    </p:spTree>
    <p:extLst>
      <p:ext uri="{BB962C8B-B14F-4D97-AF65-F5344CB8AC3E}">
        <p14:creationId xmlns:p14="http://schemas.microsoft.com/office/powerpoint/2010/main" val="29492936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280" y="565925"/>
            <a:ext cx="5989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 Handling in 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0682295C-9071-78D9-2937-84192CA71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974" y="1778181"/>
            <a:ext cx="5618360" cy="309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F63F99F2-CD30-21B2-5DCF-72C8FA1896E4}"/>
              </a:ext>
            </a:extLst>
          </p:cNvPr>
          <p:cNvSpPr txBox="1">
            <a:spLocks/>
          </p:cNvSpPr>
          <p:nvPr/>
        </p:nvSpPr>
        <p:spPr>
          <a:xfrm>
            <a:off x="130613" y="1691068"/>
            <a:ext cx="6331147" cy="9701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lvl="1" indent="-177800" defTabSz="814388">
              <a:lnSpc>
                <a:spcPct val="95000"/>
              </a:lnSpc>
              <a:buClr>
                <a:srgbClr val="000000"/>
              </a:buClr>
            </a:pPr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Sguil is a console that enables a cybersecurity analyst to investigate, verify, and classify security alerts. </a:t>
            </a:r>
          </a:p>
          <a:p>
            <a:pPr marL="177800" lvl="1" indent="-177800" defTabSz="814388">
              <a:lnSpc>
                <a:spcPct val="95000"/>
              </a:lnSpc>
              <a:buClr>
                <a:srgbClr val="000000"/>
              </a:buClr>
            </a:pPr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Three tasks can be completed in Squil to manage alerts:</a:t>
            </a:r>
          </a:p>
          <a:p>
            <a:pPr marL="322263" lvl="3" indent="-177800" defTabSz="814388">
              <a:lnSpc>
                <a:spcPct val="95000"/>
              </a:lnSpc>
              <a:buClr>
                <a:srgbClr val="000000"/>
              </a:buClr>
            </a:pPr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Alerts that have been found to be false positives can be expired.</a:t>
            </a:r>
          </a:p>
          <a:p>
            <a:pPr marL="322263" lvl="3" indent="-177800" defTabSz="814388">
              <a:lnSpc>
                <a:spcPct val="95000"/>
              </a:lnSpc>
              <a:buClr>
                <a:srgbClr val="000000"/>
              </a:buClr>
            </a:pPr>
            <a:r>
              <a:rPr lang="en-US" altLang="ja-JP" sz="2200">
                <a:latin typeface="Times New Roman" panose="02020603050405020304" pitchFamily="18" charset="0"/>
                <a:cs typeface="Times New Roman" panose="02020603050405020304" pitchFamily="18" charset="0"/>
              </a:rPr>
              <a:t>An event can be escalated by pressing the F9 key. </a:t>
            </a:r>
          </a:p>
          <a:p>
            <a:pPr marL="322263" lvl="3" indent="-177800" defTabSz="814388">
              <a:lnSpc>
                <a:spcPct val="95000"/>
              </a:lnSpc>
              <a:buClr>
                <a:srgbClr val="000000"/>
              </a:buClr>
            </a:pPr>
            <a:r>
              <a:rPr lang="en-US" altLang="ja-JP" sz="2200">
                <a:latin typeface="Times New Roman" panose="02020603050405020304" pitchFamily="18" charset="0"/>
                <a:cs typeface="Times New Roman" panose="02020603050405020304" pitchFamily="18" charset="0"/>
              </a:rPr>
              <a:t>An event can be categorized. </a:t>
            </a:r>
          </a:p>
          <a:p>
            <a:pPr marL="0" indent="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62F7D31-AEA0-010E-1D05-D5E3BCC32DF5}"/>
              </a:ext>
            </a:extLst>
          </p:cNvPr>
          <p:cNvSpPr txBox="1"/>
          <p:nvPr/>
        </p:nvSpPr>
        <p:spPr>
          <a:xfrm>
            <a:off x="1812274" y="5044134"/>
            <a:ext cx="85674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0000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rPr>
              <a:t>Sguil includes seven pre-built categories that can be assigned by using a menu or by pressing the corresponding </a:t>
            </a:r>
            <a:r>
              <a:rPr lang="en-GB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 key. </a:t>
            </a:r>
          </a:p>
        </p:txBody>
      </p:sp>
    </p:spTree>
    <p:extLst>
      <p:ext uri="{BB962C8B-B14F-4D97-AF65-F5344CB8AC3E}">
        <p14:creationId xmlns:p14="http://schemas.microsoft.com/office/powerpoint/2010/main" val="1843446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280" y="565925"/>
            <a:ext cx="5989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Working in 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825A422A-BC81-5F96-7A68-5D094BE88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325" y="1485804"/>
            <a:ext cx="6337971" cy="4065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336F7206-C842-D354-8ED7-56CD6A5CA6B6}"/>
              </a:ext>
            </a:extLst>
          </p:cNvPr>
          <p:cNvSpPr txBox="1">
            <a:spLocks/>
          </p:cNvSpPr>
          <p:nvPr/>
        </p:nvSpPr>
        <p:spPr>
          <a:xfrm>
            <a:off x="152185" y="1610200"/>
            <a:ext cx="5417140" cy="37849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lvl="1" indent="-177800" defTabSz="814388">
              <a:lnSpc>
                <a:spcPct val="95000"/>
              </a:lnSpc>
              <a:spcBef>
                <a:spcPts val="400"/>
              </a:spcBef>
              <a:spcAft>
                <a:spcPts val="400"/>
              </a:spcAft>
              <a:buClr>
                <a:srgbClr val="708CA1"/>
              </a:buClr>
            </a:pPr>
            <a:r>
              <a:rPr lang="en-GB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Logstash and Beats 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used for data ingestion in the Elastic Stack. 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400"/>
              </a:spcBef>
              <a:spcAft>
                <a:spcPts val="400"/>
              </a:spcAft>
              <a:buClr>
                <a:srgbClr val="708CA1"/>
              </a:buClr>
            </a:pP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Kibana, which is the visual interface into the logs, is configured to show the </a:t>
            </a:r>
            <a:r>
              <a:rPr lang="en-IN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last 24 hours </a:t>
            </a: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default. 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400"/>
              </a:spcBef>
              <a:spcAft>
                <a:spcPts val="400"/>
              </a:spcAft>
              <a:buClr>
                <a:srgbClr val="708CA1"/>
              </a:buClr>
            </a:pP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Logs are ingested into Elasticsearch into separate indices or databases based on a configured range of time.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400"/>
              </a:spcBef>
              <a:spcAft>
                <a:spcPts val="400"/>
              </a:spcAft>
              <a:buClr>
                <a:srgbClr val="708CA1"/>
              </a:buClr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best way to monitor the data in Elasticsearch is to build customized visual dashboards.</a:t>
            </a:r>
          </a:p>
        </p:txBody>
      </p:sp>
    </p:spTree>
    <p:extLst>
      <p:ext uri="{BB962C8B-B14F-4D97-AF65-F5344CB8AC3E}">
        <p14:creationId xmlns:p14="http://schemas.microsoft.com/office/powerpoint/2010/main" val="15489912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280" y="565925"/>
            <a:ext cx="5989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Queries in 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336F7206-C842-D354-8ED7-56CD6A5CA6B6}"/>
              </a:ext>
            </a:extLst>
          </p:cNvPr>
          <p:cNvSpPr txBox="1">
            <a:spLocks/>
          </p:cNvSpPr>
          <p:nvPr/>
        </p:nvSpPr>
        <p:spPr>
          <a:xfrm>
            <a:off x="152184" y="1610200"/>
            <a:ext cx="11795975" cy="37849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Elasticsearch is built on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Apache Lucene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 open-source search engine software library featuring full text indexing and searching capabilities. 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Lucene software libraries, Elasticsearch has its own query language based on JSON called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Query Domain Specific Language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DSL).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Along with JSON, Elasticsearch queries make use of elements such as Boolean operators, Fields, Ranges, Wildcards, Regex, Fuzzy Search, and Text Search.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Elasticsearch was designed to interface with users using web-based clients that follow the HTTP REST framework. 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used for executing the queries are URI, </a:t>
            </a:r>
            <a:r>
              <a:rPr lang="en-GB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cURL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JSON and Dev Tools.</a:t>
            </a:r>
          </a:p>
        </p:txBody>
      </p:sp>
    </p:spTree>
    <p:extLst>
      <p:ext uri="{BB962C8B-B14F-4D97-AF65-F5344CB8AC3E}">
        <p14:creationId xmlns:p14="http://schemas.microsoft.com/office/powerpoint/2010/main" val="14392720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280" y="565925"/>
            <a:ext cx="8046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Process or API Calls</a:t>
            </a: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EA1DD568-9BF8-DA3E-0EBC-88DAF7C6F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404" y="1358330"/>
            <a:ext cx="4367322" cy="2573516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5948B5F8-FBD2-4165-E0DA-05A3B1886B65}"/>
              </a:ext>
            </a:extLst>
          </p:cNvPr>
          <p:cNvSpPr txBox="1">
            <a:spLocks/>
          </p:cNvSpPr>
          <p:nvPr/>
        </p:nvSpPr>
        <p:spPr>
          <a:xfrm>
            <a:off x="172347" y="1564406"/>
            <a:ext cx="7307707" cy="31382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Applications interact with an Operating System (OS) through system calls to the OS Application Programming Interface (</a:t>
            </a:r>
            <a:r>
              <a:rPr lang="en-GB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GB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malware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</a:t>
            </a:r>
            <a:r>
              <a:rPr lang="en-GB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fool an OS kernel 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allowing it to make system calls, many exploits are possible.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OSSEC rules detect changes in host-based parameters. 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altLang="ja-JP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OSSEC rules will trigger an alert in Sguil. 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Pivoting to Kibana on the host IP address allows you to choose the type of alert based on the program that created it.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4ABFAA3-CB86-E379-9E9F-38C2913ACE49}"/>
              </a:ext>
            </a:extLst>
          </p:cNvPr>
          <p:cNvSpPr txBox="1"/>
          <p:nvPr/>
        </p:nvSpPr>
        <p:spPr>
          <a:xfrm>
            <a:off x="251823" y="4765812"/>
            <a:ext cx="11820851" cy="73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  <a:buFont typeface="Arial" charset="0"/>
              <a:buChar char="•"/>
            </a:pPr>
            <a:r>
              <a:rPr lang="en-IN" sz="2200" dirty="0">
                <a:solidFill>
                  <a:srgbClr val="000000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rPr>
              <a:t>Filtering for </a:t>
            </a:r>
            <a:r>
              <a:rPr lang="en-IN" sz="2200" dirty="0">
                <a:solidFill>
                  <a:srgbClr val="00B0F0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rPr>
              <a:t>OSSEC</a:t>
            </a:r>
            <a:r>
              <a:rPr lang="en-IN" sz="2200" dirty="0">
                <a:solidFill>
                  <a:srgbClr val="000000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rPr>
              <a:t> indices results in a view of the OSSEC events that occurred on the host, including indicators that </a:t>
            </a:r>
            <a:r>
              <a:rPr lang="en-IN" sz="2200" dirty="0">
                <a:solidFill>
                  <a:srgbClr val="00B0F0"/>
                </a:solidFill>
                <a:latin typeface="Times New Roman" panose="02020603050405020304" pitchFamily="18" charset="0"/>
                <a:ea typeface="ＭＳ Ｐゴシック" charset="0"/>
                <a:cs typeface="Times New Roman" panose="02020603050405020304" pitchFamily="18" charset="0"/>
              </a:rPr>
              <a:t>malware may have interacted with the OS kernel</a:t>
            </a:r>
          </a:p>
        </p:txBody>
      </p:sp>
    </p:spTree>
    <p:extLst>
      <p:ext uri="{BB962C8B-B14F-4D97-AF65-F5344CB8AC3E}">
        <p14:creationId xmlns:p14="http://schemas.microsoft.com/office/powerpoint/2010/main" val="6330036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280" y="565925"/>
            <a:ext cx="8046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Investigating File Details</a:t>
            </a:r>
            <a:endParaRPr lang="en-US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056D64D2-8A0C-3F68-5DA5-415D29744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10200"/>
            <a:ext cx="5797448" cy="3641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4E2263C8-9854-84E6-3C53-06996E462889}"/>
              </a:ext>
            </a:extLst>
          </p:cNvPr>
          <p:cNvSpPr txBox="1">
            <a:spLocks/>
          </p:cNvSpPr>
          <p:nvPr/>
        </p:nvSpPr>
        <p:spPr>
          <a:xfrm>
            <a:off x="153494" y="1778181"/>
            <a:ext cx="5763279" cy="270163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Sguil, if the cybersecurity analyst is suspicious of a file, the hash value can be submitted to an online site to determine if the file is a known malware.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GB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Kibana, Zeek Hunting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to display information regarding the files that have entered the network.</a:t>
            </a:r>
          </a:p>
          <a:p>
            <a:pPr marL="177800" lvl="1" indent="-177800" defTabSz="814388">
              <a:lnSpc>
                <a:spcPct val="95000"/>
              </a:lnSpc>
              <a:spcBef>
                <a:spcPts val="0"/>
              </a:spcBef>
              <a:spcAft>
                <a:spcPts val="600"/>
              </a:spcAft>
              <a:buClr>
                <a:srgbClr val="708CA1"/>
              </a:buClr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 that in Kibana, the event type is shown as </a:t>
            </a:r>
            <a:r>
              <a:rPr lang="en-GB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bro_files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even though the new name for Bro is Zeek. </a:t>
            </a:r>
          </a:p>
        </p:txBody>
      </p:sp>
    </p:spTree>
    <p:extLst>
      <p:ext uri="{BB962C8B-B14F-4D97-AF65-F5344CB8AC3E}">
        <p14:creationId xmlns:p14="http://schemas.microsoft.com/office/powerpoint/2010/main" val="22808943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888818" y="3066593"/>
            <a:ext cx="7201600" cy="84066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ctr"/>
            <a:r>
              <a:rPr lang="en-US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Enhancing the Work of the Cybersecurity Analyst</a:t>
            </a: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64422" y="451157"/>
            <a:ext cx="49278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network intrusion data to identify compromised hosts and vulnerabilities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</p:spTree>
    <p:extLst>
      <p:ext uri="{BB962C8B-B14F-4D97-AF65-F5344CB8AC3E}">
        <p14:creationId xmlns:p14="http://schemas.microsoft.com/office/powerpoint/2010/main" val="23894719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280" y="565925"/>
            <a:ext cx="8046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Dashboards and Visualizations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D76E86A6-60F2-E4F9-716D-96C7F9DF6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987" y="1660439"/>
            <a:ext cx="5580668" cy="3537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5AFA2289-A317-FF01-9E29-13CD8FAF0E3C}"/>
              </a:ext>
            </a:extLst>
          </p:cNvPr>
          <p:cNvSpPr txBox="1">
            <a:spLocks/>
          </p:cNvSpPr>
          <p:nvPr/>
        </p:nvSpPr>
        <p:spPr>
          <a:xfrm>
            <a:off x="191199" y="2006847"/>
            <a:ext cx="5904801" cy="364243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Dashboards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provide a combination of data and visualizations which allows cybersecurity analysts to focus on specific details and information.</a:t>
            </a:r>
          </a:p>
          <a:p>
            <a:pPr>
              <a:spcBef>
                <a:spcPts val="0"/>
              </a:spcBef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Dashboards are usually interactive. 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Kibana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includes the capability of designing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 dashboards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addition, tools such as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Squert</a:t>
            </a:r>
            <a:r>
              <a:rPr lang="en-GB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Security Onion provide a </a:t>
            </a:r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visual interface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NSM data.</a:t>
            </a:r>
          </a:p>
        </p:txBody>
      </p:sp>
    </p:spTree>
    <p:extLst>
      <p:ext uri="{BB962C8B-B14F-4D97-AF65-F5344CB8AC3E}">
        <p14:creationId xmlns:p14="http://schemas.microsoft.com/office/powerpoint/2010/main" val="39870899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0280" y="565925"/>
            <a:ext cx="8046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Workflow Management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6C5C958-7649-B0AE-6EF8-EC8A55B13A35}"/>
              </a:ext>
            </a:extLst>
          </p:cNvPr>
          <p:cNvSpPr txBox="1">
            <a:spLocks/>
          </p:cNvSpPr>
          <p:nvPr/>
        </p:nvSpPr>
        <p:spPr>
          <a:xfrm>
            <a:off x="290813" y="1678721"/>
            <a:ext cx="11610373" cy="30961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Workflows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 sequence of processes and procedures through which work tasks are completed.</a:t>
            </a:r>
          </a:p>
          <a:p>
            <a:pPr marL="177800" lvl="1" indent="-177800"/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SOC workflows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58775" lvl="3" indent="-179388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Enhances the efficiency of the cyberoperations team</a:t>
            </a:r>
          </a:p>
          <a:p>
            <a:pPr marL="358775" lvl="3" indent="-179388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Increases the accountability of the staff </a:t>
            </a:r>
          </a:p>
          <a:p>
            <a:pPr marL="358775" lvl="3" indent="-179388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Ensures that all potential alerts are treated properly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Sguil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workflow management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a good  choice for large operations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There are third party systems available that can be customized.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Automated queries add efficiency to the cyberoperations workflow. These queries automatically search for complex security incidents that may evade other tools.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404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425A6E-C511-952B-0E35-FAF5CE402F69}"/>
              </a:ext>
            </a:extLst>
          </p:cNvPr>
          <p:cNvSpPr txBox="1"/>
          <p:nvPr/>
        </p:nvSpPr>
        <p:spPr>
          <a:xfrm>
            <a:off x="71481" y="7906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Activity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7BF73A-0D2F-14DD-1E6C-CA90E20265D1}"/>
              </a:ext>
            </a:extLst>
          </p:cNvPr>
          <p:cNvSpPr txBox="1"/>
          <p:nvPr/>
        </p:nvSpPr>
        <p:spPr>
          <a:xfrm>
            <a:off x="2412823" y="355897"/>
            <a:ext cx="623316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 - </a:t>
            </a:r>
            <a:r>
              <a:rPr lang="en-GB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Isolate Compromised Host</a:t>
            </a:r>
          </a:p>
          <a:p>
            <a:r>
              <a:rPr lang="en-GB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Using 5-Tuple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1">
            <a:extLst>
              <a:ext uri="{FF2B5EF4-FFF2-40B4-BE49-F238E27FC236}">
                <a16:creationId xmlns:a16="http://schemas.microsoft.com/office/drawing/2014/main" id="{F7416139-33DC-9B23-19BB-A0E78B1954AC}"/>
              </a:ext>
            </a:extLst>
          </p:cNvPr>
          <p:cNvSpPr txBox="1">
            <a:spLocks/>
          </p:cNvSpPr>
          <p:nvPr/>
        </p:nvSpPr>
        <p:spPr>
          <a:xfrm>
            <a:off x="303884" y="1938334"/>
            <a:ext cx="8667426" cy="27280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lab, you will complete the following objective: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Security Onion tools to investigate an exploit.</a:t>
            </a:r>
          </a:p>
        </p:txBody>
      </p:sp>
    </p:spTree>
    <p:extLst>
      <p:ext uri="{BB962C8B-B14F-4D97-AF65-F5344CB8AC3E}">
        <p14:creationId xmlns:p14="http://schemas.microsoft.com/office/powerpoint/2010/main" val="41021707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79577" y="2644170"/>
            <a:ext cx="555254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dirty="0">
                <a:latin typeface="Arial Black" panose="020B0A04020102020204" pitchFamily="34" charset="0"/>
              </a:rPr>
              <a:t>Thanks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9</a:t>
            </a:r>
          </a:p>
        </p:txBody>
      </p:sp>
      <p:sp>
        <p:nvSpPr>
          <p:cNvPr id="7" name="Rectangle 6"/>
          <p:cNvSpPr/>
          <p:nvPr/>
        </p:nvSpPr>
        <p:spPr>
          <a:xfrm>
            <a:off x="2265914" y="445840"/>
            <a:ext cx="45441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network intrusion data to identify compromised hosts and vulnerabilities</a:t>
            </a:r>
          </a:p>
        </p:txBody>
      </p:sp>
    </p:spTree>
    <p:extLst>
      <p:ext uri="{BB962C8B-B14F-4D97-AF65-F5344CB8AC3E}">
        <p14:creationId xmlns:p14="http://schemas.microsoft.com/office/powerpoint/2010/main" val="2796892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1346</TotalTime>
  <Words>1550</Words>
  <Application>Microsoft Office PowerPoint</Application>
  <PresentationFormat>Widescreen</PresentationFormat>
  <Paragraphs>165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Dr. Ibrahim Gomaa</cp:lastModifiedBy>
  <cp:revision>51</cp:revision>
  <dcterms:created xsi:type="dcterms:W3CDTF">2023-03-12T07:38:41Z</dcterms:created>
  <dcterms:modified xsi:type="dcterms:W3CDTF">2023-05-18T15:55:14Z</dcterms:modified>
</cp:coreProperties>
</file>