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5"/>
  </p:notesMasterIdLst>
  <p:sldIdLst>
    <p:sldId id="260" r:id="rId2"/>
    <p:sldId id="282" r:id="rId3"/>
    <p:sldId id="324" r:id="rId4"/>
    <p:sldId id="325" r:id="rId5"/>
    <p:sldId id="295" r:id="rId6"/>
    <p:sldId id="328" r:id="rId7"/>
    <p:sldId id="327" r:id="rId8"/>
    <p:sldId id="326" r:id="rId9"/>
    <p:sldId id="330" r:id="rId10"/>
    <p:sldId id="329" r:id="rId11"/>
    <p:sldId id="294" r:id="rId12"/>
    <p:sldId id="331" r:id="rId13"/>
    <p:sldId id="332" r:id="rId14"/>
    <p:sldId id="333" r:id="rId15"/>
    <p:sldId id="334" r:id="rId16"/>
    <p:sldId id="293" r:id="rId17"/>
    <p:sldId id="335" r:id="rId18"/>
    <p:sldId id="336" r:id="rId19"/>
    <p:sldId id="337" r:id="rId20"/>
    <p:sldId id="338" r:id="rId21"/>
    <p:sldId id="339" r:id="rId22"/>
    <p:sldId id="340" r:id="rId23"/>
    <p:sldId id="296" r:id="rId24"/>
    <p:sldId id="341" r:id="rId25"/>
    <p:sldId id="342" r:id="rId26"/>
    <p:sldId id="343" r:id="rId27"/>
    <p:sldId id="344" r:id="rId28"/>
    <p:sldId id="345" r:id="rId29"/>
    <p:sldId id="297" r:id="rId30"/>
    <p:sldId id="346" r:id="rId31"/>
    <p:sldId id="347" r:id="rId32"/>
    <p:sldId id="348" r:id="rId33"/>
    <p:sldId id="29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4</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4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normAutofit/>
          </a:bodyPr>
          <a:lstStyle/>
          <a:p>
            <a:r>
              <a:rPr lang="en-US" dirty="0"/>
              <a:t>JOB Safety </a:t>
            </a:r>
            <a:r>
              <a:rPr lang="en-US" dirty="0" smtClean="0"/>
              <a:t>analysis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9" name="Rectangle 8"/>
          <p:cNvSpPr/>
          <p:nvPr/>
        </p:nvSpPr>
        <p:spPr>
          <a:xfrm>
            <a:off x="463463" y="1610200"/>
            <a:ext cx="11361107" cy="3585597"/>
          </a:xfrm>
          <a:prstGeom prst="rect">
            <a:avLst/>
          </a:prstGeom>
        </p:spPr>
        <p:txBody>
          <a:bodyPr wrap="square">
            <a:spAutoFit/>
          </a:bodyPr>
          <a:lstStyle/>
          <a:p>
            <a:pPr algn="just">
              <a:spcAft>
                <a:spcPts val="1800"/>
              </a:spcAft>
            </a:pPr>
            <a:r>
              <a:rPr lang="en-US" sz="3200" dirty="0">
                <a:solidFill>
                  <a:srgbClr val="FF0000"/>
                </a:solidFill>
                <a:latin typeface="Calibri" panose="020F0502020204030204"/>
              </a:rPr>
              <a:t>JOB Safety analysis:</a:t>
            </a:r>
          </a:p>
          <a:p>
            <a:pPr marL="457200" indent="-457200" algn="just">
              <a:spcAft>
                <a:spcPts val="1200"/>
              </a:spcAft>
              <a:buFont typeface="Wingdings" panose="05000000000000000000" pitchFamily="2" charset="2"/>
              <a:buChar char="§"/>
            </a:pPr>
            <a:r>
              <a:rPr lang="en-US" sz="3200" dirty="0">
                <a:solidFill>
                  <a:prstClr val="black"/>
                </a:solidFill>
                <a:latin typeface="Calibri" panose="020F0502020204030204"/>
              </a:rPr>
              <a:t>A JSA is a qualitative technique used to identify and control workplace hazards to prevent accidents. </a:t>
            </a:r>
          </a:p>
          <a:p>
            <a:pPr algn="just">
              <a:spcAft>
                <a:spcPts val="1200"/>
              </a:spcAft>
            </a:pPr>
            <a:endParaRPr lang="en-US" sz="3200" dirty="0">
              <a:solidFill>
                <a:prstClr val="black"/>
              </a:solidFill>
              <a:latin typeface="Calibri" panose="020F0502020204030204"/>
            </a:endParaRPr>
          </a:p>
          <a:p>
            <a:pPr marL="457200" indent="-457200" algn="just">
              <a:spcAft>
                <a:spcPts val="1200"/>
              </a:spcAft>
              <a:buFont typeface="Wingdings" panose="05000000000000000000" pitchFamily="2" charset="2"/>
              <a:buChar char="§"/>
            </a:pPr>
            <a:r>
              <a:rPr lang="en-US" sz="3200" dirty="0">
                <a:solidFill>
                  <a:prstClr val="black"/>
                </a:solidFill>
                <a:latin typeface="Calibri" panose="020F0502020204030204"/>
              </a:rPr>
              <a:t>In a JSA, each basic step of the job is examined to identify and address potential hazards. </a:t>
            </a: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normAutofit/>
          </a:bodyPr>
          <a:lstStyle/>
          <a:p>
            <a:r>
              <a:rPr lang="en-US" dirty="0"/>
              <a:t>JOB Safety </a:t>
            </a:r>
            <a:r>
              <a:rPr lang="en-US" dirty="0" smtClean="0"/>
              <a:t>analysis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Rectangle 9"/>
          <p:cNvSpPr/>
          <p:nvPr/>
        </p:nvSpPr>
        <p:spPr>
          <a:xfrm>
            <a:off x="463463" y="1610200"/>
            <a:ext cx="11361107" cy="3524042"/>
          </a:xfrm>
          <a:prstGeom prst="rect">
            <a:avLst/>
          </a:prstGeom>
        </p:spPr>
        <p:txBody>
          <a:bodyPr wrap="square">
            <a:spAutoFit/>
          </a:bodyPr>
          <a:lstStyle/>
          <a:p>
            <a:pPr algn="just">
              <a:spcAft>
                <a:spcPts val="1800"/>
              </a:spcAft>
              <a:defRPr/>
            </a:pPr>
            <a:r>
              <a:rPr lang="en-US" sz="2800" dirty="0">
                <a:solidFill>
                  <a:srgbClr val="FF0000"/>
                </a:solidFill>
                <a:latin typeface="Calibri" panose="020F0502020204030204"/>
              </a:rPr>
              <a:t>JOB Safety analysis:</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The aim is to recommend the safest way to do a job. </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It focuses on the relationship between the worker, the task, the tools, and the work environment.</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Similar to HAZOP, JSA </a:t>
            </a:r>
            <a:r>
              <a:rPr lang="en-US" sz="3200" u="sng" dirty="0">
                <a:solidFill>
                  <a:prstClr val="black"/>
                </a:solidFill>
                <a:latin typeface="Calibri" panose="020F0502020204030204"/>
              </a:rPr>
              <a:t>does not</a:t>
            </a:r>
            <a:r>
              <a:rPr lang="en-US" sz="3200" dirty="0">
                <a:solidFill>
                  <a:prstClr val="black"/>
                </a:solidFill>
                <a:latin typeface="Calibri" panose="020F0502020204030204"/>
              </a:rPr>
              <a:t> attempt to </a:t>
            </a:r>
            <a:r>
              <a:rPr lang="en-US" sz="3200" u="sng" dirty="0">
                <a:solidFill>
                  <a:prstClr val="black"/>
                </a:solidFill>
                <a:latin typeface="Calibri" panose="020F0502020204030204"/>
              </a:rPr>
              <a:t>quantify risk in terms of likelihood or consequence.</a:t>
            </a:r>
            <a:r>
              <a:rPr lang="en-US" sz="3200" dirty="0">
                <a:solidFill>
                  <a:prstClr val="black"/>
                </a:solidFill>
                <a:latin typeface="Calibri" panose="020F0502020204030204"/>
              </a:rPr>
              <a:t> </a:t>
            </a:r>
          </a:p>
        </p:txBody>
      </p:sp>
    </p:spTree>
    <p:extLst>
      <p:ext uri="{BB962C8B-B14F-4D97-AF65-F5344CB8AC3E}">
        <p14:creationId xmlns:p14="http://schemas.microsoft.com/office/powerpoint/2010/main" val="23379486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normAutofit/>
          </a:bodyPr>
          <a:lstStyle/>
          <a:p>
            <a:r>
              <a:rPr lang="en-US" dirty="0"/>
              <a:t>JOB Safety </a:t>
            </a:r>
            <a:r>
              <a:rPr lang="en-US" dirty="0" smtClean="0"/>
              <a:t>analysis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63463" y="1610200"/>
            <a:ext cx="11361107" cy="3216265"/>
          </a:xfrm>
          <a:prstGeom prst="rect">
            <a:avLst/>
          </a:prstGeom>
        </p:spPr>
        <p:txBody>
          <a:bodyPr wrap="square">
            <a:spAutoFit/>
          </a:bodyPr>
          <a:lstStyle/>
          <a:p>
            <a:pPr algn="just">
              <a:spcAft>
                <a:spcPts val="1800"/>
              </a:spcAft>
              <a:defRPr/>
            </a:pPr>
            <a:r>
              <a:rPr lang="en-US" sz="2800" dirty="0">
                <a:solidFill>
                  <a:srgbClr val="FF0000"/>
                </a:solidFill>
                <a:latin typeface="Calibri" panose="020F0502020204030204"/>
              </a:rPr>
              <a:t>JOB Safety analysis:</a:t>
            </a:r>
          </a:p>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Job Safety Analysis (JSA) is a safety tool that can be used to define and control hazards associated with a certain process, job, or procedure. It is a systematic examination and documentation of every task within each job to identify health and safety hazards, and the steps to control each task.</a:t>
            </a:r>
          </a:p>
        </p:txBody>
      </p:sp>
    </p:spTree>
    <p:extLst>
      <p:ext uri="{BB962C8B-B14F-4D97-AF65-F5344CB8AC3E}">
        <p14:creationId xmlns:p14="http://schemas.microsoft.com/office/powerpoint/2010/main" val="23149634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WHERE AND WHEN TO USE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51740" y="1957729"/>
            <a:ext cx="10697227" cy="2554545"/>
          </a:xfrm>
          <a:prstGeom prst="rect">
            <a:avLst/>
          </a:prstGeom>
        </p:spPr>
        <p:txBody>
          <a:bodyPr wrap="square">
            <a:spAutoFit/>
          </a:bodyPr>
          <a:lstStyle/>
          <a:p>
            <a:pPr marL="457200" indent="-457200" algn="just">
              <a:buFont typeface="Wingdings" panose="05000000000000000000" pitchFamily="2" charset="2"/>
              <a:buChar char="§"/>
            </a:pPr>
            <a:r>
              <a:rPr lang="en-US" sz="3200" dirty="0">
                <a:solidFill>
                  <a:prstClr val="black"/>
                </a:solidFill>
                <a:latin typeface="Calibri" panose="020F0502020204030204"/>
              </a:rPr>
              <a:t>Jobs that have taken on changes in procedures, equipment, and materials.</a:t>
            </a:r>
          </a:p>
          <a:p>
            <a:pPr marL="457200" indent="-457200" algn="just">
              <a:buFont typeface="Wingdings" panose="05000000000000000000" pitchFamily="2" charset="2"/>
              <a:buChar char="§"/>
            </a:pPr>
            <a:endParaRPr lang="en-US" sz="3200" dirty="0">
              <a:solidFill>
                <a:prstClr val="black"/>
              </a:solidFill>
              <a:latin typeface="Calibri" panose="020F0502020204030204"/>
            </a:endParaRPr>
          </a:p>
          <a:p>
            <a:pPr marL="457200" indent="-457200" algn="just">
              <a:buFont typeface="Wingdings" panose="05000000000000000000" pitchFamily="2" charset="2"/>
              <a:buChar char="§"/>
            </a:pPr>
            <a:r>
              <a:rPr lang="en-US" sz="3200" dirty="0">
                <a:solidFill>
                  <a:prstClr val="black"/>
                </a:solidFill>
                <a:latin typeface="Calibri" panose="020F0502020204030204"/>
              </a:rPr>
              <a:t>Jobs are  affected by new or revised regulations or standards. </a:t>
            </a:r>
          </a:p>
        </p:txBody>
      </p:sp>
    </p:spTree>
    <p:extLst>
      <p:ext uri="{BB962C8B-B14F-4D97-AF65-F5344CB8AC3E}">
        <p14:creationId xmlns:p14="http://schemas.microsoft.com/office/powerpoint/2010/main" val="6133669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WHERE AND WHEN TO USE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51741" y="1957729"/>
            <a:ext cx="6420690" cy="3046988"/>
          </a:xfrm>
          <a:prstGeom prst="rect">
            <a:avLst/>
          </a:prstGeom>
        </p:spPr>
        <p:txBody>
          <a:bodyPr wrap="square">
            <a:spAutoFit/>
          </a:bodyPr>
          <a:lstStyle/>
          <a:p>
            <a:pPr marL="457200" indent="-457200" algn="just">
              <a:buFont typeface="Wingdings" panose="05000000000000000000" pitchFamily="2" charset="2"/>
              <a:buChar char="§"/>
              <a:defRPr/>
            </a:pPr>
            <a:r>
              <a:rPr lang="en-US" sz="3200" dirty="0">
                <a:solidFill>
                  <a:prstClr val="black"/>
                </a:solidFill>
                <a:latin typeface="Calibri" panose="020F0502020204030204"/>
              </a:rPr>
              <a:t>Newly created jobs, uncommon or seldom-performed jobs with little or no history, and routine jobs requiring regular or continuous exposure to hazards should undertake a JSA.</a:t>
            </a:r>
          </a:p>
        </p:txBody>
      </p:sp>
      <p:pic>
        <p:nvPicPr>
          <p:cNvPr id="9" name="Picture 8">
            <a:extLst>
              <a:ext uri="{FF2B5EF4-FFF2-40B4-BE49-F238E27FC236}">
                <a16:creationId xmlns:a16="http://schemas.microsoft.com/office/drawing/2014/main" id="{C5A57B95-0612-43D4-9D18-265AF334F076}"/>
              </a:ext>
            </a:extLst>
          </p:cNvPr>
          <p:cNvPicPr>
            <a:picLocks noChangeAspect="1"/>
          </p:cNvPicPr>
          <p:nvPr/>
        </p:nvPicPr>
        <p:blipFill>
          <a:blip r:embed="rId2"/>
          <a:stretch>
            <a:fillRect/>
          </a:stretch>
        </p:blipFill>
        <p:spPr>
          <a:xfrm>
            <a:off x="7072431" y="1821826"/>
            <a:ext cx="4595694" cy="3701855"/>
          </a:xfrm>
          <a:prstGeom prst="rect">
            <a:avLst/>
          </a:prstGeom>
        </p:spPr>
      </p:pic>
    </p:spTree>
    <p:extLst>
      <p:ext uri="{BB962C8B-B14F-4D97-AF65-F5344CB8AC3E}">
        <p14:creationId xmlns:p14="http://schemas.microsoft.com/office/powerpoint/2010/main" val="1715457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WHERE AND WHEN TO USE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6F70B2F-3F9E-416F-965E-9807E8C75C43}"/>
              </a:ext>
            </a:extLst>
          </p:cNvPr>
          <p:cNvSpPr txBox="1">
            <a:spLocks/>
          </p:cNvSpPr>
          <p:nvPr/>
        </p:nvSpPr>
        <p:spPr>
          <a:xfrm>
            <a:off x="838200" y="1825625"/>
            <a:ext cx="10515600" cy="2965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Ideally, all jobs should undergo safety analysis. If possible, JSAs should also be performed for no routine activities such as maintenance, repair, or cleaning and jobs that are offsite, either at home or on other job sites (e.g., teleworkers). Examining hazards to visitors and the public should also be included.</a:t>
            </a:r>
          </a:p>
        </p:txBody>
      </p:sp>
    </p:spTree>
    <p:extLst>
      <p:ext uri="{BB962C8B-B14F-4D97-AF65-F5344CB8AC3E}">
        <p14:creationId xmlns:p14="http://schemas.microsoft.com/office/powerpoint/2010/main" val="23590007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WHERE AND WHEN TO USE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019565E-F658-4003-8921-9791AD2E8119}"/>
              </a:ext>
            </a:extLst>
          </p:cNvPr>
          <p:cNvSpPr txBox="1">
            <a:spLocks/>
          </p:cNvSpPr>
          <p:nvPr/>
        </p:nvSpPr>
        <p:spPr>
          <a:xfrm>
            <a:off x="771525" y="2204822"/>
            <a:ext cx="10515600" cy="28206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Wingdings" panose="05000000000000000000" pitchFamily="2" charset="2"/>
              <a:buChar char="§"/>
            </a:pPr>
            <a:r>
              <a:rPr lang="en-US" sz="3200" dirty="0">
                <a:solidFill>
                  <a:prstClr val="black"/>
                </a:solidFill>
                <a:latin typeface="Calibri" panose="020F0502020204030204"/>
              </a:rPr>
              <a:t>As it involves extensive documentation and recording of job tasks, JSA is an effective setting to create and improve standard operating procedures (SOP). </a:t>
            </a:r>
          </a:p>
          <a:p>
            <a:pPr marL="457200" indent="-457200" algn="just">
              <a:buFont typeface="Wingdings" panose="05000000000000000000" pitchFamily="2" charset="2"/>
              <a:buChar char="§"/>
            </a:pPr>
            <a:r>
              <a:rPr lang="en-US" sz="3200" dirty="0">
                <a:solidFill>
                  <a:prstClr val="black"/>
                </a:solidFill>
                <a:latin typeface="Calibri" panose="020F0502020204030204"/>
              </a:rPr>
              <a:t>It is useful to train, educate, and update employees regarding job operation and safety practices. </a:t>
            </a:r>
          </a:p>
        </p:txBody>
      </p:sp>
    </p:spTree>
    <p:extLst>
      <p:ext uri="{BB962C8B-B14F-4D97-AF65-F5344CB8AC3E}">
        <p14:creationId xmlns:p14="http://schemas.microsoft.com/office/powerpoint/2010/main" val="8253103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WHERE AND WHEN TO USE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019565E-F658-4003-8921-9791AD2E8119}"/>
              </a:ext>
            </a:extLst>
          </p:cNvPr>
          <p:cNvSpPr txBox="1">
            <a:spLocks/>
          </p:cNvSpPr>
          <p:nvPr/>
        </p:nvSpPr>
        <p:spPr>
          <a:xfrm>
            <a:off x="838200" y="1913308"/>
            <a:ext cx="10515600" cy="2820617"/>
          </a:xfrm>
          <a:prstGeom prst="rect">
            <a:avLst/>
          </a:prstGeom>
        </p:spPr>
        <p:txBody>
          <a:bodyPr>
            <a:normAutofit/>
          </a:bodyPr>
          <a:lstStyle>
            <a:defPPr>
              <a:defRPr lang="en-US"/>
            </a:defPPr>
            <a:lvl1pPr marL="457200" indent="-457200" algn="just">
              <a:lnSpc>
                <a:spcPct val="90000"/>
              </a:lnSpc>
              <a:spcBef>
                <a:spcPts val="1000"/>
              </a:spcBef>
              <a:buFont typeface="Wingdings" panose="05000000000000000000" pitchFamily="2" charset="2"/>
              <a:buChar char="§"/>
              <a:defRPr sz="32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olidFill>
                  <a:prstClr val="black"/>
                </a:solidFill>
                <a:latin typeface="Calibri" panose="020F0502020204030204"/>
              </a:rPr>
              <a:t>It can serve as a guide for employee performance review, training, and accident investigations. </a:t>
            </a:r>
          </a:p>
          <a:p>
            <a:endParaRPr lang="en-US" dirty="0">
              <a:solidFill>
                <a:prstClr val="black"/>
              </a:solidFill>
              <a:latin typeface="Calibri" panose="020F0502020204030204"/>
            </a:endParaRPr>
          </a:p>
          <a:p>
            <a:r>
              <a:rPr lang="en-US" dirty="0">
                <a:solidFill>
                  <a:prstClr val="black"/>
                </a:solidFill>
                <a:latin typeface="Calibri" panose="020F0502020204030204"/>
              </a:rPr>
              <a:t>JSAs are widely used in the construction, manufacturing, oil and gas, and many labor-intensive industries.</a:t>
            </a:r>
          </a:p>
        </p:txBody>
      </p:sp>
    </p:spTree>
    <p:extLst>
      <p:ext uri="{BB962C8B-B14F-4D97-AF65-F5344CB8AC3E}">
        <p14:creationId xmlns:p14="http://schemas.microsoft.com/office/powerpoint/2010/main" val="42316777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WHERE AND WHEN TO USE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77B9064-392E-4ACC-856D-719D1E9024C5}"/>
              </a:ext>
            </a:extLst>
          </p:cNvPr>
          <p:cNvSpPr txBox="1">
            <a:spLocks/>
          </p:cNvSpPr>
          <p:nvPr/>
        </p:nvSpPr>
        <p:spPr>
          <a:xfrm>
            <a:off x="759593" y="1869134"/>
            <a:ext cx="10672809" cy="27563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4000" b="1" dirty="0">
                <a:solidFill>
                  <a:prstClr val="black"/>
                </a:solidFill>
                <a:latin typeface="Calibri" panose="020F0502020204030204"/>
              </a:rPr>
              <a:t>“JSA can also complement PHA, HAZOP, or other risk studies by providing supporting analysis on specific job- or task-related elements, particularly those that are safety critical or ranked high priority.”</a:t>
            </a:r>
          </a:p>
          <a:p>
            <a:pPr marL="0" indent="0" algn="just">
              <a:buFont typeface="Arial" panose="020B0604020202020204" pitchFamily="34" charset="0"/>
              <a:buNone/>
            </a:pPr>
            <a:endParaRPr lang="en-US" sz="4000" b="1" dirty="0">
              <a:solidFill>
                <a:prstClr val="black"/>
              </a:solidFill>
              <a:latin typeface="Calibri" panose="020F0502020204030204"/>
            </a:endParaRPr>
          </a:p>
        </p:txBody>
      </p:sp>
    </p:spTree>
    <p:extLst>
      <p:ext uri="{BB962C8B-B14F-4D97-AF65-F5344CB8AC3E}">
        <p14:creationId xmlns:p14="http://schemas.microsoft.com/office/powerpoint/2010/main" val="2422162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JSA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838200" y="2160587"/>
            <a:ext cx="10515600" cy="25368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solidFill>
                  <a:prstClr val="black"/>
                </a:solidFill>
                <a:latin typeface="Calibri" panose="020F0502020204030204"/>
              </a:rPr>
              <a:t>The tabular form or spreadsheet is the typical format of a JSA work-sheet. An example is shown in Figure 3.4. Unlike PHA and HAZOP, the columns of the JSA worksheet generally follows only two of the key risk questions of risk management discussed in Chapter 2</a:t>
            </a:r>
          </a:p>
        </p:txBody>
      </p:sp>
    </p:spTree>
    <p:extLst>
      <p:ext uri="{BB962C8B-B14F-4D97-AF65-F5344CB8AC3E}">
        <p14:creationId xmlns:p14="http://schemas.microsoft.com/office/powerpoint/2010/main" val="2263995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JSA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E34BC2E-8044-482F-B954-B4D3CDB23A91}"/>
              </a:ext>
            </a:extLst>
          </p:cNvPr>
          <p:cNvSpPr txBox="1">
            <a:spLocks/>
          </p:cNvSpPr>
          <p:nvPr/>
        </p:nvSpPr>
        <p:spPr>
          <a:xfrm>
            <a:off x="838200" y="1934576"/>
            <a:ext cx="10515600" cy="32500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What can go wrong? </a:t>
            </a:r>
          </a:p>
          <a:p>
            <a:pPr marL="0" indent="0" algn="just">
              <a:buFont typeface="Arial" panose="020B0604020202020204" pitchFamily="34" charset="0"/>
              <a:buNone/>
              <a:defRPr/>
            </a:pPr>
            <a:r>
              <a:rPr lang="en-US" dirty="0">
                <a:solidFill>
                  <a:prstClr val="black"/>
                </a:solidFill>
                <a:latin typeface="Calibri" panose="020F0502020204030204"/>
              </a:rPr>
              <a:t>What can be done to detect, control, and manage them? </a:t>
            </a:r>
          </a:p>
          <a:p>
            <a:pPr marL="0" indent="0" algn="just">
              <a:buFont typeface="Arial" panose="020B0604020202020204" pitchFamily="34" charset="0"/>
              <a:buNone/>
              <a:defRPr/>
            </a:pPr>
            <a:r>
              <a:rPr lang="en-US" dirty="0">
                <a:solidFill>
                  <a:prstClr val="black"/>
                </a:solidFill>
                <a:latin typeface="Calibri" panose="020F0502020204030204"/>
              </a:rPr>
              <a:t>The other questions are omitted.</a:t>
            </a:r>
          </a:p>
          <a:p>
            <a:pPr marL="0" indent="0" algn="just">
              <a:buFont typeface="Arial" panose="020B0604020202020204" pitchFamily="34" charset="0"/>
              <a:buNone/>
              <a:defRPr/>
            </a:pPr>
            <a:r>
              <a:rPr lang="en-US" dirty="0">
                <a:solidFill>
                  <a:prstClr val="black"/>
                </a:solidFill>
                <a:latin typeface="Calibri" panose="020F0502020204030204"/>
              </a:rPr>
              <a:t>The JSA worksheet is intended to be completed one column at a time. The following are the descriptions of columns that correspond to the JSA worksheet shown in Figure 3.4.</a:t>
            </a:r>
          </a:p>
        </p:txBody>
      </p:sp>
    </p:spTree>
    <p:extLst>
      <p:ext uri="{BB962C8B-B14F-4D97-AF65-F5344CB8AC3E}">
        <p14:creationId xmlns:p14="http://schemas.microsoft.com/office/powerpoint/2010/main" val="13279023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JSA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What can go wrong?</a:t>
            </a:r>
          </a:p>
          <a:p>
            <a:pPr marL="0" indent="0" algn="just">
              <a:buFont typeface="Arial" panose="020B0604020202020204" pitchFamily="34" charset="0"/>
              <a:buNone/>
            </a:pPr>
            <a:r>
              <a:rPr lang="en-US" dirty="0">
                <a:solidFill>
                  <a:prstClr val="black"/>
                </a:solidFill>
                <a:latin typeface="Calibri" panose="020F0502020204030204"/>
              </a:rPr>
              <a:t>{ Column 1: Job steps or tasks</a:t>
            </a:r>
          </a:p>
          <a:p>
            <a:pPr marL="0" indent="0" algn="just">
              <a:buFont typeface="Arial" panose="020B0604020202020204" pitchFamily="34" charset="0"/>
              <a:buNone/>
            </a:pPr>
            <a:r>
              <a:rPr lang="en-US" dirty="0">
                <a:solidFill>
                  <a:prstClr val="black"/>
                </a:solidFill>
                <a:latin typeface="Calibri" panose="020F0502020204030204"/>
              </a:rPr>
              <a:t>{ Column 2: Hazards or unwanted events related to each task</a:t>
            </a:r>
          </a:p>
          <a:p>
            <a:pPr marL="0" indent="0" algn="just">
              <a:buFont typeface="Arial" panose="020B0604020202020204" pitchFamily="34" charset="0"/>
              <a:buNone/>
            </a:pPr>
            <a:r>
              <a:rPr lang="en-US" dirty="0">
                <a:solidFill>
                  <a:prstClr val="black"/>
                </a:solidFill>
                <a:latin typeface="Calibri" panose="020F0502020204030204"/>
              </a:rPr>
              <a:t>•  What are the causes and consequences? What are the likelihood or </a:t>
            </a:r>
          </a:p>
          <a:p>
            <a:pPr marL="0" indent="0" algn="just">
              <a:buFont typeface="Arial" panose="020B0604020202020204" pitchFamily="34" charset="0"/>
              <a:buNone/>
            </a:pPr>
            <a:r>
              <a:rPr lang="en-US" dirty="0">
                <a:solidFill>
                  <a:prstClr val="black"/>
                </a:solidFill>
                <a:latin typeface="Calibri" panose="020F0502020204030204"/>
              </a:rPr>
              <a:t>chances of occurrence?</a:t>
            </a:r>
          </a:p>
          <a:p>
            <a:pPr marL="0" indent="0" algn="just">
              <a:buFont typeface="Arial" panose="020B0604020202020204" pitchFamily="34" charset="0"/>
              <a:buNone/>
            </a:pPr>
            <a:r>
              <a:rPr lang="en-US" dirty="0">
                <a:solidFill>
                  <a:prstClr val="black"/>
                </a:solidFill>
                <a:latin typeface="Calibri" panose="020F0502020204030204"/>
              </a:rPr>
              <a:t>{ Omitted in JSA</a:t>
            </a:r>
          </a:p>
          <a:p>
            <a:pPr marL="0" indent="0" algn="just">
              <a:buFont typeface="Arial" panose="020B0604020202020204" pitchFamily="34" charset="0"/>
              <a:buNone/>
            </a:pPr>
            <a:r>
              <a:rPr lang="en-US" dirty="0">
                <a:solidFill>
                  <a:prstClr val="black"/>
                </a:solidFill>
                <a:latin typeface="Calibri" panose="020F0502020204030204"/>
              </a:rPr>
              <a:t>measure</a:t>
            </a:r>
          </a:p>
        </p:txBody>
      </p:sp>
    </p:spTree>
    <p:extLst>
      <p:ext uri="{BB962C8B-B14F-4D97-AF65-F5344CB8AC3E}">
        <p14:creationId xmlns:p14="http://schemas.microsoft.com/office/powerpoint/2010/main" val="36614451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JSA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4AE685-03FE-4BD8-BCD8-F20F7EFAADF2}"/>
              </a:ext>
            </a:extLst>
          </p:cNvPr>
          <p:cNvSpPr txBox="1">
            <a:spLocks/>
          </p:cNvSpPr>
          <p:nvPr/>
        </p:nvSpPr>
        <p:spPr>
          <a:xfrm>
            <a:off x="795589" y="2100676"/>
            <a:ext cx="981075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  What can be done to detect, control, and manage them?</a:t>
            </a:r>
          </a:p>
          <a:p>
            <a:pPr marL="0" indent="0" algn="just">
              <a:buFont typeface="Arial" panose="020B0604020202020204" pitchFamily="34" charset="0"/>
              <a:buNone/>
              <a:defRPr/>
            </a:pPr>
            <a:r>
              <a:rPr lang="en-US" dirty="0">
                <a:solidFill>
                  <a:prstClr val="black"/>
                </a:solidFill>
                <a:latin typeface="Calibri" panose="020F0502020204030204"/>
              </a:rPr>
              <a:t>{ Column 3: Prevention and control measures for each hazard</a:t>
            </a:r>
          </a:p>
          <a:p>
            <a:pPr marL="0" indent="0" algn="just">
              <a:buFont typeface="Arial" panose="020B0604020202020204" pitchFamily="34" charset="0"/>
              <a:buNone/>
              <a:defRPr/>
            </a:pPr>
            <a:r>
              <a:rPr lang="en-US" dirty="0">
                <a:solidFill>
                  <a:prstClr val="black"/>
                </a:solidFill>
                <a:latin typeface="Calibri" panose="020F0502020204030204"/>
              </a:rPr>
              <a:t>{ Column 4: Person responsible for the prevention or control </a:t>
            </a:r>
          </a:p>
          <a:p>
            <a:pPr marL="0" indent="0" algn="just">
              <a:buFont typeface="Arial" panose="020B0604020202020204" pitchFamily="34" charset="0"/>
              <a:buNone/>
              <a:defRPr/>
            </a:pPr>
            <a:r>
              <a:rPr lang="en-US" dirty="0">
                <a:solidFill>
                  <a:prstClr val="black"/>
                </a:solidFill>
                <a:latin typeface="Calibri" panose="020F0502020204030204"/>
              </a:rPr>
              <a:t>measure</a:t>
            </a:r>
          </a:p>
        </p:txBody>
      </p:sp>
    </p:spTree>
    <p:extLst>
      <p:ext uri="{BB962C8B-B14F-4D97-AF65-F5344CB8AC3E}">
        <p14:creationId xmlns:p14="http://schemas.microsoft.com/office/powerpoint/2010/main" val="28731031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JSA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6BF4ADB2-AD99-47CB-87B1-13C2F3D541CF}"/>
              </a:ext>
            </a:extLst>
          </p:cNvPr>
          <p:cNvPicPr>
            <a:picLocks noChangeAspect="1"/>
          </p:cNvPicPr>
          <p:nvPr/>
        </p:nvPicPr>
        <p:blipFill>
          <a:blip r:embed="rId2"/>
          <a:stretch>
            <a:fillRect/>
          </a:stretch>
        </p:blipFill>
        <p:spPr>
          <a:xfrm rot="5400000">
            <a:off x="3608250" y="-1658921"/>
            <a:ext cx="4654735" cy="10929940"/>
          </a:xfrm>
          <a:prstGeom prst="rect">
            <a:avLst/>
          </a:prstGeom>
        </p:spPr>
      </p:pic>
    </p:spTree>
    <p:extLst>
      <p:ext uri="{BB962C8B-B14F-4D97-AF65-F5344CB8AC3E}">
        <p14:creationId xmlns:p14="http://schemas.microsoft.com/office/powerpoint/2010/main" val="1347679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0E6385D-697A-4E67-B377-56F4C2D69D27}"/>
              </a:ext>
            </a:extLst>
          </p:cNvPr>
          <p:cNvSpPr txBox="1">
            <a:spLocks/>
          </p:cNvSpPr>
          <p:nvPr/>
        </p:nvSpPr>
        <p:spPr>
          <a:xfrm>
            <a:off x="651740" y="2204822"/>
            <a:ext cx="10515600" cy="22034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spcAft>
                <a:spcPts val="1200"/>
              </a:spcAft>
              <a:buFont typeface="Arial" panose="020B0604020202020204" pitchFamily="34" charset="0"/>
              <a:buAutoNum type="arabicPeriod"/>
            </a:pPr>
            <a:r>
              <a:rPr lang="en-US" dirty="0">
                <a:solidFill>
                  <a:prstClr val="black"/>
                </a:solidFill>
                <a:latin typeface="Calibri" panose="020F0502020204030204"/>
              </a:rPr>
              <a:t>Break the job down into a sequence of basic steps or tasks.</a:t>
            </a:r>
          </a:p>
          <a:p>
            <a:pPr marL="0" indent="0">
              <a:spcAft>
                <a:spcPts val="1200"/>
              </a:spcAft>
              <a:buFont typeface="Arial" panose="020B0604020202020204" pitchFamily="34" charset="0"/>
              <a:buNone/>
            </a:pPr>
            <a:r>
              <a:rPr lang="en-US" dirty="0">
                <a:solidFill>
                  <a:prstClr val="black"/>
                </a:solidFill>
                <a:latin typeface="Calibri" panose="020F0502020204030204"/>
              </a:rPr>
              <a:t>2.  Identify potential accident or hazards.</a:t>
            </a:r>
          </a:p>
          <a:p>
            <a:pPr marL="0" indent="0">
              <a:spcAft>
                <a:spcPts val="1200"/>
              </a:spcAft>
              <a:buFont typeface="Arial" panose="020B0604020202020204" pitchFamily="34" charset="0"/>
              <a:buNone/>
            </a:pPr>
            <a:r>
              <a:rPr lang="en-US" dirty="0">
                <a:solidFill>
                  <a:prstClr val="black"/>
                </a:solidFill>
                <a:latin typeface="Calibri" panose="020F0502020204030204"/>
              </a:rPr>
              <a:t>3.  Determine preventive and control measures to address the hazards.</a:t>
            </a:r>
          </a:p>
        </p:txBody>
      </p:sp>
    </p:spTree>
    <p:extLst>
      <p:ext uri="{BB962C8B-B14F-4D97-AF65-F5344CB8AC3E}">
        <p14:creationId xmlns:p14="http://schemas.microsoft.com/office/powerpoint/2010/main" val="2643743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81F6D03-A631-4C6C-AF02-629A005605FE}"/>
              </a:ext>
            </a:extLst>
          </p:cNvPr>
          <p:cNvSpPr txBox="1">
            <a:spLocks/>
          </p:cNvSpPr>
          <p:nvPr/>
        </p:nvSpPr>
        <p:spPr>
          <a:xfrm>
            <a:off x="838200" y="1825625"/>
            <a:ext cx="10515600" cy="253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1 breaks down the job into a sequence of basic tasks or steps. The listing of the steps is done sequentially according to the order in which the tasks are performed. This can be done by direct observation or the group discussion method. Observing an experienced employee coupled with enlisting other employees or a supervisor to validate the task steps can be most effective.</a:t>
            </a:r>
          </a:p>
        </p:txBody>
      </p:sp>
    </p:spTree>
    <p:extLst>
      <p:ext uri="{BB962C8B-B14F-4D97-AF65-F5344CB8AC3E}">
        <p14:creationId xmlns:p14="http://schemas.microsoft.com/office/powerpoint/2010/main" val="14233825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CABB131-B078-4BEE-BB71-2F7B1E858B09}"/>
              </a:ext>
            </a:extLst>
          </p:cNvPr>
          <p:cNvSpPr txBox="1">
            <a:spLocks/>
          </p:cNvSpPr>
          <p:nvPr/>
        </p:nvSpPr>
        <p:spPr>
          <a:xfrm>
            <a:off x="838200" y="1825625"/>
            <a:ext cx="10515600" cy="30130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use of action words or phrases (e.g., pick up, turn on) to describe each step helps in breaking down a job into steps. If observed, steps that are not part of the standardized job (standard operating procedure SOP) should be included (and addressed for appropriateness). To support high-quality documentation, video recordings of the job in action can be compiled. </a:t>
            </a:r>
            <a:r>
              <a:rPr lang="en-US" b="1" dirty="0">
                <a:solidFill>
                  <a:prstClr val="black"/>
                </a:solidFill>
                <a:latin typeface="Calibri" panose="020F0502020204030204"/>
              </a:rPr>
              <a:t>Note that the JSA worksheet should be completed one column at a time. </a:t>
            </a:r>
          </a:p>
        </p:txBody>
      </p:sp>
    </p:spTree>
    <p:extLst>
      <p:ext uri="{BB962C8B-B14F-4D97-AF65-F5344CB8AC3E}">
        <p14:creationId xmlns:p14="http://schemas.microsoft.com/office/powerpoint/2010/main" val="32945708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9A5135C-2252-40FD-BB2D-12D3335FA3BB}"/>
              </a:ext>
            </a:extLst>
          </p:cNvPr>
          <p:cNvSpPr txBox="1">
            <a:spLocks/>
          </p:cNvSpPr>
          <p:nvPr/>
        </p:nvSpPr>
        <p:spPr>
          <a:xfrm>
            <a:off x="838200" y="1825625"/>
            <a:ext cx="10515600" cy="28097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Thus, all steps in a job must be identified and listed first, prior to proceeding to Step 2. As an example of a JSA, consider the job of welding in confined spaces. The basic tasks for the job are (1) pre-entry, (2) entry, (3) welding, and (4) completion and exit. This information is entered in Column 1 of the JSA worksheet.</a:t>
            </a:r>
          </a:p>
          <a:p>
            <a:pPr marL="0" indent="0" algn="just">
              <a:buFont typeface="Arial" panose="020B0604020202020204" pitchFamily="34" charset="0"/>
              <a:buNone/>
            </a:pPr>
            <a:r>
              <a:rPr lang="en-US" dirty="0">
                <a:solidFill>
                  <a:prstClr val="black"/>
                </a:solidFill>
                <a:latin typeface="Calibri" panose="020F0502020204030204"/>
              </a:rPr>
              <a:t>For the succeeding steps, refer to the JSA worksheet in Figure 3.4.</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2898997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BC1606-4D5D-4914-8B3E-116EAAD8567B}"/>
              </a:ext>
            </a:extLst>
          </p:cNvPr>
          <p:cNvSpPr txBox="1">
            <a:spLocks/>
          </p:cNvSpPr>
          <p:nvPr/>
        </p:nvSpPr>
        <p:spPr>
          <a:xfrm>
            <a:off x="685800" y="1768475"/>
            <a:ext cx="10515600" cy="3060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2 identifies all possible hazards related to each task. The emphasis is on identifying those that can lead to accidents and injuries for the worker, as well as potential worker errors. Hazards might exist due to the characteristics of the procedure or tasks, materials, equipment or tools used, and the work site or environment. Consider also foreseeable unusual conditions and impacts of hazards during such conditions, such as a power outage.</a:t>
            </a:r>
          </a:p>
        </p:txBody>
      </p:sp>
    </p:spTree>
    <p:extLst>
      <p:ext uri="{BB962C8B-B14F-4D97-AF65-F5344CB8AC3E}">
        <p14:creationId xmlns:p14="http://schemas.microsoft.com/office/powerpoint/2010/main" val="28775162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DA07348-AF71-4A18-B858-73C6FB3B661B}"/>
              </a:ext>
            </a:extLst>
          </p:cNvPr>
          <p:cNvSpPr txBox="1">
            <a:spLocks/>
          </p:cNvSpPr>
          <p:nvPr/>
        </p:nvSpPr>
        <p:spPr>
          <a:xfrm>
            <a:off x="838200" y="1825625"/>
            <a:ext cx="10515600" cy="20796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3 determines the recommended proposals, actions, or procedures for performing each step that will eliminate or reduce the hazard. Preventive and control measures can range from developing safe job procedures to proposing safety equipment or altering physical or environmental conditions in the job.</a:t>
            </a:r>
          </a:p>
        </p:txBody>
      </p:sp>
    </p:spTree>
    <p:extLst>
      <p:ext uri="{BB962C8B-B14F-4D97-AF65-F5344CB8AC3E}">
        <p14:creationId xmlns:p14="http://schemas.microsoft.com/office/powerpoint/2010/main" val="767031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GENERALIZED STEPS FOR JSA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3B9150E-E7AB-49BE-8E59-8521B3C01E5D}"/>
              </a:ext>
            </a:extLst>
          </p:cNvPr>
          <p:cNvSpPr txBox="1">
            <a:spLocks/>
          </p:cNvSpPr>
          <p:nvPr/>
        </p:nvSpPr>
        <p:spPr>
          <a:xfrm>
            <a:off x="838200" y="1825625"/>
            <a:ext cx="10515600" cy="2108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the specific welding hazard—getting burned, a safeguard is using protective clothing such as welding jacket, mask, goggles, and gloves. This information is entered in Column 3 of the JSA worksheet. Column identifies the person responsible for each measure.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8095878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Failure Mode and Effects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26BB21A5-9F33-48CF-A63E-656AF45D0DDF}"/>
              </a:ext>
            </a:extLst>
          </p:cNvPr>
          <p:cNvPicPr>
            <a:picLocks noChangeAspect="1"/>
          </p:cNvPicPr>
          <p:nvPr/>
        </p:nvPicPr>
        <p:blipFill>
          <a:blip r:embed="rId2"/>
          <a:stretch>
            <a:fillRect/>
          </a:stretch>
        </p:blipFill>
        <p:spPr>
          <a:xfrm>
            <a:off x="1143000" y="1261684"/>
            <a:ext cx="9533101" cy="4334632"/>
          </a:xfrm>
          <a:prstGeom prst="rect">
            <a:avLst/>
          </a:prstGeom>
        </p:spPr>
      </p:pic>
    </p:spTree>
    <p:extLst>
      <p:ext uri="{BB962C8B-B14F-4D97-AF65-F5344CB8AC3E}">
        <p14:creationId xmlns:p14="http://schemas.microsoft.com/office/powerpoint/2010/main" val="36009881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Failure Mode and Effects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63463" y="1610200"/>
            <a:ext cx="11361107" cy="2554545"/>
          </a:xfrm>
          <a:prstGeom prst="rect">
            <a:avLst/>
          </a:prstGeom>
        </p:spPr>
        <p:txBody>
          <a:bodyPr wrap="square">
            <a:spAutoFit/>
          </a:bodyPr>
          <a:lstStyle/>
          <a:p>
            <a:pPr marL="457200" indent="-457200" algn="just">
              <a:spcAft>
                <a:spcPts val="1200"/>
              </a:spcAft>
              <a:buFont typeface="Wingdings" panose="05000000000000000000" pitchFamily="2" charset="2"/>
              <a:buChar char="§"/>
              <a:defRPr/>
            </a:pPr>
            <a:r>
              <a:rPr lang="en-US" sz="3200" dirty="0">
                <a:solidFill>
                  <a:prstClr val="black"/>
                </a:solidFill>
                <a:latin typeface="Calibri" panose="020F0502020204030204"/>
              </a:rPr>
              <a:t>Failure Modes and Effects Analysis (FMEA) is a systematic, proactive method for evaluating a process to identify where and how it might fail and to assess the relative impact of different failures, in order to identify the parts of the process that are most in need of change.</a:t>
            </a:r>
          </a:p>
        </p:txBody>
      </p:sp>
    </p:spTree>
    <p:extLst>
      <p:ext uri="{BB962C8B-B14F-4D97-AF65-F5344CB8AC3E}">
        <p14:creationId xmlns:p14="http://schemas.microsoft.com/office/powerpoint/2010/main" val="15261168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Failure Mode and Effects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63463" y="1610200"/>
            <a:ext cx="11361107" cy="2879763"/>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FMEA is a top-down quantitative technique applied to identify failures in a design, a process, a system, or an existing product, equipment, or service.</a:t>
            </a:r>
          </a:p>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 FMEA is used to analyze elements or components of a system, their interactions and their effects on the operation of the system as a whole.</a:t>
            </a:r>
          </a:p>
        </p:txBody>
      </p:sp>
    </p:spTree>
    <p:extLst>
      <p:ext uri="{BB962C8B-B14F-4D97-AF65-F5344CB8AC3E}">
        <p14:creationId xmlns:p14="http://schemas.microsoft.com/office/powerpoint/2010/main" val="41288712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Failure Mode and Effects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590187" y="2013987"/>
            <a:ext cx="10509337" cy="1865126"/>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pPr>
            <a:r>
              <a:rPr lang="en-US" sz="3200" dirty="0">
                <a:solidFill>
                  <a:prstClr val="black"/>
                </a:solidFill>
                <a:latin typeface="Calibri" panose="020F0502020204030204"/>
              </a:rPr>
              <a:t>The term failure modes pertains to ways in which functional elements may fail. The term effects analysis describes the consequences of those failures and any existing prevention or control measures to address them.</a:t>
            </a:r>
          </a:p>
        </p:txBody>
      </p:sp>
    </p:spTree>
    <p:extLst>
      <p:ext uri="{BB962C8B-B14F-4D97-AF65-F5344CB8AC3E}">
        <p14:creationId xmlns:p14="http://schemas.microsoft.com/office/powerpoint/2010/main" val="4894152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Failure Mode and Effects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777788" y="2121175"/>
            <a:ext cx="10814137" cy="2436564"/>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Thus, FMEA similar to HAZOP also examines how existing system capabilities detect failures and manage such failures. </a:t>
            </a:r>
          </a:p>
          <a:p>
            <a:pPr marL="457200" indent="-457200" algn="just">
              <a:lnSpc>
                <a:spcPct val="90000"/>
              </a:lnSpc>
              <a:spcBef>
                <a:spcPts val="1000"/>
              </a:spcBef>
              <a:buFont typeface="Wingdings" panose="05000000000000000000" pitchFamily="2" charset="2"/>
              <a:buChar char="§"/>
              <a:defRPr/>
            </a:pPr>
            <a:r>
              <a:rPr lang="en-US" sz="3200" dirty="0">
                <a:solidFill>
                  <a:prstClr val="black"/>
                </a:solidFill>
                <a:latin typeface="Calibri" panose="020F0502020204030204"/>
              </a:rPr>
              <a:t>Correspondingly, risks are ranked based on the likelihood and consequences of failure, as well as the current system’s ability to detect and manage failure if they do occur. </a:t>
            </a:r>
          </a:p>
        </p:txBody>
      </p:sp>
    </p:spTree>
    <p:extLst>
      <p:ext uri="{BB962C8B-B14F-4D97-AF65-F5344CB8AC3E}">
        <p14:creationId xmlns:p14="http://schemas.microsoft.com/office/powerpoint/2010/main" val="8351377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Failure Mode and Effects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749213" y="2441473"/>
            <a:ext cx="10509337" cy="1588127"/>
          </a:xfrm>
          <a:prstGeom prst="rect">
            <a:avLst/>
          </a:prstGeom>
        </p:spPr>
        <p:txBody>
          <a:bodyPr wrap="square">
            <a:spAutoFit/>
          </a:bodyPr>
          <a:lstStyle/>
          <a:p>
            <a:pPr marL="457200" indent="-457200" algn="just">
              <a:lnSpc>
                <a:spcPct val="90000"/>
              </a:lnSpc>
              <a:spcBef>
                <a:spcPts val="1000"/>
              </a:spcBef>
              <a:buFont typeface="Wingdings" panose="05000000000000000000" pitchFamily="2" charset="2"/>
              <a:buChar char="§"/>
              <a:defRPr/>
            </a:pPr>
            <a:r>
              <a:rPr lang="en-US" sz="3600" dirty="0">
                <a:solidFill>
                  <a:prstClr val="black"/>
                </a:solidFill>
                <a:latin typeface="Calibri" panose="020F0502020204030204"/>
              </a:rPr>
              <a:t>Similar to PHA and unlike HAZOP and JSA, FMEA further assesses the likelihoods of occurrence of these failures.</a:t>
            </a:r>
          </a:p>
        </p:txBody>
      </p:sp>
    </p:spTree>
    <p:extLst>
      <p:ext uri="{BB962C8B-B14F-4D97-AF65-F5344CB8AC3E}">
        <p14:creationId xmlns:p14="http://schemas.microsoft.com/office/powerpoint/2010/main" val="30584493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a:t>
            </a:r>
            <a:r>
              <a:rPr lang="en-US" dirty="0" smtClean="0"/>
              <a:t>FMEA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43844" y="2101598"/>
            <a:ext cx="10515600" cy="22227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pPr>
            <a:r>
              <a:rPr lang="en-US" sz="3600" dirty="0">
                <a:solidFill>
                  <a:prstClr val="black"/>
                </a:solidFill>
                <a:latin typeface="Calibri" panose="020F0502020204030204"/>
              </a:rPr>
              <a:t>FMEA is used to study a variety of systems and products that are more detailed and complex such as those in the aviation and electronics industry. </a:t>
            </a:r>
          </a:p>
        </p:txBody>
      </p:sp>
    </p:spTree>
    <p:extLst>
      <p:ext uri="{BB962C8B-B14F-4D97-AF65-F5344CB8AC3E}">
        <p14:creationId xmlns:p14="http://schemas.microsoft.com/office/powerpoint/2010/main" val="24826244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a:t>
            </a:r>
            <a:r>
              <a:rPr lang="en-US" dirty="0" smtClean="0"/>
              <a:t>FMEA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43844" y="1939673"/>
            <a:ext cx="10515600" cy="21751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sz="3600" dirty="0">
                <a:solidFill>
                  <a:prstClr val="black"/>
                </a:solidFill>
                <a:latin typeface="Calibri" panose="020F0502020204030204"/>
              </a:rPr>
              <a:t>It is applicable in both the design and operation phases, particularly in the development of operational risk management strategies. </a:t>
            </a:r>
          </a:p>
        </p:txBody>
      </p:sp>
    </p:spTree>
    <p:extLst>
      <p:ext uri="{BB962C8B-B14F-4D97-AF65-F5344CB8AC3E}">
        <p14:creationId xmlns:p14="http://schemas.microsoft.com/office/powerpoint/2010/main" val="20266625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a:t>
            </a:r>
            <a:r>
              <a:rPr lang="en-US" dirty="0" smtClean="0"/>
              <a:t>FMEA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38200" y="1825625"/>
            <a:ext cx="10515600" cy="313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dirty="0">
                <a:solidFill>
                  <a:prstClr val="black"/>
                </a:solidFill>
                <a:latin typeface="Calibri" panose="020F0502020204030204"/>
              </a:rPr>
              <a:t>It is useful for redesigning existing systems for a new application as well. </a:t>
            </a:r>
          </a:p>
          <a:p>
            <a:pPr algn="just">
              <a:buFont typeface="Wingdings" panose="05000000000000000000" pitchFamily="2" charset="2"/>
              <a:buChar char="§"/>
              <a:defRPr/>
            </a:pPr>
            <a:endParaRPr lang="en-US" dirty="0">
              <a:solidFill>
                <a:prstClr val="black"/>
              </a:solidFill>
              <a:latin typeface="Calibri" panose="020F0502020204030204"/>
            </a:endParaRPr>
          </a:p>
          <a:p>
            <a:pPr algn="just">
              <a:buFont typeface="Wingdings" panose="05000000000000000000" pitchFamily="2" charset="2"/>
              <a:buChar char="§"/>
              <a:defRPr/>
            </a:pPr>
            <a:r>
              <a:rPr lang="en-US" dirty="0">
                <a:solidFill>
                  <a:prstClr val="black"/>
                </a:solidFill>
                <a:latin typeface="Calibri" panose="020F0502020204030204"/>
              </a:rPr>
              <a:t>FMEA is also used for risk and safety auditing and accident investigations. </a:t>
            </a:r>
          </a:p>
        </p:txBody>
      </p:sp>
    </p:spTree>
    <p:extLst>
      <p:ext uri="{BB962C8B-B14F-4D97-AF65-F5344CB8AC3E}">
        <p14:creationId xmlns:p14="http://schemas.microsoft.com/office/powerpoint/2010/main" val="16616935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a:t>
            </a:r>
            <a:r>
              <a:rPr lang="en-US" dirty="0" smtClean="0"/>
              <a:t>FMEA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2734233-EEC2-40A0-BA31-6A239EBF6CEE}"/>
              </a:ext>
            </a:extLst>
          </p:cNvPr>
          <p:cNvSpPr txBox="1">
            <a:spLocks/>
          </p:cNvSpPr>
          <p:nvPr/>
        </p:nvSpPr>
        <p:spPr>
          <a:xfrm>
            <a:off x="838200" y="2204822"/>
            <a:ext cx="10515600" cy="1460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defRPr/>
            </a:pPr>
            <a:r>
              <a:rPr lang="en-US" dirty="0">
                <a:solidFill>
                  <a:prstClr val="black"/>
                </a:solidFill>
                <a:latin typeface="Calibri" panose="020F0502020204030204"/>
              </a:rPr>
              <a:t>More often, it is applied as periodic review throughout the life of the system to accommodate</a:t>
            </a:r>
            <a:r>
              <a:rPr lang="ar-EG" dirty="0">
                <a:solidFill>
                  <a:prstClr val="black"/>
                </a:solidFill>
                <a:latin typeface="Calibri" panose="020F0502020204030204"/>
                <a:cs typeface="Arial" panose="020B0604020202020204" pitchFamily="34" charset="0"/>
              </a:rPr>
              <a:t> استيعاب </a:t>
            </a:r>
            <a:r>
              <a:rPr lang="en-US" dirty="0">
                <a:solidFill>
                  <a:prstClr val="black"/>
                </a:solidFill>
                <a:latin typeface="Calibri" panose="020F0502020204030204"/>
              </a:rPr>
              <a:t> changes within the system and its environment.</a:t>
            </a:r>
          </a:p>
        </p:txBody>
      </p:sp>
    </p:spTree>
    <p:extLst>
      <p:ext uri="{BB962C8B-B14F-4D97-AF65-F5344CB8AC3E}">
        <p14:creationId xmlns:p14="http://schemas.microsoft.com/office/powerpoint/2010/main" val="36047036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4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Chapter 3</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558</TotalTime>
  <Words>1841</Words>
  <Application>Microsoft Office PowerPoint</Application>
  <PresentationFormat>Widescreen</PresentationFormat>
  <Paragraphs>202</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Times New Roman</vt:lpstr>
      <vt:lpstr>Wingdings</vt:lpstr>
      <vt:lpstr>Office Theme</vt:lpstr>
      <vt:lpstr>PowerPoint Presentation</vt:lpstr>
      <vt:lpstr>JOB Safety analysis </vt:lpstr>
      <vt:lpstr>JOB Safety analysis </vt:lpstr>
      <vt:lpstr>JOB Safety analysis </vt:lpstr>
      <vt:lpstr>WHERE AND WHEN TO USE JSA</vt:lpstr>
      <vt:lpstr>WHERE AND WHEN TO USE JSA</vt:lpstr>
      <vt:lpstr>WHERE AND WHEN TO USE JSA</vt:lpstr>
      <vt:lpstr>WHERE AND WHEN TO USE JSA</vt:lpstr>
      <vt:lpstr>WHERE AND WHEN TO USE JSA</vt:lpstr>
      <vt:lpstr>WHERE AND WHEN TO USE JSA</vt:lpstr>
      <vt:lpstr>JSA FORMAT</vt:lpstr>
      <vt:lpstr>JSA FORMAT</vt:lpstr>
      <vt:lpstr>JSA FORMAT</vt:lpstr>
      <vt:lpstr>JSA FORMAT</vt:lpstr>
      <vt:lpstr>JSA FORMAT</vt:lpstr>
      <vt:lpstr>GENERALIZED STEPS FOR JSA</vt:lpstr>
      <vt:lpstr>GENERALIZED STEPS FOR JSA</vt:lpstr>
      <vt:lpstr>GENERALIZED STEPS FOR JSA</vt:lpstr>
      <vt:lpstr>GENERALIZED STEPS FOR JSA</vt:lpstr>
      <vt:lpstr>GENERALIZED STEPS FOR JSA</vt:lpstr>
      <vt:lpstr>GENERALIZED STEPS FOR JSA</vt:lpstr>
      <vt:lpstr>GENERALIZED STEPS FOR JSA</vt:lpstr>
      <vt:lpstr>Failure Mode and Effects analysis</vt:lpstr>
      <vt:lpstr>Failure Mode and Effects analysis</vt:lpstr>
      <vt:lpstr>Failure Mode and Effects analysis</vt:lpstr>
      <vt:lpstr>Failure Mode and Effects analysis</vt:lpstr>
      <vt:lpstr>Failure Mode and Effects analysis</vt:lpstr>
      <vt:lpstr>Failure Mode and Effects analysis</vt:lpstr>
      <vt:lpstr>WHERE AND WHEN TO USE FMEA </vt:lpstr>
      <vt:lpstr>WHERE AND WHEN TO USE FMEA </vt:lpstr>
      <vt:lpstr>WHERE AND WHEN TO USE FMEA </vt:lpstr>
      <vt:lpstr>WHERE AND WHEN TO USE FMEA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148</cp:revision>
  <dcterms:created xsi:type="dcterms:W3CDTF">2023-09-12T14:13:52Z</dcterms:created>
  <dcterms:modified xsi:type="dcterms:W3CDTF">2023-09-19T15:47:09Z</dcterms:modified>
</cp:coreProperties>
</file>