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89" r:id="rId5"/>
    <p:sldMasterId id="2147483707" r:id="rId6"/>
  </p:sldMasterIdLst>
  <p:notesMasterIdLst>
    <p:notesMasterId r:id="rId50"/>
  </p:notesMasterIdLst>
  <p:sldIdLst>
    <p:sldId id="480" r:id="rId7"/>
    <p:sldId id="303" r:id="rId8"/>
    <p:sldId id="853" r:id="rId9"/>
    <p:sldId id="276" r:id="rId10"/>
    <p:sldId id="508" r:id="rId11"/>
    <p:sldId id="565" r:id="rId12"/>
    <p:sldId id="514" r:id="rId13"/>
    <p:sldId id="513" r:id="rId14"/>
    <p:sldId id="512" r:id="rId15"/>
    <p:sldId id="515" r:id="rId16"/>
    <p:sldId id="511" r:id="rId17"/>
    <p:sldId id="509" r:id="rId18"/>
    <p:sldId id="516" r:id="rId19"/>
    <p:sldId id="517" r:id="rId20"/>
    <p:sldId id="518" r:id="rId21"/>
    <p:sldId id="520" r:id="rId22"/>
    <p:sldId id="521" r:id="rId23"/>
    <p:sldId id="522" r:id="rId24"/>
    <p:sldId id="523" r:id="rId25"/>
    <p:sldId id="524" r:id="rId26"/>
    <p:sldId id="525" r:id="rId27"/>
    <p:sldId id="534" r:id="rId28"/>
    <p:sldId id="538" r:id="rId29"/>
    <p:sldId id="539" r:id="rId30"/>
    <p:sldId id="541" r:id="rId31"/>
    <p:sldId id="542" r:id="rId32"/>
    <p:sldId id="562" r:id="rId33"/>
    <p:sldId id="543" r:id="rId34"/>
    <p:sldId id="544" r:id="rId35"/>
    <p:sldId id="566" r:id="rId36"/>
    <p:sldId id="545" r:id="rId37"/>
    <p:sldId id="563" r:id="rId38"/>
    <p:sldId id="567" r:id="rId39"/>
    <p:sldId id="568" r:id="rId40"/>
    <p:sldId id="548" r:id="rId41"/>
    <p:sldId id="564" r:id="rId42"/>
    <p:sldId id="549" r:id="rId43"/>
    <p:sldId id="550" r:id="rId44"/>
    <p:sldId id="551" r:id="rId45"/>
    <p:sldId id="552" r:id="rId46"/>
    <p:sldId id="553" r:id="rId47"/>
    <p:sldId id="560" r:id="rId48"/>
    <p:sldId id="55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53"/>
            <p14:sldId id="276"/>
            <p14:sldId id="508"/>
            <p14:sldId id="565"/>
            <p14:sldId id="514"/>
            <p14:sldId id="513"/>
            <p14:sldId id="512"/>
            <p14:sldId id="515"/>
            <p14:sldId id="511"/>
            <p14:sldId id="509"/>
            <p14:sldId id="516"/>
            <p14:sldId id="517"/>
            <p14:sldId id="518"/>
            <p14:sldId id="520"/>
            <p14:sldId id="521"/>
            <p14:sldId id="522"/>
            <p14:sldId id="523"/>
            <p14:sldId id="524"/>
            <p14:sldId id="525"/>
            <p14:sldId id="534"/>
            <p14:sldId id="538"/>
            <p14:sldId id="539"/>
            <p14:sldId id="541"/>
            <p14:sldId id="542"/>
            <p14:sldId id="562"/>
            <p14:sldId id="543"/>
            <p14:sldId id="544"/>
            <p14:sldId id="566"/>
            <p14:sldId id="545"/>
            <p14:sldId id="563"/>
            <p14:sldId id="567"/>
            <p14:sldId id="568"/>
            <p14:sldId id="548"/>
            <p14:sldId id="564"/>
            <p14:sldId id="549"/>
            <p14:sldId id="550"/>
            <p14:sldId id="551"/>
            <p14:sldId id="552"/>
            <p14:sldId id="553"/>
            <p14:sldId id="560"/>
            <p14:sldId id="55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notesMaster" Target="notesMasters/notesMaster1.xml"/><Relationship Id="rId55" Type="http://schemas.microsoft.com/office/2016/11/relationships/changesInfo" Target="changesInfos/changesInfo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ima Mansour" userId="73138adcefa7569e" providerId="LiveId" clId="{1E66CB17-0E6F-45A5-8B28-E860E8E7C411}"/>
    <pc:docChg chg="modSld">
      <pc:chgData name="Shima Mansour" userId="73138adcefa7569e" providerId="LiveId" clId="{1E66CB17-0E6F-45A5-8B28-E860E8E7C411}" dt="2024-02-18T13:56:58.836" v="8" actId="20577"/>
      <pc:docMkLst>
        <pc:docMk/>
      </pc:docMkLst>
      <pc:sldChg chg="modSp mod">
        <pc:chgData name="Shima Mansour" userId="73138adcefa7569e" providerId="LiveId" clId="{1E66CB17-0E6F-45A5-8B28-E860E8E7C411}" dt="2024-02-18T13:53:58.068" v="2" actId="255"/>
        <pc:sldMkLst>
          <pc:docMk/>
          <pc:sldMk cId="0" sldId="276"/>
        </pc:sldMkLst>
        <pc:spChg chg="mod">
          <ac:chgData name="Shima Mansour" userId="73138adcefa7569e" providerId="LiveId" clId="{1E66CB17-0E6F-45A5-8B28-E860E8E7C411}" dt="2024-02-18T13:53:58.068" v="2" actId="255"/>
          <ac:spMkLst>
            <pc:docMk/>
            <pc:sldMk cId="0" sldId="276"/>
            <ac:spMk id="3" creationId="{00000000-0000-0000-0000-000000000000}"/>
          </ac:spMkLst>
        </pc:spChg>
      </pc:sldChg>
      <pc:sldChg chg="modSp mod">
        <pc:chgData name="Shima Mansour" userId="73138adcefa7569e" providerId="LiveId" clId="{1E66CB17-0E6F-45A5-8B28-E860E8E7C411}" dt="2024-02-18T13:55:50.688" v="7" actId="6549"/>
        <pc:sldMkLst>
          <pc:docMk/>
          <pc:sldMk cId="4124746279" sldId="516"/>
        </pc:sldMkLst>
        <pc:spChg chg="mod">
          <ac:chgData name="Shima Mansour" userId="73138adcefa7569e" providerId="LiveId" clId="{1E66CB17-0E6F-45A5-8B28-E860E8E7C411}" dt="2024-02-18T13:55:50.688" v="7" actId="6549"/>
          <ac:spMkLst>
            <pc:docMk/>
            <pc:sldMk cId="4124746279" sldId="516"/>
            <ac:spMk id="6" creationId="{00000000-0000-0000-0000-000000000000}"/>
          </ac:spMkLst>
        </pc:spChg>
      </pc:sldChg>
      <pc:sldChg chg="modSp mod">
        <pc:chgData name="Shima Mansour" userId="73138adcefa7569e" providerId="LiveId" clId="{1E66CB17-0E6F-45A5-8B28-E860E8E7C411}" dt="2024-02-18T13:56:58.836" v="8" actId="20577"/>
        <pc:sldMkLst>
          <pc:docMk/>
          <pc:sldMk cId="2926514214" sldId="520"/>
        </pc:sldMkLst>
        <pc:spChg chg="mod">
          <ac:chgData name="Shima Mansour" userId="73138adcefa7569e" providerId="LiveId" clId="{1E66CB17-0E6F-45A5-8B28-E860E8E7C411}" dt="2024-02-18T13:56:58.836" v="8" actId="20577"/>
          <ac:spMkLst>
            <pc:docMk/>
            <pc:sldMk cId="2926514214" sldId="520"/>
            <ac:spMk id="48" creationId="{00000000-0000-0000-0000-000000000000}"/>
          </ac:spMkLst>
        </pc:spChg>
      </pc:sldChg>
      <pc:sldChg chg="modSp mod">
        <pc:chgData name="Shima Mansour" userId="73138adcefa7569e" providerId="LiveId" clId="{1E66CB17-0E6F-45A5-8B28-E860E8E7C411}" dt="2024-02-18T13:54:17.979" v="6" actId="20577"/>
        <pc:sldMkLst>
          <pc:docMk/>
          <pc:sldMk cId="1646775749" sldId="565"/>
        </pc:sldMkLst>
        <pc:spChg chg="mod">
          <ac:chgData name="Shima Mansour" userId="73138adcefa7569e" providerId="LiveId" clId="{1E66CB17-0E6F-45A5-8B28-E860E8E7C411}" dt="2024-02-18T13:54:13.969" v="5" actId="255"/>
          <ac:spMkLst>
            <pc:docMk/>
            <pc:sldMk cId="1646775749" sldId="565"/>
            <ac:spMk id="2" creationId="{00000000-0000-0000-0000-000000000000}"/>
          </ac:spMkLst>
        </pc:spChg>
        <pc:spChg chg="mod">
          <ac:chgData name="Shima Mansour" userId="73138adcefa7569e" providerId="LiveId" clId="{1E66CB17-0E6F-45A5-8B28-E860E8E7C411}" dt="2024-02-18T13:54:17.979" v="6" actId="20577"/>
          <ac:spMkLst>
            <pc:docMk/>
            <pc:sldMk cId="1646775749" sldId="565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0168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81671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9424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45354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7741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55188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90668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8056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06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39758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59816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8931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982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903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72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684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2258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360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378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093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731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385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4784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6536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4290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6679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7739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261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170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375A-C223-44C8-917C-F7C3A1BCD50F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170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latin typeface="Alexandria" pitchFamily="2" charset="-78"/>
                <a:cs typeface="Alexandria" pitchFamily="2" charset="-78"/>
              </a:rPr>
              <a:t>إعداد د/ميرهان محسن 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5958" y="1938000"/>
            <a:ext cx="55257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latin typeface="Alexandria" pitchFamily="2" charset="-78"/>
                <a:cs typeface="Alexandria" pitchFamily="2" charset="-78"/>
              </a:rPr>
              <a:t>مقرر حملات العلاقات العامة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519758" y="574890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4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38246" y="6278072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lexandria" pitchFamily="2" charset="-78"/>
                <a:cs typeface="Alexandria" pitchFamily="2" charset="-78"/>
              </a:rPr>
              <a:t>PRL 622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53128" y="2973763"/>
            <a:ext cx="6424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i="1" u="sng" dirty="0">
                <a:latin typeface="Aldhabi" panose="01000000000000000000" pitchFamily="2" charset="-78"/>
                <a:cs typeface="Aldhabi" panose="01000000000000000000" pitchFamily="2" charset="-78"/>
              </a:rPr>
              <a:t>حملات العلاقات العامة عبر الإعلام الجديد </a:t>
            </a:r>
            <a:br>
              <a:rPr lang="ar-EG" sz="3600" b="1" i="1" u="sng" dirty="0">
                <a:latin typeface="Aldhabi" panose="01000000000000000000" pitchFamily="2" charset="-78"/>
                <a:cs typeface="Aldhabi" panose="01000000000000000000" pitchFamily="2" charset="-78"/>
              </a:rPr>
            </a:br>
            <a:endParaRPr lang="en-US" sz="3600" b="1" i="1" u="sng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2238363" y="482463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Lecture </a:t>
            </a:r>
            <a:r>
              <a:rPr lang="ar-EG" sz="2800" b="1" dirty="0">
                <a:solidFill>
                  <a:schemeClr val="tx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4</a:t>
            </a:r>
            <a:endParaRPr lang="en-US" sz="2800" b="1" dirty="0">
              <a:solidFill>
                <a:schemeClr val="tx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49" y="5391086"/>
            <a:ext cx="11339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PRL 622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60992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dirty="0">
                <a:solidFill>
                  <a:srgbClr val="00B0F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إ</a:t>
            </a:r>
            <a:r>
              <a:rPr lang="ar-EG" sz="4000" b="1" dirty="0">
                <a:solidFill>
                  <a:srgbClr val="00B0F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عداد / د.ميرهان محسن</a:t>
            </a:r>
            <a:r>
              <a:rPr lang="ar-EG" sz="2400" dirty="0">
                <a:solidFill>
                  <a:srgbClr val="00B0F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 </a:t>
            </a:r>
            <a:endParaRPr lang="en-US" sz="2400" dirty="0">
              <a:solidFill>
                <a:srgbClr val="00B0F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محتوى المحاضرة  </a:t>
            </a: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E20D09A7-83DA-47D7-8835-65AA6E22E227}"/>
              </a:ext>
            </a:extLst>
          </p:cNvPr>
          <p:cNvSpPr/>
          <p:nvPr/>
        </p:nvSpPr>
        <p:spPr>
          <a:xfrm>
            <a:off x="303635" y="1294538"/>
            <a:ext cx="2139830" cy="829844"/>
          </a:xfrm>
          <a:prstGeom prst="homePlate">
            <a:avLst/>
          </a:prstGeom>
          <a:solidFill>
            <a:srgbClr val="FEE0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75430F2-C29B-490A-A12B-C953EE76E860}"/>
              </a:ext>
            </a:extLst>
          </p:cNvPr>
          <p:cNvGrpSpPr/>
          <p:nvPr/>
        </p:nvGrpSpPr>
        <p:grpSpPr>
          <a:xfrm>
            <a:off x="2075996" y="1269070"/>
            <a:ext cx="9378130" cy="859540"/>
            <a:chOff x="2189480" y="2153920"/>
            <a:chExt cx="7213599" cy="1137920"/>
          </a:xfrm>
          <a:solidFill>
            <a:srgbClr val="FEE0B1"/>
          </a:solidFill>
        </p:grpSpPr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id="{E4902C58-E153-4BF7-950A-D1AAB4AFC98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83FC3BF6-085A-465A-AC29-C6850C13445A}"/>
              </a:ext>
            </a:extLst>
          </p:cNvPr>
          <p:cNvSpPr/>
          <p:nvPr/>
        </p:nvSpPr>
        <p:spPr>
          <a:xfrm>
            <a:off x="960434" y="2321998"/>
            <a:ext cx="1483031" cy="709209"/>
          </a:xfrm>
          <a:prstGeom prst="homePlate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62A3799-0CD7-4C64-8242-AC9EA24CA07C}"/>
              </a:ext>
            </a:extLst>
          </p:cNvPr>
          <p:cNvGrpSpPr/>
          <p:nvPr/>
        </p:nvGrpSpPr>
        <p:grpSpPr>
          <a:xfrm>
            <a:off x="2128829" y="2224551"/>
            <a:ext cx="9378130" cy="859540"/>
            <a:chOff x="2189480" y="2153920"/>
            <a:chExt cx="7213599" cy="1137920"/>
          </a:xfrm>
          <a:solidFill>
            <a:srgbClr val="FFCC00"/>
          </a:solidFill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8645047F-D9CB-4CC1-BC0F-1C4292F5A94A}"/>
              </a:ext>
            </a:extLst>
          </p:cNvPr>
          <p:cNvSpPr/>
          <p:nvPr/>
        </p:nvSpPr>
        <p:spPr>
          <a:xfrm>
            <a:off x="1041024" y="3270158"/>
            <a:ext cx="1468358" cy="706709"/>
          </a:xfrm>
          <a:prstGeom prst="homePlate">
            <a:avLst/>
          </a:prstGeom>
          <a:solidFill>
            <a:srgbClr val="F58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F283355-3C29-4FB8-A131-09D9EB725ACF}"/>
              </a:ext>
            </a:extLst>
          </p:cNvPr>
          <p:cNvGrpSpPr/>
          <p:nvPr/>
        </p:nvGrpSpPr>
        <p:grpSpPr>
          <a:xfrm>
            <a:off x="2240161" y="3206395"/>
            <a:ext cx="9286821" cy="859540"/>
            <a:chOff x="2189480" y="2153920"/>
            <a:chExt cx="7213599" cy="1137920"/>
          </a:xfrm>
          <a:solidFill>
            <a:srgbClr val="F58221"/>
          </a:solidFill>
        </p:grpSpPr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BF9B6AB6-6147-424D-8F82-81A2B273645F}"/>
              </a:ext>
            </a:extLst>
          </p:cNvPr>
          <p:cNvSpPr/>
          <p:nvPr/>
        </p:nvSpPr>
        <p:spPr>
          <a:xfrm>
            <a:off x="1292833" y="4214641"/>
            <a:ext cx="1299564" cy="709210"/>
          </a:xfrm>
          <a:prstGeom prst="homePlate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733BE8E-BFBE-43EA-A9FD-BD45F197DD84}"/>
              </a:ext>
            </a:extLst>
          </p:cNvPr>
          <p:cNvGrpSpPr/>
          <p:nvPr/>
        </p:nvGrpSpPr>
        <p:grpSpPr>
          <a:xfrm>
            <a:off x="2313530" y="4130879"/>
            <a:ext cx="9213452" cy="859540"/>
            <a:chOff x="2189480" y="2153920"/>
            <a:chExt cx="7213599" cy="1137920"/>
          </a:xfrm>
          <a:solidFill>
            <a:srgbClr val="203E5F"/>
          </a:solidFill>
        </p:grpSpPr>
        <p:sp>
          <p:nvSpPr>
            <p:cNvPr id="19" name="Arrow: Chevron 18">
              <a:extLst>
                <a:ext uri="{FF2B5EF4-FFF2-40B4-BE49-F238E27FC236}">
                  <a16:creationId xmlns:a16="http://schemas.microsoft.com/office/drawing/2014/main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72A83EA8-E44D-4CC9-982F-1B8B609D21F2}"/>
              </a:ext>
            </a:extLst>
          </p:cNvPr>
          <p:cNvSpPr txBox="1"/>
          <p:nvPr/>
        </p:nvSpPr>
        <p:spPr>
          <a:xfrm>
            <a:off x="454003" y="1406056"/>
            <a:ext cx="1108637" cy="707886"/>
          </a:xfrm>
          <a:prstGeom prst="rect">
            <a:avLst/>
          </a:prstGeom>
          <a:solidFill>
            <a:srgbClr val="FEE0B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674A17-AAE5-4964-89E9-E927EF4D90FD}"/>
              </a:ext>
            </a:extLst>
          </p:cNvPr>
          <p:cNvSpPr txBox="1"/>
          <p:nvPr/>
        </p:nvSpPr>
        <p:spPr>
          <a:xfrm>
            <a:off x="336304" y="2321998"/>
            <a:ext cx="1344033" cy="707886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09FA8CE-2609-4B18-A96B-C2D56CF5BE9D}"/>
              </a:ext>
            </a:extLst>
          </p:cNvPr>
          <p:cNvSpPr txBox="1"/>
          <p:nvPr/>
        </p:nvSpPr>
        <p:spPr>
          <a:xfrm>
            <a:off x="336304" y="3268981"/>
            <a:ext cx="1344033" cy="707886"/>
          </a:xfrm>
          <a:prstGeom prst="rect">
            <a:avLst/>
          </a:prstGeom>
          <a:solidFill>
            <a:srgbClr val="F5822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FB775DB-7BDA-40F8-8943-FE3A0A82B375}"/>
              </a:ext>
            </a:extLst>
          </p:cNvPr>
          <p:cNvSpPr txBox="1"/>
          <p:nvPr/>
        </p:nvSpPr>
        <p:spPr>
          <a:xfrm>
            <a:off x="92059" y="4215965"/>
            <a:ext cx="1832522" cy="707886"/>
          </a:xfrm>
          <a:prstGeom prst="rect">
            <a:avLst/>
          </a:prstGeom>
          <a:solidFill>
            <a:srgbClr val="203E5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1EF9FC-F363-4D04-8D70-B84B5D145B65}"/>
              </a:ext>
            </a:extLst>
          </p:cNvPr>
          <p:cNvSpPr txBox="1"/>
          <p:nvPr/>
        </p:nvSpPr>
        <p:spPr>
          <a:xfrm>
            <a:off x="2695418" y="2383553"/>
            <a:ext cx="8665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القيم المتعلقة بإستحدام الشركات للحملات عبر شبكات التواصل الإجتماعي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A837B94-CD7C-46F8-B906-D4E292308213}"/>
              </a:ext>
            </a:extLst>
          </p:cNvPr>
          <p:cNvSpPr txBox="1"/>
          <p:nvPr/>
        </p:nvSpPr>
        <p:spPr>
          <a:xfrm>
            <a:off x="2529569" y="3217015"/>
            <a:ext cx="8997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كيف يمكن التخطيط لحملة ناجحة عبر الإعلام الجديد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B2D7612-B51C-417D-8AB4-D43CA5AFCC99}"/>
              </a:ext>
            </a:extLst>
          </p:cNvPr>
          <p:cNvSpPr txBox="1"/>
          <p:nvPr/>
        </p:nvSpPr>
        <p:spPr>
          <a:xfrm>
            <a:off x="2321665" y="4413300"/>
            <a:ext cx="9213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أهداف حملات العلاقات العامة عبر شبكات التواصل الإجتماعي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80110" y="1485087"/>
            <a:ext cx="86755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أهمية حملات العلاقات العامة عبرالإعلام الجديد </a:t>
            </a:r>
          </a:p>
        </p:txBody>
      </p:sp>
    </p:spTree>
    <p:extLst>
      <p:ext uri="{BB962C8B-B14F-4D97-AF65-F5344CB8AC3E}">
        <p14:creationId xmlns:p14="http://schemas.microsoft.com/office/powerpoint/2010/main" val="2477869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745602" y="66983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u="sng" dirty="0">
                <a:latin typeface="Alexandria" pitchFamily="2" charset="-78"/>
                <a:cs typeface="Alexandria" pitchFamily="2" charset="-78"/>
              </a:rPr>
              <a:t>مقدمة</a:t>
            </a:r>
            <a:r>
              <a:rPr lang="ar-EG" sz="2800" b="1" dirty="0">
                <a:latin typeface="Alexandria" pitchFamily="2" charset="-78"/>
                <a:cs typeface="Alexandria" pitchFamily="2" charset="-78"/>
              </a:rPr>
              <a:t> 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24922" y="2236384"/>
            <a:ext cx="99974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وفر الإنترنت فرصاً لممارسي العلاقات العامة لتطوير مهاراتهم الإبداعية وتوظيفها في ممارسة العلاقات العامة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 بالشكل الحديث بما يواكب العصر الحديث ويلبي إحتياجات الجمهور .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ولاشك أن شبكات التواصل الإجتماعي أصبح لديها إمكانات هائلة يمكن من خلالها السيطرة القوية عبر حملات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 قوية ومؤثرة.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ويعد إستخدام وتوظيف وسائل التواصل الإجتماعي ؛ الأكثر وضوحاً في العلاقات العامة ،لذا فهي تشكل أسلوباً</a:t>
            </a:r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endParaRPr lang="ar-BH" sz="1600" dirty="0">
              <a:latin typeface="Alexandria" pitchFamily="2" charset="-78"/>
              <a:cs typeface="Alexandria" pitchFamily="2" charset="-78"/>
            </a:endParaRPr>
          </a:p>
          <a:p>
            <a:pPr algn="just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> تكتيكياً قادراً على التأثير في آراء الآخرين وتغيير سلوكهم وخلق قنوات وفرص جديدة للتواصل مع الجمهور.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324192" y="2583317"/>
            <a:ext cx="57660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وتتنوع الوسائل الإتصالية الحديثة  المستخدمة في حملات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الرقمية ومنها ، الفيس بوك ، التويتر ، اليوتيوب ،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البريد الإلكتروني ، صفحات الويب ، الرسائل الفورية ، الدردشة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،ولوحة الإعلانات.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30926"/>
          <a:stretch/>
        </p:blipFill>
        <p:spPr>
          <a:xfrm>
            <a:off x="494675" y="1685495"/>
            <a:ext cx="4706912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42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50020" y="2576726"/>
            <a:ext cx="738119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الفكرة او الهدف الذي تسعى المؤسسة الى تحقيقه خصائص الجمهور المستهدف.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تكاليف استخدام الوسيلة.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أهمية عامل الوقت لوصول الرسالة الى الجمهور.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مميزات كل وسيلة وما تحققة من تأثير على جمهور  المؤسسة.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7280" y="391972"/>
            <a:ext cx="80369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u="sng" dirty="0">
                <a:latin typeface="Alexandria" pitchFamily="2" charset="-78"/>
                <a:cs typeface="Alexandria" pitchFamily="2" charset="-78"/>
              </a:rPr>
              <a:t>محددات إختيار رجل العلاقات العامة الوسيلة الأمثل من وسائل التواصل الإجتماعي :</a:t>
            </a:r>
            <a:endParaRPr lang="en-US" sz="2000" b="1" u="sng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738" y="1685495"/>
            <a:ext cx="3232740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7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7280" y="391972"/>
            <a:ext cx="80369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EG" sz="1600" b="1" u="sng" dirty="0">
                <a:latin typeface="Alexandria" pitchFamily="2" charset="-78"/>
                <a:cs typeface="Alexandria" pitchFamily="2" charset="-78"/>
              </a:rPr>
              <a:t>محددات إختيار رجل العلاقات العامة الوسيلة الأمثل من وسائل التواصل</a:t>
            </a:r>
            <a:endParaRPr lang="en-US" sz="1600" b="1" u="sng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u="sng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b="1" u="sng" dirty="0">
                <a:latin typeface="Alexandria" pitchFamily="2" charset="-78"/>
                <a:cs typeface="Alexandria" pitchFamily="2" charset="-78"/>
              </a:rPr>
              <a:t> الإجتماعي :</a:t>
            </a:r>
            <a:endParaRPr lang="en-US" sz="1600" b="1" u="sng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10812719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7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462" y="2224096"/>
            <a:ext cx="95952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ويعد إستخدام وسائل الإعلام العنصر الأكثر وضوحاً في العلاقات العامة ،كونها تشكل أسلوباً تكتيكياً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قادراً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على التأثير في آراء الآخرين وتغيير سلوكهم وخلق قنوات وفرص جديدة للتواصل مع الجمهور.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ومع تزايد إدراك أصحاب العلامات التجارية لما يمثله الإعلام الإجتماعي من فرص للشركة وتهديدات على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سمعتها في نفس الوقت ،فإن مسؤولية المختصين بالعلاقات العامة في إدارة العلاقة بين الشركة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والعملاء ستجعلهم أقدر الناس على إدارة الفضاء الإجتماعي للشركة عن طريق تقديم الإستشارات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القيمة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في آليات التواصل وتحقيق النتائج التي ستؤثر في ما يطلبة العملاء.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7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448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6" y="1833809"/>
            <a:ext cx="98144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ولاشك أنه مع تزايد إدراك أصحاب العلامات التجارية لما يمثله الإعلام الاجتماعي من فرص للشركة وتهديدات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على سمعتها في نفس الوقت، ومن هنا اصبحت مواقع التواصل الإجتماعي من اهم وسائل التسويق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والاتصال مع الجمهور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وتتمثل أهم إستخداماتها :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الوصول لعملاء  جدد.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التعريف بموقعك على الشبكات العنكبوتية وزيادة الحركة 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تصحيح المفاهيم عن المنظمة.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زيادة المبيعات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9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59370" y="1685495"/>
            <a:ext cx="104706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14805" y="2550111"/>
            <a:ext cx="56849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-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بناء وتحسين سمعة المنظمة لدى العملاء.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بناء إسم المنظمة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انخفاض التكلفة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الإنتشار الواسع بدون معوقات وتنوع شرائح المستخدمين.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مرونة الاستخدام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370" y="1685495"/>
            <a:ext cx="3692143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4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94126" y="2316429"/>
            <a:ext cx="1005902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إن الإعلام الرقمي الآن يعد أكثر مباشرة وقوة ،وعلى العلاقات العامة ان توظف في إستخدامها لأدوات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 الجديد ولابد من مراعاة ما يلي :</a:t>
            </a:r>
            <a:endParaRPr 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1- العمل على الوصول للمستويات المهنية المطلوبة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2-تحقيق إتفاق وإنسجام المحتوى مع إحتياجات الجمهورالمستهدف.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3-تشجيع التغذية الراجعه.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4-تحليل إستجابات الجماهير والرد والتأكيد على ان الرسالة قد تم إستيعابها بالكامل وأنها أدت التأثير المطلوب إ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ح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داثة لدى المستقبل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4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527492"/>
            <a:ext cx="96989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وتصنف شبكات التواصل الإجتماعية بوصفها ظاهرة عالمية تنتشر حول العالم وتصبح إحدى الأدوات المهمة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للتسويق لحملات العلاقات العامة  ، وتزود شبكات التواصل الإجتماعي الشركات بالأدوات لتحديد الشركات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وفقاً للصفحة الشخصية للمستخدمين والمجتمعات التي يتواصلون من خلالها ،كما أن وسائل التواصل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الإجتماعي هي عنصر مشترك في المزيج التسويقي حيث تسمح للمستهلكين بالوصول بشكل مباشر مع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ممارسي العلاقات العامة القائمين بالحملة عبرالإعلام الجديد.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0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6491" y="2326252"/>
            <a:ext cx="969898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سرعة التواصل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والتي تسمح مواقع التواصل الإجتماعي للمستخدمين للاتصال بشكل دائم مع ممارسي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بداخل الشركات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السمعة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والتي تعد انطباع الآخرين عن فرد أو شركة او شركة محددة.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الشعبية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ويتصل هذا بشكل مباشر بالجمهور والتي يتم تسهيلها في شبكات التواصل الإجتماعي ...يمكن قياس عدد الجمهور على شبكة الانترنت من خلال عدد الزوار لاي صفحة شخصية.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السلطة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وهي قوة التأثير على المستخدم داخل الشبكة ،وبشكل عام يعتمد ممارسي العلاقات العامة على الفيس بوك كأداة للتواصل لإقامة العلاقات مع الجماهير المستهدفة 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00113" y="568325"/>
            <a:ext cx="7878762" cy="156051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EG" altLang="en-US" sz="1800" b="1" u="sng" dirty="0">
                <a:latin typeface="Alexandria" pitchFamily="2" charset="-78"/>
                <a:cs typeface="Alexandria" pitchFamily="2" charset="-78"/>
              </a:rPr>
              <a:t>أربعة قيم أساسية تتعلق بإستخدام الشركات للحملات الرقمية عبر شبكات التواصل الإجتماعي </a:t>
            </a:r>
            <a:r>
              <a:rPr lang="ar-EG" altLang="en-US" dirty="0"/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2474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907948" y="2172364"/>
            <a:ext cx="638833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أتاح الإعلام الجديد مميزات هائلة لتنفيذ حملات العلاقات العامة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</a:t>
            </a: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من خلال إمتلاك العديد من المواصفات المختلفة لحملات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والمقومات والتقنيات المتطورة التي نقلت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حملات العلاقات العامة لآفاق أرحب تتناسب مع قدرات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ومقومات الإعلام الجديد.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وثمة عناصر ينبغى على مسؤولي العلاقات العامة مراعاتها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لكي تحقق حملة العلاقات العامة الرقمية  أهدافها وتشمل 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exandria" pitchFamily="2" charset="-78"/>
                <a:cs typeface="Alexandria" pitchFamily="2" charset="-78"/>
              </a:rPr>
              <a:t>كيف يمكن التخطيط لحملة ناجحة عبر الإعلام الجديد؟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714" y="2084136"/>
            <a:ext cx="3733800" cy="357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43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75170" y="2243713"/>
            <a:ext cx="1029693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التخطيط الجيد للحملة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بحيث تكو ن الحملة واضحة الأهداف ، وتفصيلية في عناصرها بحيث يمكن تطبيقها وأن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تكون بسيطة وشامله ومرنه بحيث يمكن تعديلها وتطويرها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الإبتكار والمهارة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...فالحملة المألوفة غالياً ما تكون غير جذابة او لافته للجمهور لذا لابد ان تتمتع الحملة بالإبتكار والإبداع.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ضع شعاراً للحمله كي يميزها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...ولكي يبرز إسم الشركة وعلامتها التجارية وخاصة في كافة الوسائل المستخدمة.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بناء العلاقات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...فالعلاقات هي مفتاح اي محاولة إتصالية وفي كثير من الاحيان نجد ان  العلامات التجارية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المعروفة تركز على الحصول على صفقة في الشبكات الإجتماعية وإستثمار الوقت والجهد لتكوين علاقات عن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طريق أشخاص مؤثرين.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2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2454929"/>
            <a:ext cx="1025585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Low" rtl="1">
              <a:defRPr/>
            </a:pPr>
            <a:r>
              <a:rPr lang="ar-EG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بناء الثقة مع العاملين في الحملة ، وبناء الثقة بينك وبين الجمهور</a:t>
            </a:r>
            <a:r>
              <a:rPr lang="ar-EG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ar-BH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EG" sz="1600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أن تكون حملتك على الشبكات الإجتماعية مرتبطة بمواقع أخرى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،وهذا أنه عند القيام بحملة علاقات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عامة على الفيس بوك أو تويتر لابد من عمل موقع للحملة أو مدونة والمدونة يجب أن تكون موجهة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لجمهور مستهدف ،ووضع أيقونة مشاركة مع الشبكة الإجتماعية حتى يسهل على الناس المشاركة والانتقال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لمحتوى مدونتك ، ويعتبر التحدي الحقيقي هو إنشاء موقع إلكتروني يسهل الوصول إليه وجذاب لشريحة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Low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كبيرة من الناس وفي نفس الوقت يحتوي على معلومات كافية للمهتمين بالموضوع 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51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675586" y="2890391"/>
            <a:ext cx="53567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استخدام الوسائط المتعددة والصور والفيديوهات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لتحقيق مزيد من التأثير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المتابعة والتقويم على الانترنت 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وذلك من خلال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Google Analytics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على صفحتك في الفيس بوك.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522" y="1952359"/>
            <a:ext cx="4651513" cy="410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8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052032"/>
            <a:ext cx="108127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زيادة الوعي بالعلامة التجارية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Brand Awareness)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)من خلال زيادة عدد المتابعين على السوشيال ميديا وزيادة التفاعل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مع المحتوى المنشور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الوصول إلى أكبر عدد من العملاء المحتملين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زيادة حجم المبيعات من خلال جذب أكبر عدد من العملاء المحتملين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زيادة ثقة العملاء في النشاط التجاري من خلال المحتوى المفيد والتقييمات الإيجابية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تحسين مستوى خدمة العملاء من خلال التواصل بشكل شخصي أسرع من خلال قنوات التواصل المختلفة المتاحة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أن الأهداف من وراء الحملات التسويقية على مواقع التواصل الاجتماعي قد تختلف بناءاً على عدة عوامل لكن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تظل ركن أساسي في استراتيچية التسويق لا غنى عنه.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877340" y="596270"/>
            <a:ext cx="7951787" cy="1237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أهداف إطلاق حملات العلاقات العامة عبر شبكات التواصل فيما يلي </a:t>
            </a:r>
            <a:r>
              <a:rPr kumimoji="0" lang="ar-EG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: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00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751042" y="2664806"/>
            <a:ext cx="64005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هيمنت شبكات التواصل الإجتماعي بشكل كبير على الحملات الرقمية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وحملات العلاقات العامة وأصبح لها تأثير إقناعي كبير على الجمهور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واصبحت المنظمات تعتمد بشكل كبير في حملاتها الإعلامية 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شبكات الإعلام الإجتماعي بإستخدام الوسائط المتعددة للوصول لأكبر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عدد ممكن من الجماهير المستهدفة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141813" y="507337"/>
            <a:ext cx="7662863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مواقع التواصل الإجتماعي وحملات العلاقات العامة</a:t>
            </a:r>
            <a:r>
              <a:rPr kumimoji="0" lang="ar-EG" altLang="en-US" sz="1800" b="1" i="0" u="sng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448771"/>
            <a:ext cx="3855329" cy="460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0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90052" y="1833809"/>
            <a:ext cx="640079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تعرف الشبكات الإجتماعية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بأنها "مواقع تتشكل من خلال شبكة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الإنترنت وتسمح للأفراد بتقديم لمحة عن حياتهم العامة،وإتاحة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الفرصة للتواصل مع الآخرين والتعبير عن وجهات نظر الأفراد ومناقشة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مدى واسع من القضايا والموضوعات من خلال عملية الإتصال.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وتتيح هذه المواقع العديد  من الخدمات وتتنوع عناصر وسائل التواصل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الإجتماعي لتشمل "فيسبوك"، "تويتر"، واليوتيوب والتي تعد الأبرز في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الحملات الرقمية 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473690" y="440708"/>
            <a:ext cx="7662863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altLang="en-US" sz="1800" b="1" u="sn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مفهوم </a:t>
            </a: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مواقع التواصل الإجتماعي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79" y="1685495"/>
            <a:ext cx="4133623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0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10840" y="2295474"/>
            <a:ext cx="60322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يمكن لأي شخص ان يرفع حملته الرقمية  على صفحته 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الفيس بوك مع ضروة توافر عناصر وخطوات لازمة لإعداد الحملة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الرقمية  مع ضرورة ان تتضمن الحملة الرقمية شعاراً مميزاً وصور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ومقاطع فيديو لدعم الفكرة بطريقة واقعية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ويمكن ايضاً ربط الحملة الرقمية بمواقع اخرى كاليوتيوب والتويتر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والبريد الإلكتروني والمدونة 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الحملات الرقمية في الفيس بوك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004" y="1984808"/>
            <a:ext cx="3771900" cy="377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6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1922540"/>
            <a:ext cx="105155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إنشاء صفحات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مُنتقل إليها ليس لجذب الجمهور الحالي فقط، ولكن للزائرين الجدد على صفحتك على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موقع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دعوة المشتركين إلى "الإعجاب" بصفحتك على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عن طريق إرسال الحملة  الرقمية عبر صفحة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عبر البريد الإلكتروني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التعرف على عدد الزائرين الجدد الذين أصبحوا معجبين على صفحة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نشر الحملات االإعلامية على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Twitter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LinkedIn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في صورة روابط أو صور أو رسائل الحالة أو عروض أسعار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قس أداء حملاتك الإعلامية وتعرّف على عدد الإعجابات وإعادة التغريدات والتعليقات وعدد مرات المشاهدة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مشاركة حملتك الإعلامية على مواقع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Facebook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Twitter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LinkedIn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539750" y="188913"/>
            <a:ext cx="7591425" cy="156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مميزات الحملات الرقمية عبر الفيس بوك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181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03850" y="2495529"/>
            <a:ext cx="6510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يعد موقع اليوتيوب من أهم وأشهر أنواع الشبكات الإجتماعية ويمثل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اهمية كبيرة كأداة للتواصل بين الجماهير من خلال الإستفادة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الطاقة الكامنة في الفيديو ويتميز اليوتيوب بإرتفاع عدد مستخدمية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ويحظي بعدد كبير من المتابعين ،وهو ما يفرض على المؤسسات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الإعلامية الإستعانه به كمنصه إعلاميه لتحقيق ما تصبو اليه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الحملات الرقمية  عبر اليوتيوب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4186570" cy="437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89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569373" y="2521059"/>
            <a:ext cx="64098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يستقبل الموقع شهريا ما يزيد عن مليار مستخدم 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يتجاوز عدد ساعات الفيديو التي تتم مشاهدتها 6 مليارات ساعه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يتم تحميل 100 ساعة فيديو كل دقيقة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يتم يومياً تسجيل ملايين الإشتراكات على قنوات اليوتيوب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4638"/>
            <a:ext cx="946205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 eaLnBrk="1" hangingPunct="1"/>
            <a:r>
              <a:rPr lang="ar-EG" altLang="en-US" sz="1800" b="1" u="sn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يتميز اليوتيوب بعدد من المزايا لمنتجي الحملات الرقمية  ابرزها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79" y="1685494"/>
            <a:ext cx="3501361" cy="4490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430157"/>
            <a:ext cx="10515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الوصول الى العميل المثالي والمستهدف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عرض الإعلانات على مختلف الأجهزة كمبيوتر او لاب توب او هواتف نقاله.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متابعة الإحصاءات الإعلانية ونسب المشاهدة مما يساهم في معرفة كيفية تفاعل الجمهور.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إستخدام عناصر الصوت والصورة في الفيديو مما يمثل عامل جذب كبير للمشاهدين.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انخفاض التكلفة النسبية للنشر عبر اليوتيوب عن العرض في التلفزيون.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مميزات الحملات الرقمية  عبر اليوتيوب</a:t>
            </a: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en-US" altLang="en-US" sz="33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652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07116" y="2695584"/>
            <a:ext cx="55848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يعتبر التواصل والرد بشكل مباشر والاستفسار والبقاء على إطلاع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مستمر بما يتوافق مع اهتمامات الجمهور من ابرز مميزات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موقع تويتر ويمكن للمرسل ان يحقق حملة إعلامية ناجحة وهو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ما يجعل المرسل يتوجه لتويتر بشكل مباشر للقيام بأي حملة</a:t>
            </a:r>
            <a:endParaRPr lang="ar-EG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مميزات الحملات الرقمية  على تويتر</a:t>
            </a:r>
            <a:br>
              <a:rPr kumimoji="0" lang="ar-EG" altLang="en-US" sz="33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en-US" altLang="en-US" sz="33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720" y="2301214"/>
            <a:ext cx="4514850" cy="313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8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276650" y="2521059"/>
            <a:ext cx="58944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ومن ابرز مميزات تويتر :</a:t>
            </a:r>
            <a:endParaRPr kumimoji="0" lang="ar-BH" sz="1600" b="1" i="1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1" i="1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يستطيع المعلنون كتابة التغريدات ونشرها والترويج لها في توقيتات محددة.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جدولة التغريدات تفيد في اتاحة الفرصة للمعلنين لنشر اعلانات الحملات في اوقات محددة على مدار الساعة 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 ستزيد من الادوات المتاحة للمعلنين لإدارة حملاتهم بشكل مريح وفعال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266984"/>
            <a:ext cx="3956922" cy="320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4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38200" y="2470317"/>
            <a:ext cx="10515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يمكن نشر الحملة الرقمية بدون إنتظار موافقة جريدة 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الحملات الرقمية أو الإعلانية على تويتر سريعه الإنتشار وغير مكلفة.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يمكن ان تصل الحملة للجميع بسبب عدد المتابعين للتغريدات.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 يمكن من خلال تويتر التفاعل والرد والتوضيح بكل سهولة خلال الحملة الإنتخابية للرئيس اوباما ركز على التواجد عبر وسائل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التواصل الإجتماعي والتسويق لحملته عبر محركات البحث وتطبيقات الأيفون مما جعل حملته فعالة وكانت حصيلته الإنتخابية هي الاعلى على مر تاريخ الحملات الإمريكية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1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1403350" y="268963"/>
            <a:ext cx="7375525" cy="156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تقييم الحملات الرقمية عبر وسائل التواصل </a:t>
            </a:r>
            <a:endParaRPr kumimoji="0" lang="en-US" altLang="en-US" sz="1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685495"/>
            <a:ext cx="10812719" cy="437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78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98160" y="2230997"/>
            <a:ext cx="103956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قد تعتقد أن قياس نجاح حملة العلاقات العامة أمر صعب إلى حد ما لأن المقاييس يمكن أن تكون مرنة ويصعب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وضعها في الأرقام. بعد كل شيء، كيف تقيس السمعة والثقة والولاء والمصداقية وما إلى ذلك ؟ هناك العديد من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المتغيرات المختلفة في العمل عندما يتعلق الأمر بالوعي بالعلامة التجارية ونمو المبيعات، مما يجعل من الصعب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ربط نجاح الشركة بشكل مباشر بالترويج لحملة العلاقات العامة.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ومع ذلك، هناك بعض المقاييس التي يمكن أن تخبرك بمدى نجاح حملة العلاقات العامة الخاصة بك.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مقاييس العلاقات العامة هي تجميع للقياسات التي تشير إلى أداء مشاريع محددة للعلاقات العامة. وهي قابلة للقياس الكمي، وقد أنشئت بهدف تأمين أهداف الاتصالات العامة لهذه المشاريع.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20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33839" y="2254205"/>
            <a:ext cx="53851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نسبة النقر إلى الظهور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(إذا كنت تعرض إعلانات مدفوعة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أو التسويق عبر البريد الإلكتروني كجزء من حملتك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التسويقية ، فيمكن أن تخبرك نسبة النقر إلى الظهور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بالمحتوى الذي يحقق أكبر عدد من النقرات من الزوار. يجب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أن تقاس نسبة النقر إلى الظهور مقابل المتوسط ​​في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مجال عملك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815641"/>
            <a:ext cx="4805534" cy="400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3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91133" y="2474922"/>
            <a:ext cx="539030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حركة المرورعلى موقعك....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تعد التغييرات في حجم أو نوع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حركة المرور إلى موقع الويب الخاص بك مؤشراً جيدًا على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فعالية أنشطة التسويق الرقمي. يتضمن ذلك عوامل مثل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إجمالي عدد زيارات الموقع ومصادر الحركة (من أين يأتي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عملاؤك) والوقت في الموقع ومعدل الارتداد ، ويمكن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قياسها باستخدام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Google Analytics.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141" y="2209699"/>
            <a:ext cx="4227602" cy="332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3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495529"/>
            <a:ext cx="105145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المشاركة</a:t>
            </a:r>
            <a:r>
              <a:rPr kumimoji="0" lang="en-US" sz="1600" b="1" i="0" u="sng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SHARE</a:t>
            </a:r>
            <a:endParaRPr kumimoji="0" lang="ar-BH" sz="1600" b="1" i="0" u="sng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المشاركة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ويتم من خلالها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قياس مدى تفاعل جمهورك مع علامتك التجارية وحملتك. يمكن تحديده من خلال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الإعجابات والتعليقات والمشاركة وما إلى ذلك على المنشورات عبر الإنترنت المتعلقة بشركتك. إذا زاد هذا الرقم، فإن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حملتك تعمل بشكل جيد. بالإضافة إلى ذلك، تتجلى المشاركة في عدد الأشخاص الذين يتفاعلون مع جهة الاتصال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الخاصة بك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249308"/>
            <a:ext cx="10514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الإحاله 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Mentions</a:t>
            </a:r>
            <a:endParaRPr kumimoji="0" lang="ar-BH" sz="1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b="1" u="sng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تتضمن الإشارات أي مناسبة يتم فيها ذكر علامتك التجارية في وسائل الإعلام أو عبر الإنترنت. إنه مقياس غني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بالمعلومات وقائم على البيانات يساعدك على إثبات رؤية العلامة التجارية. إنها طريقة جيدة لمعرفة أن حملة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العلاقات العامة الخاصة بك يتم مشاهدتها، ليس فقط من قبل العملاء ولكن أيضًا من قبل الصحفيين والمدونين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عبر الإنترنت وما إلى ذلك. الطريقة الجيدة لقياس الإشارات هي مع البرامج المتاحة، على سبيل المثال تنبيهات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Google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هي نقطة انطلاق جيدة، ولكن هناك العديد من أدوات مراقبة الوسائط الأخرى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5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37089" y="2905467"/>
            <a:ext cx="68443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defRPr/>
            </a:pPr>
            <a:r>
              <a:rPr lang="en-US" altLang="en-US" sz="1600" b="1" u="sng" dirty="0">
                <a:solidFill>
                  <a:srgbClr val="000000"/>
                </a:solidFill>
                <a:latin typeface="Alexandria" pitchFamily="2" charset="-78"/>
                <a:ea typeface="+mj-ea"/>
                <a:cs typeface="Alexandria" pitchFamily="2" charset="-78"/>
              </a:rPr>
              <a:t>Nike </a:t>
            </a:r>
            <a:r>
              <a:rPr lang="ar-EG" altLang="en-US" sz="1600" b="1" u="sng" dirty="0">
                <a:solidFill>
                  <a:srgbClr val="000000"/>
                </a:solidFill>
                <a:latin typeface="Alexandria" pitchFamily="2" charset="-78"/>
                <a:ea typeface="+mj-ea"/>
                <a:cs typeface="Alexandria" pitchFamily="2" charset="-78"/>
              </a:rPr>
              <a:t>ماراثون في أقل من ساعتين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أعلنت شركة عن إطلاقها لحملة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جديدة استضافت فيها ثلاثة(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Nike)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من أفضل العدائين في العالم بهدف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قطع سباق الماراثون في أقل من ساعتين. هذا الحدث لو تحقق سيكون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تاريخياً في عالم ألعاب القوى، مما جعل متابعي هذه الرياضة في حالة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الترقب.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2756057" y="756569"/>
            <a:ext cx="5157788" cy="76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 rtl="1">
              <a:defRPr/>
            </a:pPr>
            <a:r>
              <a:rPr lang="ar-EG" altLang="en-US" sz="1800" b="1" u="sng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أمثلة عملية لحملات علاقات عامة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297" y="2184984"/>
            <a:ext cx="3533775" cy="337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51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437089" y="2644170"/>
            <a:ext cx="6844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يقول المتابعون أن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Nike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كانت صادقة في رغبتها لتحقيق هذا الإنجاز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الرياضي. ولكن في الوقت ذاته، استفادت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Nike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أيضاً من تسليط الضوء على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مزايا أحذية الجري الخاصة بها، وخاصة العلامة (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Zoom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VaporFly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Elite)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التي خُصصت ليرتديها المشاركون في السباق.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1" y="1685495"/>
            <a:ext cx="3411404" cy="437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18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يقول المتابعون أن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Nike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كانت صادقة في رغبتها لتحقيق هذا الإنجاز الرياضي. ولكن في الوقت ذاته، استفادت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Nike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أيضاً من تسليط الضوء على مزايا أحذية الجري الخاصة بها، وخاصة العلامة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Zoom </a:t>
            </a:r>
            <a:r>
              <a:rPr 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VaporFly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Elite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التي خُصصت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ليرتديها المشاركون في السباق.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b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pitchFamily="2" charset="-78"/>
                <a:cs typeface="Alexandria" pitchFamily="2" charset="-78"/>
              </a:rPr>
              <a:t>النتائج</a:t>
            </a: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وفقا لأداة رصد وسائل الإعلام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(Meltwater)،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فإنه بين السادس حتى الثامن من شهر ماي حصدت الحملة أكثر من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85 ألف تفاعل على وسائل التواصل الاجتماعي. ومنذ الإعلان عن المحاولة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Breaking 2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لأول مرة في الأول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ديسمبر من سنة 2016، تم ذكرها أكثر من 140 ألف مرة في كل من تويتر وانستقرام وفيسبوك.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5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71017" y="2485027"/>
            <a:ext cx="624474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لسوء الحظ، المتسابقون تأخروا عن تحقيق هذا الهدف بفارق 25 ثانية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فقط، ولكن مع ذلك، حصل هذا المشروع على كمية هائلة من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الدعاية. لأنه لم يكن حدثاً تسويقياً عادياً، وإنما كان حدثاً لا يُفوت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لصنع التاريخ. وقد تمكنوا في خضم هذه الحملة من إطلاق حذاء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جديد لجمهور متفاعل ومهتم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049253"/>
            <a:ext cx="3781333" cy="369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96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89893" y="2125517"/>
            <a:ext cx="100674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أنشأت لجنة حوادث المرور في فكتوريا الكندية تجسيداً حول كيف ينبغي أن يبدو جسم الإنسان كي يتحمل التصادمات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عالية السرعة. وكانت النتيجة .. هذا النموذج.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“بقدر ما نود أن نظن أننا لا نقهر، إلا أننا لسنا كذلك. ولكن ماذا لو تغيرنا؟ ماذا لو تم بناء أجسادنا لأجل النجاة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التصادمات؟ كيف سنبدو؟ الجواب على هذه الأسئلة هو نموذج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Graham،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وهو تذكير على مدى ضعف أجسادنا. ”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ما الغاية المراد الترويج لها؟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كانت الرسالة بسيطة، السرعة تقتل، ونحن لم نُخلق لتحمل التصادمات القوية، لذلك لنبطئ السرعة!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617280" y="685184"/>
            <a:ext cx="8864650" cy="76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لجنة فيكتوريا لحوادث النقل: “قابل </a:t>
            </a: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Graham”</a:t>
            </a:r>
          </a:p>
        </p:txBody>
      </p:sp>
    </p:spTree>
    <p:extLst>
      <p:ext uri="{BB962C8B-B14F-4D97-AF65-F5344CB8AC3E}">
        <p14:creationId xmlns:p14="http://schemas.microsoft.com/office/powerpoint/2010/main" val="294175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049253"/>
            <a:ext cx="105155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النتائج</a:t>
            </a: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صورة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المذهلة انتشرت عبر وسائل الإعلام في جميع أنحاء العالم، وحصلت صفحة الحملة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meetgraham.com.au –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على أكثر من 1000 رابط من نطاقات مختلفة. وتمكنت حملة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من مضاعفة نجاح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العلاقات العامة الرقمية لتلك اللجنة، حيث ولّدت قدرا كبيرا من الوعي وأيضا خلقت الكثير من الروابط.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5840" y="2428726"/>
            <a:ext cx="1051559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حملة “قابل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Graham”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اعتبرها العديدون واحدة من أفضل حملات العلاقات العامة الرقمية التسويقية في تلك السنة،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وستستمر بدون شك بتوليد المزيد من التغطية الإعلامية والروابط والمبيعات </a:t>
            </a: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لقد رأينا كيف يمكن للأفكار العظيمة أن تلهب الصحافة، ولكن مهما كانت الأفكار جيدة فلا فائدة منها إن لم يعلم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بأمرها أحد. وفيما يلي دليل يشرح خطوة بخطوة كيفية التحضير لنشر فكرتك وكيفية مضاعفة فرص نجاحك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27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327" y="2049253"/>
            <a:ext cx="10144623" cy="40054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0694" y="745142"/>
            <a:ext cx="351731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altLang="en-US" sz="33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المراجع لهذه المحاضرة 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2044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818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348CE27-9127-43B9-A7BF-E54B44E52C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383C42-3E37-4D35-A80F-6A8F842FF4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E9A471-9544-4D23-8348-89F9AD67475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751</TotalTime>
  <Words>2811</Words>
  <Application>Microsoft Office PowerPoint</Application>
  <PresentationFormat>Widescreen</PresentationFormat>
  <Paragraphs>433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Aldhabi</vt:lpstr>
      <vt:lpstr>Alexandria</vt:lpstr>
      <vt:lpstr>Arial</vt:lpstr>
      <vt:lpstr>Calibri</vt:lpstr>
      <vt:lpstr>Calibri Light</vt:lpstr>
      <vt:lpstr>Noto Sans</vt:lpstr>
      <vt:lpstr>Open Sans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Shima Mansour</cp:lastModifiedBy>
  <cp:revision>74</cp:revision>
  <dcterms:created xsi:type="dcterms:W3CDTF">2023-04-29T09:08:00Z</dcterms:created>
  <dcterms:modified xsi:type="dcterms:W3CDTF">2024-02-18T13:57:07Z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