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410" r:id="rId3"/>
    <p:sldId id="436" r:id="rId4"/>
    <p:sldId id="437" r:id="rId5"/>
    <p:sldId id="438" r:id="rId6"/>
    <p:sldId id="439" r:id="rId7"/>
    <p:sldId id="440" r:id="rId8"/>
    <p:sldId id="441" r:id="rId9"/>
    <p:sldId id="442" r:id="rId10"/>
    <p:sldId id="443" r:id="rId11"/>
    <p:sldId id="444" r:id="rId12"/>
    <p:sldId id="445" r:id="rId13"/>
    <p:sldId id="446" r:id="rId14"/>
    <p:sldId id="447" r:id="rId15"/>
    <p:sldId id="448" r:id="rId16"/>
    <p:sldId id="449" r:id="rId17"/>
    <p:sldId id="450" r:id="rId18"/>
    <p:sldId id="451" r:id="rId19"/>
    <p:sldId id="452" r:id="rId20"/>
    <p:sldId id="453" r:id="rId21"/>
    <p:sldId id="454" r:id="rId22"/>
    <p:sldId id="455" r:id="rId23"/>
    <p:sldId id="456" r:id="rId24"/>
    <p:sldId id="457" r:id="rId25"/>
    <p:sldId id="458" r:id="rId26"/>
    <p:sldId id="459" r:id="rId27"/>
    <p:sldId id="460" r:id="rId28"/>
    <p:sldId id="461" r:id="rId29"/>
    <p:sldId id="462" r:id="rId30"/>
    <p:sldId id="463" r:id="rId31"/>
    <p:sldId id="464" r:id="rId32"/>
    <p:sldId id="465" r:id="rId33"/>
    <p:sldId id="435" r:id="rId34"/>
    <p:sldId id="466" r:id="rId35"/>
    <p:sldId id="467" r:id="rId36"/>
    <p:sldId id="468" r:id="rId37"/>
    <p:sldId id="407" r:id="rId38"/>
    <p:sldId id="469" r:id="rId39"/>
    <p:sldId id="470" r:id="rId40"/>
    <p:sldId id="471" r:id="rId41"/>
    <p:sldId id="472" r:id="rId42"/>
    <p:sldId id="4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10"/>
            <p14:sldId id="436"/>
            <p14:sldId id="437"/>
            <p14:sldId id="438"/>
            <p14:sldId id="439"/>
            <p14:sldId id="440"/>
            <p14:sldId id="441"/>
            <p14:sldId id="442"/>
            <p14:sldId id="443"/>
            <p14:sldId id="444"/>
            <p14:sldId id="445"/>
            <p14:sldId id="446"/>
            <p14:sldId id="447"/>
            <p14:sldId id="448"/>
            <p14:sldId id="449"/>
            <p14:sldId id="450"/>
            <p14:sldId id="451"/>
            <p14:sldId id="452"/>
            <p14:sldId id="453"/>
            <p14:sldId id="454"/>
            <p14:sldId id="455"/>
            <p14:sldId id="456"/>
            <p14:sldId id="457"/>
            <p14:sldId id="458"/>
            <p14:sldId id="459"/>
            <p14:sldId id="460"/>
            <p14:sldId id="461"/>
            <p14:sldId id="462"/>
            <p14:sldId id="463"/>
            <p14:sldId id="464"/>
            <p14:sldId id="465"/>
            <p14:sldId id="435"/>
            <p14:sldId id="466"/>
            <p14:sldId id="467"/>
            <p14:sldId id="468"/>
            <p14:sldId id="407"/>
            <p14:sldId id="469"/>
            <p14:sldId id="470"/>
            <p14:sldId id="471"/>
            <p14:sldId id="472"/>
            <p14:sldId id="4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5" csCatId="colorful" phldr="1"/>
      <dgm:spPr/>
      <dgm:t>
        <a:bodyPr/>
        <a:lstStyle/>
        <a:p>
          <a:endParaRPr lang="en-US"/>
        </a:p>
      </dgm:t>
    </dgm:pt>
    <dgm:pt modelId="{8C37F099-419E-4CA9-88B3-3137776E1D0B}">
      <dgm:prSet phldrT="[Text]" custT="1"/>
      <dgm:spPr/>
      <dgm:t>
        <a:bodyPr/>
        <a:lstStyle/>
        <a:p>
          <a:r>
            <a:rPr lang="en-US" sz="3200" b="1" u="none"/>
            <a:t>Elasticity</a:t>
          </a:r>
          <a:endParaRPr lang="en-US" sz="3200" u="none" dirty="0"/>
        </a:p>
      </dgm:t>
    </dgm:pt>
    <dgm:pt modelId="{71D3CD04-7E10-4821-BF3E-A292F3A4C8F5}" type="parTrans" cxnId="{B39E731B-3FE9-4A6E-A947-8EF781C45EB0}">
      <dgm:prSet/>
      <dgm:spPr/>
      <dgm:t>
        <a:bodyPr/>
        <a:lstStyle/>
        <a:p>
          <a:endParaRPr lang="en-US" sz="3200">
            <a:solidFill>
              <a:srgbClr val="002060"/>
            </a:solidFill>
          </a:endParaRPr>
        </a:p>
      </dgm:t>
    </dgm:pt>
    <dgm:pt modelId="{95D7A808-A6FD-46E7-8441-F719CE8825AC}" type="sibTrans" cxnId="{B39E731B-3FE9-4A6E-A947-8EF781C45EB0}">
      <dgm:prSet/>
      <dgm:spPr/>
      <dgm:t>
        <a:bodyPr/>
        <a:lstStyle/>
        <a:p>
          <a:endParaRPr lang="en-US" sz="3200">
            <a:solidFill>
              <a:srgbClr val="002060"/>
            </a:solidFill>
          </a:endParaRPr>
        </a:p>
      </dgm:t>
    </dgm:pt>
    <dgm:pt modelId="{EB6DBA91-AB13-4391-9522-D507BC3863D7}">
      <dgm:prSet phldrT="[Text]" custT="1"/>
      <dgm:spPr/>
      <dgm:t>
        <a:bodyPr/>
        <a:lstStyle/>
        <a:p>
          <a:r>
            <a:rPr lang="en-US" sz="3200" b="1"/>
            <a:t>Elasticity OF Demand </a:t>
          </a:r>
          <a:endParaRPr lang="en-US" sz="3200" b="1" dirty="0"/>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238D064E-9831-47DC-8E91-604DFCF6616D}">
      <dgm:prSet phldrT="[Text]" custT="1"/>
      <dgm:spPr/>
      <dgm:t>
        <a:bodyPr/>
        <a:lstStyle/>
        <a:p>
          <a:pPr algn="ctr"/>
          <a:r>
            <a:rPr lang="en-US" sz="3200" b="1"/>
            <a:t>Elasticity OF Supply </a:t>
          </a:r>
          <a:endParaRPr lang="en-US" sz="3200" dirty="0"/>
        </a:p>
      </dgm:t>
    </dgm:pt>
    <dgm:pt modelId="{B39A5048-8FE0-41D9-9CF3-7866A0BAFBA9}" type="parTrans" cxnId="{ED057AE7-050C-4116-9D65-37090A496A2C}">
      <dgm:prSet custT="1"/>
      <dgm:spPr/>
      <dgm:t>
        <a:bodyPr/>
        <a:lstStyle/>
        <a:p>
          <a:endParaRPr lang="en-US" sz="3200">
            <a:solidFill>
              <a:srgbClr val="002060"/>
            </a:solidFill>
          </a:endParaRPr>
        </a:p>
      </dgm:t>
    </dgm:pt>
    <dgm:pt modelId="{BB58FF96-5A5B-4312-B707-BE43C18A2C6F}" type="sibTrans" cxnId="{ED057AE7-050C-4116-9D65-37090A496A2C}">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9AE1BB10-1519-4FF0-8992-2B0DD6B68736}" type="pres">
      <dgm:prSet presAssocID="{8C37F099-419E-4CA9-88B3-3137776E1D0B}" presName="root1" presStyleCnt="0"/>
      <dgm:spPr/>
    </dgm:pt>
    <dgm:pt modelId="{A0303DAC-0463-4A57-96ED-DC622FDA6796}" type="pres">
      <dgm:prSet presAssocID="{8C37F099-419E-4CA9-88B3-3137776E1D0B}" presName="LevelOneTextNode" presStyleLbl="node0" presStyleIdx="0" presStyleCnt="1">
        <dgm:presLayoutVars>
          <dgm:chPref val="3"/>
        </dgm:presLayoutVars>
      </dgm:prSet>
      <dgm:spPr/>
    </dgm:pt>
    <dgm:pt modelId="{4D1E61FB-423D-4E38-BEBD-492C62310C02}" type="pres">
      <dgm:prSet presAssocID="{8C37F099-419E-4CA9-88B3-3137776E1D0B}" presName="level2hierChild" presStyleCnt="0"/>
      <dgm:spPr/>
    </dgm:pt>
    <dgm:pt modelId="{23B42755-3D88-4207-8147-A0D2B01165F1}" type="pres">
      <dgm:prSet presAssocID="{ADDD8985-2968-4824-BE42-16D1B21B71C9}" presName="conn2-1" presStyleLbl="parChTrans1D2" presStyleIdx="0" presStyleCnt="2"/>
      <dgm:spPr/>
    </dgm:pt>
    <dgm:pt modelId="{B8417B30-83C8-4217-AB97-B27DE5C529A3}" type="pres">
      <dgm:prSet presAssocID="{ADDD8985-2968-4824-BE42-16D1B21B71C9}" presName="connTx" presStyleLbl="parChTrans1D2" presStyleIdx="0" presStyleCnt="2"/>
      <dgm:spPr/>
    </dgm:pt>
    <dgm:pt modelId="{857A47EF-2CAC-4783-AF89-A39440AD0A66}" type="pres">
      <dgm:prSet presAssocID="{EB6DBA91-AB13-4391-9522-D507BC3863D7}" presName="root2" presStyleCnt="0"/>
      <dgm:spPr/>
    </dgm:pt>
    <dgm:pt modelId="{9CB37297-5449-4030-9D29-F37C40758063}" type="pres">
      <dgm:prSet presAssocID="{EB6DBA91-AB13-4391-9522-D507BC3863D7}" presName="LevelTwoTextNode" presStyleLbl="node2" presStyleIdx="0" presStyleCnt="2">
        <dgm:presLayoutVars>
          <dgm:chPref val="3"/>
        </dgm:presLayoutVars>
      </dgm:prSet>
      <dgm:spPr/>
    </dgm:pt>
    <dgm:pt modelId="{E38124BD-7228-4017-B24E-149018057447}" type="pres">
      <dgm:prSet presAssocID="{EB6DBA91-AB13-4391-9522-D507BC3863D7}" presName="level3hierChild" presStyleCnt="0"/>
      <dgm:spPr/>
    </dgm:pt>
    <dgm:pt modelId="{0EEBF074-AF75-4A0C-ACED-B7ACD5D9F227}" type="pres">
      <dgm:prSet presAssocID="{B39A5048-8FE0-41D9-9CF3-7866A0BAFBA9}" presName="conn2-1" presStyleLbl="parChTrans1D2" presStyleIdx="1" presStyleCnt="2"/>
      <dgm:spPr/>
    </dgm:pt>
    <dgm:pt modelId="{A0444C55-AE85-4D93-8C77-574F07F7E037}" type="pres">
      <dgm:prSet presAssocID="{B39A5048-8FE0-41D9-9CF3-7866A0BAFBA9}" presName="connTx" presStyleLbl="parChTrans1D2" presStyleIdx="1" presStyleCnt="2"/>
      <dgm:spPr/>
    </dgm:pt>
    <dgm:pt modelId="{13204CC5-C7B9-4015-A1BD-D4A8CC8E6C81}" type="pres">
      <dgm:prSet presAssocID="{238D064E-9831-47DC-8E91-604DFCF6616D}" presName="root2" presStyleCnt="0"/>
      <dgm:spPr/>
    </dgm:pt>
    <dgm:pt modelId="{606AF125-D575-459B-AF9A-C3BCDADEC5C5}" type="pres">
      <dgm:prSet presAssocID="{238D064E-9831-47DC-8E91-604DFCF6616D}" presName="LevelTwoTextNode" presStyleLbl="node2" presStyleIdx="1" presStyleCnt="2">
        <dgm:presLayoutVars>
          <dgm:chPref val="3"/>
        </dgm:presLayoutVars>
      </dgm:prSet>
      <dgm:spPr/>
    </dgm:pt>
    <dgm:pt modelId="{AF39EDE6-ED3F-4508-8C09-ACC552E1240E}" type="pres">
      <dgm:prSet presAssocID="{238D064E-9831-47DC-8E91-604DFCF6616D}" presName="level3hierChild" presStyleCnt="0"/>
      <dgm:spPr/>
    </dgm:pt>
  </dgm:ptLst>
  <dgm:cxnLst>
    <dgm:cxn modelId="{F1B2B310-44E6-42A4-8F45-B644FABB6AA5}" type="presOf" srcId="{B39A5048-8FE0-41D9-9CF3-7866A0BAFBA9}" destId="{0EEBF074-AF75-4A0C-ACED-B7ACD5D9F227}" srcOrd="0" destOrd="0" presId="urn:microsoft.com/office/officeart/2005/8/layout/hierarchy2"/>
    <dgm:cxn modelId="{B39E731B-3FE9-4A6E-A947-8EF781C45EB0}" srcId="{93E950A7-E976-40AC-88D4-FAD7467629FD}" destId="{8C37F099-419E-4CA9-88B3-3137776E1D0B}" srcOrd="0" destOrd="0" parTransId="{71D3CD04-7E10-4821-BF3E-A292F3A4C8F5}" sibTransId="{95D7A808-A6FD-46E7-8441-F719CE8825AC}"/>
    <dgm:cxn modelId="{8224053B-B0F8-4FD0-B8C3-FE5237E0800D}" type="presOf" srcId="{93E950A7-E976-40AC-88D4-FAD7467629FD}" destId="{C2FB8DBD-658C-48DE-BDF5-D18018A054B0}" srcOrd="0" destOrd="0" presId="urn:microsoft.com/office/officeart/2005/8/layout/hierarchy2"/>
    <dgm:cxn modelId="{F7926B57-8DD8-4C62-8867-1085539E8B3B}" type="presOf" srcId="{238D064E-9831-47DC-8E91-604DFCF6616D}" destId="{606AF125-D575-459B-AF9A-C3BCDADEC5C5}" srcOrd="0" destOrd="0" presId="urn:microsoft.com/office/officeart/2005/8/layout/hierarchy2"/>
    <dgm:cxn modelId="{BF38A89D-A248-4A1A-A8A2-4D49861AAE87}" srcId="{8C37F099-419E-4CA9-88B3-3137776E1D0B}" destId="{EB6DBA91-AB13-4391-9522-D507BC3863D7}" srcOrd="0" destOrd="0" parTransId="{ADDD8985-2968-4824-BE42-16D1B21B71C9}" sibTransId="{72EEE9D6-5AC5-4C73-A818-E87124F6B222}"/>
    <dgm:cxn modelId="{AEECBBD6-107E-42F7-B55E-E3BEEE6E57A1}" type="presOf" srcId="{B39A5048-8FE0-41D9-9CF3-7866A0BAFBA9}" destId="{A0444C55-AE85-4D93-8C77-574F07F7E037}" srcOrd="1" destOrd="0" presId="urn:microsoft.com/office/officeart/2005/8/layout/hierarchy2"/>
    <dgm:cxn modelId="{591A96D9-2967-4735-B393-57B2F1B7D872}" type="presOf" srcId="{ADDD8985-2968-4824-BE42-16D1B21B71C9}" destId="{23B42755-3D88-4207-8147-A0D2B01165F1}" srcOrd="0" destOrd="0" presId="urn:microsoft.com/office/officeart/2005/8/layout/hierarchy2"/>
    <dgm:cxn modelId="{1665DDDA-5BB2-41AB-843E-BAF452572FA9}" type="presOf" srcId="{ADDD8985-2968-4824-BE42-16D1B21B71C9}" destId="{B8417B30-83C8-4217-AB97-B27DE5C529A3}" srcOrd="1" destOrd="0" presId="urn:microsoft.com/office/officeart/2005/8/layout/hierarchy2"/>
    <dgm:cxn modelId="{ED057AE7-050C-4116-9D65-37090A496A2C}" srcId="{8C37F099-419E-4CA9-88B3-3137776E1D0B}" destId="{238D064E-9831-47DC-8E91-604DFCF6616D}" srcOrd="1" destOrd="0" parTransId="{B39A5048-8FE0-41D9-9CF3-7866A0BAFBA9}" sibTransId="{BB58FF96-5A5B-4312-B707-BE43C18A2C6F}"/>
    <dgm:cxn modelId="{871CBBE7-0A07-4863-97D9-F9FD43A2E08E}" type="presOf" srcId="{EB6DBA91-AB13-4391-9522-D507BC3863D7}" destId="{9CB37297-5449-4030-9D29-F37C40758063}" srcOrd="0" destOrd="0" presId="urn:microsoft.com/office/officeart/2005/8/layout/hierarchy2"/>
    <dgm:cxn modelId="{4B298BF4-5057-4B9D-A77A-0F8595C11183}" type="presOf" srcId="{8C37F099-419E-4CA9-88B3-3137776E1D0B}" destId="{A0303DAC-0463-4A57-96ED-DC622FDA6796}" srcOrd="0" destOrd="0" presId="urn:microsoft.com/office/officeart/2005/8/layout/hierarchy2"/>
    <dgm:cxn modelId="{F8BB7639-4783-428C-B24F-6684DFA272AA}" type="presParOf" srcId="{C2FB8DBD-658C-48DE-BDF5-D18018A054B0}" destId="{9AE1BB10-1519-4FF0-8992-2B0DD6B68736}" srcOrd="0" destOrd="0" presId="urn:microsoft.com/office/officeart/2005/8/layout/hierarchy2"/>
    <dgm:cxn modelId="{7C0C64DE-A6D8-4379-9B3B-0BB16A55276C}" type="presParOf" srcId="{9AE1BB10-1519-4FF0-8992-2B0DD6B68736}" destId="{A0303DAC-0463-4A57-96ED-DC622FDA6796}" srcOrd="0" destOrd="0" presId="urn:microsoft.com/office/officeart/2005/8/layout/hierarchy2"/>
    <dgm:cxn modelId="{F73E1579-3A43-416F-A892-7790468E4220}" type="presParOf" srcId="{9AE1BB10-1519-4FF0-8992-2B0DD6B68736}" destId="{4D1E61FB-423D-4E38-BEBD-492C62310C02}" srcOrd="1" destOrd="0" presId="urn:microsoft.com/office/officeart/2005/8/layout/hierarchy2"/>
    <dgm:cxn modelId="{D762D490-1DA3-4B45-8802-EA9301D0A202}" type="presParOf" srcId="{4D1E61FB-423D-4E38-BEBD-492C62310C02}" destId="{23B42755-3D88-4207-8147-A0D2B01165F1}" srcOrd="0" destOrd="0" presId="urn:microsoft.com/office/officeart/2005/8/layout/hierarchy2"/>
    <dgm:cxn modelId="{CFC76DD3-B5B6-4843-B0B2-E56ADD78574E}" type="presParOf" srcId="{23B42755-3D88-4207-8147-A0D2B01165F1}" destId="{B8417B30-83C8-4217-AB97-B27DE5C529A3}" srcOrd="0" destOrd="0" presId="urn:microsoft.com/office/officeart/2005/8/layout/hierarchy2"/>
    <dgm:cxn modelId="{067431C4-22B4-4A73-BABD-18FF8A710458}" type="presParOf" srcId="{4D1E61FB-423D-4E38-BEBD-492C62310C02}" destId="{857A47EF-2CAC-4783-AF89-A39440AD0A66}" srcOrd="1" destOrd="0" presId="urn:microsoft.com/office/officeart/2005/8/layout/hierarchy2"/>
    <dgm:cxn modelId="{DF39DD5F-3FC1-47DF-AD60-C3728ABF711D}" type="presParOf" srcId="{857A47EF-2CAC-4783-AF89-A39440AD0A66}" destId="{9CB37297-5449-4030-9D29-F37C40758063}" srcOrd="0" destOrd="0" presId="urn:microsoft.com/office/officeart/2005/8/layout/hierarchy2"/>
    <dgm:cxn modelId="{042B4427-1153-4C4A-AD35-F31904BA3DF0}" type="presParOf" srcId="{857A47EF-2CAC-4783-AF89-A39440AD0A66}" destId="{E38124BD-7228-4017-B24E-149018057447}" srcOrd="1" destOrd="0" presId="urn:microsoft.com/office/officeart/2005/8/layout/hierarchy2"/>
    <dgm:cxn modelId="{90FD5D9F-77D9-4D3C-AD01-6A2012D34E73}" type="presParOf" srcId="{4D1E61FB-423D-4E38-BEBD-492C62310C02}" destId="{0EEBF074-AF75-4A0C-ACED-B7ACD5D9F227}" srcOrd="2" destOrd="0" presId="urn:microsoft.com/office/officeart/2005/8/layout/hierarchy2"/>
    <dgm:cxn modelId="{9ED4244B-162A-4448-A140-02844E39AC3D}" type="presParOf" srcId="{0EEBF074-AF75-4A0C-ACED-B7ACD5D9F227}" destId="{A0444C55-AE85-4D93-8C77-574F07F7E037}" srcOrd="0" destOrd="0" presId="urn:microsoft.com/office/officeart/2005/8/layout/hierarchy2"/>
    <dgm:cxn modelId="{5C11CF35-9F51-45FE-A708-D61701962E42}" type="presParOf" srcId="{4D1E61FB-423D-4E38-BEBD-492C62310C02}" destId="{13204CC5-C7B9-4015-A1BD-D4A8CC8E6C81}" srcOrd="3" destOrd="0" presId="urn:microsoft.com/office/officeart/2005/8/layout/hierarchy2"/>
    <dgm:cxn modelId="{1181567C-AA14-4A9A-8AC5-FC7B60E0B694}" type="presParOf" srcId="{13204CC5-C7B9-4015-A1BD-D4A8CC8E6C81}" destId="{606AF125-D575-459B-AF9A-C3BCDADEC5C5}" srcOrd="0" destOrd="0" presId="urn:microsoft.com/office/officeart/2005/8/layout/hierarchy2"/>
    <dgm:cxn modelId="{05F3120B-CC3A-47A0-8224-0B458D2EE0C6}" type="presParOf" srcId="{13204CC5-C7B9-4015-A1BD-D4A8CC8E6C81}" destId="{AF39EDE6-ED3F-4508-8C09-ACC552E1240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4" csCatId="colorful" phldr="1"/>
      <dgm:spPr/>
      <dgm:t>
        <a:bodyPr/>
        <a:lstStyle/>
        <a:p>
          <a:endParaRPr lang="en-US"/>
        </a:p>
      </dgm:t>
    </dgm:pt>
    <dgm:pt modelId="{EB6DBA91-AB13-4391-9522-D507BC3863D7}">
      <dgm:prSet phldrT="[Text]" custT="1"/>
      <dgm:spPr/>
      <dgm:t>
        <a:bodyPr/>
        <a:lstStyle/>
        <a:p>
          <a:r>
            <a:rPr lang="en-US" sz="4800" b="1" dirty="0">
              <a:solidFill>
                <a:srgbClr val="002060"/>
              </a:solidFill>
            </a:rPr>
            <a:t>1) Elasticity OF Demand </a:t>
          </a:r>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C7E701D7-B607-47D9-A919-71666702DD49}" type="pres">
      <dgm:prSet presAssocID="{EB6DBA91-AB13-4391-9522-D507BC3863D7}" presName="root1" presStyleCnt="0"/>
      <dgm:spPr/>
    </dgm:pt>
    <dgm:pt modelId="{0272C249-F29C-402A-86E4-F18D3941DA23}" type="pres">
      <dgm:prSet presAssocID="{EB6DBA91-AB13-4391-9522-D507BC3863D7}" presName="LevelOneTextNode" presStyleLbl="node0" presStyleIdx="0" presStyleCnt="1">
        <dgm:presLayoutVars>
          <dgm:chPref val="3"/>
        </dgm:presLayoutVars>
      </dgm:prSet>
      <dgm:spPr/>
    </dgm:pt>
    <dgm:pt modelId="{64F9DD0F-A0DD-4E98-94BE-674F55EB5310}" type="pres">
      <dgm:prSet presAssocID="{EB6DBA91-AB13-4391-9522-D507BC3863D7}" presName="level2hierChild" presStyleCnt="0"/>
      <dgm:spPr/>
    </dgm:pt>
  </dgm:ptLst>
  <dgm:cxnLst>
    <dgm:cxn modelId="{8224053B-B0F8-4FD0-B8C3-FE5237E0800D}" type="presOf" srcId="{93E950A7-E976-40AC-88D4-FAD7467629FD}" destId="{C2FB8DBD-658C-48DE-BDF5-D18018A054B0}" srcOrd="0" destOrd="0" presId="urn:microsoft.com/office/officeart/2005/8/layout/hierarchy2"/>
    <dgm:cxn modelId="{0A268793-6E06-4860-A89B-D6A437B5F389}" type="presOf" srcId="{EB6DBA91-AB13-4391-9522-D507BC3863D7}" destId="{0272C249-F29C-402A-86E4-F18D3941DA23}" srcOrd="0" destOrd="0" presId="urn:microsoft.com/office/officeart/2005/8/layout/hierarchy2"/>
    <dgm:cxn modelId="{BF38A89D-A248-4A1A-A8A2-4D49861AAE87}" srcId="{93E950A7-E976-40AC-88D4-FAD7467629FD}" destId="{EB6DBA91-AB13-4391-9522-D507BC3863D7}" srcOrd="0" destOrd="0" parTransId="{ADDD8985-2968-4824-BE42-16D1B21B71C9}" sibTransId="{72EEE9D6-5AC5-4C73-A818-E87124F6B222}"/>
    <dgm:cxn modelId="{FD1FA33C-9FD7-4251-BFC8-B471582983BC}" type="presParOf" srcId="{C2FB8DBD-658C-48DE-BDF5-D18018A054B0}" destId="{C7E701D7-B607-47D9-A919-71666702DD49}" srcOrd="0" destOrd="0" presId="urn:microsoft.com/office/officeart/2005/8/layout/hierarchy2"/>
    <dgm:cxn modelId="{9D7E7557-D84C-4F6D-9E8F-23B8F25CC683}" type="presParOf" srcId="{C7E701D7-B607-47D9-A919-71666702DD49}" destId="{0272C249-F29C-402A-86E4-F18D3941DA23}" srcOrd="0" destOrd="0" presId="urn:microsoft.com/office/officeart/2005/8/layout/hierarchy2"/>
    <dgm:cxn modelId="{0DE588B8-8F21-411F-B554-D9F7257DAAEE}" type="presParOf" srcId="{C7E701D7-B607-47D9-A919-71666702DD49}" destId="{64F9DD0F-A0DD-4E98-94BE-674F55EB5310}"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4" csCatId="colorful" phldr="1"/>
      <dgm:spPr/>
      <dgm:t>
        <a:bodyPr/>
        <a:lstStyle/>
        <a:p>
          <a:endParaRPr lang="en-US"/>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Lst>
  <dgm:cxnLst>
    <dgm:cxn modelId="{8224053B-B0F8-4FD0-B8C3-FE5237E0800D}" type="presOf" srcId="{93E950A7-E976-40AC-88D4-FAD7467629FD}" destId="{C2FB8DBD-658C-48DE-BDF5-D18018A054B0}" srcOrd="0"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1" loCatId="hierarchy" qsTypeId="urn:microsoft.com/office/officeart/2005/8/quickstyle/simple4" qsCatId="simple" csTypeId="urn:microsoft.com/office/officeart/2005/8/colors/colorful4" csCatId="colorful" phldr="1"/>
      <dgm:spPr/>
      <dgm:t>
        <a:bodyPr/>
        <a:lstStyle/>
        <a:p>
          <a:endParaRPr lang="en-US"/>
        </a:p>
      </dgm:t>
    </dgm:pt>
    <dgm:pt modelId="{8C37F099-419E-4CA9-88B3-3137776E1D0B}">
      <dgm:prSet phldrT="[Text]" custT="1"/>
      <dgm:spPr/>
      <dgm:t>
        <a:bodyPr/>
        <a:lstStyle/>
        <a:p>
          <a:r>
            <a:rPr lang="en-US" sz="1400" b="1" u="none" dirty="0"/>
            <a:t>Elasticity of Demand</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p>
        <a:p>
          <a:r>
            <a:rPr lang="en-US" sz="1400" dirty="0"/>
            <a:t>Inferior goods</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a:t>Income elasticity </a:t>
          </a:r>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a:t>- Elastic</a:t>
          </a:r>
        </a:p>
        <a:p>
          <a:pPr algn="l"/>
          <a:r>
            <a:rPr lang="en-US" sz="1400"/>
            <a:t>-Inelastic</a:t>
          </a:r>
        </a:p>
        <a:p>
          <a:pPr algn="l"/>
          <a:r>
            <a:rPr lang="en-US" sz="1400"/>
            <a:t>-Unit elastic </a:t>
          </a:r>
        </a:p>
        <a:p>
          <a:pPr algn="l"/>
          <a:r>
            <a:rPr lang="en-US" sz="1400"/>
            <a:t>- Perfectly elastic</a:t>
          </a:r>
        </a:p>
        <a:p>
          <a:pPr algn="l"/>
          <a:r>
            <a:rPr lang="en-US" sz="1400"/>
            <a:t>-perfectly inelastic</a:t>
          </a:r>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a:t>a </a:t>
          </a:r>
          <a:r>
            <a:rPr lang="en-US" altLang="en-US" sz="1400" i="1"/>
            <a:t>substitute</a:t>
          </a:r>
          <a:r>
            <a:rPr lang="en-US" altLang="en-US" sz="1400"/>
            <a:t> </a:t>
          </a:r>
        </a:p>
        <a:p>
          <a:pPr algn="l">
            <a:buClr>
              <a:srgbClr val="CC0066"/>
            </a:buClr>
            <a:buSzPct val="120000"/>
            <a:buFont typeface="Wingdings" panose="05000000000000000000" pitchFamily="2" charset="2"/>
            <a:buChar char="§"/>
          </a:pPr>
          <a:r>
            <a:rPr lang="en-US" altLang="en-US" sz="1400"/>
            <a:t>a </a:t>
          </a:r>
          <a:r>
            <a:rPr lang="en-US" altLang="en-US" sz="1400" i="1"/>
            <a:t>complement</a:t>
          </a:r>
          <a:r>
            <a:rPr lang="en-US" altLang="en-US" sz="1400"/>
            <a:t>.</a:t>
          </a:r>
          <a:endParaRPr lang="en-US" sz="140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638CA433-FE98-4357-A489-53BEF8A131D1}" type="pres">
      <dgm:prSet presAssocID="{93E950A7-E976-40AC-88D4-FAD7467629FD}" presName="hierChild1" presStyleCnt="0">
        <dgm:presLayoutVars>
          <dgm:chPref val="1"/>
          <dgm:dir/>
          <dgm:animOne val="branch"/>
          <dgm:animLvl val="lvl"/>
          <dgm:resizeHandles/>
        </dgm:presLayoutVars>
      </dgm:prSet>
      <dgm:spPr/>
    </dgm:pt>
    <dgm:pt modelId="{689C3136-8430-444C-B34F-D7A4112678F8}" type="pres">
      <dgm:prSet presAssocID="{8C37F099-419E-4CA9-88B3-3137776E1D0B}" presName="hierRoot1" presStyleCnt="0"/>
      <dgm:spPr/>
    </dgm:pt>
    <dgm:pt modelId="{2B4ED30C-7B87-46AA-952B-8B5C29FA6151}" type="pres">
      <dgm:prSet presAssocID="{8C37F099-419E-4CA9-88B3-3137776E1D0B}" presName="composite" presStyleCnt="0"/>
      <dgm:spPr/>
    </dgm:pt>
    <dgm:pt modelId="{52FC635C-1A24-49A0-A8D4-4309BE721EEB}" type="pres">
      <dgm:prSet presAssocID="{8C37F099-419E-4CA9-88B3-3137776E1D0B}" presName="background" presStyleLbl="node0" presStyleIdx="0" presStyleCnt="1"/>
      <dgm:spPr/>
    </dgm:pt>
    <dgm:pt modelId="{BD981414-005A-4C2A-94DD-D8E8B28922D6}" type="pres">
      <dgm:prSet presAssocID="{8C37F099-419E-4CA9-88B3-3137776E1D0B}" presName="text" presStyleLbl="fgAcc0" presStyleIdx="0" presStyleCnt="1" custScaleX="155556">
        <dgm:presLayoutVars>
          <dgm:chPref val="3"/>
        </dgm:presLayoutVars>
      </dgm:prSet>
      <dgm:spPr/>
    </dgm:pt>
    <dgm:pt modelId="{4135C894-13BD-4AE1-950D-74D27DC9C2BA}" type="pres">
      <dgm:prSet presAssocID="{8C37F099-419E-4CA9-88B3-3137776E1D0B}" presName="hierChild2" presStyleCnt="0"/>
      <dgm:spPr/>
    </dgm:pt>
    <dgm:pt modelId="{D3A5C2D2-5F22-4CA6-A466-C0E586A6DAF5}" type="pres">
      <dgm:prSet presAssocID="{ADDD8985-2968-4824-BE42-16D1B21B71C9}" presName="Name10" presStyleLbl="parChTrans1D2" presStyleIdx="0" presStyleCnt="3"/>
      <dgm:spPr/>
    </dgm:pt>
    <dgm:pt modelId="{9BC0BB04-F4E9-4935-9985-D5421210069B}" type="pres">
      <dgm:prSet presAssocID="{EB6DBA91-AB13-4391-9522-D507BC3863D7}" presName="hierRoot2" presStyleCnt="0"/>
      <dgm:spPr/>
    </dgm:pt>
    <dgm:pt modelId="{4F4BE743-D723-4CC3-8EF5-D5E2F5ACD790}" type="pres">
      <dgm:prSet presAssocID="{EB6DBA91-AB13-4391-9522-D507BC3863D7}" presName="composite2" presStyleCnt="0"/>
      <dgm:spPr/>
    </dgm:pt>
    <dgm:pt modelId="{A4B9CBB5-0CBD-430C-86D3-E97B436D4B42}" type="pres">
      <dgm:prSet presAssocID="{EB6DBA91-AB13-4391-9522-D507BC3863D7}" presName="background2" presStyleLbl="node2" presStyleIdx="0" presStyleCnt="3"/>
      <dgm:spPr/>
    </dgm:pt>
    <dgm:pt modelId="{F0E61A77-FEEF-43F1-86F6-AE44D3294578}" type="pres">
      <dgm:prSet presAssocID="{EB6DBA91-AB13-4391-9522-D507BC3863D7}" presName="text2" presStyleLbl="fgAcc2" presStyleIdx="0" presStyleCnt="3">
        <dgm:presLayoutVars>
          <dgm:chPref val="3"/>
        </dgm:presLayoutVars>
      </dgm:prSet>
      <dgm:spPr/>
    </dgm:pt>
    <dgm:pt modelId="{3A385FD4-A737-48D2-8690-36FE6A2E1155}" type="pres">
      <dgm:prSet presAssocID="{EB6DBA91-AB13-4391-9522-D507BC3863D7}" presName="hierChild3" presStyleCnt="0"/>
      <dgm:spPr/>
    </dgm:pt>
    <dgm:pt modelId="{7A0FF08A-3B1C-4347-972D-7C509C13A060}" type="pres">
      <dgm:prSet presAssocID="{B39A5048-8FE0-41D9-9CF3-7866A0BAFBA9}" presName="Name17" presStyleLbl="parChTrans1D3" presStyleIdx="0" presStyleCnt="3"/>
      <dgm:spPr/>
    </dgm:pt>
    <dgm:pt modelId="{1EC3E180-59AC-4CDA-A5DD-C243DB261A80}" type="pres">
      <dgm:prSet presAssocID="{238D064E-9831-47DC-8E91-604DFCF6616D}" presName="hierRoot3" presStyleCnt="0"/>
      <dgm:spPr/>
    </dgm:pt>
    <dgm:pt modelId="{B7F64F45-85CD-4517-BA9D-75B55B77D826}" type="pres">
      <dgm:prSet presAssocID="{238D064E-9831-47DC-8E91-604DFCF6616D}" presName="composite3" presStyleCnt="0"/>
      <dgm:spPr/>
    </dgm:pt>
    <dgm:pt modelId="{14032421-C61D-46A1-AD7E-EF7B16EDABD0}" type="pres">
      <dgm:prSet presAssocID="{238D064E-9831-47DC-8E91-604DFCF6616D}" presName="background3" presStyleLbl="node3" presStyleIdx="0" presStyleCnt="3"/>
      <dgm:spPr/>
    </dgm:pt>
    <dgm:pt modelId="{B4BE5F9A-55DD-44FD-BB87-D55A5F87B4C4}" type="pres">
      <dgm:prSet presAssocID="{238D064E-9831-47DC-8E91-604DFCF6616D}" presName="text3" presStyleLbl="fgAcc3" presStyleIdx="0" presStyleCnt="3" custScaleY="170050">
        <dgm:presLayoutVars>
          <dgm:chPref val="3"/>
        </dgm:presLayoutVars>
      </dgm:prSet>
      <dgm:spPr/>
    </dgm:pt>
    <dgm:pt modelId="{9F62E826-8804-4D34-8950-DE70BCE762FF}" type="pres">
      <dgm:prSet presAssocID="{238D064E-9831-47DC-8E91-604DFCF6616D}" presName="hierChild4" presStyleCnt="0"/>
      <dgm:spPr/>
    </dgm:pt>
    <dgm:pt modelId="{6BFC06BF-B39B-4CD5-A218-A191593554A4}" type="pres">
      <dgm:prSet presAssocID="{3A91A0BF-9890-4A6B-9083-F0EBC1146CE0}" presName="Name10" presStyleLbl="parChTrans1D2" presStyleIdx="1" presStyleCnt="3"/>
      <dgm:spPr/>
    </dgm:pt>
    <dgm:pt modelId="{D5D1694B-D2AB-468C-B7A2-99818A01BBBB}" type="pres">
      <dgm:prSet presAssocID="{80F180C6-25BC-4C5A-A20D-2A7904B86B47}" presName="hierRoot2" presStyleCnt="0"/>
      <dgm:spPr/>
    </dgm:pt>
    <dgm:pt modelId="{0EEFEECB-4BED-4258-AB60-2C722EA24B1C}" type="pres">
      <dgm:prSet presAssocID="{80F180C6-25BC-4C5A-A20D-2A7904B86B47}" presName="composite2" presStyleCnt="0"/>
      <dgm:spPr/>
    </dgm:pt>
    <dgm:pt modelId="{48A96623-CEE9-4392-8D0C-D6CE5A2B96D3}" type="pres">
      <dgm:prSet presAssocID="{80F180C6-25BC-4C5A-A20D-2A7904B86B47}" presName="background2" presStyleLbl="node2" presStyleIdx="1" presStyleCnt="3"/>
      <dgm:spPr/>
    </dgm:pt>
    <dgm:pt modelId="{866CC45A-943C-4912-93A5-9E7826265902}" type="pres">
      <dgm:prSet presAssocID="{80F180C6-25BC-4C5A-A20D-2A7904B86B47}" presName="text2" presStyleLbl="fgAcc2" presStyleIdx="1" presStyleCnt="3">
        <dgm:presLayoutVars>
          <dgm:chPref val="3"/>
        </dgm:presLayoutVars>
      </dgm:prSet>
      <dgm:spPr/>
    </dgm:pt>
    <dgm:pt modelId="{DD9EAE23-1658-4B6E-9C78-1465E31EA9C0}" type="pres">
      <dgm:prSet presAssocID="{80F180C6-25BC-4C5A-A20D-2A7904B86B47}" presName="hierChild3" presStyleCnt="0"/>
      <dgm:spPr/>
    </dgm:pt>
    <dgm:pt modelId="{F1D2ED18-EF15-4196-BBFC-CB684F0D5B68}" type="pres">
      <dgm:prSet presAssocID="{DB50AF38-55AA-482A-868B-E4483FED7ACD}" presName="Name17" presStyleLbl="parChTrans1D3" presStyleIdx="1" presStyleCnt="3"/>
      <dgm:spPr/>
    </dgm:pt>
    <dgm:pt modelId="{92639DD9-A49A-498D-B696-F1D623F25B0C}" type="pres">
      <dgm:prSet presAssocID="{F3EA39C0-0E27-409A-B80F-2B0F740E1E91}" presName="hierRoot3" presStyleCnt="0"/>
      <dgm:spPr/>
    </dgm:pt>
    <dgm:pt modelId="{D5713F8D-ED34-4B5C-869E-40BA95AD9B56}" type="pres">
      <dgm:prSet presAssocID="{F3EA39C0-0E27-409A-B80F-2B0F740E1E91}" presName="composite3" presStyleCnt="0"/>
      <dgm:spPr/>
    </dgm:pt>
    <dgm:pt modelId="{A49A06D2-C534-43B6-A8DB-FB96CDA0DE42}" type="pres">
      <dgm:prSet presAssocID="{F3EA39C0-0E27-409A-B80F-2B0F740E1E91}" presName="background3" presStyleLbl="node3" presStyleIdx="1" presStyleCnt="3"/>
      <dgm:spPr/>
    </dgm:pt>
    <dgm:pt modelId="{76A3EABD-8C03-4CDB-8951-1649C8F90681}" type="pres">
      <dgm:prSet presAssocID="{F3EA39C0-0E27-409A-B80F-2B0F740E1E91}" presName="text3" presStyleLbl="fgAcc3" presStyleIdx="1" presStyleCnt="3">
        <dgm:presLayoutVars>
          <dgm:chPref val="3"/>
        </dgm:presLayoutVars>
      </dgm:prSet>
      <dgm:spPr/>
    </dgm:pt>
    <dgm:pt modelId="{906C6BC0-5654-4342-9E2B-3D39628AB1E1}" type="pres">
      <dgm:prSet presAssocID="{F3EA39C0-0E27-409A-B80F-2B0F740E1E91}" presName="hierChild4" presStyleCnt="0"/>
      <dgm:spPr/>
    </dgm:pt>
    <dgm:pt modelId="{01C41B4B-7977-4E8F-8B30-380CC2B0C0D3}" type="pres">
      <dgm:prSet presAssocID="{0A8BE7FA-0DC3-4F6A-BFCF-BDA6765E2F3C}" presName="Name10" presStyleLbl="parChTrans1D2" presStyleIdx="2" presStyleCnt="3"/>
      <dgm:spPr/>
    </dgm:pt>
    <dgm:pt modelId="{2691A4B4-D8F3-462A-95B8-A286FF2ECA64}" type="pres">
      <dgm:prSet presAssocID="{28526EBA-10A9-4050-A488-B3D1970D7DB3}" presName="hierRoot2" presStyleCnt="0"/>
      <dgm:spPr/>
    </dgm:pt>
    <dgm:pt modelId="{14DCCF21-028E-42E4-9F3F-8FD7DAB24FE0}" type="pres">
      <dgm:prSet presAssocID="{28526EBA-10A9-4050-A488-B3D1970D7DB3}" presName="composite2" presStyleCnt="0"/>
      <dgm:spPr/>
    </dgm:pt>
    <dgm:pt modelId="{BD740823-43A8-46F9-A402-993FA0BEF548}" type="pres">
      <dgm:prSet presAssocID="{28526EBA-10A9-4050-A488-B3D1970D7DB3}" presName="background2" presStyleLbl="node2" presStyleIdx="2" presStyleCnt="3"/>
      <dgm:spPr/>
    </dgm:pt>
    <dgm:pt modelId="{FEB6B436-7CAF-4ABA-BF97-80F53B96FD49}" type="pres">
      <dgm:prSet presAssocID="{28526EBA-10A9-4050-A488-B3D1970D7DB3}" presName="text2" presStyleLbl="fgAcc2" presStyleIdx="2" presStyleCnt="3">
        <dgm:presLayoutVars>
          <dgm:chPref val="3"/>
        </dgm:presLayoutVars>
      </dgm:prSet>
      <dgm:spPr/>
    </dgm:pt>
    <dgm:pt modelId="{CE72B8AE-D2ED-4923-BDCD-201BE30CC063}" type="pres">
      <dgm:prSet presAssocID="{28526EBA-10A9-4050-A488-B3D1970D7DB3}" presName="hierChild3" presStyleCnt="0"/>
      <dgm:spPr/>
    </dgm:pt>
    <dgm:pt modelId="{388C8451-6B9D-4B6D-A62C-7AF367827BDF}" type="pres">
      <dgm:prSet presAssocID="{2B320D2C-5518-4524-A670-6C7C5CA33CD3}" presName="Name17" presStyleLbl="parChTrans1D3" presStyleIdx="2" presStyleCnt="3"/>
      <dgm:spPr/>
    </dgm:pt>
    <dgm:pt modelId="{0A1A4B80-7120-46C3-9517-0827B8A57641}" type="pres">
      <dgm:prSet presAssocID="{ABFDA128-DAEE-4FA1-B575-569823360642}" presName="hierRoot3" presStyleCnt="0"/>
      <dgm:spPr/>
    </dgm:pt>
    <dgm:pt modelId="{2E311B21-49A9-4B75-A270-1009CF4DFB54}" type="pres">
      <dgm:prSet presAssocID="{ABFDA128-DAEE-4FA1-B575-569823360642}" presName="composite3" presStyleCnt="0"/>
      <dgm:spPr/>
    </dgm:pt>
    <dgm:pt modelId="{8E47BE8C-3253-4BB1-BA77-D9613ED35973}" type="pres">
      <dgm:prSet presAssocID="{ABFDA128-DAEE-4FA1-B575-569823360642}" presName="background3" presStyleLbl="node3" presStyleIdx="2" presStyleCnt="3"/>
      <dgm:spPr/>
    </dgm:pt>
    <dgm:pt modelId="{06BD2FBE-78AA-4D25-92E3-F271A25C9276}" type="pres">
      <dgm:prSet presAssocID="{ABFDA128-DAEE-4FA1-B575-569823360642}" presName="text3" presStyleLbl="fgAcc3" presStyleIdx="2" presStyleCnt="3">
        <dgm:presLayoutVars>
          <dgm:chPref val="3"/>
        </dgm:presLayoutVars>
      </dgm:prSet>
      <dgm:spPr/>
    </dgm:pt>
    <dgm:pt modelId="{F9AC2BC3-2D37-4917-94FF-679B57092799}" type="pres">
      <dgm:prSet presAssocID="{ABFDA128-DAEE-4FA1-B575-569823360642}" presName="hierChild4" presStyleCnt="0"/>
      <dgm:spPr/>
    </dgm:pt>
  </dgm:ptLst>
  <dgm:cxnLst>
    <dgm:cxn modelId="{F27B6C13-8D3D-469E-8CDD-B184E82D5C31}" type="presOf" srcId="{B39A5048-8FE0-41D9-9CF3-7866A0BAFBA9}" destId="{7A0FF08A-3B1C-4347-972D-7C509C13A060}" srcOrd="0" destOrd="0" presId="urn:microsoft.com/office/officeart/2005/8/layout/hierarchy1"/>
    <dgm:cxn modelId="{F647AD16-EA55-49CA-B7E6-42A2D5D44AB6}" srcId="{80F180C6-25BC-4C5A-A20D-2A7904B86B47}" destId="{F3EA39C0-0E27-409A-B80F-2B0F740E1E91}" srcOrd="0" destOrd="0" parTransId="{DB50AF38-55AA-482A-868B-E4483FED7ACD}" sibTransId="{FA634724-ACC1-40AE-B573-1569DE66F3C1}"/>
    <dgm:cxn modelId="{64C9BD1A-753E-46AD-84DD-C096D6D78E51}" type="presOf" srcId="{ADDD8985-2968-4824-BE42-16D1B21B71C9}" destId="{D3A5C2D2-5F22-4CA6-A466-C0E586A6DAF5}" srcOrd="0" destOrd="0" presId="urn:microsoft.com/office/officeart/2005/8/layout/hierarchy1"/>
    <dgm:cxn modelId="{B39E731B-3FE9-4A6E-A947-8EF781C45EB0}" srcId="{93E950A7-E976-40AC-88D4-FAD7467629FD}" destId="{8C37F099-419E-4CA9-88B3-3137776E1D0B}" srcOrd="0" destOrd="0" parTransId="{71D3CD04-7E10-4821-BF3E-A292F3A4C8F5}" sibTransId="{95D7A808-A6FD-46E7-8441-F719CE8825AC}"/>
    <dgm:cxn modelId="{79E02C21-CDDD-49D5-9D04-50DE0E10BDFD}" srcId="{28526EBA-10A9-4050-A488-B3D1970D7DB3}" destId="{ABFDA128-DAEE-4FA1-B575-569823360642}" srcOrd="0" destOrd="0" parTransId="{2B320D2C-5518-4524-A670-6C7C5CA33CD3}" sibTransId="{7116C036-45D2-4565-9F6E-B6C51ED9AECC}"/>
    <dgm:cxn modelId="{8035505C-11DB-4C68-A3EB-7956473CF693}" type="presOf" srcId="{3A91A0BF-9890-4A6B-9083-F0EBC1146CE0}" destId="{6BFC06BF-B39B-4CD5-A218-A191593554A4}" srcOrd="0" destOrd="0" presId="urn:microsoft.com/office/officeart/2005/8/layout/hierarchy1"/>
    <dgm:cxn modelId="{7C3FC066-A8B5-4457-8F1F-2C5C34457949}" type="presOf" srcId="{80F180C6-25BC-4C5A-A20D-2A7904B86B47}" destId="{866CC45A-943C-4912-93A5-9E7826265902}" srcOrd="0" destOrd="0" presId="urn:microsoft.com/office/officeart/2005/8/layout/hierarchy1"/>
    <dgm:cxn modelId="{537A4548-93E4-45D1-B4AC-537F771B25AD}" type="presOf" srcId="{238D064E-9831-47DC-8E91-604DFCF6616D}" destId="{B4BE5F9A-55DD-44FD-BB87-D55A5F87B4C4}" srcOrd="0" destOrd="0" presId="urn:microsoft.com/office/officeart/2005/8/layout/hierarchy1"/>
    <dgm:cxn modelId="{EC088F81-5781-4EDE-BBF4-6CE6CF36F352}" srcId="{8C37F099-419E-4CA9-88B3-3137776E1D0B}" destId="{80F180C6-25BC-4C5A-A20D-2A7904B86B47}" srcOrd="1" destOrd="0" parTransId="{3A91A0BF-9890-4A6B-9083-F0EBC1146CE0}" sibTransId="{B605024E-147C-4F64-BB5C-B47B3B7D8DA5}"/>
    <dgm:cxn modelId="{9557909B-BA16-4BB8-8854-9BD14D106594}" type="presOf" srcId="{93E950A7-E976-40AC-88D4-FAD7467629FD}" destId="{638CA433-FE98-4357-A489-53BEF8A131D1}" srcOrd="0" destOrd="0" presId="urn:microsoft.com/office/officeart/2005/8/layout/hierarchy1"/>
    <dgm:cxn modelId="{BF38A89D-A248-4A1A-A8A2-4D49861AAE87}" srcId="{8C37F099-419E-4CA9-88B3-3137776E1D0B}" destId="{EB6DBA91-AB13-4391-9522-D507BC3863D7}" srcOrd="0" destOrd="0" parTransId="{ADDD8985-2968-4824-BE42-16D1B21B71C9}" sibTransId="{72EEE9D6-5AC5-4C73-A818-E87124F6B222}"/>
    <dgm:cxn modelId="{22F79FBC-EE79-4595-813C-5AA822A6ADED}" type="presOf" srcId="{DB50AF38-55AA-482A-868B-E4483FED7ACD}" destId="{F1D2ED18-EF15-4196-BBFC-CB684F0D5B68}" srcOrd="0" destOrd="0" presId="urn:microsoft.com/office/officeart/2005/8/layout/hierarchy1"/>
    <dgm:cxn modelId="{CE8DA9BD-BCB1-47DA-802A-DD8A5639ECAD}" type="presOf" srcId="{EB6DBA91-AB13-4391-9522-D507BC3863D7}" destId="{F0E61A77-FEEF-43F1-86F6-AE44D3294578}" srcOrd="0" destOrd="0" presId="urn:microsoft.com/office/officeart/2005/8/layout/hierarchy1"/>
    <dgm:cxn modelId="{9F9E6BCA-6346-4923-BBE0-86B1CA27F2FE}" type="presOf" srcId="{F3EA39C0-0E27-409A-B80F-2B0F740E1E91}" destId="{76A3EABD-8C03-4CDB-8951-1649C8F90681}" srcOrd="0" destOrd="0" presId="urn:microsoft.com/office/officeart/2005/8/layout/hierarchy1"/>
    <dgm:cxn modelId="{40CCCAD2-523E-4C49-A8A6-49F5BFB9D0AB}" type="presOf" srcId="{ABFDA128-DAEE-4FA1-B575-569823360642}" destId="{06BD2FBE-78AA-4D25-92E3-F271A25C9276}" srcOrd="0" destOrd="0" presId="urn:microsoft.com/office/officeart/2005/8/layout/hierarchy1"/>
    <dgm:cxn modelId="{B575DAD2-FAE8-416B-9956-123F81B344C1}" type="presOf" srcId="{28526EBA-10A9-4050-A488-B3D1970D7DB3}" destId="{FEB6B436-7CAF-4ABA-BF97-80F53B96FD49}" srcOrd="0" destOrd="0" presId="urn:microsoft.com/office/officeart/2005/8/layout/hierarchy1"/>
    <dgm:cxn modelId="{2592C0D6-C080-4EF7-959D-5D0F096BAA70}" type="presOf" srcId="{2B320D2C-5518-4524-A670-6C7C5CA33CD3}" destId="{388C8451-6B9D-4B6D-A62C-7AF367827BDF}" srcOrd="0" destOrd="0" presId="urn:microsoft.com/office/officeart/2005/8/layout/hierarchy1"/>
    <dgm:cxn modelId="{432348D7-6CEE-4553-85FE-382A96431162}" type="presOf" srcId="{0A8BE7FA-0DC3-4F6A-BFCF-BDA6765E2F3C}" destId="{01C41B4B-7977-4E8F-8B30-380CC2B0C0D3}" srcOrd="0" destOrd="0" presId="urn:microsoft.com/office/officeart/2005/8/layout/hierarchy1"/>
    <dgm:cxn modelId="{2FA1A0E3-3A0E-4E63-9CAE-A3109A5070EA}" srcId="{8C37F099-419E-4CA9-88B3-3137776E1D0B}" destId="{28526EBA-10A9-4050-A488-B3D1970D7DB3}" srcOrd="2" destOrd="0" parTransId="{0A8BE7FA-0DC3-4F6A-BFCF-BDA6765E2F3C}" sibTransId="{516B3DAA-95A5-4ECA-88EA-74AD464CC0B1}"/>
    <dgm:cxn modelId="{ED057AE7-050C-4116-9D65-37090A496A2C}" srcId="{EB6DBA91-AB13-4391-9522-D507BC3863D7}" destId="{238D064E-9831-47DC-8E91-604DFCF6616D}" srcOrd="0" destOrd="0" parTransId="{B39A5048-8FE0-41D9-9CF3-7866A0BAFBA9}" sibTransId="{BB58FF96-5A5B-4312-B707-BE43C18A2C6F}"/>
    <dgm:cxn modelId="{685441EF-A6A2-48E2-8260-70E743FC6ADB}" type="presOf" srcId="{8C37F099-419E-4CA9-88B3-3137776E1D0B}" destId="{BD981414-005A-4C2A-94DD-D8E8B28922D6}" srcOrd="0" destOrd="0" presId="urn:microsoft.com/office/officeart/2005/8/layout/hierarchy1"/>
    <dgm:cxn modelId="{AFC7E371-062D-4FCE-9BEC-5048BD791AB5}" type="presParOf" srcId="{638CA433-FE98-4357-A489-53BEF8A131D1}" destId="{689C3136-8430-444C-B34F-D7A4112678F8}" srcOrd="0" destOrd="0" presId="urn:microsoft.com/office/officeart/2005/8/layout/hierarchy1"/>
    <dgm:cxn modelId="{772919E8-9AD7-465D-82A3-D648EA7F1587}" type="presParOf" srcId="{689C3136-8430-444C-B34F-D7A4112678F8}" destId="{2B4ED30C-7B87-46AA-952B-8B5C29FA6151}" srcOrd="0" destOrd="0" presId="urn:microsoft.com/office/officeart/2005/8/layout/hierarchy1"/>
    <dgm:cxn modelId="{35585C3B-A94E-4137-9266-A712DC8528E5}" type="presParOf" srcId="{2B4ED30C-7B87-46AA-952B-8B5C29FA6151}" destId="{52FC635C-1A24-49A0-A8D4-4309BE721EEB}" srcOrd="0" destOrd="0" presId="urn:microsoft.com/office/officeart/2005/8/layout/hierarchy1"/>
    <dgm:cxn modelId="{2D439D93-A1AC-4C1A-909A-7BAD721AEDA2}" type="presParOf" srcId="{2B4ED30C-7B87-46AA-952B-8B5C29FA6151}" destId="{BD981414-005A-4C2A-94DD-D8E8B28922D6}" srcOrd="1" destOrd="0" presId="urn:microsoft.com/office/officeart/2005/8/layout/hierarchy1"/>
    <dgm:cxn modelId="{D109BCDE-C8F7-4144-B26B-CBAE6DC5B9D7}" type="presParOf" srcId="{689C3136-8430-444C-B34F-D7A4112678F8}" destId="{4135C894-13BD-4AE1-950D-74D27DC9C2BA}" srcOrd="1" destOrd="0" presId="urn:microsoft.com/office/officeart/2005/8/layout/hierarchy1"/>
    <dgm:cxn modelId="{EDA04A98-9D3B-4651-A68E-B9D176D31E82}" type="presParOf" srcId="{4135C894-13BD-4AE1-950D-74D27DC9C2BA}" destId="{D3A5C2D2-5F22-4CA6-A466-C0E586A6DAF5}" srcOrd="0" destOrd="0" presId="urn:microsoft.com/office/officeart/2005/8/layout/hierarchy1"/>
    <dgm:cxn modelId="{DF3978B6-2A3B-4EBA-B903-D9DF539147A4}" type="presParOf" srcId="{4135C894-13BD-4AE1-950D-74D27DC9C2BA}" destId="{9BC0BB04-F4E9-4935-9985-D5421210069B}" srcOrd="1" destOrd="0" presId="urn:microsoft.com/office/officeart/2005/8/layout/hierarchy1"/>
    <dgm:cxn modelId="{459AE42D-6DB1-44D7-8B27-ECDBD8A7A91E}" type="presParOf" srcId="{9BC0BB04-F4E9-4935-9985-D5421210069B}" destId="{4F4BE743-D723-4CC3-8EF5-D5E2F5ACD790}" srcOrd="0" destOrd="0" presId="urn:microsoft.com/office/officeart/2005/8/layout/hierarchy1"/>
    <dgm:cxn modelId="{54F3F570-C9A4-4CF3-A6BE-FDC4E03B17AC}" type="presParOf" srcId="{4F4BE743-D723-4CC3-8EF5-D5E2F5ACD790}" destId="{A4B9CBB5-0CBD-430C-86D3-E97B436D4B42}" srcOrd="0" destOrd="0" presId="urn:microsoft.com/office/officeart/2005/8/layout/hierarchy1"/>
    <dgm:cxn modelId="{1500B53D-A327-4C56-8F9F-818E566D2374}" type="presParOf" srcId="{4F4BE743-D723-4CC3-8EF5-D5E2F5ACD790}" destId="{F0E61A77-FEEF-43F1-86F6-AE44D3294578}" srcOrd="1" destOrd="0" presId="urn:microsoft.com/office/officeart/2005/8/layout/hierarchy1"/>
    <dgm:cxn modelId="{6AC066ED-4270-46CC-ADFD-918CA9CCA249}" type="presParOf" srcId="{9BC0BB04-F4E9-4935-9985-D5421210069B}" destId="{3A385FD4-A737-48D2-8690-36FE6A2E1155}" srcOrd="1" destOrd="0" presId="urn:microsoft.com/office/officeart/2005/8/layout/hierarchy1"/>
    <dgm:cxn modelId="{D1B32AEB-FCA7-4013-80A8-89CA5FCC9DA2}" type="presParOf" srcId="{3A385FD4-A737-48D2-8690-36FE6A2E1155}" destId="{7A0FF08A-3B1C-4347-972D-7C509C13A060}" srcOrd="0" destOrd="0" presId="urn:microsoft.com/office/officeart/2005/8/layout/hierarchy1"/>
    <dgm:cxn modelId="{76BECB3F-DA2B-4B19-BB59-06D8CBC0F07D}" type="presParOf" srcId="{3A385FD4-A737-48D2-8690-36FE6A2E1155}" destId="{1EC3E180-59AC-4CDA-A5DD-C243DB261A80}" srcOrd="1" destOrd="0" presId="urn:microsoft.com/office/officeart/2005/8/layout/hierarchy1"/>
    <dgm:cxn modelId="{7D89E78E-1178-4FF8-ADF1-03E51EB04CD3}" type="presParOf" srcId="{1EC3E180-59AC-4CDA-A5DD-C243DB261A80}" destId="{B7F64F45-85CD-4517-BA9D-75B55B77D826}" srcOrd="0" destOrd="0" presId="urn:microsoft.com/office/officeart/2005/8/layout/hierarchy1"/>
    <dgm:cxn modelId="{25A4716A-8154-41CC-9CFF-47D2B273BEBD}" type="presParOf" srcId="{B7F64F45-85CD-4517-BA9D-75B55B77D826}" destId="{14032421-C61D-46A1-AD7E-EF7B16EDABD0}" srcOrd="0" destOrd="0" presId="urn:microsoft.com/office/officeart/2005/8/layout/hierarchy1"/>
    <dgm:cxn modelId="{9BE8A4D8-1F8A-4209-A560-0D4A291F7B9B}" type="presParOf" srcId="{B7F64F45-85CD-4517-BA9D-75B55B77D826}" destId="{B4BE5F9A-55DD-44FD-BB87-D55A5F87B4C4}" srcOrd="1" destOrd="0" presId="urn:microsoft.com/office/officeart/2005/8/layout/hierarchy1"/>
    <dgm:cxn modelId="{2815B6BB-6A18-43EC-937C-7482CB8E4DC5}" type="presParOf" srcId="{1EC3E180-59AC-4CDA-A5DD-C243DB261A80}" destId="{9F62E826-8804-4D34-8950-DE70BCE762FF}" srcOrd="1" destOrd="0" presId="urn:microsoft.com/office/officeart/2005/8/layout/hierarchy1"/>
    <dgm:cxn modelId="{EB4C5105-5FB5-4F3F-887A-BD1508E5C5F1}" type="presParOf" srcId="{4135C894-13BD-4AE1-950D-74D27DC9C2BA}" destId="{6BFC06BF-B39B-4CD5-A218-A191593554A4}" srcOrd="2" destOrd="0" presId="urn:microsoft.com/office/officeart/2005/8/layout/hierarchy1"/>
    <dgm:cxn modelId="{C39688B7-89F7-4697-BAE0-BBE107DDAA62}" type="presParOf" srcId="{4135C894-13BD-4AE1-950D-74D27DC9C2BA}" destId="{D5D1694B-D2AB-468C-B7A2-99818A01BBBB}" srcOrd="3" destOrd="0" presId="urn:microsoft.com/office/officeart/2005/8/layout/hierarchy1"/>
    <dgm:cxn modelId="{E6BC9FA2-8744-4B35-8BE3-602691151842}" type="presParOf" srcId="{D5D1694B-D2AB-468C-B7A2-99818A01BBBB}" destId="{0EEFEECB-4BED-4258-AB60-2C722EA24B1C}" srcOrd="0" destOrd="0" presId="urn:microsoft.com/office/officeart/2005/8/layout/hierarchy1"/>
    <dgm:cxn modelId="{63388C2B-AD5A-43CA-946C-23BFE2AA2D4F}" type="presParOf" srcId="{0EEFEECB-4BED-4258-AB60-2C722EA24B1C}" destId="{48A96623-CEE9-4392-8D0C-D6CE5A2B96D3}" srcOrd="0" destOrd="0" presId="urn:microsoft.com/office/officeart/2005/8/layout/hierarchy1"/>
    <dgm:cxn modelId="{5B89B722-4783-4056-B050-4A0E526B09B3}" type="presParOf" srcId="{0EEFEECB-4BED-4258-AB60-2C722EA24B1C}" destId="{866CC45A-943C-4912-93A5-9E7826265902}" srcOrd="1" destOrd="0" presId="urn:microsoft.com/office/officeart/2005/8/layout/hierarchy1"/>
    <dgm:cxn modelId="{769A9B80-22BB-468E-B450-8392010E5FC0}" type="presParOf" srcId="{D5D1694B-D2AB-468C-B7A2-99818A01BBBB}" destId="{DD9EAE23-1658-4B6E-9C78-1465E31EA9C0}" srcOrd="1" destOrd="0" presId="urn:microsoft.com/office/officeart/2005/8/layout/hierarchy1"/>
    <dgm:cxn modelId="{300A2091-BDC3-4B4B-8097-0A4088E7F0EC}" type="presParOf" srcId="{DD9EAE23-1658-4B6E-9C78-1465E31EA9C0}" destId="{F1D2ED18-EF15-4196-BBFC-CB684F0D5B68}" srcOrd="0" destOrd="0" presId="urn:microsoft.com/office/officeart/2005/8/layout/hierarchy1"/>
    <dgm:cxn modelId="{A873A07E-3544-4A1F-8D94-420C15BA9388}" type="presParOf" srcId="{DD9EAE23-1658-4B6E-9C78-1465E31EA9C0}" destId="{92639DD9-A49A-498D-B696-F1D623F25B0C}" srcOrd="1" destOrd="0" presId="urn:microsoft.com/office/officeart/2005/8/layout/hierarchy1"/>
    <dgm:cxn modelId="{CBB42E34-40F7-4AA0-988E-C921FCB8EEAA}" type="presParOf" srcId="{92639DD9-A49A-498D-B696-F1D623F25B0C}" destId="{D5713F8D-ED34-4B5C-869E-40BA95AD9B56}" srcOrd="0" destOrd="0" presId="urn:microsoft.com/office/officeart/2005/8/layout/hierarchy1"/>
    <dgm:cxn modelId="{A6F71797-AA1A-4BF4-B3B2-DA0A52C819D5}" type="presParOf" srcId="{D5713F8D-ED34-4B5C-869E-40BA95AD9B56}" destId="{A49A06D2-C534-43B6-A8DB-FB96CDA0DE42}" srcOrd="0" destOrd="0" presId="urn:microsoft.com/office/officeart/2005/8/layout/hierarchy1"/>
    <dgm:cxn modelId="{215364DE-41B3-4AC5-969D-6D21421F402F}" type="presParOf" srcId="{D5713F8D-ED34-4B5C-869E-40BA95AD9B56}" destId="{76A3EABD-8C03-4CDB-8951-1649C8F90681}" srcOrd="1" destOrd="0" presId="urn:microsoft.com/office/officeart/2005/8/layout/hierarchy1"/>
    <dgm:cxn modelId="{19FCFC14-AA66-44C2-8FB3-E4EC2611851F}" type="presParOf" srcId="{92639DD9-A49A-498D-B696-F1D623F25B0C}" destId="{906C6BC0-5654-4342-9E2B-3D39628AB1E1}" srcOrd="1" destOrd="0" presId="urn:microsoft.com/office/officeart/2005/8/layout/hierarchy1"/>
    <dgm:cxn modelId="{C9AADCD3-9E34-4759-906F-2A2A8177875D}" type="presParOf" srcId="{4135C894-13BD-4AE1-950D-74D27DC9C2BA}" destId="{01C41B4B-7977-4E8F-8B30-380CC2B0C0D3}" srcOrd="4" destOrd="0" presId="urn:microsoft.com/office/officeart/2005/8/layout/hierarchy1"/>
    <dgm:cxn modelId="{51166EC8-6F8C-4496-9875-948FDCA181FC}" type="presParOf" srcId="{4135C894-13BD-4AE1-950D-74D27DC9C2BA}" destId="{2691A4B4-D8F3-462A-95B8-A286FF2ECA64}" srcOrd="5" destOrd="0" presId="urn:microsoft.com/office/officeart/2005/8/layout/hierarchy1"/>
    <dgm:cxn modelId="{7A3F778A-93FB-4A4D-AE40-3B52C334F7D2}" type="presParOf" srcId="{2691A4B4-D8F3-462A-95B8-A286FF2ECA64}" destId="{14DCCF21-028E-42E4-9F3F-8FD7DAB24FE0}" srcOrd="0" destOrd="0" presId="urn:microsoft.com/office/officeart/2005/8/layout/hierarchy1"/>
    <dgm:cxn modelId="{86F894C0-E6F3-4EFC-ADD5-0ED5ED318474}" type="presParOf" srcId="{14DCCF21-028E-42E4-9F3F-8FD7DAB24FE0}" destId="{BD740823-43A8-46F9-A402-993FA0BEF548}" srcOrd="0" destOrd="0" presId="urn:microsoft.com/office/officeart/2005/8/layout/hierarchy1"/>
    <dgm:cxn modelId="{88A71995-ED9C-4294-9474-EBE94B8260FD}" type="presParOf" srcId="{14DCCF21-028E-42E4-9F3F-8FD7DAB24FE0}" destId="{FEB6B436-7CAF-4ABA-BF97-80F53B96FD49}" srcOrd="1" destOrd="0" presId="urn:microsoft.com/office/officeart/2005/8/layout/hierarchy1"/>
    <dgm:cxn modelId="{DBC3593D-650D-4F89-AC5E-F3C9E2515ABA}" type="presParOf" srcId="{2691A4B4-D8F3-462A-95B8-A286FF2ECA64}" destId="{CE72B8AE-D2ED-4923-BDCD-201BE30CC063}" srcOrd="1" destOrd="0" presId="urn:microsoft.com/office/officeart/2005/8/layout/hierarchy1"/>
    <dgm:cxn modelId="{44C31534-50B6-4A93-B115-51536B443E74}" type="presParOf" srcId="{CE72B8AE-D2ED-4923-BDCD-201BE30CC063}" destId="{388C8451-6B9D-4B6D-A62C-7AF367827BDF}" srcOrd="0" destOrd="0" presId="urn:microsoft.com/office/officeart/2005/8/layout/hierarchy1"/>
    <dgm:cxn modelId="{26C3B6D1-0AD0-4837-9A0B-995D1BEBB2F8}" type="presParOf" srcId="{CE72B8AE-D2ED-4923-BDCD-201BE30CC063}" destId="{0A1A4B80-7120-46C3-9517-0827B8A57641}" srcOrd="1" destOrd="0" presId="urn:microsoft.com/office/officeart/2005/8/layout/hierarchy1"/>
    <dgm:cxn modelId="{3A7E48E7-9B48-45E4-858E-0E9D0C7204AE}" type="presParOf" srcId="{0A1A4B80-7120-46C3-9517-0827B8A57641}" destId="{2E311B21-49A9-4B75-A270-1009CF4DFB54}" srcOrd="0" destOrd="0" presId="urn:microsoft.com/office/officeart/2005/8/layout/hierarchy1"/>
    <dgm:cxn modelId="{7C0B329B-4ECD-4416-BD7D-578C7F03FD84}" type="presParOf" srcId="{2E311B21-49A9-4B75-A270-1009CF4DFB54}" destId="{8E47BE8C-3253-4BB1-BA77-D9613ED35973}" srcOrd="0" destOrd="0" presId="urn:microsoft.com/office/officeart/2005/8/layout/hierarchy1"/>
    <dgm:cxn modelId="{5C32F229-8306-4263-BC9E-3A95861E2841}" type="presParOf" srcId="{2E311B21-49A9-4B75-A270-1009CF4DFB54}" destId="{06BD2FBE-78AA-4D25-92E3-F271A25C9276}" srcOrd="1" destOrd="0" presId="urn:microsoft.com/office/officeart/2005/8/layout/hierarchy1"/>
    <dgm:cxn modelId="{240ED598-61E9-465B-86F0-052CD2F2B328}" type="presParOf" srcId="{0A1A4B80-7120-46C3-9517-0827B8A57641}" destId="{F9AC2BC3-2D37-4917-94FF-679B57092799}"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1" loCatId="hierarchy" qsTypeId="urn:microsoft.com/office/officeart/2005/8/quickstyle/simple4" qsCatId="simple" csTypeId="urn:microsoft.com/office/officeart/2005/8/colors/colorful4" csCatId="colorful" phldr="1"/>
      <dgm:spPr/>
      <dgm:t>
        <a:bodyPr/>
        <a:lstStyle/>
        <a:p>
          <a:endParaRPr lang="en-US"/>
        </a:p>
      </dgm:t>
    </dgm:pt>
    <dgm:pt modelId="{8C37F099-419E-4CA9-88B3-3137776E1D0B}">
      <dgm:prSet phldrT="[Text]" custT="1"/>
      <dgm:spPr/>
      <dgm:t>
        <a:bodyPr/>
        <a:lstStyle/>
        <a:p>
          <a:r>
            <a:rPr lang="en-US" sz="1400" b="1" u="none" dirty="0"/>
            <a:t>Elasticity of Demand</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p>
        <a:p>
          <a:r>
            <a:rPr lang="en-US" sz="1400" dirty="0"/>
            <a:t>Inferior goods</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a:t>Income elasticity </a:t>
          </a:r>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a:t>- Elastic</a:t>
          </a:r>
        </a:p>
        <a:p>
          <a:pPr algn="l"/>
          <a:r>
            <a:rPr lang="en-US" sz="1400"/>
            <a:t>-Inelastic</a:t>
          </a:r>
        </a:p>
        <a:p>
          <a:pPr algn="l"/>
          <a:r>
            <a:rPr lang="en-US" sz="1400"/>
            <a:t>-Unit elastic </a:t>
          </a:r>
        </a:p>
        <a:p>
          <a:pPr algn="l"/>
          <a:r>
            <a:rPr lang="en-US" sz="1400"/>
            <a:t>- Perfectly elastic</a:t>
          </a:r>
        </a:p>
        <a:p>
          <a:pPr algn="l"/>
          <a:r>
            <a:rPr lang="en-US" sz="1400"/>
            <a:t>-perfectly inelastic</a:t>
          </a:r>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a:t>a </a:t>
          </a:r>
          <a:r>
            <a:rPr lang="en-US" altLang="en-US" sz="1400" i="1"/>
            <a:t>substitute</a:t>
          </a:r>
          <a:r>
            <a:rPr lang="en-US" altLang="en-US" sz="1400"/>
            <a:t> </a:t>
          </a:r>
        </a:p>
        <a:p>
          <a:pPr algn="l">
            <a:buClr>
              <a:srgbClr val="CC0066"/>
            </a:buClr>
            <a:buSzPct val="120000"/>
            <a:buFont typeface="Wingdings" panose="05000000000000000000" pitchFamily="2" charset="2"/>
            <a:buChar char="§"/>
          </a:pPr>
          <a:r>
            <a:rPr lang="en-US" altLang="en-US" sz="1400"/>
            <a:t>a </a:t>
          </a:r>
          <a:r>
            <a:rPr lang="en-US" altLang="en-US" sz="1400" i="1"/>
            <a:t>complement</a:t>
          </a:r>
          <a:r>
            <a:rPr lang="en-US" altLang="en-US" sz="1400"/>
            <a:t>.</a:t>
          </a:r>
          <a:endParaRPr lang="en-US" sz="140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638CA433-FE98-4357-A489-53BEF8A131D1}" type="pres">
      <dgm:prSet presAssocID="{93E950A7-E976-40AC-88D4-FAD7467629FD}" presName="hierChild1" presStyleCnt="0">
        <dgm:presLayoutVars>
          <dgm:chPref val="1"/>
          <dgm:dir/>
          <dgm:animOne val="branch"/>
          <dgm:animLvl val="lvl"/>
          <dgm:resizeHandles/>
        </dgm:presLayoutVars>
      </dgm:prSet>
      <dgm:spPr/>
    </dgm:pt>
    <dgm:pt modelId="{689C3136-8430-444C-B34F-D7A4112678F8}" type="pres">
      <dgm:prSet presAssocID="{8C37F099-419E-4CA9-88B3-3137776E1D0B}" presName="hierRoot1" presStyleCnt="0"/>
      <dgm:spPr/>
    </dgm:pt>
    <dgm:pt modelId="{2B4ED30C-7B87-46AA-952B-8B5C29FA6151}" type="pres">
      <dgm:prSet presAssocID="{8C37F099-419E-4CA9-88B3-3137776E1D0B}" presName="composite" presStyleCnt="0"/>
      <dgm:spPr/>
    </dgm:pt>
    <dgm:pt modelId="{52FC635C-1A24-49A0-A8D4-4309BE721EEB}" type="pres">
      <dgm:prSet presAssocID="{8C37F099-419E-4CA9-88B3-3137776E1D0B}" presName="background" presStyleLbl="node0" presStyleIdx="0" presStyleCnt="1"/>
      <dgm:spPr/>
    </dgm:pt>
    <dgm:pt modelId="{BD981414-005A-4C2A-94DD-D8E8B28922D6}" type="pres">
      <dgm:prSet presAssocID="{8C37F099-419E-4CA9-88B3-3137776E1D0B}" presName="text" presStyleLbl="fgAcc0" presStyleIdx="0" presStyleCnt="1" custScaleX="155556">
        <dgm:presLayoutVars>
          <dgm:chPref val="3"/>
        </dgm:presLayoutVars>
      </dgm:prSet>
      <dgm:spPr/>
    </dgm:pt>
    <dgm:pt modelId="{4135C894-13BD-4AE1-950D-74D27DC9C2BA}" type="pres">
      <dgm:prSet presAssocID="{8C37F099-419E-4CA9-88B3-3137776E1D0B}" presName="hierChild2" presStyleCnt="0"/>
      <dgm:spPr/>
    </dgm:pt>
    <dgm:pt modelId="{D3A5C2D2-5F22-4CA6-A466-C0E586A6DAF5}" type="pres">
      <dgm:prSet presAssocID="{ADDD8985-2968-4824-BE42-16D1B21B71C9}" presName="Name10" presStyleLbl="parChTrans1D2" presStyleIdx="0" presStyleCnt="3"/>
      <dgm:spPr/>
    </dgm:pt>
    <dgm:pt modelId="{9BC0BB04-F4E9-4935-9985-D5421210069B}" type="pres">
      <dgm:prSet presAssocID="{EB6DBA91-AB13-4391-9522-D507BC3863D7}" presName="hierRoot2" presStyleCnt="0"/>
      <dgm:spPr/>
    </dgm:pt>
    <dgm:pt modelId="{4F4BE743-D723-4CC3-8EF5-D5E2F5ACD790}" type="pres">
      <dgm:prSet presAssocID="{EB6DBA91-AB13-4391-9522-D507BC3863D7}" presName="composite2" presStyleCnt="0"/>
      <dgm:spPr/>
    </dgm:pt>
    <dgm:pt modelId="{A4B9CBB5-0CBD-430C-86D3-E97B436D4B42}" type="pres">
      <dgm:prSet presAssocID="{EB6DBA91-AB13-4391-9522-D507BC3863D7}" presName="background2" presStyleLbl="node2" presStyleIdx="0" presStyleCnt="3"/>
      <dgm:spPr/>
    </dgm:pt>
    <dgm:pt modelId="{F0E61A77-FEEF-43F1-86F6-AE44D3294578}" type="pres">
      <dgm:prSet presAssocID="{EB6DBA91-AB13-4391-9522-D507BC3863D7}" presName="text2" presStyleLbl="fgAcc2" presStyleIdx="0" presStyleCnt="3">
        <dgm:presLayoutVars>
          <dgm:chPref val="3"/>
        </dgm:presLayoutVars>
      </dgm:prSet>
      <dgm:spPr/>
    </dgm:pt>
    <dgm:pt modelId="{3A385FD4-A737-48D2-8690-36FE6A2E1155}" type="pres">
      <dgm:prSet presAssocID="{EB6DBA91-AB13-4391-9522-D507BC3863D7}" presName="hierChild3" presStyleCnt="0"/>
      <dgm:spPr/>
    </dgm:pt>
    <dgm:pt modelId="{7A0FF08A-3B1C-4347-972D-7C509C13A060}" type="pres">
      <dgm:prSet presAssocID="{B39A5048-8FE0-41D9-9CF3-7866A0BAFBA9}" presName="Name17" presStyleLbl="parChTrans1D3" presStyleIdx="0" presStyleCnt="3"/>
      <dgm:spPr/>
    </dgm:pt>
    <dgm:pt modelId="{1EC3E180-59AC-4CDA-A5DD-C243DB261A80}" type="pres">
      <dgm:prSet presAssocID="{238D064E-9831-47DC-8E91-604DFCF6616D}" presName="hierRoot3" presStyleCnt="0"/>
      <dgm:spPr/>
    </dgm:pt>
    <dgm:pt modelId="{B7F64F45-85CD-4517-BA9D-75B55B77D826}" type="pres">
      <dgm:prSet presAssocID="{238D064E-9831-47DC-8E91-604DFCF6616D}" presName="composite3" presStyleCnt="0"/>
      <dgm:spPr/>
    </dgm:pt>
    <dgm:pt modelId="{14032421-C61D-46A1-AD7E-EF7B16EDABD0}" type="pres">
      <dgm:prSet presAssocID="{238D064E-9831-47DC-8E91-604DFCF6616D}" presName="background3" presStyleLbl="node3" presStyleIdx="0" presStyleCnt="3"/>
      <dgm:spPr/>
    </dgm:pt>
    <dgm:pt modelId="{B4BE5F9A-55DD-44FD-BB87-D55A5F87B4C4}" type="pres">
      <dgm:prSet presAssocID="{238D064E-9831-47DC-8E91-604DFCF6616D}" presName="text3" presStyleLbl="fgAcc3" presStyleIdx="0" presStyleCnt="3" custScaleY="170050">
        <dgm:presLayoutVars>
          <dgm:chPref val="3"/>
        </dgm:presLayoutVars>
      </dgm:prSet>
      <dgm:spPr/>
    </dgm:pt>
    <dgm:pt modelId="{9F62E826-8804-4D34-8950-DE70BCE762FF}" type="pres">
      <dgm:prSet presAssocID="{238D064E-9831-47DC-8E91-604DFCF6616D}" presName="hierChild4" presStyleCnt="0"/>
      <dgm:spPr/>
    </dgm:pt>
    <dgm:pt modelId="{6BFC06BF-B39B-4CD5-A218-A191593554A4}" type="pres">
      <dgm:prSet presAssocID="{3A91A0BF-9890-4A6B-9083-F0EBC1146CE0}" presName="Name10" presStyleLbl="parChTrans1D2" presStyleIdx="1" presStyleCnt="3"/>
      <dgm:spPr/>
    </dgm:pt>
    <dgm:pt modelId="{D5D1694B-D2AB-468C-B7A2-99818A01BBBB}" type="pres">
      <dgm:prSet presAssocID="{80F180C6-25BC-4C5A-A20D-2A7904B86B47}" presName="hierRoot2" presStyleCnt="0"/>
      <dgm:spPr/>
    </dgm:pt>
    <dgm:pt modelId="{0EEFEECB-4BED-4258-AB60-2C722EA24B1C}" type="pres">
      <dgm:prSet presAssocID="{80F180C6-25BC-4C5A-A20D-2A7904B86B47}" presName="composite2" presStyleCnt="0"/>
      <dgm:spPr/>
    </dgm:pt>
    <dgm:pt modelId="{48A96623-CEE9-4392-8D0C-D6CE5A2B96D3}" type="pres">
      <dgm:prSet presAssocID="{80F180C6-25BC-4C5A-A20D-2A7904B86B47}" presName="background2" presStyleLbl="node2" presStyleIdx="1" presStyleCnt="3"/>
      <dgm:spPr/>
    </dgm:pt>
    <dgm:pt modelId="{866CC45A-943C-4912-93A5-9E7826265902}" type="pres">
      <dgm:prSet presAssocID="{80F180C6-25BC-4C5A-A20D-2A7904B86B47}" presName="text2" presStyleLbl="fgAcc2" presStyleIdx="1" presStyleCnt="3">
        <dgm:presLayoutVars>
          <dgm:chPref val="3"/>
        </dgm:presLayoutVars>
      </dgm:prSet>
      <dgm:spPr/>
    </dgm:pt>
    <dgm:pt modelId="{DD9EAE23-1658-4B6E-9C78-1465E31EA9C0}" type="pres">
      <dgm:prSet presAssocID="{80F180C6-25BC-4C5A-A20D-2A7904B86B47}" presName="hierChild3" presStyleCnt="0"/>
      <dgm:spPr/>
    </dgm:pt>
    <dgm:pt modelId="{F1D2ED18-EF15-4196-BBFC-CB684F0D5B68}" type="pres">
      <dgm:prSet presAssocID="{DB50AF38-55AA-482A-868B-E4483FED7ACD}" presName="Name17" presStyleLbl="parChTrans1D3" presStyleIdx="1" presStyleCnt="3"/>
      <dgm:spPr/>
    </dgm:pt>
    <dgm:pt modelId="{92639DD9-A49A-498D-B696-F1D623F25B0C}" type="pres">
      <dgm:prSet presAssocID="{F3EA39C0-0E27-409A-B80F-2B0F740E1E91}" presName="hierRoot3" presStyleCnt="0"/>
      <dgm:spPr/>
    </dgm:pt>
    <dgm:pt modelId="{D5713F8D-ED34-4B5C-869E-40BA95AD9B56}" type="pres">
      <dgm:prSet presAssocID="{F3EA39C0-0E27-409A-B80F-2B0F740E1E91}" presName="composite3" presStyleCnt="0"/>
      <dgm:spPr/>
    </dgm:pt>
    <dgm:pt modelId="{A49A06D2-C534-43B6-A8DB-FB96CDA0DE42}" type="pres">
      <dgm:prSet presAssocID="{F3EA39C0-0E27-409A-B80F-2B0F740E1E91}" presName="background3" presStyleLbl="node3" presStyleIdx="1" presStyleCnt="3"/>
      <dgm:spPr/>
    </dgm:pt>
    <dgm:pt modelId="{76A3EABD-8C03-4CDB-8951-1649C8F90681}" type="pres">
      <dgm:prSet presAssocID="{F3EA39C0-0E27-409A-B80F-2B0F740E1E91}" presName="text3" presStyleLbl="fgAcc3" presStyleIdx="1" presStyleCnt="3">
        <dgm:presLayoutVars>
          <dgm:chPref val="3"/>
        </dgm:presLayoutVars>
      </dgm:prSet>
      <dgm:spPr/>
    </dgm:pt>
    <dgm:pt modelId="{906C6BC0-5654-4342-9E2B-3D39628AB1E1}" type="pres">
      <dgm:prSet presAssocID="{F3EA39C0-0E27-409A-B80F-2B0F740E1E91}" presName="hierChild4" presStyleCnt="0"/>
      <dgm:spPr/>
    </dgm:pt>
    <dgm:pt modelId="{01C41B4B-7977-4E8F-8B30-380CC2B0C0D3}" type="pres">
      <dgm:prSet presAssocID="{0A8BE7FA-0DC3-4F6A-BFCF-BDA6765E2F3C}" presName="Name10" presStyleLbl="parChTrans1D2" presStyleIdx="2" presStyleCnt="3"/>
      <dgm:spPr/>
    </dgm:pt>
    <dgm:pt modelId="{2691A4B4-D8F3-462A-95B8-A286FF2ECA64}" type="pres">
      <dgm:prSet presAssocID="{28526EBA-10A9-4050-A488-B3D1970D7DB3}" presName="hierRoot2" presStyleCnt="0"/>
      <dgm:spPr/>
    </dgm:pt>
    <dgm:pt modelId="{14DCCF21-028E-42E4-9F3F-8FD7DAB24FE0}" type="pres">
      <dgm:prSet presAssocID="{28526EBA-10A9-4050-A488-B3D1970D7DB3}" presName="composite2" presStyleCnt="0"/>
      <dgm:spPr/>
    </dgm:pt>
    <dgm:pt modelId="{BD740823-43A8-46F9-A402-993FA0BEF548}" type="pres">
      <dgm:prSet presAssocID="{28526EBA-10A9-4050-A488-B3D1970D7DB3}" presName="background2" presStyleLbl="node2" presStyleIdx="2" presStyleCnt="3"/>
      <dgm:spPr/>
    </dgm:pt>
    <dgm:pt modelId="{FEB6B436-7CAF-4ABA-BF97-80F53B96FD49}" type="pres">
      <dgm:prSet presAssocID="{28526EBA-10A9-4050-A488-B3D1970D7DB3}" presName="text2" presStyleLbl="fgAcc2" presStyleIdx="2" presStyleCnt="3">
        <dgm:presLayoutVars>
          <dgm:chPref val="3"/>
        </dgm:presLayoutVars>
      </dgm:prSet>
      <dgm:spPr/>
    </dgm:pt>
    <dgm:pt modelId="{CE72B8AE-D2ED-4923-BDCD-201BE30CC063}" type="pres">
      <dgm:prSet presAssocID="{28526EBA-10A9-4050-A488-B3D1970D7DB3}" presName="hierChild3" presStyleCnt="0"/>
      <dgm:spPr/>
    </dgm:pt>
    <dgm:pt modelId="{388C8451-6B9D-4B6D-A62C-7AF367827BDF}" type="pres">
      <dgm:prSet presAssocID="{2B320D2C-5518-4524-A670-6C7C5CA33CD3}" presName="Name17" presStyleLbl="parChTrans1D3" presStyleIdx="2" presStyleCnt="3"/>
      <dgm:spPr/>
    </dgm:pt>
    <dgm:pt modelId="{0A1A4B80-7120-46C3-9517-0827B8A57641}" type="pres">
      <dgm:prSet presAssocID="{ABFDA128-DAEE-4FA1-B575-569823360642}" presName="hierRoot3" presStyleCnt="0"/>
      <dgm:spPr/>
    </dgm:pt>
    <dgm:pt modelId="{2E311B21-49A9-4B75-A270-1009CF4DFB54}" type="pres">
      <dgm:prSet presAssocID="{ABFDA128-DAEE-4FA1-B575-569823360642}" presName="composite3" presStyleCnt="0"/>
      <dgm:spPr/>
    </dgm:pt>
    <dgm:pt modelId="{8E47BE8C-3253-4BB1-BA77-D9613ED35973}" type="pres">
      <dgm:prSet presAssocID="{ABFDA128-DAEE-4FA1-B575-569823360642}" presName="background3" presStyleLbl="node3" presStyleIdx="2" presStyleCnt="3"/>
      <dgm:spPr/>
    </dgm:pt>
    <dgm:pt modelId="{06BD2FBE-78AA-4D25-92E3-F271A25C9276}" type="pres">
      <dgm:prSet presAssocID="{ABFDA128-DAEE-4FA1-B575-569823360642}" presName="text3" presStyleLbl="fgAcc3" presStyleIdx="2" presStyleCnt="3">
        <dgm:presLayoutVars>
          <dgm:chPref val="3"/>
        </dgm:presLayoutVars>
      </dgm:prSet>
      <dgm:spPr/>
    </dgm:pt>
    <dgm:pt modelId="{F9AC2BC3-2D37-4917-94FF-679B57092799}" type="pres">
      <dgm:prSet presAssocID="{ABFDA128-DAEE-4FA1-B575-569823360642}" presName="hierChild4" presStyleCnt="0"/>
      <dgm:spPr/>
    </dgm:pt>
  </dgm:ptLst>
  <dgm:cxnLst>
    <dgm:cxn modelId="{F27B6C13-8D3D-469E-8CDD-B184E82D5C31}" type="presOf" srcId="{B39A5048-8FE0-41D9-9CF3-7866A0BAFBA9}" destId="{7A0FF08A-3B1C-4347-972D-7C509C13A060}" srcOrd="0" destOrd="0" presId="urn:microsoft.com/office/officeart/2005/8/layout/hierarchy1"/>
    <dgm:cxn modelId="{F647AD16-EA55-49CA-B7E6-42A2D5D44AB6}" srcId="{80F180C6-25BC-4C5A-A20D-2A7904B86B47}" destId="{F3EA39C0-0E27-409A-B80F-2B0F740E1E91}" srcOrd="0" destOrd="0" parTransId="{DB50AF38-55AA-482A-868B-E4483FED7ACD}" sibTransId="{FA634724-ACC1-40AE-B573-1569DE66F3C1}"/>
    <dgm:cxn modelId="{64C9BD1A-753E-46AD-84DD-C096D6D78E51}" type="presOf" srcId="{ADDD8985-2968-4824-BE42-16D1B21B71C9}" destId="{D3A5C2D2-5F22-4CA6-A466-C0E586A6DAF5}" srcOrd="0" destOrd="0" presId="urn:microsoft.com/office/officeart/2005/8/layout/hierarchy1"/>
    <dgm:cxn modelId="{B39E731B-3FE9-4A6E-A947-8EF781C45EB0}" srcId="{93E950A7-E976-40AC-88D4-FAD7467629FD}" destId="{8C37F099-419E-4CA9-88B3-3137776E1D0B}" srcOrd="0" destOrd="0" parTransId="{71D3CD04-7E10-4821-BF3E-A292F3A4C8F5}" sibTransId="{95D7A808-A6FD-46E7-8441-F719CE8825AC}"/>
    <dgm:cxn modelId="{79E02C21-CDDD-49D5-9D04-50DE0E10BDFD}" srcId="{28526EBA-10A9-4050-A488-B3D1970D7DB3}" destId="{ABFDA128-DAEE-4FA1-B575-569823360642}" srcOrd="0" destOrd="0" parTransId="{2B320D2C-5518-4524-A670-6C7C5CA33CD3}" sibTransId="{7116C036-45D2-4565-9F6E-B6C51ED9AECC}"/>
    <dgm:cxn modelId="{8035505C-11DB-4C68-A3EB-7956473CF693}" type="presOf" srcId="{3A91A0BF-9890-4A6B-9083-F0EBC1146CE0}" destId="{6BFC06BF-B39B-4CD5-A218-A191593554A4}" srcOrd="0" destOrd="0" presId="urn:microsoft.com/office/officeart/2005/8/layout/hierarchy1"/>
    <dgm:cxn modelId="{7C3FC066-A8B5-4457-8F1F-2C5C34457949}" type="presOf" srcId="{80F180C6-25BC-4C5A-A20D-2A7904B86B47}" destId="{866CC45A-943C-4912-93A5-9E7826265902}" srcOrd="0" destOrd="0" presId="urn:microsoft.com/office/officeart/2005/8/layout/hierarchy1"/>
    <dgm:cxn modelId="{537A4548-93E4-45D1-B4AC-537F771B25AD}" type="presOf" srcId="{238D064E-9831-47DC-8E91-604DFCF6616D}" destId="{B4BE5F9A-55DD-44FD-BB87-D55A5F87B4C4}" srcOrd="0" destOrd="0" presId="urn:microsoft.com/office/officeart/2005/8/layout/hierarchy1"/>
    <dgm:cxn modelId="{EC088F81-5781-4EDE-BBF4-6CE6CF36F352}" srcId="{8C37F099-419E-4CA9-88B3-3137776E1D0B}" destId="{80F180C6-25BC-4C5A-A20D-2A7904B86B47}" srcOrd="1" destOrd="0" parTransId="{3A91A0BF-9890-4A6B-9083-F0EBC1146CE0}" sibTransId="{B605024E-147C-4F64-BB5C-B47B3B7D8DA5}"/>
    <dgm:cxn modelId="{9557909B-BA16-4BB8-8854-9BD14D106594}" type="presOf" srcId="{93E950A7-E976-40AC-88D4-FAD7467629FD}" destId="{638CA433-FE98-4357-A489-53BEF8A131D1}" srcOrd="0" destOrd="0" presId="urn:microsoft.com/office/officeart/2005/8/layout/hierarchy1"/>
    <dgm:cxn modelId="{BF38A89D-A248-4A1A-A8A2-4D49861AAE87}" srcId="{8C37F099-419E-4CA9-88B3-3137776E1D0B}" destId="{EB6DBA91-AB13-4391-9522-D507BC3863D7}" srcOrd="0" destOrd="0" parTransId="{ADDD8985-2968-4824-BE42-16D1B21B71C9}" sibTransId="{72EEE9D6-5AC5-4C73-A818-E87124F6B222}"/>
    <dgm:cxn modelId="{22F79FBC-EE79-4595-813C-5AA822A6ADED}" type="presOf" srcId="{DB50AF38-55AA-482A-868B-E4483FED7ACD}" destId="{F1D2ED18-EF15-4196-BBFC-CB684F0D5B68}" srcOrd="0" destOrd="0" presId="urn:microsoft.com/office/officeart/2005/8/layout/hierarchy1"/>
    <dgm:cxn modelId="{CE8DA9BD-BCB1-47DA-802A-DD8A5639ECAD}" type="presOf" srcId="{EB6DBA91-AB13-4391-9522-D507BC3863D7}" destId="{F0E61A77-FEEF-43F1-86F6-AE44D3294578}" srcOrd="0" destOrd="0" presId="urn:microsoft.com/office/officeart/2005/8/layout/hierarchy1"/>
    <dgm:cxn modelId="{9F9E6BCA-6346-4923-BBE0-86B1CA27F2FE}" type="presOf" srcId="{F3EA39C0-0E27-409A-B80F-2B0F740E1E91}" destId="{76A3EABD-8C03-4CDB-8951-1649C8F90681}" srcOrd="0" destOrd="0" presId="urn:microsoft.com/office/officeart/2005/8/layout/hierarchy1"/>
    <dgm:cxn modelId="{40CCCAD2-523E-4C49-A8A6-49F5BFB9D0AB}" type="presOf" srcId="{ABFDA128-DAEE-4FA1-B575-569823360642}" destId="{06BD2FBE-78AA-4D25-92E3-F271A25C9276}" srcOrd="0" destOrd="0" presId="urn:microsoft.com/office/officeart/2005/8/layout/hierarchy1"/>
    <dgm:cxn modelId="{B575DAD2-FAE8-416B-9956-123F81B344C1}" type="presOf" srcId="{28526EBA-10A9-4050-A488-B3D1970D7DB3}" destId="{FEB6B436-7CAF-4ABA-BF97-80F53B96FD49}" srcOrd="0" destOrd="0" presId="urn:microsoft.com/office/officeart/2005/8/layout/hierarchy1"/>
    <dgm:cxn modelId="{2592C0D6-C080-4EF7-959D-5D0F096BAA70}" type="presOf" srcId="{2B320D2C-5518-4524-A670-6C7C5CA33CD3}" destId="{388C8451-6B9D-4B6D-A62C-7AF367827BDF}" srcOrd="0" destOrd="0" presId="urn:microsoft.com/office/officeart/2005/8/layout/hierarchy1"/>
    <dgm:cxn modelId="{432348D7-6CEE-4553-85FE-382A96431162}" type="presOf" srcId="{0A8BE7FA-0DC3-4F6A-BFCF-BDA6765E2F3C}" destId="{01C41B4B-7977-4E8F-8B30-380CC2B0C0D3}" srcOrd="0" destOrd="0" presId="urn:microsoft.com/office/officeart/2005/8/layout/hierarchy1"/>
    <dgm:cxn modelId="{2FA1A0E3-3A0E-4E63-9CAE-A3109A5070EA}" srcId="{8C37F099-419E-4CA9-88B3-3137776E1D0B}" destId="{28526EBA-10A9-4050-A488-B3D1970D7DB3}" srcOrd="2" destOrd="0" parTransId="{0A8BE7FA-0DC3-4F6A-BFCF-BDA6765E2F3C}" sibTransId="{516B3DAA-95A5-4ECA-88EA-74AD464CC0B1}"/>
    <dgm:cxn modelId="{ED057AE7-050C-4116-9D65-37090A496A2C}" srcId="{EB6DBA91-AB13-4391-9522-D507BC3863D7}" destId="{238D064E-9831-47DC-8E91-604DFCF6616D}" srcOrd="0" destOrd="0" parTransId="{B39A5048-8FE0-41D9-9CF3-7866A0BAFBA9}" sibTransId="{BB58FF96-5A5B-4312-B707-BE43C18A2C6F}"/>
    <dgm:cxn modelId="{685441EF-A6A2-48E2-8260-70E743FC6ADB}" type="presOf" srcId="{8C37F099-419E-4CA9-88B3-3137776E1D0B}" destId="{BD981414-005A-4C2A-94DD-D8E8B28922D6}" srcOrd="0" destOrd="0" presId="urn:microsoft.com/office/officeart/2005/8/layout/hierarchy1"/>
    <dgm:cxn modelId="{AFC7E371-062D-4FCE-9BEC-5048BD791AB5}" type="presParOf" srcId="{638CA433-FE98-4357-A489-53BEF8A131D1}" destId="{689C3136-8430-444C-B34F-D7A4112678F8}" srcOrd="0" destOrd="0" presId="urn:microsoft.com/office/officeart/2005/8/layout/hierarchy1"/>
    <dgm:cxn modelId="{772919E8-9AD7-465D-82A3-D648EA7F1587}" type="presParOf" srcId="{689C3136-8430-444C-B34F-D7A4112678F8}" destId="{2B4ED30C-7B87-46AA-952B-8B5C29FA6151}" srcOrd="0" destOrd="0" presId="urn:microsoft.com/office/officeart/2005/8/layout/hierarchy1"/>
    <dgm:cxn modelId="{35585C3B-A94E-4137-9266-A712DC8528E5}" type="presParOf" srcId="{2B4ED30C-7B87-46AA-952B-8B5C29FA6151}" destId="{52FC635C-1A24-49A0-A8D4-4309BE721EEB}" srcOrd="0" destOrd="0" presId="urn:microsoft.com/office/officeart/2005/8/layout/hierarchy1"/>
    <dgm:cxn modelId="{2D439D93-A1AC-4C1A-909A-7BAD721AEDA2}" type="presParOf" srcId="{2B4ED30C-7B87-46AA-952B-8B5C29FA6151}" destId="{BD981414-005A-4C2A-94DD-D8E8B28922D6}" srcOrd="1" destOrd="0" presId="urn:microsoft.com/office/officeart/2005/8/layout/hierarchy1"/>
    <dgm:cxn modelId="{D109BCDE-C8F7-4144-B26B-CBAE6DC5B9D7}" type="presParOf" srcId="{689C3136-8430-444C-B34F-D7A4112678F8}" destId="{4135C894-13BD-4AE1-950D-74D27DC9C2BA}" srcOrd="1" destOrd="0" presId="urn:microsoft.com/office/officeart/2005/8/layout/hierarchy1"/>
    <dgm:cxn modelId="{EDA04A98-9D3B-4651-A68E-B9D176D31E82}" type="presParOf" srcId="{4135C894-13BD-4AE1-950D-74D27DC9C2BA}" destId="{D3A5C2D2-5F22-4CA6-A466-C0E586A6DAF5}" srcOrd="0" destOrd="0" presId="urn:microsoft.com/office/officeart/2005/8/layout/hierarchy1"/>
    <dgm:cxn modelId="{DF3978B6-2A3B-4EBA-B903-D9DF539147A4}" type="presParOf" srcId="{4135C894-13BD-4AE1-950D-74D27DC9C2BA}" destId="{9BC0BB04-F4E9-4935-9985-D5421210069B}" srcOrd="1" destOrd="0" presId="urn:microsoft.com/office/officeart/2005/8/layout/hierarchy1"/>
    <dgm:cxn modelId="{459AE42D-6DB1-44D7-8B27-ECDBD8A7A91E}" type="presParOf" srcId="{9BC0BB04-F4E9-4935-9985-D5421210069B}" destId="{4F4BE743-D723-4CC3-8EF5-D5E2F5ACD790}" srcOrd="0" destOrd="0" presId="urn:microsoft.com/office/officeart/2005/8/layout/hierarchy1"/>
    <dgm:cxn modelId="{54F3F570-C9A4-4CF3-A6BE-FDC4E03B17AC}" type="presParOf" srcId="{4F4BE743-D723-4CC3-8EF5-D5E2F5ACD790}" destId="{A4B9CBB5-0CBD-430C-86D3-E97B436D4B42}" srcOrd="0" destOrd="0" presId="urn:microsoft.com/office/officeart/2005/8/layout/hierarchy1"/>
    <dgm:cxn modelId="{1500B53D-A327-4C56-8F9F-818E566D2374}" type="presParOf" srcId="{4F4BE743-D723-4CC3-8EF5-D5E2F5ACD790}" destId="{F0E61A77-FEEF-43F1-86F6-AE44D3294578}" srcOrd="1" destOrd="0" presId="urn:microsoft.com/office/officeart/2005/8/layout/hierarchy1"/>
    <dgm:cxn modelId="{6AC066ED-4270-46CC-ADFD-918CA9CCA249}" type="presParOf" srcId="{9BC0BB04-F4E9-4935-9985-D5421210069B}" destId="{3A385FD4-A737-48D2-8690-36FE6A2E1155}" srcOrd="1" destOrd="0" presId="urn:microsoft.com/office/officeart/2005/8/layout/hierarchy1"/>
    <dgm:cxn modelId="{D1B32AEB-FCA7-4013-80A8-89CA5FCC9DA2}" type="presParOf" srcId="{3A385FD4-A737-48D2-8690-36FE6A2E1155}" destId="{7A0FF08A-3B1C-4347-972D-7C509C13A060}" srcOrd="0" destOrd="0" presId="urn:microsoft.com/office/officeart/2005/8/layout/hierarchy1"/>
    <dgm:cxn modelId="{76BECB3F-DA2B-4B19-BB59-06D8CBC0F07D}" type="presParOf" srcId="{3A385FD4-A737-48D2-8690-36FE6A2E1155}" destId="{1EC3E180-59AC-4CDA-A5DD-C243DB261A80}" srcOrd="1" destOrd="0" presId="urn:microsoft.com/office/officeart/2005/8/layout/hierarchy1"/>
    <dgm:cxn modelId="{7D89E78E-1178-4FF8-ADF1-03E51EB04CD3}" type="presParOf" srcId="{1EC3E180-59AC-4CDA-A5DD-C243DB261A80}" destId="{B7F64F45-85CD-4517-BA9D-75B55B77D826}" srcOrd="0" destOrd="0" presId="urn:microsoft.com/office/officeart/2005/8/layout/hierarchy1"/>
    <dgm:cxn modelId="{25A4716A-8154-41CC-9CFF-47D2B273BEBD}" type="presParOf" srcId="{B7F64F45-85CD-4517-BA9D-75B55B77D826}" destId="{14032421-C61D-46A1-AD7E-EF7B16EDABD0}" srcOrd="0" destOrd="0" presId="urn:microsoft.com/office/officeart/2005/8/layout/hierarchy1"/>
    <dgm:cxn modelId="{9BE8A4D8-1F8A-4209-A560-0D4A291F7B9B}" type="presParOf" srcId="{B7F64F45-85CD-4517-BA9D-75B55B77D826}" destId="{B4BE5F9A-55DD-44FD-BB87-D55A5F87B4C4}" srcOrd="1" destOrd="0" presId="urn:microsoft.com/office/officeart/2005/8/layout/hierarchy1"/>
    <dgm:cxn modelId="{2815B6BB-6A18-43EC-937C-7482CB8E4DC5}" type="presParOf" srcId="{1EC3E180-59AC-4CDA-A5DD-C243DB261A80}" destId="{9F62E826-8804-4D34-8950-DE70BCE762FF}" srcOrd="1" destOrd="0" presId="urn:microsoft.com/office/officeart/2005/8/layout/hierarchy1"/>
    <dgm:cxn modelId="{EB4C5105-5FB5-4F3F-887A-BD1508E5C5F1}" type="presParOf" srcId="{4135C894-13BD-4AE1-950D-74D27DC9C2BA}" destId="{6BFC06BF-B39B-4CD5-A218-A191593554A4}" srcOrd="2" destOrd="0" presId="urn:microsoft.com/office/officeart/2005/8/layout/hierarchy1"/>
    <dgm:cxn modelId="{C39688B7-89F7-4697-BAE0-BBE107DDAA62}" type="presParOf" srcId="{4135C894-13BD-4AE1-950D-74D27DC9C2BA}" destId="{D5D1694B-D2AB-468C-B7A2-99818A01BBBB}" srcOrd="3" destOrd="0" presId="urn:microsoft.com/office/officeart/2005/8/layout/hierarchy1"/>
    <dgm:cxn modelId="{E6BC9FA2-8744-4B35-8BE3-602691151842}" type="presParOf" srcId="{D5D1694B-D2AB-468C-B7A2-99818A01BBBB}" destId="{0EEFEECB-4BED-4258-AB60-2C722EA24B1C}" srcOrd="0" destOrd="0" presId="urn:microsoft.com/office/officeart/2005/8/layout/hierarchy1"/>
    <dgm:cxn modelId="{63388C2B-AD5A-43CA-946C-23BFE2AA2D4F}" type="presParOf" srcId="{0EEFEECB-4BED-4258-AB60-2C722EA24B1C}" destId="{48A96623-CEE9-4392-8D0C-D6CE5A2B96D3}" srcOrd="0" destOrd="0" presId="urn:microsoft.com/office/officeart/2005/8/layout/hierarchy1"/>
    <dgm:cxn modelId="{5B89B722-4783-4056-B050-4A0E526B09B3}" type="presParOf" srcId="{0EEFEECB-4BED-4258-AB60-2C722EA24B1C}" destId="{866CC45A-943C-4912-93A5-9E7826265902}" srcOrd="1" destOrd="0" presId="urn:microsoft.com/office/officeart/2005/8/layout/hierarchy1"/>
    <dgm:cxn modelId="{769A9B80-22BB-468E-B450-8392010E5FC0}" type="presParOf" srcId="{D5D1694B-D2AB-468C-B7A2-99818A01BBBB}" destId="{DD9EAE23-1658-4B6E-9C78-1465E31EA9C0}" srcOrd="1" destOrd="0" presId="urn:microsoft.com/office/officeart/2005/8/layout/hierarchy1"/>
    <dgm:cxn modelId="{300A2091-BDC3-4B4B-8097-0A4088E7F0EC}" type="presParOf" srcId="{DD9EAE23-1658-4B6E-9C78-1465E31EA9C0}" destId="{F1D2ED18-EF15-4196-BBFC-CB684F0D5B68}" srcOrd="0" destOrd="0" presId="urn:microsoft.com/office/officeart/2005/8/layout/hierarchy1"/>
    <dgm:cxn modelId="{A873A07E-3544-4A1F-8D94-420C15BA9388}" type="presParOf" srcId="{DD9EAE23-1658-4B6E-9C78-1465E31EA9C0}" destId="{92639DD9-A49A-498D-B696-F1D623F25B0C}" srcOrd="1" destOrd="0" presId="urn:microsoft.com/office/officeart/2005/8/layout/hierarchy1"/>
    <dgm:cxn modelId="{CBB42E34-40F7-4AA0-988E-C921FCB8EEAA}" type="presParOf" srcId="{92639DD9-A49A-498D-B696-F1D623F25B0C}" destId="{D5713F8D-ED34-4B5C-869E-40BA95AD9B56}" srcOrd="0" destOrd="0" presId="urn:microsoft.com/office/officeart/2005/8/layout/hierarchy1"/>
    <dgm:cxn modelId="{A6F71797-AA1A-4BF4-B3B2-DA0A52C819D5}" type="presParOf" srcId="{D5713F8D-ED34-4B5C-869E-40BA95AD9B56}" destId="{A49A06D2-C534-43B6-A8DB-FB96CDA0DE42}" srcOrd="0" destOrd="0" presId="urn:microsoft.com/office/officeart/2005/8/layout/hierarchy1"/>
    <dgm:cxn modelId="{215364DE-41B3-4AC5-969D-6D21421F402F}" type="presParOf" srcId="{D5713F8D-ED34-4B5C-869E-40BA95AD9B56}" destId="{76A3EABD-8C03-4CDB-8951-1649C8F90681}" srcOrd="1" destOrd="0" presId="urn:microsoft.com/office/officeart/2005/8/layout/hierarchy1"/>
    <dgm:cxn modelId="{19FCFC14-AA66-44C2-8FB3-E4EC2611851F}" type="presParOf" srcId="{92639DD9-A49A-498D-B696-F1D623F25B0C}" destId="{906C6BC0-5654-4342-9E2B-3D39628AB1E1}" srcOrd="1" destOrd="0" presId="urn:microsoft.com/office/officeart/2005/8/layout/hierarchy1"/>
    <dgm:cxn modelId="{C9AADCD3-9E34-4759-906F-2A2A8177875D}" type="presParOf" srcId="{4135C894-13BD-4AE1-950D-74D27DC9C2BA}" destId="{01C41B4B-7977-4E8F-8B30-380CC2B0C0D3}" srcOrd="4" destOrd="0" presId="urn:microsoft.com/office/officeart/2005/8/layout/hierarchy1"/>
    <dgm:cxn modelId="{51166EC8-6F8C-4496-9875-948FDCA181FC}" type="presParOf" srcId="{4135C894-13BD-4AE1-950D-74D27DC9C2BA}" destId="{2691A4B4-D8F3-462A-95B8-A286FF2ECA64}" srcOrd="5" destOrd="0" presId="urn:microsoft.com/office/officeart/2005/8/layout/hierarchy1"/>
    <dgm:cxn modelId="{7A3F778A-93FB-4A4D-AE40-3B52C334F7D2}" type="presParOf" srcId="{2691A4B4-D8F3-462A-95B8-A286FF2ECA64}" destId="{14DCCF21-028E-42E4-9F3F-8FD7DAB24FE0}" srcOrd="0" destOrd="0" presId="urn:microsoft.com/office/officeart/2005/8/layout/hierarchy1"/>
    <dgm:cxn modelId="{86F894C0-E6F3-4EFC-ADD5-0ED5ED318474}" type="presParOf" srcId="{14DCCF21-028E-42E4-9F3F-8FD7DAB24FE0}" destId="{BD740823-43A8-46F9-A402-993FA0BEF548}" srcOrd="0" destOrd="0" presId="urn:microsoft.com/office/officeart/2005/8/layout/hierarchy1"/>
    <dgm:cxn modelId="{88A71995-ED9C-4294-9474-EBE94B8260FD}" type="presParOf" srcId="{14DCCF21-028E-42E4-9F3F-8FD7DAB24FE0}" destId="{FEB6B436-7CAF-4ABA-BF97-80F53B96FD49}" srcOrd="1" destOrd="0" presId="urn:microsoft.com/office/officeart/2005/8/layout/hierarchy1"/>
    <dgm:cxn modelId="{DBC3593D-650D-4F89-AC5E-F3C9E2515ABA}" type="presParOf" srcId="{2691A4B4-D8F3-462A-95B8-A286FF2ECA64}" destId="{CE72B8AE-D2ED-4923-BDCD-201BE30CC063}" srcOrd="1" destOrd="0" presId="urn:microsoft.com/office/officeart/2005/8/layout/hierarchy1"/>
    <dgm:cxn modelId="{44C31534-50B6-4A93-B115-51536B443E74}" type="presParOf" srcId="{CE72B8AE-D2ED-4923-BDCD-201BE30CC063}" destId="{388C8451-6B9D-4B6D-A62C-7AF367827BDF}" srcOrd="0" destOrd="0" presId="urn:microsoft.com/office/officeart/2005/8/layout/hierarchy1"/>
    <dgm:cxn modelId="{26C3B6D1-0AD0-4837-9A0B-995D1BEBB2F8}" type="presParOf" srcId="{CE72B8AE-D2ED-4923-BDCD-201BE30CC063}" destId="{0A1A4B80-7120-46C3-9517-0827B8A57641}" srcOrd="1" destOrd="0" presId="urn:microsoft.com/office/officeart/2005/8/layout/hierarchy1"/>
    <dgm:cxn modelId="{3A7E48E7-9B48-45E4-858E-0E9D0C7204AE}" type="presParOf" srcId="{0A1A4B80-7120-46C3-9517-0827B8A57641}" destId="{2E311B21-49A9-4B75-A270-1009CF4DFB54}" srcOrd="0" destOrd="0" presId="urn:microsoft.com/office/officeart/2005/8/layout/hierarchy1"/>
    <dgm:cxn modelId="{7C0B329B-4ECD-4416-BD7D-578C7F03FD84}" type="presParOf" srcId="{2E311B21-49A9-4B75-A270-1009CF4DFB54}" destId="{8E47BE8C-3253-4BB1-BA77-D9613ED35973}" srcOrd="0" destOrd="0" presId="urn:microsoft.com/office/officeart/2005/8/layout/hierarchy1"/>
    <dgm:cxn modelId="{5C32F229-8306-4263-BC9E-3A95861E2841}" type="presParOf" srcId="{2E311B21-49A9-4B75-A270-1009CF4DFB54}" destId="{06BD2FBE-78AA-4D25-92E3-F271A25C9276}" srcOrd="1" destOrd="0" presId="urn:microsoft.com/office/officeart/2005/8/layout/hierarchy1"/>
    <dgm:cxn modelId="{240ED598-61E9-465B-86F0-052CD2F2B328}" type="presParOf" srcId="{0A1A4B80-7120-46C3-9517-0827B8A57641}" destId="{F9AC2BC3-2D37-4917-94FF-679B5709279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03DAC-0463-4A57-96ED-DC622FDA6796}">
      <dsp:nvSpPr>
        <dsp:cNvPr id="0" name=""/>
        <dsp:cNvSpPr/>
      </dsp:nvSpPr>
      <dsp:spPr>
        <a:xfrm>
          <a:off x="3993" y="1382918"/>
          <a:ext cx="3716381" cy="1858190"/>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u="none" kern="1200"/>
            <a:t>Elasticity</a:t>
          </a:r>
          <a:endParaRPr lang="en-US" sz="3200" u="none" kern="1200" dirty="0"/>
        </a:p>
      </dsp:txBody>
      <dsp:txXfrm>
        <a:off x="58418" y="1437343"/>
        <a:ext cx="3607531" cy="1749340"/>
      </dsp:txXfrm>
    </dsp:sp>
    <dsp:sp modelId="{23B42755-3D88-4207-8147-A0D2B01165F1}">
      <dsp:nvSpPr>
        <dsp:cNvPr id="0" name=""/>
        <dsp:cNvSpPr/>
      </dsp:nvSpPr>
      <dsp:spPr>
        <a:xfrm rot="19457599">
          <a:off x="3548303" y="1741616"/>
          <a:ext cx="1830694" cy="72333"/>
        </a:xfrm>
        <a:custGeom>
          <a:avLst/>
          <a:gdLst/>
          <a:ahLst/>
          <a:cxnLst/>
          <a:rect l="0" t="0" r="0" b="0"/>
          <a:pathLst>
            <a:path>
              <a:moveTo>
                <a:pt x="0" y="36166"/>
              </a:moveTo>
              <a:lnTo>
                <a:pt x="1830694" y="36166"/>
              </a:lnTo>
            </a:path>
          </a:pathLst>
        </a:custGeom>
        <a:noFill/>
        <a:ln w="12700" cap="flat" cmpd="sng" algn="ctr">
          <a:solidFill>
            <a:schemeClr val="accent6">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7883" y="1732016"/>
        <a:ext cx="91534" cy="91534"/>
      </dsp:txXfrm>
    </dsp:sp>
    <dsp:sp modelId="{9CB37297-5449-4030-9D29-F37C40758063}">
      <dsp:nvSpPr>
        <dsp:cNvPr id="0" name=""/>
        <dsp:cNvSpPr/>
      </dsp:nvSpPr>
      <dsp:spPr>
        <a:xfrm>
          <a:off x="5206926" y="314458"/>
          <a:ext cx="3716381" cy="1858190"/>
        </a:xfrm>
        <a:prstGeom prst="roundRect">
          <a:avLst>
            <a:gd name="adj" fmla="val 10000"/>
          </a:avLst>
        </a:prstGeom>
        <a:solidFill>
          <a:schemeClr val="accent6">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a:t>Elasticity OF Demand </a:t>
          </a:r>
          <a:endParaRPr lang="en-US" sz="3200" b="1" kern="1200" dirty="0"/>
        </a:p>
      </dsp:txBody>
      <dsp:txXfrm>
        <a:off x="5261351" y="368883"/>
        <a:ext cx="3607531" cy="1749340"/>
      </dsp:txXfrm>
    </dsp:sp>
    <dsp:sp modelId="{0EEBF074-AF75-4A0C-ACED-B7ACD5D9F227}">
      <dsp:nvSpPr>
        <dsp:cNvPr id="0" name=""/>
        <dsp:cNvSpPr/>
      </dsp:nvSpPr>
      <dsp:spPr>
        <a:xfrm rot="2142401">
          <a:off x="3548303" y="2810076"/>
          <a:ext cx="1830694" cy="72333"/>
        </a:xfrm>
        <a:custGeom>
          <a:avLst/>
          <a:gdLst/>
          <a:ahLst/>
          <a:cxnLst/>
          <a:rect l="0" t="0" r="0" b="0"/>
          <a:pathLst>
            <a:path>
              <a:moveTo>
                <a:pt x="0" y="36166"/>
              </a:moveTo>
              <a:lnTo>
                <a:pt x="1830694" y="36166"/>
              </a:lnTo>
            </a:path>
          </a:pathLst>
        </a:custGeom>
        <a:noFill/>
        <a:ln w="12700" cap="flat" cmpd="sng" algn="ctr">
          <a:solidFill>
            <a:schemeClr val="accent6">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7883" y="2800475"/>
        <a:ext cx="91534" cy="91534"/>
      </dsp:txXfrm>
    </dsp:sp>
    <dsp:sp modelId="{606AF125-D575-459B-AF9A-C3BCDADEC5C5}">
      <dsp:nvSpPr>
        <dsp:cNvPr id="0" name=""/>
        <dsp:cNvSpPr/>
      </dsp:nvSpPr>
      <dsp:spPr>
        <a:xfrm>
          <a:off x="5206926" y="2451377"/>
          <a:ext cx="3716381" cy="1858190"/>
        </a:xfrm>
        <a:prstGeom prst="roundRect">
          <a:avLst>
            <a:gd name="adj" fmla="val 10000"/>
          </a:avLst>
        </a:prstGeom>
        <a:solidFill>
          <a:schemeClr val="accent6">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a:t>Elasticity OF Supply </a:t>
          </a:r>
          <a:endParaRPr lang="en-US" sz="3200" kern="1200" dirty="0"/>
        </a:p>
      </dsp:txBody>
      <dsp:txXfrm>
        <a:off x="5261351" y="2505802"/>
        <a:ext cx="3607531" cy="17493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2C249-F29C-402A-86E4-F18D3941DA23}">
      <dsp:nvSpPr>
        <dsp:cNvPr id="0" name=""/>
        <dsp:cNvSpPr/>
      </dsp:nvSpPr>
      <dsp:spPr>
        <a:xfrm>
          <a:off x="617207" y="0"/>
          <a:ext cx="6359080" cy="317954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1) Elasticity OF Demand </a:t>
          </a:r>
        </a:p>
      </dsp:txBody>
      <dsp:txXfrm>
        <a:off x="710333" y="93126"/>
        <a:ext cx="6172828" cy="29932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8451-6B9D-4B6D-A62C-7AF367827BDF}">
      <dsp:nvSpPr>
        <dsp:cNvPr id="0" name=""/>
        <dsp:cNvSpPr/>
      </dsp:nvSpPr>
      <dsp:spPr>
        <a:xfrm>
          <a:off x="6193800"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C41B4B-7977-4E8F-8B30-380CC2B0C0D3}">
      <dsp:nvSpPr>
        <dsp:cNvPr id="0" name=""/>
        <dsp:cNvSpPr/>
      </dsp:nvSpPr>
      <dsp:spPr>
        <a:xfrm>
          <a:off x="4379085" y="967142"/>
          <a:ext cx="1860435" cy="442699"/>
        </a:xfrm>
        <a:custGeom>
          <a:avLst/>
          <a:gdLst/>
          <a:ahLst/>
          <a:cxnLst/>
          <a:rect l="0" t="0" r="0" b="0"/>
          <a:pathLst>
            <a:path>
              <a:moveTo>
                <a:pt x="0" y="0"/>
              </a:moveTo>
              <a:lnTo>
                <a:pt x="0" y="301686"/>
              </a:lnTo>
              <a:lnTo>
                <a:pt x="1860435" y="301686"/>
              </a:lnTo>
              <a:lnTo>
                <a:pt x="1860435"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1D2ED18-EF15-4196-BBFC-CB684F0D5B68}">
      <dsp:nvSpPr>
        <dsp:cNvPr id="0" name=""/>
        <dsp:cNvSpPr/>
      </dsp:nvSpPr>
      <dsp:spPr>
        <a:xfrm>
          <a:off x="4333365"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BFC06BF-B39B-4CD5-A218-A191593554A4}">
      <dsp:nvSpPr>
        <dsp:cNvPr id="0" name=""/>
        <dsp:cNvSpPr/>
      </dsp:nvSpPr>
      <dsp:spPr>
        <a:xfrm>
          <a:off x="4333365" y="967142"/>
          <a:ext cx="91440" cy="442699"/>
        </a:xfrm>
        <a:custGeom>
          <a:avLst/>
          <a:gdLst/>
          <a:ahLst/>
          <a:cxnLst/>
          <a:rect l="0" t="0" r="0" b="0"/>
          <a:pathLst>
            <a:path>
              <a:moveTo>
                <a:pt x="45720" y="0"/>
              </a:moveTo>
              <a:lnTo>
                <a:pt x="4572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A0FF08A-3B1C-4347-972D-7C509C13A060}">
      <dsp:nvSpPr>
        <dsp:cNvPr id="0" name=""/>
        <dsp:cNvSpPr/>
      </dsp:nvSpPr>
      <dsp:spPr>
        <a:xfrm>
          <a:off x="2472929"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3A5C2D2-5F22-4CA6-A466-C0E586A6DAF5}">
      <dsp:nvSpPr>
        <dsp:cNvPr id="0" name=""/>
        <dsp:cNvSpPr/>
      </dsp:nvSpPr>
      <dsp:spPr>
        <a:xfrm>
          <a:off x="2518649" y="967142"/>
          <a:ext cx="1860435" cy="442699"/>
        </a:xfrm>
        <a:custGeom>
          <a:avLst/>
          <a:gdLst/>
          <a:ahLst/>
          <a:cxnLst/>
          <a:rect l="0" t="0" r="0" b="0"/>
          <a:pathLst>
            <a:path>
              <a:moveTo>
                <a:pt x="1860435" y="0"/>
              </a:moveTo>
              <a:lnTo>
                <a:pt x="1860435" y="301686"/>
              </a:lnTo>
              <a:lnTo>
                <a:pt x="0" y="301686"/>
              </a:lnTo>
              <a:lnTo>
                <a:pt x="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FC635C-1A24-49A0-A8D4-4309BE721EEB}">
      <dsp:nvSpPr>
        <dsp:cNvPr id="0" name=""/>
        <dsp:cNvSpPr/>
      </dsp:nvSpPr>
      <dsp:spPr>
        <a:xfrm>
          <a:off x="3195168" y="561"/>
          <a:ext cx="2367833" cy="9665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981414-005A-4C2A-94DD-D8E8B28922D6}">
      <dsp:nvSpPr>
        <dsp:cNvPr id="0" name=""/>
        <dsp:cNvSpPr/>
      </dsp:nvSpPr>
      <dsp:spPr>
        <a:xfrm>
          <a:off x="3364298" y="161235"/>
          <a:ext cx="2367833" cy="966580"/>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endParaRPr lang="en-US" sz="1400" u="none" kern="1200" dirty="0"/>
        </a:p>
      </dsp:txBody>
      <dsp:txXfrm>
        <a:off x="3392608" y="189545"/>
        <a:ext cx="2311213" cy="909960"/>
      </dsp:txXfrm>
    </dsp:sp>
    <dsp:sp modelId="{A4B9CBB5-0CBD-430C-86D3-E97B436D4B42}">
      <dsp:nvSpPr>
        <dsp:cNvPr id="0" name=""/>
        <dsp:cNvSpPr/>
      </dsp:nvSpPr>
      <dsp:spPr>
        <a:xfrm>
          <a:off x="1757562"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0E61A77-FEEF-43F1-86F6-AE44D3294578}">
      <dsp:nvSpPr>
        <dsp:cNvPr id="0" name=""/>
        <dsp:cNvSpPr/>
      </dsp:nvSpPr>
      <dsp:spPr>
        <a:xfrm>
          <a:off x="1926692"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p>
      </dsp:txBody>
      <dsp:txXfrm>
        <a:off x="1955002" y="1598825"/>
        <a:ext cx="1465554" cy="909960"/>
      </dsp:txXfrm>
    </dsp:sp>
    <dsp:sp modelId="{14032421-C61D-46A1-AD7E-EF7B16EDABD0}">
      <dsp:nvSpPr>
        <dsp:cNvPr id="0" name=""/>
        <dsp:cNvSpPr/>
      </dsp:nvSpPr>
      <dsp:spPr>
        <a:xfrm>
          <a:off x="1757562" y="2819121"/>
          <a:ext cx="1522174" cy="164367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4BE5F9A-55DD-44FD-BB87-D55A5F87B4C4}">
      <dsp:nvSpPr>
        <dsp:cNvPr id="0" name=""/>
        <dsp:cNvSpPr/>
      </dsp:nvSpPr>
      <dsp:spPr>
        <a:xfrm>
          <a:off x="1926692" y="2979795"/>
          <a:ext cx="1522174" cy="164367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Elastic</a:t>
          </a:r>
        </a:p>
        <a:p>
          <a:pPr marL="0" lvl="0" indent="0" algn="l" defTabSz="622300">
            <a:lnSpc>
              <a:spcPct val="90000"/>
            </a:lnSpc>
            <a:spcBef>
              <a:spcPct val="0"/>
            </a:spcBef>
            <a:spcAft>
              <a:spcPct val="35000"/>
            </a:spcAft>
            <a:buNone/>
          </a:pPr>
          <a:r>
            <a:rPr lang="en-US" sz="1400" kern="1200"/>
            <a:t>-Inelastic</a:t>
          </a:r>
        </a:p>
        <a:p>
          <a:pPr marL="0" lvl="0" indent="0" algn="l" defTabSz="622300">
            <a:lnSpc>
              <a:spcPct val="90000"/>
            </a:lnSpc>
            <a:spcBef>
              <a:spcPct val="0"/>
            </a:spcBef>
            <a:spcAft>
              <a:spcPct val="35000"/>
            </a:spcAft>
            <a:buNone/>
          </a:pPr>
          <a:r>
            <a:rPr lang="en-US" sz="1400" kern="1200"/>
            <a:t>-Unit elastic </a:t>
          </a:r>
        </a:p>
        <a:p>
          <a:pPr marL="0" lvl="0" indent="0" algn="l" defTabSz="622300">
            <a:lnSpc>
              <a:spcPct val="90000"/>
            </a:lnSpc>
            <a:spcBef>
              <a:spcPct val="0"/>
            </a:spcBef>
            <a:spcAft>
              <a:spcPct val="35000"/>
            </a:spcAft>
            <a:buNone/>
          </a:pPr>
          <a:r>
            <a:rPr lang="en-US" sz="1400" kern="1200"/>
            <a:t>- Perfectly elastic</a:t>
          </a:r>
        </a:p>
        <a:p>
          <a:pPr marL="0" lvl="0" indent="0" algn="l" defTabSz="622300">
            <a:lnSpc>
              <a:spcPct val="90000"/>
            </a:lnSpc>
            <a:spcBef>
              <a:spcPct val="0"/>
            </a:spcBef>
            <a:spcAft>
              <a:spcPct val="35000"/>
            </a:spcAft>
            <a:buNone/>
          </a:pPr>
          <a:r>
            <a:rPr lang="en-US" sz="1400" kern="1200"/>
            <a:t>-perfectly inelastic</a:t>
          </a:r>
        </a:p>
      </dsp:txBody>
      <dsp:txXfrm>
        <a:off x="1971275" y="3024378"/>
        <a:ext cx="1433008" cy="1554504"/>
      </dsp:txXfrm>
    </dsp:sp>
    <dsp:sp modelId="{48A96623-CEE9-4392-8D0C-D6CE5A2B96D3}">
      <dsp:nvSpPr>
        <dsp:cNvPr id="0" name=""/>
        <dsp:cNvSpPr/>
      </dsp:nvSpPr>
      <dsp:spPr>
        <a:xfrm>
          <a:off x="3617997"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66CC45A-943C-4912-93A5-9E7826265902}">
      <dsp:nvSpPr>
        <dsp:cNvPr id="0" name=""/>
        <dsp:cNvSpPr/>
      </dsp:nvSpPr>
      <dsp:spPr>
        <a:xfrm>
          <a:off x="3787128"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p>
      </dsp:txBody>
      <dsp:txXfrm>
        <a:off x="3815438" y="1598825"/>
        <a:ext cx="1465554" cy="909960"/>
      </dsp:txXfrm>
    </dsp:sp>
    <dsp:sp modelId="{A49A06D2-C534-43B6-A8DB-FB96CDA0DE42}">
      <dsp:nvSpPr>
        <dsp:cNvPr id="0" name=""/>
        <dsp:cNvSpPr/>
      </dsp:nvSpPr>
      <dsp:spPr>
        <a:xfrm>
          <a:off x="3617997"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6A3EABD-8C03-4CDB-8951-1649C8F90681}">
      <dsp:nvSpPr>
        <dsp:cNvPr id="0" name=""/>
        <dsp:cNvSpPr/>
      </dsp:nvSpPr>
      <dsp:spPr>
        <a:xfrm>
          <a:off x="3787128"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substitute</a:t>
          </a:r>
          <a:r>
            <a:rPr lang="en-US" altLang="en-US" sz="1400" kern="1200"/>
            <a:t> </a:t>
          </a:r>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complement</a:t>
          </a:r>
          <a:r>
            <a:rPr lang="en-US" altLang="en-US" sz="1400" kern="1200"/>
            <a:t>.</a:t>
          </a:r>
          <a:endParaRPr lang="en-US" sz="1400" kern="1200"/>
        </a:p>
      </dsp:txBody>
      <dsp:txXfrm>
        <a:off x="3815438" y="3008105"/>
        <a:ext cx="1465554" cy="909960"/>
      </dsp:txXfrm>
    </dsp:sp>
    <dsp:sp modelId="{BD740823-43A8-46F9-A402-993FA0BEF548}">
      <dsp:nvSpPr>
        <dsp:cNvPr id="0" name=""/>
        <dsp:cNvSpPr/>
      </dsp:nvSpPr>
      <dsp:spPr>
        <a:xfrm>
          <a:off x="5478433"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EB6B436-7CAF-4ABA-BF97-80F53B96FD49}">
      <dsp:nvSpPr>
        <dsp:cNvPr id="0" name=""/>
        <dsp:cNvSpPr/>
      </dsp:nvSpPr>
      <dsp:spPr>
        <a:xfrm>
          <a:off x="5647564"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Income elasticity </a:t>
          </a:r>
        </a:p>
      </dsp:txBody>
      <dsp:txXfrm>
        <a:off x="5675874" y="1598825"/>
        <a:ext cx="1465554" cy="909960"/>
      </dsp:txXfrm>
    </dsp:sp>
    <dsp:sp modelId="{8E47BE8C-3253-4BB1-BA77-D9613ED35973}">
      <dsp:nvSpPr>
        <dsp:cNvPr id="0" name=""/>
        <dsp:cNvSpPr/>
      </dsp:nvSpPr>
      <dsp:spPr>
        <a:xfrm>
          <a:off x="5478433"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6BD2FBE-78AA-4D25-92E3-F271A25C9276}">
      <dsp:nvSpPr>
        <dsp:cNvPr id="0" name=""/>
        <dsp:cNvSpPr/>
      </dsp:nvSpPr>
      <dsp:spPr>
        <a:xfrm>
          <a:off x="5647564"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p>
        <a:p>
          <a:pPr marL="0" lvl="0" indent="0" algn="ctr" defTabSz="622300">
            <a:lnSpc>
              <a:spcPct val="90000"/>
            </a:lnSpc>
            <a:spcBef>
              <a:spcPct val="0"/>
            </a:spcBef>
            <a:spcAft>
              <a:spcPct val="35000"/>
            </a:spcAft>
            <a:buNone/>
          </a:pPr>
          <a:r>
            <a:rPr lang="en-US" sz="1400" kern="1200" dirty="0"/>
            <a:t>Inferior goods</a:t>
          </a:r>
          <a:endParaRPr lang="en-US" sz="1300" kern="1200" dirty="0"/>
        </a:p>
      </dsp:txBody>
      <dsp:txXfrm>
        <a:off x="5675874" y="3008105"/>
        <a:ext cx="1465554" cy="909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8451-6B9D-4B6D-A62C-7AF367827BDF}">
      <dsp:nvSpPr>
        <dsp:cNvPr id="0" name=""/>
        <dsp:cNvSpPr/>
      </dsp:nvSpPr>
      <dsp:spPr>
        <a:xfrm>
          <a:off x="6193800"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C41B4B-7977-4E8F-8B30-380CC2B0C0D3}">
      <dsp:nvSpPr>
        <dsp:cNvPr id="0" name=""/>
        <dsp:cNvSpPr/>
      </dsp:nvSpPr>
      <dsp:spPr>
        <a:xfrm>
          <a:off x="4379085" y="967142"/>
          <a:ext cx="1860435" cy="442699"/>
        </a:xfrm>
        <a:custGeom>
          <a:avLst/>
          <a:gdLst/>
          <a:ahLst/>
          <a:cxnLst/>
          <a:rect l="0" t="0" r="0" b="0"/>
          <a:pathLst>
            <a:path>
              <a:moveTo>
                <a:pt x="0" y="0"/>
              </a:moveTo>
              <a:lnTo>
                <a:pt x="0" y="301686"/>
              </a:lnTo>
              <a:lnTo>
                <a:pt x="1860435" y="301686"/>
              </a:lnTo>
              <a:lnTo>
                <a:pt x="1860435"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1D2ED18-EF15-4196-BBFC-CB684F0D5B68}">
      <dsp:nvSpPr>
        <dsp:cNvPr id="0" name=""/>
        <dsp:cNvSpPr/>
      </dsp:nvSpPr>
      <dsp:spPr>
        <a:xfrm>
          <a:off x="4333365"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BFC06BF-B39B-4CD5-A218-A191593554A4}">
      <dsp:nvSpPr>
        <dsp:cNvPr id="0" name=""/>
        <dsp:cNvSpPr/>
      </dsp:nvSpPr>
      <dsp:spPr>
        <a:xfrm>
          <a:off x="4333365" y="967142"/>
          <a:ext cx="91440" cy="442699"/>
        </a:xfrm>
        <a:custGeom>
          <a:avLst/>
          <a:gdLst/>
          <a:ahLst/>
          <a:cxnLst/>
          <a:rect l="0" t="0" r="0" b="0"/>
          <a:pathLst>
            <a:path>
              <a:moveTo>
                <a:pt x="45720" y="0"/>
              </a:moveTo>
              <a:lnTo>
                <a:pt x="4572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A0FF08A-3B1C-4347-972D-7C509C13A060}">
      <dsp:nvSpPr>
        <dsp:cNvPr id="0" name=""/>
        <dsp:cNvSpPr/>
      </dsp:nvSpPr>
      <dsp:spPr>
        <a:xfrm>
          <a:off x="2472929"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3A5C2D2-5F22-4CA6-A466-C0E586A6DAF5}">
      <dsp:nvSpPr>
        <dsp:cNvPr id="0" name=""/>
        <dsp:cNvSpPr/>
      </dsp:nvSpPr>
      <dsp:spPr>
        <a:xfrm>
          <a:off x="2518649" y="967142"/>
          <a:ext cx="1860435" cy="442699"/>
        </a:xfrm>
        <a:custGeom>
          <a:avLst/>
          <a:gdLst/>
          <a:ahLst/>
          <a:cxnLst/>
          <a:rect l="0" t="0" r="0" b="0"/>
          <a:pathLst>
            <a:path>
              <a:moveTo>
                <a:pt x="1860435" y="0"/>
              </a:moveTo>
              <a:lnTo>
                <a:pt x="1860435" y="301686"/>
              </a:lnTo>
              <a:lnTo>
                <a:pt x="0" y="301686"/>
              </a:lnTo>
              <a:lnTo>
                <a:pt x="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FC635C-1A24-49A0-A8D4-4309BE721EEB}">
      <dsp:nvSpPr>
        <dsp:cNvPr id="0" name=""/>
        <dsp:cNvSpPr/>
      </dsp:nvSpPr>
      <dsp:spPr>
        <a:xfrm>
          <a:off x="3195168" y="561"/>
          <a:ext cx="2367833" cy="9665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981414-005A-4C2A-94DD-D8E8B28922D6}">
      <dsp:nvSpPr>
        <dsp:cNvPr id="0" name=""/>
        <dsp:cNvSpPr/>
      </dsp:nvSpPr>
      <dsp:spPr>
        <a:xfrm>
          <a:off x="3364298" y="161235"/>
          <a:ext cx="2367833" cy="966580"/>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endParaRPr lang="en-US" sz="1400" u="none" kern="1200" dirty="0"/>
        </a:p>
      </dsp:txBody>
      <dsp:txXfrm>
        <a:off x="3392608" y="189545"/>
        <a:ext cx="2311213" cy="909960"/>
      </dsp:txXfrm>
    </dsp:sp>
    <dsp:sp modelId="{A4B9CBB5-0CBD-430C-86D3-E97B436D4B42}">
      <dsp:nvSpPr>
        <dsp:cNvPr id="0" name=""/>
        <dsp:cNvSpPr/>
      </dsp:nvSpPr>
      <dsp:spPr>
        <a:xfrm>
          <a:off x="1757562"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0E61A77-FEEF-43F1-86F6-AE44D3294578}">
      <dsp:nvSpPr>
        <dsp:cNvPr id="0" name=""/>
        <dsp:cNvSpPr/>
      </dsp:nvSpPr>
      <dsp:spPr>
        <a:xfrm>
          <a:off x="1926692"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p>
      </dsp:txBody>
      <dsp:txXfrm>
        <a:off x="1955002" y="1598825"/>
        <a:ext cx="1465554" cy="909960"/>
      </dsp:txXfrm>
    </dsp:sp>
    <dsp:sp modelId="{14032421-C61D-46A1-AD7E-EF7B16EDABD0}">
      <dsp:nvSpPr>
        <dsp:cNvPr id="0" name=""/>
        <dsp:cNvSpPr/>
      </dsp:nvSpPr>
      <dsp:spPr>
        <a:xfrm>
          <a:off x="1757562" y="2819121"/>
          <a:ext cx="1522174" cy="164367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4BE5F9A-55DD-44FD-BB87-D55A5F87B4C4}">
      <dsp:nvSpPr>
        <dsp:cNvPr id="0" name=""/>
        <dsp:cNvSpPr/>
      </dsp:nvSpPr>
      <dsp:spPr>
        <a:xfrm>
          <a:off x="1926692" y="2979795"/>
          <a:ext cx="1522174" cy="164367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Elastic</a:t>
          </a:r>
        </a:p>
        <a:p>
          <a:pPr marL="0" lvl="0" indent="0" algn="l" defTabSz="622300">
            <a:lnSpc>
              <a:spcPct val="90000"/>
            </a:lnSpc>
            <a:spcBef>
              <a:spcPct val="0"/>
            </a:spcBef>
            <a:spcAft>
              <a:spcPct val="35000"/>
            </a:spcAft>
            <a:buNone/>
          </a:pPr>
          <a:r>
            <a:rPr lang="en-US" sz="1400" kern="1200"/>
            <a:t>-Inelastic</a:t>
          </a:r>
        </a:p>
        <a:p>
          <a:pPr marL="0" lvl="0" indent="0" algn="l" defTabSz="622300">
            <a:lnSpc>
              <a:spcPct val="90000"/>
            </a:lnSpc>
            <a:spcBef>
              <a:spcPct val="0"/>
            </a:spcBef>
            <a:spcAft>
              <a:spcPct val="35000"/>
            </a:spcAft>
            <a:buNone/>
          </a:pPr>
          <a:r>
            <a:rPr lang="en-US" sz="1400" kern="1200"/>
            <a:t>-Unit elastic </a:t>
          </a:r>
        </a:p>
        <a:p>
          <a:pPr marL="0" lvl="0" indent="0" algn="l" defTabSz="622300">
            <a:lnSpc>
              <a:spcPct val="90000"/>
            </a:lnSpc>
            <a:spcBef>
              <a:spcPct val="0"/>
            </a:spcBef>
            <a:spcAft>
              <a:spcPct val="35000"/>
            </a:spcAft>
            <a:buNone/>
          </a:pPr>
          <a:r>
            <a:rPr lang="en-US" sz="1400" kern="1200"/>
            <a:t>- Perfectly elastic</a:t>
          </a:r>
        </a:p>
        <a:p>
          <a:pPr marL="0" lvl="0" indent="0" algn="l" defTabSz="622300">
            <a:lnSpc>
              <a:spcPct val="90000"/>
            </a:lnSpc>
            <a:spcBef>
              <a:spcPct val="0"/>
            </a:spcBef>
            <a:spcAft>
              <a:spcPct val="35000"/>
            </a:spcAft>
            <a:buNone/>
          </a:pPr>
          <a:r>
            <a:rPr lang="en-US" sz="1400" kern="1200"/>
            <a:t>-perfectly inelastic</a:t>
          </a:r>
        </a:p>
      </dsp:txBody>
      <dsp:txXfrm>
        <a:off x="1971275" y="3024378"/>
        <a:ext cx="1433008" cy="1554504"/>
      </dsp:txXfrm>
    </dsp:sp>
    <dsp:sp modelId="{48A96623-CEE9-4392-8D0C-D6CE5A2B96D3}">
      <dsp:nvSpPr>
        <dsp:cNvPr id="0" name=""/>
        <dsp:cNvSpPr/>
      </dsp:nvSpPr>
      <dsp:spPr>
        <a:xfrm>
          <a:off x="3617997"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66CC45A-943C-4912-93A5-9E7826265902}">
      <dsp:nvSpPr>
        <dsp:cNvPr id="0" name=""/>
        <dsp:cNvSpPr/>
      </dsp:nvSpPr>
      <dsp:spPr>
        <a:xfrm>
          <a:off x="3787128"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p>
      </dsp:txBody>
      <dsp:txXfrm>
        <a:off x="3815438" y="1598825"/>
        <a:ext cx="1465554" cy="909960"/>
      </dsp:txXfrm>
    </dsp:sp>
    <dsp:sp modelId="{A49A06D2-C534-43B6-A8DB-FB96CDA0DE42}">
      <dsp:nvSpPr>
        <dsp:cNvPr id="0" name=""/>
        <dsp:cNvSpPr/>
      </dsp:nvSpPr>
      <dsp:spPr>
        <a:xfrm>
          <a:off x="3617997"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6A3EABD-8C03-4CDB-8951-1649C8F90681}">
      <dsp:nvSpPr>
        <dsp:cNvPr id="0" name=""/>
        <dsp:cNvSpPr/>
      </dsp:nvSpPr>
      <dsp:spPr>
        <a:xfrm>
          <a:off x="3787128"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substitute</a:t>
          </a:r>
          <a:r>
            <a:rPr lang="en-US" altLang="en-US" sz="1400" kern="1200"/>
            <a:t> </a:t>
          </a:r>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complement</a:t>
          </a:r>
          <a:r>
            <a:rPr lang="en-US" altLang="en-US" sz="1400" kern="1200"/>
            <a:t>.</a:t>
          </a:r>
          <a:endParaRPr lang="en-US" sz="1400" kern="1200"/>
        </a:p>
      </dsp:txBody>
      <dsp:txXfrm>
        <a:off x="3815438" y="3008105"/>
        <a:ext cx="1465554" cy="909960"/>
      </dsp:txXfrm>
    </dsp:sp>
    <dsp:sp modelId="{BD740823-43A8-46F9-A402-993FA0BEF548}">
      <dsp:nvSpPr>
        <dsp:cNvPr id="0" name=""/>
        <dsp:cNvSpPr/>
      </dsp:nvSpPr>
      <dsp:spPr>
        <a:xfrm>
          <a:off x="5478433"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EB6B436-7CAF-4ABA-BF97-80F53B96FD49}">
      <dsp:nvSpPr>
        <dsp:cNvPr id="0" name=""/>
        <dsp:cNvSpPr/>
      </dsp:nvSpPr>
      <dsp:spPr>
        <a:xfrm>
          <a:off x="5647564"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Income elasticity </a:t>
          </a:r>
        </a:p>
      </dsp:txBody>
      <dsp:txXfrm>
        <a:off x="5675874" y="1598825"/>
        <a:ext cx="1465554" cy="909960"/>
      </dsp:txXfrm>
    </dsp:sp>
    <dsp:sp modelId="{8E47BE8C-3253-4BB1-BA77-D9613ED35973}">
      <dsp:nvSpPr>
        <dsp:cNvPr id="0" name=""/>
        <dsp:cNvSpPr/>
      </dsp:nvSpPr>
      <dsp:spPr>
        <a:xfrm>
          <a:off x="5478433"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6BD2FBE-78AA-4D25-92E3-F271A25C9276}">
      <dsp:nvSpPr>
        <dsp:cNvPr id="0" name=""/>
        <dsp:cNvSpPr/>
      </dsp:nvSpPr>
      <dsp:spPr>
        <a:xfrm>
          <a:off x="5647564"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p>
        <a:p>
          <a:pPr marL="0" lvl="0" indent="0" algn="ctr" defTabSz="622300">
            <a:lnSpc>
              <a:spcPct val="90000"/>
            </a:lnSpc>
            <a:spcBef>
              <a:spcPct val="0"/>
            </a:spcBef>
            <a:spcAft>
              <a:spcPct val="35000"/>
            </a:spcAft>
            <a:buNone/>
          </a:pPr>
          <a:r>
            <a:rPr lang="en-US" sz="1400" kern="1200" dirty="0"/>
            <a:t>Inferior goods</a:t>
          </a:r>
          <a:endParaRPr lang="en-US" sz="1300" kern="1200" dirty="0"/>
        </a:p>
      </dsp:txBody>
      <dsp:txXfrm>
        <a:off x="5675874" y="3008105"/>
        <a:ext cx="1465554" cy="90996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7926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Introduction to Economics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0109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MGM112</a:t>
            </a:r>
          </a:p>
          <a:p>
            <a:r>
              <a:rPr lang="en-US" sz="2000" dirty="0">
                <a:latin typeface="Times New Roman" panose="02020603050405020304" pitchFamily="18" charset="0"/>
                <a:cs typeface="Times New Roman" panose="02020603050405020304" pitchFamily="18" charset="0"/>
              </a:rPr>
              <a:t>Elasticity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solidFill>
                  <a:schemeClr val="bg1"/>
                </a:solidFill>
              </a:rPr>
              <a:t>Elasticity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A6E812F0-91CC-790B-9293-08A5C71482F0}"/>
              </a:ext>
            </a:extLst>
          </p:cNvPr>
          <p:cNvPicPr>
            <a:picLocks noChangeAspect="1"/>
          </p:cNvPicPr>
          <p:nvPr/>
        </p:nvPicPr>
        <p:blipFill rotWithShape="1">
          <a:blip r:embed="rId3"/>
          <a:srcRect l="61087" t="31682" r="13913" b="56525"/>
          <a:stretch/>
        </p:blipFill>
        <p:spPr>
          <a:xfrm>
            <a:off x="428495" y="2357211"/>
            <a:ext cx="11335010" cy="3006240"/>
          </a:xfrm>
          <a:prstGeom prst="rect">
            <a:avLst/>
          </a:prstGeom>
        </p:spPr>
      </p:pic>
    </p:spTree>
    <p:extLst>
      <p:ext uri="{BB962C8B-B14F-4D97-AF65-F5344CB8AC3E}">
        <p14:creationId xmlns:p14="http://schemas.microsoft.com/office/powerpoint/2010/main" val="3522711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solidFill>
                  <a:schemeClr val="bg1"/>
                </a:solidFill>
              </a:rPr>
              <a:t>Types of Elasticity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Diagram 3">
            <a:extLst>
              <a:ext uri="{FF2B5EF4-FFF2-40B4-BE49-F238E27FC236}">
                <a16:creationId xmlns:a16="http://schemas.microsoft.com/office/drawing/2014/main" id="{008348B6-47FD-C4BF-4267-1A6172DA2065}"/>
              </a:ext>
            </a:extLst>
          </p:cNvPr>
          <p:cNvGraphicFramePr/>
          <p:nvPr>
            <p:extLst>
              <p:ext uri="{D42A27DB-BD31-4B8C-83A1-F6EECF244321}">
                <p14:modId xmlns:p14="http://schemas.microsoft.com/office/powerpoint/2010/main" val="3226382642"/>
              </p:ext>
            </p:extLst>
          </p:nvPr>
        </p:nvGraphicFramePr>
        <p:xfrm>
          <a:off x="1458276" y="1922708"/>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32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Types of Elasticity</a:t>
            </a:r>
          </a:p>
        </p:txBody>
      </p:sp>
      <p:graphicFrame>
        <p:nvGraphicFramePr>
          <p:cNvPr id="9" name="Diagram 8">
            <a:extLst>
              <a:ext uri="{FF2B5EF4-FFF2-40B4-BE49-F238E27FC236}">
                <a16:creationId xmlns:a16="http://schemas.microsoft.com/office/drawing/2014/main" id="{1710CFE9-35B9-E97F-0E4A-506A4B48DD77}"/>
              </a:ext>
            </a:extLst>
          </p:cNvPr>
          <p:cNvGraphicFramePr/>
          <p:nvPr>
            <p:extLst>
              <p:ext uri="{D42A27DB-BD31-4B8C-83A1-F6EECF244321}">
                <p14:modId xmlns:p14="http://schemas.microsoft.com/office/powerpoint/2010/main" val="2599733338"/>
              </p:ext>
            </p:extLst>
          </p:nvPr>
        </p:nvGraphicFramePr>
        <p:xfrm>
          <a:off x="2226893" y="2280931"/>
          <a:ext cx="7593494" cy="3179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4255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Types of Elasticity of Demand</a:t>
            </a:r>
          </a:p>
        </p:txBody>
      </p:sp>
      <p:graphicFrame>
        <p:nvGraphicFramePr>
          <p:cNvPr id="9" name="Diagram 8">
            <a:extLst>
              <a:ext uri="{FF2B5EF4-FFF2-40B4-BE49-F238E27FC236}">
                <a16:creationId xmlns:a16="http://schemas.microsoft.com/office/drawing/2014/main" id="{1710CFE9-35B9-E97F-0E4A-506A4B48DD77}"/>
              </a:ext>
            </a:extLst>
          </p:cNvPr>
          <p:cNvGraphicFramePr/>
          <p:nvPr>
            <p:extLst>
              <p:ext uri="{D42A27DB-BD31-4B8C-83A1-F6EECF244321}">
                <p14:modId xmlns:p14="http://schemas.microsoft.com/office/powerpoint/2010/main" val="2841669266"/>
              </p:ext>
            </p:extLst>
          </p:nvPr>
        </p:nvGraphicFramePr>
        <p:xfrm>
          <a:off x="2226893" y="2280931"/>
          <a:ext cx="7593494" cy="3179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1C3FA53E-D8D0-F29F-1750-C7546816E5B6}"/>
              </a:ext>
            </a:extLst>
          </p:cNvPr>
          <p:cNvGraphicFramePr/>
          <p:nvPr>
            <p:extLst>
              <p:ext uri="{D42A27DB-BD31-4B8C-83A1-F6EECF244321}">
                <p14:modId xmlns:p14="http://schemas.microsoft.com/office/powerpoint/2010/main" val="909793049"/>
              </p:ext>
            </p:extLst>
          </p:nvPr>
        </p:nvGraphicFramePr>
        <p:xfrm>
          <a:off x="1761655" y="1517372"/>
          <a:ext cx="8927301" cy="462402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67890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p:sp>
        <p:nvSpPr>
          <p:cNvPr id="3" name="Rectangle 2">
            <a:extLst>
              <a:ext uri="{FF2B5EF4-FFF2-40B4-BE49-F238E27FC236}">
                <a16:creationId xmlns:a16="http://schemas.microsoft.com/office/drawing/2014/main" id="{27DEE24F-6909-E5A8-3A8F-085F943DEEC2}"/>
              </a:ext>
            </a:extLst>
          </p:cNvPr>
          <p:cNvSpPr>
            <a:spLocks noGrp="1" noChangeArrowheads="1"/>
          </p:cNvSpPr>
          <p:nvPr/>
        </p:nvSpPr>
        <p:spPr bwMode="auto">
          <a:xfrm>
            <a:off x="762000" y="2167415"/>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pPr>
            <a:r>
              <a:rPr lang="en-US" altLang="en-US" sz="2800" dirty="0"/>
              <a:t>In the Figure, an increase in supply brings </a:t>
            </a:r>
          </a:p>
          <a:p>
            <a:pPr lvl="1" indent="0" eaLnBrk="1" hangingPunct="1">
              <a:buClr>
                <a:schemeClr val="tx1"/>
              </a:buClr>
              <a:buSzPct val="120000"/>
              <a:buFont typeface="Wingdings" panose="05000000000000000000" pitchFamily="2" charset="2"/>
              <a:buChar char="§"/>
              <a:tabLst>
                <a:tab pos="342900" algn="l"/>
              </a:tabLst>
            </a:pPr>
            <a:r>
              <a:rPr lang="en-US" altLang="en-US" sz="2800" dirty="0"/>
              <a:t> A large fall in price</a:t>
            </a:r>
          </a:p>
          <a:p>
            <a:pPr lvl="1" indent="0" eaLnBrk="1" hangingPunct="1">
              <a:buClr>
                <a:schemeClr val="tx1"/>
              </a:buClr>
              <a:buSzPct val="120000"/>
              <a:buFont typeface="Wingdings" panose="05000000000000000000" pitchFamily="2" charset="2"/>
              <a:buChar char="§"/>
              <a:tabLst>
                <a:tab pos="342900" algn="l"/>
              </a:tabLst>
            </a:pPr>
            <a:r>
              <a:rPr lang="en-US" altLang="en-US" sz="2800" dirty="0"/>
              <a:t> A small increase in the quantity demanded</a:t>
            </a:r>
          </a:p>
          <a:p>
            <a:pPr lvl="1" indent="0" defTabSz="342900" eaLnBrk="1" hangingPunct="1">
              <a:tabLst>
                <a:tab pos="461963" algn="l"/>
              </a:tabLst>
            </a:pPr>
            <a:endParaRPr lang="en-US" altLang="en-US" sz="3600" dirty="0">
              <a:solidFill>
                <a:srgbClr val="0070C0"/>
              </a:solidFill>
            </a:endParaRPr>
          </a:p>
        </p:txBody>
      </p:sp>
      <p:pic>
        <p:nvPicPr>
          <p:cNvPr id="7" name="Picture 6" descr="fig0401ad">
            <a:extLst>
              <a:ext uri="{FF2B5EF4-FFF2-40B4-BE49-F238E27FC236}">
                <a16:creationId xmlns:a16="http://schemas.microsoft.com/office/drawing/2014/main" id="{B4EB00F5-6892-701D-D70B-EE5241D83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4440" y="2069296"/>
            <a:ext cx="4114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1682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p:sp>
        <p:nvSpPr>
          <p:cNvPr id="9" name="Rectangle 8">
            <a:extLst>
              <a:ext uri="{FF2B5EF4-FFF2-40B4-BE49-F238E27FC236}">
                <a16:creationId xmlns:a16="http://schemas.microsoft.com/office/drawing/2014/main" id="{F8BA1099-E1BE-F084-68BF-3D3ACEA10522}"/>
              </a:ext>
            </a:extLst>
          </p:cNvPr>
          <p:cNvSpPr>
            <a:spLocks noGrp="1" noChangeArrowheads="1"/>
          </p:cNvSpPr>
          <p:nvPr/>
        </p:nvSpPr>
        <p:spPr bwMode="auto">
          <a:xfrm>
            <a:off x="617280" y="2372013"/>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defRPr/>
            </a:pPr>
            <a:r>
              <a:rPr lang="en-US" sz="2800" dirty="0"/>
              <a:t>In The Figure, an increase in supply brings</a:t>
            </a:r>
          </a:p>
          <a:p>
            <a:pPr marL="355600" lvl="1" indent="-241300" eaLnBrk="1" hangingPunct="1">
              <a:buClr>
                <a:schemeClr val="tx1"/>
              </a:buClr>
              <a:buSzPct val="120000"/>
              <a:buFont typeface="Wingdings" panose="05000000000000000000" pitchFamily="2" charset="2"/>
              <a:buChar char="§"/>
              <a:tabLst>
                <a:tab pos="342900" algn="l"/>
              </a:tabLst>
              <a:defRPr/>
            </a:pPr>
            <a:r>
              <a:rPr lang="en-US" sz="2800" dirty="0"/>
              <a:t>A small fall in price</a:t>
            </a:r>
          </a:p>
          <a:p>
            <a:pPr marL="355600" lvl="1" indent="-241300" eaLnBrk="1" hangingPunct="1">
              <a:buClr>
                <a:schemeClr val="tx1"/>
              </a:buClr>
              <a:buSzPct val="120000"/>
              <a:buFont typeface="Wingdings" panose="05000000000000000000" pitchFamily="2" charset="2"/>
              <a:buChar char="§"/>
              <a:tabLst>
                <a:tab pos="342900" algn="l"/>
              </a:tabLst>
              <a:defRPr/>
            </a:pPr>
            <a:r>
              <a:rPr lang="en-US" sz="2800" dirty="0"/>
              <a:t>A large increase in the quantity demanded</a:t>
            </a:r>
          </a:p>
          <a:p>
            <a:pPr lvl="1" indent="0" defTabSz="342900" eaLnBrk="1" hangingPunct="1">
              <a:tabLst>
                <a:tab pos="461963" algn="l"/>
              </a:tabLst>
            </a:pPr>
            <a:endParaRPr lang="en-US" altLang="en-US" sz="3600" dirty="0">
              <a:solidFill>
                <a:srgbClr val="0070C0"/>
              </a:solidFill>
            </a:endParaRPr>
          </a:p>
        </p:txBody>
      </p:sp>
      <p:pic>
        <p:nvPicPr>
          <p:cNvPr id="11" name="Picture 10" descr="fig0401bd">
            <a:extLst>
              <a:ext uri="{FF2B5EF4-FFF2-40B4-BE49-F238E27FC236}">
                <a16:creationId xmlns:a16="http://schemas.microsoft.com/office/drawing/2014/main" id="{69AB5585-A52B-B53A-7AA2-91C261767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3018" y="2049238"/>
            <a:ext cx="4143375"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2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p:sp>
        <p:nvSpPr>
          <p:cNvPr id="3" name="Rectangle 2">
            <a:extLst>
              <a:ext uri="{FF2B5EF4-FFF2-40B4-BE49-F238E27FC236}">
                <a16:creationId xmlns:a16="http://schemas.microsoft.com/office/drawing/2014/main" id="{264744EE-7F8D-B65C-FA6F-67AB9028B6D0}"/>
              </a:ext>
            </a:extLst>
          </p:cNvPr>
          <p:cNvSpPr>
            <a:spLocks noGrp="1" noChangeArrowheads="1"/>
          </p:cNvSpPr>
          <p:nvPr/>
        </p:nvSpPr>
        <p:spPr bwMode="auto">
          <a:xfrm>
            <a:off x="1129687" y="2141974"/>
            <a:ext cx="9932625" cy="424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461963" algn="l"/>
              </a:tabLst>
            </a:pPr>
            <a:r>
              <a:rPr lang="en-US" altLang="en-US" sz="2800" dirty="0">
                <a:solidFill>
                  <a:srgbClr val="0070C0"/>
                </a:solidFill>
              </a:rPr>
              <a:t>The contrast between the two outcomes highlights the need for:</a:t>
            </a:r>
          </a:p>
          <a:p>
            <a:pPr lvl="1" indent="0" defTabSz="342900" eaLnBrk="1" hangingPunct="1">
              <a:buClr>
                <a:srgbClr val="E6AF00"/>
              </a:buClr>
              <a:buSzPct val="75000"/>
              <a:tabLst>
                <a:tab pos="461963" algn="l"/>
              </a:tabLst>
            </a:pPr>
            <a:r>
              <a:rPr lang="en-US" altLang="en-US" sz="2800" b="1" dirty="0"/>
              <a:t>	A measure of the responsiveness of the quantity 	demanded to a price change.</a:t>
            </a:r>
          </a:p>
          <a:p>
            <a:pPr lvl="1" indent="0" defTabSz="342900" eaLnBrk="1" hangingPunct="1">
              <a:tabLst>
                <a:tab pos="461963" algn="l"/>
              </a:tabLst>
            </a:pPr>
            <a:r>
              <a:rPr lang="en-US" altLang="en-US" sz="2800" dirty="0"/>
              <a:t>The </a:t>
            </a:r>
            <a:r>
              <a:rPr lang="en-US" altLang="en-US" sz="2800" b="1" u="sng" dirty="0">
                <a:solidFill>
                  <a:srgbClr val="FF0000"/>
                </a:solidFill>
              </a:rPr>
              <a:t>price elasticity of demand </a:t>
            </a:r>
            <a:r>
              <a:rPr lang="en-US" altLang="en-US" sz="2800" dirty="0"/>
              <a:t>is a measure of the responsiveness of </a:t>
            </a:r>
            <a:r>
              <a:rPr lang="en-US" altLang="en-US" sz="2800" u="sng" dirty="0"/>
              <a:t>the quantity demanded </a:t>
            </a:r>
            <a:r>
              <a:rPr lang="en-US" altLang="en-US" sz="2800" dirty="0"/>
              <a:t>of a good to </a:t>
            </a:r>
            <a:r>
              <a:rPr lang="en-US" altLang="en-US" sz="2800" u="sng" dirty="0"/>
              <a:t>a change in its price </a:t>
            </a:r>
            <a:r>
              <a:rPr lang="en-US" altLang="en-US" sz="2800" dirty="0"/>
              <a:t>when all other influences on buying plans remain the same.</a:t>
            </a:r>
          </a:p>
          <a:p>
            <a:pPr lvl="1" indent="0" defTabSz="342900" eaLnBrk="1" hangingPunct="1">
              <a:tabLst>
                <a:tab pos="461963" algn="l"/>
              </a:tabLst>
            </a:pPr>
            <a:endParaRPr lang="en-US" altLang="en-US" sz="3600" dirty="0">
              <a:solidFill>
                <a:srgbClr val="0070C0"/>
              </a:solidFill>
            </a:endParaRPr>
          </a:p>
        </p:txBody>
      </p:sp>
    </p:spTree>
    <p:extLst>
      <p:ext uri="{BB962C8B-B14F-4D97-AF65-F5344CB8AC3E}">
        <p14:creationId xmlns:p14="http://schemas.microsoft.com/office/powerpoint/2010/main" val="194701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mc:AlternateContent xmlns:mc="http://schemas.openxmlformats.org/markup-compatibility/2006">
        <mc:Choice xmlns:a14="http://schemas.microsoft.com/office/drawing/2010/main" Requires="a14">
          <p:sp>
            <p:nvSpPr>
              <p:cNvPr id="7" name="Rectangle 6">
                <a:extLst>
                  <a:ext uri="{FF2B5EF4-FFF2-40B4-BE49-F238E27FC236}">
                    <a16:creationId xmlns:a16="http://schemas.microsoft.com/office/drawing/2014/main" id="{15D5AB7E-B4A0-8D4D-7B5E-1CA27D543674}"/>
                  </a:ext>
                </a:extLst>
              </p:cNvPr>
              <p:cNvSpPr>
                <a:spLocks noGrp="1" noChangeArrowheads="1"/>
              </p:cNvSpPr>
              <p:nvPr/>
            </p:nvSpPr>
            <p:spPr bwMode="auto">
              <a:xfrm>
                <a:off x="1155855" y="2495308"/>
                <a:ext cx="9533101" cy="22372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Demand</a:t>
                </a:r>
              </a:p>
              <a:p>
                <a:pPr lvl="1" indent="0" eaLnBrk="1" hangingPunct="1"/>
                <a:r>
                  <a:rPr lang="en-US" altLang="en-US" dirty="0"/>
                  <a:t>The price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b="1" i="0" smtClean="0">
                          <a:solidFill>
                            <a:srgbClr val="FF0000"/>
                          </a:solidFill>
                        </a:rPr>
                        <m:t>Ed</m:t>
                      </m:r>
                      <m:r>
                        <a:rPr lang="en-US" b="1" i="1" smtClean="0">
                          <a:solidFill>
                            <a:srgbClr val="FF0000"/>
                          </a:solidFill>
                          <a:latin typeface="Cambria Math" panose="02040503050406030204" pitchFamily="18" charset="0"/>
                        </a:rPr>
                        <m:t>= </m:t>
                      </m:r>
                      <m:f>
                        <m:fPr>
                          <m:ctrlPr>
                            <a:rPr lang="pt-BR" altLang="en-US" b="1" i="1" smtClean="0">
                              <a:solidFill>
                                <a:srgbClr val="FF0000"/>
                              </a:solidFill>
                              <a:latin typeface="Cambria Math" panose="02040503050406030204" pitchFamily="18" charset="0"/>
                            </a:rPr>
                          </m:ctrlPr>
                        </m:fPr>
                        <m:num>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quantity</m:t>
                          </m:r>
                          <m:r>
                            <m:rPr>
                              <m:nor/>
                            </m:rPr>
                            <a:rPr lang="en-US" altLang="en-US" b="1" dirty="0">
                              <a:solidFill>
                                <a:srgbClr val="FF0000"/>
                              </a:solidFill>
                            </a:rPr>
                            <m:t> </m:t>
                          </m:r>
                          <m:r>
                            <m:rPr>
                              <m:nor/>
                            </m:rPr>
                            <a:rPr lang="en-US" altLang="en-US" b="1" dirty="0">
                              <a:solidFill>
                                <a:srgbClr val="FF0000"/>
                              </a:solidFill>
                            </a:rPr>
                            <m:t>demanded</m:t>
                          </m:r>
                          <m:r>
                            <m:rPr>
                              <m:nor/>
                            </m:rPr>
                            <a:rPr lang="en-US" altLang="en-US" b="1" i="0" dirty="0" smtClean="0">
                              <a:solidFill>
                                <a:srgbClr val="FF0000"/>
                              </a:solidFill>
                            </a:rPr>
                            <m:t> (</m:t>
                          </m:r>
                          <m:r>
                            <m:rPr>
                              <m:nor/>
                            </m:rPr>
                            <a:rPr lang="en-US" b="1">
                              <a:solidFill>
                                <a:srgbClr val="FF0000"/>
                              </a:solidFill>
                            </a:rPr>
                            <m:t>%</m:t>
                          </m:r>
                          <m:r>
                            <m:rPr>
                              <m:nor/>
                            </m:rPr>
                            <a:rPr lang="en-US" b="1">
                              <a:solidFill>
                                <a:srgbClr val="FF0000"/>
                              </a:solidFill>
                            </a:rPr>
                            <m:t>∆</m:t>
                          </m:r>
                          <m:r>
                            <m:rPr>
                              <m:nor/>
                            </m:rPr>
                            <a:rPr lang="en-US" b="1">
                              <a:solidFill>
                                <a:srgbClr val="FF0000"/>
                              </a:solidFill>
                            </a:rPr>
                            <m:t>Qd</m:t>
                          </m:r>
                          <m:r>
                            <m:rPr>
                              <m:nor/>
                            </m:rPr>
                            <a:rPr lang="en-US" altLang="en-US" b="1" i="0" dirty="0" smtClean="0">
                              <a:solidFill>
                                <a:srgbClr val="FF0000"/>
                              </a:solidFill>
                            </a:rPr>
                            <m:t>)</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 </m:t>
                          </m:r>
                        </m:num>
                        <m:den>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price</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m:t>
                          </m:r>
                          <m:r>
                            <m:rPr>
                              <m:nor/>
                            </m:rPr>
                            <a:rPr lang="en-US" b="1">
                              <a:solidFill>
                                <a:srgbClr val="FF0000"/>
                              </a:solidFill>
                            </a:rPr>
                            <m:t>%</m:t>
                          </m:r>
                          <m:r>
                            <m:rPr>
                              <m:nor/>
                            </m:rPr>
                            <a:rPr lang="en-US" b="1">
                              <a:solidFill>
                                <a:srgbClr val="FF0000"/>
                              </a:solidFill>
                            </a:rPr>
                            <m:t>∆</m:t>
                          </m:r>
                          <m:r>
                            <m:rPr>
                              <m:nor/>
                            </m:rPr>
                            <a:rPr lang="en-US" b="1">
                              <a:solidFill>
                                <a:srgbClr val="FF0000"/>
                              </a:solidFill>
                            </a:rPr>
                            <m:t>P</m:t>
                          </m:r>
                          <m:r>
                            <a:rPr lang="en-US" altLang="en-US" b="1" i="1" dirty="0" smtClean="0">
                              <a:solidFill>
                                <a:srgbClr val="FF0000"/>
                              </a:solidFill>
                              <a:latin typeface="Cambria Math" panose="02040503050406030204" pitchFamily="18" charset="0"/>
                            </a:rPr>
                            <m:t>)</m:t>
                          </m:r>
                        </m:den>
                      </m:f>
                    </m:oMath>
                  </m:oMathPara>
                </a14:m>
                <a:endParaRPr lang="en-US" altLang="en-US" b="1" dirty="0"/>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p:sp>
            <p:nvSpPr>
              <p:cNvPr id="7" name="Rectangle 6">
                <a:extLst>
                  <a:ext uri="{FF2B5EF4-FFF2-40B4-BE49-F238E27FC236}">
                    <a16:creationId xmlns:a16="http://schemas.microsoft.com/office/drawing/2014/main" id="{15D5AB7E-B4A0-8D4D-7B5E-1CA27D543674}"/>
                  </a:ext>
                </a:extLst>
              </p:cNvPr>
              <p:cNvSpPr>
                <a:spLocks noGrp="1" noRot="1" noChangeAspect="1" noMove="1" noResize="1" noEditPoints="1" noAdjustHandles="1" noChangeArrowheads="1" noChangeShapeType="1" noTextEdit="1"/>
              </p:cNvSpPr>
              <p:nvPr/>
            </p:nvSpPr>
            <p:spPr bwMode="auto">
              <a:xfrm>
                <a:off x="1155855" y="2495308"/>
                <a:ext cx="9533101" cy="2237214"/>
              </a:xfrm>
              <a:prstGeom prst="rect">
                <a:avLst/>
              </a:prstGeom>
              <a:blipFill>
                <a:blip r:embed="rId3"/>
                <a:stretch>
                  <a:fillRect l="-1024" t="-218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134619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mc:AlternateContent xmlns:mc="http://schemas.openxmlformats.org/markup-compatibility/2006">
        <mc:Choice xmlns:a14="http://schemas.microsoft.com/office/drawing/2010/main" Requires="a14">
          <p:sp>
            <p:nvSpPr>
              <p:cNvPr id="3" name="Rectangle 2">
                <a:extLst>
                  <a:ext uri="{FF2B5EF4-FFF2-40B4-BE49-F238E27FC236}">
                    <a16:creationId xmlns:a16="http://schemas.microsoft.com/office/drawing/2014/main" id="{6FC1E31F-922A-A7CE-A0D3-B1C12202CF86}"/>
                  </a:ext>
                </a:extLst>
              </p:cNvPr>
              <p:cNvSpPr>
                <a:spLocks noGrp="1" noChangeArrowheads="1"/>
              </p:cNvSpPr>
              <p:nvPr/>
            </p:nvSpPr>
            <p:spPr bwMode="auto">
              <a:xfrm>
                <a:off x="2407795" y="1777915"/>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Demand</a:t>
                </a: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smtClean="0">
                          <a:solidFill>
                            <a:srgbClr val="0070C0"/>
                          </a:solidFill>
                        </a:rPr>
                        <m:t>Qd</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a:solidFill>
                                <a:srgbClr val="0070C0"/>
                              </a:solidFill>
                            </a:rPr>
                            <m:t>Qd</m:t>
                          </m:r>
                        </m:num>
                        <m:den>
                          <m:r>
                            <m:rPr>
                              <m:nor/>
                            </m:rPr>
                            <a:rPr lang="en-US" b="1">
                              <a:solidFill>
                                <a:srgbClr val="0070C0"/>
                              </a:solidFill>
                            </a:rPr>
                            <m:t>Qd</m:t>
                          </m:r>
                          <m:r>
                            <m:rPr>
                              <m:nor/>
                            </m:rPr>
                            <a:rPr lang="en-US" b="1">
                              <a:solidFill>
                                <a:srgbClr val="0070C0"/>
                              </a:solidFill>
                            </a:rPr>
                            <m:t>.</m:t>
                          </m:r>
                          <m:r>
                            <m:rPr>
                              <m:nor/>
                            </m:rPr>
                            <a:rPr lang="en-US" b="1">
                              <a:solidFill>
                                <a:srgbClr val="0070C0"/>
                              </a:solidFill>
                            </a:rPr>
                            <m:t>average</m:t>
                          </m:r>
                        </m:den>
                      </m:f>
                    </m:oMath>
                  </m:oMathPara>
                </a14:m>
                <a:endParaRPr lang="en-US" altLang="en-US" b="1" dirty="0">
                  <a:solidFill>
                    <a:srgbClr val="0070C0"/>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i="0" smtClean="0">
                          <a:solidFill>
                            <a:srgbClr val="0070C0"/>
                          </a:solidFill>
                        </a:rPr>
                        <m:t>P</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i="0" smtClean="0">
                              <a:solidFill>
                                <a:srgbClr val="0070C0"/>
                              </a:solidFill>
                            </a:rPr>
                            <m:t>P</m:t>
                          </m:r>
                        </m:num>
                        <m:den>
                          <m:r>
                            <m:rPr>
                              <m:nor/>
                            </m:rPr>
                            <a:rPr lang="en-US" b="1" i="0" smtClean="0">
                              <a:solidFill>
                                <a:srgbClr val="0070C0"/>
                              </a:solidFill>
                            </a:rPr>
                            <m:t>P</m:t>
                          </m:r>
                          <m:r>
                            <m:rPr>
                              <m:nor/>
                            </m:rPr>
                            <a:rPr lang="en-US" b="1">
                              <a:solidFill>
                                <a:srgbClr val="0070C0"/>
                              </a:solidFill>
                            </a:rPr>
                            <m:t>.</m:t>
                          </m:r>
                          <m:r>
                            <m:rPr>
                              <m:nor/>
                            </m:rPr>
                            <a:rPr lang="en-US" b="1">
                              <a:solidFill>
                                <a:srgbClr val="0070C0"/>
                              </a:solidFill>
                            </a:rPr>
                            <m:t>average</m:t>
                          </m:r>
                        </m:den>
                      </m:f>
                    </m:oMath>
                  </m:oMathPara>
                </a14:m>
                <a:endParaRPr lang="en-US" altLang="en-US" b="1" dirty="0"/>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rPr>
                        <m:t>Qd</m:t>
                      </m:r>
                      <m:r>
                        <m:rPr>
                          <m:nor/>
                        </m:rPr>
                        <a:rPr lang="en-US" sz="2000" smtClean="0">
                          <a:solidFill>
                            <a:schemeClr val="tx1"/>
                          </a:solidFill>
                        </a:rPr>
                        <m:t>.</m:t>
                      </m:r>
                      <m:r>
                        <m:rPr>
                          <m:nor/>
                        </m:rPr>
                        <a:rPr lang="en-US" sz="2000" smtClean="0">
                          <a:solidFill>
                            <a:schemeClr val="tx1"/>
                          </a:solidFill>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rPr>
                            <m:t>Sum</m:t>
                          </m:r>
                          <m:r>
                            <m:rPr>
                              <m:nor/>
                            </m:rPr>
                            <a:rPr lang="en-US" sz="2000" b="0" i="0" smtClean="0">
                              <a:solidFill>
                                <a:schemeClr val="tx1"/>
                              </a:solidFill>
                            </a:rPr>
                            <m:t> </m:t>
                          </m:r>
                          <m:r>
                            <m:rPr>
                              <m:nor/>
                            </m:rPr>
                            <a:rPr lang="en-US" sz="2000">
                              <a:solidFill>
                                <a:schemeClr val="tx1"/>
                              </a:solidFill>
                            </a:rPr>
                            <m:t>Qd</m:t>
                          </m:r>
                        </m:num>
                        <m:den>
                          <m:r>
                            <m:rPr>
                              <m:nor/>
                            </m:rPr>
                            <a:rPr lang="en-US" sz="2000" b="0" i="0" smtClean="0">
                              <a:solidFill>
                                <a:schemeClr val="tx1"/>
                              </a:solidFill>
                            </a:rPr>
                            <m:t>n</m:t>
                          </m:r>
                        </m:den>
                      </m:f>
                    </m:oMath>
                  </m:oMathPara>
                </a14:m>
                <a:endParaRPr lang="en-US" altLang="en-US" sz="2000" dirty="0">
                  <a:solidFill>
                    <a:schemeClr val="tx1"/>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0" i="0" smtClean="0">
                          <a:solidFill>
                            <a:schemeClr val="tx1"/>
                          </a:solidFill>
                        </a:rPr>
                        <m:t>P</m:t>
                      </m:r>
                      <m:r>
                        <m:rPr>
                          <m:nor/>
                        </m:rPr>
                        <a:rPr lang="en-US" sz="2000" smtClean="0">
                          <a:solidFill>
                            <a:schemeClr val="tx1"/>
                          </a:solidFill>
                        </a:rPr>
                        <m:t>.</m:t>
                      </m:r>
                      <m:r>
                        <m:rPr>
                          <m:nor/>
                        </m:rPr>
                        <a:rPr lang="en-US" sz="2000" smtClean="0">
                          <a:solidFill>
                            <a:schemeClr val="tx1"/>
                          </a:solidFill>
                        </a:rPr>
                        <m:t>average</m:t>
                      </m:r>
                      <m:r>
                        <a:rPr lang="en-US" sz="2000" b="0" i="1" smtClean="0">
                          <a:solidFill>
                            <a:schemeClr val="tx1"/>
                          </a:solidFill>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m:t>Sum</m:t>
                          </m:r>
                          <m:r>
                            <m:rPr>
                              <m:nor/>
                            </m:rPr>
                            <a:rPr lang="en-US" sz="2000"/>
                            <m:t> </m:t>
                          </m:r>
                          <m:r>
                            <m:rPr>
                              <m:nor/>
                            </m:rPr>
                            <a:rPr lang="en-US" sz="2000" b="0" i="0" smtClean="0"/>
                            <m:t>P</m:t>
                          </m:r>
                        </m:num>
                        <m:den>
                          <m:r>
                            <m:rPr>
                              <m:nor/>
                            </m:rPr>
                            <a:rPr lang="en-US" sz="2000"/>
                            <m:t>n</m:t>
                          </m:r>
                        </m:den>
                      </m:f>
                    </m:oMath>
                  </m:oMathPara>
                </a14:m>
                <a:endParaRPr lang="en-US" altLang="en-US" sz="2000" dirty="0">
                  <a:solidFill>
                    <a:schemeClr val="tx1"/>
                  </a:solidFill>
                </a:endParaRPr>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p:sp>
            <p:nvSpPr>
              <p:cNvPr id="3" name="Rectangle 2">
                <a:extLst>
                  <a:ext uri="{FF2B5EF4-FFF2-40B4-BE49-F238E27FC236}">
                    <a16:creationId xmlns:a16="http://schemas.microsoft.com/office/drawing/2014/main" id="{6FC1E31F-922A-A7CE-A0D3-B1C12202CF86}"/>
                  </a:ext>
                </a:extLst>
              </p:cNvPr>
              <p:cNvSpPr>
                <a:spLocks noGrp="1" noRot="1" noChangeAspect="1" noMove="1" noResize="1" noEditPoints="1" noAdjustHandles="1" noChangeArrowheads="1" noChangeShapeType="1" noTextEdit="1"/>
              </p:cNvSpPr>
              <p:nvPr/>
            </p:nvSpPr>
            <p:spPr bwMode="auto">
              <a:xfrm>
                <a:off x="2407795" y="1777915"/>
                <a:ext cx="9533101" cy="4339162"/>
              </a:xfrm>
              <a:prstGeom prst="rect">
                <a:avLst/>
              </a:prstGeom>
              <a:blipFill>
                <a:blip r:embed="rId3"/>
                <a:stretch>
                  <a:fillRect l="-1023" t="-112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3585050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p:sp>
        <p:nvSpPr>
          <p:cNvPr id="7" name="Rectangle 6">
            <a:extLst>
              <a:ext uri="{FF2B5EF4-FFF2-40B4-BE49-F238E27FC236}">
                <a16:creationId xmlns:a16="http://schemas.microsoft.com/office/drawing/2014/main" id="{6C4F0CE1-1D18-12F8-6476-D575A3CE9BDD}"/>
              </a:ext>
            </a:extLst>
          </p:cNvPr>
          <p:cNvSpPr>
            <a:spLocks noGrp="1" noChangeArrowheads="1"/>
          </p:cNvSpPr>
          <p:nvPr/>
        </p:nvSpPr>
        <p:spPr bwMode="auto">
          <a:xfrm>
            <a:off x="617280" y="1716745"/>
            <a:ext cx="10893287" cy="433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dirty="0"/>
              <a:t>Numerical Example:</a:t>
            </a:r>
          </a:p>
          <a:p>
            <a:pPr lvl="1" indent="0" eaLnBrk="1" hangingPunct="1"/>
            <a:r>
              <a:rPr lang="en-US" sz="1800" dirty="0">
                <a:solidFill>
                  <a:srgbClr val="FF0000"/>
                </a:solidFill>
                <a:effectLst/>
                <a:latin typeface="Times New Roman" panose="02020603050405020304" pitchFamily="18" charset="0"/>
                <a:ea typeface="Times New Roman" panose="02020603050405020304" pitchFamily="18" charset="0"/>
              </a:rPr>
              <a:t>Using the following data Using the mid -point formula to get elasticities</a:t>
            </a:r>
          </a:p>
          <a:p>
            <a:pPr lvl="1" indent="0" eaLnBrk="1" hangingPunct="1"/>
            <a:r>
              <a:rPr lang="en-US" sz="1800" dirty="0">
                <a:solidFill>
                  <a:srgbClr val="FF0000"/>
                </a:solidFill>
                <a:effectLst/>
                <a:latin typeface="Times New Roman" panose="02020603050405020304" pitchFamily="18" charset="0"/>
                <a:ea typeface="Times New Roman" panose="02020603050405020304" pitchFamily="18" charset="0"/>
              </a:rPr>
              <a:t> </a:t>
            </a:r>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p:pic>
        <p:nvPicPr>
          <p:cNvPr id="9" name="Picture 8" descr="fig0402g">
            <a:extLst>
              <a:ext uri="{FF2B5EF4-FFF2-40B4-BE49-F238E27FC236}">
                <a16:creationId xmlns:a16="http://schemas.microsoft.com/office/drawing/2014/main" id="{FA875B25-9C70-91BB-B375-CDDEDC4C843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2949" y="2907576"/>
            <a:ext cx="4938344" cy="3148331"/>
          </a:xfrm>
          <a:prstGeom prst="rect">
            <a:avLst/>
          </a:prstGeom>
          <a:noFill/>
          <a:ln>
            <a:noFill/>
          </a:ln>
        </p:spPr>
      </p:pic>
      <p:graphicFrame>
        <p:nvGraphicFramePr>
          <p:cNvPr id="11" name="Table 10">
            <a:extLst>
              <a:ext uri="{FF2B5EF4-FFF2-40B4-BE49-F238E27FC236}">
                <a16:creationId xmlns:a16="http://schemas.microsoft.com/office/drawing/2014/main" id="{C82F2311-3A22-EEE5-54FE-BE8FEB65B89B}"/>
              </a:ext>
            </a:extLst>
          </p:cNvPr>
          <p:cNvGraphicFramePr>
            <a:graphicFrameLocks noGrp="1"/>
          </p:cNvGraphicFramePr>
          <p:nvPr>
            <p:extLst>
              <p:ext uri="{D42A27DB-BD31-4B8C-83A1-F6EECF244321}">
                <p14:modId xmlns:p14="http://schemas.microsoft.com/office/powerpoint/2010/main" val="2593215880"/>
              </p:ext>
            </p:extLst>
          </p:nvPr>
        </p:nvGraphicFramePr>
        <p:xfrm>
          <a:off x="1783460" y="3239188"/>
          <a:ext cx="1803746" cy="991913"/>
        </p:xfrm>
        <a:graphic>
          <a:graphicData uri="http://schemas.openxmlformats.org/drawingml/2006/table">
            <a:tbl>
              <a:tblPr firstRow="1" firstCol="1" bandRow="1">
                <a:tableStyleId>{5940675A-B579-460E-94D1-54222C63F5DA}</a:tableStyleId>
              </a:tblPr>
              <a:tblGrid>
                <a:gridCol w="1046618">
                  <a:extLst>
                    <a:ext uri="{9D8B030D-6E8A-4147-A177-3AD203B41FA5}">
                      <a16:colId xmlns:a16="http://schemas.microsoft.com/office/drawing/2014/main" val="2099600278"/>
                    </a:ext>
                  </a:extLst>
                </a:gridCol>
                <a:gridCol w="757128">
                  <a:extLst>
                    <a:ext uri="{9D8B030D-6E8A-4147-A177-3AD203B41FA5}">
                      <a16:colId xmlns:a16="http://schemas.microsoft.com/office/drawing/2014/main" val="2837041028"/>
                    </a:ext>
                  </a:extLst>
                </a:gridCol>
              </a:tblGrid>
              <a:tr h="332385">
                <a:tc>
                  <a:txBody>
                    <a:bodyPr/>
                    <a:lstStyle/>
                    <a:p>
                      <a:pPr marL="0" marR="0" algn="ctr">
                        <a:spcBef>
                          <a:spcPts val="0"/>
                        </a:spcBef>
                        <a:spcAft>
                          <a:spcPts val="0"/>
                        </a:spcAft>
                      </a:pPr>
                      <a:r>
                        <a:rPr lang="en-US" sz="2000" b="1" dirty="0">
                          <a:solidFill>
                            <a:srgbClr val="FF0000"/>
                          </a:solidFill>
                          <a:effectLst/>
                        </a:rPr>
                        <a:t>Price</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a:solidFill>
                            <a:srgbClr val="FF0000"/>
                          </a:solidFill>
                          <a:effectLst/>
                        </a:rPr>
                        <a:t>Qd</a:t>
                      </a:r>
                      <a:endParaRPr lang="en-US" sz="18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55119820"/>
                  </a:ext>
                </a:extLst>
              </a:tr>
              <a:tr h="329764">
                <a:tc>
                  <a:txBody>
                    <a:bodyPr/>
                    <a:lstStyle/>
                    <a:p>
                      <a:pPr marL="0" marR="0" algn="ctr">
                        <a:spcBef>
                          <a:spcPts val="0"/>
                        </a:spcBef>
                        <a:spcAft>
                          <a:spcPts val="0"/>
                        </a:spcAft>
                      </a:pPr>
                      <a:r>
                        <a:rPr lang="en-US" sz="2000" b="1">
                          <a:solidFill>
                            <a:srgbClr val="FF0000"/>
                          </a:solidFill>
                          <a:effectLst/>
                        </a:rPr>
                        <a:t>20.5</a:t>
                      </a:r>
                      <a:endParaRPr lang="en-US" sz="18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FF0000"/>
                          </a:solidFill>
                          <a:effectLst/>
                        </a:rPr>
                        <a:t>9</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639085201"/>
                  </a:ext>
                </a:extLst>
              </a:tr>
              <a:tr h="329764">
                <a:tc>
                  <a:txBody>
                    <a:bodyPr/>
                    <a:lstStyle/>
                    <a:p>
                      <a:pPr marL="0" marR="0" algn="ctr">
                        <a:spcBef>
                          <a:spcPts val="0"/>
                        </a:spcBef>
                        <a:spcAft>
                          <a:spcPts val="0"/>
                        </a:spcAft>
                      </a:pPr>
                      <a:r>
                        <a:rPr lang="en-US" sz="2000" b="1" dirty="0">
                          <a:solidFill>
                            <a:srgbClr val="FF0000"/>
                          </a:solidFill>
                          <a:effectLst/>
                        </a:rPr>
                        <a:t>19.5</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FF0000"/>
                          </a:solidFill>
                          <a:effectLst/>
                        </a:rPr>
                        <a:t>11</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7971889"/>
                  </a:ext>
                </a:extLst>
              </a:tr>
            </a:tbl>
          </a:graphicData>
        </a:graphic>
      </p:graphicFrame>
    </p:spTree>
    <p:extLst>
      <p:ext uri="{BB962C8B-B14F-4D97-AF65-F5344CB8AC3E}">
        <p14:creationId xmlns:p14="http://schemas.microsoft.com/office/powerpoint/2010/main" val="1291434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Demand</a:t>
            </a:r>
          </a:p>
        </p:txBody>
      </p:sp>
      <p:pic>
        <p:nvPicPr>
          <p:cNvPr id="9" name="Picture 8">
            <a:extLst>
              <a:ext uri="{FF2B5EF4-FFF2-40B4-BE49-F238E27FC236}">
                <a16:creationId xmlns:a16="http://schemas.microsoft.com/office/drawing/2014/main" id="{5836C8EE-830A-9D4A-A9E0-F8BBFFF47702}"/>
              </a:ext>
            </a:extLst>
          </p:cNvPr>
          <p:cNvPicPr>
            <a:picLocks noChangeAspect="1"/>
          </p:cNvPicPr>
          <p:nvPr/>
        </p:nvPicPr>
        <p:blipFill rotWithShape="1">
          <a:blip r:embed="rId3"/>
          <a:srcRect l="28125" t="36243" r="14336" b="26238"/>
          <a:stretch/>
        </p:blipFill>
        <p:spPr>
          <a:xfrm>
            <a:off x="1153149" y="2099111"/>
            <a:ext cx="9806689" cy="3595275"/>
          </a:xfrm>
          <a:prstGeom prst="rect">
            <a:avLst/>
          </a:prstGeom>
        </p:spPr>
      </p:pic>
    </p:spTree>
    <p:extLst>
      <p:ext uri="{BB962C8B-B14F-4D97-AF65-F5344CB8AC3E}">
        <p14:creationId xmlns:p14="http://schemas.microsoft.com/office/powerpoint/2010/main" val="3744936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a) Types of Price Elasticity of Demand</a:t>
            </a:r>
          </a:p>
        </p:txBody>
      </p:sp>
      <p:sp>
        <p:nvSpPr>
          <p:cNvPr id="3" name="TextBox 2">
            <a:extLst>
              <a:ext uri="{FF2B5EF4-FFF2-40B4-BE49-F238E27FC236}">
                <a16:creationId xmlns:a16="http://schemas.microsoft.com/office/drawing/2014/main" id="{26DC4974-8E26-80E0-002E-AE2468DB9F55}"/>
              </a:ext>
            </a:extLst>
          </p:cNvPr>
          <p:cNvSpPr txBox="1"/>
          <p:nvPr/>
        </p:nvSpPr>
        <p:spPr>
          <a:xfrm>
            <a:off x="965226" y="2337414"/>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5 Types</a:t>
            </a:r>
            <a:endParaRPr lang="en-US" sz="2400" dirty="0">
              <a:highlight>
                <a:srgbClr val="FFFF00"/>
              </a:highlight>
            </a:endParaRPr>
          </a:p>
        </p:txBody>
      </p:sp>
      <p:pic>
        <p:nvPicPr>
          <p:cNvPr id="7" name="Picture 6">
            <a:extLst>
              <a:ext uri="{FF2B5EF4-FFF2-40B4-BE49-F238E27FC236}">
                <a16:creationId xmlns:a16="http://schemas.microsoft.com/office/drawing/2014/main" id="{54F97124-EFBA-4299-4CFB-EB5D142CD8BD}"/>
              </a:ext>
            </a:extLst>
          </p:cNvPr>
          <p:cNvPicPr>
            <a:picLocks noChangeAspect="1"/>
          </p:cNvPicPr>
          <p:nvPr/>
        </p:nvPicPr>
        <p:blipFill rotWithShape="1">
          <a:blip r:embed="rId3"/>
          <a:srcRect l="40326" t="31410" r="14674" b="10245"/>
          <a:stretch/>
        </p:blipFill>
        <p:spPr>
          <a:xfrm>
            <a:off x="2541178" y="1275338"/>
            <a:ext cx="9151644" cy="5537366"/>
          </a:xfrm>
          <a:prstGeom prst="rect">
            <a:avLst/>
          </a:prstGeom>
        </p:spPr>
      </p:pic>
      <p:sp>
        <p:nvSpPr>
          <p:cNvPr id="11" name="TextBox 10">
            <a:extLst>
              <a:ext uri="{FF2B5EF4-FFF2-40B4-BE49-F238E27FC236}">
                <a16:creationId xmlns:a16="http://schemas.microsoft.com/office/drawing/2014/main" id="{7D06DD54-080B-3E0E-CB2E-36C048473722}"/>
              </a:ext>
            </a:extLst>
          </p:cNvPr>
          <p:cNvSpPr txBox="1"/>
          <p:nvPr/>
        </p:nvSpPr>
        <p:spPr>
          <a:xfrm>
            <a:off x="124518" y="2981374"/>
            <a:ext cx="1520018" cy="2031325"/>
          </a:xfrm>
          <a:prstGeom prst="rect">
            <a:avLst/>
          </a:prstGeom>
          <a:noFill/>
        </p:spPr>
        <p:txBody>
          <a:bodyPr wrap="square">
            <a:spAutoFit/>
          </a:bodyPr>
          <a:lstStyle/>
          <a:p>
            <a:pPr marL="0" marR="0">
              <a:spcBef>
                <a:spcPts val="0"/>
              </a:spcBef>
              <a:spcAft>
                <a:spcPts val="0"/>
              </a:spcAft>
            </a:pPr>
            <a:r>
              <a:rPr lang="en-US" sz="1400" dirty="0">
                <a:solidFill>
                  <a:schemeClr val="bg1"/>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a:t>
            </a:r>
            <a:r>
              <a:rPr lang="en-US" sz="1400" b="1" dirty="0">
                <a:solidFill>
                  <a:schemeClr val="bg1"/>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1400" dirty="0">
                <a:solidFill>
                  <a:schemeClr val="bg1"/>
                </a:solidFill>
                <a:effectLst/>
                <a:latin typeface="Times New Roman" panose="02020603050405020304" pitchFamily="18" charset="0"/>
                <a:ea typeface="Times New Roman" panose="02020603050405020304" pitchFamily="18" charset="0"/>
                <a:cs typeface="Palatino Linotype" panose="02040502050505030304" pitchFamily="18" charset="0"/>
              </a:rPr>
              <a:t> if a relatively large price increase leads to a relatively small decrease in the quantity demanded</a:t>
            </a:r>
            <a:r>
              <a:rPr lang="en-US" sz="1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05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153899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a) Types of Price Elasticity of Demand</a:t>
            </a:r>
          </a:p>
        </p:txBody>
      </p:sp>
      <p:sp>
        <p:nvSpPr>
          <p:cNvPr id="3" name="TextBox 2">
            <a:extLst>
              <a:ext uri="{FF2B5EF4-FFF2-40B4-BE49-F238E27FC236}">
                <a16:creationId xmlns:a16="http://schemas.microsoft.com/office/drawing/2014/main" id="{26DC4974-8E26-80E0-002E-AE2468DB9F55}"/>
              </a:ext>
            </a:extLst>
          </p:cNvPr>
          <p:cNvSpPr txBox="1"/>
          <p:nvPr/>
        </p:nvSpPr>
        <p:spPr>
          <a:xfrm>
            <a:off x="965226" y="2337414"/>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5 Types</a:t>
            </a:r>
            <a:endParaRPr lang="en-US" sz="2400" dirty="0">
              <a:highlight>
                <a:srgbClr val="FFFF00"/>
              </a:highlight>
            </a:endParaRPr>
          </a:p>
        </p:txBody>
      </p:sp>
      <p:pic>
        <p:nvPicPr>
          <p:cNvPr id="9" name="Picture 8">
            <a:extLst>
              <a:ext uri="{FF2B5EF4-FFF2-40B4-BE49-F238E27FC236}">
                <a16:creationId xmlns:a16="http://schemas.microsoft.com/office/drawing/2014/main" id="{148EB618-5AC4-165F-6CAE-05A84FFB388F}"/>
              </a:ext>
            </a:extLst>
          </p:cNvPr>
          <p:cNvPicPr>
            <a:picLocks noChangeAspect="1"/>
          </p:cNvPicPr>
          <p:nvPr/>
        </p:nvPicPr>
        <p:blipFill rotWithShape="1">
          <a:blip r:embed="rId3"/>
          <a:srcRect l="44239" t="27367" r="21916" b="10245"/>
          <a:stretch/>
        </p:blipFill>
        <p:spPr>
          <a:xfrm>
            <a:off x="2740415" y="1299139"/>
            <a:ext cx="8298436" cy="5101627"/>
          </a:xfrm>
          <a:prstGeom prst="rect">
            <a:avLst/>
          </a:prstGeom>
        </p:spPr>
      </p:pic>
    </p:spTree>
    <p:extLst>
      <p:ext uri="{BB962C8B-B14F-4D97-AF65-F5344CB8AC3E}">
        <p14:creationId xmlns:p14="http://schemas.microsoft.com/office/powerpoint/2010/main" val="1483958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a) Types of Price Elasticity of Demand</a:t>
            </a:r>
          </a:p>
        </p:txBody>
      </p:sp>
      <p:sp>
        <p:nvSpPr>
          <p:cNvPr id="3" name="Rectangle 2">
            <a:extLst>
              <a:ext uri="{FF2B5EF4-FFF2-40B4-BE49-F238E27FC236}">
                <a16:creationId xmlns:a16="http://schemas.microsoft.com/office/drawing/2014/main" id="{3A3E43A8-8FE4-2711-5FF6-F8570D88FB4F}"/>
              </a:ext>
            </a:extLst>
          </p:cNvPr>
          <p:cNvSpPr>
            <a:spLocks noGrp="1" noChangeArrowheads="1"/>
          </p:cNvSpPr>
          <p:nvPr/>
        </p:nvSpPr>
        <p:spPr bwMode="auto">
          <a:xfrm>
            <a:off x="762000" y="2485581"/>
            <a:ext cx="6796962" cy="270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0" lvl="1" indent="0" eaLnBrk="1" hangingPunct="1">
              <a:buClrTx/>
            </a:pPr>
            <a:r>
              <a:rPr lang="en-US" b="1" dirty="0">
                <a:solidFill>
                  <a:srgbClr val="E6AF00"/>
                </a:solidFill>
              </a:rPr>
              <a:t>Price elasticity varies along a linear demand curve </a:t>
            </a: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prices </a:t>
            </a:r>
            <a:r>
              <a:rPr lang="en-US" sz="1800" u="sng" dirty="0">
                <a:solidFill>
                  <a:srgbClr val="0070C0"/>
                </a:solidFill>
                <a:effectLst/>
                <a:latin typeface="Times New Roman" panose="02020603050405020304" pitchFamily="18" charset="0"/>
                <a:ea typeface="Times New Roman" panose="02020603050405020304" pitchFamily="18" charset="0"/>
              </a:rPr>
              <a:t>above</a:t>
            </a:r>
            <a:r>
              <a:rPr lang="en-US" sz="1800" b="0" dirty="0">
                <a:solidFill>
                  <a:schemeClr val="tx1"/>
                </a:solidFill>
                <a:effectLst/>
                <a:latin typeface="Times New Roman" panose="02020603050405020304" pitchFamily="18" charset="0"/>
                <a:ea typeface="Times New Roman" panose="02020603050405020304" pitchFamily="18" charset="0"/>
              </a:rPr>
              <a:t> the mid-point of the demand curve, </a:t>
            </a:r>
            <a:r>
              <a:rPr lang="en-US" sz="1800" u="sng" dirty="0">
                <a:solidFill>
                  <a:srgbClr val="0070C0"/>
                </a:solidFill>
                <a:effectLst/>
                <a:latin typeface="Times New Roman" panose="02020603050405020304" pitchFamily="18" charset="0"/>
                <a:ea typeface="Times New Roman" panose="02020603050405020304" pitchFamily="18" charset="0"/>
              </a:rPr>
              <a:t>demand is elastic</a:t>
            </a:r>
            <a:r>
              <a:rPr lang="en-US" sz="1800" b="0" dirty="0">
                <a:solidFill>
                  <a:schemeClr val="tx1"/>
                </a:solidFill>
                <a:effectLst/>
                <a:latin typeface="Times New Roman" panose="02020603050405020304" pitchFamily="18" charset="0"/>
                <a:ea typeface="Times New Roman" panose="02020603050405020304" pitchFamily="18" charset="0"/>
              </a:rPr>
              <a:t>.</a:t>
            </a:r>
          </a:p>
          <a:p>
            <a:pPr marL="2857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 </a:t>
            </a: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a:t>
            </a:r>
            <a:r>
              <a:rPr lang="en-US" sz="1800" u="sng" dirty="0">
                <a:solidFill>
                  <a:srgbClr val="0070C0"/>
                </a:solidFill>
                <a:latin typeface="Times New Roman" panose="02020603050405020304" pitchFamily="18" charset="0"/>
              </a:rPr>
              <a:t>the mid-point </a:t>
            </a:r>
            <a:r>
              <a:rPr lang="en-US" sz="1800" b="0" dirty="0">
                <a:solidFill>
                  <a:schemeClr val="tx1"/>
                </a:solidFill>
                <a:effectLst/>
                <a:latin typeface="Times New Roman" panose="02020603050405020304" pitchFamily="18" charset="0"/>
                <a:ea typeface="Times New Roman" panose="02020603050405020304" pitchFamily="18" charset="0"/>
              </a:rPr>
              <a:t>of the demand curve, </a:t>
            </a:r>
            <a:r>
              <a:rPr lang="en-US" sz="1800" u="sng" dirty="0">
                <a:solidFill>
                  <a:srgbClr val="0070C0"/>
                </a:solidFill>
                <a:latin typeface="Times New Roman" panose="02020603050405020304" pitchFamily="18" charset="0"/>
              </a:rPr>
              <a:t>demand is Unit elastic</a:t>
            </a:r>
            <a:r>
              <a:rPr lang="en-US" sz="1800" b="0" dirty="0">
                <a:solidFill>
                  <a:schemeClr val="tx1"/>
                </a:solidFill>
                <a:effectLst/>
                <a:latin typeface="Times New Roman" panose="02020603050405020304" pitchFamily="18" charset="0"/>
                <a:ea typeface="Times New Roman" panose="02020603050405020304" pitchFamily="18" charset="0"/>
              </a:rPr>
              <a:t>.</a:t>
            </a:r>
          </a:p>
          <a:p>
            <a:pPr marL="514350" marR="0" indent="-285750">
              <a:spcBef>
                <a:spcPts val="0"/>
              </a:spcBef>
              <a:spcAft>
                <a:spcPts val="0"/>
              </a:spcAft>
              <a:buFont typeface="Arial" panose="020B0604020202020204" pitchFamily="34" charset="0"/>
              <a:buChar char="•"/>
            </a:pPr>
            <a:endParaRPr lang="en-US" sz="1800" b="0" dirty="0">
              <a:solidFill>
                <a:schemeClr val="tx1"/>
              </a:solidFill>
              <a:latin typeface="Times New Roman" panose="02020603050405020304" pitchFamily="18" charset="0"/>
              <a:ea typeface="Times New Roman" panose="02020603050405020304" pitchFamily="18" charset="0"/>
            </a:endParaRP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prices </a:t>
            </a:r>
            <a:r>
              <a:rPr lang="en-US" sz="1800" u="sng" dirty="0">
                <a:solidFill>
                  <a:srgbClr val="0070C0"/>
                </a:solidFill>
                <a:latin typeface="Times New Roman" panose="02020603050405020304" pitchFamily="18" charset="0"/>
              </a:rPr>
              <a:t>below</a:t>
            </a:r>
            <a:r>
              <a:rPr lang="en-US" sz="1800" b="0" dirty="0">
                <a:solidFill>
                  <a:schemeClr val="tx1"/>
                </a:solidFill>
                <a:effectLst/>
                <a:latin typeface="Times New Roman" panose="02020603050405020304" pitchFamily="18" charset="0"/>
                <a:ea typeface="Times New Roman" panose="02020603050405020304" pitchFamily="18" charset="0"/>
              </a:rPr>
              <a:t> the mid-point of the demand curve, </a:t>
            </a:r>
            <a:r>
              <a:rPr lang="en-US" sz="1800" u="sng" dirty="0">
                <a:solidFill>
                  <a:srgbClr val="0070C0"/>
                </a:solidFill>
                <a:latin typeface="Times New Roman" panose="02020603050405020304" pitchFamily="18" charset="0"/>
              </a:rPr>
              <a:t>demand is inelastic</a:t>
            </a:r>
            <a:endParaRPr lang="en-US" altLang="en-US" sz="1800" u="sng" dirty="0">
              <a:solidFill>
                <a:srgbClr val="0070C0"/>
              </a:solidFill>
              <a:latin typeface="Times New Roman" panose="02020603050405020304" pitchFamily="18" charset="0"/>
            </a:endParaRPr>
          </a:p>
          <a:p>
            <a:pPr marL="457200" lvl="1" indent="-342900" algn="ctr" eaLnBrk="1" hangingPunct="1">
              <a:spcBef>
                <a:spcPct val="0"/>
              </a:spcBef>
              <a:spcAft>
                <a:spcPct val="0"/>
              </a:spcAft>
              <a:buFont typeface="Arial" panose="020B0604020202020204" pitchFamily="34" charset="0"/>
              <a:buChar char="•"/>
            </a:pPr>
            <a:endParaRPr lang="en-US" altLang="en-US" dirty="0"/>
          </a:p>
          <a:p>
            <a:pPr lvl="1" indent="0" eaLnBrk="1" hangingPunct="1"/>
            <a:endParaRPr lang="en-US" altLang="en-US" dirty="0"/>
          </a:p>
        </p:txBody>
      </p:sp>
      <p:pic>
        <p:nvPicPr>
          <p:cNvPr id="7" name="Picture 6" descr="Chart, line chart&#10;&#10;Description automatically generated">
            <a:extLst>
              <a:ext uri="{FF2B5EF4-FFF2-40B4-BE49-F238E27FC236}">
                <a16:creationId xmlns:a16="http://schemas.microsoft.com/office/drawing/2014/main" id="{CC7E28A0-97AA-68B6-C282-0BD13EE489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1538" y="2049238"/>
            <a:ext cx="4169287" cy="3736329"/>
          </a:xfrm>
          <a:prstGeom prst="rect">
            <a:avLst/>
          </a:prstGeom>
        </p:spPr>
      </p:pic>
    </p:spTree>
    <p:extLst>
      <p:ext uri="{BB962C8B-B14F-4D97-AF65-F5344CB8AC3E}">
        <p14:creationId xmlns:p14="http://schemas.microsoft.com/office/powerpoint/2010/main" val="1342901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830997"/>
          </a:xfrm>
          <a:prstGeom prst="rect">
            <a:avLst/>
          </a:prstGeom>
          <a:noFill/>
        </p:spPr>
        <p:txBody>
          <a:bodyPr wrap="square">
            <a:spAutoFit/>
          </a:bodyPr>
          <a:lstStyle/>
          <a:p>
            <a:pPr algn="ctr"/>
            <a:r>
              <a:rPr lang="en-US" sz="2400" b="1" dirty="0">
                <a:solidFill>
                  <a:schemeClr val="bg1"/>
                </a:solidFill>
              </a:rPr>
              <a:t>a) Factors That Influence the Price Elasticity of Demand</a:t>
            </a:r>
          </a:p>
        </p:txBody>
      </p:sp>
      <p:sp>
        <p:nvSpPr>
          <p:cNvPr id="9" name="Rectangle 8">
            <a:extLst>
              <a:ext uri="{FF2B5EF4-FFF2-40B4-BE49-F238E27FC236}">
                <a16:creationId xmlns:a16="http://schemas.microsoft.com/office/drawing/2014/main" id="{E57396F7-332A-D5DC-D43B-E8AB765F6804}"/>
              </a:ext>
            </a:extLst>
          </p:cNvPr>
          <p:cNvSpPr>
            <a:spLocks noGrp="1" noChangeArrowheads="1"/>
          </p:cNvSpPr>
          <p:nvPr/>
        </p:nvSpPr>
        <p:spPr bwMode="auto">
          <a:xfrm>
            <a:off x="942308" y="2077525"/>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R="0" lvl="0" rt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1) The closeness of substitutes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rgbClr val="FF0000"/>
                </a:solidFill>
                <a:effectLst/>
                <a:latin typeface="Times New Roman" panose="02020603050405020304" pitchFamily="18" charset="0"/>
                <a:ea typeface="Times New Roman" panose="02020603050405020304" pitchFamily="18" charset="0"/>
              </a:rPr>
              <a:t>The closer / many the substitutes </a:t>
            </a:r>
            <a:r>
              <a:rPr lang="en-US" sz="1800" b="0" dirty="0">
                <a:solidFill>
                  <a:schemeClr val="tx1"/>
                </a:solidFill>
                <a:effectLst/>
                <a:latin typeface="Times New Roman" panose="02020603050405020304" pitchFamily="18" charset="0"/>
                <a:ea typeface="Times New Roman" panose="02020603050405020304" pitchFamily="18" charset="0"/>
              </a:rPr>
              <a:t>for a good or service → the more elastic are the demand for the good or service → </a:t>
            </a:r>
            <a:r>
              <a:rPr lang="en-US" sz="1800" dirty="0">
                <a:solidFill>
                  <a:srgbClr val="FF0000"/>
                </a:solidFill>
                <a:effectLst/>
                <a:latin typeface="Times New Roman" panose="02020603050405020304" pitchFamily="18" charset="0"/>
                <a:ea typeface="Times New Roman" panose="02020603050405020304" pitchFamily="18" charset="0"/>
              </a:rPr>
              <a:t>Luxuries</a:t>
            </a:r>
            <a:r>
              <a:rPr lang="en-US" sz="1800" b="0" dirty="0">
                <a:solidFill>
                  <a:schemeClr val="tx1"/>
                </a:solidFill>
                <a:effectLst/>
                <a:latin typeface="Times New Roman" panose="02020603050405020304" pitchFamily="18" charset="0"/>
                <a:ea typeface="Times New Roman" panose="02020603050405020304" pitchFamily="18" charset="0"/>
              </a:rPr>
              <a:t>, such as exotic vacations</a:t>
            </a:r>
          </a:p>
          <a:p>
            <a:pPr marL="0" marR="0">
              <a:spcBef>
                <a:spcPts val="0"/>
              </a:spcBef>
              <a:spcAft>
                <a:spcPts val="0"/>
              </a:spcAft>
              <a:tabLst>
                <a:tab pos="1809115" algn="l"/>
              </a:tabLst>
            </a:pPr>
            <a:r>
              <a:rPr lang="en-US" sz="1800" b="0" dirty="0">
                <a:solidFill>
                  <a:schemeClr val="tx1"/>
                </a:solidFill>
                <a:effectLst/>
                <a:latin typeface="Times New Roman" panose="02020603050405020304" pitchFamily="18" charset="0"/>
                <a:ea typeface="Times New Roman" panose="02020603050405020304" pitchFamily="18" charset="0"/>
              </a:rPr>
              <a:t> </a:t>
            </a: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rgbClr val="FF0000"/>
                </a:solidFill>
                <a:effectLst/>
                <a:latin typeface="Times New Roman" panose="02020603050405020304" pitchFamily="18" charset="0"/>
                <a:ea typeface="Times New Roman" panose="02020603050405020304" pitchFamily="18" charset="0"/>
              </a:rPr>
              <a:t>The Fewer the substitutes </a:t>
            </a:r>
            <a:r>
              <a:rPr lang="en-US" sz="1800" b="0" dirty="0">
                <a:solidFill>
                  <a:schemeClr val="tx1"/>
                </a:solidFill>
                <a:effectLst/>
                <a:latin typeface="Times New Roman" panose="02020603050405020304" pitchFamily="18" charset="0"/>
                <a:ea typeface="Times New Roman" panose="02020603050405020304" pitchFamily="18" charset="0"/>
              </a:rPr>
              <a:t>for a good or service → Inelastic demand for the good or service → Luxuries, such as exotic vacations → </a:t>
            </a:r>
            <a:r>
              <a:rPr lang="en-US" sz="1800" dirty="0">
                <a:solidFill>
                  <a:srgbClr val="FF0000"/>
                </a:solidFill>
                <a:effectLst/>
                <a:latin typeface="Times New Roman" panose="02020603050405020304" pitchFamily="18" charset="0"/>
                <a:ea typeface="Times New Roman" panose="02020603050405020304" pitchFamily="18" charset="0"/>
              </a:rPr>
              <a:t>Necessities</a:t>
            </a:r>
            <a:r>
              <a:rPr lang="en-US" sz="1800" b="0" dirty="0">
                <a:solidFill>
                  <a:schemeClr val="tx1"/>
                </a:solidFill>
                <a:effectLst/>
                <a:latin typeface="Times New Roman" panose="02020603050405020304" pitchFamily="18" charset="0"/>
                <a:ea typeface="Times New Roman" panose="02020603050405020304" pitchFamily="18" charset="0"/>
              </a:rPr>
              <a:t>, such as food or housing</a:t>
            </a:r>
          </a:p>
          <a:p>
            <a:pPr marL="457200" marR="0">
              <a:spcBef>
                <a:spcPts val="0"/>
              </a:spcBef>
              <a:spcAft>
                <a:spcPts val="0"/>
              </a:spcAft>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2) Proportion of Income Spent on the Good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The greater the proportion of income consumers spend on a good, the larger is the elasticity of demand for that good.</a:t>
            </a:r>
          </a:p>
          <a:p>
            <a:pPr marL="0" marR="0">
              <a:spcBef>
                <a:spcPts val="0"/>
              </a:spcBef>
              <a:spcAft>
                <a:spcPts val="0"/>
              </a:spcAft>
              <a:tabLst>
                <a:tab pos="1809115" algn="l"/>
              </a:tabLst>
            </a:pP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3) Time Elapsed Since Price Change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The more time consumers have to adjust to a price change, or the longer that a good can be stored without losing its value, the more elastic is the demand for that good</a:t>
            </a:r>
          </a:p>
          <a:p>
            <a:pPr marL="0" marR="0">
              <a:spcBef>
                <a:spcPts val="0"/>
              </a:spcBef>
              <a:spcAft>
                <a:spcPts val="0"/>
              </a:spcAft>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 </a:t>
            </a:r>
          </a:p>
          <a:p>
            <a:pPr lvl="1" indent="0" eaLnBrk="1" hangingPunct="1"/>
            <a:endParaRPr lang="en-US" altLang="en-US" dirty="0"/>
          </a:p>
        </p:txBody>
      </p:sp>
    </p:spTree>
    <p:extLst>
      <p:ext uri="{BB962C8B-B14F-4D97-AF65-F5344CB8AC3E}">
        <p14:creationId xmlns:p14="http://schemas.microsoft.com/office/powerpoint/2010/main" val="169863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b) The Cross Elasticity of Demand</a:t>
            </a:r>
          </a:p>
        </p:txBody>
      </p:sp>
      <mc:AlternateContent xmlns:mc="http://schemas.openxmlformats.org/markup-compatibility/2006">
        <mc:Choice xmlns:a14="http://schemas.microsoft.com/office/drawing/2010/main" Requires="a14">
          <p:sp>
            <p:nvSpPr>
              <p:cNvPr id="3" name="Rectangle 2">
                <a:extLst>
                  <a:ext uri="{FF2B5EF4-FFF2-40B4-BE49-F238E27FC236}">
                    <a16:creationId xmlns:a16="http://schemas.microsoft.com/office/drawing/2014/main" id="{8181C310-F631-3D0A-D7BB-BD71D11469DC}"/>
                  </a:ext>
                </a:extLst>
              </p:cNvPr>
              <p:cNvSpPr>
                <a:spLocks noGrp="1" noChangeArrowheads="1"/>
              </p:cNvSpPr>
              <p:nvPr/>
            </p:nvSpPr>
            <p:spPr bwMode="auto">
              <a:xfrm>
                <a:off x="762000" y="2141974"/>
                <a:ext cx="8554494"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b="1" u="sng" dirty="0">
                    <a:solidFill>
                      <a:srgbClr val="00B0F0"/>
                    </a:solidFill>
                    <a:effectLst/>
                    <a:latin typeface="Times New Roman" panose="02020603050405020304" pitchFamily="18" charset="0"/>
                    <a:ea typeface="Times New Roman" panose="02020603050405020304" pitchFamily="18" charset="0"/>
                  </a:rPr>
                  <a:t>The cross elasticity of demand:</a:t>
                </a:r>
                <a:endParaRPr lang="en-US"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Times New Roman" panose="02020603050405020304" pitchFamily="18" charset="0"/>
                    <a:ea typeface="Times New Roman" panose="02020603050405020304" pitchFamily="18" charset="0"/>
                  </a:rPr>
                  <a:t>It is a measure of the responsiveness of demand for a good to a change in the price of a substitute or a complement, other things remaining the same.</a:t>
                </a:r>
                <a:endParaRPr lang="en-US" sz="2000" b="0" dirty="0">
                  <a:solidFill>
                    <a:schemeClr val="tx1"/>
                  </a:solidFill>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endParaRPr lang="en-US" altLang="en-US" sz="2000" b="0" dirty="0">
                  <a:solidFill>
                    <a:schemeClr val="tx1"/>
                  </a:solidFill>
                  <a:latin typeface="Times New Roman" panose="02020603050405020304" pitchFamily="18" charset="0"/>
                </a:endParaRPr>
              </a:p>
              <a:p>
                <a:pPr marL="0" marR="0">
                  <a:spcBef>
                    <a:spcPts val="0"/>
                  </a:spcBef>
                  <a:spcAft>
                    <a:spcPts val="0"/>
                  </a:spcAft>
                  <a:tabLst>
                    <a:tab pos="2312670" algn="l"/>
                  </a:tabLst>
                </a:pPr>
                <a:r>
                  <a:rPr lang="en-US" altLang="en-US" sz="2000" dirty="0"/>
                  <a:t>The cross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FF0000"/>
                          </a:solidFill>
                        </a:rPr>
                        <m:t>Ecd</m:t>
                      </m:r>
                      <m:r>
                        <a:rPr lang="en-US" sz="2000" b="1" i="1" smtClean="0">
                          <a:solidFill>
                            <a:srgbClr val="FF0000"/>
                          </a:solidFill>
                          <a:latin typeface="Cambria Math" panose="02040503050406030204" pitchFamily="18" charset="0"/>
                        </a:rPr>
                        <m:t>= </m:t>
                      </m:r>
                      <m:f>
                        <m:fPr>
                          <m:ctrlPr>
                            <a:rPr lang="pt-BR" altLang="en-US" sz="2000" b="1" i="1" smtClean="0">
                              <a:solidFill>
                                <a:srgbClr val="FF0000"/>
                              </a:solidFill>
                              <a:latin typeface="Cambria Math" panose="02040503050406030204" pitchFamily="18" charset="0"/>
                            </a:rPr>
                          </m:ctrlPr>
                        </m:fPr>
                        <m:num>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quantity</m:t>
                          </m:r>
                          <m:r>
                            <m:rPr>
                              <m:nor/>
                            </m:rPr>
                            <a:rPr lang="en-US" altLang="en-US" sz="2000" b="1" dirty="0">
                              <a:solidFill>
                                <a:srgbClr val="FF0000"/>
                              </a:solidFill>
                            </a:rPr>
                            <m:t> </m:t>
                          </m:r>
                          <m:r>
                            <m:rPr>
                              <m:nor/>
                            </m:rPr>
                            <a:rPr lang="en-US" altLang="en-US" sz="2000" b="1" dirty="0">
                              <a:solidFill>
                                <a:srgbClr val="FF0000"/>
                              </a:solidFill>
                            </a:rPr>
                            <m:t>demanded</m:t>
                          </m:r>
                          <m:r>
                            <m:rPr>
                              <m:nor/>
                            </m:rPr>
                            <a:rPr lang="en-US" altLang="en-US" sz="2000" b="1" i="0" dirty="0" smtClean="0">
                              <a:solidFill>
                                <a:srgbClr val="FF0000"/>
                              </a:solidFill>
                            </a:rPr>
                            <m:t> (</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Qd</m:t>
                          </m:r>
                          <m:r>
                            <m:rPr>
                              <m:nor/>
                            </m:rPr>
                            <a:rPr lang="en-US" altLang="en-US" sz="2000" b="1" i="0" dirty="0" smtClean="0">
                              <a:solidFill>
                                <a:srgbClr val="FF0000"/>
                              </a:solidFill>
                            </a:rPr>
                            <m:t>)</m:t>
                          </m:r>
                          <m:r>
                            <m:rPr>
                              <m:nor/>
                            </m:rPr>
                            <a:rPr lang="en-US" altLang="en-US" sz="2000" b="1" dirty="0">
                              <a:solidFill>
                                <a:srgbClr val="FF0000"/>
                              </a:solidFill>
                            </a:rPr>
                            <m:t> </m:t>
                          </m:r>
                          <m:r>
                            <a:rPr lang="en-US" altLang="en-US" sz="2000" b="1" i="1" dirty="0" smtClean="0">
                              <a:solidFill>
                                <a:srgbClr val="FF0000"/>
                              </a:solidFill>
                              <a:latin typeface="Cambria Math" panose="02040503050406030204" pitchFamily="18" charset="0"/>
                            </a:rPr>
                            <m:t> </m:t>
                          </m:r>
                        </m:num>
                        <m:den>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price</m:t>
                          </m:r>
                          <m:r>
                            <m:rPr>
                              <m:nor/>
                            </m:rPr>
                            <a:rPr lang="en-US" altLang="en-US" sz="2000" b="1" i="1" dirty="0">
                              <a:solidFill>
                                <a:srgbClr val="FF0000"/>
                              </a:solidFill>
                            </a:rPr>
                            <m:t>of</m:t>
                          </m:r>
                          <m:r>
                            <m:rPr>
                              <m:nor/>
                            </m:rPr>
                            <a:rPr lang="en-US" altLang="en-US" sz="2000" b="1" i="1" dirty="0">
                              <a:solidFill>
                                <a:srgbClr val="FF0000"/>
                              </a:solidFill>
                            </a:rPr>
                            <m:t> </m:t>
                          </m:r>
                          <m:r>
                            <m:rPr>
                              <m:nor/>
                            </m:rPr>
                            <a:rPr lang="en-US" altLang="en-US" sz="2000" b="1" dirty="0">
                              <a:solidFill>
                                <a:srgbClr val="FF0000"/>
                              </a:solidFill>
                            </a:rPr>
                            <m:t>substitute</m:t>
                          </m:r>
                          <m:r>
                            <m:rPr>
                              <m:nor/>
                            </m:rPr>
                            <a:rPr lang="en-US" altLang="en-US" sz="2000" b="1" dirty="0">
                              <a:solidFill>
                                <a:srgbClr val="FF0000"/>
                              </a:solidFill>
                            </a:rPr>
                            <m:t> </m:t>
                          </m:r>
                          <m:r>
                            <m:rPr>
                              <m:nor/>
                            </m:rPr>
                            <a:rPr lang="en-US" altLang="en-US" sz="2000" b="1" dirty="0">
                              <a:solidFill>
                                <a:srgbClr val="FF0000"/>
                              </a:solidFill>
                            </a:rPr>
                            <m:t>or</m:t>
                          </m:r>
                          <m:r>
                            <m:rPr>
                              <m:nor/>
                            </m:rPr>
                            <a:rPr lang="en-US" altLang="en-US" sz="2000" b="1" dirty="0">
                              <a:solidFill>
                                <a:srgbClr val="FF0000"/>
                              </a:solidFill>
                            </a:rPr>
                            <m:t> </m:t>
                          </m:r>
                          <m:r>
                            <m:rPr>
                              <m:nor/>
                            </m:rPr>
                            <a:rPr lang="en-US" altLang="en-US" sz="2000" b="1" dirty="0">
                              <a:solidFill>
                                <a:srgbClr val="FF0000"/>
                              </a:solidFill>
                            </a:rPr>
                            <m:t>complement</m:t>
                          </m:r>
                          <m:r>
                            <a:rPr lang="en-US" altLang="en-US" sz="2000" b="1" i="0" dirty="0" smtClean="0">
                              <a:solidFill>
                                <a:srgbClr val="FF0000"/>
                              </a:solidFill>
                              <a:latin typeface="Cambria Math" panose="02040503050406030204" pitchFamily="18" charset="0"/>
                            </a:rPr>
                            <m:t> </m:t>
                          </m:r>
                          <m:r>
                            <a:rPr lang="en-US" altLang="en-US" sz="2000" b="1" i="1" dirty="0" smtClean="0">
                              <a:solidFill>
                                <a:srgbClr val="FF0000"/>
                              </a:solidFill>
                              <a:latin typeface="Cambria Math" panose="02040503050406030204" pitchFamily="18" charset="0"/>
                            </a:rPr>
                            <m:t>(</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Ps</m:t>
                          </m:r>
                          <m:r>
                            <m:rPr>
                              <m:nor/>
                            </m:rPr>
                            <a:rPr lang="en-US" sz="2000" b="1" i="0" smtClean="0">
                              <a:solidFill>
                                <a:srgbClr val="FF0000"/>
                              </a:solidFill>
                            </a:rPr>
                            <m:t>/</m:t>
                          </m:r>
                          <m:r>
                            <m:rPr>
                              <m:nor/>
                            </m:rPr>
                            <a:rPr lang="en-US" sz="2000" b="1" i="0" smtClean="0">
                              <a:solidFill>
                                <a:srgbClr val="FF0000"/>
                              </a:solidFill>
                            </a:rPr>
                            <m:t>c</m:t>
                          </m:r>
                          <m:r>
                            <a:rPr lang="en-US" altLang="en-US" sz="2000" b="1" i="1" dirty="0" smtClean="0">
                              <a:solidFill>
                                <a:srgbClr val="FF0000"/>
                              </a:solidFill>
                              <a:latin typeface="Cambria Math" panose="02040503050406030204" pitchFamily="18" charset="0"/>
                            </a:rPr>
                            <m:t>)</m:t>
                          </m:r>
                        </m:den>
                      </m:f>
                    </m:oMath>
                  </m:oMathPara>
                </a14:m>
                <a:endParaRPr lang="en-US" altLang="en-US" b="1" dirty="0"/>
              </a:p>
            </p:txBody>
          </p:sp>
        </mc:Choice>
        <mc:Fallback>
          <p:sp>
            <p:nvSpPr>
              <p:cNvPr id="3" name="Rectangle 2">
                <a:extLst>
                  <a:ext uri="{FF2B5EF4-FFF2-40B4-BE49-F238E27FC236}">
                    <a16:creationId xmlns:a16="http://schemas.microsoft.com/office/drawing/2014/main" id="{8181C310-F631-3D0A-D7BB-BD71D11469DC}"/>
                  </a:ext>
                </a:extLst>
              </p:cNvPr>
              <p:cNvSpPr>
                <a:spLocks noGrp="1" noRot="1" noChangeAspect="1" noMove="1" noResize="1" noEditPoints="1" noAdjustHandles="1" noChangeArrowheads="1" noChangeShapeType="1" noTextEdit="1"/>
              </p:cNvSpPr>
              <p:nvPr/>
            </p:nvSpPr>
            <p:spPr bwMode="auto">
              <a:xfrm>
                <a:off x="762000" y="2141974"/>
                <a:ext cx="8554494" cy="4339162"/>
              </a:xfrm>
              <a:prstGeom prst="rect">
                <a:avLst/>
              </a:prstGeom>
              <a:blipFill>
                <a:blip r:embed="rId3"/>
                <a:stretch>
                  <a:fillRect l="-1140" t="-140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pic>
        <p:nvPicPr>
          <p:cNvPr id="7" name="Picture 6" descr="fig0407c">
            <a:extLst>
              <a:ext uri="{FF2B5EF4-FFF2-40B4-BE49-F238E27FC236}">
                <a16:creationId xmlns:a16="http://schemas.microsoft.com/office/drawing/2014/main" id="{58AD7E70-CE3C-F485-8E4D-F0E08C8C4CB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509671" y="1771790"/>
            <a:ext cx="3406533" cy="3572074"/>
          </a:xfrm>
          <a:prstGeom prst="rect">
            <a:avLst/>
          </a:prstGeom>
          <a:noFill/>
          <a:ln>
            <a:noFill/>
          </a:ln>
        </p:spPr>
      </p:pic>
      <p:graphicFrame>
        <p:nvGraphicFramePr>
          <p:cNvPr id="11" name="Table 10">
            <a:extLst>
              <a:ext uri="{FF2B5EF4-FFF2-40B4-BE49-F238E27FC236}">
                <a16:creationId xmlns:a16="http://schemas.microsoft.com/office/drawing/2014/main" id="{BA3CAE78-8A46-838A-694B-887E2F417D3A}"/>
              </a:ext>
            </a:extLst>
          </p:cNvPr>
          <p:cNvGraphicFramePr>
            <a:graphicFrameLocks noGrp="1"/>
          </p:cNvGraphicFramePr>
          <p:nvPr>
            <p:extLst>
              <p:ext uri="{D42A27DB-BD31-4B8C-83A1-F6EECF244321}">
                <p14:modId xmlns:p14="http://schemas.microsoft.com/office/powerpoint/2010/main" val="495675740"/>
              </p:ext>
            </p:extLst>
          </p:nvPr>
        </p:nvGraphicFramePr>
        <p:xfrm>
          <a:off x="942308" y="4650851"/>
          <a:ext cx="6827640" cy="975360"/>
        </p:xfrm>
        <a:graphic>
          <a:graphicData uri="http://schemas.openxmlformats.org/drawingml/2006/table">
            <a:tbl>
              <a:tblPr firstRow="1" firstCol="1" bandRow="1">
                <a:tableStyleId>{5940675A-B579-460E-94D1-54222C63F5DA}</a:tableStyleId>
              </a:tblPr>
              <a:tblGrid>
                <a:gridCol w="3413820">
                  <a:extLst>
                    <a:ext uri="{9D8B030D-6E8A-4147-A177-3AD203B41FA5}">
                      <a16:colId xmlns:a16="http://schemas.microsoft.com/office/drawing/2014/main" val="133780324"/>
                    </a:ext>
                  </a:extLst>
                </a:gridCol>
                <a:gridCol w="3413820">
                  <a:extLst>
                    <a:ext uri="{9D8B030D-6E8A-4147-A177-3AD203B41FA5}">
                      <a16:colId xmlns:a16="http://schemas.microsoft.com/office/drawing/2014/main" val="3966794671"/>
                    </a:ext>
                  </a:extLst>
                </a:gridCol>
              </a:tblGrid>
              <a:tr h="271905">
                <a:tc>
                  <a:txBody>
                    <a:bodyPr/>
                    <a:lstStyle/>
                    <a:p>
                      <a:pPr marL="0" marR="0" algn="ctr">
                        <a:spcBef>
                          <a:spcPts val="0"/>
                        </a:spcBef>
                        <a:spcAft>
                          <a:spcPts val="0"/>
                        </a:spcAft>
                        <a:tabLst>
                          <a:tab pos="2312670" algn="l"/>
                        </a:tabLst>
                      </a:pPr>
                      <a:r>
                        <a:rPr lang="en-US" sz="2400" b="1" dirty="0">
                          <a:effectLst/>
                        </a:rPr>
                        <a:t>a substitute good</a:t>
                      </a:r>
                      <a:endParaRPr lang="en-US"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400" b="1" dirty="0">
                          <a:effectLst/>
                        </a:rPr>
                        <a:t>a complement good</a:t>
                      </a:r>
                      <a:endParaRPr lang="en-US"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85206663"/>
                  </a:ext>
                </a:extLst>
              </a:tr>
              <a:tr h="488336">
                <a:tc>
                  <a:txBody>
                    <a:bodyPr/>
                    <a:lstStyle/>
                    <a:p>
                      <a:pPr marL="0" marR="0" algn="ctr">
                        <a:spcBef>
                          <a:spcPts val="0"/>
                        </a:spcBef>
                        <a:spcAft>
                          <a:spcPts val="0"/>
                        </a:spcAft>
                        <a:tabLst>
                          <a:tab pos="2312670" algn="l"/>
                        </a:tabLst>
                      </a:pPr>
                      <a:r>
                        <a:rPr lang="en-US" sz="2000" b="0" dirty="0">
                          <a:effectLst/>
                        </a:rPr>
                        <a:t>Price of a substitute good ↑</a:t>
                      </a:r>
                      <a:endParaRPr lang="en-US" sz="1800" b="0" dirty="0">
                        <a:effectLst/>
                      </a:endParaRPr>
                    </a:p>
                    <a:p>
                      <a:pPr marL="0" marR="0" algn="ctr">
                        <a:spcBef>
                          <a:spcPts val="0"/>
                        </a:spcBef>
                        <a:spcAft>
                          <a:spcPts val="0"/>
                        </a:spcAft>
                        <a:tabLst>
                          <a:tab pos="2312670" algn="l"/>
                        </a:tabLst>
                      </a:pPr>
                      <a:r>
                        <a:rPr lang="en-US" sz="2000" b="1" dirty="0" err="1">
                          <a:effectLst/>
                          <a:highlight>
                            <a:srgbClr val="FFFF00"/>
                          </a:highlight>
                        </a:rPr>
                        <a:t>Ecd</a:t>
                      </a:r>
                      <a:r>
                        <a:rPr lang="en-US" sz="2000" b="1" dirty="0">
                          <a:effectLst/>
                          <a:highlight>
                            <a:srgbClr val="FFFF00"/>
                          </a:highlight>
                        </a:rPr>
                        <a:t> &gt; 0 (positive)</a:t>
                      </a:r>
                      <a:r>
                        <a:rPr lang="en-US" sz="2000" b="1" dirty="0">
                          <a:effectLst/>
                        </a:rPr>
                        <a:t> </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0" dirty="0">
                          <a:effectLst/>
                        </a:rPr>
                        <a:t>Price of a complement ↑</a:t>
                      </a:r>
                      <a:endParaRPr lang="en-US" sz="1800" b="0" dirty="0">
                        <a:effectLst/>
                      </a:endParaRPr>
                    </a:p>
                    <a:p>
                      <a:pPr marL="0" marR="0" algn="ctr">
                        <a:spcBef>
                          <a:spcPts val="0"/>
                        </a:spcBef>
                        <a:spcAft>
                          <a:spcPts val="0"/>
                        </a:spcAft>
                        <a:tabLst>
                          <a:tab pos="2312670" algn="l"/>
                        </a:tabLst>
                      </a:pPr>
                      <a:r>
                        <a:rPr lang="en-US" sz="2000" b="1" dirty="0" err="1">
                          <a:effectLst/>
                          <a:highlight>
                            <a:srgbClr val="FFFF00"/>
                          </a:highlight>
                        </a:rPr>
                        <a:t>Ecd</a:t>
                      </a:r>
                      <a:r>
                        <a:rPr lang="en-US" sz="2000" b="1" dirty="0">
                          <a:effectLst/>
                          <a:highlight>
                            <a:srgbClr val="FFFF00"/>
                          </a:highlight>
                        </a:rPr>
                        <a:t> &lt; 0 (negative)</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542862098"/>
                  </a:ext>
                </a:extLst>
              </a:tr>
            </a:tbl>
          </a:graphicData>
        </a:graphic>
      </p:graphicFrame>
    </p:spTree>
    <p:extLst>
      <p:ext uri="{BB962C8B-B14F-4D97-AF65-F5344CB8AC3E}">
        <p14:creationId xmlns:p14="http://schemas.microsoft.com/office/powerpoint/2010/main" val="196892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c) The Income  Elasticity of Demand</a:t>
            </a:r>
          </a:p>
        </p:txBody>
      </p:sp>
      <mc:AlternateContent xmlns:mc="http://schemas.openxmlformats.org/markup-compatibility/2006">
        <mc:Choice xmlns:a14="http://schemas.microsoft.com/office/drawing/2010/main" Requires="a14">
          <p:sp>
            <p:nvSpPr>
              <p:cNvPr id="13" name="Rectangle 12">
                <a:extLst>
                  <a:ext uri="{FF2B5EF4-FFF2-40B4-BE49-F238E27FC236}">
                    <a16:creationId xmlns:a16="http://schemas.microsoft.com/office/drawing/2014/main" id="{10A824DA-B6CD-940E-ABD3-B40729A1C054}"/>
                  </a:ext>
                </a:extLst>
              </p:cNvPr>
              <p:cNvSpPr>
                <a:spLocks noGrp="1" noChangeArrowheads="1"/>
              </p:cNvSpPr>
              <p:nvPr/>
            </p:nvSpPr>
            <p:spPr bwMode="auto">
              <a:xfrm>
                <a:off x="762000" y="2141974"/>
                <a:ext cx="11068065"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b="1" u="sng" dirty="0">
                    <a:solidFill>
                      <a:srgbClr val="00B0F0"/>
                    </a:solidFill>
                    <a:effectLst/>
                    <a:latin typeface="Times New Roman" panose="02020603050405020304" pitchFamily="18" charset="0"/>
                    <a:ea typeface="Times New Roman" panose="02020603050405020304" pitchFamily="18" charset="0"/>
                  </a:rPr>
                  <a:t>The Income  elasticity of demand:</a:t>
                </a:r>
                <a:endParaRPr lang="en-US"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Times New Roman" panose="02020603050405020304" pitchFamily="18" charset="0"/>
                    <a:ea typeface="Times New Roman" panose="02020603050405020304" pitchFamily="18" charset="0"/>
                  </a:rPr>
                  <a:t>the degree of responsiveness of a change in demand for a product due to the change in the income.</a:t>
                </a:r>
                <a:endParaRPr lang="en-US" sz="2000" b="0" dirty="0">
                  <a:solidFill>
                    <a:schemeClr val="tx1"/>
                  </a:solidFill>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altLang="en-US" sz="2000" dirty="0"/>
                  <a:t>The income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FF0000"/>
                          </a:solidFill>
                        </a:rPr>
                        <m:t>Eid</m:t>
                      </m:r>
                      <m:r>
                        <a:rPr lang="en-US" sz="2000" b="1" i="1" smtClean="0">
                          <a:solidFill>
                            <a:srgbClr val="FF0000"/>
                          </a:solidFill>
                          <a:latin typeface="Cambria Math" panose="02040503050406030204" pitchFamily="18" charset="0"/>
                        </a:rPr>
                        <m:t>= </m:t>
                      </m:r>
                      <m:f>
                        <m:fPr>
                          <m:ctrlPr>
                            <a:rPr lang="pt-BR" altLang="en-US" sz="2000" b="1" i="1" smtClean="0">
                              <a:solidFill>
                                <a:srgbClr val="FF0000"/>
                              </a:solidFill>
                              <a:latin typeface="Cambria Math" panose="02040503050406030204" pitchFamily="18" charset="0"/>
                            </a:rPr>
                          </m:ctrlPr>
                        </m:fPr>
                        <m:num>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quantity</m:t>
                          </m:r>
                          <m:r>
                            <m:rPr>
                              <m:nor/>
                            </m:rPr>
                            <a:rPr lang="en-US" altLang="en-US" sz="2000" b="1" dirty="0">
                              <a:solidFill>
                                <a:srgbClr val="FF0000"/>
                              </a:solidFill>
                            </a:rPr>
                            <m:t> </m:t>
                          </m:r>
                          <m:r>
                            <m:rPr>
                              <m:nor/>
                            </m:rPr>
                            <a:rPr lang="en-US" altLang="en-US" sz="2000" b="1" dirty="0">
                              <a:solidFill>
                                <a:srgbClr val="FF0000"/>
                              </a:solidFill>
                            </a:rPr>
                            <m:t>demanded</m:t>
                          </m:r>
                          <m:r>
                            <m:rPr>
                              <m:nor/>
                            </m:rPr>
                            <a:rPr lang="en-US" altLang="en-US" sz="2000" b="1" dirty="0" smtClean="0">
                              <a:solidFill>
                                <a:srgbClr val="FF0000"/>
                              </a:solidFill>
                            </a:rPr>
                            <m:t> (</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Qd</m:t>
                          </m:r>
                          <m:r>
                            <m:rPr>
                              <m:nor/>
                            </m:rPr>
                            <a:rPr lang="en-US" altLang="en-US" sz="2000" b="1" dirty="0" smtClean="0">
                              <a:solidFill>
                                <a:srgbClr val="FF0000"/>
                              </a:solidFill>
                            </a:rPr>
                            <m:t>)</m:t>
                          </m:r>
                          <m:r>
                            <m:rPr>
                              <m:nor/>
                            </m:rPr>
                            <a:rPr lang="en-US" altLang="en-US" sz="2000" b="1" dirty="0">
                              <a:solidFill>
                                <a:srgbClr val="FF0000"/>
                              </a:solidFill>
                            </a:rPr>
                            <m:t> </m:t>
                          </m:r>
                          <m:r>
                            <a:rPr lang="en-US" altLang="en-US" sz="2000" b="1" i="0" dirty="0" smtClean="0">
                              <a:solidFill>
                                <a:srgbClr val="FF0000"/>
                              </a:solidFill>
                              <a:latin typeface="Cambria Math" panose="02040503050406030204" pitchFamily="18" charset="0"/>
                            </a:rPr>
                            <m:t> </m:t>
                          </m:r>
                        </m:num>
                        <m:den>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a:rPr lang="en-US" altLang="en-US" sz="2000" b="1" i="0" dirty="0" smtClean="0">
                              <a:solidFill>
                                <a:srgbClr val="FF0000"/>
                              </a:solidFill>
                              <a:latin typeface="Cambria Math" panose="02040503050406030204" pitchFamily="18" charset="0"/>
                            </a:rPr>
                            <m:t>𝐢𝐧𝐜𝐨𝐦𝐞</m:t>
                          </m:r>
                          <m:r>
                            <a:rPr lang="en-US" altLang="en-US" sz="2000" b="1" i="0" dirty="0" smtClean="0">
                              <a:solidFill>
                                <a:srgbClr val="FF0000"/>
                              </a:solidFill>
                              <a:latin typeface="Cambria Math" panose="02040503050406030204" pitchFamily="18" charset="0"/>
                            </a:rPr>
                            <m:t>(</m:t>
                          </m:r>
                          <m:r>
                            <m:rPr>
                              <m:nor/>
                            </m:rPr>
                            <a:rPr lang="en-US" sz="2000" b="1">
                              <a:solidFill>
                                <a:srgbClr val="FF0000"/>
                              </a:solidFill>
                            </a:rPr>
                            <m:t>%</m:t>
                          </m:r>
                          <m:r>
                            <m:rPr>
                              <m:nor/>
                            </m:rPr>
                            <a:rPr lang="en-US" sz="2000" b="1">
                              <a:solidFill>
                                <a:srgbClr val="FF0000"/>
                              </a:solidFill>
                            </a:rPr>
                            <m:t>∆</m:t>
                          </m:r>
                          <m:r>
                            <m:rPr>
                              <m:nor/>
                            </m:rPr>
                            <a:rPr lang="en-US" sz="2000" b="1" smtClean="0">
                              <a:solidFill>
                                <a:srgbClr val="FF0000"/>
                              </a:solidFill>
                            </a:rPr>
                            <m:t>I</m:t>
                          </m:r>
                          <m:r>
                            <a:rPr lang="en-US" altLang="en-US" sz="2000" b="1" i="0" dirty="0" smtClean="0">
                              <a:solidFill>
                                <a:srgbClr val="FF0000"/>
                              </a:solidFill>
                              <a:latin typeface="Cambria Math" panose="02040503050406030204" pitchFamily="18" charset="0"/>
                            </a:rPr>
                            <m:t>)</m:t>
                          </m:r>
                        </m:den>
                      </m:f>
                    </m:oMath>
                  </m:oMathPara>
                </a14:m>
                <a:endParaRPr lang="en-US" altLang="en-US" b="1" dirty="0"/>
              </a:p>
            </p:txBody>
          </p:sp>
        </mc:Choice>
        <mc:Fallback>
          <p:sp>
            <p:nvSpPr>
              <p:cNvPr id="13" name="Rectangle 12">
                <a:extLst>
                  <a:ext uri="{FF2B5EF4-FFF2-40B4-BE49-F238E27FC236}">
                    <a16:creationId xmlns:a16="http://schemas.microsoft.com/office/drawing/2014/main" id="{10A824DA-B6CD-940E-ABD3-B40729A1C054}"/>
                  </a:ext>
                </a:extLst>
              </p:cNvPr>
              <p:cNvSpPr>
                <a:spLocks noGrp="1" noRot="1" noChangeAspect="1" noMove="1" noResize="1" noEditPoints="1" noAdjustHandles="1" noChangeArrowheads="1" noChangeShapeType="1" noTextEdit="1"/>
              </p:cNvSpPr>
              <p:nvPr/>
            </p:nvSpPr>
            <p:spPr bwMode="auto">
              <a:xfrm>
                <a:off x="762000" y="2141974"/>
                <a:ext cx="11068065" cy="4339162"/>
              </a:xfrm>
              <a:prstGeom prst="rect">
                <a:avLst/>
              </a:prstGeom>
              <a:blipFill>
                <a:blip r:embed="rId3"/>
                <a:stretch>
                  <a:fillRect l="-881" t="-140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aphicFrame>
        <p:nvGraphicFramePr>
          <p:cNvPr id="14" name="Table 13">
            <a:extLst>
              <a:ext uri="{FF2B5EF4-FFF2-40B4-BE49-F238E27FC236}">
                <a16:creationId xmlns:a16="http://schemas.microsoft.com/office/drawing/2014/main" id="{AE043C4D-2E3E-B99F-FA77-39CCC2D73863}"/>
              </a:ext>
            </a:extLst>
          </p:cNvPr>
          <p:cNvGraphicFramePr>
            <a:graphicFrameLocks noGrp="1"/>
          </p:cNvGraphicFramePr>
          <p:nvPr>
            <p:extLst>
              <p:ext uri="{D42A27DB-BD31-4B8C-83A1-F6EECF244321}">
                <p14:modId xmlns:p14="http://schemas.microsoft.com/office/powerpoint/2010/main" val="55016015"/>
              </p:ext>
            </p:extLst>
          </p:nvPr>
        </p:nvGraphicFramePr>
        <p:xfrm>
          <a:off x="1208712" y="3830867"/>
          <a:ext cx="9874096" cy="2225040"/>
        </p:xfrm>
        <a:graphic>
          <a:graphicData uri="http://schemas.openxmlformats.org/drawingml/2006/table">
            <a:tbl>
              <a:tblPr firstRow="1" firstCol="1" bandRow="1">
                <a:tableStyleId>{5940675A-B579-460E-94D1-54222C63F5DA}</a:tableStyleId>
              </a:tblPr>
              <a:tblGrid>
                <a:gridCol w="4864593">
                  <a:extLst>
                    <a:ext uri="{9D8B030D-6E8A-4147-A177-3AD203B41FA5}">
                      <a16:colId xmlns:a16="http://schemas.microsoft.com/office/drawing/2014/main" val="1527204520"/>
                    </a:ext>
                  </a:extLst>
                </a:gridCol>
                <a:gridCol w="5009503">
                  <a:extLst>
                    <a:ext uri="{9D8B030D-6E8A-4147-A177-3AD203B41FA5}">
                      <a16:colId xmlns:a16="http://schemas.microsoft.com/office/drawing/2014/main" val="3677225262"/>
                    </a:ext>
                  </a:extLst>
                </a:gridCol>
              </a:tblGrid>
              <a:tr h="270560">
                <a:tc>
                  <a:txBody>
                    <a:bodyPr/>
                    <a:lstStyle/>
                    <a:p>
                      <a:pPr marL="0" marR="0" algn="ctr">
                        <a:spcBef>
                          <a:spcPts val="0"/>
                        </a:spcBef>
                        <a:spcAft>
                          <a:spcPts val="0"/>
                        </a:spcAft>
                        <a:tabLst>
                          <a:tab pos="2312670" algn="l"/>
                        </a:tabLst>
                      </a:pPr>
                      <a:r>
                        <a:rPr lang="en-US" sz="2000" b="1" dirty="0">
                          <a:solidFill>
                            <a:srgbClr val="002060"/>
                          </a:solidFill>
                          <a:effectLst/>
                        </a:rPr>
                        <a:t>a normal good</a:t>
                      </a:r>
                      <a:endParaRPr lang="en-US" sz="20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1" dirty="0">
                          <a:solidFill>
                            <a:srgbClr val="002060"/>
                          </a:solidFill>
                          <a:effectLst/>
                        </a:rPr>
                        <a:t>An inferior good</a:t>
                      </a:r>
                      <a:endParaRPr lang="en-US" sz="20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495836318"/>
                  </a:ext>
                </a:extLst>
              </a:tr>
              <a:tr h="1704525">
                <a:tc>
                  <a:txBody>
                    <a:bodyPr/>
                    <a:lstStyle/>
                    <a:p>
                      <a:pPr marL="0" marR="0" algn="just">
                        <a:spcBef>
                          <a:spcPts val="0"/>
                        </a:spcBef>
                        <a:spcAft>
                          <a:spcPts val="0"/>
                        </a:spcAft>
                        <a:tabLst>
                          <a:tab pos="2312670" algn="l"/>
                        </a:tabLst>
                      </a:pPr>
                      <a:endParaRPr lang="en-US" sz="1800" dirty="0">
                        <a:effectLst/>
                        <a:highlight>
                          <a:srgbClr val="FFFF00"/>
                        </a:highlight>
                      </a:endParaRPr>
                    </a:p>
                    <a:p>
                      <a:pPr marL="0" marR="0" algn="just">
                        <a:spcBef>
                          <a:spcPts val="0"/>
                        </a:spcBef>
                        <a:spcAft>
                          <a:spcPts val="0"/>
                        </a:spcAft>
                        <a:tabLst>
                          <a:tab pos="2312670" algn="l"/>
                        </a:tabLst>
                      </a:pPr>
                      <a:r>
                        <a:rPr lang="en-US" sz="1800" dirty="0">
                          <a:effectLst/>
                          <a:highlight>
                            <a:srgbClr val="FFFF00"/>
                          </a:highlight>
                        </a:rPr>
                        <a:t>Eid &gt; 1</a:t>
                      </a:r>
                      <a:r>
                        <a:rPr lang="en-US" sz="1800" dirty="0">
                          <a:effectLst/>
                        </a:rPr>
                        <a:t> → demand is</a:t>
                      </a:r>
                      <a:r>
                        <a:rPr lang="en-US" sz="1800" u="heavy" dirty="0">
                          <a:effectLst/>
                        </a:rPr>
                        <a:t> income</a:t>
                      </a:r>
                      <a:r>
                        <a:rPr lang="en-US" sz="1800" dirty="0">
                          <a:effectLst/>
                        </a:rPr>
                        <a:t> </a:t>
                      </a:r>
                      <a:r>
                        <a:rPr lang="en-US" sz="1800" u="heavy" dirty="0">
                          <a:effectLst/>
                        </a:rPr>
                        <a:t>elastic</a:t>
                      </a:r>
                      <a:r>
                        <a:rPr lang="en-US" sz="1800" dirty="0">
                          <a:effectLst/>
                        </a:rPr>
                        <a:t> and the good is a normal good.</a:t>
                      </a:r>
                    </a:p>
                    <a:p>
                      <a:pPr marL="0" marR="0" algn="just">
                        <a:spcBef>
                          <a:spcPts val="0"/>
                        </a:spcBef>
                        <a:spcAft>
                          <a:spcPts val="0"/>
                        </a:spcAft>
                        <a:tabLst>
                          <a:tab pos="2312670" algn="l"/>
                        </a:tabLst>
                      </a:pPr>
                      <a:r>
                        <a:rPr lang="en-US" sz="1800" dirty="0">
                          <a:effectLst/>
                        </a:rPr>
                        <a:t> </a:t>
                      </a:r>
                    </a:p>
                    <a:p>
                      <a:pPr marL="0" marR="0" algn="just">
                        <a:spcBef>
                          <a:spcPts val="0"/>
                        </a:spcBef>
                        <a:spcAft>
                          <a:spcPts val="0"/>
                        </a:spcAft>
                        <a:tabLst>
                          <a:tab pos="2312670" algn="l"/>
                        </a:tabLst>
                      </a:pPr>
                      <a:r>
                        <a:rPr lang="en-US" sz="1800" dirty="0">
                          <a:effectLst/>
                          <a:highlight>
                            <a:srgbClr val="FFFF00"/>
                          </a:highlight>
                        </a:rPr>
                        <a:t>0 &lt;Eid &lt; 1</a:t>
                      </a:r>
                      <a:r>
                        <a:rPr lang="en-US" sz="1800" dirty="0">
                          <a:effectLst/>
                        </a:rPr>
                        <a:t> → demand is </a:t>
                      </a:r>
                      <a:r>
                        <a:rPr lang="en-US" sz="1800" u="heavy" dirty="0">
                          <a:effectLst/>
                        </a:rPr>
                        <a:t>income inelastic</a:t>
                      </a:r>
                      <a:r>
                        <a:rPr lang="en-US" sz="1800" dirty="0">
                          <a:effectLst/>
                        </a:rPr>
                        <a:t> and the good is a normal good.</a:t>
                      </a:r>
                    </a:p>
                    <a:p>
                      <a:pPr marL="0" marR="0" algn="ctr">
                        <a:spcBef>
                          <a:spcPts val="0"/>
                        </a:spcBef>
                        <a:spcAft>
                          <a:spcPts val="0"/>
                        </a:spcAft>
                        <a:tabLst>
                          <a:tab pos="2312670" algn="l"/>
                        </a:tabLst>
                      </a:pPr>
                      <a:r>
                        <a:rPr lang="en-US" sz="1800" dirty="0">
                          <a:effectLst/>
                        </a:rPr>
                        <a:t> </a:t>
                      </a:r>
                      <a:r>
                        <a:rPr lang="en-US" sz="1800" b="1" dirty="0">
                          <a:effectLst/>
                          <a:highlight>
                            <a:srgbClr val="00FFFF"/>
                          </a:highlight>
                        </a:rPr>
                        <a:t>+ Eid</a:t>
                      </a:r>
                      <a:endParaRPr lang="en-US" sz="1800" b="1" dirty="0">
                        <a:effectLst/>
                        <a:highlight>
                          <a:srgbClr val="00FFFF"/>
                        </a:highligh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spcBef>
                          <a:spcPts val="0"/>
                        </a:spcBef>
                        <a:spcAft>
                          <a:spcPts val="0"/>
                        </a:spcAft>
                        <a:tabLst>
                          <a:tab pos="2312670" algn="l"/>
                        </a:tabLst>
                      </a:pPr>
                      <a:endParaRPr lang="en-US" sz="1800" dirty="0">
                        <a:effectLst/>
                        <a:highlight>
                          <a:srgbClr val="FFFF00"/>
                        </a:highlight>
                      </a:endParaRPr>
                    </a:p>
                    <a:p>
                      <a:pPr marL="0" marR="0">
                        <a:spcBef>
                          <a:spcPts val="0"/>
                        </a:spcBef>
                        <a:spcAft>
                          <a:spcPts val="0"/>
                        </a:spcAft>
                        <a:tabLst>
                          <a:tab pos="2312670" algn="l"/>
                        </a:tabLst>
                      </a:pPr>
                      <a:r>
                        <a:rPr lang="en-US" sz="1800" dirty="0">
                          <a:effectLst/>
                          <a:highlight>
                            <a:srgbClr val="FFFF00"/>
                          </a:highlight>
                        </a:rPr>
                        <a:t>Eid &lt; 0 (negative)</a:t>
                      </a:r>
                      <a:r>
                        <a:rPr lang="en-US" sz="1800" dirty="0">
                          <a:effectLst/>
                        </a:rPr>
                        <a:t> → the good is an inferior good.</a:t>
                      </a:r>
                    </a:p>
                    <a:p>
                      <a:pPr marL="0" marR="0" algn="ctr">
                        <a:spcBef>
                          <a:spcPts val="0"/>
                        </a:spcBef>
                        <a:spcAft>
                          <a:spcPts val="0"/>
                        </a:spcAft>
                        <a:tabLst>
                          <a:tab pos="2312670" algn="l"/>
                        </a:tabLst>
                      </a:pPr>
                      <a:r>
                        <a:rPr lang="en-US" sz="1800" b="1" dirty="0">
                          <a:effectLst/>
                          <a:highlight>
                            <a:srgbClr val="00FFFF"/>
                          </a:highlight>
                        </a:rPr>
                        <a:t>-Eid</a:t>
                      </a:r>
                      <a:endParaRPr lang="en-US" sz="1800" b="1" dirty="0">
                        <a:effectLst/>
                        <a:highlight>
                          <a:srgbClr val="00FFFF"/>
                        </a:highligh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23750862"/>
                  </a:ext>
                </a:extLst>
              </a:tr>
            </a:tbl>
          </a:graphicData>
        </a:graphic>
      </p:graphicFrame>
    </p:spTree>
    <p:extLst>
      <p:ext uri="{BB962C8B-B14F-4D97-AF65-F5344CB8AC3E}">
        <p14:creationId xmlns:p14="http://schemas.microsoft.com/office/powerpoint/2010/main" val="861944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Types of Elasticity of Demand</a:t>
            </a:r>
          </a:p>
        </p:txBody>
      </p:sp>
      <p:graphicFrame>
        <p:nvGraphicFramePr>
          <p:cNvPr id="3" name="Diagram 2">
            <a:extLst>
              <a:ext uri="{FF2B5EF4-FFF2-40B4-BE49-F238E27FC236}">
                <a16:creationId xmlns:a16="http://schemas.microsoft.com/office/drawing/2014/main" id="{F3095E1F-9DA3-912A-6EA2-EBC68A7B4F62}"/>
              </a:ext>
            </a:extLst>
          </p:cNvPr>
          <p:cNvGraphicFramePr/>
          <p:nvPr>
            <p:extLst>
              <p:ext uri="{D42A27DB-BD31-4B8C-83A1-F6EECF244321}">
                <p14:modId xmlns:p14="http://schemas.microsoft.com/office/powerpoint/2010/main" val="1596591741"/>
              </p:ext>
            </p:extLst>
          </p:nvPr>
        </p:nvGraphicFramePr>
        <p:xfrm>
          <a:off x="1632349" y="1468659"/>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781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246846" y="4254929"/>
            <a:ext cx="1759417" cy="2345892"/>
          </a:xfrm>
          <a:prstGeom prst="rect">
            <a:avLst/>
          </a:prstGeom>
        </p:spPr>
      </p:pic>
      <p:sp>
        <p:nvSpPr>
          <p:cNvPr id="9" name="Content Placeholder 2">
            <a:extLst>
              <a:ext uri="{FF2B5EF4-FFF2-40B4-BE49-F238E27FC236}">
                <a16:creationId xmlns:a16="http://schemas.microsoft.com/office/drawing/2014/main" id="{23DDDB00-F093-367B-709D-C5F64901EC60}"/>
              </a:ext>
            </a:extLst>
          </p:cNvPr>
          <p:cNvSpPr txBox="1">
            <a:spLocks/>
          </p:cNvSpPr>
          <p:nvPr/>
        </p:nvSpPr>
        <p:spPr>
          <a:xfrm>
            <a:off x="823476" y="2155119"/>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Suppose the price of burgers increases from $2 to $3 each. The degree to which quantity demanded responds to this price increase depends on the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price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price elasticity of supply.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income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cross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equal to the ________ in the ________ divided by the ________ in the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percentage change; price; percentage change;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change; price; change;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percentage change; quantity demanded; percentage change;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change; quantity demanded; change;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fontAlgn="base">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480477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246846" y="4254929"/>
            <a:ext cx="1759417" cy="2345892"/>
          </a:xfrm>
          <a:prstGeom prst="rect">
            <a:avLst/>
          </a:prstGeom>
        </p:spPr>
      </p:pic>
      <p:sp>
        <p:nvSpPr>
          <p:cNvPr id="3" name="Content Placeholder 2">
            <a:extLst>
              <a:ext uri="{FF2B5EF4-FFF2-40B4-BE49-F238E27FC236}">
                <a16:creationId xmlns:a16="http://schemas.microsoft.com/office/drawing/2014/main" id="{DC4D0A18-D154-2505-26FD-9A9C947F1C4F}"/>
              </a:ext>
            </a:extLst>
          </p:cNvPr>
          <p:cNvSpPr txBox="1">
            <a:spLocks/>
          </p:cNvSpPr>
          <p:nvPr/>
        </p:nvSpPr>
        <p:spPr>
          <a:xfrm>
            <a:off x="762000" y="2155119"/>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a 6 percent decrease in the price leads to a 5 percent increase in the quantity demanded, the price elasticity of demand is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0.30.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0.60.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0.83. </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( 0.05 / 0.06 )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1.20.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Taco Bell's economists determine that the price elasticity of demand for their tacos is 2.0. So, if Taco Bell raises the price of its tacos by 6.0 percent, the quantity demanded will decrease by ________ percent.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2.0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3.0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6.0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12.0 </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( 2 * 6% )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360636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246846" y="4254929"/>
            <a:ext cx="1759417" cy="2345892"/>
          </a:xfrm>
          <a:prstGeom prst="rect">
            <a:avLst/>
          </a:prstGeom>
        </p:spPr>
      </p:pic>
      <p:sp>
        <p:nvSpPr>
          <p:cNvPr id="9" name="Content Placeholder 2">
            <a:extLst>
              <a:ext uri="{FF2B5EF4-FFF2-40B4-BE49-F238E27FC236}">
                <a16:creationId xmlns:a16="http://schemas.microsoft.com/office/drawing/2014/main" id="{7286E71F-133D-C597-D10A-1BB7B1F8F0B8}"/>
              </a:ext>
            </a:extLst>
          </p:cNvPr>
          <p:cNvSpPr txBox="1">
            <a:spLocks/>
          </p:cNvSpPr>
          <p:nvPr/>
        </p:nvSpPr>
        <p:spPr>
          <a:xfrm>
            <a:off x="751116" y="2016371"/>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for DVDs is 2. If the price of a DVD increased by 2 percent, the quantity demanded will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decrease by 2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not change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decrease by 4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decrease by 1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elasticity of demand for a good is 0.8, then a</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1 percent rise in the price leads to a 0.8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one dollar rise in the price leads to a 0.8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1 percent rise in the price leads to an 80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 percent rise in the price leads to an 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70605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246846" y="4254929"/>
            <a:ext cx="1759417" cy="2345892"/>
          </a:xfrm>
          <a:prstGeom prst="rect">
            <a:avLst/>
          </a:prstGeom>
        </p:spPr>
      </p:pic>
      <p:sp>
        <p:nvSpPr>
          <p:cNvPr id="3" name="Content Placeholder 2">
            <a:extLst>
              <a:ext uri="{FF2B5EF4-FFF2-40B4-BE49-F238E27FC236}">
                <a16:creationId xmlns:a16="http://schemas.microsoft.com/office/drawing/2014/main" id="{8CC223AE-8432-4D5B-DAF1-E7777F69B2F4}"/>
              </a:ext>
            </a:extLst>
          </p:cNvPr>
          <p:cNvSpPr txBox="1">
            <a:spLocks/>
          </p:cNvSpPr>
          <p:nvPr/>
        </p:nvSpPr>
        <p:spPr>
          <a:xfrm>
            <a:off x="884952" y="2155119"/>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perfectly inelastic when</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shifts in the supply curve results in no change in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good in question has perfect substitutes.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shifts of the supply curve results in no change in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shifts of the supply curve results in no change in the total revenue from sales.</a:t>
            </a:r>
          </a:p>
          <a:p>
            <a:pPr marL="0" marR="0" indent="0">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good with a vertical demand curve has a demand with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unit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infinite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zero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varying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893226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246846" y="4254929"/>
            <a:ext cx="1759417" cy="2345892"/>
          </a:xfrm>
          <a:prstGeom prst="rect">
            <a:avLst/>
          </a:prstGeom>
        </p:spPr>
      </p:pic>
      <p:sp>
        <p:nvSpPr>
          <p:cNvPr id="9" name="Content Placeholder 2">
            <a:extLst>
              <a:ext uri="{FF2B5EF4-FFF2-40B4-BE49-F238E27FC236}">
                <a16:creationId xmlns:a16="http://schemas.microsoft.com/office/drawing/2014/main" id="{B66D2CE7-75B4-CC68-1498-BB385B15F829}"/>
              </a:ext>
            </a:extLst>
          </p:cNvPr>
          <p:cNvSpPr txBox="1">
            <a:spLocks/>
          </p:cNvSpPr>
          <p:nvPr/>
        </p:nvSpPr>
        <p:spPr>
          <a:xfrm>
            <a:off x="751116" y="196294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perfectly elastic, the price elasticity of demand is ______ and the demand curve is</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infinite; vertical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zero; vertical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zero; horizontal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b="1" u="sng" dirty="0">
                <a:effectLst/>
                <a:latin typeface="Times New Roman" panose="02020603050405020304" pitchFamily="18" charset="0"/>
                <a:ea typeface="Times New Roman" panose="02020603050405020304" pitchFamily="18" charset="0"/>
              </a:rPr>
              <a:t>D) infinite; horizontal</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5.00; decrease; 5.00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b="1" u="none" strike="noStrike" dirty="0">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Price elasticity of demand is not influenced by: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the number of substitutes available.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the proportion of the consumer’s budget spent on the good.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the length of the time period under consideration.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the units of measurement used for price or for quantity demanded. </a:t>
            </a:r>
            <a:endParaRPr lang="en-US" sz="1800" dirty="0">
              <a:effectLst/>
              <a:latin typeface="Times New Roman" panose="02020603050405020304" pitchFamily="18" charset="0"/>
              <a:ea typeface="Times New Roman" panose="0202060305040502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804621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Types of Elasticity</a:t>
            </a:r>
          </a:p>
        </p:txBody>
      </p:sp>
      <p:grpSp>
        <p:nvGrpSpPr>
          <p:cNvPr id="3" name="Group 2">
            <a:extLst>
              <a:ext uri="{FF2B5EF4-FFF2-40B4-BE49-F238E27FC236}">
                <a16:creationId xmlns:a16="http://schemas.microsoft.com/office/drawing/2014/main" id="{D376E420-7856-3ED5-C587-DC1F99919546}"/>
              </a:ext>
            </a:extLst>
          </p:cNvPr>
          <p:cNvGrpSpPr/>
          <p:nvPr/>
        </p:nvGrpSpPr>
        <p:grpSpPr>
          <a:xfrm>
            <a:off x="2916460" y="2170540"/>
            <a:ext cx="6359080" cy="3179540"/>
            <a:chOff x="617207" y="0"/>
            <a:chExt cx="6359080" cy="3179540"/>
          </a:xfrm>
          <a:scene3d>
            <a:camera prst="orthographicFront"/>
            <a:lightRig rig="chilly" dir="t"/>
          </a:scene3d>
        </p:grpSpPr>
        <p:sp>
          <p:nvSpPr>
            <p:cNvPr id="11" name="Rectangle: Rounded Corners 10">
              <a:extLst>
                <a:ext uri="{FF2B5EF4-FFF2-40B4-BE49-F238E27FC236}">
                  <a16:creationId xmlns:a16="http://schemas.microsoft.com/office/drawing/2014/main" id="{0E23F474-F7F7-1505-2209-6EED523E8D08}"/>
                </a:ext>
              </a:extLst>
            </p:cNvPr>
            <p:cNvSpPr/>
            <p:nvPr/>
          </p:nvSpPr>
          <p:spPr>
            <a:xfrm>
              <a:off x="617207" y="0"/>
              <a:ext cx="6359080" cy="3179540"/>
            </a:xfrm>
            <a:prstGeom prst="roundRect">
              <a:avLst>
                <a:gd name="adj" fmla="val 10000"/>
              </a:avLst>
            </a:prstGeom>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2" name="Rectangle: Rounded Corners 4">
              <a:extLst>
                <a:ext uri="{FF2B5EF4-FFF2-40B4-BE49-F238E27FC236}">
                  <a16:creationId xmlns:a16="http://schemas.microsoft.com/office/drawing/2014/main" id="{F8804F7B-8EF7-5918-A7BE-E11449EC28D2}"/>
                </a:ext>
              </a:extLst>
            </p:cNvPr>
            <p:cNvSpPr txBox="1"/>
            <p:nvPr/>
          </p:nvSpPr>
          <p:spPr>
            <a:xfrm>
              <a:off x="710333" y="93126"/>
              <a:ext cx="6172828" cy="299328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2) Elasticity OF Supply </a:t>
              </a:r>
            </a:p>
          </p:txBody>
        </p:sp>
      </p:grpSp>
    </p:spTree>
    <p:extLst>
      <p:ext uri="{BB962C8B-B14F-4D97-AF65-F5344CB8AC3E}">
        <p14:creationId xmlns:p14="http://schemas.microsoft.com/office/powerpoint/2010/main" val="3894244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Supply</a:t>
            </a:r>
          </a:p>
        </p:txBody>
      </p:sp>
      <p:sp>
        <p:nvSpPr>
          <p:cNvPr id="7" name="Rectangle 6">
            <a:extLst>
              <a:ext uri="{FF2B5EF4-FFF2-40B4-BE49-F238E27FC236}">
                <a16:creationId xmlns:a16="http://schemas.microsoft.com/office/drawing/2014/main" id="{0C527EF9-22A1-F9FC-4B24-C9FC4D7059A6}"/>
              </a:ext>
            </a:extLst>
          </p:cNvPr>
          <p:cNvSpPr>
            <a:spLocks noGrp="1" noChangeArrowheads="1"/>
          </p:cNvSpPr>
          <p:nvPr/>
        </p:nvSpPr>
        <p:spPr bwMode="auto">
          <a:xfrm>
            <a:off x="762000" y="2186193"/>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tabLst>
                <a:tab pos="395288" algn="l"/>
              </a:tabLst>
            </a:pPr>
            <a:r>
              <a:rPr lang="en-US" altLang="en-US" sz="2800" dirty="0"/>
              <a:t>When demand increases, is the change in the quantity supplied small or large?</a:t>
            </a:r>
          </a:p>
          <a:p>
            <a:pPr lvl="1" indent="0">
              <a:tabLst>
                <a:tab pos="395288" algn="l"/>
              </a:tabLst>
            </a:pPr>
            <a:r>
              <a:rPr lang="en-US" altLang="en-US" sz="2800" dirty="0"/>
              <a:t>In the Figure, an increase in demand brings</a:t>
            </a:r>
          </a:p>
          <a:p>
            <a:pPr lvl="1" indent="0">
              <a:buClr>
                <a:schemeClr val="tx1"/>
              </a:buClr>
              <a:buSzPct val="75000"/>
              <a:buFont typeface="Webdings" panose="05030102010509060703" pitchFamily="18" charset="2"/>
              <a:buChar char="&lt;"/>
              <a:tabLst>
                <a:tab pos="395288" algn="l"/>
              </a:tabLst>
            </a:pPr>
            <a:r>
              <a:rPr lang="en-US" altLang="en-US" sz="2800" dirty="0"/>
              <a:t> A large rise in price</a:t>
            </a:r>
          </a:p>
          <a:p>
            <a:pPr lvl="1" indent="0">
              <a:buClr>
                <a:schemeClr val="tx1"/>
              </a:buClr>
              <a:buSzPct val="75000"/>
              <a:buFont typeface="Webdings" panose="05030102010509060703" pitchFamily="18" charset="2"/>
              <a:buChar char="&lt;"/>
              <a:tabLst>
                <a:tab pos="395288" algn="l"/>
              </a:tabLst>
            </a:pPr>
            <a:r>
              <a:rPr lang="en-US" altLang="en-US" sz="2800" dirty="0"/>
              <a:t> A small increase in the quantity supplied</a:t>
            </a:r>
          </a:p>
          <a:p>
            <a:pPr lvl="1" indent="0" defTabSz="342900" eaLnBrk="1" hangingPunct="1">
              <a:tabLst>
                <a:tab pos="461963" algn="l"/>
              </a:tabLst>
            </a:pPr>
            <a:endParaRPr lang="en-US" altLang="en-US" sz="3600" dirty="0">
              <a:solidFill>
                <a:srgbClr val="0070C0"/>
              </a:solidFill>
            </a:endParaRPr>
          </a:p>
        </p:txBody>
      </p:sp>
      <p:pic>
        <p:nvPicPr>
          <p:cNvPr id="9" name="Picture 14" descr="fig0409ad">
            <a:extLst>
              <a:ext uri="{FF2B5EF4-FFF2-40B4-BE49-F238E27FC236}">
                <a16:creationId xmlns:a16="http://schemas.microsoft.com/office/drawing/2014/main" id="{67E0E423-1899-E591-91C0-4ABD31C1A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0016" y="1962943"/>
            <a:ext cx="43053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000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Supply</a:t>
            </a:r>
          </a:p>
        </p:txBody>
      </p:sp>
      <p:sp>
        <p:nvSpPr>
          <p:cNvPr id="3" name="Rectangle 2">
            <a:extLst>
              <a:ext uri="{FF2B5EF4-FFF2-40B4-BE49-F238E27FC236}">
                <a16:creationId xmlns:a16="http://schemas.microsoft.com/office/drawing/2014/main" id="{5411EE9B-2189-3D26-ED63-4FE233246D1E}"/>
              </a:ext>
            </a:extLst>
          </p:cNvPr>
          <p:cNvSpPr>
            <a:spLocks noGrp="1" noChangeArrowheads="1"/>
          </p:cNvSpPr>
          <p:nvPr/>
        </p:nvSpPr>
        <p:spPr bwMode="auto">
          <a:xfrm>
            <a:off x="529258" y="2253238"/>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a:tabLst>
                <a:tab pos="395288" algn="l"/>
              </a:tabLst>
            </a:pPr>
            <a:r>
              <a:rPr lang="en-US" altLang="en-US" sz="2800" dirty="0"/>
              <a:t>In the Figure, an increase in demand brings</a:t>
            </a:r>
          </a:p>
          <a:p>
            <a:pPr lvl="1" indent="0" defTabSz="342900">
              <a:buClr>
                <a:schemeClr val="tx1"/>
              </a:buClr>
              <a:buSzPct val="75000"/>
              <a:buFont typeface="Webdings" panose="05030102010509060703" pitchFamily="18" charset="2"/>
              <a:buChar char="&lt;"/>
              <a:tabLst>
                <a:tab pos="395288" algn="l"/>
              </a:tabLst>
            </a:pPr>
            <a:r>
              <a:rPr lang="en-US" altLang="en-US" sz="2800" dirty="0"/>
              <a:t> A small rise in price</a:t>
            </a:r>
          </a:p>
          <a:p>
            <a:pPr lvl="1" indent="0" defTabSz="342900">
              <a:buClr>
                <a:schemeClr val="tx1"/>
              </a:buClr>
              <a:buSzPct val="75000"/>
              <a:buFont typeface="Webdings" panose="05030102010509060703" pitchFamily="18" charset="2"/>
              <a:buChar char="&lt;"/>
              <a:tabLst>
                <a:tab pos="395288" algn="l"/>
              </a:tabLst>
            </a:pPr>
            <a:r>
              <a:rPr lang="en-US" altLang="en-US" sz="2800" dirty="0"/>
              <a:t> A large increase in the 	quantity supplied</a:t>
            </a:r>
          </a:p>
          <a:p>
            <a:pPr lvl="1" indent="0" defTabSz="342900" eaLnBrk="1" hangingPunct="1">
              <a:tabLst>
                <a:tab pos="461963" algn="l"/>
              </a:tabLst>
            </a:pPr>
            <a:endParaRPr lang="en-US" altLang="en-US" sz="3600" dirty="0">
              <a:solidFill>
                <a:srgbClr val="0070C0"/>
              </a:solidFill>
            </a:endParaRPr>
          </a:p>
        </p:txBody>
      </p:sp>
      <p:pic>
        <p:nvPicPr>
          <p:cNvPr id="11" name="Picture 11" descr="fig0409bd">
            <a:extLst>
              <a:ext uri="{FF2B5EF4-FFF2-40B4-BE49-F238E27FC236}">
                <a16:creationId xmlns:a16="http://schemas.microsoft.com/office/drawing/2014/main" id="{8798876F-91C1-31A0-242A-A6E07F37A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9420" y="2155119"/>
            <a:ext cx="4305300"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455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Supply</a:t>
            </a:r>
          </a:p>
        </p:txBody>
      </p:sp>
      <p:sp>
        <p:nvSpPr>
          <p:cNvPr id="7" name="Rectangle 6">
            <a:extLst>
              <a:ext uri="{FF2B5EF4-FFF2-40B4-BE49-F238E27FC236}">
                <a16:creationId xmlns:a16="http://schemas.microsoft.com/office/drawing/2014/main" id="{6770E5B3-7DA6-BB59-4C23-33949DE40644}"/>
              </a:ext>
            </a:extLst>
          </p:cNvPr>
          <p:cNvSpPr>
            <a:spLocks noGrp="1" noChangeArrowheads="1"/>
          </p:cNvSpPr>
          <p:nvPr/>
        </p:nvSpPr>
        <p:spPr bwMode="auto">
          <a:xfrm>
            <a:off x="1214178" y="2049238"/>
            <a:ext cx="9887209" cy="44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395288" algn="l"/>
              </a:tabLst>
            </a:pPr>
            <a:r>
              <a:rPr lang="en-US" altLang="en-US" sz="2800" dirty="0">
                <a:solidFill>
                  <a:srgbClr val="0070C0"/>
                </a:solidFill>
              </a:rPr>
              <a:t>The contrast between the two outcomes highlights the need for:</a:t>
            </a:r>
          </a:p>
          <a:p>
            <a:pPr lvl="1" indent="0" defTabSz="342900" eaLnBrk="1" hangingPunct="1">
              <a:buClr>
                <a:schemeClr val="tx1"/>
              </a:buClr>
              <a:buSzPct val="75000"/>
              <a:buFont typeface="Webdings" panose="05030102010509060703" pitchFamily="18" charset="2"/>
              <a:buChar char="&lt;"/>
              <a:tabLst>
                <a:tab pos="395288" algn="l"/>
              </a:tabLst>
            </a:pPr>
            <a:r>
              <a:rPr lang="en-US" altLang="en-US" sz="2800" b="1" dirty="0"/>
              <a:t> A measure of the responsiveness of the quantity 	supplied to a price change.</a:t>
            </a:r>
          </a:p>
          <a:p>
            <a:pPr lvl="1" indent="0" defTabSz="342900" eaLnBrk="1" hangingPunct="1">
              <a:tabLst>
                <a:tab pos="461963" algn="l"/>
              </a:tabLst>
            </a:pPr>
            <a:r>
              <a:rPr lang="en-US" altLang="en-US" sz="2800" dirty="0"/>
              <a:t>The </a:t>
            </a:r>
            <a:r>
              <a:rPr lang="en-US" altLang="en-US" sz="2800" b="1" u="sng" dirty="0">
                <a:solidFill>
                  <a:srgbClr val="FF0000"/>
                </a:solidFill>
              </a:rPr>
              <a:t>price elasticity of supply </a:t>
            </a:r>
            <a:r>
              <a:rPr lang="en-US" altLang="en-US" sz="2800" dirty="0"/>
              <a:t>is a measure of the responsiveness of </a:t>
            </a:r>
            <a:r>
              <a:rPr lang="en-US" altLang="en-US" sz="2800" u="sng" dirty="0"/>
              <a:t>the quantity supplied </a:t>
            </a:r>
            <a:r>
              <a:rPr lang="en-US" altLang="en-US" sz="2800" dirty="0"/>
              <a:t>to a </a:t>
            </a:r>
            <a:r>
              <a:rPr lang="en-US" altLang="en-US" sz="2800" u="sng" dirty="0"/>
              <a:t>change in the price</a:t>
            </a:r>
            <a:r>
              <a:rPr lang="en-US" altLang="en-US" sz="2800" dirty="0"/>
              <a:t> of a good when all other influences on selling plans remain the same.</a:t>
            </a:r>
          </a:p>
          <a:p>
            <a:pPr lvl="1" indent="0" defTabSz="342900" eaLnBrk="1" hangingPunct="1">
              <a:tabLst>
                <a:tab pos="461963" algn="l"/>
              </a:tabLst>
            </a:pPr>
            <a:endParaRPr lang="en-US" altLang="en-US" sz="3600" dirty="0">
              <a:solidFill>
                <a:srgbClr val="0070C0"/>
              </a:solidFill>
            </a:endParaRPr>
          </a:p>
        </p:txBody>
      </p:sp>
    </p:spTree>
    <p:extLst>
      <p:ext uri="{BB962C8B-B14F-4D97-AF65-F5344CB8AC3E}">
        <p14:creationId xmlns:p14="http://schemas.microsoft.com/office/powerpoint/2010/main" val="1843904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Supply</a:t>
            </a:r>
          </a:p>
        </p:txBody>
      </p:sp>
      <mc:AlternateContent xmlns:mc="http://schemas.openxmlformats.org/markup-compatibility/2006">
        <mc:Choice xmlns:a14="http://schemas.microsoft.com/office/drawing/2010/main" Requires="a14">
          <p:sp>
            <p:nvSpPr>
              <p:cNvPr id="3" name="Rectangle 2">
                <a:extLst>
                  <a:ext uri="{FF2B5EF4-FFF2-40B4-BE49-F238E27FC236}">
                    <a16:creationId xmlns:a16="http://schemas.microsoft.com/office/drawing/2014/main" id="{17A9C6A8-0AE9-7E6F-C91E-499111F5EB1F}"/>
                  </a:ext>
                </a:extLst>
              </p:cNvPr>
              <p:cNvSpPr>
                <a:spLocks noGrp="1" noChangeArrowheads="1"/>
              </p:cNvSpPr>
              <p:nvPr/>
            </p:nvSpPr>
            <p:spPr bwMode="auto">
              <a:xfrm>
                <a:off x="1329449" y="2654051"/>
                <a:ext cx="9533101" cy="225046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Supply</a:t>
                </a:r>
              </a:p>
              <a:p>
                <a:pPr lvl="1" indent="0" eaLnBrk="1" hangingPunct="1"/>
                <a:r>
                  <a:rPr lang="en-US" altLang="en-US" dirty="0"/>
                  <a:t>The price elasticity of supply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b="1" i="0" smtClean="0">
                          <a:solidFill>
                            <a:srgbClr val="FF0000"/>
                          </a:solidFill>
                        </a:rPr>
                        <m:t>Es</m:t>
                      </m:r>
                      <m:r>
                        <a:rPr lang="en-US" b="1" i="1" smtClean="0">
                          <a:solidFill>
                            <a:srgbClr val="FF0000"/>
                          </a:solidFill>
                          <a:latin typeface="Cambria Math" panose="02040503050406030204" pitchFamily="18" charset="0"/>
                        </a:rPr>
                        <m:t>= </m:t>
                      </m:r>
                      <m:f>
                        <m:fPr>
                          <m:ctrlPr>
                            <a:rPr lang="pt-BR" altLang="en-US" b="1" i="1" smtClean="0">
                              <a:solidFill>
                                <a:srgbClr val="FF0000"/>
                              </a:solidFill>
                              <a:latin typeface="Cambria Math" panose="02040503050406030204" pitchFamily="18" charset="0"/>
                            </a:rPr>
                          </m:ctrlPr>
                        </m:fPr>
                        <m:num>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quantity</m:t>
                          </m:r>
                          <m:r>
                            <m:rPr>
                              <m:nor/>
                            </m:rPr>
                            <a:rPr lang="en-US" altLang="en-US" b="1" dirty="0">
                              <a:solidFill>
                                <a:srgbClr val="FF0000"/>
                              </a:solidFill>
                            </a:rPr>
                            <m:t> </m:t>
                          </m:r>
                          <m:r>
                            <m:rPr>
                              <m:nor/>
                            </m:rPr>
                            <a:rPr lang="en-US" altLang="en-US" b="1" i="0" dirty="0" smtClean="0">
                              <a:solidFill>
                                <a:srgbClr val="FF0000"/>
                              </a:solidFill>
                            </a:rPr>
                            <m:t>suppli</m:t>
                          </m:r>
                          <m:r>
                            <m:rPr>
                              <m:nor/>
                            </m:rPr>
                            <a:rPr lang="en-US" altLang="en-US" b="1" dirty="0">
                              <a:solidFill>
                                <a:srgbClr val="FF0000"/>
                              </a:solidFill>
                            </a:rPr>
                            <m:t>ed</m:t>
                          </m:r>
                          <m:r>
                            <m:rPr>
                              <m:nor/>
                            </m:rPr>
                            <a:rPr lang="en-US" altLang="en-US" b="1" i="0" dirty="0" smtClean="0">
                              <a:solidFill>
                                <a:srgbClr val="FF0000"/>
                              </a:solidFill>
                            </a:rPr>
                            <m:t> (</m:t>
                          </m:r>
                          <m:r>
                            <m:rPr>
                              <m:nor/>
                            </m:rPr>
                            <a:rPr lang="en-US" b="1">
                              <a:solidFill>
                                <a:srgbClr val="FF0000"/>
                              </a:solidFill>
                            </a:rPr>
                            <m:t>%</m:t>
                          </m:r>
                          <m:r>
                            <m:rPr>
                              <m:nor/>
                            </m:rPr>
                            <a:rPr lang="en-US" b="1">
                              <a:solidFill>
                                <a:srgbClr val="FF0000"/>
                              </a:solidFill>
                            </a:rPr>
                            <m:t>∆</m:t>
                          </m:r>
                          <m:r>
                            <m:rPr>
                              <m:nor/>
                            </m:rPr>
                            <a:rPr lang="en-US" b="1">
                              <a:solidFill>
                                <a:srgbClr val="FF0000"/>
                              </a:solidFill>
                            </a:rPr>
                            <m:t>Qs</m:t>
                          </m:r>
                          <m:r>
                            <m:rPr>
                              <m:nor/>
                            </m:rPr>
                            <a:rPr lang="en-US" altLang="en-US" b="1" i="0" dirty="0" smtClean="0">
                              <a:solidFill>
                                <a:srgbClr val="FF0000"/>
                              </a:solidFill>
                            </a:rPr>
                            <m:t>)</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 </m:t>
                          </m:r>
                        </m:num>
                        <m:den>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price</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m:t>
                          </m:r>
                          <m:r>
                            <m:rPr>
                              <m:nor/>
                            </m:rPr>
                            <a:rPr lang="en-US" b="1">
                              <a:solidFill>
                                <a:srgbClr val="FF0000"/>
                              </a:solidFill>
                            </a:rPr>
                            <m:t>%</m:t>
                          </m:r>
                          <m:r>
                            <m:rPr>
                              <m:nor/>
                            </m:rPr>
                            <a:rPr lang="en-US" b="1">
                              <a:solidFill>
                                <a:srgbClr val="FF0000"/>
                              </a:solidFill>
                            </a:rPr>
                            <m:t>∆</m:t>
                          </m:r>
                          <m:r>
                            <m:rPr>
                              <m:nor/>
                            </m:rPr>
                            <a:rPr lang="en-US" b="1">
                              <a:solidFill>
                                <a:srgbClr val="FF0000"/>
                              </a:solidFill>
                            </a:rPr>
                            <m:t>P</m:t>
                          </m:r>
                          <m:r>
                            <a:rPr lang="en-US" altLang="en-US" b="1" i="1" dirty="0" smtClean="0">
                              <a:solidFill>
                                <a:srgbClr val="FF0000"/>
                              </a:solidFill>
                              <a:latin typeface="Cambria Math" panose="02040503050406030204" pitchFamily="18" charset="0"/>
                            </a:rPr>
                            <m:t>)</m:t>
                          </m:r>
                        </m:den>
                      </m:f>
                    </m:oMath>
                  </m:oMathPara>
                </a14:m>
                <a:endParaRPr lang="en-US" altLang="en-US" b="1" dirty="0"/>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p:sp>
            <p:nvSpPr>
              <p:cNvPr id="3" name="Rectangle 2">
                <a:extLst>
                  <a:ext uri="{FF2B5EF4-FFF2-40B4-BE49-F238E27FC236}">
                    <a16:creationId xmlns:a16="http://schemas.microsoft.com/office/drawing/2014/main" id="{17A9C6A8-0AE9-7E6F-C91E-499111F5EB1F}"/>
                  </a:ext>
                </a:extLst>
              </p:cNvPr>
              <p:cNvSpPr>
                <a:spLocks noGrp="1" noRot="1" noChangeAspect="1" noMove="1" noResize="1" noEditPoints="1" noAdjustHandles="1" noChangeArrowheads="1" noChangeShapeType="1" noTextEdit="1"/>
              </p:cNvSpPr>
              <p:nvPr/>
            </p:nvSpPr>
            <p:spPr bwMode="auto">
              <a:xfrm>
                <a:off x="1329449" y="2654051"/>
                <a:ext cx="9533101" cy="2250466"/>
              </a:xfrm>
              <a:prstGeom prst="rect">
                <a:avLst/>
              </a:prstGeom>
              <a:blipFill>
                <a:blip r:embed="rId3"/>
                <a:stretch>
                  <a:fillRect l="-959" t="-216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769532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Price Elasticity of Supply</a:t>
            </a:r>
          </a:p>
        </p:txBody>
      </p:sp>
      <mc:AlternateContent xmlns:mc="http://schemas.openxmlformats.org/markup-compatibility/2006">
        <mc:Choice xmlns:a14="http://schemas.microsoft.com/office/drawing/2010/main" Requires="a14">
          <p:sp>
            <p:nvSpPr>
              <p:cNvPr id="7" name="Rectangle 6">
                <a:extLst>
                  <a:ext uri="{FF2B5EF4-FFF2-40B4-BE49-F238E27FC236}">
                    <a16:creationId xmlns:a16="http://schemas.microsoft.com/office/drawing/2014/main" id="{24951254-955F-61BF-574A-75A67A4FABA5}"/>
                  </a:ext>
                </a:extLst>
              </p:cNvPr>
              <p:cNvSpPr>
                <a:spLocks noGrp="1" noChangeArrowheads="1"/>
              </p:cNvSpPr>
              <p:nvPr/>
            </p:nvSpPr>
            <p:spPr bwMode="auto">
              <a:xfrm>
                <a:off x="2557606" y="1889175"/>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Supply</a:t>
                </a: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smtClean="0">
                          <a:solidFill>
                            <a:srgbClr val="0070C0"/>
                          </a:solidFill>
                        </a:rPr>
                        <m:t>Qs</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a:solidFill>
                                <a:srgbClr val="0070C0"/>
                              </a:solidFill>
                            </a:rPr>
                            <m:t>Q</m:t>
                          </m:r>
                          <m:r>
                            <a:rPr lang="en-US" b="1" i="1" smtClean="0">
                              <a:solidFill>
                                <a:srgbClr val="0070C0"/>
                              </a:solidFill>
                              <a:latin typeface="Cambria Math" panose="02040503050406030204" pitchFamily="18" charset="0"/>
                            </a:rPr>
                            <m:t>𝒔</m:t>
                          </m:r>
                        </m:num>
                        <m:den>
                          <m:r>
                            <m:rPr>
                              <m:nor/>
                            </m:rPr>
                            <a:rPr lang="en-US" b="1">
                              <a:solidFill>
                                <a:srgbClr val="0070C0"/>
                              </a:solidFill>
                            </a:rPr>
                            <m:t>Q</m:t>
                          </m:r>
                          <m:r>
                            <m:rPr>
                              <m:nor/>
                            </m:rPr>
                            <a:rPr lang="en-US" b="1" i="0" smtClean="0">
                              <a:solidFill>
                                <a:srgbClr val="0070C0"/>
                              </a:solidFill>
                            </a:rPr>
                            <m:t>s</m:t>
                          </m:r>
                          <m:r>
                            <m:rPr>
                              <m:nor/>
                            </m:rPr>
                            <a:rPr lang="en-US" b="1">
                              <a:solidFill>
                                <a:srgbClr val="0070C0"/>
                              </a:solidFill>
                            </a:rPr>
                            <m:t>.</m:t>
                          </m:r>
                          <m:r>
                            <m:rPr>
                              <m:nor/>
                            </m:rPr>
                            <a:rPr lang="en-US" b="1">
                              <a:solidFill>
                                <a:srgbClr val="0070C0"/>
                              </a:solidFill>
                            </a:rPr>
                            <m:t>average</m:t>
                          </m:r>
                        </m:den>
                      </m:f>
                    </m:oMath>
                  </m:oMathPara>
                </a14:m>
                <a:endParaRPr lang="en-US" altLang="en-US" b="1" dirty="0">
                  <a:solidFill>
                    <a:srgbClr val="0070C0"/>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i="0" smtClean="0">
                          <a:solidFill>
                            <a:srgbClr val="0070C0"/>
                          </a:solidFill>
                        </a:rPr>
                        <m:t>P</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i="0" smtClean="0">
                              <a:solidFill>
                                <a:srgbClr val="0070C0"/>
                              </a:solidFill>
                            </a:rPr>
                            <m:t>P</m:t>
                          </m:r>
                        </m:num>
                        <m:den>
                          <m:r>
                            <m:rPr>
                              <m:nor/>
                            </m:rPr>
                            <a:rPr lang="en-US" b="1" i="0" smtClean="0">
                              <a:solidFill>
                                <a:srgbClr val="0070C0"/>
                              </a:solidFill>
                            </a:rPr>
                            <m:t>P</m:t>
                          </m:r>
                          <m:r>
                            <m:rPr>
                              <m:nor/>
                            </m:rPr>
                            <a:rPr lang="en-US" b="1">
                              <a:solidFill>
                                <a:srgbClr val="0070C0"/>
                              </a:solidFill>
                            </a:rPr>
                            <m:t>.</m:t>
                          </m:r>
                          <m:r>
                            <m:rPr>
                              <m:nor/>
                            </m:rPr>
                            <a:rPr lang="en-US" b="1">
                              <a:solidFill>
                                <a:srgbClr val="0070C0"/>
                              </a:solidFill>
                            </a:rPr>
                            <m:t>average</m:t>
                          </m:r>
                        </m:den>
                      </m:f>
                    </m:oMath>
                  </m:oMathPara>
                </a14:m>
                <a:endParaRPr lang="en-US" altLang="en-US" b="1" dirty="0"/>
              </a:p>
              <a:p>
                <a:pPr lvl="1" indent="0" algn="ctr" eaLnBrk="1" hangingPunct="1"/>
                <a14:m>
                  <m:oMathPara xmlns:m="http://schemas.openxmlformats.org/officeDocument/2006/math">
                    <m:oMathParaPr>
                      <m:jc m:val="centerGroup"/>
                    </m:oMathParaPr>
                    <m:oMath xmlns:m="http://schemas.openxmlformats.org/officeDocument/2006/math">
                      <m:r>
                        <m:rPr>
                          <m:nor/>
                        </m:rPr>
                        <a:rPr lang="en-US" smtClean="0">
                          <a:solidFill>
                            <a:schemeClr val="tx1"/>
                          </a:solidFill>
                        </a:rPr>
                        <m:t>Q</m:t>
                      </m:r>
                      <m:r>
                        <m:rPr>
                          <m:nor/>
                        </m:rPr>
                        <a:rPr lang="en-US" b="0" i="0" smtClean="0">
                          <a:solidFill>
                            <a:schemeClr val="tx1"/>
                          </a:solidFill>
                        </a:rPr>
                        <m:t>s</m:t>
                      </m:r>
                      <m:r>
                        <m:rPr>
                          <m:nor/>
                        </m:rPr>
                        <a:rPr lang="en-US" smtClean="0">
                          <a:solidFill>
                            <a:schemeClr val="tx1"/>
                          </a:solidFill>
                        </a:rPr>
                        <m:t>.</m:t>
                      </m:r>
                      <m:r>
                        <m:rPr>
                          <m:nor/>
                        </m:rPr>
                        <a:rPr lang="en-US" smtClean="0">
                          <a:solidFill>
                            <a:schemeClr val="tx1"/>
                          </a:solidFill>
                        </a:rPr>
                        <m:t>average</m:t>
                      </m:r>
                      <m:r>
                        <a:rPr lang="en-US" b="0" i="1" smtClean="0">
                          <a:solidFill>
                            <a:schemeClr val="tx1"/>
                          </a:solidFill>
                          <a:latin typeface="Cambria Math" panose="02040503050406030204" pitchFamily="18" charset="0"/>
                        </a:rPr>
                        <m:t>= </m:t>
                      </m:r>
                      <m:f>
                        <m:fPr>
                          <m:ctrlPr>
                            <a:rPr lang="pt-BR" altLang="en-US" i="1" smtClean="0">
                              <a:solidFill>
                                <a:schemeClr val="tx1"/>
                              </a:solidFill>
                              <a:latin typeface="Cambria Math" panose="02040503050406030204" pitchFamily="18" charset="0"/>
                            </a:rPr>
                          </m:ctrlPr>
                        </m:fPr>
                        <m:num>
                          <m:r>
                            <m:rPr>
                              <m:nor/>
                            </m:rPr>
                            <a:rPr lang="en-US" b="0" i="0" smtClean="0">
                              <a:solidFill>
                                <a:schemeClr val="tx1"/>
                              </a:solidFill>
                            </a:rPr>
                            <m:t>Sum</m:t>
                          </m:r>
                          <m:r>
                            <m:rPr>
                              <m:nor/>
                            </m:rPr>
                            <a:rPr lang="en-US" b="0" i="0" smtClean="0">
                              <a:solidFill>
                                <a:schemeClr val="tx1"/>
                              </a:solidFill>
                            </a:rPr>
                            <m:t> </m:t>
                          </m:r>
                          <m:r>
                            <m:rPr>
                              <m:nor/>
                            </m:rPr>
                            <a:rPr lang="en-US">
                              <a:solidFill>
                                <a:schemeClr val="tx1"/>
                              </a:solidFill>
                            </a:rPr>
                            <m:t>Q</m:t>
                          </m:r>
                          <m:r>
                            <m:rPr>
                              <m:nor/>
                            </m:rPr>
                            <a:rPr lang="en-US" b="0" i="0" smtClean="0">
                              <a:solidFill>
                                <a:schemeClr val="tx1"/>
                              </a:solidFill>
                            </a:rPr>
                            <m:t>s</m:t>
                          </m:r>
                        </m:num>
                        <m:den>
                          <m:r>
                            <m:rPr>
                              <m:nor/>
                            </m:rPr>
                            <a:rPr lang="en-US" b="0" i="0" smtClean="0">
                              <a:solidFill>
                                <a:schemeClr val="tx1"/>
                              </a:solidFill>
                            </a:rPr>
                            <m:t>n</m:t>
                          </m:r>
                        </m:den>
                      </m:f>
                    </m:oMath>
                  </m:oMathPara>
                </a14:m>
                <a:endParaRPr lang="en-US" altLang="en-US" dirty="0">
                  <a:solidFill>
                    <a:schemeClr val="tx1"/>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m:t>P</m:t>
                      </m:r>
                      <m:r>
                        <m:rPr>
                          <m:nor/>
                        </m:rPr>
                        <a:rPr lang="en-US"/>
                        <m:t>.</m:t>
                      </m:r>
                      <m:r>
                        <m:rPr>
                          <m:nor/>
                        </m:rPr>
                        <a:rPr lang="en-US"/>
                        <m:t>average</m:t>
                      </m:r>
                      <m:r>
                        <a:rPr lang="en-US" i="1">
                          <a:latin typeface="Cambria Math" panose="02040503050406030204" pitchFamily="18" charset="0"/>
                        </a:rPr>
                        <m:t>=</m:t>
                      </m:r>
                      <m:f>
                        <m:fPr>
                          <m:ctrlPr>
                            <a:rPr lang="pt-BR" altLang="en-US" i="1">
                              <a:latin typeface="Cambria Math" panose="02040503050406030204" pitchFamily="18" charset="0"/>
                            </a:rPr>
                          </m:ctrlPr>
                        </m:fPr>
                        <m:num>
                          <m:r>
                            <m:rPr>
                              <m:nor/>
                            </m:rPr>
                            <a:rPr lang="en-US"/>
                            <m:t>Sum</m:t>
                          </m:r>
                          <m:r>
                            <m:rPr>
                              <m:nor/>
                            </m:rPr>
                            <a:rPr lang="en-US"/>
                            <m:t> </m:t>
                          </m:r>
                          <m:r>
                            <m:rPr>
                              <m:nor/>
                            </m:rPr>
                            <a:rPr lang="en-US"/>
                            <m:t>P</m:t>
                          </m:r>
                        </m:num>
                        <m:den>
                          <m:r>
                            <m:rPr>
                              <m:nor/>
                            </m:rPr>
                            <a:rPr lang="en-US"/>
                            <m:t>n</m:t>
                          </m:r>
                        </m:den>
                      </m:f>
                    </m:oMath>
                  </m:oMathPara>
                </a14:m>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p:sp>
            <p:nvSpPr>
              <p:cNvPr id="7" name="Rectangle 6">
                <a:extLst>
                  <a:ext uri="{FF2B5EF4-FFF2-40B4-BE49-F238E27FC236}">
                    <a16:creationId xmlns:a16="http://schemas.microsoft.com/office/drawing/2014/main" id="{24951254-955F-61BF-574A-75A67A4FABA5}"/>
                  </a:ext>
                </a:extLst>
              </p:cNvPr>
              <p:cNvSpPr>
                <a:spLocks noGrp="1" noRot="1" noChangeAspect="1" noMove="1" noResize="1" noEditPoints="1" noAdjustHandles="1" noChangeArrowheads="1" noChangeShapeType="1" noTextEdit="1"/>
              </p:cNvSpPr>
              <p:nvPr/>
            </p:nvSpPr>
            <p:spPr bwMode="auto">
              <a:xfrm>
                <a:off x="2557606" y="1889175"/>
                <a:ext cx="9533101" cy="4339162"/>
              </a:xfrm>
              <a:prstGeom prst="rect">
                <a:avLst/>
              </a:prstGeom>
              <a:blipFill>
                <a:blip r:embed="rId3"/>
                <a:stretch>
                  <a:fillRect l="-1024" t="-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4039736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2) Types of Price Elasticity of Supply</a:t>
            </a:r>
          </a:p>
        </p:txBody>
      </p:sp>
      <p:sp>
        <p:nvSpPr>
          <p:cNvPr id="3" name="TextBox 2">
            <a:extLst>
              <a:ext uri="{FF2B5EF4-FFF2-40B4-BE49-F238E27FC236}">
                <a16:creationId xmlns:a16="http://schemas.microsoft.com/office/drawing/2014/main" id="{24BD4F01-D701-6B4B-DCB9-9743CF1EEACC}"/>
              </a:ext>
            </a:extLst>
          </p:cNvPr>
          <p:cNvSpPr txBox="1"/>
          <p:nvPr/>
        </p:nvSpPr>
        <p:spPr>
          <a:xfrm>
            <a:off x="820625" y="2917529"/>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3 Types</a:t>
            </a:r>
            <a:endParaRPr lang="en-US" sz="2400" dirty="0">
              <a:highlight>
                <a:srgbClr val="FFFF00"/>
              </a:highlight>
            </a:endParaRPr>
          </a:p>
        </p:txBody>
      </p:sp>
      <p:pic>
        <p:nvPicPr>
          <p:cNvPr id="9" name="Picture 8">
            <a:extLst>
              <a:ext uri="{FF2B5EF4-FFF2-40B4-BE49-F238E27FC236}">
                <a16:creationId xmlns:a16="http://schemas.microsoft.com/office/drawing/2014/main" id="{EF6350EB-8798-A08A-F1F6-91F8568F55A9}"/>
              </a:ext>
            </a:extLst>
          </p:cNvPr>
          <p:cNvPicPr>
            <a:picLocks noChangeAspect="1"/>
          </p:cNvPicPr>
          <p:nvPr/>
        </p:nvPicPr>
        <p:blipFill rotWithShape="1">
          <a:blip r:embed="rId3"/>
          <a:srcRect l="39456" t="28781" r="13913" b="25399"/>
          <a:stretch/>
        </p:blipFill>
        <p:spPr>
          <a:xfrm>
            <a:off x="2405509" y="1492447"/>
            <a:ext cx="9099525" cy="5027009"/>
          </a:xfrm>
          <a:prstGeom prst="rect">
            <a:avLst/>
          </a:prstGeom>
        </p:spPr>
      </p:pic>
    </p:spTree>
    <p:extLst>
      <p:ext uri="{BB962C8B-B14F-4D97-AF65-F5344CB8AC3E}">
        <p14:creationId xmlns:p14="http://schemas.microsoft.com/office/powerpoint/2010/main" val="2890394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475717" y="609412"/>
            <a:ext cx="6302333" cy="830997"/>
          </a:xfrm>
          <a:prstGeom prst="rect">
            <a:avLst/>
          </a:prstGeom>
          <a:noFill/>
        </p:spPr>
        <p:txBody>
          <a:bodyPr wrap="square">
            <a:spAutoFit/>
          </a:bodyPr>
          <a:lstStyle/>
          <a:p>
            <a:pPr algn="ctr"/>
            <a:r>
              <a:rPr lang="en-US" sz="2400" b="1" dirty="0">
                <a:solidFill>
                  <a:schemeClr val="bg1"/>
                </a:solidFill>
              </a:rPr>
              <a:t>2) Factors That Influence the Price Elasticity of Supply</a:t>
            </a:r>
          </a:p>
        </p:txBody>
      </p:sp>
      <p:sp>
        <p:nvSpPr>
          <p:cNvPr id="7" name="Rectangle 6">
            <a:extLst>
              <a:ext uri="{FF2B5EF4-FFF2-40B4-BE49-F238E27FC236}">
                <a16:creationId xmlns:a16="http://schemas.microsoft.com/office/drawing/2014/main" id="{E90D4012-5A45-0C49-477F-C3AFA1C8F361}"/>
              </a:ext>
            </a:extLst>
          </p:cNvPr>
          <p:cNvSpPr>
            <a:spLocks noGrp="1" noChangeArrowheads="1"/>
          </p:cNvSpPr>
          <p:nvPr/>
        </p:nvSpPr>
        <p:spPr bwMode="auto">
          <a:xfrm>
            <a:off x="1145668" y="2177141"/>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0"/>
              </a:spcAft>
              <a:buFont typeface="+mj-lt"/>
              <a:buAutoNum type="arabicPeriod"/>
            </a:pPr>
            <a:r>
              <a:rPr lang="en-US" sz="1800" b="1" u="sng" dirty="0">
                <a:solidFill>
                  <a:srgbClr val="00B0F0"/>
                </a:solidFill>
                <a:effectLst/>
                <a:latin typeface="Arial" panose="020B0604020202020204" pitchFamily="34" charset="0"/>
                <a:ea typeface="Calibri" panose="020F0502020204030204" pitchFamily="34" charset="0"/>
              </a:rPr>
              <a:t>Resource Substitution Possibilities </a:t>
            </a:r>
            <a:r>
              <a:rPr lang="en-US" sz="1800" b="1" u="sng" dirty="0">
                <a:solidFill>
                  <a:srgbClr val="000000"/>
                </a:solidFill>
                <a:effectLst/>
                <a:highlight>
                  <a:srgbClr val="FFFF00"/>
                </a:highlight>
                <a:latin typeface="Arial" panose="020B0604020202020204" pitchFamily="34" charset="0"/>
                <a:ea typeface="Calibri" panose="020F0502020204030204" pitchFamily="34" charset="0"/>
              </a:rPr>
              <a:t>( + VE )</a:t>
            </a:r>
            <a:r>
              <a:rPr lang="en-US" sz="1800" b="1" u="sng" dirty="0">
                <a:solidFill>
                  <a:srgbClr val="00B0F0"/>
                </a:solidFill>
                <a:effectLst/>
                <a:latin typeface="Arial" panose="020B0604020202020204" pitchFamily="34" charset="0"/>
                <a:ea typeface="Calibri" panose="020F0502020204030204" pitchFamily="34" charset="0"/>
              </a:rPr>
              <a:t> </a:t>
            </a:r>
            <a:endParaRPr lang="en-US" sz="1800" dirty="0">
              <a:solidFill>
                <a:srgbClr val="000000"/>
              </a:solidFill>
              <a:effectLst/>
              <a:latin typeface="Arial" panose="020B0604020202020204" pitchFamily="34" charset="0"/>
              <a:ea typeface="Calibri" panose="020F0502020204030204" pitchFamily="34" charset="0"/>
            </a:endParaRPr>
          </a:p>
          <a:p>
            <a:pPr marL="0" marR="0">
              <a:spcBef>
                <a:spcPts val="0"/>
              </a:spcBef>
              <a:spcAft>
                <a:spcPts val="0"/>
              </a:spcAft>
              <a:tabLst>
                <a:tab pos="3270885" algn="l"/>
              </a:tabLst>
            </a:pPr>
            <a:r>
              <a:rPr lang="en-US" sz="1800" dirty="0">
                <a:solidFill>
                  <a:schemeClr val="tx1"/>
                </a:solidFill>
                <a:effectLst/>
                <a:latin typeface="Times New Roman" panose="02020603050405020304" pitchFamily="18" charset="0"/>
                <a:ea typeface="Times New Roman" panose="02020603050405020304" pitchFamily="18" charset="0"/>
              </a:rPr>
              <a:t>The easier it is to substitute among the resources used to produce a good or service, the greater is its elasticity of supply.</a:t>
            </a:r>
          </a:p>
          <a:p>
            <a:pPr marL="457200" marR="0">
              <a:spcBef>
                <a:spcPts val="0"/>
              </a:spcBef>
              <a:spcAft>
                <a:spcPts val="0"/>
              </a:spcAft>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2) </a:t>
            </a:r>
            <a:r>
              <a:rPr lang="en-US" sz="1800" b="1" u="sng" dirty="0">
                <a:solidFill>
                  <a:srgbClr val="00B0F0"/>
                </a:solidFill>
                <a:effectLst/>
                <a:latin typeface="Times New Roman" panose="02020603050405020304" pitchFamily="18" charset="0"/>
                <a:ea typeface="Times New Roman" panose="02020603050405020304" pitchFamily="18" charset="0"/>
              </a:rPr>
              <a:t>Time Frame for Supply Decision </a:t>
            </a:r>
            <a:r>
              <a:rPr lang="en-US" sz="1800" b="1" u="sng" dirty="0">
                <a:solidFill>
                  <a:srgbClr val="000000"/>
                </a:solidFill>
                <a:effectLst/>
                <a:highlight>
                  <a:srgbClr val="FFFF00"/>
                </a:highlight>
                <a:latin typeface="Arial" panose="020B0604020202020204" pitchFamily="34" charset="0"/>
                <a:ea typeface="Calibri" panose="020F0502020204030204" pitchFamily="34" charset="0"/>
              </a:rPr>
              <a:t>( + VE )</a:t>
            </a:r>
            <a:r>
              <a:rPr lang="en-US" sz="1800" b="1" u="sng" dirty="0">
                <a:solidFill>
                  <a:srgbClr val="00B0F0"/>
                </a:solidFill>
                <a:effectLst/>
                <a:latin typeface="Arial" panose="020B0604020202020204" pitchFamily="34" charset="0"/>
                <a:ea typeface="Calibri" panose="020F0502020204030204" pitchFamily="34" charset="0"/>
              </a:rPr>
              <a:t> </a:t>
            </a:r>
          </a:p>
          <a:p>
            <a:pPr marL="0" marR="0">
              <a:spcBef>
                <a:spcPts val="0"/>
              </a:spcBef>
              <a:spcAft>
                <a:spcPts val="0"/>
              </a:spcAft>
              <a:tabLst>
                <a:tab pos="3270885" algn="l"/>
              </a:tabLst>
            </a:pPr>
            <a:r>
              <a:rPr lang="en-US" sz="2000" dirty="0">
                <a:effectLst/>
                <a:latin typeface="Times New Roman" panose="02020603050405020304" pitchFamily="18" charset="0"/>
                <a:ea typeface="Times New Roman" panose="02020603050405020304" pitchFamily="18" charset="0"/>
              </a:rPr>
              <a:t>The more time that passes after a price change, the greater is the elasticity of supply.</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Times New Roman" panose="02020603050405020304" pitchFamily="18" charset="0"/>
                <a:ea typeface="Times New Roman" panose="02020603050405020304" pitchFamily="18" charset="0"/>
              </a:rPr>
              <a:t>Momentary supply</a:t>
            </a:r>
            <a:r>
              <a:rPr lang="en-US" sz="2000" dirty="0">
                <a:solidFill>
                  <a:schemeClr val="tx1"/>
                </a:solidFill>
                <a:effectLst/>
                <a:latin typeface="Times New Roman" panose="02020603050405020304" pitchFamily="18" charset="0"/>
                <a:ea typeface="Times New Roman" panose="02020603050405020304" pitchFamily="18" charset="0"/>
              </a:rPr>
              <a:t> is </a:t>
            </a:r>
            <a:r>
              <a:rPr lang="en-US" sz="2000" b="1" dirty="0">
                <a:solidFill>
                  <a:schemeClr val="tx1"/>
                </a:solidFill>
                <a:effectLst/>
                <a:latin typeface="Times New Roman" panose="02020603050405020304" pitchFamily="18" charset="0"/>
                <a:ea typeface="Times New Roman" panose="02020603050405020304" pitchFamily="18" charset="0"/>
              </a:rPr>
              <a:t>perfectly inelastic</a:t>
            </a:r>
            <a:r>
              <a:rPr lang="en-US" sz="2000" dirty="0">
                <a:solidFill>
                  <a:schemeClr val="tx1"/>
                </a:solidFill>
                <a:effectLst/>
                <a:latin typeface="Times New Roman" panose="02020603050405020304" pitchFamily="18" charset="0"/>
                <a:ea typeface="Times New Roman" panose="02020603050405020304" pitchFamily="18" charset="0"/>
              </a:rPr>
              <a:t>:</a:t>
            </a:r>
            <a:endParaRPr lang="en-US" sz="1800" dirty="0">
              <a:solidFill>
                <a:schemeClr val="tx1"/>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tabLst>
                <a:tab pos="3270885" algn="l"/>
              </a:tabLst>
            </a:pPr>
            <a:r>
              <a:rPr lang="en-US" sz="2000" dirty="0">
                <a:effectLst/>
                <a:latin typeface="Times New Roman" panose="02020603050405020304" pitchFamily="18" charset="0"/>
                <a:ea typeface="Times New Roman" panose="02020603050405020304" pitchFamily="18" charset="0"/>
              </a:rPr>
              <a:t> The quantity supplied immediately following a price change is constant.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Times New Roman" panose="02020603050405020304" pitchFamily="18" charset="0"/>
                <a:ea typeface="Times New Roman" panose="02020603050405020304" pitchFamily="18" charset="0"/>
              </a:rPr>
              <a:t>Short-run supply</a:t>
            </a:r>
            <a:r>
              <a:rPr lang="en-US" sz="2000" dirty="0">
                <a:solidFill>
                  <a:schemeClr val="tx1"/>
                </a:solidFill>
                <a:effectLst/>
                <a:latin typeface="Times New Roman" panose="02020603050405020304" pitchFamily="18" charset="0"/>
                <a:ea typeface="Times New Roman" panose="02020603050405020304" pitchFamily="18" charset="0"/>
              </a:rPr>
              <a:t> is </a:t>
            </a:r>
            <a:r>
              <a:rPr lang="en-US" sz="2000" b="1" dirty="0">
                <a:solidFill>
                  <a:schemeClr val="tx1"/>
                </a:solidFill>
                <a:effectLst/>
                <a:latin typeface="Times New Roman" panose="02020603050405020304" pitchFamily="18" charset="0"/>
                <a:ea typeface="Times New Roman" panose="02020603050405020304" pitchFamily="18" charset="0"/>
              </a:rPr>
              <a:t>somewhat elastic</a:t>
            </a:r>
            <a:r>
              <a:rPr lang="en-US" sz="2000" dirty="0">
                <a:solidFill>
                  <a:schemeClr val="tx1"/>
                </a:solidFill>
                <a:effectLst/>
                <a:latin typeface="Times New Roman" panose="02020603050405020304" pitchFamily="18" charset="0"/>
                <a:ea typeface="Times New Roman" panose="02020603050405020304" pitchFamily="18" charset="0"/>
              </a:rPr>
              <a:t>.</a:t>
            </a:r>
          </a:p>
          <a:p>
            <a:pPr marR="0" lvl="0">
              <a:spcBef>
                <a:spcPts val="0"/>
              </a:spcBef>
              <a:spcAft>
                <a:spcPts val="0"/>
              </a:spcAft>
              <a:tabLst>
                <a:tab pos="3270885" algn="l"/>
              </a:tabLst>
            </a:pPr>
            <a:endParaRPr lang="en-US" sz="1800" dirty="0">
              <a:solidFill>
                <a:schemeClr val="tx1"/>
              </a:solidFill>
              <a:effectLst/>
              <a:latin typeface="Times New Roman" panose="02020603050405020304" pitchFamily="18" charset="0"/>
              <a:ea typeface="Times New Roman" panose="02020603050405020304" pitchFamily="18" charset="0"/>
            </a:endParaRPr>
          </a:p>
          <a:p>
            <a:pPr marL="342900" indent="-342900">
              <a:spcBef>
                <a:spcPts val="0"/>
              </a:spcBef>
              <a:spcAft>
                <a:spcPts val="0"/>
              </a:spcAft>
              <a:buFont typeface="Symbol" panose="05050102010706020507" pitchFamily="18" charset="2"/>
              <a:buChar char=""/>
              <a:tabLst>
                <a:tab pos="3270885" algn="l"/>
              </a:tabLst>
            </a:pPr>
            <a:r>
              <a:rPr lang="en-US" sz="2000" i="1" dirty="0">
                <a:solidFill>
                  <a:schemeClr val="tx1"/>
                </a:solidFill>
                <a:latin typeface="Times New Roman" panose="02020603050405020304" pitchFamily="18" charset="0"/>
              </a:rPr>
              <a:t>Long-run supply is the most elastic.  </a:t>
            </a:r>
          </a:p>
          <a:p>
            <a:pPr lvl="1" indent="0" eaLnBrk="1" hangingPunct="1"/>
            <a:endParaRPr lang="en-US" altLang="en-US" dirty="0"/>
          </a:p>
        </p:txBody>
      </p:sp>
    </p:spTree>
    <p:extLst>
      <p:ext uri="{BB962C8B-B14F-4D97-AF65-F5344CB8AC3E}">
        <p14:creationId xmlns:p14="http://schemas.microsoft.com/office/powerpoint/2010/main" val="2602285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194114" y="4163224"/>
            <a:ext cx="1759417" cy="2345892"/>
          </a:xfrm>
          <a:prstGeom prst="rect">
            <a:avLst/>
          </a:prstGeom>
        </p:spPr>
      </p:pic>
      <p:sp>
        <p:nvSpPr>
          <p:cNvPr id="9" name="Content Placeholder 2">
            <a:extLst>
              <a:ext uri="{FF2B5EF4-FFF2-40B4-BE49-F238E27FC236}">
                <a16:creationId xmlns:a16="http://schemas.microsoft.com/office/drawing/2014/main" id="{8B078F79-A8A4-159A-D843-3133861148F0}"/>
              </a:ext>
            </a:extLst>
          </p:cNvPr>
          <p:cNvSpPr txBox="1">
            <a:spLocks/>
          </p:cNvSpPr>
          <p:nvPr/>
        </p:nvSpPr>
        <p:spPr>
          <a:xfrm>
            <a:off x="1058308" y="2035731"/>
            <a:ext cx="9630648" cy="3482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The price elasticity of supply tends to be: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Smaller in the long run than in the short run. </a:t>
            </a: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Smaller in the short run than in the long run.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larger in the short run than in the long run.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Unrelated to the length of time.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increased by 5%, given that elasticity is 5, quantity supplied will: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a. increase by 25%.  </a:t>
            </a:r>
            <a:r>
              <a:rPr lang="en-US" sz="1800" dirty="0">
                <a:effectLst/>
                <a:latin typeface="Times New Roman" panose="02020603050405020304" pitchFamily="18" charset="0"/>
                <a:ea typeface="Times New Roman" panose="02020603050405020304" pitchFamily="18" charset="0"/>
              </a:rPr>
              <a:t>(5*0.05) *100 = 25%</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decrease by 1%.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decrease by 25%.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None of the above.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266680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194114" y="4163224"/>
            <a:ext cx="1759417" cy="2345892"/>
          </a:xfrm>
          <a:prstGeom prst="rect">
            <a:avLst/>
          </a:prstGeom>
        </p:spPr>
      </p:pic>
      <p:sp>
        <p:nvSpPr>
          <p:cNvPr id="3" name="Content Placeholder 2">
            <a:extLst>
              <a:ext uri="{FF2B5EF4-FFF2-40B4-BE49-F238E27FC236}">
                <a16:creationId xmlns:a16="http://schemas.microsoft.com/office/drawing/2014/main" id="{CA895987-17D9-B9C8-2B55-BB7D163D8541}"/>
              </a:ext>
            </a:extLst>
          </p:cNvPr>
          <p:cNvSpPr txBox="1">
            <a:spLocks/>
          </p:cNvSpPr>
          <p:nvPr/>
        </p:nvSpPr>
        <p:spPr>
          <a:xfrm>
            <a:off x="762000" y="1890207"/>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elasticity of supply is unit elastic how does quantity supplied change in response to a 25% increase in price?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Quantity supplied increase by 50%.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Quantity supplied decrease by 50%.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Quantity supplied decrease by 25%.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Quantity supplied increase by 25%.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of a movie ticket increases by 4 percent and the quantity of movies supplied rises by 2 percent, the price elasticity of supply is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2.0.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4.0.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c. 0.5</a:t>
            </a:r>
            <a:r>
              <a:rPr lang="en-US" sz="1800" dirty="0">
                <a:effectLst/>
                <a:latin typeface="Times New Roman" panose="02020603050405020304" pitchFamily="18" charset="0"/>
                <a:ea typeface="Times New Roman" panose="02020603050405020304" pitchFamily="18" charset="0"/>
              </a:rPr>
              <a:t>.  (0.02/0.04 = 0.5)</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Some amount that cannot be determined without more information.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9579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194114" y="4163224"/>
            <a:ext cx="1759417" cy="2345892"/>
          </a:xfrm>
          <a:prstGeom prst="rect">
            <a:avLst/>
          </a:prstGeom>
        </p:spPr>
      </p:pic>
      <p:sp>
        <p:nvSpPr>
          <p:cNvPr id="3" name="Content Placeholder 2">
            <a:extLst>
              <a:ext uri="{FF2B5EF4-FFF2-40B4-BE49-F238E27FC236}">
                <a16:creationId xmlns:a16="http://schemas.microsoft.com/office/drawing/2014/main" id="{1F19EC5C-870F-185E-B93A-B2B6C162DE58}"/>
              </a:ext>
            </a:extLst>
          </p:cNvPr>
          <p:cNvSpPr txBox="1">
            <a:spLocks/>
          </p:cNvSpPr>
          <p:nvPr/>
        </p:nvSpPr>
        <p:spPr>
          <a:xfrm>
            <a:off x="942308" y="196294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a 3% increase in price leads to an 10% decrease in quantity demanded, demand is</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 Perfectly elastic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Elastic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Unit elastic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Inelastic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8. A perfectly elastic supply curve is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Vertical straight line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Horizontal straight line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Downward-sloping straight line</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d. An upward-sloping straight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651549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Think</a:t>
            </a:r>
          </a:p>
        </p:txBody>
      </p:sp>
      <p:pic>
        <p:nvPicPr>
          <p:cNvPr id="7" name="Picture 6">
            <a:extLst>
              <a:ext uri="{FF2B5EF4-FFF2-40B4-BE49-F238E27FC236}">
                <a16:creationId xmlns:a16="http://schemas.microsoft.com/office/drawing/2014/main" id="{B6E55B3E-9E8C-A36C-8FB0-A988DBF2CE79}"/>
              </a:ext>
            </a:extLst>
          </p:cNvPr>
          <p:cNvPicPr>
            <a:picLocks noChangeAspect="1"/>
          </p:cNvPicPr>
          <p:nvPr/>
        </p:nvPicPr>
        <p:blipFill rotWithShape="1">
          <a:blip r:embed="rId3"/>
          <a:srcRect l="17145" t="27099" r="66585" b="34317"/>
          <a:stretch/>
        </p:blipFill>
        <p:spPr>
          <a:xfrm>
            <a:off x="10194114" y="4163224"/>
            <a:ext cx="1759417" cy="2345892"/>
          </a:xfrm>
          <a:prstGeom prst="rect">
            <a:avLst/>
          </a:prstGeom>
        </p:spPr>
      </p:pic>
      <p:sp>
        <p:nvSpPr>
          <p:cNvPr id="3" name="Content Placeholder 2">
            <a:extLst>
              <a:ext uri="{FF2B5EF4-FFF2-40B4-BE49-F238E27FC236}">
                <a16:creationId xmlns:a16="http://schemas.microsoft.com/office/drawing/2014/main" id="{4FE22501-EE13-E1F4-C16F-A468A27EE983}"/>
              </a:ext>
            </a:extLst>
          </p:cNvPr>
          <p:cNvSpPr txBox="1">
            <a:spLocks/>
          </p:cNvSpPr>
          <p:nvPr/>
        </p:nvSpPr>
        <p:spPr>
          <a:xfrm>
            <a:off x="942308" y="193787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Which of the following effects a product’s price elasticity of demand?</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 Availability of substitution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the time factor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necessity of the product is to consumers </a:t>
            </a: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all of the above</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Other things being equal, the price elasticity of demand for a product will be more elastic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a. if spending on the item is a very large proportion of the household’s budget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if spending on the item is a very small proportion of the household’s budget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when the price of the product is very low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for a product with no close substitutes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91737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Summary outlines</a:t>
            </a:r>
          </a:p>
        </p:txBody>
      </p:sp>
      <p:sp>
        <p:nvSpPr>
          <p:cNvPr id="3" name="Content Placeholder 2">
            <a:extLst>
              <a:ext uri="{FF2B5EF4-FFF2-40B4-BE49-F238E27FC236}">
                <a16:creationId xmlns:a16="http://schemas.microsoft.com/office/drawing/2014/main" id="{636FD9F7-6CEA-875E-EBDF-5CC66D630E12}"/>
              </a:ext>
            </a:extLst>
          </p:cNvPr>
          <p:cNvSpPr txBox="1">
            <a:spLocks/>
          </p:cNvSpPr>
          <p:nvPr/>
        </p:nvSpPr>
        <p:spPr>
          <a:xfrm>
            <a:off x="838200" y="2357211"/>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dirty="0"/>
              <a:t>Elasticity of Demand</a:t>
            </a:r>
          </a:p>
          <a:p>
            <a:pPr lvl="1"/>
            <a:r>
              <a:rPr lang="en-US" dirty="0">
                <a:solidFill>
                  <a:srgbClr val="002060"/>
                </a:solidFill>
              </a:rPr>
              <a:t>Price Elasticity of Demand (Definition- Calculate – Types - Factors)</a:t>
            </a:r>
          </a:p>
          <a:p>
            <a:pPr lvl="1"/>
            <a:r>
              <a:rPr lang="en-US" dirty="0">
                <a:solidFill>
                  <a:srgbClr val="002060"/>
                </a:solidFill>
              </a:rPr>
              <a:t>Cross Elasticity of Demand (Definition- Calculate – Types )</a:t>
            </a:r>
          </a:p>
          <a:p>
            <a:pPr lvl="1"/>
            <a:r>
              <a:rPr lang="en-US" dirty="0">
                <a:solidFill>
                  <a:srgbClr val="002060"/>
                </a:solidFill>
              </a:rPr>
              <a:t>Income Elasticity of Demand (Definition- Calculate – Types )</a:t>
            </a:r>
          </a:p>
          <a:p>
            <a:pPr marL="514350" lvl="1" indent="-514350">
              <a:spcBef>
                <a:spcPts val="1000"/>
              </a:spcBef>
              <a:buFont typeface="+mj-lt"/>
              <a:buAutoNum type="arabicPeriod" startAt="2"/>
            </a:pPr>
            <a:r>
              <a:rPr lang="en-US" sz="2800" dirty="0"/>
              <a:t>Elasticity of Supply</a:t>
            </a:r>
            <a:r>
              <a:rPr lang="ar-EG" sz="2800" dirty="0"/>
              <a:t> </a:t>
            </a:r>
            <a:r>
              <a:rPr lang="en-US" sz="2800" dirty="0"/>
              <a:t>(Definition- Calculate – Types - Factors)</a:t>
            </a:r>
          </a:p>
          <a:p>
            <a:pPr marL="457200" lvl="1" indent="0">
              <a:buNone/>
            </a:pPr>
            <a:endParaRPr lang="en-US" dirty="0"/>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14750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Important Notes</a:t>
            </a:r>
          </a:p>
        </p:txBody>
      </p:sp>
      <p:sp>
        <p:nvSpPr>
          <p:cNvPr id="7" name="Content Placeholder 2">
            <a:extLst>
              <a:ext uri="{FF2B5EF4-FFF2-40B4-BE49-F238E27FC236}">
                <a16:creationId xmlns:a16="http://schemas.microsoft.com/office/drawing/2014/main" id="{1189A6D9-82D7-48AB-5EF8-CFBB03CBED5B}"/>
              </a:ext>
            </a:extLst>
          </p:cNvPr>
          <p:cNvSpPr txBox="1">
            <a:spLocks/>
          </p:cNvSpPr>
          <p:nvPr/>
        </p:nvSpPr>
        <p:spPr>
          <a:xfrm>
            <a:off x="765840" y="2104326"/>
            <a:ext cx="10515600"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Definition of Elasticity:</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Elasticity measures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responsiveness of a variable to a change in another variable.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1200"/>
              </a:spcBef>
              <a:spcAft>
                <a:spcPts val="0"/>
              </a:spcAft>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Definition of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measures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responsiveness of the quantity demanded to change in price.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defined as the magnitude of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percentage change in quantity demanded divided by the percentage change in price.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estimated at 1.4.  This value means a one percent increase in the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will decrease the quantity demanded by 1.4 percent</a:t>
            </a:r>
            <a:endParaRPr lang="en-US" sz="3600"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182790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Important Notes</a:t>
            </a:r>
          </a:p>
        </p:txBody>
      </p:sp>
      <p:sp>
        <p:nvSpPr>
          <p:cNvPr id="3" name="Content Placeholder 2">
            <a:extLst>
              <a:ext uri="{FF2B5EF4-FFF2-40B4-BE49-F238E27FC236}">
                <a16:creationId xmlns:a16="http://schemas.microsoft.com/office/drawing/2014/main" id="{45A6EB26-BAE3-028F-E981-61C4C98B45F1}"/>
              </a:ext>
            </a:extLst>
          </p:cNvPr>
          <p:cNvSpPr txBox="1">
            <a:spLocks/>
          </p:cNvSpPr>
          <p:nvPr/>
        </p:nvSpPr>
        <p:spPr>
          <a:xfrm>
            <a:off x="914400" y="2095405"/>
            <a:ext cx="10418155" cy="2354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1200"/>
              </a:spcBef>
              <a:spcAft>
                <a:spcPts val="0"/>
              </a:spcAft>
            </a:pPr>
            <a:r>
              <a:rPr lang="en-US" sz="18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Measure of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estimated at 0.03.  This value means a 10 percent increase in the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of oil will decrease the quantity of oil demanded by 0.3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20 percent increase in the quantity demanded results from a 10 percent decline in its price.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is 2.</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5 percent increase in the quantity demanded results from a 10 percent decline in its price. The price elasticity of demand is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0.5.</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decreases by 3 percent and as a result the quantity demanded increases by 12 percent, the price elasticity of demand equals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4.</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Using average price and average quantity, calculate the price elasticity of demand if a price rise from $8 to $10 and decreases the quantity demanded from 20 units to 15 units. Calculate The price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pic>
        <p:nvPicPr>
          <p:cNvPr id="9" name="Picture 8">
            <a:extLst>
              <a:ext uri="{FF2B5EF4-FFF2-40B4-BE49-F238E27FC236}">
                <a16:creationId xmlns:a16="http://schemas.microsoft.com/office/drawing/2014/main" id="{C6914003-8851-8A80-6B44-69A3A7C77AF3}"/>
              </a:ext>
            </a:extLst>
          </p:cNvPr>
          <p:cNvPicPr>
            <a:picLocks noChangeAspect="1"/>
          </p:cNvPicPr>
          <p:nvPr/>
        </p:nvPicPr>
        <p:blipFill rotWithShape="1">
          <a:blip r:embed="rId3"/>
          <a:srcRect l="38044" t="33615" r="18152" b="32552"/>
          <a:stretch/>
        </p:blipFill>
        <p:spPr>
          <a:xfrm>
            <a:off x="3124201" y="4842609"/>
            <a:ext cx="5291137" cy="1958267"/>
          </a:xfrm>
          <a:prstGeom prst="rect">
            <a:avLst/>
          </a:prstGeom>
        </p:spPr>
      </p:pic>
    </p:spTree>
    <p:extLst>
      <p:ext uri="{BB962C8B-B14F-4D97-AF65-F5344CB8AC3E}">
        <p14:creationId xmlns:p14="http://schemas.microsoft.com/office/powerpoint/2010/main" val="2076424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Important Notes</a:t>
            </a:r>
          </a:p>
        </p:txBody>
      </p:sp>
      <p:sp>
        <p:nvSpPr>
          <p:cNvPr id="7" name="Content Placeholder 2">
            <a:extLst>
              <a:ext uri="{FF2B5EF4-FFF2-40B4-BE49-F238E27FC236}">
                <a16:creationId xmlns:a16="http://schemas.microsoft.com/office/drawing/2014/main" id="{D041F4BB-9F60-A943-67BD-9A9EB2CCCFEE}"/>
              </a:ext>
            </a:extLst>
          </p:cNvPr>
          <p:cNvSpPr txBox="1">
            <a:spLocks/>
          </p:cNvSpPr>
          <p:nvPr/>
        </p:nvSpPr>
        <p:spPr>
          <a:xfrm>
            <a:off x="838200" y="2057561"/>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Dan sells newspapers. Dan says that a 5 percent increase in the price of a newspaper will decrease the quantity of newspapers demanded by 9 percent. According to Dan, the demand for newspapers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quantity demanded changes by a relatively small amount for a given change in price, then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elasticity is between 0 and 1,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inelastic if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less than 1</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a 20 percent increase in the price results in a 10 percent decrease in the quantity demanded, then the demand for used cars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inelastic if a relatively large price increase leads to a relatively small decrease in the quantity demanded.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67922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Important Notes</a:t>
            </a:r>
          </a:p>
        </p:txBody>
      </p:sp>
      <p:sp>
        <p:nvSpPr>
          <p:cNvPr id="3" name="Content Placeholder 2">
            <a:extLst>
              <a:ext uri="{FF2B5EF4-FFF2-40B4-BE49-F238E27FC236}">
                <a16:creationId xmlns:a16="http://schemas.microsoft.com/office/drawing/2014/main" id="{DC0894B8-5CB0-4C7A-4931-FD5BDFDE4E4A}"/>
              </a:ext>
            </a:extLst>
          </p:cNvPr>
          <p:cNvSpPr txBox="1">
            <a:spLocks/>
          </p:cNvSpPr>
          <p:nvPr/>
        </p:nvSpPr>
        <p:spPr>
          <a:xfrm>
            <a:off x="914400" y="2016842"/>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rtl="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a consumer is relatively insensitive to changes in the price of a good, then the consumer's demand for the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of a good increases from $3 to $4, and the quantity demand remains unchanged, then the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when the price increases, the quantity demanded will decrease by a greater percentage than the price increased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 price elasticity of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greater than 1.</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When the percentage change in quantity demanded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equals</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than the percentage change in price, the demand for the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unit 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When the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elasticity of demand for a good 0</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 demand curve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vertical</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457200" marR="0">
              <a:lnSpc>
                <a:spcPct val="107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44919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0CFD527-7489-A342-B630-D72A687734CB}"/>
              </a:ext>
            </a:extLst>
          </p:cNvPr>
          <p:cNvSpPr txBox="1"/>
          <p:nvPr/>
        </p:nvSpPr>
        <p:spPr>
          <a:xfrm>
            <a:off x="2557606" y="837474"/>
            <a:ext cx="6302333" cy="461665"/>
          </a:xfrm>
          <a:prstGeom prst="rect">
            <a:avLst/>
          </a:prstGeom>
          <a:noFill/>
        </p:spPr>
        <p:txBody>
          <a:bodyPr wrap="square">
            <a:spAutoFit/>
          </a:bodyPr>
          <a:lstStyle/>
          <a:p>
            <a:pPr algn="ctr"/>
            <a:r>
              <a:rPr lang="en-US" sz="2400" b="1" dirty="0">
                <a:solidFill>
                  <a:schemeClr val="bg1"/>
                </a:solidFill>
              </a:rPr>
              <a:t>Important Notes</a:t>
            </a:r>
          </a:p>
        </p:txBody>
      </p:sp>
      <p:sp>
        <p:nvSpPr>
          <p:cNvPr id="7" name="Content Placeholder 2">
            <a:extLst>
              <a:ext uri="{FF2B5EF4-FFF2-40B4-BE49-F238E27FC236}">
                <a16:creationId xmlns:a16="http://schemas.microsoft.com/office/drawing/2014/main" id="{FA2E676F-0F3B-C60E-7CC8-BEC8D88FB696}"/>
              </a:ext>
            </a:extLst>
          </p:cNvPr>
          <p:cNvSpPr txBox="1">
            <a:spLocks/>
          </p:cNvSpPr>
          <p:nvPr/>
        </p:nvSpPr>
        <p:spPr>
          <a:xfrm>
            <a:off x="684747" y="2184406"/>
            <a:ext cx="10889973"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supply:</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supply curve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vertical</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then supply is relatively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elasticity of supply for paintings by Picasso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elasticity of supply equals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infinity</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if the supply curve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horizontal</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57694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733</TotalTime>
  <Words>3050</Words>
  <Application>Microsoft Office PowerPoint</Application>
  <PresentationFormat>Widescreen</PresentationFormat>
  <Paragraphs>520</Paragraphs>
  <Slides>43</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Calibri</vt:lpstr>
      <vt:lpstr>Calibri Light</vt:lpstr>
      <vt:lpstr>Cambria Math</vt:lpstr>
      <vt:lpstr>Courier New</vt:lpstr>
      <vt:lpstr>Palatino Linotype</vt:lpstr>
      <vt:lpstr>Symbol</vt:lpstr>
      <vt:lpstr>Times New Roman</vt:lpstr>
      <vt:lpstr>Webdings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29</cp:revision>
  <dcterms:created xsi:type="dcterms:W3CDTF">2023-04-29T09:08:23Z</dcterms:created>
  <dcterms:modified xsi:type="dcterms:W3CDTF">2023-09-21T21:48:18Z</dcterms:modified>
</cp:coreProperties>
</file>