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480" r:id="rId2"/>
    <p:sldId id="494" r:id="rId3"/>
    <p:sldId id="522" r:id="rId4"/>
    <p:sldId id="523" r:id="rId5"/>
    <p:sldId id="276" r:id="rId6"/>
    <p:sldId id="524" r:id="rId7"/>
    <p:sldId id="525" r:id="rId8"/>
    <p:sldId id="256" r:id="rId9"/>
    <p:sldId id="489" r:id="rId10"/>
    <p:sldId id="306" r:id="rId11"/>
    <p:sldId id="538" r:id="rId12"/>
    <p:sldId id="539" r:id="rId13"/>
    <p:sldId id="530" r:id="rId14"/>
    <p:sldId id="531" r:id="rId15"/>
    <p:sldId id="532" r:id="rId16"/>
    <p:sldId id="533"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522"/>
            <p14:sldId id="523"/>
            <p14:sldId id="276"/>
            <p14:sldId id="524"/>
            <p14:sldId id="525"/>
            <p14:sldId id="256"/>
            <p14:sldId id="489"/>
            <p14:sldId id="306"/>
            <p14:sldId id="538"/>
            <p14:sldId id="539"/>
            <p14:sldId id="530"/>
            <p14:sldId id="531"/>
            <p14:sldId id="532"/>
            <p14:sldId id="5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jpeg"/><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emf"/><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svg"/><Relationship Id="rId2"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646466" y="23586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Magdy Alhaj</a:t>
            </a:r>
          </a:p>
        </p:txBody>
      </p:sp>
      <p:sp>
        <p:nvSpPr>
          <p:cNvPr id="31" name="TextBox 30"/>
          <p:cNvSpPr txBox="1"/>
          <p:nvPr/>
        </p:nvSpPr>
        <p:spPr>
          <a:xfrm>
            <a:off x="-23129" y="2014692"/>
            <a:ext cx="6014788" cy="3323987"/>
          </a:xfrm>
          <a:prstGeom prst="rect">
            <a:avLst/>
          </a:prstGeom>
          <a:noFill/>
        </p:spPr>
        <p:txBody>
          <a:bodyPr wrap="none" rtlCol="0" anchor="ctr">
            <a:spAutoFit/>
          </a:bodyPr>
          <a:lstStyle/>
          <a:p>
            <a:pPr algn="ctr">
              <a:defRPr/>
            </a:pPr>
            <a:r>
              <a:rPr lang="en-US" sz="3200" b="1" dirty="0">
                <a:solidFill>
                  <a:srgbClr val="00B0F0"/>
                </a:solidFill>
                <a:latin typeface="Times New Roman" panose="02020603050405020304" pitchFamily="18" charset="0"/>
                <a:cs typeface="Times New Roman" panose="02020603050405020304" pitchFamily="18" charset="0"/>
              </a:rPr>
              <a:t>MARKETING MANAGEMENT</a:t>
            </a:r>
          </a:p>
          <a:p>
            <a:pPr algn="ctr">
              <a:defRPr/>
            </a:pPr>
            <a:endParaRPr lang="en-US" sz="3200" b="1" dirty="0">
              <a:solidFill>
                <a:srgbClr val="00B0F0"/>
              </a:solidFill>
              <a:latin typeface="Times New Roman" panose="02020603050405020304" pitchFamily="18" charset="0"/>
              <a:cs typeface="Times New Roman" panose="02020603050405020304" pitchFamily="18" charset="0"/>
            </a:endParaRPr>
          </a:p>
          <a:p>
            <a:pPr algn="ctr">
              <a:defRPr/>
            </a:pPr>
            <a:r>
              <a:rPr lang="en-US" sz="3200" b="1" dirty="0">
                <a:solidFill>
                  <a:srgbClr val="00B0F0"/>
                </a:solidFill>
                <a:latin typeface="Times New Roman" panose="02020603050405020304" pitchFamily="18" charset="0"/>
                <a:cs typeface="Times New Roman" panose="02020603050405020304" pitchFamily="18" charset="0"/>
              </a:rPr>
              <a:t>MGM 612</a:t>
            </a:r>
          </a:p>
          <a:p>
            <a:pPr algn="ctr" fontAlgn="auto">
              <a:spcAft>
                <a:spcPts val="0"/>
              </a:spcAft>
              <a:defRPr/>
            </a:pPr>
            <a:br>
              <a:rPr lang="en-US" sz="3200" b="1" dirty="0">
                <a:solidFill>
                  <a:schemeClr val="bg1"/>
                </a:solidFill>
              </a:rPr>
            </a:br>
            <a:br>
              <a:rPr lang="en-US" b="1" dirty="0">
                <a:solidFill>
                  <a:schemeClr val="bg1"/>
                </a:solidFill>
              </a:rPr>
            </a:br>
            <a:endParaRPr lang="en-US" sz="3200" b="1" dirty="0">
              <a:solidFill>
                <a:schemeClr val="bg1"/>
              </a:solidFill>
              <a:effectLst>
                <a:outerShdw blurRad="38100" dist="38100" dir="2700000" algn="tl">
                  <a:srgbClr val="000000">
                    <a:alpha val="43137"/>
                  </a:srgbClr>
                </a:outerShdw>
              </a:effectLst>
            </a:endParaRPr>
          </a:p>
          <a:p>
            <a:pPr algn="ct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888953" y="566903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WEEK-1</a:t>
            </a:r>
          </a:p>
        </p:txBody>
      </p:sp>
      <p:sp>
        <p:nvSpPr>
          <p:cNvPr id="14" name="Oval 13"/>
          <p:cNvSpPr/>
          <p:nvPr/>
        </p:nvSpPr>
        <p:spPr>
          <a:xfrm>
            <a:off x="5832419" y="320002"/>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1" name="TextBox 10">
            <a:extLst>
              <a:ext uri="{FF2B5EF4-FFF2-40B4-BE49-F238E27FC236}">
                <a16:creationId xmlns:a16="http://schemas.microsoft.com/office/drawing/2014/main" id="{781F72BC-06B8-4FB5-F2D5-D8EA1BFF812E}"/>
              </a:ext>
            </a:extLst>
          </p:cNvPr>
          <p:cNvSpPr txBox="1"/>
          <p:nvPr/>
        </p:nvSpPr>
        <p:spPr>
          <a:xfrm>
            <a:off x="6926765" y="3861654"/>
            <a:ext cx="3711722" cy="523220"/>
          </a:xfrm>
          <a:prstGeom prst="rect">
            <a:avLst/>
          </a:prstGeom>
          <a:noFill/>
        </p:spPr>
        <p:txBody>
          <a:bodyPr wrap="none" rtlCol="0">
            <a:spAutoFit/>
          </a:bodyPr>
          <a:lstStyle/>
          <a:p>
            <a:pPr algn="ctr"/>
            <a:r>
              <a:rPr lang="en-US" sz="2800" b="1" dirty="0"/>
              <a:t>Master of Management</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25874"/>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25760A6C-566F-B7E3-1EEE-CB29F0CF0113}"/>
              </a:ext>
            </a:extLst>
          </p:cNvPr>
          <p:cNvSpPr txBox="1"/>
          <p:nvPr/>
        </p:nvSpPr>
        <p:spPr>
          <a:xfrm>
            <a:off x="6192982" y="1517866"/>
            <a:ext cx="5804612" cy="3785652"/>
          </a:xfrm>
          <a:prstGeom prst="rect">
            <a:avLst/>
          </a:prstGeom>
          <a:noFill/>
          <a:ln>
            <a:solidFill>
              <a:schemeClr val="bg1"/>
            </a:solidFill>
          </a:ln>
        </p:spPr>
        <p:txBody>
          <a:bodyPr wrap="square" rtlCol="0" anchor="ctr">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endParaRPr lang="en-US" sz="4000" dirty="0"/>
          </a:p>
          <a:p>
            <a:pPr algn="ctr"/>
            <a:r>
              <a:rPr lang="en-US" sz="4000" dirty="0"/>
              <a:t>Week-1 </a:t>
            </a:r>
          </a:p>
          <a:p>
            <a:pPr algn="ctr"/>
            <a:r>
              <a:rPr lang="en-US" sz="4000" dirty="0"/>
              <a:t>Orientation show</a:t>
            </a:r>
            <a:br>
              <a:rPr lang="en-US" sz="4000" dirty="0"/>
            </a:br>
            <a:r>
              <a:rPr lang="ar-YE" sz="4000" dirty="0"/>
              <a:t>عرض توجيهي</a:t>
            </a:r>
            <a:r>
              <a:rPr lang="en-US" sz="4000" dirty="0"/>
              <a:t> </a:t>
            </a:r>
          </a:p>
          <a:p>
            <a:pPr algn="ctr"/>
            <a:endParaRPr lang="en-US" sz="4000" dirty="0"/>
          </a:p>
          <a:p>
            <a:pPr algn="ctr"/>
            <a:endParaRPr lang="en-US" sz="4000" dirty="0"/>
          </a:p>
        </p:txBody>
      </p:sp>
      <p:sp>
        <p:nvSpPr>
          <p:cNvPr id="15" name="TextBox 14">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4" name="Rectangle 3"/>
          <p:cNvSpPr/>
          <p:nvPr/>
        </p:nvSpPr>
        <p:spPr>
          <a:xfrm>
            <a:off x="5986840" y="4929820"/>
            <a:ext cx="6096000" cy="954107"/>
          </a:xfrm>
          <a:prstGeom prst="rect">
            <a:avLst/>
          </a:prstGeom>
        </p:spPr>
        <p:txBody>
          <a:bodyPr>
            <a:spAutoFit/>
          </a:bodyPr>
          <a:lstStyle/>
          <a:p>
            <a:r>
              <a:rPr lang="en-US" sz="2800" b="1" dirty="0">
                <a:latin typeface="Tajawal Medium" panose="00000600000000000000" pitchFamily="2" charset="-78"/>
                <a:cs typeface="Tajawal Medium" panose="00000600000000000000" pitchFamily="2" charset="-78"/>
              </a:rPr>
              <a:t>MGM 612</a:t>
            </a:r>
          </a:p>
          <a:p>
            <a:r>
              <a:rPr lang="en-US" sz="2800" b="1" dirty="0">
                <a:latin typeface="Tajawal Medium" panose="00000600000000000000" pitchFamily="2" charset="-78"/>
                <a:cs typeface="Tajawal Medium" panose="00000600000000000000" pitchFamily="2" charset="-78"/>
              </a:rPr>
              <a:t>MARKETING MANAGEMENT</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18" name="TextBox 17"/>
          <p:cNvSpPr txBox="1"/>
          <p:nvPr/>
        </p:nvSpPr>
        <p:spPr>
          <a:xfrm>
            <a:off x="2860597" y="565539"/>
            <a:ext cx="2974790" cy="769441"/>
          </a:xfrm>
          <a:prstGeom prst="rect">
            <a:avLst/>
          </a:prstGeom>
          <a:noFill/>
          <a:ln>
            <a:solidFill>
              <a:schemeClr val="bg1"/>
            </a:solid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solidFill>
                  <a:srgbClr val="FF0000"/>
                </a:solidFill>
              </a:rPr>
              <a:t>Who Am I?</a:t>
            </a:r>
          </a:p>
        </p:txBody>
      </p:sp>
      <p:sp>
        <p:nvSpPr>
          <p:cNvPr id="19"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a:t>DR. Magdy Ahmed Al-Haj Mahmoud</a:t>
            </a:r>
          </a:p>
          <a:p>
            <a:pPr rtl="1"/>
            <a:r>
              <a:rPr lang="en-US" sz="32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a:t>Ph.D. in Business Administration, Omdurman Islamic University, Sudan. 2015</a:t>
            </a:r>
            <a:endParaRPr lang="en-US" sz="1600" dirty="0"/>
          </a:p>
          <a:p>
            <a:pPr marL="285750" indent="-285750">
              <a:buFont typeface="Wingdings" panose="05000000000000000000" pitchFamily="2" charset="2"/>
              <a:buChar char="q"/>
            </a:pPr>
            <a:r>
              <a:rPr lang="en-US" sz="2400" b="1" dirty="0"/>
              <a:t>M.Sc. in Business Administration, University of Jazeera, Sudan.2011</a:t>
            </a:r>
            <a:endParaRPr lang="en-US" sz="1600" dirty="0"/>
          </a:p>
          <a:p>
            <a:pPr marL="285750" indent="-285750">
              <a:buFont typeface="Wingdings" panose="05000000000000000000" pitchFamily="2" charset="2"/>
              <a:buChar char="q"/>
            </a:pPr>
            <a:r>
              <a:rPr lang="en-US" sz="2400" b="1" dirty="0"/>
              <a:t>B.Sc. in Textile Engineering (Hours), University of Jazeera, Sudan 2004</a:t>
            </a:r>
            <a:endParaRPr lang="en-US" sz="3200" dirty="0"/>
          </a:p>
        </p:txBody>
      </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45433" y="56394"/>
            <a:ext cx="2974790" cy="2600295"/>
          </a:xfrm>
          <a:prstGeom prst="rect">
            <a:avLst/>
          </a:prstGeom>
          <a:ln>
            <a:solidFill>
              <a:schemeClr val="accent6"/>
            </a:solidFill>
          </a:ln>
        </p:spPr>
      </p:pic>
      <p:sp>
        <p:nvSpPr>
          <p:cNvPr id="21" name="Rectangle 20"/>
          <p:cNvSpPr/>
          <p:nvPr/>
        </p:nvSpPr>
        <p:spPr>
          <a:xfrm>
            <a:off x="8933262" y="2825577"/>
            <a:ext cx="3193468" cy="2554545"/>
          </a:xfrm>
          <a:prstGeom prst="rect">
            <a:avLst/>
          </a:prstGeom>
          <a:ln>
            <a:solidFill>
              <a:schemeClr val="accent6"/>
            </a:solidFill>
          </a:ln>
        </p:spPr>
        <p:txBody>
          <a:bodyPr wrap="square">
            <a:spAutoFit/>
          </a:bodyPr>
          <a:lstStyle/>
          <a:p>
            <a:r>
              <a:rPr lang="en-US" sz="16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MIDOCEAN university, Lecturer, community College king Khalid University, and, quality assurance unite coordinator, resident engineering. Published books&amp; Researches , Professional Training, </a:t>
            </a:r>
            <a:br>
              <a:rPr lang="en-US" sz="1600" b="1" dirty="0">
                <a:solidFill>
                  <a:srgbClr val="FF0000"/>
                </a:solidFill>
              </a:rPr>
            </a:br>
            <a:endParaRPr lang="ar-SA" sz="1600" b="1" dirty="0">
              <a:solidFill>
                <a:srgbClr val="FF0000"/>
              </a:solidFill>
            </a:endParaRPr>
          </a:p>
        </p:txBody>
      </p:sp>
      <p:sp>
        <p:nvSpPr>
          <p:cNvPr id="13" name="Rectangle 12"/>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Marketing Management, Frist semester 2024</a:t>
            </a:r>
          </a:p>
        </p:txBody>
      </p:sp>
    </p:spTree>
    <p:extLst>
      <p:ext uri="{BB962C8B-B14F-4D97-AF65-F5344CB8AC3E}">
        <p14:creationId xmlns:p14="http://schemas.microsoft.com/office/powerpoint/2010/main" val="3280299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099319" y="1104750"/>
            <a:ext cx="9184314" cy="1446550"/>
          </a:xfrm>
          <a:prstGeom prst="rect">
            <a:avLst/>
          </a:prstGeom>
          <a:noFill/>
          <a:ln>
            <a:noFill/>
          </a:ln>
        </p:spPr>
        <p:txBody>
          <a:bodyPr wrap="square" rtlCol="0">
            <a:spAutoFit/>
          </a:bodyPr>
          <a:lstStyle/>
          <a:p>
            <a:pPr algn="ctr"/>
            <a:r>
              <a:rPr lang="en-US" sz="4400" b="1" dirty="0"/>
              <a:t>How to reach me</a:t>
            </a:r>
          </a:p>
          <a:p>
            <a:pPr algn="ctr"/>
            <a:r>
              <a:rPr lang="en-US" sz="4400" b="1" dirty="0">
                <a:latin typeface="Times New Roman" panose="02020603050405020304" pitchFamily="18" charset="0"/>
                <a:cs typeface="Times New Roman" panose="02020603050405020304" pitchFamily="18" charset="0"/>
              </a:rPr>
              <a:t> </a:t>
            </a: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23697" y="170108"/>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Content Placeholder 2"/>
          <p:cNvSpPr txBox="1">
            <a:spLocks/>
          </p:cNvSpPr>
          <p:nvPr/>
        </p:nvSpPr>
        <p:spPr>
          <a:xfrm>
            <a:off x="1519311" y="2410167"/>
            <a:ext cx="10672689" cy="4013516"/>
          </a:xfrm>
          <a:prstGeom prst="rect">
            <a:avLst/>
          </a:prstGeom>
          <a:ln>
            <a:solidFill>
              <a:schemeClr val="accent1"/>
            </a:solid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defRPr/>
            </a:pPr>
            <a:endParaRPr lang="ar-SA" sz="2800" b="1" dirty="0">
              <a:solidFill>
                <a:srgbClr val="FF0000"/>
              </a:solidFill>
            </a:endParaRPr>
          </a:p>
          <a:p>
            <a:pPr lvl="2" algn="r" rtl="1">
              <a:buFont typeface="Wingdings" panose="05000000000000000000" pitchFamily="2" charset="2"/>
              <a:buChar char="v"/>
              <a:defRPr/>
            </a:pPr>
            <a:r>
              <a:rPr lang="ar-SA" sz="2800" b="1" dirty="0">
                <a:solidFill>
                  <a:srgbClr val="FF0000"/>
                </a:solidFill>
              </a:rPr>
              <a:t>وسيلة التواصل الأساسية مع الطلاب هو عن طريق المنصة الأكاديمية </a:t>
            </a:r>
            <a:r>
              <a:rPr lang="en-US" sz="2800" b="1" dirty="0">
                <a:solidFill>
                  <a:srgbClr val="FF0000"/>
                </a:solidFill>
              </a:rPr>
              <a:t>Sis</a:t>
            </a:r>
          </a:p>
          <a:p>
            <a:pPr marL="800100" lvl="1" indent="-342900">
              <a:buFont typeface="Wingdings" panose="05000000000000000000" pitchFamily="2" charset="2"/>
              <a:buChar char="v"/>
              <a:defRPr/>
            </a:pPr>
            <a:r>
              <a:rPr lang="en-US" sz="2800" b="1" dirty="0">
                <a:solidFill>
                  <a:srgbClr val="FF0000"/>
                </a:solidFill>
                <a:cs typeface="Bader" pitchFamily="2" charset="-78"/>
              </a:rPr>
              <a:t>VIMEO</a:t>
            </a:r>
            <a:r>
              <a:rPr lang="en-US" sz="2800" b="1" dirty="0">
                <a:solidFill>
                  <a:srgbClr val="FF0000"/>
                </a:solidFill>
              </a:rPr>
              <a:t> meeting </a:t>
            </a:r>
          </a:p>
          <a:p>
            <a:pPr marL="800100" lvl="1" indent="-342900">
              <a:buFont typeface="Wingdings" panose="05000000000000000000" pitchFamily="2" charset="2"/>
              <a:buChar char="v"/>
              <a:defRPr/>
            </a:pPr>
            <a:endParaRPr lang="en-US" sz="2800" b="1" dirty="0">
              <a:solidFill>
                <a:srgbClr val="FF0000"/>
              </a:solidFill>
            </a:endParaRPr>
          </a:p>
          <a:p>
            <a:pPr marL="1376363" lvl="1" indent="-457200">
              <a:buFont typeface="Wingdings" panose="05000000000000000000" pitchFamily="2" charset="2"/>
              <a:buChar char="v"/>
              <a:defRPr/>
            </a:pPr>
            <a:r>
              <a:rPr lang="en-US" sz="2800" b="1" dirty="0">
                <a:solidFill>
                  <a:srgbClr val="FF0000"/>
                </a:solidFill>
              </a:rPr>
              <a:t> Discussion Time (Monday  At 8-9 PM) Every week</a:t>
            </a:r>
          </a:p>
          <a:p>
            <a:pPr marL="1262063" lvl="1" indent="-342900">
              <a:buFont typeface="Wingdings" panose="05000000000000000000" pitchFamily="2" charset="2"/>
              <a:buChar char="§"/>
              <a:defRPr/>
            </a:pPr>
            <a:endParaRPr lang="en-US" sz="2800" b="1" dirty="0">
              <a:solidFill>
                <a:srgbClr val="FF0000"/>
              </a:solidFill>
            </a:endParaRPr>
          </a:p>
          <a:p>
            <a:pPr>
              <a:buClr>
                <a:srgbClr val="00B0F0"/>
              </a:buClr>
            </a:pPr>
            <a:endParaRPr lang="ar-SA" sz="3600" dirty="0">
              <a:solidFill>
                <a:srgbClr val="FF0000"/>
              </a:solidFill>
              <a:latin typeface="Aharoni" panose="02010803020104030203" pitchFamily="2" charset="-79"/>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E0FC1E9F-5B7B-443E-A05D-36167783C718}"/>
              </a:ext>
            </a:extLst>
          </p:cNvPr>
          <p:cNvSpPr/>
          <p:nvPr/>
        </p:nvSpPr>
        <p:spPr>
          <a:xfrm>
            <a:off x="762000" y="2252922"/>
            <a:ext cx="10616733" cy="3046988"/>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Marketing management </a:t>
            </a:r>
            <a:r>
              <a:rPr lang="en-US" sz="2400" dirty="0">
                <a:latin typeface="Times New Roman" panose="02020603050405020304" pitchFamily="18" charset="0"/>
                <a:cs typeface="Times New Roman" panose="02020603050405020304" pitchFamily="18" charset="0"/>
              </a:rPr>
              <a:t>is a composition of two terms 'Marketing'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p>
          <a:p>
            <a:r>
              <a:rPr lang="en-US" sz="2400" b="1" dirty="0">
                <a:solidFill>
                  <a:srgbClr val="FF0000"/>
                </a:solidFill>
                <a:latin typeface="Times New Roman" panose="02020603050405020304" pitchFamily="18" charset="0"/>
                <a:cs typeface="Times New Roman" panose="02020603050405020304" pitchFamily="18" charset="0"/>
              </a:rPr>
              <a:t>Marketing management</a:t>
            </a:r>
            <a:r>
              <a:rPr lang="en-US" sz="2400" dirty="0">
                <a:latin typeface="Times New Roman" panose="02020603050405020304" pitchFamily="18" charset="0"/>
                <a:cs typeface="Times New Roman" panose="02020603050405020304" pitchFamily="18" charset="0"/>
              </a:rPr>
              <a:t> is an organizational approach which focuses towards the accomplishment of marketing objectives of the organization such as achieving customer satisfaction, securing high sales and profit, etc.</a:t>
            </a:r>
          </a:p>
        </p:txBody>
      </p:sp>
      <p:sp>
        <p:nvSpPr>
          <p:cNvPr id="12" name="Rectangle 11">
            <a:extLst>
              <a:ext uri="{FF2B5EF4-FFF2-40B4-BE49-F238E27FC236}">
                <a16:creationId xmlns:a16="http://schemas.microsoft.com/office/drawing/2014/main" id="{5D0453EB-CB0B-49AD-BE68-C96F5CD054ED}"/>
              </a:ext>
            </a:extLst>
          </p:cNvPr>
          <p:cNvSpPr/>
          <p:nvPr/>
        </p:nvSpPr>
        <p:spPr>
          <a:xfrm>
            <a:off x="1015002" y="782303"/>
            <a:ext cx="9557723" cy="707886"/>
          </a:xfrm>
          <a:prstGeom prst="rect">
            <a:avLst/>
          </a:prstGeom>
          <a:noFill/>
        </p:spPr>
        <p:txBody>
          <a:bodyPr wrap="square" rtlCol="0">
            <a:spAutoFit/>
          </a:bodyPr>
          <a:lstStyle/>
          <a:p>
            <a:pPr algn="ctr"/>
            <a:r>
              <a:rPr lang="en-US" sz="4000" b="1" dirty="0">
                <a:solidFill>
                  <a:srgbClr val="FF0000"/>
                </a:solidFill>
                <a:latin typeface="Times New Roman" panose="02020603050405020304" pitchFamily="18" charset="0"/>
                <a:cs typeface="Times New Roman" panose="02020603050405020304" pitchFamily="18" charset="0"/>
              </a:rPr>
              <a:t>What is Marketing Management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1000" y="991368"/>
            <a:ext cx="11430000" cy="5239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4314"/>
            <a:ext cx="2305141" cy="1076343"/>
          </a:xfrm>
          <a:prstGeom prst="rect">
            <a:avLst/>
          </a:prstGeom>
        </p:spPr>
      </p:pic>
      <p:sp>
        <p:nvSpPr>
          <p:cNvPr id="8" name="TextBox 7">
            <a:extLst>
              <a:ext uri="{FF2B5EF4-FFF2-40B4-BE49-F238E27FC236}">
                <a16:creationId xmlns:a16="http://schemas.microsoft.com/office/drawing/2014/main" id="{F4DD26ED-AD41-43E6-8033-B6B2AB705465}"/>
              </a:ext>
            </a:extLst>
          </p:cNvPr>
          <p:cNvSpPr txBox="1"/>
          <p:nvPr/>
        </p:nvSpPr>
        <p:spPr>
          <a:xfrm>
            <a:off x="1099576" y="132168"/>
            <a:ext cx="9471441" cy="769441"/>
          </a:xfrm>
          <a:prstGeom prst="rect">
            <a:avLst/>
          </a:prstGeom>
          <a:noFill/>
          <a:ln>
            <a:no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solidFill>
                  <a:srgbClr val="FF0000"/>
                </a:solidFill>
              </a:rPr>
              <a:t>Primary Goal of This Course</a:t>
            </a:r>
          </a:p>
        </p:txBody>
      </p:sp>
      <p:sp>
        <p:nvSpPr>
          <p:cNvPr id="9" name="TextBox 6">
            <a:extLst>
              <a:ext uri="{FF2B5EF4-FFF2-40B4-BE49-F238E27FC236}">
                <a16:creationId xmlns:a16="http://schemas.microsoft.com/office/drawing/2014/main" id="{7A778DD2-F008-4541-9295-AF8BE2785A43}"/>
              </a:ext>
            </a:extLst>
          </p:cNvPr>
          <p:cNvSpPr txBox="1">
            <a:spLocks noChangeArrowheads="1"/>
          </p:cNvSpPr>
          <p:nvPr/>
        </p:nvSpPr>
        <p:spPr bwMode="auto">
          <a:xfrm>
            <a:off x="540326" y="1268367"/>
            <a:ext cx="11187715" cy="529464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b="1" dirty="0">
                <a:latin typeface="+mn-lt"/>
                <a:cs typeface="+mn-cs"/>
              </a:rPr>
              <a:t>Marketing management is a system of integrated business activities with each other, which aims to plan, price, promote and distribute goods and services to current and prospective customers. Marketing is a human activity aimed at satisfying the desires and requirements of consumers This course offers a complete introduction to  professional marketing thought and action.</a:t>
            </a:r>
          </a:p>
          <a:p>
            <a:pPr marL="342900" indent="-342900">
              <a:buFont typeface="Wingdings" panose="05000000000000000000" pitchFamily="2" charset="2"/>
              <a:buChar char="§"/>
            </a:pPr>
            <a:r>
              <a:rPr lang="en-US" sz="2000" b="1" dirty="0">
                <a:latin typeface="+mn-lt"/>
                <a:cs typeface="+mn-cs"/>
              </a:rPr>
              <a:t> The Course explains the concepts, policies and methods associated with marketing as well as the understanding of companies' marketing strategies at present to face increasing competition in both domestic and foreign markets in terms of marketing.</a:t>
            </a:r>
          </a:p>
          <a:p>
            <a:pPr marL="342900" indent="-342900">
              <a:buFont typeface="Wingdings" panose="05000000000000000000" pitchFamily="2" charset="2"/>
              <a:buChar char="§"/>
            </a:pPr>
            <a:r>
              <a:rPr lang="en-US" sz="2000" b="1" dirty="0">
                <a:latin typeface="+mn-lt"/>
                <a:cs typeface="+mn-cs"/>
              </a:rPr>
              <a:t>The course analyses the process of market segmentation, targeting and the postponing of the products </a:t>
            </a:r>
          </a:p>
          <a:p>
            <a:pPr marL="342900" indent="-342900">
              <a:buFont typeface="Wingdings" panose="05000000000000000000" pitchFamily="2" charset="2"/>
              <a:buChar char="§"/>
            </a:pPr>
            <a:r>
              <a:rPr lang="en-US" sz="2000" b="1" dirty="0">
                <a:latin typeface="+mn-lt"/>
                <a:cs typeface="+mn-cs"/>
              </a:rPr>
              <a:t>The Course explains marketing ethics and social responsibility</a:t>
            </a:r>
          </a:p>
          <a:p>
            <a:pPr marL="342900" indent="-342900">
              <a:buFont typeface="Wingdings" panose="05000000000000000000" pitchFamily="2" charset="2"/>
              <a:buChar char="§"/>
            </a:pPr>
            <a:r>
              <a:rPr lang="en-US" sz="2000" b="1" dirty="0">
                <a:latin typeface="+mn-lt"/>
                <a:cs typeface="+mn-cs"/>
              </a:rPr>
              <a:t>Brand management </a:t>
            </a:r>
          </a:p>
          <a:p>
            <a:pPr marL="342900" indent="-342900">
              <a:buFont typeface="Wingdings" panose="05000000000000000000" pitchFamily="2" charset="2"/>
              <a:buChar char="§"/>
            </a:pPr>
            <a:r>
              <a:rPr lang="en-US" sz="2000" b="1" dirty="0">
                <a:latin typeface="+mn-lt"/>
                <a:cs typeface="+mn-cs"/>
              </a:rPr>
              <a:t>Design and Management of Integrated Marketing Communications System and Distribution Channel Management</a:t>
            </a:r>
          </a:p>
          <a:p>
            <a:pPr marL="342900" indent="-342900">
              <a:buFont typeface="Wingdings" panose="05000000000000000000" pitchFamily="2" charset="2"/>
              <a:buChar char="§"/>
            </a:pPr>
            <a:r>
              <a:rPr lang="en-US" sz="2000" b="1" dirty="0">
                <a:latin typeface="+mn-lt"/>
                <a:cs typeface="+mn-cs"/>
              </a:rPr>
              <a:t>In addition to analyzing consumer behavior, New-Product Development Strategy </a:t>
            </a:r>
            <a:endParaRPr lang="en-CA" sz="2000" b="1" dirty="0">
              <a:latin typeface="+mn-lt"/>
              <a:cs typeface="+mn-cs"/>
            </a:endParaRPr>
          </a:p>
          <a:p>
            <a:pPr marL="342900" indent="-342900">
              <a:buFont typeface="Wingdings" panose="05000000000000000000" pitchFamily="2" charset="2"/>
              <a:buChar char="§"/>
            </a:pPr>
            <a:r>
              <a:rPr lang="en-US" sz="2000" b="1" dirty="0">
                <a:latin typeface="+mn-lt"/>
                <a:cs typeface="+mn-cs"/>
              </a:rPr>
              <a:t> pricing strategies</a:t>
            </a:r>
          </a:p>
          <a:p>
            <a:pPr marL="285750" indent="-285750">
              <a:buFont typeface="Arial" panose="020B0604020202020204" pitchFamily="34" charset="0"/>
              <a:buChar char="•"/>
            </a:pPr>
            <a:endParaRPr lang="ar-YE" sz="3200" dirty="0"/>
          </a:p>
        </p:txBody>
      </p:sp>
      <p:sp>
        <p:nvSpPr>
          <p:cNvPr id="10" name="Rectangle 9">
            <a:extLst>
              <a:ext uri="{FF2B5EF4-FFF2-40B4-BE49-F238E27FC236}">
                <a16:creationId xmlns:a16="http://schemas.microsoft.com/office/drawing/2014/main" id="{7D037242-3828-41AB-9B5A-18C1FFD04CF9}"/>
              </a:ext>
            </a:extLst>
          </p:cNvPr>
          <p:cNvSpPr/>
          <p:nvPr/>
        </p:nvSpPr>
        <p:spPr>
          <a:xfrm>
            <a:off x="4248561" y="824945"/>
            <a:ext cx="3173469" cy="506292"/>
          </a:xfrm>
          <a:prstGeom prst="rect">
            <a:avLst/>
          </a:prstGeom>
        </p:spPr>
        <p:txBody>
          <a:bodyPr wrap="square" anchor="ctr">
            <a:spAutoFit/>
          </a:bodyPr>
          <a:lstStyle/>
          <a:p>
            <a:pPr>
              <a:lnSpc>
                <a:spcPct val="150000"/>
              </a:lnSpc>
              <a:buFont typeface="Wingdings" panose="05000000000000000000" pitchFamily="2" charset="2"/>
              <a:buChar char="Ø"/>
              <a:defRPr/>
            </a:pPr>
            <a:r>
              <a:rPr lang="en-US" sz="2000" b="1" dirty="0">
                <a:solidFill>
                  <a:srgbClr val="FF0000"/>
                </a:solidFill>
              </a:rPr>
              <a:t>This course aims to:</a:t>
            </a:r>
          </a:p>
        </p:txBody>
      </p:sp>
    </p:spTree>
    <p:extLst>
      <p:ext uri="{BB962C8B-B14F-4D97-AF65-F5344CB8AC3E}">
        <p14:creationId xmlns:p14="http://schemas.microsoft.com/office/powerpoint/2010/main" val="3642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41F8C0C8-8B46-484E-B8D0-D2064EA91B6F}"/>
              </a:ext>
            </a:extLst>
          </p:cNvPr>
          <p:cNvSpPr/>
          <p:nvPr/>
        </p:nvSpPr>
        <p:spPr>
          <a:xfrm>
            <a:off x="617280" y="1564499"/>
            <a:ext cx="11388236" cy="512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9" name="TextBox 8">
            <a:extLst>
              <a:ext uri="{FF2B5EF4-FFF2-40B4-BE49-F238E27FC236}">
                <a16:creationId xmlns:a16="http://schemas.microsoft.com/office/drawing/2014/main" id="{2878316C-F8E7-4A15-9033-0BE8EB9CA7F7}"/>
              </a:ext>
            </a:extLst>
          </p:cNvPr>
          <p:cNvSpPr txBox="1"/>
          <p:nvPr/>
        </p:nvSpPr>
        <p:spPr>
          <a:xfrm>
            <a:off x="2614404" y="237797"/>
            <a:ext cx="5791970"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solidFill>
                  <a:srgbClr val="FF0000"/>
                </a:solidFill>
              </a:rPr>
              <a:t>Learning Outcomes</a:t>
            </a:r>
          </a:p>
        </p:txBody>
      </p:sp>
      <p:sp>
        <p:nvSpPr>
          <p:cNvPr id="10" name="Rectangle 9">
            <a:extLst>
              <a:ext uri="{FF2B5EF4-FFF2-40B4-BE49-F238E27FC236}">
                <a16:creationId xmlns:a16="http://schemas.microsoft.com/office/drawing/2014/main" id="{6A89B721-A48A-4447-A08F-7BCF56C50700}"/>
              </a:ext>
            </a:extLst>
          </p:cNvPr>
          <p:cNvSpPr/>
          <p:nvPr/>
        </p:nvSpPr>
        <p:spPr>
          <a:xfrm>
            <a:off x="805761" y="1042139"/>
            <a:ext cx="10435758" cy="464871"/>
          </a:xfrm>
          <a:prstGeom prst="rect">
            <a:avLst/>
          </a:prstGeom>
          <a:ln>
            <a:noFill/>
          </a:ln>
        </p:spPr>
        <p:txBody>
          <a:bodyPr wrap="square">
            <a:spAutoFit/>
          </a:bodyPr>
          <a:lstStyle/>
          <a:p>
            <a:pPr lvl="1">
              <a:lnSpc>
                <a:spcPct val="150000"/>
              </a:lnSpc>
              <a:defRPr/>
            </a:pPr>
            <a:r>
              <a:rPr lang="en-US" b="1" dirty="0">
                <a:solidFill>
                  <a:srgbClr val="FF0000"/>
                </a:solidFill>
              </a:rPr>
              <a:t>The  course  will  help students to gauge understanding in marketing management</a:t>
            </a:r>
          </a:p>
        </p:txBody>
      </p:sp>
      <p:sp>
        <p:nvSpPr>
          <p:cNvPr id="13" name="Rectangle 12">
            <a:extLst>
              <a:ext uri="{FF2B5EF4-FFF2-40B4-BE49-F238E27FC236}">
                <a16:creationId xmlns:a16="http://schemas.microsoft.com/office/drawing/2014/main" id="{E7004C5A-96DF-4FAD-A942-C1B942DC3F1E}"/>
              </a:ext>
            </a:extLst>
          </p:cNvPr>
          <p:cNvSpPr/>
          <p:nvPr/>
        </p:nvSpPr>
        <p:spPr>
          <a:xfrm>
            <a:off x="731457" y="1814003"/>
            <a:ext cx="11274059" cy="5252656"/>
          </a:xfrm>
          <a:prstGeom prst="rect">
            <a:avLst/>
          </a:prstGeom>
          <a:ln>
            <a:noFill/>
          </a:ln>
        </p:spPr>
        <p:txBody>
          <a:bodyPr wrap="square">
            <a:spAutoFit/>
          </a:bodyPr>
          <a:lstStyle/>
          <a:p>
            <a:pPr marL="285750" indent="-285750">
              <a:buFont typeface="Wingdings" panose="05000000000000000000" pitchFamily="2" charset="2"/>
              <a:buChar char="q"/>
            </a:pPr>
            <a:r>
              <a:rPr lang="en-US" sz="2400" b="1" dirty="0"/>
              <a:t>Interpret complex marketing issues and problems using relevant theories, concepts </a:t>
            </a:r>
          </a:p>
          <a:p>
            <a:r>
              <a:rPr lang="en-US" sz="2400" b="1" dirty="0"/>
              <a:t>and methods with regard to ethical conduct. </a:t>
            </a:r>
          </a:p>
          <a:p>
            <a:pPr marL="285750" indent="-285750">
              <a:buFont typeface="Wingdings" panose="05000000000000000000" pitchFamily="2" charset="2"/>
              <a:buChar char="q"/>
            </a:pPr>
            <a:r>
              <a:rPr lang="en-US" sz="2400" b="1" dirty="0"/>
              <a:t>Apply contemporary marketing theories to the demands of business and  management practice. </a:t>
            </a:r>
          </a:p>
          <a:p>
            <a:pPr marL="285750" lvl="0" indent="-285750">
              <a:buFont typeface="Wingdings" panose="05000000000000000000" pitchFamily="2" charset="2"/>
              <a:buChar char="q"/>
            </a:pPr>
            <a:r>
              <a:rPr lang="en-US" sz="2400" b="1" dirty="0"/>
              <a:t> Find and generate information/data needed to inform problem solving in marketing  using appropriate methodology. </a:t>
            </a:r>
          </a:p>
          <a:p>
            <a:pPr marL="285750" lvl="0" indent="-285750">
              <a:buFont typeface="Wingdings" panose="05000000000000000000" pitchFamily="2" charset="2"/>
              <a:buChar char="q"/>
            </a:pPr>
            <a:r>
              <a:rPr lang="en-US" sz="2400" b="1" dirty="0"/>
              <a:t> Analyze information/data critically and synthesize new knowledge and communicate  that knowledge via engaging written and oral formats. </a:t>
            </a:r>
          </a:p>
          <a:p>
            <a:pPr marL="285750" indent="-285750">
              <a:buFont typeface="Wingdings" panose="05000000000000000000" pitchFamily="2" charset="2"/>
              <a:buChar char="q"/>
            </a:pPr>
            <a:r>
              <a:rPr lang="en-US" sz="2400" b="1" dirty="0"/>
              <a:t>Organize information and data to reveal patterns and themes, and manage teams and  evidence gathering and problem solving processes. </a:t>
            </a:r>
          </a:p>
          <a:p>
            <a:pPr marL="285750" lvl="0" indent="-285750">
              <a:buFont typeface="Wingdings" panose="05000000000000000000" pitchFamily="2" charset="2"/>
              <a:buChar char="q"/>
            </a:pPr>
            <a:r>
              <a:rPr lang="en-US" sz="2400" b="1" dirty="0"/>
              <a:t>Conduct the process of inquiry, and respond to feedback, accounting for ethical,  social and cultural (ESC) issues.</a:t>
            </a:r>
          </a:p>
          <a:p>
            <a:pPr lvl="1" eaLnBrk="0" fontAlgn="base" hangingPunct="0">
              <a:lnSpc>
                <a:spcPct val="150000"/>
              </a:lnSpc>
              <a:spcBef>
                <a:spcPct val="0"/>
              </a:spcBef>
              <a:spcAft>
                <a:spcPct val="0"/>
              </a:spcAft>
              <a:defRPr/>
            </a:pPr>
            <a:endParaRPr lang="en-US" sz="36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9880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43592"/>
            <a:ext cx="10346381" cy="4429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F6A86956-FB9B-4255-AD08-A92641749596}"/>
              </a:ext>
            </a:extLst>
          </p:cNvPr>
          <p:cNvSpPr txBox="1"/>
          <p:nvPr/>
        </p:nvSpPr>
        <p:spPr>
          <a:xfrm>
            <a:off x="3568036" y="226471"/>
            <a:ext cx="3571170"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solidFill>
                  <a:srgbClr val="FF0000"/>
                </a:solidFill>
              </a:rPr>
              <a:t>Learning Resources</a:t>
            </a:r>
          </a:p>
        </p:txBody>
      </p:sp>
      <p:sp>
        <p:nvSpPr>
          <p:cNvPr id="12" name="TextBox 6">
            <a:extLst>
              <a:ext uri="{FF2B5EF4-FFF2-40B4-BE49-F238E27FC236}">
                <a16:creationId xmlns:a16="http://schemas.microsoft.com/office/drawing/2014/main" id="{0E6D19F6-7F4F-4FD9-BBD7-B360486EF9A1}"/>
              </a:ext>
            </a:extLst>
          </p:cNvPr>
          <p:cNvSpPr txBox="1">
            <a:spLocks noChangeArrowheads="1"/>
          </p:cNvSpPr>
          <p:nvPr/>
        </p:nvSpPr>
        <p:spPr bwMode="auto">
          <a:xfrm>
            <a:off x="1499195" y="1272915"/>
            <a:ext cx="7391587"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a:solidFill>
                  <a:srgbClr val="FF0000"/>
                </a:solidFill>
              </a:rPr>
              <a:t> </a:t>
            </a:r>
            <a:r>
              <a:rPr lang="en-US" sz="2000" b="1" dirty="0">
                <a:solidFill>
                  <a:srgbClr val="FF0000"/>
                </a:solidFill>
              </a:rPr>
              <a:t>Credit Hours</a:t>
            </a:r>
            <a:r>
              <a:rPr lang="en-US" sz="2000" dirty="0">
                <a:solidFill>
                  <a:srgbClr val="FF0000"/>
                </a:solidFill>
              </a:rPr>
              <a:t>:  </a:t>
            </a:r>
            <a:r>
              <a:rPr lang="en-US" sz="2000" b="1" dirty="0">
                <a:solidFill>
                  <a:srgbClr val="FF0000"/>
                </a:solidFill>
              </a:rPr>
              <a:t>3 credit hours.  </a:t>
            </a:r>
            <a:endParaRPr lang="en-US" sz="1600" b="1" dirty="0">
              <a:solidFill>
                <a:srgbClr val="FF0000"/>
              </a:solidFill>
            </a:endParaRPr>
          </a:p>
          <a:p>
            <a:pPr lvl="1">
              <a:defRPr/>
            </a:pPr>
            <a:endParaRPr lang="ar-YE" sz="2000" dirty="0">
              <a:solidFill>
                <a:srgbClr val="FF0000"/>
              </a:solidFill>
            </a:endParaRPr>
          </a:p>
          <a:p>
            <a:pPr lvl="1" indent="-457200">
              <a:buFont typeface="Wingdings" pitchFamily="2" charset="2"/>
              <a:buChar char="Ø"/>
              <a:defRPr/>
            </a:pPr>
            <a:r>
              <a:rPr lang="en-US" sz="2000" b="1" dirty="0">
                <a:solidFill>
                  <a:srgbClr val="FF0000"/>
                </a:solidFill>
              </a:rPr>
              <a:t>Required Textbook: </a:t>
            </a:r>
          </a:p>
          <a:p>
            <a:pPr marL="0" lvl="1">
              <a:defRPr/>
            </a:pPr>
            <a:endParaRPr lang="ar-YE" sz="2000" b="1" dirty="0">
              <a:solidFill>
                <a:srgbClr val="FF0000"/>
              </a:solidFill>
            </a:endParaRPr>
          </a:p>
          <a:p>
            <a:r>
              <a:rPr lang="en-US" sz="2000" b="1" dirty="0">
                <a:solidFill>
                  <a:srgbClr val="FF0000"/>
                </a:solidFill>
              </a:rPr>
              <a:t>Textbook: Marketing Management, 15 Global Edition, Philip Kotler, Kevin lane Keller.</a:t>
            </a:r>
          </a:p>
          <a:p>
            <a:pPr marL="514350" lvl="1" indent="-514350">
              <a:buAutoNum type="arabicPeriod"/>
              <a:defRPr/>
            </a:pPr>
            <a:endParaRPr lang="en-US" dirty="0">
              <a:solidFill>
                <a:srgbClr val="FF0000"/>
              </a:solidFill>
            </a:endParaRPr>
          </a:p>
          <a:p>
            <a:pPr lvl="1" indent="-457200">
              <a:buFont typeface="Wingdings" panose="05000000000000000000" pitchFamily="2" charset="2"/>
              <a:buChar char="Ø"/>
              <a:defRPr/>
            </a:pPr>
            <a:r>
              <a:rPr lang="en-US" sz="2000" b="1" dirty="0">
                <a:solidFill>
                  <a:srgbClr val="FF0000"/>
                </a:solidFill>
              </a:rPr>
              <a:t>Essential References:</a:t>
            </a:r>
          </a:p>
          <a:p>
            <a:pPr marL="0" lvl="1">
              <a:defRPr/>
            </a:pPr>
            <a:endParaRPr lang="en-US" sz="2400" b="1" dirty="0">
              <a:solidFill>
                <a:srgbClr val="FF0000"/>
              </a:solidFill>
            </a:endParaRPr>
          </a:p>
        </p:txBody>
      </p:sp>
      <p:sp>
        <p:nvSpPr>
          <p:cNvPr id="13" name="Rectangle 12">
            <a:extLst>
              <a:ext uri="{FF2B5EF4-FFF2-40B4-BE49-F238E27FC236}">
                <a16:creationId xmlns:a16="http://schemas.microsoft.com/office/drawing/2014/main" id="{6D9523EF-7C8F-420B-8663-4A665ED59072}"/>
              </a:ext>
            </a:extLst>
          </p:cNvPr>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rgbClr val="FF0000"/>
                </a:solidFill>
              </a:rPr>
              <a:t>Marketing Management, first  semester 2024</a:t>
            </a:r>
          </a:p>
        </p:txBody>
      </p:sp>
      <p:sp>
        <p:nvSpPr>
          <p:cNvPr id="14" name="TextBox 6">
            <a:extLst>
              <a:ext uri="{FF2B5EF4-FFF2-40B4-BE49-F238E27FC236}">
                <a16:creationId xmlns:a16="http://schemas.microsoft.com/office/drawing/2014/main" id="{275F9885-88D5-4F99-83F2-BFB7C3260D12}"/>
              </a:ext>
            </a:extLst>
          </p:cNvPr>
          <p:cNvSpPr txBox="1">
            <a:spLocks noChangeArrowheads="1"/>
          </p:cNvSpPr>
          <p:nvPr/>
        </p:nvSpPr>
        <p:spPr bwMode="auto">
          <a:xfrm>
            <a:off x="840922" y="4003148"/>
            <a:ext cx="968589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400" b="1" dirty="0">
                <a:latin typeface="Arial" panose="020B0604020202020204" pitchFamily="34" charset="0"/>
                <a:cs typeface="Arial" panose="020B0604020202020204" pitchFamily="34" charset="0"/>
              </a:rPr>
              <a:t>The main material and reference for each course will be the textbook mentioned in the course specifications. Lecture notes and slides are additional resources that are prepared by the professor.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graphicFrame>
        <p:nvGraphicFramePr>
          <p:cNvPr id="469" name="Table 468">
            <a:extLst>
              <a:ext uri="{FF2B5EF4-FFF2-40B4-BE49-F238E27FC236}">
                <a16:creationId xmlns:a16="http://schemas.microsoft.com/office/drawing/2014/main" id="{32E1D5A8-AEB6-4632-88D4-30D3FE8A0562}"/>
              </a:ext>
            </a:extLst>
          </p:cNvPr>
          <p:cNvGraphicFramePr>
            <a:graphicFrameLocks noGrp="1"/>
          </p:cNvGraphicFramePr>
          <p:nvPr>
            <p:extLst>
              <p:ext uri="{D42A27DB-BD31-4B8C-83A1-F6EECF244321}">
                <p14:modId xmlns:p14="http://schemas.microsoft.com/office/powerpoint/2010/main" val="836267427"/>
              </p:ext>
            </p:extLst>
          </p:nvPr>
        </p:nvGraphicFramePr>
        <p:xfrm>
          <a:off x="512618" y="1259324"/>
          <a:ext cx="10672887" cy="4844617"/>
        </p:xfrm>
        <a:graphic>
          <a:graphicData uri="http://schemas.openxmlformats.org/drawingml/2006/table">
            <a:tbl>
              <a:tblPr firstRow="1" bandRow="1">
                <a:tableStyleId>{5C22544A-7EE6-4342-B048-85BDC9FD1C3A}</a:tableStyleId>
              </a:tblPr>
              <a:tblGrid>
                <a:gridCol w="1067289">
                  <a:extLst>
                    <a:ext uri="{9D8B030D-6E8A-4147-A177-3AD203B41FA5}">
                      <a16:colId xmlns:a16="http://schemas.microsoft.com/office/drawing/2014/main" val="20000"/>
                    </a:ext>
                  </a:extLst>
                </a:gridCol>
                <a:gridCol w="7290995">
                  <a:extLst>
                    <a:ext uri="{9D8B030D-6E8A-4147-A177-3AD203B41FA5}">
                      <a16:colId xmlns:a16="http://schemas.microsoft.com/office/drawing/2014/main" val="20001"/>
                    </a:ext>
                  </a:extLst>
                </a:gridCol>
                <a:gridCol w="1198192">
                  <a:extLst>
                    <a:ext uri="{9D8B030D-6E8A-4147-A177-3AD203B41FA5}">
                      <a16:colId xmlns:a16="http://schemas.microsoft.com/office/drawing/2014/main" val="20002"/>
                    </a:ext>
                  </a:extLst>
                </a:gridCol>
                <a:gridCol w="1116411">
                  <a:extLst>
                    <a:ext uri="{9D8B030D-6E8A-4147-A177-3AD203B41FA5}">
                      <a16:colId xmlns:a16="http://schemas.microsoft.com/office/drawing/2014/main" val="20003"/>
                    </a:ext>
                  </a:extLst>
                </a:gridCol>
              </a:tblGrid>
              <a:tr h="644850">
                <a:tc>
                  <a:txBody>
                    <a:bodyPr/>
                    <a:lstStyle/>
                    <a:p>
                      <a:r>
                        <a:rPr lang="en-US" sz="1800" b="1" dirty="0"/>
                        <a:t>Module</a:t>
                      </a:r>
                    </a:p>
                  </a:txBody>
                  <a:tcPr marT="45721" marB="45721" anchor="ctr"/>
                </a:tc>
                <a:tc>
                  <a:txBody>
                    <a:bodyPr/>
                    <a:lstStyle/>
                    <a:p>
                      <a:r>
                        <a:rPr lang="en-US" sz="1800" b="1" dirty="0"/>
                        <a:t>Course</a:t>
                      </a:r>
                      <a:r>
                        <a:rPr lang="en-US" sz="1800" b="1" baseline="0" dirty="0"/>
                        <a:t> </a:t>
                      </a:r>
                      <a:r>
                        <a:rPr lang="en-US" sz="1800" b="1" dirty="0"/>
                        <a:t>Unit</a:t>
                      </a:r>
                    </a:p>
                  </a:txBody>
                  <a:tcPr marT="45721" marB="45721" anchor="ctr"/>
                </a:tc>
                <a:tc>
                  <a:txBody>
                    <a:bodyPr/>
                    <a:lstStyle/>
                    <a:p>
                      <a:r>
                        <a:rPr lang="en-US" sz="1800" b="1" dirty="0"/>
                        <a:t>No.of. Weeks</a:t>
                      </a:r>
                      <a:r>
                        <a:rPr lang="en-US" sz="1800" b="1" baseline="0" dirty="0"/>
                        <a:t> </a:t>
                      </a:r>
                      <a:endParaRPr lang="en-US" sz="1800" b="1" dirty="0"/>
                    </a:p>
                  </a:txBody>
                  <a:tcPr marT="45721" marB="45721" anchor="ctr"/>
                </a:tc>
                <a:tc>
                  <a:txBody>
                    <a:bodyPr/>
                    <a:lstStyle/>
                    <a:p>
                      <a:r>
                        <a:rPr lang="en-US" sz="1800" b="1" dirty="0"/>
                        <a:t>Contact Hours</a:t>
                      </a:r>
                    </a:p>
                  </a:txBody>
                  <a:tcPr marT="45721" marB="45721" anchor="ctr"/>
                </a:tc>
                <a:extLst>
                  <a:ext uri="{0D108BD9-81ED-4DB2-BD59-A6C34878D82A}">
                    <a16:rowId xmlns:a16="http://schemas.microsoft.com/office/drawing/2014/main" val="10000"/>
                  </a:ext>
                </a:extLst>
              </a:tr>
              <a:tr h="373999">
                <a:tc>
                  <a:txBody>
                    <a:bodyPr/>
                    <a:lstStyle/>
                    <a:p>
                      <a:pPr marL="0" indent="0">
                        <a:buFont typeface="+mj-lt"/>
                        <a:buNone/>
                      </a:pPr>
                      <a:r>
                        <a:rPr lang="en-US" sz="1800" b="1" dirty="0"/>
                        <a:t>1</a:t>
                      </a:r>
                    </a:p>
                  </a:txBody>
                  <a:tcPr marT="45721" marB="45721" anchor="ctr"/>
                </a:tc>
                <a:tc>
                  <a:txBody>
                    <a:bodyPr/>
                    <a:lstStyle/>
                    <a:p>
                      <a:r>
                        <a:rPr lang="en-US" sz="1800" b="1" dirty="0"/>
                        <a:t> </a:t>
                      </a:r>
                      <a:r>
                        <a:rPr lang="en-US" sz="1800" b="1" kern="1200" dirty="0">
                          <a:solidFill>
                            <a:schemeClr val="dk1"/>
                          </a:solidFill>
                          <a:latin typeface="+mn-lt"/>
                          <a:ea typeface="+mn-ea"/>
                          <a:cs typeface="+mn-cs"/>
                        </a:rPr>
                        <a:t>Lecture_1_Marketing Management &amp;Marketing Function </a:t>
                      </a:r>
                    </a:p>
                  </a:txBody>
                  <a:tcPr marT="45721" marB="45721" anchor="ctr"/>
                </a:tc>
                <a:tc>
                  <a:txBody>
                    <a:bodyPr/>
                    <a:lstStyle/>
                    <a:p>
                      <a:r>
                        <a:rPr lang="en-US" sz="1800" b="1" dirty="0"/>
                        <a:t>1</a:t>
                      </a:r>
                      <a:r>
                        <a:rPr lang="en-US" sz="1800" b="1" baseline="30000" dirty="0"/>
                        <a:t>st</a:t>
                      </a:r>
                      <a:endParaRPr lang="en-US" sz="1800" b="1" dirty="0"/>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1"/>
                  </a:ext>
                </a:extLst>
              </a:tr>
              <a:tr h="368487">
                <a:tc>
                  <a:txBody>
                    <a:bodyPr/>
                    <a:lstStyle/>
                    <a:p>
                      <a:pPr marL="0" indent="0">
                        <a:buFont typeface="+mj-lt"/>
                        <a:buNone/>
                      </a:pPr>
                      <a:r>
                        <a:rPr lang="en-US" sz="1800" b="1" dirty="0"/>
                        <a:t>2</a:t>
                      </a:r>
                    </a:p>
                  </a:txBody>
                  <a:tcPr marT="45721" marB="45721" anchor="ctr"/>
                </a:tc>
                <a:tc>
                  <a:txBody>
                    <a:bodyPr/>
                    <a:lstStyle/>
                    <a:p>
                      <a:r>
                        <a:rPr lang="en-US" sz="1800" b="1" dirty="0"/>
                        <a:t>Lecture_2_</a:t>
                      </a:r>
                      <a:r>
                        <a:rPr lang="en-US" sz="1800" b="1" kern="1200" dirty="0">
                          <a:solidFill>
                            <a:schemeClr val="dk1"/>
                          </a:solidFill>
                          <a:latin typeface="+mn-lt"/>
                          <a:ea typeface="+mn-ea"/>
                          <a:cs typeface="+mn-cs"/>
                        </a:rPr>
                        <a:t>Market Segmentation and Targeting, and Positioning</a:t>
                      </a:r>
                    </a:p>
                  </a:txBody>
                  <a:tcPr marT="45721" marB="45721" anchor="ctr"/>
                </a:tc>
                <a:tc>
                  <a:txBody>
                    <a:bodyPr/>
                    <a:lstStyle/>
                    <a:p>
                      <a:r>
                        <a:rPr lang="en-US" sz="1800" b="1" baseline="0" dirty="0"/>
                        <a:t>2</a:t>
                      </a:r>
                      <a:r>
                        <a:rPr lang="en-US" sz="1800" b="1" baseline="30000" dirty="0"/>
                        <a:t>nd</a:t>
                      </a:r>
                      <a:r>
                        <a:rPr lang="en-US" sz="1800" b="1" baseline="0" dirty="0"/>
                        <a:t>  </a:t>
                      </a:r>
                      <a:r>
                        <a:rPr lang="en-US" sz="1800" b="1" dirty="0"/>
                        <a:t>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2"/>
                  </a:ext>
                </a:extLst>
              </a:tr>
              <a:tr h="458286">
                <a:tc>
                  <a:txBody>
                    <a:bodyPr/>
                    <a:lstStyle/>
                    <a:p>
                      <a:pPr marL="0" indent="0">
                        <a:buFont typeface="+mj-lt"/>
                        <a:buNone/>
                      </a:pPr>
                      <a:r>
                        <a:rPr lang="en-US" sz="1800" b="1"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Lecture_3_Marketing Strategy </a:t>
                      </a:r>
                    </a:p>
                  </a:txBody>
                  <a:tcPr marT="45721" marB="45721" anchor="ctr"/>
                </a:tc>
                <a:tc>
                  <a:txBody>
                    <a:bodyPr/>
                    <a:lstStyle/>
                    <a:p>
                      <a:r>
                        <a:rPr lang="en-US" sz="1800" b="1" dirty="0"/>
                        <a:t>3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3"/>
                  </a:ext>
                </a:extLst>
              </a:tr>
              <a:tr h="383838">
                <a:tc>
                  <a:txBody>
                    <a:bodyPr/>
                    <a:lstStyle/>
                    <a:p>
                      <a:pPr marL="0" indent="0">
                        <a:buFont typeface="+mj-lt"/>
                        <a:buNone/>
                      </a:pPr>
                      <a:r>
                        <a:rPr lang="en-US" sz="1800" b="1"/>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Lecture_4_Marketing Ethics and Social Responsibility</a:t>
                      </a:r>
                    </a:p>
                  </a:txBody>
                  <a:tcPr marT="45721" marB="45721" anchor="ctr"/>
                </a:tc>
                <a:tc>
                  <a:txBody>
                    <a:bodyPr/>
                    <a:lstStyle/>
                    <a:p>
                      <a:r>
                        <a:rPr lang="en-US" sz="1800" b="1" dirty="0"/>
                        <a:t>4</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4"/>
                  </a:ext>
                </a:extLst>
              </a:tr>
              <a:tr h="373999">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t>Lecture_5_Consumer Behavior</a:t>
                      </a:r>
                      <a:endParaRPr lang="en-US" sz="1800" b="1" kern="1200" dirty="0">
                        <a:solidFill>
                          <a:schemeClr val="dk1"/>
                        </a:solidFill>
                        <a:latin typeface="+mn-lt"/>
                        <a:ea typeface="+mn-ea"/>
                        <a:cs typeface="+mn-cs"/>
                      </a:endParaRPr>
                    </a:p>
                  </a:txBody>
                  <a:tcPr marT="45721" marB="45721" anchor="ctr"/>
                </a:tc>
                <a:tc>
                  <a:txBody>
                    <a:bodyPr/>
                    <a:lstStyle/>
                    <a:p>
                      <a:r>
                        <a:rPr lang="en-US" sz="1800" b="1" dirty="0"/>
                        <a:t>5</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5"/>
                  </a:ext>
                </a:extLst>
              </a:tr>
              <a:tr h="474311">
                <a:tc>
                  <a:txBody>
                    <a:bodyPr/>
                    <a:lstStyle/>
                    <a:p>
                      <a:pPr marL="0" indent="0">
                        <a:buFont typeface="+mj-lt"/>
                        <a:buNone/>
                      </a:pPr>
                      <a:r>
                        <a:rPr lang="en-US" sz="1800" b="1" dirty="0"/>
                        <a:t>6</a:t>
                      </a:r>
                    </a:p>
                  </a:txBody>
                  <a:tcPr marT="45721" marB="45721" anchor="ctr"/>
                </a:tc>
                <a:tc>
                  <a:txBody>
                    <a:bodyPr/>
                    <a:lstStyle/>
                    <a:p>
                      <a:r>
                        <a:rPr lang="en-US" sz="1800" b="1" kern="1200" dirty="0">
                          <a:solidFill>
                            <a:schemeClr val="dk1"/>
                          </a:solidFill>
                          <a:latin typeface="+mn-lt"/>
                          <a:ea typeface="+mn-ea"/>
                          <a:cs typeface="+mn-cs"/>
                        </a:rPr>
                        <a:t>Lecture_6 Branding</a:t>
                      </a:r>
                    </a:p>
                  </a:txBody>
                  <a:tcPr marT="45721" marB="45721" anchor="ctr"/>
                </a:tc>
                <a:tc>
                  <a:txBody>
                    <a:bodyPr/>
                    <a:lstStyle/>
                    <a:p>
                      <a:r>
                        <a:rPr lang="en-US" sz="1800" b="1" dirty="0"/>
                        <a:t>6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6"/>
                  </a:ext>
                </a:extLst>
              </a:tr>
              <a:tr h="373999">
                <a:tc>
                  <a:txBody>
                    <a:bodyPr/>
                    <a:lstStyle/>
                    <a:p>
                      <a:pPr marL="0" indent="0">
                        <a:buFont typeface="+mj-lt"/>
                        <a:buNone/>
                      </a:pPr>
                      <a:r>
                        <a:rPr lang="en-US" sz="1800" b="1" dirty="0"/>
                        <a:t>7</a:t>
                      </a:r>
                    </a:p>
                  </a:txBody>
                  <a:tcPr marT="45721" marB="45721" anchor="ctr"/>
                </a:tc>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Lecture_7_New-Product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a:t>7</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7"/>
                  </a:ext>
                </a:extLst>
              </a:tr>
              <a:tr h="644850">
                <a:tc>
                  <a:txBody>
                    <a:bodyPr/>
                    <a:lstStyle/>
                    <a:p>
                      <a:pPr marL="0" indent="0">
                        <a:buFont typeface="+mj-lt"/>
                        <a:buNone/>
                      </a:pPr>
                      <a:r>
                        <a:rPr lang="en-US" sz="1800" b="1" dirty="0"/>
                        <a:t>8</a:t>
                      </a:r>
                    </a:p>
                  </a:txBody>
                  <a:tcPr marT="45721" marB="45721" anchor="ctr"/>
                </a:tc>
                <a:tc>
                  <a:txBody>
                    <a:bodyPr/>
                    <a:lstStyle/>
                    <a:p>
                      <a:r>
                        <a:rPr lang="en-US" sz="1800" b="1" kern="1200" dirty="0">
                          <a:solidFill>
                            <a:schemeClr val="dk1"/>
                          </a:solidFill>
                          <a:latin typeface="+mn-lt"/>
                          <a:ea typeface="+mn-ea"/>
                          <a:cs typeface="+mn-cs"/>
                        </a:rPr>
                        <a:t>Lecture_8_Designing and Managing Integrated Marketing Communications</a:t>
                      </a:r>
                    </a:p>
                  </a:txBody>
                  <a:tcPr marT="45721" marB="45721" anchor="ctr"/>
                </a:tc>
                <a:tc>
                  <a:txBody>
                    <a:bodyPr/>
                    <a:lstStyle/>
                    <a:p>
                      <a:r>
                        <a:rPr lang="en-US" sz="1800" b="1" dirty="0"/>
                        <a:t>8</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8"/>
                  </a:ext>
                </a:extLst>
              </a:tr>
              <a:tr h="373999">
                <a:tc>
                  <a:txBody>
                    <a:bodyPr/>
                    <a:lstStyle/>
                    <a:p>
                      <a:pPr marL="0" indent="0">
                        <a:buFont typeface="+mj-lt"/>
                        <a:buNone/>
                      </a:pPr>
                      <a:r>
                        <a:rPr lang="en-US" sz="1800" b="1" dirty="0"/>
                        <a:t>9</a:t>
                      </a:r>
                    </a:p>
                  </a:txBody>
                  <a:tcPr marT="45721" marB="45721" anchor="ctr"/>
                </a:tc>
                <a:tc>
                  <a:txBody>
                    <a:bodyPr/>
                    <a:lstStyle/>
                    <a:p>
                      <a:r>
                        <a:rPr lang="en-US" sz="1800" b="1" dirty="0"/>
                        <a:t>Lecture_9_Pricing Strategies</a:t>
                      </a:r>
                    </a:p>
                  </a:txBody>
                  <a:tcPr marT="45721" marB="45721" anchor="ctr"/>
                </a:tc>
                <a:tc>
                  <a:txBody>
                    <a:bodyPr/>
                    <a:lstStyle/>
                    <a:p>
                      <a:r>
                        <a:rPr lang="en-US" sz="1800" b="1" dirty="0"/>
                        <a:t>9</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9"/>
                  </a:ext>
                </a:extLst>
              </a:tr>
              <a:tr h="373999">
                <a:tc>
                  <a:txBody>
                    <a:bodyPr/>
                    <a:lstStyle/>
                    <a:p>
                      <a:pPr marL="0" indent="0">
                        <a:buFont typeface="+mj-lt"/>
                        <a:buNone/>
                      </a:pPr>
                      <a:r>
                        <a:rPr lang="en-US" sz="1800" b="1" dirty="0"/>
                        <a:t>10</a:t>
                      </a:r>
                    </a:p>
                  </a:txBody>
                  <a:tcPr marT="45721" marB="45721" anchor="ctr"/>
                </a:tc>
                <a:tc>
                  <a:txBody>
                    <a:bodyPr/>
                    <a:lstStyle/>
                    <a:p>
                      <a:r>
                        <a:rPr lang="en-US" sz="1800" b="1" dirty="0"/>
                        <a:t>Lecture_10_Marketing Channels Management</a:t>
                      </a:r>
                    </a:p>
                  </a:txBody>
                  <a:tcPr marT="45721" marB="45721" anchor="ctr"/>
                </a:tc>
                <a:tc>
                  <a:txBody>
                    <a:bodyPr/>
                    <a:lstStyle/>
                    <a:p>
                      <a:r>
                        <a:rPr lang="en-US" sz="1800" b="1" dirty="0"/>
                        <a:t>10</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10"/>
                  </a:ext>
                </a:extLst>
              </a:tr>
            </a:tbl>
          </a:graphicData>
        </a:graphic>
      </p:graphicFrame>
      <p:sp>
        <p:nvSpPr>
          <p:cNvPr id="470" name="TextBox 6">
            <a:extLst>
              <a:ext uri="{FF2B5EF4-FFF2-40B4-BE49-F238E27FC236}">
                <a16:creationId xmlns:a16="http://schemas.microsoft.com/office/drawing/2014/main" id="{248508A7-C5BB-428C-9533-43C7A879A5F0}"/>
              </a:ext>
            </a:extLst>
          </p:cNvPr>
          <p:cNvSpPr txBox="1">
            <a:spLocks noChangeArrowheads="1"/>
          </p:cNvSpPr>
          <p:nvPr/>
        </p:nvSpPr>
        <p:spPr bwMode="auto">
          <a:xfrm>
            <a:off x="1467561" y="507691"/>
            <a:ext cx="8763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3200" b="1" dirty="0">
                <a:solidFill>
                  <a:srgbClr val="FF0000"/>
                </a:solidFill>
              </a:rPr>
              <a:t>Lecture Structure</a:t>
            </a:r>
            <a:r>
              <a:rPr lang="en-US" sz="3200" dirty="0">
                <a:solidFill>
                  <a:srgbClr val="FF0000"/>
                </a:solidFill>
              </a:rPr>
              <a:t>:</a:t>
            </a:r>
          </a:p>
        </p:txBody>
      </p:sp>
      <p:pic>
        <p:nvPicPr>
          <p:cNvPr id="471" name="Picture 470">
            <a:extLst>
              <a:ext uri="{FF2B5EF4-FFF2-40B4-BE49-F238E27FC236}">
                <a16:creationId xmlns:a16="http://schemas.microsoft.com/office/drawing/2014/main" id="{F84C5413-C5EC-43B7-A9F3-04F95F5BC0F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41208" y="0"/>
            <a:ext cx="2036258" cy="114105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62276" y="1397680"/>
            <a:ext cx="4962146" cy="2495550"/>
          </a:xfrm>
        </p:spPr>
      </p:pic>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51BE6761-60D0-4635-B418-26A9C14687A5}"/>
              </a:ext>
            </a:extLst>
          </p:cNvPr>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solidFill>
                  <a:srgbClr val="FF0000"/>
                </a:solidFill>
              </a:rPr>
              <a:t>Course Information</a:t>
            </a:r>
          </a:p>
        </p:txBody>
      </p:sp>
      <p:sp>
        <p:nvSpPr>
          <p:cNvPr id="14" name="TextBox 6">
            <a:extLst>
              <a:ext uri="{FF2B5EF4-FFF2-40B4-BE49-F238E27FC236}">
                <a16:creationId xmlns:a16="http://schemas.microsoft.com/office/drawing/2014/main" id="{1911A945-B5D1-4214-8055-883E771F6D35}"/>
              </a:ext>
            </a:extLst>
          </p:cNvPr>
          <p:cNvSpPr txBox="1">
            <a:spLocks noChangeArrowheads="1"/>
          </p:cNvSpPr>
          <p:nvPr/>
        </p:nvSpPr>
        <p:spPr bwMode="auto">
          <a:xfrm>
            <a:off x="717464" y="1309953"/>
            <a:ext cx="6061298" cy="52322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p>
        </p:txBody>
      </p:sp>
      <p:sp>
        <p:nvSpPr>
          <p:cNvPr id="15" name="Rectangle 14">
            <a:extLst>
              <a:ext uri="{FF2B5EF4-FFF2-40B4-BE49-F238E27FC236}">
                <a16:creationId xmlns:a16="http://schemas.microsoft.com/office/drawing/2014/main" id="{8781A7CF-208E-469C-96B1-3CB4391A998A}"/>
              </a:ext>
            </a:extLst>
          </p:cNvPr>
          <p:cNvSpPr>
            <a:spLocks noGrp="1" noChangeArrowheads="1"/>
          </p:cNvSpPr>
          <p:nvPr/>
        </p:nvSpPr>
        <p:spPr>
          <a:xfrm>
            <a:off x="180431" y="2214818"/>
            <a:ext cx="7720755" cy="3880773"/>
          </a:xfrm>
          <a:prstGeom prst="rect">
            <a:avLst/>
          </a:prstGeom>
          <a:ln>
            <a:solidFill>
              <a:schemeClr val="tx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600" b="1" dirty="0">
                <a:solidFill>
                  <a:srgbClr val="FF0000"/>
                </a:solidFill>
              </a:rPr>
              <a:t>Short Exam</a:t>
            </a:r>
          </a:p>
          <a:p>
            <a:pPr lvl="1">
              <a:lnSpc>
                <a:spcPct val="90000"/>
              </a:lnSpc>
            </a:pPr>
            <a:r>
              <a:rPr lang="en-US" sz="3200" b="1" dirty="0">
                <a:solidFill>
                  <a:srgbClr val="FF0000"/>
                </a:solidFill>
              </a:rPr>
              <a:t>80</a:t>
            </a:r>
            <a:r>
              <a:rPr lang="en-GB" sz="3200" b="1" dirty="0">
                <a:solidFill>
                  <a:srgbClr val="FF0000"/>
                </a:solidFill>
              </a:rPr>
              <a:t>% mark</a:t>
            </a:r>
            <a:r>
              <a:rPr lang="en-US" sz="3200" b="1" dirty="0">
                <a:solidFill>
                  <a:srgbClr val="FF0000"/>
                </a:solidFill>
              </a:rPr>
              <a:t>s</a:t>
            </a:r>
            <a:endParaRPr lang="en-GB" sz="3200" b="1" dirty="0">
              <a:solidFill>
                <a:srgbClr val="FF0000"/>
              </a:solidFill>
            </a:endParaRPr>
          </a:p>
          <a:p>
            <a:pPr lvl="2">
              <a:lnSpc>
                <a:spcPct val="90000"/>
              </a:lnSpc>
            </a:pPr>
            <a:r>
              <a:rPr lang="en-GB" sz="2800" b="1" dirty="0">
                <a:solidFill>
                  <a:srgbClr val="FF0000"/>
                </a:solidFill>
              </a:rPr>
              <a:t>Count of short Exam 10 (Weekly)</a:t>
            </a:r>
          </a:p>
          <a:p>
            <a:pPr lvl="2">
              <a:lnSpc>
                <a:spcPct val="90000"/>
              </a:lnSpc>
            </a:pPr>
            <a:r>
              <a:rPr lang="en-GB" sz="2800" b="1" dirty="0">
                <a:solidFill>
                  <a:srgbClr val="FF0000"/>
                </a:solidFill>
              </a:rPr>
              <a:t>8 Marks for each of short Exam. </a:t>
            </a:r>
          </a:p>
          <a:p>
            <a:pPr lvl="2">
              <a:lnSpc>
                <a:spcPct val="90000"/>
              </a:lnSpc>
            </a:pPr>
            <a:endParaRPr lang="en-GB" sz="2800" b="1" dirty="0">
              <a:solidFill>
                <a:srgbClr val="FF0000"/>
              </a:solidFill>
            </a:endParaRPr>
          </a:p>
          <a:p>
            <a:pPr lvl="1">
              <a:lnSpc>
                <a:spcPct val="90000"/>
              </a:lnSpc>
            </a:pPr>
            <a:r>
              <a:rPr lang="en-US" sz="3200" b="1" dirty="0">
                <a:solidFill>
                  <a:srgbClr val="FF0000"/>
                </a:solidFill>
              </a:rPr>
              <a:t>20</a:t>
            </a:r>
            <a:r>
              <a:rPr lang="en-GB" sz="3200" b="1" dirty="0">
                <a:solidFill>
                  <a:srgbClr val="FF0000"/>
                </a:solidFill>
              </a:rPr>
              <a:t>% Final Examination</a:t>
            </a:r>
          </a:p>
        </p:txBody>
      </p:sp>
      <p:pic>
        <p:nvPicPr>
          <p:cNvPr id="16" name="Picture 2" descr="EXAM | University of Lapland">
            <a:extLst>
              <a:ext uri="{FF2B5EF4-FFF2-40B4-BE49-F238E27FC236}">
                <a16:creationId xmlns:a16="http://schemas.microsoft.com/office/drawing/2014/main" id="{AA1837CB-C61D-4212-B2E7-E5738B9E82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9537" y="4509132"/>
            <a:ext cx="2467052" cy="13729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solidFill>
                  <a:srgbClr val="FF0000"/>
                </a:solidFill>
              </a:rPr>
              <a:t>EXAM</a:t>
            </a:r>
          </a:p>
        </p:txBody>
      </p:sp>
      <p:sp>
        <p:nvSpPr>
          <p:cNvPr id="4" name="TextBox 6"/>
          <p:cNvSpPr txBox="1">
            <a:spLocks noChangeArrowheads="1"/>
          </p:cNvSpPr>
          <p:nvPr/>
        </p:nvSpPr>
        <p:spPr bwMode="auto">
          <a:xfrm>
            <a:off x="3238394" y="1377298"/>
            <a:ext cx="6061298" cy="52322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p>
        </p:txBody>
      </p:sp>
      <p:sp>
        <p:nvSpPr>
          <p:cNvPr id="5" name="Rectangle 4"/>
          <p:cNvSpPr>
            <a:spLocks noGrp="1" noChangeArrowheads="1"/>
          </p:cNvSpPr>
          <p:nvPr/>
        </p:nvSpPr>
        <p:spPr>
          <a:xfrm>
            <a:off x="2753281" y="2109406"/>
            <a:ext cx="7720755" cy="3880773"/>
          </a:xfrm>
          <a:prstGeom prst="rect">
            <a:avLst/>
          </a:prstGeom>
          <a:ln>
            <a:solidFill>
              <a:schemeClr val="tx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US" sz="3200" b="1" dirty="0">
                <a:solidFill>
                  <a:srgbClr val="FF0000"/>
                </a:solidFill>
              </a:rPr>
              <a:t>Multiple choice</a:t>
            </a:r>
          </a:p>
          <a:p>
            <a:pPr marL="0" indent="0">
              <a:lnSpc>
                <a:spcPct val="90000"/>
              </a:lnSpc>
            </a:pPr>
            <a:r>
              <a:rPr lang="en-US" sz="3200" b="1" dirty="0">
                <a:solidFill>
                  <a:srgbClr val="FF0000"/>
                </a:solidFill>
              </a:rPr>
              <a:t>TRUE &amp; FALSE</a:t>
            </a:r>
          </a:p>
          <a:p>
            <a:pPr marL="0" indent="0">
              <a:lnSpc>
                <a:spcPct val="90000"/>
              </a:lnSpc>
            </a:pPr>
            <a:r>
              <a:rPr lang="en-US" sz="3200" b="1" dirty="0">
                <a:solidFill>
                  <a:srgbClr val="FF0000"/>
                </a:solidFill>
              </a:rPr>
              <a:t>VOICE QU </a:t>
            </a:r>
            <a:endParaRPr lang="en-GB" sz="3200" b="1" dirty="0">
              <a:solidFill>
                <a:srgbClr val="FF0000"/>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sp>
        <p:nvSpPr>
          <p:cNvPr id="11" name="Rectangle 10"/>
          <p:cNvSpPr/>
          <p:nvPr/>
        </p:nvSpPr>
        <p:spPr>
          <a:xfrm>
            <a:off x="3238394" y="6100586"/>
            <a:ext cx="6552910" cy="5050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rgbClr val="FF0000"/>
                </a:solidFill>
              </a:rPr>
              <a:t>Marketing Management, Frist semester 2024</a:t>
            </a:r>
          </a:p>
        </p:txBody>
      </p:sp>
    </p:spTree>
    <p:extLst>
      <p:ext uri="{BB962C8B-B14F-4D97-AF65-F5344CB8AC3E}">
        <p14:creationId xmlns:p14="http://schemas.microsoft.com/office/powerpoint/2010/main" val="3781170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EAD094-B85E-448F-B313-9B7C36474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09935" cy="6858000"/>
          </a:xfrm>
          <a:prstGeom prst="rect">
            <a:avLst/>
          </a:prstGeom>
        </p:spPr>
      </p:pic>
      <p:sp>
        <p:nvSpPr>
          <p:cNvPr id="4" name="TextBox 3">
            <a:extLst>
              <a:ext uri="{FF2B5EF4-FFF2-40B4-BE49-F238E27FC236}">
                <a16:creationId xmlns:a16="http://schemas.microsoft.com/office/drawing/2014/main" id="{BD6E81D2-A43A-45C0-B572-E9E12BE5196B}"/>
              </a:ext>
            </a:extLst>
          </p:cNvPr>
          <p:cNvSpPr txBox="1"/>
          <p:nvPr/>
        </p:nvSpPr>
        <p:spPr>
          <a:xfrm>
            <a:off x="7202658" y="2374544"/>
            <a:ext cx="4783015"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solidFill>
                  <a:srgbClr val="FF0000"/>
                </a:solidFill>
              </a:rPr>
              <a:t>Academic Calendar</a:t>
            </a:r>
          </a:p>
        </p:txBody>
      </p:sp>
    </p:spTree>
    <p:extLst>
      <p:ext uri="{BB962C8B-B14F-4D97-AF65-F5344CB8AC3E}">
        <p14:creationId xmlns:p14="http://schemas.microsoft.com/office/powerpoint/2010/main" val="3052405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1799" y="53591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079449" y="897436"/>
            <a:ext cx="6424864"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solidFill>
                  <a:srgbClr val="FF0000"/>
                </a:solidFill>
              </a:rPr>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13</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F0000"/>
                </a:solidFill>
                <a:latin typeface="ae_Ouhod" pitchFamily="34" charset="-78"/>
                <a:ea typeface="Tahoma" panose="020B0604030504040204" pitchFamily="34" charset="0"/>
                <a:cs typeface="ae_Ouhod" pitchFamily="34" charset="-78"/>
              </a:rPr>
              <a:t>الفترة الزمنية التعليمية في الفصل الدراسي  تكون مدة ١٣أسبوع</a:t>
            </a:r>
            <a:endParaRPr lang="en-US" sz="2800" b="1" dirty="0">
              <a:solidFill>
                <a:srgbClr val="FF0000"/>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a:solidFill>
                  <a:srgbClr val="FF0000"/>
                </a:solidFill>
                <a:latin typeface="ae_Ouhod" pitchFamily="34" charset="-78"/>
                <a:ea typeface="Tahoma" panose="020B0604030504040204" pitchFamily="34" charset="0"/>
                <a:cs typeface="ae_Ouhod" pitchFamily="34" charset="-78"/>
              </a:rPr>
              <a:t>   (منهم 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a:extLst>
              <a:ext uri="{FF2B5EF4-FFF2-40B4-BE49-F238E27FC236}">
                <a16:creationId xmlns:a16="http://schemas.microsoft.com/office/drawing/2014/main" id="{1AA9ED9C-DF1B-B035-D2EF-1F612766F0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745208" y="-226751"/>
            <a:ext cx="2036258" cy="1313694"/>
          </a:xfrm>
          <a:prstGeom prst="rect">
            <a:avLst/>
          </a:prstGeom>
        </p:spPr>
      </p:pic>
      <p:sp>
        <p:nvSpPr>
          <p:cNvPr id="55" name="Rectangle 54"/>
          <p:cNvSpPr/>
          <p:nvPr/>
        </p:nvSpPr>
        <p:spPr>
          <a:xfrm>
            <a:off x="3079449" y="5761540"/>
            <a:ext cx="6541926" cy="7574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rgbClr val="FF0000"/>
                </a:solidFill>
              </a:rPr>
              <a:t>Marketing Management, Frist semester 2024</a:t>
            </a:r>
          </a:p>
        </p:txBody>
      </p:sp>
    </p:spTree>
    <p:extLst>
      <p:ext uri="{BB962C8B-B14F-4D97-AF65-F5344CB8AC3E}">
        <p14:creationId xmlns:p14="http://schemas.microsoft.com/office/powerpoint/2010/main" val="4223984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9425065" y="2005110"/>
            <a:ext cx="2351328" cy="2558889"/>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6" name="Picture 55">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01905" y="394251"/>
            <a:ext cx="2036258" cy="1313694"/>
          </a:xfrm>
          <a:prstGeom prst="rect">
            <a:avLst/>
          </a:prstGeom>
        </p:spPr>
      </p:pic>
      <p:pic>
        <p:nvPicPr>
          <p:cNvPr id="3" name="Picture 2">
            <a:extLst>
              <a:ext uri="{FF2B5EF4-FFF2-40B4-BE49-F238E27FC236}">
                <a16:creationId xmlns:a16="http://schemas.microsoft.com/office/drawing/2014/main" id="{D34351F2-7F86-4C9B-B990-B793D9A4A9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614" y="0"/>
            <a:ext cx="8784798" cy="6878827"/>
          </a:xfrm>
          <a:prstGeom prst="rect">
            <a:avLst/>
          </a:prstGeom>
        </p:spPr>
      </p:pic>
    </p:spTree>
    <p:extLst>
      <p:ext uri="{BB962C8B-B14F-4D97-AF65-F5344CB8AC3E}">
        <p14:creationId xmlns:p14="http://schemas.microsoft.com/office/powerpoint/2010/main" val="262436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4104881" y="358415"/>
            <a:ext cx="7910946" cy="769441"/>
          </a:xfrm>
          <a:prstGeom prst="rect">
            <a:avLst/>
          </a:prstGeom>
          <a:noFill/>
        </p:spPr>
        <p:txBody>
          <a:bodyPr wrap="square" rtlCol="0">
            <a:spAutoFit/>
          </a:bodyPr>
          <a:lstStyle>
            <a:defPPr>
              <a:defRPr lang="en-US"/>
            </a:defPPr>
            <a:lvl1pPr algn="ctr" rtl="1">
              <a:lnSpc>
                <a:spcPct val="100000"/>
              </a:lnSpc>
              <a:spcBef>
                <a:spcPts val="0"/>
              </a:spcBef>
              <a:buClr>
                <a:srgbClr val="212950"/>
              </a:buClr>
              <a:buSzPts val="2600"/>
              <a:buFont typeface="Catamaran"/>
              <a:buNone/>
              <a:defRPr sz="4000" b="1">
                <a:solidFill>
                  <a:schemeClr val="bg1"/>
                </a:solidFill>
                <a:latin typeface="Sakkal Majalla" panose="02000000000000000000" pitchFamily="2" charset="-78"/>
                <a:ea typeface="Tahoma" panose="020B0604030504040204" pitchFamily="34" charset="0"/>
                <a:cs typeface="Sakkal Majalla" panose="02000000000000000000" pitchFamily="2" charset="-78"/>
              </a:defRPr>
            </a:lvl1pPr>
          </a:lstStyle>
          <a:p>
            <a:pPr algn="r"/>
            <a:r>
              <a:rPr lang="ar-SA" sz="4400" dirty="0">
                <a:solidFill>
                  <a:schemeClr val="tx1"/>
                </a:solidFill>
              </a:rPr>
              <a:t>الاعمال وتوزيع الدرجات</a:t>
            </a:r>
            <a:endParaRPr lang="en-US" sz="4400" dirty="0">
              <a:solidFill>
                <a:schemeClr val="tx1"/>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15</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هي</a:t>
            </a:r>
            <a:r>
              <a:rPr lang="en-US" sz="2400" b="1" dirty="0">
                <a:latin typeface="Tahoma" panose="020B0604030504040204" pitchFamily="34" charset="0"/>
                <a:ea typeface="Tahoma" panose="020B0604030504040204" pitchFamily="34" charset="0"/>
                <a:cs typeface="Bader" pitchFamily="2" charset="-78"/>
              </a:rPr>
              <a:t>:</a:t>
            </a:r>
            <a:endParaRPr lang="ar-YE" sz="2400" b="1" dirty="0">
              <a:latin typeface="Tahoma" panose="020B0604030504040204" pitchFamily="34" charset="0"/>
              <a:ea typeface="Tahoma" panose="020B0604030504040204" pitchFamily="34" charset="0"/>
              <a:cs typeface="Bader" pitchFamily="2" charset="-78"/>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وجود</a:t>
            </a:r>
            <a:endParaRPr lang="ar-YE" sz="2400" b="1" dirty="0">
              <a:latin typeface="Tahoma" panose="020B0604030504040204" pitchFamily="34" charset="0"/>
              <a:ea typeface="Tahoma" panose="020B0604030504040204" pitchFamily="34" charset="0"/>
              <a:cs typeface="Bader" pitchFamily="2" charset="-78"/>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6" name="Picture 5">
            <a:extLst>
              <a:ext uri="{FF2B5EF4-FFF2-40B4-BE49-F238E27FC236}">
                <a16:creationId xmlns:a16="http://schemas.microsoft.com/office/drawing/2014/main" id="{36C06AB1-BA4F-4386-B387-4A8EDD919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614" y="32868"/>
            <a:ext cx="7733226" cy="6792264"/>
          </a:xfrm>
          <a:prstGeom prst="rect">
            <a:avLst/>
          </a:prstGeom>
        </p:spPr>
      </p:pic>
    </p:spTree>
    <p:extLst>
      <p:ext uri="{BB962C8B-B14F-4D97-AF65-F5344CB8AC3E}">
        <p14:creationId xmlns:p14="http://schemas.microsoft.com/office/powerpoint/2010/main" val="2754397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847324" y="754505"/>
            <a:ext cx="3988592" cy="584775"/>
          </a:xfrm>
          <a:prstGeom prst="rect">
            <a:avLst/>
          </a:prstGeom>
          <a:noFill/>
          <a:ln>
            <a:solidFill>
              <a:schemeClr val="tx1"/>
            </a:solidFill>
          </a:ln>
        </p:spPr>
        <p:txBody>
          <a:bodyPr wrap="square" rtlCol="0">
            <a:spAutoFit/>
          </a:bodyPr>
          <a:lstStyle>
            <a:defPPr>
              <a:defRPr lang="en-US"/>
            </a:defPPr>
            <a:lvl1pPr>
              <a:defRPr sz="3200" b="1">
                <a:solidFill>
                  <a:schemeClr val="bg1"/>
                </a:solidFill>
              </a:defRPr>
            </a:lvl1pPr>
          </a:lstStyle>
          <a:p>
            <a:pPr algn="ctr"/>
            <a:r>
              <a:rPr lang="en-US" dirty="0">
                <a:solidFill>
                  <a:srgbClr val="FF0000"/>
                </a:solidFill>
              </a:rPr>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16</a:t>
            </a:fld>
            <a:endParaRPr lang="en-US"/>
          </a:p>
        </p:txBody>
      </p:sp>
      <p:sp>
        <p:nvSpPr>
          <p:cNvPr id="9" name="TextBox 8"/>
          <p:cNvSpPr txBox="1"/>
          <p:nvPr/>
        </p:nvSpPr>
        <p:spPr>
          <a:xfrm>
            <a:off x="1447800" y="2429945"/>
            <a:ext cx="7543800" cy="2123658"/>
          </a:xfrm>
          <a:prstGeom prst="rect">
            <a:avLst/>
          </a:prstGeom>
          <a:noFill/>
          <a:ln>
            <a:solidFill>
              <a:schemeClr val="accent1"/>
            </a:solidFill>
          </a:ln>
        </p:spPr>
        <p:txBody>
          <a:bodyPr wrap="square" rtlCol="0">
            <a:spAutoFit/>
          </a:bodyPr>
          <a:lstStyle/>
          <a:p>
            <a:pPr algn="ctr" rtl="1"/>
            <a:r>
              <a:rPr lang="ar-YE" sz="4400" b="1" dirty="0">
                <a:cs typeface="Bader" pitchFamily="2" charset="-78"/>
              </a:rPr>
              <a:t>عبر برنامج </a:t>
            </a:r>
            <a:r>
              <a:rPr lang="en-US" sz="4400" b="1" dirty="0">
                <a:cs typeface="Bader" pitchFamily="2" charset="-78"/>
              </a:rPr>
              <a:t>VIMEO</a:t>
            </a:r>
          </a:p>
          <a:p>
            <a:pPr algn="ctr" rtl="1"/>
            <a:r>
              <a:rPr lang="ar-YE" sz="4400" b="1" dirty="0">
                <a:cs typeface="Bader" pitchFamily="2" charset="-78"/>
              </a:rPr>
              <a:t>سيتم تثبيت رابط حلقة النقاش على صفحة المقرر</a:t>
            </a:r>
            <a:r>
              <a:rPr lang="en-US" sz="4400" b="1" dirty="0">
                <a:cs typeface="Bader" pitchFamily="2" charset="-78"/>
              </a:rPr>
              <a:t> </a:t>
            </a:r>
            <a:r>
              <a:rPr lang="ar-SA" sz="4400" b="1" dirty="0">
                <a:cs typeface="Bader" pitchFamily="2" charset="-78"/>
              </a:rPr>
              <a:t>بالمنصة التعليمية </a:t>
            </a:r>
            <a:endParaRPr lang="en-US" sz="4400" b="1" dirty="0">
              <a:cs typeface="Bader" pitchFamily="2" charset="-78"/>
            </a:endParaRPr>
          </a:p>
        </p:txBody>
      </p:sp>
      <p:sp>
        <p:nvSpPr>
          <p:cNvPr id="11" name="Rectangle 10">
            <a:extLst>
              <a:ext uri="{FF2B5EF4-FFF2-40B4-BE49-F238E27FC236}">
                <a16:creationId xmlns:a16="http://schemas.microsoft.com/office/drawing/2014/main" id="{8DD7FFF8-0E29-49EF-95CF-09EC41235A0F}"/>
              </a:ext>
            </a:extLst>
          </p:cNvPr>
          <p:cNvSpPr/>
          <p:nvPr/>
        </p:nvSpPr>
        <p:spPr>
          <a:xfrm>
            <a:off x="2288403" y="5781498"/>
            <a:ext cx="6541926" cy="7574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rgbClr val="FF0000"/>
                </a:solidFill>
              </a:rPr>
              <a:t>Marketing Management, Frist semester 2024</a:t>
            </a:r>
          </a:p>
        </p:txBody>
      </p:sp>
    </p:spTree>
    <p:extLst>
      <p:ext uri="{BB962C8B-B14F-4D97-AF65-F5344CB8AC3E}">
        <p14:creationId xmlns:p14="http://schemas.microsoft.com/office/powerpoint/2010/main" val="1789742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857</Words>
  <Application>Microsoft Office PowerPoint</Application>
  <PresentationFormat>Widescreen</PresentationFormat>
  <Paragraphs>148</Paragraphs>
  <Slides>17</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ae_Ouhod</vt:lpstr>
      <vt:lpstr>Aharoni</vt:lpstr>
      <vt:lpstr>Arial</vt:lpstr>
      <vt:lpstr>Calibri</vt:lpstr>
      <vt:lpstr>Calibri Light</vt:lpstr>
      <vt:lpstr>Catamaran</vt:lpstr>
      <vt:lpstr>Sakkal Majalla</vt:lpstr>
      <vt:lpstr>Tahoma</vt:lpstr>
      <vt:lpstr>Tajawal Medium</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27</cp:revision>
  <dcterms:created xsi:type="dcterms:W3CDTF">2023-04-29T09:08:00Z</dcterms:created>
  <dcterms:modified xsi:type="dcterms:W3CDTF">2024-01-23T08:10:10Z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