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notesSlides/notesSlide10.xml" ContentType="application/vnd.openxmlformats-officedocument.presentationml.notesSlide+xml"/>
  <Override PartName="/ppt/notesSlides/notesSlide4.xml" ContentType="application/vnd.openxmlformats-officedocument.presentationml.notesSlide+xml"/>
  <Override PartName="/ppt/notesSlides/notesSlide6.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5.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6" r:id="rId2"/>
    <p:sldId id="419" r:id="rId3"/>
    <p:sldId id="309" r:id="rId4"/>
    <p:sldId id="260" r:id="rId5"/>
    <p:sldId id="388" r:id="rId6"/>
    <p:sldId id="386" r:id="rId7"/>
    <p:sldId id="420" r:id="rId8"/>
    <p:sldId id="387" r:id="rId9"/>
    <p:sldId id="389" r:id="rId10"/>
    <p:sldId id="421" r:id="rId11"/>
    <p:sldId id="422" r:id="rId12"/>
    <p:sldId id="423" r:id="rId13"/>
    <p:sldId id="438" r:id="rId14"/>
    <p:sldId id="390" r:id="rId15"/>
    <p:sldId id="424" r:id="rId16"/>
    <p:sldId id="425" r:id="rId17"/>
    <p:sldId id="439" r:id="rId18"/>
    <p:sldId id="426" r:id="rId19"/>
    <p:sldId id="427" r:id="rId20"/>
    <p:sldId id="440" r:id="rId21"/>
    <p:sldId id="428" r:id="rId22"/>
    <p:sldId id="429" r:id="rId23"/>
    <p:sldId id="261" r:id="rId24"/>
    <p:sldId id="441" r:id="rId25"/>
    <p:sldId id="430" r:id="rId26"/>
    <p:sldId id="431" r:id="rId27"/>
    <p:sldId id="262" r:id="rId28"/>
    <p:sldId id="265" r:id="rId29"/>
    <p:sldId id="266" r:id="rId30"/>
    <p:sldId id="432" r:id="rId31"/>
    <p:sldId id="433" r:id="rId32"/>
    <p:sldId id="263" r:id="rId33"/>
    <p:sldId id="442" r:id="rId34"/>
    <p:sldId id="268" r:id="rId35"/>
    <p:sldId id="391" r:id="rId36"/>
    <p:sldId id="434" r:id="rId37"/>
    <p:sldId id="435" r:id="rId38"/>
    <p:sldId id="396" r:id="rId39"/>
    <p:sldId id="436" r:id="rId40"/>
    <p:sldId id="437" r:id="rId41"/>
    <p:sldId id="344" r:id="rId42"/>
    <p:sldId id="362" r:id="rId43"/>
    <p:sldId id="275"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721" autoAdjust="0"/>
    <p:restoredTop sz="94660"/>
  </p:normalViewPr>
  <p:slideViewPr>
    <p:cSldViewPr snapToGrid="0">
      <p:cViewPr varScale="1">
        <p:scale>
          <a:sx n="72" d="100"/>
          <a:sy n="72" d="100"/>
        </p:scale>
        <p:origin x="54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B441E2-1A05-4D1C-B62B-F9CD7F540476}" type="datetimeFigureOut">
              <a:rPr lang="en-US" smtClean="0"/>
              <a:t>3/8/2023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F23EEF-8126-4675-9FE6-D0EF0D73990D}" type="slidenum">
              <a:rPr lang="en-US" smtClean="0"/>
              <a:t>‹#›</a:t>
            </a:fld>
            <a:endParaRPr lang="en-US"/>
          </a:p>
        </p:txBody>
      </p:sp>
    </p:spTree>
    <p:extLst>
      <p:ext uri="{BB962C8B-B14F-4D97-AF65-F5344CB8AC3E}">
        <p14:creationId xmlns:p14="http://schemas.microsoft.com/office/powerpoint/2010/main" val="14951237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94B00AC2-618B-8CA5-E4AC-BBC70C405E37}"/>
              </a:ext>
            </a:extLst>
          </p:cNvPr>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eaLnBrk="0" hangingPunct="0">
              <a:defRPr sz="4000">
                <a:solidFill>
                  <a:srgbClr val="AE2B21"/>
                </a:solidFill>
                <a:latin typeface="Tahoma" panose="020B0604030504040204" pitchFamily="34" charset="0"/>
                <a:ea typeface="ヒラギノ角ゴ Pro W3"/>
                <a:cs typeface="ヒラギノ角ゴ Pro W3"/>
              </a:defRPr>
            </a:lvl1pPr>
            <a:lvl2pPr marL="742950" indent="-285750" eaLnBrk="0" hangingPunct="0">
              <a:defRPr sz="4000">
                <a:solidFill>
                  <a:srgbClr val="AE2B21"/>
                </a:solidFill>
                <a:latin typeface="Tahoma" panose="020B0604030504040204" pitchFamily="34" charset="0"/>
                <a:ea typeface="ヒラギノ角ゴ Pro W3"/>
                <a:cs typeface="ヒラギノ角ゴ Pro W3"/>
              </a:defRPr>
            </a:lvl2pPr>
            <a:lvl3pPr marL="1143000" indent="-228600" eaLnBrk="0" hangingPunct="0">
              <a:defRPr sz="4000">
                <a:solidFill>
                  <a:srgbClr val="AE2B21"/>
                </a:solidFill>
                <a:latin typeface="Tahoma" panose="020B0604030504040204" pitchFamily="34" charset="0"/>
                <a:ea typeface="ヒラギノ角ゴ Pro W3"/>
                <a:cs typeface="ヒラギノ角ゴ Pro W3"/>
              </a:defRPr>
            </a:lvl3pPr>
            <a:lvl4pPr marL="1600200" indent="-228600" eaLnBrk="0" hangingPunct="0">
              <a:defRPr sz="4000">
                <a:solidFill>
                  <a:srgbClr val="AE2B21"/>
                </a:solidFill>
                <a:latin typeface="Tahoma" panose="020B0604030504040204" pitchFamily="34" charset="0"/>
                <a:ea typeface="ヒラギノ角ゴ Pro W3"/>
                <a:cs typeface="ヒラギノ角ゴ Pro W3"/>
              </a:defRPr>
            </a:lvl4pPr>
            <a:lvl5pPr marL="2057400" indent="-228600" eaLnBrk="0" hangingPunct="0">
              <a:defRPr sz="4000">
                <a:solidFill>
                  <a:srgbClr val="AE2B21"/>
                </a:solidFill>
                <a:latin typeface="Tahoma" panose="020B0604030504040204" pitchFamily="34" charset="0"/>
                <a:ea typeface="ヒラギノ角ゴ Pro W3"/>
                <a:cs typeface="ヒラギノ角ゴ Pro W3"/>
              </a:defRPr>
            </a:lvl5pPr>
            <a:lvl6pPr marL="25146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6pPr>
            <a:lvl7pPr marL="29718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7pPr>
            <a:lvl8pPr marL="34290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8pPr>
            <a:lvl9pPr marL="38862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9pPr>
          </a:lstStyle>
          <a:p>
            <a:pPr eaLnBrk="1" hangingPunct="1"/>
            <a:fld id="{8D2FF4E3-15F0-4AB2-B5BC-4536FE41292E}" type="slidenum">
              <a:rPr lang="en-US" altLang="en-US" sz="1200"/>
              <a:pPr eaLnBrk="1" hangingPunct="1"/>
              <a:t>13</a:t>
            </a:fld>
            <a:endParaRPr lang="en-US" altLang="en-US" sz="1200"/>
          </a:p>
        </p:txBody>
      </p:sp>
      <p:sp>
        <p:nvSpPr>
          <p:cNvPr id="25603" name="Rectangle 2">
            <a:extLst>
              <a:ext uri="{FF2B5EF4-FFF2-40B4-BE49-F238E27FC236}">
                <a16:creationId xmlns:a16="http://schemas.microsoft.com/office/drawing/2014/main" id="{38B51E13-D823-9093-3CAB-BD3EE5F1ACEF}"/>
              </a:ext>
            </a:extLst>
          </p:cNvPr>
          <p:cNvSpPr>
            <a:spLocks noRot="1" noChangeArrowheads="1" noTextEdit="1"/>
          </p:cNvSpPr>
          <p:nvPr>
            <p:ph type="sldImg"/>
          </p:nvPr>
        </p:nvSpPr>
        <p:spPr>
          <a:ln/>
        </p:spPr>
      </p:sp>
      <p:sp>
        <p:nvSpPr>
          <p:cNvPr id="25604" name="Rectangle 3">
            <a:extLst>
              <a:ext uri="{FF2B5EF4-FFF2-40B4-BE49-F238E27FC236}">
                <a16:creationId xmlns:a16="http://schemas.microsoft.com/office/drawing/2014/main" id="{F5E14169-5BEE-9CEC-35DC-A323DEE9F0A7}"/>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AE" altLang="en-US">
              <a:latin typeface="Gill San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a:extLst>
              <a:ext uri="{FF2B5EF4-FFF2-40B4-BE49-F238E27FC236}">
                <a16:creationId xmlns:a16="http://schemas.microsoft.com/office/drawing/2014/main" id="{4FE26308-1EA6-08F9-F3EF-09E2219A439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CE2E8E16-4C09-49BF-B1D7-21D668057AD7}" type="slidenum">
              <a:rPr lang="en-US" altLang="en-US">
                <a:latin typeface="Arial" panose="020B0604020202020204" pitchFamily="34" charset="0"/>
              </a:rPr>
              <a:pPr/>
              <a:t>17</a:t>
            </a:fld>
            <a:endParaRPr lang="en-US" altLang="en-US">
              <a:latin typeface="Arial" panose="020B0604020202020204" pitchFamily="34" charset="0"/>
            </a:endParaRPr>
          </a:p>
        </p:txBody>
      </p:sp>
      <p:sp>
        <p:nvSpPr>
          <p:cNvPr id="7171" name="Rectangle 2">
            <a:extLst>
              <a:ext uri="{FF2B5EF4-FFF2-40B4-BE49-F238E27FC236}">
                <a16:creationId xmlns:a16="http://schemas.microsoft.com/office/drawing/2014/main" id="{4AC460AC-E4CA-7BE4-4EF0-213AB060FC2B}"/>
              </a:ext>
            </a:extLst>
          </p:cNvPr>
          <p:cNvSpPr>
            <a:spLocks noRot="1" noChangeArrowheads="1" noTextEdit="1"/>
          </p:cNvSpPr>
          <p:nvPr>
            <p:ph type="sldImg"/>
          </p:nvPr>
        </p:nvSpPr>
        <p:spPr>
          <a:xfrm>
            <a:off x="849313" y="463550"/>
            <a:ext cx="5162550" cy="3873500"/>
          </a:xfrm>
          <a:ln w="12700" cap="flat">
            <a:solidFill>
              <a:schemeClr val="tx1"/>
            </a:solidFill>
          </a:ln>
        </p:spPr>
      </p:sp>
      <p:sp>
        <p:nvSpPr>
          <p:cNvPr id="7172" name="Rectangle 3">
            <a:extLst>
              <a:ext uri="{FF2B5EF4-FFF2-40B4-BE49-F238E27FC236}">
                <a16:creationId xmlns:a16="http://schemas.microsoft.com/office/drawing/2014/main" id="{CD548C0C-DAFC-2B17-495A-38A8E8282F02}"/>
              </a:ext>
            </a:extLst>
          </p:cNvPr>
          <p:cNvSpPr>
            <a:spLocks noChangeArrowheads="1"/>
          </p:cNvSpPr>
          <p:nvPr/>
        </p:nvSpPr>
        <p:spPr bwMode="auto">
          <a:xfrm>
            <a:off x="109538" y="2782888"/>
            <a:ext cx="6567487" cy="178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167" tIns="44293" rIns="90167" bIns="44293">
            <a:spAutoFit/>
          </a:bodyPr>
          <a:lstStyle>
            <a:lvl1pPr defTabSz="911225">
              <a:defRPr>
                <a:solidFill>
                  <a:schemeClr val="tx1"/>
                </a:solidFill>
                <a:latin typeface="Garamond" panose="02020404030301010803" pitchFamily="18" charset="0"/>
              </a:defRPr>
            </a:lvl1pPr>
            <a:lvl2pPr marL="742950" indent="-285750" defTabSz="911225">
              <a:defRPr>
                <a:solidFill>
                  <a:schemeClr val="tx1"/>
                </a:solidFill>
                <a:latin typeface="Garamond" panose="02020404030301010803" pitchFamily="18" charset="0"/>
              </a:defRPr>
            </a:lvl2pPr>
            <a:lvl3pPr marL="1143000" indent="-228600" defTabSz="911225">
              <a:defRPr>
                <a:solidFill>
                  <a:schemeClr val="tx1"/>
                </a:solidFill>
                <a:latin typeface="Garamond" panose="02020404030301010803" pitchFamily="18" charset="0"/>
              </a:defRPr>
            </a:lvl3pPr>
            <a:lvl4pPr marL="1600200" indent="-228600" defTabSz="911225">
              <a:defRPr>
                <a:solidFill>
                  <a:schemeClr val="tx1"/>
                </a:solidFill>
                <a:latin typeface="Garamond" panose="02020404030301010803" pitchFamily="18" charset="0"/>
              </a:defRPr>
            </a:lvl4pPr>
            <a:lvl5pPr marL="2057400" indent="-228600" defTabSz="911225">
              <a:defRPr>
                <a:solidFill>
                  <a:schemeClr val="tx1"/>
                </a:solidFill>
                <a:latin typeface="Garamond" panose="02020404030301010803" pitchFamily="18" charset="0"/>
              </a:defRPr>
            </a:lvl5pPr>
            <a:lvl6pPr marL="2514600" indent="-228600" defTabSz="911225" eaLnBrk="0" fontAlgn="base" hangingPunct="0">
              <a:spcBef>
                <a:spcPct val="0"/>
              </a:spcBef>
              <a:spcAft>
                <a:spcPct val="0"/>
              </a:spcAft>
              <a:defRPr>
                <a:solidFill>
                  <a:schemeClr val="tx1"/>
                </a:solidFill>
                <a:latin typeface="Garamond" panose="02020404030301010803" pitchFamily="18" charset="0"/>
              </a:defRPr>
            </a:lvl6pPr>
            <a:lvl7pPr marL="2971800" indent="-228600" defTabSz="911225" eaLnBrk="0" fontAlgn="base" hangingPunct="0">
              <a:spcBef>
                <a:spcPct val="0"/>
              </a:spcBef>
              <a:spcAft>
                <a:spcPct val="0"/>
              </a:spcAft>
              <a:defRPr>
                <a:solidFill>
                  <a:schemeClr val="tx1"/>
                </a:solidFill>
                <a:latin typeface="Garamond" panose="02020404030301010803" pitchFamily="18" charset="0"/>
              </a:defRPr>
            </a:lvl7pPr>
            <a:lvl8pPr marL="3429000" indent="-228600" defTabSz="911225" eaLnBrk="0" fontAlgn="base" hangingPunct="0">
              <a:spcBef>
                <a:spcPct val="0"/>
              </a:spcBef>
              <a:spcAft>
                <a:spcPct val="0"/>
              </a:spcAft>
              <a:defRPr>
                <a:solidFill>
                  <a:schemeClr val="tx1"/>
                </a:solidFill>
                <a:latin typeface="Garamond" panose="02020404030301010803" pitchFamily="18" charset="0"/>
              </a:defRPr>
            </a:lvl8pPr>
            <a:lvl9pPr marL="3886200" indent="-228600" defTabSz="911225" eaLnBrk="0" fontAlgn="base" hangingPunct="0">
              <a:spcBef>
                <a:spcPct val="0"/>
              </a:spcBef>
              <a:spcAft>
                <a:spcPct val="0"/>
              </a:spcAft>
              <a:defRPr>
                <a:solidFill>
                  <a:schemeClr val="tx1"/>
                </a:solidFill>
                <a:latin typeface="Garamond" panose="02020404030301010803" pitchFamily="18" charset="0"/>
              </a:defRPr>
            </a:lvl9pPr>
          </a:lstStyle>
          <a:p>
            <a:pPr>
              <a:spcAft>
                <a:spcPct val="50000"/>
              </a:spcAft>
            </a:pPr>
            <a:r>
              <a:rPr lang="en-US" altLang="en-US" sz="1400" b="1" i="1">
                <a:latin typeface="Arial" panose="020B0604020202020204" pitchFamily="34" charset="0"/>
              </a:rPr>
              <a:t>Introduction.  </a:t>
            </a:r>
            <a:r>
              <a:rPr lang="en-US" altLang="en-US" sz="1400" b="1">
                <a:latin typeface="Arial" panose="020B0604020202020204" pitchFamily="34" charset="0"/>
              </a:rPr>
              <a:t>In this stage marketers spend heavily on promotions to inform the target market about the new product's benefits.  Low or negative profits may encourage the company to price the product high to help offset expenses.  companies can concentrate on </a:t>
            </a:r>
            <a:r>
              <a:rPr lang="en-US" altLang="en-US" sz="1400" b="1" i="1">
                <a:latin typeface="Arial" panose="020B0604020202020204" pitchFamily="34" charset="0"/>
              </a:rPr>
              <a:t>skimming</a:t>
            </a:r>
            <a:r>
              <a:rPr lang="en-US" altLang="en-US" sz="1400" b="1">
                <a:latin typeface="Arial" panose="020B0604020202020204" pitchFamily="34" charset="0"/>
              </a:rPr>
              <a:t> strategies to generate high profits now or on </a:t>
            </a:r>
            <a:r>
              <a:rPr lang="en-US" altLang="en-US" sz="1400" b="1" i="1">
                <a:latin typeface="Arial" panose="020B0604020202020204" pitchFamily="34" charset="0"/>
              </a:rPr>
              <a:t>penetration</a:t>
            </a:r>
            <a:r>
              <a:rPr lang="en-US" altLang="en-US" sz="1400" b="1">
                <a:latin typeface="Arial" panose="020B0604020202020204" pitchFamily="34" charset="0"/>
              </a:rPr>
              <a:t> strategies to build market share and dominant the market for larger profits once the market stabilizes.</a:t>
            </a:r>
          </a:p>
          <a:p>
            <a:pPr eaLnBrk="1">
              <a:spcAft>
                <a:spcPct val="50000"/>
              </a:spcAft>
            </a:pPr>
            <a:endParaRPr lang="en-US" altLang="en-US" sz="1400" b="1">
              <a:latin typeface="Arial" panose="020B0604020202020204" pitchFamily="34" charset="0"/>
            </a:endParaRPr>
          </a:p>
        </p:txBody>
      </p:sp>
      <p:sp>
        <p:nvSpPr>
          <p:cNvPr id="7173" name="Rectangle 4">
            <a:extLst>
              <a:ext uri="{FF2B5EF4-FFF2-40B4-BE49-F238E27FC236}">
                <a16:creationId xmlns:a16="http://schemas.microsoft.com/office/drawing/2014/main" id="{CF1602B1-AC3E-5B4D-106C-9437988F6C54}"/>
              </a:ext>
            </a:extLst>
          </p:cNvPr>
          <p:cNvSpPr>
            <a:spLocks noChangeArrowheads="1"/>
          </p:cNvSpPr>
          <p:nvPr/>
        </p:nvSpPr>
        <p:spPr bwMode="auto">
          <a:xfrm>
            <a:off x="180975" y="2352675"/>
            <a:ext cx="34671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167" tIns="44293" rIns="90167" bIns="44293">
            <a:spAutoFit/>
          </a:bodyPr>
          <a:lstStyle>
            <a:lvl1pPr defTabSz="911225">
              <a:defRPr>
                <a:solidFill>
                  <a:schemeClr val="tx1"/>
                </a:solidFill>
                <a:latin typeface="Garamond" panose="02020404030301010803" pitchFamily="18" charset="0"/>
              </a:defRPr>
            </a:lvl1pPr>
            <a:lvl2pPr marL="742950" indent="-285750" defTabSz="911225">
              <a:defRPr>
                <a:solidFill>
                  <a:schemeClr val="tx1"/>
                </a:solidFill>
                <a:latin typeface="Garamond" panose="02020404030301010803" pitchFamily="18" charset="0"/>
              </a:defRPr>
            </a:lvl2pPr>
            <a:lvl3pPr marL="1143000" indent="-228600" defTabSz="911225">
              <a:defRPr>
                <a:solidFill>
                  <a:schemeClr val="tx1"/>
                </a:solidFill>
                <a:latin typeface="Garamond" panose="02020404030301010803" pitchFamily="18" charset="0"/>
              </a:defRPr>
            </a:lvl3pPr>
            <a:lvl4pPr marL="1600200" indent="-228600" defTabSz="911225">
              <a:defRPr>
                <a:solidFill>
                  <a:schemeClr val="tx1"/>
                </a:solidFill>
                <a:latin typeface="Garamond" panose="02020404030301010803" pitchFamily="18" charset="0"/>
              </a:defRPr>
            </a:lvl4pPr>
            <a:lvl5pPr marL="2057400" indent="-228600" defTabSz="911225">
              <a:defRPr>
                <a:solidFill>
                  <a:schemeClr val="tx1"/>
                </a:solidFill>
                <a:latin typeface="Garamond" panose="02020404030301010803" pitchFamily="18" charset="0"/>
              </a:defRPr>
            </a:lvl5pPr>
            <a:lvl6pPr marL="2514600" indent="-228600" defTabSz="911225" eaLnBrk="0" fontAlgn="base" hangingPunct="0">
              <a:spcBef>
                <a:spcPct val="0"/>
              </a:spcBef>
              <a:spcAft>
                <a:spcPct val="0"/>
              </a:spcAft>
              <a:defRPr>
                <a:solidFill>
                  <a:schemeClr val="tx1"/>
                </a:solidFill>
                <a:latin typeface="Garamond" panose="02020404030301010803" pitchFamily="18" charset="0"/>
              </a:defRPr>
            </a:lvl6pPr>
            <a:lvl7pPr marL="2971800" indent="-228600" defTabSz="911225" eaLnBrk="0" fontAlgn="base" hangingPunct="0">
              <a:spcBef>
                <a:spcPct val="0"/>
              </a:spcBef>
              <a:spcAft>
                <a:spcPct val="0"/>
              </a:spcAft>
              <a:defRPr>
                <a:solidFill>
                  <a:schemeClr val="tx1"/>
                </a:solidFill>
                <a:latin typeface="Garamond" panose="02020404030301010803" pitchFamily="18" charset="0"/>
              </a:defRPr>
            </a:lvl7pPr>
            <a:lvl8pPr marL="3429000" indent="-228600" defTabSz="911225" eaLnBrk="0" fontAlgn="base" hangingPunct="0">
              <a:spcBef>
                <a:spcPct val="0"/>
              </a:spcBef>
              <a:spcAft>
                <a:spcPct val="0"/>
              </a:spcAft>
              <a:defRPr>
                <a:solidFill>
                  <a:schemeClr val="tx1"/>
                </a:solidFill>
                <a:latin typeface="Garamond" panose="02020404030301010803" pitchFamily="18" charset="0"/>
              </a:defRPr>
            </a:lvl8pPr>
            <a:lvl9pPr marL="3886200" indent="-228600" defTabSz="911225"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spcBef>
                <a:spcPct val="50000"/>
              </a:spcBef>
            </a:pPr>
            <a:r>
              <a:rPr lang="en-US" altLang="en-US" sz="1600" b="1">
                <a:latin typeface="Arial" panose="020B0604020202020204" pitchFamily="34" charset="0"/>
              </a:rPr>
              <a:t>Product Life Cycle Strategies</a:t>
            </a:r>
          </a:p>
        </p:txBody>
      </p:sp>
      <p:sp>
        <p:nvSpPr>
          <p:cNvPr id="7174" name="Rectangle 5">
            <a:extLst>
              <a:ext uri="{FF2B5EF4-FFF2-40B4-BE49-F238E27FC236}">
                <a16:creationId xmlns:a16="http://schemas.microsoft.com/office/drawing/2014/main" id="{E579242E-6E23-1BFD-DD48-DF8D430228AF}"/>
              </a:ext>
            </a:extLst>
          </p:cNvPr>
          <p:cNvSpPr>
            <a:spLocks noChangeArrowheads="1"/>
          </p:cNvSpPr>
          <p:nvPr/>
        </p:nvSpPr>
        <p:spPr bwMode="auto">
          <a:xfrm>
            <a:off x="-4763" y="6350"/>
            <a:ext cx="3552826"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167" tIns="44293" rIns="90167" bIns="44293">
            <a:spAutoFit/>
          </a:bodyPr>
          <a:lstStyle>
            <a:lvl1pPr defTabSz="911225">
              <a:defRPr>
                <a:solidFill>
                  <a:schemeClr val="tx1"/>
                </a:solidFill>
                <a:latin typeface="Garamond" panose="02020404030301010803" pitchFamily="18" charset="0"/>
              </a:defRPr>
            </a:lvl1pPr>
            <a:lvl2pPr marL="742950" indent="-285750" defTabSz="911225">
              <a:defRPr>
                <a:solidFill>
                  <a:schemeClr val="tx1"/>
                </a:solidFill>
                <a:latin typeface="Garamond" panose="02020404030301010803" pitchFamily="18" charset="0"/>
              </a:defRPr>
            </a:lvl2pPr>
            <a:lvl3pPr marL="1143000" indent="-228600" defTabSz="911225">
              <a:defRPr>
                <a:solidFill>
                  <a:schemeClr val="tx1"/>
                </a:solidFill>
                <a:latin typeface="Garamond" panose="02020404030301010803" pitchFamily="18" charset="0"/>
              </a:defRPr>
            </a:lvl3pPr>
            <a:lvl4pPr marL="1600200" indent="-228600" defTabSz="911225">
              <a:defRPr>
                <a:solidFill>
                  <a:schemeClr val="tx1"/>
                </a:solidFill>
                <a:latin typeface="Garamond" panose="02020404030301010803" pitchFamily="18" charset="0"/>
              </a:defRPr>
            </a:lvl4pPr>
            <a:lvl5pPr marL="2057400" indent="-228600" defTabSz="911225">
              <a:defRPr>
                <a:solidFill>
                  <a:schemeClr val="tx1"/>
                </a:solidFill>
                <a:latin typeface="Garamond" panose="02020404030301010803" pitchFamily="18" charset="0"/>
              </a:defRPr>
            </a:lvl5pPr>
            <a:lvl6pPr marL="2514600" indent="-228600" defTabSz="911225" eaLnBrk="0" fontAlgn="base" hangingPunct="0">
              <a:spcBef>
                <a:spcPct val="0"/>
              </a:spcBef>
              <a:spcAft>
                <a:spcPct val="0"/>
              </a:spcAft>
              <a:defRPr>
                <a:solidFill>
                  <a:schemeClr val="tx1"/>
                </a:solidFill>
                <a:latin typeface="Garamond" panose="02020404030301010803" pitchFamily="18" charset="0"/>
              </a:defRPr>
            </a:lvl6pPr>
            <a:lvl7pPr marL="2971800" indent="-228600" defTabSz="911225" eaLnBrk="0" fontAlgn="base" hangingPunct="0">
              <a:spcBef>
                <a:spcPct val="0"/>
              </a:spcBef>
              <a:spcAft>
                <a:spcPct val="0"/>
              </a:spcAft>
              <a:defRPr>
                <a:solidFill>
                  <a:schemeClr val="tx1"/>
                </a:solidFill>
                <a:latin typeface="Garamond" panose="02020404030301010803" pitchFamily="18" charset="0"/>
              </a:defRPr>
            </a:lvl7pPr>
            <a:lvl8pPr marL="3429000" indent="-228600" defTabSz="911225" eaLnBrk="0" fontAlgn="base" hangingPunct="0">
              <a:spcBef>
                <a:spcPct val="0"/>
              </a:spcBef>
              <a:spcAft>
                <a:spcPct val="0"/>
              </a:spcAft>
              <a:defRPr>
                <a:solidFill>
                  <a:schemeClr val="tx1"/>
                </a:solidFill>
                <a:latin typeface="Garamond" panose="02020404030301010803" pitchFamily="18" charset="0"/>
              </a:defRPr>
            </a:lvl8pPr>
            <a:lvl9pPr marL="3886200" indent="-228600" defTabSz="911225"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spcBef>
                <a:spcPct val="50000"/>
              </a:spcBef>
            </a:pPr>
            <a:r>
              <a:rPr lang="en-US" altLang="en-US" b="1">
                <a:latin typeface="Arial" panose="020B0604020202020204" pitchFamily="34" charset="0"/>
              </a:rPr>
              <a:t>Product Life-Cycle Strategies</a:t>
            </a:r>
            <a:endParaRPr lang="en-US" altLang="en-US" sz="1400" b="1">
              <a:latin typeface="Arial" panose="020B0604020202020204" pitchFamily="34" charset="0"/>
            </a:endParaRPr>
          </a:p>
          <a:p>
            <a:pPr>
              <a:lnSpc>
                <a:spcPct val="90000"/>
              </a:lnSpc>
              <a:spcBef>
                <a:spcPct val="50000"/>
              </a:spcBef>
            </a:pPr>
            <a:r>
              <a:rPr lang="en-US" altLang="en-US" sz="1600" b="1">
                <a:latin typeface="Arial" panose="020B0604020202020204" pitchFamily="34" charset="0"/>
              </a:rPr>
              <a:t>This CTR relates to the material on pp. 289 and 293.</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81B30E26-8C8B-70BC-1C7B-F3704C5892CB}"/>
              </a:ext>
            </a:extLst>
          </p:cNvPr>
          <p:cNvSpPr>
            <a:spLocks noGrp="1" noChangeArrowheads="1"/>
          </p:cNvSpPr>
          <p:nvPr>
            <p:ph type="sldNum" sz="quarter" idx="5"/>
          </p:nvPr>
        </p:nvSpPr>
        <p:spPr>
          <a:ln/>
        </p:spPr>
        <p:txBody>
          <a:bodyPr/>
          <a:lstStyle/>
          <a:p>
            <a:fld id="{543390D9-A94E-4200-B467-1AE8A39C9014}" type="slidenum">
              <a:rPr lang="en-US" altLang="en-US"/>
              <a:pPr/>
              <a:t>20</a:t>
            </a:fld>
            <a:endParaRPr lang="en-US" altLang="en-US"/>
          </a:p>
        </p:txBody>
      </p:sp>
      <p:sp>
        <p:nvSpPr>
          <p:cNvPr id="13314" name="Rectangle 2">
            <a:extLst>
              <a:ext uri="{FF2B5EF4-FFF2-40B4-BE49-F238E27FC236}">
                <a16:creationId xmlns:a16="http://schemas.microsoft.com/office/drawing/2014/main" id="{22F74E24-3589-F39F-5F7F-FF715FA5C7C2}"/>
              </a:ext>
            </a:extLst>
          </p:cNvPr>
          <p:cNvSpPr>
            <a:spLocks noChangeArrowheads="1" noTextEdit="1"/>
          </p:cNvSpPr>
          <p:nvPr>
            <p:ph type="sldImg"/>
          </p:nvPr>
        </p:nvSpPr>
        <p:spPr bwMode="auto">
          <a:xfrm>
            <a:off x="1144588" y="693738"/>
            <a:ext cx="4565650" cy="3425825"/>
          </a:xfrm>
          <a:prstGeom prst="rect">
            <a:avLst/>
          </a:prstGeom>
          <a:solidFill>
            <a:srgbClr val="FFFFFF"/>
          </a:solidFill>
          <a:ln>
            <a:solidFill>
              <a:srgbClr val="000000"/>
            </a:solidFill>
            <a:miter lim="800000"/>
            <a:headEnd/>
            <a:tailEnd/>
          </a:ln>
        </p:spPr>
      </p:sp>
      <p:sp>
        <p:nvSpPr>
          <p:cNvPr id="13315" name="Rectangle 3">
            <a:extLst>
              <a:ext uri="{FF2B5EF4-FFF2-40B4-BE49-F238E27FC236}">
                <a16:creationId xmlns:a16="http://schemas.microsoft.com/office/drawing/2014/main" id="{8C2FA655-258B-62D9-6F8A-617BBBE65A1B}"/>
              </a:ext>
            </a:extLst>
          </p:cNvPr>
          <p:cNvSpPr>
            <a:spLocks noChangeArrowheads="1"/>
          </p:cNvSpPr>
          <p:nvPr>
            <p:ph type="body" idx="1"/>
          </p:nvPr>
        </p:nvSpPr>
        <p:spPr bwMode="auto">
          <a:xfrm>
            <a:off x="685800" y="4341813"/>
            <a:ext cx="5484813" cy="4113212"/>
          </a:xfrm>
          <a:prstGeom prst="rect">
            <a:avLst/>
          </a:prstGeom>
          <a:solidFill>
            <a:srgbClr val="FFFFFF"/>
          </a:solidFill>
          <a:ln>
            <a:solidFill>
              <a:srgbClr val="000000"/>
            </a:solidFill>
            <a:miter lim="800000"/>
            <a:headEnd/>
            <a:tailEnd/>
          </a:ln>
        </p:spPr>
        <p:txBody>
          <a:bodyPr lIns="82058" tIns="41029" rIns="82058" bIns="41029"/>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a:extLst>
              <a:ext uri="{FF2B5EF4-FFF2-40B4-BE49-F238E27FC236}">
                <a16:creationId xmlns:a16="http://schemas.microsoft.com/office/drawing/2014/main" id="{45623A0F-1513-6101-BE6F-63C37CFD315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A0EDD8AA-8AEC-47F7-9514-A63B17013228}" type="slidenum">
              <a:rPr lang="en-US" altLang="en-US">
                <a:latin typeface="Arial" panose="020B0604020202020204" pitchFamily="34" charset="0"/>
              </a:rPr>
              <a:pPr/>
              <a:t>23</a:t>
            </a:fld>
            <a:endParaRPr lang="en-US" altLang="en-US">
              <a:latin typeface="Arial" panose="020B0604020202020204" pitchFamily="34" charset="0"/>
            </a:endParaRPr>
          </a:p>
        </p:txBody>
      </p:sp>
      <p:sp>
        <p:nvSpPr>
          <p:cNvPr id="9219" name="Rectangle 2">
            <a:extLst>
              <a:ext uri="{FF2B5EF4-FFF2-40B4-BE49-F238E27FC236}">
                <a16:creationId xmlns:a16="http://schemas.microsoft.com/office/drawing/2014/main" id="{E6A95C08-433F-AB15-3DD8-C580FB0711D3}"/>
              </a:ext>
            </a:extLst>
          </p:cNvPr>
          <p:cNvSpPr>
            <a:spLocks noRot="1" noChangeArrowheads="1" noTextEdit="1"/>
          </p:cNvSpPr>
          <p:nvPr>
            <p:ph type="sldImg"/>
          </p:nvPr>
        </p:nvSpPr>
        <p:spPr>
          <a:xfrm>
            <a:off x="849313" y="463550"/>
            <a:ext cx="5162550" cy="3873500"/>
          </a:xfrm>
          <a:ln w="12700" cap="flat">
            <a:solidFill>
              <a:schemeClr val="tx1"/>
            </a:solidFill>
          </a:ln>
        </p:spPr>
      </p:sp>
      <p:sp>
        <p:nvSpPr>
          <p:cNvPr id="9220" name="Rectangle 3">
            <a:extLst>
              <a:ext uri="{FF2B5EF4-FFF2-40B4-BE49-F238E27FC236}">
                <a16:creationId xmlns:a16="http://schemas.microsoft.com/office/drawing/2014/main" id="{2B7756D9-23C5-782B-BF45-72673F10DDEC}"/>
              </a:ext>
            </a:extLst>
          </p:cNvPr>
          <p:cNvSpPr>
            <a:spLocks noChangeArrowheads="1"/>
          </p:cNvSpPr>
          <p:nvPr/>
        </p:nvSpPr>
        <p:spPr bwMode="auto">
          <a:xfrm>
            <a:off x="9525" y="-4763"/>
            <a:ext cx="3424238" cy="898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167" tIns="44293" rIns="90167" bIns="44293">
            <a:spAutoFit/>
          </a:bodyPr>
          <a:lstStyle>
            <a:lvl1pPr defTabSz="911225">
              <a:defRPr>
                <a:solidFill>
                  <a:schemeClr val="tx1"/>
                </a:solidFill>
                <a:latin typeface="Garamond" panose="02020404030301010803" pitchFamily="18" charset="0"/>
              </a:defRPr>
            </a:lvl1pPr>
            <a:lvl2pPr marL="742950" indent="-285750" defTabSz="911225">
              <a:defRPr>
                <a:solidFill>
                  <a:schemeClr val="tx1"/>
                </a:solidFill>
                <a:latin typeface="Garamond" panose="02020404030301010803" pitchFamily="18" charset="0"/>
              </a:defRPr>
            </a:lvl2pPr>
            <a:lvl3pPr marL="1143000" indent="-228600" defTabSz="911225">
              <a:defRPr>
                <a:solidFill>
                  <a:schemeClr val="tx1"/>
                </a:solidFill>
                <a:latin typeface="Garamond" panose="02020404030301010803" pitchFamily="18" charset="0"/>
              </a:defRPr>
            </a:lvl3pPr>
            <a:lvl4pPr marL="1600200" indent="-228600" defTabSz="911225">
              <a:defRPr>
                <a:solidFill>
                  <a:schemeClr val="tx1"/>
                </a:solidFill>
                <a:latin typeface="Garamond" panose="02020404030301010803" pitchFamily="18" charset="0"/>
              </a:defRPr>
            </a:lvl4pPr>
            <a:lvl5pPr marL="2057400" indent="-228600" defTabSz="911225">
              <a:defRPr>
                <a:solidFill>
                  <a:schemeClr val="tx1"/>
                </a:solidFill>
                <a:latin typeface="Garamond" panose="02020404030301010803" pitchFamily="18" charset="0"/>
              </a:defRPr>
            </a:lvl5pPr>
            <a:lvl6pPr marL="2514600" indent="-228600" defTabSz="911225" eaLnBrk="0" fontAlgn="base" hangingPunct="0">
              <a:spcBef>
                <a:spcPct val="0"/>
              </a:spcBef>
              <a:spcAft>
                <a:spcPct val="0"/>
              </a:spcAft>
              <a:defRPr>
                <a:solidFill>
                  <a:schemeClr val="tx1"/>
                </a:solidFill>
                <a:latin typeface="Garamond" panose="02020404030301010803" pitchFamily="18" charset="0"/>
              </a:defRPr>
            </a:lvl6pPr>
            <a:lvl7pPr marL="2971800" indent="-228600" defTabSz="911225" eaLnBrk="0" fontAlgn="base" hangingPunct="0">
              <a:spcBef>
                <a:spcPct val="0"/>
              </a:spcBef>
              <a:spcAft>
                <a:spcPct val="0"/>
              </a:spcAft>
              <a:defRPr>
                <a:solidFill>
                  <a:schemeClr val="tx1"/>
                </a:solidFill>
                <a:latin typeface="Garamond" panose="02020404030301010803" pitchFamily="18" charset="0"/>
              </a:defRPr>
            </a:lvl7pPr>
            <a:lvl8pPr marL="3429000" indent="-228600" defTabSz="911225" eaLnBrk="0" fontAlgn="base" hangingPunct="0">
              <a:spcBef>
                <a:spcPct val="0"/>
              </a:spcBef>
              <a:spcAft>
                <a:spcPct val="0"/>
              </a:spcAft>
              <a:defRPr>
                <a:solidFill>
                  <a:schemeClr val="tx1"/>
                </a:solidFill>
                <a:latin typeface="Garamond" panose="02020404030301010803" pitchFamily="18" charset="0"/>
              </a:defRPr>
            </a:lvl8pPr>
            <a:lvl9pPr marL="3886200" indent="-228600" defTabSz="911225"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spcBef>
                <a:spcPct val="50000"/>
              </a:spcBef>
            </a:pPr>
            <a:r>
              <a:rPr lang="en-US" altLang="en-US" b="1">
                <a:latin typeface="Arial" panose="020B0604020202020204" pitchFamily="34" charset="0"/>
              </a:rPr>
              <a:t>Product Life-Cycle Strategies</a:t>
            </a:r>
            <a:endParaRPr lang="en-US" altLang="en-US" sz="1400" b="1">
              <a:latin typeface="Arial" panose="020B0604020202020204" pitchFamily="34" charset="0"/>
            </a:endParaRPr>
          </a:p>
          <a:p>
            <a:pPr>
              <a:lnSpc>
                <a:spcPct val="90000"/>
              </a:lnSpc>
              <a:spcBef>
                <a:spcPct val="50000"/>
              </a:spcBef>
            </a:pPr>
            <a:r>
              <a:rPr lang="en-US" altLang="en-US" sz="1600" b="1">
                <a:latin typeface="Arial" panose="020B0604020202020204" pitchFamily="34" charset="0"/>
              </a:rPr>
              <a:t>This CTR relates to the material on pp. 289-290 and 293.</a:t>
            </a:r>
          </a:p>
        </p:txBody>
      </p:sp>
      <p:sp>
        <p:nvSpPr>
          <p:cNvPr id="9221" name="Rectangle 4">
            <a:extLst>
              <a:ext uri="{FF2B5EF4-FFF2-40B4-BE49-F238E27FC236}">
                <a16:creationId xmlns:a16="http://schemas.microsoft.com/office/drawing/2014/main" id="{96ACD3A1-2413-9910-CC05-B9589F117955}"/>
              </a:ext>
            </a:extLst>
          </p:cNvPr>
          <p:cNvSpPr>
            <a:spLocks noChangeArrowheads="1"/>
          </p:cNvSpPr>
          <p:nvPr/>
        </p:nvSpPr>
        <p:spPr bwMode="auto">
          <a:xfrm>
            <a:off x="195263" y="2466975"/>
            <a:ext cx="6496050" cy="194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167" tIns="44293" rIns="90167" bIns="44293">
            <a:spAutoFit/>
          </a:bodyPr>
          <a:lstStyle>
            <a:lvl1pPr defTabSz="911225">
              <a:defRPr>
                <a:solidFill>
                  <a:schemeClr val="tx1"/>
                </a:solidFill>
                <a:latin typeface="Garamond" panose="02020404030301010803" pitchFamily="18" charset="0"/>
              </a:defRPr>
            </a:lvl1pPr>
            <a:lvl2pPr marL="742950" indent="-285750" defTabSz="911225">
              <a:defRPr>
                <a:solidFill>
                  <a:schemeClr val="tx1"/>
                </a:solidFill>
                <a:latin typeface="Garamond" panose="02020404030301010803" pitchFamily="18" charset="0"/>
              </a:defRPr>
            </a:lvl2pPr>
            <a:lvl3pPr marL="1143000" indent="-228600" defTabSz="911225">
              <a:defRPr>
                <a:solidFill>
                  <a:schemeClr val="tx1"/>
                </a:solidFill>
                <a:latin typeface="Garamond" panose="02020404030301010803" pitchFamily="18" charset="0"/>
              </a:defRPr>
            </a:lvl3pPr>
            <a:lvl4pPr marL="1600200" indent="-228600" defTabSz="911225">
              <a:defRPr>
                <a:solidFill>
                  <a:schemeClr val="tx1"/>
                </a:solidFill>
                <a:latin typeface="Garamond" panose="02020404030301010803" pitchFamily="18" charset="0"/>
              </a:defRPr>
            </a:lvl4pPr>
            <a:lvl5pPr marL="2057400" indent="-228600" defTabSz="911225">
              <a:defRPr>
                <a:solidFill>
                  <a:schemeClr val="tx1"/>
                </a:solidFill>
                <a:latin typeface="Garamond" panose="02020404030301010803" pitchFamily="18" charset="0"/>
              </a:defRPr>
            </a:lvl5pPr>
            <a:lvl6pPr marL="2514600" indent="-228600" defTabSz="911225" eaLnBrk="0" fontAlgn="base" hangingPunct="0">
              <a:spcBef>
                <a:spcPct val="0"/>
              </a:spcBef>
              <a:spcAft>
                <a:spcPct val="0"/>
              </a:spcAft>
              <a:defRPr>
                <a:solidFill>
                  <a:schemeClr val="tx1"/>
                </a:solidFill>
                <a:latin typeface="Garamond" panose="02020404030301010803" pitchFamily="18" charset="0"/>
              </a:defRPr>
            </a:lvl6pPr>
            <a:lvl7pPr marL="2971800" indent="-228600" defTabSz="911225" eaLnBrk="0" fontAlgn="base" hangingPunct="0">
              <a:spcBef>
                <a:spcPct val="0"/>
              </a:spcBef>
              <a:spcAft>
                <a:spcPct val="0"/>
              </a:spcAft>
              <a:defRPr>
                <a:solidFill>
                  <a:schemeClr val="tx1"/>
                </a:solidFill>
                <a:latin typeface="Garamond" panose="02020404030301010803" pitchFamily="18" charset="0"/>
              </a:defRPr>
            </a:lvl7pPr>
            <a:lvl8pPr marL="3429000" indent="-228600" defTabSz="911225" eaLnBrk="0" fontAlgn="base" hangingPunct="0">
              <a:spcBef>
                <a:spcPct val="0"/>
              </a:spcBef>
              <a:spcAft>
                <a:spcPct val="0"/>
              </a:spcAft>
              <a:defRPr>
                <a:solidFill>
                  <a:schemeClr val="tx1"/>
                </a:solidFill>
                <a:latin typeface="Garamond" panose="02020404030301010803" pitchFamily="18" charset="0"/>
              </a:defRPr>
            </a:lvl8pPr>
            <a:lvl9pPr marL="3886200" indent="-228600" defTabSz="911225" eaLnBrk="0" fontAlgn="base" hangingPunct="0">
              <a:spcBef>
                <a:spcPct val="0"/>
              </a:spcBef>
              <a:spcAft>
                <a:spcPct val="0"/>
              </a:spcAft>
              <a:defRPr>
                <a:solidFill>
                  <a:schemeClr val="tx1"/>
                </a:solidFill>
                <a:latin typeface="Garamond" panose="02020404030301010803" pitchFamily="18" charset="0"/>
              </a:defRPr>
            </a:lvl9pPr>
          </a:lstStyle>
          <a:p>
            <a:pPr>
              <a:spcAft>
                <a:spcPct val="50000"/>
              </a:spcAft>
            </a:pPr>
            <a:r>
              <a:rPr lang="en-US" altLang="en-US" sz="1600" b="1">
                <a:latin typeface="Arial" panose="020B0604020202020204" pitchFamily="34" charset="0"/>
              </a:rPr>
              <a:t>Product Life-Cycle Strategies</a:t>
            </a:r>
            <a:endParaRPr lang="en-US" altLang="en-US" sz="1400" b="1">
              <a:latin typeface="Arial" panose="020B0604020202020204" pitchFamily="34" charset="0"/>
            </a:endParaRPr>
          </a:p>
          <a:p>
            <a:pPr>
              <a:spcAft>
                <a:spcPct val="50000"/>
              </a:spcAft>
            </a:pPr>
            <a:r>
              <a:rPr lang="en-US" altLang="en-US" sz="1400" b="1" i="1">
                <a:latin typeface="Arial" panose="020B0604020202020204" pitchFamily="34" charset="0"/>
              </a:rPr>
              <a:t>Growth.  </a:t>
            </a:r>
            <a:r>
              <a:rPr lang="en-US" altLang="en-US" sz="1400" b="1">
                <a:latin typeface="Arial" panose="020B0604020202020204" pitchFamily="34" charset="0"/>
              </a:rPr>
              <a:t>In this stage the company experiences both increasing sales and competition.  Promotion costs are spread over larger volume and strategic decisions focus on growth strategies.  Strategies include adding </a:t>
            </a:r>
            <a:r>
              <a:rPr lang="en-US" altLang="en-US" sz="1400" b="1" i="1">
                <a:latin typeface="Arial" panose="020B0604020202020204" pitchFamily="34" charset="0"/>
              </a:rPr>
              <a:t>new features, improving quality, increasing distribution,</a:t>
            </a:r>
            <a:r>
              <a:rPr lang="en-US" altLang="en-US" sz="1400" b="1">
                <a:latin typeface="Arial" panose="020B0604020202020204" pitchFamily="34" charset="0"/>
              </a:rPr>
              <a:t> and </a:t>
            </a:r>
            <a:r>
              <a:rPr lang="en-US" altLang="en-US" sz="1400" b="1" i="1">
                <a:latin typeface="Arial" panose="020B0604020202020204" pitchFamily="34" charset="0"/>
              </a:rPr>
              <a:t>entering new market segments.</a:t>
            </a:r>
            <a:endParaRPr lang="en-US" altLang="en-US" sz="1400" b="1">
              <a:latin typeface="Arial" panose="020B0604020202020204" pitchFamily="34" charset="0"/>
            </a:endParaRPr>
          </a:p>
          <a:p>
            <a:pPr eaLnBrk="1">
              <a:spcAft>
                <a:spcPct val="50000"/>
              </a:spcAft>
            </a:pPr>
            <a:endParaRPr lang="en-US" altLang="en-US" sz="1400" b="1">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30FCB03B-40D6-EA32-830D-F57F32229B86}"/>
              </a:ext>
            </a:extLst>
          </p:cNvPr>
          <p:cNvSpPr>
            <a:spLocks noGrp="1" noChangeArrowheads="1"/>
          </p:cNvSpPr>
          <p:nvPr>
            <p:ph type="sldNum" sz="quarter" idx="5"/>
          </p:nvPr>
        </p:nvSpPr>
        <p:spPr>
          <a:ln/>
        </p:spPr>
        <p:txBody>
          <a:bodyPr/>
          <a:lstStyle/>
          <a:p>
            <a:fld id="{8ABFBE4D-BA42-4157-8434-8E8DD8B39371}" type="slidenum">
              <a:rPr lang="en-US" altLang="en-US"/>
              <a:pPr/>
              <a:t>24</a:t>
            </a:fld>
            <a:endParaRPr lang="en-US" altLang="en-US"/>
          </a:p>
        </p:txBody>
      </p:sp>
      <p:sp>
        <p:nvSpPr>
          <p:cNvPr id="17410" name="Rectangle 2">
            <a:extLst>
              <a:ext uri="{FF2B5EF4-FFF2-40B4-BE49-F238E27FC236}">
                <a16:creationId xmlns:a16="http://schemas.microsoft.com/office/drawing/2014/main" id="{B0AEA3D6-75A1-B6FC-C789-4D6B09090A52}"/>
              </a:ext>
            </a:extLst>
          </p:cNvPr>
          <p:cNvSpPr>
            <a:spLocks noChangeArrowheads="1" noTextEdit="1"/>
          </p:cNvSpPr>
          <p:nvPr>
            <p:ph type="sldImg"/>
          </p:nvPr>
        </p:nvSpPr>
        <p:spPr bwMode="auto">
          <a:xfrm>
            <a:off x="1144588" y="693738"/>
            <a:ext cx="4565650" cy="3425825"/>
          </a:xfrm>
          <a:prstGeom prst="rect">
            <a:avLst/>
          </a:prstGeom>
          <a:solidFill>
            <a:srgbClr val="FFFFFF"/>
          </a:solidFill>
          <a:ln>
            <a:solidFill>
              <a:srgbClr val="000000"/>
            </a:solidFill>
            <a:miter lim="800000"/>
            <a:headEnd/>
            <a:tailEnd/>
          </a:ln>
        </p:spPr>
      </p:sp>
      <p:sp>
        <p:nvSpPr>
          <p:cNvPr id="17411" name="Rectangle 3">
            <a:extLst>
              <a:ext uri="{FF2B5EF4-FFF2-40B4-BE49-F238E27FC236}">
                <a16:creationId xmlns:a16="http://schemas.microsoft.com/office/drawing/2014/main" id="{6FEA19DB-499D-B117-CB87-0D79E133BE6E}"/>
              </a:ext>
            </a:extLst>
          </p:cNvPr>
          <p:cNvSpPr>
            <a:spLocks noChangeArrowheads="1"/>
          </p:cNvSpPr>
          <p:nvPr>
            <p:ph type="body" idx="1"/>
          </p:nvPr>
        </p:nvSpPr>
        <p:spPr bwMode="auto">
          <a:xfrm>
            <a:off x="685800" y="4341813"/>
            <a:ext cx="5484813" cy="4113212"/>
          </a:xfrm>
          <a:prstGeom prst="rect">
            <a:avLst/>
          </a:prstGeom>
          <a:solidFill>
            <a:srgbClr val="FFFFFF"/>
          </a:solidFill>
          <a:ln>
            <a:solidFill>
              <a:srgbClr val="000000"/>
            </a:solidFill>
            <a:miter lim="800000"/>
            <a:headEnd/>
            <a:tailEnd/>
          </a:ln>
        </p:spPr>
        <p:txBody>
          <a:bodyPr lIns="82058" tIns="41029" rIns="82058" bIns="41029"/>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a:extLst>
              <a:ext uri="{FF2B5EF4-FFF2-40B4-BE49-F238E27FC236}">
                <a16:creationId xmlns:a16="http://schemas.microsoft.com/office/drawing/2014/main" id="{4B365180-54D9-991D-A7F8-BB7800BE6BE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A13DDAB1-623A-4F1B-9D42-4F6516B3BB64}" type="slidenum">
              <a:rPr lang="en-US" altLang="en-US">
                <a:latin typeface="Arial" panose="020B0604020202020204" pitchFamily="34" charset="0"/>
              </a:rPr>
              <a:pPr/>
              <a:t>27</a:t>
            </a:fld>
            <a:endParaRPr lang="en-US" altLang="en-US">
              <a:latin typeface="Arial" panose="020B0604020202020204" pitchFamily="34" charset="0"/>
            </a:endParaRPr>
          </a:p>
        </p:txBody>
      </p:sp>
      <p:sp>
        <p:nvSpPr>
          <p:cNvPr id="11267" name="Rectangle 2">
            <a:extLst>
              <a:ext uri="{FF2B5EF4-FFF2-40B4-BE49-F238E27FC236}">
                <a16:creationId xmlns:a16="http://schemas.microsoft.com/office/drawing/2014/main" id="{5240D7D5-0694-C4C2-649B-79C8034633C4}"/>
              </a:ext>
            </a:extLst>
          </p:cNvPr>
          <p:cNvSpPr>
            <a:spLocks noRot="1" noChangeArrowheads="1" noTextEdit="1"/>
          </p:cNvSpPr>
          <p:nvPr>
            <p:ph type="sldImg"/>
          </p:nvPr>
        </p:nvSpPr>
        <p:spPr>
          <a:xfrm>
            <a:off x="849313" y="463550"/>
            <a:ext cx="5162550" cy="3873500"/>
          </a:xfrm>
          <a:ln w="12700" cap="flat">
            <a:solidFill>
              <a:schemeClr val="tx1"/>
            </a:solidFill>
          </a:ln>
        </p:spPr>
      </p:sp>
      <p:sp>
        <p:nvSpPr>
          <p:cNvPr id="11268" name="Rectangle 3">
            <a:extLst>
              <a:ext uri="{FF2B5EF4-FFF2-40B4-BE49-F238E27FC236}">
                <a16:creationId xmlns:a16="http://schemas.microsoft.com/office/drawing/2014/main" id="{85D50E36-FC52-7B3C-4F03-BA1ECCB2ADD9}"/>
              </a:ext>
            </a:extLst>
          </p:cNvPr>
          <p:cNvSpPr>
            <a:spLocks noChangeArrowheads="1"/>
          </p:cNvSpPr>
          <p:nvPr/>
        </p:nvSpPr>
        <p:spPr bwMode="auto">
          <a:xfrm>
            <a:off x="95250" y="2638425"/>
            <a:ext cx="6524625"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167" tIns="44293" rIns="90167" bIns="44293">
            <a:spAutoFit/>
          </a:bodyPr>
          <a:lstStyle>
            <a:lvl1pPr defTabSz="911225">
              <a:defRPr>
                <a:solidFill>
                  <a:schemeClr val="tx1"/>
                </a:solidFill>
                <a:latin typeface="Garamond" panose="02020404030301010803" pitchFamily="18" charset="0"/>
              </a:defRPr>
            </a:lvl1pPr>
            <a:lvl2pPr marL="742950" indent="-285750" defTabSz="911225">
              <a:defRPr>
                <a:solidFill>
                  <a:schemeClr val="tx1"/>
                </a:solidFill>
                <a:latin typeface="Garamond" panose="02020404030301010803" pitchFamily="18" charset="0"/>
              </a:defRPr>
            </a:lvl2pPr>
            <a:lvl3pPr marL="1143000" indent="-228600" defTabSz="911225">
              <a:defRPr>
                <a:solidFill>
                  <a:schemeClr val="tx1"/>
                </a:solidFill>
                <a:latin typeface="Garamond" panose="02020404030301010803" pitchFamily="18" charset="0"/>
              </a:defRPr>
            </a:lvl3pPr>
            <a:lvl4pPr marL="1600200" indent="-228600" defTabSz="911225">
              <a:defRPr>
                <a:solidFill>
                  <a:schemeClr val="tx1"/>
                </a:solidFill>
                <a:latin typeface="Garamond" panose="02020404030301010803" pitchFamily="18" charset="0"/>
              </a:defRPr>
            </a:lvl4pPr>
            <a:lvl5pPr marL="2057400" indent="-228600" defTabSz="911225">
              <a:defRPr>
                <a:solidFill>
                  <a:schemeClr val="tx1"/>
                </a:solidFill>
                <a:latin typeface="Garamond" panose="02020404030301010803" pitchFamily="18" charset="0"/>
              </a:defRPr>
            </a:lvl5pPr>
            <a:lvl6pPr marL="2514600" indent="-228600" defTabSz="911225" eaLnBrk="0" fontAlgn="base" hangingPunct="0">
              <a:spcBef>
                <a:spcPct val="0"/>
              </a:spcBef>
              <a:spcAft>
                <a:spcPct val="0"/>
              </a:spcAft>
              <a:defRPr>
                <a:solidFill>
                  <a:schemeClr val="tx1"/>
                </a:solidFill>
                <a:latin typeface="Garamond" panose="02020404030301010803" pitchFamily="18" charset="0"/>
              </a:defRPr>
            </a:lvl6pPr>
            <a:lvl7pPr marL="2971800" indent="-228600" defTabSz="911225" eaLnBrk="0" fontAlgn="base" hangingPunct="0">
              <a:spcBef>
                <a:spcPct val="0"/>
              </a:spcBef>
              <a:spcAft>
                <a:spcPct val="0"/>
              </a:spcAft>
              <a:defRPr>
                <a:solidFill>
                  <a:schemeClr val="tx1"/>
                </a:solidFill>
                <a:latin typeface="Garamond" panose="02020404030301010803" pitchFamily="18" charset="0"/>
              </a:defRPr>
            </a:lvl7pPr>
            <a:lvl8pPr marL="3429000" indent="-228600" defTabSz="911225" eaLnBrk="0" fontAlgn="base" hangingPunct="0">
              <a:spcBef>
                <a:spcPct val="0"/>
              </a:spcBef>
              <a:spcAft>
                <a:spcPct val="0"/>
              </a:spcAft>
              <a:defRPr>
                <a:solidFill>
                  <a:schemeClr val="tx1"/>
                </a:solidFill>
                <a:latin typeface="Garamond" panose="02020404030301010803" pitchFamily="18" charset="0"/>
              </a:defRPr>
            </a:lvl8pPr>
            <a:lvl9pPr marL="3886200" indent="-228600" defTabSz="911225" eaLnBrk="0" fontAlgn="base" hangingPunct="0">
              <a:spcBef>
                <a:spcPct val="0"/>
              </a:spcBef>
              <a:spcAft>
                <a:spcPct val="0"/>
              </a:spcAft>
              <a:defRPr>
                <a:solidFill>
                  <a:schemeClr val="tx1"/>
                </a:solidFill>
                <a:latin typeface="Garamond" panose="02020404030301010803" pitchFamily="18" charset="0"/>
              </a:defRPr>
            </a:lvl9pPr>
          </a:lstStyle>
          <a:p>
            <a:pPr>
              <a:spcAft>
                <a:spcPct val="50000"/>
              </a:spcAft>
            </a:pPr>
            <a:r>
              <a:rPr lang="en-US" altLang="en-US" sz="1600" b="1" i="1">
                <a:latin typeface="Arial" panose="020B0604020202020204" pitchFamily="34" charset="0"/>
              </a:rPr>
              <a:t>Product Life Cycle Strategies</a:t>
            </a:r>
          </a:p>
          <a:p>
            <a:pPr>
              <a:spcAft>
                <a:spcPct val="50000"/>
              </a:spcAft>
            </a:pPr>
            <a:r>
              <a:rPr lang="en-US" altLang="en-US" sz="1400" b="1" i="1">
                <a:latin typeface="Arial" panose="020B0604020202020204" pitchFamily="34" charset="0"/>
              </a:rPr>
              <a:t>Maturity.  </a:t>
            </a:r>
            <a:r>
              <a:rPr lang="en-US" altLang="en-US" sz="1400" b="1">
                <a:latin typeface="Arial" panose="020B0604020202020204" pitchFamily="34" charset="0"/>
              </a:rPr>
              <a:t>In this stage the company must manage slower growth over a longer period of time.  Strategic decisions made in the growth stage may limit choices now.  Marketing managers must proactively seek advantage by either </a:t>
            </a:r>
            <a:r>
              <a:rPr lang="en-US" altLang="en-US" sz="1400" b="1" i="1">
                <a:latin typeface="Arial" panose="020B0604020202020204" pitchFamily="34" charset="0"/>
              </a:rPr>
              <a:t>market modification</a:t>
            </a:r>
            <a:r>
              <a:rPr lang="en-US" altLang="en-US" sz="1400" b="1">
                <a:latin typeface="Arial" panose="020B0604020202020204" pitchFamily="34" charset="0"/>
              </a:rPr>
              <a:t> to increase consumption, </a:t>
            </a:r>
            <a:r>
              <a:rPr lang="en-US" altLang="en-US" sz="1400" b="1" i="1">
                <a:latin typeface="Arial" panose="020B0604020202020204" pitchFamily="34" charset="0"/>
              </a:rPr>
              <a:t>product modification</a:t>
            </a:r>
            <a:r>
              <a:rPr lang="en-US" altLang="en-US" sz="1400" b="1">
                <a:latin typeface="Arial" panose="020B0604020202020204" pitchFamily="34" charset="0"/>
              </a:rPr>
              <a:t> to attract new users (quality, feature, and style improvements), or </a:t>
            </a:r>
            <a:r>
              <a:rPr lang="en-US" altLang="en-US" sz="1400" b="1" i="1">
                <a:latin typeface="Arial" panose="020B0604020202020204" pitchFamily="34" charset="0"/>
              </a:rPr>
              <a:t>marketing mix modification</a:t>
            </a:r>
            <a:r>
              <a:rPr lang="en-US" altLang="en-US" sz="1400" b="1">
                <a:latin typeface="Arial" panose="020B0604020202020204" pitchFamily="34" charset="0"/>
              </a:rPr>
              <a:t> in an attempt to improve competitive position.</a:t>
            </a:r>
          </a:p>
          <a:p>
            <a:pPr eaLnBrk="1">
              <a:spcAft>
                <a:spcPct val="50000"/>
              </a:spcAft>
            </a:pPr>
            <a:endParaRPr lang="en-US" altLang="en-US" sz="1400" b="1">
              <a:latin typeface="Arial" panose="020B0604020202020204" pitchFamily="34" charset="0"/>
            </a:endParaRPr>
          </a:p>
        </p:txBody>
      </p:sp>
      <p:sp>
        <p:nvSpPr>
          <p:cNvPr id="11269" name="Rectangle 4">
            <a:extLst>
              <a:ext uri="{FF2B5EF4-FFF2-40B4-BE49-F238E27FC236}">
                <a16:creationId xmlns:a16="http://schemas.microsoft.com/office/drawing/2014/main" id="{636964F1-2B12-8844-8F3C-FA9BC33591D1}"/>
              </a:ext>
            </a:extLst>
          </p:cNvPr>
          <p:cNvSpPr>
            <a:spLocks noChangeArrowheads="1"/>
          </p:cNvSpPr>
          <p:nvPr/>
        </p:nvSpPr>
        <p:spPr bwMode="auto">
          <a:xfrm>
            <a:off x="109538" y="138113"/>
            <a:ext cx="3538537"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167" tIns="44293" rIns="90167" bIns="44293">
            <a:spAutoFit/>
          </a:bodyPr>
          <a:lstStyle>
            <a:lvl1pPr defTabSz="911225">
              <a:defRPr>
                <a:solidFill>
                  <a:schemeClr val="tx1"/>
                </a:solidFill>
                <a:latin typeface="Garamond" panose="02020404030301010803" pitchFamily="18" charset="0"/>
              </a:defRPr>
            </a:lvl1pPr>
            <a:lvl2pPr marL="742950" indent="-285750" defTabSz="911225">
              <a:defRPr>
                <a:solidFill>
                  <a:schemeClr val="tx1"/>
                </a:solidFill>
                <a:latin typeface="Garamond" panose="02020404030301010803" pitchFamily="18" charset="0"/>
              </a:defRPr>
            </a:lvl2pPr>
            <a:lvl3pPr marL="1143000" indent="-228600" defTabSz="911225">
              <a:defRPr>
                <a:solidFill>
                  <a:schemeClr val="tx1"/>
                </a:solidFill>
                <a:latin typeface="Garamond" panose="02020404030301010803" pitchFamily="18" charset="0"/>
              </a:defRPr>
            </a:lvl3pPr>
            <a:lvl4pPr marL="1600200" indent="-228600" defTabSz="911225">
              <a:defRPr>
                <a:solidFill>
                  <a:schemeClr val="tx1"/>
                </a:solidFill>
                <a:latin typeface="Garamond" panose="02020404030301010803" pitchFamily="18" charset="0"/>
              </a:defRPr>
            </a:lvl4pPr>
            <a:lvl5pPr marL="2057400" indent="-228600" defTabSz="911225">
              <a:defRPr>
                <a:solidFill>
                  <a:schemeClr val="tx1"/>
                </a:solidFill>
                <a:latin typeface="Garamond" panose="02020404030301010803" pitchFamily="18" charset="0"/>
              </a:defRPr>
            </a:lvl5pPr>
            <a:lvl6pPr marL="2514600" indent="-228600" defTabSz="911225" eaLnBrk="0" fontAlgn="base" hangingPunct="0">
              <a:spcBef>
                <a:spcPct val="0"/>
              </a:spcBef>
              <a:spcAft>
                <a:spcPct val="0"/>
              </a:spcAft>
              <a:defRPr>
                <a:solidFill>
                  <a:schemeClr val="tx1"/>
                </a:solidFill>
                <a:latin typeface="Garamond" panose="02020404030301010803" pitchFamily="18" charset="0"/>
              </a:defRPr>
            </a:lvl6pPr>
            <a:lvl7pPr marL="2971800" indent="-228600" defTabSz="911225" eaLnBrk="0" fontAlgn="base" hangingPunct="0">
              <a:spcBef>
                <a:spcPct val="0"/>
              </a:spcBef>
              <a:spcAft>
                <a:spcPct val="0"/>
              </a:spcAft>
              <a:defRPr>
                <a:solidFill>
                  <a:schemeClr val="tx1"/>
                </a:solidFill>
                <a:latin typeface="Garamond" panose="02020404030301010803" pitchFamily="18" charset="0"/>
              </a:defRPr>
            </a:lvl7pPr>
            <a:lvl8pPr marL="3429000" indent="-228600" defTabSz="911225" eaLnBrk="0" fontAlgn="base" hangingPunct="0">
              <a:spcBef>
                <a:spcPct val="0"/>
              </a:spcBef>
              <a:spcAft>
                <a:spcPct val="0"/>
              </a:spcAft>
              <a:defRPr>
                <a:solidFill>
                  <a:schemeClr val="tx1"/>
                </a:solidFill>
                <a:latin typeface="Garamond" panose="02020404030301010803" pitchFamily="18" charset="0"/>
              </a:defRPr>
            </a:lvl8pPr>
            <a:lvl9pPr marL="3886200" indent="-228600" defTabSz="911225"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spcBef>
                <a:spcPct val="50000"/>
              </a:spcBef>
            </a:pPr>
            <a:r>
              <a:rPr lang="en-US" altLang="en-US" b="1">
                <a:latin typeface="Arial" panose="020B0604020202020204" pitchFamily="34" charset="0"/>
              </a:rPr>
              <a:t>Product Life-Cycle Strategies</a:t>
            </a:r>
            <a:endParaRPr lang="en-US" altLang="en-US" sz="1400" b="1">
              <a:latin typeface="Arial" panose="020B0604020202020204" pitchFamily="34" charset="0"/>
            </a:endParaRPr>
          </a:p>
          <a:p>
            <a:pPr>
              <a:lnSpc>
                <a:spcPct val="90000"/>
              </a:lnSpc>
              <a:spcBef>
                <a:spcPct val="50000"/>
              </a:spcBef>
            </a:pPr>
            <a:r>
              <a:rPr lang="en-US" altLang="en-US" sz="1600" b="1">
                <a:latin typeface="Arial" panose="020B0604020202020204" pitchFamily="34" charset="0"/>
              </a:rPr>
              <a:t>This CTR relates to the material on pp. 290-292 and 293.</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5443B621-89AC-1466-1C3C-407075F1A374}"/>
              </a:ext>
            </a:extLst>
          </p:cNvPr>
          <p:cNvSpPr>
            <a:spLocks noGrp="1" noChangeArrowheads="1"/>
          </p:cNvSpPr>
          <p:nvPr>
            <p:ph type="sldNum" sz="quarter" idx="5"/>
          </p:nvPr>
        </p:nvSpPr>
        <p:spPr>
          <a:ln/>
        </p:spPr>
        <p:txBody>
          <a:bodyPr/>
          <a:lstStyle/>
          <a:p>
            <a:fld id="{9065FC52-58F1-40DC-8418-5782F14DD1D1}" type="slidenum">
              <a:rPr lang="en-US" altLang="en-US"/>
              <a:pPr/>
              <a:t>28</a:t>
            </a:fld>
            <a:endParaRPr lang="en-US" altLang="en-US"/>
          </a:p>
        </p:txBody>
      </p:sp>
      <p:sp>
        <p:nvSpPr>
          <p:cNvPr id="21506" name="Rectangle 2">
            <a:extLst>
              <a:ext uri="{FF2B5EF4-FFF2-40B4-BE49-F238E27FC236}">
                <a16:creationId xmlns:a16="http://schemas.microsoft.com/office/drawing/2014/main" id="{67DFDA4D-CB3F-71FE-C23B-B60465FD693E}"/>
              </a:ext>
            </a:extLst>
          </p:cNvPr>
          <p:cNvSpPr>
            <a:spLocks noChangeArrowheads="1" noTextEdit="1"/>
          </p:cNvSpPr>
          <p:nvPr>
            <p:ph type="sldImg"/>
          </p:nvPr>
        </p:nvSpPr>
        <p:spPr bwMode="auto">
          <a:xfrm>
            <a:off x="1144588" y="693738"/>
            <a:ext cx="4565650" cy="3425825"/>
          </a:xfrm>
          <a:prstGeom prst="rect">
            <a:avLst/>
          </a:prstGeom>
          <a:solidFill>
            <a:srgbClr val="FFFFFF"/>
          </a:solidFill>
          <a:ln>
            <a:solidFill>
              <a:srgbClr val="000000"/>
            </a:solidFill>
            <a:miter lim="800000"/>
            <a:headEnd/>
            <a:tailEnd/>
          </a:ln>
        </p:spPr>
      </p:sp>
      <p:sp>
        <p:nvSpPr>
          <p:cNvPr id="21507" name="Rectangle 3">
            <a:extLst>
              <a:ext uri="{FF2B5EF4-FFF2-40B4-BE49-F238E27FC236}">
                <a16:creationId xmlns:a16="http://schemas.microsoft.com/office/drawing/2014/main" id="{0374B805-DB35-D458-7260-0CF8E691080D}"/>
              </a:ext>
            </a:extLst>
          </p:cNvPr>
          <p:cNvSpPr>
            <a:spLocks noChangeArrowheads="1"/>
          </p:cNvSpPr>
          <p:nvPr>
            <p:ph type="body" idx="1"/>
          </p:nvPr>
        </p:nvSpPr>
        <p:spPr bwMode="auto">
          <a:xfrm>
            <a:off x="685800" y="4341813"/>
            <a:ext cx="5484813" cy="4113212"/>
          </a:xfrm>
          <a:prstGeom prst="rect">
            <a:avLst/>
          </a:prstGeom>
          <a:solidFill>
            <a:srgbClr val="FFFFFF"/>
          </a:solidFill>
          <a:ln>
            <a:solidFill>
              <a:srgbClr val="000000"/>
            </a:solidFill>
            <a:miter lim="800000"/>
            <a:headEnd/>
            <a:tailEnd/>
          </a:ln>
        </p:spPr>
        <p:txBody>
          <a:bodyPr lIns="82058" tIns="41029" rIns="82058" bIns="41029"/>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F263C9C0-17F9-2BEF-EBC0-F598E02A4347}"/>
              </a:ext>
            </a:extLst>
          </p:cNvPr>
          <p:cNvSpPr>
            <a:spLocks noGrp="1" noChangeArrowheads="1"/>
          </p:cNvSpPr>
          <p:nvPr>
            <p:ph type="sldNum" sz="quarter" idx="5"/>
          </p:nvPr>
        </p:nvSpPr>
        <p:spPr>
          <a:ln/>
        </p:spPr>
        <p:txBody>
          <a:bodyPr/>
          <a:lstStyle/>
          <a:p>
            <a:fld id="{E17A784E-07B7-4FEA-B1A7-EB80A591419A}" type="slidenum">
              <a:rPr lang="en-US" altLang="en-US"/>
              <a:pPr/>
              <a:t>29</a:t>
            </a:fld>
            <a:endParaRPr lang="en-US" altLang="en-US"/>
          </a:p>
        </p:txBody>
      </p:sp>
      <p:sp>
        <p:nvSpPr>
          <p:cNvPr id="23554" name="Rectangle 2">
            <a:extLst>
              <a:ext uri="{FF2B5EF4-FFF2-40B4-BE49-F238E27FC236}">
                <a16:creationId xmlns:a16="http://schemas.microsoft.com/office/drawing/2014/main" id="{0AAF139A-8E22-A74D-1873-42BE03315158}"/>
              </a:ext>
            </a:extLst>
          </p:cNvPr>
          <p:cNvSpPr>
            <a:spLocks noChangeArrowheads="1" noTextEdit="1"/>
          </p:cNvSpPr>
          <p:nvPr>
            <p:ph type="sldImg"/>
          </p:nvPr>
        </p:nvSpPr>
        <p:spPr bwMode="auto">
          <a:xfrm>
            <a:off x="1144588" y="693738"/>
            <a:ext cx="4565650" cy="3425825"/>
          </a:xfrm>
          <a:prstGeom prst="rect">
            <a:avLst/>
          </a:prstGeom>
          <a:solidFill>
            <a:srgbClr val="FFFFFF"/>
          </a:solidFill>
          <a:ln>
            <a:solidFill>
              <a:srgbClr val="000000"/>
            </a:solidFill>
            <a:miter lim="800000"/>
            <a:headEnd/>
            <a:tailEnd/>
          </a:ln>
        </p:spPr>
      </p:sp>
      <p:sp>
        <p:nvSpPr>
          <p:cNvPr id="23555" name="Rectangle 3">
            <a:extLst>
              <a:ext uri="{FF2B5EF4-FFF2-40B4-BE49-F238E27FC236}">
                <a16:creationId xmlns:a16="http://schemas.microsoft.com/office/drawing/2014/main" id="{D73543A5-65DD-DB15-FDCF-9959A962A708}"/>
              </a:ext>
            </a:extLst>
          </p:cNvPr>
          <p:cNvSpPr>
            <a:spLocks noChangeArrowheads="1"/>
          </p:cNvSpPr>
          <p:nvPr>
            <p:ph type="body" idx="1"/>
          </p:nvPr>
        </p:nvSpPr>
        <p:spPr bwMode="auto">
          <a:xfrm>
            <a:off x="685800" y="4341813"/>
            <a:ext cx="5484813" cy="4113212"/>
          </a:xfrm>
          <a:prstGeom prst="rect">
            <a:avLst/>
          </a:prstGeom>
          <a:solidFill>
            <a:srgbClr val="FFFFFF"/>
          </a:solidFill>
          <a:ln>
            <a:solidFill>
              <a:srgbClr val="000000"/>
            </a:solidFill>
            <a:miter lim="800000"/>
            <a:headEnd/>
            <a:tailEnd/>
          </a:ln>
        </p:spPr>
        <p:txBody>
          <a:bodyPr lIns="82058" tIns="41029" rIns="82058" bIns="41029"/>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a:extLst>
              <a:ext uri="{FF2B5EF4-FFF2-40B4-BE49-F238E27FC236}">
                <a16:creationId xmlns:a16="http://schemas.microsoft.com/office/drawing/2014/main" id="{5C629617-C8B6-A739-8E58-68A398EBD2E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D5069D2B-69C8-4723-8660-C79207660BA2}" type="slidenum">
              <a:rPr lang="en-US" altLang="en-US">
                <a:latin typeface="Arial" panose="020B0604020202020204" pitchFamily="34" charset="0"/>
              </a:rPr>
              <a:pPr/>
              <a:t>32</a:t>
            </a:fld>
            <a:endParaRPr lang="en-US" altLang="en-US">
              <a:latin typeface="Arial" panose="020B0604020202020204" pitchFamily="34" charset="0"/>
            </a:endParaRPr>
          </a:p>
        </p:txBody>
      </p:sp>
      <p:sp>
        <p:nvSpPr>
          <p:cNvPr id="13315" name="Rectangle 2">
            <a:extLst>
              <a:ext uri="{FF2B5EF4-FFF2-40B4-BE49-F238E27FC236}">
                <a16:creationId xmlns:a16="http://schemas.microsoft.com/office/drawing/2014/main" id="{7C723902-2E31-8F8F-9DF3-B66A141873D8}"/>
              </a:ext>
            </a:extLst>
          </p:cNvPr>
          <p:cNvSpPr>
            <a:spLocks noRot="1" noChangeArrowheads="1" noTextEdit="1"/>
          </p:cNvSpPr>
          <p:nvPr>
            <p:ph type="sldImg"/>
          </p:nvPr>
        </p:nvSpPr>
        <p:spPr>
          <a:xfrm>
            <a:off x="849313" y="463550"/>
            <a:ext cx="5162550" cy="3873500"/>
          </a:xfrm>
          <a:ln w="12700" cap="flat">
            <a:solidFill>
              <a:schemeClr val="tx1"/>
            </a:solidFill>
          </a:ln>
        </p:spPr>
      </p:sp>
      <p:sp>
        <p:nvSpPr>
          <p:cNvPr id="13316" name="Rectangle 3">
            <a:extLst>
              <a:ext uri="{FF2B5EF4-FFF2-40B4-BE49-F238E27FC236}">
                <a16:creationId xmlns:a16="http://schemas.microsoft.com/office/drawing/2014/main" id="{91AC825F-BBB4-469F-7353-2F14FE723329}"/>
              </a:ext>
            </a:extLst>
          </p:cNvPr>
          <p:cNvSpPr>
            <a:spLocks noChangeArrowheads="1"/>
          </p:cNvSpPr>
          <p:nvPr/>
        </p:nvSpPr>
        <p:spPr bwMode="auto">
          <a:xfrm>
            <a:off x="209550" y="93663"/>
            <a:ext cx="3409950" cy="903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167" tIns="44293" rIns="90167" bIns="44293">
            <a:spAutoFit/>
          </a:bodyPr>
          <a:lstStyle>
            <a:lvl1pPr defTabSz="911225">
              <a:defRPr>
                <a:solidFill>
                  <a:schemeClr val="tx1"/>
                </a:solidFill>
                <a:latin typeface="Garamond" panose="02020404030301010803" pitchFamily="18" charset="0"/>
              </a:defRPr>
            </a:lvl1pPr>
            <a:lvl2pPr marL="742950" indent="-285750" defTabSz="911225">
              <a:defRPr>
                <a:solidFill>
                  <a:schemeClr val="tx1"/>
                </a:solidFill>
                <a:latin typeface="Garamond" panose="02020404030301010803" pitchFamily="18" charset="0"/>
              </a:defRPr>
            </a:lvl2pPr>
            <a:lvl3pPr marL="1143000" indent="-228600" defTabSz="911225">
              <a:defRPr>
                <a:solidFill>
                  <a:schemeClr val="tx1"/>
                </a:solidFill>
                <a:latin typeface="Garamond" panose="02020404030301010803" pitchFamily="18" charset="0"/>
              </a:defRPr>
            </a:lvl3pPr>
            <a:lvl4pPr marL="1600200" indent="-228600" defTabSz="911225">
              <a:defRPr>
                <a:solidFill>
                  <a:schemeClr val="tx1"/>
                </a:solidFill>
                <a:latin typeface="Garamond" panose="02020404030301010803" pitchFamily="18" charset="0"/>
              </a:defRPr>
            </a:lvl4pPr>
            <a:lvl5pPr marL="2057400" indent="-228600" defTabSz="911225">
              <a:defRPr>
                <a:solidFill>
                  <a:schemeClr val="tx1"/>
                </a:solidFill>
                <a:latin typeface="Garamond" panose="02020404030301010803" pitchFamily="18" charset="0"/>
              </a:defRPr>
            </a:lvl5pPr>
            <a:lvl6pPr marL="2514600" indent="-228600" defTabSz="911225" eaLnBrk="0" fontAlgn="base" hangingPunct="0">
              <a:spcBef>
                <a:spcPct val="0"/>
              </a:spcBef>
              <a:spcAft>
                <a:spcPct val="0"/>
              </a:spcAft>
              <a:defRPr>
                <a:solidFill>
                  <a:schemeClr val="tx1"/>
                </a:solidFill>
                <a:latin typeface="Garamond" panose="02020404030301010803" pitchFamily="18" charset="0"/>
              </a:defRPr>
            </a:lvl6pPr>
            <a:lvl7pPr marL="2971800" indent="-228600" defTabSz="911225" eaLnBrk="0" fontAlgn="base" hangingPunct="0">
              <a:spcBef>
                <a:spcPct val="0"/>
              </a:spcBef>
              <a:spcAft>
                <a:spcPct val="0"/>
              </a:spcAft>
              <a:defRPr>
                <a:solidFill>
                  <a:schemeClr val="tx1"/>
                </a:solidFill>
                <a:latin typeface="Garamond" panose="02020404030301010803" pitchFamily="18" charset="0"/>
              </a:defRPr>
            </a:lvl7pPr>
            <a:lvl8pPr marL="3429000" indent="-228600" defTabSz="911225" eaLnBrk="0" fontAlgn="base" hangingPunct="0">
              <a:spcBef>
                <a:spcPct val="0"/>
              </a:spcBef>
              <a:spcAft>
                <a:spcPct val="0"/>
              </a:spcAft>
              <a:defRPr>
                <a:solidFill>
                  <a:schemeClr val="tx1"/>
                </a:solidFill>
                <a:latin typeface="Garamond" panose="02020404030301010803" pitchFamily="18" charset="0"/>
              </a:defRPr>
            </a:lvl8pPr>
            <a:lvl9pPr marL="3886200" indent="-228600" defTabSz="911225"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spcBef>
                <a:spcPct val="50000"/>
              </a:spcBef>
            </a:pPr>
            <a:r>
              <a:rPr lang="en-US" altLang="en-US" b="1">
                <a:latin typeface="Arial" panose="020B0604020202020204" pitchFamily="34" charset="0"/>
              </a:rPr>
              <a:t>Product Life-Cycle Strategies</a:t>
            </a:r>
            <a:endParaRPr lang="en-US" altLang="en-US" sz="1400" b="1">
              <a:latin typeface="Arial" panose="020B0604020202020204" pitchFamily="34" charset="0"/>
            </a:endParaRPr>
          </a:p>
          <a:p>
            <a:pPr>
              <a:lnSpc>
                <a:spcPct val="90000"/>
              </a:lnSpc>
              <a:spcBef>
                <a:spcPct val="50000"/>
              </a:spcBef>
            </a:pPr>
            <a:r>
              <a:rPr lang="en-US" altLang="en-US" sz="1600" b="1">
                <a:latin typeface="Arial" panose="020B0604020202020204" pitchFamily="34" charset="0"/>
              </a:rPr>
              <a:t>This CTR relates to the material on pp. 292-293.</a:t>
            </a:r>
          </a:p>
        </p:txBody>
      </p:sp>
      <p:sp>
        <p:nvSpPr>
          <p:cNvPr id="13317" name="Rectangle 4">
            <a:extLst>
              <a:ext uri="{FF2B5EF4-FFF2-40B4-BE49-F238E27FC236}">
                <a16:creationId xmlns:a16="http://schemas.microsoft.com/office/drawing/2014/main" id="{06834880-9204-61E3-BB23-D65BFB92CEE4}"/>
              </a:ext>
            </a:extLst>
          </p:cNvPr>
          <p:cNvSpPr>
            <a:spLocks noChangeArrowheads="1"/>
          </p:cNvSpPr>
          <p:nvPr/>
        </p:nvSpPr>
        <p:spPr bwMode="auto">
          <a:xfrm>
            <a:off x="266700" y="2736850"/>
            <a:ext cx="6581775" cy="162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167" tIns="44293" rIns="90167" bIns="44293">
            <a:spAutoFit/>
          </a:bodyPr>
          <a:lstStyle>
            <a:lvl1pPr defTabSz="911225">
              <a:defRPr>
                <a:solidFill>
                  <a:schemeClr val="tx1"/>
                </a:solidFill>
                <a:latin typeface="Garamond" panose="02020404030301010803" pitchFamily="18" charset="0"/>
              </a:defRPr>
            </a:lvl1pPr>
            <a:lvl2pPr marL="742950" indent="-285750" defTabSz="911225">
              <a:defRPr>
                <a:solidFill>
                  <a:schemeClr val="tx1"/>
                </a:solidFill>
                <a:latin typeface="Garamond" panose="02020404030301010803" pitchFamily="18" charset="0"/>
              </a:defRPr>
            </a:lvl2pPr>
            <a:lvl3pPr marL="1143000" indent="-228600" defTabSz="911225">
              <a:defRPr>
                <a:solidFill>
                  <a:schemeClr val="tx1"/>
                </a:solidFill>
                <a:latin typeface="Garamond" panose="02020404030301010803" pitchFamily="18" charset="0"/>
              </a:defRPr>
            </a:lvl3pPr>
            <a:lvl4pPr marL="1600200" indent="-228600" defTabSz="911225">
              <a:defRPr>
                <a:solidFill>
                  <a:schemeClr val="tx1"/>
                </a:solidFill>
                <a:latin typeface="Garamond" panose="02020404030301010803" pitchFamily="18" charset="0"/>
              </a:defRPr>
            </a:lvl4pPr>
            <a:lvl5pPr marL="2057400" indent="-228600" defTabSz="911225">
              <a:defRPr>
                <a:solidFill>
                  <a:schemeClr val="tx1"/>
                </a:solidFill>
                <a:latin typeface="Garamond" panose="02020404030301010803" pitchFamily="18" charset="0"/>
              </a:defRPr>
            </a:lvl5pPr>
            <a:lvl6pPr marL="2514600" indent="-228600" defTabSz="911225" eaLnBrk="0" fontAlgn="base" hangingPunct="0">
              <a:spcBef>
                <a:spcPct val="0"/>
              </a:spcBef>
              <a:spcAft>
                <a:spcPct val="0"/>
              </a:spcAft>
              <a:defRPr>
                <a:solidFill>
                  <a:schemeClr val="tx1"/>
                </a:solidFill>
                <a:latin typeface="Garamond" panose="02020404030301010803" pitchFamily="18" charset="0"/>
              </a:defRPr>
            </a:lvl6pPr>
            <a:lvl7pPr marL="2971800" indent="-228600" defTabSz="911225" eaLnBrk="0" fontAlgn="base" hangingPunct="0">
              <a:spcBef>
                <a:spcPct val="0"/>
              </a:spcBef>
              <a:spcAft>
                <a:spcPct val="0"/>
              </a:spcAft>
              <a:defRPr>
                <a:solidFill>
                  <a:schemeClr val="tx1"/>
                </a:solidFill>
                <a:latin typeface="Garamond" panose="02020404030301010803" pitchFamily="18" charset="0"/>
              </a:defRPr>
            </a:lvl7pPr>
            <a:lvl8pPr marL="3429000" indent="-228600" defTabSz="911225" eaLnBrk="0" fontAlgn="base" hangingPunct="0">
              <a:spcBef>
                <a:spcPct val="0"/>
              </a:spcBef>
              <a:spcAft>
                <a:spcPct val="0"/>
              </a:spcAft>
              <a:defRPr>
                <a:solidFill>
                  <a:schemeClr val="tx1"/>
                </a:solidFill>
                <a:latin typeface="Garamond" panose="02020404030301010803" pitchFamily="18" charset="0"/>
              </a:defRPr>
            </a:lvl8pPr>
            <a:lvl9pPr marL="3886200" indent="-228600" defTabSz="911225" eaLnBrk="0" fontAlgn="base" hangingPunct="0">
              <a:spcBef>
                <a:spcPct val="0"/>
              </a:spcBef>
              <a:spcAft>
                <a:spcPct val="0"/>
              </a:spcAft>
              <a:defRPr>
                <a:solidFill>
                  <a:schemeClr val="tx1"/>
                </a:solidFill>
                <a:latin typeface="Garamond" panose="02020404030301010803" pitchFamily="18" charset="0"/>
              </a:defRPr>
            </a:lvl9pPr>
          </a:lstStyle>
          <a:p>
            <a:pPr>
              <a:spcAft>
                <a:spcPct val="50000"/>
              </a:spcAft>
            </a:pPr>
            <a:r>
              <a:rPr lang="en-US" altLang="en-US" sz="1600" b="1" i="1">
                <a:latin typeface="Arial" panose="020B0604020202020204" pitchFamily="34" charset="0"/>
              </a:rPr>
              <a:t>Product Life Cycle Strategies</a:t>
            </a:r>
          </a:p>
          <a:p>
            <a:pPr>
              <a:spcAft>
                <a:spcPct val="50000"/>
              </a:spcAft>
            </a:pPr>
            <a:r>
              <a:rPr lang="en-US" altLang="en-US" sz="1400" b="1" i="1">
                <a:latin typeface="Arial" panose="020B0604020202020204" pitchFamily="34" charset="0"/>
              </a:rPr>
              <a:t>Decline.  </a:t>
            </a:r>
            <a:r>
              <a:rPr lang="en-US" altLang="en-US" sz="1400" b="1">
                <a:latin typeface="Arial" panose="020B0604020202020204" pitchFamily="34" charset="0"/>
              </a:rPr>
              <a:t>In this stage the costs of managing the product may eventually exceed profits.  Rate of decline is a major factor in setting strategy.  Management may </a:t>
            </a:r>
            <a:r>
              <a:rPr lang="en-US" altLang="en-US" sz="1400" b="1" i="1">
                <a:latin typeface="Arial" panose="020B0604020202020204" pitchFamily="34" charset="0"/>
              </a:rPr>
              <a:t>maintain</a:t>
            </a:r>
            <a:r>
              <a:rPr lang="en-US" altLang="en-US" sz="1400" b="1">
                <a:latin typeface="Arial" panose="020B0604020202020204" pitchFamily="34" charset="0"/>
              </a:rPr>
              <a:t> the brand as competitors drop out, </a:t>
            </a:r>
            <a:r>
              <a:rPr lang="en-US" altLang="en-US" sz="1400" b="1" i="1">
                <a:latin typeface="Arial" panose="020B0604020202020204" pitchFamily="34" charset="0"/>
              </a:rPr>
              <a:t>harvest</a:t>
            </a:r>
            <a:r>
              <a:rPr lang="en-US" altLang="en-US" sz="1400" b="1">
                <a:latin typeface="Arial" panose="020B0604020202020204" pitchFamily="34" charset="0"/>
              </a:rPr>
              <a:t> the brand by reducing costs of support for short term profit increases, or </a:t>
            </a:r>
            <a:r>
              <a:rPr lang="en-US" altLang="en-US" sz="1400" b="1" i="1">
                <a:latin typeface="Arial" panose="020B0604020202020204" pitchFamily="34" charset="0"/>
              </a:rPr>
              <a:t>drop</a:t>
            </a:r>
            <a:r>
              <a:rPr lang="en-US" altLang="en-US" sz="1400" b="1">
                <a:latin typeface="Arial" panose="020B0604020202020204" pitchFamily="34" charset="0"/>
              </a:rPr>
              <a:t> the product (divest) altogether.</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8619C994-8C09-5A3F-972A-1DF1415DE9C7}"/>
              </a:ext>
            </a:extLst>
          </p:cNvPr>
          <p:cNvSpPr>
            <a:spLocks noGrp="1" noChangeArrowheads="1"/>
          </p:cNvSpPr>
          <p:nvPr>
            <p:ph type="sldNum" sz="quarter" idx="5"/>
          </p:nvPr>
        </p:nvSpPr>
        <p:spPr>
          <a:ln/>
        </p:spPr>
        <p:txBody>
          <a:bodyPr/>
          <a:lstStyle/>
          <a:p>
            <a:fld id="{2150697E-15B0-456A-8FB2-9E7E7625DD2A}" type="slidenum">
              <a:rPr lang="en-US" altLang="en-US"/>
              <a:pPr/>
              <a:t>33</a:t>
            </a:fld>
            <a:endParaRPr lang="en-US" altLang="en-US"/>
          </a:p>
        </p:txBody>
      </p:sp>
      <p:sp>
        <p:nvSpPr>
          <p:cNvPr id="27650" name="Rectangle 2">
            <a:extLst>
              <a:ext uri="{FF2B5EF4-FFF2-40B4-BE49-F238E27FC236}">
                <a16:creationId xmlns:a16="http://schemas.microsoft.com/office/drawing/2014/main" id="{71832A7F-5424-7633-993A-3EF4B8C12565}"/>
              </a:ext>
            </a:extLst>
          </p:cNvPr>
          <p:cNvSpPr>
            <a:spLocks noChangeArrowheads="1" noTextEdit="1"/>
          </p:cNvSpPr>
          <p:nvPr>
            <p:ph type="sldImg"/>
          </p:nvPr>
        </p:nvSpPr>
        <p:spPr bwMode="auto">
          <a:xfrm>
            <a:off x="1144588" y="693738"/>
            <a:ext cx="4565650" cy="3425825"/>
          </a:xfrm>
          <a:prstGeom prst="rect">
            <a:avLst/>
          </a:prstGeom>
          <a:solidFill>
            <a:srgbClr val="FFFFFF"/>
          </a:solidFill>
          <a:ln>
            <a:solidFill>
              <a:srgbClr val="000000"/>
            </a:solidFill>
            <a:miter lim="800000"/>
            <a:headEnd/>
            <a:tailEnd/>
          </a:ln>
        </p:spPr>
      </p:sp>
      <p:sp>
        <p:nvSpPr>
          <p:cNvPr id="27651" name="Rectangle 3">
            <a:extLst>
              <a:ext uri="{FF2B5EF4-FFF2-40B4-BE49-F238E27FC236}">
                <a16:creationId xmlns:a16="http://schemas.microsoft.com/office/drawing/2014/main" id="{8AB34737-5ADF-2033-D801-B68E2467A5E2}"/>
              </a:ext>
            </a:extLst>
          </p:cNvPr>
          <p:cNvSpPr>
            <a:spLocks noChangeArrowheads="1"/>
          </p:cNvSpPr>
          <p:nvPr>
            <p:ph type="body" idx="1"/>
          </p:nvPr>
        </p:nvSpPr>
        <p:spPr bwMode="auto">
          <a:xfrm>
            <a:off x="685800" y="4341813"/>
            <a:ext cx="5484813" cy="4113212"/>
          </a:xfrm>
          <a:prstGeom prst="rect">
            <a:avLst/>
          </a:prstGeom>
          <a:solidFill>
            <a:srgbClr val="FFFFFF"/>
          </a:solidFill>
          <a:ln>
            <a:solidFill>
              <a:srgbClr val="000000"/>
            </a:solidFill>
            <a:miter lim="800000"/>
            <a:headEnd/>
            <a:tailEnd/>
          </a:ln>
        </p:spPr>
        <p:txBody>
          <a:bodyPr lIns="82058" tIns="41029" rIns="82058" bIns="41029"/>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3/8/2023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3/8/2023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3/8/2023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3/8/2023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5.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3.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3.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3.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3.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16.png"/><Relationship Id="rId4" Type="http://schemas.openxmlformats.org/officeDocument/2006/relationships/image" Target="../media/image13.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3.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3.emf"/></Relationships>
</file>

<file path=ppt/slides/_rels/slide28.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23.jpeg"/><Relationship Id="rId7" Type="http://schemas.openxmlformats.org/officeDocument/2006/relationships/image" Target="../media/image8.emf"/><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3.emf"/><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9.emf"/><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16.png"/><Relationship Id="rId4" Type="http://schemas.openxmlformats.org/officeDocument/2006/relationships/image" Target="../media/image13.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6.jpg"/><Relationship Id="rId5" Type="http://schemas.openxmlformats.org/officeDocument/2006/relationships/image" Target="../media/image13.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9.emf"/><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3.emf"/></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13.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28.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28.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5791257" y="3125529"/>
            <a:ext cx="6524922" cy="1492769"/>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5965458" y="3159395"/>
            <a:ext cx="6156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ENT 614</a:t>
            </a:r>
          </a:p>
        </p:txBody>
      </p:sp>
      <p:sp>
        <p:nvSpPr>
          <p:cNvPr id="3" name="TextBox 2">
            <a:extLst>
              <a:ext uri="{FF2B5EF4-FFF2-40B4-BE49-F238E27FC236}">
                <a16:creationId xmlns:a16="http://schemas.microsoft.com/office/drawing/2014/main" id="{F7E701F6-0667-FA51-A584-C763C6BD0310}"/>
              </a:ext>
            </a:extLst>
          </p:cNvPr>
          <p:cNvSpPr txBox="1"/>
          <p:nvPr/>
        </p:nvSpPr>
        <p:spPr>
          <a:xfrm>
            <a:off x="5936920" y="3803530"/>
            <a:ext cx="63401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One)</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05259" y="1484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r>
              <a:rPr lang="en-US" sz="2800" dirty="0">
                <a:solidFill>
                  <a:schemeClr val="bg1"/>
                </a:solidFill>
              </a:rPr>
              <a:t>In the previous lecture</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596188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one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7736427" cy="3416320"/>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Types of Product Strategies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Elements of a Good Product Strategy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6 Key Ingredients for a Successful Product Strategy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Product Strategies for Businesses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Tree>
    <p:extLst>
      <p:ext uri="{BB962C8B-B14F-4D97-AF65-F5344CB8AC3E}">
        <p14:creationId xmlns:p14="http://schemas.microsoft.com/office/powerpoint/2010/main" val="7338691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6016"/>
            <a:ext cx="9533101" cy="1610200"/>
          </a:xfrm>
          <a:prstGeom prst="rect">
            <a:avLst/>
          </a:prstGeom>
        </p:spPr>
      </p:pic>
      <p:sp>
        <p:nvSpPr>
          <p:cNvPr id="7" name="TextBox 6"/>
          <p:cNvSpPr txBox="1"/>
          <p:nvPr/>
        </p:nvSpPr>
        <p:spPr>
          <a:xfrm>
            <a:off x="2239557" y="662758"/>
            <a:ext cx="3929281"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Product Life Cycle</a:t>
            </a:r>
          </a:p>
        </p:txBody>
      </p:sp>
      <p:sp>
        <p:nvSpPr>
          <p:cNvPr id="10" name="TextBox 9">
            <a:extLst>
              <a:ext uri="{FF2B5EF4-FFF2-40B4-BE49-F238E27FC236}">
                <a16:creationId xmlns:a16="http://schemas.microsoft.com/office/drawing/2014/main" id="{4BA0BBC3-032C-40EA-A147-2A12A28878EC}"/>
              </a:ext>
            </a:extLst>
          </p:cNvPr>
          <p:cNvSpPr txBox="1"/>
          <p:nvPr/>
        </p:nvSpPr>
        <p:spPr>
          <a:xfrm>
            <a:off x="1408111" y="1655880"/>
            <a:ext cx="9666288" cy="3638175"/>
          </a:xfrm>
          <a:prstGeom prst="rect">
            <a:avLst/>
          </a:prstGeom>
          <a:noFill/>
        </p:spPr>
        <p:txBody>
          <a:bodyPr wrap="square" rtlCol="0">
            <a:spAutoFit/>
          </a:bodyPr>
          <a:lstStyle/>
          <a:p>
            <a:pP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Topics covered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Is a Product Life Cycle?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The Importance of Product Life Cycle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5 Stages of the Product Life Cycle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Factors Affecting the Product Life Cycle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Managing the Product Life Cycle</a:t>
            </a:r>
          </a:p>
        </p:txBody>
      </p:sp>
    </p:spTree>
    <p:extLst>
      <p:ext uri="{BB962C8B-B14F-4D97-AF65-F5344CB8AC3E}">
        <p14:creationId xmlns:p14="http://schemas.microsoft.com/office/powerpoint/2010/main" val="470975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35830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product lifecycle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8184602" cy="3847207"/>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The product lifecycle is a model that describes </a:t>
            </a:r>
            <a:r>
              <a:rPr lang="en-US" sz="2800" dirty="0">
                <a:solidFill>
                  <a:srgbClr val="FF0000"/>
                </a:solidFill>
                <a:cs typeface="Tajawal ExtraBold" panose="00000800000000000000" pitchFamily="2" charset="-78"/>
              </a:rPr>
              <a:t>the stages </a:t>
            </a:r>
            <a:r>
              <a:rPr lang="en-US" sz="2400" dirty="0">
                <a:solidFill>
                  <a:srgbClr val="0A1F61"/>
                </a:solidFill>
                <a:cs typeface="Tajawal ExtraBold" panose="00000800000000000000" pitchFamily="2" charset="-78"/>
              </a:rPr>
              <a:t>a product goes through from its development to its eventual decline.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It is used by businesses to plan and manage the growth and decline of their products.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Businesses and organizations can make informed decisions about their products when they have a better understanding of </a:t>
            </a:r>
            <a:r>
              <a:rPr lang="en-US" sz="2400" dirty="0">
                <a:solidFill>
                  <a:srgbClr val="FF0000"/>
                </a:solidFill>
                <a:cs typeface="Tajawal ExtraBold" panose="00000800000000000000" pitchFamily="2" charset="-78"/>
              </a:rPr>
              <a:t>the product lifecycle</a:t>
            </a:r>
            <a:r>
              <a:rPr lang="en-US" sz="2400" dirty="0">
                <a:solidFill>
                  <a:srgbClr val="0A1F61"/>
                </a:solidFill>
                <a:cs typeface="Tajawal ExtraBold" panose="00000800000000000000" pitchFamily="2" charset="-78"/>
              </a:rPr>
              <a:t>.</a:t>
            </a: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89113" y="-101182"/>
            <a:ext cx="10603758" cy="1610200"/>
          </a:xfrm>
          <a:prstGeom prst="rect">
            <a:avLst/>
          </a:prstGeom>
        </p:spPr>
      </p:pic>
      <p:sp>
        <p:nvSpPr>
          <p:cNvPr id="7" name="TextBox 6"/>
          <p:cNvSpPr txBox="1"/>
          <p:nvPr/>
        </p:nvSpPr>
        <p:spPr>
          <a:xfrm>
            <a:off x="2491348" y="583246"/>
            <a:ext cx="706315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Benefits of understanding product Lifecycle</a:t>
            </a:r>
          </a:p>
        </p:txBody>
      </p:sp>
      <p:sp>
        <p:nvSpPr>
          <p:cNvPr id="10" name="TextBox 9">
            <a:extLst>
              <a:ext uri="{FF2B5EF4-FFF2-40B4-BE49-F238E27FC236}">
                <a16:creationId xmlns:a16="http://schemas.microsoft.com/office/drawing/2014/main" id="{4BA0BBC3-032C-40EA-A147-2A12A28878EC}"/>
              </a:ext>
            </a:extLst>
          </p:cNvPr>
          <p:cNvSpPr txBox="1"/>
          <p:nvPr/>
        </p:nvSpPr>
        <p:spPr>
          <a:xfrm>
            <a:off x="1132414" y="1735389"/>
            <a:ext cx="9902229" cy="3330399"/>
          </a:xfrm>
          <a:prstGeom prst="rect">
            <a:avLst/>
          </a:prstGeom>
          <a:noFill/>
        </p:spPr>
        <p:txBody>
          <a:bodyPr wrap="square" rtlCol="0">
            <a:spAutoFit/>
          </a:bodyPr>
          <a:lstStyle/>
          <a:p>
            <a:pPr marL="342900" indent="-342900">
              <a:lnSpc>
                <a:spcPct val="200000"/>
              </a:lnSpc>
              <a:buFont typeface="+mj-lt"/>
              <a:buAutoNum type="arabicParenR"/>
            </a:pPr>
            <a:r>
              <a:rPr lang="en-US" b="1" dirty="0">
                <a:solidFill>
                  <a:srgbClr val="0A1F61"/>
                </a:solidFill>
                <a:latin typeface="Tajawal ExtraBold" panose="00000800000000000000" pitchFamily="2" charset="-78"/>
                <a:cs typeface="Tajawal ExtraBold" panose="00000800000000000000" pitchFamily="2" charset="-78"/>
              </a:rPr>
              <a:t> Accurately </a:t>
            </a:r>
            <a:r>
              <a:rPr lang="en-US" b="1" dirty="0">
                <a:solidFill>
                  <a:srgbClr val="FF0000"/>
                </a:solidFill>
                <a:latin typeface="Tajawal ExtraBold" panose="00000800000000000000" pitchFamily="2" charset="-78"/>
                <a:cs typeface="Tajawal ExtraBold" panose="00000800000000000000" pitchFamily="2" charset="-78"/>
              </a:rPr>
              <a:t>forecasting the market trends</a:t>
            </a:r>
          </a:p>
          <a:p>
            <a:pPr marL="342900" indent="-342900">
              <a:lnSpc>
                <a:spcPct val="200000"/>
              </a:lnSpc>
              <a:buFont typeface="+mj-lt"/>
              <a:buAutoNum type="arabicParenR"/>
            </a:pPr>
            <a:r>
              <a:rPr lang="en-US" b="1" dirty="0">
                <a:solidFill>
                  <a:srgbClr val="0A1F61"/>
                </a:solidFill>
                <a:latin typeface="Tajawal ExtraBold" panose="00000800000000000000" pitchFamily="2" charset="-78"/>
                <a:cs typeface="Tajawal ExtraBold" panose="00000800000000000000" pitchFamily="2" charset="-78"/>
              </a:rPr>
              <a:t>    Allocating </a:t>
            </a:r>
            <a:r>
              <a:rPr lang="en-US" b="1" dirty="0">
                <a:solidFill>
                  <a:srgbClr val="FF0000"/>
                </a:solidFill>
                <a:latin typeface="Tajawal ExtraBold" panose="00000800000000000000" pitchFamily="2" charset="-78"/>
                <a:cs typeface="Tajawal ExtraBold" panose="00000800000000000000" pitchFamily="2" charset="-78"/>
              </a:rPr>
              <a:t>resources</a:t>
            </a:r>
            <a:r>
              <a:rPr lang="en-US" b="1" dirty="0">
                <a:solidFill>
                  <a:srgbClr val="0A1F61"/>
                </a:solidFill>
                <a:latin typeface="Tajawal ExtraBold" panose="00000800000000000000" pitchFamily="2" charset="-78"/>
                <a:cs typeface="Tajawal ExtraBold" panose="00000800000000000000" pitchFamily="2" charset="-78"/>
              </a:rPr>
              <a:t> more effectively, such as </a:t>
            </a:r>
            <a:r>
              <a:rPr lang="en-US" b="1" dirty="0">
                <a:solidFill>
                  <a:schemeClr val="accent2">
                    <a:lumMod val="75000"/>
                  </a:schemeClr>
                </a:solidFill>
                <a:latin typeface="Tajawal ExtraBold" panose="00000800000000000000" pitchFamily="2" charset="-78"/>
                <a:cs typeface="Tajawal ExtraBold" panose="00000800000000000000" pitchFamily="2" charset="-78"/>
              </a:rPr>
              <a:t>investing</a:t>
            </a:r>
            <a:r>
              <a:rPr lang="en-US" b="1" dirty="0">
                <a:solidFill>
                  <a:srgbClr val="0A1F61"/>
                </a:solidFill>
                <a:latin typeface="Tajawal ExtraBold" panose="00000800000000000000" pitchFamily="2" charset="-78"/>
                <a:cs typeface="Tajawal ExtraBold" panose="00000800000000000000" pitchFamily="2" charset="-78"/>
              </a:rPr>
              <a:t> in product development during the introduction stage and </a:t>
            </a:r>
            <a:r>
              <a:rPr lang="en-US" b="1" dirty="0">
                <a:solidFill>
                  <a:srgbClr val="FF0000"/>
                </a:solidFill>
                <a:latin typeface="Tajawal ExtraBold" panose="00000800000000000000" pitchFamily="2" charset="-78"/>
                <a:cs typeface="Tajawal ExtraBold" panose="00000800000000000000" pitchFamily="2" charset="-78"/>
              </a:rPr>
              <a:t>reducing costs </a:t>
            </a:r>
            <a:r>
              <a:rPr lang="en-US" b="1" dirty="0">
                <a:solidFill>
                  <a:srgbClr val="0A1F61"/>
                </a:solidFill>
                <a:latin typeface="Tajawal ExtraBold" panose="00000800000000000000" pitchFamily="2" charset="-78"/>
                <a:cs typeface="Tajawal ExtraBold" panose="00000800000000000000" pitchFamily="2" charset="-78"/>
              </a:rPr>
              <a:t>during the decline stage</a:t>
            </a:r>
          </a:p>
          <a:p>
            <a:pPr marL="342900" indent="-342900">
              <a:lnSpc>
                <a:spcPct val="200000"/>
              </a:lnSpc>
              <a:buFont typeface="+mj-lt"/>
              <a:buAutoNum type="arabicParenR"/>
            </a:pPr>
            <a:r>
              <a:rPr lang="en-US" b="1" dirty="0">
                <a:solidFill>
                  <a:srgbClr val="0A1F61"/>
                </a:solidFill>
                <a:latin typeface="Tajawal ExtraBold" panose="00000800000000000000" pitchFamily="2" charset="-78"/>
                <a:cs typeface="Tajawal ExtraBold" panose="00000800000000000000" pitchFamily="2" charset="-78"/>
              </a:rPr>
              <a:t>    Making informed decisions about their </a:t>
            </a:r>
            <a:r>
              <a:rPr lang="en-US" b="1" dirty="0">
                <a:solidFill>
                  <a:srgbClr val="00B0F0"/>
                </a:solidFill>
                <a:latin typeface="Tajawal ExtraBold" panose="00000800000000000000" pitchFamily="2" charset="-78"/>
                <a:cs typeface="Tajawal ExtraBold" panose="00000800000000000000" pitchFamily="2" charset="-78"/>
              </a:rPr>
              <a:t>product portfolio</a:t>
            </a:r>
            <a:r>
              <a:rPr lang="en-US" b="1" dirty="0">
                <a:solidFill>
                  <a:srgbClr val="0A1F61"/>
                </a:solidFill>
                <a:latin typeface="Tajawal ExtraBold" panose="00000800000000000000" pitchFamily="2" charset="-78"/>
                <a:cs typeface="Tajawal ExtraBold" panose="00000800000000000000" pitchFamily="2" charset="-78"/>
              </a:rPr>
              <a:t>, such as which products to continue developing and which to discontinue</a:t>
            </a:r>
          </a:p>
          <a:p>
            <a:pPr marL="342900" indent="-342900">
              <a:lnSpc>
                <a:spcPct val="200000"/>
              </a:lnSpc>
              <a:buFont typeface="+mj-lt"/>
              <a:buAutoNum type="arabicParenR"/>
            </a:pPr>
            <a:r>
              <a:rPr lang="en-US" b="1" dirty="0">
                <a:solidFill>
                  <a:srgbClr val="0A1F61"/>
                </a:solidFill>
                <a:latin typeface="Tajawal ExtraBold" panose="00000800000000000000" pitchFamily="2" charset="-78"/>
                <a:cs typeface="Tajawal ExtraBold" panose="00000800000000000000" pitchFamily="2" charset="-78"/>
              </a:rPr>
              <a:t>    Provides valuable insight into a </a:t>
            </a:r>
            <a:r>
              <a:rPr lang="en-US" b="1" dirty="0">
                <a:solidFill>
                  <a:srgbClr val="FF0000"/>
                </a:solidFill>
                <a:latin typeface="Tajawal ExtraBold" panose="00000800000000000000" pitchFamily="2" charset="-78"/>
                <a:cs typeface="Tajawal ExtraBold" panose="00000800000000000000" pitchFamily="2" charset="-78"/>
              </a:rPr>
              <a:t>company’s competitors </a:t>
            </a:r>
            <a:r>
              <a:rPr lang="en-US" b="1" dirty="0">
                <a:solidFill>
                  <a:srgbClr val="0A1F61"/>
                </a:solidFill>
                <a:latin typeface="Tajawal ExtraBold" panose="00000800000000000000" pitchFamily="2" charset="-78"/>
                <a:cs typeface="Tajawal ExtraBold" panose="00000800000000000000" pitchFamily="2" charset="-78"/>
              </a:rPr>
              <a:t>and product offerings.</a:t>
            </a:r>
          </a:p>
        </p:txBody>
      </p:sp>
    </p:spTree>
    <p:extLst>
      <p:ext uri="{BB962C8B-B14F-4D97-AF65-F5344CB8AC3E}">
        <p14:creationId xmlns:p14="http://schemas.microsoft.com/office/powerpoint/2010/main" val="3610228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4971" y="358027"/>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50769" y="-330952"/>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46037" y="-3761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4696"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446147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Lifecycle Concept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26425" y="533330"/>
            <a:ext cx="3179850" cy="5748868"/>
          </a:xfrm>
          <a:prstGeom prst="rect">
            <a:avLst/>
          </a:prstGeom>
        </p:spPr>
      </p:pic>
      <p:pic>
        <p:nvPicPr>
          <p:cNvPr id="5" name="Picture 4"/>
          <p:cNvPicPr>
            <a:picLocks noChangeAspect="1"/>
          </p:cNvPicPr>
          <p:nvPr/>
        </p:nvPicPr>
        <p:blipFill>
          <a:blip r:embed="rId8"/>
          <a:stretch>
            <a:fillRect/>
          </a:stretch>
        </p:blipFill>
        <p:spPr>
          <a:xfrm>
            <a:off x="9027890" y="475403"/>
            <a:ext cx="3267424" cy="5907194"/>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
        <p:nvSpPr>
          <p:cNvPr id="15" name="TextBox 14">
            <a:extLst>
              <a:ext uri="{FF2B5EF4-FFF2-40B4-BE49-F238E27FC236}">
                <a16:creationId xmlns:a16="http://schemas.microsoft.com/office/drawing/2014/main" id="{1FD5C9F1-79CA-4CB9-792D-67F03814BF9A}"/>
              </a:ext>
            </a:extLst>
          </p:cNvPr>
          <p:cNvSpPr txBox="1"/>
          <p:nvPr/>
        </p:nvSpPr>
        <p:spPr>
          <a:xfrm>
            <a:off x="573145" y="1284821"/>
            <a:ext cx="8267553" cy="4438395"/>
          </a:xfrm>
          <a:prstGeom prst="rect">
            <a:avLst/>
          </a:prstGeom>
          <a:noFill/>
        </p:spPr>
        <p:txBody>
          <a:bodyPr wrap="square" rtlCol="0">
            <a:spAutoFit/>
          </a:bodyPr>
          <a:lstStyle/>
          <a:p>
            <a:pPr marL="342900" indent="-34290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concept of the </a:t>
            </a:r>
            <a:r>
              <a:rPr lang="en-US" b="1" dirty="0">
                <a:solidFill>
                  <a:srgbClr val="FF0000"/>
                </a:solidFill>
                <a:latin typeface="Tajawal ExtraBold" panose="00000800000000000000" pitchFamily="2" charset="-78"/>
                <a:cs typeface="Tajawal ExtraBold" panose="00000800000000000000" pitchFamily="2" charset="-78"/>
              </a:rPr>
              <a:t>five stages </a:t>
            </a:r>
            <a:r>
              <a:rPr lang="en-US" b="1" dirty="0">
                <a:solidFill>
                  <a:srgbClr val="0A1F61"/>
                </a:solidFill>
                <a:latin typeface="Tajawal ExtraBold" panose="00000800000000000000" pitchFamily="2" charset="-78"/>
                <a:cs typeface="Tajawal ExtraBold" panose="00000800000000000000" pitchFamily="2" charset="-78"/>
              </a:rPr>
              <a:t>of the product lifecycle is widely attributed to </a:t>
            </a:r>
            <a:r>
              <a:rPr lang="en-US" b="1" dirty="0">
                <a:solidFill>
                  <a:srgbClr val="FF9518"/>
                </a:solidFill>
                <a:latin typeface="Tajawal ExtraBold" panose="00000800000000000000" pitchFamily="2" charset="-78"/>
                <a:cs typeface="Tajawal ExtraBold" panose="00000800000000000000" pitchFamily="2" charset="-78"/>
              </a:rPr>
              <a:t>Harvard Business School </a:t>
            </a:r>
            <a:r>
              <a:rPr lang="en-US" b="1" dirty="0">
                <a:solidFill>
                  <a:srgbClr val="0A1F61"/>
                </a:solidFill>
                <a:latin typeface="Tajawal ExtraBold" panose="00000800000000000000" pitchFamily="2" charset="-78"/>
                <a:cs typeface="Tajawal ExtraBold" panose="00000800000000000000" pitchFamily="2" charset="-78"/>
              </a:rPr>
              <a:t>professor Theodore Levitt. Levitt first introduced the concept in 1965 in his article “Exploit the Product Life Cycle.” </a:t>
            </a:r>
          </a:p>
          <a:p>
            <a:pPr marL="342900" indent="-342900">
              <a:lnSpc>
                <a:spcPct val="200000"/>
              </a:lnSpc>
              <a:buFont typeface="Wingdings" panose="05000000000000000000" pitchFamily="2" charset="2"/>
              <a:buChar char="q"/>
            </a:pPr>
            <a:endParaRPr lang="en-US" b="1" dirty="0">
              <a:solidFill>
                <a:srgbClr val="0A1F61"/>
              </a:solidFill>
              <a:latin typeface="Tajawal ExtraBold" panose="00000800000000000000" pitchFamily="2" charset="-78"/>
              <a:cs typeface="Tajawal ExtraBold" panose="00000800000000000000" pitchFamily="2" charset="-78"/>
            </a:endParaRPr>
          </a:p>
          <a:p>
            <a:pPr marL="342900" indent="-34290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article provided a framework for understanding how a product progresses through its lifecycle and the challenges and opportunities that businesses face at each stage.</a:t>
            </a:r>
          </a:p>
        </p:txBody>
      </p:sp>
    </p:spTree>
    <p:extLst>
      <p:ext uri="{BB962C8B-B14F-4D97-AF65-F5344CB8AC3E}">
        <p14:creationId xmlns:p14="http://schemas.microsoft.com/office/powerpoint/2010/main" val="26854361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4696"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45400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Stages of Product Lifecycle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26425" y="533330"/>
            <a:ext cx="3179850" cy="5748868"/>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
        <p:nvSpPr>
          <p:cNvPr id="15" name="TextBox 14">
            <a:extLst>
              <a:ext uri="{FF2B5EF4-FFF2-40B4-BE49-F238E27FC236}">
                <a16:creationId xmlns:a16="http://schemas.microsoft.com/office/drawing/2014/main" id="{1FD5C9F1-79CA-4CB9-792D-67F03814BF9A}"/>
              </a:ext>
            </a:extLst>
          </p:cNvPr>
          <p:cNvSpPr txBox="1"/>
          <p:nvPr/>
        </p:nvSpPr>
        <p:spPr>
          <a:xfrm>
            <a:off x="559894" y="2331746"/>
            <a:ext cx="3336245" cy="2776401"/>
          </a:xfrm>
          <a:prstGeom prst="rect">
            <a:avLst/>
          </a:prstGeom>
          <a:noFill/>
        </p:spPr>
        <p:txBody>
          <a:bodyPr wrap="square" rtlCol="0">
            <a:spAutoFit/>
          </a:bodyPr>
          <a:lstStyle/>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Development</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Introduction</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Growth</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Maturity</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Decline</a:t>
            </a:r>
          </a:p>
        </p:txBody>
      </p:sp>
      <p:pic>
        <p:nvPicPr>
          <p:cNvPr id="18" name="Picture 17" descr="Diagram, Teams&#10;&#10;Description automatically generated">
            <a:extLst>
              <a:ext uri="{FF2B5EF4-FFF2-40B4-BE49-F238E27FC236}">
                <a16:creationId xmlns:a16="http://schemas.microsoft.com/office/drawing/2014/main" id="{472D9A5E-AEBE-4056-5A0E-CBDC697FD6DB}"/>
              </a:ext>
            </a:extLst>
          </p:cNvPr>
          <p:cNvPicPr>
            <a:picLocks noChangeAspect="1"/>
          </p:cNvPicPr>
          <p:nvPr/>
        </p:nvPicPr>
        <p:blipFill rotWithShape="1">
          <a:blip r:embed="rId8">
            <a:extLst>
              <a:ext uri="{28A0092B-C50C-407E-A947-70E740481C1C}">
                <a14:useLocalDpi xmlns:a14="http://schemas.microsoft.com/office/drawing/2010/main" val="0"/>
              </a:ext>
            </a:extLst>
          </a:blip>
          <a:srcRect b="10093"/>
          <a:stretch/>
        </p:blipFill>
        <p:spPr>
          <a:xfrm>
            <a:off x="2931767" y="1287759"/>
            <a:ext cx="9217405" cy="4661485"/>
          </a:xfrm>
          <a:prstGeom prst="rect">
            <a:avLst/>
          </a:prstGeom>
        </p:spPr>
      </p:pic>
    </p:spTree>
    <p:extLst>
      <p:ext uri="{BB962C8B-B14F-4D97-AF65-F5344CB8AC3E}">
        <p14:creationId xmlns:p14="http://schemas.microsoft.com/office/powerpoint/2010/main" val="38783929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802" y="6034256"/>
            <a:ext cx="816598" cy="73228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49183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a Product Life Cycle?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36342" y="633729"/>
            <a:ext cx="3179850" cy="5748868"/>
          </a:xfrm>
          <a:prstGeom prst="rect">
            <a:avLst/>
          </a:prstGeom>
        </p:spPr>
      </p:pic>
      <p:pic>
        <p:nvPicPr>
          <p:cNvPr id="5" name="Picture 4"/>
          <p:cNvPicPr>
            <a:picLocks noChangeAspect="1"/>
          </p:cNvPicPr>
          <p:nvPr/>
        </p:nvPicPr>
        <p:blipFill>
          <a:blip r:embed="rId8"/>
          <a:stretch>
            <a:fillRect/>
          </a:stretch>
        </p:blipFill>
        <p:spPr>
          <a:xfrm>
            <a:off x="8972569" y="475403"/>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8088877" cy="347787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As the name indicates, the product life cycle is </a:t>
            </a:r>
            <a:r>
              <a:rPr lang="en-US" sz="2400" dirty="0">
                <a:solidFill>
                  <a:srgbClr val="FF9518"/>
                </a:solidFill>
                <a:cs typeface="Tajawal ExtraBold" panose="00000800000000000000" pitchFamily="2" charset="-78"/>
              </a:rPr>
              <a:t>the lifespan of a product. </a:t>
            </a:r>
            <a:r>
              <a:rPr lang="en-US" sz="2400" dirty="0">
                <a:solidFill>
                  <a:srgbClr val="0A1F61"/>
                </a:solidFill>
                <a:cs typeface="Tajawal ExtraBold" panose="00000800000000000000" pitchFamily="2" charset="-78"/>
              </a:rPr>
              <a:t>It includes the time from product launch until its withdrawal from the market.</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For example,  </a:t>
            </a:r>
            <a:r>
              <a:rPr lang="en-US" sz="2800" dirty="0">
                <a:solidFill>
                  <a:srgbClr val="FF0000"/>
                </a:solidFill>
                <a:cs typeface="Tajawal ExtraBold" panose="00000800000000000000" pitchFamily="2" charset="-78"/>
              </a:rPr>
              <a:t>CD players</a:t>
            </a:r>
            <a:r>
              <a:rPr lang="en-US" sz="2400" dirty="0">
                <a:solidFill>
                  <a:srgbClr val="0A1F61"/>
                </a:solidFill>
                <a:cs typeface="Tajawal ExtraBold" panose="00000800000000000000" pitchFamily="2" charset="-78"/>
              </a:rPr>
              <a:t> </a:t>
            </a: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Their sales decreased significantly in the mid-2000s. Despite the discontinued CD players, you can still use them for another decade.</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
        <p:nvSpPr>
          <p:cNvPr id="8" name="Rectangle: Rounded Corners 7">
            <a:extLst>
              <a:ext uri="{FF2B5EF4-FFF2-40B4-BE49-F238E27FC236}">
                <a16:creationId xmlns:a16="http://schemas.microsoft.com/office/drawing/2014/main" id="{743360A1-1B2B-7E89-A20B-D6CB8265FD8D}"/>
              </a:ext>
            </a:extLst>
          </p:cNvPr>
          <p:cNvSpPr/>
          <p:nvPr/>
        </p:nvSpPr>
        <p:spPr>
          <a:xfrm>
            <a:off x="573146" y="3220278"/>
            <a:ext cx="7908245" cy="1694078"/>
          </a:xfrm>
          <a:prstGeom prst="roundRect">
            <a:avLst/>
          </a:prstGeom>
          <a:noFill/>
          <a:ln w="38100"/>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159058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6016"/>
            <a:ext cx="9533101" cy="1610200"/>
          </a:xfrm>
          <a:prstGeom prst="rect">
            <a:avLst/>
          </a:prstGeom>
        </p:spPr>
      </p:pic>
      <p:sp>
        <p:nvSpPr>
          <p:cNvPr id="10" name="TextBox 9">
            <a:extLst>
              <a:ext uri="{FF2B5EF4-FFF2-40B4-BE49-F238E27FC236}">
                <a16:creationId xmlns:a16="http://schemas.microsoft.com/office/drawing/2014/main" id="{4BA0BBC3-032C-40EA-A147-2A12A28878EC}"/>
              </a:ext>
            </a:extLst>
          </p:cNvPr>
          <p:cNvSpPr txBox="1"/>
          <p:nvPr/>
        </p:nvSpPr>
        <p:spPr>
          <a:xfrm>
            <a:off x="1046922" y="1430588"/>
            <a:ext cx="10464800" cy="4253729"/>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point is that this serves as an excellent example of a product whose life cycle has reached its endpoint</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product life cycle is </a:t>
            </a:r>
            <a:r>
              <a:rPr lang="en-US" sz="2400" b="1" dirty="0">
                <a:solidFill>
                  <a:srgbClr val="FF0000"/>
                </a:solidFill>
                <a:latin typeface="Tajawal ExtraBold" panose="00000800000000000000" pitchFamily="2" charset="-78"/>
                <a:cs typeface="Tajawal ExtraBold" panose="00000800000000000000" pitchFamily="2" charset="-78"/>
              </a:rPr>
              <a:t>continuous</a:t>
            </a:r>
            <a:r>
              <a:rPr lang="en-US" b="1" dirty="0">
                <a:solidFill>
                  <a:srgbClr val="0A1F61"/>
                </a:solidFill>
                <a:latin typeface="Tajawal ExtraBold" panose="00000800000000000000" pitchFamily="2" charset="-78"/>
                <a:cs typeface="Tajawal ExtraBold" panose="00000800000000000000" pitchFamily="2" charset="-78"/>
              </a:rPr>
              <a:t>. </a:t>
            </a:r>
          </a:p>
          <a:p>
            <a:pPr marL="285750" indent="-285750">
              <a:lnSpc>
                <a:spcPct val="200000"/>
              </a:lnSpc>
              <a:buFont typeface="Wingdings" panose="05000000000000000000" pitchFamily="2" charset="2"/>
              <a:buChar char="Ø"/>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Companies usually rely on </a:t>
            </a:r>
            <a:r>
              <a:rPr lang="en-US" b="1" dirty="0">
                <a:solidFill>
                  <a:srgbClr val="FF0000"/>
                </a:solidFill>
                <a:latin typeface="Tajawal ExtraBold" panose="00000800000000000000" pitchFamily="2" charset="-78"/>
                <a:cs typeface="Tajawal ExtraBold" panose="00000800000000000000" pitchFamily="2" charset="-78"/>
              </a:rPr>
              <a:t>product life cycle analysis </a:t>
            </a:r>
            <a:r>
              <a:rPr lang="en-US" b="1" dirty="0">
                <a:solidFill>
                  <a:srgbClr val="0A1F61"/>
                </a:solidFill>
                <a:latin typeface="Tajawal ExtraBold" panose="00000800000000000000" pitchFamily="2" charset="-78"/>
                <a:cs typeface="Tajawal ExtraBold" panose="00000800000000000000" pitchFamily="2" charset="-78"/>
              </a:rPr>
              <a:t>to understand </a:t>
            </a:r>
            <a:r>
              <a:rPr lang="en-US" sz="2400" b="1" dirty="0">
                <a:solidFill>
                  <a:srgbClr val="FF9518"/>
                </a:solidFill>
                <a:latin typeface="Tajawal ExtraBold" panose="00000800000000000000" pitchFamily="2" charset="-78"/>
                <a:cs typeface="Tajawal ExtraBold" panose="00000800000000000000" pitchFamily="2" charset="-78"/>
              </a:rPr>
              <a:t>market demands</a:t>
            </a:r>
            <a:r>
              <a:rPr lang="en-US" b="1" dirty="0">
                <a:solidFill>
                  <a:srgbClr val="0A1F61"/>
                </a:solidFill>
                <a:latin typeface="Tajawal ExtraBold" panose="00000800000000000000" pitchFamily="2" charset="-78"/>
                <a:cs typeface="Tajawal ExtraBold" panose="00000800000000000000" pitchFamily="2" charset="-78"/>
              </a:rPr>
              <a:t>. They implement strategies to increase their product lifespan.</a:t>
            </a:r>
          </a:p>
        </p:txBody>
      </p:sp>
      <p:sp>
        <p:nvSpPr>
          <p:cNvPr id="8" name="TextBox 7">
            <a:extLst>
              <a:ext uri="{FF2B5EF4-FFF2-40B4-BE49-F238E27FC236}">
                <a16:creationId xmlns:a16="http://schemas.microsoft.com/office/drawing/2014/main" id="{0707EB2A-B986-28B4-2FA9-C700CF6C5929}"/>
              </a:ext>
            </a:extLst>
          </p:cNvPr>
          <p:cNvSpPr txBox="1"/>
          <p:nvPr/>
        </p:nvSpPr>
        <p:spPr>
          <a:xfrm>
            <a:off x="2491350" y="676009"/>
            <a:ext cx="6056302"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Lifecycle Concept (PLC)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03594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6016"/>
            <a:ext cx="9533101" cy="1610200"/>
          </a:xfrm>
          <a:prstGeom prst="rect">
            <a:avLst/>
          </a:prstGeom>
        </p:spPr>
      </p:pic>
      <p:sp>
        <p:nvSpPr>
          <p:cNvPr id="10" name="TextBox 9">
            <a:extLst>
              <a:ext uri="{FF2B5EF4-FFF2-40B4-BE49-F238E27FC236}">
                <a16:creationId xmlns:a16="http://schemas.microsoft.com/office/drawing/2014/main" id="{4BA0BBC3-032C-40EA-A147-2A12A28878EC}"/>
              </a:ext>
            </a:extLst>
          </p:cNvPr>
          <p:cNvSpPr txBox="1"/>
          <p:nvPr/>
        </p:nvSpPr>
        <p:spPr>
          <a:xfrm>
            <a:off x="1046922" y="1430588"/>
            <a:ext cx="10464800" cy="3515065"/>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product life cycle is </a:t>
            </a:r>
            <a:r>
              <a:rPr lang="en-US" sz="2400" b="1" dirty="0">
                <a:solidFill>
                  <a:srgbClr val="FF0000"/>
                </a:solidFill>
                <a:latin typeface="Tajawal ExtraBold" panose="00000800000000000000" pitchFamily="2" charset="-78"/>
                <a:cs typeface="Tajawal ExtraBold" panose="00000800000000000000" pitchFamily="2" charset="-78"/>
              </a:rPr>
              <a:t>helpful for managers, developers, and designers.</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Identifying the life cycle stage the product is in,  offers enough insights. </a:t>
            </a:r>
          </a:p>
          <a:p>
            <a:pPr marL="285750" indent="-285750">
              <a:lnSpc>
                <a:spcPct val="200000"/>
              </a:lnSpc>
              <a:buFont typeface="Wingdings" panose="05000000000000000000" pitchFamily="2" charset="2"/>
              <a:buChar char="Ø"/>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insights include increasing </a:t>
            </a:r>
            <a:r>
              <a:rPr lang="en-US" b="1" dirty="0">
                <a:solidFill>
                  <a:srgbClr val="FF9518"/>
                </a:solidFill>
                <a:latin typeface="Tajawal ExtraBold" panose="00000800000000000000" pitchFamily="2" charset="-78"/>
                <a:cs typeface="Tajawal ExtraBold" panose="00000800000000000000" pitchFamily="2" charset="-78"/>
              </a:rPr>
              <a:t>that stage’s longevity </a:t>
            </a:r>
            <a:r>
              <a:rPr lang="en-US" b="1" dirty="0">
                <a:solidFill>
                  <a:srgbClr val="0A1F61"/>
                </a:solidFill>
                <a:latin typeface="Tajawal ExtraBold" panose="00000800000000000000" pitchFamily="2" charset="-78"/>
                <a:cs typeface="Tajawal ExtraBold" panose="00000800000000000000" pitchFamily="2" charset="-78"/>
              </a:rPr>
              <a:t>and implementing strategies that can </a:t>
            </a:r>
            <a:r>
              <a:rPr lang="en-US" b="1" dirty="0">
                <a:solidFill>
                  <a:srgbClr val="FF9518"/>
                </a:solidFill>
                <a:latin typeface="Tajawal ExtraBold" panose="00000800000000000000" pitchFamily="2" charset="-78"/>
                <a:cs typeface="Tajawal ExtraBold" panose="00000800000000000000" pitchFamily="2" charset="-78"/>
              </a:rPr>
              <a:t>keep the product from declining</a:t>
            </a:r>
            <a:r>
              <a:rPr lang="en-US" b="1" dirty="0">
                <a:solidFill>
                  <a:srgbClr val="0A1F61"/>
                </a:solidFill>
                <a:latin typeface="Tajawal ExtraBold" panose="00000800000000000000" pitchFamily="2" charset="-78"/>
                <a:cs typeface="Tajawal ExtraBold" panose="00000800000000000000" pitchFamily="2" charset="-78"/>
              </a:rPr>
              <a:t>.</a:t>
            </a:r>
          </a:p>
        </p:txBody>
      </p:sp>
      <p:sp>
        <p:nvSpPr>
          <p:cNvPr id="8" name="TextBox 7">
            <a:extLst>
              <a:ext uri="{FF2B5EF4-FFF2-40B4-BE49-F238E27FC236}">
                <a16:creationId xmlns:a16="http://schemas.microsoft.com/office/drawing/2014/main" id="{0707EB2A-B986-28B4-2FA9-C700CF6C5929}"/>
              </a:ext>
            </a:extLst>
          </p:cNvPr>
          <p:cNvSpPr txBox="1"/>
          <p:nvPr/>
        </p:nvSpPr>
        <p:spPr>
          <a:xfrm>
            <a:off x="2491350" y="676009"/>
            <a:ext cx="5923780"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Lifecycle Concept (PLC)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00118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6016"/>
            <a:ext cx="9533101" cy="1610200"/>
          </a:xfrm>
          <a:prstGeom prst="rect">
            <a:avLst/>
          </a:prstGeom>
        </p:spPr>
      </p:pic>
      <p:sp>
        <p:nvSpPr>
          <p:cNvPr id="10" name="TextBox 9">
            <a:extLst>
              <a:ext uri="{FF2B5EF4-FFF2-40B4-BE49-F238E27FC236}">
                <a16:creationId xmlns:a16="http://schemas.microsoft.com/office/drawing/2014/main" id="{4BA0BBC3-032C-40EA-A147-2A12A28878EC}"/>
              </a:ext>
            </a:extLst>
          </p:cNvPr>
          <p:cNvSpPr txBox="1"/>
          <p:nvPr/>
        </p:nvSpPr>
        <p:spPr>
          <a:xfrm>
            <a:off x="1046922" y="1430588"/>
            <a:ext cx="10464800" cy="3884397"/>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FF9518"/>
                </a:solidFill>
                <a:latin typeface="Tajawal ExtraBold" panose="00000800000000000000" pitchFamily="2" charset="-78"/>
                <a:cs typeface="Tajawal ExtraBold" panose="00000800000000000000" pitchFamily="2" charset="-78"/>
              </a:rPr>
              <a:t>Sales Forecast: </a:t>
            </a:r>
            <a:r>
              <a:rPr lang="en-US" b="1" dirty="0">
                <a:solidFill>
                  <a:srgbClr val="0A1F61"/>
                </a:solidFill>
                <a:latin typeface="Tajawal ExtraBold" panose="00000800000000000000" pitchFamily="2" charset="-78"/>
                <a:cs typeface="Tajawal ExtraBold" panose="00000800000000000000" pitchFamily="2" charset="-78"/>
              </a:rPr>
              <a:t>Sales indicates the product’s lifespan. Improving sales maximizes the life cycle of a product.</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Effective Planning: </a:t>
            </a:r>
            <a:r>
              <a:rPr lang="en-US" b="1" dirty="0">
                <a:solidFill>
                  <a:srgbClr val="0A1F61"/>
                </a:solidFill>
                <a:latin typeface="Tajawal ExtraBold" panose="00000800000000000000" pitchFamily="2" charset="-78"/>
                <a:cs typeface="Tajawal ExtraBold" panose="00000800000000000000" pitchFamily="2" charset="-78"/>
              </a:rPr>
              <a:t>Once the company can predict sales performance, it becomes easier to plan and implement strategies that benefit the company in the long run.</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9518"/>
                </a:solidFill>
                <a:latin typeface="Tajawal ExtraBold" panose="00000800000000000000" pitchFamily="2" charset="-78"/>
                <a:cs typeface="Tajawal ExtraBold" panose="00000800000000000000" pitchFamily="2" charset="-78"/>
              </a:rPr>
              <a:t>Competitive Advantage: </a:t>
            </a:r>
            <a:r>
              <a:rPr lang="en-US" b="1" dirty="0">
                <a:solidFill>
                  <a:srgbClr val="0A1F61"/>
                </a:solidFill>
                <a:latin typeface="Tajawal ExtraBold" panose="00000800000000000000" pitchFamily="2" charset="-78"/>
                <a:cs typeface="Tajawal ExtraBold" panose="00000800000000000000" pitchFamily="2" charset="-78"/>
              </a:rPr>
              <a:t>The product life cycle helps companies compete effectively since the stage of the product is identified. And then, you can implement a set of strategies accordingly.</a:t>
            </a:r>
          </a:p>
        </p:txBody>
      </p:sp>
      <p:sp>
        <p:nvSpPr>
          <p:cNvPr id="8" name="TextBox 7">
            <a:extLst>
              <a:ext uri="{FF2B5EF4-FFF2-40B4-BE49-F238E27FC236}">
                <a16:creationId xmlns:a16="http://schemas.microsoft.com/office/drawing/2014/main" id="{0707EB2A-B986-28B4-2FA9-C700CF6C5929}"/>
              </a:ext>
            </a:extLst>
          </p:cNvPr>
          <p:cNvSpPr txBox="1"/>
          <p:nvPr/>
        </p:nvSpPr>
        <p:spPr>
          <a:xfrm>
            <a:off x="2491350" y="676009"/>
            <a:ext cx="6811676"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key advantages of the product life cycle</a:t>
            </a:r>
          </a:p>
        </p:txBody>
      </p:sp>
    </p:spTree>
    <p:extLst>
      <p:ext uri="{BB962C8B-B14F-4D97-AF65-F5344CB8AC3E}">
        <p14:creationId xmlns:p14="http://schemas.microsoft.com/office/powerpoint/2010/main" val="22565114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6016"/>
            <a:ext cx="9533101" cy="1610200"/>
          </a:xfrm>
          <a:prstGeom prst="rect">
            <a:avLst/>
          </a:prstGeom>
        </p:spPr>
      </p:pic>
      <p:sp>
        <p:nvSpPr>
          <p:cNvPr id="10" name="TextBox 9">
            <a:extLst>
              <a:ext uri="{FF2B5EF4-FFF2-40B4-BE49-F238E27FC236}">
                <a16:creationId xmlns:a16="http://schemas.microsoft.com/office/drawing/2014/main" id="{4BA0BBC3-032C-40EA-A147-2A12A28878EC}"/>
              </a:ext>
            </a:extLst>
          </p:cNvPr>
          <p:cNvSpPr txBox="1"/>
          <p:nvPr/>
        </p:nvSpPr>
        <p:spPr>
          <a:xfrm>
            <a:off x="1046922" y="1788397"/>
            <a:ext cx="10464800" cy="3330399"/>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FF0000"/>
                </a:solidFill>
                <a:latin typeface="Tajawal ExtraBold" panose="00000800000000000000" pitchFamily="2" charset="-78"/>
                <a:cs typeface="Tajawal ExtraBold" panose="00000800000000000000" pitchFamily="2" charset="-78"/>
              </a:rPr>
              <a:t>Decision Making: </a:t>
            </a:r>
            <a:r>
              <a:rPr lang="en-US" b="1" dirty="0">
                <a:solidFill>
                  <a:srgbClr val="0A1F61"/>
                </a:solidFill>
                <a:latin typeface="Tajawal ExtraBold" panose="00000800000000000000" pitchFamily="2" charset="-78"/>
                <a:cs typeface="Tajawal ExtraBold" panose="00000800000000000000" pitchFamily="2" charset="-78"/>
              </a:rPr>
              <a:t>The product life cycle can help the company make crucial decisions related to product development. The essential choices include upgrades, improvement, and additional features.</a:t>
            </a:r>
          </a:p>
          <a:p>
            <a:pPr marL="285750" indent="-285750">
              <a:lnSpc>
                <a:spcPct val="200000"/>
              </a:lnSpc>
              <a:buFont typeface="Wingdings" panose="05000000000000000000" pitchFamily="2" charset="2"/>
              <a:buChar char="Ø"/>
            </a:pPr>
            <a:r>
              <a:rPr lang="en-US" b="1" dirty="0">
                <a:solidFill>
                  <a:srgbClr val="FF9518"/>
                </a:solidFill>
                <a:latin typeface="Tajawal ExtraBold" panose="00000800000000000000" pitchFamily="2" charset="-78"/>
                <a:cs typeface="Tajawal ExtraBold" panose="00000800000000000000" pitchFamily="2" charset="-78"/>
              </a:rPr>
              <a:t>    Target Audience: </a:t>
            </a:r>
            <a:r>
              <a:rPr lang="en-US" b="1" dirty="0">
                <a:solidFill>
                  <a:srgbClr val="0A1F61"/>
                </a:solidFill>
                <a:latin typeface="Tajawal ExtraBold" panose="00000800000000000000" pitchFamily="2" charset="-78"/>
                <a:cs typeface="Tajawal ExtraBold" panose="00000800000000000000" pitchFamily="2" charset="-78"/>
              </a:rPr>
              <a:t>The product life cycle helps target the right audience and identifies if the product meets their needs. In case of decreased sales, you can also determine the focus-</a:t>
            </a:r>
            <a:r>
              <a:rPr lang="en-US" b="1" dirty="0" err="1">
                <a:solidFill>
                  <a:srgbClr val="0A1F61"/>
                </a:solidFill>
                <a:latin typeface="Tajawal ExtraBold" panose="00000800000000000000" pitchFamily="2" charset="-78"/>
                <a:cs typeface="Tajawal ExtraBold" panose="00000800000000000000" pitchFamily="2" charset="-78"/>
              </a:rPr>
              <a:t>reshifting</a:t>
            </a:r>
            <a:r>
              <a:rPr lang="en-US" b="1" dirty="0">
                <a:solidFill>
                  <a:srgbClr val="0A1F61"/>
                </a:solidFill>
                <a:latin typeface="Tajawal ExtraBold" panose="00000800000000000000" pitchFamily="2" charset="-78"/>
                <a:cs typeface="Tajawal ExtraBold" panose="00000800000000000000" pitchFamily="2" charset="-78"/>
              </a:rPr>
              <a:t> of the target population</a:t>
            </a:r>
          </a:p>
        </p:txBody>
      </p:sp>
      <p:sp>
        <p:nvSpPr>
          <p:cNvPr id="8" name="TextBox 7">
            <a:extLst>
              <a:ext uri="{FF2B5EF4-FFF2-40B4-BE49-F238E27FC236}">
                <a16:creationId xmlns:a16="http://schemas.microsoft.com/office/drawing/2014/main" id="{0707EB2A-B986-28B4-2FA9-C700CF6C5929}"/>
              </a:ext>
            </a:extLst>
          </p:cNvPr>
          <p:cNvSpPr txBox="1"/>
          <p:nvPr/>
        </p:nvSpPr>
        <p:spPr>
          <a:xfrm>
            <a:off x="2491350" y="676009"/>
            <a:ext cx="6811676"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key advantages of the product life cycle</a:t>
            </a:r>
          </a:p>
        </p:txBody>
      </p:sp>
    </p:spTree>
    <p:extLst>
      <p:ext uri="{BB962C8B-B14F-4D97-AF65-F5344CB8AC3E}">
        <p14:creationId xmlns:p14="http://schemas.microsoft.com/office/powerpoint/2010/main" val="4957199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0177683-B135-9D13-D877-D79C53ACD867}"/>
              </a:ext>
            </a:extLst>
          </p:cNvPr>
          <p:cNvPicPr>
            <a:picLocks noChangeAspect="1"/>
          </p:cNvPicPr>
          <p:nvPr/>
        </p:nvPicPr>
        <p:blipFill>
          <a:blip r:embed="rId3"/>
          <a:stretch>
            <a:fillRect/>
          </a:stretch>
        </p:blipFill>
        <p:spPr>
          <a:xfrm>
            <a:off x="-213562" y="24963"/>
            <a:ext cx="10448174" cy="1610200"/>
          </a:xfrm>
          <a:prstGeom prst="rect">
            <a:avLst/>
          </a:prstGeom>
        </p:spPr>
      </p:pic>
      <p:sp>
        <p:nvSpPr>
          <p:cNvPr id="19460" name="Line 4">
            <a:extLst>
              <a:ext uri="{FF2B5EF4-FFF2-40B4-BE49-F238E27FC236}">
                <a16:creationId xmlns:a16="http://schemas.microsoft.com/office/drawing/2014/main" id="{0EB545A0-7A42-B991-938E-61269D92201F}"/>
              </a:ext>
            </a:extLst>
          </p:cNvPr>
          <p:cNvSpPr>
            <a:spLocks noChangeShapeType="1"/>
          </p:cNvSpPr>
          <p:nvPr/>
        </p:nvSpPr>
        <p:spPr bwMode="auto">
          <a:xfrm>
            <a:off x="2640013" y="2492375"/>
            <a:ext cx="0" cy="316865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9461" name="Line 5">
            <a:extLst>
              <a:ext uri="{FF2B5EF4-FFF2-40B4-BE49-F238E27FC236}">
                <a16:creationId xmlns:a16="http://schemas.microsoft.com/office/drawing/2014/main" id="{891B0655-9135-1D06-CCB4-2F6FE37916C3}"/>
              </a:ext>
            </a:extLst>
          </p:cNvPr>
          <p:cNvSpPr>
            <a:spLocks noChangeShapeType="1"/>
          </p:cNvSpPr>
          <p:nvPr/>
        </p:nvSpPr>
        <p:spPr bwMode="auto">
          <a:xfrm>
            <a:off x="2711451" y="5661025"/>
            <a:ext cx="7705725"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9462" name="Text Box 6">
            <a:extLst>
              <a:ext uri="{FF2B5EF4-FFF2-40B4-BE49-F238E27FC236}">
                <a16:creationId xmlns:a16="http://schemas.microsoft.com/office/drawing/2014/main" id="{F66A4951-70DD-672D-E840-0D379912A2DD}"/>
              </a:ext>
            </a:extLst>
          </p:cNvPr>
          <p:cNvSpPr txBox="1">
            <a:spLocks noChangeArrowheads="1"/>
          </p:cNvSpPr>
          <p:nvPr/>
        </p:nvSpPr>
        <p:spPr bwMode="auto">
          <a:xfrm rot="16200000">
            <a:off x="1513130" y="3790226"/>
            <a:ext cx="155844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000">
                <a:solidFill>
                  <a:srgbClr val="AE2B21"/>
                </a:solidFill>
                <a:latin typeface="Tahoma" panose="020B0604030504040204" pitchFamily="34" charset="0"/>
                <a:ea typeface="ヒラギノ角ゴ Pro W3"/>
                <a:cs typeface="ヒラギノ角ゴ Pro W3"/>
              </a:defRPr>
            </a:lvl1pPr>
            <a:lvl2pPr marL="742950" indent="-285750" eaLnBrk="0" hangingPunct="0">
              <a:defRPr sz="4000">
                <a:solidFill>
                  <a:srgbClr val="AE2B21"/>
                </a:solidFill>
                <a:latin typeface="Tahoma" panose="020B0604030504040204" pitchFamily="34" charset="0"/>
                <a:ea typeface="ヒラギノ角ゴ Pro W3"/>
                <a:cs typeface="ヒラギノ角ゴ Pro W3"/>
              </a:defRPr>
            </a:lvl2pPr>
            <a:lvl3pPr marL="1143000" indent="-228600" eaLnBrk="0" hangingPunct="0">
              <a:defRPr sz="4000">
                <a:solidFill>
                  <a:srgbClr val="AE2B21"/>
                </a:solidFill>
                <a:latin typeface="Tahoma" panose="020B0604030504040204" pitchFamily="34" charset="0"/>
                <a:ea typeface="ヒラギノ角ゴ Pro W3"/>
                <a:cs typeface="ヒラギノ角ゴ Pro W3"/>
              </a:defRPr>
            </a:lvl3pPr>
            <a:lvl4pPr marL="1600200" indent="-228600" eaLnBrk="0" hangingPunct="0">
              <a:defRPr sz="4000">
                <a:solidFill>
                  <a:srgbClr val="AE2B21"/>
                </a:solidFill>
                <a:latin typeface="Tahoma" panose="020B0604030504040204" pitchFamily="34" charset="0"/>
                <a:ea typeface="ヒラギノ角ゴ Pro W3"/>
                <a:cs typeface="ヒラギノ角ゴ Pro W3"/>
              </a:defRPr>
            </a:lvl4pPr>
            <a:lvl5pPr marL="2057400" indent="-228600" eaLnBrk="0" hangingPunct="0">
              <a:defRPr sz="4000">
                <a:solidFill>
                  <a:srgbClr val="AE2B21"/>
                </a:solidFill>
                <a:latin typeface="Tahoma" panose="020B0604030504040204" pitchFamily="34" charset="0"/>
                <a:ea typeface="ヒラギノ角ゴ Pro W3"/>
                <a:cs typeface="ヒラギノ角ゴ Pro W3"/>
              </a:defRPr>
            </a:lvl5pPr>
            <a:lvl6pPr marL="25146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6pPr>
            <a:lvl7pPr marL="29718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7pPr>
            <a:lvl8pPr marL="34290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8pPr>
            <a:lvl9pPr marL="38862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9pPr>
          </a:lstStyle>
          <a:p>
            <a:pPr eaLnBrk="1" hangingPunct="1"/>
            <a:r>
              <a:rPr lang="en-GB" altLang="en-US">
                <a:latin typeface="Verdana" panose="020B0604030504040204" pitchFamily="34" charset="0"/>
              </a:rPr>
              <a:t>Sales</a:t>
            </a:r>
            <a:endParaRPr lang="en-US" altLang="en-US">
              <a:latin typeface="Verdana" panose="020B0604030504040204" pitchFamily="34" charset="0"/>
            </a:endParaRPr>
          </a:p>
        </p:txBody>
      </p:sp>
      <p:sp>
        <p:nvSpPr>
          <p:cNvPr id="19463" name="Text Box 7">
            <a:extLst>
              <a:ext uri="{FF2B5EF4-FFF2-40B4-BE49-F238E27FC236}">
                <a16:creationId xmlns:a16="http://schemas.microsoft.com/office/drawing/2014/main" id="{9547C4D2-0BA4-ABD6-B478-4C45BE691D5C}"/>
              </a:ext>
            </a:extLst>
          </p:cNvPr>
          <p:cNvSpPr txBox="1">
            <a:spLocks noChangeArrowheads="1"/>
          </p:cNvSpPr>
          <p:nvPr/>
        </p:nvSpPr>
        <p:spPr bwMode="auto">
          <a:xfrm>
            <a:off x="6456363" y="5661025"/>
            <a:ext cx="144623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000">
                <a:solidFill>
                  <a:srgbClr val="AE2B21"/>
                </a:solidFill>
                <a:latin typeface="Tahoma" panose="020B0604030504040204" pitchFamily="34" charset="0"/>
                <a:ea typeface="ヒラギノ角ゴ Pro W3"/>
                <a:cs typeface="ヒラギノ角ゴ Pro W3"/>
              </a:defRPr>
            </a:lvl1pPr>
            <a:lvl2pPr marL="742950" indent="-285750" eaLnBrk="0" hangingPunct="0">
              <a:defRPr sz="4000">
                <a:solidFill>
                  <a:srgbClr val="AE2B21"/>
                </a:solidFill>
                <a:latin typeface="Tahoma" panose="020B0604030504040204" pitchFamily="34" charset="0"/>
                <a:ea typeface="ヒラギノ角ゴ Pro W3"/>
                <a:cs typeface="ヒラギノ角ゴ Pro W3"/>
              </a:defRPr>
            </a:lvl2pPr>
            <a:lvl3pPr marL="1143000" indent="-228600" eaLnBrk="0" hangingPunct="0">
              <a:defRPr sz="4000">
                <a:solidFill>
                  <a:srgbClr val="AE2B21"/>
                </a:solidFill>
                <a:latin typeface="Tahoma" panose="020B0604030504040204" pitchFamily="34" charset="0"/>
                <a:ea typeface="ヒラギノ角ゴ Pro W3"/>
                <a:cs typeface="ヒラギノ角ゴ Pro W3"/>
              </a:defRPr>
            </a:lvl3pPr>
            <a:lvl4pPr marL="1600200" indent="-228600" eaLnBrk="0" hangingPunct="0">
              <a:defRPr sz="4000">
                <a:solidFill>
                  <a:srgbClr val="AE2B21"/>
                </a:solidFill>
                <a:latin typeface="Tahoma" panose="020B0604030504040204" pitchFamily="34" charset="0"/>
                <a:ea typeface="ヒラギノ角ゴ Pro W3"/>
                <a:cs typeface="ヒラギノ角ゴ Pro W3"/>
              </a:defRPr>
            </a:lvl4pPr>
            <a:lvl5pPr marL="2057400" indent="-228600" eaLnBrk="0" hangingPunct="0">
              <a:defRPr sz="4000">
                <a:solidFill>
                  <a:srgbClr val="AE2B21"/>
                </a:solidFill>
                <a:latin typeface="Tahoma" panose="020B0604030504040204" pitchFamily="34" charset="0"/>
                <a:ea typeface="ヒラギノ角ゴ Pro W3"/>
                <a:cs typeface="ヒラギノ角ゴ Pro W3"/>
              </a:defRPr>
            </a:lvl5pPr>
            <a:lvl6pPr marL="25146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6pPr>
            <a:lvl7pPr marL="29718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7pPr>
            <a:lvl8pPr marL="34290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8pPr>
            <a:lvl9pPr marL="38862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9pPr>
          </a:lstStyle>
          <a:p>
            <a:pPr eaLnBrk="1" hangingPunct="1"/>
            <a:r>
              <a:rPr lang="en-GB" altLang="en-US">
                <a:latin typeface="Verdana" panose="020B0604030504040204" pitchFamily="34" charset="0"/>
              </a:rPr>
              <a:t>Time</a:t>
            </a:r>
            <a:endParaRPr lang="en-US" altLang="en-US">
              <a:latin typeface="Verdana" panose="020B0604030504040204" pitchFamily="34" charset="0"/>
            </a:endParaRPr>
          </a:p>
        </p:txBody>
      </p:sp>
      <p:sp>
        <p:nvSpPr>
          <p:cNvPr id="19464" name="Freeform 8">
            <a:extLst>
              <a:ext uri="{FF2B5EF4-FFF2-40B4-BE49-F238E27FC236}">
                <a16:creationId xmlns:a16="http://schemas.microsoft.com/office/drawing/2014/main" id="{96AB9862-63E9-AABF-6997-629067603E40}"/>
              </a:ext>
            </a:extLst>
          </p:cNvPr>
          <p:cNvSpPr>
            <a:spLocks/>
          </p:cNvSpPr>
          <p:nvPr/>
        </p:nvSpPr>
        <p:spPr bwMode="auto">
          <a:xfrm>
            <a:off x="4151313" y="3500438"/>
            <a:ext cx="6121400" cy="2184400"/>
          </a:xfrm>
          <a:custGeom>
            <a:avLst/>
            <a:gdLst>
              <a:gd name="T0" fmla="*/ 0 w 3765"/>
              <a:gd name="T1" fmla="*/ 2184400 h 1376"/>
              <a:gd name="T2" fmla="*/ 1107217 w 3765"/>
              <a:gd name="T3" fmla="*/ 1824038 h 1376"/>
              <a:gd name="T4" fmla="*/ 1770573 w 3765"/>
              <a:gd name="T5" fmla="*/ 1104900 h 1376"/>
              <a:gd name="T6" fmla="*/ 2508717 w 3765"/>
              <a:gd name="T7" fmla="*/ 312737 h 1376"/>
              <a:gd name="T8" fmla="*/ 3097282 w 3765"/>
              <a:gd name="T9" fmla="*/ 96837 h 1376"/>
              <a:gd name="T10" fmla="*/ 4352454 w 3765"/>
              <a:gd name="T11" fmla="*/ 23812 h 1376"/>
              <a:gd name="T12" fmla="*/ 5458045 w 3765"/>
              <a:gd name="T13" fmla="*/ 239713 h 1376"/>
              <a:gd name="T14" fmla="*/ 6121400 w 3765"/>
              <a:gd name="T15" fmla="*/ 815975 h 1376"/>
              <a:gd name="T16" fmla="*/ 0 60000 65536"/>
              <a:gd name="T17" fmla="*/ 0 60000 65536"/>
              <a:gd name="T18" fmla="*/ 0 60000 65536"/>
              <a:gd name="T19" fmla="*/ 0 60000 65536"/>
              <a:gd name="T20" fmla="*/ 0 60000 65536"/>
              <a:gd name="T21" fmla="*/ 0 60000 65536"/>
              <a:gd name="T22" fmla="*/ 0 60000 65536"/>
              <a:gd name="T23" fmla="*/ 0 60000 65536"/>
              <a:gd name="T24" fmla="*/ 0 w 3765"/>
              <a:gd name="T25" fmla="*/ 0 h 1376"/>
              <a:gd name="T26" fmla="*/ 3765 w 3765"/>
              <a:gd name="T27" fmla="*/ 1376 h 137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765" h="1376">
                <a:moveTo>
                  <a:pt x="0" y="1376"/>
                </a:moveTo>
                <a:cubicBezTo>
                  <a:pt x="249" y="1319"/>
                  <a:pt x="499" y="1262"/>
                  <a:pt x="681" y="1149"/>
                </a:cubicBezTo>
                <a:cubicBezTo>
                  <a:pt x="863" y="1036"/>
                  <a:pt x="945" y="855"/>
                  <a:pt x="1089" y="696"/>
                </a:cubicBezTo>
                <a:cubicBezTo>
                  <a:pt x="1233" y="537"/>
                  <a:pt x="1407" y="303"/>
                  <a:pt x="1543" y="197"/>
                </a:cubicBezTo>
                <a:cubicBezTo>
                  <a:pt x="1679" y="91"/>
                  <a:pt x="1716" y="91"/>
                  <a:pt x="1905" y="61"/>
                </a:cubicBezTo>
                <a:cubicBezTo>
                  <a:pt x="2094" y="31"/>
                  <a:pt x="2435" y="0"/>
                  <a:pt x="2677" y="15"/>
                </a:cubicBezTo>
                <a:cubicBezTo>
                  <a:pt x="2919" y="30"/>
                  <a:pt x="3176" y="68"/>
                  <a:pt x="3357" y="151"/>
                </a:cubicBezTo>
                <a:cubicBezTo>
                  <a:pt x="3538" y="234"/>
                  <a:pt x="3697" y="454"/>
                  <a:pt x="3765" y="514"/>
                </a:cubicBezTo>
              </a:path>
            </a:pathLst>
          </a:custGeom>
          <a:noFill/>
          <a:ln w="57150" cmpd="sng">
            <a:solidFill>
              <a:srgbClr val="FFCC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9465" name="Line 9">
            <a:extLst>
              <a:ext uri="{FF2B5EF4-FFF2-40B4-BE49-F238E27FC236}">
                <a16:creationId xmlns:a16="http://schemas.microsoft.com/office/drawing/2014/main" id="{964222DD-3EA5-E80D-C6B0-9CAAE5C49411}"/>
              </a:ext>
            </a:extLst>
          </p:cNvPr>
          <p:cNvSpPr>
            <a:spLocks noChangeShapeType="1"/>
          </p:cNvSpPr>
          <p:nvPr/>
        </p:nvSpPr>
        <p:spPr bwMode="auto">
          <a:xfrm flipV="1">
            <a:off x="4151313" y="2565401"/>
            <a:ext cx="0" cy="3095625"/>
          </a:xfrm>
          <a:prstGeom prst="line">
            <a:avLst/>
          </a:prstGeom>
          <a:noFill/>
          <a:ln w="19050">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a:p>
        </p:txBody>
      </p:sp>
      <p:sp>
        <p:nvSpPr>
          <p:cNvPr id="19466" name="Line 10">
            <a:extLst>
              <a:ext uri="{FF2B5EF4-FFF2-40B4-BE49-F238E27FC236}">
                <a16:creationId xmlns:a16="http://schemas.microsoft.com/office/drawing/2014/main" id="{8BB83FE9-6E66-3330-FCFF-5E3E8E08EED7}"/>
              </a:ext>
            </a:extLst>
          </p:cNvPr>
          <p:cNvSpPr>
            <a:spLocks noChangeShapeType="1"/>
          </p:cNvSpPr>
          <p:nvPr/>
        </p:nvSpPr>
        <p:spPr bwMode="auto">
          <a:xfrm flipV="1">
            <a:off x="5375275" y="2565401"/>
            <a:ext cx="0" cy="3095625"/>
          </a:xfrm>
          <a:prstGeom prst="line">
            <a:avLst/>
          </a:prstGeom>
          <a:noFill/>
          <a:ln w="19050">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a:p>
        </p:txBody>
      </p:sp>
      <p:sp>
        <p:nvSpPr>
          <p:cNvPr id="19467" name="Line 11">
            <a:extLst>
              <a:ext uri="{FF2B5EF4-FFF2-40B4-BE49-F238E27FC236}">
                <a16:creationId xmlns:a16="http://schemas.microsoft.com/office/drawing/2014/main" id="{0E813529-E162-2616-A370-389A56DD6DE2}"/>
              </a:ext>
            </a:extLst>
          </p:cNvPr>
          <p:cNvSpPr>
            <a:spLocks noChangeShapeType="1"/>
          </p:cNvSpPr>
          <p:nvPr/>
        </p:nvSpPr>
        <p:spPr bwMode="auto">
          <a:xfrm flipV="1">
            <a:off x="6672263" y="2565401"/>
            <a:ext cx="0" cy="3095625"/>
          </a:xfrm>
          <a:prstGeom prst="line">
            <a:avLst/>
          </a:prstGeom>
          <a:noFill/>
          <a:ln w="19050">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a:p>
        </p:txBody>
      </p:sp>
      <p:sp>
        <p:nvSpPr>
          <p:cNvPr id="19468" name="Line 12">
            <a:extLst>
              <a:ext uri="{FF2B5EF4-FFF2-40B4-BE49-F238E27FC236}">
                <a16:creationId xmlns:a16="http://schemas.microsoft.com/office/drawing/2014/main" id="{FD172ADB-52F2-656D-3801-CB12A909811A}"/>
              </a:ext>
            </a:extLst>
          </p:cNvPr>
          <p:cNvSpPr>
            <a:spLocks noChangeShapeType="1"/>
          </p:cNvSpPr>
          <p:nvPr/>
        </p:nvSpPr>
        <p:spPr bwMode="auto">
          <a:xfrm flipV="1">
            <a:off x="8328025" y="2565401"/>
            <a:ext cx="0" cy="3095625"/>
          </a:xfrm>
          <a:prstGeom prst="line">
            <a:avLst/>
          </a:prstGeom>
          <a:noFill/>
          <a:ln w="19050">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a:p>
        </p:txBody>
      </p:sp>
      <p:sp>
        <p:nvSpPr>
          <p:cNvPr id="19469" name="Freeform 13">
            <a:extLst>
              <a:ext uri="{FF2B5EF4-FFF2-40B4-BE49-F238E27FC236}">
                <a16:creationId xmlns:a16="http://schemas.microsoft.com/office/drawing/2014/main" id="{E351C470-1839-2544-B836-A6D64976C6AD}"/>
              </a:ext>
            </a:extLst>
          </p:cNvPr>
          <p:cNvSpPr>
            <a:spLocks/>
          </p:cNvSpPr>
          <p:nvPr/>
        </p:nvSpPr>
        <p:spPr bwMode="auto">
          <a:xfrm>
            <a:off x="9402763" y="2555875"/>
            <a:ext cx="6350" cy="3106738"/>
          </a:xfrm>
          <a:custGeom>
            <a:avLst/>
            <a:gdLst>
              <a:gd name="T0" fmla="*/ 6350 w 4"/>
              <a:gd name="T1" fmla="*/ 3106738 h 1957"/>
              <a:gd name="T2" fmla="*/ 0 w 4"/>
              <a:gd name="T3" fmla="*/ 0 h 1957"/>
              <a:gd name="T4" fmla="*/ 0 60000 65536"/>
              <a:gd name="T5" fmla="*/ 0 60000 65536"/>
              <a:gd name="T6" fmla="*/ 0 w 4"/>
              <a:gd name="T7" fmla="*/ 0 h 1957"/>
              <a:gd name="T8" fmla="*/ 4 w 4"/>
              <a:gd name="T9" fmla="*/ 1957 h 1957"/>
            </a:gdLst>
            <a:ahLst/>
            <a:cxnLst>
              <a:cxn ang="T4">
                <a:pos x="T0" y="T1"/>
              </a:cxn>
              <a:cxn ang="T5">
                <a:pos x="T2" y="T3"/>
              </a:cxn>
            </a:cxnLst>
            <a:rect l="T6" t="T7" r="T8" b="T9"/>
            <a:pathLst>
              <a:path w="4" h="1957">
                <a:moveTo>
                  <a:pt x="4" y="1957"/>
                </a:moveTo>
                <a:lnTo>
                  <a:pt x="0" y="0"/>
                </a:lnTo>
              </a:path>
            </a:pathLst>
          </a:custGeom>
          <a:noFill/>
          <a:ln w="19050">
            <a:solidFill>
              <a:schemeClr val="tx1"/>
            </a:solidFill>
            <a:prstDash val="lg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9470" name="Freeform 14">
            <a:extLst>
              <a:ext uri="{FF2B5EF4-FFF2-40B4-BE49-F238E27FC236}">
                <a16:creationId xmlns:a16="http://schemas.microsoft.com/office/drawing/2014/main" id="{4581EE3C-62A6-A035-0A94-CDC5CBDDA4AC}"/>
              </a:ext>
            </a:extLst>
          </p:cNvPr>
          <p:cNvSpPr>
            <a:spLocks/>
          </p:cNvSpPr>
          <p:nvPr/>
        </p:nvSpPr>
        <p:spPr bwMode="auto">
          <a:xfrm>
            <a:off x="10267951" y="2555875"/>
            <a:ext cx="4763" cy="3106738"/>
          </a:xfrm>
          <a:custGeom>
            <a:avLst/>
            <a:gdLst>
              <a:gd name="T0" fmla="*/ 4763 w 3"/>
              <a:gd name="T1" fmla="*/ 3106738 h 1957"/>
              <a:gd name="T2" fmla="*/ 0 w 3"/>
              <a:gd name="T3" fmla="*/ 0 h 1957"/>
              <a:gd name="T4" fmla="*/ 0 60000 65536"/>
              <a:gd name="T5" fmla="*/ 0 60000 65536"/>
              <a:gd name="T6" fmla="*/ 0 w 3"/>
              <a:gd name="T7" fmla="*/ 0 h 1957"/>
              <a:gd name="T8" fmla="*/ 3 w 3"/>
              <a:gd name="T9" fmla="*/ 1957 h 1957"/>
            </a:gdLst>
            <a:ahLst/>
            <a:cxnLst>
              <a:cxn ang="T4">
                <a:pos x="T0" y="T1"/>
              </a:cxn>
              <a:cxn ang="T5">
                <a:pos x="T2" y="T3"/>
              </a:cxn>
            </a:cxnLst>
            <a:rect l="T6" t="T7" r="T8" b="T9"/>
            <a:pathLst>
              <a:path w="3" h="1957">
                <a:moveTo>
                  <a:pt x="3" y="1957"/>
                </a:moveTo>
                <a:lnTo>
                  <a:pt x="0" y="0"/>
                </a:lnTo>
              </a:path>
            </a:pathLst>
          </a:custGeom>
          <a:noFill/>
          <a:ln w="19050">
            <a:solidFill>
              <a:schemeClr val="tx1"/>
            </a:solidFill>
            <a:prstDash val="lg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9471" name="Text Box 15">
            <a:extLst>
              <a:ext uri="{FF2B5EF4-FFF2-40B4-BE49-F238E27FC236}">
                <a16:creationId xmlns:a16="http://schemas.microsoft.com/office/drawing/2014/main" id="{E8A722D7-FDC4-7840-9AD6-829761F1DED5}"/>
              </a:ext>
            </a:extLst>
          </p:cNvPr>
          <p:cNvSpPr txBox="1">
            <a:spLocks noChangeArrowheads="1"/>
          </p:cNvSpPr>
          <p:nvPr/>
        </p:nvSpPr>
        <p:spPr bwMode="auto">
          <a:xfrm rot="16200000">
            <a:off x="2205039" y="3597276"/>
            <a:ext cx="24733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000">
                <a:solidFill>
                  <a:srgbClr val="AE2B21"/>
                </a:solidFill>
                <a:latin typeface="Tahoma" panose="020B0604030504040204" pitchFamily="34" charset="0"/>
                <a:ea typeface="ヒラギノ角ゴ Pro W3"/>
                <a:cs typeface="ヒラギノ角ゴ Pro W3"/>
              </a:defRPr>
            </a:lvl1pPr>
            <a:lvl2pPr marL="742950" indent="-285750" eaLnBrk="0" hangingPunct="0">
              <a:defRPr sz="4000">
                <a:solidFill>
                  <a:srgbClr val="AE2B21"/>
                </a:solidFill>
                <a:latin typeface="Tahoma" panose="020B0604030504040204" pitchFamily="34" charset="0"/>
                <a:ea typeface="ヒラギノ角ゴ Pro W3"/>
                <a:cs typeface="ヒラギノ角ゴ Pro W3"/>
              </a:defRPr>
            </a:lvl2pPr>
            <a:lvl3pPr marL="1143000" indent="-228600" eaLnBrk="0" hangingPunct="0">
              <a:defRPr sz="4000">
                <a:solidFill>
                  <a:srgbClr val="AE2B21"/>
                </a:solidFill>
                <a:latin typeface="Tahoma" panose="020B0604030504040204" pitchFamily="34" charset="0"/>
                <a:ea typeface="ヒラギノ角ゴ Pro W3"/>
                <a:cs typeface="ヒラギノ角ゴ Pro W3"/>
              </a:defRPr>
            </a:lvl3pPr>
            <a:lvl4pPr marL="1600200" indent="-228600" eaLnBrk="0" hangingPunct="0">
              <a:defRPr sz="4000">
                <a:solidFill>
                  <a:srgbClr val="AE2B21"/>
                </a:solidFill>
                <a:latin typeface="Tahoma" panose="020B0604030504040204" pitchFamily="34" charset="0"/>
                <a:ea typeface="ヒラギノ角ゴ Pro W3"/>
                <a:cs typeface="ヒラギノ角ゴ Pro W3"/>
              </a:defRPr>
            </a:lvl4pPr>
            <a:lvl5pPr marL="2057400" indent="-228600" eaLnBrk="0" hangingPunct="0">
              <a:defRPr sz="4000">
                <a:solidFill>
                  <a:srgbClr val="AE2B21"/>
                </a:solidFill>
                <a:latin typeface="Tahoma" panose="020B0604030504040204" pitchFamily="34" charset="0"/>
                <a:ea typeface="ヒラギノ角ゴ Pro W3"/>
                <a:cs typeface="ヒラギノ角ゴ Pro W3"/>
              </a:defRPr>
            </a:lvl5pPr>
            <a:lvl6pPr marL="25146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6pPr>
            <a:lvl7pPr marL="29718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7pPr>
            <a:lvl8pPr marL="34290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8pPr>
            <a:lvl9pPr marL="38862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9pPr>
          </a:lstStyle>
          <a:p>
            <a:pPr eaLnBrk="1" hangingPunct="1"/>
            <a:r>
              <a:rPr lang="en-GB" altLang="en-US" sz="2400" b="1">
                <a:latin typeface="Verdana" panose="020B0604030504040204" pitchFamily="34" charset="0"/>
              </a:rPr>
              <a:t>Development</a:t>
            </a:r>
            <a:endParaRPr lang="en-US" altLang="en-US" sz="2400" b="1">
              <a:latin typeface="Verdana" panose="020B0604030504040204" pitchFamily="34" charset="0"/>
            </a:endParaRPr>
          </a:p>
        </p:txBody>
      </p:sp>
      <p:sp>
        <p:nvSpPr>
          <p:cNvPr id="19472" name="Text Box 16">
            <a:extLst>
              <a:ext uri="{FF2B5EF4-FFF2-40B4-BE49-F238E27FC236}">
                <a16:creationId xmlns:a16="http://schemas.microsoft.com/office/drawing/2014/main" id="{1AD5A9D6-7044-1E10-07D7-342E6586C45F}"/>
              </a:ext>
            </a:extLst>
          </p:cNvPr>
          <p:cNvSpPr txBox="1">
            <a:spLocks noChangeArrowheads="1"/>
          </p:cNvSpPr>
          <p:nvPr/>
        </p:nvSpPr>
        <p:spPr bwMode="auto">
          <a:xfrm rot="16200000">
            <a:off x="3698082" y="3639344"/>
            <a:ext cx="2368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000">
                <a:solidFill>
                  <a:srgbClr val="AE2B21"/>
                </a:solidFill>
                <a:latin typeface="Tahoma" panose="020B0604030504040204" pitchFamily="34" charset="0"/>
                <a:ea typeface="ヒラギノ角ゴ Pro W3"/>
                <a:cs typeface="ヒラギノ角ゴ Pro W3"/>
              </a:defRPr>
            </a:lvl1pPr>
            <a:lvl2pPr marL="742950" indent="-285750" eaLnBrk="0" hangingPunct="0">
              <a:defRPr sz="4000">
                <a:solidFill>
                  <a:srgbClr val="AE2B21"/>
                </a:solidFill>
                <a:latin typeface="Tahoma" panose="020B0604030504040204" pitchFamily="34" charset="0"/>
                <a:ea typeface="ヒラギノ角ゴ Pro W3"/>
                <a:cs typeface="ヒラギノ角ゴ Pro W3"/>
              </a:defRPr>
            </a:lvl2pPr>
            <a:lvl3pPr marL="1143000" indent="-228600" eaLnBrk="0" hangingPunct="0">
              <a:defRPr sz="4000">
                <a:solidFill>
                  <a:srgbClr val="AE2B21"/>
                </a:solidFill>
                <a:latin typeface="Tahoma" panose="020B0604030504040204" pitchFamily="34" charset="0"/>
                <a:ea typeface="ヒラギノ角ゴ Pro W3"/>
                <a:cs typeface="ヒラギノ角ゴ Pro W3"/>
              </a:defRPr>
            </a:lvl3pPr>
            <a:lvl4pPr marL="1600200" indent="-228600" eaLnBrk="0" hangingPunct="0">
              <a:defRPr sz="4000">
                <a:solidFill>
                  <a:srgbClr val="AE2B21"/>
                </a:solidFill>
                <a:latin typeface="Tahoma" panose="020B0604030504040204" pitchFamily="34" charset="0"/>
                <a:ea typeface="ヒラギノ角ゴ Pro W3"/>
                <a:cs typeface="ヒラギノ角ゴ Pro W3"/>
              </a:defRPr>
            </a:lvl4pPr>
            <a:lvl5pPr marL="2057400" indent="-228600" eaLnBrk="0" hangingPunct="0">
              <a:defRPr sz="4000">
                <a:solidFill>
                  <a:srgbClr val="AE2B21"/>
                </a:solidFill>
                <a:latin typeface="Tahoma" panose="020B0604030504040204" pitchFamily="34" charset="0"/>
                <a:ea typeface="ヒラギノ角ゴ Pro W3"/>
                <a:cs typeface="ヒラギノ角ゴ Pro W3"/>
              </a:defRPr>
            </a:lvl5pPr>
            <a:lvl6pPr marL="25146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6pPr>
            <a:lvl7pPr marL="29718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7pPr>
            <a:lvl8pPr marL="34290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8pPr>
            <a:lvl9pPr marL="38862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9pPr>
          </a:lstStyle>
          <a:p>
            <a:pPr eaLnBrk="1" hangingPunct="1"/>
            <a:r>
              <a:rPr lang="en-GB" altLang="en-US" sz="2400" b="1">
                <a:latin typeface="Verdana" panose="020B0604030504040204" pitchFamily="34" charset="0"/>
              </a:rPr>
              <a:t>Introduction</a:t>
            </a:r>
            <a:endParaRPr lang="en-US" altLang="en-US" sz="2400" b="1">
              <a:latin typeface="Verdana" panose="020B0604030504040204" pitchFamily="34" charset="0"/>
            </a:endParaRPr>
          </a:p>
        </p:txBody>
      </p:sp>
      <p:sp>
        <p:nvSpPr>
          <p:cNvPr id="19473" name="Text Box 17">
            <a:extLst>
              <a:ext uri="{FF2B5EF4-FFF2-40B4-BE49-F238E27FC236}">
                <a16:creationId xmlns:a16="http://schemas.microsoft.com/office/drawing/2014/main" id="{A0E4F780-24A0-EB28-3A1E-64948B079505}"/>
              </a:ext>
            </a:extLst>
          </p:cNvPr>
          <p:cNvSpPr txBox="1">
            <a:spLocks noChangeArrowheads="1"/>
          </p:cNvSpPr>
          <p:nvPr/>
        </p:nvSpPr>
        <p:spPr bwMode="auto">
          <a:xfrm rot="16200000">
            <a:off x="5376863" y="3375026"/>
            <a:ext cx="14589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000">
                <a:solidFill>
                  <a:srgbClr val="AE2B21"/>
                </a:solidFill>
                <a:latin typeface="Tahoma" panose="020B0604030504040204" pitchFamily="34" charset="0"/>
                <a:ea typeface="ヒラギノ角ゴ Pro W3"/>
                <a:cs typeface="ヒラギノ角ゴ Pro W3"/>
              </a:defRPr>
            </a:lvl1pPr>
            <a:lvl2pPr marL="742950" indent="-285750" eaLnBrk="0" hangingPunct="0">
              <a:defRPr sz="4000">
                <a:solidFill>
                  <a:srgbClr val="AE2B21"/>
                </a:solidFill>
                <a:latin typeface="Tahoma" panose="020B0604030504040204" pitchFamily="34" charset="0"/>
                <a:ea typeface="ヒラギノ角ゴ Pro W3"/>
                <a:cs typeface="ヒラギノ角ゴ Pro W3"/>
              </a:defRPr>
            </a:lvl2pPr>
            <a:lvl3pPr marL="1143000" indent="-228600" eaLnBrk="0" hangingPunct="0">
              <a:defRPr sz="4000">
                <a:solidFill>
                  <a:srgbClr val="AE2B21"/>
                </a:solidFill>
                <a:latin typeface="Tahoma" panose="020B0604030504040204" pitchFamily="34" charset="0"/>
                <a:ea typeface="ヒラギノ角ゴ Pro W3"/>
                <a:cs typeface="ヒラギノ角ゴ Pro W3"/>
              </a:defRPr>
            </a:lvl3pPr>
            <a:lvl4pPr marL="1600200" indent="-228600" eaLnBrk="0" hangingPunct="0">
              <a:defRPr sz="4000">
                <a:solidFill>
                  <a:srgbClr val="AE2B21"/>
                </a:solidFill>
                <a:latin typeface="Tahoma" panose="020B0604030504040204" pitchFamily="34" charset="0"/>
                <a:ea typeface="ヒラギノ角ゴ Pro W3"/>
                <a:cs typeface="ヒラギノ角ゴ Pro W3"/>
              </a:defRPr>
            </a:lvl4pPr>
            <a:lvl5pPr marL="2057400" indent="-228600" eaLnBrk="0" hangingPunct="0">
              <a:defRPr sz="4000">
                <a:solidFill>
                  <a:srgbClr val="AE2B21"/>
                </a:solidFill>
                <a:latin typeface="Tahoma" panose="020B0604030504040204" pitchFamily="34" charset="0"/>
                <a:ea typeface="ヒラギノ角ゴ Pro W3"/>
                <a:cs typeface="ヒラギノ角ゴ Pro W3"/>
              </a:defRPr>
            </a:lvl5pPr>
            <a:lvl6pPr marL="25146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6pPr>
            <a:lvl7pPr marL="29718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7pPr>
            <a:lvl8pPr marL="34290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8pPr>
            <a:lvl9pPr marL="38862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9pPr>
          </a:lstStyle>
          <a:p>
            <a:pPr eaLnBrk="1" hangingPunct="1"/>
            <a:r>
              <a:rPr lang="en-GB" altLang="en-US" sz="2400" b="1">
                <a:latin typeface="Verdana" panose="020B0604030504040204" pitchFamily="34" charset="0"/>
              </a:rPr>
              <a:t>Growth</a:t>
            </a:r>
            <a:endParaRPr lang="en-US" altLang="en-US" sz="2400" b="1">
              <a:latin typeface="Verdana" panose="020B0604030504040204" pitchFamily="34" charset="0"/>
            </a:endParaRPr>
          </a:p>
        </p:txBody>
      </p:sp>
      <p:sp>
        <p:nvSpPr>
          <p:cNvPr id="19474" name="Text Box 18">
            <a:extLst>
              <a:ext uri="{FF2B5EF4-FFF2-40B4-BE49-F238E27FC236}">
                <a16:creationId xmlns:a16="http://schemas.microsoft.com/office/drawing/2014/main" id="{8579DE38-EAC3-C4B6-202C-083B2F582619}"/>
              </a:ext>
            </a:extLst>
          </p:cNvPr>
          <p:cNvSpPr txBox="1">
            <a:spLocks noChangeArrowheads="1"/>
          </p:cNvSpPr>
          <p:nvPr/>
        </p:nvSpPr>
        <p:spPr bwMode="auto">
          <a:xfrm rot="16200000">
            <a:off x="6654801" y="2635251"/>
            <a:ext cx="16383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000">
                <a:solidFill>
                  <a:srgbClr val="AE2B21"/>
                </a:solidFill>
                <a:latin typeface="Tahoma" panose="020B0604030504040204" pitchFamily="34" charset="0"/>
                <a:ea typeface="ヒラギノ角ゴ Pro W3"/>
                <a:cs typeface="ヒラギノ角ゴ Pro W3"/>
              </a:defRPr>
            </a:lvl1pPr>
            <a:lvl2pPr marL="742950" indent="-285750" eaLnBrk="0" hangingPunct="0">
              <a:defRPr sz="4000">
                <a:solidFill>
                  <a:srgbClr val="AE2B21"/>
                </a:solidFill>
                <a:latin typeface="Tahoma" panose="020B0604030504040204" pitchFamily="34" charset="0"/>
                <a:ea typeface="ヒラギノ角ゴ Pro W3"/>
                <a:cs typeface="ヒラギノ角ゴ Pro W3"/>
              </a:defRPr>
            </a:lvl2pPr>
            <a:lvl3pPr marL="1143000" indent="-228600" eaLnBrk="0" hangingPunct="0">
              <a:defRPr sz="4000">
                <a:solidFill>
                  <a:srgbClr val="AE2B21"/>
                </a:solidFill>
                <a:latin typeface="Tahoma" panose="020B0604030504040204" pitchFamily="34" charset="0"/>
                <a:ea typeface="ヒラギノ角ゴ Pro W3"/>
                <a:cs typeface="ヒラギノ角ゴ Pro W3"/>
              </a:defRPr>
            </a:lvl3pPr>
            <a:lvl4pPr marL="1600200" indent="-228600" eaLnBrk="0" hangingPunct="0">
              <a:defRPr sz="4000">
                <a:solidFill>
                  <a:srgbClr val="AE2B21"/>
                </a:solidFill>
                <a:latin typeface="Tahoma" panose="020B0604030504040204" pitchFamily="34" charset="0"/>
                <a:ea typeface="ヒラギノ角ゴ Pro W3"/>
                <a:cs typeface="ヒラギノ角ゴ Pro W3"/>
              </a:defRPr>
            </a:lvl4pPr>
            <a:lvl5pPr marL="2057400" indent="-228600" eaLnBrk="0" hangingPunct="0">
              <a:defRPr sz="4000">
                <a:solidFill>
                  <a:srgbClr val="AE2B21"/>
                </a:solidFill>
                <a:latin typeface="Tahoma" panose="020B0604030504040204" pitchFamily="34" charset="0"/>
                <a:ea typeface="ヒラギノ角ゴ Pro W3"/>
                <a:cs typeface="ヒラギノ角ゴ Pro W3"/>
              </a:defRPr>
            </a:lvl5pPr>
            <a:lvl6pPr marL="25146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6pPr>
            <a:lvl7pPr marL="29718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7pPr>
            <a:lvl8pPr marL="34290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8pPr>
            <a:lvl9pPr marL="38862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9pPr>
          </a:lstStyle>
          <a:p>
            <a:pPr eaLnBrk="1" hangingPunct="1"/>
            <a:r>
              <a:rPr lang="en-GB" altLang="en-US" sz="2400" b="1">
                <a:latin typeface="Verdana" panose="020B0604030504040204" pitchFamily="34" charset="0"/>
              </a:rPr>
              <a:t>Maturity</a:t>
            </a:r>
            <a:endParaRPr lang="en-US" altLang="en-US" sz="2400" b="1">
              <a:latin typeface="Verdana" panose="020B0604030504040204" pitchFamily="34" charset="0"/>
            </a:endParaRPr>
          </a:p>
        </p:txBody>
      </p:sp>
      <p:sp>
        <p:nvSpPr>
          <p:cNvPr id="19475" name="Text Box 19">
            <a:extLst>
              <a:ext uri="{FF2B5EF4-FFF2-40B4-BE49-F238E27FC236}">
                <a16:creationId xmlns:a16="http://schemas.microsoft.com/office/drawing/2014/main" id="{3842AFF3-7182-8694-4DB3-52AC305FDE66}"/>
              </a:ext>
            </a:extLst>
          </p:cNvPr>
          <p:cNvSpPr txBox="1">
            <a:spLocks noChangeArrowheads="1"/>
          </p:cNvSpPr>
          <p:nvPr/>
        </p:nvSpPr>
        <p:spPr bwMode="auto">
          <a:xfrm rot="16200000">
            <a:off x="7950994" y="2269332"/>
            <a:ext cx="20002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000">
                <a:solidFill>
                  <a:srgbClr val="AE2B21"/>
                </a:solidFill>
                <a:latin typeface="Tahoma" panose="020B0604030504040204" pitchFamily="34" charset="0"/>
                <a:ea typeface="ヒラギノ角ゴ Pro W3"/>
                <a:cs typeface="ヒラギノ角ゴ Pro W3"/>
              </a:defRPr>
            </a:lvl1pPr>
            <a:lvl2pPr marL="742950" indent="-285750" eaLnBrk="0" hangingPunct="0">
              <a:defRPr sz="4000">
                <a:solidFill>
                  <a:srgbClr val="AE2B21"/>
                </a:solidFill>
                <a:latin typeface="Tahoma" panose="020B0604030504040204" pitchFamily="34" charset="0"/>
                <a:ea typeface="ヒラギノ角ゴ Pro W3"/>
                <a:cs typeface="ヒラギノ角ゴ Pro W3"/>
              </a:defRPr>
            </a:lvl2pPr>
            <a:lvl3pPr marL="1143000" indent="-228600" eaLnBrk="0" hangingPunct="0">
              <a:defRPr sz="4000">
                <a:solidFill>
                  <a:srgbClr val="AE2B21"/>
                </a:solidFill>
                <a:latin typeface="Tahoma" panose="020B0604030504040204" pitchFamily="34" charset="0"/>
                <a:ea typeface="ヒラギノ角ゴ Pro W3"/>
                <a:cs typeface="ヒラギノ角ゴ Pro W3"/>
              </a:defRPr>
            </a:lvl3pPr>
            <a:lvl4pPr marL="1600200" indent="-228600" eaLnBrk="0" hangingPunct="0">
              <a:defRPr sz="4000">
                <a:solidFill>
                  <a:srgbClr val="AE2B21"/>
                </a:solidFill>
                <a:latin typeface="Tahoma" panose="020B0604030504040204" pitchFamily="34" charset="0"/>
                <a:ea typeface="ヒラギノ角ゴ Pro W3"/>
                <a:cs typeface="ヒラギノ角ゴ Pro W3"/>
              </a:defRPr>
            </a:lvl4pPr>
            <a:lvl5pPr marL="2057400" indent="-228600" eaLnBrk="0" hangingPunct="0">
              <a:defRPr sz="4000">
                <a:solidFill>
                  <a:srgbClr val="AE2B21"/>
                </a:solidFill>
                <a:latin typeface="Tahoma" panose="020B0604030504040204" pitchFamily="34" charset="0"/>
                <a:ea typeface="ヒラギノ角ゴ Pro W3"/>
                <a:cs typeface="ヒラギノ角ゴ Pro W3"/>
              </a:defRPr>
            </a:lvl5pPr>
            <a:lvl6pPr marL="25146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6pPr>
            <a:lvl7pPr marL="29718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7pPr>
            <a:lvl8pPr marL="34290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8pPr>
            <a:lvl9pPr marL="38862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9pPr>
          </a:lstStyle>
          <a:p>
            <a:pPr eaLnBrk="1" hangingPunct="1"/>
            <a:r>
              <a:rPr lang="en-GB" altLang="en-US" sz="2400" b="1">
                <a:latin typeface="Verdana" panose="020B0604030504040204" pitchFamily="34" charset="0"/>
              </a:rPr>
              <a:t>Saturation</a:t>
            </a:r>
            <a:endParaRPr lang="en-US" altLang="en-US" sz="2400" b="1">
              <a:latin typeface="Verdana" panose="020B0604030504040204" pitchFamily="34" charset="0"/>
            </a:endParaRPr>
          </a:p>
        </p:txBody>
      </p:sp>
      <p:sp>
        <p:nvSpPr>
          <p:cNvPr id="19476" name="Text Box 20">
            <a:extLst>
              <a:ext uri="{FF2B5EF4-FFF2-40B4-BE49-F238E27FC236}">
                <a16:creationId xmlns:a16="http://schemas.microsoft.com/office/drawing/2014/main" id="{5E8AA497-55A1-F416-D5A8-4E43C6B783F6}"/>
              </a:ext>
            </a:extLst>
          </p:cNvPr>
          <p:cNvSpPr txBox="1">
            <a:spLocks noChangeArrowheads="1"/>
          </p:cNvSpPr>
          <p:nvPr/>
        </p:nvSpPr>
        <p:spPr bwMode="auto">
          <a:xfrm rot="16200000">
            <a:off x="9141619" y="2269332"/>
            <a:ext cx="146208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000">
                <a:solidFill>
                  <a:srgbClr val="AE2B21"/>
                </a:solidFill>
                <a:latin typeface="Tahoma" panose="020B0604030504040204" pitchFamily="34" charset="0"/>
                <a:ea typeface="ヒラギノ角ゴ Pro W3"/>
                <a:cs typeface="ヒラギノ角ゴ Pro W3"/>
              </a:defRPr>
            </a:lvl1pPr>
            <a:lvl2pPr marL="742950" indent="-285750" eaLnBrk="0" hangingPunct="0">
              <a:defRPr sz="4000">
                <a:solidFill>
                  <a:srgbClr val="AE2B21"/>
                </a:solidFill>
                <a:latin typeface="Tahoma" panose="020B0604030504040204" pitchFamily="34" charset="0"/>
                <a:ea typeface="ヒラギノ角ゴ Pro W3"/>
                <a:cs typeface="ヒラギノ角ゴ Pro W3"/>
              </a:defRPr>
            </a:lvl2pPr>
            <a:lvl3pPr marL="1143000" indent="-228600" eaLnBrk="0" hangingPunct="0">
              <a:defRPr sz="4000">
                <a:solidFill>
                  <a:srgbClr val="AE2B21"/>
                </a:solidFill>
                <a:latin typeface="Tahoma" panose="020B0604030504040204" pitchFamily="34" charset="0"/>
                <a:ea typeface="ヒラギノ角ゴ Pro W3"/>
                <a:cs typeface="ヒラギノ角ゴ Pro W3"/>
              </a:defRPr>
            </a:lvl3pPr>
            <a:lvl4pPr marL="1600200" indent="-228600" eaLnBrk="0" hangingPunct="0">
              <a:defRPr sz="4000">
                <a:solidFill>
                  <a:srgbClr val="AE2B21"/>
                </a:solidFill>
                <a:latin typeface="Tahoma" panose="020B0604030504040204" pitchFamily="34" charset="0"/>
                <a:ea typeface="ヒラギノ角ゴ Pro W3"/>
                <a:cs typeface="ヒラギノ角ゴ Pro W3"/>
              </a:defRPr>
            </a:lvl4pPr>
            <a:lvl5pPr marL="2057400" indent="-228600" eaLnBrk="0" hangingPunct="0">
              <a:defRPr sz="4000">
                <a:solidFill>
                  <a:srgbClr val="AE2B21"/>
                </a:solidFill>
                <a:latin typeface="Tahoma" panose="020B0604030504040204" pitchFamily="34" charset="0"/>
                <a:ea typeface="ヒラギノ角ゴ Pro W3"/>
                <a:cs typeface="ヒラギノ角ゴ Pro W3"/>
              </a:defRPr>
            </a:lvl5pPr>
            <a:lvl6pPr marL="25146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6pPr>
            <a:lvl7pPr marL="29718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7pPr>
            <a:lvl8pPr marL="34290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8pPr>
            <a:lvl9pPr marL="38862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9pPr>
          </a:lstStyle>
          <a:p>
            <a:pPr eaLnBrk="1" hangingPunct="1"/>
            <a:r>
              <a:rPr lang="en-GB" altLang="en-US" sz="2400" b="1">
                <a:latin typeface="Verdana" panose="020B0604030504040204" pitchFamily="34" charset="0"/>
              </a:rPr>
              <a:t>Decline</a:t>
            </a:r>
            <a:endParaRPr lang="en-US" altLang="en-US" sz="2400" b="1">
              <a:latin typeface="Verdana" panose="020B0604030504040204" pitchFamily="34" charset="0"/>
            </a:endParaRPr>
          </a:p>
        </p:txBody>
      </p:sp>
      <p:sp>
        <p:nvSpPr>
          <p:cNvPr id="12307" name="Title 19">
            <a:extLst>
              <a:ext uri="{FF2B5EF4-FFF2-40B4-BE49-F238E27FC236}">
                <a16:creationId xmlns:a16="http://schemas.microsoft.com/office/drawing/2014/main" id="{128656B3-272E-68E9-213F-17FCE8835CE7}"/>
              </a:ext>
            </a:extLst>
          </p:cNvPr>
          <p:cNvSpPr>
            <a:spLocks noGrp="1"/>
          </p:cNvSpPr>
          <p:nvPr>
            <p:ph type="title"/>
          </p:nvPr>
        </p:nvSpPr>
        <p:spPr>
          <a:xfrm>
            <a:off x="1957388" y="333375"/>
            <a:ext cx="8710612" cy="1143000"/>
          </a:xfrm>
        </p:spPr>
        <p:txBody>
          <a:bodyPr/>
          <a:lstStyle/>
          <a:p>
            <a:r>
              <a:rPr lang="en-GB" altLang="en-US" dirty="0">
                <a:solidFill>
                  <a:schemeClr val="bg1"/>
                </a:solidFill>
                <a:cs typeface="Tahoma" panose="020B0604030504040204" pitchFamily="34" charset="0"/>
              </a:rPr>
              <a:t>The Stages of the Product Life Cycle</a:t>
            </a:r>
            <a:endParaRPr lang="ar-AE" altLang="en-US" sz="4000" dirty="0">
              <a:solidFill>
                <a:schemeClr val="bg1"/>
              </a:solidFill>
              <a:cs typeface="Tahoma" panose="020B0604030504040204" pitchFamily="34" charset="0"/>
            </a:endParaRPr>
          </a:p>
        </p:txBody>
      </p:sp>
      <p:pic>
        <p:nvPicPr>
          <p:cNvPr id="2" name="Picture 1">
            <a:extLst>
              <a:ext uri="{FF2B5EF4-FFF2-40B4-BE49-F238E27FC236}">
                <a16:creationId xmlns:a16="http://schemas.microsoft.com/office/drawing/2014/main" id="{F5E76A36-C2EA-ABBF-9DB1-C52943115B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19460"/>
                                        </p:tgtEl>
                                        <p:attrNameLst>
                                          <p:attrName>style.visibility</p:attrName>
                                        </p:attrNameLst>
                                      </p:cBhvr>
                                      <p:to>
                                        <p:strVal val="visible"/>
                                      </p:to>
                                    </p:set>
                                    <p:animEffect transition="in" filter="dissolve">
                                      <p:cBhvr>
                                        <p:cTn id="7" dur="500"/>
                                        <p:tgtEl>
                                          <p:spTgt spid="1946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9462"/>
                                        </p:tgtEl>
                                        <p:attrNameLst>
                                          <p:attrName>style.visibility</p:attrName>
                                        </p:attrNameLst>
                                      </p:cBhvr>
                                      <p:to>
                                        <p:strVal val="visible"/>
                                      </p:to>
                                    </p:set>
                                    <p:animEffect transition="in" filter="dissolve">
                                      <p:cBhvr>
                                        <p:cTn id="12" dur="500"/>
                                        <p:tgtEl>
                                          <p:spTgt spid="1946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19461"/>
                                        </p:tgtEl>
                                        <p:attrNameLst>
                                          <p:attrName>style.visibility</p:attrName>
                                        </p:attrNameLst>
                                      </p:cBhvr>
                                      <p:to>
                                        <p:strVal val="visible"/>
                                      </p:to>
                                    </p:set>
                                    <p:animEffect transition="in" filter="dissolve">
                                      <p:cBhvr>
                                        <p:cTn id="17" dur="500"/>
                                        <p:tgtEl>
                                          <p:spTgt spid="1946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9463"/>
                                        </p:tgtEl>
                                        <p:attrNameLst>
                                          <p:attrName>style.visibility</p:attrName>
                                        </p:attrNameLst>
                                      </p:cBhvr>
                                      <p:to>
                                        <p:strVal val="visible"/>
                                      </p:to>
                                    </p:set>
                                    <p:animEffect transition="in" filter="dissolve">
                                      <p:cBhvr>
                                        <p:cTn id="22" dur="500"/>
                                        <p:tgtEl>
                                          <p:spTgt spid="1946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3" fill="hold" nodeType="clickEffect">
                                  <p:stCondLst>
                                    <p:cond delay="0"/>
                                  </p:stCondLst>
                                  <p:childTnLst>
                                    <p:set>
                                      <p:cBhvr>
                                        <p:cTn id="26" dur="1" fill="hold">
                                          <p:stCondLst>
                                            <p:cond delay="0"/>
                                          </p:stCondLst>
                                        </p:cTn>
                                        <p:tgtEl>
                                          <p:spTgt spid="19464"/>
                                        </p:tgtEl>
                                        <p:attrNameLst>
                                          <p:attrName>style.visibility</p:attrName>
                                        </p:attrNameLst>
                                      </p:cBhvr>
                                      <p:to>
                                        <p:strVal val="visible"/>
                                      </p:to>
                                    </p:set>
                                    <p:animEffect transition="in" filter="strips(upRight)">
                                      <p:cBhvr>
                                        <p:cTn id="27" dur="3000"/>
                                        <p:tgtEl>
                                          <p:spTgt spid="1946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nodeType="clickEffect">
                                  <p:stCondLst>
                                    <p:cond delay="0"/>
                                  </p:stCondLst>
                                  <p:childTnLst>
                                    <p:set>
                                      <p:cBhvr>
                                        <p:cTn id="31" dur="1" fill="hold">
                                          <p:stCondLst>
                                            <p:cond delay="0"/>
                                          </p:stCondLst>
                                        </p:cTn>
                                        <p:tgtEl>
                                          <p:spTgt spid="19465"/>
                                        </p:tgtEl>
                                        <p:attrNameLst>
                                          <p:attrName>style.visibility</p:attrName>
                                        </p:attrNameLst>
                                      </p:cBhvr>
                                      <p:to>
                                        <p:strVal val="visible"/>
                                      </p:to>
                                    </p:set>
                                    <p:animEffect transition="in" filter="dissolve">
                                      <p:cBhvr>
                                        <p:cTn id="32" dur="500"/>
                                        <p:tgtEl>
                                          <p:spTgt spid="1946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9471"/>
                                        </p:tgtEl>
                                        <p:attrNameLst>
                                          <p:attrName>style.visibility</p:attrName>
                                        </p:attrNameLst>
                                      </p:cBhvr>
                                      <p:to>
                                        <p:strVal val="visible"/>
                                      </p:to>
                                    </p:set>
                                    <p:animEffect transition="in" filter="dissolve">
                                      <p:cBhvr>
                                        <p:cTn id="37" dur="500"/>
                                        <p:tgtEl>
                                          <p:spTgt spid="19471"/>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9" presetClass="entr" presetSubtype="0" fill="hold" nodeType="clickEffect">
                                  <p:stCondLst>
                                    <p:cond delay="0"/>
                                  </p:stCondLst>
                                  <p:childTnLst>
                                    <p:set>
                                      <p:cBhvr>
                                        <p:cTn id="41" dur="1" fill="hold">
                                          <p:stCondLst>
                                            <p:cond delay="0"/>
                                          </p:stCondLst>
                                        </p:cTn>
                                        <p:tgtEl>
                                          <p:spTgt spid="19466"/>
                                        </p:tgtEl>
                                        <p:attrNameLst>
                                          <p:attrName>style.visibility</p:attrName>
                                        </p:attrNameLst>
                                      </p:cBhvr>
                                      <p:to>
                                        <p:strVal val="visible"/>
                                      </p:to>
                                    </p:set>
                                    <p:animEffect transition="in" filter="dissolve">
                                      <p:cBhvr>
                                        <p:cTn id="42" dur="500"/>
                                        <p:tgtEl>
                                          <p:spTgt spid="19466"/>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9472"/>
                                        </p:tgtEl>
                                        <p:attrNameLst>
                                          <p:attrName>style.visibility</p:attrName>
                                        </p:attrNameLst>
                                      </p:cBhvr>
                                      <p:to>
                                        <p:strVal val="visible"/>
                                      </p:to>
                                    </p:set>
                                    <p:animEffect transition="in" filter="dissolve">
                                      <p:cBhvr>
                                        <p:cTn id="47" dur="500"/>
                                        <p:tgtEl>
                                          <p:spTgt spid="19472"/>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9" presetClass="entr" presetSubtype="0" fill="hold" nodeType="clickEffect">
                                  <p:stCondLst>
                                    <p:cond delay="0"/>
                                  </p:stCondLst>
                                  <p:childTnLst>
                                    <p:set>
                                      <p:cBhvr>
                                        <p:cTn id="51" dur="1" fill="hold">
                                          <p:stCondLst>
                                            <p:cond delay="0"/>
                                          </p:stCondLst>
                                        </p:cTn>
                                        <p:tgtEl>
                                          <p:spTgt spid="19467"/>
                                        </p:tgtEl>
                                        <p:attrNameLst>
                                          <p:attrName>style.visibility</p:attrName>
                                        </p:attrNameLst>
                                      </p:cBhvr>
                                      <p:to>
                                        <p:strVal val="visible"/>
                                      </p:to>
                                    </p:set>
                                    <p:animEffect transition="in" filter="dissolve">
                                      <p:cBhvr>
                                        <p:cTn id="52" dur="500"/>
                                        <p:tgtEl>
                                          <p:spTgt spid="19467"/>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19473"/>
                                        </p:tgtEl>
                                        <p:attrNameLst>
                                          <p:attrName>style.visibility</p:attrName>
                                        </p:attrNameLst>
                                      </p:cBhvr>
                                      <p:to>
                                        <p:strVal val="visible"/>
                                      </p:to>
                                    </p:set>
                                    <p:animEffect transition="in" filter="dissolve">
                                      <p:cBhvr>
                                        <p:cTn id="57" dur="500"/>
                                        <p:tgtEl>
                                          <p:spTgt spid="19473"/>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9" presetClass="entr" presetSubtype="0" fill="hold" nodeType="clickEffect">
                                  <p:stCondLst>
                                    <p:cond delay="0"/>
                                  </p:stCondLst>
                                  <p:childTnLst>
                                    <p:set>
                                      <p:cBhvr>
                                        <p:cTn id="61" dur="1" fill="hold">
                                          <p:stCondLst>
                                            <p:cond delay="0"/>
                                          </p:stCondLst>
                                        </p:cTn>
                                        <p:tgtEl>
                                          <p:spTgt spid="19468"/>
                                        </p:tgtEl>
                                        <p:attrNameLst>
                                          <p:attrName>style.visibility</p:attrName>
                                        </p:attrNameLst>
                                      </p:cBhvr>
                                      <p:to>
                                        <p:strVal val="visible"/>
                                      </p:to>
                                    </p:set>
                                    <p:animEffect transition="in" filter="dissolve">
                                      <p:cBhvr>
                                        <p:cTn id="62" dur="500"/>
                                        <p:tgtEl>
                                          <p:spTgt spid="19468"/>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9" presetClass="entr" presetSubtype="0" fill="hold" grpId="0" nodeType="clickEffect">
                                  <p:stCondLst>
                                    <p:cond delay="0"/>
                                  </p:stCondLst>
                                  <p:childTnLst>
                                    <p:set>
                                      <p:cBhvr>
                                        <p:cTn id="66" dur="1" fill="hold">
                                          <p:stCondLst>
                                            <p:cond delay="0"/>
                                          </p:stCondLst>
                                        </p:cTn>
                                        <p:tgtEl>
                                          <p:spTgt spid="19474"/>
                                        </p:tgtEl>
                                        <p:attrNameLst>
                                          <p:attrName>style.visibility</p:attrName>
                                        </p:attrNameLst>
                                      </p:cBhvr>
                                      <p:to>
                                        <p:strVal val="visible"/>
                                      </p:to>
                                    </p:set>
                                    <p:animEffect transition="in" filter="dissolve">
                                      <p:cBhvr>
                                        <p:cTn id="67" dur="500"/>
                                        <p:tgtEl>
                                          <p:spTgt spid="19474"/>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9" presetClass="entr" presetSubtype="0" fill="hold" nodeType="clickEffect">
                                  <p:stCondLst>
                                    <p:cond delay="0"/>
                                  </p:stCondLst>
                                  <p:childTnLst>
                                    <p:set>
                                      <p:cBhvr>
                                        <p:cTn id="71" dur="1" fill="hold">
                                          <p:stCondLst>
                                            <p:cond delay="0"/>
                                          </p:stCondLst>
                                        </p:cTn>
                                        <p:tgtEl>
                                          <p:spTgt spid="19469"/>
                                        </p:tgtEl>
                                        <p:attrNameLst>
                                          <p:attrName>style.visibility</p:attrName>
                                        </p:attrNameLst>
                                      </p:cBhvr>
                                      <p:to>
                                        <p:strVal val="visible"/>
                                      </p:to>
                                    </p:set>
                                    <p:animEffect transition="in" filter="dissolve">
                                      <p:cBhvr>
                                        <p:cTn id="72" dur="500"/>
                                        <p:tgtEl>
                                          <p:spTgt spid="19469"/>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9" presetClass="entr" presetSubtype="0" fill="hold" grpId="0" nodeType="clickEffect">
                                  <p:stCondLst>
                                    <p:cond delay="0"/>
                                  </p:stCondLst>
                                  <p:childTnLst>
                                    <p:set>
                                      <p:cBhvr>
                                        <p:cTn id="76" dur="1" fill="hold">
                                          <p:stCondLst>
                                            <p:cond delay="0"/>
                                          </p:stCondLst>
                                        </p:cTn>
                                        <p:tgtEl>
                                          <p:spTgt spid="19475"/>
                                        </p:tgtEl>
                                        <p:attrNameLst>
                                          <p:attrName>style.visibility</p:attrName>
                                        </p:attrNameLst>
                                      </p:cBhvr>
                                      <p:to>
                                        <p:strVal val="visible"/>
                                      </p:to>
                                    </p:set>
                                    <p:animEffect transition="in" filter="dissolve">
                                      <p:cBhvr>
                                        <p:cTn id="77" dur="500"/>
                                        <p:tgtEl>
                                          <p:spTgt spid="19475"/>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9" presetClass="entr" presetSubtype="0" fill="hold" nodeType="clickEffect">
                                  <p:stCondLst>
                                    <p:cond delay="0"/>
                                  </p:stCondLst>
                                  <p:childTnLst>
                                    <p:set>
                                      <p:cBhvr>
                                        <p:cTn id="81" dur="1" fill="hold">
                                          <p:stCondLst>
                                            <p:cond delay="0"/>
                                          </p:stCondLst>
                                        </p:cTn>
                                        <p:tgtEl>
                                          <p:spTgt spid="19470"/>
                                        </p:tgtEl>
                                        <p:attrNameLst>
                                          <p:attrName>style.visibility</p:attrName>
                                        </p:attrNameLst>
                                      </p:cBhvr>
                                      <p:to>
                                        <p:strVal val="visible"/>
                                      </p:to>
                                    </p:set>
                                    <p:animEffect transition="in" filter="dissolve">
                                      <p:cBhvr>
                                        <p:cTn id="82" dur="500"/>
                                        <p:tgtEl>
                                          <p:spTgt spid="19470"/>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9" presetClass="entr" presetSubtype="0" fill="hold" grpId="0" nodeType="clickEffect">
                                  <p:stCondLst>
                                    <p:cond delay="0"/>
                                  </p:stCondLst>
                                  <p:childTnLst>
                                    <p:set>
                                      <p:cBhvr>
                                        <p:cTn id="86" dur="1" fill="hold">
                                          <p:stCondLst>
                                            <p:cond delay="0"/>
                                          </p:stCondLst>
                                        </p:cTn>
                                        <p:tgtEl>
                                          <p:spTgt spid="19476"/>
                                        </p:tgtEl>
                                        <p:attrNameLst>
                                          <p:attrName>style.visibility</p:attrName>
                                        </p:attrNameLst>
                                      </p:cBhvr>
                                      <p:to>
                                        <p:strVal val="visible"/>
                                      </p:to>
                                    </p:set>
                                    <p:animEffect transition="in" filter="dissolve">
                                      <p:cBhvr>
                                        <p:cTn id="87" dur="500"/>
                                        <p:tgtEl>
                                          <p:spTgt spid="194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2" grpId="0"/>
      <p:bldP spid="19463" grpId="0"/>
      <p:bldP spid="19471" grpId="0"/>
      <p:bldP spid="19472" grpId="0"/>
      <p:bldP spid="19473" grpId="0"/>
      <p:bldP spid="19474" grpId="0"/>
      <p:bldP spid="19475" grpId="0"/>
      <p:bldP spid="1947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1796453" cy="1610200"/>
          </a:xfrm>
          <a:prstGeom prst="rect">
            <a:avLst/>
          </a:prstGeom>
        </p:spPr>
      </p:pic>
      <p:sp>
        <p:nvSpPr>
          <p:cNvPr id="7" name="TextBox 6"/>
          <p:cNvSpPr txBox="1"/>
          <p:nvPr/>
        </p:nvSpPr>
        <p:spPr>
          <a:xfrm>
            <a:off x="2239557" y="662758"/>
            <a:ext cx="53383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Stages of Product Lifecycle PLC</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854658"/>
            <a:ext cx="10859982" cy="2961067"/>
          </a:xfrm>
          <a:prstGeom prst="rect">
            <a:avLst/>
          </a:prstGeom>
          <a:noFill/>
        </p:spPr>
        <p:txBody>
          <a:bodyPr wrap="square" rtlCol="0">
            <a:spAutoFit/>
          </a:bodyPr>
          <a:lstStyle/>
          <a:p>
            <a:pPr>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(Stage 1: Development)</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This is the stage in which a new product is </a:t>
            </a:r>
            <a:r>
              <a:rPr lang="en-US" b="1" dirty="0">
                <a:solidFill>
                  <a:srgbClr val="FF9518"/>
                </a:solidFill>
                <a:latin typeface="Tajawal ExtraBold" panose="00000800000000000000" pitchFamily="2" charset="-78"/>
                <a:cs typeface="Tajawal ExtraBold" panose="00000800000000000000" pitchFamily="2" charset="-78"/>
              </a:rPr>
              <a:t>conceptualized</a:t>
            </a:r>
            <a:r>
              <a:rPr lang="en-US" b="1" dirty="0">
                <a:solidFill>
                  <a:srgbClr val="0A1F61"/>
                </a:solidFill>
                <a:latin typeface="Tajawal ExtraBold" panose="00000800000000000000" pitchFamily="2" charset="-78"/>
                <a:cs typeface="Tajawal ExtraBold" panose="00000800000000000000" pitchFamily="2" charset="-78"/>
              </a:rPr>
              <a:t> and </a:t>
            </a:r>
            <a:r>
              <a:rPr lang="en-US" b="1" dirty="0">
                <a:solidFill>
                  <a:srgbClr val="FF9518"/>
                </a:solidFill>
                <a:latin typeface="Tajawal ExtraBold" panose="00000800000000000000" pitchFamily="2" charset="-78"/>
                <a:cs typeface="Tajawal ExtraBold" panose="00000800000000000000" pitchFamily="2" charset="-78"/>
              </a:rPr>
              <a:t>developed. </a:t>
            </a:r>
            <a:r>
              <a:rPr lang="en-US" b="1" dirty="0">
                <a:solidFill>
                  <a:srgbClr val="0A1F61"/>
                </a:solidFill>
                <a:latin typeface="Tajawal ExtraBold" panose="00000800000000000000" pitchFamily="2" charset="-78"/>
                <a:cs typeface="Tajawal ExtraBold" panose="00000800000000000000" pitchFamily="2" charset="-78"/>
              </a:rPr>
              <a:t>During this stage, a company will invest in research and development to create a product that meets the needs of its target market. </a:t>
            </a:r>
          </a:p>
        </p:txBody>
      </p:sp>
    </p:spTree>
    <p:extLst>
      <p:ext uri="{BB962C8B-B14F-4D97-AF65-F5344CB8AC3E}">
        <p14:creationId xmlns:p14="http://schemas.microsoft.com/office/powerpoint/2010/main" val="10434618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7442" y="6019859"/>
            <a:ext cx="848596" cy="76097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1796453" cy="1610200"/>
          </a:xfrm>
          <a:prstGeom prst="rect">
            <a:avLst/>
          </a:prstGeom>
        </p:spPr>
      </p:pic>
      <p:sp>
        <p:nvSpPr>
          <p:cNvPr id="7" name="TextBox 6"/>
          <p:cNvSpPr txBox="1"/>
          <p:nvPr/>
        </p:nvSpPr>
        <p:spPr>
          <a:xfrm>
            <a:off x="2239557" y="662758"/>
            <a:ext cx="39837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1: Development)</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629368"/>
            <a:ext cx="10859982" cy="3884397"/>
          </a:xfrm>
          <a:prstGeom prst="rect">
            <a:avLst/>
          </a:prstGeom>
          <a:noFill/>
        </p:spPr>
        <p:txBody>
          <a:bodyPr wrap="square" rtlCol="0">
            <a:spAutoFit/>
          </a:bodyPr>
          <a:lstStyle/>
          <a:p>
            <a:pPr>
              <a:lnSpc>
                <a:spcPct val="200000"/>
              </a:lnSpc>
            </a:pPr>
            <a:r>
              <a:rPr lang="en-US" b="1" dirty="0">
                <a:solidFill>
                  <a:srgbClr val="FF0000"/>
                </a:solidFill>
                <a:latin typeface="Tajawal ExtraBold" panose="00000800000000000000" pitchFamily="2" charset="-78"/>
                <a:cs typeface="Tajawal ExtraBold" panose="00000800000000000000" pitchFamily="2" charset="-78"/>
              </a:rPr>
              <a:t>The two phases under the Development stage are: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9518"/>
                </a:solidFill>
                <a:latin typeface="Tajawal ExtraBold" panose="00000800000000000000" pitchFamily="2" charset="-78"/>
                <a:cs typeface="Tajawal ExtraBold" panose="00000800000000000000" pitchFamily="2" charset="-78"/>
              </a:rPr>
              <a:t>Conceptualization and Research Phase: </a:t>
            </a:r>
            <a:r>
              <a:rPr lang="en-US" b="1" dirty="0">
                <a:solidFill>
                  <a:srgbClr val="0A1F61"/>
                </a:solidFill>
                <a:latin typeface="Tajawal ExtraBold" panose="00000800000000000000" pitchFamily="2" charset="-78"/>
                <a:cs typeface="Tajawal ExtraBold" panose="00000800000000000000" pitchFamily="2" charset="-78"/>
              </a:rPr>
              <a:t>During this stage, Elon Musk and the team at Tesla began to conceptualize the idea of an all-electric luxury car. They conducted extensive research into the electric vehicle market and the needs and wants of potential customers.</a:t>
            </a:r>
          </a:p>
          <a:p>
            <a:pPr marL="285750" indent="-285750">
              <a:lnSpc>
                <a:spcPct val="200000"/>
              </a:lnSpc>
              <a:buFont typeface="Wingdings" panose="05000000000000000000" pitchFamily="2" charset="2"/>
              <a:buChar char="Ø"/>
            </a:pPr>
            <a:r>
              <a:rPr lang="en-US" b="1" dirty="0">
                <a:solidFill>
                  <a:srgbClr val="FF9518"/>
                </a:solidFill>
                <a:latin typeface="Tajawal ExtraBold" panose="00000800000000000000" pitchFamily="2" charset="-78"/>
                <a:cs typeface="Tajawal ExtraBold" panose="00000800000000000000" pitchFamily="2" charset="-78"/>
              </a:rPr>
              <a:t>    Design and Prototyping Phase: </a:t>
            </a:r>
            <a:r>
              <a:rPr lang="en-US" b="1" dirty="0">
                <a:solidFill>
                  <a:srgbClr val="0A1F61"/>
                </a:solidFill>
                <a:latin typeface="Tajawal ExtraBold" panose="00000800000000000000" pitchFamily="2" charset="-78"/>
                <a:cs typeface="Tajawal ExtraBold" panose="00000800000000000000" pitchFamily="2" charset="-78"/>
              </a:rPr>
              <a:t>During this stage, Tesla’s engineers and designers worked to create a design for the Model S. Prototypes of the car were built to test its performance, reliability, and safety features.</a:t>
            </a:r>
          </a:p>
        </p:txBody>
      </p:sp>
      <p:pic>
        <p:nvPicPr>
          <p:cNvPr id="8" name="Picture 7">
            <a:extLst>
              <a:ext uri="{FF2B5EF4-FFF2-40B4-BE49-F238E27FC236}">
                <a16:creationId xmlns:a16="http://schemas.microsoft.com/office/drawing/2014/main" id="{9DF355C1-EC6B-EB9F-C50B-11611EC09047}"/>
              </a:ext>
            </a:extLst>
          </p:cNvPr>
          <p:cNvPicPr>
            <a:picLocks noChangeAspect="1"/>
          </p:cNvPicPr>
          <p:nvPr/>
        </p:nvPicPr>
        <p:blipFill>
          <a:blip r:embed="rId6"/>
          <a:stretch>
            <a:fillRect/>
          </a:stretch>
        </p:blipFill>
        <p:spPr>
          <a:xfrm>
            <a:off x="8888986" y="278736"/>
            <a:ext cx="2800350" cy="1628775"/>
          </a:xfrm>
          <a:prstGeom prst="rect">
            <a:avLst/>
          </a:prstGeom>
        </p:spPr>
      </p:pic>
    </p:spTree>
    <p:extLst>
      <p:ext uri="{BB962C8B-B14F-4D97-AF65-F5344CB8AC3E}">
        <p14:creationId xmlns:p14="http://schemas.microsoft.com/office/powerpoint/2010/main" val="16093610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7442" y="6019859"/>
            <a:ext cx="848596" cy="76097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8" y="0"/>
            <a:ext cx="7396732" cy="1610200"/>
          </a:xfrm>
          <a:prstGeom prst="rect">
            <a:avLst/>
          </a:prstGeom>
        </p:spPr>
      </p:pic>
      <p:sp>
        <p:nvSpPr>
          <p:cNvPr id="7" name="TextBox 6"/>
          <p:cNvSpPr txBox="1"/>
          <p:nvPr/>
        </p:nvSpPr>
        <p:spPr>
          <a:xfrm>
            <a:off x="2239557" y="662758"/>
            <a:ext cx="37433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1: Development</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231802"/>
            <a:ext cx="10859982" cy="4623060"/>
          </a:xfrm>
          <a:prstGeom prst="rect">
            <a:avLst/>
          </a:prstGeom>
          <a:noFill/>
        </p:spPr>
        <p:txBody>
          <a:bodyPr wrap="square" rtlCol="0">
            <a:spAutoFit/>
          </a:bodyPr>
          <a:lstStyle/>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Development is when the </a:t>
            </a:r>
            <a:r>
              <a:rPr lang="en-US" b="1" dirty="0">
                <a:solidFill>
                  <a:srgbClr val="FF0000"/>
                </a:solidFill>
                <a:latin typeface="Tajawal ExtraBold" panose="00000800000000000000" pitchFamily="2" charset="-78"/>
                <a:cs typeface="Tajawal ExtraBold" panose="00000800000000000000" pitchFamily="2" charset="-78"/>
              </a:rPr>
              <a:t>cost</a:t>
            </a:r>
            <a:r>
              <a:rPr lang="en-US" b="1" dirty="0">
                <a:solidFill>
                  <a:srgbClr val="0A1F61"/>
                </a:solidFill>
                <a:latin typeface="Tajawal ExtraBold" panose="00000800000000000000" pitchFamily="2" charset="-78"/>
                <a:cs typeface="Tajawal ExtraBold" panose="00000800000000000000" pitchFamily="2" charset="-78"/>
              </a:rPr>
              <a:t> of production keeps on </a:t>
            </a:r>
            <a:r>
              <a:rPr lang="en-US" b="1" dirty="0">
                <a:solidFill>
                  <a:srgbClr val="FF0000"/>
                </a:solidFill>
                <a:latin typeface="Tajawal ExtraBold" panose="00000800000000000000" pitchFamily="2" charset="-78"/>
                <a:cs typeface="Tajawal ExtraBold" panose="00000800000000000000" pitchFamily="2" charset="-78"/>
              </a:rPr>
              <a:t>rising</a:t>
            </a:r>
            <a:r>
              <a:rPr lang="en-US" b="1" dirty="0">
                <a:solidFill>
                  <a:srgbClr val="0A1F61"/>
                </a:solidFill>
                <a:latin typeface="Tajawal ExtraBold" panose="00000800000000000000" pitchFamily="2" charset="-78"/>
                <a:cs typeface="Tajawal ExtraBold" panose="00000800000000000000" pitchFamily="2" charset="-78"/>
              </a:rPr>
              <a:t> while there is </a:t>
            </a:r>
            <a:r>
              <a:rPr lang="en-US" b="1" dirty="0">
                <a:solidFill>
                  <a:srgbClr val="FF9518"/>
                </a:solidFill>
                <a:latin typeface="Tajawal ExtraBold" panose="00000800000000000000" pitchFamily="2" charset="-78"/>
                <a:cs typeface="Tajawal ExtraBold" panose="00000800000000000000" pitchFamily="2" charset="-78"/>
              </a:rPr>
              <a:t>no revenue </a:t>
            </a:r>
            <a:r>
              <a:rPr lang="en-US" b="1" dirty="0">
                <a:solidFill>
                  <a:srgbClr val="0A1F61"/>
                </a:solidFill>
                <a:latin typeface="Tajawal ExtraBold" panose="00000800000000000000" pitchFamily="2" charset="-78"/>
                <a:cs typeface="Tajawal ExtraBold" panose="00000800000000000000" pitchFamily="2" charset="-78"/>
              </a:rPr>
              <a:t>generated. </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Some products require years of research and tons of capital investment. And others are quicker to develop and launch in the market.</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At this stage of the product lifecycle, </a:t>
            </a:r>
            <a:r>
              <a:rPr lang="en-US" sz="2400" b="1" dirty="0">
                <a:solidFill>
                  <a:srgbClr val="FF0000"/>
                </a:solidFill>
                <a:latin typeface="Tajawal ExtraBold" panose="00000800000000000000" pitchFamily="2" charset="-78"/>
                <a:cs typeface="Tajawal ExtraBold" panose="00000800000000000000" pitchFamily="2" charset="-78"/>
              </a:rPr>
              <a:t>the risk is very high</a:t>
            </a:r>
            <a:r>
              <a:rPr lang="en-US" b="1" dirty="0">
                <a:solidFill>
                  <a:srgbClr val="0A1F61"/>
                </a:solidFill>
                <a:latin typeface="Tajawal ExtraBold" panose="00000800000000000000" pitchFamily="2" charset="-78"/>
                <a:cs typeface="Tajawal ExtraBold" panose="00000800000000000000" pitchFamily="2" charset="-78"/>
              </a:rPr>
              <a:t>. Hence, funding is limited. </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Thus, many companies use the strategy to direct the revenue generated from their current products toward investing in another startup.</a:t>
            </a:r>
          </a:p>
        </p:txBody>
      </p:sp>
    </p:spTree>
    <p:extLst>
      <p:ext uri="{BB962C8B-B14F-4D97-AF65-F5344CB8AC3E}">
        <p14:creationId xmlns:p14="http://schemas.microsoft.com/office/powerpoint/2010/main" val="5099099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a:extLst>
              <a:ext uri="{FF2B5EF4-FFF2-40B4-BE49-F238E27FC236}">
                <a16:creationId xmlns:a16="http://schemas.microsoft.com/office/drawing/2014/main" id="{28EFE433-46E3-7514-8AF7-686C9A8D78EB}"/>
              </a:ext>
            </a:extLst>
          </p:cNvPr>
          <p:cNvSpPr>
            <a:spLocks noChangeArrowheads="1"/>
          </p:cNvSpPr>
          <p:nvPr/>
        </p:nvSpPr>
        <p:spPr bwMode="auto">
          <a:xfrm>
            <a:off x="2563814" y="5916614"/>
            <a:ext cx="17303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6148" name="Rectangle 4">
            <a:extLst>
              <a:ext uri="{FF2B5EF4-FFF2-40B4-BE49-F238E27FC236}">
                <a16:creationId xmlns:a16="http://schemas.microsoft.com/office/drawing/2014/main" id="{E13A512E-E514-992E-4668-C1B2295171D5}"/>
              </a:ext>
            </a:extLst>
          </p:cNvPr>
          <p:cNvSpPr>
            <a:spLocks noChangeArrowheads="1"/>
          </p:cNvSpPr>
          <p:nvPr/>
        </p:nvSpPr>
        <p:spPr bwMode="auto">
          <a:xfrm>
            <a:off x="4779964" y="5916614"/>
            <a:ext cx="26320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6149" name="Rectangle 5">
            <a:extLst>
              <a:ext uri="{FF2B5EF4-FFF2-40B4-BE49-F238E27FC236}">
                <a16:creationId xmlns:a16="http://schemas.microsoft.com/office/drawing/2014/main" id="{164F277A-76B0-98BC-A357-DFF55B4BB714}"/>
              </a:ext>
            </a:extLst>
          </p:cNvPr>
          <p:cNvSpPr>
            <a:spLocks noChangeArrowheads="1"/>
          </p:cNvSpPr>
          <p:nvPr/>
        </p:nvSpPr>
        <p:spPr bwMode="auto">
          <a:xfrm>
            <a:off x="1808164" y="1000125"/>
            <a:ext cx="8847137" cy="465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spAutoFit/>
          </a:bodyPr>
          <a:lstStyle>
            <a:lvl1pPr defTabSz="722313">
              <a:defRPr>
                <a:solidFill>
                  <a:schemeClr val="tx1"/>
                </a:solidFill>
                <a:latin typeface="Garamond" panose="02020404030301010803" pitchFamily="18" charset="0"/>
              </a:defRPr>
            </a:lvl1pPr>
            <a:lvl2pPr marL="742950" indent="-285750" defTabSz="722313">
              <a:defRPr>
                <a:solidFill>
                  <a:schemeClr val="tx1"/>
                </a:solidFill>
                <a:latin typeface="Garamond" panose="02020404030301010803" pitchFamily="18" charset="0"/>
              </a:defRPr>
            </a:lvl2pPr>
            <a:lvl3pPr marL="1143000" indent="-228600" defTabSz="722313">
              <a:defRPr>
                <a:solidFill>
                  <a:schemeClr val="tx1"/>
                </a:solidFill>
                <a:latin typeface="Garamond" panose="02020404030301010803" pitchFamily="18" charset="0"/>
              </a:defRPr>
            </a:lvl3pPr>
            <a:lvl4pPr marL="1600200" indent="-228600" defTabSz="722313">
              <a:defRPr>
                <a:solidFill>
                  <a:schemeClr val="tx1"/>
                </a:solidFill>
                <a:latin typeface="Garamond" panose="02020404030301010803" pitchFamily="18" charset="0"/>
              </a:defRPr>
            </a:lvl4pPr>
            <a:lvl5pPr marL="2057400" indent="-228600" defTabSz="722313">
              <a:defRPr>
                <a:solidFill>
                  <a:schemeClr val="tx1"/>
                </a:solidFill>
                <a:latin typeface="Garamond" panose="02020404030301010803" pitchFamily="18" charset="0"/>
              </a:defRPr>
            </a:lvl5pPr>
            <a:lvl6pPr marL="2514600" indent="-228600" defTabSz="722313" eaLnBrk="0" fontAlgn="base" hangingPunct="0">
              <a:spcBef>
                <a:spcPct val="0"/>
              </a:spcBef>
              <a:spcAft>
                <a:spcPct val="0"/>
              </a:spcAft>
              <a:defRPr>
                <a:solidFill>
                  <a:schemeClr val="tx1"/>
                </a:solidFill>
                <a:latin typeface="Garamond" panose="02020404030301010803" pitchFamily="18" charset="0"/>
              </a:defRPr>
            </a:lvl6pPr>
            <a:lvl7pPr marL="2971800" indent="-228600" defTabSz="722313" eaLnBrk="0" fontAlgn="base" hangingPunct="0">
              <a:spcBef>
                <a:spcPct val="0"/>
              </a:spcBef>
              <a:spcAft>
                <a:spcPct val="0"/>
              </a:spcAft>
              <a:defRPr>
                <a:solidFill>
                  <a:schemeClr val="tx1"/>
                </a:solidFill>
                <a:latin typeface="Garamond" panose="02020404030301010803" pitchFamily="18" charset="0"/>
              </a:defRPr>
            </a:lvl7pPr>
            <a:lvl8pPr marL="3429000" indent="-228600" defTabSz="722313" eaLnBrk="0" fontAlgn="base" hangingPunct="0">
              <a:spcBef>
                <a:spcPct val="0"/>
              </a:spcBef>
              <a:spcAft>
                <a:spcPct val="0"/>
              </a:spcAft>
              <a:defRPr>
                <a:solidFill>
                  <a:schemeClr val="tx1"/>
                </a:solidFill>
                <a:latin typeface="Garamond" panose="02020404030301010803" pitchFamily="18" charset="0"/>
              </a:defRPr>
            </a:lvl8pPr>
            <a:lvl9pPr marL="3886200" indent="-228600" defTabSz="722313" eaLnBrk="0" fontAlgn="base" hangingPunct="0">
              <a:spcBef>
                <a:spcPct val="0"/>
              </a:spcBef>
              <a:spcAft>
                <a:spcPct val="0"/>
              </a:spcAft>
              <a:defRPr>
                <a:solidFill>
                  <a:schemeClr val="tx1"/>
                </a:solidFill>
                <a:latin typeface="Garamond" panose="02020404030301010803" pitchFamily="18" charset="0"/>
              </a:defRPr>
            </a:lvl9pPr>
          </a:lstStyle>
          <a:p>
            <a:pPr algn="ctr"/>
            <a:endParaRPr lang="en-US" altLang="en-US" sz="2500" b="1" i="1">
              <a:solidFill>
                <a:srgbClr val="081D58"/>
              </a:solidFill>
              <a:latin typeface="Arial" panose="020B0604020202020204" pitchFamily="34" charset="0"/>
            </a:endParaRPr>
          </a:p>
        </p:txBody>
      </p:sp>
      <p:sp>
        <p:nvSpPr>
          <p:cNvPr id="6150" name="Rectangle 6">
            <a:extLst>
              <a:ext uri="{FF2B5EF4-FFF2-40B4-BE49-F238E27FC236}">
                <a16:creationId xmlns:a16="http://schemas.microsoft.com/office/drawing/2014/main" id="{6EA014FF-DD94-2022-0CAF-129C21640ED2}"/>
              </a:ext>
            </a:extLst>
          </p:cNvPr>
          <p:cNvSpPr>
            <a:spLocks noChangeArrowheads="1"/>
          </p:cNvSpPr>
          <p:nvPr/>
        </p:nvSpPr>
        <p:spPr bwMode="auto">
          <a:xfrm>
            <a:off x="2406651" y="1981201"/>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dirty="0">
                <a:solidFill>
                  <a:srgbClr val="000000"/>
                </a:solidFill>
                <a:latin typeface="Arial" panose="020B0604020202020204" pitchFamily="34" charset="0"/>
              </a:rPr>
              <a:t>Sales</a:t>
            </a:r>
          </a:p>
        </p:txBody>
      </p:sp>
      <p:sp>
        <p:nvSpPr>
          <p:cNvPr id="6151" name="Rectangle 7">
            <a:extLst>
              <a:ext uri="{FF2B5EF4-FFF2-40B4-BE49-F238E27FC236}">
                <a16:creationId xmlns:a16="http://schemas.microsoft.com/office/drawing/2014/main" id="{7CEE5074-A5E6-EC1F-6ECA-F60596DB5973}"/>
              </a:ext>
            </a:extLst>
          </p:cNvPr>
          <p:cNvSpPr>
            <a:spLocks noChangeArrowheads="1"/>
          </p:cNvSpPr>
          <p:nvPr/>
        </p:nvSpPr>
        <p:spPr bwMode="auto">
          <a:xfrm>
            <a:off x="2406651" y="2525713"/>
            <a:ext cx="2462213" cy="487362"/>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Costs</a:t>
            </a:r>
          </a:p>
        </p:txBody>
      </p:sp>
      <p:sp>
        <p:nvSpPr>
          <p:cNvPr id="6152" name="Rectangle 8">
            <a:extLst>
              <a:ext uri="{FF2B5EF4-FFF2-40B4-BE49-F238E27FC236}">
                <a16:creationId xmlns:a16="http://schemas.microsoft.com/office/drawing/2014/main" id="{1F82B22C-197B-E2D4-AEDE-0CCD52A573D6}"/>
              </a:ext>
            </a:extLst>
          </p:cNvPr>
          <p:cNvSpPr>
            <a:spLocks noChangeArrowheads="1"/>
          </p:cNvSpPr>
          <p:nvPr/>
        </p:nvSpPr>
        <p:spPr bwMode="auto">
          <a:xfrm>
            <a:off x="2406651" y="3070225"/>
            <a:ext cx="2462213" cy="488950"/>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Profits</a:t>
            </a:r>
          </a:p>
        </p:txBody>
      </p:sp>
      <p:sp>
        <p:nvSpPr>
          <p:cNvPr id="6153" name="Rectangle 9">
            <a:extLst>
              <a:ext uri="{FF2B5EF4-FFF2-40B4-BE49-F238E27FC236}">
                <a16:creationId xmlns:a16="http://schemas.microsoft.com/office/drawing/2014/main" id="{E3EEF03F-7316-6106-E0DB-5FA41E7A6E7B}"/>
              </a:ext>
            </a:extLst>
          </p:cNvPr>
          <p:cNvSpPr>
            <a:spLocks noChangeArrowheads="1"/>
          </p:cNvSpPr>
          <p:nvPr/>
        </p:nvSpPr>
        <p:spPr bwMode="auto">
          <a:xfrm>
            <a:off x="2406651" y="3616326"/>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b="1">
                <a:solidFill>
                  <a:srgbClr val="000000"/>
                </a:solidFill>
                <a:latin typeface="Arial" panose="020B0604020202020204" pitchFamily="34" charset="0"/>
              </a:rPr>
              <a:t>Marketing Objectives</a:t>
            </a:r>
          </a:p>
        </p:txBody>
      </p:sp>
      <p:sp>
        <p:nvSpPr>
          <p:cNvPr id="6154" name="Rectangle 10">
            <a:extLst>
              <a:ext uri="{FF2B5EF4-FFF2-40B4-BE49-F238E27FC236}">
                <a16:creationId xmlns:a16="http://schemas.microsoft.com/office/drawing/2014/main" id="{B3D56025-9530-84CD-6E18-E465E920F7FA}"/>
              </a:ext>
            </a:extLst>
          </p:cNvPr>
          <p:cNvSpPr>
            <a:spLocks noChangeArrowheads="1"/>
          </p:cNvSpPr>
          <p:nvPr/>
        </p:nvSpPr>
        <p:spPr bwMode="auto">
          <a:xfrm>
            <a:off x="2406651" y="4160838"/>
            <a:ext cx="2462213" cy="488950"/>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Product</a:t>
            </a:r>
          </a:p>
        </p:txBody>
      </p:sp>
      <p:sp>
        <p:nvSpPr>
          <p:cNvPr id="6155" name="Rectangle 11">
            <a:extLst>
              <a:ext uri="{FF2B5EF4-FFF2-40B4-BE49-F238E27FC236}">
                <a16:creationId xmlns:a16="http://schemas.microsoft.com/office/drawing/2014/main" id="{A015F371-3613-675D-3518-053C54BF940A}"/>
              </a:ext>
            </a:extLst>
          </p:cNvPr>
          <p:cNvSpPr>
            <a:spLocks noChangeArrowheads="1"/>
          </p:cNvSpPr>
          <p:nvPr/>
        </p:nvSpPr>
        <p:spPr bwMode="auto">
          <a:xfrm>
            <a:off x="2406651" y="4706938"/>
            <a:ext cx="2462213" cy="487362"/>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Price</a:t>
            </a:r>
          </a:p>
        </p:txBody>
      </p:sp>
      <p:sp>
        <p:nvSpPr>
          <p:cNvPr id="6156" name="Rectangle 12">
            <a:extLst>
              <a:ext uri="{FF2B5EF4-FFF2-40B4-BE49-F238E27FC236}">
                <a16:creationId xmlns:a16="http://schemas.microsoft.com/office/drawing/2014/main" id="{5005261E-6EAE-B4DA-0882-6AD6FA6CAE90}"/>
              </a:ext>
            </a:extLst>
          </p:cNvPr>
          <p:cNvSpPr>
            <a:spLocks noChangeArrowheads="1"/>
          </p:cNvSpPr>
          <p:nvPr/>
        </p:nvSpPr>
        <p:spPr bwMode="auto">
          <a:xfrm>
            <a:off x="5413375" y="1981201"/>
            <a:ext cx="4622800" cy="487363"/>
          </a:xfrm>
          <a:prstGeom prst="rect">
            <a:avLst/>
          </a:prstGeom>
          <a:gradFill rotWithShape="0">
            <a:gsLst>
              <a:gs pos="0">
                <a:srgbClr val="F95AB7"/>
              </a:gs>
              <a:gs pos="50000">
                <a:srgbClr val="FA6BBE"/>
              </a:gs>
              <a:gs pos="100000">
                <a:srgbClr val="F95AB7"/>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Low sales    </a:t>
            </a:r>
          </a:p>
        </p:txBody>
      </p:sp>
      <p:sp>
        <p:nvSpPr>
          <p:cNvPr id="6157" name="Rectangle 13">
            <a:extLst>
              <a:ext uri="{FF2B5EF4-FFF2-40B4-BE49-F238E27FC236}">
                <a16:creationId xmlns:a16="http://schemas.microsoft.com/office/drawing/2014/main" id="{90EF96EF-7C6A-3241-77C8-61DB7D173499}"/>
              </a:ext>
            </a:extLst>
          </p:cNvPr>
          <p:cNvSpPr>
            <a:spLocks noChangeArrowheads="1"/>
          </p:cNvSpPr>
          <p:nvPr/>
        </p:nvSpPr>
        <p:spPr bwMode="auto">
          <a:xfrm>
            <a:off x="5413375" y="2525713"/>
            <a:ext cx="4622800" cy="487362"/>
          </a:xfrm>
          <a:prstGeom prst="rect">
            <a:avLst/>
          </a:prstGeom>
          <a:gradFill rotWithShape="0">
            <a:gsLst>
              <a:gs pos="0">
                <a:srgbClr val="F95AB7"/>
              </a:gs>
              <a:gs pos="50000">
                <a:srgbClr val="FA6BBE"/>
              </a:gs>
              <a:gs pos="100000">
                <a:srgbClr val="F95AB7"/>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High cost per customer</a:t>
            </a:r>
          </a:p>
        </p:txBody>
      </p:sp>
      <p:sp>
        <p:nvSpPr>
          <p:cNvPr id="6158" name="Rectangle 14">
            <a:extLst>
              <a:ext uri="{FF2B5EF4-FFF2-40B4-BE49-F238E27FC236}">
                <a16:creationId xmlns:a16="http://schemas.microsoft.com/office/drawing/2014/main" id="{C6F30EBC-2609-E5EF-CC4E-C84E2BDC9F8A}"/>
              </a:ext>
            </a:extLst>
          </p:cNvPr>
          <p:cNvSpPr>
            <a:spLocks noChangeArrowheads="1"/>
          </p:cNvSpPr>
          <p:nvPr/>
        </p:nvSpPr>
        <p:spPr bwMode="auto">
          <a:xfrm>
            <a:off x="5413375" y="3070225"/>
            <a:ext cx="4622800" cy="488950"/>
          </a:xfrm>
          <a:prstGeom prst="rect">
            <a:avLst/>
          </a:prstGeom>
          <a:gradFill rotWithShape="0">
            <a:gsLst>
              <a:gs pos="0">
                <a:srgbClr val="F95AB7"/>
              </a:gs>
              <a:gs pos="50000">
                <a:srgbClr val="FA6BBE"/>
              </a:gs>
              <a:gs pos="100000">
                <a:srgbClr val="F95AB7"/>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Negative</a:t>
            </a:r>
          </a:p>
        </p:txBody>
      </p:sp>
      <p:sp>
        <p:nvSpPr>
          <p:cNvPr id="6159" name="Rectangle 15">
            <a:extLst>
              <a:ext uri="{FF2B5EF4-FFF2-40B4-BE49-F238E27FC236}">
                <a16:creationId xmlns:a16="http://schemas.microsoft.com/office/drawing/2014/main" id="{0892297B-BFF8-E623-9D10-11E1E911EC9E}"/>
              </a:ext>
            </a:extLst>
          </p:cNvPr>
          <p:cNvSpPr>
            <a:spLocks noChangeArrowheads="1"/>
          </p:cNvSpPr>
          <p:nvPr/>
        </p:nvSpPr>
        <p:spPr bwMode="auto">
          <a:xfrm>
            <a:off x="5413375" y="3563938"/>
            <a:ext cx="4622800" cy="539750"/>
          </a:xfrm>
          <a:prstGeom prst="rect">
            <a:avLst/>
          </a:prstGeom>
          <a:gradFill rotWithShape="0">
            <a:gsLst>
              <a:gs pos="0">
                <a:srgbClr val="F95AB7"/>
              </a:gs>
              <a:gs pos="50000">
                <a:srgbClr val="FA6BBE"/>
              </a:gs>
              <a:gs pos="100000">
                <a:srgbClr val="F95AB7"/>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Create product awareness </a:t>
            </a:r>
          </a:p>
          <a:p>
            <a:pPr algn="ctr">
              <a:lnSpc>
                <a:spcPct val="90000"/>
              </a:lnSpc>
            </a:pPr>
            <a:r>
              <a:rPr lang="en-US" altLang="en-US" sz="2200" b="1">
                <a:solidFill>
                  <a:srgbClr val="000000"/>
                </a:solidFill>
                <a:latin typeface="Arial" panose="020B0604020202020204" pitchFamily="34" charset="0"/>
              </a:rPr>
              <a:t>and trial</a:t>
            </a:r>
          </a:p>
        </p:txBody>
      </p:sp>
      <p:sp>
        <p:nvSpPr>
          <p:cNvPr id="6160" name="Rectangle 16">
            <a:extLst>
              <a:ext uri="{FF2B5EF4-FFF2-40B4-BE49-F238E27FC236}">
                <a16:creationId xmlns:a16="http://schemas.microsoft.com/office/drawing/2014/main" id="{20A824BA-457F-C20C-5BEE-46B5FCDAE176}"/>
              </a:ext>
            </a:extLst>
          </p:cNvPr>
          <p:cNvSpPr>
            <a:spLocks noChangeArrowheads="1"/>
          </p:cNvSpPr>
          <p:nvPr/>
        </p:nvSpPr>
        <p:spPr bwMode="auto">
          <a:xfrm>
            <a:off x="5413375" y="4160838"/>
            <a:ext cx="4622800" cy="488950"/>
          </a:xfrm>
          <a:prstGeom prst="rect">
            <a:avLst/>
          </a:prstGeom>
          <a:gradFill rotWithShape="0">
            <a:gsLst>
              <a:gs pos="0">
                <a:srgbClr val="F95AB7"/>
              </a:gs>
              <a:gs pos="50000">
                <a:srgbClr val="FA6BBE"/>
              </a:gs>
              <a:gs pos="100000">
                <a:srgbClr val="F95AB7"/>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Offer a basic product</a:t>
            </a:r>
          </a:p>
        </p:txBody>
      </p:sp>
      <p:sp>
        <p:nvSpPr>
          <p:cNvPr id="6161" name="Rectangle 17">
            <a:extLst>
              <a:ext uri="{FF2B5EF4-FFF2-40B4-BE49-F238E27FC236}">
                <a16:creationId xmlns:a16="http://schemas.microsoft.com/office/drawing/2014/main" id="{97DD1281-0284-98DC-EA94-439F3908B98B}"/>
              </a:ext>
            </a:extLst>
          </p:cNvPr>
          <p:cNvSpPr>
            <a:spLocks noChangeArrowheads="1"/>
          </p:cNvSpPr>
          <p:nvPr/>
        </p:nvSpPr>
        <p:spPr bwMode="auto">
          <a:xfrm>
            <a:off x="5413375" y="4706938"/>
            <a:ext cx="4622800" cy="487362"/>
          </a:xfrm>
          <a:prstGeom prst="rect">
            <a:avLst/>
          </a:prstGeom>
          <a:gradFill rotWithShape="0">
            <a:gsLst>
              <a:gs pos="0">
                <a:srgbClr val="F95AB7"/>
              </a:gs>
              <a:gs pos="50000">
                <a:srgbClr val="FA6BBE"/>
              </a:gs>
              <a:gs pos="100000">
                <a:srgbClr val="F95AB7"/>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Use cost-plus </a:t>
            </a:r>
          </a:p>
        </p:txBody>
      </p:sp>
      <p:sp>
        <p:nvSpPr>
          <p:cNvPr id="6162" name="Rectangle 18">
            <a:extLst>
              <a:ext uri="{FF2B5EF4-FFF2-40B4-BE49-F238E27FC236}">
                <a16:creationId xmlns:a16="http://schemas.microsoft.com/office/drawing/2014/main" id="{502D4B26-EC74-09B3-95AB-8260619A6B8A}"/>
              </a:ext>
            </a:extLst>
          </p:cNvPr>
          <p:cNvSpPr>
            <a:spLocks noChangeArrowheads="1"/>
          </p:cNvSpPr>
          <p:nvPr/>
        </p:nvSpPr>
        <p:spPr bwMode="auto">
          <a:xfrm>
            <a:off x="2406651" y="5245101"/>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Distribution</a:t>
            </a:r>
          </a:p>
        </p:txBody>
      </p:sp>
      <p:sp>
        <p:nvSpPr>
          <p:cNvPr id="6163" name="Rectangle 19">
            <a:extLst>
              <a:ext uri="{FF2B5EF4-FFF2-40B4-BE49-F238E27FC236}">
                <a16:creationId xmlns:a16="http://schemas.microsoft.com/office/drawing/2014/main" id="{EDD397B8-A6DE-F306-9BDD-0256E32C3981}"/>
              </a:ext>
            </a:extLst>
          </p:cNvPr>
          <p:cNvSpPr>
            <a:spLocks noChangeArrowheads="1"/>
          </p:cNvSpPr>
          <p:nvPr/>
        </p:nvSpPr>
        <p:spPr bwMode="auto">
          <a:xfrm>
            <a:off x="5413375" y="5245101"/>
            <a:ext cx="4622800" cy="487363"/>
          </a:xfrm>
          <a:prstGeom prst="rect">
            <a:avLst/>
          </a:prstGeom>
          <a:gradFill rotWithShape="0">
            <a:gsLst>
              <a:gs pos="0">
                <a:srgbClr val="F95AB7"/>
              </a:gs>
              <a:gs pos="50000">
                <a:srgbClr val="FA6BBE"/>
              </a:gs>
              <a:gs pos="100000">
                <a:srgbClr val="F95AB7"/>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Build selective distribution</a:t>
            </a:r>
          </a:p>
        </p:txBody>
      </p:sp>
      <p:sp>
        <p:nvSpPr>
          <p:cNvPr id="6164" name="AutoShape 20">
            <a:extLst>
              <a:ext uri="{FF2B5EF4-FFF2-40B4-BE49-F238E27FC236}">
                <a16:creationId xmlns:a16="http://schemas.microsoft.com/office/drawing/2014/main" id="{863E834D-2C5B-16D8-FE82-12DF63155253}"/>
              </a:ext>
            </a:extLst>
          </p:cNvPr>
          <p:cNvSpPr>
            <a:spLocks noChangeArrowheads="1"/>
          </p:cNvSpPr>
          <p:nvPr/>
        </p:nvSpPr>
        <p:spPr bwMode="auto">
          <a:xfrm>
            <a:off x="4935538" y="2563813"/>
            <a:ext cx="519112" cy="468312"/>
          </a:xfrm>
          <a:prstGeom prst="rightArrow">
            <a:avLst>
              <a:gd name="adj1" fmla="val 50000"/>
              <a:gd name="adj2" fmla="val 55460"/>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6165" name="AutoShape 21">
            <a:extLst>
              <a:ext uri="{FF2B5EF4-FFF2-40B4-BE49-F238E27FC236}">
                <a16:creationId xmlns:a16="http://schemas.microsoft.com/office/drawing/2014/main" id="{68422031-83B7-8120-1B77-34E33DAFCF33}"/>
              </a:ext>
            </a:extLst>
          </p:cNvPr>
          <p:cNvSpPr>
            <a:spLocks noChangeArrowheads="1"/>
          </p:cNvSpPr>
          <p:nvPr/>
        </p:nvSpPr>
        <p:spPr bwMode="auto">
          <a:xfrm>
            <a:off x="4918075" y="3122613"/>
            <a:ext cx="503238" cy="468312"/>
          </a:xfrm>
          <a:prstGeom prst="rightArrow">
            <a:avLst>
              <a:gd name="adj1" fmla="val 50000"/>
              <a:gd name="adj2" fmla="val 53764"/>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6166" name="AutoShape 22">
            <a:extLst>
              <a:ext uri="{FF2B5EF4-FFF2-40B4-BE49-F238E27FC236}">
                <a16:creationId xmlns:a16="http://schemas.microsoft.com/office/drawing/2014/main" id="{796A721E-6D8E-10FE-971F-2735E602B19C}"/>
              </a:ext>
            </a:extLst>
          </p:cNvPr>
          <p:cNvSpPr>
            <a:spLocks noChangeArrowheads="1"/>
          </p:cNvSpPr>
          <p:nvPr/>
        </p:nvSpPr>
        <p:spPr bwMode="auto">
          <a:xfrm>
            <a:off x="4932363" y="3632200"/>
            <a:ext cx="488950" cy="469900"/>
          </a:xfrm>
          <a:prstGeom prst="rightArrow">
            <a:avLst>
              <a:gd name="adj1" fmla="val 50000"/>
              <a:gd name="adj2" fmla="val 52061"/>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6167" name="AutoShape 23">
            <a:extLst>
              <a:ext uri="{FF2B5EF4-FFF2-40B4-BE49-F238E27FC236}">
                <a16:creationId xmlns:a16="http://schemas.microsoft.com/office/drawing/2014/main" id="{9F5B298E-0D04-DA20-18FA-144529E3E49B}"/>
              </a:ext>
            </a:extLst>
          </p:cNvPr>
          <p:cNvSpPr>
            <a:spLocks noChangeArrowheads="1"/>
          </p:cNvSpPr>
          <p:nvPr/>
        </p:nvSpPr>
        <p:spPr bwMode="auto">
          <a:xfrm>
            <a:off x="4883150" y="4206876"/>
            <a:ext cx="554038" cy="468313"/>
          </a:xfrm>
          <a:prstGeom prst="rightArrow">
            <a:avLst>
              <a:gd name="adj1" fmla="val 50000"/>
              <a:gd name="adj2" fmla="val 59191"/>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6168" name="AutoShape 24">
            <a:extLst>
              <a:ext uri="{FF2B5EF4-FFF2-40B4-BE49-F238E27FC236}">
                <a16:creationId xmlns:a16="http://schemas.microsoft.com/office/drawing/2014/main" id="{36D3BDD1-6C47-8D0C-0DED-4465BF4335B0}"/>
              </a:ext>
            </a:extLst>
          </p:cNvPr>
          <p:cNvSpPr>
            <a:spLocks noChangeArrowheads="1"/>
          </p:cNvSpPr>
          <p:nvPr/>
        </p:nvSpPr>
        <p:spPr bwMode="auto">
          <a:xfrm>
            <a:off x="4918076" y="4757738"/>
            <a:ext cx="536575" cy="469900"/>
          </a:xfrm>
          <a:prstGeom prst="rightArrow">
            <a:avLst>
              <a:gd name="adj1" fmla="val 50000"/>
              <a:gd name="adj2" fmla="val 57132"/>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6169" name="AutoShape 25">
            <a:extLst>
              <a:ext uri="{FF2B5EF4-FFF2-40B4-BE49-F238E27FC236}">
                <a16:creationId xmlns:a16="http://schemas.microsoft.com/office/drawing/2014/main" id="{5B4EDB93-F415-18B0-C795-9BA08BA2F038}"/>
              </a:ext>
            </a:extLst>
          </p:cNvPr>
          <p:cNvSpPr>
            <a:spLocks noChangeArrowheads="1"/>
          </p:cNvSpPr>
          <p:nvPr/>
        </p:nvSpPr>
        <p:spPr bwMode="auto">
          <a:xfrm>
            <a:off x="4935538" y="5265738"/>
            <a:ext cx="519112" cy="468312"/>
          </a:xfrm>
          <a:prstGeom prst="rightArrow">
            <a:avLst>
              <a:gd name="adj1" fmla="val 50000"/>
              <a:gd name="adj2" fmla="val 55460"/>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6170" name="AutoShape 26">
            <a:extLst>
              <a:ext uri="{FF2B5EF4-FFF2-40B4-BE49-F238E27FC236}">
                <a16:creationId xmlns:a16="http://schemas.microsoft.com/office/drawing/2014/main" id="{96472B61-B2EE-7516-C8DF-259F78D214C1}"/>
              </a:ext>
            </a:extLst>
          </p:cNvPr>
          <p:cNvSpPr>
            <a:spLocks noChangeArrowheads="1"/>
          </p:cNvSpPr>
          <p:nvPr/>
        </p:nvSpPr>
        <p:spPr bwMode="auto">
          <a:xfrm>
            <a:off x="4935538" y="2025651"/>
            <a:ext cx="501650" cy="468313"/>
          </a:xfrm>
          <a:prstGeom prst="rightArrow">
            <a:avLst>
              <a:gd name="adj1" fmla="val 50000"/>
              <a:gd name="adj2" fmla="val 53594"/>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6171" name="Rectangle 27">
            <a:extLst>
              <a:ext uri="{FF2B5EF4-FFF2-40B4-BE49-F238E27FC236}">
                <a16:creationId xmlns:a16="http://schemas.microsoft.com/office/drawing/2014/main" id="{4AADBB04-52A8-8CC1-9A07-FBAE86C8A485}"/>
              </a:ext>
            </a:extLst>
          </p:cNvPr>
          <p:cNvSpPr>
            <a:spLocks noChangeArrowheads="1"/>
          </p:cNvSpPr>
          <p:nvPr/>
        </p:nvSpPr>
        <p:spPr bwMode="auto">
          <a:xfrm>
            <a:off x="2424114" y="5765801"/>
            <a:ext cx="2459037"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Advertising</a:t>
            </a:r>
          </a:p>
        </p:txBody>
      </p:sp>
      <p:sp>
        <p:nvSpPr>
          <p:cNvPr id="6172" name="Rectangle 28">
            <a:extLst>
              <a:ext uri="{FF2B5EF4-FFF2-40B4-BE49-F238E27FC236}">
                <a16:creationId xmlns:a16="http://schemas.microsoft.com/office/drawing/2014/main" id="{0B5F3D2C-9928-303B-7492-4A7D7BFC2689}"/>
              </a:ext>
            </a:extLst>
          </p:cNvPr>
          <p:cNvSpPr>
            <a:spLocks noChangeArrowheads="1"/>
          </p:cNvSpPr>
          <p:nvPr/>
        </p:nvSpPr>
        <p:spPr bwMode="auto">
          <a:xfrm>
            <a:off x="5437189" y="5781676"/>
            <a:ext cx="4598987" cy="538163"/>
          </a:xfrm>
          <a:prstGeom prst="rect">
            <a:avLst/>
          </a:prstGeom>
          <a:gradFill rotWithShape="0">
            <a:gsLst>
              <a:gs pos="0">
                <a:srgbClr val="F95AB7"/>
              </a:gs>
              <a:gs pos="50000">
                <a:srgbClr val="FA6BBE"/>
              </a:gs>
              <a:gs pos="100000">
                <a:srgbClr val="F95AB7"/>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Build product awareness among early adopters and dealers</a:t>
            </a:r>
          </a:p>
        </p:txBody>
      </p:sp>
      <p:sp>
        <p:nvSpPr>
          <p:cNvPr id="6173" name="AutoShape 29">
            <a:extLst>
              <a:ext uri="{FF2B5EF4-FFF2-40B4-BE49-F238E27FC236}">
                <a16:creationId xmlns:a16="http://schemas.microsoft.com/office/drawing/2014/main" id="{F9EB0AB7-357D-F491-53FB-CE39E06E2AF5}"/>
              </a:ext>
            </a:extLst>
          </p:cNvPr>
          <p:cNvSpPr>
            <a:spLocks noChangeArrowheads="1"/>
          </p:cNvSpPr>
          <p:nvPr/>
        </p:nvSpPr>
        <p:spPr bwMode="auto">
          <a:xfrm>
            <a:off x="4953001" y="5803901"/>
            <a:ext cx="519113" cy="468313"/>
          </a:xfrm>
          <a:prstGeom prst="rightArrow">
            <a:avLst>
              <a:gd name="adj1" fmla="val 50000"/>
              <a:gd name="adj2" fmla="val 55460"/>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pic>
        <p:nvPicPr>
          <p:cNvPr id="2" name="Picture 1">
            <a:extLst>
              <a:ext uri="{FF2B5EF4-FFF2-40B4-BE49-F238E27FC236}">
                <a16:creationId xmlns:a16="http://schemas.microsoft.com/office/drawing/2014/main" id="{7787D65D-000B-8B7D-17F7-53C207DD142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8939" y="5916614"/>
            <a:ext cx="973550" cy="873028"/>
          </a:xfrm>
          <a:prstGeom prst="rect">
            <a:avLst/>
          </a:prstGeom>
        </p:spPr>
      </p:pic>
      <p:pic>
        <p:nvPicPr>
          <p:cNvPr id="5" name="Picture 4">
            <a:extLst>
              <a:ext uri="{FF2B5EF4-FFF2-40B4-BE49-F238E27FC236}">
                <a16:creationId xmlns:a16="http://schemas.microsoft.com/office/drawing/2014/main" id="{754A15CB-A9B7-ACE6-9C12-B49E60614BEC}"/>
              </a:ext>
            </a:extLst>
          </p:cNvPr>
          <p:cNvPicPr>
            <a:picLocks noChangeAspect="1"/>
          </p:cNvPicPr>
          <p:nvPr/>
        </p:nvPicPr>
        <p:blipFill>
          <a:blip r:embed="rId4"/>
          <a:stretch>
            <a:fillRect/>
          </a:stretch>
        </p:blipFill>
        <p:spPr>
          <a:xfrm>
            <a:off x="-426088" y="0"/>
            <a:ext cx="7396732" cy="1610200"/>
          </a:xfrm>
          <a:prstGeom prst="rect">
            <a:avLst/>
          </a:prstGeom>
        </p:spPr>
      </p:pic>
      <p:sp>
        <p:nvSpPr>
          <p:cNvPr id="6" name="TextBox 5">
            <a:extLst>
              <a:ext uri="{FF2B5EF4-FFF2-40B4-BE49-F238E27FC236}">
                <a16:creationId xmlns:a16="http://schemas.microsoft.com/office/drawing/2014/main" id="{B0779DC8-7E36-4CE8-08AD-62B48CC6DC56}"/>
              </a:ext>
            </a:extLst>
          </p:cNvPr>
          <p:cNvSpPr txBox="1"/>
          <p:nvPr/>
        </p:nvSpPr>
        <p:spPr>
          <a:xfrm>
            <a:off x="2239557" y="662758"/>
            <a:ext cx="37433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1: Development</a:t>
            </a:r>
          </a:p>
        </p:txBody>
      </p:sp>
      <p:pic>
        <p:nvPicPr>
          <p:cNvPr id="7" name="Picture 6">
            <a:extLst>
              <a:ext uri="{FF2B5EF4-FFF2-40B4-BE49-F238E27FC236}">
                <a16:creationId xmlns:a16="http://schemas.microsoft.com/office/drawing/2014/main" id="{7B8943CE-BB9C-6EFB-E667-594F8D54FD07}"/>
              </a:ext>
            </a:extLst>
          </p:cNvPr>
          <p:cNvPicPr>
            <a:picLocks noChangeAspect="1"/>
          </p:cNvPicPr>
          <p:nvPr/>
        </p:nvPicPr>
        <p:blipFill>
          <a:blip r:embed="rId5"/>
          <a:stretch>
            <a:fillRect/>
          </a:stretch>
        </p:blipFill>
        <p:spPr>
          <a:xfrm>
            <a:off x="2153772" y="6484414"/>
            <a:ext cx="9902229" cy="204838"/>
          </a:xfrm>
          <a:prstGeom prst="rect">
            <a:avLst/>
          </a:prstGeom>
        </p:spPr>
      </p:pic>
      <p:pic>
        <p:nvPicPr>
          <p:cNvPr id="8" name="Picture 7">
            <a:extLst>
              <a:ext uri="{FF2B5EF4-FFF2-40B4-BE49-F238E27FC236}">
                <a16:creationId xmlns:a16="http://schemas.microsoft.com/office/drawing/2014/main" id="{15E63CEB-5895-CA26-4658-9DFB31FB56E7}"/>
              </a:ext>
            </a:extLst>
          </p:cNvPr>
          <p:cNvPicPr>
            <a:picLocks noChangeAspect="1"/>
          </p:cNvPicPr>
          <p:nvPr/>
        </p:nvPicPr>
        <p:blipFill>
          <a:blip r:embed="rId6"/>
          <a:stretch>
            <a:fillRect/>
          </a:stretch>
        </p:blipFill>
        <p:spPr>
          <a:xfrm>
            <a:off x="-124710" y="1930349"/>
            <a:ext cx="238650" cy="2709534"/>
          </a:xfrm>
          <a:prstGeom prst="rect">
            <a:avLst/>
          </a:prstGeom>
        </p:spPr>
      </p:pic>
      <p:pic>
        <p:nvPicPr>
          <p:cNvPr id="9" name="Picture 8">
            <a:extLst>
              <a:ext uri="{FF2B5EF4-FFF2-40B4-BE49-F238E27FC236}">
                <a16:creationId xmlns:a16="http://schemas.microsoft.com/office/drawing/2014/main" id="{C023CCDA-EACC-AF02-D8A6-E69BB1FE358A}"/>
              </a:ext>
            </a:extLst>
          </p:cNvPr>
          <p:cNvPicPr>
            <a:picLocks noChangeAspect="1"/>
          </p:cNvPicPr>
          <p:nvPr/>
        </p:nvPicPr>
        <p:blipFill>
          <a:blip r:embed="rId6"/>
          <a:stretch>
            <a:fillRect/>
          </a:stretch>
        </p:blipFill>
        <p:spPr>
          <a:xfrm>
            <a:off x="12056001" y="1930349"/>
            <a:ext cx="238650" cy="2709534"/>
          </a:xfrm>
          <a:prstGeom prst="rect">
            <a:avLst/>
          </a:prstGeom>
        </p:spPr>
      </p:pic>
    </p:spTree>
  </p:cSld>
  <p:clrMapOvr>
    <a:masterClrMapping/>
  </p:clrMapOvr>
  <p:transition spd="slow">
    <p:random/>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7442" y="6019859"/>
            <a:ext cx="848596" cy="76097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8" y="0"/>
            <a:ext cx="7396732" cy="1610200"/>
          </a:xfrm>
          <a:prstGeom prst="rect">
            <a:avLst/>
          </a:prstGeom>
        </p:spPr>
      </p:pic>
      <p:sp>
        <p:nvSpPr>
          <p:cNvPr id="7" name="TextBox 6"/>
          <p:cNvSpPr txBox="1"/>
          <p:nvPr/>
        </p:nvSpPr>
        <p:spPr>
          <a:xfrm>
            <a:off x="2239557" y="662758"/>
            <a:ext cx="350288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2: Introduction</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589609"/>
            <a:ext cx="10859982" cy="3036409"/>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The introduction is when the product development has almost reached its end, and it’s time to market the product and create awareness about its launch.</a:t>
            </a:r>
          </a:p>
          <a:p>
            <a:pPr marL="285750" indent="-285750">
              <a:lnSpc>
                <a:spcPct val="200000"/>
              </a:lnSpc>
              <a:buFont typeface="Wingdings" panose="05000000000000000000" pitchFamily="2" charset="2"/>
              <a:buChar char="q"/>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Unlike the previous stage, the </a:t>
            </a:r>
            <a:r>
              <a:rPr lang="en-US" b="1" dirty="0">
                <a:solidFill>
                  <a:srgbClr val="FF0000"/>
                </a:solidFill>
                <a:latin typeface="Tajawal ExtraBold" panose="00000800000000000000" pitchFamily="2" charset="-78"/>
                <a:cs typeface="Tajawal ExtraBold" panose="00000800000000000000" pitchFamily="2" charset="-78"/>
              </a:rPr>
              <a:t>marketing costs </a:t>
            </a:r>
            <a:r>
              <a:rPr lang="en-US" b="1" dirty="0">
                <a:solidFill>
                  <a:srgbClr val="0A1F61"/>
                </a:solidFill>
                <a:latin typeface="Tajawal ExtraBold" panose="00000800000000000000" pitchFamily="2" charset="-78"/>
                <a:cs typeface="Tajawal ExtraBold" panose="00000800000000000000" pitchFamily="2" charset="-78"/>
              </a:rPr>
              <a:t>are higher in this product lifecycle stage. It becomes</a:t>
            </a:r>
            <a:r>
              <a:rPr lang="en-US" sz="2800" b="1" dirty="0">
                <a:solidFill>
                  <a:srgbClr val="FF9518"/>
                </a:solidFill>
                <a:latin typeface="Tajawal ExtraBold" panose="00000800000000000000" pitchFamily="2" charset="-78"/>
                <a:cs typeface="Tajawal ExtraBold" panose="00000800000000000000" pitchFamily="2" charset="-78"/>
              </a:rPr>
              <a:t> crucial </a:t>
            </a:r>
            <a:r>
              <a:rPr lang="en-US" b="1" dirty="0">
                <a:solidFill>
                  <a:srgbClr val="0A1F61"/>
                </a:solidFill>
                <a:latin typeface="Tajawal ExtraBold" panose="00000800000000000000" pitchFamily="2" charset="-78"/>
                <a:cs typeface="Tajawal ExtraBold" panose="00000800000000000000" pitchFamily="2" charset="-78"/>
              </a:rPr>
              <a:t>to reach out to potential clients and customers.</a:t>
            </a:r>
          </a:p>
        </p:txBody>
      </p:sp>
    </p:spTree>
    <p:extLst>
      <p:ext uri="{BB962C8B-B14F-4D97-AF65-F5344CB8AC3E}">
        <p14:creationId xmlns:p14="http://schemas.microsoft.com/office/powerpoint/2010/main" val="13990408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17050" y="327015"/>
            <a:ext cx="1272065" cy="1140721"/>
          </a:xfrm>
          <a:prstGeom prst="rect">
            <a:avLst/>
          </a:prstGeom>
        </p:spPr>
      </p:pic>
      <p:pic>
        <p:nvPicPr>
          <p:cNvPr id="3" name="Picture 2"/>
          <p:cNvPicPr>
            <a:picLocks noChangeAspect="1"/>
          </p:cNvPicPr>
          <p:nvPr/>
        </p:nvPicPr>
        <p:blipFill>
          <a:blip r:embed="rId3"/>
          <a:stretch>
            <a:fillRect/>
          </a:stretch>
        </p:blipFill>
        <p:spPr>
          <a:xfrm>
            <a:off x="2300868" y="657599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8" y="0"/>
            <a:ext cx="7396732" cy="1610200"/>
          </a:xfrm>
          <a:prstGeom prst="rect">
            <a:avLst/>
          </a:prstGeom>
        </p:spPr>
      </p:pic>
      <p:sp>
        <p:nvSpPr>
          <p:cNvPr id="7" name="TextBox 6"/>
          <p:cNvSpPr txBox="1"/>
          <p:nvPr/>
        </p:nvSpPr>
        <p:spPr>
          <a:xfrm>
            <a:off x="2239557" y="662758"/>
            <a:ext cx="350288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2: Introduction</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178793"/>
            <a:ext cx="10859982" cy="4992392"/>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There are two phases under this stage: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Market testing and launch phase: </a:t>
            </a:r>
            <a:r>
              <a:rPr lang="en-US" b="1" dirty="0">
                <a:solidFill>
                  <a:srgbClr val="0A1F61"/>
                </a:solidFill>
                <a:latin typeface="Tajawal ExtraBold" panose="00000800000000000000" pitchFamily="2" charset="-78"/>
                <a:cs typeface="Tajawal ExtraBold" panose="00000800000000000000" pitchFamily="2" charset="-78"/>
              </a:rPr>
              <a:t>Prior to the launch of the iPhone, Apple conducted extensive market research to test the product and gauge interest from potential customers. The iPhone was then officially launched and made available for purchase.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Early adopter phase: </a:t>
            </a:r>
            <a:r>
              <a:rPr lang="en-US" b="1" dirty="0">
                <a:solidFill>
                  <a:srgbClr val="0A1F61"/>
                </a:solidFill>
                <a:latin typeface="Tajawal ExtraBold" panose="00000800000000000000" pitchFamily="2" charset="-78"/>
                <a:cs typeface="Tajawal ExtraBold" panose="00000800000000000000" pitchFamily="2" charset="-78"/>
              </a:rPr>
              <a:t>During this stage, the iPhone was primarily adopted by early adopters and technology enthusiasts. Sales were modest but growing, as people became more familiar with the product and its features.</a:t>
            </a:r>
          </a:p>
          <a:p>
            <a:pPr>
              <a:lnSpc>
                <a:spcPct val="200000"/>
              </a:lnSpc>
            </a:pPr>
            <a:r>
              <a:rPr lang="en-US" b="1" dirty="0">
                <a:latin typeface="Tajawal ExtraBold" panose="00000800000000000000" pitchFamily="2" charset="-78"/>
                <a:cs typeface="Tajawal ExtraBold" panose="00000800000000000000" pitchFamily="2" charset="-78"/>
              </a:rPr>
              <a:t>Marketing strategies during the introduction stage: Apple included high-profile advertising campaigns, demonstrations in Apple retail stores, and strategic partnerships with major carriers</a:t>
            </a:r>
          </a:p>
        </p:txBody>
      </p:sp>
      <p:sp>
        <p:nvSpPr>
          <p:cNvPr id="8" name="Rectangle 7">
            <a:extLst>
              <a:ext uri="{FF2B5EF4-FFF2-40B4-BE49-F238E27FC236}">
                <a16:creationId xmlns:a16="http://schemas.microsoft.com/office/drawing/2014/main" id="{17BDA0C2-9CB8-19FB-9AED-BB0CC3F362B3}"/>
              </a:ext>
            </a:extLst>
          </p:cNvPr>
          <p:cNvSpPr/>
          <p:nvPr/>
        </p:nvSpPr>
        <p:spPr>
          <a:xfrm>
            <a:off x="651740" y="5153520"/>
            <a:ext cx="11137374" cy="1140720"/>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892947E4-5F84-1E0F-0C05-D4B17CC8E557}"/>
              </a:ext>
            </a:extLst>
          </p:cNvPr>
          <p:cNvPicPr>
            <a:picLocks noChangeAspect="1"/>
          </p:cNvPicPr>
          <p:nvPr/>
        </p:nvPicPr>
        <p:blipFill>
          <a:blip r:embed="rId6"/>
          <a:stretch>
            <a:fillRect/>
          </a:stretch>
        </p:blipFill>
        <p:spPr>
          <a:xfrm>
            <a:off x="8411647" y="325300"/>
            <a:ext cx="1844840" cy="1425229"/>
          </a:xfrm>
          <a:prstGeom prst="rect">
            <a:avLst/>
          </a:prstGeom>
        </p:spPr>
      </p:pic>
    </p:spTree>
    <p:extLst>
      <p:ext uri="{BB962C8B-B14F-4D97-AF65-F5344CB8AC3E}">
        <p14:creationId xmlns:p14="http://schemas.microsoft.com/office/powerpoint/2010/main" val="7575152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a:extLst>
              <a:ext uri="{FF2B5EF4-FFF2-40B4-BE49-F238E27FC236}">
                <a16:creationId xmlns:a16="http://schemas.microsoft.com/office/drawing/2014/main" id="{E58B862E-94D8-95CA-60EF-965746523769}"/>
              </a:ext>
            </a:extLst>
          </p:cNvPr>
          <p:cNvSpPr>
            <a:spLocks noChangeArrowheads="1"/>
          </p:cNvSpPr>
          <p:nvPr/>
        </p:nvSpPr>
        <p:spPr bwMode="auto">
          <a:xfrm>
            <a:off x="3621088" y="2078039"/>
            <a:ext cx="2616200" cy="1647825"/>
          </a:xfrm>
          <a:prstGeom prst="rect">
            <a:avLst/>
          </a:prstGeom>
          <a:solidFill>
            <a:srgbClr val="FF99FF"/>
          </a:solidFill>
          <a:ln w="12700">
            <a:solidFill>
              <a:schemeClr val="tx1"/>
            </a:solidFill>
            <a:miter lim="800000"/>
            <a:headEnd/>
            <a:tailEnd/>
          </a:ln>
          <a:effectLst>
            <a:outerShdw sy="50000" kx="-2453608" rotWithShape="0">
              <a:schemeClr val="bg2"/>
            </a:outerShdw>
          </a:effec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Rapid-</a:t>
            </a:r>
          </a:p>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skimming</a:t>
            </a:r>
          </a:p>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strategy</a:t>
            </a:r>
          </a:p>
        </p:txBody>
      </p:sp>
      <p:sp>
        <p:nvSpPr>
          <p:cNvPr id="12292" name="Rectangle 4">
            <a:extLst>
              <a:ext uri="{FF2B5EF4-FFF2-40B4-BE49-F238E27FC236}">
                <a16:creationId xmlns:a16="http://schemas.microsoft.com/office/drawing/2014/main" id="{D4047B20-7ADD-0D05-B059-FD3C8BBFA286}"/>
              </a:ext>
            </a:extLst>
          </p:cNvPr>
          <p:cNvSpPr>
            <a:spLocks noChangeArrowheads="1"/>
          </p:cNvSpPr>
          <p:nvPr/>
        </p:nvSpPr>
        <p:spPr bwMode="auto">
          <a:xfrm>
            <a:off x="3621088" y="3806825"/>
            <a:ext cx="2616200" cy="1646238"/>
          </a:xfrm>
          <a:prstGeom prst="rect">
            <a:avLst/>
          </a:prstGeom>
          <a:solidFill>
            <a:srgbClr val="FFFF99"/>
          </a:solidFill>
          <a:ln w="12700">
            <a:solidFill>
              <a:schemeClr val="tx1"/>
            </a:solidFill>
            <a:miter lim="800000"/>
            <a:headEnd/>
            <a:tailEnd/>
          </a:ln>
          <a:effectLst>
            <a:outerShdw sy="50000" kx="-2453608" rotWithShape="0">
              <a:schemeClr val="bg2"/>
            </a:outerShdw>
          </a:effec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Rapid-</a:t>
            </a:r>
          </a:p>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penetration</a:t>
            </a:r>
          </a:p>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strategy</a:t>
            </a:r>
          </a:p>
        </p:txBody>
      </p:sp>
      <p:sp>
        <p:nvSpPr>
          <p:cNvPr id="12293" name="Rectangle 5">
            <a:extLst>
              <a:ext uri="{FF2B5EF4-FFF2-40B4-BE49-F238E27FC236}">
                <a16:creationId xmlns:a16="http://schemas.microsoft.com/office/drawing/2014/main" id="{C038B927-B989-5DD9-7746-0EDF0637C87B}"/>
              </a:ext>
            </a:extLst>
          </p:cNvPr>
          <p:cNvSpPr>
            <a:spLocks noChangeArrowheads="1"/>
          </p:cNvSpPr>
          <p:nvPr/>
        </p:nvSpPr>
        <p:spPr bwMode="auto">
          <a:xfrm>
            <a:off x="6318250" y="3806825"/>
            <a:ext cx="2616200" cy="1646238"/>
          </a:xfrm>
          <a:prstGeom prst="rect">
            <a:avLst/>
          </a:prstGeom>
          <a:solidFill>
            <a:srgbClr val="CCFFFF"/>
          </a:solidFill>
          <a:ln w="12700">
            <a:solidFill>
              <a:schemeClr val="tx1"/>
            </a:solidFill>
            <a:miter lim="800000"/>
            <a:headEnd/>
            <a:tailEnd/>
          </a:ln>
          <a:effectLst>
            <a:outerShdw sy="50000" kx="-2453608" rotWithShape="0">
              <a:schemeClr val="bg2"/>
            </a:outerShdw>
          </a:effec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Slow-</a:t>
            </a:r>
          </a:p>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penetration</a:t>
            </a:r>
          </a:p>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strategy</a:t>
            </a:r>
          </a:p>
        </p:txBody>
      </p:sp>
      <p:sp>
        <p:nvSpPr>
          <p:cNvPr id="12294" name="Rectangle 6">
            <a:extLst>
              <a:ext uri="{FF2B5EF4-FFF2-40B4-BE49-F238E27FC236}">
                <a16:creationId xmlns:a16="http://schemas.microsoft.com/office/drawing/2014/main" id="{72B28F0B-EC3F-8714-B261-AD468B4ED8B7}"/>
              </a:ext>
            </a:extLst>
          </p:cNvPr>
          <p:cNvSpPr>
            <a:spLocks noChangeArrowheads="1"/>
          </p:cNvSpPr>
          <p:nvPr/>
        </p:nvSpPr>
        <p:spPr bwMode="auto">
          <a:xfrm>
            <a:off x="6318250" y="2078039"/>
            <a:ext cx="2616200" cy="1647825"/>
          </a:xfrm>
          <a:prstGeom prst="rect">
            <a:avLst/>
          </a:prstGeom>
          <a:solidFill>
            <a:srgbClr val="CC99FF"/>
          </a:solidFill>
          <a:ln w="12700">
            <a:solidFill>
              <a:schemeClr val="tx1"/>
            </a:solidFill>
            <a:miter lim="800000"/>
            <a:headEnd/>
            <a:tailEnd/>
          </a:ln>
          <a:effectLst>
            <a:outerShdw sy="50000" kx="-2453608" rotWithShape="0">
              <a:schemeClr val="bg2"/>
            </a:outerShdw>
          </a:effec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Slow-</a:t>
            </a:r>
          </a:p>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skimming</a:t>
            </a:r>
          </a:p>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strategy</a:t>
            </a:r>
          </a:p>
        </p:txBody>
      </p:sp>
      <p:grpSp>
        <p:nvGrpSpPr>
          <p:cNvPr id="12295" name="Group 7">
            <a:extLst>
              <a:ext uri="{FF2B5EF4-FFF2-40B4-BE49-F238E27FC236}">
                <a16:creationId xmlns:a16="http://schemas.microsoft.com/office/drawing/2014/main" id="{7741ADA0-4F2E-BE6B-5F85-167A0C551018}"/>
              </a:ext>
            </a:extLst>
          </p:cNvPr>
          <p:cNvGrpSpPr>
            <a:grpSpLocks/>
          </p:cNvGrpSpPr>
          <p:nvPr/>
        </p:nvGrpSpPr>
        <p:grpSpPr bwMode="auto">
          <a:xfrm>
            <a:off x="1731964" y="1312863"/>
            <a:ext cx="6378575" cy="3524250"/>
            <a:chOff x="180" y="1200"/>
            <a:chExt cx="4428" cy="2448"/>
          </a:xfrm>
        </p:grpSpPr>
        <p:grpSp>
          <p:nvGrpSpPr>
            <p:cNvPr id="12296" name="Group 8">
              <a:extLst>
                <a:ext uri="{FF2B5EF4-FFF2-40B4-BE49-F238E27FC236}">
                  <a16:creationId xmlns:a16="http://schemas.microsoft.com/office/drawing/2014/main" id="{597187E1-6237-5B2F-4759-6141DD9FC094}"/>
                </a:ext>
              </a:extLst>
            </p:cNvPr>
            <p:cNvGrpSpPr>
              <a:grpSpLocks/>
            </p:cNvGrpSpPr>
            <p:nvPr/>
          </p:nvGrpSpPr>
          <p:grpSpPr bwMode="auto">
            <a:xfrm>
              <a:off x="180" y="2160"/>
              <a:ext cx="1308" cy="1488"/>
              <a:chOff x="180" y="2160"/>
              <a:chExt cx="1308" cy="1488"/>
            </a:xfrm>
          </p:grpSpPr>
          <p:sp>
            <p:nvSpPr>
              <p:cNvPr id="12297" name="Rectangle 9">
                <a:extLst>
                  <a:ext uri="{FF2B5EF4-FFF2-40B4-BE49-F238E27FC236}">
                    <a16:creationId xmlns:a16="http://schemas.microsoft.com/office/drawing/2014/main" id="{BE9F5F81-0E76-83AC-8B04-A7E839EBC3C8}"/>
                  </a:ext>
                </a:extLst>
              </p:cNvPr>
              <p:cNvSpPr>
                <a:spLocks noChangeArrowheads="1"/>
              </p:cNvSpPr>
              <p:nvPr/>
            </p:nvSpPr>
            <p:spPr bwMode="auto">
              <a:xfrm>
                <a:off x="180" y="2820"/>
                <a:ext cx="744" cy="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900" b="1">
                    <a:solidFill>
                      <a:srgbClr val="FAFD00"/>
                    </a:solidFill>
                    <a:effectLst>
                      <a:outerShdw blurRad="38100" dist="38100" dir="2700000" algn="tl">
                        <a:srgbClr val="C0C0C0"/>
                      </a:outerShdw>
                    </a:effectLst>
                    <a:latin typeface="Arial" panose="020B0604020202020204" pitchFamily="34" charset="0"/>
                  </a:rPr>
                  <a:t>Price</a:t>
                </a:r>
              </a:p>
            </p:txBody>
          </p:sp>
          <p:sp>
            <p:nvSpPr>
              <p:cNvPr id="12298" name="Rectangle 10">
                <a:extLst>
                  <a:ext uri="{FF2B5EF4-FFF2-40B4-BE49-F238E27FC236}">
                    <a16:creationId xmlns:a16="http://schemas.microsoft.com/office/drawing/2014/main" id="{6E29EC18-51F9-AC5F-108E-D5A41F671BEE}"/>
                  </a:ext>
                </a:extLst>
              </p:cNvPr>
              <p:cNvSpPr>
                <a:spLocks noChangeArrowheads="1"/>
              </p:cNvSpPr>
              <p:nvPr/>
            </p:nvSpPr>
            <p:spPr bwMode="auto">
              <a:xfrm>
                <a:off x="816" y="3456"/>
                <a:ext cx="6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500" b="1" dirty="0">
                    <a:solidFill>
                      <a:srgbClr val="FF9900"/>
                    </a:solidFill>
                    <a:effectLst>
                      <a:outerShdw blurRad="38100" dist="38100" dir="2700000" algn="tl">
                        <a:srgbClr val="C0C0C0"/>
                      </a:outerShdw>
                    </a:effectLst>
                    <a:latin typeface="Arial" panose="020B0604020202020204" pitchFamily="34" charset="0"/>
                  </a:rPr>
                  <a:t>Low</a:t>
                </a:r>
              </a:p>
            </p:txBody>
          </p:sp>
          <p:sp>
            <p:nvSpPr>
              <p:cNvPr id="12299" name="Rectangle 11">
                <a:extLst>
                  <a:ext uri="{FF2B5EF4-FFF2-40B4-BE49-F238E27FC236}">
                    <a16:creationId xmlns:a16="http://schemas.microsoft.com/office/drawing/2014/main" id="{3B180B1E-6BFA-9945-2267-16B11B1DA14A}"/>
                  </a:ext>
                </a:extLst>
              </p:cNvPr>
              <p:cNvSpPr>
                <a:spLocks noChangeArrowheads="1"/>
              </p:cNvSpPr>
              <p:nvPr/>
            </p:nvSpPr>
            <p:spPr bwMode="auto">
              <a:xfrm>
                <a:off x="816" y="2160"/>
                <a:ext cx="6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500" b="1">
                    <a:solidFill>
                      <a:srgbClr val="FF9900"/>
                    </a:solidFill>
                    <a:effectLst>
                      <a:outerShdw blurRad="38100" dist="38100" dir="2700000" algn="tl">
                        <a:srgbClr val="C0C0C0"/>
                      </a:outerShdw>
                    </a:effectLst>
                    <a:latin typeface="Arial" panose="020B0604020202020204" pitchFamily="34" charset="0"/>
                  </a:rPr>
                  <a:t>High</a:t>
                </a:r>
              </a:p>
            </p:txBody>
          </p:sp>
        </p:grpSp>
        <p:grpSp>
          <p:nvGrpSpPr>
            <p:cNvPr id="12300" name="Group 12">
              <a:extLst>
                <a:ext uri="{FF2B5EF4-FFF2-40B4-BE49-F238E27FC236}">
                  <a16:creationId xmlns:a16="http://schemas.microsoft.com/office/drawing/2014/main" id="{D2D6F59D-B930-C570-350F-3C46350C15C5}"/>
                </a:ext>
              </a:extLst>
            </p:cNvPr>
            <p:cNvGrpSpPr>
              <a:grpSpLocks/>
            </p:cNvGrpSpPr>
            <p:nvPr/>
          </p:nvGrpSpPr>
          <p:grpSpPr bwMode="auto">
            <a:xfrm>
              <a:off x="2016" y="1200"/>
              <a:ext cx="2592" cy="480"/>
              <a:chOff x="2016" y="1200"/>
              <a:chExt cx="2592" cy="480"/>
            </a:xfrm>
          </p:grpSpPr>
          <p:sp>
            <p:nvSpPr>
              <p:cNvPr id="12301" name="Rectangle 13">
                <a:extLst>
                  <a:ext uri="{FF2B5EF4-FFF2-40B4-BE49-F238E27FC236}">
                    <a16:creationId xmlns:a16="http://schemas.microsoft.com/office/drawing/2014/main" id="{CD607D7F-75FF-DE52-B970-AD88F807343F}"/>
                  </a:ext>
                </a:extLst>
              </p:cNvPr>
              <p:cNvSpPr>
                <a:spLocks noChangeArrowheads="1"/>
              </p:cNvSpPr>
              <p:nvPr/>
            </p:nvSpPr>
            <p:spPr bwMode="auto">
              <a:xfrm>
                <a:off x="2640" y="1200"/>
                <a:ext cx="1392" cy="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900" b="1">
                    <a:solidFill>
                      <a:srgbClr val="FAFD00"/>
                    </a:solidFill>
                    <a:effectLst>
                      <a:outerShdw blurRad="38100" dist="38100" dir="2700000" algn="tl">
                        <a:srgbClr val="C0C0C0"/>
                      </a:outerShdw>
                    </a:effectLst>
                    <a:latin typeface="Arial" panose="020B0604020202020204" pitchFamily="34" charset="0"/>
                  </a:rPr>
                  <a:t>Promotion</a:t>
                </a:r>
              </a:p>
            </p:txBody>
          </p:sp>
          <p:sp>
            <p:nvSpPr>
              <p:cNvPr id="12302" name="Rectangle 14">
                <a:extLst>
                  <a:ext uri="{FF2B5EF4-FFF2-40B4-BE49-F238E27FC236}">
                    <a16:creationId xmlns:a16="http://schemas.microsoft.com/office/drawing/2014/main" id="{DA5AC5D8-C58F-C875-E21B-EB1BC555EC24}"/>
                  </a:ext>
                </a:extLst>
              </p:cNvPr>
              <p:cNvSpPr>
                <a:spLocks noChangeArrowheads="1"/>
              </p:cNvSpPr>
              <p:nvPr/>
            </p:nvSpPr>
            <p:spPr bwMode="auto">
              <a:xfrm>
                <a:off x="2016" y="1488"/>
                <a:ext cx="6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500" b="1">
                    <a:solidFill>
                      <a:srgbClr val="FF9900"/>
                    </a:solidFill>
                    <a:effectLst>
                      <a:outerShdw blurRad="38100" dist="38100" dir="2700000" algn="tl">
                        <a:srgbClr val="C0C0C0"/>
                      </a:outerShdw>
                    </a:effectLst>
                    <a:latin typeface="Arial" panose="020B0604020202020204" pitchFamily="34" charset="0"/>
                  </a:rPr>
                  <a:t>High</a:t>
                </a:r>
              </a:p>
            </p:txBody>
          </p:sp>
          <p:sp>
            <p:nvSpPr>
              <p:cNvPr id="12303" name="Rectangle 15">
                <a:extLst>
                  <a:ext uri="{FF2B5EF4-FFF2-40B4-BE49-F238E27FC236}">
                    <a16:creationId xmlns:a16="http://schemas.microsoft.com/office/drawing/2014/main" id="{9B669EF7-6E4F-15EE-6E40-EFA0E10A8791}"/>
                  </a:ext>
                </a:extLst>
              </p:cNvPr>
              <p:cNvSpPr>
                <a:spLocks noChangeArrowheads="1"/>
              </p:cNvSpPr>
              <p:nvPr/>
            </p:nvSpPr>
            <p:spPr bwMode="auto">
              <a:xfrm>
                <a:off x="3936" y="1488"/>
                <a:ext cx="6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500" b="1">
                    <a:solidFill>
                      <a:srgbClr val="FF9900"/>
                    </a:solidFill>
                    <a:effectLst>
                      <a:outerShdw blurRad="38100" dist="38100" dir="2700000" algn="tl">
                        <a:srgbClr val="C0C0C0"/>
                      </a:outerShdw>
                    </a:effectLst>
                    <a:latin typeface="Arial" panose="020B0604020202020204" pitchFamily="34" charset="0"/>
                  </a:rPr>
                  <a:t>Low</a:t>
                </a:r>
              </a:p>
            </p:txBody>
          </p:sp>
        </p:grpSp>
      </p:grpSp>
      <p:pic>
        <p:nvPicPr>
          <p:cNvPr id="2" name="Picture 1">
            <a:extLst>
              <a:ext uri="{FF2B5EF4-FFF2-40B4-BE49-F238E27FC236}">
                <a16:creationId xmlns:a16="http://schemas.microsoft.com/office/drawing/2014/main" id="{6C0F9E3F-F402-2629-4CF8-B1990142DCC4}"/>
              </a:ext>
            </a:extLst>
          </p:cNvPr>
          <p:cNvPicPr>
            <a:picLocks noChangeAspect="1"/>
          </p:cNvPicPr>
          <p:nvPr/>
        </p:nvPicPr>
        <p:blipFill>
          <a:blip r:embed="rId3"/>
          <a:stretch>
            <a:fillRect/>
          </a:stretch>
        </p:blipFill>
        <p:spPr>
          <a:xfrm>
            <a:off x="-426089" y="0"/>
            <a:ext cx="9053253" cy="1610200"/>
          </a:xfrm>
          <a:prstGeom prst="rect">
            <a:avLst/>
          </a:prstGeom>
        </p:spPr>
      </p:pic>
      <p:sp>
        <p:nvSpPr>
          <p:cNvPr id="12290" name="Text Box 2">
            <a:extLst>
              <a:ext uri="{FF2B5EF4-FFF2-40B4-BE49-F238E27FC236}">
                <a16:creationId xmlns:a16="http://schemas.microsoft.com/office/drawing/2014/main" id="{93CFD9A2-EB5D-14D7-A1BA-437EE0DFA0CE}"/>
              </a:ext>
            </a:extLst>
          </p:cNvPr>
          <p:cNvSpPr txBox="1">
            <a:spLocks noChangeArrowheads="1"/>
          </p:cNvSpPr>
          <p:nvPr/>
        </p:nvSpPr>
        <p:spPr bwMode="auto">
          <a:xfrm>
            <a:off x="783812" y="648115"/>
            <a:ext cx="6915150" cy="420688"/>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hangingPunct="0">
              <a:lnSpc>
                <a:spcPct val="87000"/>
              </a:lnSpc>
              <a:spcBef>
                <a:spcPct val="50000"/>
              </a:spcBef>
              <a:buClr>
                <a:srgbClr val="000000"/>
              </a:buClr>
              <a:buSzPct val="45000"/>
              <a:buFont typeface="StarSymbol" charset="0"/>
              <a:buNone/>
            </a:pPr>
            <a:r>
              <a:rPr lang="en-US" altLang="en-US" sz="2500" b="1" dirty="0">
                <a:solidFill>
                  <a:schemeClr val="bg1"/>
                </a:solidFill>
                <a:latin typeface="HelveticaRounded LT BoldCn" pitchFamily="2" charset="0"/>
              </a:rPr>
              <a:t>Introduction Stage: Marketing Strategies</a:t>
            </a:r>
          </a:p>
        </p:txBody>
      </p:sp>
      <p:pic>
        <p:nvPicPr>
          <p:cNvPr id="3" name="Picture 2">
            <a:extLst>
              <a:ext uri="{FF2B5EF4-FFF2-40B4-BE49-F238E27FC236}">
                <a16:creationId xmlns:a16="http://schemas.microsoft.com/office/drawing/2014/main" id="{BA5F0006-7083-7233-26DB-0B1127409706}"/>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BA6B5D91-D637-AE09-6B1D-A8D6F9DD20B1}"/>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9DA3509F-E261-F419-B525-3EBA6973D66B}"/>
              </a:ext>
            </a:extLst>
          </p:cNvPr>
          <p:cNvPicPr>
            <a:picLocks noChangeAspect="1"/>
          </p:cNvPicPr>
          <p:nvPr/>
        </p:nvPicPr>
        <p:blipFill>
          <a:blip r:embed="rId5"/>
          <a:stretch>
            <a:fillRect/>
          </a:stretch>
        </p:blipFill>
        <p:spPr>
          <a:xfrm>
            <a:off x="12072675" y="2204822"/>
            <a:ext cx="238650" cy="2709534"/>
          </a:xfrm>
          <a:prstGeom prst="rect">
            <a:avLst/>
          </a:prstGeom>
        </p:spPr>
      </p:pic>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nodeType="clickEffect">
                                  <p:stCondLst>
                                    <p:cond delay="0"/>
                                  </p:stCondLst>
                                  <p:childTnLst>
                                    <p:set>
                                      <p:cBhvr>
                                        <p:cTn id="6" dur="1" fill="hold">
                                          <p:stCondLst>
                                            <p:cond delay="0"/>
                                          </p:stCondLst>
                                        </p:cTn>
                                        <p:tgtEl>
                                          <p:spTgt spid="12295"/>
                                        </p:tgtEl>
                                        <p:attrNameLst>
                                          <p:attrName>style.visibility</p:attrName>
                                        </p:attrNameLst>
                                      </p:cBhvr>
                                      <p:to>
                                        <p:strVal val="visible"/>
                                      </p:to>
                                    </p:set>
                                    <p:animEffect transition="in" filter="box(out)">
                                      <p:cBhvr>
                                        <p:cTn id="7" dur="500"/>
                                        <p:tgtEl>
                                          <p:spTgt spid="1229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3" presetClass="entr" presetSubtype="528" fill="hold" grpId="0" nodeType="clickEffect">
                                  <p:stCondLst>
                                    <p:cond delay="0"/>
                                  </p:stCondLst>
                                  <p:childTnLst>
                                    <p:set>
                                      <p:cBhvr>
                                        <p:cTn id="11" dur="1" fill="hold">
                                          <p:stCondLst>
                                            <p:cond delay="0"/>
                                          </p:stCondLst>
                                        </p:cTn>
                                        <p:tgtEl>
                                          <p:spTgt spid="12291"/>
                                        </p:tgtEl>
                                        <p:attrNameLst>
                                          <p:attrName>style.visibility</p:attrName>
                                        </p:attrNameLst>
                                      </p:cBhvr>
                                      <p:to>
                                        <p:strVal val="visible"/>
                                      </p:to>
                                    </p:set>
                                    <p:anim calcmode="lin" valueType="num">
                                      <p:cBhvr>
                                        <p:cTn id="12" dur="500" fill="hold"/>
                                        <p:tgtEl>
                                          <p:spTgt spid="12291"/>
                                        </p:tgtEl>
                                        <p:attrNameLst>
                                          <p:attrName>ppt_w</p:attrName>
                                        </p:attrNameLst>
                                      </p:cBhvr>
                                      <p:tavLst>
                                        <p:tav tm="0">
                                          <p:val>
                                            <p:fltVal val="0"/>
                                          </p:val>
                                        </p:tav>
                                        <p:tav tm="100000">
                                          <p:val>
                                            <p:strVal val="#ppt_w"/>
                                          </p:val>
                                        </p:tav>
                                      </p:tavLst>
                                    </p:anim>
                                    <p:anim calcmode="lin" valueType="num">
                                      <p:cBhvr>
                                        <p:cTn id="13" dur="500" fill="hold"/>
                                        <p:tgtEl>
                                          <p:spTgt spid="12291"/>
                                        </p:tgtEl>
                                        <p:attrNameLst>
                                          <p:attrName>ppt_h</p:attrName>
                                        </p:attrNameLst>
                                      </p:cBhvr>
                                      <p:tavLst>
                                        <p:tav tm="0">
                                          <p:val>
                                            <p:fltVal val="0"/>
                                          </p:val>
                                        </p:tav>
                                        <p:tav tm="100000">
                                          <p:val>
                                            <p:strVal val="#ppt_h"/>
                                          </p:val>
                                        </p:tav>
                                      </p:tavLst>
                                    </p:anim>
                                    <p:anim calcmode="lin" valueType="num">
                                      <p:cBhvr>
                                        <p:cTn id="14" dur="500" fill="hold"/>
                                        <p:tgtEl>
                                          <p:spTgt spid="12291"/>
                                        </p:tgtEl>
                                        <p:attrNameLst>
                                          <p:attrName>ppt_x</p:attrName>
                                        </p:attrNameLst>
                                      </p:cBhvr>
                                      <p:tavLst>
                                        <p:tav tm="0">
                                          <p:val>
                                            <p:fltVal val="0.5"/>
                                          </p:val>
                                        </p:tav>
                                        <p:tav tm="100000">
                                          <p:val>
                                            <p:strVal val="#ppt_x"/>
                                          </p:val>
                                        </p:tav>
                                      </p:tavLst>
                                    </p:anim>
                                    <p:anim calcmode="lin" valueType="num">
                                      <p:cBhvr>
                                        <p:cTn id="15" dur="500" fill="hold"/>
                                        <p:tgtEl>
                                          <p:spTgt spid="12291"/>
                                        </p:tgtEl>
                                        <p:attrNameLst>
                                          <p:attrName>ppt_y</p:attrName>
                                        </p:attrNameLst>
                                      </p:cBhvr>
                                      <p:tavLst>
                                        <p:tav tm="0">
                                          <p:val>
                                            <p:fltVal val="0.5"/>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23" presetClass="entr" presetSubtype="528" fill="hold" grpId="0" nodeType="clickEffect">
                                  <p:stCondLst>
                                    <p:cond delay="0"/>
                                  </p:stCondLst>
                                  <p:childTnLst>
                                    <p:set>
                                      <p:cBhvr>
                                        <p:cTn id="19" dur="1" fill="hold">
                                          <p:stCondLst>
                                            <p:cond delay="0"/>
                                          </p:stCondLst>
                                        </p:cTn>
                                        <p:tgtEl>
                                          <p:spTgt spid="12294"/>
                                        </p:tgtEl>
                                        <p:attrNameLst>
                                          <p:attrName>style.visibility</p:attrName>
                                        </p:attrNameLst>
                                      </p:cBhvr>
                                      <p:to>
                                        <p:strVal val="visible"/>
                                      </p:to>
                                    </p:set>
                                    <p:anim calcmode="lin" valueType="num">
                                      <p:cBhvr>
                                        <p:cTn id="20" dur="500" fill="hold"/>
                                        <p:tgtEl>
                                          <p:spTgt spid="12294"/>
                                        </p:tgtEl>
                                        <p:attrNameLst>
                                          <p:attrName>ppt_w</p:attrName>
                                        </p:attrNameLst>
                                      </p:cBhvr>
                                      <p:tavLst>
                                        <p:tav tm="0">
                                          <p:val>
                                            <p:fltVal val="0"/>
                                          </p:val>
                                        </p:tav>
                                        <p:tav tm="100000">
                                          <p:val>
                                            <p:strVal val="#ppt_w"/>
                                          </p:val>
                                        </p:tav>
                                      </p:tavLst>
                                    </p:anim>
                                    <p:anim calcmode="lin" valueType="num">
                                      <p:cBhvr>
                                        <p:cTn id="21" dur="500" fill="hold"/>
                                        <p:tgtEl>
                                          <p:spTgt spid="12294"/>
                                        </p:tgtEl>
                                        <p:attrNameLst>
                                          <p:attrName>ppt_h</p:attrName>
                                        </p:attrNameLst>
                                      </p:cBhvr>
                                      <p:tavLst>
                                        <p:tav tm="0">
                                          <p:val>
                                            <p:fltVal val="0"/>
                                          </p:val>
                                        </p:tav>
                                        <p:tav tm="100000">
                                          <p:val>
                                            <p:strVal val="#ppt_h"/>
                                          </p:val>
                                        </p:tav>
                                      </p:tavLst>
                                    </p:anim>
                                    <p:anim calcmode="lin" valueType="num">
                                      <p:cBhvr>
                                        <p:cTn id="22" dur="500" fill="hold"/>
                                        <p:tgtEl>
                                          <p:spTgt spid="12294"/>
                                        </p:tgtEl>
                                        <p:attrNameLst>
                                          <p:attrName>ppt_x</p:attrName>
                                        </p:attrNameLst>
                                      </p:cBhvr>
                                      <p:tavLst>
                                        <p:tav tm="0">
                                          <p:val>
                                            <p:fltVal val="0.5"/>
                                          </p:val>
                                        </p:tav>
                                        <p:tav tm="100000">
                                          <p:val>
                                            <p:strVal val="#ppt_x"/>
                                          </p:val>
                                        </p:tav>
                                      </p:tavLst>
                                    </p:anim>
                                    <p:anim calcmode="lin" valueType="num">
                                      <p:cBhvr>
                                        <p:cTn id="23" dur="500" fill="hold"/>
                                        <p:tgtEl>
                                          <p:spTgt spid="12294"/>
                                        </p:tgtEl>
                                        <p:attrNameLst>
                                          <p:attrName>ppt_y</p:attrName>
                                        </p:attrNameLst>
                                      </p:cBhvr>
                                      <p:tavLst>
                                        <p:tav tm="0">
                                          <p:val>
                                            <p:fltVal val="0.5"/>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23" presetClass="entr" presetSubtype="528" fill="hold" grpId="0" nodeType="clickEffect">
                                  <p:stCondLst>
                                    <p:cond delay="0"/>
                                  </p:stCondLst>
                                  <p:childTnLst>
                                    <p:set>
                                      <p:cBhvr>
                                        <p:cTn id="27" dur="1" fill="hold">
                                          <p:stCondLst>
                                            <p:cond delay="0"/>
                                          </p:stCondLst>
                                        </p:cTn>
                                        <p:tgtEl>
                                          <p:spTgt spid="12292"/>
                                        </p:tgtEl>
                                        <p:attrNameLst>
                                          <p:attrName>style.visibility</p:attrName>
                                        </p:attrNameLst>
                                      </p:cBhvr>
                                      <p:to>
                                        <p:strVal val="visible"/>
                                      </p:to>
                                    </p:set>
                                    <p:anim calcmode="lin" valueType="num">
                                      <p:cBhvr>
                                        <p:cTn id="28" dur="500" fill="hold"/>
                                        <p:tgtEl>
                                          <p:spTgt spid="12292"/>
                                        </p:tgtEl>
                                        <p:attrNameLst>
                                          <p:attrName>ppt_w</p:attrName>
                                        </p:attrNameLst>
                                      </p:cBhvr>
                                      <p:tavLst>
                                        <p:tav tm="0">
                                          <p:val>
                                            <p:fltVal val="0"/>
                                          </p:val>
                                        </p:tav>
                                        <p:tav tm="100000">
                                          <p:val>
                                            <p:strVal val="#ppt_w"/>
                                          </p:val>
                                        </p:tav>
                                      </p:tavLst>
                                    </p:anim>
                                    <p:anim calcmode="lin" valueType="num">
                                      <p:cBhvr>
                                        <p:cTn id="29" dur="500" fill="hold"/>
                                        <p:tgtEl>
                                          <p:spTgt spid="12292"/>
                                        </p:tgtEl>
                                        <p:attrNameLst>
                                          <p:attrName>ppt_h</p:attrName>
                                        </p:attrNameLst>
                                      </p:cBhvr>
                                      <p:tavLst>
                                        <p:tav tm="0">
                                          <p:val>
                                            <p:fltVal val="0"/>
                                          </p:val>
                                        </p:tav>
                                        <p:tav tm="100000">
                                          <p:val>
                                            <p:strVal val="#ppt_h"/>
                                          </p:val>
                                        </p:tav>
                                      </p:tavLst>
                                    </p:anim>
                                    <p:anim calcmode="lin" valueType="num">
                                      <p:cBhvr>
                                        <p:cTn id="30" dur="500" fill="hold"/>
                                        <p:tgtEl>
                                          <p:spTgt spid="12292"/>
                                        </p:tgtEl>
                                        <p:attrNameLst>
                                          <p:attrName>ppt_x</p:attrName>
                                        </p:attrNameLst>
                                      </p:cBhvr>
                                      <p:tavLst>
                                        <p:tav tm="0">
                                          <p:val>
                                            <p:fltVal val="0.5"/>
                                          </p:val>
                                        </p:tav>
                                        <p:tav tm="100000">
                                          <p:val>
                                            <p:strVal val="#ppt_x"/>
                                          </p:val>
                                        </p:tav>
                                      </p:tavLst>
                                    </p:anim>
                                    <p:anim calcmode="lin" valueType="num">
                                      <p:cBhvr>
                                        <p:cTn id="31" dur="500" fill="hold"/>
                                        <p:tgtEl>
                                          <p:spTgt spid="12292"/>
                                        </p:tgtEl>
                                        <p:attrNameLst>
                                          <p:attrName>ppt_y</p:attrName>
                                        </p:attrNameLst>
                                      </p:cBhvr>
                                      <p:tavLst>
                                        <p:tav tm="0">
                                          <p:val>
                                            <p:fltVal val="0.5"/>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23" presetClass="entr" presetSubtype="528" fill="hold" grpId="0" nodeType="clickEffect">
                                  <p:stCondLst>
                                    <p:cond delay="0"/>
                                  </p:stCondLst>
                                  <p:childTnLst>
                                    <p:set>
                                      <p:cBhvr>
                                        <p:cTn id="35" dur="1" fill="hold">
                                          <p:stCondLst>
                                            <p:cond delay="0"/>
                                          </p:stCondLst>
                                        </p:cTn>
                                        <p:tgtEl>
                                          <p:spTgt spid="12293"/>
                                        </p:tgtEl>
                                        <p:attrNameLst>
                                          <p:attrName>style.visibility</p:attrName>
                                        </p:attrNameLst>
                                      </p:cBhvr>
                                      <p:to>
                                        <p:strVal val="visible"/>
                                      </p:to>
                                    </p:set>
                                    <p:anim calcmode="lin" valueType="num">
                                      <p:cBhvr>
                                        <p:cTn id="36" dur="500" fill="hold"/>
                                        <p:tgtEl>
                                          <p:spTgt spid="12293"/>
                                        </p:tgtEl>
                                        <p:attrNameLst>
                                          <p:attrName>ppt_w</p:attrName>
                                        </p:attrNameLst>
                                      </p:cBhvr>
                                      <p:tavLst>
                                        <p:tav tm="0">
                                          <p:val>
                                            <p:fltVal val="0"/>
                                          </p:val>
                                        </p:tav>
                                        <p:tav tm="100000">
                                          <p:val>
                                            <p:strVal val="#ppt_w"/>
                                          </p:val>
                                        </p:tav>
                                      </p:tavLst>
                                    </p:anim>
                                    <p:anim calcmode="lin" valueType="num">
                                      <p:cBhvr>
                                        <p:cTn id="37" dur="500" fill="hold"/>
                                        <p:tgtEl>
                                          <p:spTgt spid="12293"/>
                                        </p:tgtEl>
                                        <p:attrNameLst>
                                          <p:attrName>ppt_h</p:attrName>
                                        </p:attrNameLst>
                                      </p:cBhvr>
                                      <p:tavLst>
                                        <p:tav tm="0">
                                          <p:val>
                                            <p:fltVal val="0"/>
                                          </p:val>
                                        </p:tav>
                                        <p:tav tm="100000">
                                          <p:val>
                                            <p:strVal val="#ppt_h"/>
                                          </p:val>
                                        </p:tav>
                                      </p:tavLst>
                                    </p:anim>
                                    <p:anim calcmode="lin" valueType="num">
                                      <p:cBhvr>
                                        <p:cTn id="38" dur="500" fill="hold"/>
                                        <p:tgtEl>
                                          <p:spTgt spid="12293"/>
                                        </p:tgtEl>
                                        <p:attrNameLst>
                                          <p:attrName>ppt_x</p:attrName>
                                        </p:attrNameLst>
                                      </p:cBhvr>
                                      <p:tavLst>
                                        <p:tav tm="0">
                                          <p:val>
                                            <p:fltVal val="0.5"/>
                                          </p:val>
                                        </p:tav>
                                        <p:tav tm="100000">
                                          <p:val>
                                            <p:strVal val="#ppt_x"/>
                                          </p:val>
                                        </p:tav>
                                      </p:tavLst>
                                    </p:anim>
                                    <p:anim calcmode="lin" valueType="num">
                                      <p:cBhvr>
                                        <p:cTn id="39" dur="500" fill="hold"/>
                                        <p:tgtEl>
                                          <p:spTgt spid="1229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animBg="1" autoUpdateAnimBg="0"/>
      <p:bldP spid="12292" grpId="0" animBg="1" autoUpdateAnimBg="0"/>
      <p:bldP spid="12293" grpId="0" animBg="1" autoUpdateAnimBg="0"/>
      <p:bldP spid="12294" grpId="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17050" y="327015"/>
            <a:ext cx="1272065" cy="1140721"/>
          </a:xfrm>
          <a:prstGeom prst="rect">
            <a:avLst/>
          </a:prstGeom>
        </p:spPr>
      </p:pic>
      <p:pic>
        <p:nvPicPr>
          <p:cNvPr id="3" name="Picture 2"/>
          <p:cNvPicPr>
            <a:picLocks noChangeAspect="1"/>
          </p:cNvPicPr>
          <p:nvPr/>
        </p:nvPicPr>
        <p:blipFill>
          <a:blip r:embed="rId3"/>
          <a:stretch>
            <a:fillRect/>
          </a:stretch>
        </p:blipFill>
        <p:spPr>
          <a:xfrm>
            <a:off x="2300868" y="657599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8" y="0"/>
            <a:ext cx="7396732" cy="1610200"/>
          </a:xfrm>
          <a:prstGeom prst="rect">
            <a:avLst/>
          </a:prstGeom>
        </p:spPr>
      </p:pic>
      <p:sp>
        <p:nvSpPr>
          <p:cNvPr id="7" name="TextBox 6"/>
          <p:cNvSpPr txBox="1"/>
          <p:nvPr/>
        </p:nvSpPr>
        <p:spPr>
          <a:xfrm>
            <a:off x="2239557" y="662758"/>
            <a:ext cx="27815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3: Growth</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178793"/>
            <a:ext cx="10859982" cy="4992392"/>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At this stage, customers finally welcome the product. </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Your business competes to increase its market share because other companies know your product and its place in the market.</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If there are many competitors, your product’s price is likely less. However, suppose your product is innovative with lesser competition. In such scenarios, the prices of your product may remain high for a longer time</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latin typeface="Tajawal ExtraBold" panose="00000800000000000000" pitchFamily="2" charset="-78"/>
                <a:cs typeface="Tajawal ExtraBold" panose="00000800000000000000" pitchFamily="2" charset="-78"/>
              </a:rPr>
              <a:t>Marketing strategies during the GROWTH stage: Extensive Marketing Campaigns </a:t>
            </a:r>
          </a:p>
        </p:txBody>
      </p:sp>
      <p:sp>
        <p:nvSpPr>
          <p:cNvPr id="8" name="Rectangle 7">
            <a:extLst>
              <a:ext uri="{FF2B5EF4-FFF2-40B4-BE49-F238E27FC236}">
                <a16:creationId xmlns:a16="http://schemas.microsoft.com/office/drawing/2014/main" id="{17BDA0C2-9CB8-19FB-9AED-BB0CC3F362B3}"/>
              </a:ext>
            </a:extLst>
          </p:cNvPr>
          <p:cNvSpPr/>
          <p:nvPr/>
        </p:nvSpPr>
        <p:spPr>
          <a:xfrm>
            <a:off x="651740" y="5206528"/>
            <a:ext cx="11137374" cy="1140720"/>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983812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17050" y="327015"/>
            <a:ext cx="1272065" cy="1140721"/>
          </a:xfrm>
          <a:prstGeom prst="rect">
            <a:avLst/>
          </a:prstGeom>
        </p:spPr>
      </p:pic>
      <p:pic>
        <p:nvPicPr>
          <p:cNvPr id="3" name="Picture 2"/>
          <p:cNvPicPr>
            <a:picLocks noChangeAspect="1"/>
          </p:cNvPicPr>
          <p:nvPr/>
        </p:nvPicPr>
        <p:blipFill>
          <a:blip r:embed="rId3"/>
          <a:stretch>
            <a:fillRect/>
          </a:stretch>
        </p:blipFill>
        <p:spPr>
          <a:xfrm>
            <a:off x="2313338"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8" y="0"/>
            <a:ext cx="7396732" cy="1610200"/>
          </a:xfrm>
          <a:prstGeom prst="rect">
            <a:avLst/>
          </a:prstGeom>
        </p:spPr>
      </p:pic>
      <p:sp>
        <p:nvSpPr>
          <p:cNvPr id="7" name="TextBox 6"/>
          <p:cNvSpPr txBox="1"/>
          <p:nvPr/>
        </p:nvSpPr>
        <p:spPr>
          <a:xfrm>
            <a:off x="2239557" y="662758"/>
            <a:ext cx="27815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3: Growth</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178793"/>
            <a:ext cx="10859982" cy="5546390"/>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Mass Market Adoption Phase: </a:t>
            </a:r>
            <a:r>
              <a:rPr lang="en-US" b="1" dirty="0">
                <a:solidFill>
                  <a:srgbClr val="0A1F61"/>
                </a:solidFill>
                <a:latin typeface="Tajawal ExtraBold" panose="00000800000000000000" pitchFamily="2" charset="-78"/>
                <a:cs typeface="Tajawal ExtraBold" panose="00000800000000000000" pitchFamily="2" charset="-78"/>
              </a:rPr>
              <a:t>The smartphone industry saw mass market adoption in the late 2000s and early 2010s. This was largely due to the increasing affordability of the devices and the widespread availability of mobile internet access.</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Expansion of Product Offerings: </a:t>
            </a:r>
            <a:r>
              <a:rPr lang="en-US" b="1" dirty="0">
                <a:solidFill>
                  <a:srgbClr val="0A1F61"/>
                </a:solidFill>
                <a:latin typeface="Tajawal ExtraBold" panose="00000800000000000000" pitchFamily="2" charset="-78"/>
                <a:cs typeface="Tajawal ExtraBold" panose="00000800000000000000" pitchFamily="2" charset="-78"/>
              </a:rPr>
              <a:t>Manufacturers began to offer phones in different sizes, with varying levels of processing power and storage capacity, and with different operating systems.</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u="sng" dirty="0">
                <a:solidFill>
                  <a:srgbClr val="0A1F61"/>
                </a:solidFill>
                <a:highlight>
                  <a:srgbClr val="FFFF00"/>
                </a:highlight>
                <a:latin typeface="Tajawal ExtraBold" panose="00000800000000000000" pitchFamily="2" charset="-78"/>
                <a:cs typeface="Tajawal ExtraBold" panose="00000800000000000000" pitchFamily="2" charset="-78"/>
              </a:rPr>
              <a:t>Marketing Strategies: </a:t>
            </a:r>
            <a:r>
              <a:rPr lang="en-US" b="1" dirty="0">
                <a:solidFill>
                  <a:srgbClr val="0A1F61"/>
                </a:solidFill>
                <a:latin typeface="Tajawal ExtraBold" panose="00000800000000000000" pitchFamily="2" charset="-78"/>
                <a:cs typeface="Tajawal ExtraBold" panose="00000800000000000000" pitchFamily="2" charset="-78"/>
              </a:rPr>
              <a:t>Smartphone manufacturers ran extensive advertising campaigns in traditional media such as television, print, and outdoor advertising, as well as in digital media such as online advertisements, social media, and email</a:t>
            </a:r>
            <a:endParaRPr lang="en-US" b="1" dirty="0">
              <a:latin typeface="Tajawal ExtraBold" panose="00000800000000000000" pitchFamily="2" charset="-78"/>
              <a:cs typeface="Tajawal ExtraBold" panose="00000800000000000000" pitchFamily="2" charset="-78"/>
            </a:endParaRPr>
          </a:p>
        </p:txBody>
      </p:sp>
      <p:sp>
        <p:nvSpPr>
          <p:cNvPr id="8" name="Rectangle 7">
            <a:extLst>
              <a:ext uri="{FF2B5EF4-FFF2-40B4-BE49-F238E27FC236}">
                <a16:creationId xmlns:a16="http://schemas.microsoft.com/office/drawing/2014/main" id="{17BDA0C2-9CB8-19FB-9AED-BB0CC3F362B3}"/>
              </a:ext>
            </a:extLst>
          </p:cNvPr>
          <p:cNvSpPr/>
          <p:nvPr/>
        </p:nvSpPr>
        <p:spPr>
          <a:xfrm>
            <a:off x="410817" y="5153519"/>
            <a:ext cx="11378297" cy="1564941"/>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410287BB-A164-7259-F8E2-1DAAA22EE27A}"/>
              </a:ext>
            </a:extLst>
          </p:cNvPr>
          <p:cNvPicPr>
            <a:picLocks noChangeAspect="1"/>
          </p:cNvPicPr>
          <p:nvPr/>
        </p:nvPicPr>
        <p:blipFill>
          <a:blip r:embed="rId6"/>
          <a:stretch>
            <a:fillRect/>
          </a:stretch>
        </p:blipFill>
        <p:spPr>
          <a:xfrm>
            <a:off x="8327563" y="225773"/>
            <a:ext cx="2069025" cy="1158654"/>
          </a:xfrm>
          <a:prstGeom prst="rect">
            <a:avLst/>
          </a:prstGeom>
        </p:spPr>
      </p:pic>
    </p:spTree>
    <p:extLst>
      <p:ext uri="{BB962C8B-B14F-4D97-AF65-F5344CB8AC3E}">
        <p14:creationId xmlns:p14="http://schemas.microsoft.com/office/powerpoint/2010/main" val="6222343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a:extLst>
              <a:ext uri="{FF2B5EF4-FFF2-40B4-BE49-F238E27FC236}">
                <a16:creationId xmlns:a16="http://schemas.microsoft.com/office/drawing/2014/main" id="{F7530670-5E06-2A1F-F728-DF65F866BFD7}"/>
              </a:ext>
            </a:extLst>
          </p:cNvPr>
          <p:cNvSpPr>
            <a:spLocks noChangeArrowheads="1"/>
          </p:cNvSpPr>
          <p:nvPr/>
        </p:nvSpPr>
        <p:spPr bwMode="auto">
          <a:xfrm>
            <a:off x="2563814" y="5930901"/>
            <a:ext cx="17303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8196" name="Rectangle 4">
            <a:extLst>
              <a:ext uri="{FF2B5EF4-FFF2-40B4-BE49-F238E27FC236}">
                <a16:creationId xmlns:a16="http://schemas.microsoft.com/office/drawing/2014/main" id="{4D2A9BA4-CBD1-0C50-5751-3C67C591DF8C}"/>
              </a:ext>
            </a:extLst>
          </p:cNvPr>
          <p:cNvSpPr>
            <a:spLocks noChangeArrowheads="1"/>
          </p:cNvSpPr>
          <p:nvPr/>
        </p:nvSpPr>
        <p:spPr bwMode="auto">
          <a:xfrm>
            <a:off x="4779964" y="5930901"/>
            <a:ext cx="26320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8198" name="Rectangle 6">
            <a:extLst>
              <a:ext uri="{FF2B5EF4-FFF2-40B4-BE49-F238E27FC236}">
                <a16:creationId xmlns:a16="http://schemas.microsoft.com/office/drawing/2014/main" id="{73279D07-F23E-8136-F195-20EA65A6BA70}"/>
              </a:ext>
            </a:extLst>
          </p:cNvPr>
          <p:cNvSpPr>
            <a:spLocks noChangeArrowheads="1"/>
          </p:cNvSpPr>
          <p:nvPr/>
        </p:nvSpPr>
        <p:spPr bwMode="auto">
          <a:xfrm>
            <a:off x="2406651" y="1993900"/>
            <a:ext cx="2462213" cy="488950"/>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Sales</a:t>
            </a:r>
          </a:p>
        </p:txBody>
      </p:sp>
      <p:sp>
        <p:nvSpPr>
          <p:cNvPr id="8199" name="Rectangle 7">
            <a:extLst>
              <a:ext uri="{FF2B5EF4-FFF2-40B4-BE49-F238E27FC236}">
                <a16:creationId xmlns:a16="http://schemas.microsoft.com/office/drawing/2014/main" id="{443FE89D-BB4C-8474-6BF5-89187F3D3358}"/>
              </a:ext>
            </a:extLst>
          </p:cNvPr>
          <p:cNvSpPr>
            <a:spLocks noChangeArrowheads="1"/>
          </p:cNvSpPr>
          <p:nvPr/>
        </p:nvSpPr>
        <p:spPr bwMode="auto">
          <a:xfrm>
            <a:off x="2406651" y="2540001"/>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Costs</a:t>
            </a:r>
          </a:p>
        </p:txBody>
      </p:sp>
      <p:sp>
        <p:nvSpPr>
          <p:cNvPr id="8200" name="Rectangle 8">
            <a:extLst>
              <a:ext uri="{FF2B5EF4-FFF2-40B4-BE49-F238E27FC236}">
                <a16:creationId xmlns:a16="http://schemas.microsoft.com/office/drawing/2014/main" id="{04A0BACA-90BE-E102-DFCD-A6A7E5A41BA2}"/>
              </a:ext>
            </a:extLst>
          </p:cNvPr>
          <p:cNvSpPr>
            <a:spLocks noChangeArrowheads="1"/>
          </p:cNvSpPr>
          <p:nvPr/>
        </p:nvSpPr>
        <p:spPr bwMode="auto">
          <a:xfrm>
            <a:off x="2406651" y="3084513"/>
            <a:ext cx="2462213" cy="488950"/>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Profits</a:t>
            </a:r>
          </a:p>
        </p:txBody>
      </p:sp>
      <p:sp>
        <p:nvSpPr>
          <p:cNvPr id="8201" name="Rectangle 9">
            <a:extLst>
              <a:ext uri="{FF2B5EF4-FFF2-40B4-BE49-F238E27FC236}">
                <a16:creationId xmlns:a16="http://schemas.microsoft.com/office/drawing/2014/main" id="{9B05D0C1-7C87-8E35-B178-E5E123D9E780}"/>
              </a:ext>
            </a:extLst>
          </p:cNvPr>
          <p:cNvSpPr>
            <a:spLocks noChangeArrowheads="1"/>
          </p:cNvSpPr>
          <p:nvPr/>
        </p:nvSpPr>
        <p:spPr bwMode="auto">
          <a:xfrm>
            <a:off x="2406651" y="3630613"/>
            <a:ext cx="2462213" cy="487362"/>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b="1">
                <a:solidFill>
                  <a:srgbClr val="000000"/>
                </a:solidFill>
                <a:latin typeface="Arial" panose="020B0604020202020204" pitchFamily="34" charset="0"/>
              </a:rPr>
              <a:t>Marketing Objectives</a:t>
            </a:r>
          </a:p>
        </p:txBody>
      </p:sp>
      <p:sp>
        <p:nvSpPr>
          <p:cNvPr id="8202" name="Rectangle 10">
            <a:extLst>
              <a:ext uri="{FF2B5EF4-FFF2-40B4-BE49-F238E27FC236}">
                <a16:creationId xmlns:a16="http://schemas.microsoft.com/office/drawing/2014/main" id="{3F94960F-D858-8422-EF4C-0A3459683C35}"/>
              </a:ext>
            </a:extLst>
          </p:cNvPr>
          <p:cNvSpPr>
            <a:spLocks noChangeArrowheads="1"/>
          </p:cNvSpPr>
          <p:nvPr/>
        </p:nvSpPr>
        <p:spPr bwMode="auto">
          <a:xfrm>
            <a:off x="2406651" y="4175126"/>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Product</a:t>
            </a:r>
          </a:p>
        </p:txBody>
      </p:sp>
      <p:sp>
        <p:nvSpPr>
          <p:cNvPr id="8203" name="Rectangle 11">
            <a:extLst>
              <a:ext uri="{FF2B5EF4-FFF2-40B4-BE49-F238E27FC236}">
                <a16:creationId xmlns:a16="http://schemas.microsoft.com/office/drawing/2014/main" id="{E85C4149-09A4-3E2F-5E9E-4E83AEC4F8E1}"/>
              </a:ext>
            </a:extLst>
          </p:cNvPr>
          <p:cNvSpPr>
            <a:spLocks noChangeArrowheads="1"/>
          </p:cNvSpPr>
          <p:nvPr/>
        </p:nvSpPr>
        <p:spPr bwMode="auto">
          <a:xfrm>
            <a:off x="2406651" y="4721226"/>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Price</a:t>
            </a:r>
          </a:p>
        </p:txBody>
      </p:sp>
      <p:sp>
        <p:nvSpPr>
          <p:cNvPr id="8204" name="Rectangle 12">
            <a:extLst>
              <a:ext uri="{FF2B5EF4-FFF2-40B4-BE49-F238E27FC236}">
                <a16:creationId xmlns:a16="http://schemas.microsoft.com/office/drawing/2014/main" id="{DC6D96FA-C157-BA45-EDA3-59DE1A80D2FC}"/>
              </a:ext>
            </a:extLst>
          </p:cNvPr>
          <p:cNvSpPr>
            <a:spLocks noChangeArrowheads="1"/>
          </p:cNvSpPr>
          <p:nvPr/>
        </p:nvSpPr>
        <p:spPr bwMode="auto">
          <a:xfrm>
            <a:off x="5413375" y="1993900"/>
            <a:ext cx="4622800" cy="488950"/>
          </a:xfrm>
          <a:prstGeom prst="rect">
            <a:avLst/>
          </a:prstGeom>
          <a:gradFill rotWithShape="0">
            <a:gsLst>
              <a:gs pos="0">
                <a:srgbClr val="FEFE70"/>
              </a:gs>
              <a:gs pos="50000">
                <a:srgbClr val="FEFE8D"/>
              </a:gs>
              <a:gs pos="100000">
                <a:srgbClr val="FEFE70"/>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Rapidly rising sales    </a:t>
            </a:r>
          </a:p>
        </p:txBody>
      </p:sp>
      <p:sp>
        <p:nvSpPr>
          <p:cNvPr id="8205" name="Rectangle 13">
            <a:extLst>
              <a:ext uri="{FF2B5EF4-FFF2-40B4-BE49-F238E27FC236}">
                <a16:creationId xmlns:a16="http://schemas.microsoft.com/office/drawing/2014/main" id="{44A8CF27-9716-3FD1-7CA3-29AE0E3F0A53}"/>
              </a:ext>
            </a:extLst>
          </p:cNvPr>
          <p:cNvSpPr>
            <a:spLocks noChangeArrowheads="1"/>
          </p:cNvSpPr>
          <p:nvPr/>
        </p:nvSpPr>
        <p:spPr bwMode="auto">
          <a:xfrm>
            <a:off x="5413375" y="2540001"/>
            <a:ext cx="4622800" cy="487363"/>
          </a:xfrm>
          <a:prstGeom prst="rect">
            <a:avLst/>
          </a:prstGeom>
          <a:gradFill rotWithShape="0">
            <a:gsLst>
              <a:gs pos="0">
                <a:srgbClr val="FEFE70"/>
              </a:gs>
              <a:gs pos="50000">
                <a:srgbClr val="FEFE7F"/>
              </a:gs>
              <a:gs pos="100000">
                <a:srgbClr val="FEFE70"/>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Average cost per customer</a:t>
            </a:r>
          </a:p>
        </p:txBody>
      </p:sp>
      <p:sp>
        <p:nvSpPr>
          <p:cNvPr id="8206" name="Rectangle 14">
            <a:extLst>
              <a:ext uri="{FF2B5EF4-FFF2-40B4-BE49-F238E27FC236}">
                <a16:creationId xmlns:a16="http://schemas.microsoft.com/office/drawing/2014/main" id="{4BCDEDF5-E6F7-34EF-613C-2C5BD4D1601A}"/>
              </a:ext>
            </a:extLst>
          </p:cNvPr>
          <p:cNvSpPr>
            <a:spLocks noChangeArrowheads="1"/>
          </p:cNvSpPr>
          <p:nvPr/>
        </p:nvSpPr>
        <p:spPr bwMode="auto">
          <a:xfrm>
            <a:off x="5413375" y="3084513"/>
            <a:ext cx="4622800" cy="488950"/>
          </a:xfrm>
          <a:prstGeom prst="rect">
            <a:avLst/>
          </a:prstGeom>
          <a:gradFill rotWithShape="0">
            <a:gsLst>
              <a:gs pos="0">
                <a:srgbClr val="FEFE70"/>
              </a:gs>
              <a:gs pos="50000">
                <a:srgbClr val="FEFE7F"/>
              </a:gs>
              <a:gs pos="100000">
                <a:srgbClr val="FEFE70"/>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Rising profits</a:t>
            </a:r>
          </a:p>
        </p:txBody>
      </p:sp>
      <p:sp>
        <p:nvSpPr>
          <p:cNvPr id="8207" name="Rectangle 15">
            <a:extLst>
              <a:ext uri="{FF2B5EF4-FFF2-40B4-BE49-F238E27FC236}">
                <a16:creationId xmlns:a16="http://schemas.microsoft.com/office/drawing/2014/main" id="{D76A03C1-0777-C18C-5F9D-D80AC3BC26C5}"/>
              </a:ext>
            </a:extLst>
          </p:cNvPr>
          <p:cNvSpPr>
            <a:spLocks noChangeArrowheads="1"/>
          </p:cNvSpPr>
          <p:nvPr/>
        </p:nvSpPr>
        <p:spPr bwMode="auto">
          <a:xfrm>
            <a:off x="5413375" y="3630613"/>
            <a:ext cx="4622800" cy="487362"/>
          </a:xfrm>
          <a:prstGeom prst="rect">
            <a:avLst/>
          </a:prstGeom>
          <a:gradFill rotWithShape="0">
            <a:gsLst>
              <a:gs pos="0">
                <a:srgbClr val="FEFE70"/>
              </a:gs>
              <a:gs pos="50000">
                <a:srgbClr val="FEFE7F"/>
              </a:gs>
              <a:gs pos="100000">
                <a:srgbClr val="FEFE70"/>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Maximize market share</a:t>
            </a:r>
          </a:p>
        </p:txBody>
      </p:sp>
      <p:sp>
        <p:nvSpPr>
          <p:cNvPr id="8208" name="Rectangle 16">
            <a:extLst>
              <a:ext uri="{FF2B5EF4-FFF2-40B4-BE49-F238E27FC236}">
                <a16:creationId xmlns:a16="http://schemas.microsoft.com/office/drawing/2014/main" id="{A74536CC-210C-C0FD-3711-2BDE307A887A}"/>
              </a:ext>
            </a:extLst>
          </p:cNvPr>
          <p:cNvSpPr>
            <a:spLocks noChangeArrowheads="1"/>
          </p:cNvSpPr>
          <p:nvPr/>
        </p:nvSpPr>
        <p:spPr bwMode="auto">
          <a:xfrm>
            <a:off x="5413375" y="4175126"/>
            <a:ext cx="4622800" cy="531813"/>
          </a:xfrm>
          <a:prstGeom prst="rect">
            <a:avLst/>
          </a:prstGeom>
          <a:gradFill rotWithShape="0">
            <a:gsLst>
              <a:gs pos="0">
                <a:srgbClr val="FEFE70"/>
              </a:gs>
              <a:gs pos="50000">
                <a:srgbClr val="FEFE7F"/>
              </a:gs>
              <a:gs pos="100000">
                <a:srgbClr val="FEFE70"/>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Offer product extensions, service, warranty</a:t>
            </a:r>
          </a:p>
        </p:txBody>
      </p:sp>
      <p:sp>
        <p:nvSpPr>
          <p:cNvPr id="8209" name="Rectangle 17">
            <a:extLst>
              <a:ext uri="{FF2B5EF4-FFF2-40B4-BE49-F238E27FC236}">
                <a16:creationId xmlns:a16="http://schemas.microsoft.com/office/drawing/2014/main" id="{32097083-F5EF-E142-920B-2B57E8F5C540}"/>
              </a:ext>
            </a:extLst>
          </p:cNvPr>
          <p:cNvSpPr>
            <a:spLocks noChangeArrowheads="1"/>
          </p:cNvSpPr>
          <p:nvPr/>
        </p:nvSpPr>
        <p:spPr bwMode="auto">
          <a:xfrm>
            <a:off x="5413375" y="4721226"/>
            <a:ext cx="4622800" cy="487363"/>
          </a:xfrm>
          <a:prstGeom prst="rect">
            <a:avLst/>
          </a:prstGeom>
          <a:gradFill rotWithShape="0">
            <a:gsLst>
              <a:gs pos="0">
                <a:srgbClr val="FEFE70"/>
              </a:gs>
              <a:gs pos="50000">
                <a:srgbClr val="FEFE7F"/>
              </a:gs>
              <a:gs pos="100000">
                <a:srgbClr val="FEFE70"/>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Price to penetrate market</a:t>
            </a:r>
          </a:p>
        </p:txBody>
      </p:sp>
      <p:sp>
        <p:nvSpPr>
          <p:cNvPr id="8210" name="Rectangle 18">
            <a:extLst>
              <a:ext uri="{FF2B5EF4-FFF2-40B4-BE49-F238E27FC236}">
                <a16:creationId xmlns:a16="http://schemas.microsoft.com/office/drawing/2014/main" id="{D8FB8B9C-80A4-A0AF-16B1-587339785BD0}"/>
              </a:ext>
            </a:extLst>
          </p:cNvPr>
          <p:cNvSpPr>
            <a:spLocks noChangeArrowheads="1"/>
          </p:cNvSpPr>
          <p:nvPr/>
        </p:nvSpPr>
        <p:spPr bwMode="auto">
          <a:xfrm>
            <a:off x="2406651" y="5257801"/>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Distribution</a:t>
            </a:r>
          </a:p>
        </p:txBody>
      </p:sp>
      <p:sp>
        <p:nvSpPr>
          <p:cNvPr id="8211" name="Rectangle 19">
            <a:extLst>
              <a:ext uri="{FF2B5EF4-FFF2-40B4-BE49-F238E27FC236}">
                <a16:creationId xmlns:a16="http://schemas.microsoft.com/office/drawing/2014/main" id="{C2A22B60-D7C8-63C2-9576-8D3938B4A76D}"/>
              </a:ext>
            </a:extLst>
          </p:cNvPr>
          <p:cNvSpPr>
            <a:spLocks noChangeArrowheads="1"/>
          </p:cNvSpPr>
          <p:nvPr/>
        </p:nvSpPr>
        <p:spPr bwMode="auto">
          <a:xfrm>
            <a:off x="5413375" y="5257801"/>
            <a:ext cx="4622800" cy="487363"/>
          </a:xfrm>
          <a:prstGeom prst="rect">
            <a:avLst/>
          </a:prstGeom>
          <a:gradFill rotWithShape="0">
            <a:gsLst>
              <a:gs pos="0">
                <a:srgbClr val="FEFE70"/>
              </a:gs>
              <a:gs pos="50000">
                <a:srgbClr val="FEFE7F"/>
              </a:gs>
              <a:gs pos="100000">
                <a:srgbClr val="FEFE70"/>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Build intensive distribution</a:t>
            </a:r>
          </a:p>
        </p:txBody>
      </p:sp>
      <p:sp>
        <p:nvSpPr>
          <p:cNvPr id="8212" name="AutoShape 20">
            <a:extLst>
              <a:ext uri="{FF2B5EF4-FFF2-40B4-BE49-F238E27FC236}">
                <a16:creationId xmlns:a16="http://schemas.microsoft.com/office/drawing/2014/main" id="{0958A064-D779-9FB9-C68D-22407F579D54}"/>
              </a:ext>
            </a:extLst>
          </p:cNvPr>
          <p:cNvSpPr>
            <a:spLocks noChangeArrowheads="1"/>
          </p:cNvSpPr>
          <p:nvPr/>
        </p:nvSpPr>
        <p:spPr bwMode="auto">
          <a:xfrm>
            <a:off x="4935538" y="2578101"/>
            <a:ext cx="519112" cy="468313"/>
          </a:xfrm>
          <a:prstGeom prst="rightArrow">
            <a:avLst>
              <a:gd name="adj1" fmla="val 50000"/>
              <a:gd name="adj2" fmla="val 55460"/>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8213" name="AutoShape 21">
            <a:extLst>
              <a:ext uri="{FF2B5EF4-FFF2-40B4-BE49-F238E27FC236}">
                <a16:creationId xmlns:a16="http://schemas.microsoft.com/office/drawing/2014/main" id="{4B787482-07D2-0FBB-67B2-5ADBD0EFBE3D}"/>
              </a:ext>
            </a:extLst>
          </p:cNvPr>
          <p:cNvSpPr>
            <a:spLocks noChangeArrowheads="1"/>
          </p:cNvSpPr>
          <p:nvPr/>
        </p:nvSpPr>
        <p:spPr bwMode="auto">
          <a:xfrm>
            <a:off x="4918075" y="3136901"/>
            <a:ext cx="503238" cy="468313"/>
          </a:xfrm>
          <a:prstGeom prst="rightArrow">
            <a:avLst>
              <a:gd name="adj1" fmla="val 50000"/>
              <a:gd name="adj2" fmla="val 53764"/>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8214" name="AutoShape 22">
            <a:extLst>
              <a:ext uri="{FF2B5EF4-FFF2-40B4-BE49-F238E27FC236}">
                <a16:creationId xmlns:a16="http://schemas.microsoft.com/office/drawing/2014/main" id="{0AD58ABE-3F6E-7AB2-5B8B-8AD53B723812}"/>
              </a:ext>
            </a:extLst>
          </p:cNvPr>
          <p:cNvSpPr>
            <a:spLocks noChangeArrowheads="1"/>
          </p:cNvSpPr>
          <p:nvPr/>
        </p:nvSpPr>
        <p:spPr bwMode="auto">
          <a:xfrm>
            <a:off x="4932363" y="3646488"/>
            <a:ext cx="488950" cy="468312"/>
          </a:xfrm>
          <a:prstGeom prst="rightArrow">
            <a:avLst>
              <a:gd name="adj1" fmla="val 50000"/>
              <a:gd name="adj2" fmla="val 52237"/>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8215" name="AutoShape 23">
            <a:extLst>
              <a:ext uri="{FF2B5EF4-FFF2-40B4-BE49-F238E27FC236}">
                <a16:creationId xmlns:a16="http://schemas.microsoft.com/office/drawing/2014/main" id="{C6F539EE-667E-3BA8-3D6E-85B37288EE9D}"/>
              </a:ext>
            </a:extLst>
          </p:cNvPr>
          <p:cNvSpPr>
            <a:spLocks noChangeArrowheads="1"/>
          </p:cNvSpPr>
          <p:nvPr/>
        </p:nvSpPr>
        <p:spPr bwMode="auto">
          <a:xfrm>
            <a:off x="4883150" y="4221163"/>
            <a:ext cx="554038" cy="468312"/>
          </a:xfrm>
          <a:prstGeom prst="rightArrow">
            <a:avLst>
              <a:gd name="adj1" fmla="val 50000"/>
              <a:gd name="adj2" fmla="val 59191"/>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8216" name="AutoShape 24">
            <a:extLst>
              <a:ext uri="{FF2B5EF4-FFF2-40B4-BE49-F238E27FC236}">
                <a16:creationId xmlns:a16="http://schemas.microsoft.com/office/drawing/2014/main" id="{961EB1B5-C600-98A1-58E6-B94CE33C86E9}"/>
              </a:ext>
            </a:extLst>
          </p:cNvPr>
          <p:cNvSpPr>
            <a:spLocks noChangeArrowheads="1"/>
          </p:cNvSpPr>
          <p:nvPr/>
        </p:nvSpPr>
        <p:spPr bwMode="auto">
          <a:xfrm>
            <a:off x="4918076" y="4772025"/>
            <a:ext cx="536575" cy="469900"/>
          </a:xfrm>
          <a:prstGeom prst="rightArrow">
            <a:avLst>
              <a:gd name="adj1" fmla="val 50000"/>
              <a:gd name="adj2" fmla="val 57132"/>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8217" name="AutoShape 25">
            <a:extLst>
              <a:ext uri="{FF2B5EF4-FFF2-40B4-BE49-F238E27FC236}">
                <a16:creationId xmlns:a16="http://schemas.microsoft.com/office/drawing/2014/main" id="{1A87E67A-EFD4-5A1C-B15E-368C27B9C9C8}"/>
              </a:ext>
            </a:extLst>
          </p:cNvPr>
          <p:cNvSpPr>
            <a:spLocks noChangeArrowheads="1"/>
          </p:cNvSpPr>
          <p:nvPr/>
        </p:nvSpPr>
        <p:spPr bwMode="auto">
          <a:xfrm>
            <a:off x="4935538" y="5280026"/>
            <a:ext cx="519112" cy="468313"/>
          </a:xfrm>
          <a:prstGeom prst="rightArrow">
            <a:avLst>
              <a:gd name="adj1" fmla="val 50000"/>
              <a:gd name="adj2" fmla="val 55460"/>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8218" name="AutoShape 26">
            <a:extLst>
              <a:ext uri="{FF2B5EF4-FFF2-40B4-BE49-F238E27FC236}">
                <a16:creationId xmlns:a16="http://schemas.microsoft.com/office/drawing/2014/main" id="{C0668190-AECD-FA6C-1462-89D75C5D146A}"/>
              </a:ext>
            </a:extLst>
          </p:cNvPr>
          <p:cNvSpPr>
            <a:spLocks noChangeArrowheads="1"/>
          </p:cNvSpPr>
          <p:nvPr/>
        </p:nvSpPr>
        <p:spPr bwMode="auto">
          <a:xfrm>
            <a:off x="4935538" y="2039938"/>
            <a:ext cx="501650" cy="468312"/>
          </a:xfrm>
          <a:prstGeom prst="rightArrow">
            <a:avLst>
              <a:gd name="adj1" fmla="val 50000"/>
              <a:gd name="adj2" fmla="val 53594"/>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8219" name="Rectangle 27">
            <a:extLst>
              <a:ext uri="{FF2B5EF4-FFF2-40B4-BE49-F238E27FC236}">
                <a16:creationId xmlns:a16="http://schemas.microsoft.com/office/drawing/2014/main" id="{62D4F29B-5384-35BC-9EB6-C99AA1376BA7}"/>
              </a:ext>
            </a:extLst>
          </p:cNvPr>
          <p:cNvSpPr>
            <a:spLocks noChangeArrowheads="1"/>
          </p:cNvSpPr>
          <p:nvPr/>
        </p:nvSpPr>
        <p:spPr bwMode="auto">
          <a:xfrm>
            <a:off x="2424114" y="5780088"/>
            <a:ext cx="2459037" cy="487362"/>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Advertising</a:t>
            </a:r>
          </a:p>
        </p:txBody>
      </p:sp>
      <p:sp>
        <p:nvSpPr>
          <p:cNvPr id="8220" name="Rectangle 28">
            <a:extLst>
              <a:ext uri="{FF2B5EF4-FFF2-40B4-BE49-F238E27FC236}">
                <a16:creationId xmlns:a16="http://schemas.microsoft.com/office/drawing/2014/main" id="{4B7D5D27-78C6-5991-0059-B8B1B16A4503}"/>
              </a:ext>
            </a:extLst>
          </p:cNvPr>
          <p:cNvSpPr>
            <a:spLocks noChangeArrowheads="1"/>
          </p:cNvSpPr>
          <p:nvPr/>
        </p:nvSpPr>
        <p:spPr bwMode="auto">
          <a:xfrm>
            <a:off x="5437189" y="5795964"/>
            <a:ext cx="4598987" cy="592137"/>
          </a:xfrm>
          <a:prstGeom prst="rect">
            <a:avLst/>
          </a:prstGeom>
          <a:gradFill rotWithShape="0">
            <a:gsLst>
              <a:gs pos="0">
                <a:srgbClr val="FEFE70"/>
              </a:gs>
              <a:gs pos="50000">
                <a:srgbClr val="FEFE7F"/>
              </a:gs>
              <a:gs pos="100000">
                <a:srgbClr val="FEFE70"/>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Build awareness and interest in the mass market</a:t>
            </a:r>
          </a:p>
        </p:txBody>
      </p:sp>
      <p:sp>
        <p:nvSpPr>
          <p:cNvPr id="8221" name="AutoShape 29">
            <a:extLst>
              <a:ext uri="{FF2B5EF4-FFF2-40B4-BE49-F238E27FC236}">
                <a16:creationId xmlns:a16="http://schemas.microsoft.com/office/drawing/2014/main" id="{4F00E131-562E-BEB6-9DC2-D003B687C299}"/>
              </a:ext>
            </a:extLst>
          </p:cNvPr>
          <p:cNvSpPr>
            <a:spLocks noChangeArrowheads="1"/>
          </p:cNvSpPr>
          <p:nvPr/>
        </p:nvSpPr>
        <p:spPr bwMode="auto">
          <a:xfrm>
            <a:off x="4953001" y="5816600"/>
            <a:ext cx="519113" cy="469900"/>
          </a:xfrm>
          <a:prstGeom prst="rightArrow">
            <a:avLst>
              <a:gd name="adj1" fmla="val 50000"/>
              <a:gd name="adj2" fmla="val 55272"/>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pic>
        <p:nvPicPr>
          <p:cNvPr id="2" name="Picture 1">
            <a:extLst>
              <a:ext uri="{FF2B5EF4-FFF2-40B4-BE49-F238E27FC236}">
                <a16:creationId xmlns:a16="http://schemas.microsoft.com/office/drawing/2014/main" id="{26993B6B-FF9B-48AA-176E-0B823D880226}"/>
              </a:ext>
            </a:extLst>
          </p:cNvPr>
          <p:cNvPicPr>
            <a:picLocks noChangeAspect="1"/>
          </p:cNvPicPr>
          <p:nvPr/>
        </p:nvPicPr>
        <p:blipFill>
          <a:blip r:embed="rId3"/>
          <a:stretch>
            <a:fillRect/>
          </a:stretch>
        </p:blipFill>
        <p:spPr>
          <a:xfrm>
            <a:off x="-426088" y="0"/>
            <a:ext cx="7396732" cy="1610200"/>
          </a:xfrm>
          <a:prstGeom prst="rect">
            <a:avLst/>
          </a:prstGeom>
        </p:spPr>
      </p:pic>
      <p:sp>
        <p:nvSpPr>
          <p:cNvPr id="3" name="TextBox 2">
            <a:extLst>
              <a:ext uri="{FF2B5EF4-FFF2-40B4-BE49-F238E27FC236}">
                <a16:creationId xmlns:a16="http://schemas.microsoft.com/office/drawing/2014/main" id="{51C9BDC6-A64E-076B-3E86-2B3F095EC272}"/>
              </a:ext>
            </a:extLst>
          </p:cNvPr>
          <p:cNvSpPr txBox="1"/>
          <p:nvPr/>
        </p:nvSpPr>
        <p:spPr>
          <a:xfrm>
            <a:off x="2239557" y="662758"/>
            <a:ext cx="27815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3: Growth</a:t>
            </a:r>
          </a:p>
        </p:txBody>
      </p:sp>
      <p:pic>
        <p:nvPicPr>
          <p:cNvPr id="4" name="Picture 3">
            <a:extLst>
              <a:ext uri="{FF2B5EF4-FFF2-40B4-BE49-F238E27FC236}">
                <a16:creationId xmlns:a16="http://schemas.microsoft.com/office/drawing/2014/main" id="{09A221E4-472A-73D5-1C55-EC60E4E0560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17050" y="327015"/>
            <a:ext cx="1272065" cy="1140721"/>
          </a:xfrm>
          <a:prstGeom prst="rect">
            <a:avLst/>
          </a:prstGeom>
        </p:spPr>
      </p:pic>
      <p:pic>
        <p:nvPicPr>
          <p:cNvPr id="5" name="Picture 4">
            <a:extLst>
              <a:ext uri="{FF2B5EF4-FFF2-40B4-BE49-F238E27FC236}">
                <a16:creationId xmlns:a16="http://schemas.microsoft.com/office/drawing/2014/main" id="{6F7AAF9A-4C2E-1EB1-C0C1-2B224FE1763B}"/>
              </a:ext>
            </a:extLst>
          </p:cNvPr>
          <p:cNvPicPr>
            <a:picLocks noChangeAspect="1"/>
          </p:cNvPicPr>
          <p:nvPr/>
        </p:nvPicPr>
        <p:blipFill>
          <a:blip r:embed="rId5"/>
          <a:stretch>
            <a:fillRect/>
          </a:stretch>
        </p:blipFill>
        <p:spPr>
          <a:xfrm>
            <a:off x="2289771" y="6533263"/>
            <a:ext cx="9902229" cy="204838"/>
          </a:xfrm>
          <a:prstGeom prst="rect">
            <a:avLst/>
          </a:prstGeom>
        </p:spPr>
      </p:pic>
      <p:pic>
        <p:nvPicPr>
          <p:cNvPr id="6" name="Picture 5">
            <a:extLst>
              <a:ext uri="{FF2B5EF4-FFF2-40B4-BE49-F238E27FC236}">
                <a16:creationId xmlns:a16="http://schemas.microsoft.com/office/drawing/2014/main" id="{06E9F4C1-7B98-102F-C27C-89C78DE59497}"/>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6FF805E1-33FC-3585-12B1-6E32314797D1}"/>
              </a:ext>
            </a:extLst>
          </p:cNvPr>
          <p:cNvPicPr>
            <a:picLocks noChangeAspect="1"/>
          </p:cNvPicPr>
          <p:nvPr/>
        </p:nvPicPr>
        <p:blipFill>
          <a:blip r:embed="rId6"/>
          <a:stretch>
            <a:fillRect/>
          </a:stretch>
        </p:blipFill>
        <p:spPr>
          <a:xfrm>
            <a:off x="12072675" y="2204822"/>
            <a:ext cx="238650" cy="2709534"/>
          </a:xfrm>
          <a:prstGeom prst="rect">
            <a:avLst/>
          </a:prstGeom>
        </p:spPr>
      </p:pic>
    </p:spTree>
  </p:cSld>
  <p:clrMapOvr>
    <a:masterClrMapping/>
  </p:clrMapOvr>
  <p:transition spd="slow">
    <p:random/>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a:extLst>
              <a:ext uri="{FF2B5EF4-FFF2-40B4-BE49-F238E27FC236}">
                <a16:creationId xmlns:a16="http://schemas.microsoft.com/office/drawing/2014/main" id="{75D910EA-FC8F-4DFD-A885-8156DE2B7172}"/>
              </a:ext>
            </a:extLst>
          </p:cNvPr>
          <p:cNvSpPr>
            <a:spLocks noChangeArrowheads="1"/>
          </p:cNvSpPr>
          <p:nvPr/>
        </p:nvSpPr>
        <p:spPr bwMode="auto">
          <a:xfrm>
            <a:off x="770555" y="1315853"/>
            <a:ext cx="8877028" cy="3977138"/>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lvl="1" algn="just">
              <a:spcBef>
                <a:spcPct val="50000"/>
              </a:spcBef>
              <a:buFontTx/>
              <a:buChar char="–"/>
            </a:pPr>
            <a:r>
              <a:rPr lang="en-US" altLang="en-US" sz="2200" dirty="0">
                <a:latin typeface="Arial" panose="020B0604020202020204" pitchFamily="34" charset="0"/>
              </a:rPr>
              <a:t>Improve product quality and add new product features and improved styling</a:t>
            </a:r>
          </a:p>
          <a:p>
            <a:pPr lvl="1" algn="just">
              <a:spcBef>
                <a:spcPct val="50000"/>
              </a:spcBef>
              <a:buFontTx/>
              <a:buChar char="–"/>
            </a:pPr>
            <a:r>
              <a:rPr lang="en-US" altLang="en-US" sz="2200" dirty="0">
                <a:latin typeface="Arial" panose="020B0604020202020204" pitchFamily="34" charset="0"/>
              </a:rPr>
              <a:t>Add new models and flanker products</a:t>
            </a:r>
          </a:p>
          <a:p>
            <a:pPr lvl="1" algn="just">
              <a:spcBef>
                <a:spcPct val="50000"/>
              </a:spcBef>
              <a:buFontTx/>
              <a:buChar char="–"/>
            </a:pPr>
            <a:r>
              <a:rPr lang="en-US" altLang="en-US" sz="2200" dirty="0">
                <a:latin typeface="Arial" panose="020B0604020202020204" pitchFamily="34" charset="0"/>
              </a:rPr>
              <a:t>Enter new market segments</a:t>
            </a:r>
          </a:p>
          <a:p>
            <a:pPr lvl="1" algn="just">
              <a:spcBef>
                <a:spcPct val="50000"/>
              </a:spcBef>
              <a:buFontTx/>
              <a:buChar char="–"/>
            </a:pPr>
            <a:r>
              <a:rPr lang="en-US" altLang="en-US" sz="2200" dirty="0">
                <a:latin typeface="Arial" panose="020B0604020202020204" pitchFamily="34" charset="0"/>
              </a:rPr>
              <a:t>Increase distribution coverage and enter new distribution channels</a:t>
            </a:r>
          </a:p>
          <a:p>
            <a:pPr lvl="1" algn="just">
              <a:spcBef>
                <a:spcPct val="50000"/>
              </a:spcBef>
              <a:buFontTx/>
              <a:buChar char="–"/>
            </a:pPr>
            <a:r>
              <a:rPr lang="en-US" altLang="en-US" sz="2200" dirty="0">
                <a:latin typeface="Arial" panose="020B0604020202020204" pitchFamily="34" charset="0"/>
              </a:rPr>
              <a:t>Shift from product-awareness advertising to product-preference advertising</a:t>
            </a:r>
          </a:p>
          <a:p>
            <a:pPr lvl="1" algn="just">
              <a:spcBef>
                <a:spcPct val="50000"/>
              </a:spcBef>
              <a:buFontTx/>
              <a:buChar char="–"/>
            </a:pPr>
            <a:r>
              <a:rPr lang="en-US" altLang="en-US" sz="2200" dirty="0">
                <a:latin typeface="Arial" panose="020B0604020202020204" pitchFamily="34" charset="0"/>
              </a:rPr>
              <a:t>Lower prices to attract next layer of price-sensitive buyers</a:t>
            </a:r>
          </a:p>
        </p:txBody>
      </p:sp>
      <p:pic>
        <p:nvPicPr>
          <p:cNvPr id="16388" name="Picture 4">
            <a:extLst>
              <a:ext uri="{FF2B5EF4-FFF2-40B4-BE49-F238E27FC236}">
                <a16:creationId xmlns:a16="http://schemas.microsoft.com/office/drawing/2014/main" id="{52AE97AA-1294-7802-F9CA-F3FBC5B43D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50383" y="525463"/>
            <a:ext cx="1471062" cy="172034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BC058082-8AC8-07B6-CAF2-6D5AE11F177B}"/>
              </a:ext>
            </a:extLst>
          </p:cNvPr>
          <p:cNvPicPr>
            <a:picLocks noChangeAspect="1"/>
          </p:cNvPicPr>
          <p:nvPr/>
        </p:nvPicPr>
        <p:blipFill>
          <a:blip r:embed="rId4"/>
          <a:stretch>
            <a:fillRect/>
          </a:stretch>
        </p:blipFill>
        <p:spPr>
          <a:xfrm>
            <a:off x="-108036" y="-279637"/>
            <a:ext cx="7396732" cy="1610200"/>
          </a:xfrm>
          <a:prstGeom prst="rect">
            <a:avLst/>
          </a:prstGeom>
        </p:spPr>
      </p:pic>
      <p:sp>
        <p:nvSpPr>
          <p:cNvPr id="16386" name="Text Box 2">
            <a:extLst>
              <a:ext uri="{FF2B5EF4-FFF2-40B4-BE49-F238E27FC236}">
                <a16:creationId xmlns:a16="http://schemas.microsoft.com/office/drawing/2014/main" id="{9473243F-5BF9-BE0D-34B0-AD97C6ED9C67}"/>
              </a:ext>
            </a:extLst>
          </p:cNvPr>
          <p:cNvSpPr txBox="1">
            <a:spLocks noChangeArrowheads="1"/>
          </p:cNvSpPr>
          <p:nvPr/>
        </p:nvSpPr>
        <p:spPr bwMode="auto">
          <a:xfrm>
            <a:off x="770555" y="316809"/>
            <a:ext cx="6915150" cy="420688"/>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hangingPunct="0">
              <a:lnSpc>
                <a:spcPct val="87000"/>
              </a:lnSpc>
              <a:spcBef>
                <a:spcPct val="50000"/>
              </a:spcBef>
              <a:buClr>
                <a:srgbClr val="000000"/>
              </a:buClr>
              <a:buSzPct val="45000"/>
              <a:buFont typeface="StarSymbol" charset="0"/>
              <a:buNone/>
            </a:pPr>
            <a:r>
              <a:rPr lang="en-US" altLang="en-US" sz="2500" b="1" dirty="0">
                <a:solidFill>
                  <a:schemeClr val="bg1"/>
                </a:solidFill>
                <a:latin typeface="HelveticaRounded LT BoldCn" pitchFamily="2" charset="0"/>
              </a:rPr>
              <a:t>Growth Stage: Marketing Strategies</a:t>
            </a:r>
          </a:p>
        </p:txBody>
      </p:sp>
      <p:pic>
        <p:nvPicPr>
          <p:cNvPr id="3" name="Picture 2">
            <a:extLst>
              <a:ext uri="{FF2B5EF4-FFF2-40B4-BE49-F238E27FC236}">
                <a16:creationId xmlns:a16="http://schemas.microsoft.com/office/drawing/2014/main" id="{5DBA533C-0EEB-16BD-1B87-B889327A480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2389" y="5300986"/>
            <a:ext cx="1272065" cy="1140721"/>
          </a:xfrm>
          <a:prstGeom prst="rect">
            <a:avLst/>
          </a:prstGeom>
        </p:spPr>
      </p:pic>
      <p:pic>
        <p:nvPicPr>
          <p:cNvPr id="4" name="Picture 3">
            <a:extLst>
              <a:ext uri="{FF2B5EF4-FFF2-40B4-BE49-F238E27FC236}">
                <a16:creationId xmlns:a16="http://schemas.microsoft.com/office/drawing/2014/main" id="{32696C6A-9612-2D8A-91FA-E65F48036277}"/>
              </a:ext>
            </a:extLst>
          </p:cNvPr>
          <p:cNvPicPr>
            <a:picLocks noChangeAspect="1"/>
          </p:cNvPicPr>
          <p:nvPr/>
        </p:nvPicPr>
        <p:blipFill>
          <a:blip r:embed="rId6"/>
          <a:stretch>
            <a:fillRect/>
          </a:stretch>
        </p:blipFill>
        <p:spPr>
          <a:xfrm>
            <a:off x="2289771" y="5871346"/>
            <a:ext cx="9902229" cy="204838"/>
          </a:xfrm>
          <a:prstGeom prst="rect">
            <a:avLst/>
          </a:prstGeom>
        </p:spPr>
      </p:pic>
    </p:spTree>
  </p:cSld>
  <p:clrMapOvr>
    <a:masterClrMapping/>
  </p:clrMapOvr>
  <p:transition spd="med">
    <p:random/>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17050" y="327015"/>
            <a:ext cx="1272065" cy="1140721"/>
          </a:xfrm>
          <a:prstGeom prst="rect">
            <a:avLst/>
          </a:prstGeom>
        </p:spPr>
      </p:pic>
      <p:pic>
        <p:nvPicPr>
          <p:cNvPr id="3" name="Picture 2"/>
          <p:cNvPicPr>
            <a:picLocks noChangeAspect="1"/>
          </p:cNvPicPr>
          <p:nvPr/>
        </p:nvPicPr>
        <p:blipFill>
          <a:blip r:embed="rId3"/>
          <a:stretch>
            <a:fillRect/>
          </a:stretch>
        </p:blipFill>
        <p:spPr>
          <a:xfrm>
            <a:off x="2313338"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8" y="0"/>
            <a:ext cx="7396732" cy="1610200"/>
          </a:xfrm>
          <a:prstGeom prst="rect">
            <a:avLst/>
          </a:prstGeom>
        </p:spPr>
      </p:pic>
      <p:sp>
        <p:nvSpPr>
          <p:cNvPr id="7" name="TextBox 6"/>
          <p:cNvSpPr txBox="1"/>
          <p:nvPr/>
        </p:nvSpPr>
        <p:spPr>
          <a:xfrm>
            <a:off x="2239557" y="662758"/>
            <a:ext cx="29017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4: Maturity</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178793"/>
            <a:ext cx="10859982" cy="5148332"/>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Maturity is the stage of the product lifecycle where your </a:t>
            </a:r>
            <a:r>
              <a:rPr lang="en-US" b="1" dirty="0">
                <a:solidFill>
                  <a:srgbClr val="FF0000"/>
                </a:solidFill>
                <a:latin typeface="Tajawal ExtraBold" panose="00000800000000000000" pitchFamily="2" charset="-78"/>
                <a:cs typeface="Tajawal ExtraBold" panose="00000800000000000000" pitchFamily="2" charset="-78"/>
              </a:rPr>
              <a:t>sales will slow down </a:t>
            </a:r>
            <a:r>
              <a:rPr lang="en-US" b="1" dirty="0">
                <a:solidFill>
                  <a:srgbClr val="0A1F61"/>
                </a:solidFill>
                <a:latin typeface="Tajawal ExtraBold" panose="00000800000000000000" pitchFamily="2" charset="-78"/>
                <a:cs typeface="Tajawal ExtraBold" panose="00000800000000000000" pitchFamily="2" charset="-78"/>
              </a:rPr>
              <a:t>or, in some cases, </a:t>
            </a:r>
            <a:r>
              <a:rPr lang="en-US" b="1" dirty="0">
                <a:solidFill>
                  <a:srgbClr val="FF0000"/>
                </a:solidFill>
                <a:latin typeface="Tajawal ExtraBold" panose="00000800000000000000" pitchFamily="2" charset="-78"/>
                <a:cs typeface="Tajawal ExtraBold" panose="00000800000000000000" pitchFamily="2" charset="-78"/>
              </a:rPr>
              <a:t>even stop</a:t>
            </a:r>
            <a:r>
              <a:rPr lang="en-US" b="1" dirty="0">
                <a:solidFill>
                  <a:srgbClr val="0A1F61"/>
                </a:solidFill>
                <a:latin typeface="Tajawal ExtraBold" panose="00000800000000000000" pitchFamily="2" charset="-78"/>
                <a:cs typeface="Tajawal ExtraBold" panose="00000800000000000000" pitchFamily="2" charset="-78"/>
              </a:rPr>
              <a:t>. It results from </a:t>
            </a:r>
            <a:r>
              <a:rPr lang="en-US" b="1" dirty="0">
                <a:solidFill>
                  <a:srgbClr val="FF9518"/>
                </a:solidFill>
                <a:latin typeface="Tajawal ExtraBold" panose="00000800000000000000" pitchFamily="2" charset="-78"/>
                <a:cs typeface="Tajawal ExtraBold" panose="00000800000000000000" pitchFamily="2" charset="-78"/>
              </a:rPr>
              <a:t>increased competition </a:t>
            </a:r>
            <a:r>
              <a:rPr lang="en-US" b="1" dirty="0">
                <a:solidFill>
                  <a:srgbClr val="0A1F61"/>
                </a:solidFill>
                <a:latin typeface="Tajawal ExtraBold" panose="00000800000000000000" pitchFamily="2" charset="-78"/>
                <a:cs typeface="Tajawal ExtraBold" panose="00000800000000000000" pitchFamily="2" charset="-78"/>
              </a:rPr>
              <a:t>to maintain your market share and saturation.</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We call this the </a:t>
            </a:r>
            <a:r>
              <a:rPr lang="en-US" b="1" dirty="0">
                <a:solidFill>
                  <a:srgbClr val="FF0000"/>
                </a:solidFill>
                <a:latin typeface="Tajawal ExtraBold" panose="00000800000000000000" pitchFamily="2" charset="-78"/>
                <a:cs typeface="Tajawal ExtraBold" panose="00000800000000000000" pitchFamily="2" charset="-78"/>
              </a:rPr>
              <a:t>‘shake-off point,’ </a:t>
            </a:r>
            <a:r>
              <a:rPr lang="en-US" b="1" dirty="0">
                <a:solidFill>
                  <a:srgbClr val="0A1F61"/>
                </a:solidFill>
                <a:latin typeface="Tajawal ExtraBold" panose="00000800000000000000" pitchFamily="2" charset="-78"/>
                <a:cs typeface="Tajawal ExtraBold" panose="00000800000000000000" pitchFamily="2" charset="-78"/>
              </a:rPr>
              <a:t>when less successful competitors exit the market.</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Companies will likely alter or develop a new product to cater to different consumer needs. You strategically use innovation to modify the product and maintain the market share.</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FF0000"/>
                </a:solidFill>
                <a:latin typeface="Tajawal ExtraBold" panose="00000800000000000000" pitchFamily="2" charset="-78"/>
                <a:cs typeface="Tajawal ExtraBold" panose="00000800000000000000" pitchFamily="2" charset="-78"/>
              </a:rPr>
              <a:t>Prices are likely to decline </a:t>
            </a:r>
            <a:r>
              <a:rPr lang="en-US" b="1" dirty="0">
                <a:solidFill>
                  <a:srgbClr val="0A1F61"/>
                </a:solidFill>
                <a:latin typeface="Tajawal ExtraBold" panose="00000800000000000000" pitchFamily="2" charset="-78"/>
                <a:cs typeface="Tajawal ExtraBold" panose="00000800000000000000" pitchFamily="2" charset="-78"/>
              </a:rPr>
              <a:t>to meet high competition. Production costs have decreased due to higher efficiency. </a:t>
            </a: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You don’t require additional funding at this stage</a:t>
            </a:r>
          </a:p>
        </p:txBody>
      </p:sp>
      <p:sp>
        <p:nvSpPr>
          <p:cNvPr id="8" name="Rectangle 7">
            <a:extLst>
              <a:ext uri="{FF2B5EF4-FFF2-40B4-BE49-F238E27FC236}">
                <a16:creationId xmlns:a16="http://schemas.microsoft.com/office/drawing/2014/main" id="{17BDA0C2-9CB8-19FB-9AED-BB0CC3F362B3}"/>
              </a:ext>
            </a:extLst>
          </p:cNvPr>
          <p:cNvSpPr/>
          <p:nvPr/>
        </p:nvSpPr>
        <p:spPr>
          <a:xfrm>
            <a:off x="388731" y="4806463"/>
            <a:ext cx="11378297" cy="1564941"/>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068689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17050" y="327015"/>
            <a:ext cx="1272065" cy="1140721"/>
          </a:xfrm>
          <a:prstGeom prst="rect">
            <a:avLst/>
          </a:prstGeom>
        </p:spPr>
      </p:pic>
      <p:pic>
        <p:nvPicPr>
          <p:cNvPr id="3" name="Picture 2"/>
          <p:cNvPicPr>
            <a:picLocks noChangeAspect="1"/>
          </p:cNvPicPr>
          <p:nvPr/>
        </p:nvPicPr>
        <p:blipFill>
          <a:blip r:embed="rId3"/>
          <a:stretch>
            <a:fillRect/>
          </a:stretch>
        </p:blipFill>
        <p:spPr>
          <a:xfrm>
            <a:off x="2313338"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8" y="0"/>
            <a:ext cx="7396732" cy="1610200"/>
          </a:xfrm>
          <a:prstGeom prst="rect">
            <a:avLst/>
          </a:prstGeom>
        </p:spPr>
      </p:pic>
      <p:sp>
        <p:nvSpPr>
          <p:cNvPr id="7" name="TextBox 6"/>
          <p:cNvSpPr txBox="1"/>
          <p:nvPr/>
        </p:nvSpPr>
        <p:spPr>
          <a:xfrm>
            <a:off x="2239557" y="662758"/>
            <a:ext cx="29017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4: Maturity</a:t>
            </a:r>
          </a:p>
        </p:txBody>
      </p:sp>
      <p:sp>
        <p:nvSpPr>
          <p:cNvPr id="10" name="TextBox 9">
            <a:extLst>
              <a:ext uri="{FF2B5EF4-FFF2-40B4-BE49-F238E27FC236}">
                <a16:creationId xmlns:a16="http://schemas.microsoft.com/office/drawing/2014/main" id="{4BA0BBC3-032C-40EA-A147-2A12A28878EC}"/>
              </a:ext>
            </a:extLst>
          </p:cNvPr>
          <p:cNvSpPr txBox="1"/>
          <p:nvPr/>
        </p:nvSpPr>
        <p:spPr>
          <a:xfrm>
            <a:off x="436261" y="1178793"/>
            <a:ext cx="11588883" cy="5361724"/>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p>
          <a:p>
            <a:pPr>
              <a:lnSpc>
                <a:spcPct val="200000"/>
              </a:lnSpc>
            </a:pPr>
            <a:r>
              <a:rPr lang="en-US" b="1" dirty="0">
                <a:solidFill>
                  <a:srgbClr val="FF0000"/>
                </a:solidFill>
                <a:latin typeface="Tajawal ExtraBold" panose="00000800000000000000" pitchFamily="2" charset="-78"/>
                <a:cs typeface="Tajawal ExtraBold" panose="00000800000000000000" pitchFamily="2" charset="-78"/>
              </a:rPr>
              <a:t>Stabilization of Sales and Market Share: </a:t>
            </a:r>
            <a:r>
              <a:rPr lang="en-US" sz="1600" b="1" dirty="0">
                <a:solidFill>
                  <a:srgbClr val="0A1F61"/>
                </a:solidFill>
                <a:latin typeface="Tajawal ExtraBold" panose="00000800000000000000" pitchFamily="2" charset="-78"/>
                <a:cs typeface="Tajawal ExtraBold" panose="00000800000000000000" pitchFamily="2" charset="-78"/>
              </a:rPr>
              <a:t>During the Maturity stage, the sales of personal computers stabilized, as the market became saturated and the demand for new computers began to level off.</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Cost-cutting and Product Improvement Phase: </a:t>
            </a:r>
            <a:r>
              <a:rPr lang="en-US" sz="1600" b="1" dirty="0">
                <a:solidFill>
                  <a:srgbClr val="0A1F61"/>
                </a:solidFill>
                <a:latin typeface="Tajawal ExtraBold" panose="00000800000000000000" pitchFamily="2" charset="-78"/>
                <a:cs typeface="Tajawal ExtraBold" panose="00000800000000000000" pitchFamily="2" charset="-78"/>
              </a:rPr>
              <a:t>In response to the stabilization of sales, PC manufacturers began to focus on cost-cutting and product improvement. This involved streamlining their operations, reducing the cost of materials and components, and improving the efficiency of their manufacturing processes. </a:t>
            </a: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u="sng" dirty="0">
                <a:solidFill>
                  <a:srgbClr val="0A1F61"/>
                </a:solidFill>
                <a:highlight>
                  <a:srgbClr val="FFFF00"/>
                </a:highlight>
                <a:latin typeface="Tajawal ExtraBold" panose="00000800000000000000" pitchFamily="2" charset="-78"/>
                <a:cs typeface="Tajawal ExtraBold" panose="00000800000000000000" pitchFamily="2" charset="-78"/>
              </a:rPr>
              <a:t>Marketing strategies: </a:t>
            </a:r>
            <a:r>
              <a:rPr lang="en-US" b="1" dirty="0">
                <a:solidFill>
                  <a:srgbClr val="0A1F61"/>
                </a:solidFill>
                <a:latin typeface="Tajawal ExtraBold" panose="00000800000000000000" pitchFamily="2" charset="-78"/>
                <a:cs typeface="Tajawal ExtraBold" panose="00000800000000000000" pitchFamily="2" charset="-78"/>
              </a:rPr>
              <a:t>During this stage, PC manufacturers shifted their marketing strategies away from the aggressive tactics they used during the Growth stage. Instead, they focused on promoting the reliability and affordability of their products, and on differentiating themselves from their competitors.</a:t>
            </a:r>
            <a:endParaRPr lang="en-US" sz="2400" b="1" dirty="0">
              <a:solidFill>
                <a:srgbClr val="0A1F61"/>
              </a:solidFill>
              <a:highlight>
                <a:srgbClr val="FFFF00"/>
              </a:highlight>
              <a:latin typeface="Tajawal ExtraBold" panose="00000800000000000000" pitchFamily="2" charset="-78"/>
              <a:cs typeface="Tajawal ExtraBold" panose="00000800000000000000" pitchFamily="2" charset="-78"/>
            </a:endParaRPr>
          </a:p>
        </p:txBody>
      </p:sp>
      <p:sp>
        <p:nvSpPr>
          <p:cNvPr id="8" name="Rectangle 7">
            <a:extLst>
              <a:ext uri="{FF2B5EF4-FFF2-40B4-BE49-F238E27FC236}">
                <a16:creationId xmlns:a16="http://schemas.microsoft.com/office/drawing/2014/main" id="{17BDA0C2-9CB8-19FB-9AED-BB0CC3F362B3}"/>
              </a:ext>
            </a:extLst>
          </p:cNvPr>
          <p:cNvSpPr/>
          <p:nvPr/>
        </p:nvSpPr>
        <p:spPr>
          <a:xfrm>
            <a:off x="388731" y="4806463"/>
            <a:ext cx="11378297" cy="1734054"/>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B777030A-E362-6163-7B74-F8B0E6813D64}"/>
              </a:ext>
            </a:extLst>
          </p:cNvPr>
          <p:cNvPicPr>
            <a:picLocks noChangeAspect="1"/>
          </p:cNvPicPr>
          <p:nvPr/>
        </p:nvPicPr>
        <p:blipFill>
          <a:blip r:embed="rId6"/>
          <a:stretch>
            <a:fillRect/>
          </a:stretch>
        </p:blipFill>
        <p:spPr>
          <a:xfrm>
            <a:off x="8070565" y="65351"/>
            <a:ext cx="2293662" cy="1718033"/>
          </a:xfrm>
          <a:prstGeom prst="rect">
            <a:avLst/>
          </a:prstGeom>
        </p:spPr>
      </p:pic>
    </p:spTree>
    <p:extLst>
      <p:ext uri="{BB962C8B-B14F-4D97-AF65-F5344CB8AC3E}">
        <p14:creationId xmlns:p14="http://schemas.microsoft.com/office/powerpoint/2010/main" val="29922031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a:extLst>
              <a:ext uri="{FF2B5EF4-FFF2-40B4-BE49-F238E27FC236}">
                <a16:creationId xmlns:a16="http://schemas.microsoft.com/office/drawing/2014/main" id="{85F3B68B-48F6-2DCF-AAB8-5280F302CED4}"/>
              </a:ext>
            </a:extLst>
          </p:cNvPr>
          <p:cNvSpPr>
            <a:spLocks noChangeArrowheads="1"/>
          </p:cNvSpPr>
          <p:nvPr/>
        </p:nvSpPr>
        <p:spPr bwMode="auto">
          <a:xfrm>
            <a:off x="2563814" y="5930901"/>
            <a:ext cx="17303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0244" name="Rectangle 4">
            <a:extLst>
              <a:ext uri="{FF2B5EF4-FFF2-40B4-BE49-F238E27FC236}">
                <a16:creationId xmlns:a16="http://schemas.microsoft.com/office/drawing/2014/main" id="{44D15205-AA47-6375-4296-003CEAC00FCA}"/>
              </a:ext>
            </a:extLst>
          </p:cNvPr>
          <p:cNvSpPr>
            <a:spLocks noChangeArrowheads="1"/>
          </p:cNvSpPr>
          <p:nvPr/>
        </p:nvSpPr>
        <p:spPr bwMode="auto">
          <a:xfrm>
            <a:off x="4779964" y="5930901"/>
            <a:ext cx="26320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0245" name="Rectangle 5">
            <a:extLst>
              <a:ext uri="{FF2B5EF4-FFF2-40B4-BE49-F238E27FC236}">
                <a16:creationId xmlns:a16="http://schemas.microsoft.com/office/drawing/2014/main" id="{33C4E5F2-B966-145E-D0A7-9399B278A117}"/>
              </a:ext>
            </a:extLst>
          </p:cNvPr>
          <p:cNvSpPr>
            <a:spLocks noChangeArrowheads="1"/>
          </p:cNvSpPr>
          <p:nvPr/>
        </p:nvSpPr>
        <p:spPr bwMode="auto">
          <a:xfrm>
            <a:off x="1820864" y="874713"/>
            <a:ext cx="8847137" cy="57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spAutoFit/>
          </a:bodyPr>
          <a:lstStyle>
            <a:lvl1pPr defTabSz="722313">
              <a:defRPr>
                <a:solidFill>
                  <a:schemeClr val="tx1"/>
                </a:solidFill>
                <a:latin typeface="Garamond" panose="02020404030301010803" pitchFamily="18" charset="0"/>
              </a:defRPr>
            </a:lvl1pPr>
            <a:lvl2pPr marL="742950" indent="-285750" defTabSz="722313">
              <a:defRPr>
                <a:solidFill>
                  <a:schemeClr val="tx1"/>
                </a:solidFill>
                <a:latin typeface="Garamond" panose="02020404030301010803" pitchFamily="18" charset="0"/>
              </a:defRPr>
            </a:lvl2pPr>
            <a:lvl3pPr marL="1143000" indent="-228600" defTabSz="722313">
              <a:defRPr>
                <a:solidFill>
                  <a:schemeClr val="tx1"/>
                </a:solidFill>
                <a:latin typeface="Garamond" panose="02020404030301010803" pitchFamily="18" charset="0"/>
              </a:defRPr>
            </a:lvl3pPr>
            <a:lvl4pPr marL="1600200" indent="-228600" defTabSz="722313">
              <a:defRPr>
                <a:solidFill>
                  <a:schemeClr val="tx1"/>
                </a:solidFill>
                <a:latin typeface="Garamond" panose="02020404030301010803" pitchFamily="18" charset="0"/>
              </a:defRPr>
            </a:lvl4pPr>
            <a:lvl5pPr marL="2057400" indent="-228600" defTabSz="722313">
              <a:defRPr>
                <a:solidFill>
                  <a:schemeClr val="tx1"/>
                </a:solidFill>
                <a:latin typeface="Garamond" panose="02020404030301010803" pitchFamily="18" charset="0"/>
              </a:defRPr>
            </a:lvl5pPr>
            <a:lvl6pPr marL="2514600" indent="-228600" defTabSz="722313" eaLnBrk="0" fontAlgn="base" hangingPunct="0">
              <a:spcBef>
                <a:spcPct val="0"/>
              </a:spcBef>
              <a:spcAft>
                <a:spcPct val="0"/>
              </a:spcAft>
              <a:defRPr>
                <a:solidFill>
                  <a:schemeClr val="tx1"/>
                </a:solidFill>
                <a:latin typeface="Garamond" panose="02020404030301010803" pitchFamily="18" charset="0"/>
              </a:defRPr>
            </a:lvl6pPr>
            <a:lvl7pPr marL="2971800" indent="-228600" defTabSz="722313" eaLnBrk="0" fontAlgn="base" hangingPunct="0">
              <a:spcBef>
                <a:spcPct val="0"/>
              </a:spcBef>
              <a:spcAft>
                <a:spcPct val="0"/>
              </a:spcAft>
              <a:defRPr>
                <a:solidFill>
                  <a:schemeClr val="tx1"/>
                </a:solidFill>
                <a:latin typeface="Garamond" panose="02020404030301010803" pitchFamily="18" charset="0"/>
              </a:defRPr>
            </a:lvl7pPr>
            <a:lvl8pPr marL="3429000" indent="-228600" defTabSz="722313" eaLnBrk="0" fontAlgn="base" hangingPunct="0">
              <a:spcBef>
                <a:spcPct val="0"/>
              </a:spcBef>
              <a:spcAft>
                <a:spcPct val="0"/>
              </a:spcAft>
              <a:defRPr>
                <a:solidFill>
                  <a:schemeClr val="tx1"/>
                </a:solidFill>
                <a:latin typeface="Garamond" panose="02020404030301010803" pitchFamily="18" charset="0"/>
              </a:defRPr>
            </a:lvl8pPr>
            <a:lvl9pPr marL="3886200" indent="-228600" defTabSz="722313" eaLnBrk="0" fontAlgn="base" hangingPunct="0">
              <a:spcBef>
                <a:spcPct val="0"/>
              </a:spcBef>
              <a:spcAft>
                <a:spcPct val="0"/>
              </a:spcAft>
              <a:defRPr>
                <a:solidFill>
                  <a:schemeClr val="tx1"/>
                </a:solidFill>
                <a:latin typeface="Garamond" panose="02020404030301010803" pitchFamily="18" charset="0"/>
              </a:defRPr>
            </a:lvl9pPr>
          </a:lstStyle>
          <a:p>
            <a:pPr algn="ctr"/>
            <a:endParaRPr lang="en-US" altLang="en-US" sz="3200" b="1" i="1">
              <a:solidFill>
                <a:srgbClr val="081D58"/>
              </a:solidFill>
              <a:latin typeface="Arial" panose="020B0604020202020204" pitchFamily="34" charset="0"/>
            </a:endParaRPr>
          </a:p>
        </p:txBody>
      </p:sp>
      <p:sp>
        <p:nvSpPr>
          <p:cNvPr id="10246" name="Rectangle 6">
            <a:extLst>
              <a:ext uri="{FF2B5EF4-FFF2-40B4-BE49-F238E27FC236}">
                <a16:creationId xmlns:a16="http://schemas.microsoft.com/office/drawing/2014/main" id="{4743D654-7043-EB0F-E96C-01CE2640BF42}"/>
              </a:ext>
            </a:extLst>
          </p:cNvPr>
          <p:cNvSpPr>
            <a:spLocks noChangeArrowheads="1"/>
          </p:cNvSpPr>
          <p:nvPr/>
        </p:nvSpPr>
        <p:spPr bwMode="auto">
          <a:xfrm>
            <a:off x="2406651" y="1993900"/>
            <a:ext cx="2462213" cy="488950"/>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Sales</a:t>
            </a:r>
          </a:p>
        </p:txBody>
      </p:sp>
      <p:sp>
        <p:nvSpPr>
          <p:cNvPr id="10247" name="Rectangle 7">
            <a:extLst>
              <a:ext uri="{FF2B5EF4-FFF2-40B4-BE49-F238E27FC236}">
                <a16:creationId xmlns:a16="http://schemas.microsoft.com/office/drawing/2014/main" id="{878A5E40-F8D4-A617-1D0C-608E3AFADBB3}"/>
              </a:ext>
            </a:extLst>
          </p:cNvPr>
          <p:cNvSpPr>
            <a:spLocks noChangeArrowheads="1"/>
          </p:cNvSpPr>
          <p:nvPr/>
        </p:nvSpPr>
        <p:spPr bwMode="auto">
          <a:xfrm>
            <a:off x="2406651" y="2540001"/>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Costs</a:t>
            </a:r>
          </a:p>
        </p:txBody>
      </p:sp>
      <p:sp>
        <p:nvSpPr>
          <p:cNvPr id="10248" name="Rectangle 8">
            <a:extLst>
              <a:ext uri="{FF2B5EF4-FFF2-40B4-BE49-F238E27FC236}">
                <a16:creationId xmlns:a16="http://schemas.microsoft.com/office/drawing/2014/main" id="{59F6359A-CEA5-2EAA-1E24-DC10F7F30977}"/>
              </a:ext>
            </a:extLst>
          </p:cNvPr>
          <p:cNvSpPr>
            <a:spLocks noChangeArrowheads="1"/>
          </p:cNvSpPr>
          <p:nvPr/>
        </p:nvSpPr>
        <p:spPr bwMode="auto">
          <a:xfrm>
            <a:off x="2406651" y="3084513"/>
            <a:ext cx="2462213" cy="488950"/>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Profits</a:t>
            </a:r>
          </a:p>
        </p:txBody>
      </p:sp>
      <p:sp>
        <p:nvSpPr>
          <p:cNvPr id="10249" name="Rectangle 9">
            <a:extLst>
              <a:ext uri="{FF2B5EF4-FFF2-40B4-BE49-F238E27FC236}">
                <a16:creationId xmlns:a16="http://schemas.microsoft.com/office/drawing/2014/main" id="{8361340C-BA18-002D-8A83-23A596C7B9D6}"/>
              </a:ext>
            </a:extLst>
          </p:cNvPr>
          <p:cNvSpPr>
            <a:spLocks noChangeArrowheads="1"/>
          </p:cNvSpPr>
          <p:nvPr/>
        </p:nvSpPr>
        <p:spPr bwMode="auto">
          <a:xfrm>
            <a:off x="2406651" y="3630613"/>
            <a:ext cx="2462213" cy="487362"/>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b="1">
                <a:solidFill>
                  <a:srgbClr val="000000"/>
                </a:solidFill>
                <a:latin typeface="Arial" panose="020B0604020202020204" pitchFamily="34" charset="0"/>
              </a:rPr>
              <a:t>Marketing Objectives</a:t>
            </a:r>
          </a:p>
        </p:txBody>
      </p:sp>
      <p:sp>
        <p:nvSpPr>
          <p:cNvPr id="10250" name="Rectangle 10">
            <a:extLst>
              <a:ext uri="{FF2B5EF4-FFF2-40B4-BE49-F238E27FC236}">
                <a16:creationId xmlns:a16="http://schemas.microsoft.com/office/drawing/2014/main" id="{1A06ABFE-561E-28DD-FEE5-7B0E86C8C0A5}"/>
              </a:ext>
            </a:extLst>
          </p:cNvPr>
          <p:cNvSpPr>
            <a:spLocks noChangeArrowheads="1"/>
          </p:cNvSpPr>
          <p:nvPr/>
        </p:nvSpPr>
        <p:spPr bwMode="auto">
          <a:xfrm>
            <a:off x="2406651" y="4175126"/>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Product</a:t>
            </a:r>
          </a:p>
        </p:txBody>
      </p:sp>
      <p:sp>
        <p:nvSpPr>
          <p:cNvPr id="10251" name="Rectangle 11">
            <a:extLst>
              <a:ext uri="{FF2B5EF4-FFF2-40B4-BE49-F238E27FC236}">
                <a16:creationId xmlns:a16="http://schemas.microsoft.com/office/drawing/2014/main" id="{1FDDE07A-6B2E-47E9-F1C1-6D7ADECFA7CE}"/>
              </a:ext>
            </a:extLst>
          </p:cNvPr>
          <p:cNvSpPr>
            <a:spLocks noChangeArrowheads="1"/>
          </p:cNvSpPr>
          <p:nvPr/>
        </p:nvSpPr>
        <p:spPr bwMode="auto">
          <a:xfrm>
            <a:off x="2406651" y="4721226"/>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Price</a:t>
            </a:r>
          </a:p>
        </p:txBody>
      </p:sp>
      <p:sp>
        <p:nvSpPr>
          <p:cNvPr id="10252" name="Rectangle 12">
            <a:extLst>
              <a:ext uri="{FF2B5EF4-FFF2-40B4-BE49-F238E27FC236}">
                <a16:creationId xmlns:a16="http://schemas.microsoft.com/office/drawing/2014/main" id="{DFBEA4E8-AE8D-F588-5EB1-731230B2845F}"/>
              </a:ext>
            </a:extLst>
          </p:cNvPr>
          <p:cNvSpPr>
            <a:spLocks noChangeArrowheads="1"/>
          </p:cNvSpPr>
          <p:nvPr/>
        </p:nvSpPr>
        <p:spPr bwMode="auto">
          <a:xfrm>
            <a:off x="5413375" y="1993900"/>
            <a:ext cx="4622800" cy="488950"/>
          </a:xfrm>
          <a:prstGeom prst="rect">
            <a:avLst/>
          </a:prstGeom>
          <a:gradFill rotWithShape="0">
            <a:gsLst>
              <a:gs pos="0">
                <a:srgbClr val="B760F9"/>
              </a:gs>
              <a:gs pos="50000">
                <a:srgbClr val="BE70FA"/>
              </a:gs>
              <a:gs pos="100000">
                <a:srgbClr val="B760F9"/>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Peak sales</a:t>
            </a:r>
          </a:p>
        </p:txBody>
      </p:sp>
      <p:sp>
        <p:nvSpPr>
          <p:cNvPr id="10253" name="Rectangle 13">
            <a:extLst>
              <a:ext uri="{FF2B5EF4-FFF2-40B4-BE49-F238E27FC236}">
                <a16:creationId xmlns:a16="http://schemas.microsoft.com/office/drawing/2014/main" id="{006D7E45-C26A-B53B-D314-A0BABBF2F3EB}"/>
              </a:ext>
            </a:extLst>
          </p:cNvPr>
          <p:cNvSpPr>
            <a:spLocks noChangeArrowheads="1"/>
          </p:cNvSpPr>
          <p:nvPr/>
        </p:nvSpPr>
        <p:spPr bwMode="auto">
          <a:xfrm>
            <a:off x="5413375" y="2540001"/>
            <a:ext cx="4622800" cy="487363"/>
          </a:xfrm>
          <a:prstGeom prst="rect">
            <a:avLst/>
          </a:prstGeom>
          <a:gradFill rotWithShape="0">
            <a:gsLst>
              <a:gs pos="0">
                <a:srgbClr val="B760F9"/>
              </a:gs>
              <a:gs pos="50000">
                <a:srgbClr val="BE70FA"/>
              </a:gs>
              <a:gs pos="100000">
                <a:srgbClr val="B760F9"/>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Low cost per customer</a:t>
            </a:r>
          </a:p>
        </p:txBody>
      </p:sp>
      <p:sp>
        <p:nvSpPr>
          <p:cNvPr id="10254" name="Rectangle 14">
            <a:extLst>
              <a:ext uri="{FF2B5EF4-FFF2-40B4-BE49-F238E27FC236}">
                <a16:creationId xmlns:a16="http://schemas.microsoft.com/office/drawing/2014/main" id="{C0F2FF7B-53D4-DE33-FBC5-7D70D50E8C14}"/>
              </a:ext>
            </a:extLst>
          </p:cNvPr>
          <p:cNvSpPr>
            <a:spLocks noChangeArrowheads="1"/>
          </p:cNvSpPr>
          <p:nvPr/>
        </p:nvSpPr>
        <p:spPr bwMode="auto">
          <a:xfrm>
            <a:off x="5413375" y="3084513"/>
            <a:ext cx="4622800" cy="488950"/>
          </a:xfrm>
          <a:prstGeom prst="rect">
            <a:avLst/>
          </a:prstGeom>
          <a:gradFill rotWithShape="0">
            <a:gsLst>
              <a:gs pos="0">
                <a:srgbClr val="B760F9"/>
              </a:gs>
              <a:gs pos="50000">
                <a:srgbClr val="BE70FA"/>
              </a:gs>
              <a:gs pos="100000">
                <a:srgbClr val="B760F9"/>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High profits</a:t>
            </a:r>
          </a:p>
        </p:txBody>
      </p:sp>
      <p:sp>
        <p:nvSpPr>
          <p:cNvPr id="10255" name="Rectangle 15">
            <a:extLst>
              <a:ext uri="{FF2B5EF4-FFF2-40B4-BE49-F238E27FC236}">
                <a16:creationId xmlns:a16="http://schemas.microsoft.com/office/drawing/2014/main" id="{A8334F33-37B2-9A7E-5646-88F0D8933318}"/>
              </a:ext>
            </a:extLst>
          </p:cNvPr>
          <p:cNvSpPr>
            <a:spLocks noChangeArrowheads="1"/>
          </p:cNvSpPr>
          <p:nvPr/>
        </p:nvSpPr>
        <p:spPr bwMode="auto">
          <a:xfrm>
            <a:off x="5413375" y="3630613"/>
            <a:ext cx="4622800" cy="538162"/>
          </a:xfrm>
          <a:prstGeom prst="rect">
            <a:avLst/>
          </a:prstGeom>
          <a:gradFill rotWithShape="0">
            <a:gsLst>
              <a:gs pos="0">
                <a:srgbClr val="B760F9"/>
              </a:gs>
              <a:gs pos="50000">
                <a:srgbClr val="BE70FA"/>
              </a:gs>
              <a:gs pos="100000">
                <a:srgbClr val="B760F9"/>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Maximize profit while defending</a:t>
            </a:r>
          </a:p>
          <a:p>
            <a:pPr algn="ctr">
              <a:lnSpc>
                <a:spcPct val="90000"/>
              </a:lnSpc>
            </a:pPr>
            <a:r>
              <a:rPr lang="en-US" altLang="en-US" sz="2200" b="1">
                <a:solidFill>
                  <a:srgbClr val="000000"/>
                </a:solidFill>
                <a:latin typeface="Arial" panose="020B0604020202020204" pitchFamily="34" charset="0"/>
              </a:rPr>
              <a:t> market share</a:t>
            </a:r>
          </a:p>
        </p:txBody>
      </p:sp>
      <p:sp>
        <p:nvSpPr>
          <p:cNvPr id="10256" name="Rectangle 16">
            <a:extLst>
              <a:ext uri="{FF2B5EF4-FFF2-40B4-BE49-F238E27FC236}">
                <a16:creationId xmlns:a16="http://schemas.microsoft.com/office/drawing/2014/main" id="{48539DBD-3800-8E0C-0482-61704B03B4E2}"/>
              </a:ext>
            </a:extLst>
          </p:cNvPr>
          <p:cNvSpPr>
            <a:spLocks noChangeArrowheads="1"/>
          </p:cNvSpPr>
          <p:nvPr/>
        </p:nvSpPr>
        <p:spPr bwMode="auto">
          <a:xfrm>
            <a:off x="5413375" y="4235450"/>
            <a:ext cx="4622800" cy="427038"/>
          </a:xfrm>
          <a:prstGeom prst="rect">
            <a:avLst/>
          </a:prstGeom>
          <a:gradFill rotWithShape="0">
            <a:gsLst>
              <a:gs pos="0">
                <a:srgbClr val="B760F9"/>
              </a:gs>
              <a:gs pos="50000">
                <a:srgbClr val="BE70FA"/>
              </a:gs>
              <a:gs pos="100000">
                <a:srgbClr val="B760F9"/>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Diversify brand and models</a:t>
            </a:r>
          </a:p>
        </p:txBody>
      </p:sp>
      <p:sp>
        <p:nvSpPr>
          <p:cNvPr id="10257" name="Rectangle 17">
            <a:extLst>
              <a:ext uri="{FF2B5EF4-FFF2-40B4-BE49-F238E27FC236}">
                <a16:creationId xmlns:a16="http://schemas.microsoft.com/office/drawing/2014/main" id="{3DA0A4D0-CB7E-F3D6-96DF-CCD84D9E640F}"/>
              </a:ext>
            </a:extLst>
          </p:cNvPr>
          <p:cNvSpPr>
            <a:spLocks noChangeArrowheads="1"/>
          </p:cNvSpPr>
          <p:nvPr/>
        </p:nvSpPr>
        <p:spPr bwMode="auto">
          <a:xfrm>
            <a:off x="5413375" y="4721226"/>
            <a:ext cx="4622800" cy="487363"/>
          </a:xfrm>
          <a:prstGeom prst="rect">
            <a:avLst/>
          </a:prstGeom>
          <a:gradFill rotWithShape="0">
            <a:gsLst>
              <a:gs pos="0">
                <a:srgbClr val="B760F9"/>
              </a:gs>
              <a:gs pos="50000">
                <a:srgbClr val="BE70FA"/>
              </a:gs>
              <a:gs pos="100000">
                <a:srgbClr val="B760F9"/>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Price to match or best competitors</a:t>
            </a:r>
          </a:p>
        </p:txBody>
      </p:sp>
      <p:sp>
        <p:nvSpPr>
          <p:cNvPr id="10258" name="Rectangle 18">
            <a:extLst>
              <a:ext uri="{FF2B5EF4-FFF2-40B4-BE49-F238E27FC236}">
                <a16:creationId xmlns:a16="http://schemas.microsoft.com/office/drawing/2014/main" id="{27A2AB08-555B-1C55-EAB9-9929A1A60151}"/>
              </a:ext>
            </a:extLst>
          </p:cNvPr>
          <p:cNvSpPr>
            <a:spLocks noChangeArrowheads="1"/>
          </p:cNvSpPr>
          <p:nvPr/>
        </p:nvSpPr>
        <p:spPr bwMode="auto">
          <a:xfrm>
            <a:off x="2406651" y="5257801"/>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Distribution</a:t>
            </a:r>
          </a:p>
        </p:txBody>
      </p:sp>
      <p:sp>
        <p:nvSpPr>
          <p:cNvPr id="10259" name="Rectangle 19">
            <a:extLst>
              <a:ext uri="{FF2B5EF4-FFF2-40B4-BE49-F238E27FC236}">
                <a16:creationId xmlns:a16="http://schemas.microsoft.com/office/drawing/2014/main" id="{5ECA9B5A-FF53-4569-6BDC-8A634A8732AB}"/>
              </a:ext>
            </a:extLst>
          </p:cNvPr>
          <p:cNvSpPr>
            <a:spLocks noChangeArrowheads="1"/>
          </p:cNvSpPr>
          <p:nvPr/>
        </p:nvSpPr>
        <p:spPr bwMode="auto">
          <a:xfrm>
            <a:off x="5413375" y="5257801"/>
            <a:ext cx="4622800" cy="487363"/>
          </a:xfrm>
          <a:prstGeom prst="rect">
            <a:avLst/>
          </a:prstGeom>
          <a:gradFill rotWithShape="0">
            <a:gsLst>
              <a:gs pos="0">
                <a:srgbClr val="B760F9"/>
              </a:gs>
              <a:gs pos="50000">
                <a:srgbClr val="BE70FA"/>
              </a:gs>
              <a:gs pos="100000">
                <a:srgbClr val="B760F9"/>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Build more intensive distribution</a:t>
            </a:r>
          </a:p>
        </p:txBody>
      </p:sp>
      <p:sp>
        <p:nvSpPr>
          <p:cNvPr id="10260" name="AutoShape 20">
            <a:extLst>
              <a:ext uri="{FF2B5EF4-FFF2-40B4-BE49-F238E27FC236}">
                <a16:creationId xmlns:a16="http://schemas.microsoft.com/office/drawing/2014/main" id="{F06CE289-23E7-E414-04F5-217913A3F66A}"/>
              </a:ext>
            </a:extLst>
          </p:cNvPr>
          <p:cNvSpPr>
            <a:spLocks noChangeArrowheads="1"/>
          </p:cNvSpPr>
          <p:nvPr/>
        </p:nvSpPr>
        <p:spPr bwMode="auto">
          <a:xfrm>
            <a:off x="4935538" y="2578101"/>
            <a:ext cx="519112" cy="468313"/>
          </a:xfrm>
          <a:prstGeom prst="rightArrow">
            <a:avLst>
              <a:gd name="adj1" fmla="val 50000"/>
              <a:gd name="adj2" fmla="val 55460"/>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0261" name="AutoShape 21">
            <a:extLst>
              <a:ext uri="{FF2B5EF4-FFF2-40B4-BE49-F238E27FC236}">
                <a16:creationId xmlns:a16="http://schemas.microsoft.com/office/drawing/2014/main" id="{8A1BD887-DC79-97D6-0CBF-8830F2FF7054}"/>
              </a:ext>
            </a:extLst>
          </p:cNvPr>
          <p:cNvSpPr>
            <a:spLocks noChangeArrowheads="1"/>
          </p:cNvSpPr>
          <p:nvPr/>
        </p:nvSpPr>
        <p:spPr bwMode="auto">
          <a:xfrm>
            <a:off x="4918075" y="3136901"/>
            <a:ext cx="503238" cy="468313"/>
          </a:xfrm>
          <a:prstGeom prst="rightArrow">
            <a:avLst>
              <a:gd name="adj1" fmla="val 50000"/>
              <a:gd name="adj2" fmla="val 53764"/>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0262" name="AutoShape 22">
            <a:extLst>
              <a:ext uri="{FF2B5EF4-FFF2-40B4-BE49-F238E27FC236}">
                <a16:creationId xmlns:a16="http://schemas.microsoft.com/office/drawing/2014/main" id="{7E163A88-BD46-2999-9AB1-70960595A4B5}"/>
              </a:ext>
            </a:extLst>
          </p:cNvPr>
          <p:cNvSpPr>
            <a:spLocks noChangeArrowheads="1"/>
          </p:cNvSpPr>
          <p:nvPr/>
        </p:nvSpPr>
        <p:spPr bwMode="auto">
          <a:xfrm>
            <a:off x="4932363" y="3646488"/>
            <a:ext cx="488950" cy="468312"/>
          </a:xfrm>
          <a:prstGeom prst="rightArrow">
            <a:avLst>
              <a:gd name="adj1" fmla="val 50000"/>
              <a:gd name="adj2" fmla="val 52237"/>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0263" name="AutoShape 23">
            <a:extLst>
              <a:ext uri="{FF2B5EF4-FFF2-40B4-BE49-F238E27FC236}">
                <a16:creationId xmlns:a16="http://schemas.microsoft.com/office/drawing/2014/main" id="{FFA4451E-0C9F-682C-8913-FEF7650D40FE}"/>
              </a:ext>
            </a:extLst>
          </p:cNvPr>
          <p:cNvSpPr>
            <a:spLocks noChangeArrowheads="1"/>
          </p:cNvSpPr>
          <p:nvPr/>
        </p:nvSpPr>
        <p:spPr bwMode="auto">
          <a:xfrm>
            <a:off x="4883150" y="4221163"/>
            <a:ext cx="554038" cy="468312"/>
          </a:xfrm>
          <a:prstGeom prst="rightArrow">
            <a:avLst>
              <a:gd name="adj1" fmla="val 50000"/>
              <a:gd name="adj2" fmla="val 59191"/>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0264" name="AutoShape 24">
            <a:extLst>
              <a:ext uri="{FF2B5EF4-FFF2-40B4-BE49-F238E27FC236}">
                <a16:creationId xmlns:a16="http://schemas.microsoft.com/office/drawing/2014/main" id="{EB4B684D-F586-4134-FE8E-8D6A06936B41}"/>
              </a:ext>
            </a:extLst>
          </p:cNvPr>
          <p:cNvSpPr>
            <a:spLocks noChangeArrowheads="1"/>
          </p:cNvSpPr>
          <p:nvPr/>
        </p:nvSpPr>
        <p:spPr bwMode="auto">
          <a:xfrm>
            <a:off x="4918076" y="4772025"/>
            <a:ext cx="536575" cy="469900"/>
          </a:xfrm>
          <a:prstGeom prst="rightArrow">
            <a:avLst>
              <a:gd name="adj1" fmla="val 50000"/>
              <a:gd name="adj2" fmla="val 57132"/>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0265" name="AutoShape 25">
            <a:extLst>
              <a:ext uri="{FF2B5EF4-FFF2-40B4-BE49-F238E27FC236}">
                <a16:creationId xmlns:a16="http://schemas.microsoft.com/office/drawing/2014/main" id="{CFD897C6-B9E7-0F25-58CC-27BEA4947D31}"/>
              </a:ext>
            </a:extLst>
          </p:cNvPr>
          <p:cNvSpPr>
            <a:spLocks noChangeArrowheads="1"/>
          </p:cNvSpPr>
          <p:nvPr/>
        </p:nvSpPr>
        <p:spPr bwMode="auto">
          <a:xfrm>
            <a:off x="4935538" y="5280026"/>
            <a:ext cx="519112" cy="468313"/>
          </a:xfrm>
          <a:prstGeom prst="rightArrow">
            <a:avLst>
              <a:gd name="adj1" fmla="val 50000"/>
              <a:gd name="adj2" fmla="val 55460"/>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0266" name="AutoShape 26">
            <a:extLst>
              <a:ext uri="{FF2B5EF4-FFF2-40B4-BE49-F238E27FC236}">
                <a16:creationId xmlns:a16="http://schemas.microsoft.com/office/drawing/2014/main" id="{A8997E65-3280-34B2-5155-5ACE23E490B3}"/>
              </a:ext>
            </a:extLst>
          </p:cNvPr>
          <p:cNvSpPr>
            <a:spLocks noChangeArrowheads="1"/>
          </p:cNvSpPr>
          <p:nvPr/>
        </p:nvSpPr>
        <p:spPr bwMode="auto">
          <a:xfrm>
            <a:off x="4935538" y="2039938"/>
            <a:ext cx="501650" cy="468312"/>
          </a:xfrm>
          <a:prstGeom prst="rightArrow">
            <a:avLst>
              <a:gd name="adj1" fmla="val 50000"/>
              <a:gd name="adj2" fmla="val 53594"/>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0267" name="Rectangle 27">
            <a:extLst>
              <a:ext uri="{FF2B5EF4-FFF2-40B4-BE49-F238E27FC236}">
                <a16:creationId xmlns:a16="http://schemas.microsoft.com/office/drawing/2014/main" id="{9C485760-F89B-65FE-2CDD-C7AE9594E95B}"/>
              </a:ext>
            </a:extLst>
          </p:cNvPr>
          <p:cNvSpPr>
            <a:spLocks noChangeArrowheads="1"/>
          </p:cNvSpPr>
          <p:nvPr/>
        </p:nvSpPr>
        <p:spPr bwMode="auto">
          <a:xfrm>
            <a:off x="2424114" y="5780088"/>
            <a:ext cx="2459037" cy="487362"/>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Advertising</a:t>
            </a:r>
          </a:p>
        </p:txBody>
      </p:sp>
      <p:sp>
        <p:nvSpPr>
          <p:cNvPr id="10268" name="Rectangle 28">
            <a:extLst>
              <a:ext uri="{FF2B5EF4-FFF2-40B4-BE49-F238E27FC236}">
                <a16:creationId xmlns:a16="http://schemas.microsoft.com/office/drawing/2014/main" id="{7376C783-DF31-30DA-364B-14B9718475A2}"/>
              </a:ext>
            </a:extLst>
          </p:cNvPr>
          <p:cNvSpPr>
            <a:spLocks noChangeArrowheads="1"/>
          </p:cNvSpPr>
          <p:nvPr/>
        </p:nvSpPr>
        <p:spPr bwMode="auto">
          <a:xfrm>
            <a:off x="5437189" y="5795964"/>
            <a:ext cx="4598987" cy="592137"/>
          </a:xfrm>
          <a:prstGeom prst="rect">
            <a:avLst/>
          </a:prstGeom>
          <a:gradFill rotWithShape="0">
            <a:gsLst>
              <a:gs pos="0">
                <a:srgbClr val="B760F9"/>
              </a:gs>
              <a:gs pos="50000">
                <a:srgbClr val="BE70FA"/>
              </a:gs>
              <a:gs pos="100000">
                <a:srgbClr val="B760F9"/>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Stress brand differences and benefits</a:t>
            </a:r>
          </a:p>
        </p:txBody>
      </p:sp>
      <p:sp>
        <p:nvSpPr>
          <p:cNvPr id="10269" name="AutoShape 29">
            <a:extLst>
              <a:ext uri="{FF2B5EF4-FFF2-40B4-BE49-F238E27FC236}">
                <a16:creationId xmlns:a16="http://schemas.microsoft.com/office/drawing/2014/main" id="{16FCF073-8434-BC8D-8849-77A2581C0616}"/>
              </a:ext>
            </a:extLst>
          </p:cNvPr>
          <p:cNvSpPr>
            <a:spLocks noChangeArrowheads="1"/>
          </p:cNvSpPr>
          <p:nvPr/>
        </p:nvSpPr>
        <p:spPr bwMode="auto">
          <a:xfrm>
            <a:off x="4953001" y="5816600"/>
            <a:ext cx="519113" cy="469900"/>
          </a:xfrm>
          <a:prstGeom prst="rightArrow">
            <a:avLst>
              <a:gd name="adj1" fmla="val 50000"/>
              <a:gd name="adj2" fmla="val 55272"/>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pic>
        <p:nvPicPr>
          <p:cNvPr id="2" name="Picture 1">
            <a:extLst>
              <a:ext uri="{FF2B5EF4-FFF2-40B4-BE49-F238E27FC236}">
                <a16:creationId xmlns:a16="http://schemas.microsoft.com/office/drawing/2014/main" id="{2E080E4F-26E8-90ED-3A5C-7887AA1BFFD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17050" y="327015"/>
            <a:ext cx="1272065" cy="1140721"/>
          </a:xfrm>
          <a:prstGeom prst="rect">
            <a:avLst/>
          </a:prstGeom>
        </p:spPr>
      </p:pic>
      <p:pic>
        <p:nvPicPr>
          <p:cNvPr id="3" name="Picture 2">
            <a:extLst>
              <a:ext uri="{FF2B5EF4-FFF2-40B4-BE49-F238E27FC236}">
                <a16:creationId xmlns:a16="http://schemas.microsoft.com/office/drawing/2014/main" id="{91399708-4C8B-8401-4347-7AA7DD5764A1}"/>
              </a:ext>
            </a:extLst>
          </p:cNvPr>
          <p:cNvPicPr>
            <a:picLocks noChangeAspect="1"/>
          </p:cNvPicPr>
          <p:nvPr/>
        </p:nvPicPr>
        <p:blipFill>
          <a:blip r:embed="rId4"/>
          <a:stretch>
            <a:fillRect/>
          </a:stretch>
        </p:blipFill>
        <p:spPr>
          <a:xfrm>
            <a:off x="-426088" y="0"/>
            <a:ext cx="7396732" cy="1610200"/>
          </a:xfrm>
          <a:prstGeom prst="rect">
            <a:avLst/>
          </a:prstGeom>
        </p:spPr>
      </p:pic>
      <p:sp>
        <p:nvSpPr>
          <p:cNvPr id="4" name="TextBox 3">
            <a:extLst>
              <a:ext uri="{FF2B5EF4-FFF2-40B4-BE49-F238E27FC236}">
                <a16:creationId xmlns:a16="http://schemas.microsoft.com/office/drawing/2014/main" id="{3594BCEE-02D3-CA29-960A-388698B9171C}"/>
              </a:ext>
            </a:extLst>
          </p:cNvPr>
          <p:cNvSpPr txBox="1"/>
          <p:nvPr/>
        </p:nvSpPr>
        <p:spPr>
          <a:xfrm>
            <a:off x="2239557" y="662758"/>
            <a:ext cx="29017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4: Maturity</a:t>
            </a:r>
          </a:p>
        </p:txBody>
      </p:sp>
      <p:pic>
        <p:nvPicPr>
          <p:cNvPr id="5" name="Picture 4">
            <a:extLst>
              <a:ext uri="{FF2B5EF4-FFF2-40B4-BE49-F238E27FC236}">
                <a16:creationId xmlns:a16="http://schemas.microsoft.com/office/drawing/2014/main" id="{8B65C29D-071A-D2CD-DEA2-4D6B07A2A591}"/>
              </a:ext>
            </a:extLst>
          </p:cNvPr>
          <p:cNvPicPr>
            <a:picLocks noChangeAspect="1"/>
          </p:cNvPicPr>
          <p:nvPr/>
        </p:nvPicPr>
        <p:blipFill>
          <a:blip r:embed="rId5"/>
          <a:stretch>
            <a:fillRect/>
          </a:stretch>
        </p:blipFill>
        <p:spPr>
          <a:xfrm>
            <a:off x="2313338" y="6653162"/>
            <a:ext cx="9902229" cy="204838"/>
          </a:xfrm>
          <a:prstGeom prst="rect">
            <a:avLst/>
          </a:prstGeom>
        </p:spPr>
      </p:pic>
      <p:pic>
        <p:nvPicPr>
          <p:cNvPr id="6" name="Picture 5">
            <a:extLst>
              <a:ext uri="{FF2B5EF4-FFF2-40B4-BE49-F238E27FC236}">
                <a16:creationId xmlns:a16="http://schemas.microsoft.com/office/drawing/2014/main" id="{C24C1BA7-4729-45AC-6926-846B81ECA794}"/>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9C7D3308-FAFB-7B60-03E2-148914EAD1EA}"/>
              </a:ext>
            </a:extLst>
          </p:cNvPr>
          <p:cNvPicPr>
            <a:picLocks noChangeAspect="1"/>
          </p:cNvPicPr>
          <p:nvPr/>
        </p:nvPicPr>
        <p:blipFill>
          <a:blip r:embed="rId6"/>
          <a:stretch>
            <a:fillRect/>
          </a:stretch>
        </p:blipFill>
        <p:spPr>
          <a:xfrm>
            <a:off x="12072675" y="2204822"/>
            <a:ext cx="238650" cy="2709534"/>
          </a:xfrm>
          <a:prstGeom prst="rect">
            <a:avLst/>
          </a:prstGeom>
        </p:spPr>
      </p:pic>
    </p:spTree>
  </p:cSld>
  <p:clrMapOvr>
    <a:masterClrMapping/>
  </p:clrMapOvr>
  <p:transition spd="slow">
    <p:random/>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a:extLst>
              <a:ext uri="{FF2B5EF4-FFF2-40B4-BE49-F238E27FC236}">
                <a16:creationId xmlns:a16="http://schemas.microsoft.com/office/drawing/2014/main" id="{EA3F9AEE-F575-7084-4CD0-E04C95AB35EB}"/>
              </a:ext>
            </a:extLst>
          </p:cNvPr>
          <p:cNvSpPr>
            <a:spLocks noChangeArrowheads="1"/>
          </p:cNvSpPr>
          <p:nvPr/>
        </p:nvSpPr>
        <p:spPr bwMode="auto">
          <a:xfrm>
            <a:off x="1872656" y="1466793"/>
            <a:ext cx="6915150" cy="3469306"/>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lvl="1">
              <a:spcBef>
                <a:spcPct val="50000"/>
              </a:spcBef>
              <a:buFontTx/>
              <a:buChar char="–"/>
            </a:pPr>
            <a:r>
              <a:rPr lang="en-US" altLang="en-US" sz="2200" dirty="0">
                <a:latin typeface="Arial" panose="020B0604020202020204" pitchFamily="34" charset="0"/>
              </a:rPr>
              <a:t>Market Modification</a:t>
            </a:r>
          </a:p>
          <a:p>
            <a:pPr lvl="2">
              <a:spcBef>
                <a:spcPct val="50000"/>
              </a:spcBef>
              <a:buFontTx/>
              <a:buChar char="•"/>
            </a:pPr>
            <a:r>
              <a:rPr lang="en-US" altLang="en-US" sz="1800" b="1" dirty="0">
                <a:latin typeface="Arial" panose="020B0604020202020204" pitchFamily="34" charset="0"/>
              </a:rPr>
              <a:t>Expand number of brand users by</a:t>
            </a:r>
            <a:r>
              <a:rPr lang="en-US" altLang="en-US" sz="1800" dirty="0">
                <a:latin typeface="Arial" panose="020B0604020202020204" pitchFamily="34" charset="0"/>
              </a:rPr>
              <a:t>:</a:t>
            </a:r>
          </a:p>
          <a:p>
            <a:pPr lvl="3">
              <a:spcBef>
                <a:spcPct val="50000"/>
              </a:spcBef>
              <a:buFontTx/>
              <a:buChar char="–"/>
            </a:pPr>
            <a:r>
              <a:rPr lang="en-US" altLang="en-US" sz="1600" dirty="0">
                <a:latin typeface="Arial" panose="020B0604020202020204" pitchFamily="34" charset="0"/>
              </a:rPr>
              <a:t>Converting nonusers</a:t>
            </a:r>
          </a:p>
          <a:p>
            <a:pPr lvl="3">
              <a:spcBef>
                <a:spcPct val="50000"/>
              </a:spcBef>
              <a:buFontTx/>
              <a:buChar char="–"/>
            </a:pPr>
            <a:r>
              <a:rPr lang="en-US" altLang="en-US" sz="1600" dirty="0">
                <a:latin typeface="Arial" panose="020B0604020202020204" pitchFamily="34" charset="0"/>
              </a:rPr>
              <a:t>Entering new market segments</a:t>
            </a:r>
          </a:p>
          <a:p>
            <a:pPr lvl="3">
              <a:spcBef>
                <a:spcPct val="50000"/>
              </a:spcBef>
              <a:buFontTx/>
              <a:buChar char="–"/>
            </a:pPr>
            <a:r>
              <a:rPr lang="en-US" altLang="en-US" sz="1600" dirty="0">
                <a:latin typeface="Arial" panose="020B0604020202020204" pitchFamily="34" charset="0"/>
              </a:rPr>
              <a:t>Winning competitors’ customers</a:t>
            </a:r>
          </a:p>
          <a:p>
            <a:pPr lvl="2">
              <a:spcBef>
                <a:spcPct val="50000"/>
              </a:spcBef>
              <a:buFontTx/>
              <a:buChar char="•"/>
            </a:pPr>
            <a:r>
              <a:rPr lang="en-US" altLang="en-US" sz="1800" b="1" dirty="0">
                <a:latin typeface="Arial" panose="020B0604020202020204" pitchFamily="34" charset="0"/>
              </a:rPr>
              <a:t>Convince current users to increase usage by:</a:t>
            </a:r>
          </a:p>
          <a:p>
            <a:pPr lvl="3">
              <a:spcBef>
                <a:spcPct val="50000"/>
              </a:spcBef>
              <a:buFontTx/>
              <a:buChar char="–"/>
            </a:pPr>
            <a:r>
              <a:rPr lang="en-US" altLang="en-US" sz="1600" dirty="0">
                <a:latin typeface="Arial" panose="020B0604020202020204" pitchFamily="34" charset="0"/>
              </a:rPr>
              <a:t>Using the product on more occasions</a:t>
            </a:r>
          </a:p>
          <a:p>
            <a:pPr lvl="3">
              <a:spcBef>
                <a:spcPct val="50000"/>
              </a:spcBef>
              <a:buFontTx/>
              <a:buChar char="–"/>
            </a:pPr>
            <a:r>
              <a:rPr lang="en-US" altLang="en-US" sz="1600" dirty="0">
                <a:latin typeface="Arial" panose="020B0604020202020204" pitchFamily="34" charset="0"/>
              </a:rPr>
              <a:t>Using more of the product on each occasion</a:t>
            </a:r>
          </a:p>
          <a:p>
            <a:pPr lvl="3">
              <a:spcBef>
                <a:spcPct val="50000"/>
              </a:spcBef>
              <a:buFontTx/>
              <a:buChar char="–"/>
            </a:pPr>
            <a:r>
              <a:rPr lang="en-US" altLang="en-US" sz="1600" dirty="0">
                <a:latin typeface="Arial" panose="020B0604020202020204" pitchFamily="34" charset="0"/>
              </a:rPr>
              <a:t>Using the product in new ways</a:t>
            </a:r>
          </a:p>
        </p:txBody>
      </p:sp>
      <p:pic>
        <p:nvPicPr>
          <p:cNvPr id="20484" name="Picture 4">
            <a:extLst>
              <a:ext uri="{FF2B5EF4-FFF2-40B4-BE49-F238E27FC236}">
                <a16:creationId xmlns:a16="http://schemas.microsoft.com/office/drawing/2014/main" id="{535F68D3-8F59-BF1E-2E02-7615C5D4F8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69362" y="560387"/>
            <a:ext cx="2905125" cy="1658938"/>
          </a:xfrm>
          <a:prstGeom prst="rect">
            <a:avLst/>
          </a:prstGeom>
          <a:noFill/>
          <a:extLst>
            <a:ext uri="{909E8E84-426E-40DD-AFC4-6F175D3DCCD1}">
              <a14:hiddenFill xmlns:a14="http://schemas.microsoft.com/office/drawing/2010/main">
                <a:solidFill>
                  <a:srgbClr val="FFFFFF"/>
                </a:solidFill>
              </a14:hiddenFill>
            </a:ext>
          </a:extLst>
        </p:spPr>
      </p:pic>
      <p:sp>
        <p:nvSpPr>
          <p:cNvPr id="20485" name="Text Box 5">
            <a:extLst>
              <a:ext uri="{FF2B5EF4-FFF2-40B4-BE49-F238E27FC236}">
                <a16:creationId xmlns:a16="http://schemas.microsoft.com/office/drawing/2014/main" id="{B4B3EDD7-0774-D7FA-AF97-8694AAB9142E}"/>
              </a:ext>
            </a:extLst>
          </p:cNvPr>
          <p:cNvSpPr txBox="1">
            <a:spLocks noChangeArrowheads="1"/>
          </p:cNvSpPr>
          <p:nvPr/>
        </p:nvSpPr>
        <p:spPr bwMode="auto">
          <a:xfrm>
            <a:off x="1731964" y="5572126"/>
            <a:ext cx="5392737" cy="301625"/>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hangingPunct="0">
              <a:lnSpc>
                <a:spcPct val="87000"/>
              </a:lnSpc>
              <a:spcBef>
                <a:spcPct val="50000"/>
              </a:spcBef>
              <a:buClr>
                <a:srgbClr val="000000"/>
              </a:buClr>
              <a:buSzPct val="45000"/>
              <a:buFont typeface="StarSymbol" charset="0"/>
              <a:buNone/>
            </a:pPr>
            <a:r>
              <a:rPr lang="en-US" altLang="en-US" sz="1600">
                <a:latin typeface="Arial" panose="020B0604020202020204" pitchFamily="34" charset="0"/>
              </a:rPr>
              <a:t>Volume = Number of brand users X Usage Rate per user</a:t>
            </a:r>
          </a:p>
        </p:txBody>
      </p:sp>
      <p:pic>
        <p:nvPicPr>
          <p:cNvPr id="20486" name="Picture 6">
            <a:extLst>
              <a:ext uri="{FF2B5EF4-FFF2-40B4-BE49-F238E27FC236}">
                <a16:creationId xmlns:a16="http://schemas.microsoft.com/office/drawing/2014/main" id="{169E5C3B-1633-4C86-8193-7EF50210FBC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833113" y="4094163"/>
            <a:ext cx="2076450" cy="2074421"/>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40662794-27E0-18B5-A001-C0EB407A11A8}"/>
              </a:ext>
            </a:extLst>
          </p:cNvPr>
          <p:cNvPicPr>
            <a:picLocks noChangeAspect="1"/>
          </p:cNvPicPr>
          <p:nvPr/>
        </p:nvPicPr>
        <p:blipFill>
          <a:blip r:embed="rId5"/>
          <a:stretch>
            <a:fillRect/>
          </a:stretch>
        </p:blipFill>
        <p:spPr>
          <a:xfrm>
            <a:off x="-426088" y="0"/>
            <a:ext cx="7714784" cy="1610200"/>
          </a:xfrm>
          <a:prstGeom prst="rect">
            <a:avLst/>
          </a:prstGeom>
        </p:spPr>
      </p:pic>
      <p:sp>
        <p:nvSpPr>
          <p:cNvPr id="20482" name="Text Box 2">
            <a:extLst>
              <a:ext uri="{FF2B5EF4-FFF2-40B4-BE49-F238E27FC236}">
                <a16:creationId xmlns:a16="http://schemas.microsoft.com/office/drawing/2014/main" id="{A35986C9-3FFF-BF45-FF88-EBD32E1B2661}"/>
              </a:ext>
            </a:extLst>
          </p:cNvPr>
          <p:cNvSpPr txBox="1">
            <a:spLocks noChangeArrowheads="1"/>
          </p:cNvSpPr>
          <p:nvPr/>
        </p:nvSpPr>
        <p:spPr bwMode="auto">
          <a:xfrm>
            <a:off x="585030" y="674620"/>
            <a:ext cx="6915150" cy="420688"/>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hangingPunct="0">
              <a:lnSpc>
                <a:spcPct val="87000"/>
              </a:lnSpc>
              <a:spcBef>
                <a:spcPct val="50000"/>
              </a:spcBef>
              <a:buClr>
                <a:srgbClr val="000000"/>
              </a:buClr>
              <a:buSzPct val="45000"/>
              <a:buFont typeface="StarSymbol" charset="0"/>
              <a:buNone/>
            </a:pPr>
            <a:r>
              <a:rPr lang="en-US" altLang="en-US" sz="2500" b="1" dirty="0">
                <a:solidFill>
                  <a:schemeClr val="bg1"/>
                </a:solidFill>
                <a:latin typeface="HelveticaRounded LT BoldCn" pitchFamily="2" charset="0"/>
              </a:rPr>
              <a:t>Maturity Stage: Marketing Strategies</a:t>
            </a:r>
          </a:p>
        </p:txBody>
      </p:sp>
      <p:pic>
        <p:nvPicPr>
          <p:cNvPr id="3" name="Picture 2">
            <a:extLst>
              <a:ext uri="{FF2B5EF4-FFF2-40B4-BE49-F238E27FC236}">
                <a16:creationId xmlns:a16="http://schemas.microsoft.com/office/drawing/2014/main" id="{5414B4B0-4B6C-AC28-FA2F-0DD6E3D615C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0335" y="5512441"/>
            <a:ext cx="1272065" cy="1140721"/>
          </a:xfrm>
          <a:prstGeom prst="rect">
            <a:avLst/>
          </a:prstGeom>
        </p:spPr>
      </p:pic>
      <p:pic>
        <p:nvPicPr>
          <p:cNvPr id="4" name="Picture 3">
            <a:extLst>
              <a:ext uri="{FF2B5EF4-FFF2-40B4-BE49-F238E27FC236}">
                <a16:creationId xmlns:a16="http://schemas.microsoft.com/office/drawing/2014/main" id="{06625280-2FCC-6611-0DA7-02429A2F22B3}"/>
              </a:ext>
            </a:extLst>
          </p:cNvPr>
          <p:cNvPicPr>
            <a:picLocks noChangeAspect="1"/>
          </p:cNvPicPr>
          <p:nvPr/>
        </p:nvPicPr>
        <p:blipFill>
          <a:blip r:embed="rId7"/>
          <a:stretch>
            <a:fillRect/>
          </a:stretch>
        </p:blipFill>
        <p:spPr>
          <a:xfrm>
            <a:off x="2313338" y="6653162"/>
            <a:ext cx="9902229" cy="204838"/>
          </a:xfrm>
          <a:prstGeom prst="rect">
            <a:avLst/>
          </a:prstGeom>
        </p:spPr>
      </p:pic>
      <p:pic>
        <p:nvPicPr>
          <p:cNvPr id="5" name="Picture 4">
            <a:extLst>
              <a:ext uri="{FF2B5EF4-FFF2-40B4-BE49-F238E27FC236}">
                <a16:creationId xmlns:a16="http://schemas.microsoft.com/office/drawing/2014/main" id="{9A75A9D0-90D9-0653-89A4-6CCCBA376923}"/>
              </a:ext>
            </a:extLst>
          </p:cNvPr>
          <p:cNvPicPr>
            <a:picLocks noChangeAspect="1"/>
          </p:cNvPicPr>
          <p:nvPr/>
        </p:nvPicPr>
        <p:blipFill>
          <a:blip r:embed="rId8"/>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B2B79D95-990D-BBBC-0198-2BAB232A086D}"/>
              </a:ext>
            </a:extLst>
          </p:cNvPr>
          <p:cNvPicPr>
            <a:picLocks noChangeAspect="1"/>
          </p:cNvPicPr>
          <p:nvPr/>
        </p:nvPicPr>
        <p:blipFill>
          <a:blip r:embed="rId8"/>
          <a:stretch>
            <a:fillRect/>
          </a:stretch>
        </p:blipFill>
        <p:spPr>
          <a:xfrm>
            <a:off x="12072675" y="2204822"/>
            <a:ext cx="238650" cy="2709534"/>
          </a:xfrm>
          <a:prstGeom prst="rect">
            <a:avLst/>
          </a:prstGeom>
        </p:spPr>
      </p:pic>
    </p:spTree>
  </p:cSld>
  <p:clrMapOvr>
    <a:masterClrMapping/>
  </p:clrMapOvr>
  <p:transition spd="med">
    <p:random/>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a:extLst>
              <a:ext uri="{FF2B5EF4-FFF2-40B4-BE49-F238E27FC236}">
                <a16:creationId xmlns:a16="http://schemas.microsoft.com/office/drawing/2014/main" id="{C5BD5592-CBF8-04CC-B29B-BBD4B2FEA40D}"/>
              </a:ext>
            </a:extLst>
          </p:cNvPr>
          <p:cNvSpPr>
            <a:spLocks noChangeArrowheads="1"/>
          </p:cNvSpPr>
          <p:nvPr/>
        </p:nvSpPr>
        <p:spPr bwMode="auto">
          <a:xfrm>
            <a:off x="1870076" y="1628017"/>
            <a:ext cx="8367713" cy="4700413"/>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lvl="1">
              <a:spcBef>
                <a:spcPct val="20000"/>
              </a:spcBef>
              <a:buFontTx/>
              <a:buChar char="–"/>
            </a:pPr>
            <a:r>
              <a:rPr lang="en-US" altLang="en-US" sz="2000" b="1" dirty="0">
                <a:solidFill>
                  <a:srgbClr val="0A1F61"/>
                </a:solidFill>
                <a:cs typeface="Tajawal ExtraBold" panose="00000800000000000000" pitchFamily="2" charset="-78"/>
              </a:rPr>
              <a:t>Product modification</a:t>
            </a:r>
          </a:p>
          <a:p>
            <a:pPr lvl="2" algn="just">
              <a:spcBef>
                <a:spcPct val="20000"/>
              </a:spcBef>
              <a:buFontTx/>
              <a:buChar char="•"/>
            </a:pPr>
            <a:r>
              <a:rPr lang="en-US" altLang="en-US" sz="2000" dirty="0">
                <a:solidFill>
                  <a:srgbClr val="0A1F61"/>
                </a:solidFill>
                <a:cs typeface="Tajawal ExtraBold" panose="00000800000000000000" pitchFamily="2" charset="-78"/>
              </a:rPr>
              <a:t>Quality improvement: Increasing product’s functional performance- durability, reliability, speed, taste.</a:t>
            </a:r>
          </a:p>
          <a:p>
            <a:pPr lvl="2" algn="just">
              <a:spcBef>
                <a:spcPct val="20000"/>
              </a:spcBef>
              <a:buFontTx/>
              <a:buChar char="•"/>
            </a:pPr>
            <a:r>
              <a:rPr lang="en-US" altLang="en-US" sz="2000" dirty="0">
                <a:solidFill>
                  <a:srgbClr val="0A1F61"/>
                </a:solidFill>
                <a:cs typeface="Tajawal ExtraBold" panose="00000800000000000000" pitchFamily="2" charset="-78"/>
              </a:rPr>
              <a:t>Feature improvement: Adding new features that expand the product’s versatility, safety, or convenience.</a:t>
            </a:r>
          </a:p>
          <a:p>
            <a:pPr lvl="2" algn="just">
              <a:spcBef>
                <a:spcPct val="20000"/>
              </a:spcBef>
              <a:buFontTx/>
              <a:buChar char="•"/>
            </a:pPr>
            <a:r>
              <a:rPr lang="en-US" altLang="en-US" sz="2000" dirty="0">
                <a:solidFill>
                  <a:srgbClr val="0A1F61"/>
                </a:solidFill>
                <a:cs typeface="Tajawal ExtraBold" panose="00000800000000000000" pitchFamily="2" charset="-78"/>
              </a:rPr>
              <a:t>Style improvement: Increasing product’s aesthetic appeal.</a:t>
            </a:r>
          </a:p>
          <a:p>
            <a:pPr lvl="1">
              <a:spcBef>
                <a:spcPct val="20000"/>
              </a:spcBef>
              <a:buFontTx/>
              <a:buChar char="–"/>
            </a:pPr>
            <a:r>
              <a:rPr lang="en-US" altLang="en-US" sz="2000" b="1" dirty="0">
                <a:solidFill>
                  <a:srgbClr val="0A1F61"/>
                </a:solidFill>
                <a:cs typeface="Tajawal ExtraBold" panose="00000800000000000000" pitchFamily="2" charset="-78"/>
              </a:rPr>
              <a:t>Marketing-Mix Modification</a:t>
            </a:r>
          </a:p>
          <a:p>
            <a:pPr lvl="2">
              <a:spcBef>
                <a:spcPct val="20000"/>
              </a:spcBef>
              <a:buFontTx/>
              <a:buChar char="•"/>
            </a:pPr>
            <a:r>
              <a:rPr lang="en-US" altLang="en-US" sz="2000" dirty="0">
                <a:solidFill>
                  <a:srgbClr val="0A1F61"/>
                </a:solidFill>
                <a:cs typeface="Tajawal ExtraBold" panose="00000800000000000000" pitchFamily="2" charset="-78"/>
              </a:rPr>
              <a:t>Prices: </a:t>
            </a:r>
          </a:p>
          <a:p>
            <a:pPr lvl="2">
              <a:spcBef>
                <a:spcPct val="20000"/>
              </a:spcBef>
              <a:buFontTx/>
              <a:buChar char="•"/>
            </a:pPr>
            <a:r>
              <a:rPr lang="en-US" altLang="en-US" sz="2000" dirty="0">
                <a:solidFill>
                  <a:srgbClr val="0A1F61"/>
                </a:solidFill>
                <a:cs typeface="Tajawal ExtraBold" panose="00000800000000000000" pitchFamily="2" charset="-78"/>
              </a:rPr>
              <a:t>Distribution</a:t>
            </a:r>
          </a:p>
          <a:p>
            <a:pPr lvl="2">
              <a:spcBef>
                <a:spcPct val="20000"/>
              </a:spcBef>
              <a:buFontTx/>
              <a:buChar char="•"/>
            </a:pPr>
            <a:r>
              <a:rPr lang="en-US" altLang="en-US" sz="2000" dirty="0">
                <a:solidFill>
                  <a:srgbClr val="0A1F61"/>
                </a:solidFill>
                <a:cs typeface="Tajawal ExtraBold" panose="00000800000000000000" pitchFamily="2" charset="-78"/>
              </a:rPr>
              <a:t>Advertising</a:t>
            </a:r>
          </a:p>
          <a:p>
            <a:pPr lvl="2">
              <a:spcBef>
                <a:spcPct val="20000"/>
              </a:spcBef>
              <a:buFontTx/>
              <a:buChar char="•"/>
            </a:pPr>
            <a:r>
              <a:rPr lang="en-US" altLang="en-US" sz="2000" dirty="0">
                <a:solidFill>
                  <a:srgbClr val="0A1F61"/>
                </a:solidFill>
                <a:cs typeface="Tajawal ExtraBold" panose="00000800000000000000" pitchFamily="2" charset="-78"/>
              </a:rPr>
              <a:t>Sales promotion</a:t>
            </a:r>
          </a:p>
          <a:p>
            <a:pPr lvl="2">
              <a:spcBef>
                <a:spcPct val="20000"/>
              </a:spcBef>
              <a:buFontTx/>
              <a:buChar char="•"/>
            </a:pPr>
            <a:r>
              <a:rPr lang="en-US" altLang="en-US" sz="2000" dirty="0">
                <a:solidFill>
                  <a:srgbClr val="0A1F61"/>
                </a:solidFill>
                <a:cs typeface="Tajawal ExtraBold" panose="00000800000000000000" pitchFamily="2" charset="-78"/>
              </a:rPr>
              <a:t>Personal selling</a:t>
            </a:r>
          </a:p>
          <a:p>
            <a:pPr lvl="2">
              <a:spcBef>
                <a:spcPct val="20000"/>
              </a:spcBef>
              <a:buFontTx/>
              <a:buChar char="•"/>
            </a:pPr>
            <a:r>
              <a:rPr lang="en-US" altLang="en-US" sz="2000" dirty="0">
                <a:solidFill>
                  <a:srgbClr val="0A1F61"/>
                </a:solidFill>
                <a:cs typeface="Tajawal ExtraBold" panose="00000800000000000000" pitchFamily="2" charset="-78"/>
              </a:rPr>
              <a:t>Services</a:t>
            </a:r>
          </a:p>
        </p:txBody>
      </p:sp>
      <p:pic>
        <p:nvPicPr>
          <p:cNvPr id="22532" name="Picture 4">
            <a:extLst>
              <a:ext uri="{FF2B5EF4-FFF2-40B4-BE49-F238E27FC236}">
                <a16:creationId xmlns:a16="http://schemas.microsoft.com/office/drawing/2014/main" id="{0B07611F-FA80-52CD-0772-465B4A21E4F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312998" y="4686853"/>
            <a:ext cx="2017852" cy="114827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DB711317-2D25-F8F0-57C4-38CA88CBEA6B}"/>
              </a:ext>
            </a:extLst>
          </p:cNvPr>
          <p:cNvPicPr>
            <a:picLocks noChangeAspect="1"/>
          </p:cNvPicPr>
          <p:nvPr/>
        </p:nvPicPr>
        <p:blipFill>
          <a:blip r:embed="rId4"/>
          <a:stretch>
            <a:fillRect/>
          </a:stretch>
        </p:blipFill>
        <p:spPr>
          <a:xfrm>
            <a:off x="-426088" y="0"/>
            <a:ext cx="7714784" cy="1610200"/>
          </a:xfrm>
          <a:prstGeom prst="rect">
            <a:avLst/>
          </a:prstGeom>
        </p:spPr>
      </p:pic>
      <p:sp>
        <p:nvSpPr>
          <p:cNvPr id="3" name="Text Box 2">
            <a:extLst>
              <a:ext uri="{FF2B5EF4-FFF2-40B4-BE49-F238E27FC236}">
                <a16:creationId xmlns:a16="http://schemas.microsoft.com/office/drawing/2014/main" id="{6524F12C-BA79-1A43-C7FB-7DB92BD6891D}"/>
              </a:ext>
            </a:extLst>
          </p:cNvPr>
          <p:cNvSpPr txBox="1">
            <a:spLocks noChangeArrowheads="1"/>
          </p:cNvSpPr>
          <p:nvPr/>
        </p:nvSpPr>
        <p:spPr bwMode="auto">
          <a:xfrm>
            <a:off x="585030" y="674620"/>
            <a:ext cx="6915150" cy="420688"/>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hangingPunct="0">
              <a:lnSpc>
                <a:spcPct val="87000"/>
              </a:lnSpc>
              <a:spcBef>
                <a:spcPct val="50000"/>
              </a:spcBef>
              <a:buClr>
                <a:srgbClr val="000000"/>
              </a:buClr>
              <a:buSzPct val="45000"/>
              <a:buFont typeface="StarSymbol" charset="0"/>
              <a:buNone/>
            </a:pPr>
            <a:r>
              <a:rPr lang="en-US" altLang="en-US" sz="2500" b="1" dirty="0">
                <a:solidFill>
                  <a:schemeClr val="bg1"/>
                </a:solidFill>
                <a:latin typeface="HelveticaRounded LT BoldCn" pitchFamily="2" charset="0"/>
              </a:rPr>
              <a:t>Maturity Stage: Marketing Strategies</a:t>
            </a:r>
          </a:p>
        </p:txBody>
      </p:sp>
      <p:pic>
        <p:nvPicPr>
          <p:cNvPr id="4" name="Picture 3">
            <a:extLst>
              <a:ext uri="{FF2B5EF4-FFF2-40B4-BE49-F238E27FC236}">
                <a16:creationId xmlns:a16="http://schemas.microsoft.com/office/drawing/2014/main" id="{F00FF671-BB6C-BDE1-95CA-0ED4386E744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517050" y="327015"/>
            <a:ext cx="1272065" cy="1140721"/>
          </a:xfrm>
          <a:prstGeom prst="rect">
            <a:avLst/>
          </a:prstGeom>
        </p:spPr>
      </p:pic>
      <p:pic>
        <p:nvPicPr>
          <p:cNvPr id="5" name="Picture 4">
            <a:extLst>
              <a:ext uri="{FF2B5EF4-FFF2-40B4-BE49-F238E27FC236}">
                <a16:creationId xmlns:a16="http://schemas.microsoft.com/office/drawing/2014/main" id="{01182BF6-52A1-8B2F-3374-F3D4D9F79559}"/>
              </a:ext>
            </a:extLst>
          </p:cNvPr>
          <p:cNvPicPr>
            <a:picLocks noChangeAspect="1"/>
          </p:cNvPicPr>
          <p:nvPr/>
        </p:nvPicPr>
        <p:blipFill>
          <a:blip r:embed="rId6"/>
          <a:stretch>
            <a:fillRect/>
          </a:stretch>
        </p:blipFill>
        <p:spPr>
          <a:xfrm>
            <a:off x="2313338" y="6653162"/>
            <a:ext cx="9902229" cy="204838"/>
          </a:xfrm>
          <a:prstGeom prst="rect">
            <a:avLst/>
          </a:prstGeom>
        </p:spPr>
      </p:pic>
      <p:pic>
        <p:nvPicPr>
          <p:cNvPr id="6" name="Picture 5">
            <a:extLst>
              <a:ext uri="{FF2B5EF4-FFF2-40B4-BE49-F238E27FC236}">
                <a16:creationId xmlns:a16="http://schemas.microsoft.com/office/drawing/2014/main" id="{4C9009C1-4E62-E01F-D7E5-35C0B6513B92}"/>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2F44E506-084A-C440-1F5A-4B9D40865CA4}"/>
              </a:ext>
            </a:extLst>
          </p:cNvPr>
          <p:cNvPicPr>
            <a:picLocks noChangeAspect="1"/>
          </p:cNvPicPr>
          <p:nvPr/>
        </p:nvPicPr>
        <p:blipFill>
          <a:blip r:embed="rId7"/>
          <a:stretch>
            <a:fillRect/>
          </a:stretch>
        </p:blipFill>
        <p:spPr>
          <a:xfrm>
            <a:off x="12072675" y="2204822"/>
            <a:ext cx="238650" cy="2709534"/>
          </a:xfrm>
          <a:prstGeom prst="rect">
            <a:avLst/>
          </a:prstGeom>
        </p:spPr>
      </p:pic>
    </p:spTree>
  </p:cSld>
  <p:clrMapOvr>
    <a:masterClrMapping/>
  </p:clrMapOvr>
  <p:transition spd="med">
    <p:random/>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17050" y="327015"/>
            <a:ext cx="1272065" cy="1140721"/>
          </a:xfrm>
          <a:prstGeom prst="rect">
            <a:avLst/>
          </a:prstGeom>
        </p:spPr>
      </p:pic>
      <p:pic>
        <p:nvPicPr>
          <p:cNvPr id="3" name="Picture 2"/>
          <p:cNvPicPr>
            <a:picLocks noChangeAspect="1"/>
          </p:cNvPicPr>
          <p:nvPr/>
        </p:nvPicPr>
        <p:blipFill>
          <a:blip r:embed="rId3"/>
          <a:stretch>
            <a:fillRect/>
          </a:stretch>
        </p:blipFill>
        <p:spPr>
          <a:xfrm>
            <a:off x="2313338"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8" y="0"/>
            <a:ext cx="7396732" cy="1610200"/>
          </a:xfrm>
          <a:prstGeom prst="rect">
            <a:avLst/>
          </a:prstGeom>
        </p:spPr>
      </p:pic>
      <p:sp>
        <p:nvSpPr>
          <p:cNvPr id="7" name="TextBox 6"/>
          <p:cNvSpPr txBox="1"/>
          <p:nvPr/>
        </p:nvSpPr>
        <p:spPr>
          <a:xfrm>
            <a:off x="2239557" y="662758"/>
            <a:ext cx="29017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5: Decline</a:t>
            </a:r>
          </a:p>
        </p:txBody>
      </p:sp>
      <p:sp>
        <p:nvSpPr>
          <p:cNvPr id="10" name="TextBox 9">
            <a:extLst>
              <a:ext uri="{FF2B5EF4-FFF2-40B4-BE49-F238E27FC236}">
                <a16:creationId xmlns:a16="http://schemas.microsoft.com/office/drawing/2014/main" id="{4BA0BBC3-032C-40EA-A147-2A12A28878EC}"/>
              </a:ext>
            </a:extLst>
          </p:cNvPr>
          <p:cNvSpPr txBox="1"/>
          <p:nvPr/>
        </p:nvSpPr>
        <p:spPr>
          <a:xfrm>
            <a:off x="436261" y="1178793"/>
            <a:ext cx="11588883" cy="3330399"/>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The product lifecycle stage is associated with </a:t>
            </a:r>
            <a:r>
              <a:rPr lang="en-US" b="1" dirty="0">
                <a:solidFill>
                  <a:srgbClr val="FF0000"/>
                </a:solidFill>
                <a:latin typeface="Tajawal ExtraBold" panose="00000800000000000000" pitchFamily="2" charset="-78"/>
                <a:cs typeface="Tajawal ExtraBold" panose="00000800000000000000" pitchFamily="2" charset="-78"/>
              </a:rPr>
              <a:t>a decline in revenue</a:t>
            </a:r>
            <a:r>
              <a:rPr lang="en-US" b="1" dirty="0">
                <a:solidFill>
                  <a:srgbClr val="0A1F61"/>
                </a:solidFill>
                <a:latin typeface="Tajawal ExtraBold" panose="00000800000000000000" pitchFamily="2" charset="-78"/>
                <a:cs typeface="Tajawal ExtraBold" panose="00000800000000000000" pitchFamily="2" charset="-78"/>
              </a:rPr>
              <a:t>, resulting from several factors.</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Factors include market saturation, increased competition, decreased demand, technological evolution, or changing user needs.</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p:txBody>
      </p:sp>
      <p:sp>
        <p:nvSpPr>
          <p:cNvPr id="8" name="Rectangle 7">
            <a:extLst>
              <a:ext uri="{FF2B5EF4-FFF2-40B4-BE49-F238E27FC236}">
                <a16:creationId xmlns:a16="http://schemas.microsoft.com/office/drawing/2014/main" id="{17BDA0C2-9CB8-19FB-9AED-BB0CC3F362B3}"/>
              </a:ext>
            </a:extLst>
          </p:cNvPr>
          <p:cNvSpPr/>
          <p:nvPr/>
        </p:nvSpPr>
        <p:spPr>
          <a:xfrm>
            <a:off x="388731" y="4634187"/>
            <a:ext cx="11378297" cy="1734054"/>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 picture containing text, iPod&#10;&#10;Description automatically generated">
            <a:extLst>
              <a:ext uri="{FF2B5EF4-FFF2-40B4-BE49-F238E27FC236}">
                <a16:creationId xmlns:a16="http://schemas.microsoft.com/office/drawing/2014/main" id="{0D9C93CC-7D83-E1CA-3A37-C89D1383EE5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31102" y="4777886"/>
            <a:ext cx="3067050" cy="1485900"/>
          </a:xfrm>
          <a:prstGeom prst="rect">
            <a:avLst/>
          </a:prstGeom>
        </p:spPr>
      </p:pic>
    </p:spTree>
    <p:extLst>
      <p:ext uri="{BB962C8B-B14F-4D97-AF65-F5344CB8AC3E}">
        <p14:creationId xmlns:p14="http://schemas.microsoft.com/office/powerpoint/2010/main" val="17951404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17050" y="327015"/>
            <a:ext cx="1272065" cy="1140721"/>
          </a:xfrm>
          <a:prstGeom prst="rect">
            <a:avLst/>
          </a:prstGeom>
        </p:spPr>
      </p:pic>
      <p:pic>
        <p:nvPicPr>
          <p:cNvPr id="3" name="Picture 2"/>
          <p:cNvPicPr>
            <a:picLocks noChangeAspect="1"/>
          </p:cNvPicPr>
          <p:nvPr/>
        </p:nvPicPr>
        <p:blipFill>
          <a:blip r:embed="rId3"/>
          <a:stretch>
            <a:fillRect/>
          </a:stretch>
        </p:blipFill>
        <p:spPr>
          <a:xfrm>
            <a:off x="2313338"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8" y="0"/>
            <a:ext cx="7396732" cy="1610200"/>
          </a:xfrm>
          <a:prstGeom prst="rect">
            <a:avLst/>
          </a:prstGeom>
        </p:spPr>
      </p:pic>
      <p:sp>
        <p:nvSpPr>
          <p:cNvPr id="7" name="TextBox 6"/>
          <p:cNvSpPr txBox="1"/>
          <p:nvPr/>
        </p:nvSpPr>
        <p:spPr>
          <a:xfrm>
            <a:off x="2239557" y="662758"/>
            <a:ext cx="29017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5: Decline</a:t>
            </a:r>
          </a:p>
        </p:txBody>
      </p:sp>
      <p:sp>
        <p:nvSpPr>
          <p:cNvPr id="10" name="TextBox 9">
            <a:extLst>
              <a:ext uri="{FF2B5EF4-FFF2-40B4-BE49-F238E27FC236}">
                <a16:creationId xmlns:a16="http://schemas.microsoft.com/office/drawing/2014/main" id="{4BA0BBC3-032C-40EA-A147-2A12A28878EC}"/>
              </a:ext>
            </a:extLst>
          </p:cNvPr>
          <p:cNvSpPr txBox="1"/>
          <p:nvPr/>
        </p:nvSpPr>
        <p:spPr>
          <a:xfrm>
            <a:off x="436261" y="1178793"/>
            <a:ext cx="11588883" cy="5546390"/>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Decreasing Sales and Market Share: </a:t>
            </a:r>
            <a:r>
              <a:rPr lang="en-US" b="1" dirty="0">
                <a:solidFill>
                  <a:srgbClr val="0A1F61"/>
                </a:solidFill>
                <a:latin typeface="Tajawal ExtraBold" panose="00000800000000000000" pitchFamily="2" charset="-78"/>
                <a:cs typeface="Tajawal ExtraBold" panose="00000800000000000000" pitchFamily="2" charset="-78"/>
              </a:rPr>
              <a:t>During the Decline stage, the sales of floppy disks rapidly declined as newer and more advanced storage technologies became available. As a result, their market share also declined, as customers turned to other options such as USB drives and cloud storage.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Phasing out and Retirement of the Product: </a:t>
            </a:r>
            <a:r>
              <a:rPr lang="en-US" b="1" dirty="0">
                <a:solidFill>
                  <a:srgbClr val="0A1F61"/>
                </a:solidFill>
                <a:latin typeface="Tajawal ExtraBold" panose="00000800000000000000" pitchFamily="2" charset="-78"/>
                <a:cs typeface="Tajawal ExtraBold" panose="00000800000000000000" pitchFamily="2" charset="-78"/>
              </a:rPr>
              <a:t>In response to the decreasing sales and market share, manufacturers of floppy disks began to phase out the production of the product. This involved reducing the number of factories producing floppy disks and gradually discontinuing the production of the product altogether. </a:t>
            </a:r>
          </a:p>
          <a:p>
            <a:pPr>
              <a:lnSpc>
                <a:spcPct val="200000"/>
              </a:lnSpc>
            </a:pPr>
            <a:r>
              <a:rPr lang="en-US" b="1" u="sng" dirty="0">
                <a:solidFill>
                  <a:srgbClr val="0A1F61"/>
                </a:solidFill>
                <a:highlight>
                  <a:srgbClr val="FFFF00"/>
                </a:highlight>
                <a:latin typeface="Tajawal ExtraBold" panose="00000800000000000000" pitchFamily="2" charset="-78"/>
                <a:cs typeface="Tajawal ExtraBold" panose="00000800000000000000" pitchFamily="2" charset="-78"/>
              </a:rPr>
              <a:t>Marketing strategies: </a:t>
            </a:r>
            <a:r>
              <a:rPr lang="en-US" b="1" dirty="0">
                <a:solidFill>
                  <a:srgbClr val="0A1F61"/>
                </a:solidFill>
                <a:latin typeface="Tajawal ExtraBold" panose="00000800000000000000" pitchFamily="2" charset="-78"/>
                <a:cs typeface="Tajawal ExtraBold" panose="00000800000000000000" pitchFamily="2" charset="-78"/>
              </a:rPr>
              <a:t>During this stage, the strategies for floppy disks shifted from promotion to liquidation. This involved heavily discounting the product to clear inventory,  and promoting its retirement to encourage customers to switch to newer technologies.</a:t>
            </a:r>
            <a:endParaRPr lang="en-US" sz="2400" b="1" dirty="0">
              <a:solidFill>
                <a:srgbClr val="0A1F61"/>
              </a:solidFill>
              <a:highlight>
                <a:srgbClr val="FFFF00"/>
              </a:highlight>
              <a:latin typeface="Tajawal ExtraBold" panose="00000800000000000000" pitchFamily="2" charset="-78"/>
              <a:cs typeface="Tajawal ExtraBold" panose="00000800000000000000" pitchFamily="2" charset="-78"/>
            </a:endParaRPr>
          </a:p>
        </p:txBody>
      </p:sp>
      <p:sp>
        <p:nvSpPr>
          <p:cNvPr id="8" name="Rectangle 7">
            <a:extLst>
              <a:ext uri="{FF2B5EF4-FFF2-40B4-BE49-F238E27FC236}">
                <a16:creationId xmlns:a16="http://schemas.microsoft.com/office/drawing/2014/main" id="{17BDA0C2-9CB8-19FB-9AED-BB0CC3F362B3}"/>
              </a:ext>
            </a:extLst>
          </p:cNvPr>
          <p:cNvSpPr/>
          <p:nvPr/>
        </p:nvSpPr>
        <p:spPr>
          <a:xfrm>
            <a:off x="388731" y="5045005"/>
            <a:ext cx="11378297" cy="1734054"/>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683416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a:extLst>
              <a:ext uri="{FF2B5EF4-FFF2-40B4-BE49-F238E27FC236}">
                <a16:creationId xmlns:a16="http://schemas.microsoft.com/office/drawing/2014/main" id="{8F948C65-66C0-C670-9362-9B67E72C8763}"/>
              </a:ext>
            </a:extLst>
          </p:cNvPr>
          <p:cNvSpPr>
            <a:spLocks noChangeArrowheads="1"/>
          </p:cNvSpPr>
          <p:nvPr/>
        </p:nvSpPr>
        <p:spPr bwMode="auto">
          <a:xfrm>
            <a:off x="2563814" y="5930901"/>
            <a:ext cx="17303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2292" name="Rectangle 4">
            <a:extLst>
              <a:ext uri="{FF2B5EF4-FFF2-40B4-BE49-F238E27FC236}">
                <a16:creationId xmlns:a16="http://schemas.microsoft.com/office/drawing/2014/main" id="{B787A1F6-3D1E-7A75-B200-FDCBB0F3746D}"/>
              </a:ext>
            </a:extLst>
          </p:cNvPr>
          <p:cNvSpPr>
            <a:spLocks noChangeArrowheads="1"/>
          </p:cNvSpPr>
          <p:nvPr/>
        </p:nvSpPr>
        <p:spPr bwMode="auto">
          <a:xfrm>
            <a:off x="4779964" y="5930901"/>
            <a:ext cx="26320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2293" name="Rectangle 5">
            <a:extLst>
              <a:ext uri="{FF2B5EF4-FFF2-40B4-BE49-F238E27FC236}">
                <a16:creationId xmlns:a16="http://schemas.microsoft.com/office/drawing/2014/main" id="{6CEDD5F6-4CF2-D90C-4576-072608D345B7}"/>
              </a:ext>
            </a:extLst>
          </p:cNvPr>
          <p:cNvSpPr>
            <a:spLocks noChangeArrowheads="1"/>
          </p:cNvSpPr>
          <p:nvPr/>
        </p:nvSpPr>
        <p:spPr bwMode="auto">
          <a:xfrm>
            <a:off x="1820864" y="806450"/>
            <a:ext cx="8847137" cy="57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spAutoFit/>
          </a:bodyPr>
          <a:lstStyle>
            <a:lvl1pPr defTabSz="722313">
              <a:defRPr>
                <a:solidFill>
                  <a:schemeClr val="tx1"/>
                </a:solidFill>
                <a:latin typeface="Garamond" panose="02020404030301010803" pitchFamily="18" charset="0"/>
              </a:defRPr>
            </a:lvl1pPr>
            <a:lvl2pPr marL="742950" indent="-285750" defTabSz="722313">
              <a:defRPr>
                <a:solidFill>
                  <a:schemeClr val="tx1"/>
                </a:solidFill>
                <a:latin typeface="Garamond" panose="02020404030301010803" pitchFamily="18" charset="0"/>
              </a:defRPr>
            </a:lvl2pPr>
            <a:lvl3pPr marL="1143000" indent="-228600" defTabSz="722313">
              <a:defRPr>
                <a:solidFill>
                  <a:schemeClr val="tx1"/>
                </a:solidFill>
                <a:latin typeface="Garamond" panose="02020404030301010803" pitchFamily="18" charset="0"/>
              </a:defRPr>
            </a:lvl3pPr>
            <a:lvl4pPr marL="1600200" indent="-228600" defTabSz="722313">
              <a:defRPr>
                <a:solidFill>
                  <a:schemeClr val="tx1"/>
                </a:solidFill>
                <a:latin typeface="Garamond" panose="02020404030301010803" pitchFamily="18" charset="0"/>
              </a:defRPr>
            </a:lvl4pPr>
            <a:lvl5pPr marL="2057400" indent="-228600" defTabSz="722313">
              <a:defRPr>
                <a:solidFill>
                  <a:schemeClr val="tx1"/>
                </a:solidFill>
                <a:latin typeface="Garamond" panose="02020404030301010803" pitchFamily="18" charset="0"/>
              </a:defRPr>
            </a:lvl5pPr>
            <a:lvl6pPr marL="2514600" indent="-228600" defTabSz="722313" eaLnBrk="0" fontAlgn="base" hangingPunct="0">
              <a:spcBef>
                <a:spcPct val="0"/>
              </a:spcBef>
              <a:spcAft>
                <a:spcPct val="0"/>
              </a:spcAft>
              <a:defRPr>
                <a:solidFill>
                  <a:schemeClr val="tx1"/>
                </a:solidFill>
                <a:latin typeface="Garamond" panose="02020404030301010803" pitchFamily="18" charset="0"/>
              </a:defRPr>
            </a:lvl6pPr>
            <a:lvl7pPr marL="2971800" indent="-228600" defTabSz="722313" eaLnBrk="0" fontAlgn="base" hangingPunct="0">
              <a:spcBef>
                <a:spcPct val="0"/>
              </a:spcBef>
              <a:spcAft>
                <a:spcPct val="0"/>
              </a:spcAft>
              <a:defRPr>
                <a:solidFill>
                  <a:schemeClr val="tx1"/>
                </a:solidFill>
                <a:latin typeface="Garamond" panose="02020404030301010803" pitchFamily="18" charset="0"/>
              </a:defRPr>
            </a:lvl7pPr>
            <a:lvl8pPr marL="3429000" indent="-228600" defTabSz="722313" eaLnBrk="0" fontAlgn="base" hangingPunct="0">
              <a:spcBef>
                <a:spcPct val="0"/>
              </a:spcBef>
              <a:spcAft>
                <a:spcPct val="0"/>
              </a:spcAft>
              <a:defRPr>
                <a:solidFill>
                  <a:schemeClr val="tx1"/>
                </a:solidFill>
                <a:latin typeface="Garamond" panose="02020404030301010803" pitchFamily="18" charset="0"/>
              </a:defRPr>
            </a:lvl8pPr>
            <a:lvl9pPr marL="3886200" indent="-228600" defTabSz="722313" eaLnBrk="0" fontAlgn="base" hangingPunct="0">
              <a:spcBef>
                <a:spcPct val="0"/>
              </a:spcBef>
              <a:spcAft>
                <a:spcPct val="0"/>
              </a:spcAft>
              <a:defRPr>
                <a:solidFill>
                  <a:schemeClr val="tx1"/>
                </a:solidFill>
                <a:latin typeface="Garamond" panose="02020404030301010803" pitchFamily="18" charset="0"/>
              </a:defRPr>
            </a:lvl9pPr>
          </a:lstStyle>
          <a:p>
            <a:pPr algn="ctr"/>
            <a:endParaRPr lang="en-US" altLang="en-US" sz="3200" b="1" i="1">
              <a:solidFill>
                <a:srgbClr val="081D58"/>
              </a:solidFill>
              <a:latin typeface="Arial" panose="020B0604020202020204" pitchFamily="34" charset="0"/>
            </a:endParaRPr>
          </a:p>
        </p:txBody>
      </p:sp>
      <p:sp>
        <p:nvSpPr>
          <p:cNvPr id="12294" name="Rectangle 6">
            <a:extLst>
              <a:ext uri="{FF2B5EF4-FFF2-40B4-BE49-F238E27FC236}">
                <a16:creationId xmlns:a16="http://schemas.microsoft.com/office/drawing/2014/main" id="{F8679493-ADF1-20A7-D2CC-477464F0E9E2}"/>
              </a:ext>
            </a:extLst>
          </p:cNvPr>
          <p:cNvSpPr>
            <a:spLocks noChangeArrowheads="1"/>
          </p:cNvSpPr>
          <p:nvPr/>
        </p:nvSpPr>
        <p:spPr bwMode="auto">
          <a:xfrm>
            <a:off x="2406651" y="1993900"/>
            <a:ext cx="2462213" cy="488950"/>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Sales</a:t>
            </a:r>
          </a:p>
        </p:txBody>
      </p:sp>
      <p:sp>
        <p:nvSpPr>
          <p:cNvPr id="12295" name="Rectangle 7">
            <a:extLst>
              <a:ext uri="{FF2B5EF4-FFF2-40B4-BE49-F238E27FC236}">
                <a16:creationId xmlns:a16="http://schemas.microsoft.com/office/drawing/2014/main" id="{AC7F028E-6313-5664-453D-E2160B92E3D1}"/>
              </a:ext>
            </a:extLst>
          </p:cNvPr>
          <p:cNvSpPr>
            <a:spLocks noChangeArrowheads="1"/>
          </p:cNvSpPr>
          <p:nvPr/>
        </p:nvSpPr>
        <p:spPr bwMode="auto">
          <a:xfrm>
            <a:off x="2406651" y="2540001"/>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Costs</a:t>
            </a:r>
          </a:p>
        </p:txBody>
      </p:sp>
      <p:sp>
        <p:nvSpPr>
          <p:cNvPr id="12296" name="Rectangle 8">
            <a:extLst>
              <a:ext uri="{FF2B5EF4-FFF2-40B4-BE49-F238E27FC236}">
                <a16:creationId xmlns:a16="http://schemas.microsoft.com/office/drawing/2014/main" id="{7DB23E4E-F2F6-6A72-1158-A70DB606AD09}"/>
              </a:ext>
            </a:extLst>
          </p:cNvPr>
          <p:cNvSpPr>
            <a:spLocks noChangeArrowheads="1"/>
          </p:cNvSpPr>
          <p:nvPr/>
        </p:nvSpPr>
        <p:spPr bwMode="auto">
          <a:xfrm>
            <a:off x="2406651" y="3084513"/>
            <a:ext cx="2462213" cy="488950"/>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Profits</a:t>
            </a:r>
          </a:p>
        </p:txBody>
      </p:sp>
      <p:sp>
        <p:nvSpPr>
          <p:cNvPr id="12297" name="Rectangle 9">
            <a:extLst>
              <a:ext uri="{FF2B5EF4-FFF2-40B4-BE49-F238E27FC236}">
                <a16:creationId xmlns:a16="http://schemas.microsoft.com/office/drawing/2014/main" id="{F0318F2D-B7D1-C873-27A9-F8383BF1F06F}"/>
              </a:ext>
            </a:extLst>
          </p:cNvPr>
          <p:cNvSpPr>
            <a:spLocks noChangeArrowheads="1"/>
          </p:cNvSpPr>
          <p:nvPr/>
        </p:nvSpPr>
        <p:spPr bwMode="auto">
          <a:xfrm>
            <a:off x="2406651" y="3630613"/>
            <a:ext cx="2462213" cy="487362"/>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b="1">
                <a:solidFill>
                  <a:srgbClr val="000000"/>
                </a:solidFill>
                <a:latin typeface="Arial" panose="020B0604020202020204" pitchFamily="34" charset="0"/>
              </a:rPr>
              <a:t>Marketing Objectives</a:t>
            </a:r>
          </a:p>
        </p:txBody>
      </p:sp>
      <p:sp>
        <p:nvSpPr>
          <p:cNvPr id="12298" name="Rectangle 10">
            <a:extLst>
              <a:ext uri="{FF2B5EF4-FFF2-40B4-BE49-F238E27FC236}">
                <a16:creationId xmlns:a16="http://schemas.microsoft.com/office/drawing/2014/main" id="{3962D901-5068-4174-6E7D-C5DF9F503042}"/>
              </a:ext>
            </a:extLst>
          </p:cNvPr>
          <p:cNvSpPr>
            <a:spLocks noChangeArrowheads="1"/>
          </p:cNvSpPr>
          <p:nvPr/>
        </p:nvSpPr>
        <p:spPr bwMode="auto">
          <a:xfrm>
            <a:off x="2406651" y="4175126"/>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Product</a:t>
            </a:r>
          </a:p>
        </p:txBody>
      </p:sp>
      <p:sp>
        <p:nvSpPr>
          <p:cNvPr id="12299" name="Rectangle 11">
            <a:extLst>
              <a:ext uri="{FF2B5EF4-FFF2-40B4-BE49-F238E27FC236}">
                <a16:creationId xmlns:a16="http://schemas.microsoft.com/office/drawing/2014/main" id="{2F9AF551-CD73-5CFE-1DA8-AD78A0997384}"/>
              </a:ext>
            </a:extLst>
          </p:cNvPr>
          <p:cNvSpPr>
            <a:spLocks noChangeArrowheads="1"/>
          </p:cNvSpPr>
          <p:nvPr/>
        </p:nvSpPr>
        <p:spPr bwMode="auto">
          <a:xfrm>
            <a:off x="2406651" y="4721226"/>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Price</a:t>
            </a:r>
          </a:p>
        </p:txBody>
      </p:sp>
      <p:sp>
        <p:nvSpPr>
          <p:cNvPr id="12300" name="Rectangle 12">
            <a:extLst>
              <a:ext uri="{FF2B5EF4-FFF2-40B4-BE49-F238E27FC236}">
                <a16:creationId xmlns:a16="http://schemas.microsoft.com/office/drawing/2014/main" id="{2F207802-F735-E014-EE6C-2444C195C7BE}"/>
              </a:ext>
            </a:extLst>
          </p:cNvPr>
          <p:cNvSpPr>
            <a:spLocks noChangeArrowheads="1"/>
          </p:cNvSpPr>
          <p:nvPr/>
        </p:nvSpPr>
        <p:spPr bwMode="auto">
          <a:xfrm>
            <a:off x="5413375" y="1993900"/>
            <a:ext cx="4622800" cy="488950"/>
          </a:xfrm>
          <a:prstGeom prst="rect">
            <a:avLst/>
          </a:prstGeom>
          <a:gradFill rotWithShape="0">
            <a:gsLst>
              <a:gs pos="0">
                <a:srgbClr val="00B7A5"/>
              </a:gs>
              <a:gs pos="50000">
                <a:srgbClr val="1ABEAE"/>
              </a:gs>
              <a:gs pos="100000">
                <a:srgbClr val="00B7A5"/>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Declining sales</a:t>
            </a:r>
          </a:p>
        </p:txBody>
      </p:sp>
      <p:sp>
        <p:nvSpPr>
          <p:cNvPr id="12301" name="Rectangle 13">
            <a:extLst>
              <a:ext uri="{FF2B5EF4-FFF2-40B4-BE49-F238E27FC236}">
                <a16:creationId xmlns:a16="http://schemas.microsoft.com/office/drawing/2014/main" id="{359A7D11-F379-2035-AEDD-484C32A15019}"/>
              </a:ext>
            </a:extLst>
          </p:cNvPr>
          <p:cNvSpPr>
            <a:spLocks noChangeArrowheads="1"/>
          </p:cNvSpPr>
          <p:nvPr/>
        </p:nvSpPr>
        <p:spPr bwMode="auto">
          <a:xfrm>
            <a:off x="5413375" y="2540001"/>
            <a:ext cx="4622800" cy="487363"/>
          </a:xfrm>
          <a:prstGeom prst="rect">
            <a:avLst/>
          </a:prstGeom>
          <a:gradFill rotWithShape="0">
            <a:gsLst>
              <a:gs pos="0">
                <a:srgbClr val="00B7A5"/>
              </a:gs>
              <a:gs pos="50000">
                <a:srgbClr val="1ABEAE"/>
              </a:gs>
              <a:gs pos="100000">
                <a:srgbClr val="00B7A5"/>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Low cost per customer</a:t>
            </a:r>
          </a:p>
        </p:txBody>
      </p:sp>
      <p:sp>
        <p:nvSpPr>
          <p:cNvPr id="12302" name="Rectangle 14">
            <a:extLst>
              <a:ext uri="{FF2B5EF4-FFF2-40B4-BE49-F238E27FC236}">
                <a16:creationId xmlns:a16="http://schemas.microsoft.com/office/drawing/2014/main" id="{E3784EC5-CC7B-27EC-F535-9583489AA7E3}"/>
              </a:ext>
            </a:extLst>
          </p:cNvPr>
          <p:cNvSpPr>
            <a:spLocks noChangeArrowheads="1"/>
          </p:cNvSpPr>
          <p:nvPr/>
        </p:nvSpPr>
        <p:spPr bwMode="auto">
          <a:xfrm>
            <a:off x="5413375" y="3084513"/>
            <a:ext cx="4622800" cy="488950"/>
          </a:xfrm>
          <a:prstGeom prst="rect">
            <a:avLst/>
          </a:prstGeom>
          <a:gradFill rotWithShape="0">
            <a:gsLst>
              <a:gs pos="0">
                <a:srgbClr val="00B7A5"/>
              </a:gs>
              <a:gs pos="50000">
                <a:srgbClr val="1ABEAE"/>
              </a:gs>
              <a:gs pos="100000">
                <a:srgbClr val="00B7A5"/>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Declining profits</a:t>
            </a:r>
          </a:p>
        </p:txBody>
      </p:sp>
      <p:sp>
        <p:nvSpPr>
          <p:cNvPr id="12303" name="Rectangle 15">
            <a:extLst>
              <a:ext uri="{FF2B5EF4-FFF2-40B4-BE49-F238E27FC236}">
                <a16:creationId xmlns:a16="http://schemas.microsoft.com/office/drawing/2014/main" id="{B3D38C85-DEF9-4887-7EE5-41FF42DE7165}"/>
              </a:ext>
            </a:extLst>
          </p:cNvPr>
          <p:cNvSpPr>
            <a:spLocks noChangeArrowheads="1"/>
          </p:cNvSpPr>
          <p:nvPr/>
        </p:nvSpPr>
        <p:spPr bwMode="auto">
          <a:xfrm>
            <a:off x="5413375" y="3630613"/>
            <a:ext cx="4622800" cy="538162"/>
          </a:xfrm>
          <a:prstGeom prst="rect">
            <a:avLst/>
          </a:prstGeom>
          <a:gradFill rotWithShape="0">
            <a:gsLst>
              <a:gs pos="0">
                <a:srgbClr val="00B7A5"/>
              </a:gs>
              <a:gs pos="50000">
                <a:srgbClr val="1ABEAE"/>
              </a:gs>
              <a:gs pos="100000">
                <a:srgbClr val="00B7A5"/>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Reduce expenditure and milk the brand</a:t>
            </a:r>
          </a:p>
        </p:txBody>
      </p:sp>
      <p:sp>
        <p:nvSpPr>
          <p:cNvPr id="12304" name="Rectangle 16">
            <a:extLst>
              <a:ext uri="{FF2B5EF4-FFF2-40B4-BE49-F238E27FC236}">
                <a16:creationId xmlns:a16="http://schemas.microsoft.com/office/drawing/2014/main" id="{2A06259D-8EDB-F65E-2BB7-A3CC83D2EFBC}"/>
              </a:ext>
            </a:extLst>
          </p:cNvPr>
          <p:cNvSpPr>
            <a:spLocks noChangeArrowheads="1"/>
          </p:cNvSpPr>
          <p:nvPr/>
        </p:nvSpPr>
        <p:spPr bwMode="auto">
          <a:xfrm>
            <a:off x="5413375" y="4235450"/>
            <a:ext cx="4622800" cy="427038"/>
          </a:xfrm>
          <a:prstGeom prst="rect">
            <a:avLst/>
          </a:prstGeom>
          <a:gradFill rotWithShape="0">
            <a:gsLst>
              <a:gs pos="0">
                <a:srgbClr val="00B7A5"/>
              </a:gs>
              <a:gs pos="50000">
                <a:srgbClr val="1ABEAE"/>
              </a:gs>
              <a:gs pos="100000">
                <a:srgbClr val="00B7A5"/>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Phase out weak items</a:t>
            </a:r>
          </a:p>
        </p:txBody>
      </p:sp>
      <p:sp>
        <p:nvSpPr>
          <p:cNvPr id="12305" name="Rectangle 17">
            <a:extLst>
              <a:ext uri="{FF2B5EF4-FFF2-40B4-BE49-F238E27FC236}">
                <a16:creationId xmlns:a16="http://schemas.microsoft.com/office/drawing/2014/main" id="{8517B490-4634-DA55-4968-203EE7B88A9B}"/>
              </a:ext>
            </a:extLst>
          </p:cNvPr>
          <p:cNvSpPr>
            <a:spLocks noChangeArrowheads="1"/>
          </p:cNvSpPr>
          <p:nvPr/>
        </p:nvSpPr>
        <p:spPr bwMode="auto">
          <a:xfrm>
            <a:off x="5413375" y="4721226"/>
            <a:ext cx="4622800" cy="487363"/>
          </a:xfrm>
          <a:prstGeom prst="rect">
            <a:avLst/>
          </a:prstGeom>
          <a:gradFill rotWithShape="0">
            <a:gsLst>
              <a:gs pos="0">
                <a:srgbClr val="00B7A5"/>
              </a:gs>
              <a:gs pos="50000">
                <a:srgbClr val="1ABEAE"/>
              </a:gs>
              <a:gs pos="100000">
                <a:srgbClr val="00B7A5"/>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Cut price</a:t>
            </a:r>
          </a:p>
        </p:txBody>
      </p:sp>
      <p:sp>
        <p:nvSpPr>
          <p:cNvPr id="12306" name="Rectangle 18">
            <a:extLst>
              <a:ext uri="{FF2B5EF4-FFF2-40B4-BE49-F238E27FC236}">
                <a16:creationId xmlns:a16="http://schemas.microsoft.com/office/drawing/2014/main" id="{6EC8F310-4806-E0DA-D1FA-CA674D47E654}"/>
              </a:ext>
            </a:extLst>
          </p:cNvPr>
          <p:cNvSpPr>
            <a:spLocks noChangeArrowheads="1"/>
          </p:cNvSpPr>
          <p:nvPr/>
        </p:nvSpPr>
        <p:spPr bwMode="auto">
          <a:xfrm>
            <a:off x="2406651" y="5257801"/>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Distribution</a:t>
            </a:r>
          </a:p>
        </p:txBody>
      </p:sp>
      <p:sp>
        <p:nvSpPr>
          <p:cNvPr id="12307" name="Rectangle 19">
            <a:extLst>
              <a:ext uri="{FF2B5EF4-FFF2-40B4-BE49-F238E27FC236}">
                <a16:creationId xmlns:a16="http://schemas.microsoft.com/office/drawing/2014/main" id="{8166D682-C01D-D2D6-68C0-E5EC9FB44204}"/>
              </a:ext>
            </a:extLst>
          </p:cNvPr>
          <p:cNvSpPr>
            <a:spLocks noChangeArrowheads="1"/>
          </p:cNvSpPr>
          <p:nvPr/>
        </p:nvSpPr>
        <p:spPr bwMode="auto">
          <a:xfrm>
            <a:off x="5413375" y="5257801"/>
            <a:ext cx="4622800" cy="523875"/>
          </a:xfrm>
          <a:prstGeom prst="rect">
            <a:avLst/>
          </a:prstGeom>
          <a:gradFill rotWithShape="0">
            <a:gsLst>
              <a:gs pos="0">
                <a:srgbClr val="00B7A5"/>
              </a:gs>
              <a:gs pos="50000">
                <a:srgbClr val="1ABEAE"/>
              </a:gs>
              <a:gs pos="100000">
                <a:srgbClr val="00B7A5"/>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Go selective: phase out unprofitable outlets</a:t>
            </a:r>
          </a:p>
        </p:txBody>
      </p:sp>
      <p:sp>
        <p:nvSpPr>
          <p:cNvPr id="12308" name="AutoShape 20">
            <a:extLst>
              <a:ext uri="{FF2B5EF4-FFF2-40B4-BE49-F238E27FC236}">
                <a16:creationId xmlns:a16="http://schemas.microsoft.com/office/drawing/2014/main" id="{561BC872-BA1C-445A-EA2B-ACC5E9866D9E}"/>
              </a:ext>
            </a:extLst>
          </p:cNvPr>
          <p:cNvSpPr>
            <a:spLocks noChangeArrowheads="1"/>
          </p:cNvSpPr>
          <p:nvPr/>
        </p:nvSpPr>
        <p:spPr bwMode="auto">
          <a:xfrm>
            <a:off x="4935538" y="2578101"/>
            <a:ext cx="519112" cy="468313"/>
          </a:xfrm>
          <a:prstGeom prst="rightArrow">
            <a:avLst>
              <a:gd name="adj1" fmla="val 50000"/>
              <a:gd name="adj2" fmla="val 55460"/>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2309" name="AutoShape 21">
            <a:extLst>
              <a:ext uri="{FF2B5EF4-FFF2-40B4-BE49-F238E27FC236}">
                <a16:creationId xmlns:a16="http://schemas.microsoft.com/office/drawing/2014/main" id="{6A81B64F-72CF-910D-19F3-AA8D2036967F}"/>
              </a:ext>
            </a:extLst>
          </p:cNvPr>
          <p:cNvSpPr>
            <a:spLocks noChangeArrowheads="1"/>
          </p:cNvSpPr>
          <p:nvPr/>
        </p:nvSpPr>
        <p:spPr bwMode="auto">
          <a:xfrm>
            <a:off x="4918075" y="3136901"/>
            <a:ext cx="503238" cy="468313"/>
          </a:xfrm>
          <a:prstGeom prst="rightArrow">
            <a:avLst>
              <a:gd name="adj1" fmla="val 50000"/>
              <a:gd name="adj2" fmla="val 53764"/>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2310" name="AutoShape 22">
            <a:extLst>
              <a:ext uri="{FF2B5EF4-FFF2-40B4-BE49-F238E27FC236}">
                <a16:creationId xmlns:a16="http://schemas.microsoft.com/office/drawing/2014/main" id="{C270A685-67AF-09E8-416C-0A0F3A86F713}"/>
              </a:ext>
            </a:extLst>
          </p:cNvPr>
          <p:cNvSpPr>
            <a:spLocks noChangeArrowheads="1"/>
          </p:cNvSpPr>
          <p:nvPr/>
        </p:nvSpPr>
        <p:spPr bwMode="auto">
          <a:xfrm>
            <a:off x="4932363" y="3646488"/>
            <a:ext cx="488950" cy="468312"/>
          </a:xfrm>
          <a:prstGeom prst="rightArrow">
            <a:avLst>
              <a:gd name="adj1" fmla="val 50000"/>
              <a:gd name="adj2" fmla="val 52237"/>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2311" name="AutoShape 23">
            <a:extLst>
              <a:ext uri="{FF2B5EF4-FFF2-40B4-BE49-F238E27FC236}">
                <a16:creationId xmlns:a16="http://schemas.microsoft.com/office/drawing/2014/main" id="{46C73B04-09A8-223E-365E-FC37C0910CC1}"/>
              </a:ext>
            </a:extLst>
          </p:cNvPr>
          <p:cNvSpPr>
            <a:spLocks noChangeArrowheads="1"/>
          </p:cNvSpPr>
          <p:nvPr/>
        </p:nvSpPr>
        <p:spPr bwMode="auto">
          <a:xfrm>
            <a:off x="4883150" y="4221163"/>
            <a:ext cx="554038" cy="468312"/>
          </a:xfrm>
          <a:prstGeom prst="rightArrow">
            <a:avLst>
              <a:gd name="adj1" fmla="val 50000"/>
              <a:gd name="adj2" fmla="val 59191"/>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2312" name="AutoShape 24">
            <a:extLst>
              <a:ext uri="{FF2B5EF4-FFF2-40B4-BE49-F238E27FC236}">
                <a16:creationId xmlns:a16="http://schemas.microsoft.com/office/drawing/2014/main" id="{BA9AEA33-EE28-289F-DBF7-EEFD698974D5}"/>
              </a:ext>
            </a:extLst>
          </p:cNvPr>
          <p:cNvSpPr>
            <a:spLocks noChangeArrowheads="1"/>
          </p:cNvSpPr>
          <p:nvPr/>
        </p:nvSpPr>
        <p:spPr bwMode="auto">
          <a:xfrm>
            <a:off x="4918076" y="4772025"/>
            <a:ext cx="536575" cy="469900"/>
          </a:xfrm>
          <a:prstGeom prst="rightArrow">
            <a:avLst>
              <a:gd name="adj1" fmla="val 50000"/>
              <a:gd name="adj2" fmla="val 57132"/>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2313" name="AutoShape 25">
            <a:extLst>
              <a:ext uri="{FF2B5EF4-FFF2-40B4-BE49-F238E27FC236}">
                <a16:creationId xmlns:a16="http://schemas.microsoft.com/office/drawing/2014/main" id="{FA348F24-2FD9-D8A9-6D40-F430A47403BE}"/>
              </a:ext>
            </a:extLst>
          </p:cNvPr>
          <p:cNvSpPr>
            <a:spLocks noChangeArrowheads="1"/>
          </p:cNvSpPr>
          <p:nvPr/>
        </p:nvSpPr>
        <p:spPr bwMode="auto">
          <a:xfrm>
            <a:off x="4935538" y="5280026"/>
            <a:ext cx="519112" cy="468313"/>
          </a:xfrm>
          <a:prstGeom prst="rightArrow">
            <a:avLst>
              <a:gd name="adj1" fmla="val 50000"/>
              <a:gd name="adj2" fmla="val 55460"/>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2314" name="AutoShape 26">
            <a:extLst>
              <a:ext uri="{FF2B5EF4-FFF2-40B4-BE49-F238E27FC236}">
                <a16:creationId xmlns:a16="http://schemas.microsoft.com/office/drawing/2014/main" id="{6D262690-1552-1F2E-D04E-1065D1342E5D}"/>
              </a:ext>
            </a:extLst>
          </p:cNvPr>
          <p:cNvSpPr>
            <a:spLocks noChangeArrowheads="1"/>
          </p:cNvSpPr>
          <p:nvPr/>
        </p:nvSpPr>
        <p:spPr bwMode="auto">
          <a:xfrm>
            <a:off x="4935538" y="2039938"/>
            <a:ext cx="501650" cy="468312"/>
          </a:xfrm>
          <a:prstGeom prst="rightArrow">
            <a:avLst>
              <a:gd name="adj1" fmla="val 50000"/>
              <a:gd name="adj2" fmla="val 53594"/>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2315" name="Rectangle 27">
            <a:extLst>
              <a:ext uri="{FF2B5EF4-FFF2-40B4-BE49-F238E27FC236}">
                <a16:creationId xmlns:a16="http://schemas.microsoft.com/office/drawing/2014/main" id="{5E6A5272-C7D8-6808-6890-7121E02A4B21}"/>
              </a:ext>
            </a:extLst>
          </p:cNvPr>
          <p:cNvSpPr>
            <a:spLocks noChangeArrowheads="1"/>
          </p:cNvSpPr>
          <p:nvPr/>
        </p:nvSpPr>
        <p:spPr bwMode="auto">
          <a:xfrm>
            <a:off x="2424114" y="5780088"/>
            <a:ext cx="2459037" cy="487362"/>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Advertising</a:t>
            </a:r>
          </a:p>
        </p:txBody>
      </p:sp>
      <p:sp>
        <p:nvSpPr>
          <p:cNvPr id="12316" name="Rectangle 28">
            <a:extLst>
              <a:ext uri="{FF2B5EF4-FFF2-40B4-BE49-F238E27FC236}">
                <a16:creationId xmlns:a16="http://schemas.microsoft.com/office/drawing/2014/main" id="{EFD91A35-DF63-8AEF-20BF-959A92363850}"/>
              </a:ext>
            </a:extLst>
          </p:cNvPr>
          <p:cNvSpPr>
            <a:spLocks noChangeArrowheads="1"/>
          </p:cNvSpPr>
          <p:nvPr/>
        </p:nvSpPr>
        <p:spPr bwMode="auto">
          <a:xfrm>
            <a:off x="5437189" y="5849938"/>
            <a:ext cx="4598987" cy="538162"/>
          </a:xfrm>
          <a:prstGeom prst="rect">
            <a:avLst/>
          </a:prstGeom>
          <a:gradFill rotWithShape="0">
            <a:gsLst>
              <a:gs pos="0">
                <a:srgbClr val="00B7A5"/>
              </a:gs>
              <a:gs pos="50000">
                <a:srgbClr val="1ABEAE"/>
              </a:gs>
              <a:gs pos="100000">
                <a:srgbClr val="00B7A5"/>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Reduce to level needed to retain </a:t>
            </a:r>
          </a:p>
          <a:p>
            <a:pPr algn="ctr">
              <a:lnSpc>
                <a:spcPct val="90000"/>
              </a:lnSpc>
            </a:pPr>
            <a:r>
              <a:rPr lang="en-US" altLang="en-US" sz="2200" b="1">
                <a:solidFill>
                  <a:srgbClr val="000000"/>
                </a:solidFill>
                <a:latin typeface="Arial" panose="020B0604020202020204" pitchFamily="34" charset="0"/>
              </a:rPr>
              <a:t>hard-core loyal customers</a:t>
            </a:r>
            <a:r>
              <a:rPr lang="en-US" altLang="en-US" sz="1600" b="1">
                <a:solidFill>
                  <a:srgbClr val="000000"/>
                </a:solidFill>
                <a:latin typeface="Arial" panose="020B0604020202020204" pitchFamily="34" charset="0"/>
              </a:rPr>
              <a:t> </a:t>
            </a:r>
          </a:p>
        </p:txBody>
      </p:sp>
      <p:sp>
        <p:nvSpPr>
          <p:cNvPr id="12317" name="AutoShape 29">
            <a:extLst>
              <a:ext uri="{FF2B5EF4-FFF2-40B4-BE49-F238E27FC236}">
                <a16:creationId xmlns:a16="http://schemas.microsoft.com/office/drawing/2014/main" id="{F9D01582-CAC8-F83B-9E48-56EC866C5B06}"/>
              </a:ext>
            </a:extLst>
          </p:cNvPr>
          <p:cNvSpPr>
            <a:spLocks noChangeArrowheads="1"/>
          </p:cNvSpPr>
          <p:nvPr/>
        </p:nvSpPr>
        <p:spPr bwMode="auto">
          <a:xfrm>
            <a:off x="4953001" y="5816600"/>
            <a:ext cx="519113" cy="469900"/>
          </a:xfrm>
          <a:prstGeom prst="rightArrow">
            <a:avLst>
              <a:gd name="adj1" fmla="val 50000"/>
              <a:gd name="adj2" fmla="val 55272"/>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pic>
        <p:nvPicPr>
          <p:cNvPr id="2" name="Picture 1">
            <a:extLst>
              <a:ext uri="{FF2B5EF4-FFF2-40B4-BE49-F238E27FC236}">
                <a16:creationId xmlns:a16="http://schemas.microsoft.com/office/drawing/2014/main" id="{CA6EDDBC-28D1-1BA6-7904-84D37FB87F68}"/>
              </a:ext>
            </a:extLst>
          </p:cNvPr>
          <p:cNvPicPr>
            <a:picLocks noChangeAspect="1"/>
          </p:cNvPicPr>
          <p:nvPr/>
        </p:nvPicPr>
        <p:blipFill>
          <a:blip r:embed="rId3"/>
          <a:stretch>
            <a:fillRect/>
          </a:stretch>
        </p:blipFill>
        <p:spPr>
          <a:xfrm>
            <a:off x="-426088" y="0"/>
            <a:ext cx="7396732" cy="1610200"/>
          </a:xfrm>
          <a:prstGeom prst="rect">
            <a:avLst/>
          </a:prstGeom>
        </p:spPr>
      </p:pic>
      <p:sp>
        <p:nvSpPr>
          <p:cNvPr id="3" name="TextBox 2">
            <a:extLst>
              <a:ext uri="{FF2B5EF4-FFF2-40B4-BE49-F238E27FC236}">
                <a16:creationId xmlns:a16="http://schemas.microsoft.com/office/drawing/2014/main" id="{1C81DC40-2113-1A89-F846-6E4BFEE08161}"/>
              </a:ext>
            </a:extLst>
          </p:cNvPr>
          <p:cNvSpPr txBox="1"/>
          <p:nvPr/>
        </p:nvSpPr>
        <p:spPr>
          <a:xfrm>
            <a:off x="2239557" y="662758"/>
            <a:ext cx="29017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5: Decline</a:t>
            </a:r>
          </a:p>
        </p:txBody>
      </p:sp>
      <p:pic>
        <p:nvPicPr>
          <p:cNvPr id="4" name="Picture 3">
            <a:extLst>
              <a:ext uri="{FF2B5EF4-FFF2-40B4-BE49-F238E27FC236}">
                <a16:creationId xmlns:a16="http://schemas.microsoft.com/office/drawing/2014/main" id="{5578EEB7-6167-E821-3E7C-B5BFC973929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50233" y="564668"/>
            <a:ext cx="1222425" cy="1096206"/>
          </a:xfrm>
          <a:prstGeom prst="rect">
            <a:avLst/>
          </a:prstGeom>
        </p:spPr>
      </p:pic>
      <p:pic>
        <p:nvPicPr>
          <p:cNvPr id="7" name="Picture 6">
            <a:extLst>
              <a:ext uri="{FF2B5EF4-FFF2-40B4-BE49-F238E27FC236}">
                <a16:creationId xmlns:a16="http://schemas.microsoft.com/office/drawing/2014/main" id="{E77E446C-EF22-D836-D009-08357D1B9FB6}"/>
              </a:ext>
            </a:extLst>
          </p:cNvPr>
          <p:cNvPicPr>
            <a:picLocks noChangeAspect="1"/>
          </p:cNvPicPr>
          <p:nvPr/>
        </p:nvPicPr>
        <p:blipFill>
          <a:blip r:embed="rId5"/>
          <a:stretch>
            <a:fillRect/>
          </a:stretch>
        </p:blipFill>
        <p:spPr>
          <a:xfrm>
            <a:off x="2313338" y="6653162"/>
            <a:ext cx="9902229" cy="204838"/>
          </a:xfrm>
          <a:prstGeom prst="rect">
            <a:avLst/>
          </a:prstGeom>
        </p:spPr>
      </p:pic>
      <p:pic>
        <p:nvPicPr>
          <p:cNvPr id="8" name="Picture 7">
            <a:extLst>
              <a:ext uri="{FF2B5EF4-FFF2-40B4-BE49-F238E27FC236}">
                <a16:creationId xmlns:a16="http://schemas.microsoft.com/office/drawing/2014/main" id="{4E5CE2F8-84DE-1838-BD5A-73C1B2382387}"/>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096C1B54-986A-8AB3-1CE1-34B76D2BD71D}"/>
              </a:ext>
            </a:extLst>
          </p:cNvPr>
          <p:cNvPicPr>
            <a:picLocks noChangeAspect="1"/>
          </p:cNvPicPr>
          <p:nvPr/>
        </p:nvPicPr>
        <p:blipFill>
          <a:blip r:embed="rId6"/>
          <a:stretch>
            <a:fillRect/>
          </a:stretch>
        </p:blipFill>
        <p:spPr>
          <a:xfrm>
            <a:off x="12072675" y="2204822"/>
            <a:ext cx="238650" cy="2709534"/>
          </a:xfrm>
          <a:prstGeom prst="rect">
            <a:avLst/>
          </a:prstGeom>
        </p:spPr>
      </p:pic>
    </p:spTree>
  </p:cSld>
  <p:clrMapOvr>
    <a:masterClrMapping/>
  </p:clrMapOvr>
  <p:transition spd="slow">
    <p:random/>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a:extLst>
              <a:ext uri="{FF2B5EF4-FFF2-40B4-BE49-F238E27FC236}">
                <a16:creationId xmlns:a16="http://schemas.microsoft.com/office/drawing/2014/main" id="{333DFCED-9836-2859-6DAE-710FDC486DE4}"/>
              </a:ext>
            </a:extLst>
          </p:cNvPr>
          <p:cNvSpPr>
            <a:spLocks noChangeArrowheads="1"/>
          </p:cNvSpPr>
          <p:nvPr/>
        </p:nvSpPr>
        <p:spPr bwMode="auto">
          <a:xfrm>
            <a:off x="874642" y="1871525"/>
            <a:ext cx="8746435" cy="3469306"/>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lvl="1" algn="just">
              <a:spcBef>
                <a:spcPct val="50000"/>
              </a:spcBef>
              <a:buFontTx/>
              <a:buChar char="–"/>
            </a:pPr>
            <a:r>
              <a:rPr lang="en-US" altLang="en-US" sz="1800" dirty="0">
                <a:latin typeface="Arial" panose="020B0604020202020204" pitchFamily="34" charset="0"/>
              </a:rPr>
              <a:t>Increase firm’s investment (to dominate the market and strengthen its competitive position)</a:t>
            </a:r>
          </a:p>
          <a:p>
            <a:pPr lvl="1" algn="just">
              <a:spcBef>
                <a:spcPct val="50000"/>
              </a:spcBef>
              <a:buFontTx/>
              <a:buChar char="–"/>
            </a:pPr>
            <a:r>
              <a:rPr lang="en-US" altLang="en-US" sz="1800" dirty="0">
                <a:latin typeface="Arial" panose="020B0604020202020204" pitchFamily="34" charset="0"/>
              </a:rPr>
              <a:t>Maintain the firm’s investment level until the uncertainties about the industry are resolved.</a:t>
            </a:r>
          </a:p>
          <a:p>
            <a:pPr lvl="1" algn="just">
              <a:spcBef>
                <a:spcPct val="50000"/>
              </a:spcBef>
              <a:buFontTx/>
              <a:buChar char="–"/>
            </a:pPr>
            <a:r>
              <a:rPr lang="en-US" altLang="en-US" sz="1800" dirty="0">
                <a:latin typeface="Arial" panose="020B0604020202020204" pitchFamily="34" charset="0"/>
              </a:rPr>
              <a:t>Decrease the firm’s investment level selectively by dropping unprofitable customer groups, while simultaneously strengthening the firm’s investment in lucrative niches</a:t>
            </a:r>
          </a:p>
          <a:p>
            <a:pPr lvl="1" algn="just">
              <a:spcBef>
                <a:spcPct val="50000"/>
              </a:spcBef>
              <a:buFontTx/>
              <a:buChar char="–"/>
            </a:pPr>
            <a:r>
              <a:rPr lang="en-US" altLang="en-US" sz="1800" dirty="0">
                <a:latin typeface="Arial" panose="020B0604020202020204" pitchFamily="34" charset="0"/>
              </a:rPr>
              <a:t>Harvesting (“milking”) the firm’s investment to recover cash quickly</a:t>
            </a:r>
          </a:p>
          <a:p>
            <a:pPr lvl="1" algn="just">
              <a:spcBef>
                <a:spcPct val="50000"/>
              </a:spcBef>
              <a:buFontTx/>
              <a:buChar char="–"/>
            </a:pPr>
            <a:r>
              <a:rPr lang="en-US" altLang="en-US" sz="1800" dirty="0">
                <a:latin typeface="Arial" panose="020B0604020202020204" pitchFamily="34" charset="0"/>
              </a:rPr>
              <a:t>Divesting the business quickly by disposing of its assets as advantageously as possible</a:t>
            </a:r>
            <a:r>
              <a:rPr lang="en-US" altLang="en-US" sz="2200" dirty="0">
                <a:latin typeface="Arial" panose="020B0604020202020204" pitchFamily="34" charset="0"/>
              </a:rPr>
              <a:t>.</a:t>
            </a:r>
          </a:p>
        </p:txBody>
      </p:sp>
      <p:pic>
        <p:nvPicPr>
          <p:cNvPr id="26628" name="Picture 4">
            <a:extLst>
              <a:ext uri="{FF2B5EF4-FFF2-40B4-BE49-F238E27FC236}">
                <a16:creationId xmlns:a16="http://schemas.microsoft.com/office/drawing/2014/main" id="{E2ECB5BA-A665-B474-14BE-1510C61673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59881" y="515593"/>
            <a:ext cx="2206832" cy="191721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923F6486-E019-0511-DF50-44EEA9D6A107}"/>
              </a:ext>
            </a:extLst>
          </p:cNvPr>
          <p:cNvPicPr>
            <a:picLocks noChangeAspect="1"/>
          </p:cNvPicPr>
          <p:nvPr/>
        </p:nvPicPr>
        <p:blipFill>
          <a:blip r:embed="rId4"/>
          <a:stretch>
            <a:fillRect/>
          </a:stretch>
        </p:blipFill>
        <p:spPr>
          <a:xfrm>
            <a:off x="-108036" y="-5384"/>
            <a:ext cx="9533101" cy="1610200"/>
          </a:xfrm>
          <a:prstGeom prst="rect">
            <a:avLst/>
          </a:prstGeom>
        </p:spPr>
      </p:pic>
      <p:sp>
        <p:nvSpPr>
          <p:cNvPr id="26626" name="Text Box 2">
            <a:extLst>
              <a:ext uri="{FF2B5EF4-FFF2-40B4-BE49-F238E27FC236}">
                <a16:creationId xmlns:a16="http://schemas.microsoft.com/office/drawing/2014/main" id="{87B1399E-8069-DA49-BBEC-AEC8CFAD727E}"/>
              </a:ext>
            </a:extLst>
          </p:cNvPr>
          <p:cNvSpPr txBox="1">
            <a:spLocks noChangeArrowheads="1"/>
          </p:cNvSpPr>
          <p:nvPr/>
        </p:nvSpPr>
        <p:spPr bwMode="auto">
          <a:xfrm>
            <a:off x="1830732" y="515593"/>
            <a:ext cx="6915150" cy="420688"/>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hangingPunct="0">
              <a:lnSpc>
                <a:spcPct val="87000"/>
              </a:lnSpc>
              <a:spcBef>
                <a:spcPct val="50000"/>
              </a:spcBef>
              <a:buClr>
                <a:srgbClr val="000000"/>
              </a:buClr>
              <a:buSzPct val="45000"/>
              <a:buFont typeface="StarSymbol" charset="0"/>
              <a:buNone/>
            </a:pPr>
            <a:r>
              <a:rPr lang="en-US" altLang="en-US" sz="2500" b="1" dirty="0">
                <a:solidFill>
                  <a:schemeClr val="bg1"/>
                </a:solidFill>
                <a:latin typeface="HelveticaRounded LT BoldCn" pitchFamily="2" charset="0"/>
              </a:rPr>
              <a:t>Decline Stage: Marketing Strategies</a:t>
            </a:r>
          </a:p>
        </p:txBody>
      </p:sp>
      <p:pic>
        <p:nvPicPr>
          <p:cNvPr id="3" name="Picture 2">
            <a:extLst>
              <a:ext uri="{FF2B5EF4-FFF2-40B4-BE49-F238E27FC236}">
                <a16:creationId xmlns:a16="http://schemas.microsoft.com/office/drawing/2014/main" id="{84EBAC8C-E51A-9927-D78C-2E0F2C75E8B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2077" y="5523404"/>
            <a:ext cx="1222425" cy="1096206"/>
          </a:xfrm>
          <a:prstGeom prst="rect">
            <a:avLst/>
          </a:prstGeom>
        </p:spPr>
      </p:pic>
      <p:pic>
        <p:nvPicPr>
          <p:cNvPr id="4" name="Picture 3">
            <a:extLst>
              <a:ext uri="{FF2B5EF4-FFF2-40B4-BE49-F238E27FC236}">
                <a16:creationId xmlns:a16="http://schemas.microsoft.com/office/drawing/2014/main" id="{6F9FB91F-3360-3E4F-2CA0-AADA604E9EDC}"/>
              </a:ext>
            </a:extLst>
          </p:cNvPr>
          <p:cNvPicPr>
            <a:picLocks noChangeAspect="1"/>
          </p:cNvPicPr>
          <p:nvPr/>
        </p:nvPicPr>
        <p:blipFill>
          <a:blip r:embed="rId6"/>
          <a:stretch>
            <a:fillRect/>
          </a:stretch>
        </p:blipFill>
        <p:spPr>
          <a:xfrm>
            <a:off x="2387757" y="6191249"/>
            <a:ext cx="9902229" cy="204838"/>
          </a:xfrm>
          <a:prstGeom prst="rect">
            <a:avLst/>
          </a:prstGeom>
        </p:spPr>
      </p:pic>
      <p:pic>
        <p:nvPicPr>
          <p:cNvPr id="5" name="Picture 4">
            <a:extLst>
              <a:ext uri="{FF2B5EF4-FFF2-40B4-BE49-F238E27FC236}">
                <a16:creationId xmlns:a16="http://schemas.microsoft.com/office/drawing/2014/main" id="{444ED54E-E2B3-45A1-A3AD-144E06008F7A}"/>
              </a:ext>
            </a:extLst>
          </p:cNvPr>
          <p:cNvPicPr>
            <a:picLocks noChangeAspect="1"/>
          </p:cNvPicPr>
          <p:nvPr/>
        </p:nvPicPr>
        <p:blipFill>
          <a:blip r:embed="rId7"/>
          <a:stretch>
            <a:fillRect/>
          </a:stretch>
        </p:blipFill>
        <p:spPr>
          <a:xfrm>
            <a:off x="-108036" y="2129243"/>
            <a:ext cx="238650" cy="2709534"/>
          </a:xfrm>
          <a:prstGeom prst="rect">
            <a:avLst/>
          </a:prstGeom>
        </p:spPr>
      </p:pic>
      <p:pic>
        <p:nvPicPr>
          <p:cNvPr id="6" name="Picture 5">
            <a:extLst>
              <a:ext uri="{FF2B5EF4-FFF2-40B4-BE49-F238E27FC236}">
                <a16:creationId xmlns:a16="http://schemas.microsoft.com/office/drawing/2014/main" id="{E50200B0-3C4A-00C7-3220-07627C2C8862}"/>
              </a:ext>
            </a:extLst>
          </p:cNvPr>
          <p:cNvPicPr>
            <a:picLocks noChangeAspect="1"/>
          </p:cNvPicPr>
          <p:nvPr/>
        </p:nvPicPr>
        <p:blipFill>
          <a:blip r:embed="rId7"/>
          <a:stretch>
            <a:fillRect/>
          </a:stretch>
        </p:blipFill>
        <p:spPr>
          <a:xfrm>
            <a:off x="12072675" y="2129243"/>
            <a:ext cx="238650" cy="2709534"/>
          </a:xfrm>
          <a:prstGeom prst="rect">
            <a:avLst/>
          </a:prstGeom>
        </p:spPr>
      </p:pic>
    </p:spTree>
  </p:cSld>
  <p:clrMapOvr>
    <a:masterClrMapping/>
  </p:clrMapOvr>
  <p:transition spd="med">
    <p:random/>
  </p:transition>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9507" name="Rectangle 3">
            <a:extLst>
              <a:ext uri="{FF2B5EF4-FFF2-40B4-BE49-F238E27FC236}">
                <a16:creationId xmlns:a16="http://schemas.microsoft.com/office/drawing/2014/main" id="{BC69D6E8-6B30-E657-91EB-476418268DD3}"/>
              </a:ext>
            </a:extLst>
          </p:cNvPr>
          <p:cNvSpPr>
            <a:spLocks noGrp="1" noChangeArrowheads="1"/>
          </p:cNvSpPr>
          <p:nvPr>
            <p:ph idx="1"/>
          </p:nvPr>
        </p:nvSpPr>
        <p:spPr bwMode="auto">
          <a:xfrm>
            <a:off x="1981200" y="1977888"/>
            <a:ext cx="8458200" cy="4114800"/>
          </a:xfrm>
        </p:spPr>
        <p:txBody>
          <a:bodyPr wrap="square" numCol="1" anchor="t" anchorCtr="0" compatLnSpc="1">
            <a:prstTxWarp prst="textNoShape">
              <a:avLst/>
            </a:prstTxWarp>
          </a:bodyPr>
          <a:lstStyle/>
          <a:p>
            <a:r>
              <a:rPr lang="en-US" altLang="en-US" sz="2400" dirty="0"/>
              <a:t>Individual brands may not follow this pattern </a:t>
            </a:r>
          </a:p>
          <a:p>
            <a:pPr lvl="1"/>
            <a:r>
              <a:rPr lang="en-US" altLang="en-US" sz="2000" dirty="0"/>
              <a:t>Sometimes a product may crash and not get to the maturity stage </a:t>
            </a:r>
          </a:p>
          <a:p>
            <a:r>
              <a:rPr lang="en-US" altLang="en-US" sz="2400" dirty="0"/>
              <a:t>Product Life Cycle - length of time at each stage  - varies </a:t>
            </a:r>
          </a:p>
          <a:p>
            <a:pPr lvl="1"/>
            <a:r>
              <a:rPr lang="en-US" altLang="en-US" sz="2000" dirty="0"/>
              <a:t>depends on the products </a:t>
            </a:r>
          </a:p>
          <a:p>
            <a:pPr lvl="1"/>
            <a:r>
              <a:rPr lang="en-US" altLang="en-US" sz="2000" dirty="0"/>
              <a:t>can be a few months in each stage </a:t>
            </a:r>
          </a:p>
          <a:p>
            <a:pPr lvl="1"/>
            <a:r>
              <a:rPr lang="en-US" altLang="en-US" sz="2000" dirty="0"/>
              <a:t>or it can be years </a:t>
            </a:r>
          </a:p>
          <a:p>
            <a:r>
              <a:rPr lang="en-US" altLang="en-US" sz="2400" dirty="0"/>
              <a:t>Generally speaking, due to the  </a:t>
            </a:r>
          </a:p>
          <a:p>
            <a:pPr lvl="1"/>
            <a:r>
              <a:rPr lang="en-US" altLang="en-US" sz="2000" dirty="0"/>
              <a:t>Competitive Environment </a:t>
            </a:r>
          </a:p>
          <a:p>
            <a:pPr lvl="1"/>
            <a:r>
              <a:rPr lang="en-US" altLang="en-US" sz="2000" dirty="0"/>
              <a:t>Technological Environment </a:t>
            </a:r>
          </a:p>
          <a:p>
            <a:pPr lvl="1"/>
            <a:r>
              <a:rPr lang="en-US" altLang="en-US" sz="2000" b="1" u="sng" dirty="0"/>
              <a:t>The PLC is getting shorter</a:t>
            </a:r>
            <a:r>
              <a:rPr lang="en-US" altLang="en-US" sz="2000" dirty="0"/>
              <a:t> </a:t>
            </a:r>
          </a:p>
          <a:p>
            <a:endParaRPr lang="en-US" altLang="en-US" sz="2400" dirty="0"/>
          </a:p>
          <a:p>
            <a:endParaRPr lang="en-US" altLang="en-US" sz="2400" dirty="0"/>
          </a:p>
          <a:p>
            <a:endParaRPr lang="en-US" altLang="en-US" sz="2400" dirty="0"/>
          </a:p>
        </p:txBody>
      </p:sp>
      <p:pic>
        <p:nvPicPr>
          <p:cNvPr id="2" name="Picture 1">
            <a:extLst>
              <a:ext uri="{FF2B5EF4-FFF2-40B4-BE49-F238E27FC236}">
                <a16:creationId xmlns:a16="http://schemas.microsoft.com/office/drawing/2014/main" id="{08F9D4BF-2A85-AE6D-AB65-34C17CBEBA5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50233" y="591172"/>
            <a:ext cx="1222425" cy="1096206"/>
          </a:xfrm>
          <a:prstGeom prst="rect">
            <a:avLst/>
          </a:prstGeom>
        </p:spPr>
      </p:pic>
      <p:pic>
        <p:nvPicPr>
          <p:cNvPr id="3" name="Picture 2">
            <a:extLst>
              <a:ext uri="{FF2B5EF4-FFF2-40B4-BE49-F238E27FC236}">
                <a16:creationId xmlns:a16="http://schemas.microsoft.com/office/drawing/2014/main" id="{93842EEE-E659-7736-C14F-8EA9FB78C725}"/>
              </a:ext>
            </a:extLst>
          </p:cNvPr>
          <p:cNvPicPr>
            <a:picLocks noChangeAspect="1"/>
          </p:cNvPicPr>
          <p:nvPr/>
        </p:nvPicPr>
        <p:blipFill>
          <a:blip r:embed="rId4"/>
          <a:stretch>
            <a:fillRect/>
          </a:stretch>
        </p:blipFill>
        <p:spPr>
          <a:xfrm>
            <a:off x="2387757" y="6266828"/>
            <a:ext cx="9902229" cy="204838"/>
          </a:xfrm>
          <a:prstGeom prst="rect">
            <a:avLst/>
          </a:prstGeom>
        </p:spPr>
      </p:pic>
      <p:pic>
        <p:nvPicPr>
          <p:cNvPr id="4" name="Picture 3">
            <a:extLst>
              <a:ext uri="{FF2B5EF4-FFF2-40B4-BE49-F238E27FC236}">
                <a16:creationId xmlns:a16="http://schemas.microsoft.com/office/drawing/2014/main" id="{9770DE31-E19A-F51E-06A3-97CF2073CBFD}"/>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0DCCE74E-A858-18C0-DB5F-DDBA7584B6D2}"/>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B38E75BD-542D-7E79-8BC0-7D2661B50603}"/>
              </a:ext>
            </a:extLst>
          </p:cNvPr>
          <p:cNvPicPr>
            <a:picLocks noChangeAspect="1"/>
          </p:cNvPicPr>
          <p:nvPr/>
        </p:nvPicPr>
        <p:blipFill>
          <a:blip r:embed="rId6"/>
          <a:stretch>
            <a:fillRect/>
          </a:stretch>
        </p:blipFill>
        <p:spPr>
          <a:xfrm>
            <a:off x="-108036" y="-5384"/>
            <a:ext cx="9533101" cy="1610200"/>
          </a:xfrm>
          <a:prstGeom prst="rect">
            <a:avLst/>
          </a:prstGeom>
        </p:spPr>
      </p:pic>
      <p:sp>
        <p:nvSpPr>
          <p:cNvPr id="10" name="Rectangle 2">
            <a:extLst>
              <a:ext uri="{FF2B5EF4-FFF2-40B4-BE49-F238E27FC236}">
                <a16:creationId xmlns:a16="http://schemas.microsoft.com/office/drawing/2014/main" id="{A9521D73-D453-CBD3-B226-C7DB8508739C}"/>
              </a:ext>
            </a:extLst>
          </p:cNvPr>
          <p:cNvSpPr>
            <a:spLocks noGrp="1" noChangeArrowheads="1"/>
          </p:cNvSpPr>
          <p:nvPr>
            <p:ph type="title"/>
          </p:nvPr>
        </p:nvSpPr>
        <p:spPr>
          <a:xfrm>
            <a:off x="2209800" y="609599"/>
            <a:ext cx="8001000" cy="533400"/>
          </a:xfrm>
        </p:spPr>
        <p:txBody>
          <a:bodyPr rtlCol="0">
            <a:normAutofit fontScale="90000"/>
          </a:bodyPr>
          <a:lstStyle/>
          <a:p>
            <a:pPr>
              <a:defRPr/>
            </a:pPr>
            <a:r>
              <a:rPr lang="en-US" b="1" dirty="0">
                <a:solidFill>
                  <a:schemeClr val="bg1"/>
                </a:solidFill>
              </a:rPr>
              <a:t>PLC- Important Observations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49507">
                                            <p:txEl>
                                              <p:pRg st="0" end="0"/>
                                            </p:txEl>
                                          </p:spTgt>
                                        </p:tgtEl>
                                        <p:attrNameLst>
                                          <p:attrName>style.visibility</p:attrName>
                                        </p:attrNameLst>
                                      </p:cBhvr>
                                      <p:to>
                                        <p:strVal val="visible"/>
                                      </p:to>
                                    </p:set>
                                    <p:anim calcmode="lin" valueType="num">
                                      <p:cBhvr additive="base">
                                        <p:cTn id="7" dur="500" fill="hold"/>
                                        <p:tgtEl>
                                          <p:spTgt spid="14950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4950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par>
                                <p:cTn id="9" presetID="2" presetClass="entr" presetSubtype="8" fill="hold" grpId="0" nodeType="withEffect">
                                  <p:stCondLst>
                                    <p:cond delay="0"/>
                                  </p:stCondLst>
                                  <p:childTnLst>
                                    <p:set>
                                      <p:cBhvr>
                                        <p:cTn id="10" dur="1" fill="hold">
                                          <p:stCondLst>
                                            <p:cond delay="0"/>
                                          </p:stCondLst>
                                        </p:cTn>
                                        <p:tgtEl>
                                          <p:spTgt spid="149507">
                                            <p:txEl>
                                              <p:pRg st="1" end="1"/>
                                            </p:txEl>
                                          </p:spTgt>
                                        </p:tgtEl>
                                        <p:attrNameLst>
                                          <p:attrName>style.visibility</p:attrName>
                                        </p:attrNameLst>
                                      </p:cBhvr>
                                      <p:to>
                                        <p:strVal val="visible"/>
                                      </p:to>
                                    </p:set>
                                    <p:anim calcmode="lin" valueType="num">
                                      <p:cBhvr additive="base">
                                        <p:cTn id="11" dur="500" fill="hold"/>
                                        <p:tgtEl>
                                          <p:spTgt spid="14950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49507">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9"/>
                                            </p:cond>
                                          </p:stCondLst>
                                          <p:endCondLst>
                                            <p:cond evt="onStopAudio" delay="0">
                                              <p:tgtEl>
                                                <p:sldTgt/>
                                              </p:tgtEl>
                                            </p:cond>
                                          </p:endCondLst>
                                        </p:cTn>
                                        <p:tgtEl>
                                          <p:sndTgt r:embed="rId2" name="whoosh.wav"/>
                                        </p:tgtEl>
                                      </p:cMediaNode>
                                    </p:audio>
                                  </p:sub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149507">
                                            <p:txEl>
                                              <p:pRg st="2" end="2"/>
                                            </p:txEl>
                                          </p:spTgt>
                                        </p:tgtEl>
                                        <p:attrNameLst>
                                          <p:attrName>style.visibility</p:attrName>
                                        </p:attrNameLst>
                                      </p:cBhvr>
                                      <p:to>
                                        <p:strVal val="visible"/>
                                      </p:to>
                                    </p:set>
                                    <p:anim calcmode="lin" valueType="num">
                                      <p:cBhvr additive="base">
                                        <p:cTn id="17" dur="500" fill="hold"/>
                                        <p:tgtEl>
                                          <p:spTgt spid="149507">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49507">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2" name="whoosh.wav"/>
                                        </p:tgtEl>
                                      </p:cMediaNode>
                                    </p:audio>
                                  </p:subTnLst>
                                </p:cTn>
                              </p:par>
                              <p:par>
                                <p:cTn id="19" presetID="2" presetClass="entr" presetSubtype="8" fill="hold" grpId="0" nodeType="withEffect">
                                  <p:stCondLst>
                                    <p:cond delay="0"/>
                                  </p:stCondLst>
                                  <p:childTnLst>
                                    <p:set>
                                      <p:cBhvr>
                                        <p:cTn id="20" dur="1" fill="hold">
                                          <p:stCondLst>
                                            <p:cond delay="0"/>
                                          </p:stCondLst>
                                        </p:cTn>
                                        <p:tgtEl>
                                          <p:spTgt spid="149507">
                                            <p:txEl>
                                              <p:pRg st="3" end="3"/>
                                            </p:txEl>
                                          </p:spTgt>
                                        </p:tgtEl>
                                        <p:attrNameLst>
                                          <p:attrName>style.visibility</p:attrName>
                                        </p:attrNameLst>
                                      </p:cBhvr>
                                      <p:to>
                                        <p:strVal val="visible"/>
                                      </p:to>
                                    </p:set>
                                    <p:anim calcmode="lin" valueType="num">
                                      <p:cBhvr additive="base">
                                        <p:cTn id="21" dur="500" fill="hold"/>
                                        <p:tgtEl>
                                          <p:spTgt spid="149507">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149507">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9"/>
                                            </p:cond>
                                          </p:stCondLst>
                                          <p:endCondLst>
                                            <p:cond evt="onStopAudio" delay="0">
                                              <p:tgtEl>
                                                <p:sldTgt/>
                                              </p:tgtEl>
                                            </p:cond>
                                          </p:endCondLst>
                                        </p:cTn>
                                        <p:tgtEl>
                                          <p:sndTgt r:embed="rId2" name="whoosh.wav"/>
                                        </p:tgtEl>
                                      </p:cMediaNode>
                                    </p:audio>
                                  </p:subTnLst>
                                </p:cTn>
                              </p:par>
                              <p:par>
                                <p:cTn id="23" presetID="2" presetClass="entr" presetSubtype="8" fill="hold" grpId="0" nodeType="withEffect">
                                  <p:stCondLst>
                                    <p:cond delay="0"/>
                                  </p:stCondLst>
                                  <p:childTnLst>
                                    <p:set>
                                      <p:cBhvr>
                                        <p:cTn id="24" dur="1" fill="hold">
                                          <p:stCondLst>
                                            <p:cond delay="0"/>
                                          </p:stCondLst>
                                        </p:cTn>
                                        <p:tgtEl>
                                          <p:spTgt spid="149507">
                                            <p:txEl>
                                              <p:pRg st="4" end="4"/>
                                            </p:txEl>
                                          </p:spTgt>
                                        </p:tgtEl>
                                        <p:attrNameLst>
                                          <p:attrName>style.visibility</p:attrName>
                                        </p:attrNameLst>
                                      </p:cBhvr>
                                      <p:to>
                                        <p:strVal val="visible"/>
                                      </p:to>
                                    </p:set>
                                    <p:anim calcmode="lin" valueType="num">
                                      <p:cBhvr additive="base">
                                        <p:cTn id="25" dur="500" fill="hold"/>
                                        <p:tgtEl>
                                          <p:spTgt spid="149507">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49507">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par>
                                <p:cTn id="27" presetID="2" presetClass="entr" presetSubtype="8" fill="hold" grpId="0" nodeType="withEffect">
                                  <p:stCondLst>
                                    <p:cond delay="0"/>
                                  </p:stCondLst>
                                  <p:childTnLst>
                                    <p:set>
                                      <p:cBhvr>
                                        <p:cTn id="28" dur="1" fill="hold">
                                          <p:stCondLst>
                                            <p:cond delay="0"/>
                                          </p:stCondLst>
                                        </p:cTn>
                                        <p:tgtEl>
                                          <p:spTgt spid="149507">
                                            <p:txEl>
                                              <p:pRg st="5" end="5"/>
                                            </p:txEl>
                                          </p:spTgt>
                                        </p:tgtEl>
                                        <p:attrNameLst>
                                          <p:attrName>style.visibility</p:attrName>
                                        </p:attrNameLst>
                                      </p:cBhvr>
                                      <p:to>
                                        <p:strVal val="visible"/>
                                      </p:to>
                                    </p:set>
                                    <p:anim calcmode="lin" valueType="num">
                                      <p:cBhvr additive="base">
                                        <p:cTn id="29" dur="500" fill="hold"/>
                                        <p:tgtEl>
                                          <p:spTgt spid="149507">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149507">
                                            <p:txEl>
                                              <p:pRg st="5" end="5"/>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7"/>
                                            </p:cond>
                                          </p:stCondLst>
                                          <p:endCondLst>
                                            <p:cond evt="onStopAudio" delay="0">
                                              <p:tgtEl>
                                                <p:sldTgt/>
                                              </p:tgtEl>
                                            </p:cond>
                                          </p:endCondLst>
                                        </p:cTn>
                                        <p:tgtEl>
                                          <p:sndTgt r:embed="rId2" name="whoosh.wav"/>
                                        </p:tgtEl>
                                      </p:cMediaNode>
                                    </p:audio>
                                  </p:sub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149507">
                                            <p:txEl>
                                              <p:pRg st="6" end="6"/>
                                            </p:txEl>
                                          </p:spTgt>
                                        </p:tgtEl>
                                        <p:attrNameLst>
                                          <p:attrName>style.visibility</p:attrName>
                                        </p:attrNameLst>
                                      </p:cBhvr>
                                      <p:to>
                                        <p:strVal val="visible"/>
                                      </p:to>
                                    </p:set>
                                    <p:anim calcmode="lin" valueType="num">
                                      <p:cBhvr additive="base">
                                        <p:cTn id="35" dur="500" fill="hold"/>
                                        <p:tgtEl>
                                          <p:spTgt spid="149507">
                                            <p:txEl>
                                              <p:pRg st="6" end="6"/>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149507">
                                            <p:txEl>
                                              <p:pRg st="6" end="6"/>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3"/>
                                            </p:cond>
                                          </p:stCondLst>
                                          <p:endCondLst>
                                            <p:cond evt="onStopAudio" delay="0">
                                              <p:tgtEl>
                                                <p:sldTgt/>
                                              </p:tgtEl>
                                            </p:cond>
                                          </p:endCondLst>
                                        </p:cTn>
                                        <p:tgtEl>
                                          <p:sndTgt r:embed="rId2" name="whoosh.wav"/>
                                        </p:tgtEl>
                                      </p:cMediaNode>
                                    </p:audio>
                                  </p:subTnLst>
                                </p:cTn>
                              </p:par>
                              <p:par>
                                <p:cTn id="37" presetID="2" presetClass="entr" presetSubtype="8" fill="hold" grpId="0" nodeType="withEffect">
                                  <p:stCondLst>
                                    <p:cond delay="0"/>
                                  </p:stCondLst>
                                  <p:childTnLst>
                                    <p:set>
                                      <p:cBhvr>
                                        <p:cTn id="38" dur="1" fill="hold">
                                          <p:stCondLst>
                                            <p:cond delay="0"/>
                                          </p:stCondLst>
                                        </p:cTn>
                                        <p:tgtEl>
                                          <p:spTgt spid="149507">
                                            <p:txEl>
                                              <p:pRg st="7" end="7"/>
                                            </p:txEl>
                                          </p:spTgt>
                                        </p:tgtEl>
                                        <p:attrNameLst>
                                          <p:attrName>style.visibility</p:attrName>
                                        </p:attrNameLst>
                                      </p:cBhvr>
                                      <p:to>
                                        <p:strVal val="visible"/>
                                      </p:to>
                                    </p:set>
                                    <p:anim calcmode="lin" valueType="num">
                                      <p:cBhvr additive="base">
                                        <p:cTn id="39" dur="500" fill="hold"/>
                                        <p:tgtEl>
                                          <p:spTgt spid="149507">
                                            <p:txEl>
                                              <p:pRg st="7" end="7"/>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149507">
                                            <p:txEl>
                                              <p:pRg st="7" end="7"/>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7"/>
                                            </p:cond>
                                          </p:stCondLst>
                                          <p:endCondLst>
                                            <p:cond evt="onStopAudio" delay="0">
                                              <p:tgtEl>
                                                <p:sldTgt/>
                                              </p:tgtEl>
                                            </p:cond>
                                          </p:endCondLst>
                                        </p:cTn>
                                        <p:tgtEl>
                                          <p:sndTgt r:embed="rId2" name="whoosh.wav"/>
                                        </p:tgtEl>
                                      </p:cMediaNode>
                                    </p:audio>
                                  </p:subTnLst>
                                </p:cTn>
                              </p:par>
                              <p:par>
                                <p:cTn id="41" presetID="2" presetClass="entr" presetSubtype="8" fill="hold" grpId="0" nodeType="withEffect">
                                  <p:stCondLst>
                                    <p:cond delay="0"/>
                                  </p:stCondLst>
                                  <p:childTnLst>
                                    <p:set>
                                      <p:cBhvr>
                                        <p:cTn id="42" dur="1" fill="hold">
                                          <p:stCondLst>
                                            <p:cond delay="0"/>
                                          </p:stCondLst>
                                        </p:cTn>
                                        <p:tgtEl>
                                          <p:spTgt spid="149507">
                                            <p:txEl>
                                              <p:pRg st="8" end="8"/>
                                            </p:txEl>
                                          </p:spTgt>
                                        </p:tgtEl>
                                        <p:attrNameLst>
                                          <p:attrName>style.visibility</p:attrName>
                                        </p:attrNameLst>
                                      </p:cBhvr>
                                      <p:to>
                                        <p:strVal val="visible"/>
                                      </p:to>
                                    </p:set>
                                    <p:anim calcmode="lin" valueType="num">
                                      <p:cBhvr additive="base">
                                        <p:cTn id="43" dur="500" fill="hold"/>
                                        <p:tgtEl>
                                          <p:spTgt spid="149507">
                                            <p:txEl>
                                              <p:pRg st="8" end="8"/>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149507">
                                            <p:txEl>
                                              <p:pRg st="8" end="8"/>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2" name="whoosh.wav"/>
                                        </p:tgtEl>
                                      </p:cMediaNode>
                                    </p:audio>
                                  </p:subTnLst>
                                </p:cTn>
                              </p:par>
                              <p:par>
                                <p:cTn id="45" presetID="2" presetClass="entr" presetSubtype="8" fill="hold" grpId="0" nodeType="withEffect">
                                  <p:stCondLst>
                                    <p:cond delay="0"/>
                                  </p:stCondLst>
                                  <p:childTnLst>
                                    <p:set>
                                      <p:cBhvr>
                                        <p:cTn id="46" dur="1" fill="hold">
                                          <p:stCondLst>
                                            <p:cond delay="0"/>
                                          </p:stCondLst>
                                        </p:cTn>
                                        <p:tgtEl>
                                          <p:spTgt spid="149507">
                                            <p:txEl>
                                              <p:pRg st="9" end="9"/>
                                            </p:txEl>
                                          </p:spTgt>
                                        </p:tgtEl>
                                        <p:attrNameLst>
                                          <p:attrName>style.visibility</p:attrName>
                                        </p:attrNameLst>
                                      </p:cBhvr>
                                      <p:to>
                                        <p:strVal val="visible"/>
                                      </p:to>
                                    </p:set>
                                    <p:anim calcmode="lin" valueType="num">
                                      <p:cBhvr additive="base">
                                        <p:cTn id="47" dur="500" fill="hold"/>
                                        <p:tgtEl>
                                          <p:spTgt spid="149507">
                                            <p:txEl>
                                              <p:pRg st="9" end="9"/>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149507">
                                            <p:txEl>
                                              <p:pRg st="9" end="9"/>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07" grpId="0" build="p"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50233" y="591172"/>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9336" y="77178"/>
            <a:ext cx="9533101" cy="1610200"/>
          </a:xfrm>
          <a:prstGeom prst="rect">
            <a:avLst/>
          </a:prstGeom>
        </p:spPr>
      </p:pic>
      <p:sp>
        <p:nvSpPr>
          <p:cNvPr id="7" name="TextBox 6"/>
          <p:cNvSpPr txBox="1"/>
          <p:nvPr/>
        </p:nvSpPr>
        <p:spPr>
          <a:xfrm>
            <a:off x="2239557" y="662758"/>
            <a:ext cx="64710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Factors Affecting the Product Life Cycle</a:t>
            </a:r>
          </a:p>
        </p:txBody>
      </p:sp>
      <p:sp>
        <p:nvSpPr>
          <p:cNvPr id="10" name="TextBox 9">
            <a:extLst>
              <a:ext uri="{FF2B5EF4-FFF2-40B4-BE49-F238E27FC236}">
                <a16:creationId xmlns:a16="http://schemas.microsoft.com/office/drawing/2014/main" id="{4BA0BBC3-032C-40EA-A147-2A12A28878EC}"/>
              </a:ext>
            </a:extLst>
          </p:cNvPr>
          <p:cNvSpPr txBox="1"/>
          <p:nvPr/>
        </p:nvSpPr>
        <p:spPr>
          <a:xfrm>
            <a:off x="1262952" y="1787399"/>
            <a:ext cx="10464800" cy="3515065"/>
          </a:xfrm>
          <a:prstGeom prst="rect">
            <a:avLst/>
          </a:prstGeom>
          <a:noFill/>
        </p:spPr>
        <p:txBody>
          <a:bodyPr wrap="square" rtlCol="0">
            <a:spAutoFit/>
          </a:bodyPr>
          <a:lstStyle/>
          <a:p>
            <a:pPr>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Competition</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level of competition in the market can impact the rate at which a product moves through each stage of the lifecycle. </a:t>
            </a:r>
          </a:p>
          <a:p>
            <a:pPr marL="285750" indent="-285750">
              <a:lnSpc>
                <a:spcPct val="200000"/>
              </a:lnSpc>
              <a:buFont typeface="Wingdings" panose="05000000000000000000" pitchFamily="2" charset="2"/>
              <a:buChar char="Ø"/>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For example, a product that is in a highly competitive market may see its sales decline more rapidly than a product in a less one.</a:t>
            </a:r>
          </a:p>
        </p:txBody>
      </p:sp>
    </p:spTree>
    <p:extLst>
      <p:ext uri="{BB962C8B-B14F-4D97-AF65-F5344CB8AC3E}">
        <p14:creationId xmlns:p14="http://schemas.microsoft.com/office/powerpoint/2010/main" val="24687175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50233" y="591172"/>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9336" y="77178"/>
            <a:ext cx="9533101" cy="1610200"/>
          </a:xfrm>
          <a:prstGeom prst="rect">
            <a:avLst/>
          </a:prstGeom>
        </p:spPr>
      </p:pic>
      <p:sp>
        <p:nvSpPr>
          <p:cNvPr id="7" name="TextBox 6"/>
          <p:cNvSpPr txBox="1"/>
          <p:nvPr/>
        </p:nvSpPr>
        <p:spPr>
          <a:xfrm>
            <a:off x="2239557" y="662758"/>
            <a:ext cx="64710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Factors Affecting the Product Life Cycle</a:t>
            </a:r>
          </a:p>
        </p:txBody>
      </p:sp>
      <p:sp>
        <p:nvSpPr>
          <p:cNvPr id="10" name="TextBox 9">
            <a:extLst>
              <a:ext uri="{FF2B5EF4-FFF2-40B4-BE49-F238E27FC236}">
                <a16:creationId xmlns:a16="http://schemas.microsoft.com/office/drawing/2014/main" id="{4BA0BBC3-032C-40EA-A147-2A12A28878EC}"/>
              </a:ext>
            </a:extLst>
          </p:cNvPr>
          <p:cNvSpPr txBox="1"/>
          <p:nvPr/>
        </p:nvSpPr>
        <p:spPr>
          <a:xfrm>
            <a:off x="1262952" y="1668131"/>
            <a:ext cx="10464800" cy="4069063"/>
          </a:xfrm>
          <a:prstGeom prst="rect">
            <a:avLst/>
          </a:prstGeom>
          <a:noFill/>
        </p:spPr>
        <p:txBody>
          <a:bodyPr wrap="square" rtlCol="0">
            <a:spAutoFit/>
          </a:bodyPr>
          <a:lstStyle/>
          <a:p>
            <a:pPr>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Consumer Preferences and Behavior</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Changes in consumer preferences can impact the demand for a product, and shifts in the consumer behavior can impact the way that customers use and purchase the product. </a:t>
            </a:r>
          </a:p>
          <a:p>
            <a:pPr marL="285750" indent="-285750">
              <a:lnSpc>
                <a:spcPct val="200000"/>
              </a:lnSpc>
              <a:buFont typeface="Wingdings" panose="05000000000000000000" pitchFamily="2" charset="2"/>
              <a:buChar char="Ø"/>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For example, if a product becomes outdated or less popular, it may see its sales decline, even if there is no direct competition.</a:t>
            </a:r>
          </a:p>
        </p:txBody>
      </p:sp>
    </p:spTree>
    <p:extLst>
      <p:ext uri="{BB962C8B-B14F-4D97-AF65-F5344CB8AC3E}">
        <p14:creationId xmlns:p14="http://schemas.microsoft.com/office/powerpoint/2010/main" val="18581140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50233" y="591172"/>
            <a:ext cx="1222425" cy="1096206"/>
          </a:xfrm>
          <a:prstGeom prst="rect">
            <a:avLst/>
          </a:prstGeom>
        </p:spPr>
      </p:pic>
      <p:pic>
        <p:nvPicPr>
          <p:cNvPr id="3" name="Picture 2"/>
          <p:cNvPicPr>
            <a:picLocks noChangeAspect="1"/>
          </p:cNvPicPr>
          <p:nvPr/>
        </p:nvPicPr>
        <p:blipFill>
          <a:blip r:embed="rId3"/>
          <a:stretch>
            <a:fillRect/>
          </a:stretch>
        </p:blipFill>
        <p:spPr>
          <a:xfrm>
            <a:off x="2435545" y="636392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9336" y="77178"/>
            <a:ext cx="9533101" cy="1610200"/>
          </a:xfrm>
          <a:prstGeom prst="rect">
            <a:avLst/>
          </a:prstGeom>
        </p:spPr>
      </p:pic>
      <p:sp>
        <p:nvSpPr>
          <p:cNvPr id="7" name="TextBox 6"/>
          <p:cNvSpPr txBox="1"/>
          <p:nvPr/>
        </p:nvSpPr>
        <p:spPr>
          <a:xfrm>
            <a:off x="2239557" y="662758"/>
            <a:ext cx="64710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Factors Affecting the Product Life Cycle</a:t>
            </a:r>
          </a:p>
        </p:txBody>
      </p:sp>
      <p:sp>
        <p:nvSpPr>
          <p:cNvPr id="10" name="TextBox 9">
            <a:extLst>
              <a:ext uri="{FF2B5EF4-FFF2-40B4-BE49-F238E27FC236}">
                <a16:creationId xmlns:a16="http://schemas.microsoft.com/office/drawing/2014/main" id="{4BA0BBC3-032C-40EA-A147-2A12A28878EC}"/>
              </a:ext>
            </a:extLst>
          </p:cNvPr>
          <p:cNvSpPr txBox="1"/>
          <p:nvPr/>
        </p:nvSpPr>
        <p:spPr>
          <a:xfrm>
            <a:off x="569843" y="1668131"/>
            <a:ext cx="11157909" cy="4807726"/>
          </a:xfrm>
          <a:prstGeom prst="rect">
            <a:avLst/>
          </a:prstGeom>
          <a:noFill/>
        </p:spPr>
        <p:txBody>
          <a:bodyPr wrap="square" rtlCol="0">
            <a:spAutoFit/>
          </a:bodyPr>
          <a:lstStyle/>
          <a:p>
            <a:pPr>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Technological advancements</a:t>
            </a: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New technologies can create new products and make existing products obsolete.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For example, the advent of digital storage technologies has led to the decline of the floppy disk.</a:t>
            </a:r>
          </a:p>
          <a:p>
            <a:pPr>
              <a:lnSpc>
                <a:spcPct val="200000"/>
              </a:lnSpc>
            </a:pPr>
            <a:r>
              <a:rPr lang="en-US" sz="2400" b="1" dirty="0">
                <a:solidFill>
                  <a:srgbClr val="0A1F61"/>
                </a:solidFill>
                <a:cs typeface="Tajawal ExtraBold" panose="00000800000000000000" pitchFamily="2" charset="-78"/>
              </a:rPr>
              <a:t>Economic factors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Economic factors, such as changes in the overall economy, shifts in consumer spending patterns, and changes in the cost of materials and labor, can also impact the product lifecycle.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For example, a recession may lead to a decline in consumer spending, and a decrease in demand for a product.</a:t>
            </a:r>
          </a:p>
        </p:txBody>
      </p:sp>
    </p:spTree>
    <p:extLst>
      <p:ext uri="{BB962C8B-B14F-4D97-AF65-F5344CB8AC3E}">
        <p14:creationId xmlns:p14="http://schemas.microsoft.com/office/powerpoint/2010/main" val="38703061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45731" y="596287"/>
            <a:ext cx="53832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Managing the Product Life Cycle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163167" y="522566"/>
            <a:ext cx="3179850" cy="5748868"/>
          </a:xfrm>
          <a:prstGeom prst="rect">
            <a:avLst/>
          </a:prstGeom>
        </p:spPr>
      </p:pic>
      <p:pic>
        <p:nvPicPr>
          <p:cNvPr id="5" name="Picture 4"/>
          <p:cNvPicPr>
            <a:picLocks noChangeAspect="1"/>
          </p:cNvPicPr>
          <p:nvPr/>
        </p:nvPicPr>
        <p:blipFill>
          <a:blip r:embed="rId8"/>
          <a:stretch>
            <a:fillRect/>
          </a:stretch>
        </p:blipFill>
        <p:spPr>
          <a:xfrm>
            <a:off x="9290145"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3" y="1817717"/>
            <a:ext cx="8424951" cy="3046988"/>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Identifying the Stage of the Product Lifecycle</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first step in managing the product lifecycle is to accurately identify the stage that the product is in.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You can do this by </a:t>
            </a:r>
            <a:r>
              <a:rPr lang="en-US" sz="2400" dirty="0">
                <a:solidFill>
                  <a:srgbClr val="FF9518"/>
                </a:solidFill>
                <a:cs typeface="Tajawal ExtraBold" panose="00000800000000000000" pitchFamily="2" charset="-78"/>
              </a:rPr>
              <a:t>analyzing sales trends</a:t>
            </a:r>
            <a:r>
              <a:rPr lang="en-US" sz="2400" dirty="0">
                <a:solidFill>
                  <a:srgbClr val="0A1F61"/>
                </a:solidFill>
                <a:cs typeface="Tajawal ExtraBold" panose="00000800000000000000" pitchFamily="2" charset="-78"/>
              </a:rPr>
              <a:t>, </a:t>
            </a:r>
            <a:r>
              <a:rPr lang="en-US" sz="2400" dirty="0">
                <a:solidFill>
                  <a:srgbClr val="00B050"/>
                </a:solidFill>
                <a:cs typeface="Tajawal ExtraBold" panose="00000800000000000000" pitchFamily="2" charset="-78"/>
              </a:rPr>
              <a:t>market share</a:t>
            </a:r>
            <a:r>
              <a:rPr lang="en-US" sz="2400" dirty="0">
                <a:solidFill>
                  <a:srgbClr val="0A1F61"/>
                </a:solidFill>
                <a:cs typeface="Tajawal ExtraBold" panose="00000800000000000000" pitchFamily="2" charset="-78"/>
              </a:rPr>
              <a:t>, </a:t>
            </a:r>
            <a:r>
              <a:rPr lang="en-US" sz="2400" dirty="0">
                <a:solidFill>
                  <a:srgbClr val="24A9E1"/>
                </a:solidFill>
                <a:cs typeface="Tajawal ExtraBold" panose="00000800000000000000" pitchFamily="2" charset="-78"/>
              </a:rPr>
              <a:t>customer feedback</a:t>
            </a:r>
            <a:r>
              <a:rPr lang="en-US" sz="2400" dirty="0">
                <a:solidFill>
                  <a:srgbClr val="0A1F61"/>
                </a:solidFill>
                <a:cs typeface="Tajawal ExtraBold" panose="00000800000000000000" pitchFamily="2" charset="-78"/>
              </a:rPr>
              <a:t>, and other data to determine what stage the product is in.</a:t>
            </a: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Tree>
    <p:extLst>
      <p:ext uri="{BB962C8B-B14F-4D97-AF65-F5344CB8AC3E}">
        <p14:creationId xmlns:p14="http://schemas.microsoft.com/office/powerpoint/2010/main" val="3051337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763569"/>
            <a:ext cx="938521" cy="84161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45731" y="596287"/>
            <a:ext cx="53832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Managing the Product Life Cycle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163167" y="522566"/>
            <a:ext cx="3179850" cy="5748868"/>
          </a:xfrm>
          <a:prstGeom prst="rect">
            <a:avLst/>
          </a:prstGeom>
        </p:spPr>
      </p:pic>
      <p:pic>
        <p:nvPicPr>
          <p:cNvPr id="5" name="Picture 4"/>
          <p:cNvPicPr>
            <a:picLocks noChangeAspect="1"/>
          </p:cNvPicPr>
          <p:nvPr/>
        </p:nvPicPr>
        <p:blipFill>
          <a:blip r:embed="rId8"/>
          <a:stretch>
            <a:fillRect/>
          </a:stretch>
        </p:blipFill>
        <p:spPr>
          <a:xfrm>
            <a:off x="9290145"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3" y="1645441"/>
            <a:ext cx="8424951" cy="4154984"/>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Adjusting marketing strategies based on the stage of the product lifecycle</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Once you identify the stages, you can then adjust the marketing strategies accordingly.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For example, during </a:t>
            </a:r>
            <a:r>
              <a:rPr lang="en-US" sz="2400" dirty="0">
                <a:solidFill>
                  <a:srgbClr val="FF9518"/>
                </a:solidFill>
                <a:cs typeface="Tajawal ExtraBold" panose="00000800000000000000" pitchFamily="2" charset="-78"/>
              </a:rPr>
              <a:t>the Introduction stage</a:t>
            </a:r>
            <a:r>
              <a:rPr lang="en-US" sz="2400" dirty="0">
                <a:solidFill>
                  <a:srgbClr val="0A1F61"/>
                </a:solidFill>
                <a:cs typeface="Tajawal ExtraBold" panose="00000800000000000000" pitchFamily="2" charset="-78"/>
              </a:rPr>
              <a:t>, companies may focus on building brand awareness and generating initial sales.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During </a:t>
            </a:r>
            <a:r>
              <a:rPr lang="en-US" sz="2400" dirty="0">
                <a:solidFill>
                  <a:srgbClr val="FF9518"/>
                </a:solidFill>
                <a:cs typeface="Tajawal ExtraBold" panose="00000800000000000000" pitchFamily="2" charset="-78"/>
              </a:rPr>
              <a:t>the Growth stage</a:t>
            </a:r>
            <a:r>
              <a:rPr lang="en-US" sz="2400" dirty="0">
                <a:solidFill>
                  <a:srgbClr val="0A1F61"/>
                </a:solidFill>
                <a:cs typeface="Tajawal ExtraBold" panose="00000800000000000000" pitchFamily="2" charset="-78"/>
              </a:rPr>
              <a:t>, they may focus on expanding their product offerings and increasing market share, and so on.</a:t>
            </a: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Tree>
    <p:extLst>
      <p:ext uri="{BB962C8B-B14F-4D97-AF65-F5344CB8AC3E}">
        <p14:creationId xmlns:p14="http://schemas.microsoft.com/office/powerpoint/2010/main" val="39961734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763569"/>
            <a:ext cx="938521" cy="84161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45731" y="596287"/>
            <a:ext cx="53832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Managing the Product Life Cycle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386554" y="443403"/>
            <a:ext cx="3179850" cy="5748868"/>
          </a:xfrm>
          <a:prstGeom prst="rect">
            <a:avLst/>
          </a:prstGeom>
        </p:spPr>
      </p:pic>
      <p:pic>
        <p:nvPicPr>
          <p:cNvPr id="5" name="Picture 4"/>
          <p:cNvPicPr>
            <a:picLocks noChangeAspect="1"/>
          </p:cNvPicPr>
          <p:nvPr/>
        </p:nvPicPr>
        <p:blipFill>
          <a:blip r:embed="rId8"/>
          <a:stretch>
            <a:fillRect/>
          </a:stretch>
        </p:blipFill>
        <p:spPr>
          <a:xfrm>
            <a:off x="9558793" y="443403"/>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2" y="1645441"/>
            <a:ext cx="8811743" cy="4154984"/>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Planning for product retirement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Effective management of the product lifecycle also involves planning for the retirement of a product. This may involve phasing out the production of the product, discontinuing its marketing, and managing the transition to new products or technologies.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By planning for the retirement of a product, companies can minimize the risk of stranded inventory and ensure a smooth transition for their customers.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Tree>
    <p:extLst>
      <p:ext uri="{BB962C8B-B14F-4D97-AF65-F5344CB8AC3E}">
        <p14:creationId xmlns:p14="http://schemas.microsoft.com/office/powerpoint/2010/main" val="405049719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360066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lifecycle PLC</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4216539"/>
          </a:xfrm>
          <a:prstGeom prst="rect">
            <a:avLst/>
          </a:prstGeom>
          <a:noFill/>
        </p:spPr>
        <p:txBody>
          <a:bodyPr wrap="square">
            <a:spAutoFit/>
          </a:bodyPr>
          <a:lstStyle/>
          <a:p>
            <a:pPr>
              <a:defRPr/>
            </a:pPr>
            <a:r>
              <a:rPr lang="en-US" sz="2000" b="1" kern="0" dirty="0">
                <a:solidFill>
                  <a:srgbClr val="FF0000"/>
                </a:solidFill>
                <a:cs typeface="Tajawal ExtraBold" panose="00000800000000000000"/>
              </a:rPr>
              <a:t>Overall, by understanding the stage of the product lifecycle, companies can maximize the success and profitability of their products and ensure their long-term success in the market..</a:t>
            </a:r>
          </a:p>
          <a:p>
            <a:pPr>
              <a:defRPr/>
            </a:pPr>
            <a:endParaRPr lang="en-US" sz="2000" b="1" kern="0" dirty="0">
              <a:solidFill>
                <a:srgbClr val="FF0000"/>
              </a:solidFill>
              <a:cs typeface="Tajawal ExtraBold" panose="00000800000000000000"/>
            </a:endParaRPr>
          </a:p>
          <a:p>
            <a:pPr>
              <a:defRPr/>
            </a:pPr>
            <a:r>
              <a:rPr lang="en-US" sz="2800" b="1" kern="0" dirty="0">
                <a:solidFill>
                  <a:srgbClr val="0A1F61"/>
                </a:solidFill>
                <a:cs typeface="Tajawal ExtraBold" panose="00000800000000000000"/>
              </a:rPr>
              <a:t>Conclusion</a:t>
            </a:r>
          </a:p>
          <a:p>
            <a:pPr>
              <a:defRPr/>
            </a:pPr>
            <a:endParaRPr lang="en-US" sz="2000" b="1" kern="0" dirty="0">
              <a:solidFill>
                <a:srgbClr val="0A1F61"/>
              </a:solidFill>
              <a:cs typeface="Tajawal ExtraBold" panose="00000800000000000000"/>
            </a:endParaRPr>
          </a:p>
          <a:p>
            <a:pPr>
              <a:defRPr/>
            </a:pPr>
            <a:r>
              <a:rPr lang="en-US" sz="2000" b="1" kern="0" dirty="0">
                <a:solidFill>
                  <a:srgbClr val="0A1F61"/>
                </a:solidFill>
                <a:cs typeface="Tajawal ExtraBold" panose="00000800000000000000"/>
              </a:rPr>
              <a:t>A product lifecycle is a crucial tool in today’s market as it helps companies understand and manage the stages of a product’s development, from ideation to discontinuation. </a:t>
            </a:r>
          </a:p>
          <a:p>
            <a:pPr>
              <a:defRPr/>
            </a:pPr>
            <a:endParaRPr lang="en-US" sz="2000" b="1" kern="0" dirty="0">
              <a:solidFill>
                <a:srgbClr val="0A1F61"/>
              </a:solidFill>
              <a:cs typeface="Tajawal ExtraBold" panose="00000800000000000000"/>
            </a:endParaRPr>
          </a:p>
          <a:p>
            <a:pPr>
              <a:defRPr/>
            </a:pPr>
            <a:r>
              <a:rPr lang="en-US" sz="2000" b="1" kern="0" dirty="0">
                <a:solidFill>
                  <a:srgbClr val="0A1F61"/>
                </a:solidFill>
                <a:cs typeface="Tajawal ExtraBold" panose="00000800000000000000"/>
              </a:rPr>
              <a:t>By analyzing the lifecycle, businesses can make informed decisions about </a:t>
            </a:r>
            <a:r>
              <a:rPr lang="en-US" sz="2000" b="1" kern="0" dirty="0">
                <a:solidFill>
                  <a:srgbClr val="FF0000"/>
                </a:solidFill>
                <a:cs typeface="Tajawal ExtraBold" panose="00000800000000000000"/>
              </a:rPr>
              <a:t>investment</a:t>
            </a:r>
            <a:r>
              <a:rPr lang="en-US" sz="2000" b="1" kern="0" dirty="0">
                <a:solidFill>
                  <a:srgbClr val="0A1F61"/>
                </a:solidFill>
                <a:cs typeface="Tajawal ExtraBold" panose="00000800000000000000"/>
              </a:rPr>
              <a:t>, </a:t>
            </a:r>
            <a:r>
              <a:rPr lang="en-US" sz="2000" b="1" kern="0" dirty="0">
                <a:solidFill>
                  <a:srgbClr val="FF9518"/>
                </a:solidFill>
                <a:cs typeface="Tajawal ExtraBold" panose="00000800000000000000"/>
              </a:rPr>
              <a:t>marketing strategies</a:t>
            </a:r>
            <a:r>
              <a:rPr lang="en-US" sz="2000" b="1" kern="0" dirty="0">
                <a:solidFill>
                  <a:srgbClr val="0A1F61"/>
                </a:solidFill>
                <a:cs typeface="Tajawal ExtraBold" panose="00000800000000000000"/>
              </a:rPr>
              <a:t>, and </a:t>
            </a:r>
            <a:r>
              <a:rPr lang="en-US" sz="2000" b="1" kern="0" dirty="0">
                <a:solidFill>
                  <a:srgbClr val="24A9E1"/>
                </a:solidFill>
                <a:cs typeface="Tajawal ExtraBold" panose="00000800000000000000"/>
              </a:rPr>
              <a:t>resource allocation</a:t>
            </a:r>
            <a:r>
              <a:rPr lang="en-US" sz="2000" b="1" kern="0" dirty="0">
                <a:solidFill>
                  <a:srgbClr val="0A1F61"/>
                </a:solidFill>
                <a:cs typeface="Tajawal ExtraBold" panose="00000800000000000000"/>
              </a:rPr>
              <a:t>,                               greater efficiency and profitability. </a:t>
            </a:r>
          </a:p>
          <a:p>
            <a:pPr>
              <a:defRPr/>
            </a:pPr>
            <a:endParaRPr lang="en-US" sz="2000" b="1" kern="0" dirty="0">
              <a:solidFill>
                <a:srgbClr val="0A1F61"/>
              </a:solidFill>
              <a:cs typeface="Tajawal ExtraBold" panose="00000800000000000000"/>
            </a:endParaRPr>
          </a:p>
          <a:p>
            <a:pPr>
              <a:defRPr/>
            </a:pPr>
            <a:r>
              <a:rPr lang="en-US" sz="2000" b="1" kern="0" dirty="0">
                <a:solidFill>
                  <a:srgbClr val="0A1F61"/>
                </a:solidFill>
                <a:cs typeface="Tajawal ExtraBold" panose="00000800000000000000"/>
              </a:rPr>
              <a:t>In a constantly changing market, the product lifecycle remains a relevant and important framework for ensuring the success and sustainability of a product.</a:t>
            </a:r>
          </a:p>
        </p:txBody>
      </p:sp>
      <p:pic>
        <p:nvPicPr>
          <p:cNvPr id="3" name="Picture 2" descr="Icon&#10;&#10;Description automatically generated">
            <a:extLst>
              <a:ext uri="{FF2B5EF4-FFF2-40B4-BE49-F238E27FC236}">
                <a16:creationId xmlns:a16="http://schemas.microsoft.com/office/drawing/2014/main" id="{6AF5CA0A-B7EF-51E9-73A9-11C603E40F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53028" y="220733"/>
            <a:ext cx="1412805" cy="1412805"/>
          </a:xfrm>
          <a:prstGeom prst="rect">
            <a:avLst/>
          </a:prstGeom>
        </p:spPr>
      </p:pic>
      <p:cxnSp>
        <p:nvCxnSpPr>
          <p:cNvPr id="5" name="Straight Arrow Connector 4">
            <a:extLst>
              <a:ext uri="{FF2B5EF4-FFF2-40B4-BE49-F238E27FC236}">
                <a16:creationId xmlns:a16="http://schemas.microsoft.com/office/drawing/2014/main" id="{9174D779-3908-7C54-D7A1-C84759280D85}"/>
              </a:ext>
            </a:extLst>
          </p:cNvPr>
          <p:cNvCxnSpPr/>
          <p:nvPr/>
        </p:nvCxnSpPr>
        <p:spPr>
          <a:xfrm>
            <a:off x="4532243" y="4810538"/>
            <a:ext cx="1311966" cy="0"/>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35607419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10118" y="319397"/>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63401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One)</a:t>
            </a:r>
          </a:p>
        </p:txBody>
      </p:sp>
      <p:sp>
        <p:nvSpPr>
          <p:cNvPr id="8" name="TextBox 7"/>
          <p:cNvSpPr txBox="1"/>
          <p:nvPr/>
        </p:nvSpPr>
        <p:spPr>
          <a:xfrm>
            <a:off x="31566" y="236724"/>
            <a:ext cx="196560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Conclusion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22026" y="1523352"/>
            <a:ext cx="9533101" cy="3884397"/>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lang="en-US" b="1" dirty="0">
                <a:solidFill>
                  <a:srgbClr val="0A1F61"/>
                </a:solidFill>
                <a:latin typeface="Tajawal ExtraBold" panose="00000800000000000000" pitchFamily="2" charset="-78"/>
                <a:cs typeface="Tajawal ExtraBold" panose="00000800000000000000" pitchFamily="2" charset="-78"/>
              </a:rPr>
              <a:t>During PLC, companies need to reformulate their marketing strategies several times.</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lang="en-US" b="1" dirty="0">
                <a:solidFill>
                  <a:srgbClr val="0A1F61"/>
                </a:solidFill>
                <a:latin typeface="Tajawal ExtraBold" panose="00000800000000000000" pitchFamily="2" charset="-78"/>
                <a:cs typeface="Tajawal ExtraBold" panose="00000800000000000000" pitchFamily="2" charset="-78"/>
              </a:rPr>
              <a:t>The general sequence of stages in any life cycle is introduction, growth, maturity and decline.</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lang="en-US" b="1" dirty="0">
                <a:solidFill>
                  <a:srgbClr val="0A1F61"/>
                </a:solidFill>
                <a:latin typeface="Tajawal ExtraBold" panose="00000800000000000000" pitchFamily="2" charset="-78"/>
                <a:cs typeface="Tajawal ExtraBold" panose="00000800000000000000" pitchFamily="2" charset="-78"/>
              </a:rPr>
              <a:t>Many products exhibit a bell-shaped PLC, there are many other patterns also.</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lang="en-US" b="1" dirty="0">
                <a:solidFill>
                  <a:srgbClr val="0A1F61"/>
                </a:solidFill>
                <a:latin typeface="Tajawal ExtraBold" panose="00000800000000000000" pitchFamily="2" charset="-78"/>
                <a:cs typeface="Tajawal ExtraBold" panose="00000800000000000000" pitchFamily="2" charset="-78"/>
              </a:rPr>
              <a:t>Each stage call for different marketing strategies as features at all stages are different</a:t>
            </a:r>
            <a:r>
              <a:rPr lang="en-US"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18916809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106385"/>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226365" y="2621984"/>
            <a:ext cx="6707581" cy="1972334"/>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3" name="TextBox 2">
            <a:extLst>
              <a:ext uri="{FF2B5EF4-FFF2-40B4-BE49-F238E27FC236}">
                <a16:creationId xmlns:a16="http://schemas.microsoft.com/office/drawing/2014/main" id="{FB7DA767-8F13-4F07-923C-55FC94389DD9}"/>
              </a:ext>
            </a:extLst>
          </p:cNvPr>
          <p:cNvSpPr txBox="1"/>
          <p:nvPr/>
        </p:nvSpPr>
        <p:spPr>
          <a:xfrm>
            <a:off x="3485321" y="3004929"/>
            <a:ext cx="4134679" cy="1015663"/>
          </a:xfrm>
          <a:prstGeom prst="rect">
            <a:avLst/>
          </a:prstGeom>
          <a:noFill/>
        </p:spPr>
        <p:txBody>
          <a:bodyPr wrap="square" rtlCol="0">
            <a:spAutoFit/>
          </a:bodyPr>
          <a:lstStyle/>
          <a:p>
            <a:r>
              <a:rPr lang="en-US" sz="6000" dirty="0">
                <a:solidFill>
                  <a:schemeClr val="bg1"/>
                </a:solidFill>
              </a:rPr>
              <a:t>Thank You </a:t>
            </a:r>
          </a:p>
        </p:txBody>
      </p:sp>
    </p:spTree>
    <p:extLst>
      <p:ext uri="{BB962C8B-B14F-4D97-AF65-F5344CB8AC3E}">
        <p14:creationId xmlns:p14="http://schemas.microsoft.com/office/powerpoint/2010/main" val="37431143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929268F-A482-4AA1-A90D-DDE19431DD3A}"/>
</file>

<file path=customXml/itemProps2.xml><?xml version="1.0" encoding="utf-8"?>
<ds:datastoreItem xmlns:ds="http://schemas.openxmlformats.org/officeDocument/2006/customXml" ds:itemID="{6F3EEC57-2E92-4D1C-A476-6CDD8AD9BE4F}"/>
</file>

<file path=customXml/itemProps3.xml><?xml version="1.0" encoding="utf-8"?>
<ds:datastoreItem xmlns:ds="http://schemas.openxmlformats.org/officeDocument/2006/customXml" ds:itemID="{B7BC13AE-4C7D-4803-B7E4-9E1E1E215E36}"/>
</file>

<file path=docProps/app.xml><?xml version="1.0" encoding="utf-8"?>
<Properties xmlns="http://schemas.openxmlformats.org/officeDocument/2006/extended-properties" xmlns:vt="http://schemas.openxmlformats.org/officeDocument/2006/docPropsVTypes">
  <TotalTime>5476</TotalTime>
  <Words>3202</Words>
  <Application>Microsoft Office PowerPoint</Application>
  <PresentationFormat>Widescreen</PresentationFormat>
  <Paragraphs>355</Paragraphs>
  <Slides>43</Slides>
  <Notes>10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43</vt:i4>
      </vt:variant>
    </vt:vector>
  </HeadingPairs>
  <TitlesOfParts>
    <vt:vector size="57" baseType="lpstr">
      <vt:lpstr>Arial</vt:lpstr>
      <vt:lpstr>Calibri</vt:lpstr>
      <vt:lpstr>Calibri Light</vt:lpstr>
      <vt:lpstr>Garamond</vt:lpstr>
      <vt:lpstr>Gill Sans</vt:lpstr>
      <vt:lpstr>HelveticaRounded LT BoldCn</vt:lpstr>
      <vt:lpstr>StarSymbol</vt:lpstr>
      <vt:lpstr>Tahoma</vt:lpstr>
      <vt:lpstr>Tajawal ExtraBold</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Stages of the Product Life Cycle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PLC- Important Observations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aya dawaba</cp:lastModifiedBy>
  <cp:revision>27</cp:revision>
  <dcterms:created xsi:type="dcterms:W3CDTF">2021-08-03T13:03:26Z</dcterms:created>
  <dcterms:modified xsi:type="dcterms:W3CDTF">2023-03-08T19:15:43Z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